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mov" ContentType="video/quicktime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37"/>
  </p:notesMasterIdLst>
  <p:handoutMasterIdLst>
    <p:handoutMasterId r:id="rId38"/>
  </p:handoutMasterIdLst>
  <p:sldIdLst>
    <p:sldId id="256" r:id="rId3"/>
    <p:sldId id="258" r:id="rId4"/>
    <p:sldId id="281" r:id="rId5"/>
    <p:sldId id="282" r:id="rId6"/>
    <p:sldId id="342" r:id="rId7"/>
    <p:sldId id="343" r:id="rId8"/>
    <p:sldId id="330" r:id="rId9"/>
    <p:sldId id="280" r:id="rId10"/>
    <p:sldId id="335" r:id="rId11"/>
    <p:sldId id="324" r:id="rId12"/>
    <p:sldId id="295" r:id="rId13"/>
    <p:sldId id="297" r:id="rId14"/>
    <p:sldId id="325" r:id="rId15"/>
    <p:sldId id="334" r:id="rId16"/>
    <p:sldId id="331" r:id="rId17"/>
    <p:sldId id="312" r:id="rId18"/>
    <p:sldId id="266" r:id="rId19"/>
    <p:sldId id="267" r:id="rId20"/>
    <p:sldId id="269" r:id="rId21"/>
    <p:sldId id="303" r:id="rId22"/>
    <p:sldId id="326" r:id="rId23"/>
    <p:sldId id="327" r:id="rId24"/>
    <p:sldId id="337" r:id="rId25"/>
    <p:sldId id="302" r:id="rId26"/>
    <p:sldId id="339" r:id="rId27"/>
    <p:sldId id="318" r:id="rId28"/>
    <p:sldId id="338" r:id="rId29"/>
    <p:sldId id="322" r:id="rId30"/>
    <p:sldId id="333" r:id="rId31"/>
    <p:sldId id="332" r:id="rId32"/>
    <p:sldId id="340" r:id="rId33"/>
    <p:sldId id="444" r:id="rId34"/>
    <p:sldId id="341" r:id="rId35"/>
    <p:sldId id="274" r:id="rId36"/>
  </p:sldIdLst>
  <p:sldSz cx="10077450" cy="7562850"/>
  <p:notesSz cx="6731000" cy="985678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3FF95"/>
    <a:srgbClr val="00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60"/>
    <p:restoredTop sz="94599"/>
  </p:normalViewPr>
  <p:slideViewPr>
    <p:cSldViewPr snapToGrid="0">
      <p:cViewPr>
        <p:scale>
          <a:sx n="69" d="100"/>
          <a:sy n="69" d="100"/>
        </p:scale>
        <p:origin x="1872" y="6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2" Type="http://schemas.openxmlformats.org/officeDocument/2006/relationships/hyperlink" Target="http://arxiv.org/pdf/1202.5940v1" TargetMode="External"/><Relationship Id="rId1" Type="http://schemas.openxmlformats.org/officeDocument/2006/relationships/hyperlink" Target="https://edms.cern.ch/document/1234244/" TargetMode="Externa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2" Type="http://schemas.openxmlformats.org/officeDocument/2006/relationships/image" Target="../media/image46.png"/><Relationship Id="rId1" Type="http://schemas.openxmlformats.org/officeDocument/2006/relationships/hyperlink" Target="https://edms.cern.ch/document/1234244/" TargetMode="External"/><Relationship Id="rId6" Type="http://schemas.openxmlformats.org/officeDocument/2006/relationships/image" Target="../media/image48.png"/><Relationship Id="rId5" Type="http://schemas.openxmlformats.org/officeDocument/2006/relationships/hyperlink" Target="http://arxiv.org/pdf/1209.2543v1" TargetMode="External"/><Relationship Id="rId4" Type="http://schemas.openxmlformats.org/officeDocument/2006/relationships/image" Target="../media/image4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600" b="1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>
              <a:solidFill>
                <a:srgbClr val="000000"/>
              </a:solidFill>
              <a:latin typeface="Calibri"/>
              <a:cs typeface="Calibri"/>
            </a:rPr>
            <a:t> 1:  The CLIC accelerator and site facilities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 (</a:t>
          </a:r>
          <a:r>
            <a:rPr kumimoji="1" lang="en-US" sz="1600" dirty="0" err="1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4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4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400" dirty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4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400" dirty="0" err="1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4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600" b="1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>
              <a:solidFill>
                <a:srgbClr val="000000"/>
              </a:solidFill>
              <a:latin typeface="Calibri"/>
              <a:cs typeface="Calibri"/>
            </a:rPr>
            <a:t> 2: Physics and detectors at CLIC 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(</a:t>
          </a:r>
          <a:r>
            <a:rPr kumimoji="1" lang="en-US" sz="1600" dirty="0" err="1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4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4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400" dirty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2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600" b="1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>
              <a:solidFill>
                <a:srgbClr val="000000"/>
              </a:solidFill>
              <a:latin typeface="Calibri"/>
              <a:cs typeface="Calibri"/>
            </a:rPr>
            <a:t> 3:  “CLIC study summary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” (</a:t>
          </a:r>
          <a:r>
            <a:rPr kumimoji="1" lang="en-US" sz="1600" dirty="0" err="1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>
            <a:lnSpc>
              <a:spcPct val="90000"/>
            </a:lnSpc>
          </a:pP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>
            <a:lnSpc>
              <a:spcPct val="60000"/>
            </a:lnSpc>
          </a:pPr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4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400" dirty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4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</dgm:pt>
    <dgm:pt modelId="{66D6C40F-4E7A-744C-90B0-5757C1146A18}" type="pres">
      <dgm:prSet presAssocID="{1E086AAD-8598-1042-BAA5-86C746AC2420}" presName="img" presStyleLbl="fgImgPlace1" presStyleIdx="0" presStyleCnt="3" custScaleX="91684" custScaleY="127965" custLinFactNeighborY="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</dgm:pt>
    <dgm:pt modelId="{46DB63EA-232D-0246-9538-1772A3005692}" type="pres">
      <dgm:prSet presAssocID="{5EBDAE48-E33A-BF49-80B0-3795552E3EB3}" presName="img" presStyleLbl="fgImgPlace1" presStyleIdx="1" presStyleCnt="3" custScaleX="93070" custScaleY="116006" custLinFactNeighborX="1086" custLinFactNeighborY="211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</dgm:pt>
    <dgm:pt modelId="{F6452A1B-6DA8-3F40-8E77-EAD55F03D176}" type="pres">
      <dgm:prSet presAssocID="{74378FF7-AB83-C44B-BEAB-04975B374C97}" presName="img" presStyleLbl="fgImgPlace1" presStyleIdx="2" presStyleCnt="3" custScaleX="93463" custScaleY="11959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</dgm:pt>
  </dgm:ptLst>
  <dgm:cxnLst>
    <dgm:cxn modelId="{7FACF808-7FF5-8044-84B3-3564AFA69BBE}" type="presOf" srcId="{5EBDAE48-E33A-BF49-80B0-3795552E3EB3}" destId="{B6D834D4-21EE-0C42-B0A5-8445498CEAA3}" srcOrd="1" destOrd="0" presId="urn:microsoft.com/office/officeart/2005/8/layout/vList4#5"/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60F6DC16-BB8A-C649-9F99-07A76ACBC4DD}" type="presOf" srcId="{9E2E2105-977F-CB45-AB1A-49FC191E3BB4}" destId="{00771F87-8F81-B14D-930E-8D9FD793C1F2}" srcOrd="0" destOrd="0" presId="urn:microsoft.com/office/officeart/2005/8/layout/vList4#5"/>
    <dgm:cxn modelId="{EB3BD33A-CBA9-8244-AF80-093C9D2ABE03}" type="presOf" srcId="{74378FF7-AB83-C44B-BEAB-04975B374C97}" destId="{71F4EB13-F590-AB41-98DA-8360DB98D579}" srcOrd="1" destOrd="0" presId="urn:microsoft.com/office/officeart/2005/8/layout/vList4#5"/>
    <dgm:cxn modelId="{02DFB563-BD37-A94A-9FC7-864FE2C8DF88}" type="presOf" srcId="{1E086AAD-8598-1042-BAA5-86C746AC2420}" destId="{A2D86523-2AF0-1C48-A0CC-DA9A6A91DBA3}" srcOrd="0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B4BAF880-D0AB-5548-9388-67118F613FDC}" type="presOf" srcId="{74378FF7-AB83-C44B-BEAB-04975B374C97}" destId="{4D1F9B71-3108-654D-AFD4-DDD52913058E}" srcOrd="0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FBC19EC9-572F-614B-836B-769A1DE87196}" type="presOf" srcId="{5EBDAE48-E33A-BF49-80B0-3795552E3EB3}" destId="{4FCFFD36-F990-8D4D-865E-42483C0B720F}" srcOrd="0" destOrd="0" presId="urn:microsoft.com/office/officeart/2005/8/layout/vList4#5"/>
    <dgm:cxn modelId="{563F7ECE-B6A4-4D4C-B565-88989B80847A}" type="presOf" srcId="{1E086AAD-8598-1042-BAA5-86C746AC2420}" destId="{B1E9F62D-05CB-7E4F-81AD-FA120000E538}" srcOrd="1" destOrd="0" presId="urn:microsoft.com/office/officeart/2005/8/layout/vList4#5"/>
    <dgm:cxn modelId="{305A0976-C929-4741-82F7-E0EA6E53662E}" type="presParOf" srcId="{00771F87-8F81-B14D-930E-8D9FD793C1F2}" destId="{A0AAD7CB-EE32-5445-B004-A6F9CC2960BF}" srcOrd="0" destOrd="0" presId="urn:microsoft.com/office/officeart/2005/8/layout/vList4#5"/>
    <dgm:cxn modelId="{F7F8F0ED-32C8-5447-A5F8-749257A5CEA7}" type="presParOf" srcId="{A0AAD7CB-EE32-5445-B004-A6F9CC2960BF}" destId="{A2D86523-2AF0-1C48-A0CC-DA9A6A91DBA3}" srcOrd="0" destOrd="0" presId="urn:microsoft.com/office/officeart/2005/8/layout/vList4#5"/>
    <dgm:cxn modelId="{F7173824-0E73-B544-B8EF-7BE85B2FF910}" type="presParOf" srcId="{A0AAD7CB-EE32-5445-B004-A6F9CC2960BF}" destId="{66D6C40F-4E7A-744C-90B0-5757C1146A18}" srcOrd="1" destOrd="0" presId="urn:microsoft.com/office/officeart/2005/8/layout/vList4#5"/>
    <dgm:cxn modelId="{440CAF1A-07D7-4A40-BD36-9BA871D07CB1}" type="presParOf" srcId="{A0AAD7CB-EE32-5445-B004-A6F9CC2960BF}" destId="{B1E9F62D-05CB-7E4F-81AD-FA120000E538}" srcOrd="2" destOrd="0" presId="urn:microsoft.com/office/officeart/2005/8/layout/vList4#5"/>
    <dgm:cxn modelId="{18E56D6B-7C39-CC47-B4F7-6398D5BFE3AB}" type="presParOf" srcId="{00771F87-8F81-B14D-930E-8D9FD793C1F2}" destId="{7B7B198E-98FA-DB4B-89B3-A3849D39D928}" srcOrd="1" destOrd="0" presId="urn:microsoft.com/office/officeart/2005/8/layout/vList4#5"/>
    <dgm:cxn modelId="{E05218DF-5B26-704F-BC09-08F236191507}" type="presParOf" srcId="{00771F87-8F81-B14D-930E-8D9FD793C1F2}" destId="{D00AD7F9-2062-D24F-84AD-293561E84C9F}" srcOrd="2" destOrd="0" presId="urn:microsoft.com/office/officeart/2005/8/layout/vList4#5"/>
    <dgm:cxn modelId="{4D627D7C-FEF3-3F44-9218-05E6C37338BD}" type="presParOf" srcId="{D00AD7F9-2062-D24F-84AD-293561E84C9F}" destId="{4FCFFD36-F990-8D4D-865E-42483C0B720F}" srcOrd="0" destOrd="0" presId="urn:microsoft.com/office/officeart/2005/8/layout/vList4#5"/>
    <dgm:cxn modelId="{7B680F65-F990-A244-A58B-50106F9DB985}" type="presParOf" srcId="{D00AD7F9-2062-D24F-84AD-293561E84C9F}" destId="{46DB63EA-232D-0246-9538-1772A3005692}" srcOrd="1" destOrd="0" presId="urn:microsoft.com/office/officeart/2005/8/layout/vList4#5"/>
    <dgm:cxn modelId="{168A89C0-D4E2-2F41-AE20-66B2D52339D9}" type="presParOf" srcId="{D00AD7F9-2062-D24F-84AD-293561E84C9F}" destId="{B6D834D4-21EE-0C42-B0A5-8445498CEAA3}" srcOrd="2" destOrd="0" presId="urn:microsoft.com/office/officeart/2005/8/layout/vList4#5"/>
    <dgm:cxn modelId="{EDC03316-0650-5A49-89E0-CAB7FEF5998A}" type="presParOf" srcId="{00771F87-8F81-B14D-930E-8D9FD793C1F2}" destId="{51677F70-B488-A841-B0E2-D74E51CBD3D8}" srcOrd="3" destOrd="0" presId="urn:microsoft.com/office/officeart/2005/8/layout/vList4#5"/>
    <dgm:cxn modelId="{D4402202-A8C4-AD46-9BA6-10014633A056}" type="presParOf" srcId="{00771F87-8F81-B14D-930E-8D9FD793C1F2}" destId="{EBFA4529-EC2A-0743-8ED4-B07522F974A5}" srcOrd="4" destOrd="0" presId="urn:microsoft.com/office/officeart/2005/8/layout/vList4#5"/>
    <dgm:cxn modelId="{B5DD5DF3-AE4B-5749-BCC6-F3153C5E60C2}" type="presParOf" srcId="{EBFA4529-EC2A-0743-8ED4-B07522F974A5}" destId="{4D1F9B71-3108-654D-AFD4-DDD52913058E}" srcOrd="0" destOrd="0" presId="urn:microsoft.com/office/officeart/2005/8/layout/vList4#5"/>
    <dgm:cxn modelId="{53E2AF77-1762-6641-AAAB-1305A566D87B}" type="presParOf" srcId="{EBFA4529-EC2A-0743-8ED4-B07522F974A5}" destId="{F6452A1B-6DA8-3F40-8E77-EAD55F03D176}" srcOrd="1" destOrd="0" presId="urn:microsoft.com/office/officeart/2005/8/layout/vList4#5"/>
    <dgm:cxn modelId="{704FF47F-3C82-8B4E-962C-BA956666E234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7485249" cy="2081215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600" b="1" kern="1200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>
              <a:solidFill>
                <a:srgbClr val="000000"/>
              </a:solidFill>
              <a:latin typeface="Calibri"/>
              <a:cs typeface="Calibri"/>
            </a:rPr>
            <a:t> 1:  The CLIC accelerator and site facilities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 (</a:t>
          </a:r>
          <a:r>
            <a:rPr kumimoji="1" lang="en-US" sz="1600" kern="1200" dirty="0" err="1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400" kern="12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400" kern="12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400" kern="1200" dirty="0">
            <a:solidFill>
              <a:srgbClr val="000000"/>
            </a:solidFill>
            <a:latin typeface="Calibri"/>
            <a:cs typeface="Calibri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400" kern="12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400" kern="1200" dirty="0" err="1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1688697" y="0"/>
        <a:ext cx="5796551" cy="2081215"/>
      </dsp:txXfrm>
    </dsp:sp>
    <dsp:sp modelId="{66D6C40F-4E7A-744C-90B0-5757C1146A18}">
      <dsp:nvSpPr>
        <dsp:cNvPr id="0" name=""/>
        <dsp:cNvSpPr/>
      </dsp:nvSpPr>
      <dsp:spPr>
        <a:xfrm>
          <a:off x="253894" y="59640"/>
          <a:ext cx="1372555" cy="196193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2272863"/>
          <a:ext cx="7485249" cy="192172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600" b="1" kern="1200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>
              <a:solidFill>
                <a:srgbClr val="000000"/>
              </a:solidFill>
              <a:latin typeface="Calibri"/>
              <a:cs typeface="Calibri"/>
            </a:rPr>
            <a:t> 2: Physics and detectors at CLIC 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(</a:t>
          </a:r>
          <a:r>
            <a:rPr kumimoji="1" lang="en-US" sz="1600" kern="1200" dirty="0" err="1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400" kern="12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400" kern="12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400" kern="1200" dirty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688697" y="2272863"/>
        <a:ext cx="5796551" cy="1921726"/>
      </dsp:txXfrm>
    </dsp:sp>
    <dsp:sp modelId="{46DB63EA-232D-0246-9538-1772A3005692}">
      <dsp:nvSpPr>
        <dsp:cNvPr id="0" name=""/>
        <dsp:cNvSpPr/>
      </dsp:nvSpPr>
      <dsp:spPr>
        <a:xfrm>
          <a:off x="259778" y="2347671"/>
          <a:ext cx="1393304" cy="17785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4386237"/>
          <a:ext cx="7485249" cy="191647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600" b="1" kern="1200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>
              <a:solidFill>
                <a:srgbClr val="000000"/>
              </a:solidFill>
              <a:latin typeface="Calibri"/>
              <a:cs typeface="Calibri"/>
            </a:rPr>
            <a:t> 3:  “CLIC study summary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” (</a:t>
          </a:r>
          <a:r>
            <a:rPr kumimoji="1" lang="en-US" sz="1600" kern="1200" dirty="0" err="1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 lvl="0" algn="l" defTabSz="711200">
            <a:lnSpc>
              <a:spcPct val="6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400" kern="12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400" kern="1200" dirty="0">
            <a:solidFill>
              <a:srgbClr val="000000"/>
            </a:solidFill>
            <a:latin typeface="Calibri"/>
            <a:cs typeface="Calibri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rgbClr val="000000"/>
            </a:solidFill>
          </a:endParaRPr>
        </a:p>
      </dsp:txBody>
      <dsp:txXfrm>
        <a:off x="1688697" y="4386237"/>
        <a:ext cx="5796551" cy="1916475"/>
      </dsp:txXfrm>
    </dsp:sp>
    <dsp:sp modelId="{F6452A1B-6DA8-3F40-8E77-EAD55F03D176}">
      <dsp:nvSpPr>
        <dsp:cNvPr id="0" name=""/>
        <dsp:cNvSpPr/>
      </dsp:nvSpPr>
      <dsp:spPr>
        <a:xfrm>
          <a:off x="240578" y="4427664"/>
          <a:ext cx="1399187" cy="18336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defTabSz="831850">
              <a:defRPr sz="11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r" defTabSz="831850">
              <a:defRPr sz="11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defTabSz="831850">
              <a:defRPr sz="11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r" defTabSz="831850">
              <a:defRPr sz="1100" smtClean="0"/>
            </a:lvl1pPr>
          </a:lstStyle>
          <a:p>
            <a:pPr>
              <a:defRPr/>
            </a:pPr>
            <a:fld id="{4FF6FE2F-F398-1E4F-BCC1-A82EC6EEE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529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0613" y="946150"/>
            <a:ext cx="454977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2988" y="4689475"/>
            <a:ext cx="4651375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18068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65" charset="-128"/>
        <a:cs typeface="ＭＳ Ｐゴシック" pitchFamily="-65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6147" name="Text Box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19" tIns="41559" rIns="83119" bIns="41559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3788" y="946150"/>
            <a:ext cx="4546600" cy="3413125"/>
          </a:xfrm>
        </p:spPr>
      </p:sp>
      <p:sp>
        <p:nvSpPr>
          <p:cNvPr id="5017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8188" cy="3413125"/>
          </a:xfrm>
          <a:ln/>
        </p:spPr>
      </p:sp>
      <p:sp>
        <p:nvSpPr>
          <p:cNvPr id="2969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1041400" y="4689475"/>
            <a:ext cx="4654550" cy="3786188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8188" cy="3413125"/>
          </a:xfrm>
          <a:ln/>
        </p:spPr>
      </p:sp>
      <p:sp>
        <p:nvSpPr>
          <p:cNvPr id="3379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1041400" y="4689475"/>
            <a:ext cx="4652963" cy="3787775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4403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2200" y="946150"/>
            <a:ext cx="4546600" cy="3413125"/>
          </a:xfrm>
        </p:spPr>
      </p:sp>
      <p:sp>
        <p:nvSpPr>
          <p:cNvPr id="39938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3" tIns="45757" rIns="91513" bIns="45757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977CBA78-07B0-D04D-A8C2-91B2012AFD1F}" type="slidenum">
              <a:rPr lang="en-US" sz="1200">
                <a:solidFill>
                  <a:srgbClr val="000000"/>
                </a:solidFill>
                <a:latin typeface="Arial" charset="0"/>
              </a:rPr>
              <a:pPr algn="r"/>
              <a:t>28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85321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152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6340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1675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06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3710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21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348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69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807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101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53083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4218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4475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31420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035" y="993887"/>
            <a:ext cx="9742830" cy="615531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023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4437063" y="7311980"/>
            <a:ext cx="825500" cy="257266"/>
          </a:xfrm>
        </p:spPr>
        <p:txBody>
          <a:bodyPr/>
          <a:lstStyle/>
          <a:p>
            <a:fld id="{D9BF5071-ED05-4944-80F9-6D12E6F81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425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0102" y="7286442"/>
            <a:ext cx="2267426" cy="251587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9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9"/>
          <p:cNvSpPr>
            <a:spLocks noGrp="1"/>
          </p:cNvSpPr>
          <p:nvPr>
            <p:ph type="dt" sz="half" idx="2"/>
          </p:nvPr>
        </p:nvSpPr>
        <p:spPr>
          <a:xfrm>
            <a:off x="17636" y="7227854"/>
            <a:ext cx="2267426" cy="402652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9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CLIC WS 2019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45144" y="7224354"/>
            <a:ext cx="3587162" cy="402652"/>
          </a:xfrm>
          <a:prstGeom prst="rect">
            <a:avLst/>
          </a:prstGeom>
        </p:spPr>
        <p:txBody>
          <a:bodyPr vert="horz" lIns="100564" tIns="50282" rIns="100564" bIns="50282" rtlCol="0" anchor="ctr" anchorCtr="0"/>
          <a:lstStyle>
            <a:lvl1pPr algn="ctr">
              <a:defRPr sz="9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92825" y="1872659"/>
            <a:ext cx="8691801" cy="4667409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8415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79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531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40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579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16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461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129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4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John Adams Institute</a:t>
              </a:r>
            </a:p>
          </p:txBody>
        </p:sp>
        <p:sp>
          <p:nvSpPr>
            <p:cNvPr id="1035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Frank Tecker</a:t>
              </a:r>
            </a:p>
          </p:txBody>
        </p:sp>
        <p:sp>
          <p:nvSpPr>
            <p:cNvPr id="1036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Linear Colliders</a:t>
              </a:r>
            </a:p>
          </p:txBody>
        </p:sp>
      </p:grpSp>
      <p:sp>
        <p:nvSpPr>
          <p:cNvPr id="1030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>
                <a:solidFill>
                  <a:srgbClr val="000000"/>
                </a:solidFill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033" name="Picture 13" descr="John_Adams_Institute_logo_1_mediu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3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7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John Adams Institute</a:t>
              </a:r>
            </a:p>
          </p:txBody>
        </p:sp>
        <p:sp>
          <p:nvSpPr>
            <p:cNvPr id="2058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Frank Tecker</a:t>
              </a:r>
            </a:p>
          </p:txBody>
        </p:sp>
      </p:grpSp>
      <p:sp>
        <p:nvSpPr>
          <p:cNvPr id="205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5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2056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tarSymbol" charset="0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Slide </a:t>
            </a:r>
            <a:fld id="{BE9317D4-2403-1D4E-BBFB-423904F5F809}" type="slidenum"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StarSymbol" charset="0"/>
                <a:buNone/>
                <a:tabLst/>
                <a:defRPr/>
              </a:pPr>
              <a:t>‹#›</a:t>
            </a:fld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9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9"/>
        </a:buBlip>
        <a:defRPr sz="26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9"/>
        </a:buBlip>
        <a:defRPr sz="22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file://localhost/Users/tecker/My%20Presentations/lemmings6.mpg" TargetMode="External"/><Relationship Id="rId1" Type="http://schemas.microsoft.com/office/2007/relationships/media" Target="file://localhost/Users/tecker/My%20Presentations/lemmings6.mpg" TargetMode="Externa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33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4.png"/><Relationship Id="rId5" Type="http://schemas.openxmlformats.org/officeDocument/2006/relationships/image" Target="../media/image40.png"/><Relationship Id="rId4" Type="http://schemas.openxmlformats.org/officeDocument/2006/relationships/notesSlide" Target="../notesSlides/notesSlid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210892/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://arxiv.org/pdf/1208.1402v1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://clic.cern/european-strategy" TargetMode="External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agenda.linearcollider.org/event/7333/" TargetMode="External"/><Relationship Id="rId2" Type="http://schemas.openxmlformats.org/officeDocument/2006/relationships/hyperlink" Target="http://agenda.linearcollider.org/event/6906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dirty="0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 dirty="0">
                <a:ea typeface="ＭＳ Ｐゴシック" charset="-128"/>
                <a:cs typeface="ＭＳ Ｐゴシック" charset="-128"/>
              </a:rPr>
            </a:br>
            <a:r>
              <a:rPr lang="en-GB" dirty="0">
                <a:ea typeface="ＭＳ Ｐゴシック" charset="-128"/>
                <a:cs typeface="ＭＳ Ｐゴシック" charset="-128"/>
              </a:rPr>
              <a:t>Lecture 4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4120983"/>
            <a:ext cx="4953000" cy="2647950"/>
          </a:xfrm>
        </p:spPr>
        <p:txBody>
          <a:bodyPr/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NC/SC driven differences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Drive Beam generation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CLIC test facility CTF3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Warm vs Cold RF Collider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4438"/>
            <a:ext cx="4903788" cy="581977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Normal Conducting</a:t>
            </a:r>
          </a:p>
          <a:p>
            <a:pPr eaLnBrk="1"/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gradient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short linac </a:t>
            </a:r>
            <a:r>
              <a:rPr lang="en-GB" sz="2000">
                <a:solidFill>
                  <a:srgbClr val="00CC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</a:t>
            </a:r>
          </a:p>
          <a:p>
            <a:pPr eaLnBrk="1"/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High rep. rate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 ground motion</a:t>
            </a:r>
            <a:b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</a:br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					suppression </a:t>
            </a:r>
            <a:r>
              <a:rPr lang="en-GB" sz="2000">
                <a:solidFill>
                  <a:srgbClr val="00CC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</a:t>
            </a:r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structures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strong wakefields </a:t>
            </a:r>
            <a:r>
              <a:rPr lang="en-GB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</a:t>
            </a:r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Generation of high peak RF power </a:t>
            </a:r>
            <a:r>
              <a:rPr lang="en-GB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</a:t>
            </a:r>
          </a:p>
          <a:p>
            <a:pPr eaLnBrk="1"/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Small bunch distance </a:t>
            </a:r>
            <a:r>
              <a:rPr lang="en-GB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</a:t>
            </a:r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4624388" y="1181100"/>
            <a:ext cx="545306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US" sz="2800">
                <a:solidFill>
                  <a:srgbClr val="FF0000"/>
                </a:solidFill>
              </a:rPr>
              <a:t>Superconducting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/>
              <a:t>long pulse </a:t>
            </a:r>
            <a:r>
              <a:rPr lang="en-US">
                <a:sym typeface="Symbol" charset="0"/>
              </a:rPr>
              <a:t>=&gt;</a:t>
            </a:r>
            <a:r>
              <a:rPr lang="en-GB" sz="2000"/>
              <a:t> low peak power </a:t>
            </a:r>
            <a:r>
              <a:rPr lang="en-GB" sz="200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large structure dimensions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low WF </a:t>
            </a:r>
            <a:r>
              <a:rPr lang="en-GB" sz="200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very long pulse train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feedback within train </a:t>
            </a:r>
            <a:r>
              <a:rPr lang="en-GB" sz="200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SC structures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high efficiency </a:t>
            </a:r>
            <a:r>
              <a:rPr lang="en-GB" sz="200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Gradient limited &lt;40 MV/m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longer linac </a:t>
            </a:r>
            <a:r>
              <a:rPr lang="en-GB" sz="2000">
                <a:solidFill>
                  <a:srgbClr val="FF0000"/>
                </a:solidFill>
                <a:sym typeface="Wingdings" charset="0"/>
              </a:rPr>
              <a:t></a:t>
            </a:r>
            <a:br>
              <a:rPr lang="en-GB" sz="2000">
                <a:sym typeface="Wingdings" charset="0"/>
              </a:rPr>
            </a:br>
            <a:r>
              <a:rPr lang="en-GB" sz="2000">
                <a:sym typeface="Wingdings" charset="0"/>
              </a:rPr>
              <a:t>(SC material limit ~ 55 MV/m)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low rep. rate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bad GM suppression</a:t>
            </a:r>
            <a:br>
              <a:rPr lang="en-GB" sz="2000">
                <a:sym typeface="Wingdings" charset="0"/>
              </a:rPr>
            </a:br>
            <a:r>
              <a:rPr lang="en-GB" sz="2000">
                <a:sym typeface="Wingdings" charset="0"/>
              </a:rPr>
              <a:t>				     (</a:t>
            </a:r>
            <a:r>
              <a:rPr lang="en-GB" sz="2000">
                <a:latin typeface="Symbol" charset="0"/>
                <a:sym typeface="Wingdings" charset="0"/>
              </a:rPr>
              <a:t>ε</a:t>
            </a:r>
            <a:r>
              <a:rPr lang="en-GB" sz="2000" baseline="-25000">
                <a:sym typeface="Wingdings" charset="0"/>
              </a:rPr>
              <a:t>y</a:t>
            </a:r>
            <a:r>
              <a:rPr lang="en-GB" sz="2000">
                <a:sym typeface="Wingdings" charset="0"/>
              </a:rPr>
              <a:t> dilution) </a:t>
            </a:r>
            <a:r>
              <a:rPr lang="en-GB" sz="2000">
                <a:solidFill>
                  <a:srgbClr val="FF0000"/>
                </a:solidFill>
                <a:sym typeface="Wingdings" charset="0"/>
              </a:rPr>
              <a:t>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US" sz="2000">
                <a:sym typeface="Wingdings" charset="0"/>
              </a:rPr>
              <a:t>Large number of e+ per pulse </a:t>
            </a:r>
            <a:r>
              <a:rPr lang="en-GB" sz="2000">
                <a:solidFill>
                  <a:srgbClr val="FF0000"/>
                </a:solidFill>
                <a:sym typeface="Wingdings" charset="0"/>
              </a:rPr>
              <a:t>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/>
              <a:t>very large DR </a:t>
            </a:r>
            <a:r>
              <a:rPr lang="en-GB" sz="2000">
                <a:solidFill>
                  <a:srgbClr val="FF0000"/>
                </a:solidFill>
                <a:sym typeface="Wingdings" charset="0"/>
              </a:rPr>
              <a:t></a:t>
            </a:r>
            <a:endParaRPr lang="en-GB" sz="2000">
              <a:solidFill>
                <a:srgbClr val="FF0000"/>
              </a:solidFill>
            </a:endParaRPr>
          </a:p>
          <a:p>
            <a:pPr marL="769938" lvl="1" indent="-285750" defTabSz="457200">
              <a:lnSpc>
                <a:spcPct val="93000"/>
              </a:lnSpc>
              <a:spcAft>
                <a:spcPts val="1125"/>
              </a:spcAft>
              <a:buClr>
                <a:srgbClr val="000000"/>
              </a:buClr>
              <a:buSzPct val="68000"/>
              <a:buFontTx/>
              <a:buBlip>
                <a:blip r:embed="rId2"/>
              </a:buBlip>
            </a:pPr>
            <a:endParaRPr lang="en-US" sz="20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scheme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311275"/>
            <a:ext cx="9774237" cy="2454275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high gradients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&gt;100 MV/m)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possible with NC accelerating structures at high RF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 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frequencies (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30 GHz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→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12 GHz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Extract required high RF power from an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intense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e- “</a:t>
            </a:r>
            <a:r>
              <a:rPr lang="en-US" altLang="ja-JP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Generate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efficiently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long  pulse and compress it (in power + frequency)</a:t>
            </a:r>
          </a:p>
        </p:txBody>
      </p:sp>
      <p:grpSp>
        <p:nvGrpSpPr>
          <p:cNvPr id="20483" name="Group 4"/>
          <p:cNvGrpSpPr>
            <a:grpSpLocks/>
          </p:cNvGrpSpPr>
          <p:nvPr/>
        </p:nvGrpSpPr>
        <p:grpSpPr bwMode="auto">
          <a:xfrm>
            <a:off x="485775" y="3722688"/>
            <a:ext cx="9020175" cy="3497262"/>
            <a:chOff x="299" y="2021"/>
            <a:chExt cx="5682" cy="2203"/>
          </a:xfrm>
        </p:grpSpPr>
        <p:grpSp>
          <p:nvGrpSpPr>
            <p:cNvPr id="20484" name="Group 5"/>
            <p:cNvGrpSpPr>
              <a:grpSpLocks/>
            </p:cNvGrpSpPr>
            <p:nvPr/>
          </p:nvGrpSpPr>
          <p:grpSpPr bwMode="auto">
            <a:xfrm>
              <a:off x="2001" y="2811"/>
              <a:ext cx="1600" cy="575"/>
              <a:chOff x="1770" y="2017"/>
              <a:chExt cx="1519" cy="518"/>
            </a:xfrm>
          </p:grpSpPr>
          <p:sp>
            <p:nvSpPr>
              <p:cNvPr id="20512" name="Rectangle 6"/>
              <p:cNvSpPr>
                <a:spLocks noChangeArrowheads="1"/>
              </p:cNvSpPr>
              <p:nvPr/>
            </p:nvSpPr>
            <p:spPr bwMode="auto">
              <a:xfrm>
                <a:off x="1770" y="2158"/>
                <a:ext cx="501" cy="116"/>
              </a:xfrm>
              <a:prstGeom prst="rect">
                <a:avLst/>
              </a:prstGeom>
              <a:solidFill>
                <a:schemeClr val="folHlink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13" name="AutoShape 7"/>
              <p:cNvSpPr>
                <a:spLocks noChangeArrowheads="1"/>
              </p:cNvSpPr>
              <p:nvPr/>
            </p:nvSpPr>
            <p:spPr bwMode="auto">
              <a:xfrm>
                <a:off x="2151" y="2017"/>
                <a:ext cx="587" cy="518"/>
              </a:xfrm>
              <a:prstGeom prst="roundRect">
                <a:avLst>
                  <a:gd name="adj" fmla="val 2551"/>
                </a:avLst>
              </a:prstGeom>
              <a:solidFill>
                <a:schemeClr val="folHlink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Harsh4" dir="b"/>
              </a:scene3d>
              <a:sp3d extrusionH="887400" prstMaterial="legacyMetal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14" name="AutoShape 8"/>
              <p:cNvSpPr>
                <a:spLocks noChangeArrowheads="1"/>
              </p:cNvSpPr>
              <p:nvPr/>
            </p:nvSpPr>
            <p:spPr bwMode="auto">
              <a:xfrm>
                <a:off x="2794" y="2097"/>
                <a:ext cx="495" cy="235"/>
              </a:xfrm>
              <a:prstGeom prst="rightArrow">
                <a:avLst>
                  <a:gd name="adj1" fmla="val 50000"/>
                  <a:gd name="adj2" fmla="val 52660"/>
                </a:avLst>
              </a:prstGeom>
              <a:solidFill>
                <a:schemeClr val="folHlink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20485" name="Group 9"/>
            <p:cNvGrpSpPr>
              <a:grpSpLocks/>
            </p:cNvGrpSpPr>
            <p:nvPr/>
          </p:nvGrpSpPr>
          <p:grpSpPr bwMode="auto">
            <a:xfrm>
              <a:off x="299" y="2799"/>
              <a:ext cx="1355" cy="509"/>
              <a:chOff x="0" y="1893"/>
              <a:chExt cx="1558" cy="631"/>
            </a:xfrm>
          </p:grpSpPr>
          <p:grpSp>
            <p:nvGrpSpPr>
              <p:cNvPr id="20503" name="Group 10"/>
              <p:cNvGrpSpPr>
                <a:grpSpLocks/>
              </p:cNvGrpSpPr>
              <p:nvPr/>
            </p:nvGrpSpPr>
            <p:grpSpPr bwMode="auto">
              <a:xfrm>
                <a:off x="287" y="1893"/>
                <a:ext cx="1271" cy="261"/>
                <a:chOff x="408" y="2202"/>
                <a:chExt cx="1271" cy="261"/>
              </a:xfrm>
            </p:grpSpPr>
            <p:sp>
              <p:nvSpPr>
                <p:cNvPr id="20510" name="Line 11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0511" name="Freeform 12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12 h 381"/>
                    <a:gd name="T2" fmla="*/ 360 w 1131"/>
                    <a:gd name="T3" fmla="*/ 12 h 381"/>
                    <a:gd name="T4" fmla="*/ 352 w 1131"/>
                    <a:gd name="T5" fmla="*/ 5 h 381"/>
                    <a:gd name="T6" fmla="*/ 348 w 1131"/>
                    <a:gd name="T7" fmla="*/ 2 h 381"/>
                    <a:gd name="T8" fmla="*/ 338 w 1131"/>
                    <a:gd name="T9" fmla="*/ 1 h 381"/>
                    <a:gd name="T10" fmla="*/ 321 w 1131"/>
                    <a:gd name="T11" fmla="*/ 0 h 381"/>
                    <a:gd name="T12" fmla="*/ 45 w 1131"/>
                    <a:gd name="T13" fmla="*/ 0 h 381"/>
                    <a:gd name="T14" fmla="*/ 28 w 1131"/>
                    <a:gd name="T15" fmla="*/ 1 h 381"/>
                    <a:gd name="T16" fmla="*/ 19 w 1131"/>
                    <a:gd name="T17" fmla="*/ 2 h 381"/>
                    <a:gd name="T18" fmla="*/ 12 w 1131"/>
                    <a:gd name="T19" fmla="*/ 3 h 381"/>
                    <a:gd name="T20" fmla="*/ 0 w 1131"/>
                    <a:gd name="T21" fmla="*/ 12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504" name="Group 13"/>
              <p:cNvGrpSpPr>
                <a:grpSpLocks/>
              </p:cNvGrpSpPr>
              <p:nvPr/>
            </p:nvGrpSpPr>
            <p:grpSpPr bwMode="auto">
              <a:xfrm>
                <a:off x="140" y="2078"/>
                <a:ext cx="1271" cy="261"/>
                <a:chOff x="74" y="3060"/>
                <a:chExt cx="1271" cy="261"/>
              </a:xfrm>
            </p:grpSpPr>
            <p:sp>
              <p:nvSpPr>
                <p:cNvPr id="20508" name="Line 14"/>
                <p:cNvSpPr>
                  <a:spLocks noChangeShapeType="1"/>
                </p:cNvSpPr>
                <p:nvPr/>
              </p:nvSpPr>
              <p:spPr bwMode="auto">
                <a:xfrm>
                  <a:off x="74" y="3321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0509" name="Freeform 15"/>
                <p:cNvSpPr>
                  <a:spLocks/>
                </p:cNvSpPr>
                <p:nvPr/>
              </p:nvSpPr>
              <p:spPr bwMode="auto">
                <a:xfrm>
                  <a:off x="177" y="3060"/>
                  <a:ext cx="996" cy="261"/>
                </a:xfrm>
                <a:custGeom>
                  <a:avLst/>
                  <a:gdLst>
                    <a:gd name="T0" fmla="*/ 0 w 1131"/>
                    <a:gd name="T1" fmla="*/ 12 h 381"/>
                    <a:gd name="T2" fmla="*/ 360 w 1131"/>
                    <a:gd name="T3" fmla="*/ 12 h 381"/>
                    <a:gd name="T4" fmla="*/ 352 w 1131"/>
                    <a:gd name="T5" fmla="*/ 5 h 381"/>
                    <a:gd name="T6" fmla="*/ 348 w 1131"/>
                    <a:gd name="T7" fmla="*/ 2 h 381"/>
                    <a:gd name="T8" fmla="*/ 338 w 1131"/>
                    <a:gd name="T9" fmla="*/ 1 h 381"/>
                    <a:gd name="T10" fmla="*/ 321 w 1131"/>
                    <a:gd name="T11" fmla="*/ 0 h 381"/>
                    <a:gd name="T12" fmla="*/ 45 w 1131"/>
                    <a:gd name="T13" fmla="*/ 0 h 381"/>
                    <a:gd name="T14" fmla="*/ 28 w 1131"/>
                    <a:gd name="T15" fmla="*/ 1 h 381"/>
                    <a:gd name="T16" fmla="*/ 19 w 1131"/>
                    <a:gd name="T17" fmla="*/ 2 h 381"/>
                    <a:gd name="T18" fmla="*/ 12 w 1131"/>
                    <a:gd name="T19" fmla="*/ 3 h 381"/>
                    <a:gd name="T20" fmla="*/ 0 w 1131"/>
                    <a:gd name="T21" fmla="*/ 12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505" name="Group 16"/>
              <p:cNvGrpSpPr>
                <a:grpSpLocks/>
              </p:cNvGrpSpPr>
              <p:nvPr/>
            </p:nvGrpSpPr>
            <p:grpSpPr bwMode="auto">
              <a:xfrm>
                <a:off x="0" y="2263"/>
                <a:ext cx="1271" cy="261"/>
                <a:chOff x="408" y="2202"/>
                <a:chExt cx="1271" cy="261"/>
              </a:xfrm>
            </p:grpSpPr>
            <p:sp>
              <p:nvSpPr>
                <p:cNvPr id="20506" name="Line 17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0507" name="Freeform 18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12 h 381"/>
                    <a:gd name="T2" fmla="*/ 360 w 1131"/>
                    <a:gd name="T3" fmla="*/ 12 h 381"/>
                    <a:gd name="T4" fmla="*/ 352 w 1131"/>
                    <a:gd name="T5" fmla="*/ 5 h 381"/>
                    <a:gd name="T6" fmla="*/ 348 w 1131"/>
                    <a:gd name="T7" fmla="*/ 2 h 381"/>
                    <a:gd name="T8" fmla="*/ 338 w 1131"/>
                    <a:gd name="T9" fmla="*/ 1 h 381"/>
                    <a:gd name="T10" fmla="*/ 321 w 1131"/>
                    <a:gd name="T11" fmla="*/ 0 h 381"/>
                    <a:gd name="T12" fmla="*/ 45 w 1131"/>
                    <a:gd name="T13" fmla="*/ 0 h 381"/>
                    <a:gd name="T14" fmla="*/ 28 w 1131"/>
                    <a:gd name="T15" fmla="*/ 1 h 381"/>
                    <a:gd name="T16" fmla="*/ 19 w 1131"/>
                    <a:gd name="T17" fmla="*/ 2 h 381"/>
                    <a:gd name="T18" fmla="*/ 12 w 1131"/>
                    <a:gd name="T19" fmla="*/ 3 h 381"/>
                    <a:gd name="T20" fmla="*/ 0 w 1131"/>
                    <a:gd name="T21" fmla="*/ 12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0486" name="Group 19"/>
            <p:cNvGrpSpPr>
              <a:grpSpLocks/>
            </p:cNvGrpSpPr>
            <p:nvPr/>
          </p:nvGrpSpPr>
          <p:grpSpPr bwMode="auto">
            <a:xfrm>
              <a:off x="4134" y="2670"/>
              <a:ext cx="1544" cy="602"/>
              <a:chOff x="3700" y="1947"/>
              <a:chExt cx="1779" cy="699"/>
            </a:xfrm>
          </p:grpSpPr>
          <p:sp>
            <p:nvSpPr>
              <p:cNvPr id="20497" name="Line 20"/>
              <p:cNvSpPr>
                <a:spLocks noChangeShapeType="1"/>
              </p:cNvSpPr>
              <p:nvPr/>
            </p:nvSpPr>
            <p:spPr bwMode="auto">
              <a:xfrm>
                <a:off x="3700" y="2646"/>
                <a:ext cx="1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66FF"/>
                </a:extrusionClr>
              </a:sp3d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498" name="Freeform 21"/>
              <p:cNvSpPr>
                <a:spLocks/>
              </p:cNvSpPr>
              <p:nvPr/>
            </p:nvSpPr>
            <p:spPr bwMode="auto">
              <a:xfrm>
                <a:off x="4149" y="195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499" name="Freeform 22"/>
              <p:cNvSpPr>
                <a:spLocks/>
              </p:cNvSpPr>
              <p:nvPr/>
            </p:nvSpPr>
            <p:spPr bwMode="auto">
              <a:xfrm>
                <a:off x="4429" y="195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00" name="Freeform 23"/>
              <p:cNvSpPr>
                <a:spLocks/>
              </p:cNvSpPr>
              <p:nvPr/>
            </p:nvSpPr>
            <p:spPr bwMode="auto">
              <a:xfrm>
                <a:off x="3865" y="195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01" name="Freeform 24"/>
              <p:cNvSpPr>
                <a:spLocks/>
              </p:cNvSpPr>
              <p:nvPr/>
            </p:nvSpPr>
            <p:spPr bwMode="auto">
              <a:xfrm>
                <a:off x="4735" y="194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02" name="Freeform 25"/>
              <p:cNvSpPr>
                <a:spLocks/>
              </p:cNvSpPr>
              <p:nvPr/>
            </p:nvSpPr>
            <p:spPr bwMode="auto">
              <a:xfrm>
                <a:off x="5036" y="1956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20487" name="Text Box 26"/>
            <p:cNvSpPr txBox="1">
              <a:spLocks noChangeArrowheads="1"/>
            </p:cNvSpPr>
            <p:nvPr/>
          </p:nvSpPr>
          <p:spPr bwMode="auto">
            <a:xfrm>
              <a:off x="402" y="3602"/>
              <a:ext cx="986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latin typeface="Comic Sans MS" charset="0"/>
                </a:rPr>
                <a:t>Long RF Pulses</a:t>
              </a:r>
            </a:p>
            <a:p>
              <a:pPr algn="ctr"/>
              <a:r>
                <a:rPr lang="en-US" sz="1600">
                  <a:latin typeface="Comic Sans MS" charset="0"/>
                </a:rPr>
                <a:t>P</a:t>
              </a:r>
              <a:r>
                <a:rPr lang="en-US" sz="1600" baseline="-25000">
                  <a:latin typeface="Comic Sans MS" charset="0"/>
                </a:rPr>
                <a:t>0</a:t>
              </a:r>
              <a:r>
                <a:rPr lang="en-US" sz="1600">
                  <a:latin typeface="Comic Sans MS" charset="0"/>
                </a:rPr>
                <a:t> , </a:t>
              </a:r>
              <a:r>
                <a:rPr lang="en-US" sz="1600">
                  <a:latin typeface="Symbol" charset="0"/>
                </a:rPr>
                <a:t>n</a:t>
              </a:r>
              <a:r>
                <a:rPr lang="en-US" sz="1600" baseline="-25000">
                  <a:latin typeface="Comic Sans MS" charset="0"/>
                </a:rPr>
                <a:t>0</a:t>
              </a:r>
              <a:r>
                <a:rPr lang="en-US" sz="1600">
                  <a:latin typeface="Comic Sans MS" charset="0"/>
                </a:rPr>
                <a:t> , </a:t>
              </a:r>
              <a:r>
                <a:rPr lang="en-US" sz="1600">
                  <a:latin typeface="Symbol" charset="0"/>
                </a:rPr>
                <a:t>t</a:t>
              </a:r>
              <a:r>
                <a:rPr lang="en-US" sz="1600" baseline="-25000">
                  <a:latin typeface="Comic Sans MS" charset="0"/>
                </a:rPr>
                <a:t>0</a:t>
              </a:r>
              <a:endParaRPr lang="en-US" sz="1600">
                <a:latin typeface="Comic Sans MS" charset="0"/>
              </a:endParaRPr>
            </a:p>
          </p:txBody>
        </p:sp>
        <p:sp>
          <p:nvSpPr>
            <p:cNvPr id="20488" name="Text Box 27"/>
            <p:cNvSpPr txBox="1">
              <a:spLocks noChangeArrowheads="1"/>
            </p:cNvSpPr>
            <p:nvPr/>
          </p:nvSpPr>
          <p:spPr bwMode="auto">
            <a:xfrm>
              <a:off x="3854" y="3550"/>
              <a:ext cx="2086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latin typeface="Comic Sans MS" charset="0"/>
                </a:rPr>
                <a:t>Short RF Pulses</a:t>
              </a:r>
            </a:p>
            <a:p>
              <a:pPr algn="ctr"/>
              <a:r>
                <a:rPr lang="en-US" sz="1600">
                  <a:latin typeface="Comic Sans MS" charset="0"/>
                </a:rPr>
                <a:t>P</a:t>
              </a:r>
              <a:r>
                <a:rPr lang="en-US" sz="1600" baseline="-25000">
                  <a:latin typeface="Comic Sans MS" charset="0"/>
                </a:rPr>
                <a:t>A</a:t>
              </a:r>
              <a:r>
                <a:rPr lang="en-US" sz="1600">
                  <a:latin typeface="Comic Sans MS" charset="0"/>
                </a:rPr>
                <a:t> = P</a:t>
              </a:r>
              <a:r>
                <a:rPr lang="en-US" sz="1600" baseline="-25000">
                  <a:latin typeface="Comic Sans MS" charset="0"/>
                </a:rPr>
                <a:t>0</a:t>
              </a:r>
              <a:r>
                <a:rPr lang="en-US" sz="1600">
                  <a:latin typeface="Comic Sans MS" charset="0"/>
                </a:rPr>
                <a:t> </a:t>
              </a:r>
              <a:r>
                <a:rPr lang="en-US" sz="1600">
                  <a:latin typeface="Comic Sans MS" charset="0"/>
                  <a:sym typeface="Symbol" charset="0"/>
                </a:rPr>
                <a:t>x N</a:t>
              </a:r>
              <a:r>
                <a:rPr lang="en-US" sz="1600" baseline="-25000">
                  <a:latin typeface="Comic Sans MS" charset="0"/>
                  <a:sym typeface="Symbol" charset="0"/>
                </a:rPr>
                <a:t>1</a:t>
              </a:r>
              <a:endParaRPr lang="en-US" sz="1600">
                <a:latin typeface="Comic Sans MS" charset="0"/>
              </a:endParaRPr>
            </a:p>
            <a:p>
              <a:pPr algn="ctr"/>
              <a:r>
                <a:rPr lang="en-US" sz="1600">
                  <a:latin typeface="Symbol" charset="0"/>
                </a:rPr>
                <a:t>t</a:t>
              </a:r>
              <a:r>
                <a:rPr lang="en-US" sz="1600" baseline="-25000">
                  <a:latin typeface="Comic Sans MS" charset="0"/>
                </a:rPr>
                <a:t>A</a:t>
              </a:r>
              <a:r>
                <a:rPr lang="en-US" sz="1600">
                  <a:latin typeface="Comic Sans MS" charset="0"/>
                </a:rPr>
                <a:t>  = </a:t>
              </a:r>
              <a:r>
                <a:rPr lang="en-US" sz="1600">
                  <a:latin typeface="Symbol" charset="0"/>
                </a:rPr>
                <a:t>t</a:t>
              </a:r>
              <a:r>
                <a:rPr lang="en-US" sz="1600" baseline="-25000">
                  <a:latin typeface="Comic Sans MS" charset="0"/>
                </a:rPr>
                <a:t>0 </a:t>
              </a:r>
              <a:r>
                <a:rPr lang="en-US" sz="1600">
                  <a:latin typeface="Comic Sans MS" charset="0"/>
                </a:rPr>
                <a:t>/ </a:t>
              </a:r>
              <a:r>
                <a:rPr lang="en-US" sz="1600">
                  <a:latin typeface="Comic Sans MS" charset="0"/>
                  <a:sym typeface="Symbol" charset="0"/>
                </a:rPr>
                <a:t>N</a:t>
              </a:r>
              <a:r>
                <a:rPr lang="en-US" sz="1600" baseline="-25000">
                  <a:latin typeface="Comic Sans MS" charset="0"/>
                  <a:sym typeface="Symbol" charset="0"/>
                </a:rPr>
                <a:t>2</a:t>
              </a:r>
              <a:r>
                <a:rPr lang="en-US" sz="1600">
                  <a:latin typeface="Comic Sans MS" charset="0"/>
                </a:rPr>
                <a:t> </a:t>
              </a:r>
            </a:p>
            <a:p>
              <a:pPr algn="ctr"/>
              <a:r>
                <a:rPr lang="en-US" sz="1600">
                  <a:latin typeface="Symbol" charset="0"/>
                </a:rPr>
                <a:t>n</a:t>
              </a:r>
              <a:r>
                <a:rPr lang="en-US" sz="1600" baseline="-25000">
                  <a:latin typeface="Comic Sans MS" charset="0"/>
                </a:rPr>
                <a:t>A</a:t>
              </a:r>
              <a:r>
                <a:rPr lang="en-US" sz="1600">
                  <a:latin typeface="Comic Sans MS" charset="0"/>
                </a:rPr>
                <a:t> =  </a:t>
              </a:r>
              <a:r>
                <a:rPr lang="en-US" sz="1600">
                  <a:latin typeface="Symbol" charset="0"/>
                </a:rPr>
                <a:t>n</a:t>
              </a:r>
              <a:r>
                <a:rPr lang="en-US" sz="1600" baseline="-25000">
                  <a:latin typeface="Comic Sans MS" charset="0"/>
                </a:rPr>
                <a:t>0 </a:t>
              </a:r>
              <a:r>
                <a:rPr lang="en-US" sz="1600">
                  <a:latin typeface="Comic Sans MS" charset="0"/>
                  <a:sym typeface="Symbol" charset="0"/>
                </a:rPr>
                <a:t>x</a:t>
              </a:r>
              <a:r>
                <a:rPr lang="en-US" sz="1600">
                  <a:latin typeface="Comic Sans MS" charset="0"/>
                </a:rPr>
                <a:t> </a:t>
              </a:r>
              <a:r>
                <a:rPr lang="en-US" sz="1600">
                  <a:latin typeface="Comic Sans MS" charset="0"/>
                  <a:sym typeface="Symbol" charset="0"/>
                </a:rPr>
                <a:t>N</a:t>
              </a:r>
              <a:r>
                <a:rPr lang="en-US" sz="1600" baseline="-25000">
                  <a:latin typeface="Comic Sans MS" charset="0"/>
                  <a:sym typeface="Symbol" charset="0"/>
                </a:rPr>
                <a:t>3</a:t>
              </a:r>
            </a:p>
          </p:txBody>
        </p:sp>
        <p:sp>
          <p:nvSpPr>
            <p:cNvPr id="20489" name="Rectangle 28"/>
            <p:cNvSpPr>
              <a:spLocks noChangeArrowheads="1"/>
            </p:cNvSpPr>
            <p:nvPr/>
          </p:nvSpPr>
          <p:spPr bwMode="auto">
            <a:xfrm>
              <a:off x="1907" y="3597"/>
              <a:ext cx="1803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Electron beam manipulation</a:t>
              </a:r>
            </a:p>
            <a:p>
              <a:pPr algn="ctr"/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Power compression</a:t>
              </a:r>
            </a:p>
            <a:p>
              <a:pPr algn="ctr"/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Frequency multiplication</a:t>
              </a:r>
            </a:p>
          </p:txBody>
        </p:sp>
        <p:grpSp>
          <p:nvGrpSpPr>
            <p:cNvPr id="20490" name="Group 29"/>
            <p:cNvGrpSpPr>
              <a:grpSpLocks/>
            </p:cNvGrpSpPr>
            <p:nvPr/>
          </p:nvGrpSpPr>
          <p:grpSpPr bwMode="auto">
            <a:xfrm>
              <a:off x="334" y="2021"/>
              <a:ext cx="5647" cy="520"/>
              <a:chOff x="80" y="3954"/>
              <a:chExt cx="5647" cy="520"/>
            </a:xfrm>
          </p:grpSpPr>
          <p:sp>
            <p:nvSpPr>
              <p:cNvPr id="20493" name="Text Box 30"/>
              <p:cNvSpPr txBox="1">
                <a:spLocks noChangeArrowheads="1"/>
              </p:cNvSpPr>
              <p:nvPr/>
            </p:nvSpPr>
            <p:spPr bwMode="auto">
              <a:xfrm>
                <a:off x="80" y="3954"/>
                <a:ext cx="1064" cy="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 b="1">
                    <a:latin typeface="Comic Sans MS" charset="0"/>
                  </a:rPr>
                  <a:t>‘few’ Klystrons</a:t>
                </a:r>
              </a:p>
              <a:p>
                <a:pPr algn="ctr"/>
                <a:r>
                  <a:rPr lang="en-US" sz="1600" b="1">
                    <a:latin typeface="Comic Sans MS" charset="0"/>
                  </a:rPr>
                  <a:t>Low frequency</a:t>
                </a:r>
              </a:p>
              <a:p>
                <a:pPr algn="ctr"/>
                <a:r>
                  <a:rPr lang="en-US" sz="1600" b="1">
                    <a:latin typeface="Comic Sans MS" charset="0"/>
                  </a:rPr>
                  <a:t>High efficiency</a:t>
                </a:r>
              </a:p>
            </p:txBody>
          </p:sp>
          <p:sp>
            <p:nvSpPr>
              <p:cNvPr id="20494" name="Text Box 31"/>
              <p:cNvSpPr txBox="1">
                <a:spLocks noChangeArrowheads="1"/>
              </p:cNvSpPr>
              <p:nvPr/>
            </p:nvSpPr>
            <p:spPr bwMode="auto">
              <a:xfrm>
                <a:off x="3873" y="3954"/>
                <a:ext cx="1854" cy="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/>
                <a:endParaRPr lang="en-US" sz="1600" b="1">
                  <a:latin typeface="Comic Sans MS" charset="0"/>
                </a:endParaRPr>
              </a:p>
              <a:p>
                <a:pPr algn="ctr"/>
                <a:r>
                  <a:rPr lang="en-US" sz="1600" b="1">
                    <a:latin typeface="Comic Sans MS" charset="0"/>
                  </a:rPr>
                  <a:t>Accelerating Structures</a:t>
                </a:r>
              </a:p>
              <a:p>
                <a:pPr algn="ctr"/>
                <a:r>
                  <a:rPr lang="en-US" sz="1600" b="1">
                    <a:latin typeface="Comic Sans MS" charset="0"/>
                  </a:rPr>
                  <a:t>High Frequency – High field</a:t>
                </a:r>
              </a:p>
            </p:txBody>
          </p:sp>
          <p:sp>
            <p:nvSpPr>
              <p:cNvPr id="20495" name="Rectangle 32"/>
              <p:cNvSpPr>
                <a:spLocks noChangeArrowheads="1"/>
              </p:cNvSpPr>
              <p:nvPr/>
            </p:nvSpPr>
            <p:spPr bwMode="auto">
              <a:xfrm>
                <a:off x="1245" y="3954"/>
                <a:ext cx="967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Power stored in</a:t>
                </a:r>
              </a:p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electron beam</a:t>
                </a:r>
              </a:p>
            </p:txBody>
          </p:sp>
          <p:sp>
            <p:nvSpPr>
              <p:cNvPr id="20496" name="Rectangle 33"/>
              <p:cNvSpPr>
                <a:spLocks noChangeArrowheads="1"/>
              </p:cNvSpPr>
              <p:nvPr/>
            </p:nvSpPr>
            <p:spPr bwMode="auto">
              <a:xfrm>
                <a:off x="2486" y="3954"/>
                <a:ext cx="1649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Power extracted from beam</a:t>
                </a:r>
              </a:p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in resonant structures</a:t>
                </a:r>
              </a:p>
            </p:txBody>
          </p:sp>
        </p:grpSp>
        <p:sp>
          <p:nvSpPr>
            <p:cNvPr id="20491" name="Line 34"/>
            <p:cNvSpPr>
              <a:spLocks noChangeShapeType="1"/>
            </p:cNvSpPr>
            <p:nvPr/>
          </p:nvSpPr>
          <p:spPr bwMode="auto">
            <a:xfrm>
              <a:off x="1905" y="2893"/>
              <a:ext cx="0" cy="2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2" name="Line 35"/>
            <p:cNvSpPr>
              <a:spLocks noChangeShapeType="1"/>
            </p:cNvSpPr>
            <p:nvPr/>
          </p:nvSpPr>
          <p:spPr bwMode="auto">
            <a:xfrm>
              <a:off x="3761" y="2876"/>
              <a:ext cx="0" cy="2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10"/>
          <p:cNvGrpSpPr>
            <a:grpSpLocks/>
          </p:cNvGrpSpPr>
          <p:nvPr/>
        </p:nvGrpSpPr>
        <p:grpSpPr bwMode="auto">
          <a:xfrm>
            <a:off x="6262688" y="2411413"/>
            <a:ext cx="3814762" cy="4741862"/>
            <a:chOff x="6326868" y="1268413"/>
            <a:chExt cx="3750581" cy="4299553"/>
          </a:xfrm>
        </p:grpSpPr>
        <p:grpSp>
          <p:nvGrpSpPr>
            <p:cNvPr id="21514" name="Group 10"/>
            <p:cNvGrpSpPr>
              <a:grpSpLocks/>
            </p:cNvGrpSpPr>
            <p:nvPr/>
          </p:nvGrpSpPr>
          <p:grpSpPr bwMode="auto">
            <a:xfrm>
              <a:off x="6326868" y="1986313"/>
              <a:ext cx="3750581" cy="3581653"/>
              <a:chOff x="6958013" y="3182938"/>
              <a:chExt cx="2947987" cy="2755900"/>
            </a:xfrm>
          </p:grpSpPr>
          <p:pic>
            <p:nvPicPr>
              <p:cNvPr id="21516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17" name="Text Box 16"/>
              <p:cNvSpPr txBox="1">
                <a:spLocks noChangeArrowheads="1"/>
              </p:cNvSpPr>
              <p:nvPr/>
            </p:nvSpPr>
            <p:spPr bwMode="auto">
              <a:xfrm>
                <a:off x="7881991" y="3786188"/>
                <a:ext cx="1176232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</a:pPr>
                <a:r>
                  <a:rPr lang="en-GB" sz="1900"/>
                  <a:t>Transfer lines</a:t>
                </a:r>
                <a:endParaRPr lang="en-US" sz="1900"/>
              </a:p>
            </p:txBody>
          </p:sp>
          <p:sp>
            <p:nvSpPr>
              <p:cNvPr id="21518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19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20" name="Text Box 19"/>
              <p:cNvSpPr txBox="1">
                <a:spLocks noChangeArrowheads="1"/>
              </p:cNvSpPr>
              <p:nvPr/>
            </p:nvSpPr>
            <p:spPr bwMode="auto">
              <a:xfrm>
                <a:off x="8377687" y="5111750"/>
                <a:ext cx="1026214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</a:pPr>
                <a:r>
                  <a:rPr lang="en-GB" sz="1900"/>
                  <a:t>Main Beam</a:t>
                </a:r>
                <a:endParaRPr lang="en-US" sz="1900"/>
              </a:p>
            </p:txBody>
          </p:sp>
          <p:sp>
            <p:nvSpPr>
              <p:cNvPr id="21521" name="Text Box 20"/>
              <p:cNvSpPr txBox="1">
                <a:spLocks noChangeArrowheads="1"/>
              </p:cNvSpPr>
              <p:nvPr/>
            </p:nvSpPr>
            <p:spPr bwMode="auto">
              <a:xfrm>
                <a:off x="7014273" y="5103813"/>
                <a:ext cx="1057468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</a:pPr>
                <a:r>
                  <a:rPr lang="en-GB" sz="1900"/>
                  <a:t>Drive Beam</a:t>
                </a:r>
                <a:endParaRPr lang="en-US" sz="1900"/>
              </a:p>
            </p:txBody>
          </p:sp>
          <p:sp>
            <p:nvSpPr>
              <p:cNvPr id="21522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23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1515" name="Rectangle 5"/>
            <p:cNvSpPr>
              <a:spLocks noChangeArrowheads="1"/>
            </p:cNvSpPr>
            <p:nvPr/>
          </p:nvSpPr>
          <p:spPr bwMode="auto">
            <a:xfrm>
              <a:off x="7853585" y="1268413"/>
              <a:ext cx="2177605" cy="6140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r>
                <a:rPr lang="en-US" sz="190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</p:grp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</p:txBody>
      </p:sp>
      <p:sp>
        <p:nvSpPr>
          <p:cNvPr id="21507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High charge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(low energy)</a:t>
            </a:r>
          </a:p>
          <a:p>
            <a:pPr eaLnBrk="1">
              <a:lnSpc>
                <a:spcPct val="83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Low charge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Main Beam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(high collision energy)</a:t>
            </a:r>
          </a:p>
          <a:p>
            <a:pPr eaLnBrk="1">
              <a:lnSpc>
                <a:spcPct val="83000"/>
              </a:lnSpc>
            </a:pP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Simple tunnel, no active elements</a:t>
            </a:r>
            <a:endParaRPr lang="en-US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Modular, easy energy upgrade in stages</a:t>
            </a: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358775" y="1189038"/>
            <a:ext cx="9217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63525" y="5900738"/>
            <a:ext cx="26876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/>
            <a:r>
              <a:rPr lang="en-US" sz="1700" b="1" u="sng">
                <a:solidFill>
                  <a:srgbClr val="FF1717"/>
                </a:solidFill>
                <a:latin typeface="Comic Sans MS" charset="0"/>
              </a:rPr>
              <a:t>Main beam</a:t>
            </a:r>
            <a:r>
              <a:rPr lang="en-US" sz="1700" u="sng">
                <a:solidFill>
                  <a:srgbClr val="FF1717"/>
                </a:solidFill>
                <a:latin typeface="Comic Sans MS" charset="0"/>
              </a:rPr>
              <a:t> – 1 A, 156 ns </a:t>
            </a:r>
          </a:p>
          <a:p>
            <a:pPr algn="ctr" defTabSz="912813"/>
            <a:r>
              <a:rPr lang="en-US" sz="1700" u="sng">
                <a:solidFill>
                  <a:srgbClr val="FF1717"/>
                </a:solidFill>
                <a:latin typeface="Comic Sans MS" charset="0"/>
              </a:rPr>
              <a:t>from 9 GeV to 1.5 TeV</a:t>
            </a: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41700" y="3394075"/>
            <a:ext cx="29575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/>
            <a:r>
              <a:rPr lang="en-US" sz="1700" b="1" u="sng">
                <a:solidFill>
                  <a:srgbClr val="0000FF"/>
                </a:solidFill>
                <a:latin typeface="Comic Sans MS" charset="0"/>
              </a:rPr>
              <a:t>Drive beam</a:t>
            </a:r>
            <a:r>
              <a:rPr lang="en-US" sz="1700" u="sng">
                <a:solidFill>
                  <a:srgbClr val="0000FF"/>
                </a:solidFill>
                <a:latin typeface="Comic Sans MS" charset="0"/>
              </a:rPr>
              <a:t> - 101 A, 240 ns</a:t>
            </a:r>
          </a:p>
          <a:p>
            <a:pPr algn="ctr" defTabSz="912813"/>
            <a:r>
              <a:rPr lang="en-US" sz="1700" u="sng">
                <a:solidFill>
                  <a:srgbClr val="0000FF"/>
                </a:solidFill>
                <a:latin typeface="Comic Sans MS" charset="0"/>
              </a:rPr>
              <a:t>from 2.4 GeV to 240 MeV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311775" y="6889750"/>
            <a:ext cx="1552575" cy="338138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CC0000"/>
                </a:solidFill>
                <a:latin typeface="Arial" charset="0"/>
              </a:rPr>
              <a:t>5.6 m diameter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V="1">
            <a:off x="6073775" y="6469063"/>
            <a:ext cx="1079500" cy="420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513" name="Picture 16" descr="CLIC_twobeam-nocap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814763"/>
            <a:ext cx="5999162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9" grpId="0" autoUpdateAnimBg="0"/>
      <p:bldP spid="4917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8170782" y="5843786"/>
            <a:ext cx="1268412" cy="815975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6194" tIns="48097" rIns="96194" bIns="48097">
            <a:spAutoFit/>
          </a:bodyPr>
          <a:lstStyle/>
          <a:p>
            <a:pPr defTabSz="96135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Main Beam Generation Complex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000">
                <a:ea typeface="ＭＳ Ｐゴシック" charset="-128"/>
                <a:cs typeface="ＭＳ Ｐゴシック" charset="-128"/>
              </a:rPr>
              <a:t>CLIC – overall layout – 3 TeV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451" y="1205133"/>
            <a:ext cx="10242587" cy="55850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712165" y="1038225"/>
            <a:ext cx="1449388" cy="814388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6194" tIns="48097" rIns="96194" bIns="48097">
            <a:spAutoFit/>
          </a:bodyPr>
          <a:lstStyle/>
          <a:p>
            <a:pPr defTabSz="96135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Drive Beam Generation Complex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fr-FR" dirty="0" err="1"/>
              <a:t>Two-beam</a:t>
            </a:r>
            <a:r>
              <a:rPr lang="fr-FR" dirty="0"/>
              <a:t> </a:t>
            </a:r>
            <a:r>
              <a:rPr lang="fr-FR" dirty="0" err="1"/>
              <a:t>acceleration</a:t>
            </a:r>
            <a:r>
              <a:rPr lang="fr-FR" dirty="0"/>
              <a:t> </a:t>
            </a:r>
          </a:p>
        </p:txBody>
      </p:sp>
      <p:sp>
        <p:nvSpPr>
          <p:cNvPr id="49155" name="AutoShape 4"/>
          <p:cNvSpPr>
            <a:spLocks noChangeArrowheads="1"/>
          </p:cNvSpPr>
          <p:nvPr/>
        </p:nvSpPr>
        <p:spPr bwMode="auto">
          <a:xfrm flipV="1">
            <a:off x="3869485" y="4052154"/>
            <a:ext cx="242246" cy="17156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6" name="AutoShape 5"/>
          <p:cNvSpPr>
            <a:spLocks noChangeArrowheads="1"/>
          </p:cNvSpPr>
          <p:nvPr/>
        </p:nvSpPr>
        <p:spPr bwMode="auto">
          <a:xfrm flipV="1">
            <a:off x="6815199" y="4057406"/>
            <a:ext cx="242246" cy="17156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7" name="Arc 6"/>
          <p:cNvSpPr>
            <a:spLocks/>
          </p:cNvSpPr>
          <p:nvPr/>
        </p:nvSpPr>
        <p:spPr bwMode="auto">
          <a:xfrm>
            <a:off x="7008998" y="3472681"/>
            <a:ext cx="358525" cy="754535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8" name="Rectangle 7"/>
          <p:cNvSpPr>
            <a:spLocks noChangeArrowheads="1"/>
          </p:cNvSpPr>
          <p:nvPr/>
        </p:nvSpPr>
        <p:spPr bwMode="auto">
          <a:xfrm>
            <a:off x="491192" y="1010131"/>
            <a:ext cx="8990954" cy="6131676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678291" y="1232470"/>
            <a:ext cx="2714775" cy="60747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700" i="1" dirty="0">
                <a:latin typeface="Arial" charset="0"/>
              </a:rPr>
              <a:t>Counter propagation from central complex</a:t>
            </a:r>
          </a:p>
        </p:txBody>
      </p:sp>
      <p:sp>
        <p:nvSpPr>
          <p:cNvPr id="49160" name="Rectangle 9"/>
          <p:cNvSpPr>
            <a:spLocks noChangeArrowheads="1"/>
          </p:cNvSpPr>
          <p:nvPr/>
        </p:nvSpPr>
        <p:spPr bwMode="auto">
          <a:xfrm>
            <a:off x="3566485" y="1276236"/>
            <a:ext cx="5830238" cy="110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1" tIns="48441" rIns="96881" bIns="48441">
            <a:prstTxWarp prst="textNoShape">
              <a:avLst/>
            </a:prstTxWarp>
          </a:bodyPr>
          <a:lstStyle/>
          <a:p>
            <a:pPr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Instead of using a single drive beam pulse for the whole main linac, several (N</a:t>
            </a:r>
            <a:r>
              <a:rPr lang="en-US" sz="1500" baseline="-25000" dirty="0">
                <a:latin typeface="Arial" charset="0"/>
              </a:rPr>
              <a:t>S</a:t>
            </a:r>
            <a:r>
              <a:rPr lang="en-US" sz="1500" dirty="0">
                <a:latin typeface="Arial" charset="0"/>
              </a:rPr>
              <a:t> = 25) short drive beam pulses are used</a:t>
            </a:r>
          </a:p>
          <a:p>
            <a:pPr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Each one feed a ~880 </a:t>
            </a:r>
            <a:r>
              <a:rPr lang="en-US" sz="1500" dirty="0" err="1">
                <a:latin typeface="Arial" charset="0"/>
              </a:rPr>
              <a:t>m</a:t>
            </a:r>
            <a:r>
              <a:rPr lang="en-US" sz="1500" dirty="0">
                <a:latin typeface="Arial" charset="0"/>
              </a:rPr>
              <a:t> long sector of two-beam acceleration (TBA)  </a:t>
            </a:r>
          </a:p>
        </p:txBody>
      </p:sp>
      <p:sp>
        <p:nvSpPr>
          <p:cNvPr id="49162" name="Line 12"/>
          <p:cNvSpPr>
            <a:spLocks noChangeShapeType="1"/>
          </p:cNvSpPr>
          <p:nvPr/>
        </p:nvSpPr>
        <p:spPr bwMode="auto">
          <a:xfrm>
            <a:off x="2055865" y="4227220"/>
            <a:ext cx="4991890" cy="17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3" name="Arc 13"/>
          <p:cNvSpPr>
            <a:spLocks/>
          </p:cNvSpPr>
          <p:nvPr/>
        </p:nvSpPr>
        <p:spPr bwMode="auto">
          <a:xfrm>
            <a:off x="4024522" y="3472681"/>
            <a:ext cx="358525" cy="754535"/>
          </a:xfrm>
          <a:custGeom>
            <a:avLst/>
            <a:gdLst>
              <a:gd name="T0" fmla="*/ 0 w 21698"/>
              <a:gd name="T1" fmla="*/ 0 h 43194"/>
              <a:gd name="T2" fmla="*/ 2147483647 w 21698"/>
              <a:gd name="T3" fmla="*/ 2147483647 h 43194"/>
              <a:gd name="T4" fmla="*/ 1799629189 w 21698"/>
              <a:gd name="T5" fmla="*/ 2147483647 h 43194"/>
              <a:gd name="T6" fmla="*/ 0 60000 65536"/>
              <a:gd name="T7" fmla="*/ 0 60000 65536"/>
              <a:gd name="T8" fmla="*/ 0 60000 65536"/>
              <a:gd name="T9" fmla="*/ 0 w 21698"/>
              <a:gd name="T10" fmla="*/ 0 h 43194"/>
              <a:gd name="T11" fmla="*/ 21698 w 21698"/>
              <a:gd name="T12" fmla="*/ 43194 h 431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4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</a:path>
              <a:path w="21698" h="43194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64" name="Arc 14"/>
          <p:cNvSpPr>
            <a:spLocks/>
          </p:cNvSpPr>
          <p:nvPr/>
        </p:nvSpPr>
        <p:spPr bwMode="auto">
          <a:xfrm>
            <a:off x="5555520" y="3472681"/>
            <a:ext cx="358525" cy="754535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65" name="Arc 15"/>
          <p:cNvSpPr>
            <a:spLocks/>
          </p:cNvSpPr>
          <p:nvPr/>
        </p:nvSpPr>
        <p:spPr bwMode="auto">
          <a:xfrm>
            <a:off x="2474146" y="3472681"/>
            <a:ext cx="358525" cy="754535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66" name="Line 16"/>
          <p:cNvSpPr>
            <a:spLocks noChangeShapeType="1"/>
          </p:cNvSpPr>
          <p:nvPr/>
        </p:nvSpPr>
        <p:spPr bwMode="auto">
          <a:xfrm>
            <a:off x="2164067" y="3304617"/>
            <a:ext cx="496120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7" name="Line 17"/>
          <p:cNvSpPr>
            <a:spLocks noChangeShapeType="1"/>
          </p:cNvSpPr>
          <p:nvPr/>
        </p:nvSpPr>
        <p:spPr bwMode="auto">
          <a:xfrm flipV="1">
            <a:off x="6240267" y="3304617"/>
            <a:ext cx="204779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8" name="Rectangle 18"/>
          <p:cNvSpPr>
            <a:spLocks noChangeArrowheads="1"/>
          </p:cNvSpPr>
          <p:nvPr/>
        </p:nvSpPr>
        <p:spPr bwMode="auto">
          <a:xfrm>
            <a:off x="3969545" y="4312997"/>
            <a:ext cx="620287" cy="21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pulse 2</a:t>
            </a:r>
            <a:endParaRPr lang="en-US" sz="15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69" name="Rectangle 19"/>
          <p:cNvSpPr>
            <a:spLocks noChangeArrowheads="1"/>
          </p:cNvSpPr>
          <p:nvPr/>
        </p:nvSpPr>
        <p:spPr bwMode="auto">
          <a:xfrm>
            <a:off x="6837742" y="4312997"/>
            <a:ext cx="620287" cy="21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pulse 1</a:t>
            </a:r>
            <a:endParaRPr lang="en-US" sz="15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0" name="Rectangle 20"/>
          <p:cNvSpPr>
            <a:spLocks noChangeArrowheads="1"/>
          </p:cNvSpPr>
          <p:nvPr/>
        </p:nvSpPr>
        <p:spPr bwMode="auto">
          <a:xfrm>
            <a:off x="4677995" y="2884459"/>
            <a:ext cx="750531" cy="18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main linac</a:t>
            </a:r>
            <a:endParaRPr lang="en-US" sz="13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1" name="Rectangle 21"/>
          <p:cNvSpPr>
            <a:spLocks noChangeArrowheads="1"/>
          </p:cNvSpPr>
          <p:nvPr/>
        </p:nvSpPr>
        <p:spPr bwMode="auto">
          <a:xfrm>
            <a:off x="2164068" y="2884459"/>
            <a:ext cx="1776474" cy="19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decelerator sector</a:t>
            </a:r>
            <a:endParaRPr lang="en-US" sz="13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2" name="Rectangle 22"/>
          <p:cNvSpPr>
            <a:spLocks noChangeArrowheads="1"/>
          </p:cNvSpPr>
          <p:nvPr/>
        </p:nvSpPr>
        <p:spPr bwMode="auto">
          <a:xfrm>
            <a:off x="7685500" y="3388653"/>
            <a:ext cx="951564" cy="43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main beam</a:t>
            </a:r>
            <a:br>
              <a:rPr lang="en-US" sz="1500">
                <a:solidFill>
                  <a:srgbClr val="000000"/>
                </a:solidFill>
                <a:latin typeface="Arial" charset="0"/>
              </a:rPr>
            </a:br>
            <a:r>
              <a:rPr lang="en-US" sz="1500">
                <a:solidFill>
                  <a:srgbClr val="000000"/>
                </a:solidFill>
                <a:latin typeface="Arial" charset="0"/>
              </a:rPr>
              <a:t>pulse</a:t>
            </a:r>
            <a:endParaRPr lang="en-US" sz="15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3" name="Line 23"/>
          <p:cNvSpPr>
            <a:spLocks noChangeShapeType="1"/>
          </p:cNvSpPr>
          <p:nvPr/>
        </p:nvSpPr>
        <p:spPr bwMode="auto">
          <a:xfrm>
            <a:off x="6117529" y="3472681"/>
            <a:ext cx="89146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AutoShape 24"/>
          <p:cNvSpPr>
            <a:spLocks noChangeArrowheads="1"/>
          </p:cNvSpPr>
          <p:nvPr/>
        </p:nvSpPr>
        <p:spPr bwMode="auto">
          <a:xfrm rot="2694591">
            <a:off x="5947957" y="3530453"/>
            <a:ext cx="140502" cy="1032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75" name="Line 25"/>
          <p:cNvSpPr>
            <a:spLocks noChangeShapeType="1"/>
          </p:cNvSpPr>
          <p:nvPr/>
        </p:nvSpPr>
        <p:spPr bwMode="auto">
          <a:xfrm flipH="1">
            <a:off x="6040010" y="3472680"/>
            <a:ext cx="77519" cy="8403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397580" y="3472686"/>
            <a:ext cx="1196698" cy="164562"/>
            <a:chOff x="2823" y="1392"/>
            <a:chExt cx="741" cy="94"/>
          </a:xfrm>
        </p:grpSpPr>
        <p:sp>
          <p:nvSpPr>
            <p:cNvPr id="49215" name="Line 27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AutoShape 28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49217" name="Line 29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861737" y="3472686"/>
            <a:ext cx="1196698" cy="164562"/>
            <a:chOff x="2823" y="1392"/>
            <a:chExt cx="741" cy="94"/>
          </a:xfrm>
        </p:grpSpPr>
        <p:sp>
          <p:nvSpPr>
            <p:cNvPr id="49212" name="Line 31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AutoShape 32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49214" name="Line 33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178" name="Line 34"/>
          <p:cNvSpPr>
            <a:spLocks noChangeShapeType="1"/>
          </p:cNvSpPr>
          <p:nvPr/>
        </p:nvSpPr>
        <p:spPr bwMode="auto">
          <a:xfrm>
            <a:off x="3094296" y="3136554"/>
            <a:ext cx="465113" cy="33612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9" name="Line 35"/>
          <p:cNvSpPr>
            <a:spLocks noChangeShapeType="1"/>
          </p:cNvSpPr>
          <p:nvPr/>
        </p:nvSpPr>
        <p:spPr bwMode="auto">
          <a:xfrm flipV="1">
            <a:off x="4644671" y="3136554"/>
            <a:ext cx="310075" cy="168063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0" name="Line 36"/>
          <p:cNvSpPr>
            <a:spLocks noChangeShapeType="1"/>
          </p:cNvSpPr>
          <p:nvPr/>
        </p:nvSpPr>
        <p:spPr bwMode="auto">
          <a:xfrm flipV="1">
            <a:off x="3094294" y="4228966"/>
            <a:ext cx="310075" cy="168063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1" name="Rectangle 37"/>
          <p:cNvSpPr>
            <a:spLocks noChangeArrowheads="1"/>
          </p:cNvSpPr>
          <p:nvPr/>
        </p:nvSpPr>
        <p:spPr bwMode="auto">
          <a:xfrm>
            <a:off x="920536" y="4589601"/>
            <a:ext cx="1776474" cy="37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From central </a:t>
            </a:r>
            <a:br>
              <a:rPr lang="en-US" sz="1300">
                <a:solidFill>
                  <a:srgbClr val="000000"/>
                </a:solidFill>
                <a:latin typeface="Arial" charset="0"/>
              </a:rPr>
            </a:br>
            <a:r>
              <a:rPr lang="en-US" sz="1300">
                <a:solidFill>
                  <a:srgbClr val="000000"/>
                </a:solidFill>
                <a:latin typeface="Arial" charset="0"/>
              </a:rPr>
              <a:t>complex</a:t>
            </a:r>
            <a:endParaRPr lang="en-US" sz="13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82" name="Arc 38"/>
          <p:cNvSpPr>
            <a:spLocks/>
          </p:cNvSpPr>
          <p:nvPr/>
        </p:nvSpPr>
        <p:spPr bwMode="auto">
          <a:xfrm flipH="1">
            <a:off x="1288754" y="4223714"/>
            <a:ext cx="358525" cy="385145"/>
          </a:xfrm>
          <a:custGeom>
            <a:avLst/>
            <a:gdLst>
              <a:gd name="T0" fmla="*/ 0 w 21698"/>
              <a:gd name="T1" fmla="*/ 0 h 22060"/>
              <a:gd name="T2" fmla="*/ 2147483647 w 21698"/>
              <a:gd name="T3" fmla="*/ 2147483647 h 22060"/>
              <a:gd name="T4" fmla="*/ 1799629189 w 21698"/>
              <a:gd name="T5" fmla="*/ 2147483647 h 22060"/>
              <a:gd name="T6" fmla="*/ 0 60000 65536"/>
              <a:gd name="T7" fmla="*/ 0 60000 65536"/>
              <a:gd name="T8" fmla="*/ 0 60000 65536"/>
              <a:gd name="T9" fmla="*/ 0 w 21698"/>
              <a:gd name="T10" fmla="*/ 0 h 22060"/>
              <a:gd name="T11" fmla="*/ 21698 w 21698"/>
              <a:gd name="T12" fmla="*/ 22060 h 220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22060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</a:path>
              <a:path w="21698" h="22060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83" name="Line 39"/>
          <p:cNvSpPr>
            <a:spLocks noChangeShapeType="1"/>
          </p:cNvSpPr>
          <p:nvPr/>
        </p:nvSpPr>
        <p:spPr bwMode="auto">
          <a:xfrm>
            <a:off x="1647278" y="4223714"/>
            <a:ext cx="281006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4" name="Line 40"/>
          <p:cNvSpPr>
            <a:spLocks noChangeShapeType="1"/>
          </p:cNvSpPr>
          <p:nvPr/>
        </p:nvSpPr>
        <p:spPr bwMode="auto">
          <a:xfrm flipV="1">
            <a:off x="1902442" y="4157189"/>
            <a:ext cx="51679" cy="147055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5" name="Line 41"/>
          <p:cNvSpPr>
            <a:spLocks noChangeShapeType="1"/>
          </p:cNvSpPr>
          <p:nvPr/>
        </p:nvSpPr>
        <p:spPr bwMode="auto">
          <a:xfrm flipV="1">
            <a:off x="2030025" y="4151937"/>
            <a:ext cx="51679" cy="147055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6815198" y="2966745"/>
            <a:ext cx="1240302" cy="1262225"/>
            <a:chOff x="4028" y="1991"/>
            <a:chExt cx="768" cy="721"/>
          </a:xfrm>
        </p:grpSpPr>
        <p:sp>
          <p:nvSpPr>
            <p:cNvPr id="49204" name="Rectangle 43"/>
            <p:cNvSpPr>
              <a:spLocks noChangeArrowheads="1"/>
            </p:cNvSpPr>
            <p:nvPr/>
          </p:nvSpPr>
          <p:spPr bwMode="auto">
            <a:xfrm>
              <a:off x="4172" y="1991"/>
              <a:ext cx="71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solidFill>
                  <a:srgbClr val="114FFB"/>
                </a:solidFill>
                <a:latin typeface="Arial" charset="0"/>
              </a:endParaRPr>
            </a:p>
          </p:txBody>
        </p:sp>
        <p:sp>
          <p:nvSpPr>
            <p:cNvPr id="49205" name="Line 44"/>
            <p:cNvSpPr>
              <a:spLocks noChangeShapeType="1"/>
            </p:cNvSpPr>
            <p:nvPr/>
          </p:nvSpPr>
          <p:spPr bwMode="auto">
            <a:xfrm>
              <a:off x="4076" y="2184"/>
              <a:ext cx="72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4028" y="2278"/>
              <a:ext cx="342" cy="434"/>
              <a:chOff x="4028" y="2278"/>
              <a:chExt cx="342" cy="434"/>
            </a:xfrm>
          </p:grpSpPr>
          <p:grpSp>
            <p:nvGrpSpPr>
              <p:cNvPr id="6" name="Group 46"/>
              <p:cNvGrpSpPr>
                <a:grpSpLocks/>
              </p:cNvGrpSpPr>
              <p:nvPr/>
            </p:nvGrpSpPr>
            <p:grpSpPr bwMode="auto">
              <a:xfrm>
                <a:off x="4028" y="2278"/>
                <a:ext cx="342" cy="434"/>
                <a:chOff x="4028" y="2278"/>
                <a:chExt cx="342" cy="434"/>
              </a:xfrm>
            </p:grpSpPr>
            <p:sp>
              <p:nvSpPr>
                <p:cNvPr id="49209" name="Line 47"/>
                <p:cNvSpPr>
                  <a:spLocks noChangeShapeType="1"/>
                </p:cNvSpPr>
                <p:nvPr/>
              </p:nvSpPr>
              <p:spPr bwMode="auto">
                <a:xfrm>
                  <a:off x="4028" y="2712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210" name="Arc 48"/>
                <p:cNvSpPr>
                  <a:spLocks/>
                </p:cNvSpPr>
                <p:nvPr/>
              </p:nvSpPr>
              <p:spPr bwMode="auto">
                <a:xfrm>
                  <a:off x="4160" y="2278"/>
                  <a:ext cx="210" cy="433"/>
                </a:xfrm>
                <a:custGeom>
                  <a:avLst/>
                  <a:gdLst>
                    <a:gd name="T0" fmla="*/ 0 w 21600"/>
                    <a:gd name="T1" fmla="*/ 0 h 43200"/>
                    <a:gd name="T2" fmla="*/ 0 w 21600"/>
                    <a:gd name="T3" fmla="*/ 0 h 43200"/>
                    <a:gd name="T4" fmla="*/ 0 w 216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200"/>
                    <a:gd name="T11" fmla="*/ 21600 w 216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131"/>
                    </a:spcAft>
                    <a:buClr>
                      <a:srgbClr val="000000"/>
                    </a:buClr>
                    <a:buSzPct val="68000"/>
                  </a:pPr>
                  <a:endParaRPr lang="fr-FR"/>
                </a:p>
              </p:txBody>
            </p:sp>
            <p:sp>
              <p:nvSpPr>
                <p:cNvPr id="49211" name="Line 49"/>
                <p:cNvSpPr>
                  <a:spLocks noChangeShapeType="1"/>
                </p:cNvSpPr>
                <p:nvPr/>
              </p:nvSpPr>
              <p:spPr bwMode="auto">
                <a:xfrm>
                  <a:off x="4064" y="2278"/>
                  <a:ext cx="96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stealth" w="med" len="med"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9208" name="AutoShape 50"/>
              <p:cNvSpPr>
                <a:spLocks noChangeArrowheads="1"/>
              </p:cNvSpPr>
              <p:nvPr/>
            </p:nvSpPr>
            <p:spPr bwMode="auto">
              <a:xfrm flipV="1">
                <a:off x="4028" y="2613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</p:grpSp>
      </p:grp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3869483" y="2971992"/>
            <a:ext cx="4186018" cy="1255224"/>
            <a:chOff x="2204" y="1991"/>
            <a:chExt cx="2592" cy="717"/>
          </a:xfrm>
        </p:grpSpPr>
        <p:sp>
          <p:nvSpPr>
            <p:cNvPr id="49197" name="Line 52"/>
            <p:cNvSpPr>
              <a:spLocks noChangeShapeType="1"/>
            </p:cNvSpPr>
            <p:nvPr/>
          </p:nvSpPr>
          <p:spPr bwMode="auto">
            <a:xfrm>
              <a:off x="3164" y="2182"/>
              <a:ext cx="16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53"/>
            <p:cNvGrpSpPr>
              <a:grpSpLocks/>
            </p:cNvGrpSpPr>
            <p:nvPr/>
          </p:nvGrpSpPr>
          <p:grpSpPr bwMode="auto">
            <a:xfrm>
              <a:off x="2204" y="1991"/>
              <a:ext cx="2037" cy="717"/>
              <a:chOff x="2204" y="1991"/>
              <a:chExt cx="2037" cy="717"/>
            </a:xfrm>
          </p:grpSpPr>
          <p:sp>
            <p:nvSpPr>
              <p:cNvPr id="49199" name="Line 54"/>
              <p:cNvSpPr>
                <a:spLocks noChangeShapeType="1"/>
              </p:cNvSpPr>
              <p:nvPr/>
            </p:nvSpPr>
            <p:spPr bwMode="auto">
              <a:xfrm flipH="1">
                <a:off x="2204" y="2707"/>
                <a:ext cx="10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0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49201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2" name="AutoShape 57"/>
              <p:cNvSpPr>
                <a:spLocks noChangeArrowheads="1"/>
              </p:cNvSpPr>
              <p:nvPr/>
            </p:nvSpPr>
            <p:spPr bwMode="auto">
              <a:xfrm flipV="1">
                <a:off x="2204" y="2609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49203" name="Rectangle 58"/>
              <p:cNvSpPr>
                <a:spLocks noChangeArrowheads="1"/>
              </p:cNvSpPr>
              <p:nvPr/>
            </p:nvSpPr>
            <p:spPr bwMode="auto">
              <a:xfrm>
                <a:off x="4170" y="1991"/>
                <a:ext cx="71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r>
                  <a:rPr lang="en-US" sz="16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88" name="AutoShape 59"/>
          <p:cNvSpPr>
            <a:spLocks noChangeArrowheads="1"/>
          </p:cNvSpPr>
          <p:nvPr/>
        </p:nvSpPr>
        <p:spPr bwMode="auto">
          <a:xfrm flipV="1">
            <a:off x="7813254" y="3133053"/>
            <a:ext cx="242246" cy="168063"/>
          </a:xfrm>
          <a:custGeom>
            <a:avLst/>
            <a:gdLst>
              <a:gd name="T0" fmla="*/ 2147483647 w 21600"/>
              <a:gd name="T1" fmla="*/ 1332326203 h 21600"/>
              <a:gd name="T2" fmla="*/ 2147483647 w 21600"/>
              <a:gd name="T3" fmla="*/ 2147483647 h 21600"/>
              <a:gd name="T4" fmla="*/ 1163320529 w 21600"/>
              <a:gd name="T5" fmla="*/ 1332326203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3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2059097" y="2973743"/>
            <a:ext cx="5754159" cy="1244719"/>
            <a:chOff x="2038" y="1997"/>
            <a:chExt cx="3563" cy="711"/>
          </a:xfrm>
        </p:grpSpPr>
        <p:sp>
          <p:nvSpPr>
            <p:cNvPr id="49191" name="Line 52"/>
            <p:cNvSpPr>
              <a:spLocks noChangeShapeType="1"/>
            </p:cNvSpPr>
            <p:nvPr/>
          </p:nvSpPr>
          <p:spPr bwMode="auto">
            <a:xfrm flipV="1">
              <a:off x="3164" y="2191"/>
              <a:ext cx="243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2038" y="1997"/>
              <a:ext cx="3148" cy="711"/>
              <a:chOff x="2038" y="1997"/>
              <a:chExt cx="3148" cy="711"/>
            </a:xfrm>
          </p:grpSpPr>
          <p:sp>
            <p:nvSpPr>
              <p:cNvPr id="49193" name="Line 54"/>
              <p:cNvSpPr>
                <a:spLocks noChangeShapeType="1"/>
              </p:cNvSpPr>
              <p:nvPr/>
            </p:nvSpPr>
            <p:spPr bwMode="auto">
              <a:xfrm flipH="1">
                <a:off x="2038" y="2707"/>
                <a:ext cx="124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4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49195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6" name="Rectangle 58"/>
              <p:cNvSpPr>
                <a:spLocks noChangeArrowheads="1"/>
              </p:cNvSpPr>
              <p:nvPr/>
            </p:nvSpPr>
            <p:spPr bwMode="auto">
              <a:xfrm>
                <a:off x="5115" y="1997"/>
                <a:ext cx="71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r>
                  <a:rPr lang="en-US" sz="16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90" name="Footer Placeholder 4"/>
          <p:cNvSpPr txBox="1">
            <a:spLocks/>
          </p:cNvSpPr>
          <p:nvPr/>
        </p:nvSpPr>
        <p:spPr bwMode="auto">
          <a:xfrm>
            <a:off x="9243605" y="7011398"/>
            <a:ext cx="961581" cy="28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195" tIns="48097" rIns="96195" bIns="4809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 dirty="0" err="1"/>
              <a:t>R.Corsini</a:t>
            </a:r>
            <a:endParaRPr lang="en-US" sz="1300" dirty="0"/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776143" y="5252489"/>
            <a:ext cx="8416189" cy="185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1" tIns="48441" rIns="96881" bIns="48441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Counter flow distribution allows to power different sectors of the main </a:t>
            </a:r>
            <a:r>
              <a:rPr lang="en-US" sz="1500" dirty="0" err="1">
                <a:latin typeface="Arial" charset="0"/>
              </a:rPr>
              <a:t>linac</a:t>
            </a:r>
            <a:r>
              <a:rPr lang="en-US" sz="1500" dirty="0">
                <a:latin typeface="Arial" charset="0"/>
              </a:rPr>
              <a:t> </a:t>
            </a:r>
            <a:br>
              <a:rPr lang="en-US" sz="1500" dirty="0">
                <a:latin typeface="Arial" charset="0"/>
              </a:rPr>
            </a:br>
            <a:r>
              <a:rPr lang="en-US" sz="1500" dirty="0">
                <a:latin typeface="Arial" charset="0"/>
              </a:rPr>
              <a:t>with different time bins of a single long electron drive beam pulse</a:t>
            </a:r>
          </a:p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The distance between the pulses is 2 L</a:t>
            </a:r>
            <a:r>
              <a:rPr lang="en-US" sz="1500" baseline="-25000" dirty="0">
                <a:latin typeface="Arial" charset="0"/>
              </a:rPr>
              <a:t>s</a:t>
            </a:r>
            <a:r>
              <a:rPr lang="en-US" sz="1500" dirty="0">
                <a:latin typeface="Arial" charset="0"/>
              </a:rPr>
              <a:t> = 2 </a:t>
            </a:r>
            <a:r>
              <a:rPr lang="en-US" sz="1500" dirty="0" err="1">
                <a:latin typeface="Arial" charset="0"/>
              </a:rPr>
              <a:t>L</a:t>
            </a:r>
            <a:r>
              <a:rPr lang="en-US" sz="1500" baseline="-25000" dirty="0" err="1">
                <a:latin typeface="Arial" charset="0"/>
              </a:rPr>
              <a:t>main</a:t>
            </a:r>
            <a:r>
              <a:rPr lang="en-US" sz="1500" dirty="0">
                <a:latin typeface="Arial" charset="0"/>
              </a:rPr>
              <a:t>/N</a:t>
            </a:r>
            <a:r>
              <a:rPr lang="en-US" sz="1500" baseline="-25000" dirty="0">
                <a:latin typeface="Arial" charset="0"/>
              </a:rPr>
              <a:t>S </a:t>
            </a:r>
            <a:r>
              <a:rPr lang="en-US" sz="1500" dirty="0">
                <a:latin typeface="Arial" charset="0"/>
              </a:rPr>
              <a:t> (</a:t>
            </a:r>
            <a:r>
              <a:rPr lang="en-US" sz="1500" dirty="0" err="1">
                <a:latin typeface="Arial" charset="0"/>
              </a:rPr>
              <a:t>L</a:t>
            </a:r>
            <a:r>
              <a:rPr lang="en-US" sz="1500" baseline="-25000" dirty="0" err="1">
                <a:latin typeface="Arial" charset="0"/>
              </a:rPr>
              <a:t>main</a:t>
            </a:r>
            <a:r>
              <a:rPr lang="en-US" sz="1500" dirty="0">
                <a:latin typeface="Arial" charset="0"/>
              </a:rPr>
              <a:t>= single side </a:t>
            </a:r>
            <a:r>
              <a:rPr lang="en-US" sz="1500" dirty="0" err="1">
                <a:latin typeface="Arial" charset="0"/>
              </a:rPr>
              <a:t>linac</a:t>
            </a:r>
            <a:r>
              <a:rPr lang="en-US" sz="1500" dirty="0">
                <a:latin typeface="Arial" charset="0"/>
              </a:rPr>
              <a:t> length)</a:t>
            </a:r>
          </a:p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The initial drive beam pulse length </a:t>
            </a:r>
            <a:r>
              <a:rPr lang="en-US" sz="1500" dirty="0" err="1">
                <a:latin typeface="Arial" charset="0"/>
              </a:rPr>
              <a:t>t</a:t>
            </a:r>
            <a:r>
              <a:rPr lang="en-US" sz="1500" baseline="-25000" dirty="0" err="1">
                <a:latin typeface="Arial" charset="0"/>
              </a:rPr>
              <a:t>DB</a:t>
            </a:r>
            <a:r>
              <a:rPr lang="en-US" sz="1500" dirty="0">
                <a:latin typeface="Arial" charset="0"/>
              </a:rPr>
              <a:t> is given by twice the time of flight through one single </a:t>
            </a:r>
            <a:r>
              <a:rPr lang="en-US" sz="1500" dirty="0" err="1">
                <a:latin typeface="Arial" charset="0"/>
              </a:rPr>
              <a:t>linac</a:t>
            </a:r>
            <a:endParaRPr lang="en-US" sz="1500" dirty="0">
              <a:latin typeface="Arial" charset="0"/>
            </a:endParaRPr>
          </a:p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so  </a:t>
            </a:r>
            <a:r>
              <a:rPr lang="en-US" sz="1500" dirty="0" err="1">
                <a:latin typeface="Arial" charset="0"/>
              </a:rPr>
              <a:t>t</a:t>
            </a:r>
            <a:r>
              <a:rPr lang="en-US" sz="1500" baseline="-25000" dirty="0" err="1">
                <a:latin typeface="Arial" charset="0"/>
              </a:rPr>
              <a:t>DB</a:t>
            </a:r>
            <a:r>
              <a:rPr lang="en-US" sz="1500" baseline="-25000" dirty="0">
                <a:latin typeface="Arial" charset="0"/>
              </a:rPr>
              <a:t> </a:t>
            </a:r>
            <a:r>
              <a:rPr lang="en-US" sz="1500" dirty="0">
                <a:latin typeface="Arial" charset="0"/>
              </a:rPr>
              <a:t> = 2 </a:t>
            </a:r>
            <a:r>
              <a:rPr lang="en-US" sz="1500" dirty="0" err="1">
                <a:latin typeface="Arial" charset="0"/>
              </a:rPr>
              <a:t>L</a:t>
            </a:r>
            <a:r>
              <a:rPr lang="en-US" sz="1500" baseline="-25000" dirty="0" err="1">
                <a:latin typeface="Arial" charset="0"/>
              </a:rPr>
              <a:t>main</a:t>
            </a:r>
            <a:r>
              <a:rPr lang="en-US" sz="1500" dirty="0">
                <a:latin typeface="Arial" charset="0"/>
              </a:rPr>
              <a:t> / c,     148 µs for the 3 TeV CLIC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53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8288" y="5597526"/>
            <a:ext cx="9593262" cy="1573213"/>
            <a:chOff x="54" y="3310"/>
            <a:chExt cx="5706" cy="954"/>
          </a:xfrm>
        </p:grpSpPr>
        <p:sp>
          <p:nvSpPr>
            <p:cNvPr id="52264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5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6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7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268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148 </a:t>
              </a:r>
              <a:r>
                <a:rPr lang="en-US" sz="1200" dirty="0" err="1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train length – 25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 24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sub-pulses</a:t>
              </a:r>
            </a:p>
            <a:p>
              <a:pPr defTabSz="1007968"/>
              <a:r>
                <a:rPr lang="en-US" sz="1200" b="1" dirty="0">
                  <a:solidFill>
                    <a:srgbClr val="FF0000"/>
                  </a:solidFill>
                  <a:latin typeface="Comic Sans MS" pitchFamily="66" charset="0"/>
                </a:rPr>
                <a:t>4.2 A</a:t>
              </a:r>
              <a:r>
                <a:rPr lang="en-US" sz="1200" dirty="0">
                  <a:solidFill>
                    <a:srgbClr val="FF0000"/>
                  </a:solidFill>
                  <a:latin typeface="Comic Sans MS" pitchFamily="66" charset="0"/>
                </a:rPr>
                <a:t>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- 2.4 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GeV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5247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5246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5246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5245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5244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2274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5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408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240 ns</a:t>
              </a:r>
            </a:p>
          </p:txBody>
        </p:sp>
        <p:sp>
          <p:nvSpPr>
            <p:cNvPr id="52276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7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25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pulses – </a:t>
              </a:r>
              <a:r>
                <a:rPr lang="en-US" sz="1200" b="1" dirty="0">
                  <a:solidFill>
                    <a:srgbClr val="FF0000"/>
                  </a:solidFill>
                  <a:latin typeface="Comic Sans MS" pitchFamily="66" charset="0"/>
                </a:rPr>
                <a:t>101 A </a:t>
              </a:r>
              <a:r>
                <a:rPr lang="en-US" sz="1200" dirty="0">
                  <a:latin typeface="Comic Sans MS" pitchFamily="66" charset="0"/>
                </a:rPr>
                <a:t>– 2.5 cm between bunches</a:t>
              </a:r>
            </a:p>
          </p:txBody>
        </p:sp>
        <p:sp>
          <p:nvSpPr>
            <p:cNvPr id="52278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9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80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408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240 ns</a:t>
              </a:r>
            </a:p>
          </p:txBody>
        </p:sp>
        <p:sp>
          <p:nvSpPr>
            <p:cNvPr id="52281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80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5.8 </a:t>
              </a:r>
              <a:r>
                <a:rPr lang="en-US" sz="1200" dirty="0" err="1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endParaRPr lang="en-US" sz="1200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2282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3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28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9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0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1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2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3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4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5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8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9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0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1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2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3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4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5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0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1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2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3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4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5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6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7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8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9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0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2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3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5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0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1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2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3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4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5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6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7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80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1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2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3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4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5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6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7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7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3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4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5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6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7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8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9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8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9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0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1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2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3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4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5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0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1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2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3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4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5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6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7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40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1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2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3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4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5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6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7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32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7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9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2269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0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2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1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2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3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4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5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6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7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71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12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3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4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5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6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7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8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9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2272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3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02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3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4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5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83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29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3" y="3756"/>
              <a:ext cx="232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86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1007968"/>
              <a:r>
                <a:rPr lang="en-US" sz="18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initial</a:t>
              </a:r>
              <a:endParaRPr lang="en-US" sz="18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52287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1007968"/>
              <a:r>
                <a:rPr lang="en-US" sz="18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final</a:t>
              </a:r>
              <a:endParaRPr lang="en-US" sz="18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</p:grpSp>
      <p:grpSp>
        <p:nvGrpSpPr>
          <p:cNvPr id="52284" name="Group 223"/>
          <p:cNvGrpSpPr>
            <a:grpSpLocks/>
          </p:cNvGrpSpPr>
          <p:nvPr/>
        </p:nvGrpSpPr>
        <p:grpSpPr bwMode="auto">
          <a:xfrm>
            <a:off x="766765" y="887414"/>
            <a:ext cx="9094787" cy="4456112"/>
            <a:chOff x="483" y="559"/>
            <a:chExt cx="5729" cy="2807"/>
          </a:xfrm>
        </p:grpSpPr>
        <p:grpSp>
          <p:nvGrpSpPr>
            <p:cNvPr id="52285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52260" name="Picture 22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52261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2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3" name="Rectangle 228"/>
              <p:cNvSpPr>
                <a:spLocks noChangeArrowheads="1"/>
              </p:cNvSpPr>
              <p:nvPr/>
            </p:nvSpPr>
            <p:spPr bwMode="auto">
              <a:xfrm>
                <a:off x="2625" y="2211"/>
                <a:ext cx="3135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1007968"/>
                <a:r>
                  <a:rPr lang="en-US" sz="2000" i="1" u="sng" dirty="0">
                    <a:solidFill>
                      <a:srgbClr val="FF3300"/>
                    </a:solidFill>
                    <a:latin typeface="Comic Sans MS" pitchFamily="66" charset="0"/>
                  </a:rPr>
                  <a:t>CLIC RF POWER SOURCE LAYOUT</a:t>
                </a:r>
                <a:endParaRPr lang="en-US" sz="2000" i="1" u="sng" dirty="0">
                  <a:solidFill>
                    <a:srgbClr val="FF3300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</p:grpSp>
        <p:grpSp>
          <p:nvGrpSpPr>
            <p:cNvPr id="52288" name="Group 229"/>
            <p:cNvGrpSpPr>
              <a:grpSpLocks/>
            </p:cNvGrpSpPr>
            <p:nvPr/>
          </p:nvGrpSpPr>
          <p:grpSpPr bwMode="auto">
            <a:xfrm>
              <a:off x="562" y="586"/>
              <a:ext cx="5635" cy="2593"/>
              <a:chOff x="562" y="586"/>
              <a:chExt cx="5635" cy="2593"/>
            </a:xfrm>
          </p:grpSpPr>
          <p:sp>
            <p:nvSpPr>
              <p:cNvPr id="52238" name="Rectangle 230"/>
              <p:cNvSpPr>
                <a:spLocks noChangeArrowheads="1"/>
              </p:cNvSpPr>
              <p:nvPr/>
            </p:nvSpPr>
            <p:spPr bwMode="auto">
              <a:xfrm>
                <a:off x="562" y="666"/>
                <a:ext cx="2526" cy="35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1007968"/>
                <a:r>
                  <a:rPr lang="en-US" sz="1500" b="1" dirty="0">
                    <a:latin typeface="Comic Sans MS" pitchFamily="66" charset="0"/>
                  </a:rPr>
                  <a:t>Drive Beam Accelerator</a:t>
                </a:r>
                <a:endParaRPr lang="en-US" sz="1800" dirty="0">
                  <a:latin typeface="Comic Sans MS" pitchFamily="66" charset="0"/>
                </a:endParaRPr>
              </a:p>
              <a:p>
                <a:pPr defTabSz="1007968"/>
                <a:r>
                  <a:rPr lang="en-US" sz="1300" dirty="0">
                    <a:solidFill>
                      <a:srgbClr val="0000FF"/>
                    </a:solidFill>
                    <a:latin typeface="Comic Sans MS" pitchFamily="66" charset="0"/>
                  </a:rPr>
                  <a:t>efficient acceleration in fully loaded linac</a:t>
                </a:r>
                <a:r>
                  <a:rPr lang="en-US" sz="1500" dirty="0">
                    <a:solidFill>
                      <a:srgbClr val="0000FF"/>
                    </a:solidFill>
                    <a:latin typeface="Comic Sans MS" pitchFamily="66" charset="0"/>
                  </a:rPr>
                  <a:t> </a:t>
                </a:r>
                <a:endParaRPr lang="en-US" sz="1500" dirty="0">
                  <a:solidFill>
                    <a:srgbClr val="0000FF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  <p:grpSp>
            <p:nvGrpSpPr>
              <p:cNvPr id="52289" name="Group 231"/>
              <p:cNvGrpSpPr>
                <a:grpSpLocks/>
              </p:cNvGrpSpPr>
              <p:nvPr/>
            </p:nvGrpSpPr>
            <p:grpSpPr bwMode="auto">
              <a:xfrm>
                <a:off x="1939" y="2737"/>
                <a:ext cx="3994" cy="442"/>
                <a:chOff x="1726" y="2552"/>
                <a:chExt cx="3771" cy="425"/>
              </a:xfrm>
            </p:grpSpPr>
            <p:sp>
              <p:nvSpPr>
                <p:cNvPr id="52257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3" cy="18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r>
                    <a:rPr lang="en-US" sz="1300" dirty="0">
                      <a:solidFill>
                        <a:srgbClr val="0000FF"/>
                      </a:solidFill>
                      <a:latin typeface="Comic Sans MS" pitchFamily="66" charset="0"/>
                    </a:rPr>
                    <a:t>Power Extraction</a:t>
                  </a:r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52258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0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r>
                    <a:rPr lang="en-US" sz="1500" b="1" dirty="0">
                      <a:latin typeface="Comic Sans MS" pitchFamily="66" charset="0"/>
                    </a:rPr>
                    <a:t>Drive Beam Decelerator Section (2 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500" b="1" dirty="0">
                      <a:latin typeface="Comic Sans MS" pitchFamily="66" charset="0"/>
                    </a:rPr>
                    <a:t> 25 in total)</a:t>
                  </a:r>
                </a:p>
              </p:txBody>
            </p:sp>
            <p:sp>
              <p:nvSpPr>
                <p:cNvPr id="52259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1" y="2775"/>
                  <a:ext cx="1126" cy="20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52290" name="Group 235"/>
              <p:cNvGrpSpPr>
                <a:grpSpLocks/>
              </p:cNvGrpSpPr>
              <p:nvPr/>
            </p:nvGrpSpPr>
            <p:grpSpPr bwMode="auto">
              <a:xfrm>
                <a:off x="684" y="586"/>
                <a:ext cx="5513" cy="1853"/>
                <a:chOff x="541" y="481"/>
                <a:chExt cx="5201" cy="1782"/>
              </a:xfrm>
            </p:grpSpPr>
            <p:grpSp>
              <p:nvGrpSpPr>
                <p:cNvPr id="52291" name="Group 236"/>
                <p:cNvGrpSpPr>
                  <a:grpSpLocks/>
                </p:cNvGrpSpPr>
                <p:nvPr/>
              </p:nvGrpSpPr>
              <p:grpSpPr bwMode="auto">
                <a:xfrm>
                  <a:off x="541" y="1396"/>
                  <a:ext cx="5201" cy="867"/>
                  <a:chOff x="541" y="1396"/>
                  <a:chExt cx="5201" cy="867"/>
                </a:xfrm>
              </p:grpSpPr>
              <p:sp>
                <p:nvSpPr>
                  <p:cNvPr id="52253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353" y="1396"/>
                    <a:ext cx="1386" cy="20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500" b="1" dirty="0">
                        <a:latin typeface="Comic Sans MS" pitchFamily="66" charset="0"/>
                      </a:rPr>
                      <a:t>Combiner Ring </a:t>
                    </a:r>
                    <a:r>
                      <a:rPr lang="en-US" sz="1500" b="1" dirty="0">
                        <a:latin typeface="Comic Sans MS" pitchFamily="66" charset="0"/>
                        <a:sym typeface="Symbol" pitchFamily="18" charset="2"/>
                      </a:rPr>
                      <a:t>x 3</a:t>
                    </a:r>
                  </a:p>
                </p:txBody>
              </p:sp>
              <p:sp>
                <p:nvSpPr>
                  <p:cNvPr id="52254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0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500" b="1" dirty="0">
                        <a:latin typeface="Comic Sans MS" pitchFamily="66" charset="0"/>
                      </a:rPr>
                      <a:t>Combiner Ring </a:t>
                    </a:r>
                    <a:r>
                      <a:rPr lang="en-US" sz="1500" b="1" dirty="0">
                        <a:latin typeface="Comic Sans MS" pitchFamily="66" charset="0"/>
                        <a:sym typeface="Symbol" pitchFamily="18" charset="2"/>
                      </a:rPr>
                      <a:t>x 4</a:t>
                    </a:r>
                  </a:p>
                </p:txBody>
              </p:sp>
              <p:sp>
                <p:nvSpPr>
                  <p:cNvPr id="52255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350" y="1630"/>
                    <a:ext cx="1392" cy="30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52256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541" y="1959"/>
                    <a:ext cx="1522" cy="30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52242" name="Rectangle 241"/>
                <p:cNvSpPr>
                  <a:spLocks noChangeArrowheads="1"/>
                </p:cNvSpPr>
                <p:nvPr/>
              </p:nvSpPr>
              <p:spPr bwMode="auto">
                <a:xfrm>
                  <a:off x="3637" y="481"/>
                  <a:ext cx="1394" cy="58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r>
                    <a:rPr lang="en-US" sz="1500" b="1" dirty="0">
                      <a:latin typeface="Comic Sans MS" pitchFamily="66" charset="0"/>
                    </a:rPr>
                    <a:t>Delay Loop </a:t>
                  </a:r>
                  <a:r>
                    <a:rPr lang="en-US" sz="1500" b="1" dirty="0" err="1"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500" b="1" dirty="0">
                      <a:latin typeface="Comic Sans MS" pitchFamily="66" charset="0"/>
                      <a:sym typeface="Symbol" pitchFamily="18" charset="2"/>
                    </a:rPr>
                    <a:t> 2</a:t>
                  </a:r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  <a:p>
                  <a:pPr defTabSz="1007968"/>
                  <a:r>
                    <a:rPr lang="en-US" sz="1300" dirty="0">
                      <a:solidFill>
                        <a:srgbClr val="0000FF"/>
                      </a:solidFill>
                      <a:latin typeface="Comic Sans MS" pitchFamily="66" charset="0"/>
                      <a:sym typeface="Symbol" pitchFamily="18" charset="2"/>
                    </a:rPr>
                    <a:t>gap creation, pulse compression &amp; frequency multiplication</a:t>
                  </a:r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</p:txBody>
            </p:sp>
            <p:grpSp>
              <p:nvGrpSpPr>
                <p:cNvPr id="52292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52"/>
                  <a:chOff x="990" y="990"/>
                  <a:chExt cx="3008" cy="552"/>
                </a:xfrm>
              </p:grpSpPr>
              <p:grpSp>
                <p:nvGrpSpPr>
                  <p:cNvPr id="52293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52"/>
                    <a:chOff x="990" y="990"/>
                    <a:chExt cx="3008" cy="552"/>
                  </a:xfrm>
                </p:grpSpPr>
                <p:sp>
                  <p:nvSpPr>
                    <p:cNvPr id="52246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7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8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9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0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1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2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201"/>
                      <a:ext cx="1291" cy="341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spAutoFit/>
                    </a:bodyPr>
                    <a:lstStyle/>
                    <a:p>
                      <a:pPr defTabSz="1007968"/>
                      <a:r>
                        <a:rPr lang="en-US" sz="1500" b="1" dirty="0">
                          <a:solidFill>
                            <a:srgbClr val="33CCCC"/>
                          </a:solidFill>
                          <a:latin typeface="Comic Sans MS" pitchFamily="66" charset="0"/>
                        </a:rPr>
                        <a:t>RF Transverse Deflectors</a:t>
                      </a:r>
                      <a:endParaRPr lang="en-US" sz="1500" b="1" dirty="0">
                        <a:solidFill>
                          <a:srgbClr val="33CCCC"/>
                        </a:solidFill>
                        <a:latin typeface="Comic Sans MS" pitchFamily="66" charset="0"/>
                        <a:sym typeface="Symbol" pitchFamily="18" charset="2"/>
                      </a:endParaRPr>
                    </a:p>
                  </p:txBody>
                </p:sp>
              </p:grpSp>
              <p:sp>
                <p:nvSpPr>
                  <p:cNvPr id="52245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324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61" name="Title 260"/>
          <p:cNvSpPr>
            <a:spLocks noGrp="1"/>
          </p:cNvSpPr>
          <p:nvPr>
            <p:ph type="title"/>
          </p:nvPr>
        </p:nvSpPr>
        <p:spPr>
          <a:xfrm>
            <a:off x="1062532" y="-25040"/>
            <a:ext cx="8146656" cy="780641"/>
          </a:xfrm>
        </p:spPr>
        <p:txBody>
          <a:bodyPr/>
          <a:lstStyle/>
          <a:p>
            <a:r>
              <a:rPr lang="en-US" dirty="0"/>
              <a:t>CLIC Drive Beam generation </a:t>
            </a:r>
          </a:p>
        </p:txBody>
      </p:sp>
      <p:sp>
        <p:nvSpPr>
          <p:cNvPr id="52426" name="Slide Number Placeholder 524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19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Lemmings Drive Beam</a:t>
            </a:r>
          </a:p>
        </p:txBody>
      </p:sp>
      <p:pic>
        <p:nvPicPr>
          <p:cNvPr id="47107" name="lemmings6.mpg" descr="/Users/tecker/My Presentations/lemmings6.mpg">
            <a:hlinkClick r:id="" action="ppaction://media"/>
          </p:cNvPr>
          <p:cNvPicPr>
            <a:picLocks noGrp="1" noChangeAspect="1" noChangeArrowheads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6350" y="865188"/>
            <a:ext cx="7534275" cy="6391275"/>
          </a:xfrm>
          <a:noFill/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8994775" y="6624638"/>
            <a:ext cx="11271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25"/>
              </a:spcAft>
              <a:buClr>
                <a:srgbClr val="000000"/>
              </a:buClr>
              <a:buSzPct val="68000"/>
            </a:pPr>
            <a:r>
              <a:rPr lang="en-US" sz="1700"/>
              <a:t>Alexandra</a:t>
            </a:r>
            <a:br>
              <a:rPr lang="en-US" sz="1700"/>
            </a:br>
            <a:r>
              <a:rPr lang="en-US" sz="1700"/>
              <a:t>Andersson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7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7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7107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Fully loaded operation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9772650" cy="2217737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power transfer from RF to the beam needed</a:t>
            </a:r>
          </a:p>
          <a:p>
            <a:pPr eaLnBrk="1">
              <a:buFont typeface="StarSymbol" charset="0"/>
              <a:buNone/>
            </a:pP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“Standard” situation:</a:t>
            </a:r>
          </a:p>
          <a:p>
            <a:pPr lvl="1"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small</a:t>
            </a:r>
            <a:r>
              <a:rPr lang="en-US">
                <a:latin typeface="Times New Roman" charset="0"/>
                <a:ea typeface="ＭＳ Ｐゴシック" charset="0"/>
              </a:rPr>
              <a:t> beam loading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power at structure exit lost in load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1720850"/>
            <a:ext cx="30003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19513"/>
            <a:ext cx="3781425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4403725" y="3878263"/>
            <a:ext cx="5010150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None/>
            </a:pPr>
            <a:r>
              <a:rPr lang="en-US" sz="2800">
                <a:solidFill>
                  <a:schemeClr val="accent2"/>
                </a:solidFill>
              </a:rPr>
              <a:t>“Efficient” situation: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high beam current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FF0000"/>
                </a:solidFill>
              </a:rPr>
              <a:t>high</a:t>
            </a:r>
            <a:r>
              <a:rPr lang="en-US" sz="2800">
                <a:solidFill>
                  <a:srgbClr val="000000"/>
                </a:solidFill>
              </a:rPr>
              <a:t> beam loading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no power flows into load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V</a:t>
            </a:r>
            <a:r>
              <a:rPr lang="en-US" sz="2800" baseline="-25000">
                <a:solidFill>
                  <a:srgbClr val="000000"/>
                </a:solidFill>
              </a:rPr>
              <a:t>ACC</a:t>
            </a:r>
            <a:r>
              <a:rPr lang="en-US" sz="2800">
                <a:solidFill>
                  <a:srgbClr val="000000"/>
                </a:solidFill>
              </a:rPr>
              <a:t> </a:t>
            </a:r>
            <a:r>
              <a:rPr lang="en-US" sz="2800">
                <a:solidFill>
                  <a:srgbClr val="000000"/>
                </a:solidFill>
                <a:cs typeface="Times New Roman" charset="0"/>
              </a:rPr>
              <a:t>≈ 1/2 V</a:t>
            </a:r>
            <a:r>
              <a:rPr lang="en-US" sz="2800" baseline="-25000">
                <a:solidFill>
                  <a:srgbClr val="000000"/>
                </a:solidFill>
                <a:cs typeface="Times New Roman" charset="0"/>
              </a:rPr>
              <a:t>unloaded</a:t>
            </a:r>
            <a:endParaRPr lang="en-US" sz="2800">
              <a:solidFill>
                <a:srgbClr val="000000"/>
              </a:solidFill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Fully loaded operation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Disadvantage: any current variation changes energy gain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 full loading,   1% current variation = 1% voltage variation</a:t>
            </a:r>
            <a:b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 20% loading, 1% current variation = 0.2% voltage variation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Requires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current</a:t>
            </a:r>
            <a:b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stability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Stable beam successfully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demonstrated in CTF3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&gt; 95% efficiency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6627" name="Group 15"/>
          <p:cNvGrpSpPr>
            <a:grpSpLocks/>
          </p:cNvGrpSpPr>
          <p:nvPr/>
        </p:nvGrpSpPr>
        <p:grpSpPr bwMode="auto">
          <a:xfrm>
            <a:off x="4624388" y="3856038"/>
            <a:ext cx="5124450" cy="3292475"/>
            <a:chOff x="221" y="2443"/>
            <a:chExt cx="2893" cy="1586"/>
          </a:xfrm>
        </p:grpSpPr>
        <p:pic>
          <p:nvPicPr>
            <p:cNvPr id="26629" name="Picture 4" descr="beam load ne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" y="2443"/>
              <a:ext cx="2849" cy="1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0" name="Line 5"/>
            <p:cNvSpPr>
              <a:spLocks noChangeShapeType="1"/>
            </p:cNvSpPr>
            <p:nvPr/>
          </p:nvSpPr>
          <p:spPr bwMode="auto">
            <a:xfrm flipH="1">
              <a:off x="221" y="3904"/>
              <a:ext cx="2817" cy="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1" name="Line 6"/>
            <p:cNvSpPr>
              <a:spLocks noChangeShapeType="1"/>
            </p:cNvSpPr>
            <p:nvPr/>
          </p:nvSpPr>
          <p:spPr bwMode="auto">
            <a:xfrm>
              <a:off x="1511" y="3035"/>
              <a:ext cx="470" cy="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2" name="Text Box 7"/>
            <p:cNvSpPr txBox="1">
              <a:spLocks noChangeArrowheads="1"/>
            </p:cNvSpPr>
            <p:nvPr/>
          </p:nvSpPr>
          <p:spPr bwMode="auto">
            <a:xfrm>
              <a:off x="2220" y="3172"/>
              <a:ext cx="663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b="1">
                  <a:latin typeface="Verdana" charset="0"/>
                </a:rPr>
                <a:t>Beam on</a:t>
              </a:r>
            </a:p>
            <a:p>
              <a:pPr algn="ctr"/>
              <a:r>
                <a:rPr lang="en-US" sz="1200" b="1">
                  <a:latin typeface="Verdana" charset="0"/>
                </a:rPr>
                <a:t>~ 0 MW</a:t>
              </a:r>
              <a:endParaRPr sz="1200" b="1" noProof="1">
                <a:latin typeface="Verdana" charset="0"/>
              </a:endParaRPr>
            </a:p>
          </p:txBody>
        </p:sp>
        <p:sp>
          <p:nvSpPr>
            <p:cNvPr id="26633" name="Rectangle 8"/>
            <p:cNvSpPr>
              <a:spLocks noChangeArrowheads="1"/>
            </p:cNvSpPr>
            <p:nvPr/>
          </p:nvSpPr>
          <p:spPr bwMode="auto">
            <a:xfrm>
              <a:off x="281" y="2524"/>
              <a:ext cx="971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FF3399"/>
                  </a:solidFill>
                  <a:latin typeface="Verdana" charset="0"/>
                </a:rPr>
                <a:t>Output power from accelerating structure</a:t>
              </a:r>
              <a:endParaRPr sz="1400" noProof="1">
                <a:solidFill>
                  <a:srgbClr val="FF3399"/>
                </a:solidFill>
                <a:latin typeface="Verdana" charset="0"/>
              </a:endParaRPr>
            </a:p>
          </p:txBody>
        </p:sp>
        <p:sp>
          <p:nvSpPr>
            <p:cNvPr id="26634" name="Rectangle 9"/>
            <p:cNvSpPr>
              <a:spLocks noChangeArrowheads="1"/>
            </p:cNvSpPr>
            <p:nvPr/>
          </p:nvSpPr>
          <p:spPr bwMode="auto">
            <a:xfrm>
              <a:off x="790" y="3042"/>
              <a:ext cx="66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Verdana" charset="0"/>
                </a:rPr>
                <a:t>1.6 </a:t>
              </a:r>
              <a:r>
                <a:rPr lang="en-US" sz="1200" b="1">
                  <a:latin typeface="Symbol" charset="0"/>
                </a:rPr>
                <a:t>m</a:t>
              </a:r>
              <a:r>
                <a:rPr lang="en-US" sz="1200" b="1">
                  <a:latin typeface="Verdana" charset="0"/>
                </a:rPr>
                <a:t>s compressed RF pulse</a:t>
              </a:r>
              <a:endParaRPr sz="1200" b="1" noProof="1">
                <a:latin typeface="Verdana" charset="0"/>
              </a:endParaRPr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>
              <a:off x="1959" y="2560"/>
              <a:ext cx="217" cy="9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V="1">
              <a:off x="1798" y="3777"/>
              <a:ext cx="409" cy="7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Text Box 12"/>
            <p:cNvSpPr txBox="1">
              <a:spLocks noChangeArrowheads="1"/>
            </p:cNvSpPr>
            <p:nvPr/>
          </p:nvSpPr>
          <p:spPr bwMode="auto">
            <a:xfrm>
              <a:off x="2251" y="2761"/>
              <a:ext cx="504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b="1">
                  <a:latin typeface="Verdana" charset="0"/>
                </a:rPr>
                <a:t>Beam off</a:t>
              </a:r>
            </a:p>
            <a:p>
              <a:pPr algn="ctr"/>
              <a:r>
                <a:rPr lang="en-US" sz="1200" b="1">
                  <a:latin typeface="Verdana" charset="0"/>
                </a:rPr>
                <a:t>~ 24 MW</a:t>
              </a:r>
            </a:p>
            <a:p>
              <a:pPr algn="ctr"/>
              <a:endParaRPr sz="1200" b="1" noProof="1">
                <a:solidFill>
                  <a:schemeClr val="bg1"/>
                </a:solidFill>
                <a:latin typeface="Verdana" charset="0"/>
              </a:endParaRPr>
            </a:p>
          </p:txBody>
        </p:sp>
        <p:sp>
          <p:nvSpPr>
            <p:cNvPr id="26638" name="Line 13"/>
            <p:cNvSpPr>
              <a:spLocks noChangeShapeType="1"/>
            </p:cNvSpPr>
            <p:nvPr/>
          </p:nvSpPr>
          <p:spPr bwMode="auto">
            <a:xfrm flipH="1">
              <a:off x="1734" y="3310"/>
              <a:ext cx="532" cy="5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9" name="Line 14"/>
            <p:cNvSpPr>
              <a:spLocks noChangeShapeType="1"/>
            </p:cNvSpPr>
            <p:nvPr/>
          </p:nvSpPr>
          <p:spPr bwMode="auto">
            <a:xfrm flipH="1" flipV="1">
              <a:off x="1810" y="2633"/>
              <a:ext cx="380" cy="2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26628" name="Object 2"/>
          <p:cNvGraphicFramePr>
            <a:graphicFrameLocks noChangeAspect="1"/>
          </p:cNvGraphicFramePr>
          <p:nvPr/>
        </p:nvGraphicFramePr>
        <p:xfrm>
          <a:off x="2416175" y="1725613"/>
          <a:ext cx="313690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4" name="Equation" r:id="rId4" imgW="1320227" imgH="444307" progId="Equation.DSMT4">
                  <p:embed/>
                </p:oleObj>
              </mc:Choice>
              <mc:Fallback>
                <p:oleObj name="Equation" r:id="rId4" imgW="1320227" imgH="444307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175" y="1725613"/>
                        <a:ext cx="3136900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Frequency multiplication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8169275" cy="3171825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basic principle of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generation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transform very long pulses into short pulses with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higher power and higher frequency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use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 deflectors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to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interleave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bunches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  <a:sym typeface="Symbol" charset="0"/>
              </a:rPr>
              <a:t>=&gt;</a:t>
            </a:r>
            <a:r>
              <a:rPr lang="en-US">
                <a:latin typeface="Times New Roman" charset="0"/>
                <a:ea typeface="ＭＳ Ｐゴシック" charset="0"/>
              </a:rPr>
              <a:t> double power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  <a:sym typeface="Symbol" charset="0"/>
              </a:rPr>
              <a:t>=&gt;</a:t>
            </a:r>
            <a:r>
              <a:rPr lang="en-US">
                <a:latin typeface="Times New Roman" charset="0"/>
                <a:ea typeface="ＭＳ Ｐゴシック" charset="0"/>
              </a:rPr>
              <a:t> double frequency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38" y="4465638"/>
            <a:ext cx="66198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sp>
        <p:nvSpPr>
          <p:cNvPr id="7170" name="Rectangle 4"/>
          <p:cNvSpPr>
            <a:spLocks noGrp="1" noChangeArrowheads="1"/>
          </p:cNvSpPr>
          <p:nvPr>
            <p:ph idx="1"/>
          </p:nvPr>
        </p:nvSpPr>
        <p:spPr>
          <a:xfrm>
            <a:off x="149225" y="6302375"/>
            <a:ext cx="9771063" cy="966719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We have seen the different sub-systems in the previous lectures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Now let’s look at some differences in the real designs…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8534400" y="5773738"/>
            <a:ext cx="1108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/>
              <a:t>C.Pagani</a:t>
            </a:r>
          </a:p>
        </p:txBody>
      </p:sp>
      <p:grpSp>
        <p:nvGrpSpPr>
          <p:cNvPr id="7172" name="Group 141"/>
          <p:cNvGrpSpPr>
            <a:grpSpLocks/>
          </p:cNvGrpSpPr>
          <p:nvPr/>
        </p:nvGrpSpPr>
        <p:grpSpPr bwMode="auto">
          <a:xfrm>
            <a:off x="485775" y="942975"/>
            <a:ext cx="8026400" cy="5068888"/>
            <a:chOff x="755650" y="1125538"/>
            <a:chExt cx="7391400" cy="4953000"/>
          </a:xfrm>
        </p:grpSpPr>
        <p:pic>
          <p:nvPicPr>
            <p:cNvPr id="7173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4488" y="1430338"/>
              <a:ext cx="685800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174" name="Group 5"/>
            <p:cNvGrpSpPr>
              <a:grpSpLocks/>
            </p:cNvGrpSpPr>
            <p:nvPr/>
          </p:nvGrpSpPr>
          <p:grpSpPr bwMode="auto">
            <a:xfrm>
              <a:off x="1511300" y="1506538"/>
              <a:ext cx="3238500" cy="304800"/>
              <a:chOff x="668" y="1248"/>
              <a:chExt cx="2040" cy="192"/>
            </a:xfrm>
          </p:grpSpPr>
          <p:sp>
            <p:nvSpPr>
              <p:cNvPr id="7268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700"/>
              </a:p>
            </p:txBody>
          </p:sp>
          <p:grpSp>
            <p:nvGrpSpPr>
              <p:cNvPr id="7269" name="Group 7"/>
              <p:cNvGrpSpPr>
                <a:grpSpLocks/>
              </p:cNvGrpSpPr>
              <p:nvPr/>
            </p:nvGrpSpPr>
            <p:grpSpPr bwMode="auto">
              <a:xfrm>
                <a:off x="1733" y="1248"/>
                <a:ext cx="0" cy="192"/>
                <a:chOff x="1733" y="1248"/>
                <a:chExt cx="0" cy="192"/>
              </a:xfrm>
            </p:grpSpPr>
            <p:sp>
              <p:nvSpPr>
                <p:cNvPr id="140" name="Line 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Line 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0" name="Group 10"/>
              <p:cNvGrpSpPr>
                <a:grpSpLocks/>
              </p:cNvGrpSpPr>
              <p:nvPr/>
            </p:nvGrpSpPr>
            <p:grpSpPr bwMode="auto">
              <a:xfrm>
                <a:off x="668" y="1248"/>
                <a:ext cx="0" cy="192"/>
                <a:chOff x="572" y="1248"/>
                <a:chExt cx="0" cy="192"/>
              </a:xfrm>
            </p:grpSpPr>
            <p:sp>
              <p:nvSpPr>
                <p:cNvPr id="138" name="Line 11"/>
                <p:cNvSpPr>
                  <a:spLocks noChangeShapeType="1"/>
                </p:cNvSpPr>
                <p:nvPr/>
              </p:nvSpPr>
              <p:spPr bwMode="auto">
                <a:xfrm>
                  <a:off x="214617787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Line 12"/>
                <p:cNvSpPr>
                  <a:spLocks noChangeShapeType="1"/>
                </p:cNvSpPr>
                <p:nvPr/>
              </p:nvSpPr>
              <p:spPr bwMode="auto">
                <a:xfrm>
                  <a:off x="214617787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1" name="Group 13"/>
              <p:cNvGrpSpPr>
                <a:grpSpLocks/>
              </p:cNvGrpSpPr>
              <p:nvPr/>
            </p:nvGrpSpPr>
            <p:grpSpPr bwMode="auto">
              <a:xfrm>
                <a:off x="1189" y="1248"/>
                <a:ext cx="0" cy="192"/>
                <a:chOff x="997" y="1248"/>
                <a:chExt cx="0" cy="192"/>
              </a:xfrm>
            </p:grpSpPr>
            <p:sp>
              <p:nvSpPr>
                <p:cNvPr id="136" name="Line 14"/>
                <p:cNvSpPr>
                  <a:spLocks noChangeShapeType="1"/>
                </p:cNvSpPr>
                <p:nvPr/>
              </p:nvSpPr>
              <p:spPr bwMode="auto">
                <a:xfrm>
                  <a:off x="214528015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7" name="Line 15"/>
                <p:cNvSpPr>
                  <a:spLocks noChangeShapeType="1"/>
                </p:cNvSpPr>
                <p:nvPr/>
              </p:nvSpPr>
              <p:spPr bwMode="auto">
                <a:xfrm>
                  <a:off x="214528015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2" name="Group 16"/>
              <p:cNvGrpSpPr>
                <a:grpSpLocks/>
              </p:cNvGrpSpPr>
              <p:nvPr/>
            </p:nvGrpSpPr>
            <p:grpSpPr bwMode="auto">
              <a:xfrm>
                <a:off x="1711" y="1248"/>
                <a:ext cx="0" cy="192"/>
                <a:chOff x="1423" y="1248"/>
                <a:chExt cx="0" cy="192"/>
              </a:xfrm>
            </p:grpSpPr>
            <p:sp>
              <p:nvSpPr>
                <p:cNvPr id="134" name="Line 17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5" name="Line 18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3" name="Group 19"/>
              <p:cNvGrpSpPr>
                <a:grpSpLocks/>
              </p:cNvGrpSpPr>
              <p:nvPr/>
            </p:nvGrpSpPr>
            <p:grpSpPr bwMode="auto">
              <a:xfrm>
                <a:off x="2232" y="1248"/>
                <a:ext cx="0" cy="192"/>
                <a:chOff x="1848" y="1248"/>
                <a:chExt cx="0" cy="192"/>
              </a:xfrm>
            </p:grpSpPr>
            <p:sp>
              <p:nvSpPr>
                <p:cNvPr id="132" name="Line 20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Line 21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4" name="Group 22"/>
              <p:cNvGrpSpPr>
                <a:grpSpLocks/>
              </p:cNvGrpSpPr>
              <p:nvPr/>
            </p:nvGrpSpPr>
            <p:grpSpPr bwMode="auto">
              <a:xfrm>
                <a:off x="1166" y="1248"/>
                <a:ext cx="0" cy="192"/>
                <a:chOff x="686" y="1248"/>
                <a:chExt cx="0" cy="192"/>
              </a:xfrm>
            </p:grpSpPr>
            <p:sp>
              <p:nvSpPr>
                <p:cNvPr id="130" name="Line 23"/>
                <p:cNvSpPr>
                  <a:spLocks noChangeShapeType="1"/>
                </p:cNvSpPr>
                <p:nvPr/>
              </p:nvSpPr>
              <p:spPr bwMode="auto">
                <a:xfrm>
                  <a:off x="214531949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Line 24"/>
                <p:cNvSpPr>
                  <a:spLocks noChangeShapeType="1"/>
                </p:cNvSpPr>
                <p:nvPr/>
              </p:nvSpPr>
              <p:spPr bwMode="auto">
                <a:xfrm>
                  <a:off x="214531949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5" name="Group 25"/>
              <p:cNvGrpSpPr>
                <a:grpSpLocks/>
              </p:cNvGrpSpPr>
              <p:nvPr/>
            </p:nvGrpSpPr>
            <p:grpSpPr bwMode="auto">
              <a:xfrm>
                <a:off x="1687" y="1248"/>
                <a:ext cx="0" cy="192"/>
                <a:chOff x="1111" y="1248"/>
                <a:chExt cx="0" cy="192"/>
              </a:xfrm>
            </p:grpSpPr>
            <p:sp>
              <p:nvSpPr>
                <p:cNvPr id="128" name="Line 26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Line 27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6" name="Group 28"/>
              <p:cNvGrpSpPr>
                <a:grpSpLocks/>
              </p:cNvGrpSpPr>
              <p:nvPr/>
            </p:nvGrpSpPr>
            <p:grpSpPr bwMode="auto">
              <a:xfrm>
                <a:off x="2209" y="1248"/>
                <a:ext cx="0" cy="192"/>
                <a:chOff x="1537" y="1248"/>
                <a:chExt cx="0" cy="192"/>
              </a:xfrm>
            </p:grpSpPr>
            <p:sp>
              <p:nvSpPr>
                <p:cNvPr id="126" name="Line 2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Line 3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7" name="Group 31"/>
              <p:cNvGrpSpPr>
                <a:grpSpLocks/>
              </p:cNvGrpSpPr>
              <p:nvPr/>
            </p:nvGrpSpPr>
            <p:grpSpPr bwMode="auto">
              <a:xfrm>
                <a:off x="1143" y="1248"/>
                <a:ext cx="0" cy="192"/>
                <a:chOff x="375" y="1248"/>
                <a:chExt cx="0" cy="192"/>
              </a:xfrm>
            </p:grpSpPr>
            <p:sp>
              <p:nvSpPr>
                <p:cNvPr id="124" name="Line 32"/>
                <p:cNvSpPr>
                  <a:spLocks noChangeShapeType="1"/>
                </p:cNvSpPr>
                <p:nvPr/>
              </p:nvSpPr>
              <p:spPr bwMode="auto">
                <a:xfrm>
                  <a:off x="214535883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5" name="Line 33"/>
                <p:cNvSpPr>
                  <a:spLocks noChangeShapeType="1"/>
                </p:cNvSpPr>
                <p:nvPr/>
              </p:nvSpPr>
              <p:spPr bwMode="auto">
                <a:xfrm>
                  <a:off x="214535883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8" name="Group 34"/>
              <p:cNvGrpSpPr>
                <a:grpSpLocks/>
              </p:cNvGrpSpPr>
              <p:nvPr/>
            </p:nvGrpSpPr>
            <p:grpSpPr bwMode="auto">
              <a:xfrm>
                <a:off x="1665" y="1248"/>
                <a:ext cx="0" cy="192"/>
                <a:chOff x="801" y="1248"/>
                <a:chExt cx="0" cy="192"/>
              </a:xfrm>
            </p:grpSpPr>
            <p:sp>
              <p:nvSpPr>
                <p:cNvPr id="122" name="Line 35"/>
                <p:cNvSpPr>
                  <a:spLocks noChangeShapeType="1"/>
                </p:cNvSpPr>
                <p:nvPr/>
              </p:nvSpPr>
              <p:spPr bwMode="auto">
                <a:xfrm>
                  <a:off x="2144459393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3" name="Line 36"/>
                <p:cNvSpPr>
                  <a:spLocks noChangeShapeType="1"/>
                </p:cNvSpPr>
                <p:nvPr/>
              </p:nvSpPr>
              <p:spPr bwMode="auto">
                <a:xfrm>
                  <a:off x="2144459393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9" name="Group 37"/>
              <p:cNvGrpSpPr>
                <a:grpSpLocks/>
              </p:cNvGrpSpPr>
              <p:nvPr/>
            </p:nvGrpSpPr>
            <p:grpSpPr bwMode="auto">
              <a:xfrm>
                <a:off x="2186" y="1248"/>
                <a:ext cx="0" cy="192"/>
                <a:chOff x="1226" y="1248"/>
                <a:chExt cx="0" cy="192"/>
              </a:xfrm>
            </p:grpSpPr>
            <p:sp>
              <p:nvSpPr>
                <p:cNvPr id="120" name="Line 3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1" name="Line 3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80" name="Group 40"/>
              <p:cNvGrpSpPr>
                <a:grpSpLocks/>
              </p:cNvGrpSpPr>
              <p:nvPr/>
            </p:nvGrpSpPr>
            <p:grpSpPr bwMode="auto">
              <a:xfrm>
                <a:off x="2708" y="1248"/>
                <a:ext cx="0" cy="192"/>
                <a:chOff x="1652" y="1248"/>
                <a:chExt cx="0" cy="192"/>
              </a:xfrm>
            </p:grpSpPr>
            <p:sp>
              <p:nvSpPr>
                <p:cNvPr id="118" name="Line 41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Line 42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81" name="Group 43"/>
              <p:cNvGrpSpPr>
                <a:grpSpLocks/>
              </p:cNvGrpSpPr>
              <p:nvPr/>
            </p:nvGrpSpPr>
            <p:grpSpPr bwMode="auto">
              <a:xfrm>
                <a:off x="1641" y="1248"/>
                <a:ext cx="0" cy="192"/>
                <a:chOff x="489" y="1248"/>
                <a:chExt cx="0" cy="192"/>
              </a:xfrm>
            </p:grpSpPr>
            <p:sp>
              <p:nvSpPr>
                <p:cNvPr id="116" name="Line 4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Line 4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175" name="Group 46"/>
            <p:cNvGrpSpPr>
              <a:grpSpLocks/>
            </p:cNvGrpSpPr>
            <p:nvPr/>
          </p:nvGrpSpPr>
          <p:grpSpPr bwMode="auto">
            <a:xfrm>
              <a:off x="4152900" y="1506538"/>
              <a:ext cx="3238502" cy="304800"/>
              <a:chOff x="-20" y="1248"/>
              <a:chExt cx="2040" cy="192"/>
            </a:xfrm>
          </p:grpSpPr>
          <p:sp>
            <p:nvSpPr>
              <p:cNvPr id="7228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700"/>
              </a:p>
            </p:txBody>
          </p:sp>
          <p:grpSp>
            <p:nvGrpSpPr>
              <p:cNvPr id="7229" name="Group 48"/>
              <p:cNvGrpSpPr>
                <a:grpSpLocks/>
              </p:cNvGrpSpPr>
              <p:nvPr/>
            </p:nvGrpSpPr>
            <p:grpSpPr bwMode="auto">
              <a:xfrm>
                <a:off x="1046" y="1248"/>
                <a:ext cx="0" cy="192"/>
                <a:chOff x="1046" y="1248"/>
                <a:chExt cx="0" cy="192"/>
              </a:xfrm>
            </p:grpSpPr>
            <p:sp>
              <p:nvSpPr>
                <p:cNvPr id="100" name="Line 4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Line 5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0" name="Group 51"/>
              <p:cNvGrpSpPr>
                <a:grpSpLocks/>
              </p:cNvGrpSpPr>
              <p:nvPr/>
            </p:nvGrpSpPr>
            <p:grpSpPr bwMode="auto">
              <a:xfrm>
                <a:off x="-20" y="1248"/>
                <a:ext cx="0" cy="192"/>
                <a:chOff x="-116" y="1248"/>
                <a:chExt cx="0" cy="192"/>
              </a:xfrm>
            </p:grpSpPr>
            <p:sp>
              <p:nvSpPr>
                <p:cNvPr id="98" name="Line 52"/>
                <p:cNvSpPr>
                  <a:spLocks noChangeShapeType="1"/>
                </p:cNvSpPr>
                <p:nvPr/>
              </p:nvSpPr>
              <p:spPr bwMode="auto">
                <a:xfrm>
                  <a:off x="214330864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9" name="Line 53"/>
                <p:cNvSpPr>
                  <a:spLocks noChangeShapeType="1"/>
                </p:cNvSpPr>
                <p:nvPr/>
              </p:nvSpPr>
              <p:spPr bwMode="auto">
                <a:xfrm>
                  <a:off x="214330864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1" name="Group 54"/>
              <p:cNvGrpSpPr>
                <a:grpSpLocks/>
              </p:cNvGrpSpPr>
              <p:nvPr/>
            </p:nvGrpSpPr>
            <p:grpSpPr bwMode="auto">
              <a:xfrm>
                <a:off x="501" y="1248"/>
                <a:ext cx="0" cy="192"/>
                <a:chOff x="309" y="1248"/>
                <a:chExt cx="0" cy="192"/>
              </a:xfrm>
            </p:grpSpPr>
            <p:sp>
              <p:nvSpPr>
                <p:cNvPr id="96" name="Line 55"/>
                <p:cNvSpPr>
                  <a:spLocks noChangeShapeType="1"/>
                </p:cNvSpPr>
                <p:nvPr/>
              </p:nvSpPr>
              <p:spPr bwMode="auto">
                <a:xfrm>
                  <a:off x="214241092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7" name="Line 56"/>
                <p:cNvSpPr>
                  <a:spLocks noChangeShapeType="1"/>
                </p:cNvSpPr>
                <p:nvPr/>
              </p:nvSpPr>
              <p:spPr bwMode="auto">
                <a:xfrm>
                  <a:off x="214241092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2" name="Group 57"/>
              <p:cNvGrpSpPr>
                <a:grpSpLocks/>
              </p:cNvGrpSpPr>
              <p:nvPr/>
            </p:nvGrpSpPr>
            <p:grpSpPr bwMode="auto">
              <a:xfrm>
                <a:off x="1023" y="1248"/>
                <a:ext cx="0" cy="192"/>
                <a:chOff x="735" y="1248"/>
                <a:chExt cx="0" cy="192"/>
              </a:xfrm>
            </p:grpSpPr>
            <p:sp>
              <p:nvSpPr>
                <p:cNvPr id="94" name="Line 5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Line 5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3" name="Group 60"/>
              <p:cNvGrpSpPr>
                <a:grpSpLocks/>
              </p:cNvGrpSpPr>
              <p:nvPr/>
            </p:nvGrpSpPr>
            <p:grpSpPr bwMode="auto">
              <a:xfrm>
                <a:off x="1544" y="1248"/>
                <a:ext cx="0" cy="192"/>
                <a:chOff x="1160" y="1248"/>
                <a:chExt cx="0" cy="192"/>
              </a:xfrm>
            </p:grpSpPr>
            <p:sp>
              <p:nvSpPr>
                <p:cNvPr id="92" name="Line 61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Line 62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4" name="Group 66"/>
              <p:cNvGrpSpPr>
                <a:grpSpLocks/>
              </p:cNvGrpSpPr>
              <p:nvPr/>
            </p:nvGrpSpPr>
            <p:grpSpPr bwMode="auto">
              <a:xfrm>
                <a:off x="479" y="1248"/>
                <a:ext cx="0" cy="192"/>
                <a:chOff x="-1" y="1248"/>
                <a:chExt cx="0" cy="192"/>
              </a:xfrm>
            </p:grpSpPr>
            <p:sp>
              <p:nvSpPr>
                <p:cNvPr id="90" name="Line 64"/>
                <p:cNvSpPr>
                  <a:spLocks noChangeShapeType="1"/>
                </p:cNvSpPr>
                <p:nvPr/>
              </p:nvSpPr>
              <p:spPr bwMode="auto">
                <a:xfrm>
                  <a:off x="2142448543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Line 65"/>
                <p:cNvSpPr>
                  <a:spLocks noChangeShapeType="1"/>
                </p:cNvSpPr>
                <p:nvPr/>
              </p:nvSpPr>
              <p:spPr bwMode="auto">
                <a:xfrm>
                  <a:off x="2142448543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5" name="Group 66"/>
              <p:cNvGrpSpPr>
                <a:grpSpLocks/>
              </p:cNvGrpSpPr>
              <p:nvPr/>
            </p:nvGrpSpPr>
            <p:grpSpPr bwMode="auto">
              <a:xfrm>
                <a:off x="1000" y="1248"/>
                <a:ext cx="0" cy="192"/>
                <a:chOff x="424" y="1248"/>
                <a:chExt cx="0" cy="192"/>
              </a:xfrm>
            </p:grpSpPr>
            <p:sp>
              <p:nvSpPr>
                <p:cNvPr id="88" name="Line 67"/>
                <p:cNvSpPr>
                  <a:spLocks noChangeShapeType="1"/>
                </p:cNvSpPr>
                <p:nvPr/>
              </p:nvSpPr>
              <p:spPr bwMode="auto">
                <a:xfrm>
                  <a:off x="214155082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Line 68"/>
                <p:cNvSpPr>
                  <a:spLocks noChangeShapeType="1"/>
                </p:cNvSpPr>
                <p:nvPr/>
              </p:nvSpPr>
              <p:spPr bwMode="auto">
                <a:xfrm>
                  <a:off x="214155082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6" name="Group 69"/>
              <p:cNvGrpSpPr>
                <a:grpSpLocks/>
              </p:cNvGrpSpPr>
              <p:nvPr/>
            </p:nvGrpSpPr>
            <p:grpSpPr bwMode="auto">
              <a:xfrm>
                <a:off x="1522" y="1248"/>
                <a:ext cx="0" cy="192"/>
                <a:chOff x="850" y="1248"/>
                <a:chExt cx="0" cy="192"/>
              </a:xfrm>
            </p:grpSpPr>
            <p:sp>
              <p:nvSpPr>
                <p:cNvPr id="86" name="Line 70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Line 71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7" name="Group 72"/>
              <p:cNvGrpSpPr>
                <a:grpSpLocks/>
              </p:cNvGrpSpPr>
              <p:nvPr/>
            </p:nvGrpSpPr>
            <p:grpSpPr bwMode="auto">
              <a:xfrm>
                <a:off x="455" y="1248"/>
                <a:ext cx="0" cy="192"/>
                <a:chOff x="-313" y="1248"/>
                <a:chExt cx="0" cy="192"/>
              </a:xfrm>
            </p:grpSpPr>
            <p:sp>
              <p:nvSpPr>
                <p:cNvPr id="84" name="Line 73"/>
                <p:cNvSpPr>
                  <a:spLocks noChangeShapeType="1"/>
                </p:cNvSpPr>
                <p:nvPr/>
              </p:nvSpPr>
              <p:spPr bwMode="auto">
                <a:xfrm>
                  <a:off x="214248960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Line 74"/>
                <p:cNvSpPr>
                  <a:spLocks noChangeShapeType="1"/>
                </p:cNvSpPr>
                <p:nvPr/>
              </p:nvSpPr>
              <p:spPr bwMode="auto">
                <a:xfrm>
                  <a:off x="214248960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8" name="Group 75"/>
              <p:cNvGrpSpPr>
                <a:grpSpLocks/>
              </p:cNvGrpSpPr>
              <p:nvPr/>
            </p:nvGrpSpPr>
            <p:grpSpPr bwMode="auto">
              <a:xfrm>
                <a:off x="977" y="1248"/>
                <a:ext cx="0" cy="192"/>
                <a:chOff x="113" y="1248"/>
                <a:chExt cx="0" cy="192"/>
              </a:xfrm>
            </p:grpSpPr>
            <p:sp>
              <p:nvSpPr>
                <p:cNvPr id="82" name="Line 76"/>
                <p:cNvSpPr>
                  <a:spLocks noChangeShapeType="1"/>
                </p:cNvSpPr>
                <p:nvPr/>
              </p:nvSpPr>
              <p:spPr bwMode="auto">
                <a:xfrm>
                  <a:off x="2141590162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Line 77"/>
                <p:cNvSpPr>
                  <a:spLocks noChangeShapeType="1"/>
                </p:cNvSpPr>
                <p:nvPr/>
              </p:nvSpPr>
              <p:spPr bwMode="auto">
                <a:xfrm>
                  <a:off x="2141590162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9" name="Group 78"/>
              <p:cNvGrpSpPr>
                <a:grpSpLocks/>
              </p:cNvGrpSpPr>
              <p:nvPr/>
            </p:nvGrpSpPr>
            <p:grpSpPr bwMode="auto">
              <a:xfrm>
                <a:off x="1498" y="1248"/>
                <a:ext cx="0" cy="192"/>
                <a:chOff x="538" y="1248"/>
                <a:chExt cx="0" cy="192"/>
              </a:xfrm>
            </p:grpSpPr>
            <p:sp>
              <p:nvSpPr>
                <p:cNvPr id="80" name="Line 7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Line 8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40" name="Group 81"/>
              <p:cNvGrpSpPr>
                <a:grpSpLocks/>
              </p:cNvGrpSpPr>
              <p:nvPr/>
            </p:nvGrpSpPr>
            <p:grpSpPr bwMode="auto">
              <a:xfrm>
                <a:off x="2020" y="1248"/>
                <a:ext cx="0" cy="192"/>
                <a:chOff x="964" y="1248"/>
                <a:chExt cx="0" cy="192"/>
              </a:xfrm>
            </p:grpSpPr>
            <p:sp>
              <p:nvSpPr>
                <p:cNvPr id="78" name="Line 8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Line 8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41" name="Group 84"/>
              <p:cNvGrpSpPr>
                <a:grpSpLocks/>
              </p:cNvGrpSpPr>
              <p:nvPr/>
            </p:nvGrpSpPr>
            <p:grpSpPr bwMode="auto">
              <a:xfrm>
                <a:off x="954" y="1248"/>
                <a:ext cx="0" cy="192"/>
                <a:chOff x="-198" y="1248"/>
                <a:chExt cx="0" cy="192"/>
              </a:xfrm>
            </p:grpSpPr>
            <p:sp>
              <p:nvSpPr>
                <p:cNvPr id="76" name="Line 85"/>
                <p:cNvSpPr>
                  <a:spLocks noChangeShapeType="1"/>
                </p:cNvSpPr>
                <p:nvPr/>
              </p:nvSpPr>
              <p:spPr bwMode="auto">
                <a:xfrm>
                  <a:off x="214162950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Line 86"/>
                <p:cNvSpPr>
                  <a:spLocks noChangeShapeType="1"/>
                </p:cNvSpPr>
                <p:nvPr/>
              </p:nvSpPr>
              <p:spPr bwMode="auto">
                <a:xfrm>
                  <a:off x="214162950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176" name="Group 87"/>
            <p:cNvGrpSpPr>
              <a:grpSpLocks/>
            </p:cNvGrpSpPr>
            <p:nvPr/>
          </p:nvGrpSpPr>
          <p:grpSpPr bwMode="auto">
            <a:xfrm>
              <a:off x="3727450" y="1125538"/>
              <a:ext cx="152400" cy="1066800"/>
              <a:chOff x="1872" y="1392"/>
              <a:chExt cx="288" cy="1056"/>
            </a:xfrm>
          </p:grpSpPr>
          <p:sp>
            <p:nvSpPr>
              <p:cNvPr id="7224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5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6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7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77" name="Group 92"/>
            <p:cNvGrpSpPr>
              <a:grpSpLocks/>
            </p:cNvGrpSpPr>
            <p:nvPr/>
          </p:nvGrpSpPr>
          <p:grpSpPr bwMode="auto">
            <a:xfrm>
              <a:off x="5022850" y="1125538"/>
              <a:ext cx="152400" cy="1066800"/>
              <a:chOff x="1872" y="1392"/>
              <a:chExt cx="288" cy="1056"/>
            </a:xfrm>
          </p:grpSpPr>
          <p:sp>
            <p:nvSpPr>
              <p:cNvPr id="7220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1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2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3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" name="Line 97"/>
            <p:cNvSpPr>
              <a:spLocks noChangeShapeType="1"/>
            </p:cNvSpPr>
            <p:nvPr/>
          </p:nvSpPr>
          <p:spPr bwMode="auto">
            <a:xfrm>
              <a:off x="3881206" y="1353566"/>
              <a:ext cx="1140287" cy="611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3" name="Line 98"/>
            <p:cNvSpPr>
              <a:spLocks noChangeShapeType="1"/>
            </p:cNvSpPr>
            <p:nvPr/>
          </p:nvSpPr>
          <p:spPr bwMode="auto">
            <a:xfrm flipH="1">
              <a:off x="3881206" y="1353566"/>
              <a:ext cx="1140287" cy="6856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180" name="Arc 99"/>
            <p:cNvSpPr>
              <a:spLocks/>
            </p:cNvSpPr>
            <p:nvPr/>
          </p:nvSpPr>
          <p:spPr bwMode="auto">
            <a:xfrm flipH="1">
              <a:off x="9842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81" name="Group 100"/>
            <p:cNvGrpSpPr>
              <a:grpSpLocks/>
            </p:cNvGrpSpPr>
            <p:nvPr/>
          </p:nvGrpSpPr>
          <p:grpSpPr bwMode="auto">
            <a:xfrm>
              <a:off x="757238" y="2724147"/>
              <a:ext cx="609600" cy="1008061"/>
              <a:chOff x="433" y="1583"/>
              <a:chExt cx="384" cy="635"/>
            </a:xfrm>
          </p:grpSpPr>
          <p:sp>
            <p:nvSpPr>
              <p:cNvPr id="7216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9" y="1469"/>
                <a:ext cx="152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900"/>
              </a:p>
            </p:txBody>
          </p:sp>
          <p:sp>
            <p:nvSpPr>
              <p:cNvPr id="7217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7" y="1613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900"/>
              </a:p>
            </p:txBody>
          </p:sp>
          <p:sp>
            <p:nvSpPr>
              <p:cNvPr id="7218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9" y="1947"/>
                <a:ext cx="152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900"/>
              </a:p>
            </p:txBody>
          </p:sp>
          <p:sp>
            <p:nvSpPr>
              <p:cNvPr id="7219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7" y="1803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900"/>
              </a:p>
            </p:txBody>
          </p:sp>
        </p:grpSp>
        <p:sp>
          <p:nvSpPr>
            <p:cNvPr id="7182" name="Oval 105"/>
            <p:cNvSpPr>
              <a:spLocks noChangeArrowheads="1"/>
            </p:cNvSpPr>
            <p:nvPr/>
          </p:nvSpPr>
          <p:spPr bwMode="auto">
            <a:xfrm>
              <a:off x="984250" y="40211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106"/>
            <p:cNvSpPr>
              <a:spLocks noChangeShapeType="1"/>
            </p:cNvSpPr>
            <p:nvPr/>
          </p:nvSpPr>
          <p:spPr bwMode="auto">
            <a:xfrm flipV="1">
              <a:off x="985170" y="3717603"/>
              <a:ext cx="0" cy="3040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8" name="Line 107"/>
            <p:cNvSpPr>
              <a:spLocks noChangeShapeType="1"/>
            </p:cNvSpPr>
            <p:nvPr/>
          </p:nvSpPr>
          <p:spPr bwMode="auto">
            <a:xfrm flipV="1">
              <a:off x="985170" y="4021639"/>
              <a:ext cx="0" cy="1143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7185" name="Group 108"/>
            <p:cNvGrpSpPr>
              <a:grpSpLocks/>
            </p:cNvGrpSpPr>
            <p:nvPr/>
          </p:nvGrpSpPr>
          <p:grpSpPr bwMode="auto">
            <a:xfrm rot="16200000" flipH="1">
              <a:off x="869950" y="5238751"/>
              <a:ext cx="384175" cy="231775"/>
              <a:chOff x="1391" y="3262"/>
              <a:chExt cx="242" cy="146"/>
            </a:xfrm>
          </p:grpSpPr>
          <p:sp>
            <p:nvSpPr>
              <p:cNvPr id="48" name="Rectangle 109"/>
              <p:cNvSpPr>
                <a:spLocks noChangeArrowheads="1"/>
              </p:cNvSpPr>
              <p:nvPr/>
            </p:nvSpPr>
            <p:spPr bwMode="auto">
              <a:xfrm>
                <a:off x="1391" y="3251"/>
                <a:ext cx="235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9" name="AutoShape 110"/>
              <p:cNvSpPr>
                <a:spLocks noChangeArrowheads="1"/>
              </p:cNvSpPr>
              <p:nvPr/>
            </p:nvSpPr>
            <p:spPr bwMode="auto">
              <a:xfrm flipH="1">
                <a:off x="1585" y="3311"/>
                <a:ext cx="48" cy="99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7186" name="Arc 111"/>
            <p:cNvSpPr>
              <a:spLocks/>
            </p:cNvSpPr>
            <p:nvPr/>
          </p:nvSpPr>
          <p:spPr bwMode="auto">
            <a:xfrm>
              <a:off x="73850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8923" y="2087290"/>
              <a:ext cx="246641" cy="609615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endParaRPr lang="en-US" sz="1900"/>
            </a:p>
          </p:txBody>
        </p:sp>
        <p:sp>
          <p:nvSpPr>
            <p:cNvPr id="7188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8922" y="2315318"/>
              <a:ext cx="246642" cy="609615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endParaRPr lang="en-US" sz="1900"/>
            </a:p>
          </p:txBody>
        </p:sp>
        <p:sp>
          <p:nvSpPr>
            <p:cNvPr id="7189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697" y="2849708"/>
              <a:ext cx="245090" cy="609615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endParaRPr lang="en-US" sz="1900"/>
            </a:p>
          </p:txBody>
        </p:sp>
        <p:sp>
          <p:nvSpPr>
            <p:cNvPr id="7190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8922" y="2619354"/>
              <a:ext cx="246642" cy="609615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endParaRPr lang="en-US" sz="1900"/>
            </a:p>
          </p:txBody>
        </p:sp>
        <p:sp>
          <p:nvSpPr>
            <p:cNvPr id="7191" name="Oval 116"/>
            <p:cNvSpPr>
              <a:spLocks noChangeArrowheads="1"/>
            </p:cNvSpPr>
            <p:nvPr/>
          </p:nvSpPr>
          <p:spPr bwMode="auto">
            <a:xfrm flipH="1">
              <a:off x="7004050" y="34877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117"/>
            <p:cNvSpPr>
              <a:spLocks noChangeShapeType="1"/>
            </p:cNvSpPr>
            <p:nvPr/>
          </p:nvSpPr>
          <p:spPr bwMode="auto">
            <a:xfrm flipH="1" flipV="1">
              <a:off x="7917531" y="3258446"/>
              <a:ext cx="0" cy="6096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7" name="Line 118"/>
            <p:cNvSpPr>
              <a:spLocks noChangeShapeType="1"/>
            </p:cNvSpPr>
            <p:nvPr/>
          </p:nvSpPr>
          <p:spPr bwMode="auto">
            <a:xfrm flipH="1" flipV="1">
              <a:off x="7917531" y="4021639"/>
              <a:ext cx="0" cy="1675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7194" name="Group 119"/>
            <p:cNvGrpSpPr>
              <a:grpSpLocks/>
            </p:cNvGrpSpPr>
            <p:nvPr/>
          </p:nvGrpSpPr>
          <p:grpSpPr bwMode="auto">
            <a:xfrm rot="5400000">
              <a:off x="7654926" y="5772151"/>
              <a:ext cx="381000" cy="228600"/>
              <a:chOff x="1391" y="3265"/>
              <a:chExt cx="240" cy="144"/>
            </a:xfrm>
          </p:grpSpPr>
          <p:sp>
            <p:nvSpPr>
              <p:cNvPr id="46" name="Rectangle 120"/>
              <p:cNvSpPr>
                <a:spLocks noChangeArrowheads="1"/>
              </p:cNvSpPr>
              <p:nvPr/>
            </p:nvSpPr>
            <p:spPr bwMode="auto">
              <a:xfrm>
                <a:off x="1381" y="3265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7" name="AutoShape 121"/>
              <p:cNvSpPr>
                <a:spLocks noChangeArrowheads="1"/>
              </p:cNvSpPr>
              <p:nvPr/>
            </p:nvSpPr>
            <p:spPr bwMode="auto">
              <a:xfrm flipH="1">
                <a:off x="1573" y="3316"/>
                <a:ext cx="48" cy="99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grpSp>
          <p:nvGrpSpPr>
            <p:cNvPr id="7195" name="Group 122"/>
            <p:cNvGrpSpPr>
              <a:grpSpLocks/>
            </p:cNvGrpSpPr>
            <p:nvPr/>
          </p:nvGrpSpPr>
          <p:grpSpPr bwMode="auto">
            <a:xfrm>
              <a:off x="7766050" y="5087938"/>
              <a:ext cx="365125" cy="365125"/>
              <a:chOff x="2160" y="2784"/>
              <a:chExt cx="230" cy="230"/>
            </a:xfrm>
          </p:grpSpPr>
          <p:sp>
            <p:nvSpPr>
              <p:cNvPr id="7209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3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7210" name="Oval 124"/>
              <p:cNvSpPr>
                <a:spLocks noChangeArrowheads="1"/>
              </p:cNvSpPr>
              <p:nvPr/>
            </p:nvSpPr>
            <p:spPr bwMode="auto">
              <a:xfrm>
                <a:off x="2196" y="2827"/>
                <a:ext cx="146" cy="1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600"/>
              </a:p>
            </p:txBody>
          </p:sp>
          <p:sp>
            <p:nvSpPr>
              <p:cNvPr id="45" name="Oval 125"/>
              <p:cNvSpPr>
                <a:spLocks noChangeArrowheads="1"/>
              </p:cNvSpPr>
              <p:nvPr/>
            </p:nvSpPr>
            <p:spPr bwMode="auto">
              <a:xfrm>
                <a:off x="2243" y="2867"/>
                <a:ext cx="64" cy="6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7196" name="Text Box 126"/>
            <p:cNvSpPr txBox="1">
              <a:spLocks noChangeArrowheads="1"/>
            </p:cNvSpPr>
            <p:nvPr/>
          </p:nvSpPr>
          <p:spPr bwMode="auto">
            <a:xfrm>
              <a:off x="1594784" y="5316896"/>
              <a:ext cx="2056903" cy="752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1" name="Line 127"/>
            <p:cNvSpPr>
              <a:spLocks noChangeShapeType="1"/>
            </p:cNvSpPr>
            <p:nvPr/>
          </p:nvSpPr>
          <p:spPr bwMode="auto">
            <a:xfrm flipH="1" flipV="1">
              <a:off x="1059727" y="5316896"/>
              <a:ext cx="535058" cy="15201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198" name="Text Box 128"/>
            <p:cNvSpPr txBox="1">
              <a:spLocks noChangeArrowheads="1"/>
            </p:cNvSpPr>
            <p:nvPr/>
          </p:nvSpPr>
          <p:spPr bwMode="auto">
            <a:xfrm>
              <a:off x="2240947" y="3982859"/>
              <a:ext cx="2941356" cy="957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3" name="Line 129"/>
            <p:cNvSpPr>
              <a:spLocks noChangeShapeType="1"/>
            </p:cNvSpPr>
            <p:nvPr/>
          </p:nvSpPr>
          <p:spPr bwMode="auto">
            <a:xfrm flipH="1">
              <a:off x="1898861" y="4249666"/>
              <a:ext cx="229520" cy="15357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200" name="Text Box 130"/>
            <p:cNvSpPr txBox="1">
              <a:spLocks noChangeArrowheads="1"/>
            </p:cNvSpPr>
            <p:nvPr/>
          </p:nvSpPr>
          <p:spPr bwMode="auto">
            <a:xfrm>
              <a:off x="1733666" y="2897015"/>
              <a:ext cx="2743998" cy="750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Reduce σ</a:t>
              </a:r>
              <a:r>
                <a:rPr lang="en-US" sz="1500" baseline="-25000">
                  <a:latin typeface="Arial" charset="0"/>
                </a:rPr>
                <a:t>z</a:t>
              </a:r>
              <a:r>
                <a:rPr lang="en-US" sz="15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5" name="Line 131"/>
            <p:cNvSpPr>
              <a:spLocks noChangeShapeType="1"/>
            </p:cNvSpPr>
            <p:nvPr/>
          </p:nvSpPr>
          <p:spPr bwMode="auto">
            <a:xfrm flipH="1">
              <a:off x="1365266" y="3106428"/>
              <a:ext cx="380096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202" name="Text Box 132"/>
            <p:cNvSpPr txBox="1">
              <a:spLocks noChangeArrowheads="1"/>
            </p:cNvSpPr>
            <p:nvPr/>
          </p:nvSpPr>
          <p:spPr bwMode="auto">
            <a:xfrm>
              <a:off x="4952784" y="5257950"/>
              <a:ext cx="2210403" cy="778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Use electrons to pair-produce positrons</a:t>
              </a:r>
              <a:r>
                <a:rPr lang="en-US" sz="1700">
                  <a:latin typeface="Arial" charset="0"/>
                </a:rPr>
                <a:t> </a:t>
              </a:r>
            </a:p>
          </p:txBody>
        </p:sp>
        <p:sp>
          <p:nvSpPr>
            <p:cNvPr id="37" name="Line 133"/>
            <p:cNvSpPr>
              <a:spLocks noChangeShapeType="1"/>
            </p:cNvSpPr>
            <p:nvPr/>
          </p:nvSpPr>
          <p:spPr bwMode="auto">
            <a:xfrm flipV="1">
              <a:off x="7085706" y="5333959"/>
              <a:ext cx="609616" cy="15201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204" name="Text Box 134"/>
            <p:cNvSpPr txBox="1">
              <a:spLocks noChangeArrowheads="1"/>
            </p:cNvSpPr>
            <p:nvPr/>
          </p:nvSpPr>
          <p:spPr bwMode="auto">
            <a:xfrm>
              <a:off x="5029550" y="2438557"/>
              <a:ext cx="2286040" cy="101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Accelerate beam to</a:t>
              </a:r>
              <a:br>
                <a:rPr lang="en-US" sz="1500">
                  <a:latin typeface="Arial" charset="0"/>
                </a:rPr>
              </a:br>
              <a:r>
                <a:rPr lang="en-US" sz="1500">
                  <a:latin typeface="Arial" charset="0"/>
                </a:rPr>
                <a:t>IP energy without spoiling DR emittance</a:t>
              </a:r>
            </a:p>
          </p:txBody>
        </p:sp>
        <p:sp>
          <p:nvSpPr>
            <p:cNvPr id="39" name="Line 135"/>
            <p:cNvSpPr>
              <a:spLocks noChangeShapeType="1"/>
            </p:cNvSpPr>
            <p:nvPr/>
          </p:nvSpPr>
          <p:spPr bwMode="auto">
            <a:xfrm flipH="1" flipV="1">
              <a:off x="6164705" y="1811171"/>
              <a:ext cx="76019" cy="685633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40" name="Line 136"/>
            <p:cNvSpPr>
              <a:spLocks noChangeShapeType="1"/>
            </p:cNvSpPr>
            <p:nvPr/>
          </p:nvSpPr>
          <p:spPr bwMode="auto">
            <a:xfrm>
              <a:off x="985170" y="2268777"/>
              <a:ext cx="0" cy="4560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207" name="Text Box 137"/>
            <p:cNvSpPr txBox="1">
              <a:spLocks noChangeArrowheads="1"/>
            </p:cNvSpPr>
            <p:nvPr/>
          </p:nvSpPr>
          <p:spPr bwMode="auto">
            <a:xfrm>
              <a:off x="1754133" y="1904243"/>
              <a:ext cx="1834692" cy="753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2" name="Line 138"/>
            <p:cNvSpPr>
              <a:spLocks noChangeShapeType="1"/>
            </p:cNvSpPr>
            <p:nvPr/>
          </p:nvSpPr>
          <p:spPr bwMode="auto">
            <a:xfrm flipV="1">
              <a:off x="3346149" y="2039199"/>
              <a:ext cx="381558" cy="15356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4000">
                <a:latin typeface="Times New Roman" charset="0"/>
                <a:ea typeface="ＭＳ Ｐゴシック" charset="0"/>
                <a:cs typeface="ＭＳ Ｐゴシック" charset="0"/>
              </a:rPr>
              <a:t>Delay Loop Principle</a:t>
            </a:r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455613" y="885825"/>
            <a:ext cx="9140825" cy="20320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5456" dir="2700000" algn="ctr" rotWithShape="0">
              <a:srgbClr val="000000">
                <a:alpha val="74998"/>
              </a:srgbClr>
            </a:outerShdw>
          </a:effectLst>
        </p:spPr>
        <p:txBody>
          <a:bodyPr lIns="0" tIns="0" rIns="0" bIns="0">
            <a:spAutoFit/>
          </a:bodyPr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 b="1">
                <a:solidFill>
                  <a:srgbClr val="000000"/>
                </a:solidFill>
              </a:rPr>
              <a:t>double repetition frequency and current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>
                <a:solidFill>
                  <a:srgbClr val="000000"/>
                </a:solidFill>
              </a:rPr>
              <a:t>parts of bunch train delayed in loop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>
                <a:solidFill>
                  <a:srgbClr val="000000"/>
                </a:solidFill>
              </a:rPr>
              <a:t>RF deflector combines the bunches (</a:t>
            </a:r>
            <a:r>
              <a:rPr lang="en-GB" sz="2600" i="1">
                <a:solidFill>
                  <a:srgbClr val="000000"/>
                </a:solidFill>
              </a:rPr>
              <a:t>f</a:t>
            </a:r>
            <a:r>
              <a:rPr lang="en-GB" sz="2600" i="1" baseline="-25000">
                <a:solidFill>
                  <a:srgbClr val="000000"/>
                </a:solidFill>
              </a:rPr>
              <a:t>defl</a:t>
            </a:r>
            <a:r>
              <a:rPr lang="en-GB" sz="2600">
                <a:solidFill>
                  <a:srgbClr val="000000"/>
                </a:solidFill>
              </a:rPr>
              <a:t>=bunch rep. frequency)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>
                <a:solidFill>
                  <a:srgbClr val="000000"/>
                </a:solidFill>
              </a:rPr>
              <a:t>Path length corresponds to beam pulse length</a:t>
            </a: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3146425"/>
            <a:ext cx="85725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276225" y="1403350"/>
            <a:ext cx="9383713" cy="5815013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271463" y="1403350"/>
            <a:ext cx="4889500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91431" tIns="45716" rIns="91431" bIns="45716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9413" y="4616450"/>
            <a:ext cx="4254500" cy="2068513"/>
            <a:chOff x="186" y="2730"/>
            <a:chExt cx="2431" cy="1182"/>
          </a:xfrm>
        </p:grpSpPr>
        <p:sp>
          <p:nvSpPr>
            <p:cNvPr id="30845" name="Rectangle 5"/>
            <p:cNvSpPr>
              <a:spLocks noChangeArrowheads="1"/>
            </p:cNvSpPr>
            <p:nvPr/>
          </p:nvSpPr>
          <p:spPr bwMode="auto">
            <a:xfrm>
              <a:off x="186" y="2730"/>
              <a:ext cx="832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3</a:t>
              </a:r>
              <a:r>
                <a:rPr lang="en-US" sz="2000" baseline="30000">
                  <a:latin typeface="Arial" charset="0"/>
                </a:rPr>
                <a:t>rd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30846" name="Line 6"/>
            <p:cNvSpPr>
              <a:spLocks noChangeShapeType="1"/>
            </p:cNvSpPr>
            <p:nvPr/>
          </p:nvSpPr>
          <p:spPr bwMode="auto">
            <a:xfrm>
              <a:off x="611" y="320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7" name="Line 7"/>
            <p:cNvSpPr>
              <a:spLocks noChangeShapeType="1"/>
            </p:cNvSpPr>
            <p:nvPr/>
          </p:nvSpPr>
          <p:spPr bwMode="auto">
            <a:xfrm>
              <a:off x="2183" y="3208"/>
              <a:ext cx="4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848" name="Group 8"/>
            <p:cNvGrpSpPr>
              <a:grpSpLocks/>
            </p:cNvGrpSpPr>
            <p:nvPr/>
          </p:nvGrpSpPr>
          <p:grpSpPr bwMode="auto">
            <a:xfrm>
              <a:off x="854" y="3611"/>
              <a:ext cx="1715" cy="270"/>
              <a:chOff x="1158" y="3295"/>
              <a:chExt cx="1715" cy="270"/>
            </a:xfrm>
          </p:grpSpPr>
          <p:sp>
            <p:nvSpPr>
              <p:cNvPr id="30880" name="Freeform 9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81" name="Freeform 10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49" name="Freeform 11"/>
            <p:cNvSpPr>
              <a:spLocks/>
            </p:cNvSpPr>
            <p:nvPr/>
          </p:nvSpPr>
          <p:spPr bwMode="auto">
            <a:xfrm>
              <a:off x="1039" y="276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0" name="Arc 12"/>
            <p:cNvSpPr>
              <a:spLocks/>
            </p:cNvSpPr>
            <p:nvPr/>
          </p:nvSpPr>
          <p:spPr bwMode="auto">
            <a:xfrm>
              <a:off x="1568" y="3093"/>
              <a:ext cx="583" cy="393"/>
            </a:xfrm>
            <a:custGeom>
              <a:avLst/>
              <a:gdLst>
                <a:gd name="T0" fmla="*/ 0 w 16283"/>
                <a:gd name="T1" fmla="*/ 0 h 19634"/>
                <a:gd name="T2" fmla="*/ 0 w 16283"/>
                <a:gd name="T3" fmla="*/ 0 h 19634"/>
                <a:gd name="T4" fmla="*/ 0 w 16283"/>
                <a:gd name="T5" fmla="*/ 0 h 19634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634"/>
                <a:gd name="T11" fmla="*/ 16283 w 16283"/>
                <a:gd name="T12" fmla="*/ 19634 h 19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634" fill="none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</a:path>
                <a:path w="16283" h="19634" stroke="0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  <a:lnTo>
                    <a:pt x="0" y="19634"/>
                  </a:lnTo>
                  <a:lnTo>
                    <a:pt x="900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1" name="Line 13"/>
            <p:cNvSpPr>
              <a:spLocks noChangeShapeType="1"/>
            </p:cNvSpPr>
            <p:nvPr/>
          </p:nvSpPr>
          <p:spPr bwMode="auto">
            <a:xfrm>
              <a:off x="1463" y="309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2" name="Line 14"/>
            <p:cNvSpPr>
              <a:spLocks noChangeShapeType="1"/>
            </p:cNvSpPr>
            <p:nvPr/>
          </p:nvSpPr>
          <p:spPr bwMode="auto">
            <a:xfrm>
              <a:off x="837" y="3744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3" name="Oval 15"/>
            <p:cNvSpPr>
              <a:spLocks noChangeArrowheads="1"/>
            </p:cNvSpPr>
            <p:nvPr/>
          </p:nvSpPr>
          <p:spPr bwMode="auto">
            <a:xfrm>
              <a:off x="1839" y="30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4" name="Oval 16"/>
            <p:cNvSpPr>
              <a:spLocks noChangeArrowheads="1"/>
            </p:cNvSpPr>
            <p:nvPr/>
          </p:nvSpPr>
          <p:spPr bwMode="auto">
            <a:xfrm>
              <a:off x="1410" y="289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5" name="Oval 17"/>
            <p:cNvSpPr>
              <a:spLocks noChangeArrowheads="1"/>
            </p:cNvSpPr>
            <p:nvPr/>
          </p:nvSpPr>
          <p:spPr bwMode="auto">
            <a:xfrm>
              <a:off x="1029" y="274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6" name="Line 18"/>
            <p:cNvSpPr>
              <a:spLocks noChangeShapeType="1"/>
            </p:cNvSpPr>
            <p:nvPr/>
          </p:nvSpPr>
          <p:spPr bwMode="auto">
            <a:xfrm>
              <a:off x="945" y="3208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7" name="Arc 19"/>
            <p:cNvSpPr>
              <a:spLocks/>
            </p:cNvSpPr>
            <p:nvPr/>
          </p:nvSpPr>
          <p:spPr bwMode="auto">
            <a:xfrm flipV="1">
              <a:off x="975" y="2932"/>
              <a:ext cx="1175" cy="432"/>
            </a:xfrm>
            <a:custGeom>
              <a:avLst/>
              <a:gdLst>
                <a:gd name="T0" fmla="*/ 0 w 32832"/>
                <a:gd name="T1" fmla="*/ 0 h 21600"/>
                <a:gd name="T2" fmla="*/ 0 w 32832"/>
                <a:gd name="T3" fmla="*/ 0 h 21600"/>
                <a:gd name="T4" fmla="*/ 0 w 32832"/>
                <a:gd name="T5" fmla="*/ 0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lnTo>
                    <a:pt x="0" y="7718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6" name="Oval 20"/>
            <p:cNvSpPr>
              <a:spLocks noChangeArrowheads="1"/>
            </p:cNvSpPr>
            <p:nvPr/>
          </p:nvSpPr>
          <p:spPr bwMode="auto">
            <a:xfrm>
              <a:off x="1806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77" name="Oval 21"/>
            <p:cNvSpPr>
              <a:spLocks noChangeArrowheads="1"/>
            </p:cNvSpPr>
            <p:nvPr/>
          </p:nvSpPr>
          <p:spPr bwMode="auto">
            <a:xfrm>
              <a:off x="2289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78" name="Oval 22"/>
            <p:cNvSpPr>
              <a:spLocks noChangeArrowheads="1"/>
            </p:cNvSpPr>
            <p:nvPr/>
          </p:nvSpPr>
          <p:spPr bwMode="auto">
            <a:xfrm>
              <a:off x="1314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61" name="Oval 23"/>
            <p:cNvSpPr>
              <a:spLocks noChangeArrowheads="1"/>
            </p:cNvSpPr>
            <p:nvPr/>
          </p:nvSpPr>
          <p:spPr bwMode="auto">
            <a:xfrm>
              <a:off x="1673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2" name="Oval 24"/>
            <p:cNvSpPr>
              <a:spLocks noChangeArrowheads="1"/>
            </p:cNvSpPr>
            <p:nvPr/>
          </p:nvSpPr>
          <p:spPr bwMode="auto">
            <a:xfrm>
              <a:off x="2156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3" name="Oval 25"/>
            <p:cNvSpPr>
              <a:spLocks noChangeArrowheads="1"/>
            </p:cNvSpPr>
            <p:nvPr/>
          </p:nvSpPr>
          <p:spPr bwMode="auto">
            <a:xfrm>
              <a:off x="1181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4" name="Oval 26"/>
            <p:cNvSpPr>
              <a:spLocks noChangeArrowheads="1"/>
            </p:cNvSpPr>
            <p:nvPr/>
          </p:nvSpPr>
          <p:spPr bwMode="auto">
            <a:xfrm>
              <a:off x="1556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5" name="Oval 27"/>
            <p:cNvSpPr>
              <a:spLocks noChangeArrowheads="1"/>
            </p:cNvSpPr>
            <p:nvPr/>
          </p:nvSpPr>
          <p:spPr bwMode="auto">
            <a:xfrm>
              <a:off x="2039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6" name="Oval 28"/>
            <p:cNvSpPr>
              <a:spLocks noChangeArrowheads="1"/>
            </p:cNvSpPr>
            <p:nvPr/>
          </p:nvSpPr>
          <p:spPr bwMode="auto">
            <a:xfrm>
              <a:off x="1064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7" name="Oval 29"/>
            <p:cNvSpPr>
              <a:spLocks noChangeArrowheads="1"/>
            </p:cNvSpPr>
            <p:nvPr/>
          </p:nvSpPr>
          <p:spPr bwMode="auto">
            <a:xfrm>
              <a:off x="2330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8" name="Oval 30"/>
            <p:cNvSpPr>
              <a:spLocks noChangeArrowheads="1"/>
            </p:cNvSpPr>
            <p:nvPr/>
          </p:nvSpPr>
          <p:spPr bwMode="auto">
            <a:xfrm>
              <a:off x="2425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7" name="Oval 31"/>
            <p:cNvSpPr>
              <a:spLocks noChangeArrowheads="1"/>
            </p:cNvSpPr>
            <p:nvPr/>
          </p:nvSpPr>
          <p:spPr bwMode="auto">
            <a:xfrm>
              <a:off x="2517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70" name="Oval 32"/>
            <p:cNvSpPr>
              <a:spLocks noChangeArrowheads="1"/>
            </p:cNvSpPr>
            <p:nvPr/>
          </p:nvSpPr>
          <p:spPr bwMode="auto">
            <a:xfrm>
              <a:off x="1907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1" name="Oval 33"/>
            <p:cNvSpPr>
              <a:spLocks noChangeArrowheads="1"/>
            </p:cNvSpPr>
            <p:nvPr/>
          </p:nvSpPr>
          <p:spPr bwMode="auto">
            <a:xfrm>
              <a:off x="1451" y="317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2" name="Rectangle 34"/>
            <p:cNvSpPr>
              <a:spLocks noChangeArrowheads="1"/>
            </p:cNvSpPr>
            <p:nvPr/>
          </p:nvSpPr>
          <p:spPr bwMode="auto">
            <a:xfrm>
              <a:off x="907" y="3156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3" name="Rectangle 35"/>
            <p:cNvSpPr>
              <a:spLocks noChangeArrowheads="1"/>
            </p:cNvSpPr>
            <p:nvPr/>
          </p:nvSpPr>
          <p:spPr bwMode="auto">
            <a:xfrm>
              <a:off x="2143" y="3159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92" name="Oval 36"/>
            <p:cNvSpPr>
              <a:spLocks noChangeArrowheads="1"/>
            </p:cNvSpPr>
            <p:nvPr/>
          </p:nvSpPr>
          <p:spPr bwMode="auto">
            <a:xfrm>
              <a:off x="2029" y="323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93" name="Oval 37"/>
            <p:cNvSpPr>
              <a:spLocks noChangeArrowheads="1"/>
            </p:cNvSpPr>
            <p:nvPr/>
          </p:nvSpPr>
          <p:spPr bwMode="auto">
            <a:xfrm>
              <a:off x="1612" y="3330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94" name="Oval 38"/>
            <p:cNvSpPr>
              <a:spLocks noChangeArrowheads="1"/>
            </p:cNvSpPr>
            <p:nvPr/>
          </p:nvSpPr>
          <p:spPr bwMode="auto">
            <a:xfrm>
              <a:off x="1192" y="3282"/>
              <a:ext cx="68" cy="63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77" name="Oval 39"/>
            <p:cNvSpPr>
              <a:spLocks noChangeArrowheads="1"/>
            </p:cNvSpPr>
            <p:nvPr/>
          </p:nvSpPr>
          <p:spPr bwMode="auto">
            <a:xfrm>
              <a:off x="1055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8" name="Oval 40"/>
            <p:cNvSpPr>
              <a:spLocks noChangeArrowheads="1"/>
            </p:cNvSpPr>
            <p:nvPr/>
          </p:nvSpPr>
          <p:spPr bwMode="auto">
            <a:xfrm>
              <a:off x="640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7" name="Oval 41"/>
            <p:cNvSpPr>
              <a:spLocks noChangeArrowheads="1"/>
            </p:cNvSpPr>
            <p:nvPr/>
          </p:nvSpPr>
          <p:spPr bwMode="auto">
            <a:xfrm>
              <a:off x="732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5618163" y="4587875"/>
            <a:ext cx="4073525" cy="2370138"/>
            <a:chOff x="3266" y="2714"/>
            <a:chExt cx="2328" cy="1354"/>
          </a:xfrm>
        </p:grpSpPr>
        <p:sp>
          <p:nvSpPr>
            <p:cNvPr id="30797" name="Line 43"/>
            <p:cNvSpPr>
              <a:spLocks noChangeShapeType="1"/>
            </p:cNvSpPr>
            <p:nvPr/>
          </p:nvSpPr>
          <p:spPr bwMode="auto">
            <a:xfrm>
              <a:off x="5140" y="3761"/>
              <a:ext cx="0" cy="2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8" name="Line 44"/>
            <p:cNvSpPr>
              <a:spLocks noChangeShapeType="1"/>
            </p:cNvSpPr>
            <p:nvPr/>
          </p:nvSpPr>
          <p:spPr bwMode="auto">
            <a:xfrm>
              <a:off x="5002" y="3904"/>
              <a:ext cx="0" cy="1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9" name="Line 45"/>
            <p:cNvSpPr>
              <a:spLocks noChangeShapeType="1"/>
            </p:cNvSpPr>
            <p:nvPr/>
          </p:nvSpPr>
          <p:spPr bwMode="auto">
            <a:xfrm flipV="1">
              <a:off x="5001" y="4005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0" name="Rectangle 46"/>
            <p:cNvSpPr>
              <a:spLocks noChangeArrowheads="1"/>
            </p:cNvSpPr>
            <p:nvPr/>
          </p:nvSpPr>
          <p:spPr bwMode="auto">
            <a:xfrm>
              <a:off x="5191" y="3851"/>
              <a:ext cx="403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sz="1800" noProof="1">
                  <a:latin typeface="Symbol" charset="0"/>
                </a:rPr>
                <a:t>λ</a:t>
              </a:r>
              <a:r>
                <a:rPr sz="1800" baseline="-25000" noProof="1">
                  <a:latin typeface="Arial" charset="0"/>
                </a:rPr>
                <a:t>o</a:t>
              </a:r>
              <a:r>
                <a:rPr lang="en-US" sz="1800">
                  <a:latin typeface="Arial" charset="0"/>
                </a:rPr>
                <a:t>/4</a:t>
              </a:r>
            </a:p>
          </p:txBody>
        </p:sp>
        <p:sp>
          <p:nvSpPr>
            <p:cNvPr id="30801" name="Rectangle 47"/>
            <p:cNvSpPr>
              <a:spLocks noChangeArrowheads="1"/>
            </p:cNvSpPr>
            <p:nvPr/>
          </p:nvSpPr>
          <p:spPr bwMode="auto">
            <a:xfrm>
              <a:off x="5117" y="2714"/>
              <a:ext cx="44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4</a:t>
              </a:r>
              <a:r>
                <a:rPr lang="en-US" sz="2000" baseline="30000">
                  <a:latin typeface="Arial" charset="0"/>
                </a:rPr>
                <a:t>rd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30802" name="Line 48"/>
            <p:cNvSpPr>
              <a:spLocks noChangeShapeType="1"/>
            </p:cNvSpPr>
            <p:nvPr/>
          </p:nvSpPr>
          <p:spPr bwMode="auto">
            <a:xfrm>
              <a:off x="3270" y="323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3" name="Line 49"/>
            <p:cNvSpPr>
              <a:spLocks noChangeShapeType="1"/>
            </p:cNvSpPr>
            <p:nvPr/>
          </p:nvSpPr>
          <p:spPr bwMode="auto">
            <a:xfrm flipV="1">
              <a:off x="4860" y="3238"/>
              <a:ext cx="399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804" name="Group 50"/>
            <p:cNvGrpSpPr>
              <a:grpSpLocks/>
            </p:cNvGrpSpPr>
            <p:nvPr/>
          </p:nvGrpSpPr>
          <p:grpSpPr bwMode="auto">
            <a:xfrm>
              <a:off x="3543" y="3617"/>
              <a:ext cx="1715" cy="270"/>
              <a:chOff x="1158" y="3295"/>
              <a:chExt cx="1715" cy="270"/>
            </a:xfrm>
          </p:grpSpPr>
          <p:sp>
            <p:nvSpPr>
              <p:cNvPr id="30843" name="Freeform 51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44" name="Freeform 52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05" name="Freeform 53"/>
            <p:cNvSpPr>
              <a:spLocks/>
            </p:cNvSpPr>
            <p:nvPr/>
          </p:nvSpPr>
          <p:spPr bwMode="auto">
            <a:xfrm>
              <a:off x="3698" y="279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6" name="Arc 54"/>
            <p:cNvSpPr>
              <a:spLocks/>
            </p:cNvSpPr>
            <p:nvPr/>
          </p:nvSpPr>
          <p:spPr bwMode="auto">
            <a:xfrm>
              <a:off x="4227" y="3120"/>
              <a:ext cx="583" cy="396"/>
            </a:xfrm>
            <a:custGeom>
              <a:avLst/>
              <a:gdLst>
                <a:gd name="T0" fmla="*/ 0 w 16283"/>
                <a:gd name="T1" fmla="*/ 0 h 19780"/>
                <a:gd name="T2" fmla="*/ 0 w 16283"/>
                <a:gd name="T3" fmla="*/ 0 h 19780"/>
                <a:gd name="T4" fmla="*/ 0 w 16283"/>
                <a:gd name="T5" fmla="*/ 0 h 19780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780"/>
                <a:gd name="T11" fmla="*/ 16283 w 16283"/>
                <a:gd name="T12" fmla="*/ 19780 h 197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780" fill="none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</a:path>
                <a:path w="16283" h="19780" stroke="0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  <a:lnTo>
                    <a:pt x="0" y="19780"/>
                  </a:lnTo>
                  <a:lnTo>
                    <a:pt x="8678" y="-1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7" name="Line 55"/>
            <p:cNvSpPr>
              <a:spLocks noChangeShapeType="1"/>
            </p:cNvSpPr>
            <p:nvPr/>
          </p:nvSpPr>
          <p:spPr bwMode="auto">
            <a:xfrm>
              <a:off x="4122" y="312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8" name="Line 56"/>
            <p:cNvSpPr>
              <a:spLocks noChangeShapeType="1"/>
            </p:cNvSpPr>
            <p:nvPr/>
          </p:nvSpPr>
          <p:spPr bwMode="auto">
            <a:xfrm>
              <a:off x="3526" y="3750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9" name="Line 57"/>
            <p:cNvSpPr>
              <a:spLocks noChangeShapeType="1"/>
            </p:cNvSpPr>
            <p:nvPr/>
          </p:nvSpPr>
          <p:spPr bwMode="auto">
            <a:xfrm>
              <a:off x="3613" y="3241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0" name="Arc 58"/>
            <p:cNvSpPr>
              <a:spLocks/>
            </p:cNvSpPr>
            <p:nvPr/>
          </p:nvSpPr>
          <p:spPr bwMode="auto">
            <a:xfrm flipV="1">
              <a:off x="3634" y="2962"/>
              <a:ext cx="1175" cy="432"/>
            </a:xfrm>
            <a:custGeom>
              <a:avLst/>
              <a:gdLst>
                <a:gd name="T0" fmla="*/ 0 w 32832"/>
                <a:gd name="T1" fmla="*/ 0 h 21600"/>
                <a:gd name="T2" fmla="*/ 0 w 32832"/>
                <a:gd name="T3" fmla="*/ 0 h 21600"/>
                <a:gd name="T4" fmla="*/ 0 w 32832"/>
                <a:gd name="T5" fmla="*/ 0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lnTo>
                    <a:pt x="0" y="7718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15" name="Oval 59"/>
            <p:cNvSpPr>
              <a:spLocks noChangeArrowheads="1"/>
            </p:cNvSpPr>
            <p:nvPr/>
          </p:nvSpPr>
          <p:spPr bwMode="auto">
            <a:xfrm>
              <a:off x="4618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16" name="Oval 60"/>
            <p:cNvSpPr>
              <a:spLocks noChangeArrowheads="1"/>
            </p:cNvSpPr>
            <p:nvPr/>
          </p:nvSpPr>
          <p:spPr bwMode="auto">
            <a:xfrm>
              <a:off x="5101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17" name="Oval 61"/>
            <p:cNvSpPr>
              <a:spLocks noChangeArrowheads="1"/>
            </p:cNvSpPr>
            <p:nvPr/>
          </p:nvSpPr>
          <p:spPr bwMode="auto">
            <a:xfrm>
              <a:off x="4126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14" name="Oval 62"/>
            <p:cNvSpPr>
              <a:spLocks noChangeArrowheads="1"/>
            </p:cNvSpPr>
            <p:nvPr/>
          </p:nvSpPr>
          <p:spPr bwMode="auto">
            <a:xfrm>
              <a:off x="4491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5" name="Oval 63"/>
            <p:cNvSpPr>
              <a:spLocks noChangeArrowheads="1"/>
            </p:cNvSpPr>
            <p:nvPr/>
          </p:nvSpPr>
          <p:spPr bwMode="auto">
            <a:xfrm>
              <a:off x="4974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6" name="Oval 64"/>
            <p:cNvSpPr>
              <a:spLocks noChangeArrowheads="1"/>
            </p:cNvSpPr>
            <p:nvPr/>
          </p:nvSpPr>
          <p:spPr bwMode="auto">
            <a:xfrm>
              <a:off x="3999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7" name="Oval 65"/>
            <p:cNvSpPr>
              <a:spLocks noChangeArrowheads="1"/>
            </p:cNvSpPr>
            <p:nvPr/>
          </p:nvSpPr>
          <p:spPr bwMode="auto">
            <a:xfrm>
              <a:off x="4362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8" name="Oval 66"/>
            <p:cNvSpPr>
              <a:spLocks noChangeArrowheads="1"/>
            </p:cNvSpPr>
            <p:nvPr/>
          </p:nvSpPr>
          <p:spPr bwMode="auto">
            <a:xfrm>
              <a:off x="4845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9" name="Oval 67"/>
            <p:cNvSpPr>
              <a:spLocks noChangeArrowheads="1"/>
            </p:cNvSpPr>
            <p:nvPr/>
          </p:nvSpPr>
          <p:spPr bwMode="auto">
            <a:xfrm>
              <a:off x="3870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0" name="Oval 68"/>
            <p:cNvSpPr>
              <a:spLocks noChangeArrowheads="1"/>
            </p:cNvSpPr>
            <p:nvPr/>
          </p:nvSpPr>
          <p:spPr bwMode="auto">
            <a:xfrm>
              <a:off x="5001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1" name="Oval 69"/>
            <p:cNvSpPr>
              <a:spLocks noChangeArrowheads="1"/>
            </p:cNvSpPr>
            <p:nvPr/>
          </p:nvSpPr>
          <p:spPr bwMode="auto">
            <a:xfrm>
              <a:off x="5100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26" name="Oval 70"/>
            <p:cNvSpPr>
              <a:spLocks noChangeArrowheads="1"/>
            </p:cNvSpPr>
            <p:nvPr/>
          </p:nvSpPr>
          <p:spPr bwMode="auto">
            <a:xfrm>
              <a:off x="5200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23" name="Oval 71"/>
            <p:cNvSpPr>
              <a:spLocks noChangeArrowheads="1"/>
            </p:cNvSpPr>
            <p:nvPr/>
          </p:nvSpPr>
          <p:spPr bwMode="auto">
            <a:xfrm>
              <a:off x="4689" y="326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4" name="Oval 72"/>
            <p:cNvSpPr>
              <a:spLocks noChangeArrowheads="1"/>
            </p:cNvSpPr>
            <p:nvPr/>
          </p:nvSpPr>
          <p:spPr bwMode="auto">
            <a:xfrm>
              <a:off x="4248" y="33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5" name="Oval 73"/>
            <p:cNvSpPr>
              <a:spLocks noChangeArrowheads="1"/>
            </p:cNvSpPr>
            <p:nvPr/>
          </p:nvSpPr>
          <p:spPr bwMode="auto">
            <a:xfrm>
              <a:off x="4242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6" name="Oval 74"/>
            <p:cNvSpPr>
              <a:spLocks noChangeArrowheads="1"/>
            </p:cNvSpPr>
            <p:nvPr/>
          </p:nvSpPr>
          <p:spPr bwMode="auto">
            <a:xfrm>
              <a:off x="4725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7" name="Oval 75"/>
            <p:cNvSpPr>
              <a:spLocks noChangeArrowheads="1"/>
            </p:cNvSpPr>
            <p:nvPr/>
          </p:nvSpPr>
          <p:spPr bwMode="auto">
            <a:xfrm>
              <a:off x="3750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8" name="Oval 76"/>
            <p:cNvSpPr>
              <a:spLocks noChangeArrowheads="1"/>
            </p:cNvSpPr>
            <p:nvPr/>
          </p:nvSpPr>
          <p:spPr bwMode="auto">
            <a:xfrm>
              <a:off x="4902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9" name="Oval 77"/>
            <p:cNvSpPr>
              <a:spLocks noChangeArrowheads="1"/>
            </p:cNvSpPr>
            <p:nvPr/>
          </p:nvSpPr>
          <p:spPr bwMode="auto">
            <a:xfrm>
              <a:off x="4089" y="292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0" name="Oval 78"/>
            <p:cNvSpPr>
              <a:spLocks noChangeArrowheads="1"/>
            </p:cNvSpPr>
            <p:nvPr/>
          </p:nvSpPr>
          <p:spPr bwMode="auto">
            <a:xfrm>
              <a:off x="3684" y="276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1" name="Oval 79"/>
            <p:cNvSpPr>
              <a:spLocks noChangeArrowheads="1"/>
            </p:cNvSpPr>
            <p:nvPr/>
          </p:nvSpPr>
          <p:spPr bwMode="auto">
            <a:xfrm>
              <a:off x="4500" y="307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6" name="Oval 80"/>
            <p:cNvSpPr>
              <a:spLocks noChangeArrowheads="1"/>
            </p:cNvSpPr>
            <p:nvPr/>
          </p:nvSpPr>
          <p:spPr bwMode="auto">
            <a:xfrm>
              <a:off x="4339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33" name="Oval 81"/>
            <p:cNvSpPr>
              <a:spLocks noChangeArrowheads="1"/>
            </p:cNvSpPr>
            <p:nvPr/>
          </p:nvSpPr>
          <p:spPr bwMode="auto">
            <a:xfrm>
              <a:off x="4563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4" name="Oval 82"/>
            <p:cNvSpPr>
              <a:spLocks noChangeArrowheads="1"/>
            </p:cNvSpPr>
            <p:nvPr/>
          </p:nvSpPr>
          <p:spPr bwMode="auto">
            <a:xfrm>
              <a:off x="4107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5" name="Rectangle 83"/>
            <p:cNvSpPr>
              <a:spLocks noChangeArrowheads="1"/>
            </p:cNvSpPr>
            <p:nvPr/>
          </p:nvSpPr>
          <p:spPr bwMode="auto">
            <a:xfrm>
              <a:off x="4796" y="3187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6" name="Rectangle 84"/>
            <p:cNvSpPr>
              <a:spLocks noChangeArrowheads="1"/>
            </p:cNvSpPr>
            <p:nvPr/>
          </p:nvSpPr>
          <p:spPr bwMode="auto">
            <a:xfrm>
              <a:off x="3572" y="3193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7" name="Oval 85"/>
            <p:cNvSpPr>
              <a:spLocks noChangeArrowheads="1"/>
            </p:cNvSpPr>
            <p:nvPr/>
          </p:nvSpPr>
          <p:spPr bwMode="auto">
            <a:xfrm>
              <a:off x="3266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8" name="Oval 86"/>
            <p:cNvSpPr>
              <a:spLocks noChangeArrowheads="1"/>
            </p:cNvSpPr>
            <p:nvPr/>
          </p:nvSpPr>
          <p:spPr bwMode="auto">
            <a:xfrm>
              <a:off x="3361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43" name="Oval 87"/>
            <p:cNvSpPr>
              <a:spLocks noChangeArrowheads="1"/>
            </p:cNvSpPr>
            <p:nvPr/>
          </p:nvSpPr>
          <p:spPr bwMode="auto">
            <a:xfrm>
              <a:off x="3453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44" name="Oval 88"/>
            <p:cNvSpPr>
              <a:spLocks noChangeArrowheads="1"/>
            </p:cNvSpPr>
            <p:nvPr/>
          </p:nvSpPr>
          <p:spPr bwMode="auto">
            <a:xfrm>
              <a:off x="3883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41" name="Oval 89"/>
            <p:cNvSpPr>
              <a:spLocks noChangeArrowheads="1"/>
            </p:cNvSpPr>
            <p:nvPr/>
          </p:nvSpPr>
          <p:spPr bwMode="auto">
            <a:xfrm>
              <a:off x="3681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2" name="Oval 90"/>
            <p:cNvSpPr>
              <a:spLocks noChangeArrowheads="1"/>
            </p:cNvSpPr>
            <p:nvPr/>
          </p:nvSpPr>
          <p:spPr bwMode="auto">
            <a:xfrm>
              <a:off x="3792" y="329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9947" name="Rectangle 91"/>
          <p:cNvSpPr>
            <a:spLocks noChangeArrowheads="1"/>
          </p:cNvSpPr>
          <p:nvPr/>
        </p:nvSpPr>
        <p:spPr bwMode="auto">
          <a:xfrm>
            <a:off x="271463" y="1403350"/>
            <a:ext cx="9388475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91431" tIns="45716" rIns="91431" bIns="45716" anchor="ctr"/>
          <a:lstStyle/>
          <a:p>
            <a:endParaRPr lang="en-US"/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5846763" y="1716088"/>
            <a:ext cx="3881437" cy="2320925"/>
            <a:chOff x="3303" y="1067"/>
            <a:chExt cx="2221" cy="1325"/>
          </a:xfrm>
        </p:grpSpPr>
        <p:sp>
          <p:nvSpPr>
            <p:cNvPr id="30769" name="Rectangle 93"/>
            <p:cNvSpPr>
              <a:spLocks noChangeArrowheads="1"/>
            </p:cNvSpPr>
            <p:nvPr/>
          </p:nvSpPr>
          <p:spPr bwMode="auto">
            <a:xfrm>
              <a:off x="5117" y="1067"/>
              <a:ext cx="407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2</a:t>
              </a:r>
              <a:r>
                <a:rPr lang="en-US" sz="2000" baseline="30000">
                  <a:latin typeface="Arial" charset="0"/>
                </a:rPr>
                <a:t>nd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30770" name="Line 94"/>
            <p:cNvSpPr>
              <a:spLocks noChangeShapeType="1"/>
            </p:cNvSpPr>
            <p:nvPr/>
          </p:nvSpPr>
          <p:spPr bwMode="auto">
            <a:xfrm>
              <a:off x="3636" y="1682"/>
              <a:ext cx="12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1" name="Line 95"/>
            <p:cNvSpPr>
              <a:spLocks noChangeShapeType="1"/>
            </p:cNvSpPr>
            <p:nvPr/>
          </p:nvSpPr>
          <p:spPr bwMode="auto">
            <a:xfrm flipV="1">
              <a:off x="3303" y="168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2" name="Line 96"/>
            <p:cNvSpPr>
              <a:spLocks noChangeShapeType="1"/>
            </p:cNvSpPr>
            <p:nvPr/>
          </p:nvSpPr>
          <p:spPr bwMode="auto">
            <a:xfrm>
              <a:off x="4818" y="1683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73" name="Group 97"/>
            <p:cNvGrpSpPr>
              <a:grpSpLocks/>
            </p:cNvGrpSpPr>
            <p:nvPr/>
          </p:nvGrpSpPr>
          <p:grpSpPr bwMode="auto">
            <a:xfrm>
              <a:off x="3541" y="2122"/>
              <a:ext cx="1715" cy="270"/>
              <a:chOff x="3726" y="1681"/>
              <a:chExt cx="1715" cy="270"/>
            </a:xfrm>
          </p:grpSpPr>
          <p:sp>
            <p:nvSpPr>
              <p:cNvPr id="30795" name="Freeform 98"/>
              <p:cNvSpPr>
                <a:spLocks/>
              </p:cNvSpPr>
              <p:nvPr/>
            </p:nvSpPr>
            <p:spPr bwMode="auto">
              <a:xfrm>
                <a:off x="3726" y="1681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96" name="Freeform 99"/>
              <p:cNvSpPr>
                <a:spLocks/>
              </p:cNvSpPr>
              <p:nvPr/>
            </p:nvSpPr>
            <p:spPr bwMode="auto">
              <a:xfrm>
                <a:off x="4948" y="1681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774" name="Freeform 100"/>
            <p:cNvSpPr>
              <a:spLocks/>
            </p:cNvSpPr>
            <p:nvPr/>
          </p:nvSpPr>
          <p:spPr bwMode="auto">
            <a:xfrm>
              <a:off x="3722" y="1233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5" name="Arc 101"/>
            <p:cNvSpPr>
              <a:spLocks/>
            </p:cNvSpPr>
            <p:nvPr/>
          </p:nvSpPr>
          <p:spPr bwMode="auto">
            <a:xfrm>
              <a:off x="4248" y="1581"/>
              <a:ext cx="583" cy="374"/>
            </a:xfrm>
            <a:custGeom>
              <a:avLst/>
              <a:gdLst>
                <a:gd name="T0" fmla="*/ 0 w 16283"/>
                <a:gd name="T1" fmla="*/ 0 h 18675"/>
                <a:gd name="T2" fmla="*/ 0 w 16283"/>
                <a:gd name="T3" fmla="*/ 0 h 18675"/>
                <a:gd name="T4" fmla="*/ 0 w 16283"/>
                <a:gd name="T5" fmla="*/ 0 h 18675"/>
                <a:gd name="T6" fmla="*/ 0 60000 65536"/>
                <a:gd name="T7" fmla="*/ 0 60000 65536"/>
                <a:gd name="T8" fmla="*/ 0 60000 65536"/>
                <a:gd name="T9" fmla="*/ 0 w 16283"/>
                <a:gd name="T10" fmla="*/ 0 h 18675"/>
                <a:gd name="T11" fmla="*/ 16283 w 16283"/>
                <a:gd name="T12" fmla="*/ 18675 h 18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8675" fill="none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</a:path>
                <a:path w="16283" h="18675" stroke="0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  <a:lnTo>
                    <a:pt x="0" y="18675"/>
                  </a:lnTo>
                  <a:lnTo>
                    <a:pt x="10854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6" name="Line 102"/>
            <p:cNvSpPr>
              <a:spLocks noChangeShapeType="1"/>
            </p:cNvSpPr>
            <p:nvPr/>
          </p:nvSpPr>
          <p:spPr bwMode="auto">
            <a:xfrm>
              <a:off x="4145" y="1564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7" name="Line 103"/>
            <p:cNvSpPr>
              <a:spLocks noChangeShapeType="1"/>
            </p:cNvSpPr>
            <p:nvPr/>
          </p:nvSpPr>
          <p:spPr bwMode="auto">
            <a:xfrm>
              <a:off x="3513" y="2257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0" name="Oval 104"/>
            <p:cNvSpPr>
              <a:spLocks noChangeArrowheads="1"/>
            </p:cNvSpPr>
            <p:nvPr/>
          </p:nvSpPr>
          <p:spPr bwMode="auto">
            <a:xfrm>
              <a:off x="4360" y="2219"/>
              <a:ext cx="64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1" name="Oval 105"/>
            <p:cNvSpPr>
              <a:spLocks noChangeArrowheads="1"/>
            </p:cNvSpPr>
            <p:nvPr/>
          </p:nvSpPr>
          <p:spPr bwMode="auto">
            <a:xfrm>
              <a:off x="4843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2" name="Oval 106"/>
            <p:cNvSpPr>
              <a:spLocks noChangeArrowheads="1"/>
            </p:cNvSpPr>
            <p:nvPr/>
          </p:nvSpPr>
          <p:spPr bwMode="auto">
            <a:xfrm>
              <a:off x="3868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781" name="Oval 107"/>
            <p:cNvSpPr>
              <a:spLocks noChangeArrowheads="1"/>
            </p:cNvSpPr>
            <p:nvPr/>
          </p:nvSpPr>
          <p:spPr bwMode="auto">
            <a:xfrm>
              <a:off x="4244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2" name="Oval 108"/>
            <p:cNvSpPr>
              <a:spLocks noChangeArrowheads="1"/>
            </p:cNvSpPr>
            <p:nvPr/>
          </p:nvSpPr>
          <p:spPr bwMode="auto">
            <a:xfrm>
              <a:off x="4727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3" name="Oval 109"/>
            <p:cNvSpPr>
              <a:spLocks noChangeArrowheads="1"/>
            </p:cNvSpPr>
            <p:nvPr/>
          </p:nvSpPr>
          <p:spPr bwMode="auto">
            <a:xfrm>
              <a:off x="3752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6" name="Oval 110"/>
            <p:cNvSpPr>
              <a:spLocks noChangeArrowheads="1"/>
            </p:cNvSpPr>
            <p:nvPr/>
          </p:nvSpPr>
          <p:spPr bwMode="auto">
            <a:xfrm>
              <a:off x="4228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7" name="Oval 111"/>
            <p:cNvSpPr>
              <a:spLocks noChangeArrowheads="1"/>
            </p:cNvSpPr>
            <p:nvPr/>
          </p:nvSpPr>
          <p:spPr bwMode="auto">
            <a:xfrm>
              <a:off x="4690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8" name="Oval 112"/>
            <p:cNvSpPr>
              <a:spLocks noChangeArrowheads="1"/>
            </p:cNvSpPr>
            <p:nvPr/>
          </p:nvSpPr>
          <p:spPr bwMode="auto">
            <a:xfrm>
              <a:off x="3775" y="1648"/>
              <a:ext cx="64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787" name="Oval 113"/>
            <p:cNvSpPr>
              <a:spLocks noChangeArrowheads="1"/>
            </p:cNvSpPr>
            <p:nvPr/>
          </p:nvSpPr>
          <p:spPr bwMode="auto">
            <a:xfrm>
              <a:off x="4587" y="154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8" name="Oval 114"/>
            <p:cNvSpPr>
              <a:spLocks noChangeArrowheads="1"/>
            </p:cNvSpPr>
            <p:nvPr/>
          </p:nvSpPr>
          <p:spPr bwMode="auto">
            <a:xfrm>
              <a:off x="4146" y="138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9" name="Oval 115"/>
            <p:cNvSpPr>
              <a:spLocks noChangeArrowheads="1"/>
            </p:cNvSpPr>
            <p:nvPr/>
          </p:nvSpPr>
          <p:spPr bwMode="auto">
            <a:xfrm>
              <a:off x="3750" y="122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0" name="Rectangle 116"/>
            <p:cNvSpPr>
              <a:spLocks noChangeArrowheads="1"/>
            </p:cNvSpPr>
            <p:nvPr/>
          </p:nvSpPr>
          <p:spPr bwMode="auto">
            <a:xfrm>
              <a:off x="3577" y="1630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1" name="Rectangle 117"/>
            <p:cNvSpPr>
              <a:spLocks noChangeArrowheads="1"/>
            </p:cNvSpPr>
            <p:nvPr/>
          </p:nvSpPr>
          <p:spPr bwMode="auto">
            <a:xfrm>
              <a:off x="4821" y="1628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2" name="Oval 118"/>
            <p:cNvSpPr>
              <a:spLocks noChangeArrowheads="1"/>
            </p:cNvSpPr>
            <p:nvPr/>
          </p:nvSpPr>
          <p:spPr bwMode="auto">
            <a:xfrm>
              <a:off x="5060" y="164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5" name="Oval 119"/>
            <p:cNvSpPr>
              <a:spLocks noChangeArrowheads="1"/>
            </p:cNvSpPr>
            <p:nvPr/>
          </p:nvSpPr>
          <p:spPr bwMode="auto">
            <a:xfrm>
              <a:off x="5170" y="1646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76" name="Oval 120"/>
            <p:cNvSpPr>
              <a:spLocks noChangeArrowheads="1"/>
            </p:cNvSpPr>
            <p:nvPr/>
          </p:nvSpPr>
          <p:spPr bwMode="auto">
            <a:xfrm>
              <a:off x="3353" y="165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</p:grpSp>
      <p:sp>
        <p:nvSpPr>
          <p:cNvPr id="249977" name="Rectangle 121"/>
          <p:cNvSpPr>
            <a:spLocks noChangeArrowheads="1"/>
          </p:cNvSpPr>
          <p:nvPr/>
        </p:nvSpPr>
        <p:spPr bwMode="auto">
          <a:xfrm>
            <a:off x="7011988" y="1106488"/>
            <a:ext cx="2179637" cy="4413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0785" tIns="50392" rIns="100785" bIns="50392" anchor="ctr">
            <a:spAutoFit/>
          </a:bodyPr>
          <a:lstStyle/>
          <a:p>
            <a:pPr defTabSz="1006475"/>
            <a:r>
              <a:rPr sz="2200" i="1" noProof="1"/>
              <a:t>C</a:t>
            </a:r>
            <a:r>
              <a:rPr sz="2200" i="1" baseline="-25000" noProof="1"/>
              <a:t>ring</a:t>
            </a:r>
            <a:r>
              <a:rPr sz="2200" noProof="1"/>
              <a:t> = (</a:t>
            </a:r>
            <a:r>
              <a:rPr sz="2200" i="1" noProof="1"/>
              <a:t>n</a:t>
            </a:r>
            <a:r>
              <a:rPr sz="2200" noProof="1"/>
              <a:t> + ¼) </a:t>
            </a:r>
            <a:r>
              <a:rPr sz="2200" i="1" noProof="1">
                <a:latin typeface="Symbol" charset="0"/>
              </a:rPr>
              <a:t>λ</a:t>
            </a:r>
            <a:endParaRPr noProof="1"/>
          </a:p>
        </p:txBody>
      </p:sp>
      <p:sp>
        <p:nvSpPr>
          <p:cNvPr id="30728" name="Rectangle 122"/>
          <p:cNvSpPr>
            <a:spLocks noChangeArrowheads="1"/>
          </p:cNvSpPr>
          <p:nvPr/>
        </p:nvSpPr>
        <p:spPr bwMode="auto">
          <a:xfrm>
            <a:off x="2919413" y="1898650"/>
            <a:ext cx="2032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100785" tIns="50392" rIns="100785" bIns="50392">
            <a:spAutoFit/>
          </a:bodyPr>
          <a:lstStyle/>
          <a:p>
            <a:pPr defTabSz="1006475"/>
            <a:endParaRPr lang="en-US" sz="1500">
              <a:latin typeface="Arial" charset="0"/>
            </a:endParaRPr>
          </a:p>
        </p:txBody>
      </p:sp>
      <p:grpSp>
        <p:nvGrpSpPr>
          <p:cNvPr id="30729" name="Group 123"/>
          <p:cNvGrpSpPr>
            <a:grpSpLocks/>
          </p:cNvGrpSpPr>
          <p:nvPr/>
        </p:nvGrpSpPr>
        <p:grpSpPr bwMode="auto">
          <a:xfrm>
            <a:off x="471488" y="1576388"/>
            <a:ext cx="4606925" cy="1744662"/>
            <a:chOff x="233" y="994"/>
            <a:chExt cx="2633" cy="996"/>
          </a:xfrm>
        </p:grpSpPr>
        <p:sp>
          <p:nvSpPr>
            <p:cNvPr id="30750" name="Freeform 124"/>
            <p:cNvSpPr>
              <a:spLocks/>
            </p:cNvSpPr>
            <p:nvPr/>
          </p:nvSpPr>
          <p:spPr bwMode="auto">
            <a:xfrm>
              <a:off x="1084" y="1235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1" name="Rectangle 125"/>
            <p:cNvSpPr>
              <a:spLocks noChangeArrowheads="1"/>
            </p:cNvSpPr>
            <p:nvPr/>
          </p:nvSpPr>
          <p:spPr bwMode="auto">
            <a:xfrm>
              <a:off x="1028" y="994"/>
              <a:ext cx="7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1300">
                  <a:latin typeface="Arial" charset="0"/>
                </a:rPr>
                <a:t>injection  line</a:t>
              </a:r>
            </a:p>
          </p:txBody>
        </p:sp>
        <p:sp>
          <p:nvSpPr>
            <p:cNvPr id="30752" name="Rectangle 126"/>
            <p:cNvSpPr>
              <a:spLocks noChangeArrowheads="1"/>
            </p:cNvSpPr>
            <p:nvPr/>
          </p:nvSpPr>
          <p:spPr bwMode="auto">
            <a:xfrm>
              <a:off x="1748" y="1135"/>
              <a:ext cx="7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1300">
                  <a:latin typeface="Arial" charset="0"/>
                </a:rPr>
                <a:t>septum</a:t>
              </a:r>
            </a:p>
          </p:txBody>
        </p:sp>
        <p:grpSp>
          <p:nvGrpSpPr>
            <p:cNvPr id="30753" name="Group 127"/>
            <p:cNvGrpSpPr>
              <a:grpSpLocks/>
            </p:cNvGrpSpPr>
            <p:nvPr/>
          </p:nvGrpSpPr>
          <p:grpSpPr bwMode="auto">
            <a:xfrm>
              <a:off x="233" y="1310"/>
              <a:ext cx="2633" cy="680"/>
              <a:chOff x="233" y="1310"/>
              <a:chExt cx="2633" cy="680"/>
            </a:xfrm>
          </p:grpSpPr>
          <p:grpSp>
            <p:nvGrpSpPr>
              <p:cNvPr id="30754" name="Group 128"/>
              <p:cNvGrpSpPr>
                <a:grpSpLocks/>
              </p:cNvGrpSpPr>
              <p:nvPr/>
            </p:nvGrpSpPr>
            <p:grpSpPr bwMode="auto">
              <a:xfrm>
                <a:off x="683" y="1676"/>
                <a:ext cx="1932" cy="47"/>
                <a:chOff x="699" y="1356"/>
                <a:chExt cx="1866" cy="0"/>
              </a:xfrm>
            </p:grpSpPr>
            <p:sp>
              <p:nvSpPr>
                <p:cNvPr id="30766" name="Line 129"/>
                <p:cNvSpPr>
                  <a:spLocks noChangeShapeType="1"/>
                </p:cNvSpPr>
                <p:nvPr/>
              </p:nvSpPr>
              <p:spPr bwMode="auto">
                <a:xfrm>
                  <a:off x="699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7" name="Line 130"/>
                <p:cNvSpPr>
                  <a:spLocks noChangeShapeType="1"/>
                </p:cNvSpPr>
                <p:nvPr/>
              </p:nvSpPr>
              <p:spPr bwMode="auto">
                <a:xfrm>
                  <a:off x="2196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8" name="Line 131"/>
                <p:cNvSpPr>
                  <a:spLocks noChangeShapeType="1"/>
                </p:cNvSpPr>
                <p:nvPr/>
              </p:nvSpPr>
              <p:spPr bwMode="auto">
                <a:xfrm>
                  <a:off x="1087" y="1356"/>
                  <a:ext cx="113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755" name="Arc 132"/>
              <p:cNvSpPr>
                <a:spLocks/>
              </p:cNvSpPr>
              <p:nvPr/>
            </p:nvSpPr>
            <p:spPr bwMode="auto">
              <a:xfrm>
                <a:off x="1021" y="1524"/>
                <a:ext cx="1182" cy="432"/>
              </a:xfrm>
              <a:custGeom>
                <a:avLst/>
                <a:gdLst>
                  <a:gd name="T0" fmla="*/ 0 w 33038"/>
                  <a:gd name="T1" fmla="*/ 0 h 21600"/>
                  <a:gd name="T2" fmla="*/ 0 w 33038"/>
                  <a:gd name="T3" fmla="*/ 0 h 21600"/>
                  <a:gd name="T4" fmla="*/ 0 w 3303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3038"/>
                  <a:gd name="T10" fmla="*/ 0 h 21600"/>
                  <a:gd name="T11" fmla="*/ 33038 w 3303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038" h="21600" fill="none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</a:path>
                  <a:path w="33038" h="21600" stroke="0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  <a:lnTo>
                      <a:pt x="16549" y="21600"/>
                    </a:lnTo>
                    <a:lnTo>
                      <a:pt x="0" y="7718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6" name="Arc 133"/>
              <p:cNvSpPr>
                <a:spLocks/>
              </p:cNvSpPr>
              <p:nvPr/>
            </p:nvSpPr>
            <p:spPr bwMode="auto">
              <a:xfrm>
                <a:off x="1027" y="1403"/>
                <a:ext cx="1177" cy="432"/>
              </a:xfrm>
              <a:custGeom>
                <a:avLst/>
                <a:gdLst>
                  <a:gd name="T0" fmla="*/ 0 w 32880"/>
                  <a:gd name="T1" fmla="*/ 0 h 21600"/>
                  <a:gd name="T2" fmla="*/ 0 w 32880"/>
                  <a:gd name="T3" fmla="*/ 0 h 21600"/>
                  <a:gd name="T4" fmla="*/ 0 w 328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2880"/>
                  <a:gd name="T10" fmla="*/ 0 h 21600"/>
                  <a:gd name="T11" fmla="*/ 32880 w 328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880" h="21600" fill="none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</a:path>
                  <a:path w="32880" h="21600" stroke="0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  <a:lnTo>
                      <a:pt x="16573" y="0"/>
                    </a:lnTo>
                    <a:lnTo>
                      <a:pt x="32880" y="14164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7" name="Line 134"/>
              <p:cNvSpPr>
                <a:spLocks noChangeShapeType="1"/>
              </p:cNvSpPr>
              <p:nvPr/>
            </p:nvSpPr>
            <p:spPr bwMode="auto">
              <a:xfrm flipV="1">
                <a:off x="720" y="1804"/>
                <a:ext cx="58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8" name="Line 135"/>
              <p:cNvSpPr>
                <a:spLocks noChangeShapeType="1"/>
              </p:cNvSpPr>
              <p:nvPr/>
            </p:nvSpPr>
            <p:spPr bwMode="auto">
              <a:xfrm flipV="1">
                <a:off x="704" y="1684"/>
                <a:ext cx="592" cy="1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9" name="Rectangle 136"/>
              <p:cNvSpPr>
                <a:spLocks noChangeArrowheads="1"/>
              </p:cNvSpPr>
              <p:nvPr/>
            </p:nvSpPr>
            <p:spPr bwMode="auto">
              <a:xfrm>
                <a:off x="233" y="1703"/>
                <a:ext cx="588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local</a:t>
                </a:r>
              </a:p>
              <a:p>
                <a:pPr defTabSz="1006475"/>
                <a:r>
                  <a:rPr lang="en-US" sz="1300">
                    <a:latin typeface="Arial" charset="0"/>
                  </a:rPr>
                  <a:t>inner orbits</a:t>
                </a:r>
              </a:p>
            </p:txBody>
          </p:sp>
          <p:sp>
            <p:nvSpPr>
              <p:cNvPr id="30760" name="Rectangle 137"/>
              <p:cNvSpPr>
                <a:spLocks noChangeArrowheads="1"/>
              </p:cNvSpPr>
              <p:nvPr/>
            </p:nvSpPr>
            <p:spPr bwMode="auto">
              <a:xfrm>
                <a:off x="437" y="1400"/>
                <a:ext cx="611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1</a:t>
                </a:r>
                <a:r>
                  <a:rPr lang="en-US" sz="1300" baseline="30000">
                    <a:latin typeface="Arial" charset="0"/>
                  </a:rPr>
                  <a:t>st</a:t>
                </a:r>
                <a:r>
                  <a:rPr lang="en-US" sz="1300"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30761" name="Rectangle 138"/>
              <p:cNvSpPr>
                <a:spLocks noChangeArrowheads="1"/>
              </p:cNvSpPr>
              <p:nvPr/>
            </p:nvSpPr>
            <p:spPr bwMode="auto">
              <a:xfrm>
                <a:off x="2233" y="1410"/>
                <a:ext cx="63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2</a:t>
                </a:r>
                <a:r>
                  <a:rPr lang="en-US" sz="1300" baseline="30000">
                    <a:latin typeface="Arial" charset="0"/>
                  </a:rPr>
                  <a:t>nd</a:t>
                </a:r>
                <a:r>
                  <a:rPr lang="en-US" sz="1300"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30762" name="Line 139"/>
              <p:cNvSpPr>
                <a:spLocks noChangeShapeType="1"/>
              </p:cNvSpPr>
              <p:nvPr/>
            </p:nvSpPr>
            <p:spPr bwMode="auto">
              <a:xfrm>
                <a:off x="1495" y="1576"/>
                <a:ext cx="225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3" name="Line 140"/>
              <p:cNvSpPr>
                <a:spLocks noChangeShapeType="1"/>
              </p:cNvSpPr>
              <p:nvPr/>
            </p:nvSpPr>
            <p:spPr bwMode="auto">
              <a:xfrm flipV="1">
                <a:off x="1661" y="1310"/>
                <a:ext cx="345" cy="2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4" name="Rectangle 141"/>
              <p:cNvSpPr>
                <a:spLocks noChangeArrowheads="1"/>
              </p:cNvSpPr>
              <p:nvPr/>
            </p:nvSpPr>
            <p:spPr bwMode="auto">
              <a:xfrm>
                <a:off x="949" y="1626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5" name="Rectangle 142"/>
              <p:cNvSpPr>
                <a:spLocks noChangeArrowheads="1"/>
              </p:cNvSpPr>
              <p:nvPr/>
            </p:nvSpPr>
            <p:spPr bwMode="auto">
              <a:xfrm>
                <a:off x="2195" y="1627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0730" name="Group 143"/>
          <p:cNvGrpSpPr>
            <a:grpSpLocks/>
          </p:cNvGrpSpPr>
          <p:nvPr/>
        </p:nvGrpSpPr>
        <p:grpSpPr bwMode="auto">
          <a:xfrm>
            <a:off x="388938" y="1704975"/>
            <a:ext cx="4254500" cy="2314575"/>
            <a:chOff x="186" y="1067"/>
            <a:chExt cx="2432" cy="1322"/>
          </a:xfrm>
        </p:grpSpPr>
        <p:sp>
          <p:nvSpPr>
            <p:cNvPr id="30734" name="Rectangle 144"/>
            <p:cNvSpPr>
              <a:spLocks noChangeArrowheads="1"/>
            </p:cNvSpPr>
            <p:nvPr/>
          </p:nvSpPr>
          <p:spPr bwMode="auto">
            <a:xfrm>
              <a:off x="186" y="1067"/>
              <a:ext cx="64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1</a:t>
              </a:r>
              <a:r>
                <a:rPr lang="en-US" sz="2000" baseline="30000">
                  <a:latin typeface="Arial" charset="0"/>
                </a:rPr>
                <a:t>st</a:t>
              </a:r>
              <a:r>
                <a:rPr lang="en-US" sz="2000">
                  <a:latin typeface="Arial" charset="0"/>
                </a:rPr>
                <a:t> turn </a:t>
              </a:r>
            </a:p>
          </p:txBody>
        </p:sp>
        <p:grpSp>
          <p:nvGrpSpPr>
            <p:cNvPr id="30735" name="Group 145"/>
            <p:cNvGrpSpPr>
              <a:grpSpLocks/>
            </p:cNvGrpSpPr>
            <p:nvPr/>
          </p:nvGrpSpPr>
          <p:grpSpPr bwMode="auto">
            <a:xfrm>
              <a:off x="199" y="1229"/>
              <a:ext cx="2419" cy="1160"/>
              <a:chOff x="199" y="1229"/>
              <a:chExt cx="2419" cy="1160"/>
            </a:xfrm>
          </p:grpSpPr>
          <p:sp>
            <p:nvSpPr>
              <p:cNvPr id="30736" name="Rectangle 146"/>
              <p:cNvSpPr>
                <a:spLocks noChangeArrowheads="1"/>
              </p:cNvSpPr>
              <p:nvPr/>
            </p:nvSpPr>
            <p:spPr bwMode="auto">
              <a:xfrm>
                <a:off x="1718" y="1997"/>
                <a:ext cx="251" cy="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1494" tIns="50748" rIns="101494" bIns="50748">
                <a:spAutoFit/>
              </a:bodyPr>
              <a:lstStyle/>
              <a:p>
                <a:pPr defTabSz="1006475"/>
                <a:r>
                  <a:rPr sz="1800" noProof="1">
                    <a:latin typeface="Symbol" charset="0"/>
                  </a:rPr>
                  <a:t>λ</a:t>
                </a:r>
                <a:r>
                  <a:rPr sz="1800" baseline="-25000" noProof="1">
                    <a:latin typeface="Arial" charset="0"/>
                  </a:rPr>
                  <a:t>o</a:t>
                </a:r>
                <a:endParaRPr lang="en-US" sz="1500" baseline="-25000">
                  <a:latin typeface="Arial" charset="0"/>
                </a:endParaRPr>
              </a:p>
            </p:txBody>
          </p:sp>
          <p:sp>
            <p:nvSpPr>
              <p:cNvPr id="30737" name="Line 147"/>
              <p:cNvSpPr>
                <a:spLocks noChangeShapeType="1"/>
              </p:cNvSpPr>
              <p:nvPr/>
            </p:nvSpPr>
            <p:spPr bwMode="auto">
              <a:xfrm>
                <a:off x="1564" y="2038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0738" name="Group 148"/>
              <p:cNvGrpSpPr>
                <a:grpSpLocks/>
              </p:cNvGrpSpPr>
              <p:nvPr/>
            </p:nvGrpSpPr>
            <p:grpSpPr bwMode="auto">
              <a:xfrm>
                <a:off x="865" y="2108"/>
                <a:ext cx="1715" cy="270"/>
                <a:chOff x="1248" y="1681"/>
                <a:chExt cx="1715" cy="270"/>
              </a:xfrm>
            </p:grpSpPr>
            <p:sp>
              <p:nvSpPr>
                <p:cNvPr id="30748" name="Freeform 149"/>
                <p:cNvSpPr>
                  <a:spLocks/>
                </p:cNvSpPr>
                <p:nvPr/>
              </p:nvSpPr>
              <p:spPr bwMode="auto">
                <a:xfrm>
                  <a:off x="1248" y="1681"/>
                  <a:ext cx="1222" cy="270"/>
                </a:xfrm>
                <a:custGeom>
                  <a:avLst/>
                  <a:gdLst>
                    <a:gd name="T0" fmla="*/ 12 w 1222"/>
                    <a:gd name="T1" fmla="*/ 267 h 270"/>
                    <a:gd name="T2" fmla="*/ 38 w 1222"/>
                    <a:gd name="T3" fmla="*/ 254 h 270"/>
                    <a:gd name="T4" fmla="*/ 62 w 1222"/>
                    <a:gd name="T5" fmla="*/ 229 h 270"/>
                    <a:gd name="T6" fmla="*/ 88 w 1222"/>
                    <a:gd name="T7" fmla="*/ 196 h 270"/>
                    <a:gd name="T8" fmla="*/ 110 w 1222"/>
                    <a:gd name="T9" fmla="*/ 156 h 270"/>
                    <a:gd name="T10" fmla="*/ 134 w 1222"/>
                    <a:gd name="T11" fmla="*/ 113 h 270"/>
                    <a:gd name="T12" fmla="*/ 159 w 1222"/>
                    <a:gd name="T13" fmla="*/ 73 h 270"/>
                    <a:gd name="T14" fmla="*/ 184 w 1222"/>
                    <a:gd name="T15" fmla="*/ 39 h 270"/>
                    <a:gd name="T16" fmla="*/ 209 w 1222"/>
                    <a:gd name="T17" fmla="*/ 15 h 270"/>
                    <a:gd name="T18" fmla="*/ 234 w 1222"/>
                    <a:gd name="T19" fmla="*/ 2 h 270"/>
                    <a:gd name="T20" fmla="*/ 255 w 1222"/>
                    <a:gd name="T21" fmla="*/ 2 h 270"/>
                    <a:gd name="T22" fmla="*/ 281 w 1222"/>
                    <a:gd name="T23" fmla="*/ 15 h 270"/>
                    <a:gd name="T24" fmla="*/ 306 w 1222"/>
                    <a:gd name="T25" fmla="*/ 39 h 270"/>
                    <a:gd name="T26" fmla="*/ 330 w 1222"/>
                    <a:gd name="T27" fmla="*/ 73 h 270"/>
                    <a:gd name="T28" fmla="*/ 355 w 1222"/>
                    <a:gd name="T29" fmla="*/ 113 h 270"/>
                    <a:gd name="T30" fmla="*/ 380 w 1222"/>
                    <a:gd name="T31" fmla="*/ 156 h 270"/>
                    <a:gd name="T32" fmla="*/ 401 w 1222"/>
                    <a:gd name="T33" fmla="*/ 196 h 270"/>
                    <a:gd name="T34" fmla="*/ 427 w 1222"/>
                    <a:gd name="T35" fmla="*/ 229 h 270"/>
                    <a:gd name="T36" fmla="*/ 452 w 1222"/>
                    <a:gd name="T37" fmla="*/ 254 h 270"/>
                    <a:gd name="T38" fmla="*/ 477 w 1222"/>
                    <a:gd name="T39" fmla="*/ 267 h 270"/>
                    <a:gd name="T40" fmla="*/ 502 w 1222"/>
                    <a:gd name="T41" fmla="*/ 267 h 270"/>
                    <a:gd name="T42" fmla="*/ 526 w 1222"/>
                    <a:gd name="T43" fmla="*/ 254 h 270"/>
                    <a:gd name="T44" fmla="*/ 548 w 1222"/>
                    <a:gd name="T45" fmla="*/ 229 h 270"/>
                    <a:gd name="T46" fmla="*/ 573 w 1222"/>
                    <a:gd name="T47" fmla="*/ 196 h 270"/>
                    <a:gd name="T48" fmla="*/ 598 w 1222"/>
                    <a:gd name="T49" fmla="*/ 156 h 270"/>
                    <a:gd name="T50" fmla="*/ 623 w 1222"/>
                    <a:gd name="T51" fmla="*/ 113 h 270"/>
                    <a:gd name="T52" fmla="*/ 648 w 1222"/>
                    <a:gd name="T53" fmla="*/ 73 h 270"/>
                    <a:gd name="T54" fmla="*/ 673 w 1222"/>
                    <a:gd name="T55" fmla="*/ 39 h 270"/>
                    <a:gd name="T56" fmla="*/ 695 w 1222"/>
                    <a:gd name="T57" fmla="*/ 15 h 270"/>
                    <a:gd name="T58" fmla="*/ 719 w 1222"/>
                    <a:gd name="T59" fmla="*/ 2 h 270"/>
                    <a:gd name="T60" fmla="*/ 744 w 1222"/>
                    <a:gd name="T61" fmla="*/ 2 h 270"/>
                    <a:gd name="T62" fmla="*/ 770 w 1222"/>
                    <a:gd name="T63" fmla="*/ 15 h 270"/>
                    <a:gd name="T64" fmla="*/ 794 w 1222"/>
                    <a:gd name="T65" fmla="*/ 39 h 270"/>
                    <a:gd name="T66" fmla="*/ 820 w 1222"/>
                    <a:gd name="T67" fmla="*/ 73 h 270"/>
                    <a:gd name="T68" fmla="*/ 842 w 1222"/>
                    <a:gd name="T69" fmla="*/ 113 h 270"/>
                    <a:gd name="T70" fmla="*/ 866 w 1222"/>
                    <a:gd name="T71" fmla="*/ 156 h 270"/>
                    <a:gd name="T72" fmla="*/ 891 w 1222"/>
                    <a:gd name="T73" fmla="*/ 196 h 270"/>
                    <a:gd name="T74" fmla="*/ 915 w 1222"/>
                    <a:gd name="T75" fmla="*/ 229 h 270"/>
                    <a:gd name="T76" fmla="*/ 941 w 1222"/>
                    <a:gd name="T77" fmla="*/ 254 h 270"/>
                    <a:gd name="T78" fmla="*/ 966 w 1222"/>
                    <a:gd name="T79" fmla="*/ 267 h 270"/>
                    <a:gd name="T80" fmla="*/ 987 w 1222"/>
                    <a:gd name="T81" fmla="*/ 267 h 270"/>
                    <a:gd name="T82" fmla="*/ 1013 w 1222"/>
                    <a:gd name="T83" fmla="*/ 254 h 270"/>
                    <a:gd name="T84" fmla="*/ 1038 w 1222"/>
                    <a:gd name="T85" fmla="*/ 229 h 270"/>
                    <a:gd name="T86" fmla="*/ 1062 w 1222"/>
                    <a:gd name="T87" fmla="*/ 196 h 270"/>
                    <a:gd name="T88" fmla="*/ 1087 w 1222"/>
                    <a:gd name="T89" fmla="*/ 156 h 270"/>
                    <a:gd name="T90" fmla="*/ 1112 w 1222"/>
                    <a:gd name="T91" fmla="*/ 113 h 270"/>
                    <a:gd name="T92" fmla="*/ 1134 w 1222"/>
                    <a:gd name="T93" fmla="*/ 73 h 270"/>
                    <a:gd name="T94" fmla="*/ 1159 w 1222"/>
                    <a:gd name="T95" fmla="*/ 39 h 270"/>
                    <a:gd name="T96" fmla="*/ 1184 w 1222"/>
                    <a:gd name="T97" fmla="*/ 15 h 270"/>
                    <a:gd name="T98" fmla="*/ 1209 w 1222"/>
                    <a:gd name="T99" fmla="*/ 2 h 270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222"/>
                    <a:gd name="T151" fmla="*/ 0 h 270"/>
                    <a:gd name="T152" fmla="*/ 1222 w 1222"/>
                    <a:gd name="T153" fmla="*/ 270 h 270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222" h="270">
                      <a:moveTo>
                        <a:pt x="0" y="269"/>
                      </a:moveTo>
                      <a:lnTo>
                        <a:pt x="12" y="267"/>
                      </a:lnTo>
                      <a:lnTo>
                        <a:pt x="25" y="262"/>
                      </a:lnTo>
                      <a:lnTo>
                        <a:pt x="38" y="254"/>
                      </a:lnTo>
                      <a:lnTo>
                        <a:pt x="50" y="243"/>
                      </a:lnTo>
                      <a:lnTo>
                        <a:pt x="62" y="229"/>
                      </a:lnTo>
                      <a:lnTo>
                        <a:pt x="75" y="214"/>
                      </a:lnTo>
                      <a:lnTo>
                        <a:pt x="88" y="196"/>
                      </a:lnTo>
                      <a:lnTo>
                        <a:pt x="100" y="176"/>
                      </a:lnTo>
                      <a:lnTo>
                        <a:pt x="110" y="156"/>
                      </a:lnTo>
                      <a:lnTo>
                        <a:pt x="121" y="134"/>
                      </a:lnTo>
                      <a:lnTo>
                        <a:pt x="134" y="113"/>
                      </a:lnTo>
                      <a:lnTo>
                        <a:pt x="147" y="93"/>
                      </a:lnTo>
                      <a:lnTo>
                        <a:pt x="159" y="73"/>
                      </a:lnTo>
                      <a:lnTo>
                        <a:pt x="171" y="55"/>
                      </a:lnTo>
                      <a:lnTo>
                        <a:pt x="184" y="39"/>
                      </a:lnTo>
                      <a:lnTo>
                        <a:pt x="197" y="26"/>
                      </a:lnTo>
                      <a:lnTo>
                        <a:pt x="209" y="15"/>
                      </a:lnTo>
                      <a:lnTo>
                        <a:pt x="221" y="6"/>
                      </a:lnTo>
                      <a:lnTo>
                        <a:pt x="234" y="2"/>
                      </a:lnTo>
                      <a:lnTo>
                        <a:pt x="246" y="0"/>
                      </a:lnTo>
                      <a:lnTo>
                        <a:pt x="255" y="2"/>
                      </a:lnTo>
                      <a:lnTo>
                        <a:pt x="268" y="6"/>
                      </a:lnTo>
                      <a:lnTo>
                        <a:pt x="281" y="15"/>
                      </a:lnTo>
                      <a:lnTo>
                        <a:pt x="292" y="26"/>
                      </a:lnTo>
                      <a:lnTo>
                        <a:pt x="306" y="39"/>
                      </a:lnTo>
                      <a:lnTo>
                        <a:pt x="318" y="55"/>
                      </a:lnTo>
                      <a:lnTo>
                        <a:pt x="330" y="73"/>
                      </a:lnTo>
                      <a:lnTo>
                        <a:pt x="343" y="93"/>
                      </a:lnTo>
                      <a:lnTo>
                        <a:pt x="355" y="113"/>
                      </a:lnTo>
                      <a:lnTo>
                        <a:pt x="368" y="134"/>
                      </a:lnTo>
                      <a:lnTo>
                        <a:pt x="380" y="156"/>
                      </a:lnTo>
                      <a:lnTo>
                        <a:pt x="393" y="176"/>
                      </a:lnTo>
                      <a:lnTo>
                        <a:pt x="401" y="196"/>
                      </a:lnTo>
                      <a:lnTo>
                        <a:pt x="415" y="214"/>
                      </a:lnTo>
                      <a:lnTo>
                        <a:pt x="427" y="229"/>
                      </a:lnTo>
                      <a:lnTo>
                        <a:pt x="439" y="243"/>
                      </a:lnTo>
                      <a:lnTo>
                        <a:pt x="452" y="254"/>
                      </a:lnTo>
                      <a:lnTo>
                        <a:pt x="464" y="262"/>
                      </a:lnTo>
                      <a:lnTo>
                        <a:pt x="477" y="267"/>
                      </a:lnTo>
                      <a:lnTo>
                        <a:pt x="489" y="269"/>
                      </a:lnTo>
                      <a:lnTo>
                        <a:pt x="502" y="267"/>
                      </a:lnTo>
                      <a:lnTo>
                        <a:pt x="514" y="262"/>
                      </a:lnTo>
                      <a:lnTo>
                        <a:pt x="526" y="254"/>
                      </a:lnTo>
                      <a:lnTo>
                        <a:pt x="539" y="243"/>
                      </a:lnTo>
                      <a:lnTo>
                        <a:pt x="548" y="229"/>
                      </a:lnTo>
                      <a:lnTo>
                        <a:pt x="561" y="214"/>
                      </a:lnTo>
                      <a:lnTo>
                        <a:pt x="573" y="196"/>
                      </a:lnTo>
                      <a:lnTo>
                        <a:pt x="586" y="176"/>
                      </a:lnTo>
                      <a:lnTo>
                        <a:pt x="598" y="156"/>
                      </a:lnTo>
                      <a:lnTo>
                        <a:pt x="611" y="134"/>
                      </a:lnTo>
                      <a:lnTo>
                        <a:pt x="623" y="113"/>
                      </a:lnTo>
                      <a:lnTo>
                        <a:pt x="635" y="93"/>
                      </a:lnTo>
                      <a:lnTo>
                        <a:pt x="648" y="73"/>
                      </a:lnTo>
                      <a:lnTo>
                        <a:pt x="661" y="55"/>
                      </a:lnTo>
                      <a:lnTo>
                        <a:pt x="673" y="39"/>
                      </a:lnTo>
                      <a:lnTo>
                        <a:pt x="685" y="26"/>
                      </a:lnTo>
                      <a:lnTo>
                        <a:pt x="695" y="15"/>
                      </a:lnTo>
                      <a:lnTo>
                        <a:pt x="707" y="6"/>
                      </a:lnTo>
                      <a:lnTo>
                        <a:pt x="719" y="2"/>
                      </a:lnTo>
                      <a:lnTo>
                        <a:pt x="733" y="0"/>
                      </a:lnTo>
                      <a:lnTo>
                        <a:pt x="744" y="2"/>
                      </a:lnTo>
                      <a:lnTo>
                        <a:pt x="757" y="6"/>
                      </a:lnTo>
                      <a:lnTo>
                        <a:pt x="770" y="15"/>
                      </a:lnTo>
                      <a:lnTo>
                        <a:pt x="782" y="26"/>
                      </a:lnTo>
                      <a:lnTo>
                        <a:pt x="794" y="39"/>
                      </a:lnTo>
                      <a:lnTo>
                        <a:pt x="807" y="55"/>
                      </a:lnTo>
                      <a:lnTo>
                        <a:pt x="820" y="73"/>
                      </a:lnTo>
                      <a:lnTo>
                        <a:pt x="832" y="93"/>
                      </a:lnTo>
                      <a:lnTo>
                        <a:pt x="842" y="113"/>
                      </a:lnTo>
                      <a:lnTo>
                        <a:pt x="854" y="134"/>
                      </a:lnTo>
                      <a:lnTo>
                        <a:pt x="866" y="156"/>
                      </a:lnTo>
                      <a:lnTo>
                        <a:pt x="879" y="176"/>
                      </a:lnTo>
                      <a:lnTo>
                        <a:pt x="891" y="196"/>
                      </a:lnTo>
                      <a:lnTo>
                        <a:pt x="904" y="214"/>
                      </a:lnTo>
                      <a:lnTo>
                        <a:pt x="915" y="229"/>
                      </a:lnTo>
                      <a:lnTo>
                        <a:pt x="929" y="243"/>
                      </a:lnTo>
                      <a:lnTo>
                        <a:pt x="941" y="254"/>
                      </a:lnTo>
                      <a:lnTo>
                        <a:pt x="953" y="262"/>
                      </a:lnTo>
                      <a:lnTo>
                        <a:pt x="966" y="267"/>
                      </a:lnTo>
                      <a:lnTo>
                        <a:pt x="978" y="269"/>
                      </a:lnTo>
                      <a:lnTo>
                        <a:pt x="987" y="267"/>
                      </a:lnTo>
                      <a:lnTo>
                        <a:pt x="1000" y="262"/>
                      </a:lnTo>
                      <a:lnTo>
                        <a:pt x="1013" y="254"/>
                      </a:lnTo>
                      <a:lnTo>
                        <a:pt x="1024" y="243"/>
                      </a:lnTo>
                      <a:lnTo>
                        <a:pt x="1038" y="229"/>
                      </a:lnTo>
                      <a:lnTo>
                        <a:pt x="1050" y="214"/>
                      </a:lnTo>
                      <a:lnTo>
                        <a:pt x="1062" y="196"/>
                      </a:lnTo>
                      <a:lnTo>
                        <a:pt x="1075" y="176"/>
                      </a:lnTo>
                      <a:lnTo>
                        <a:pt x="1087" y="156"/>
                      </a:lnTo>
                      <a:lnTo>
                        <a:pt x="1100" y="134"/>
                      </a:lnTo>
                      <a:lnTo>
                        <a:pt x="1112" y="113"/>
                      </a:lnTo>
                      <a:lnTo>
                        <a:pt x="1125" y="93"/>
                      </a:lnTo>
                      <a:lnTo>
                        <a:pt x="1134" y="73"/>
                      </a:lnTo>
                      <a:lnTo>
                        <a:pt x="1146" y="55"/>
                      </a:lnTo>
                      <a:lnTo>
                        <a:pt x="1159" y="39"/>
                      </a:lnTo>
                      <a:lnTo>
                        <a:pt x="1171" y="26"/>
                      </a:lnTo>
                      <a:lnTo>
                        <a:pt x="1184" y="15"/>
                      </a:lnTo>
                      <a:lnTo>
                        <a:pt x="1196" y="6"/>
                      </a:lnTo>
                      <a:lnTo>
                        <a:pt x="1209" y="2"/>
                      </a:lnTo>
                      <a:lnTo>
                        <a:pt x="1221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9" name="Freeform 150"/>
                <p:cNvSpPr>
                  <a:spLocks/>
                </p:cNvSpPr>
                <p:nvPr/>
              </p:nvSpPr>
              <p:spPr bwMode="auto">
                <a:xfrm>
                  <a:off x="2470" y="1681"/>
                  <a:ext cx="493" cy="270"/>
                </a:xfrm>
                <a:custGeom>
                  <a:avLst/>
                  <a:gdLst>
                    <a:gd name="T0" fmla="*/ 0 w 493"/>
                    <a:gd name="T1" fmla="*/ 0 h 270"/>
                    <a:gd name="T2" fmla="*/ 12 w 493"/>
                    <a:gd name="T3" fmla="*/ 2 h 270"/>
                    <a:gd name="T4" fmla="*/ 24 w 493"/>
                    <a:gd name="T5" fmla="*/ 6 h 270"/>
                    <a:gd name="T6" fmla="*/ 38 w 493"/>
                    <a:gd name="T7" fmla="*/ 15 h 270"/>
                    <a:gd name="T8" fmla="*/ 50 w 493"/>
                    <a:gd name="T9" fmla="*/ 26 h 270"/>
                    <a:gd name="T10" fmla="*/ 62 w 493"/>
                    <a:gd name="T11" fmla="*/ 39 h 270"/>
                    <a:gd name="T12" fmla="*/ 75 w 493"/>
                    <a:gd name="T13" fmla="*/ 55 h 270"/>
                    <a:gd name="T14" fmla="*/ 88 w 493"/>
                    <a:gd name="T15" fmla="*/ 73 h 270"/>
                    <a:gd name="T16" fmla="*/ 100 w 493"/>
                    <a:gd name="T17" fmla="*/ 93 h 270"/>
                    <a:gd name="T18" fmla="*/ 110 w 493"/>
                    <a:gd name="T19" fmla="*/ 113 h 270"/>
                    <a:gd name="T20" fmla="*/ 122 w 493"/>
                    <a:gd name="T21" fmla="*/ 134 h 270"/>
                    <a:gd name="T22" fmla="*/ 134 w 493"/>
                    <a:gd name="T23" fmla="*/ 156 h 270"/>
                    <a:gd name="T24" fmla="*/ 147 w 493"/>
                    <a:gd name="T25" fmla="*/ 176 h 270"/>
                    <a:gd name="T26" fmla="*/ 160 w 493"/>
                    <a:gd name="T27" fmla="*/ 196 h 270"/>
                    <a:gd name="T28" fmla="*/ 172 w 493"/>
                    <a:gd name="T29" fmla="*/ 214 h 270"/>
                    <a:gd name="T30" fmla="*/ 184 w 493"/>
                    <a:gd name="T31" fmla="*/ 229 h 270"/>
                    <a:gd name="T32" fmla="*/ 197 w 493"/>
                    <a:gd name="T33" fmla="*/ 243 h 270"/>
                    <a:gd name="T34" fmla="*/ 210 w 493"/>
                    <a:gd name="T35" fmla="*/ 254 h 270"/>
                    <a:gd name="T36" fmla="*/ 222 w 493"/>
                    <a:gd name="T37" fmla="*/ 262 h 270"/>
                    <a:gd name="T38" fmla="*/ 235 w 493"/>
                    <a:gd name="T39" fmla="*/ 267 h 270"/>
                    <a:gd name="T40" fmla="*/ 247 w 493"/>
                    <a:gd name="T41" fmla="*/ 269 h 270"/>
                    <a:gd name="T42" fmla="*/ 256 w 493"/>
                    <a:gd name="T43" fmla="*/ 267 h 270"/>
                    <a:gd name="T44" fmla="*/ 270 w 493"/>
                    <a:gd name="T45" fmla="*/ 262 h 270"/>
                    <a:gd name="T46" fmla="*/ 282 w 493"/>
                    <a:gd name="T47" fmla="*/ 254 h 270"/>
                    <a:gd name="T48" fmla="*/ 294 w 493"/>
                    <a:gd name="T49" fmla="*/ 243 h 270"/>
                    <a:gd name="T50" fmla="*/ 307 w 493"/>
                    <a:gd name="T51" fmla="*/ 229 h 270"/>
                    <a:gd name="T52" fmla="*/ 320 w 493"/>
                    <a:gd name="T53" fmla="*/ 214 h 270"/>
                    <a:gd name="T54" fmla="*/ 332 w 493"/>
                    <a:gd name="T55" fmla="*/ 196 h 270"/>
                    <a:gd name="T56" fmla="*/ 345 w 493"/>
                    <a:gd name="T57" fmla="*/ 176 h 270"/>
                    <a:gd name="T58" fmla="*/ 357 w 493"/>
                    <a:gd name="T59" fmla="*/ 156 h 270"/>
                    <a:gd name="T60" fmla="*/ 370 w 493"/>
                    <a:gd name="T61" fmla="*/ 134 h 270"/>
                    <a:gd name="T62" fmla="*/ 382 w 493"/>
                    <a:gd name="T63" fmla="*/ 113 h 270"/>
                    <a:gd name="T64" fmla="*/ 395 w 493"/>
                    <a:gd name="T65" fmla="*/ 93 h 270"/>
                    <a:gd name="T66" fmla="*/ 404 w 493"/>
                    <a:gd name="T67" fmla="*/ 73 h 270"/>
                    <a:gd name="T68" fmla="*/ 417 w 493"/>
                    <a:gd name="T69" fmla="*/ 55 h 270"/>
                    <a:gd name="T70" fmla="*/ 429 w 493"/>
                    <a:gd name="T71" fmla="*/ 39 h 270"/>
                    <a:gd name="T72" fmla="*/ 442 w 493"/>
                    <a:gd name="T73" fmla="*/ 26 h 270"/>
                    <a:gd name="T74" fmla="*/ 454 w 493"/>
                    <a:gd name="T75" fmla="*/ 15 h 270"/>
                    <a:gd name="T76" fmla="*/ 467 w 493"/>
                    <a:gd name="T77" fmla="*/ 6 h 270"/>
                    <a:gd name="T78" fmla="*/ 479 w 493"/>
                    <a:gd name="T79" fmla="*/ 2 h 270"/>
                    <a:gd name="T80" fmla="*/ 492 w 493"/>
                    <a:gd name="T81" fmla="*/ 0 h 27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93"/>
                    <a:gd name="T124" fmla="*/ 0 h 270"/>
                    <a:gd name="T125" fmla="*/ 493 w 493"/>
                    <a:gd name="T126" fmla="*/ 270 h 27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93" h="270">
                      <a:moveTo>
                        <a:pt x="0" y="0"/>
                      </a:moveTo>
                      <a:lnTo>
                        <a:pt x="12" y="2"/>
                      </a:lnTo>
                      <a:lnTo>
                        <a:pt x="24" y="6"/>
                      </a:lnTo>
                      <a:lnTo>
                        <a:pt x="38" y="15"/>
                      </a:lnTo>
                      <a:lnTo>
                        <a:pt x="50" y="26"/>
                      </a:lnTo>
                      <a:lnTo>
                        <a:pt x="62" y="39"/>
                      </a:lnTo>
                      <a:lnTo>
                        <a:pt x="75" y="55"/>
                      </a:lnTo>
                      <a:lnTo>
                        <a:pt x="88" y="73"/>
                      </a:lnTo>
                      <a:lnTo>
                        <a:pt x="100" y="93"/>
                      </a:lnTo>
                      <a:lnTo>
                        <a:pt x="110" y="113"/>
                      </a:lnTo>
                      <a:lnTo>
                        <a:pt x="122" y="134"/>
                      </a:lnTo>
                      <a:lnTo>
                        <a:pt x="134" y="156"/>
                      </a:lnTo>
                      <a:lnTo>
                        <a:pt x="147" y="176"/>
                      </a:lnTo>
                      <a:lnTo>
                        <a:pt x="160" y="196"/>
                      </a:lnTo>
                      <a:lnTo>
                        <a:pt x="172" y="214"/>
                      </a:lnTo>
                      <a:lnTo>
                        <a:pt x="184" y="229"/>
                      </a:lnTo>
                      <a:lnTo>
                        <a:pt x="197" y="243"/>
                      </a:lnTo>
                      <a:lnTo>
                        <a:pt x="210" y="254"/>
                      </a:lnTo>
                      <a:lnTo>
                        <a:pt x="222" y="262"/>
                      </a:lnTo>
                      <a:lnTo>
                        <a:pt x="235" y="267"/>
                      </a:lnTo>
                      <a:lnTo>
                        <a:pt x="247" y="269"/>
                      </a:lnTo>
                      <a:lnTo>
                        <a:pt x="256" y="267"/>
                      </a:lnTo>
                      <a:lnTo>
                        <a:pt x="270" y="262"/>
                      </a:lnTo>
                      <a:lnTo>
                        <a:pt x="282" y="254"/>
                      </a:lnTo>
                      <a:lnTo>
                        <a:pt x="294" y="243"/>
                      </a:lnTo>
                      <a:lnTo>
                        <a:pt x="307" y="229"/>
                      </a:lnTo>
                      <a:lnTo>
                        <a:pt x="320" y="214"/>
                      </a:lnTo>
                      <a:lnTo>
                        <a:pt x="332" y="196"/>
                      </a:lnTo>
                      <a:lnTo>
                        <a:pt x="345" y="176"/>
                      </a:lnTo>
                      <a:lnTo>
                        <a:pt x="357" y="156"/>
                      </a:lnTo>
                      <a:lnTo>
                        <a:pt x="370" y="134"/>
                      </a:lnTo>
                      <a:lnTo>
                        <a:pt x="382" y="113"/>
                      </a:lnTo>
                      <a:lnTo>
                        <a:pt x="395" y="93"/>
                      </a:lnTo>
                      <a:lnTo>
                        <a:pt x="404" y="73"/>
                      </a:lnTo>
                      <a:lnTo>
                        <a:pt x="417" y="55"/>
                      </a:lnTo>
                      <a:lnTo>
                        <a:pt x="429" y="39"/>
                      </a:lnTo>
                      <a:lnTo>
                        <a:pt x="442" y="26"/>
                      </a:lnTo>
                      <a:lnTo>
                        <a:pt x="454" y="15"/>
                      </a:lnTo>
                      <a:lnTo>
                        <a:pt x="467" y="6"/>
                      </a:lnTo>
                      <a:lnTo>
                        <a:pt x="479" y="2"/>
                      </a:lnTo>
                      <a:lnTo>
                        <a:pt x="492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0739" name="Rectangle 151"/>
              <p:cNvSpPr>
                <a:spLocks noChangeArrowheads="1"/>
              </p:cNvSpPr>
              <p:nvPr/>
            </p:nvSpPr>
            <p:spPr bwMode="auto">
              <a:xfrm>
                <a:off x="199" y="2102"/>
                <a:ext cx="663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 RF deflector</a:t>
                </a:r>
              </a:p>
              <a:p>
                <a:pPr defTabSz="1006475"/>
                <a:r>
                  <a:rPr lang="en-US" sz="1300">
                    <a:latin typeface="Arial" charset="0"/>
                  </a:rPr>
                  <a:t> field</a:t>
                </a:r>
              </a:p>
            </p:txBody>
          </p:sp>
          <p:sp>
            <p:nvSpPr>
              <p:cNvPr id="250008" name="Oval 152"/>
              <p:cNvSpPr>
                <a:spLocks noChangeArrowheads="1"/>
              </p:cNvSpPr>
              <p:nvPr/>
            </p:nvSpPr>
            <p:spPr bwMode="auto">
              <a:xfrm>
                <a:off x="1564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30741" name="Line 153"/>
              <p:cNvSpPr>
                <a:spLocks noChangeShapeType="1"/>
              </p:cNvSpPr>
              <p:nvPr/>
            </p:nvSpPr>
            <p:spPr bwMode="auto">
              <a:xfrm>
                <a:off x="838" y="2243"/>
                <a:ext cx="178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010" name="Oval 154"/>
              <p:cNvSpPr>
                <a:spLocks noChangeArrowheads="1"/>
              </p:cNvSpPr>
              <p:nvPr/>
            </p:nvSpPr>
            <p:spPr bwMode="auto">
              <a:xfrm>
                <a:off x="2047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1" name="Oval 155"/>
              <p:cNvSpPr>
                <a:spLocks noChangeArrowheads="1"/>
              </p:cNvSpPr>
              <p:nvPr/>
            </p:nvSpPr>
            <p:spPr bwMode="auto">
              <a:xfrm>
                <a:off x="1072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2" name="Oval 156"/>
              <p:cNvSpPr>
                <a:spLocks noChangeArrowheads="1"/>
              </p:cNvSpPr>
              <p:nvPr/>
            </p:nvSpPr>
            <p:spPr bwMode="auto">
              <a:xfrm>
                <a:off x="2505" y="1645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3" name="Oval 157"/>
              <p:cNvSpPr>
                <a:spLocks noChangeArrowheads="1"/>
              </p:cNvSpPr>
              <p:nvPr/>
            </p:nvSpPr>
            <p:spPr bwMode="auto">
              <a:xfrm>
                <a:off x="1931" y="1538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4" name="Oval 158"/>
              <p:cNvSpPr>
                <a:spLocks noChangeArrowheads="1"/>
              </p:cNvSpPr>
              <p:nvPr/>
            </p:nvSpPr>
            <p:spPr bwMode="auto">
              <a:xfrm>
                <a:off x="1475" y="1373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5" name="Oval 159"/>
              <p:cNvSpPr>
                <a:spLocks noChangeArrowheads="1"/>
              </p:cNvSpPr>
              <p:nvPr/>
            </p:nvSpPr>
            <p:spPr bwMode="auto">
              <a:xfrm>
                <a:off x="1106" y="1229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</p:grpSp>
      <p:sp>
        <p:nvSpPr>
          <p:cNvPr id="30731" name="Rectangle 161"/>
          <p:cNvSpPr>
            <a:spLocks noChangeArrowheads="1"/>
          </p:cNvSpPr>
          <p:nvPr/>
        </p:nvSpPr>
        <p:spPr bwMode="auto">
          <a:xfrm>
            <a:off x="180975" y="890588"/>
            <a:ext cx="6702425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0213" indent="-322263" defTabSz="455613">
              <a:spcAft>
                <a:spcPts val="1425"/>
              </a:spcAft>
              <a:buSzPct val="64000"/>
              <a:buFontTx/>
              <a:buBlip>
                <a:blip r:embed="rId2"/>
              </a:buBlip>
            </a:pPr>
            <a:r>
              <a:rPr lang="en-US">
                <a:solidFill>
                  <a:srgbClr val="000000"/>
                </a:solidFill>
              </a:rPr>
              <a:t>combination </a:t>
            </a:r>
            <a:r>
              <a:rPr lang="en-US">
                <a:solidFill>
                  <a:srgbClr val="FF0000"/>
                </a:solidFill>
              </a:rPr>
              <a:t>factors</a:t>
            </a:r>
            <a:r>
              <a:rPr lang="en-US">
                <a:solidFill>
                  <a:srgbClr val="000000"/>
                </a:solidFill>
              </a:rPr>
              <a:t> up to 5 reachable in a ring</a:t>
            </a:r>
          </a:p>
        </p:txBody>
      </p:sp>
      <p:sp>
        <p:nvSpPr>
          <p:cNvPr id="162" name="Rectangle 164"/>
          <p:cNvSpPr>
            <a:spLocks noChangeArrowheads="1"/>
          </p:cNvSpPr>
          <p:nvPr/>
        </p:nvSpPr>
        <p:spPr bwMode="auto">
          <a:xfrm>
            <a:off x="174625" y="4098925"/>
            <a:ext cx="9537700" cy="4095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0785" tIns="50392" rIns="100785" bIns="50392" anchor="ctr">
            <a:spAutoFit/>
          </a:bodyPr>
          <a:lstStyle/>
          <a:p>
            <a:pPr algn="ctr" defTabSz="1006475"/>
            <a:r>
              <a:rPr sz="2000" i="1" noProof="1"/>
              <a:t>C</a:t>
            </a:r>
            <a:r>
              <a:rPr sz="2000" i="1" baseline="-25000" noProof="1"/>
              <a:t>ring</a:t>
            </a:r>
            <a:r>
              <a:rPr sz="2000" noProof="1"/>
              <a:t> </a:t>
            </a:r>
            <a:r>
              <a:rPr lang="en-US" sz="2000"/>
              <a:t>has to correspond to the distance of pulses from the previous combination stage!</a:t>
            </a:r>
            <a:endParaRPr sz="2200" noProof="1"/>
          </a:p>
        </p:txBody>
      </p:sp>
      <p:sp>
        <p:nvSpPr>
          <p:cNvPr id="30733" name="Title 16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RF injection in combiner ring (factor 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8" grpId="0" animBg="1"/>
      <p:bldP spid="249859" grpId="0" animBg="1"/>
      <p:bldP spid="249947" grpId="0" animBg="1"/>
      <p:bldP spid="249947" grpId="1" animBg="1"/>
      <p:bldP spid="249977" grpId="0" animBg="1"/>
      <p:bldP spid="16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800">
                <a:latin typeface="Times New Roman" charset="0"/>
                <a:ea typeface="ＭＳ Ｐゴシック" charset="0"/>
                <a:cs typeface="ＭＳ Ｐゴシック" charset="0"/>
              </a:rPr>
              <a:t>Demonstration of frequency multiplication</a:t>
            </a:r>
          </a:p>
        </p:txBody>
      </p:sp>
      <p:graphicFrame>
        <p:nvGraphicFramePr>
          <p:cNvPr id="31746" name="Object 3"/>
          <p:cNvGraphicFramePr>
            <a:graphicFrameLocks noGrp="1" noChangeAspect="1"/>
          </p:cNvGraphicFramePr>
          <p:nvPr>
            <p:ph type="body" idx="4294967295"/>
          </p:nvPr>
        </p:nvGraphicFramePr>
        <p:xfrm>
          <a:off x="1924050" y="1109663"/>
          <a:ext cx="8153400" cy="611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3" name="Slide" r:id="rId3" imgW="8204200" imgH="5676900" progId="">
                  <p:embed/>
                </p:oleObj>
              </mc:Choice>
              <mc:Fallback>
                <p:oleObj name="Slide" r:id="rId3" imgW="8204200" imgH="567690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50" y="1109663"/>
                        <a:ext cx="8153400" cy="611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47" name="Picture 4" descr="factor5_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400175"/>
            <a:ext cx="3444875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177800" y="782638"/>
            <a:ext cx="28257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FF"/>
                </a:solidFill>
              </a:rPr>
              <a:t>Combination factor 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855280" y="2179572"/>
            <a:ext cx="4544542" cy="285007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918264" y="2265354"/>
            <a:ext cx="4404039" cy="2725778"/>
            <a:chOff x="294" y="1262"/>
            <a:chExt cx="2517" cy="1557"/>
          </a:xfrm>
        </p:grpSpPr>
        <p:pic>
          <p:nvPicPr>
            <p:cNvPr id="6145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4" y="1262"/>
              <a:ext cx="2517" cy="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9" name="Line 5"/>
            <p:cNvSpPr>
              <a:spLocks noChangeShapeType="1"/>
            </p:cNvSpPr>
            <p:nvPr/>
          </p:nvSpPr>
          <p:spPr bwMode="auto">
            <a:xfrm>
              <a:off x="1631" y="1502"/>
              <a:ext cx="487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0" name="Rectangle 6"/>
            <p:cNvSpPr>
              <a:spLocks noChangeArrowheads="1"/>
            </p:cNvSpPr>
            <p:nvPr/>
          </p:nvSpPr>
          <p:spPr bwMode="auto">
            <a:xfrm>
              <a:off x="1657" y="1545"/>
              <a:ext cx="457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1007232"/>
              <a:r>
                <a:rPr lang="en-US" sz="1500">
                  <a:solidFill>
                    <a:srgbClr val="CCECFF"/>
                  </a:solidFill>
                  <a:latin typeface="Comic Sans MS" charset="0"/>
                </a:rPr>
                <a:t>333 ps</a:t>
              </a:r>
              <a:endParaRPr sz="15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44" name="Rectangle 7"/>
          <p:cNvSpPr>
            <a:spLocks noChangeArrowheads="1"/>
          </p:cNvSpPr>
          <p:nvPr/>
        </p:nvSpPr>
        <p:spPr bwMode="auto">
          <a:xfrm>
            <a:off x="2569427" y="5327258"/>
            <a:ext cx="5143699" cy="58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algn="ctr" defTabSz="1007232"/>
            <a:r>
              <a:rPr lang="en-US" sz="1500">
                <a:solidFill>
                  <a:srgbClr val="00187E"/>
                </a:solidFill>
                <a:latin typeface="Arial" charset="0"/>
              </a:rPr>
              <a:t>Streak camera images of the beam, showing the bunch combination process</a:t>
            </a:r>
          </a:p>
        </p:txBody>
      </p:sp>
      <p:sp>
        <p:nvSpPr>
          <p:cNvPr id="61445" name="Line 8"/>
          <p:cNvSpPr>
            <a:spLocks noChangeShapeType="1"/>
          </p:cNvSpPr>
          <p:nvPr/>
        </p:nvSpPr>
        <p:spPr bwMode="auto">
          <a:xfrm flipV="1">
            <a:off x="2753535" y="5153942"/>
            <a:ext cx="503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6" name="Line 9"/>
          <p:cNvSpPr>
            <a:spLocks noChangeShapeType="1"/>
          </p:cNvSpPr>
          <p:nvPr/>
        </p:nvSpPr>
        <p:spPr bwMode="auto">
          <a:xfrm flipH="1" flipV="1">
            <a:off x="2753535" y="1792675"/>
            <a:ext cx="0" cy="33612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7" name="Rectangle 10"/>
          <p:cNvSpPr>
            <a:spLocks noChangeArrowheads="1"/>
          </p:cNvSpPr>
          <p:nvPr/>
        </p:nvSpPr>
        <p:spPr bwMode="auto">
          <a:xfrm>
            <a:off x="7582313" y="5183709"/>
            <a:ext cx="312305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/>
            <a:r>
              <a:rPr lang="en-US" sz="1800">
                <a:latin typeface="Comic Sans MS" charset="0"/>
              </a:rPr>
              <a:t>t</a:t>
            </a:r>
            <a:endParaRPr sz="1800" noProof="1">
              <a:latin typeface="Comic Sans MS" charset="0"/>
            </a:endParaRPr>
          </a:p>
        </p:txBody>
      </p:sp>
      <p:sp>
        <p:nvSpPr>
          <p:cNvPr id="61448" name="Rectangle 11"/>
          <p:cNvSpPr>
            <a:spLocks noChangeArrowheads="1"/>
          </p:cNvSpPr>
          <p:nvPr/>
        </p:nvSpPr>
        <p:spPr bwMode="auto">
          <a:xfrm>
            <a:off x="3071685" y="1622867"/>
            <a:ext cx="339806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/>
            <a:r>
              <a:rPr lang="en-US" sz="1800">
                <a:latin typeface="Comic Sans MS" charset="0"/>
              </a:rPr>
              <a:t>x</a:t>
            </a:r>
            <a:endParaRPr sz="1800" noProof="1">
              <a:latin typeface="Comic Sans MS" charset="0"/>
            </a:endParaRPr>
          </a:p>
        </p:txBody>
      </p:sp>
      <p:pic>
        <p:nvPicPr>
          <p:cNvPr id="25191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7644" y="2261857"/>
            <a:ext cx="4353975" cy="262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91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45717" y="2286366"/>
            <a:ext cx="4345901" cy="265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961866" y="2338880"/>
            <a:ext cx="4336211" cy="2505194"/>
            <a:chOff x="350" y="2637"/>
            <a:chExt cx="2478" cy="1431"/>
          </a:xfrm>
        </p:grpSpPr>
        <p:pic>
          <p:nvPicPr>
            <p:cNvPr id="61455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0" y="2637"/>
              <a:ext cx="2478" cy="1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6" name="Line 16"/>
            <p:cNvSpPr>
              <a:spLocks noChangeShapeType="1"/>
            </p:cNvSpPr>
            <p:nvPr/>
          </p:nvSpPr>
          <p:spPr bwMode="auto">
            <a:xfrm>
              <a:off x="1011" y="3879"/>
              <a:ext cx="122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7" name="Rectangle 17"/>
            <p:cNvSpPr>
              <a:spLocks noChangeArrowheads="1"/>
            </p:cNvSpPr>
            <p:nvPr/>
          </p:nvSpPr>
          <p:spPr bwMode="auto">
            <a:xfrm>
              <a:off x="885" y="3881"/>
              <a:ext cx="390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1007232"/>
              <a:r>
                <a:rPr lang="en-US" sz="1500">
                  <a:solidFill>
                    <a:srgbClr val="CCECFF"/>
                  </a:solidFill>
                  <a:latin typeface="Comic Sans MS" charset="0"/>
                </a:rPr>
                <a:t>83 ps</a:t>
              </a:r>
              <a:endParaRPr sz="15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52" name="Rectangle 18"/>
          <p:cNvSpPr>
            <a:spLocks noChangeArrowheads="1"/>
          </p:cNvSpPr>
          <p:nvPr/>
        </p:nvSpPr>
        <p:spPr bwMode="auto">
          <a:xfrm>
            <a:off x="208334" y="910343"/>
            <a:ext cx="8946967" cy="44032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algn="ctr" defTabSz="1007232"/>
            <a:r>
              <a:rPr lang="de-CH" sz="2200">
                <a:solidFill>
                  <a:srgbClr val="00187E"/>
                </a:solidFill>
                <a:latin typeface="Arial" charset="0"/>
              </a:rPr>
              <a:t>RF injection in combiner ring</a:t>
            </a:r>
            <a:endParaRPr lang="en-US" sz="220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61453" name="Text Box 19"/>
          <p:cNvSpPr txBox="1">
            <a:spLocks noChangeArrowheads="1"/>
          </p:cNvSpPr>
          <p:nvPr/>
        </p:nvSpPr>
        <p:spPr bwMode="auto">
          <a:xfrm>
            <a:off x="1338815" y="6270863"/>
            <a:ext cx="7474109" cy="581219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/>
            <a:r>
              <a:rPr lang="en-US" sz="1500">
                <a:latin typeface="Arial" charset="0"/>
              </a:rPr>
              <a:t>A first ring combination test was performed in 2002, </a:t>
            </a:r>
            <a:r>
              <a:rPr lang="en-US" sz="1500" i="1">
                <a:solidFill>
                  <a:srgbClr val="00187E"/>
                </a:solidFill>
                <a:latin typeface="Arial" charset="0"/>
              </a:rPr>
              <a:t>at low current and short pulse</a:t>
            </a:r>
            <a:r>
              <a:rPr lang="en-US" sz="1500">
                <a:latin typeface="Arial" charset="0"/>
              </a:rPr>
              <a:t>, in the CERN Electron-Positron Accumulator (EPA), properly modified</a:t>
            </a:r>
          </a:p>
        </p:txBody>
      </p:sp>
      <p:sp>
        <p:nvSpPr>
          <p:cNvPr id="6145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800"/>
              <a:t>CTF3 preliminary phase (2001-2002)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65018" y="865112"/>
            <a:ext cx="2826937" cy="466485"/>
          </a:xfrm>
          <a:prstGeom prst="rect">
            <a:avLst/>
          </a:prstGeom>
          <a:noFill/>
        </p:spPr>
        <p:txBody>
          <a:bodyPr wrap="none" lIns="96213" tIns="48107" rIns="96213" bIns="48107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Combination factor 4</a:t>
            </a: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437063" y="7318375"/>
            <a:ext cx="825500" cy="244475"/>
          </a:xfrm>
        </p:spPr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1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TFevolutio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2863"/>
            <a:ext cx="10077450" cy="339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CTF 3</a:t>
            </a:r>
          </a:p>
        </p:txBody>
      </p:sp>
      <p:grpSp>
        <p:nvGrpSpPr>
          <p:cNvPr id="32771" name="Group 5"/>
          <p:cNvGrpSpPr>
            <a:grpSpLocks/>
          </p:cNvGrpSpPr>
          <p:nvPr/>
        </p:nvGrpSpPr>
        <p:grpSpPr bwMode="auto">
          <a:xfrm>
            <a:off x="4181475" y="6794500"/>
            <a:ext cx="696913" cy="309563"/>
            <a:chOff x="4222" y="4266"/>
            <a:chExt cx="439" cy="195"/>
          </a:xfrm>
        </p:grpSpPr>
        <p:sp>
          <p:nvSpPr>
            <p:cNvPr id="32810" name="AutoShape 6"/>
            <p:cNvSpPr>
              <a:spLocks noChangeArrowheads="1"/>
            </p:cNvSpPr>
            <p:nvPr/>
          </p:nvSpPr>
          <p:spPr bwMode="auto">
            <a:xfrm>
              <a:off x="4222" y="4266"/>
              <a:ext cx="439" cy="192"/>
            </a:xfrm>
            <a:prstGeom prst="roundRect">
              <a:avLst>
                <a:gd name="adj" fmla="val 519"/>
              </a:avLst>
            </a:prstGeom>
            <a:solidFill>
              <a:srgbClr val="F8F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11" name="AutoShape 7"/>
            <p:cNvSpPr>
              <a:spLocks noChangeArrowheads="1"/>
            </p:cNvSpPr>
            <p:nvPr/>
          </p:nvSpPr>
          <p:spPr bwMode="auto">
            <a:xfrm>
              <a:off x="4222" y="4266"/>
              <a:ext cx="399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0000FF"/>
                  </a:solidFill>
                  <a:latin typeface="Comic Sans MS" charset="0"/>
                </a:rPr>
                <a:t>CLEX</a:t>
              </a:r>
            </a:p>
          </p:txBody>
        </p:sp>
      </p:grpSp>
      <p:sp>
        <p:nvSpPr>
          <p:cNvPr id="32772" name="Oval 8"/>
          <p:cNvSpPr>
            <a:spLocks noChangeArrowheads="1"/>
          </p:cNvSpPr>
          <p:nvPr/>
        </p:nvSpPr>
        <p:spPr bwMode="auto">
          <a:xfrm>
            <a:off x="6591300" y="5346700"/>
            <a:ext cx="123825" cy="106363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Char char="•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3" name="Oval 9"/>
          <p:cNvSpPr>
            <a:spLocks noChangeArrowheads="1"/>
          </p:cNvSpPr>
          <p:nvPr/>
        </p:nvSpPr>
        <p:spPr bwMode="auto">
          <a:xfrm>
            <a:off x="8232775" y="4673600"/>
            <a:ext cx="123825" cy="106363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Char char="•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4" name="Oval 10"/>
          <p:cNvSpPr>
            <a:spLocks noChangeArrowheads="1"/>
          </p:cNvSpPr>
          <p:nvPr/>
        </p:nvSpPr>
        <p:spPr bwMode="auto">
          <a:xfrm>
            <a:off x="8791575" y="4681538"/>
            <a:ext cx="125413" cy="106362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Char char="•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5" name="AutoShape 11"/>
          <p:cNvSpPr>
            <a:spLocks noChangeArrowheads="1"/>
          </p:cNvSpPr>
          <p:nvPr/>
        </p:nvSpPr>
        <p:spPr bwMode="auto">
          <a:xfrm>
            <a:off x="1074738" y="3544888"/>
            <a:ext cx="1951037" cy="309562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30 GHz </a:t>
            </a:r>
            <a:r>
              <a:rPr lang="ja-JP" altLang="en-GB" sz="1400" b="1">
                <a:solidFill>
                  <a:srgbClr val="FF3300"/>
                </a:solidFill>
                <a:latin typeface="Comic Sans MS" charset="0"/>
              </a:rPr>
              <a:t>“</a:t>
            </a:r>
            <a:r>
              <a:rPr lang="en-GB" altLang="ja-JP" sz="1400" b="1">
                <a:solidFill>
                  <a:srgbClr val="FF3300"/>
                </a:solidFill>
                <a:latin typeface="Comic Sans MS" charset="0"/>
              </a:rPr>
              <a:t>PETS Line</a:t>
            </a:r>
            <a:r>
              <a:rPr lang="ja-JP" altLang="en-GB" sz="1400" b="1">
                <a:solidFill>
                  <a:srgbClr val="FF3300"/>
                </a:solidFill>
                <a:latin typeface="Comic Sans MS" charset="0"/>
              </a:rPr>
              <a:t>”</a:t>
            </a:r>
            <a:endParaRPr lang="en-GB" sz="1400" b="1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32776" name="Line 12"/>
          <p:cNvSpPr>
            <a:spLocks noChangeShapeType="1"/>
          </p:cNvSpPr>
          <p:nvPr/>
        </p:nvSpPr>
        <p:spPr bwMode="auto">
          <a:xfrm>
            <a:off x="2217738" y="3905250"/>
            <a:ext cx="434975" cy="1339850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7" name="Line 13"/>
          <p:cNvSpPr>
            <a:spLocks noChangeShapeType="1"/>
          </p:cNvSpPr>
          <p:nvPr/>
        </p:nvSpPr>
        <p:spPr bwMode="auto">
          <a:xfrm flipH="1">
            <a:off x="4610100" y="6054725"/>
            <a:ext cx="452438" cy="668338"/>
          </a:xfrm>
          <a:prstGeom prst="line">
            <a:avLst/>
          </a:prstGeom>
          <a:noFill/>
          <a:ln w="9360">
            <a:solidFill>
              <a:srgbClr val="66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8" name="AutoShape 14"/>
          <p:cNvSpPr>
            <a:spLocks noChangeArrowheads="1"/>
          </p:cNvSpPr>
          <p:nvPr/>
        </p:nvSpPr>
        <p:spPr bwMode="auto">
          <a:xfrm>
            <a:off x="2717800" y="4211638"/>
            <a:ext cx="617538" cy="309562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Linac</a:t>
            </a:r>
          </a:p>
        </p:txBody>
      </p:sp>
      <p:grpSp>
        <p:nvGrpSpPr>
          <p:cNvPr id="32779" name="Group 15"/>
          <p:cNvGrpSpPr>
            <a:grpSpLocks/>
          </p:cNvGrpSpPr>
          <p:nvPr/>
        </p:nvGrpSpPr>
        <p:grpSpPr bwMode="auto">
          <a:xfrm>
            <a:off x="5868988" y="3549650"/>
            <a:ext cx="1717675" cy="309563"/>
            <a:chOff x="3697" y="1982"/>
            <a:chExt cx="1082" cy="195"/>
          </a:xfrm>
        </p:grpSpPr>
        <p:sp>
          <p:nvSpPr>
            <p:cNvPr id="32808" name="AutoShape 16"/>
            <p:cNvSpPr>
              <a:spLocks noChangeArrowheads="1"/>
            </p:cNvSpPr>
            <p:nvPr/>
          </p:nvSpPr>
          <p:spPr bwMode="auto">
            <a:xfrm>
              <a:off x="3697" y="1982"/>
              <a:ext cx="776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9" name="AutoShape 17"/>
            <p:cNvSpPr>
              <a:spLocks noChangeArrowheads="1"/>
            </p:cNvSpPr>
            <p:nvPr/>
          </p:nvSpPr>
          <p:spPr bwMode="auto">
            <a:xfrm>
              <a:off x="3697" y="1982"/>
              <a:ext cx="1082" cy="195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Delay Loop – 42m</a:t>
              </a:r>
            </a:p>
          </p:txBody>
        </p:sp>
      </p:grpSp>
      <p:grpSp>
        <p:nvGrpSpPr>
          <p:cNvPr id="32780" name="Group 18"/>
          <p:cNvGrpSpPr>
            <a:grpSpLocks/>
          </p:cNvGrpSpPr>
          <p:nvPr/>
        </p:nvGrpSpPr>
        <p:grpSpPr bwMode="auto">
          <a:xfrm>
            <a:off x="7700963" y="3541713"/>
            <a:ext cx="1990725" cy="309562"/>
            <a:chOff x="4851" y="1977"/>
            <a:chExt cx="1254" cy="195"/>
          </a:xfrm>
        </p:grpSpPr>
        <p:sp>
          <p:nvSpPr>
            <p:cNvPr id="32806" name="AutoShape 19"/>
            <p:cNvSpPr>
              <a:spLocks noChangeArrowheads="1"/>
            </p:cNvSpPr>
            <p:nvPr/>
          </p:nvSpPr>
          <p:spPr bwMode="auto">
            <a:xfrm>
              <a:off x="4851" y="1977"/>
              <a:ext cx="963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7" name="AutoShape 20"/>
            <p:cNvSpPr>
              <a:spLocks noChangeArrowheads="1"/>
            </p:cNvSpPr>
            <p:nvPr/>
          </p:nvSpPr>
          <p:spPr bwMode="auto">
            <a:xfrm>
              <a:off x="4851" y="1977"/>
              <a:ext cx="1254" cy="195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Combiner Ring – 84m</a:t>
              </a:r>
            </a:p>
          </p:txBody>
        </p:sp>
      </p:grpSp>
      <p:sp>
        <p:nvSpPr>
          <p:cNvPr id="32781" name="AutoShape 21"/>
          <p:cNvSpPr>
            <a:spLocks noChangeArrowheads="1"/>
          </p:cNvSpPr>
          <p:nvPr/>
        </p:nvSpPr>
        <p:spPr bwMode="auto">
          <a:xfrm>
            <a:off x="482600" y="4211638"/>
            <a:ext cx="906463" cy="309562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Injector</a:t>
            </a:r>
          </a:p>
        </p:txBody>
      </p:sp>
      <p:sp>
        <p:nvSpPr>
          <p:cNvPr id="32782" name="Line 22"/>
          <p:cNvSpPr>
            <a:spLocks noChangeShapeType="1"/>
          </p:cNvSpPr>
          <p:nvPr/>
        </p:nvSpPr>
        <p:spPr bwMode="auto">
          <a:xfrm>
            <a:off x="3043238" y="4462463"/>
            <a:ext cx="119062" cy="901700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3" name="AutoShape 23"/>
          <p:cNvSpPr>
            <a:spLocks noChangeArrowheads="1"/>
          </p:cNvSpPr>
          <p:nvPr/>
        </p:nvSpPr>
        <p:spPr bwMode="auto">
          <a:xfrm>
            <a:off x="3632200" y="3421063"/>
            <a:ext cx="1316038" cy="525462"/>
          </a:xfrm>
          <a:prstGeom prst="roundRect">
            <a:avLst>
              <a:gd name="adj" fmla="val 306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Bunch length</a:t>
            </a:r>
          </a:p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chicane</a:t>
            </a:r>
          </a:p>
        </p:txBody>
      </p:sp>
      <p:sp>
        <p:nvSpPr>
          <p:cNvPr id="32784" name="Line 24"/>
          <p:cNvSpPr>
            <a:spLocks noChangeShapeType="1"/>
          </p:cNvSpPr>
          <p:nvPr/>
        </p:nvSpPr>
        <p:spPr bwMode="auto">
          <a:xfrm>
            <a:off x="4260850" y="3905250"/>
            <a:ext cx="801688" cy="1393825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5" name="AutoShape 25"/>
          <p:cNvSpPr>
            <a:spLocks noChangeArrowheads="1"/>
          </p:cNvSpPr>
          <p:nvPr/>
        </p:nvSpPr>
        <p:spPr bwMode="auto">
          <a:xfrm>
            <a:off x="1016000" y="6659563"/>
            <a:ext cx="1736725" cy="309562"/>
          </a:xfrm>
          <a:prstGeom prst="roundRect">
            <a:avLst>
              <a:gd name="adj" fmla="val 306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30 GHz test area</a:t>
            </a:r>
          </a:p>
        </p:txBody>
      </p:sp>
      <p:sp>
        <p:nvSpPr>
          <p:cNvPr id="32786" name="Line 26"/>
          <p:cNvSpPr>
            <a:spLocks noChangeShapeType="1"/>
          </p:cNvSpPr>
          <p:nvPr/>
        </p:nvSpPr>
        <p:spPr bwMode="auto">
          <a:xfrm flipH="1">
            <a:off x="1944688" y="5897563"/>
            <a:ext cx="358775" cy="782637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7" name="Line 27"/>
          <p:cNvSpPr>
            <a:spLocks noChangeShapeType="1"/>
          </p:cNvSpPr>
          <p:nvPr/>
        </p:nvSpPr>
        <p:spPr bwMode="auto">
          <a:xfrm flipH="1">
            <a:off x="449263" y="4559300"/>
            <a:ext cx="604837" cy="773113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8" name="Line 28"/>
          <p:cNvSpPr>
            <a:spLocks noChangeShapeType="1"/>
          </p:cNvSpPr>
          <p:nvPr/>
        </p:nvSpPr>
        <p:spPr bwMode="auto">
          <a:xfrm flipH="1">
            <a:off x="6507163" y="3875088"/>
            <a:ext cx="88900" cy="814387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9" name="Line 29"/>
          <p:cNvSpPr>
            <a:spLocks noChangeShapeType="1"/>
          </p:cNvSpPr>
          <p:nvPr/>
        </p:nvSpPr>
        <p:spPr bwMode="auto">
          <a:xfrm>
            <a:off x="8555038" y="3917950"/>
            <a:ext cx="942975" cy="1287463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2790" name="Group 30"/>
          <p:cNvGrpSpPr>
            <a:grpSpLocks/>
          </p:cNvGrpSpPr>
          <p:nvPr/>
        </p:nvGrpSpPr>
        <p:grpSpPr bwMode="auto">
          <a:xfrm>
            <a:off x="7054850" y="4002088"/>
            <a:ext cx="566738" cy="309562"/>
            <a:chOff x="4444" y="2267"/>
            <a:chExt cx="357" cy="195"/>
          </a:xfrm>
        </p:grpSpPr>
        <p:sp>
          <p:nvSpPr>
            <p:cNvPr id="32804" name="AutoShape 31"/>
            <p:cNvSpPr>
              <a:spLocks noChangeArrowheads="1"/>
            </p:cNvSpPr>
            <p:nvPr/>
          </p:nvSpPr>
          <p:spPr bwMode="auto">
            <a:xfrm>
              <a:off x="4444" y="2267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5" name="AutoShape 32"/>
            <p:cNvSpPr>
              <a:spLocks noChangeArrowheads="1"/>
            </p:cNvSpPr>
            <p:nvPr/>
          </p:nvSpPr>
          <p:spPr bwMode="auto">
            <a:xfrm>
              <a:off x="4444" y="2267"/>
              <a:ext cx="325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TL1</a:t>
              </a:r>
            </a:p>
          </p:txBody>
        </p:sp>
      </p:grpSp>
      <p:grpSp>
        <p:nvGrpSpPr>
          <p:cNvPr id="32791" name="Group 33"/>
          <p:cNvGrpSpPr>
            <a:grpSpLocks/>
          </p:cNvGrpSpPr>
          <p:nvPr/>
        </p:nvGrpSpPr>
        <p:grpSpPr bwMode="auto">
          <a:xfrm>
            <a:off x="8682038" y="6865938"/>
            <a:ext cx="566737" cy="309562"/>
            <a:chOff x="5184" y="4266"/>
            <a:chExt cx="357" cy="195"/>
          </a:xfrm>
        </p:grpSpPr>
        <p:sp>
          <p:nvSpPr>
            <p:cNvPr id="32802" name="AutoShape 34"/>
            <p:cNvSpPr>
              <a:spLocks noChangeArrowheads="1"/>
            </p:cNvSpPr>
            <p:nvPr/>
          </p:nvSpPr>
          <p:spPr bwMode="auto">
            <a:xfrm>
              <a:off x="5184" y="4266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3" name="AutoShape 35"/>
            <p:cNvSpPr>
              <a:spLocks noChangeArrowheads="1"/>
            </p:cNvSpPr>
            <p:nvPr/>
          </p:nvSpPr>
          <p:spPr bwMode="auto">
            <a:xfrm>
              <a:off x="5184" y="4266"/>
              <a:ext cx="325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TL2</a:t>
              </a:r>
            </a:p>
          </p:txBody>
        </p:sp>
      </p:grpSp>
      <p:sp>
        <p:nvSpPr>
          <p:cNvPr id="32792" name="Line 36"/>
          <p:cNvSpPr>
            <a:spLocks noChangeShapeType="1"/>
          </p:cNvSpPr>
          <p:nvPr/>
        </p:nvSpPr>
        <p:spPr bwMode="auto">
          <a:xfrm>
            <a:off x="7397750" y="4340225"/>
            <a:ext cx="33338" cy="909638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3" name="Line 37"/>
          <p:cNvSpPr>
            <a:spLocks noChangeShapeType="1"/>
          </p:cNvSpPr>
          <p:nvPr/>
        </p:nvSpPr>
        <p:spPr bwMode="auto">
          <a:xfrm>
            <a:off x="7396163" y="6223000"/>
            <a:ext cx="1285875" cy="642938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4" name="AutoShape 38"/>
          <p:cNvSpPr>
            <a:spLocks noChangeArrowheads="1"/>
          </p:cNvSpPr>
          <p:nvPr/>
        </p:nvSpPr>
        <p:spPr bwMode="auto">
          <a:xfrm>
            <a:off x="4589463" y="3971925"/>
            <a:ext cx="1292225" cy="309563"/>
          </a:xfrm>
          <a:prstGeom prst="roundRect">
            <a:avLst>
              <a:gd name="adj" fmla="val 306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RF deflector</a:t>
            </a:r>
          </a:p>
        </p:txBody>
      </p:sp>
      <p:sp>
        <p:nvSpPr>
          <p:cNvPr id="32795" name="Line 39"/>
          <p:cNvSpPr>
            <a:spLocks noChangeShapeType="1"/>
          </p:cNvSpPr>
          <p:nvPr/>
        </p:nvSpPr>
        <p:spPr bwMode="auto">
          <a:xfrm>
            <a:off x="5326063" y="4268788"/>
            <a:ext cx="1268412" cy="1123950"/>
          </a:xfrm>
          <a:prstGeom prst="line">
            <a:avLst/>
          </a:prstGeom>
          <a:noFill/>
          <a:ln w="9398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2796" name="Group 40"/>
          <p:cNvGrpSpPr>
            <a:grpSpLocks/>
          </p:cNvGrpSpPr>
          <p:nvPr/>
        </p:nvGrpSpPr>
        <p:grpSpPr bwMode="auto">
          <a:xfrm>
            <a:off x="1016000" y="5754688"/>
            <a:ext cx="720725" cy="309562"/>
            <a:chOff x="640" y="3371"/>
            <a:chExt cx="454" cy="195"/>
          </a:xfrm>
        </p:grpSpPr>
        <p:sp>
          <p:nvSpPr>
            <p:cNvPr id="32800" name="AutoShape 41"/>
            <p:cNvSpPr>
              <a:spLocks noChangeArrowheads="1"/>
            </p:cNvSpPr>
            <p:nvPr/>
          </p:nvSpPr>
          <p:spPr bwMode="auto">
            <a:xfrm>
              <a:off x="640" y="3371"/>
              <a:ext cx="454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1" name="AutoShape 42"/>
            <p:cNvSpPr>
              <a:spLocks noChangeArrowheads="1"/>
            </p:cNvSpPr>
            <p:nvPr/>
          </p:nvSpPr>
          <p:spPr bwMode="auto">
            <a:xfrm>
              <a:off x="640" y="3371"/>
              <a:ext cx="413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Laser</a:t>
              </a:r>
            </a:p>
          </p:txBody>
        </p:sp>
      </p:grpSp>
      <p:sp>
        <p:nvSpPr>
          <p:cNvPr id="32797" name="AutoShape 43"/>
          <p:cNvSpPr>
            <a:spLocks noChangeArrowheads="1"/>
          </p:cNvSpPr>
          <p:nvPr/>
        </p:nvSpPr>
        <p:spPr bwMode="auto">
          <a:xfrm>
            <a:off x="2754313" y="4508500"/>
            <a:ext cx="1858962" cy="457200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457200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None/>
            </a:pPr>
            <a:r>
              <a:rPr lang="en-US" sz="2200"/>
              <a:t>4A – 1.2</a:t>
            </a:r>
            <a:r>
              <a:rPr lang="en-US" sz="2200">
                <a:cs typeface="Times New Roman" charset="0"/>
              </a:rPr>
              <a:t>µs</a:t>
            </a:r>
            <a:br>
              <a:rPr lang="en-US" sz="2200">
                <a:cs typeface="Times New Roman" charset="0"/>
              </a:rPr>
            </a:br>
            <a:r>
              <a:rPr lang="en-US" sz="2200">
                <a:cs typeface="Times New Roman" charset="0"/>
              </a:rPr>
              <a:t>150 MeV</a:t>
            </a:r>
          </a:p>
        </p:txBody>
      </p:sp>
      <p:sp>
        <p:nvSpPr>
          <p:cNvPr id="32798" name="AutoShape 44"/>
          <p:cNvSpPr>
            <a:spLocks noChangeArrowheads="1"/>
          </p:cNvSpPr>
          <p:nvPr/>
        </p:nvSpPr>
        <p:spPr bwMode="auto">
          <a:xfrm>
            <a:off x="5730875" y="6532563"/>
            <a:ext cx="1858963" cy="457200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457200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None/>
            </a:pPr>
            <a:r>
              <a:rPr lang="en-US" sz="2200"/>
              <a:t>32A – 140n</a:t>
            </a:r>
            <a:r>
              <a:rPr lang="en-US" sz="2200">
                <a:cs typeface="Times New Roman" charset="0"/>
              </a:rPr>
              <a:t>s</a:t>
            </a:r>
            <a:br>
              <a:rPr lang="en-US" sz="2200">
                <a:cs typeface="Times New Roman" charset="0"/>
              </a:rPr>
            </a:br>
            <a:r>
              <a:rPr lang="en-US" sz="2200">
                <a:cs typeface="Times New Roman" charset="0"/>
              </a:rPr>
              <a:t>150 MeV</a:t>
            </a:r>
          </a:p>
        </p:txBody>
      </p:sp>
      <p:sp>
        <p:nvSpPr>
          <p:cNvPr id="32799" name="Text Box 2"/>
          <p:cNvSpPr txBox="1">
            <a:spLocks noChangeArrowheads="1"/>
          </p:cNvSpPr>
          <p:nvPr/>
        </p:nvSpPr>
        <p:spPr bwMode="auto">
          <a:xfrm>
            <a:off x="574675" y="973138"/>
            <a:ext cx="8966200" cy="240188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spAutoFit/>
          </a:bodyPr>
          <a:lstStyle>
            <a:lvl1pPr marL="431800" indent="-32385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9000"/>
              <a:buFont typeface="Times New Roman" charset="0"/>
              <a:buBlip>
                <a:blip r:embed="rId4"/>
              </a:buBlip>
            </a:pPr>
            <a:r>
              <a:rPr lang="en-GB" sz="2600">
                <a:solidFill>
                  <a:srgbClr val="FF0000"/>
                </a:solidFill>
              </a:rPr>
              <a:t>demonstrate</a:t>
            </a:r>
            <a:r>
              <a:rPr lang="en-GB" sz="2600">
                <a:solidFill>
                  <a:srgbClr val="000000"/>
                </a:solidFill>
              </a:rPr>
              <a:t> remaining </a:t>
            </a:r>
            <a:r>
              <a:rPr lang="en-GB" sz="2600">
                <a:solidFill>
                  <a:srgbClr val="FF0000"/>
                </a:solidFill>
              </a:rPr>
              <a:t>CLIC feasibility</a:t>
            </a:r>
            <a:r>
              <a:rPr lang="en-GB" sz="2600">
                <a:solidFill>
                  <a:srgbClr val="000000"/>
                </a:solidFill>
              </a:rPr>
              <a:t> issues, in particular: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5000"/>
              <a:buFont typeface="Times New Roman" charset="0"/>
              <a:buBlip>
                <a:blip r:embed="rId4"/>
              </a:buBlip>
            </a:pPr>
            <a:r>
              <a:rPr lang="en-GB" sz="2600">
                <a:solidFill>
                  <a:srgbClr val="FF0000"/>
                </a:solidFill>
              </a:rPr>
              <a:t> Drive Beam generation</a:t>
            </a:r>
            <a:r>
              <a:rPr lang="en-GB" sz="2600">
                <a:solidFill>
                  <a:srgbClr val="000000"/>
                </a:solidFill>
              </a:rPr>
              <a:t> (fully loaded acceleration, </a:t>
            </a:r>
            <a:br>
              <a:rPr lang="en-GB" sz="2600">
                <a:solidFill>
                  <a:srgbClr val="000000"/>
                </a:solidFill>
              </a:rPr>
            </a:br>
            <a:r>
              <a:rPr lang="en-GB" sz="2600">
                <a:solidFill>
                  <a:srgbClr val="000000"/>
                </a:solidFill>
              </a:rPr>
              <a:t>bunch frequency multiplication)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5000"/>
              <a:buFont typeface="Times New Roman" charset="0"/>
              <a:buBlip>
                <a:blip r:embed="rId4"/>
              </a:buBlip>
            </a:pPr>
            <a:r>
              <a:rPr lang="en-GB" sz="2600">
                <a:solidFill>
                  <a:srgbClr val="000000"/>
                </a:solidFill>
              </a:rPr>
              <a:t> CLIC </a:t>
            </a:r>
            <a:r>
              <a:rPr lang="en-GB" sz="2600">
                <a:solidFill>
                  <a:srgbClr val="FF0000"/>
                </a:solidFill>
              </a:rPr>
              <a:t>accelerating structures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5000"/>
              <a:buFont typeface="Times New Roman" charset="0"/>
              <a:buBlip>
                <a:blip r:embed="rId4"/>
              </a:buBlip>
            </a:pPr>
            <a:r>
              <a:rPr lang="en-GB" sz="2600">
                <a:solidFill>
                  <a:srgbClr val="FF0000"/>
                </a:solidFill>
              </a:rPr>
              <a:t> </a:t>
            </a:r>
            <a:r>
              <a:rPr lang="en-GB" sz="2600"/>
              <a:t>CLIC </a:t>
            </a:r>
            <a:r>
              <a:rPr lang="en-GB" sz="2600">
                <a:solidFill>
                  <a:srgbClr val="FF0000"/>
                </a:solidFill>
              </a:rPr>
              <a:t>power production structures</a:t>
            </a:r>
            <a:r>
              <a:rPr lang="en-GB" sz="2600">
                <a:solidFill>
                  <a:srgbClr val="000000"/>
                </a:solidFill>
              </a:rPr>
              <a:t> (PETS)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7_2_3cr-combi8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557" y="2433971"/>
            <a:ext cx="7139893" cy="4803810"/>
          </a:xfrm>
          <a:prstGeom prst="rect">
            <a:avLst/>
          </a:prstGeom>
        </p:spPr>
      </p:pic>
      <p:sp>
        <p:nvSpPr>
          <p:cNvPr id="22532" name="Content Placeholder 2"/>
          <p:cNvSpPr>
            <a:spLocks noGrp="1"/>
          </p:cNvSpPr>
          <p:nvPr>
            <p:ph idx="1"/>
          </p:nvPr>
        </p:nvSpPr>
        <p:spPr>
          <a:xfrm>
            <a:off x="155575" y="993775"/>
            <a:ext cx="9837738" cy="1373188"/>
          </a:xfrm>
          <a:solidFill>
            <a:srgbClr val="FBFFC4"/>
          </a:solidFill>
          <a:ln w="12700" cap="flat" algn="ctr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combined operation of </a:t>
            </a:r>
            <a:r>
              <a:rPr lang="en-US" sz="2200" dirty="0">
                <a:solidFill>
                  <a:srgbClr val="0000FF"/>
                </a:solidFill>
              </a:rPr>
              <a:t>Delay Loop </a:t>
            </a:r>
            <a:r>
              <a:rPr lang="en-US" sz="2200" dirty="0">
                <a:solidFill>
                  <a:srgbClr val="FF0000"/>
                </a:solidFill>
              </a:rPr>
              <a:t>and </a:t>
            </a:r>
            <a:r>
              <a:rPr lang="en-US" sz="2200" dirty="0">
                <a:solidFill>
                  <a:srgbClr val="0000FF"/>
                </a:solidFill>
              </a:rPr>
              <a:t>Combiner Ring </a:t>
            </a:r>
            <a:r>
              <a:rPr lang="en-US" sz="2200" dirty="0"/>
              <a:t>(factor 8 combination)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~26 A </a:t>
            </a:r>
            <a:r>
              <a:rPr lang="en-US" sz="2200" dirty="0"/>
              <a:t>combination reached, nominal 140 ns pulse length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=&gt; </a:t>
            </a:r>
            <a:r>
              <a:rPr lang="en-US" sz="2200" b="1" dirty="0">
                <a:solidFill>
                  <a:srgbClr val="FF0000"/>
                </a:solidFill>
              </a:rPr>
              <a:t>Full drive beam generation</a:t>
            </a:r>
            <a:r>
              <a:rPr lang="en-US" sz="2200" dirty="0">
                <a:solidFill>
                  <a:srgbClr val="FF0000"/>
                </a:solidFill>
              </a:rPr>
              <a:t>, main goal of 2009, </a:t>
            </a:r>
            <a:r>
              <a:rPr lang="en-US" sz="2200" b="1" dirty="0">
                <a:solidFill>
                  <a:srgbClr val="FF0000"/>
                </a:solidFill>
              </a:rPr>
              <a:t>achieved</a:t>
            </a:r>
            <a:endParaRPr lang="en-US" sz="2200" dirty="0"/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195796" y="2981326"/>
            <a:ext cx="2651125" cy="1014413"/>
            <a:chOff x="33338" y="1915856"/>
            <a:chExt cx="2405062" cy="920750"/>
          </a:xfrm>
        </p:grpSpPr>
        <p:grpSp>
          <p:nvGrpSpPr>
            <p:cNvPr id="4" name="Group 224"/>
            <p:cNvGrpSpPr>
              <a:grpSpLocks/>
            </p:cNvGrpSpPr>
            <p:nvPr/>
          </p:nvGrpSpPr>
          <p:grpSpPr bwMode="auto">
            <a:xfrm>
              <a:off x="33338" y="1915856"/>
              <a:ext cx="2405062" cy="920750"/>
              <a:chOff x="3750" y="2279"/>
              <a:chExt cx="1805" cy="704"/>
            </a:xfrm>
          </p:grpSpPr>
          <p:sp>
            <p:nvSpPr>
              <p:cNvPr id="59400" name="Text Box 158"/>
              <p:cNvSpPr txBox="1">
                <a:spLocks noChangeArrowheads="1"/>
              </p:cNvSpPr>
              <p:nvPr/>
            </p:nvSpPr>
            <p:spPr bwMode="auto">
              <a:xfrm>
                <a:off x="4667" y="2730"/>
                <a:ext cx="526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300" b="1" dirty="0">
                    <a:solidFill>
                      <a:srgbClr val="3333FF"/>
                    </a:solidFill>
                  </a:rPr>
                  <a:t>30A</a:t>
                </a:r>
              </a:p>
            </p:txBody>
          </p:sp>
          <p:sp>
            <p:nvSpPr>
              <p:cNvPr id="59401" name="Rectangle 42"/>
              <p:cNvSpPr>
                <a:spLocks noChangeArrowheads="1"/>
              </p:cNvSpPr>
              <p:nvPr/>
            </p:nvSpPr>
            <p:spPr bwMode="auto">
              <a:xfrm>
                <a:off x="3794" y="2634"/>
                <a:ext cx="136" cy="8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2" name="Line 43"/>
              <p:cNvSpPr>
                <a:spLocks noChangeShapeType="1"/>
              </p:cNvSpPr>
              <p:nvPr/>
            </p:nvSpPr>
            <p:spPr bwMode="auto">
              <a:xfrm>
                <a:off x="3930" y="2678"/>
                <a:ext cx="22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3" name="Line 44"/>
              <p:cNvSpPr>
                <a:spLocks noChangeShapeType="1"/>
              </p:cNvSpPr>
              <p:nvPr/>
            </p:nvSpPr>
            <p:spPr bwMode="auto">
              <a:xfrm flipV="1">
                <a:off x="4154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4" name="Line 45"/>
              <p:cNvSpPr>
                <a:spLocks noChangeShapeType="1"/>
              </p:cNvSpPr>
              <p:nvPr/>
            </p:nvSpPr>
            <p:spPr bwMode="auto">
              <a:xfrm>
                <a:off x="4200" y="2634"/>
                <a:ext cx="1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5" name="Line 46"/>
              <p:cNvSpPr>
                <a:spLocks noChangeShapeType="1"/>
              </p:cNvSpPr>
              <p:nvPr/>
            </p:nvSpPr>
            <p:spPr bwMode="auto">
              <a:xfrm>
                <a:off x="4380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6" name="Line 47"/>
              <p:cNvSpPr>
                <a:spLocks noChangeShapeType="1"/>
              </p:cNvSpPr>
              <p:nvPr/>
            </p:nvSpPr>
            <p:spPr bwMode="auto">
              <a:xfrm>
                <a:off x="4426" y="2678"/>
                <a:ext cx="36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7" name="Oval 48"/>
              <p:cNvSpPr>
                <a:spLocks noChangeArrowheads="1"/>
              </p:cNvSpPr>
              <p:nvPr/>
            </p:nvSpPr>
            <p:spPr bwMode="auto">
              <a:xfrm>
                <a:off x="4426" y="2415"/>
                <a:ext cx="315" cy="26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dirty="0">
                    <a:solidFill>
                      <a:srgbClr val="000000"/>
                    </a:solidFill>
                  </a:rPr>
                  <a:t>DL</a:t>
                </a:r>
              </a:p>
            </p:txBody>
          </p:sp>
          <p:sp>
            <p:nvSpPr>
              <p:cNvPr id="59408" name="Arc 49"/>
              <p:cNvSpPr>
                <a:spLocks/>
              </p:cNvSpPr>
              <p:nvPr/>
            </p:nvSpPr>
            <p:spPr bwMode="auto">
              <a:xfrm flipV="1">
                <a:off x="4787" y="2547"/>
                <a:ext cx="136" cy="1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10800000"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9" name="Arc 50"/>
              <p:cNvSpPr>
                <a:spLocks/>
              </p:cNvSpPr>
              <p:nvPr/>
            </p:nvSpPr>
            <p:spPr bwMode="auto">
              <a:xfrm flipH="1">
                <a:off x="4921" y="2371"/>
                <a:ext cx="272" cy="176"/>
              </a:xfrm>
              <a:custGeom>
                <a:avLst/>
                <a:gdLst>
                  <a:gd name="T0" fmla="*/ 0 w 22024"/>
                  <a:gd name="T1" fmla="*/ 0 h 21600"/>
                  <a:gd name="T2" fmla="*/ 0 w 22024"/>
                  <a:gd name="T3" fmla="*/ 0 h 21600"/>
                  <a:gd name="T4" fmla="*/ 0 w 2202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24"/>
                  <a:gd name="T10" fmla="*/ 0 h 21600"/>
                  <a:gd name="T11" fmla="*/ 22024 w 2202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4" h="21600" fill="none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</a:path>
                  <a:path w="22024" h="21600" stroke="0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  <a:lnTo>
                      <a:pt x="424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0" name="Oval 51"/>
              <p:cNvSpPr>
                <a:spLocks noChangeArrowheads="1"/>
              </p:cNvSpPr>
              <p:nvPr/>
            </p:nvSpPr>
            <p:spPr bwMode="auto">
              <a:xfrm>
                <a:off x="4967" y="2371"/>
                <a:ext cx="541" cy="529"/>
              </a:xfrm>
              <a:prstGeom prst="ellips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1" name="Line 53"/>
              <p:cNvSpPr>
                <a:spLocks noChangeShapeType="1"/>
              </p:cNvSpPr>
              <p:nvPr/>
            </p:nvSpPr>
            <p:spPr bwMode="auto">
              <a:xfrm flipH="1">
                <a:off x="4655" y="2900"/>
                <a:ext cx="583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12" name="Line 54"/>
              <p:cNvSpPr>
                <a:spLocks noChangeShapeType="1"/>
              </p:cNvSpPr>
              <p:nvPr/>
            </p:nvSpPr>
            <p:spPr bwMode="auto">
              <a:xfrm>
                <a:off x="3974" y="2591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" name="Group 60"/>
              <p:cNvGrpSpPr>
                <a:grpSpLocks/>
              </p:cNvGrpSpPr>
              <p:nvPr/>
            </p:nvGrpSpPr>
            <p:grpSpPr bwMode="auto">
              <a:xfrm>
                <a:off x="3750" y="2279"/>
                <a:ext cx="1805" cy="704"/>
                <a:chOff x="1200" y="2592"/>
                <a:chExt cx="1920" cy="768"/>
              </a:xfrm>
            </p:grpSpPr>
            <p:sp>
              <p:nvSpPr>
                <p:cNvPr id="59415" name="Rectangle 61"/>
                <p:cNvSpPr>
                  <a:spLocks noChangeArrowheads="1"/>
                </p:cNvSpPr>
                <p:nvPr/>
              </p:nvSpPr>
              <p:spPr bwMode="auto">
                <a:xfrm>
                  <a:off x="1632" y="3120"/>
                  <a:ext cx="816" cy="240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6" name="Rectangle 62"/>
                <p:cNvSpPr>
                  <a:spLocks noChangeArrowheads="1"/>
                </p:cNvSpPr>
                <p:nvPr/>
              </p:nvSpPr>
              <p:spPr bwMode="auto">
                <a:xfrm>
                  <a:off x="1200" y="3120"/>
                  <a:ext cx="432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7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1200" y="288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8" name="Line 64"/>
                <p:cNvSpPr>
                  <a:spLocks noChangeShapeType="1"/>
                </p:cNvSpPr>
                <p:nvPr/>
              </p:nvSpPr>
              <p:spPr bwMode="auto">
                <a:xfrm>
                  <a:off x="3120" y="2592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9" name="Line 65"/>
                <p:cNvSpPr>
                  <a:spLocks noChangeShapeType="1"/>
                </p:cNvSpPr>
                <p:nvPr/>
              </p:nvSpPr>
              <p:spPr bwMode="auto">
                <a:xfrm>
                  <a:off x="2448" y="3360"/>
                  <a:ext cx="6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0" name="Line 66"/>
                <p:cNvSpPr>
                  <a:spLocks noChangeShapeType="1"/>
                </p:cNvSpPr>
                <p:nvPr/>
              </p:nvSpPr>
              <p:spPr bwMode="auto">
                <a:xfrm>
                  <a:off x="1200" y="2880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1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824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2" name="Line 68"/>
                <p:cNvSpPr>
                  <a:spLocks noChangeShapeType="1"/>
                </p:cNvSpPr>
                <p:nvPr/>
              </p:nvSpPr>
              <p:spPr bwMode="auto">
                <a:xfrm>
                  <a:off x="1824" y="2592"/>
                  <a:ext cx="12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414" name="Rectangle 52"/>
              <p:cNvSpPr>
                <a:spLocks noChangeArrowheads="1"/>
              </p:cNvSpPr>
              <p:nvPr/>
            </p:nvSpPr>
            <p:spPr bwMode="auto">
              <a:xfrm>
                <a:off x="4488" y="2894"/>
                <a:ext cx="180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9399" name="TextBox 41"/>
            <p:cNvSpPr txBox="1">
              <a:spLocks noChangeArrowheads="1"/>
            </p:cNvSpPr>
            <p:nvPr/>
          </p:nvSpPr>
          <p:spPr bwMode="auto">
            <a:xfrm>
              <a:off x="1763713" y="2184400"/>
              <a:ext cx="539989" cy="419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CR</a:t>
              </a:r>
            </a:p>
          </p:txBody>
        </p:sp>
      </p:grpSp>
      <p:sp>
        <p:nvSpPr>
          <p:cNvPr id="59397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Drive beam generation achieved</a:t>
            </a:r>
          </a:p>
        </p:txBody>
      </p:sp>
    </p:spTree>
    <p:extLst>
      <p:ext uri="{BB962C8B-B14F-4D97-AF65-F5344CB8AC3E}">
        <p14:creationId xmlns:p14="http://schemas.microsoft.com/office/powerpoint/2010/main" val="2007174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6" t="7597" r="23532" b="15154"/>
          <a:stretch>
            <a:fillRect/>
          </a:stretch>
        </p:blipFill>
        <p:spPr bwMode="auto">
          <a:xfrm>
            <a:off x="1760538" y="2678113"/>
            <a:ext cx="2111375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00113"/>
            <a:ext cx="9737725" cy="6270625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must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extract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efficiently 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&gt;100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 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MW power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from high current drive beam</a:t>
            </a:r>
          </a:p>
          <a:p>
            <a:pPr eaLnBrk="1"/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passive microwave device in which bunches of the drive beam interact with the impedance of the periodically loaded waveguide and generate RF power </a:t>
            </a:r>
          </a:p>
          <a:p>
            <a:pPr eaLnBrk="1"/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periodically corrugated structure with low impedance (big a/</a:t>
            </a:r>
            <a:r>
              <a:rPr lang="el-GR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λ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ON/OFF</a:t>
            </a:r>
            <a:b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mechanism</a:t>
            </a:r>
          </a:p>
        </p:txBody>
      </p:sp>
      <p:pic>
        <p:nvPicPr>
          <p:cNvPr id="35843" name="Picture 39" descr="PETS_gener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2" r="3786"/>
          <a:stretch>
            <a:fillRect/>
          </a:stretch>
        </p:blipFill>
        <p:spPr bwMode="auto">
          <a:xfrm>
            <a:off x="0" y="3511550"/>
            <a:ext cx="1924050" cy="224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Power extraction structure PETS</a:t>
            </a:r>
          </a:p>
        </p:txBody>
      </p:sp>
      <p:pic>
        <p:nvPicPr>
          <p:cNvPr id="35845" name="Picture 3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5" y="3192463"/>
            <a:ext cx="2147888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38"/>
          <p:cNvSpPr>
            <a:spLocks noChangeArrowheads="1"/>
          </p:cNvSpPr>
          <p:nvPr/>
        </p:nvSpPr>
        <p:spPr bwMode="auto">
          <a:xfrm>
            <a:off x="3984625" y="3148013"/>
            <a:ext cx="917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marL="609600" indent="-609600" defTabSz="912813">
              <a:spcAft>
                <a:spcPts val="538"/>
              </a:spcAft>
            </a:pPr>
            <a:r>
              <a:rPr lang="en-US" sz="1400" b="1">
                <a:solidFill>
                  <a:schemeClr val="bg1"/>
                </a:solidFill>
              </a:rPr>
              <a:t>Beam eye</a:t>
            </a:r>
            <a:br>
              <a:rPr lang="en-US" sz="1400" b="1">
                <a:solidFill>
                  <a:schemeClr val="bg1"/>
                </a:solidFill>
              </a:rPr>
            </a:br>
            <a:r>
              <a:rPr lang="en-US" sz="1400" b="1">
                <a:solidFill>
                  <a:schemeClr val="bg1"/>
                </a:solidFill>
              </a:rPr>
              <a:t>view</a:t>
            </a:r>
          </a:p>
        </p:txBody>
      </p:sp>
      <p:sp>
        <p:nvSpPr>
          <p:cNvPr id="35847" name="Rectangle 137"/>
          <p:cNvSpPr>
            <a:spLocks noChangeArrowheads="1"/>
          </p:cNvSpPr>
          <p:nvPr/>
        </p:nvSpPr>
        <p:spPr bwMode="auto">
          <a:xfrm>
            <a:off x="6284913" y="2957513"/>
            <a:ext cx="3482975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13" tIns="48107" rIns="96213" bIns="48107">
            <a:spAutoFit/>
          </a:bodyPr>
          <a:lstStyle/>
          <a:p>
            <a:pPr>
              <a:spcAft>
                <a:spcPts val="1125"/>
              </a:spcAft>
            </a:pPr>
            <a:r>
              <a:rPr lang="en-US" altLang="ja-JP" sz="1500">
                <a:latin typeface="Comic Sans MS" charset="0"/>
              </a:rPr>
              <a:t>The power produced by the bunched (</a:t>
            </a:r>
            <a:r>
              <a:rPr lang="en-US" altLang="ja-JP" sz="1500">
                <a:latin typeface="Lucida Grande" charset="0"/>
                <a:cs typeface="Lucida Grande" charset="0"/>
                <a:sym typeface="Symbol" charset="0"/>
              </a:rPr>
              <a:t>ω</a:t>
            </a:r>
            <a:r>
              <a:rPr lang="en-US" altLang="ja-JP" sz="1500" baseline="-25000">
                <a:latin typeface="Comic Sans MS" charset="0"/>
                <a:sym typeface="Symbol" charset="0"/>
              </a:rPr>
              <a:t>0</a:t>
            </a:r>
            <a:r>
              <a:rPr lang="en-US" altLang="ja-JP" sz="1500">
                <a:latin typeface="Comic Sans MS" charset="0"/>
              </a:rPr>
              <a:t>) beam in a constant impedance structure:</a:t>
            </a:r>
            <a:endParaRPr lang="en-US" sz="1500">
              <a:latin typeface="Comic Sans MS" charset="0"/>
            </a:endParaRPr>
          </a:p>
        </p:txBody>
      </p:sp>
      <p:sp>
        <p:nvSpPr>
          <p:cNvPr id="35849" name="Rectangle 147"/>
          <p:cNvSpPr>
            <a:spLocks noChangeArrowheads="1"/>
          </p:cNvSpPr>
          <p:nvPr/>
        </p:nvSpPr>
        <p:spPr bwMode="auto">
          <a:xfrm>
            <a:off x="6338888" y="5519738"/>
            <a:ext cx="344805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13" tIns="48107" rIns="96213" bIns="48107">
            <a:spAutoFit/>
          </a:bodyPr>
          <a:lstStyle/>
          <a:p>
            <a:pPr>
              <a:spcAft>
                <a:spcPts val="1125"/>
              </a:spcAft>
            </a:pPr>
            <a:r>
              <a:rPr lang="en-US" altLang="ja-JP" sz="1500">
                <a:latin typeface="Comic Sans MS" charset="0"/>
              </a:rPr>
              <a:t>P – RF power, determined by the accelerating structure needs and the module layout.</a:t>
            </a:r>
            <a:br>
              <a:rPr lang="en-US" altLang="ja-JP" sz="1500">
                <a:latin typeface="Comic Sans MS" charset="0"/>
              </a:rPr>
            </a:br>
            <a:r>
              <a:rPr lang="en-US" altLang="ja-JP" sz="1500">
                <a:latin typeface="Comic Sans MS" charset="0"/>
              </a:rPr>
              <a:t>I – Drive beam current</a:t>
            </a:r>
            <a:br>
              <a:rPr lang="en-US" altLang="ja-JP" sz="1500">
                <a:latin typeface="Comic Sans MS" charset="0"/>
              </a:rPr>
            </a:br>
            <a:r>
              <a:rPr lang="en-US" altLang="ja-JP" sz="1500">
                <a:latin typeface="Comic Sans MS" charset="0"/>
              </a:rPr>
              <a:t>L – Active length of the PETS</a:t>
            </a:r>
            <a:br>
              <a:rPr lang="en-US" altLang="ja-JP" sz="1500">
                <a:latin typeface="Comic Sans MS" charset="0"/>
              </a:rPr>
            </a:br>
            <a:r>
              <a:rPr lang="en-US" altLang="ja-JP" sz="1500">
                <a:latin typeface="Comic Sans MS" charset="0"/>
              </a:rPr>
              <a:t>F</a:t>
            </a:r>
            <a:r>
              <a:rPr lang="en-US" altLang="ja-JP" sz="1500" baseline="-25000">
                <a:latin typeface="Comic Sans MS" charset="0"/>
              </a:rPr>
              <a:t>b</a:t>
            </a:r>
            <a:r>
              <a:rPr lang="en-US" altLang="ja-JP" sz="1500">
                <a:latin typeface="Comic Sans MS" charset="0"/>
              </a:rPr>
              <a:t> – single bunch form factor (≈ 1)</a:t>
            </a:r>
            <a:endParaRPr lang="en-US" sz="1500">
              <a:latin typeface="Comic Sans MS" charset="0"/>
            </a:endParaRPr>
          </a:p>
        </p:txBody>
      </p:sp>
      <p:sp>
        <p:nvSpPr>
          <p:cNvPr id="35850" name="Rectangle 148"/>
          <p:cNvSpPr>
            <a:spLocks noChangeArrowheads="1"/>
          </p:cNvSpPr>
          <p:nvPr/>
        </p:nvSpPr>
        <p:spPr bwMode="auto">
          <a:xfrm>
            <a:off x="6129338" y="2833688"/>
            <a:ext cx="3798887" cy="4352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96213" tIns="48107" rIns="96213" bIns="48107" anchor="ctr"/>
          <a:lstStyle/>
          <a:p>
            <a:pPr>
              <a:spcAft>
                <a:spcPts val="1125"/>
              </a:spcAft>
            </a:pPr>
            <a:endParaRPr lang="en-US"/>
          </a:p>
        </p:txBody>
      </p:sp>
      <p:pic>
        <p:nvPicPr>
          <p:cNvPr id="358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5808663"/>
            <a:ext cx="5721350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43"/>
          <p:cNvGrpSpPr>
            <a:grpSpLocks/>
          </p:cNvGrpSpPr>
          <p:nvPr/>
        </p:nvGrpSpPr>
        <p:grpSpPr bwMode="auto">
          <a:xfrm>
            <a:off x="6461524" y="3844449"/>
            <a:ext cx="3098748" cy="1520326"/>
            <a:chOff x="6262330" y="3352558"/>
            <a:chExt cx="3046718" cy="1379836"/>
          </a:xfrm>
        </p:grpSpPr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6305804" y="3609638"/>
              <a:ext cx="3003244" cy="1122756"/>
              <a:chOff x="4153" y="1491"/>
              <a:chExt cx="1727" cy="642"/>
            </a:xfrm>
          </p:grpSpPr>
          <p:graphicFrame>
            <p:nvGraphicFramePr>
              <p:cNvPr id="28" name="Object 3"/>
              <p:cNvGraphicFramePr>
                <a:graphicFrameLocks noChangeAspect="1"/>
              </p:cNvGraphicFramePr>
              <p:nvPr/>
            </p:nvGraphicFramePr>
            <p:xfrm>
              <a:off x="4153" y="1491"/>
              <a:ext cx="1727" cy="6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5915" name="Equation" r:id="rId7" imgW="1231900" imgH="457200" progId="Equation.3">
                      <p:embed/>
                    </p:oleObj>
                  </mc:Choice>
                  <mc:Fallback>
                    <p:oleObj name="Equation" r:id="rId7" imgW="1231900" imgH="457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3" y="1491"/>
                            <a:ext cx="1727" cy="6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" name="Rectangle 138"/>
              <p:cNvSpPr>
                <a:spLocks noChangeArrowheads="1"/>
              </p:cNvSpPr>
              <p:nvPr/>
            </p:nvSpPr>
            <p:spPr bwMode="auto">
              <a:xfrm>
                <a:off x="4224" y="1584"/>
                <a:ext cx="1152" cy="384"/>
              </a:xfrm>
              <a:prstGeom prst="rect">
                <a:avLst/>
              </a:prstGeom>
              <a:solidFill>
                <a:srgbClr val="DFB089">
                  <a:alpha val="2313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139"/>
              <p:cNvSpPr>
                <a:spLocks noChangeArrowheads="1"/>
              </p:cNvSpPr>
              <p:nvPr/>
            </p:nvSpPr>
            <p:spPr bwMode="auto">
              <a:xfrm>
                <a:off x="5376" y="1584"/>
                <a:ext cx="240" cy="480"/>
              </a:xfrm>
              <a:prstGeom prst="rect">
                <a:avLst/>
              </a:prstGeom>
              <a:solidFill>
                <a:srgbClr val="BFB6D2">
                  <a:alpha val="2392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140"/>
              <p:cNvSpPr>
                <a:spLocks noChangeArrowheads="1"/>
              </p:cNvSpPr>
              <p:nvPr/>
            </p:nvSpPr>
            <p:spPr bwMode="auto">
              <a:xfrm>
                <a:off x="5616" y="1584"/>
                <a:ext cx="144" cy="192"/>
              </a:xfrm>
              <a:prstGeom prst="rect">
                <a:avLst/>
              </a:prstGeom>
              <a:solidFill>
                <a:srgbClr val="BFB6D2">
                  <a:alpha val="25098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Rectangle 143"/>
            <p:cNvSpPr>
              <a:spLocks noChangeArrowheads="1"/>
            </p:cNvSpPr>
            <p:nvPr/>
          </p:nvSpPr>
          <p:spPr bwMode="auto">
            <a:xfrm>
              <a:off x="6262330" y="3352558"/>
              <a:ext cx="1758213" cy="22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r>
                <a:rPr lang="en-US" altLang="ja-JP" sz="1100">
                  <a:latin typeface="Comic Sans MS" charset="0"/>
                  <a:ea typeface="ＭＳ Ｐゴシック" charset="-128"/>
                  <a:cs typeface="ＭＳ Ｐゴシック" charset="-128"/>
                </a:rPr>
                <a:t>Design input parameters</a:t>
              </a:r>
              <a:endParaRPr lang="en-US" sz="1100">
                <a:latin typeface="Comic Sans MS" charset="0"/>
              </a:endParaRPr>
            </a:p>
          </p:txBody>
        </p:sp>
        <p:sp>
          <p:nvSpPr>
            <p:cNvPr id="25" name="Line 144"/>
            <p:cNvSpPr>
              <a:spLocks noChangeShapeType="1"/>
            </p:cNvSpPr>
            <p:nvPr/>
          </p:nvSpPr>
          <p:spPr bwMode="auto">
            <a:xfrm flipV="1">
              <a:off x="7430934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45"/>
            <p:cNvSpPr>
              <a:spLocks noChangeArrowheads="1"/>
            </p:cNvSpPr>
            <p:nvPr/>
          </p:nvSpPr>
          <p:spPr bwMode="auto">
            <a:xfrm>
              <a:off x="8182179" y="3352558"/>
              <a:ext cx="982317" cy="22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r>
                <a:rPr lang="en-US" altLang="ja-JP" sz="1100">
                  <a:latin typeface="Comic Sans MS" charset="0"/>
                  <a:ea typeface="ＭＳ Ｐゴシック" charset="-128"/>
                  <a:cs typeface="ＭＳ Ｐゴシック" charset="-128"/>
                </a:rPr>
                <a:t>PETS design</a:t>
              </a:r>
              <a:endParaRPr lang="en-US" sz="1100">
                <a:latin typeface="Comic Sans MS" charset="0"/>
              </a:endParaRPr>
            </a:p>
          </p:txBody>
        </p:sp>
        <p:sp>
          <p:nvSpPr>
            <p:cNvPr id="27" name="Line 146"/>
            <p:cNvSpPr>
              <a:spLocks noChangeShapeType="1"/>
            </p:cNvSpPr>
            <p:nvPr/>
          </p:nvSpPr>
          <p:spPr bwMode="auto">
            <a:xfrm flipV="1">
              <a:off x="8683011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" t="5214" r="7120"/>
          <a:stretch/>
        </p:blipFill>
        <p:spPr bwMode="auto">
          <a:xfrm>
            <a:off x="4865298" y="3339925"/>
            <a:ext cx="5212152" cy="380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59091" y="940501"/>
            <a:ext cx="4692723" cy="633597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RF breakdowns</a:t>
            </a:r>
            <a:br>
              <a:rPr lang="en-US" sz="2400" dirty="0"/>
            </a:br>
            <a:r>
              <a:rPr lang="en-US" sz="2400" dirty="0"/>
              <a:t>can occur</a:t>
            </a:r>
            <a:br>
              <a:rPr lang="en-US" sz="2400" dirty="0"/>
            </a:br>
            <a:r>
              <a:rPr lang="en-US" sz="2400" dirty="0"/>
              <a:t>=&gt; no acceleration</a:t>
            </a:r>
            <a:br>
              <a:rPr lang="en-US" sz="2400" dirty="0"/>
            </a:br>
            <a:r>
              <a:rPr lang="en-US" sz="2400" dirty="0"/>
              <a:t>and deflection</a:t>
            </a:r>
          </a:p>
          <a:p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Goal: 3 10</a:t>
            </a:r>
            <a:r>
              <a:rPr lang="en-US" sz="2400" baseline="300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/m</a:t>
            </a:r>
            <a:b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breakdowns </a:t>
            </a:r>
            <a:b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at 100 MV/m loaded gradient</a:t>
            </a:r>
            <a:b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at 230 ns pulse length </a:t>
            </a:r>
          </a:p>
          <a:p>
            <a:r>
              <a:rPr lang="en-US" sz="2400" dirty="0"/>
              <a:t>latest prototypes (T24 and TD24)</a:t>
            </a:r>
            <a:br>
              <a:rPr lang="en-US" sz="2400" dirty="0"/>
            </a:br>
            <a:r>
              <a:rPr lang="en-US" sz="2400" dirty="0"/>
              <a:t>tested (SLAC and KEK)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=&gt;</a:t>
            </a:r>
            <a:r>
              <a:rPr lang="en-US" sz="2400" dirty="0"/>
              <a:t> TD24 </a:t>
            </a:r>
            <a:r>
              <a:rPr lang="en-US" sz="2400" dirty="0">
                <a:solidFill>
                  <a:srgbClr val="FF0000"/>
                </a:solidFill>
              </a:rPr>
              <a:t>reach up to 108 MV/m at  nominal CLIC breakdown rate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/>
              <a:t>(without damping material)</a:t>
            </a:r>
          </a:p>
          <a:p>
            <a:r>
              <a:rPr lang="en-US" sz="2400" dirty="0" err="1"/>
              <a:t>Undamped</a:t>
            </a:r>
            <a:r>
              <a:rPr lang="en-US" sz="2400" dirty="0"/>
              <a:t> T24 reaches 120MV/m</a:t>
            </a:r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9454" y="852187"/>
            <a:ext cx="3443129" cy="1904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06910" y="864057"/>
            <a:ext cx="3695065" cy="190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016" name="AutoShape 1036"/>
          <p:cNvCxnSpPr>
            <a:cxnSpLocks noChangeShapeType="1"/>
          </p:cNvCxnSpPr>
          <p:nvPr/>
        </p:nvCxnSpPr>
        <p:spPr bwMode="auto">
          <a:xfrm rot="5400000">
            <a:off x="2225437" y="9015986"/>
            <a:ext cx="15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Accelerating Structure Results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56192" y="6858888"/>
            <a:ext cx="4171992" cy="400101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6" rIns="91431" bIns="45716" rtlCol="0">
            <a:spAutoFit/>
          </a:bodyPr>
          <a:lstStyle/>
          <a:p>
            <a:r>
              <a:rPr lang="en-US" sz="2000" dirty="0">
                <a:latin typeface="Helvetica"/>
                <a:cs typeface="Helvetica"/>
              </a:rPr>
              <a:t>Average unloaded gradient (MV/m)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3267939" y="4815860"/>
            <a:ext cx="3331343" cy="400101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6" rIns="91431" bIns="45716" rtlCol="0">
            <a:spAutoFit/>
          </a:bodyPr>
          <a:lstStyle/>
          <a:p>
            <a:r>
              <a:rPr lang="en-US" sz="2000" dirty="0">
                <a:latin typeface="Helvetica"/>
                <a:cs typeface="Helvetica"/>
              </a:rPr>
              <a:t>Breakdown rate (1/pulse/m)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28936" y="6222732"/>
            <a:ext cx="2698497" cy="500307"/>
          </a:xfrm>
          <a:prstGeom prst="rect">
            <a:avLst/>
          </a:prstGeom>
          <a:solidFill>
            <a:srgbClr val="FFFF00">
              <a:alpha val="54000"/>
            </a:srgbClr>
          </a:solidFill>
        </p:spPr>
        <p:txBody>
          <a:bodyPr wrap="square" lIns="91431" tIns="45716" rIns="91431" bIns="45716" rtlCol="0">
            <a:no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CLIC goal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85277" y="5015910"/>
            <a:ext cx="912350" cy="466485"/>
          </a:xfrm>
          <a:prstGeom prst="rect">
            <a:avLst/>
          </a:prstGeom>
          <a:noFill/>
        </p:spPr>
        <p:txBody>
          <a:bodyPr wrap="none" lIns="96213" tIns="48107" rIns="96213" bIns="48107" rtlCol="0">
            <a:spAutoFit/>
          </a:bodyPr>
          <a:lstStyle/>
          <a:p>
            <a:r>
              <a:rPr lang="en-US" dirty="0"/>
              <a:t>TD24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23865" y="6152202"/>
            <a:ext cx="690084" cy="466485"/>
          </a:xfrm>
          <a:prstGeom prst="rect">
            <a:avLst/>
          </a:prstGeom>
          <a:noFill/>
        </p:spPr>
        <p:txBody>
          <a:bodyPr wrap="none" lIns="96213" tIns="48107" rIns="96213" bIns="48107" rtlCol="0">
            <a:spAutoFit/>
          </a:bodyPr>
          <a:lstStyle/>
          <a:p>
            <a:r>
              <a:rPr lang="en-US" dirty="0"/>
              <a:t>T24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854590" y="5438899"/>
            <a:ext cx="808459" cy="6794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5-Point Star 24"/>
          <p:cNvSpPr/>
          <p:nvPr/>
        </p:nvSpPr>
        <p:spPr>
          <a:xfrm>
            <a:off x="9017313" y="6143005"/>
            <a:ext cx="106552" cy="12995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213" tIns="48107" rIns="96213" bIns="48107"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8088289" y="5436623"/>
            <a:ext cx="574760" cy="6817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471374" y="5436623"/>
            <a:ext cx="1191675" cy="6502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960037" y="5436623"/>
            <a:ext cx="716072" cy="6817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1521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LIC_Coupled_MultiBunch_Outro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6153" y="993703"/>
            <a:ext cx="8011144" cy="5883420"/>
          </a:xfrm>
          <a:prstGeom prst="rect">
            <a:avLst/>
          </a:prstGeom>
        </p:spPr>
      </p:pic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284288" y="3538538"/>
            <a:ext cx="89693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100">
                <a:solidFill>
                  <a:srgbClr val="FFFFFF"/>
                </a:solidFill>
                <a:latin typeface="Arial" charset="0"/>
              </a:rPr>
              <a:t>PETS</a:t>
            </a:r>
          </a:p>
        </p:txBody>
      </p:sp>
      <p:sp>
        <p:nvSpPr>
          <p:cNvPr id="38915" name="Text Box 14"/>
          <p:cNvSpPr txBox="1">
            <a:spLocks noChangeArrowheads="1"/>
          </p:cNvSpPr>
          <p:nvPr/>
        </p:nvSpPr>
        <p:spPr bwMode="auto">
          <a:xfrm>
            <a:off x="2998788" y="6072188"/>
            <a:ext cx="3889375" cy="974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900" b="1">
                <a:solidFill>
                  <a:srgbClr val="000000"/>
                </a:solidFill>
                <a:latin typeface="Arial" charset="0"/>
              </a:rPr>
              <a:t>T3P models realistic, complex accelerator structures with unprecedented accuracy</a:t>
            </a:r>
          </a:p>
        </p:txBody>
      </p:sp>
      <p:sp>
        <p:nvSpPr>
          <p:cNvPr id="38916" name="Text Box 8"/>
          <p:cNvSpPr txBox="1">
            <a:spLocks noChangeArrowheads="1"/>
          </p:cNvSpPr>
          <p:nvPr/>
        </p:nvSpPr>
        <p:spPr bwMode="auto">
          <a:xfrm>
            <a:off x="7045325" y="3406775"/>
            <a:ext cx="2827338" cy="915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700" b="1">
                <a:solidFill>
                  <a:srgbClr val="000000"/>
                </a:solidFill>
                <a:latin typeface="Arial" charset="0"/>
              </a:rPr>
              <a:t>Low group velocity requires simulations with 100k time steps</a:t>
            </a:r>
          </a:p>
        </p:txBody>
      </p:sp>
      <p:sp>
        <p:nvSpPr>
          <p:cNvPr id="38917" name="Line 12"/>
          <p:cNvSpPr>
            <a:spLocks noChangeShapeType="1"/>
          </p:cNvSpPr>
          <p:nvPr/>
        </p:nvSpPr>
        <p:spPr bwMode="auto">
          <a:xfrm flipH="1" flipV="1">
            <a:off x="7821613" y="2986088"/>
            <a:ext cx="282575" cy="4349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6213" tIns="48107" rIns="96213" bIns="48107"/>
          <a:lstStyle/>
          <a:p>
            <a:endParaRPr lang="en-US"/>
          </a:p>
        </p:txBody>
      </p:sp>
      <p:sp>
        <p:nvSpPr>
          <p:cNvPr id="3891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of RF Power Transfer</a:t>
            </a:r>
          </a:p>
        </p:txBody>
      </p:sp>
      <p:sp>
        <p:nvSpPr>
          <p:cNvPr id="38919" name="TextBox 8"/>
          <p:cNvSpPr txBox="1">
            <a:spLocks noChangeArrowheads="1"/>
          </p:cNvSpPr>
          <p:nvPr/>
        </p:nvSpPr>
        <p:spPr bwMode="auto">
          <a:xfrm>
            <a:off x="479425" y="3935413"/>
            <a:ext cx="22494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PETS structure</a:t>
            </a:r>
          </a:p>
        </p:txBody>
      </p:sp>
      <p:sp>
        <p:nvSpPr>
          <p:cNvPr id="38920" name="TextBox 9"/>
          <p:cNvSpPr txBox="1">
            <a:spLocks noChangeArrowheads="1"/>
          </p:cNvSpPr>
          <p:nvPr/>
        </p:nvSpPr>
        <p:spPr bwMode="auto">
          <a:xfrm>
            <a:off x="4067175" y="981075"/>
            <a:ext cx="31369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Accelerating structure</a:t>
            </a:r>
          </a:p>
        </p:txBody>
      </p:sp>
      <p:sp>
        <p:nvSpPr>
          <p:cNvPr id="38921" name="Content Placeholder 4"/>
          <p:cNvSpPr txBox="1">
            <a:spLocks/>
          </p:cNvSpPr>
          <p:nvPr/>
        </p:nvSpPr>
        <p:spPr bwMode="auto">
          <a:xfrm>
            <a:off x="0" y="2187575"/>
            <a:ext cx="40481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30213" indent="-322263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6"/>
              </a:buBlip>
            </a:pPr>
            <a:r>
              <a:rPr lang="en-US">
                <a:solidFill>
                  <a:srgbClr val="000000"/>
                </a:solidFill>
              </a:rPr>
              <a:t>The induced fields travel along the PETS structure and build up resonantly</a:t>
            </a:r>
            <a:endParaRPr lang="en-US" sz="1900">
              <a:solidFill>
                <a:srgbClr val="000000"/>
              </a:solidFill>
            </a:endParaRPr>
          </a:p>
        </p:txBody>
      </p:sp>
      <p:sp>
        <p:nvSpPr>
          <p:cNvPr id="38922" name="TextBox 11"/>
          <p:cNvSpPr txBox="1">
            <a:spLocks noChangeArrowheads="1"/>
          </p:cNvSpPr>
          <p:nvPr/>
        </p:nvSpPr>
        <p:spPr bwMode="auto">
          <a:xfrm>
            <a:off x="7751763" y="6856413"/>
            <a:ext cx="24130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100">
                <a:solidFill>
                  <a:srgbClr val="000000"/>
                </a:solidFill>
              </a:rPr>
              <a:t>Arno Candel, SLAC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32100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593" y="3575692"/>
            <a:ext cx="4640803" cy="348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5374640" y="3445298"/>
            <a:ext cx="3863023" cy="1763772"/>
          </a:xfrm>
          <a:prstGeom prst="rect">
            <a:avLst/>
          </a:prstGeom>
          <a:noFill/>
          <a:effectLst/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marL="197739" indent="-197739">
              <a:buFont typeface="Arial"/>
              <a:buChar char="•"/>
            </a:pPr>
            <a:r>
              <a:rPr lang="en-US" sz="1800" dirty="0">
                <a:solidFill>
                  <a:srgbClr val="800000"/>
                </a:solidFill>
                <a:latin typeface="+mn-lt"/>
              </a:rPr>
              <a:t>Deceleration with 9 PETS, 20 A (end 2011)</a:t>
            </a:r>
          </a:p>
          <a:p>
            <a:pPr marL="197739" indent="-197739">
              <a:buFont typeface="Arial"/>
              <a:buChar char="•"/>
            </a:pPr>
            <a:r>
              <a:rPr lang="en-US" sz="1800" dirty="0">
                <a:solidFill>
                  <a:srgbClr val="800000"/>
                </a:solidFill>
                <a:latin typeface="+mn-lt"/>
              </a:rPr>
              <a:t>Deceleration with 12 PETS, &gt; 20 A (mid 2012)</a:t>
            </a:r>
          </a:p>
          <a:p>
            <a:pPr marL="197739" indent="-197739">
              <a:buFont typeface="Arial"/>
              <a:buChar char="•"/>
            </a:pPr>
            <a:r>
              <a:rPr lang="en-US" sz="1800" dirty="0">
                <a:solidFill>
                  <a:srgbClr val="800000"/>
                </a:solidFill>
                <a:latin typeface="+mn-lt"/>
              </a:rPr>
              <a:t>Final test, 16 PETS (end 2012)</a:t>
            </a:r>
          </a:p>
          <a:p>
            <a:pPr marL="197739" indent="-197739">
              <a:buFont typeface="Arial"/>
              <a:buChar char="•"/>
            </a:pPr>
            <a:endParaRPr lang="en-US" sz="18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Achieved Deceleration + RF power generation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1072343"/>
            <a:ext cx="9772650" cy="2229348"/>
          </a:xfrm>
        </p:spPr>
        <p:txBody>
          <a:bodyPr/>
          <a:lstStyle/>
          <a:p>
            <a:r>
              <a:rPr lang="en-US" sz="2400" dirty="0"/>
              <a:t>Drive beam has high current and high energy spread</a:t>
            </a:r>
          </a:p>
          <a:p>
            <a:r>
              <a:rPr lang="en-US" sz="2400" dirty="0"/>
              <a:t>Stable transport in simulations verified experimentally with 13 PETS</a:t>
            </a:r>
          </a:p>
          <a:p>
            <a:r>
              <a:rPr lang="en-US" sz="2400" dirty="0"/>
              <a:t>24 A beam decelerated by ~51%, &gt;1.3 GW power produced!</a:t>
            </a:r>
          </a:p>
          <a:p>
            <a:r>
              <a:rPr lang="en-US" sz="2400" dirty="0"/>
              <a:t>Good agreement of power production, beam current and deceleration</a:t>
            </a: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312" y="3107173"/>
            <a:ext cx="4543113" cy="410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2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feedback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Use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beam-beam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deflection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kick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for keeping beams in collision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Sub-nm offsets at IP cause well detectable offsets (micron scale) a few meters downstream</a:t>
            </a:r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1155700" y="3192463"/>
          <a:ext cx="7577138" cy="401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" r:id="rId3" imgW="4514850" imgH="2391156" progId="Word.Picture.8">
                  <p:embed/>
                </p:oleObj>
              </mc:Choice>
              <mc:Fallback>
                <p:oleObj r:id="rId3" imgW="4514850" imgH="2391156" progId="Word.Picture.8">
                  <p:embed/>
                  <p:pic>
                    <p:nvPicPr>
                      <p:cNvPr id="542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192463"/>
                        <a:ext cx="7577138" cy="4011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9096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28" y="2807324"/>
            <a:ext cx="3852663" cy="385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D24.JPG"/>
          <p:cNvPicPr>
            <a:picLocks noChangeAspect="1"/>
          </p:cNvPicPr>
          <p:nvPr/>
        </p:nvPicPr>
        <p:blipFill>
          <a:blip r:embed="rId3" cstate="print"/>
          <a:srcRect t="31111" r="41667" b="31111"/>
          <a:stretch>
            <a:fillRect/>
          </a:stretch>
        </p:blipFill>
        <p:spPr bwMode="auto">
          <a:xfrm>
            <a:off x="6816857" y="2333750"/>
            <a:ext cx="3036097" cy="147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705693" y="2206693"/>
            <a:ext cx="814206" cy="301833"/>
          </a:xfrm>
          <a:prstGeom prst="rect">
            <a:avLst/>
          </a:prstGeom>
          <a:solidFill>
            <a:schemeClr val="bg1"/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dist="38100" dir="2700000" algn="br" rotWithShape="0">
              <a:srgbClr val="808080">
                <a:alpha val="42999"/>
              </a:srgbClr>
            </a:outerShdw>
          </a:effectLst>
        </p:spPr>
        <p:txBody>
          <a:bodyPr wrap="square" lIns="100794" tIns="50397" rIns="100794" bIns="50397">
            <a:spAutoFit/>
          </a:bodyPr>
          <a:lstStyle/>
          <a:p>
            <a:r>
              <a:rPr lang="en-US" sz="1300" dirty="0">
                <a:latin typeface="Georgia" pitchFamily="18" charset="0"/>
              </a:rPr>
              <a:t>TD24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564853" y="5604963"/>
            <a:ext cx="1305809" cy="2710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pPr marL="251986" indent="-25198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rPr>
              <a:t>Drive beam </a:t>
            </a:r>
            <a:r>
              <a:rPr lang="en-US" sz="1100" b="1" dirty="0">
                <a:solidFill>
                  <a:srgbClr val="FF0000"/>
                </a:solidFill>
                <a:latin typeface="+mn-lt"/>
                <a:ea typeface="+mn-ea"/>
              </a:rPr>
              <a:t>OFF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593224" y="3904145"/>
            <a:ext cx="1305809" cy="2710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pPr marL="251986" indent="-251986">
              <a:spcBef>
                <a:spcPct val="20000"/>
              </a:spcBef>
            </a:pPr>
            <a:r>
              <a:rPr lang="en-US" sz="1100" b="1" dirty="0">
                <a:solidFill>
                  <a:srgbClr val="17375E"/>
                </a:solidFill>
                <a:latin typeface="Georgia" pitchFamily="18" charset="0"/>
              </a:rPr>
              <a:t>Drive beam </a:t>
            </a:r>
            <a:r>
              <a:rPr lang="en-US" sz="1100" b="1" dirty="0">
                <a:solidFill>
                  <a:srgbClr val="00B050"/>
                </a:solidFill>
                <a:latin typeface="Georgia" pitchFamily="18" charset="0"/>
              </a:rPr>
              <a:t>ON</a:t>
            </a:r>
            <a:endParaRPr lang="en-US" sz="11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1" name="Picture 20" descr="PowerVsGradient3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4747" y="3766258"/>
            <a:ext cx="4925585" cy="350444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Achieved Two-Beam Acceleration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0338" y="1214438"/>
            <a:ext cx="9772650" cy="1367573"/>
          </a:xfrm>
        </p:spPr>
        <p:txBody>
          <a:bodyPr/>
          <a:lstStyle/>
          <a:p>
            <a:r>
              <a:rPr lang="en-US" dirty="0"/>
              <a:t>Maximum probe beam acceleration measured: </a:t>
            </a:r>
            <a:r>
              <a:rPr lang="en-US" dirty="0">
                <a:solidFill>
                  <a:srgbClr val="FF0000"/>
                </a:solidFill>
              </a:rPr>
              <a:t>31 MeV</a:t>
            </a:r>
          </a:p>
          <a:p>
            <a:pPr marL="107950" indent="0">
              <a:buNone/>
            </a:pPr>
            <a:r>
              <a:rPr lang="en-US" dirty="0"/>
              <a:t>		=&gt; Corresponding to a gradient of </a:t>
            </a:r>
            <a:r>
              <a:rPr lang="en-US" dirty="0">
                <a:solidFill>
                  <a:srgbClr val="FF0000"/>
                </a:solidFill>
              </a:rPr>
              <a:t>145 MV/m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0387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CDRs published 2012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28631554"/>
              </p:ext>
            </p:extLst>
          </p:nvPr>
        </p:nvGraphicFramePr>
        <p:xfrm>
          <a:off x="253060" y="895269"/>
          <a:ext cx="7485249" cy="6310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40949" y="895269"/>
            <a:ext cx="1904642" cy="2190034"/>
          </a:xfrm>
          <a:prstGeom prst="rect">
            <a:avLst/>
          </a:prstGeom>
          <a:noFill/>
        </p:spPr>
        <p:txBody>
          <a:bodyPr wrap="square" lIns="96213" tIns="48107" rIns="96213" bIns="48107" rtlCol="0">
            <a:spAutoFit/>
          </a:bodyPr>
          <a:lstStyle/>
          <a:p>
            <a:r>
              <a:rPr lang="en-US" sz="1700" dirty="0"/>
              <a:t>In addition a shorter overview document as input to the European Strategy update, available at:</a:t>
            </a:r>
          </a:p>
          <a:p>
            <a:r>
              <a:rPr lang="da-DK" sz="1700" u="sng" dirty="0">
                <a:hlinkClick r:id="rId7"/>
              </a:rPr>
              <a:t>http://arxiv.org/pdf/1208.1402v1</a:t>
            </a:r>
            <a:endParaRPr lang="en-US" sz="17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388477" y="7231521"/>
            <a:ext cx="2351405" cy="402652"/>
          </a:xfrm>
          <a:prstGeom prst="rect">
            <a:avLst/>
          </a:prstGeom>
        </p:spPr>
        <p:txBody>
          <a:bodyPr lIns="96213" tIns="48107" rIns="96213" bIns="48107"/>
          <a:lstStyle/>
          <a:p>
            <a:fld id="{1CFD5DAD-1863-D145-AC2E-8781BCC1CB62}" type="slidenum">
              <a:rPr lang="en-US" smtClean="0"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57823" y="3608297"/>
            <a:ext cx="2136501" cy="3605806"/>
          </a:xfrm>
          <a:prstGeom prst="rect">
            <a:avLst/>
          </a:prstGeom>
          <a:solidFill>
            <a:srgbClr val="F3FF95">
              <a:alpha val="50000"/>
            </a:srgbClr>
          </a:solidFill>
          <a:ln>
            <a:solidFill>
              <a:schemeClr val="tx1"/>
            </a:solidFill>
          </a:ln>
        </p:spPr>
        <p:txBody>
          <a:bodyPr wrap="square" lIns="96213" tIns="48107" rIns="96213" bIns="48107" rtlCol="0">
            <a:spAutoFit/>
          </a:bodyPr>
          <a:lstStyle/>
          <a:p>
            <a:r>
              <a:rPr lang="en-US" b="1" dirty="0"/>
              <a:t>2016:</a:t>
            </a:r>
          </a:p>
          <a:p>
            <a:r>
              <a:rPr lang="en-US" sz="1700" dirty="0"/>
              <a:t>CLIC Baseline update</a:t>
            </a:r>
          </a:p>
          <a:p>
            <a:r>
              <a:rPr lang="en-US" sz="1700" dirty="0"/>
              <a:t>After Higgs discovery</a:t>
            </a:r>
          </a:p>
          <a:p>
            <a:r>
              <a:rPr lang="de-DE" sz="1700" dirty="0">
                <a:hlinkClick r:id="rId8"/>
              </a:rPr>
              <a:t>https://cds.cern.ch/record/2210892/</a:t>
            </a:r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en-US" sz="1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03745" y="5260773"/>
            <a:ext cx="1379049" cy="18152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1395402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E26AD-0E5A-5B49-8A24-21D8D54DC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Latest CLIC information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CLIC WS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AF7FFE-94A9-DE42-9731-BDD9C8E58B5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35494" y="6663795"/>
            <a:ext cx="6344816" cy="445494"/>
          </a:xfrm>
          <a:prstGeom prst="rect">
            <a:avLst/>
          </a:prstGeom>
          <a:noFill/>
        </p:spPr>
        <p:txBody>
          <a:bodyPr wrap="square" lIns="75422" tIns="37713" rIns="75422" bIns="37713" rtlCol="0">
            <a:spAutoFit/>
          </a:bodyPr>
          <a:lstStyle/>
          <a:p>
            <a:pPr algn="ctr"/>
            <a:r>
              <a:rPr lang="en-US" b="1" dirty="0">
                <a:latin typeface="Avenir Book"/>
              </a:rPr>
              <a:t>Link: </a:t>
            </a:r>
            <a:r>
              <a:rPr lang="en-US" b="1" dirty="0">
                <a:latin typeface="Avenir Book"/>
                <a:hlinkClick r:id="rId2"/>
              </a:rPr>
              <a:t>http://clic.cern/european-strategy</a:t>
            </a:r>
            <a:r>
              <a:rPr lang="en-US" b="1" dirty="0">
                <a:latin typeface="Avenir Book"/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80" y="831502"/>
            <a:ext cx="9144000" cy="582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729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F5071-ED05-4944-80F9-6D12E6F81990}" type="slidenum">
              <a:rPr lang="en-US" smtClean="0"/>
              <a:t>33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15"/>
            <a:ext cx="10077450" cy="7550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5954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Summary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973138"/>
            <a:ext cx="9772650" cy="6254750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Linear e+/e- Collider the only realistic approach to highest energy</a:t>
            </a:r>
          </a:p>
          <a:p>
            <a:pPr eaLnBrk="1">
              <a:lnSpc>
                <a:spcPct val="83000"/>
              </a:lnSpc>
            </a:pP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Many challenges!!!</a:t>
            </a:r>
          </a:p>
          <a:p>
            <a:pPr eaLnBrk="1">
              <a:lnSpc>
                <a:spcPct val="83000"/>
              </a:lnSpc>
              <a:spcAft>
                <a:spcPts val="825"/>
              </a:spcAft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Efficient acceleration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</a:rPr>
              <a:t>RF system</a:t>
            </a:r>
          </a:p>
          <a:p>
            <a:pPr lvl="1" eaLnBrk="1">
              <a:lnSpc>
                <a:spcPct val="83000"/>
              </a:lnSpc>
              <a:spcAft>
                <a:spcPts val="1738"/>
              </a:spcAft>
            </a:pPr>
            <a:r>
              <a:rPr lang="en-US" sz="2400" dirty="0">
                <a:latin typeface="Times New Roman" charset="0"/>
                <a:ea typeface="ＭＳ Ｐゴシック" charset="0"/>
              </a:rPr>
              <a:t>High gradient</a:t>
            </a:r>
          </a:p>
          <a:p>
            <a:pPr eaLnBrk="1">
              <a:lnSpc>
                <a:spcPct val="83000"/>
              </a:lnSpc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Extremely small beam sizes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</a:rPr>
              <a:t>Damping ring performance is crucial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 err="1">
                <a:latin typeface="Times New Roman" charset="0"/>
                <a:ea typeface="ＭＳ Ｐゴシック" charset="0"/>
              </a:rPr>
              <a:t>Emittance</a:t>
            </a:r>
            <a:r>
              <a:rPr lang="en-US" sz="2400" dirty="0">
                <a:latin typeface="Times New Roman" charset="0"/>
                <a:ea typeface="ＭＳ Ｐゴシック" charset="0"/>
              </a:rPr>
              <a:t> preservation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</a:rPr>
              <a:t>Alignment and </a:t>
            </a:r>
            <a:r>
              <a:rPr lang="en-US" sz="2400" dirty="0" err="1">
                <a:latin typeface="Times New Roman" charset="0"/>
                <a:ea typeface="ＭＳ Ｐゴシック" charset="0"/>
              </a:rPr>
              <a:t>stabilisation</a:t>
            </a:r>
            <a:br>
              <a:rPr lang="en-US" sz="2400" dirty="0">
                <a:latin typeface="Times New Roman" charset="0"/>
                <a:ea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interesting work left</a:t>
            </a: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 to do!!!</a:t>
            </a:r>
          </a:p>
          <a:p>
            <a:pPr eaLnBrk="1">
              <a:lnSpc>
                <a:spcPct val="83000"/>
              </a:lnSpc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Much more detailed lectures at recent ILC schools 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http://agenda.linearcollider.org/event/6906</a:t>
            </a: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 or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http://agenda.linearcollider.org/event/7333</a:t>
            </a:r>
            <a:endParaRPr lang="en-US" sz="26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Dynamic effects corrections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IP feedback, orbit feedbacks can fight luminosity loss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by ground motion</a:t>
            </a:r>
          </a:p>
        </p:txBody>
      </p:sp>
      <p:pic>
        <p:nvPicPr>
          <p:cNvPr id="55300" name="Picture 4" descr="ff_stability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0" t="7887" r="2454" b="3650"/>
          <a:stretch>
            <a:fillRect/>
          </a:stretch>
        </p:blipFill>
        <p:spPr bwMode="auto">
          <a:xfrm>
            <a:off x="2219325" y="2573338"/>
            <a:ext cx="6173788" cy="46101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05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Other IP issues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Collimation: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Beam halo will create background in detector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Collimation section to eliminate off-energy and off-orbit particle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Material and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</a:rPr>
              <a:t> issues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Crossing angle: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NC small bunch spacing requires crossing angle at IP to avoid parasitic beam-beam deflections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Luminosity loss (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dirty="0">
                <a:latin typeface="Times New Roman" charset="0"/>
                <a:ea typeface="ＭＳ Ｐゴシック" charset="0"/>
              </a:rPr>
              <a:t>10% when </a:t>
            </a:r>
            <a:r>
              <a:rPr lang="en-US" i="1" dirty="0" err="1">
                <a:latin typeface="Symbol" charset="0"/>
                <a:ea typeface="ＭＳ Ｐゴシック" charset="0"/>
              </a:rPr>
              <a:t>θ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= 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i="1" dirty="0">
                <a:latin typeface="Times New Roman" charset="0"/>
                <a:ea typeface="ＭＳ Ｐゴシック" charset="0"/>
              </a:rPr>
              <a:t>/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</a:rPr>
              <a:t> 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Crab cavities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Introduce additional time dependent transverse kick to improve collision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Spent beam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Large energy spread after collision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Design for spent beam line not easy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726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Post-Collision Line (CLIC)</a:t>
            </a:r>
          </a:p>
        </p:txBody>
      </p:sp>
      <p:pic>
        <p:nvPicPr>
          <p:cNvPr id="58371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908050"/>
            <a:ext cx="9382125" cy="634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603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Bunch structure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06488"/>
            <a:ext cx="9772650" cy="457200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allows long pulse,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needs short pulse with smaller bunch charge</a:t>
            </a:r>
          </a:p>
        </p:txBody>
      </p:sp>
      <p:grpSp>
        <p:nvGrpSpPr>
          <p:cNvPr id="16387" name="Group 4"/>
          <p:cNvGrpSpPr>
            <a:grpSpLocks/>
          </p:cNvGrpSpPr>
          <p:nvPr/>
        </p:nvGrpSpPr>
        <p:grpSpPr bwMode="auto">
          <a:xfrm>
            <a:off x="269875" y="1795463"/>
            <a:ext cx="9199563" cy="5400675"/>
            <a:chOff x="243" y="684"/>
            <a:chExt cx="5862" cy="3408"/>
          </a:xfrm>
        </p:grpSpPr>
        <p:pic>
          <p:nvPicPr>
            <p:cNvPr id="1639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0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0" y="2687638"/>
            <a:ext cx="993775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rgbClr val="FF0000"/>
                </a:solidFill>
                <a:latin typeface="Microsoft Sans Serif" charset="0"/>
              </a:rPr>
              <a:t>ILC   </a:t>
            </a: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3887788" y="2220913"/>
            <a:ext cx="89852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2625 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947738" y="2251075"/>
            <a:ext cx="900112" cy="198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0.370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2295525" y="3497263"/>
            <a:ext cx="75247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970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1087438" y="6962775"/>
            <a:ext cx="9525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0.156</a:t>
            </a:r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2662238" y="6132513"/>
            <a:ext cx="342900" cy="233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600">
                <a:solidFill>
                  <a:srgbClr val="6666FF"/>
                </a:solidFill>
                <a:latin typeface="Microsoft Sans Serif" charset="0"/>
              </a:rPr>
              <a:t>312</a:t>
            </a:r>
          </a:p>
        </p:txBody>
      </p:sp>
      <p:sp>
        <p:nvSpPr>
          <p:cNvPr id="16394" name="Rectangle 14"/>
          <p:cNvSpPr>
            <a:spLocks noChangeArrowheads="1"/>
          </p:cNvSpPr>
          <p:nvPr/>
        </p:nvSpPr>
        <p:spPr bwMode="auto">
          <a:xfrm>
            <a:off x="1554163" y="5524500"/>
            <a:ext cx="10668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457200" algn="r" defTabSz="457200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20000</a:t>
            </a:r>
          </a:p>
        </p:txBody>
      </p:sp>
      <p:sp>
        <p:nvSpPr>
          <p:cNvPr id="16395" name="Rectangle 15"/>
          <p:cNvSpPr>
            <a:spLocks noChangeArrowheads="1"/>
          </p:cNvSpPr>
          <p:nvPr/>
        </p:nvSpPr>
        <p:spPr bwMode="auto">
          <a:xfrm>
            <a:off x="6883400" y="4633913"/>
            <a:ext cx="9636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800"/>
              <a:t>   </a:t>
            </a:r>
            <a:r>
              <a:rPr lang="en-US"/>
              <a:t>ILC</a:t>
            </a:r>
            <a:r>
              <a:rPr lang="en-US" sz="2800"/>
              <a:t>   </a:t>
            </a:r>
          </a:p>
        </p:txBody>
      </p:sp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254000" y="6751638"/>
            <a:ext cx="285750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000"/>
              <a:t>12 </a:t>
            </a:r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1871663" y="5876925"/>
            <a:ext cx="735012" cy="204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    0.0005</a:t>
            </a:r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-233363" y="6345238"/>
            <a:ext cx="854076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0.37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14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920750"/>
            <a:ext cx="663575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TESLA/ILC damping ring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52513"/>
            <a:ext cx="4203700" cy="6157912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Long pulse: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950µs 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*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c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= 285 km!!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Compress bunch train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into 17 km (or less) “ring”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kick individual bunches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Min. circumference by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ejection/injection kicker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speed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(≈20 ns)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“Dog bone” ring with 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400m of 1.67 T wigglers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3.2 km circular rings in the baseline ILC design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demanding kicker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rise + fall time &lt; 6 ns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460" name="Picture 5" descr="TESLA TME Ce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3009900"/>
            <a:ext cx="5507037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damping ring layout</a:t>
            </a:r>
          </a:p>
        </p:txBody>
      </p:sp>
      <p:pic>
        <p:nvPicPr>
          <p:cNvPr id="25606" name="Picture 17"/>
          <p:cNvPicPr>
            <a:picLocks noChangeAspect="1" noChangeArrowheads="1"/>
          </p:cNvPicPr>
          <p:nvPr/>
        </p:nvPicPr>
        <p:blipFill>
          <a:blip r:embed="rId2"/>
          <a:srcRect l="594" t="2036" b="2316"/>
          <a:stretch>
            <a:fillRect/>
          </a:stretch>
        </p:blipFill>
        <p:spPr bwMode="auto">
          <a:xfrm>
            <a:off x="0" y="941857"/>
            <a:ext cx="10077450" cy="40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70768" y="4631077"/>
            <a:ext cx="1007745" cy="420319"/>
          </a:xfrm>
          <a:prstGeom prst="rect">
            <a:avLst/>
          </a:prstGeom>
          <a:solidFill>
            <a:schemeClr val="bg1"/>
          </a:solidFill>
        </p:spPr>
        <p:txBody>
          <a:bodyPr lIns="96213" tIns="48107" rIns="96213" bIns="48107">
            <a:spAutoFit/>
          </a:bodyPr>
          <a:lstStyle/>
          <a:p>
            <a:pPr>
              <a:defRPr/>
            </a:pPr>
            <a:r>
              <a:rPr lang="en-US" sz="2100" dirty="0">
                <a:solidFill>
                  <a:srgbClr val="000000"/>
                </a:solidFill>
                <a:latin typeface="+mj-lt"/>
              </a:rPr>
              <a:t>167.3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02810" y="3781425"/>
            <a:ext cx="1007745" cy="420319"/>
          </a:xfrm>
          <a:prstGeom prst="rect">
            <a:avLst/>
          </a:prstGeom>
          <a:solidFill>
            <a:schemeClr val="bg1"/>
          </a:solidFill>
        </p:spPr>
        <p:txBody>
          <a:bodyPr lIns="96213" tIns="48107" rIns="96213" bIns="48107">
            <a:spAutoFit/>
          </a:bodyPr>
          <a:lstStyle/>
          <a:p>
            <a:pPr>
              <a:defRPr/>
            </a:pPr>
            <a:endParaRPr lang="en-US" sz="2100" dirty="0">
              <a:latin typeface="+mj-lt"/>
            </a:endParaRPr>
          </a:p>
        </p:txBody>
      </p:sp>
      <p:sp>
        <p:nvSpPr>
          <p:cNvPr id="17" name="Content Placeholder 4"/>
          <p:cNvSpPr txBox="1">
            <a:spLocks/>
          </p:cNvSpPr>
          <p:nvPr/>
        </p:nvSpPr>
        <p:spPr bwMode="auto">
          <a:xfrm>
            <a:off x="166672" y="5063171"/>
            <a:ext cx="9738305" cy="215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marL="430955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Total </a:t>
            </a:r>
            <a:r>
              <a:rPr lang="en-US" dirty="0"/>
              <a:t>length 421m </a:t>
            </a:r>
            <a:r>
              <a:rPr lang="en-US" dirty="0">
                <a:solidFill>
                  <a:srgbClr val="000000"/>
                </a:solidFill>
              </a:rPr>
              <a:t>(much smaller than ILC), beam pulse only 47m</a:t>
            </a:r>
          </a:p>
          <a:p>
            <a:pPr marL="430955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Racetrack shape with </a:t>
            </a:r>
          </a:p>
          <a:p>
            <a:pPr marL="912021" lvl="1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96 TME arc cells (4 half cells for dispersion suppression)</a:t>
            </a:r>
          </a:p>
          <a:p>
            <a:pPr marL="912021" lvl="1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26 Damping wiggler FODO cells in the long straight sections</a:t>
            </a:r>
          </a:p>
          <a:p>
            <a:pPr marL="430955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4437063" y="7318375"/>
            <a:ext cx="825500" cy="24447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200" b="1" dirty="0">
                <a:latin typeface="Arial"/>
                <a:cs typeface="Arial"/>
              </a:rPr>
              <a:t>Slide </a:t>
            </a:r>
            <a:fld id="{BE9317D4-2403-1D4E-BBFB-423904F5F809}" type="slidenum">
              <a:rPr lang="en-US" sz="1200" b="1" smtClean="0">
                <a:latin typeface="Arial"/>
                <a:cs typeface="Arial"/>
              </a:rPr>
              <a:pPr/>
              <a:t>9</a:t>
            </a:fld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755791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8582FF"/>
      </a:hlink>
      <a:folHlink>
        <a:srgbClr val="484848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61905</TotalTime>
  <Words>1591</Words>
  <Application>Microsoft Macintosh PowerPoint</Application>
  <PresentationFormat>Custom</PresentationFormat>
  <Paragraphs>367</Paragraphs>
  <Slides>34</Slides>
  <Notes>6</Notes>
  <HiddenSlides>0</HiddenSlides>
  <MMClips>2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53" baseType="lpstr">
      <vt:lpstr>ＭＳ Ｐゴシック</vt:lpstr>
      <vt:lpstr>Arial</vt:lpstr>
      <vt:lpstr>Avenir Book</vt:lpstr>
      <vt:lpstr>Calibri</vt:lpstr>
      <vt:lpstr>Comic Sans MS</vt:lpstr>
      <vt:lpstr>Georgia</vt:lpstr>
      <vt:lpstr>Helvetica</vt:lpstr>
      <vt:lpstr>Lucida Grande</vt:lpstr>
      <vt:lpstr>Microsoft Sans Serif</vt:lpstr>
      <vt:lpstr>StarSymbol</vt:lpstr>
      <vt:lpstr>Symbol</vt:lpstr>
      <vt:lpstr>Times New Roman</vt:lpstr>
      <vt:lpstr>Verdana</vt:lpstr>
      <vt:lpstr>Wingdings</vt:lpstr>
      <vt:lpstr>Default Design</vt:lpstr>
      <vt:lpstr>1_Default Design</vt:lpstr>
      <vt:lpstr>Equation</vt:lpstr>
      <vt:lpstr>Slide</vt:lpstr>
      <vt:lpstr>Word.Picture.8</vt:lpstr>
      <vt:lpstr>Linear Colliders Lecture 4</vt:lpstr>
      <vt:lpstr>Generic Linear Collider</vt:lpstr>
      <vt:lpstr>Beam-Beam feedback</vt:lpstr>
      <vt:lpstr>Dynamic effects corrections</vt:lpstr>
      <vt:lpstr>Other IP issues</vt:lpstr>
      <vt:lpstr>Post-Collision Line (CLIC)</vt:lpstr>
      <vt:lpstr>Bunch structure</vt:lpstr>
      <vt:lpstr>TESLA/ILC damping ring</vt:lpstr>
      <vt:lpstr>CLIC damping ring layout</vt:lpstr>
      <vt:lpstr>Warm vs Cold RF Collider</vt:lpstr>
      <vt:lpstr>CLIC scheme</vt:lpstr>
      <vt:lpstr>CLIC two beam scheme</vt:lpstr>
      <vt:lpstr>CLIC – overall layout – 3 TeV</vt:lpstr>
      <vt:lpstr>Two-beam acceleration </vt:lpstr>
      <vt:lpstr>CLIC Drive Beam generation </vt:lpstr>
      <vt:lpstr>Lemmings Drive Beam</vt:lpstr>
      <vt:lpstr>Fully loaded operation</vt:lpstr>
      <vt:lpstr>Fully loaded operation</vt:lpstr>
      <vt:lpstr>Frequency multiplication</vt:lpstr>
      <vt:lpstr>Delay Loop Principle</vt:lpstr>
      <vt:lpstr>RF injection in combiner ring (factor 4)</vt:lpstr>
      <vt:lpstr>Demonstration of frequency multiplication</vt:lpstr>
      <vt:lpstr>CTF3 preliminary phase (2001-2002)</vt:lpstr>
      <vt:lpstr>CTF 3</vt:lpstr>
      <vt:lpstr>Drive beam generation achieved</vt:lpstr>
      <vt:lpstr>Power extraction structure PETS</vt:lpstr>
      <vt:lpstr>Accelerating Structure Results</vt:lpstr>
      <vt:lpstr>Simulation of RF Power Transfer</vt:lpstr>
      <vt:lpstr>Achieved Deceleration + RF power generation</vt:lpstr>
      <vt:lpstr>Achieved Two-Beam Acceleration</vt:lpstr>
      <vt:lpstr>CLIC CDRs published 2012</vt:lpstr>
      <vt:lpstr>Latest CLIC information</vt:lpstr>
      <vt:lpstr>PowerPoint Presentation</vt:lpstr>
      <vt:lpstr>Summary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Microsoft Office User</cp:lastModifiedBy>
  <cp:revision>239</cp:revision>
  <cp:lastPrinted>2012-01-20T10:25:19Z</cp:lastPrinted>
  <dcterms:created xsi:type="dcterms:W3CDTF">2011-03-01T16:38:44Z</dcterms:created>
  <dcterms:modified xsi:type="dcterms:W3CDTF">2019-02-07T09:48:27Z</dcterms:modified>
</cp:coreProperties>
</file>