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bookmarkIdSeed="2">
  <p:sldMasterIdLst>
    <p:sldMasterId id="2147483648" r:id="rId1"/>
  </p:sldMasterIdLst>
  <p:notesMasterIdLst>
    <p:notesMasterId r:id="rId89"/>
  </p:notesMasterIdLst>
  <p:handoutMasterIdLst>
    <p:handoutMasterId r:id="rId90"/>
  </p:handoutMasterIdLst>
  <p:sldIdLst>
    <p:sldId id="942" r:id="rId2"/>
    <p:sldId id="869" r:id="rId3"/>
    <p:sldId id="879" r:id="rId4"/>
    <p:sldId id="916" r:id="rId5"/>
    <p:sldId id="920" r:id="rId6"/>
    <p:sldId id="946" r:id="rId7"/>
    <p:sldId id="872" r:id="rId8"/>
    <p:sldId id="873" r:id="rId9"/>
    <p:sldId id="874" r:id="rId10"/>
    <p:sldId id="875" r:id="rId11"/>
    <p:sldId id="876" r:id="rId12"/>
    <p:sldId id="877" r:id="rId13"/>
    <p:sldId id="878" r:id="rId14"/>
    <p:sldId id="871" r:id="rId15"/>
    <p:sldId id="787" r:id="rId16"/>
    <p:sldId id="928" r:id="rId17"/>
    <p:sldId id="786" r:id="rId18"/>
    <p:sldId id="915" r:id="rId19"/>
    <p:sldId id="778" r:id="rId20"/>
    <p:sldId id="779" r:id="rId21"/>
    <p:sldId id="781" r:id="rId22"/>
    <p:sldId id="782" r:id="rId23"/>
    <p:sldId id="860" r:id="rId24"/>
    <p:sldId id="945" r:id="rId25"/>
    <p:sldId id="798" r:id="rId26"/>
    <p:sldId id="800" r:id="rId27"/>
    <p:sldId id="944" r:id="rId28"/>
    <p:sldId id="862" r:id="rId29"/>
    <p:sldId id="947" r:id="rId30"/>
    <p:sldId id="806" r:id="rId31"/>
    <p:sldId id="932" r:id="rId32"/>
    <p:sldId id="933" r:id="rId33"/>
    <p:sldId id="895" r:id="rId34"/>
    <p:sldId id="936" r:id="rId35"/>
    <p:sldId id="939" r:id="rId36"/>
    <p:sldId id="927" r:id="rId37"/>
    <p:sldId id="894" r:id="rId38"/>
    <p:sldId id="817" r:id="rId39"/>
    <p:sldId id="807" r:id="rId40"/>
    <p:sldId id="934" r:id="rId41"/>
    <p:sldId id="808" r:id="rId42"/>
    <p:sldId id="921" r:id="rId43"/>
    <p:sldId id="940" r:id="rId44"/>
    <p:sldId id="898" r:id="rId45"/>
    <p:sldId id="816" r:id="rId46"/>
    <p:sldId id="892" r:id="rId47"/>
    <p:sldId id="923" r:id="rId48"/>
    <p:sldId id="804" r:id="rId49"/>
    <p:sldId id="890" r:id="rId50"/>
    <p:sldId id="809" r:id="rId51"/>
    <p:sldId id="813" r:id="rId52"/>
    <p:sldId id="912" r:id="rId53"/>
    <p:sldId id="814" r:id="rId54"/>
    <p:sldId id="815" r:id="rId55"/>
    <p:sldId id="850" r:id="rId56"/>
    <p:sldId id="948" r:id="rId57"/>
    <p:sldId id="901" r:id="rId58"/>
    <p:sldId id="929" r:id="rId59"/>
    <p:sldId id="903" r:id="rId60"/>
    <p:sldId id="838" r:id="rId61"/>
    <p:sldId id="922" r:id="rId62"/>
    <p:sldId id="841" r:id="rId63"/>
    <p:sldId id="839" r:id="rId64"/>
    <p:sldId id="902" r:id="rId65"/>
    <p:sldId id="904" r:id="rId66"/>
    <p:sldId id="905" r:id="rId67"/>
    <p:sldId id="906" r:id="rId68"/>
    <p:sldId id="962" r:id="rId69"/>
    <p:sldId id="950" r:id="rId70"/>
    <p:sldId id="845" r:id="rId71"/>
    <p:sldId id="907" r:id="rId72"/>
    <p:sldId id="908" r:id="rId73"/>
    <p:sldId id="949" r:id="rId74"/>
    <p:sldId id="964" r:id="rId75"/>
    <p:sldId id="965" r:id="rId76"/>
    <p:sldId id="954" r:id="rId77"/>
    <p:sldId id="959" r:id="rId78"/>
    <p:sldId id="969" r:id="rId79"/>
    <p:sldId id="956" r:id="rId80"/>
    <p:sldId id="963" r:id="rId81"/>
    <p:sldId id="958" r:id="rId82"/>
    <p:sldId id="951" r:id="rId83"/>
    <p:sldId id="955" r:id="rId84"/>
    <p:sldId id="952" r:id="rId85"/>
    <p:sldId id="957" r:id="rId86"/>
    <p:sldId id="966" r:id="rId87"/>
    <p:sldId id="967" r:id="rId88"/>
  </p:sldIdLst>
  <p:sldSz cx="9144000" cy="6858000" type="screen4x3"/>
  <p:notesSz cx="6669088" cy="9926638"/>
  <p:defaultTextStyle>
    <a:defPPr>
      <a:defRPr lang="en-US"/>
    </a:defPPr>
    <a:lvl1pPr algn="l" rtl="0" fontAlgn="base">
      <a:spcBef>
        <a:spcPct val="0"/>
      </a:spcBef>
      <a:spcAft>
        <a:spcPct val="0"/>
      </a:spcAft>
      <a:defRPr sz="2400" b="1" i="1" kern="1200">
        <a:solidFill>
          <a:schemeClr val="tx1"/>
        </a:solidFill>
        <a:latin typeface="Times New Roman" pitchFamily="18" charset="0"/>
        <a:ea typeface="+mn-ea"/>
        <a:cs typeface="+mn-cs"/>
      </a:defRPr>
    </a:lvl1pPr>
    <a:lvl2pPr marL="457200" algn="l" rtl="0" fontAlgn="base">
      <a:spcBef>
        <a:spcPct val="0"/>
      </a:spcBef>
      <a:spcAft>
        <a:spcPct val="0"/>
      </a:spcAft>
      <a:defRPr sz="2400" b="1" i="1" kern="1200">
        <a:solidFill>
          <a:schemeClr val="tx1"/>
        </a:solidFill>
        <a:latin typeface="Times New Roman" pitchFamily="18" charset="0"/>
        <a:ea typeface="+mn-ea"/>
        <a:cs typeface="+mn-cs"/>
      </a:defRPr>
    </a:lvl2pPr>
    <a:lvl3pPr marL="914400" algn="l" rtl="0" fontAlgn="base">
      <a:spcBef>
        <a:spcPct val="0"/>
      </a:spcBef>
      <a:spcAft>
        <a:spcPct val="0"/>
      </a:spcAft>
      <a:defRPr sz="2400" b="1" i="1" kern="1200">
        <a:solidFill>
          <a:schemeClr val="tx1"/>
        </a:solidFill>
        <a:latin typeface="Times New Roman" pitchFamily="18" charset="0"/>
        <a:ea typeface="+mn-ea"/>
        <a:cs typeface="+mn-cs"/>
      </a:defRPr>
    </a:lvl3pPr>
    <a:lvl4pPr marL="1371600" algn="l" rtl="0" fontAlgn="base">
      <a:spcBef>
        <a:spcPct val="0"/>
      </a:spcBef>
      <a:spcAft>
        <a:spcPct val="0"/>
      </a:spcAft>
      <a:defRPr sz="2400" b="1" i="1" kern="1200">
        <a:solidFill>
          <a:schemeClr val="tx1"/>
        </a:solidFill>
        <a:latin typeface="Times New Roman" pitchFamily="18" charset="0"/>
        <a:ea typeface="+mn-ea"/>
        <a:cs typeface="+mn-cs"/>
      </a:defRPr>
    </a:lvl4pPr>
    <a:lvl5pPr marL="1828800" algn="l" rtl="0" fontAlgn="base">
      <a:spcBef>
        <a:spcPct val="0"/>
      </a:spcBef>
      <a:spcAft>
        <a:spcPct val="0"/>
      </a:spcAft>
      <a:defRPr sz="2400" b="1" i="1" kern="1200">
        <a:solidFill>
          <a:schemeClr val="tx1"/>
        </a:solidFill>
        <a:latin typeface="Times New Roman" pitchFamily="18" charset="0"/>
        <a:ea typeface="+mn-ea"/>
        <a:cs typeface="+mn-cs"/>
      </a:defRPr>
    </a:lvl5pPr>
    <a:lvl6pPr marL="2286000" algn="l" defTabSz="914400" rtl="0" eaLnBrk="1" latinLnBrk="0" hangingPunct="1">
      <a:defRPr sz="2400" b="1" i="1" kern="1200">
        <a:solidFill>
          <a:schemeClr val="tx1"/>
        </a:solidFill>
        <a:latin typeface="Times New Roman" pitchFamily="18" charset="0"/>
        <a:ea typeface="+mn-ea"/>
        <a:cs typeface="+mn-cs"/>
      </a:defRPr>
    </a:lvl6pPr>
    <a:lvl7pPr marL="2743200" algn="l" defTabSz="914400" rtl="0" eaLnBrk="1" latinLnBrk="0" hangingPunct="1">
      <a:defRPr sz="2400" b="1" i="1" kern="1200">
        <a:solidFill>
          <a:schemeClr val="tx1"/>
        </a:solidFill>
        <a:latin typeface="Times New Roman" pitchFamily="18" charset="0"/>
        <a:ea typeface="+mn-ea"/>
        <a:cs typeface="+mn-cs"/>
      </a:defRPr>
    </a:lvl7pPr>
    <a:lvl8pPr marL="3200400" algn="l" defTabSz="914400" rtl="0" eaLnBrk="1" latinLnBrk="0" hangingPunct="1">
      <a:defRPr sz="2400" b="1" i="1" kern="1200">
        <a:solidFill>
          <a:schemeClr val="tx1"/>
        </a:solidFill>
        <a:latin typeface="Times New Roman" pitchFamily="18" charset="0"/>
        <a:ea typeface="+mn-ea"/>
        <a:cs typeface="+mn-cs"/>
      </a:defRPr>
    </a:lvl8pPr>
    <a:lvl9pPr marL="3657600" algn="l" defTabSz="914400" rtl="0" eaLnBrk="1" latinLnBrk="0" hangingPunct="1">
      <a:defRPr sz="2400" b="1" i="1"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0000FF"/>
    <a:srgbClr val="777777"/>
    <a:srgbClr val="F6860A"/>
    <a:srgbClr val="FF9933"/>
    <a:srgbClr val="FFCC66"/>
    <a:srgbClr val="B2B2B2"/>
    <a:srgbClr val="0033CC"/>
    <a:srgbClr val="969696"/>
    <a:srgbClr val="DDDDD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notesView">
  <p:normalViewPr>
    <p:restoredLeft sz="9404" autoAdjust="0"/>
    <p:restoredTop sz="85417" autoAdjust="0"/>
  </p:normalViewPr>
  <p:slideViewPr>
    <p:cSldViewPr>
      <p:cViewPr>
        <p:scale>
          <a:sx n="50" d="100"/>
          <a:sy n="50" d="100"/>
        </p:scale>
        <p:origin x="2597" y="518"/>
      </p:cViewPr>
      <p:guideLst>
        <p:guide orient="horz" pos="2160"/>
        <p:guide pos="2880"/>
      </p:guideLst>
    </p:cSldViewPr>
  </p:slideViewPr>
  <p:outlineViewPr>
    <p:cViewPr>
      <p:scale>
        <a:sx n="33" d="100"/>
        <a:sy n="33" d="100"/>
      </p:scale>
      <p:origin x="0" y="-12307"/>
    </p:cViewPr>
  </p:outlineViewPr>
  <p:notesTextViewPr>
    <p:cViewPr>
      <p:scale>
        <a:sx n="75" d="100"/>
        <a:sy n="75" d="100"/>
      </p:scale>
      <p:origin x="0" y="0"/>
    </p:cViewPr>
  </p:notesTextViewPr>
  <p:sorterViewPr>
    <p:cViewPr varScale="1">
      <p:scale>
        <a:sx n="1" d="1"/>
        <a:sy n="1" d="1"/>
      </p:scale>
      <p:origin x="0" y="0"/>
    </p:cViewPr>
  </p:sorterViewPr>
  <p:notesViewPr>
    <p:cSldViewPr>
      <p:cViewPr varScale="1">
        <p:scale>
          <a:sx n="59" d="100"/>
          <a:sy n="59" d="100"/>
        </p:scale>
        <p:origin x="3259" y="77"/>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handoutMaster" Target="handoutMasters/handoutMaster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1" y="0"/>
            <a:ext cx="2889414" cy="495613"/>
          </a:xfrm>
          <a:prstGeom prst="rect">
            <a:avLst/>
          </a:prstGeom>
          <a:noFill/>
          <a:ln w="9525">
            <a:noFill/>
            <a:miter lim="800000"/>
            <a:headEnd/>
            <a:tailEnd/>
          </a:ln>
          <a:effectLst/>
        </p:spPr>
        <p:txBody>
          <a:bodyPr vert="horz" wrap="square" lIns="91258" tIns="45629" rIns="91258" bIns="45629" numCol="1" anchor="t" anchorCtr="0" compatLnSpc="1">
            <a:prstTxWarp prst="textNoShape">
              <a:avLst/>
            </a:prstTxWarp>
          </a:bodyPr>
          <a:lstStyle>
            <a:lvl1pPr algn="l" defTabSz="911621" eaLnBrk="0" hangingPunct="0">
              <a:defRPr sz="1200" b="0"/>
            </a:lvl1pPr>
          </a:lstStyle>
          <a:p>
            <a:pPr>
              <a:defRPr/>
            </a:pPr>
            <a:endParaRPr lang="en-US"/>
          </a:p>
        </p:txBody>
      </p:sp>
      <p:sp>
        <p:nvSpPr>
          <p:cNvPr id="5123" name="Rectangle 3"/>
          <p:cNvSpPr>
            <a:spLocks noGrp="1" noChangeArrowheads="1"/>
          </p:cNvSpPr>
          <p:nvPr>
            <p:ph type="dt" sz="quarter" idx="1"/>
          </p:nvPr>
        </p:nvSpPr>
        <p:spPr bwMode="auto">
          <a:xfrm>
            <a:off x="3779675" y="0"/>
            <a:ext cx="2889413" cy="495613"/>
          </a:xfrm>
          <a:prstGeom prst="rect">
            <a:avLst/>
          </a:prstGeom>
          <a:noFill/>
          <a:ln w="9525">
            <a:noFill/>
            <a:miter lim="800000"/>
            <a:headEnd/>
            <a:tailEnd/>
          </a:ln>
          <a:effectLst/>
        </p:spPr>
        <p:txBody>
          <a:bodyPr vert="horz" wrap="square" lIns="91258" tIns="45629" rIns="91258" bIns="45629" numCol="1" anchor="t" anchorCtr="0" compatLnSpc="1">
            <a:prstTxWarp prst="textNoShape">
              <a:avLst/>
            </a:prstTxWarp>
          </a:bodyPr>
          <a:lstStyle>
            <a:lvl1pPr algn="r" defTabSz="911621" eaLnBrk="0" hangingPunct="0">
              <a:defRPr sz="1200" b="0"/>
            </a:lvl1pPr>
          </a:lstStyle>
          <a:p>
            <a:pPr>
              <a:defRPr/>
            </a:pPr>
            <a:r>
              <a:rPr lang="en-US"/>
              <a:t>20/03/2000</a:t>
            </a:r>
          </a:p>
        </p:txBody>
      </p:sp>
      <p:sp>
        <p:nvSpPr>
          <p:cNvPr id="5124" name="Rectangle 4"/>
          <p:cNvSpPr>
            <a:spLocks noGrp="1" noChangeArrowheads="1"/>
          </p:cNvSpPr>
          <p:nvPr>
            <p:ph type="ftr" sz="quarter" idx="2"/>
          </p:nvPr>
        </p:nvSpPr>
        <p:spPr bwMode="auto">
          <a:xfrm>
            <a:off x="1" y="9431026"/>
            <a:ext cx="2889414" cy="495613"/>
          </a:xfrm>
          <a:prstGeom prst="rect">
            <a:avLst/>
          </a:prstGeom>
          <a:noFill/>
          <a:ln w="9525">
            <a:noFill/>
            <a:miter lim="800000"/>
            <a:headEnd/>
            <a:tailEnd/>
          </a:ln>
          <a:effectLst/>
        </p:spPr>
        <p:txBody>
          <a:bodyPr vert="horz" wrap="square" lIns="91258" tIns="45629" rIns="91258" bIns="45629" numCol="1" anchor="b" anchorCtr="0" compatLnSpc="1">
            <a:prstTxWarp prst="textNoShape">
              <a:avLst/>
            </a:prstTxWarp>
          </a:bodyPr>
          <a:lstStyle>
            <a:lvl1pPr algn="l" defTabSz="911621" eaLnBrk="0" hangingPunct="0">
              <a:defRPr sz="1200" b="0"/>
            </a:lvl1pPr>
          </a:lstStyle>
          <a:p>
            <a:pPr>
              <a:defRPr/>
            </a:pPr>
            <a:endParaRPr lang="en-US"/>
          </a:p>
        </p:txBody>
      </p:sp>
      <p:sp>
        <p:nvSpPr>
          <p:cNvPr id="5125" name="Rectangle 5"/>
          <p:cNvSpPr>
            <a:spLocks noGrp="1" noChangeArrowheads="1"/>
          </p:cNvSpPr>
          <p:nvPr>
            <p:ph type="sldNum" sz="quarter" idx="3"/>
          </p:nvPr>
        </p:nvSpPr>
        <p:spPr bwMode="auto">
          <a:xfrm>
            <a:off x="3779675" y="9431026"/>
            <a:ext cx="2889413" cy="495613"/>
          </a:xfrm>
          <a:prstGeom prst="rect">
            <a:avLst/>
          </a:prstGeom>
          <a:noFill/>
          <a:ln w="9525">
            <a:noFill/>
            <a:miter lim="800000"/>
            <a:headEnd/>
            <a:tailEnd/>
          </a:ln>
          <a:effectLst/>
        </p:spPr>
        <p:txBody>
          <a:bodyPr vert="horz" wrap="square" lIns="91258" tIns="45629" rIns="91258" bIns="45629" numCol="1" anchor="b" anchorCtr="0" compatLnSpc="1">
            <a:prstTxWarp prst="textNoShape">
              <a:avLst/>
            </a:prstTxWarp>
          </a:bodyPr>
          <a:lstStyle>
            <a:lvl1pPr algn="r" defTabSz="911621" eaLnBrk="0" hangingPunct="0">
              <a:defRPr sz="1200" b="0"/>
            </a:lvl1pPr>
          </a:lstStyle>
          <a:p>
            <a:pPr>
              <a:defRPr/>
            </a:pPr>
            <a:fld id="{91D64948-BF6C-4D11-9648-969BBB70F894}" type="slidenum">
              <a:rPr lang="en-US"/>
              <a:pPr>
                <a:defRPr/>
              </a:pPr>
              <a:t>‹#›</a:t>
            </a:fld>
            <a:endParaRPr lang="en-US"/>
          </a:p>
        </p:txBody>
      </p:sp>
    </p:spTree>
    <p:extLst>
      <p:ext uri="{BB962C8B-B14F-4D97-AF65-F5344CB8AC3E}">
        <p14:creationId xmlns:p14="http://schemas.microsoft.com/office/powerpoint/2010/main" val="816202816"/>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1" y="0"/>
            <a:ext cx="2889414" cy="495613"/>
          </a:xfrm>
          <a:prstGeom prst="rect">
            <a:avLst/>
          </a:prstGeom>
          <a:noFill/>
          <a:ln w="9525">
            <a:noFill/>
            <a:miter lim="800000"/>
            <a:headEnd/>
            <a:tailEnd/>
          </a:ln>
          <a:effectLst/>
        </p:spPr>
        <p:txBody>
          <a:bodyPr vert="horz" wrap="square" lIns="91258" tIns="45629" rIns="91258" bIns="45629" numCol="1" anchor="t" anchorCtr="0" compatLnSpc="1">
            <a:prstTxWarp prst="textNoShape">
              <a:avLst/>
            </a:prstTxWarp>
          </a:bodyPr>
          <a:lstStyle>
            <a:lvl1pPr algn="l" defTabSz="911621" eaLnBrk="0" hangingPunct="0">
              <a:defRPr sz="1200" b="0"/>
            </a:lvl1pPr>
          </a:lstStyle>
          <a:p>
            <a:pPr>
              <a:defRPr/>
            </a:pPr>
            <a:endParaRPr lang="en-US"/>
          </a:p>
        </p:txBody>
      </p:sp>
      <p:sp>
        <p:nvSpPr>
          <p:cNvPr id="3075" name="Rectangle 3"/>
          <p:cNvSpPr>
            <a:spLocks noGrp="1" noChangeArrowheads="1"/>
          </p:cNvSpPr>
          <p:nvPr>
            <p:ph type="dt" idx="1"/>
          </p:nvPr>
        </p:nvSpPr>
        <p:spPr bwMode="auto">
          <a:xfrm>
            <a:off x="3779675" y="0"/>
            <a:ext cx="2889413" cy="495613"/>
          </a:xfrm>
          <a:prstGeom prst="rect">
            <a:avLst/>
          </a:prstGeom>
          <a:noFill/>
          <a:ln w="9525">
            <a:noFill/>
            <a:miter lim="800000"/>
            <a:headEnd/>
            <a:tailEnd/>
          </a:ln>
          <a:effectLst/>
        </p:spPr>
        <p:txBody>
          <a:bodyPr vert="horz" wrap="square" lIns="91258" tIns="45629" rIns="91258" bIns="45629" numCol="1" anchor="t" anchorCtr="0" compatLnSpc="1">
            <a:prstTxWarp prst="textNoShape">
              <a:avLst/>
            </a:prstTxWarp>
          </a:bodyPr>
          <a:lstStyle>
            <a:lvl1pPr algn="r" defTabSz="911621" eaLnBrk="0" hangingPunct="0">
              <a:defRPr sz="1200" b="0"/>
            </a:lvl1pPr>
          </a:lstStyle>
          <a:p>
            <a:pPr>
              <a:defRPr/>
            </a:pPr>
            <a:r>
              <a:rPr lang="en-US"/>
              <a:t>20/03/2000</a:t>
            </a:r>
          </a:p>
        </p:txBody>
      </p:sp>
      <p:sp>
        <p:nvSpPr>
          <p:cNvPr id="16388" name="Rectangle 4"/>
          <p:cNvSpPr>
            <a:spLocks noGrp="1" noRot="1" noChangeAspect="1" noChangeArrowheads="1" noTextEdit="1"/>
          </p:cNvSpPr>
          <p:nvPr>
            <p:ph type="sldImg" idx="2"/>
          </p:nvPr>
        </p:nvSpPr>
        <p:spPr bwMode="auto">
          <a:xfrm>
            <a:off x="854075" y="742950"/>
            <a:ext cx="4960938" cy="3722688"/>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888689" y="4714713"/>
            <a:ext cx="4891713" cy="4468506"/>
          </a:xfrm>
          <a:prstGeom prst="rect">
            <a:avLst/>
          </a:prstGeom>
          <a:noFill/>
          <a:ln w="9525">
            <a:noFill/>
            <a:miter lim="800000"/>
            <a:headEnd/>
            <a:tailEnd/>
          </a:ln>
          <a:effectLst/>
        </p:spPr>
        <p:txBody>
          <a:bodyPr vert="horz" wrap="square" lIns="91258" tIns="45629" rIns="91258" bIns="45629"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078" name="Rectangle 6"/>
          <p:cNvSpPr>
            <a:spLocks noGrp="1" noChangeArrowheads="1"/>
          </p:cNvSpPr>
          <p:nvPr>
            <p:ph type="ftr" sz="quarter" idx="4"/>
          </p:nvPr>
        </p:nvSpPr>
        <p:spPr bwMode="auto">
          <a:xfrm>
            <a:off x="1" y="9431026"/>
            <a:ext cx="2889414" cy="495613"/>
          </a:xfrm>
          <a:prstGeom prst="rect">
            <a:avLst/>
          </a:prstGeom>
          <a:noFill/>
          <a:ln w="9525">
            <a:noFill/>
            <a:miter lim="800000"/>
            <a:headEnd/>
            <a:tailEnd/>
          </a:ln>
          <a:effectLst/>
        </p:spPr>
        <p:txBody>
          <a:bodyPr vert="horz" wrap="square" lIns="91258" tIns="45629" rIns="91258" bIns="45629" numCol="1" anchor="b" anchorCtr="0" compatLnSpc="1">
            <a:prstTxWarp prst="textNoShape">
              <a:avLst/>
            </a:prstTxWarp>
          </a:bodyPr>
          <a:lstStyle>
            <a:lvl1pPr algn="l" defTabSz="911621" eaLnBrk="0" hangingPunct="0">
              <a:defRPr sz="1200" b="0"/>
            </a:lvl1pPr>
          </a:lstStyle>
          <a:p>
            <a:pPr>
              <a:defRPr/>
            </a:pPr>
            <a:endParaRPr lang="en-US"/>
          </a:p>
        </p:txBody>
      </p:sp>
      <p:sp>
        <p:nvSpPr>
          <p:cNvPr id="3079" name="Rectangle 7"/>
          <p:cNvSpPr>
            <a:spLocks noGrp="1" noChangeArrowheads="1"/>
          </p:cNvSpPr>
          <p:nvPr>
            <p:ph type="sldNum" sz="quarter" idx="5"/>
          </p:nvPr>
        </p:nvSpPr>
        <p:spPr bwMode="auto">
          <a:xfrm>
            <a:off x="3779675" y="9431026"/>
            <a:ext cx="2889413" cy="495613"/>
          </a:xfrm>
          <a:prstGeom prst="rect">
            <a:avLst/>
          </a:prstGeom>
          <a:noFill/>
          <a:ln w="9525">
            <a:noFill/>
            <a:miter lim="800000"/>
            <a:headEnd/>
            <a:tailEnd/>
          </a:ln>
          <a:effectLst/>
        </p:spPr>
        <p:txBody>
          <a:bodyPr vert="horz" wrap="square" lIns="91258" tIns="45629" rIns="91258" bIns="45629" numCol="1" anchor="b" anchorCtr="0" compatLnSpc="1">
            <a:prstTxWarp prst="textNoShape">
              <a:avLst/>
            </a:prstTxWarp>
          </a:bodyPr>
          <a:lstStyle>
            <a:lvl1pPr algn="r" defTabSz="911621" eaLnBrk="0" hangingPunct="0">
              <a:defRPr sz="1200" b="0"/>
            </a:lvl1pPr>
          </a:lstStyle>
          <a:p>
            <a:pPr>
              <a:defRPr/>
            </a:pPr>
            <a:fld id="{19BBAFCB-47AB-4F17-A8D2-1254CDE7C08F}" type="slidenum">
              <a:rPr lang="en-US"/>
              <a:pPr>
                <a:defRPr/>
              </a:pPr>
              <a:t>‹#›</a:t>
            </a:fld>
            <a:endParaRPr lang="en-US"/>
          </a:p>
        </p:txBody>
      </p:sp>
    </p:spTree>
    <p:extLst>
      <p:ext uri="{BB962C8B-B14F-4D97-AF65-F5344CB8AC3E}">
        <p14:creationId xmlns:p14="http://schemas.microsoft.com/office/powerpoint/2010/main" val="807872583"/>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a:t>
            </a:r>
            <a:endParaRPr lang="en-US" dirty="0"/>
          </a:p>
        </p:txBody>
      </p:sp>
    </p:spTree>
    <p:extLst>
      <p:ext uri="{BB962C8B-B14F-4D97-AF65-F5344CB8AC3E}">
        <p14:creationId xmlns:p14="http://schemas.microsoft.com/office/powerpoint/2010/main" val="16255811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Calibri Light" panose="020F0302020204030204" pitchFamily="34" charset="0"/>
              </a:rPr>
              <a:t>The LHC main quadrupoles (MQ) </a:t>
            </a:r>
            <a:r>
              <a:rPr lang="en-US" baseline="0" dirty="0" smtClean="0">
                <a:latin typeface="Calibri Light" panose="020F0302020204030204" pitchFamily="34" charset="0"/>
              </a:rPr>
              <a:t>are superconducting magnets.</a:t>
            </a:r>
          </a:p>
          <a:p>
            <a:endParaRPr lang="en-US" sz="1000" dirty="0">
              <a:latin typeface="Calibri Light" panose="020F0302020204030204" pitchFamily="34" charset="0"/>
            </a:endParaRPr>
          </a:p>
          <a:p>
            <a:r>
              <a:rPr lang="en-US" baseline="0" dirty="0" smtClean="0">
                <a:latin typeface="Calibri Light" panose="020F0302020204030204" pitchFamily="34" charset="0"/>
              </a:rPr>
              <a:t>The coils are wound in </a:t>
            </a:r>
            <a:r>
              <a:rPr lang="en-US" baseline="0" dirty="0" err="1" smtClean="0">
                <a:latin typeface="Calibri Light" panose="020F0302020204030204" pitchFamily="34" charset="0"/>
              </a:rPr>
              <a:t>Nb-Ti</a:t>
            </a:r>
            <a:r>
              <a:rPr lang="en-US" baseline="0" dirty="0" smtClean="0">
                <a:latin typeface="Calibri Light" panose="020F0302020204030204" pitchFamily="34" charset="0"/>
              </a:rPr>
              <a:t> and they are cooled by superfluid helium at 1.9 K, like the</a:t>
            </a:r>
            <a:r>
              <a:rPr lang="en-US" dirty="0" smtClean="0">
                <a:latin typeface="Calibri Light" panose="020F0302020204030204" pitchFamily="34" charset="0"/>
              </a:rPr>
              <a:t> LHC dipoles</a:t>
            </a:r>
            <a:r>
              <a:rPr lang="en-US" baseline="0" dirty="0" smtClean="0">
                <a:latin typeface="Calibri Light" panose="020F0302020204030204" pitchFamily="34" charset="0"/>
              </a:rPr>
              <a:t>.</a:t>
            </a:r>
          </a:p>
          <a:p>
            <a:endParaRPr lang="en-US" sz="1000" dirty="0">
              <a:latin typeface="Calibri Light" panose="020F0302020204030204" pitchFamily="34" charset="0"/>
            </a:endParaRPr>
          </a:p>
          <a:p>
            <a:r>
              <a:rPr lang="en-US" baseline="0" dirty="0" smtClean="0">
                <a:latin typeface="Calibri Light" panose="020F0302020204030204" pitchFamily="34" charset="0"/>
              </a:rPr>
              <a:t>At the nominal current of 11.8 kA, they provide a gradient of 223 T/m. Considering their aperture of 56 mm diameter,</a:t>
            </a:r>
            <a:r>
              <a:rPr lang="en-US" dirty="0" smtClean="0">
                <a:latin typeface="Calibri Light" panose="020F0302020204030204" pitchFamily="34" charset="0"/>
              </a:rPr>
              <a:t> this corresponds to a pole tip field of 6.2 T ( = 223 × 0.028)</a:t>
            </a:r>
            <a:r>
              <a:rPr lang="en-US" baseline="0" dirty="0" smtClean="0">
                <a:latin typeface="Calibri Light" panose="020F0302020204030204" pitchFamily="34" charset="0"/>
              </a:rPr>
              <a:t>. The peak field in the conductor is about 10% higher, at 6.8 T.</a:t>
            </a:r>
          </a:p>
        </p:txBody>
      </p:sp>
    </p:spTree>
    <p:extLst>
      <p:ext uri="{BB962C8B-B14F-4D97-AF65-F5344CB8AC3E}">
        <p14:creationId xmlns:p14="http://schemas.microsoft.com/office/powerpoint/2010/main" val="16512336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Calibri Light" panose="020F0302020204030204" pitchFamily="34" charset="0"/>
              </a:rPr>
              <a:t>The SPS main quadrupoles</a:t>
            </a:r>
            <a:r>
              <a:rPr lang="en-US" baseline="0" dirty="0" smtClean="0">
                <a:latin typeface="Calibri Light" panose="020F0302020204030204" pitchFamily="34" charset="0"/>
              </a:rPr>
              <a:t> are resistive magnets, with coils in </a:t>
            </a:r>
            <a:r>
              <a:rPr lang="en-US" dirty="0" smtClean="0">
                <a:latin typeface="Calibri Light" panose="020F0302020204030204" pitchFamily="34" charset="0"/>
              </a:rPr>
              <a:t>copper</a:t>
            </a:r>
            <a:r>
              <a:rPr lang="en-US" baseline="0" dirty="0" smtClean="0">
                <a:latin typeface="Calibri Light" panose="020F0302020204030204" pitchFamily="34" charset="0"/>
              </a:rPr>
              <a:t>. </a:t>
            </a:r>
          </a:p>
          <a:p>
            <a:endParaRPr lang="en-US" sz="1000" dirty="0">
              <a:latin typeface="Calibri Light" panose="020F0302020204030204" pitchFamily="34" charset="0"/>
            </a:endParaRPr>
          </a:p>
          <a:p>
            <a:r>
              <a:rPr lang="en-US" baseline="0" dirty="0" smtClean="0">
                <a:latin typeface="Calibri Light" panose="020F0302020204030204" pitchFamily="34" charset="0"/>
              </a:rPr>
              <a:t>Demineralized water flows in the conductor to remove the Joule heating, as for the SPS dipoles.</a:t>
            </a:r>
          </a:p>
          <a:p>
            <a:endParaRPr lang="en-US" sz="1000" dirty="0">
              <a:latin typeface="Calibri Light" panose="020F0302020204030204" pitchFamily="34" charset="0"/>
            </a:endParaRPr>
          </a:p>
          <a:p>
            <a:r>
              <a:rPr lang="en-US" baseline="0" dirty="0" smtClean="0">
                <a:latin typeface="Calibri Light" panose="020F0302020204030204" pitchFamily="34" charset="0"/>
              </a:rPr>
              <a:t>At the peak current of </a:t>
            </a:r>
            <a:r>
              <a:rPr lang="en-US" dirty="0" smtClean="0">
                <a:latin typeface="Calibri Light" panose="020F0302020204030204" pitchFamily="34" charset="0"/>
              </a:rPr>
              <a:t>2.</a:t>
            </a:r>
            <a:r>
              <a:rPr lang="en-US" baseline="0" dirty="0" smtClean="0">
                <a:latin typeface="Calibri Light" panose="020F0302020204030204" pitchFamily="34" charset="0"/>
              </a:rPr>
              <a:t>1 kA, the quadrupole gradient is 22 T/m in a 88 mm diameter circular aperture. The pole tip field is then 1.0 T (</a:t>
            </a:r>
            <a:r>
              <a:rPr lang="en-US" dirty="0" smtClean="0">
                <a:latin typeface="Calibri Light" panose="020F0302020204030204" pitchFamily="34" charset="0"/>
              </a:rPr>
              <a:t> </a:t>
            </a:r>
            <a:r>
              <a:rPr lang="en-US" dirty="0">
                <a:latin typeface="Calibri Light" panose="020F0302020204030204" pitchFamily="34" charset="0"/>
              </a:rPr>
              <a:t>= </a:t>
            </a:r>
            <a:r>
              <a:rPr lang="en-US" dirty="0" smtClean="0">
                <a:latin typeface="Calibri Light" panose="020F0302020204030204" pitchFamily="34" charset="0"/>
              </a:rPr>
              <a:t>22 × 0.044)</a:t>
            </a:r>
            <a:r>
              <a:rPr lang="en-US" baseline="0" dirty="0" smtClean="0">
                <a:latin typeface="Calibri Light" panose="020F0302020204030204" pitchFamily="34" charset="0"/>
              </a:rPr>
              <a:t>.</a:t>
            </a:r>
          </a:p>
          <a:p>
            <a:endParaRPr lang="en-US" baseline="0" dirty="0" smtClean="0">
              <a:latin typeface="Calibri Light" panose="020F0302020204030204" pitchFamily="34" charset="0"/>
            </a:endParaRPr>
          </a:p>
        </p:txBody>
      </p:sp>
    </p:spTree>
    <p:extLst>
      <p:ext uri="{BB962C8B-B14F-4D97-AF65-F5344CB8AC3E}">
        <p14:creationId xmlns:p14="http://schemas.microsoft.com/office/powerpoint/2010/main" val="5469286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latin typeface="Calibri Light" panose="020F0302020204030204" pitchFamily="34" charset="0"/>
              </a:rPr>
              <a:t>This is an example of a combined function (dipole + quadrupole) bending magnet, found for example in third generation synchrotron light sources. The technology is the same as that for the SPS dipoles shown</a:t>
            </a:r>
            <a:r>
              <a:rPr lang="en-US" dirty="0" smtClean="0">
                <a:latin typeface="Calibri Light" panose="020F0302020204030204" pitchFamily="34" charset="0"/>
              </a:rPr>
              <a:t> before</a:t>
            </a:r>
            <a:r>
              <a:rPr lang="en-US" baseline="0" dirty="0" smtClean="0">
                <a:latin typeface="Calibri Light" panose="020F0302020204030204" pitchFamily="34" charset="0"/>
              </a:rPr>
              <a:t>, just with a different design of the ferromagnetic yoke.</a:t>
            </a:r>
          </a:p>
          <a:p>
            <a:endParaRPr lang="en-US" sz="1000" dirty="0">
              <a:latin typeface="Calibri Light" panose="020F0302020204030204" pitchFamily="34" charset="0"/>
            </a:endParaRPr>
          </a:p>
          <a:p>
            <a:r>
              <a:rPr lang="en-US" baseline="0" dirty="0" smtClean="0">
                <a:latin typeface="Calibri Light" panose="020F0302020204030204" pitchFamily="34" charset="0"/>
              </a:rPr>
              <a:t>In ELETTRA, there are 24 such magnets. At the nominal current of 1420 A, the dipole field is 1.2 T, together with a quadrupole gradient of 2.9 T/m. The vertical gap is 70 mm; the bending radius of the machine is</a:t>
            </a:r>
            <a:r>
              <a:rPr lang="en-US" dirty="0" smtClean="0">
                <a:latin typeface="Calibri Light" panose="020F0302020204030204" pitchFamily="34" charset="0"/>
              </a:rPr>
              <a:t> </a:t>
            </a:r>
            <a:r>
              <a:rPr lang="en-US" baseline="0" dirty="0" smtClean="0">
                <a:latin typeface="Calibri Light" panose="020F0302020204030204" pitchFamily="34" charset="0"/>
              </a:rPr>
              <a:t>5.5 m.</a:t>
            </a:r>
          </a:p>
          <a:p>
            <a:endParaRPr lang="en-US" sz="1000" dirty="0">
              <a:latin typeface="Calibri Light" panose="020F0302020204030204" pitchFamily="34" charset="0"/>
            </a:endParaRPr>
          </a:p>
          <a:p>
            <a:r>
              <a:rPr lang="en-US" baseline="0" dirty="0" smtClean="0">
                <a:latin typeface="Calibri Light" panose="020F0302020204030204" pitchFamily="34" charset="0"/>
              </a:rPr>
              <a:t>These magnets were built in the 1990s.</a:t>
            </a:r>
          </a:p>
          <a:p>
            <a:endParaRPr lang="en-US" baseline="0" dirty="0" smtClean="0">
              <a:latin typeface="Calibri Light" panose="020F0302020204030204" pitchFamily="34" charset="0"/>
            </a:endParaRPr>
          </a:p>
          <a:p>
            <a:endParaRPr lang="en-US" baseline="0" dirty="0" smtClean="0">
              <a:latin typeface="Calibri Light" panose="020F0302020204030204" pitchFamily="34" charset="0"/>
            </a:endParaRPr>
          </a:p>
        </p:txBody>
      </p:sp>
    </p:spTree>
    <p:extLst>
      <p:ext uri="{BB962C8B-B14F-4D97-AF65-F5344CB8AC3E}">
        <p14:creationId xmlns:p14="http://schemas.microsoft.com/office/powerpoint/2010/main" val="205104830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latin typeface="Calibri Light" panose="020F0302020204030204" pitchFamily="34" charset="0"/>
              </a:rPr>
              <a:t>This is an example of a common design found in synchrotron light sources, where the (short) sextupoles have additional windings so that they can be used also as corrector magnets.</a:t>
            </a:r>
            <a:endParaRPr lang="en-US" dirty="0">
              <a:latin typeface="Calibri Light" panose="020F0302020204030204" pitchFamily="34" charset="0"/>
            </a:endParaRPr>
          </a:p>
          <a:p>
            <a:endParaRPr lang="en-US" baseline="0" dirty="0" smtClean="0">
              <a:latin typeface="Calibri Light" panose="020F0302020204030204" pitchFamily="34" charset="0"/>
            </a:endParaRPr>
          </a:p>
          <a:p>
            <a:r>
              <a:rPr lang="en-US" baseline="0" dirty="0" smtClean="0">
                <a:latin typeface="Calibri Light" panose="020F0302020204030204" pitchFamily="34" charset="0"/>
              </a:rPr>
              <a:t>In this case, the correctors are a horizontal / vertical dipole – providing up to 0.5 mrad kick at 2.5 GeV – and a skew quadrupole.</a:t>
            </a:r>
          </a:p>
        </p:txBody>
      </p:sp>
    </p:spTree>
    <p:extLst>
      <p:ext uri="{BB962C8B-B14F-4D97-AF65-F5344CB8AC3E}">
        <p14:creationId xmlns:p14="http://schemas.microsoft.com/office/powerpoint/2010/main" val="295635853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Calibri Light" panose="020F0302020204030204" pitchFamily="34" charset="0"/>
              </a:rPr>
              <a:t>In </a:t>
            </a:r>
            <a:r>
              <a:rPr lang="en-US" u="sng" dirty="0" smtClean="0">
                <a:latin typeface="Calibri Light" panose="020F0302020204030204" pitchFamily="34" charset="0"/>
              </a:rPr>
              <a:t>electromagnets</a:t>
            </a:r>
            <a:r>
              <a:rPr lang="en-US" baseline="0" dirty="0" smtClean="0">
                <a:latin typeface="Calibri Light" panose="020F0302020204030204" pitchFamily="34" charset="0"/>
              </a:rPr>
              <a:t> the field is</a:t>
            </a:r>
            <a:r>
              <a:rPr lang="en-US" dirty="0" smtClean="0">
                <a:latin typeface="Calibri Light" panose="020F0302020204030204" pitchFamily="34" charset="0"/>
              </a:rPr>
              <a:t> produced by </a:t>
            </a:r>
            <a:r>
              <a:rPr lang="en-US" baseline="0" dirty="0" smtClean="0">
                <a:latin typeface="Calibri Light" panose="020F0302020204030204" pitchFamily="34" charset="0"/>
              </a:rPr>
              <a:t>electrical currents going through the windings. In </a:t>
            </a:r>
            <a:r>
              <a:rPr lang="en-US" u="sng" baseline="0" dirty="0" smtClean="0">
                <a:latin typeface="Calibri Light" panose="020F0302020204030204" pitchFamily="34" charset="0"/>
              </a:rPr>
              <a:t>permanent magnets</a:t>
            </a:r>
            <a:r>
              <a:rPr lang="en-US" baseline="0" dirty="0" smtClean="0">
                <a:latin typeface="Calibri Light" panose="020F0302020204030204" pitchFamily="34" charset="0"/>
              </a:rPr>
              <a:t> on the other hand the field</a:t>
            </a:r>
            <a:r>
              <a:rPr lang="en-US" dirty="0" smtClean="0">
                <a:latin typeface="Calibri Light" panose="020F0302020204030204" pitchFamily="34" charset="0"/>
              </a:rPr>
              <a:t> </a:t>
            </a:r>
            <a:r>
              <a:rPr lang="en-US" baseline="0" dirty="0" smtClean="0">
                <a:latin typeface="Calibri Light" panose="020F0302020204030204" pitchFamily="34" charset="0"/>
              </a:rPr>
              <a:t>is produced by hard magnetic material, such as </a:t>
            </a:r>
            <a:r>
              <a:rPr lang="en-US" baseline="0" dirty="0" err="1" smtClean="0">
                <a:latin typeface="Calibri Light" panose="020F0302020204030204" pitchFamily="34" charset="0"/>
              </a:rPr>
              <a:t>NdFeB</a:t>
            </a:r>
            <a:r>
              <a:rPr lang="en-US" baseline="0" dirty="0" smtClean="0">
                <a:latin typeface="Calibri Light" panose="020F0302020204030204" pitchFamily="34" charset="0"/>
              </a:rPr>
              <a:t> or </a:t>
            </a:r>
            <a:r>
              <a:rPr lang="en-US" baseline="0" dirty="0" err="1" smtClean="0">
                <a:latin typeface="Calibri Light" panose="020F0302020204030204" pitchFamily="34" charset="0"/>
              </a:rPr>
              <a:t>SmCo</a:t>
            </a:r>
            <a:r>
              <a:rPr lang="en-US" dirty="0" smtClean="0">
                <a:latin typeface="Calibri Light" panose="020F0302020204030204" pitchFamily="34" charset="0"/>
              </a:rPr>
              <a:t>.</a:t>
            </a:r>
            <a:endParaRPr lang="en-US" baseline="0" dirty="0" smtClean="0">
              <a:latin typeface="Calibri Light" panose="020F0302020204030204" pitchFamily="34" charset="0"/>
            </a:endParaRPr>
          </a:p>
          <a:p>
            <a:r>
              <a:rPr lang="en-US" u="sng" dirty="0" smtClean="0">
                <a:latin typeface="Calibri Light" panose="020F0302020204030204" pitchFamily="34" charset="0"/>
              </a:rPr>
              <a:t>Iron dominated</a:t>
            </a:r>
            <a:r>
              <a:rPr lang="en-US" dirty="0" smtClean="0">
                <a:latin typeface="Calibri Light" panose="020F0302020204030204" pitchFamily="34" charset="0"/>
              </a:rPr>
              <a:t> magnets use a yoke (usually</a:t>
            </a:r>
            <a:r>
              <a:rPr lang="en-US" baseline="0" dirty="0" smtClean="0">
                <a:latin typeface="Calibri Light" panose="020F0302020204030204" pitchFamily="34" charset="0"/>
              </a:rPr>
              <a:t> in electrical steel or iron) to guide,</a:t>
            </a:r>
            <a:r>
              <a:rPr lang="en-US" dirty="0" smtClean="0">
                <a:latin typeface="Calibri Light" panose="020F0302020204030204" pitchFamily="34" charset="0"/>
              </a:rPr>
              <a:t> </a:t>
            </a:r>
            <a:r>
              <a:rPr lang="en-US" baseline="0" dirty="0" smtClean="0">
                <a:latin typeface="Calibri Light" panose="020F0302020204030204" pitchFamily="34" charset="0"/>
              </a:rPr>
              <a:t>shape and reinforce the field; the position of the coil (or permanent magnet) is of minor importance for the strength and homogeneity of the field. </a:t>
            </a:r>
            <a:r>
              <a:rPr lang="en-US" u="sng" baseline="0" dirty="0" smtClean="0">
                <a:latin typeface="Calibri Light" panose="020F0302020204030204" pitchFamily="34" charset="0"/>
              </a:rPr>
              <a:t>Coil dominated</a:t>
            </a:r>
            <a:r>
              <a:rPr lang="en-US" baseline="0" dirty="0" smtClean="0">
                <a:latin typeface="Calibri Light" panose="020F0302020204030204" pitchFamily="34" charset="0"/>
              </a:rPr>
              <a:t> magnets use the flux directly generated by the electric current flowing in the windings to shape the field; the position of the iron yoke (if any) is of minor importance for the strength and homogeneity of the field.</a:t>
            </a:r>
          </a:p>
          <a:p>
            <a:r>
              <a:rPr lang="en-US" u="sng" dirty="0" smtClean="0">
                <a:latin typeface="Calibri Light" panose="020F0302020204030204" pitchFamily="34" charset="0"/>
              </a:rPr>
              <a:t>Normal conducting</a:t>
            </a:r>
            <a:r>
              <a:rPr lang="en-US" baseline="0" dirty="0" smtClean="0">
                <a:latin typeface="Calibri Light" panose="020F0302020204030204" pitchFamily="34" charset="0"/>
              </a:rPr>
              <a:t> (or </a:t>
            </a:r>
            <a:r>
              <a:rPr lang="en-US" u="sng" baseline="0" dirty="0" smtClean="0">
                <a:latin typeface="Calibri Light" panose="020F0302020204030204" pitchFamily="34" charset="0"/>
              </a:rPr>
              <a:t>resistive</a:t>
            </a:r>
            <a:r>
              <a:rPr lang="en-US" baseline="0" dirty="0" smtClean="0">
                <a:latin typeface="Calibri Light" panose="020F0302020204030204" pitchFamily="34" charset="0"/>
              </a:rPr>
              <a:t>) magnets have resistive coils, in copper or aluminum, and they are operated around </a:t>
            </a:r>
            <a:r>
              <a:rPr lang="en-US" dirty="0" smtClean="0">
                <a:latin typeface="Calibri Light" panose="020F0302020204030204" pitchFamily="34" charset="0"/>
              </a:rPr>
              <a:t>room temperature</a:t>
            </a:r>
            <a:r>
              <a:rPr lang="en-US" baseline="0" dirty="0" smtClean="0">
                <a:latin typeface="Calibri Light" panose="020F0302020204030204" pitchFamily="34" charset="0"/>
              </a:rPr>
              <a:t>. Joule heating has to be taken into consideration. </a:t>
            </a:r>
            <a:r>
              <a:rPr lang="en-US" u="sng" baseline="0" dirty="0" smtClean="0">
                <a:latin typeface="Calibri Light" panose="020F0302020204030204" pitchFamily="34" charset="0"/>
              </a:rPr>
              <a:t>Superconducting magnets</a:t>
            </a:r>
            <a:r>
              <a:rPr lang="en-US" baseline="0" dirty="0" smtClean="0">
                <a:latin typeface="Calibri Light" panose="020F0302020204030204" pitchFamily="34" charset="0"/>
              </a:rPr>
              <a:t> have superconducting coils, with no Joule heating. The known technical superconductors need to be cooled at cryogenic temperatures to work.</a:t>
            </a:r>
          </a:p>
          <a:p>
            <a:r>
              <a:rPr lang="en-US" baseline="0" dirty="0" smtClean="0">
                <a:latin typeface="Calibri Light" panose="020F0302020204030204" pitchFamily="34" charset="0"/>
              </a:rPr>
              <a:t>The mode of operation can be </a:t>
            </a:r>
            <a:r>
              <a:rPr lang="en-US" u="sng" baseline="0" dirty="0" smtClean="0">
                <a:latin typeface="Calibri Light" panose="020F0302020204030204" pitchFamily="34" charset="0"/>
              </a:rPr>
              <a:t>static</a:t>
            </a:r>
            <a:r>
              <a:rPr lang="en-US" u="none" baseline="0" dirty="0" smtClean="0">
                <a:latin typeface="Calibri Light" panose="020F0302020204030204" pitchFamily="34" charset="0"/>
              </a:rPr>
              <a:t> </a:t>
            </a:r>
            <a:r>
              <a:rPr lang="en-US" baseline="0" dirty="0" smtClean="0">
                <a:latin typeface="Calibri Light" panose="020F0302020204030204" pitchFamily="34" charset="0"/>
              </a:rPr>
              <a:t>(dc, ex. main magnets in a collider or synchrotron light source), </a:t>
            </a:r>
            <a:r>
              <a:rPr lang="en-US" u="sng" baseline="0" dirty="0" smtClean="0">
                <a:latin typeface="Calibri Light" panose="020F0302020204030204" pitchFamily="34" charset="0"/>
              </a:rPr>
              <a:t>cycled</a:t>
            </a:r>
            <a:r>
              <a:rPr lang="en-US" baseline="0" dirty="0" smtClean="0">
                <a:latin typeface="Calibri Light" panose="020F0302020204030204" pitchFamily="34" charset="0"/>
              </a:rPr>
              <a:t> / </a:t>
            </a:r>
            <a:r>
              <a:rPr lang="en-US" u="sng" baseline="0" dirty="0" smtClean="0">
                <a:latin typeface="Calibri Light" panose="020F0302020204030204" pitchFamily="34" charset="0"/>
              </a:rPr>
              <a:t>ramped</a:t>
            </a:r>
            <a:r>
              <a:rPr lang="en-US" baseline="0" dirty="0" smtClean="0">
                <a:latin typeface="Calibri Light" panose="020F0302020204030204" pitchFamily="34" charset="0"/>
              </a:rPr>
              <a:t> / </a:t>
            </a:r>
            <a:r>
              <a:rPr lang="en-US" u="sng" baseline="0" dirty="0" smtClean="0">
                <a:latin typeface="Calibri Light" panose="020F0302020204030204" pitchFamily="34" charset="0"/>
              </a:rPr>
              <a:t>slow pulsed</a:t>
            </a:r>
            <a:r>
              <a:rPr lang="en-US" u="none" baseline="0" dirty="0" smtClean="0">
                <a:latin typeface="Calibri Light" panose="020F0302020204030204" pitchFamily="34" charset="0"/>
              </a:rPr>
              <a:t> </a:t>
            </a:r>
            <a:r>
              <a:rPr lang="en-US" baseline="0" dirty="0" smtClean="0">
                <a:latin typeface="Calibri Light" panose="020F0302020204030204" pitchFamily="34" charset="0"/>
              </a:rPr>
              <a:t>(ex. main magnets in a synchrotron for hadron therapy) or </a:t>
            </a:r>
            <a:r>
              <a:rPr lang="en-US" u="sng" baseline="0" dirty="0" smtClean="0">
                <a:latin typeface="Calibri Light" panose="020F0302020204030204" pitchFamily="34" charset="0"/>
              </a:rPr>
              <a:t>fast pulsed</a:t>
            </a:r>
            <a:r>
              <a:rPr lang="en-US" baseline="0" dirty="0" smtClean="0">
                <a:latin typeface="Calibri Light" panose="020F0302020204030204" pitchFamily="34" charset="0"/>
              </a:rPr>
              <a:t> (ex. kickers).</a:t>
            </a:r>
          </a:p>
          <a:p>
            <a:r>
              <a:rPr lang="en-US" baseline="0" dirty="0" smtClean="0">
                <a:latin typeface="Calibri Light" panose="020F0302020204030204" pitchFamily="34" charset="0"/>
              </a:rPr>
              <a:t>In some cases, there might be some hybrids, e.g. an electromagnet with some permanent magnet.</a:t>
            </a:r>
          </a:p>
          <a:p>
            <a:r>
              <a:rPr lang="en-US" baseline="0" dirty="0" smtClean="0">
                <a:latin typeface="Calibri Light" panose="020F0302020204030204" pitchFamily="34" charset="0"/>
              </a:rPr>
              <a:t>We will not talk about permanent magnets and fast pulsed magnets.</a:t>
            </a:r>
            <a:endParaRPr lang="en-US" dirty="0">
              <a:latin typeface="Calibri Light" panose="020F0302020204030204" pitchFamily="34" charset="0"/>
            </a:endParaRPr>
          </a:p>
        </p:txBody>
      </p:sp>
    </p:spTree>
    <p:extLst>
      <p:ext uri="{BB962C8B-B14F-4D97-AF65-F5344CB8AC3E}">
        <p14:creationId xmlns:p14="http://schemas.microsoft.com/office/powerpoint/2010/main" val="90264311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Calibri Light" panose="020F0302020204030204" pitchFamily="34" charset="0"/>
              </a:rPr>
              <a:t>The jargon</a:t>
            </a:r>
            <a:r>
              <a:rPr lang="en-US" baseline="0" dirty="0" smtClean="0">
                <a:latin typeface="Calibri Light" panose="020F0302020204030204" pitchFamily="34" charset="0"/>
              </a:rPr>
              <a:t> used in particle accelerator magnets is somewhat different from that used in classical electromagnetism.</a:t>
            </a:r>
          </a:p>
          <a:p>
            <a:endParaRPr lang="en-US" baseline="0" dirty="0" smtClean="0">
              <a:latin typeface="Calibri Light" panose="020F0302020204030204" pitchFamily="34" charset="0"/>
            </a:endParaRPr>
          </a:p>
          <a:p>
            <a:r>
              <a:rPr lang="en-US" u="sng" baseline="0" dirty="0" smtClean="0">
                <a:latin typeface="Calibri Light" panose="020F0302020204030204" pitchFamily="34" charset="0"/>
              </a:rPr>
              <a:t>B</a:t>
            </a:r>
            <a:r>
              <a:rPr lang="en-US" baseline="0" dirty="0" smtClean="0">
                <a:latin typeface="Calibri Light" panose="020F0302020204030204" pitchFamily="34" charset="0"/>
              </a:rPr>
              <a:t> is usually referred to as the </a:t>
            </a:r>
            <a:r>
              <a:rPr lang="en-US" u="sng" baseline="0" dirty="0" smtClean="0">
                <a:latin typeface="Calibri Light" panose="020F0302020204030204" pitchFamily="34" charset="0"/>
              </a:rPr>
              <a:t>magnetic field</a:t>
            </a:r>
            <a:r>
              <a:rPr lang="en-US" u="none" baseline="0" dirty="0" smtClean="0">
                <a:latin typeface="Calibri Light" panose="020F0302020204030204" pitchFamily="34" charset="0"/>
              </a:rPr>
              <a:t> and it is measured in Tesla [T], or Weber/m</a:t>
            </a:r>
            <a:r>
              <a:rPr lang="en-US" u="none" baseline="30000" dirty="0" smtClean="0">
                <a:latin typeface="Calibri Light" panose="020F0302020204030204" pitchFamily="34" charset="0"/>
              </a:rPr>
              <a:t>2</a:t>
            </a:r>
            <a:r>
              <a:rPr lang="en-US" dirty="0">
                <a:latin typeface="Calibri Light" panose="020F0302020204030204" pitchFamily="34" charset="0"/>
              </a:rPr>
              <a:t> </a:t>
            </a:r>
            <a:r>
              <a:rPr lang="en-US" dirty="0" smtClean="0">
                <a:latin typeface="Calibri Light" panose="020F0302020204030204" pitchFamily="34" charset="0"/>
              </a:rPr>
              <a:t>[</a:t>
            </a:r>
            <a:r>
              <a:rPr lang="en-US" dirty="0" err="1" smtClean="0">
                <a:latin typeface="Calibri Light" panose="020F0302020204030204" pitchFamily="34" charset="0"/>
              </a:rPr>
              <a:t>Wb</a:t>
            </a:r>
            <a:r>
              <a:rPr lang="en-US" dirty="0" smtClean="0">
                <a:latin typeface="Calibri Light" panose="020F0302020204030204" pitchFamily="34" charset="0"/>
              </a:rPr>
              <a:t>/m</a:t>
            </a:r>
            <a:r>
              <a:rPr lang="en-US" baseline="30000" dirty="0" smtClean="0">
                <a:latin typeface="Calibri Light" panose="020F0302020204030204" pitchFamily="34" charset="0"/>
              </a:rPr>
              <a:t>2</a:t>
            </a:r>
            <a:r>
              <a:rPr lang="en-US" dirty="0" smtClean="0">
                <a:latin typeface="Calibri Light" panose="020F0302020204030204" pitchFamily="34" charset="0"/>
              </a:rPr>
              <a:t>].</a:t>
            </a:r>
            <a:r>
              <a:rPr lang="en-US" baseline="0" dirty="0" smtClean="0">
                <a:latin typeface="Calibri Light" panose="020F0302020204030204" pitchFamily="34" charset="0"/>
              </a:rPr>
              <a:t> This is the field interacting with the beam through the Lorentz force.</a:t>
            </a:r>
          </a:p>
          <a:p>
            <a:endParaRPr lang="en-US" baseline="0" dirty="0" smtClean="0">
              <a:latin typeface="Calibri Light" panose="020F0302020204030204" pitchFamily="34" charset="0"/>
            </a:endParaRPr>
          </a:p>
          <a:p>
            <a:r>
              <a:rPr lang="en-US" u="sng" baseline="0" dirty="0" smtClean="0">
                <a:latin typeface="Calibri Light" panose="020F0302020204030204" pitchFamily="34" charset="0"/>
              </a:rPr>
              <a:t>H</a:t>
            </a:r>
            <a:r>
              <a:rPr lang="en-US" baseline="0" dirty="0" smtClean="0">
                <a:latin typeface="Calibri Light" panose="020F0302020204030204" pitchFamily="34" charset="0"/>
              </a:rPr>
              <a:t> is mostly used when dealing with iron dominated magnets, in particular to compute the magnetomotive force, produced in a ferromagnetic material by the electrical current in the coils. H is measured in </a:t>
            </a:r>
            <a:r>
              <a:rPr lang="en-US" baseline="0" dirty="0" err="1" smtClean="0">
                <a:latin typeface="Calibri Light" panose="020F0302020204030204" pitchFamily="34" charset="0"/>
              </a:rPr>
              <a:t>Ampe</a:t>
            </a:r>
            <a:r>
              <a:rPr lang="it-IT" baseline="0" dirty="0" smtClean="0">
                <a:latin typeface="Calibri Light" panose="020F0302020204030204" pitchFamily="34" charset="0"/>
              </a:rPr>
              <a:t>re/m [A/m] and usually referred to simply as the </a:t>
            </a:r>
            <a:r>
              <a:rPr lang="it-IT" u="sng" baseline="0" dirty="0" smtClean="0">
                <a:latin typeface="Calibri Light" panose="020F0302020204030204" pitchFamily="34" charset="0"/>
              </a:rPr>
              <a:t>H</a:t>
            </a:r>
            <a:r>
              <a:rPr lang="it-IT" u="sng" dirty="0" smtClean="0">
                <a:latin typeface="Calibri Light" panose="020F0302020204030204" pitchFamily="34" charset="0"/>
              </a:rPr>
              <a:t> </a:t>
            </a:r>
            <a:r>
              <a:rPr lang="it-IT" u="sng" baseline="0" dirty="0" smtClean="0">
                <a:latin typeface="Calibri Light" panose="020F0302020204030204" pitchFamily="34" charset="0"/>
              </a:rPr>
              <a:t>field</a:t>
            </a:r>
            <a:r>
              <a:rPr lang="it-IT" baseline="0" dirty="0" smtClean="0">
                <a:latin typeface="Calibri Light" panose="020F0302020204030204" pitchFamily="34" charset="0"/>
              </a:rPr>
              <a:t>, or as the magnetic field strength, although the latter can be misleading in this context.</a:t>
            </a:r>
          </a:p>
          <a:p>
            <a:endParaRPr lang="it-IT" dirty="0">
              <a:latin typeface="Calibri Light" panose="020F0302020204030204" pitchFamily="34" charset="0"/>
            </a:endParaRPr>
          </a:p>
          <a:p>
            <a:r>
              <a:rPr lang="it-IT" baseline="0" dirty="0" smtClean="0">
                <a:latin typeface="Calibri Light" panose="020F0302020204030204" pitchFamily="34" charset="0"/>
              </a:rPr>
              <a:t>Old</a:t>
            </a:r>
            <a:r>
              <a:rPr lang="it-IT" dirty="0" smtClean="0">
                <a:latin typeface="Calibri Light" panose="020F0302020204030204" pitchFamily="34" charset="0"/>
              </a:rPr>
              <a:t> units for B are Gauss [G] or kiloGauss [kG]: 10000 G = 1 T = 10 kG.</a:t>
            </a:r>
          </a:p>
          <a:p>
            <a:endParaRPr lang="it-IT" dirty="0">
              <a:latin typeface="Calibri Light" panose="020F0302020204030204" pitchFamily="34" charset="0"/>
            </a:endParaRPr>
          </a:p>
          <a:p>
            <a:r>
              <a:rPr lang="it-IT" dirty="0">
                <a:latin typeface="Calibri Light" panose="020F0302020204030204" pitchFamily="34" charset="0"/>
              </a:rPr>
              <a:t>An old unit for H is </a:t>
            </a:r>
            <a:r>
              <a:rPr lang="it-IT" dirty="0" smtClean="0">
                <a:latin typeface="Calibri Light" panose="020F0302020204030204" pitchFamily="34" charset="0"/>
              </a:rPr>
              <a:t>Oersted </a:t>
            </a:r>
            <a:r>
              <a:rPr lang="it-IT" dirty="0">
                <a:latin typeface="Calibri Light" panose="020F0302020204030204" pitchFamily="34" charset="0"/>
              </a:rPr>
              <a:t>(</a:t>
            </a:r>
            <a:r>
              <a:rPr lang="it-IT" dirty="0" smtClean="0">
                <a:latin typeface="Calibri Light" panose="020F0302020204030204" pitchFamily="34" charset="0"/>
              </a:rPr>
              <a:t>Oe): 1 Oe = 1000/(4</a:t>
            </a:r>
            <a:r>
              <a:rPr lang="it-IT" dirty="0" smtClean="0">
                <a:latin typeface="Symbol" panose="05050102010706020507" pitchFamily="18" charset="2"/>
              </a:rPr>
              <a:t>p</a:t>
            </a:r>
            <a:r>
              <a:rPr lang="it-IT" dirty="0" smtClean="0">
                <a:latin typeface="Calibri Light" panose="020F0302020204030204" pitchFamily="34" charset="0"/>
              </a:rPr>
              <a:t>) A/m</a:t>
            </a:r>
            <a:endParaRPr lang="it-IT" baseline="0" dirty="0">
              <a:latin typeface="Calibri Light" panose="020F0302020204030204" pitchFamily="34" charset="0"/>
            </a:endParaRPr>
          </a:p>
        </p:txBody>
      </p:sp>
    </p:spTree>
    <p:extLst>
      <p:ext uri="{BB962C8B-B14F-4D97-AF65-F5344CB8AC3E}">
        <p14:creationId xmlns:p14="http://schemas.microsoft.com/office/powerpoint/2010/main" val="235456983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Calibri Light" panose="020F0302020204030204" pitchFamily="34" charset="0"/>
              </a:rPr>
              <a:t>The Earth’s</a:t>
            </a:r>
            <a:r>
              <a:rPr lang="en-US" baseline="0" dirty="0" smtClean="0">
                <a:latin typeface="Calibri Light" panose="020F0302020204030204" pitchFamily="34" charset="0"/>
              </a:rPr>
              <a:t> magnetic field (for the moment) is oriented</a:t>
            </a:r>
            <a:r>
              <a:rPr lang="en-US" dirty="0" smtClean="0">
                <a:latin typeface="Calibri Light" panose="020F0302020204030204" pitchFamily="34" charset="0"/>
              </a:rPr>
              <a:t> as in the figure, with the geographic North pole being a magnetic South pole, and vice versa</a:t>
            </a:r>
            <a:r>
              <a:rPr lang="en-US" baseline="0" dirty="0" smtClean="0">
                <a:latin typeface="Calibri Light" panose="020F0302020204030204" pitchFamily="34" charset="0"/>
              </a:rPr>
              <a:t>.</a:t>
            </a:r>
          </a:p>
          <a:p>
            <a:endParaRPr lang="en-US" baseline="0" dirty="0" smtClean="0">
              <a:latin typeface="Calibri Light" panose="020F0302020204030204" pitchFamily="34" charset="0"/>
            </a:endParaRPr>
          </a:p>
          <a:p>
            <a:r>
              <a:rPr lang="en-US" baseline="0" dirty="0" smtClean="0">
                <a:latin typeface="Calibri Light" panose="020F0302020204030204" pitchFamily="34" charset="0"/>
              </a:rPr>
              <a:t>The field at our latitudes is about 0.5 Gauss.</a:t>
            </a:r>
          </a:p>
          <a:p>
            <a:endParaRPr lang="en-US" dirty="0">
              <a:latin typeface="Calibri Light" panose="020F0302020204030204" pitchFamily="34" charset="0"/>
            </a:endParaRPr>
          </a:p>
          <a:p>
            <a:r>
              <a:rPr lang="en-US" baseline="0" dirty="0" smtClean="0">
                <a:latin typeface="Calibri Light" panose="020F0302020204030204" pitchFamily="34" charset="0"/>
              </a:rPr>
              <a:t>The value above was computed using the World Magnetic Model (WMM) and the latitude / longitude / elevation of Oxford. The date also matters, because the Earth’s magnetic field changes in direction and amplitude with time.</a:t>
            </a:r>
          </a:p>
          <a:p>
            <a:endParaRPr lang="en-US" dirty="0" smtClean="0">
              <a:latin typeface="Calibri Light" panose="020F0302020204030204" pitchFamily="34" charset="0"/>
            </a:endParaRPr>
          </a:p>
          <a:p>
            <a:r>
              <a:rPr lang="en-US" dirty="0" smtClean="0">
                <a:latin typeface="Calibri Light" panose="020F0302020204030204" pitchFamily="34" charset="0"/>
              </a:rPr>
              <a:t>You </a:t>
            </a:r>
            <a:r>
              <a:rPr lang="en-US" dirty="0">
                <a:latin typeface="Calibri Light" panose="020F0302020204030204" pitchFamily="34" charset="0"/>
              </a:rPr>
              <a:t>can check that out </a:t>
            </a:r>
            <a:r>
              <a:rPr lang="en-US" dirty="0" smtClean="0">
                <a:latin typeface="Calibri Light" panose="020F0302020204030204" pitchFamily="34" charset="0"/>
              </a:rPr>
              <a:t>at</a:t>
            </a:r>
          </a:p>
          <a:p>
            <a:pPr algn="ctr"/>
            <a:r>
              <a:rPr lang="en-US" dirty="0" smtClean="0">
                <a:latin typeface="Calibri Light" panose="020F0302020204030204" pitchFamily="34" charset="0"/>
              </a:rPr>
              <a:t>www.ngdc.noaa.gov/geomag/WMM</a:t>
            </a:r>
          </a:p>
          <a:p>
            <a:endParaRPr lang="en-US" baseline="0" dirty="0" smtClean="0">
              <a:latin typeface="Calibri Light" panose="020F0302020204030204" pitchFamily="34" charset="0"/>
            </a:endParaRPr>
          </a:p>
          <a:p>
            <a:endParaRPr lang="en-US" baseline="0" dirty="0" smtClean="0">
              <a:latin typeface="Calibri Light" panose="020F0302020204030204" pitchFamily="34" charset="0"/>
            </a:endParaRPr>
          </a:p>
        </p:txBody>
      </p:sp>
    </p:spTree>
    <p:extLst>
      <p:ext uri="{BB962C8B-B14F-4D97-AF65-F5344CB8AC3E}">
        <p14:creationId xmlns:p14="http://schemas.microsoft.com/office/powerpoint/2010/main" val="104826466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Calibri Light" panose="020F0302020204030204" pitchFamily="34" charset="0"/>
              </a:rPr>
              <a:t>(top formulae)</a:t>
            </a:r>
          </a:p>
          <a:p>
            <a:pPr>
              <a:spcBef>
                <a:spcPts val="198"/>
              </a:spcBef>
            </a:pPr>
            <a:r>
              <a:rPr lang="en-US" dirty="0" smtClean="0">
                <a:latin typeface="Calibri Light" panose="020F0302020204030204" pitchFamily="34" charset="0"/>
              </a:rPr>
              <a:t>The B field is</a:t>
            </a:r>
            <a:r>
              <a:rPr lang="en-US" baseline="0" dirty="0" smtClean="0">
                <a:latin typeface="Calibri Light" panose="020F0302020204030204" pitchFamily="34" charset="0"/>
              </a:rPr>
              <a:t> divergence free, or solenoidal. The total flux entering a bounded region equals the total flux exiting the same region (by Gauss theorem): there are neither sources nor wells.</a:t>
            </a:r>
          </a:p>
          <a:p>
            <a:endParaRPr lang="en-US" sz="900" dirty="0">
              <a:latin typeface="Calibri Light" panose="020F0302020204030204" pitchFamily="34" charset="0"/>
            </a:endParaRPr>
          </a:p>
          <a:p>
            <a:r>
              <a:rPr lang="en-US" dirty="0" smtClean="0">
                <a:latin typeface="Calibri Light" panose="020F0302020204030204" pitchFamily="34" charset="0"/>
              </a:rPr>
              <a:t>(middle formulae)</a:t>
            </a:r>
          </a:p>
          <a:p>
            <a:pPr>
              <a:spcBef>
                <a:spcPts val="198"/>
              </a:spcBef>
            </a:pPr>
            <a:r>
              <a:rPr lang="en-US" baseline="0" dirty="0" smtClean="0">
                <a:latin typeface="Calibri Light" panose="020F0302020204030204" pitchFamily="34" charset="0"/>
              </a:rPr>
              <a:t>The curl of the H field is generated by currents. Applying Stokes’ theorem, the integral of H around a closed loop equals the total current passing through a surface that has that loop as a boundary. This is also known as Ampere’s law.</a:t>
            </a:r>
          </a:p>
          <a:p>
            <a:endParaRPr lang="en-US" sz="900" dirty="0">
              <a:latin typeface="Calibri Light" panose="020F0302020204030204" pitchFamily="34" charset="0"/>
            </a:endParaRPr>
          </a:p>
          <a:p>
            <a:r>
              <a:rPr lang="en-US" sz="1400" dirty="0">
                <a:latin typeface="Calibri Light" panose="020F0302020204030204" pitchFamily="34" charset="0"/>
              </a:rPr>
              <a:t>(</a:t>
            </a:r>
            <a:r>
              <a:rPr lang="en-US" dirty="0" smtClean="0">
                <a:latin typeface="Calibri Light" panose="020F0302020204030204" pitchFamily="34" charset="0"/>
              </a:rPr>
              <a:t>bottom formula)</a:t>
            </a:r>
            <a:endParaRPr lang="en-US" baseline="0" dirty="0" smtClean="0">
              <a:latin typeface="Calibri Light" panose="020F0302020204030204" pitchFamily="34" charset="0"/>
            </a:endParaRPr>
          </a:p>
          <a:p>
            <a:pPr>
              <a:spcBef>
                <a:spcPts val="198"/>
              </a:spcBef>
            </a:pPr>
            <a:r>
              <a:rPr lang="en-US" dirty="0" smtClean="0">
                <a:latin typeface="Calibri Light" panose="020F0302020204030204" pitchFamily="34" charset="0"/>
              </a:rPr>
              <a:t>B and H are related by the permeability</a:t>
            </a:r>
            <a:r>
              <a:rPr lang="en-US" baseline="0" dirty="0" smtClean="0">
                <a:latin typeface="Calibri Light" panose="020F0302020204030204" pitchFamily="34" charset="0"/>
              </a:rPr>
              <a:t> </a:t>
            </a:r>
            <a:r>
              <a:rPr lang="en-US" baseline="0" dirty="0" smtClean="0">
                <a:latin typeface="Symbol" panose="05050102010706020507" pitchFamily="18" charset="2"/>
              </a:rPr>
              <a:t>m</a:t>
            </a:r>
            <a:r>
              <a:rPr lang="en-US" baseline="0" dirty="0" smtClean="0">
                <a:latin typeface="Calibri Light" panose="020F0302020204030204" pitchFamily="34" charset="0"/>
              </a:rPr>
              <a:t>. The relative permeability can be a function of the field level (ex. saturation) or even of the cycle leading to that H (ex. hysteresis). </a:t>
            </a:r>
          </a:p>
          <a:p>
            <a:endParaRPr lang="en-US" sz="900" dirty="0">
              <a:latin typeface="Calibri Light" panose="020F0302020204030204" pitchFamily="34" charset="0"/>
            </a:endParaRPr>
          </a:p>
          <a:p>
            <a:r>
              <a:rPr lang="en-US" baseline="0" dirty="0" smtClean="0">
                <a:latin typeface="Calibri Light" panose="020F0302020204030204" pitchFamily="34" charset="0"/>
              </a:rPr>
              <a:t>All other expressions shown later (harmonic decompositions, </a:t>
            </a:r>
            <a:r>
              <a:rPr lang="en-US" baseline="0" dirty="0" err="1" smtClean="0">
                <a:latin typeface="Calibri Light" panose="020F0302020204030204" pitchFamily="34" charset="0"/>
              </a:rPr>
              <a:t>Biot</a:t>
            </a:r>
            <a:r>
              <a:rPr lang="en-US" baseline="0" dirty="0" smtClean="0">
                <a:latin typeface="Calibri Light" panose="020F0302020204030204" pitchFamily="34" charset="0"/>
              </a:rPr>
              <a:t>-Savart</a:t>
            </a:r>
            <a:r>
              <a:rPr lang="en-US" dirty="0" smtClean="0">
                <a:latin typeface="Calibri Light" panose="020F0302020204030204" pitchFamily="34" charset="0"/>
              </a:rPr>
              <a:t> law) </a:t>
            </a:r>
            <a:r>
              <a:rPr lang="en-US" baseline="0" dirty="0" smtClean="0">
                <a:latin typeface="Calibri Light" panose="020F0302020204030204" pitchFamily="34" charset="0"/>
              </a:rPr>
              <a:t>can be derived from these three equations. </a:t>
            </a:r>
            <a:r>
              <a:rPr lang="en-US" dirty="0">
                <a:latin typeface="Calibri Light" panose="020F0302020204030204" pitchFamily="34" charset="0"/>
              </a:rPr>
              <a:t>An exception is the Lorentz </a:t>
            </a:r>
            <a:r>
              <a:rPr lang="en-US" dirty="0" smtClean="0">
                <a:latin typeface="Calibri Light" panose="020F0302020204030204" pitchFamily="34" charset="0"/>
              </a:rPr>
              <a:t>force.</a:t>
            </a:r>
            <a:endParaRPr lang="en-US" baseline="0" dirty="0" smtClean="0">
              <a:latin typeface="Calibri Light" panose="020F0302020204030204" pitchFamily="34" charset="0"/>
            </a:endParaRPr>
          </a:p>
          <a:p>
            <a:endParaRPr lang="en-US" sz="900" dirty="0">
              <a:latin typeface="Calibri Light" panose="020F0302020204030204" pitchFamily="34" charset="0"/>
            </a:endParaRPr>
          </a:p>
          <a:p>
            <a:r>
              <a:rPr lang="en-US" baseline="0" dirty="0" smtClean="0">
                <a:latin typeface="Calibri Light" panose="020F0302020204030204" pitchFamily="34" charset="0"/>
              </a:rPr>
              <a:t>The picture shows James Clerk Maxwell as a young man – he was around 30 when he first published these equations.</a:t>
            </a:r>
            <a:endParaRPr lang="en-US" dirty="0">
              <a:latin typeface="Calibri Light" panose="020F0302020204030204" pitchFamily="34" charset="0"/>
            </a:endParaRPr>
          </a:p>
        </p:txBody>
      </p:sp>
    </p:spTree>
    <p:extLst>
      <p:ext uri="{BB962C8B-B14F-4D97-AF65-F5344CB8AC3E}">
        <p14:creationId xmlns:p14="http://schemas.microsoft.com/office/powerpoint/2010/main" val="208503190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latin typeface="Calibri Light" panose="020F0302020204030204" pitchFamily="34" charset="0"/>
              </a:rPr>
              <a:t>T</a:t>
            </a:r>
            <a:r>
              <a:rPr lang="en-US" dirty="0" smtClean="0">
                <a:latin typeface="Calibri Light" panose="020F0302020204030204" pitchFamily="34" charset="0"/>
              </a:rPr>
              <a:t>he Lorentz force is the main link between electromagnetism and mechanics.</a:t>
            </a:r>
            <a:endParaRPr lang="en-US" baseline="0" dirty="0" smtClean="0">
              <a:latin typeface="Calibri Light" panose="020F0302020204030204" pitchFamily="34" charset="0"/>
            </a:endParaRPr>
          </a:p>
          <a:p>
            <a:endParaRPr lang="en-US" sz="1000" dirty="0">
              <a:latin typeface="Calibri Light" panose="020F0302020204030204" pitchFamily="34" charset="0"/>
            </a:endParaRPr>
          </a:p>
          <a:p>
            <a:r>
              <a:rPr lang="en-US" dirty="0" smtClean="0">
                <a:latin typeface="Calibri Light" panose="020F0302020204030204" pitchFamily="34" charset="0"/>
              </a:rPr>
              <a:t>The force acting on a beam of charged particles exploits the magnetic field because of the (huge) leverage factor of the velocity v, which is often close to the speed of light in our accelerators.</a:t>
            </a:r>
          </a:p>
          <a:p>
            <a:endParaRPr lang="en-US" sz="1000" dirty="0">
              <a:latin typeface="Calibri Light" panose="020F0302020204030204" pitchFamily="34" charset="0"/>
            </a:endParaRPr>
          </a:p>
          <a:p>
            <a:r>
              <a:rPr lang="en-US" dirty="0" smtClean="0">
                <a:latin typeface="Calibri Light" panose="020F0302020204030204" pitchFamily="34" charset="0"/>
              </a:rPr>
              <a:t>The expression on the right is the one used to get the force F on a conductor carrying a current I in a field B. Especially in superconducting magnets, these forces have to be properly considered at the design stage. For example, the LHC dipoles at nominal field see a horizontal force of approx. 350 tons per m length.</a:t>
            </a:r>
          </a:p>
          <a:p>
            <a:endParaRPr lang="en-US" sz="1000" dirty="0">
              <a:latin typeface="Calibri Light" panose="020F0302020204030204" pitchFamily="34" charset="0"/>
            </a:endParaRPr>
          </a:p>
          <a:p>
            <a:r>
              <a:rPr lang="en-US" dirty="0" smtClean="0">
                <a:latin typeface="Calibri Light" panose="020F0302020204030204" pitchFamily="34" charset="0"/>
              </a:rPr>
              <a:t>In French, “force de Laplace” is that acting on conductors.</a:t>
            </a:r>
          </a:p>
          <a:p>
            <a:endParaRPr lang="en-US" sz="1000" dirty="0">
              <a:latin typeface="Calibri Light" panose="020F0302020204030204" pitchFamily="34" charset="0"/>
            </a:endParaRPr>
          </a:p>
          <a:p>
            <a:r>
              <a:rPr lang="en-US" u="sng" baseline="0" dirty="0" smtClean="0">
                <a:latin typeface="Calibri Light" panose="020F0302020204030204" pitchFamily="34" charset="0"/>
              </a:rPr>
              <a:t>From wiki</a:t>
            </a:r>
            <a:r>
              <a:rPr lang="en-US" baseline="0" dirty="0" smtClean="0">
                <a:latin typeface="Calibri Light" panose="020F0302020204030204" pitchFamily="34" charset="0"/>
              </a:rPr>
              <a:t>: </a:t>
            </a:r>
            <a:r>
              <a:rPr lang="en-GB" baseline="0" dirty="0" smtClean="0">
                <a:latin typeface="Calibri Light" panose="020F0302020204030204" pitchFamily="34" charset="0"/>
              </a:rPr>
              <a:t>The first derivation of the Lorentz force is commonly attributed to Oliver Heaviside in 1889 (39 years old), although other historians suggest an earlier origin in an 1865 paper by James Clerk Maxwell. Hendrik Lorentz derived it a few years after Heaviside.</a:t>
            </a:r>
            <a:endParaRPr lang="en-US" baseline="0" dirty="0" smtClean="0">
              <a:latin typeface="Calibri Light" panose="020F0302020204030204" pitchFamily="34" charset="0"/>
            </a:endParaRPr>
          </a:p>
        </p:txBody>
      </p:sp>
    </p:spTree>
    <p:extLst>
      <p:ext uri="{BB962C8B-B14F-4D97-AF65-F5344CB8AC3E}">
        <p14:creationId xmlns:p14="http://schemas.microsoft.com/office/powerpoint/2010/main" val="403388968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0"/>
              </a:spcBef>
            </a:pPr>
            <a:r>
              <a:rPr lang="en-US" dirty="0" smtClean="0">
                <a:latin typeface="Calibri Light" panose="020F0302020204030204" pitchFamily="34" charset="0"/>
              </a:rPr>
              <a:t>This 2D decomposition holds </a:t>
            </a:r>
            <a:r>
              <a:rPr lang="en-US" baseline="0" dirty="0" smtClean="0">
                <a:latin typeface="Calibri Light" panose="020F0302020204030204" pitchFamily="34" charset="0"/>
              </a:rPr>
              <a:t>in a region of space:</a:t>
            </a:r>
          </a:p>
          <a:p>
            <a:pPr>
              <a:spcBef>
                <a:spcPts val="0"/>
              </a:spcBef>
            </a:pPr>
            <a:r>
              <a:rPr lang="en-US" baseline="0" dirty="0" smtClean="0">
                <a:latin typeface="Calibri Light" panose="020F0302020204030204" pitchFamily="34" charset="0"/>
              </a:rPr>
              <a:t> * without currents</a:t>
            </a:r>
          </a:p>
          <a:p>
            <a:pPr>
              <a:spcBef>
                <a:spcPts val="0"/>
              </a:spcBef>
            </a:pPr>
            <a:r>
              <a:rPr lang="en-US" baseline="0" dirty="0" smtClean="0">
                <a:latin typeface="Calibri Light" panose="020F0302020204030204" pitchFamily="34" charset="0"/>
              </a:rPr>
              <a:t> * without (hard or soft) magnetic materials (that</a:t>
            </a:r>
            <a:r>
              <a:rPr lang="en-US" dirty="0" smtClean="0">
                <a:latin typeface="Calibri Light" panose="020F0302020204030204" pitchFamily="34" charset="0"/>
              </a:rPr>
              <a:t> is, basically, ferromagnetic material like iron and permanent magnets)</a:t>
            </a:r>
            <a:endParaRPr lang="en-US" baseline="0" dirty="0" smtClean="0">
              <a:latin typeface="Calibri Light" panose="020F0302020204030204" pitchFamily="34" charset="0"/>
            </a:endParaRPr>
          </a:p>
          <a:p>
            <a:pPr>
              <a:spcBef>
                <a:spcPts val="0"/>
              </a:spcBef>
            </a:pPr>
            <a:r>
              <a:rPr lang="en-US" dirty="0" smtClean="0">
                <a:latin typeface="Calibri Light" panose="020F0302020204030204" pitchFamily="34" charset="0"/>
              </a:rPr>
              <a:t> * where the z component (3</a:t>
            </a:r>
            <a:r>
              <a:rPr lang="en-US" baseline="30000" dirty="0" smtClean="0">
                <a:latin typeface="Calibri Light" panose="020F0302020204030204" pitchFamily="34" charset="0"/>
              </a:rPr>
              <a:t>rd</a:t>
            </a:r>
            <a:r>
              <a:rPr lang="en-US" dirty="0" smtClean="0">
                <a:latin typeface="Calibri Light" panose="020F0302020204030204" pitchFamily="34" charset="0"/>
              </a:rPr>
              <a:t> dimension, longitudinal) of B is constant</a:t>
            </a:r>
          </a:p>
          <a:p>
            <a:r>
              <a:rPr lang="en-US" dirty="0" smtClean="0">
                <a:latin typeface="Calibri Light" panose="020F0302020204030204" pitchFamily="34" charset="0"/>
              </a:rPr>
              <a:t>B (a 2D vector field) is then simply described</a:t>
            </a:r>
            <a:r>
              <a:rPr lang="en-US" baseline="0" dirty="0" smtClean="0">
                <a:latin typeface="Calibri Light" panose="020F0302020204030204" pitchFamily="34" charset="0"/>
              </a:rPr>
              <a:t> by a</a:t>
            </a:r>
            <a:r>
              <a:rPr lang="en-US" dirty="0" smtClean="0">
                <a:latin typeface="Calibri Light" panose="020F0302020204030204" pitchFamily="34" charset="0"/>
              </a:rPr>
              <a:t> </a:t>
            </a:r>
            <a:r>
              <a:rPr lang="en-US" baseline="0" dirty="0" smtClean="0">
                <a:latin typeface="Calibri Light" panose="020F0302020204030204" pitchFamily="34" charset="0"/>
              </a:rPr>
              <a:t>series of scalar coefficients: B</a:t>
            </a:r>
            <a:r>
              <a:rPr lang="en-US" baseline="-25000" dirty="0" smtClean="0">
                <a:latin typeface="Calibri Light" panose="020F0302020204030204" pitchFamily="34" charset="0"/>
              </a:rPr>
              <a:t>1</a:t>
            </a:r>
            <a:r>
              <a:rPr lang="en-US" baseline="0" dirty="0" smtClean="0">
                <a:latin typeface="Calibri Light" panose="020F0302020204030204" pitchFamily="34" charset="0"/>
              </a:rPr>
              <a:t>, A</a:t>
            </a:r>
            <a:r>
              <a:rPr lang="en-US" baseline="-25000" dirty="0" smtClean="0">
                <a:latin typeface="Calibri Light" panose="020F0302020204030204" pitchFamily="34" charset="0"/>
              </a:rPr>
              <a:t>1</a:t>
            </a:r>
            <a:r>
              <a:rPr lang="en-US" baseline="0" dirty="0" smtClean="0">
                <a:latin typeface="Calibri Light" panose="020F0302020204030204" pitchFamily="34" charset="0"/>
              </a:rPr>
              <a:t>, B</a:t>
            </a:r>
            <a:r>
              <a:rPr lang="en-US" baseline="-25000" dirty="0" smtClean="0">
                <a:latin typeface="Calibri Light" panose="020F0302020204030204" pitchFamily="34" charset="0"/>
              </a:rPr>
              <a:t>2</a:t>
            </a:r>
            <a:r>
              <a:rPr lang="en-US" baseline="0" dirty="0" smtClean="0">
                <a:latin typeface="Calibri Light" panose="020F0302020204030204" pitchFamily="34" charset="0"/>
              </a:rPr>
              <a:t>, A</a:t>
            </a:r>
            <a:r>
              <a:rPr lang="en-US" baseline="-25000" dirty="0" smtClean="0">
                <a:latin typeface="Calibri Light" panose="020F0302020204030204" pitchFamily="34" charset="0"/>
              </a:rPr>
              <a:t>2</a:t>
            </a:r>
            <a:r>
              <a:rPr lang="en-US" baseline="0" dirty="0" smtClean="0">
                <a:latin typeface="Calibri Light" panose="020F0302020204030204" pitchFamily="34" charset="0"/>
              </a:rPr>
              <a:t>, etc. These are the so-called (</a:t>
            </a:r>
            <a:r>
              <a:rPr lang="en-US" dirty="0" smtClean="0">
                <a:latin typeface="Calibri Light" panose="020F0302020204030204" pitchFamily="34" charset="0"/>
              </a:rPr>
              <a:t>not-normalized) </a:t>
            </a:r>
            <a:r>
              <a:rPr lang="en-US" u="sng" dirty="0" smtClean="0">
                <a:latin typeface="Calibri Light" panose="020F0302020204030204" pitchFamily="34" charset="0"/>
              </a:rPr>
              <a:t>harmonics</a:t>
            </a:r>
            <a:r>
              <a:rPr lang="en-US" dirty="0" smtClean="0">
                <a:latin typeface="Calibri Light" panose="020F0302020204030204" pitchFamily="34" charset="0"/>
              </a:rPr>
              <a:t>, or </a:t>
            </a:r>
            <a:r>
              <a:rPr lang="en-US" u="sng" dirty="0" smtClean="0">
                <a:latin typeface="Calibri Light" panose="020F0302020204030204" pitchFamily="34" charset="0"/>
              </a:rPr>
              <a:t>multipoles</a:t>
            </a:r>
            <a:r>
              <a:rPr lang="en-US" dirty="0" smtClean="0">
                <a:latin typeface="Calibri Light" panose="020F0302020204030204" pitchFamily="34" charset="0"/>
              </a:rPr>
              <a:t>. They have units of Tesla. R is a reference</a:t>
            </a:r>
            <a:r>
              <a:rPr lang="en-US" baseline="0" dirty="0" smtClean="0">
                <a:latin typeface="Calibri Light" panose="020F0302020204030204" pitchFamily="34" charset="0"/>
              </a:rPr>
              <a:t> radius.</a:t>
            </a:r>
          </a:p>
          <a:p>
            <a:r>
              <a:rPr lang="en-US" baseline="0" dirty="0" smtClean="0">
                <a:latin typeface="Calibri Light" panose="020F0302020204030204" pitchFamily="34" charset="0"/>
              </a:rPr>
              <a:t>The same decomposition can be used in 3D for integrated fields. Technically, this holds if at the beginning </a:t>
            </a:r>
            <a:r>
              <a:rPr lang="en-US" dirty="0" smtClean="0">
                <a:latin typeface="Calibri Light" panose="020F0302020204030204" pitchFamily="34" charset="0"/>
              </a:rPr>
              <a:t>and </a:t>
            </a:r>
            <a:r>
              <a:rPr lang="en-US" baseline="0" dirty="0" smtClean="0">
                <a:latin typeface="Calibri Light" panose="020F0302020204030204" pitchFamily="34" charset="0"/>
              </a:rPr>
              <a:t>end of the integration region </a:t>
            </a:r>
            <a:r>
              <a:rPr lang="en-US" baseline="0" dirty="0" err="1" smtClean="0">
                <a:latin typeface="Calibri Light" panose="020F0302020204030204" pitchFamily="34" charset="0"/>
              </a:rPr>
              <a:t>dB</a:t>
            </a:r>
            <a:r>
              <a:rPr lang="en-US" baseline="-25000" dirty="0" err="1" smtClean="0">
                <a:latin typeface="Calibri Light" panose="020F0302020204030204" pitchFamily="34" charset="0"/>
              </a:rPr>
              <a:t>z</a:t>
            </a:r>
            <a:r>
              <a:rPr lang="en-US" baseline="0" dirty="0" smtClean="0">
                <a:latin typeface="Calibri Light" panose="020F0302020204030204" pitchFamily="34" charset="0"/>
              </a:rPr>
              <a:t>/</a:t>
            </a:r>
            <a:r>
              <a:rPr lang="en-US" baseline="0" dirty="0" err="1" smtClean="0">
                <a:latin typeface="Calibri Light" panose="020F0302020204030204" pitchFamily="34" charset="0"/>
              </a:rPr>
              <a:t>dz</a:t>
            </a:r>
            <a:r>
              <a:rPr lang="en-US" baseline="0" dirty="0" smtClean="0">
                <a:latin typeface="Calibri Light" panose="020F0302020204030204" pitchFamily="34" charset="0"/>
              </a:rPr>
              <a:t> = 0, which is the case if B is integrated along a straight line all the way through a magnet.</a:t>
            </a:r>
          </a:p>
          <a:p>
            <a:r>
              <a:rPr lang="en-GB" baseline="0" dirty="0" smtClean="0">
                <a:latin typeface="Calibri Light" panose="020F0302020204030204" pitchFamily="34" charset="0"/>
              </a:rPr>
              <a:t>The same decomposition can be expressed also in Cartesian coordinates (bottom equations), using complex variables. </a:t>
            </a:r>
            <a:r>
              <a:rPr lang="en-US" baseline="0" dirty="0" smtClean="0">
                <a:latin typeface="Calibri Light" panose="020F0302020204030204" pitchFamily="34" charset="0"/>
              </a:rPr>
              <a:t>The use of complex numbers can be seen as a way of keeping the notation compact – or it can be given a deeper mathematical meaning (analytic function, Cauchy-Riemann conditions).</a:t>
            </a:r>
          </a:p>
          <a:p>
            <a:r>
              <a:rPr lang="en-US" baseline="0" dirty="0" smtClean="0">
                <a:latin typeface="Calibri Light" panose="020F0302020204030204" pitchFamily="34" charset="0"/>
              </a:rPr>
              <a:t>In some cases, instead of real </a:t>
            </a:r>
            <a:r>
              <a:rPr lang="en-US" baseline="0" dirty="0" err="1" smtClean="0">
                <a:latin typeface="Calibri Light" panose="020F0302020204030204" pitchFamily="34" charset="0"/>
              </a:rPr>
              <a:t>B</a:t>
            </a:r>
            <a:r>
              <a:rPr lang="en-US" baseline="-25000" dirty="0" err="1" smtClean="0">
                <a:latin typeface="Calibri Light" panose="020F0302020204030204" pitchFamily="34" charset="0"/>
              </a:rPr>
              <a:t>n</a:t>
            </a:r>
            <a:r>
              <a:rPr lang="en-US" baseline="0" dirty="0" smtClean="0">
                <a:latin typeface="Calibri Light" panose="020F0302020204030204" pitchFamily="34" charset="0"/>
              </a:rPr>
              <a:t> and A</a:t>
            </a:r>
            <a:r>
              <a:rPr lang="en-US" baseline="-25000" dirty="0" smtClean="0">
                <a:latin typeface="Calibri Light" panose="020F0302020204030204" pitchFamily="34" charset="0"/>
              </a:rPr>
              <a:t>n</a:t>
            </a:r>
            <a:r>
              <a:rPr lang="en-US" baseline="0" dirty="0" smtClean="0">
                <a:latin typeface="Calibri Light" panose="020F0302020204030204" pitchFamily="34" charset="0"/>
              </a:rPr>
              <a:t> coefficients, complex terms of the form C</a:t>
            </a:r>
            <a:r>
              <a:rPr lang="en-US" baseline="-25000" dirty="0" smtClean="0">
                <a:latin typeface="Calibri Light" panose="020F0302020204030204" pitchFamily="34" charset="0"/>
              </a:rPr>
              <a:t>n</a:t>
            </a:r>
            <a:r>
              <a:rPr lang="en-US" baseline="0" dirty="0" smtClean="0">
                <a:latin typeface="Calibri Light" panose="020F0302020204030204" pitchFamily="34" charset="0"/>
              </a:rPr>
              <a:t> = </a:t>
            </a:r>
            <a:r>
              <a:rPr lang="en-US" baseline="0" dirty="0" err="1" smtClean="0">
                <a:latin typeface="Calibri Light" panose="020F0302020204030204" pitchFamily="34" charset="0"/>
              </a:rPr>
              <a:t>B</a:t>
            </a:r>
            <a:r>
              <a:rPr lang="en-US" baseline="-25000" dirty="0" err="1" smtClean="0">
                <a:latin typeface="Calibri Light" panose="020F0302020204030204" pitchFamily="34" charset="0"/>
              </a:rPr>
              <a:t>n</a:t>
            </a:r>
            <a:r>
              <a:rPr lang="en-US" baseline="0" dirty="0" smtClean="0">
                <a:latin typeface="Calibri Light" panose="020F0302020204030204" pitchFamily="34" charset="0"/>
              </a:rPr>
              <a:t> + </a:t>
            </a:r>
            <a:r>
              <a:rPr lang="en-US" baseline="0" dirty="0" err="1" smtClean="0">
                <a:latin typeface="Calibri Light" panose="020F0302020204030204" pitchFamily="34" charset="0"/>
              </a:rPr>
              <a:t>iA</a:t>
            </a:r>
            <a:r>
              <a:rPr lang="en-US" baseline="-25000" dirty="0" err="1" smtClean="0">
                <a:latin typeface="Calibri Light" panose="020F0302020204030204" pitchFamily="34" charset="0"/>
              </a:rPr>
              <a:t>n</a:t>
            </a:r>
            <a:r>
              <a:rPr lang="en-US" baseline="0" dirty="0" smtClean="0">
                <a:latin typeface="Calibri Light" panose="020F0302020204030204" pitchFamily="34" charset="0"/>
              </a:rPr>
              <a:t> are used</a:t>
            </a:r>
            <a:r>
              <a:rPr lang="en-US" dirty="0" smtClean="0">
                <a:latin typeface="Calibri Light" panose="020F0302020204030204" pitchFamily="34" charset="0"/>
              </a:rPr>
              <a:t>, to </a:t>
            </a:r>
            <a:r>
              <a:rPr lang="en-US" baseline="0" dirty="0" smtClean="0">
                <a:latin typeface="Calibri Light" panose="020F0302020204030204" pitchFamily="34" charset="0"/>
              </a:rPr>
              <a:t>then</a:t>
            </a:r>
            <a:r>
              <a:rPr lang="en-US" dirty="0" smtClean="0">
                <a:latin typeface="Calibri Light" panose="020F0302020204030204" pitchFamily="34" charset="0"/>
              </a:rPr>
              <a:t> talk about magnitude and phase of the harmonics.</a:t>
            </a:r>
          </a:p>
          <a:p>
            <a:r>
              <a:rPr lang="en-US" dirty="0" smtClean="0">
                <a:latin typeface="Calibri Light" panose="020F0302020204030204" pitchFamily="34" charset="0"/>
              </a:rPr>
              <a:t>You can find derivations of the above in the references, for ex. [1].</a:t>
            </a:r>
            <a:endParaRPr lang="en-US" baseline="0" dirty="0" smtClean="0">
              <a:latin typeface="Calibri Light" panose="020F0302020204030204" pitchFamily="34" charset="0"/>
            </a:endParaRPr>
          </a:p>
          <a:p>
            <a:endParaRPr lang="en-US" dirty="0">
              <a:latin typeface="Calibri Light" panose="020F0302020204030204" pitchFamily="34" charset="0"/>
            </a:endParaRPr>
          </a:p>
        </p:txBody>
      </p:sp>
    </p:spTree>
    <p:extLst>
      <p:ext uri="{BB962C8B-B14F-4D97-AF65-F5344CB8AC3E}">
        <p14:creationId xmlns:p14="http://schemas.microsoft.com/office/powerpoint/2010/main" val="27441521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Calibri Light" panose="020F0302020204030204" pitchFamily="34" charset="0"/>
              </a:rPr>
              <a:t>This introduction</a:t>
            </a:r>
            <a:r>
              <a:rPr lang="en-US" baseline="0" dirty="0" smtClean="0">
                <a:latin typeface="Calibri Light" panose="020F0302020204030204" pitchFamily="34" charset="0"/>
              </a:rPr>
              <a:t> is a first description of magnets commonly found in synchrotrons and transfer lines, aimed in particular to explain the </a:t>
            </a:r>
            <a:r>
              <a:rPr lang="en-US" i="1" baseline="0" dirty="0" smtClean="0">
                <a:latin typeface="Calibri Light" panose="020F0302020204030204" pitchFamily="34" charset="0"/>
              </a:rPr>
              <a:t>magnetic elements</a:t>
            </a:r>
            <a:r>
              <a:rPr lang="en-US" i="0" baseline="0" dirty="0" smtClean="0">
                <a:latin typeface="Calibri Light" panose="020F0302020204030204" pitchFamily="34" charset="0"/>
              </a:rPr>
              <a:t> as </a:t>
            </a:r>
            <a:r>
              <a:rPr lang="en-US" baseline="0" dirty="0" smtClean="0">
                <a:latin typeface="Calibri Light" panose="020F0302020204030204" pitchFamily="34" charset="0"/>
              </a:rPr>
              <a:t>used in lattice codes.</a:t>
            </a:r>
          </a:p>
          <a:p>
            <a:endParaRPr lang="en-US" baseline="0" dirty="0" smtClean="0">
              <a:latin typeface="Calibri Light" panose="020F0302020204030204" pitchFamily="34" charset="0"/>
            </a:endParaRPr>
          </a:p>
          <a:p>
            <a:r>
              <a:rPr lang="en-US" baseline="0" dirty="0" smtClean="0">
                <a:latin typeface="Calibri Light" panose="020F0302020204030204" pitchFamily="34" charset="0"/>
              </a:rPr>
              <a:t>Taking for example that FODO sequence in MAD-X:</a:t>
            </a:r>
          </a:p>
          <a:p>
            <a:r>
              <a:rPr lang="en-US" baseline="0" dirty="0" smtClean="0">
                <a:latin typeface="Calibri Light" panose="020F0302020204030204" pitchFamily="34" charset="0"/>
              </a:rPr>
              <a:t> * what</a:t>
            </a:r>
            <a:r>
              <a:rPr lang="en-US" dirty="0" smtClean="0">
                <a:latin typeface="Calibri Light" panose="020F0302020204030204" pitchFamily="34" charset="0"/>
              </a:rPr>
              <a:t> is the field in the dipole? (is it </a:t>
            </a:r>
            <a:r>
              <a:rPr lang="en-US" i="1" dirty="0" smtClean="0">
                <a:latin typeface="Calibri Light" panose="020F0302020204030204" pitchFamily="34" charset="0"/>
              </a:rPr>
              <a:t>achievable</a:t>
            </a:r>
            <a:r>
              <a:rPr lang="en-US" dirty="0" smtClean="0">
                <a:latin typeface="Calibri Light" panose="020F0302020204030204" pitchFamily="34" charset="0"/>
              </a:rPr>
              <a:t>?)</a:t>
            </a:r>
            <a:endParaRPr lang="en-US" baseline="0" dirty="0" smtClean="0">
              <a:latin typeface="Calibri Light" panose="020F0302020204030204" pitchFamily="34" charset="0"/>
            </a:endParaRPr>
          </a:p>
          <a:p>
            <a:r>
              <a:rPr lang="en-US" baseline="0" dirty="0" smtClean="0">
                <a:latin typeface="Calibri Light" panose="020F0302020204030204" pitchFamily="34" charset="0"/>
              </a:rPr>
              <a:t> * what is the difference between an SBEND and an RBEND?</a:t>
            </a:r>
          </a:p>
          <a:p>
            <a:r>
              <a:rPr lang="en-US" baseline="0" dirty="0" smtClean="0">
                <a:latin typeface="Calibri Light" panose="020F0302020204030204" pitchFamily="34" charset="0"/>
              </a:rPr>
              <a:t> * is the quadrupole length the actual physical length? from where to where?</a:t>
            </a:r>
          </a:p>
          <a:p>
            <a:r>
              <a:rPr lang="en-US" baseline="0" dirty="0" smtClean="0">
                <a:latin typeface="Calibri Light" panose="020F0302020204030204" pitchFamily="34" charset="0"/>
              </a:rPr>
              <a:t> * could we use a higher k</a:t>
            </a:r>
            <a:r>
              <a:rPr lang="en-US" baseline="-25000" dirty="0" smtClean="0">
                <a:latin typeface="Calibri Light" panose="020F0302020204030204" pitchFamily="34" charset="0"/>
              </a:rPr>
              <a:t>1</a:t>
            </a:r>
            <a:r>
              <a:rPr lang="en-US" baseline="0" dirty="0" smtClean="0">
                <a:latin typeface="Calibri Light" panose="020F0302020204030204" pitchFamily="34" charset="0"/>
              </a:rPr>
              <a:t> (normal quadrupole coefficient) and a shorter length?</a:t>
            </a:r>
          </a:p>
          <a:p>
            <a:endParaRPr lang="en-US" dirty="0">
              <a:latin typeface="Calibri Light" panose="020F0302020204030204" pitchFamily="34" charset="0"/>
            </a:endParaRPr>
          </a:p>
        </p:txBody>
      </p:sp>
    </p:spTree>
    <p:extLst>
      <p:ext uri="{BB962C8B-B14F-4D97-AF65-F5344CB8AC3E}">
        <p14:creationId xmlns:p14="http://schemas.microsoft.com/office/powerpoint/2010/main" val="61663530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Calibri Light" panose="020F0302020204030204" pitchFamily="34" charset="0"/>
              </a:rPr>
              <a:t>Each term</a:t>
            </a:r>
            <a:r>
              <a:rPr lang="en-US" baseline="0" dirty="0" smtClean="0">
                <a:latin typeface="Calibri Light" panose="020F0302020204030204" pitchFamily="34" charset="0"/>
              </a:rPr>
              <a:t> – taken individually – has a sort of specific meaning, both to the magnet designer and </a:t>
            </a:r>
            <a:r>
              <a:rPr lang="en-US" baseline="0" dirty="0" smtClean="0">
                <a:latin typeface="Calibri Light" panose="020F0302020204030204" pitchFamily="34" charset="0"/>
              </a:rPr>
              <a:t>to the </a:t>
            </a:r>
            <a:r>
              <a:rPr lang="en-US" baseline="0" dirty="0" smtClean="0">
                <a:latin typeface="Calibri Light" panose="020F0302020204030204" pitchFamily="34" charset="0"/>
              </a:rPr>
              <a:t>beam physicist.</a:t>
            </a:r>
          </a:p>
          <a:p>
            <a:endParaRPr lang="en-US" baseline="0" dirty="0" smtClean="0">
              <a:latin typeface="Calibri Light" panose="020F0302020204030204" pitchFamily="34" charset="0"/>
            </a:endParaRPr>
          </a:p>
          <a:p>
            <a:r>
              <a:rPr lang="en-US" baseline="0" dirty="0" smtClean="0">
                <a:latin typeface="Calibri Light" panose="020F0302020204030204" pitchFamily="34" charset="0"/>
              </a:rPr>
              <a:t>The </a:t>
            </a:r>
            <a:r>
              <a:rPr lang="en-US" i="1" baseline="0" dirty="0" smtClean="0">
                <a:latin typeface="Calibri Light" panose="020F0302020204030204" pitchFamily="34" charset="0"/>
              </a:rPr>
              <a:t>normal</a:t>
            </a:r>
            <a:r>
              <a:rPr lang="en-US" baseline="0" dirty="0" smtClean="0">
                <a:latin typeface="Calibri Light" panose="020F0302020204030204" pitchFamily="34" charset="0"/>
              </a:rPr>
              <a:t> family involves </a:t>
            </a:r>
            <a:r>
              <a:rPr lang="en-US" dirty="0">
                <a:latin typeface="Calibri Light" panose="020F0302020204030204" pitchFamily="34" charset="0"/>
              </a:rPr>
              <a:t>a field perpendicular </a:t>
            </a:r>
            <a:r>
              <a:rPr lang="en-US" dirty="0" smtClean="0">
                <a:latin typeface="Calibri Light" panose="020F0302020204030204" pitchFamily="34" charset="0"/>
              </a:rPr>
              <a:t>to the </a:t>
            </a:r>
            <a:r>
              <a:rPr lang="en-US" baseline="0" dirty="0" smtClean="0">
                <a:latin typeface="Calibri Light" panose="020F0302020204030204" pitchFamily="34" charset="0"/>
              </a:rPr>
              <a:t>y = 0 line, that is, vertical field in the horizontal </a:t>
            </a:r>
            <a:r>
              <a:rPr lang="en-US" dirty="0">
                <a:latin typeface="Calibri Light" panose="020F0302020204030204" pitchFamily="34" charset="0"/>
              </a:rPr>
              <a:t>(usually</a:t>
            </a:r>
            <a:r>
              <a:rPr lang="en-US" dirty="0" smtClean="0">
                <a:latin typeface="Calibri Light" panose="020F0302020204030204" pitchFamily="34" charset="0"/>
              </a:rPr>
              <a:t>) plane</a:t>
            </a:r>
            <a:r>
              <a:rPr lang="en-US" dirty="0">
                <a:latin typeface="Calibri Light" panose="020F0302020204030204" pitchFamily="34" charset="0"/>
              </a:rPr>
              <a:t>. </a:t>
            </a:r>
            <a:r>
              <a:rPr lang="en-US" baseline="0" dirty="0" smtClean="0">
                <a:latin typeface="Calibri Light" panose="020F0302020204030204" pitchFamily="34" charset="0"/>
              </a:rPr>
              <a:t>In the </a:t>
            </a:r>
            <a:r>
              <a:rPr lang="en-US" i="1" baseline="0" dirty="0" smtClean="0">
                <a:latin typeface="Calibri Light" panose="020F0302020204030204" pitchFamily="34" charset="0"/>
              </a:rPr>
              <a:t>skew</a:t>
            </a:r>
            <a:r>
              <a:rPr lang="en-US" baseline="0" dirty="0" smtClean="0">
                <a:latin typeface="Calibri Light" panose="020F0302020204030204" pitchFamily="34" charset="0"/>
              </a:rPr>
              <a:t> family, the field is tangential to the</a:t>
            </a:r>
            <a:r>
              <a:rPr lang="en-US" dirty="0" smtClean="0">
                <a:latin typeface="Calibri Light" panose="020F0302020204030204" pitchFamily="34" charset="0"/>
              </a:rPr>
              <a:t> same </a:t>
            </a:r>
            <a:r>
              <a:rPr lang="en-US" baseline="0" dirty="0" smtClean="0">
                <a:latin typeface="Calibri Light" panose="020F0302020204030204" pitchFamily="34" charset="0"/>
              </a:rPr>
              <a:t>y = 0,</a:t>
            </a:r>
            <a:r>
              <a:rPr lang="en-US" dirty="0" smtClean="0">
                <a:latin typeface="Calibri Light" panose="020F0302020204030204" pitchFamily="34" charset="0"/>
              </a:rPr>
              <a:t> that is, we have </a:t>
            </a:r>
            <a:r>
              <a:rPr lang="en-US" baseline="0" dirty="0" smtClean="0">
                <a:latin typeface="Calibri Light" panose="020F0302020204030204" pitchFamily="34" charset="0"/>
              </a:rPr>
              <a:t>horizontal field in the horizontal </a:t>
            </a:r>
            <a:r>
              <a:rPr lang="en-US" dirty="0">
                <a:latin typeface="Calibri Light" panose="020F0302020204030204" pitchFamily="34" charset="0"/>
              </a:rPr>
              <a:t>(usually</a:t>
            </a:r>
            <a:r>
              <a:rPr lang="en-US" dirty="0" smtClean="0">
                <a:latin typeface="Calibri Light" panose="020F0302020204030204" pitchFamily="34" charset="0"/>
              </a:rPr>
              <a:t>) plane</a:t>
            </a:r>
            <a:r>
              <a:rPr lang="en-US" baseline="0" dirty="0" smtClean="0">
                <a:latin typeface="Calibri Light" panose="020F0302020204030204" pitchFamily="34" charset="0"/>
              </a:rPr>
              <a:t>.</a:t>
            </a:r>
          </a:p>
          <a:p>
            <a:endParaRPr lang="en-US" baseline="0" dirty="0" smtClean="0">
              <a:latin typeface="Calibri Light" panose="020F0302020204030204" pitchFamily="34" charset="0"/>
            </a:endParaRPr>
          </a:p>
          <a:p>
            <a:r>
              <a:rPr lang="en-US" baseline="0" dirty="0" smtClean="0">
                <a:latin typeface="Calibri Light" panose="020F0302020204030204" pitchFamily="34" charset="0"/>
              </a:rPr>
              <a:t>The skew types are obtained from the normal ones with a 360/(4n) </a:t>
            </a:r>
            <a:r>
              <a:rPr lang="en-US" baseline="0" dirty="0" err="1" smtClean="0">
                <a:latin typeface="Calibri Light" panose="020F0302020204030204" pitchFamily="34" charset="0"/>
              </a:rPr>
              <a:t>deg</a:t>
            </a:r>
            <a:r>
              <a:rPr lang="en-US" baseline="0" dirty="0" smtClean="0">
                <a:latin typeface="Calibri Light" panose="020F0302020204030204" pitchFamily="34" charset="0"/>
              </a:rPr>
              <a:t> rotation, ex. 90 </a:t>
            </a:r>
            <a:r>
              <a:rPr lang="en-US" baseline="0" dirty="0" err="1" smtClean="0">
                <a:latin typeface="Calibri Light" panose="020F0302020204030204" pitchFamily="34" charset="0"/>
              </a:rPr>
              <a:t>deg</a:t>
            </a:r>
            <a:r>
              <a:rPr lang="en-US" baseline="0" dirty="0" smtClean="0">
                <a:latin typeface="Calibri Light" panose="020F0302020204030204" pitchFamily="34" charset="0"/>
              </a:rPr>
              <a:t> for dipole, 45 </a:t>
            </a:r>
            <a:r>
              <a:rPr lang="en-US" baseline="0" dirty="0" err="1" smtClean="0">
                <a:latin typeface="Calibri Light" panose="020F0302020204030204" pitchFamily="34" charset="0"/>
              </a:rPr>
              <a:t>deg</a:t>
            </a:r>
            <a:r>
              <a:rPr lang="en-US" baseline="0" dirty="0" smtClean="0">
                <a:latin typeface="Calibri Light" panose="020F0302020204030204" pitchFamily="34" charset="0"/>
              </a:rPr>
              <a:t> for quadrupole, 30 </a:t>
            </a:r>
            <a:r>
              <a:rPr lang="en-US" baseline="0" dirty="0" err="1" smtClean="0">
                <a:latin typeface="Calibri Light" panose="020F0302020204030204" pitchFamily="34" charset="0"/>
              </a:rPr>
              <a:t>deg</a:t>
            </a:r>
            <a:r>
              <a:rPr lang="en-US" baseline="0" dirty="0" smtClean="0">
                <a:latin typeface="Calibri Light" panose="020F0302020204030204" pitchFamily="34" charset="0"/>
              </a:rPr>
              <a:t> for sextupole.</a:t>
            </a:r>
          </a:p>
          <a:p>
            <a:endParaRPr lang="en-US" dirty="0">
              <a:latin typeface="Calibri Light" panose="020F0302020204030204" pitchFamily="34" charset="0"/>
            </a:endParaRPr>
          </a:p>
          <a:p>
            <a:r>
              <a:rPr lang="en-US" baseline="0" dirty="0" smtClean="0">
                <a:latin typeface="Calibri Light" panose="020F0302020204030204" pitchFamily="34" charset="0"/>
              </a:rPr>
              <a:t>We consider from now on only magnets</a:t>
            </a:r>
            <a:r>
              <a:rPr lang="en-US" dirty="0" smtClean="0">
                <a:latin typeface="Calibri Light" panose="020F0302020204030204" pitchFamily="34" charset="0"/>
              </a:rPr>
              <a:t> in the normal family, not the skew ones, which are anyway just the same rotated.</a:t>
            </a:r>
            <a:endParaRPr lang="en-US" baseline="0" dirty="0" smtClean="0">
              <a:latin typeface="Calibri Light" panose="020F0302020204030204" pitchFamily="34" charset="0"/>
            </a:endParaRPr>
          </a:p>
          <a:p>
            <a:endParaRPr lang="en-US" baseline="0" dirty="0" smtClean="0">
              <a:latin typeface="Calibri Light" panose="020F0302020204030204" pitchFamily="34" charset="0"/>
            </a:endParaRPr>
          </a:p>
          <a:p>
            <a:endParaRPr lang="en-US" baseline="0" dirty="0" smtClean="0">
              <a:latin typeface="Calibri Light" panose="020F0302020204030204" pitchFamily="34" charset="0"/>
            </a:endParaRPr>
          </a:p>
          <a:p>
            <a:endParaRPr lang="en-US" baseline="0" dirty="0" smtClean="0">
              <a:latin typeface="Calibri Light" panose="020F0302020204030204" pitchFamily="34" charset="0"/>
            </a:endParaRPr>
          </a:p>
        </p:txBody>
      </p:sp>
    </p:spTree>
    <p:extLst>
      <p:ext uri="{BB962C8B-B14F-4D97-AF65-F5344CB8AC3E}">
        <p14:creationId xmlns:p14="http://schemas.microsoft.com/office/powerpoint/2010/main" val="423540080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latin typeface="Calibri Light" panose="020F0302020204030204" pitchFamily="34" charset="0"/>
              </a:rPr>
              <a:t>The field expansion along x – that is, in the horizontal </a:t>
            </a:r>
            <a:r>
              <a:rPr lang="en-US" dirty="0">
                <a:latin typeface="Calibri Light" panose="020F0302020204030204" pitchFamily="34" charset="0"/>
              </a:rPr>
              <a:t>(usually) plane </a:t>
            </a:r>
            <a:r>
              <a:rPr lang="en-US" dirty="0" smtClean="0">
                <a:latin typeface="Calibri Light" panose="020F0302020204030204" pitchFamily="34" charset="0"/>
              </a:rPr>
              <a:t>– </a:t>
            </a:r>
            <a:r>
              <a:rPr lang="en-US" baseline="0" dirty="0" smtClean="0">
                <a:latin typeface="Calibri Light" panose="020F0302020204030204" pitchFamily="34" charset="0"/>
              </a:rPr>
              <a:t>is a polynomial in x/R, with the same coefficients </a:t>
            </a:r>
            <a:r>
              <a:rPr lang="en-US" baseline="0" dirty="0" err="1" smtClean="0">
                <a:latin typeface="Calibri Light" panose="020F0302020204030204" pitchFamily="34" charset="0"/>
              </a:rPr>
              <a:t>B</a:t>
            </a:r>
            <a:r>
              <a:rPr lang="en-US" baseline="-25000" dirty="0" err="1" smtClean="0">
                <a:latin typeface="Calibri Light" panose="020F0302020204030204" pitchFamily="34" charset="0"/>
              </a:rPr>
              <a:t>n</a:t>
            </a:r>
            <a:r>
              <a:rPr lang="en-US" baseline="0" dirty="0" smtClean="0">
                <a:latin typeface="Calibri Light" panose="020F0302020204030204" pitchFamily="34" charset="0"/>
              </a:rPr>
              <a:t> of the multipole expansion.</a:t>
            </a:r>
          </a:p>
          <a:p>
            <a:endParaRPr lang="en-US" baseline="0" dirty="0" smtClean="0">
              <a:latin typeface="Calibri Light" panose="020F0302020204030204" pitchFamily="34" charset="0"/>
            </a:endParaRPr>
          </a:p>
          <a:p>
            <a:r>
              <a:rPr lang="en-US" baseline="0" dirty="0" smtClean="0">
                <a:latin typeface="Calibri Light" panose="020F0302020204030204" pitchFamily="34" charset="0"/>
              </a:rPr>
              <a:t>The </a:t>
            </a:r>
            <a:r>
              <a:rPr lang="en-US" u="sng" baseline="0" dirty="0" smtClean="0">
                <a:latin typeface="Calibri Light" panose="020F0302020204030204" pitchFamily="34" charset="0"/>
              </a:rPr>
              <a:t>dipole</a:t>
            </a:r>
            <a:r>
              <a:rPr lang="en-US" baseline="0" dirty="0" smtClean="0">
                <a:latin typeface="Calibri Light" panose="020F0302020204030204" pitchFamily="34" charset="0"/>
              </a:rPr>
              <a:t> is the B</a:t>
            </a:r>
            <a:r>
              <a:rPr lang="en-US" baseline="-25000" dirty="0" smtClean="0">
                <a:latin typeface="Calibri Light" panose="020F0302020204030204" pitchFamily="34" charset="0"/>
              </a:rPr>
              <a:t>1</a:t>
            </a:r>
            <a:r>
              <a:rPr lang="en-US" baseline="0" dirty="0" smtClean="0">
                <a:latin typeface="Calibri Light" panose="020F0302020204030204" pitchFamily="34" charset="0"/>
              </a:rPr>
              <a:t> term, which provides a field constant in space.</a:t>
            </a:r>
          </a:p>
          <a:p>
            <a:endParaRPr lang="en-US" baseline="0" dirty="0" smtClean="0">
              <a:latin typeface="Calibri Light" panose="020F0302020204030204" pitchFamily="34" charset="0"/>
            </a:endParaRPr>
          </a:p>
          <a:p>
            <a:r>
              <a:rPr lang="en-US" baseline="0" dirty="0" smtClean="0">
                <a:latin typeface="Calibri Light" panose="020F0302020204030204" pitchFamily="34" charset="0"/>
              </a:rPr>
              <a:t>The </a:t>
            </a:r>
            <a:r>
              <a:rPr lang="en-US" u="sng" baseline="0" dirty="0" smtClean="0">
                <a:latin typeface="Calibri Light" panose="020F0302020204030204" pitchFamily="34" charset="0"/>
              </a:rPr>
              <a:t>quadrupole</a:t>
            </a:r>
            <a:r>
              <a:rPr lang="en-US" u="none" baseline="0" dirty="0" smtClean="0">
                <a:latin typeface="Calibri Light" panose="020F0302020204030204" pitchFamily="34" charset="0"/>
              </a:rPr>
              <a:t> </a:t>
            </a:r>
            <a:r>
              <a:rPr lang="en-US" baseline="0" dirty="0" smtClean="0">
                <a:latin typeface="Calibri Light" panose="020F0302020204030204" pitchFamily="34" charset="0"/>
              </a:rPr>
              <a:t>is connected to the B</a:t>
            </a:r>
            <a:r>
              <a:rPr lang="en-US" baseline="-25000" dirty="0" smtClean="0">
                <a:latin typeface="Calibri Light" panose="020F0302020204030204" pitchFamily="34" charset="0"/>
              </a:rPr>
              <a:t>2</a:t>
            </a:r>
            <a:r>
              <a:rPr lang="en-US" baseline="0" dirty="0" smtClean="0">
                <a:latin typeface="Calibri Light" panose="020F0302020204030204" pitchFamily="34" charset="0"/>
              </a:rPr>
              <a:t> term. A quadrupole has a linear variation of B</a:t>
            </a:r>
            <a:r>
              <a:rPr lang="en-US" baseline="-25000" dirty="0" smtClean="0">
                <a:latin typeface="Calibri Light" panose="020F0302020204030204" pitchFamily="34" charset="0"/>
              </a:rPr>
              <a:t>y</a:t>
            </a:r>
            <a:r>
              <a:rPr lang="en-US" baseline="0" dirty="0" smtClean="0">
                <a:latin typeface="Calibri Light" panose="020F0302020204030204" pitchFamily="34" charset="0"/>
              </a:rPr>
              <a:t> vs. x.</a:t>
            </a:r>
            <a:r>
              <a:rPr lang="en-US" dirty="0" smtClean="0">
                <a:latin typeface="Calibri Light" panose="020F0302020204030204" pitchFamily="34" charset="0"/>
              </a:rPr>
              <a:t> </a:t>
            </a:r>
            <a:r>
              <a:rPr lang="en-US" dirty="0">
                <a:latin typeface="Calibri Light" panose="020F0302020204030204" pitchFamily="34" charset="0"/>
              </a:rPr>
              <a:t>In the </a:t>
            </a:r>
            <a:r>
              <a:rPr lang="en-US" dirty="0" smtClean="0">
                <a:latin typeface="Calibri Light" panose="020F0302020204030204" pitchFamily="34" charset="0"/>
              </a:rPr>
              <a:t>center, </a:t>
            </a:r>
            <a:r>
              <a:rPr lang="en-US" dirty="0">
                <a:latin typeface="Calibri Light" panose="020F0302020204030204" pitchFamily="34" charset="0"/>
              </a:rPr>
              <a:t>there is no field</a:t>
            </a:r>
            <a:r>
              <a:rPr lang="en-US" dirty="0" smtClean="0">
                <a:latin typeface="Calibri Light" panose="020F0302020204030204" pitchFamily="34" charset="0"/>
              </a:rPr>
              <a:t>. </a:t>
            </a:r>
            <a:r>
              <a:rPr lang="en-US" baseline="0" dirty="0" smtClean="0">
                <a:latin typeface="Calibri Light" panose="020F0302020204030204" pitchFamily="34" charset="0"/>
              </a:rPr>
              <a:t>The gradient of a quadrupole is the slope of the B</a:t>
            </a:r>
            <a:r>
              <a:rPr lang="en-US" baseline="-25000" dirty="0" smtClean="0">
                <a:latin typeface="Calibri Light" panose="020F0302020204030204" pitchFamily="34" charset="0"/>
              </a:rPr>
              <a:t>y</a:t>
            </a:r>
            <a:r>
              <a:rPr lang="en-US" baseline="0" dirty="0" smtClean="0">
                <a:latin typeface="Calibri Light" panose="020F0302020204030204" pitchFamily="34" charset="0"/>
              </a:rPr>
              <a:t> vs. x line and it is measured in T/m. </a:t>
            </a:r>
            <a:r>
              <a:rPr lang="en-US" dirty="0">
                <a:latin typeface="Calibri Light" panose="020F0302020204030204" pitchFamily="34" charset="0"/>
              </a:rPr>
              <a:t>It turns </a:t>
            </a:r>
            <a:r>
              <a:rPr lang="en-US" dirty="0" smtClean="0">
                <a:latin typeface="Calibri Light" panose="020F0302020204030204" pitchFamily="34" charset="0"/>
              </a:rPr>
              <a:t>out </a:t>
            </a:r>
            <a:r>
              <a:rPr lang="en-US" dirty="0">
                <a:latin typeface="Calibri Light" panose="020F0302020204030204" pitchFamily="34" charset="0"/>
              </a:rPr>
              <a:t>that </a:t>
            </a:r>
            <a:r>
              <a:rPr lang="en-US" dirty="0" err="1">
                <a:latin typeface="Calibri Light" panose="020F0302020204030204" pitchFamily="34" charset="0"/>
              </a:rPr>
              <a:t>B</a:t>
            </a:r>
            <a:r>
              <a:rPr lang="en-US" baseline="-25000" dirty="0" err="1">
                <a:latin typeface="Calibri Light" panose="020F0302020204030204" pitchFamily="34" charset="0"/>
              </a:rPr>
              <a:t>x</a:t>
            </a:r>
            <a:r>
              <a:rPr lang="en-US" dirty="0">
                <a:latin typeface="Calibri Light" panose="020F0302020204030204" pitchFamily="34" charset="0"/>
              </a:rPr>
              <a:t> is also linear vs. </a:t>
            </a:r>
            <a:r>
              <a:rPr lang="en-US" dirty="0" smtClean="0">
                <a:latin typeface="Calibri Light" panose="020F0302020204030204" pitchFamily="34" charset="0"/>
              </a:rPr>
              <a:t>y – in the vertical plane – with </a:t>
            </a:r>
            <a:r>
              <a:rPr lang="en-US" dirty="0">
                <a:latin typeface="Calibri Light" panose="020F0302020204030204" pitchFamily="34" charset="0"/>
              </a:rPr>
              <a:t>the same </a:t>
            </a:r>
            <a:r>
              <a:rPr lang="en-US" dirty="0" smtClean="0">
                <a:latin typeface="Calibri Light" panose="020F0302020204030204" pitchFamily="34" charset="0"/>
              </a:rPr>
              <a:t>gradient.</a:t>
            </a:r>
            <a:endParaRPr lang="en-US" baseline="0" dirty="0" smtClean="0">
              <a:latin typeface="Calibri Light" panose="020F0302020204030204" pitchFamily="34" charset="0"/>
            </a:endParaRPr>
          </a:p>
          <a:p>
            <a:endParaRPr lang="en-US" baseline="0" dirty="0" smtClean="0">
              <a:latin typeface="Calibri Light" panose="020F0302020204030204" pitchFamily="34" charset="0"/>
            </a:endParaRPr>
          </a:p>
          <a:p>
            <a:r>
              <a:rPr lang="en-US" baseline="0" dirty="0" smtClean="0">
                <a:latin typeface="Calibri Light" panose="020F0302020204030204" pitchFamily="34" charset="0"/>
              </a:rPr>
              <a:t>The B</a:t>
            </a:r>
            <a:r>
              <a:rPr lang="en-US" baseline="-25000" dirty="0" smtClean="0">
                <a:latin typeface="Calibri Light" panose="020F0302020204030204" pitchFamily="34" charset="0"/>
              </a:rPr>
              <a:t>3</a:t>
            </a:r>
            <a:r>
              <a:rPr lang="en-US" baseline="0" dirty="0" smtClean="0">
                <a:latin typeface="Calibri Light" panose="020F0302020204030204" pitchFamily="34" charset="0"/>
              </a:rPr>
              <a:t> term corresponds to a </a:t>
            </a:r>
            <a:r>
              <a:rPr lang="en-US" u="sng" baseline="0" dirty="0" smtClean="0">
                <a:latin typeface="Calibri Light" panose="020F0302020204030204" pitchFamily="34" charset="0"/>
              </a:rPr>
              <a:t>sextupole</a:t>
            </a:r>
            <a:r>
              <a:rPr lang="en-US" baseline="0" dirty="0" smtClean="0">
                <a:latin typeface="Calibri Light" panose="020F0302020204030204" pitchFamily="34" charset="0"/>
              </a:rPr>
              <a:t>. Here the field dependency is quadratic in x. In the center, there is no field and no field gradient. A sextupole is usually characterized by the second derivative of B</a:t>
            </a:r>
            <a:r>
              <a:rPr lang="en-US" baseline="-25000" dirty="0" smtClean="0">
                <a:latin typeface="Calibri Light" panose="020F0302020204030204" pitchFamily="34" charset="0"/>
              </a:rPr>
              <a:t>y</a:t>
            </a:r>
            <a:r>
              <a:rPr lang="en-US" baseline="0" dirty="0" smtClean="0">
                <a:latin typeface="Calibri Light" panose="020F0302020204030204" pitchFamily="34" charset="0"/>
              </a:rPr>
              <a:t> vs. x. The sextupole can be thought of as a quadrupole where the gradient (slope) changes linearly with the radial displacement x.</a:t>
            </a:r>
          </a:p>
          <a:p>
            <a:endParaRPr lang="en-US" baseline="0" dirty="0" smtClean="0">
              <a:latin typeface="Calibri Light" panose="020F0302020204030204" pitchFamily="34" charset="0"/>
            </a:endParaRPr>
          </a:p>
        </p:txBody>
      </p:sp>
    </p:spTree>
    <p:extLst>
      <p:ext uri="{BB962C8B-B14F-4D97-AF65-F5344CB8AC3E}">
        <p14:creationId xmlns:p14="http://schemas.microsoft.com/office/powerpoint/2010/main" val="26963061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0" baseline="0" dirty="0" smtClean="0">
                <a:latin typeface="Calibri Light" panose="020F0302020204030204" pitchFamily="34" charset="0"/>
              </a:rPr>
              <a:t>In a lattice code, usually magnetic elements are described as a uniform dipole / quadrupole / sextupole (or other) field times a magnetic length. The product of the 2D field (or gradient) times the length is the integrated strength.</a:t>
            </a:r>
          </a:p>
          <a:p>
            <a:endParaRPr lang="en-US" sz="600" dirty="0">
              <a:latin typeface="Calibri Light" panose="020F0302020204030204" pitchFamily="34" charset="0"/>
            </a:endParaRPr>
          </a:p>
          <a:p>
            <a:r>
              <a:rPr lang="en-US" dirty="0" smtClean="0">
                <a:latin typeface="Calibri Light" panose="020F0302020204030204" pitchFamily="34" charset="0"/>
              </a:rPr>
              <a:t>In many cases, quadrupoles, sextupoles and the alike can be considered as </a:t>
            </a:r>
            <a:r>
              <a:rPr lang="en-US" i="1" dirty="0" smtClean="0">
                <a:latin typeface="Calibri Light" panose="020F0302020204030204" pitchFamily="34" charset="0"/>
              </a:rPr>
              <a:t>thin lenses</a:t>
            </a:r>
            <a:r>
              <a:rPr lang="en-US" dirty="0" smtClean="0">
                <a:latin typeface="Calibri Light" panose="020F0302020204030204" pitchFamily="34" charset="0"/>
              </a:rPr>
              <a:t>, so basically only the integrated strengths matter.</a:t>
            </a:r>
          </a:p>
          <a:p>
            <a:endParaRPr lang="en-US" sz="600" dirty="0">
              <a:latin typeface="Calibri Light" panose="020F0302020204030204" pitchFamily="34" charset="0"/>
            </a:endParaRPr>
          </a:p>
          <a:p>
            <a:r>
              <a:rPr lang="en-US" dirty="0" smtClean="0">
                <a:latin typeface="Calibri Light" panose="020F0302020204030204" pitchFamily="34" charset="0"/>
              </a:rPr>
              <a:t>MAD-X normalizes the coefficients dividing by the </a:t>
            </a:r>
            <a:r>
              <a:rPr lang="en-US" u="sng" dirty="0" smtClean="0">
                <a:latin typeface="Calibri Light" panose="020F0302020204030204" pitchFamily="34" charset="0"/>
              </a:rPr>
              <a:t>beam rigidity</a:t>
            </a:r>
            <a:r>
              <a:rPr lang="en-US" dirty="0" smtClean="0">
                <a:latin typeface="Calibri Light" panose="020F0302020204030204" pitchFamily="34" charset="0"/>
              </a:rPr>
              <a:t> B</a:t>
            </a:r>
            <a:r>
              <a:rPr lang="en-US" dirty="0" smtClean="0">
                <a:latin typeface="Symbol" panose="05050102010706020507" pitchFamily="18" charset="2"/>
              </a:rPr>
              <a:t>r</a:t>
            </a:r>
            <a:r>
              <a:rPr lang="en-US" dirty="0" smtClean="0">
                <a:latin typeface="Calibri Light" panose="020F0302020204030204" pitchFamily="34" charset="0"/>
              </a:rPr>
              <a:t>. The length definitions for an SBEND (sector bending magnet) and an RBEND (rectangular bending magnet) are different and they can be found in the MAD-X documentation.</a:t>
            </a:r>
          </a:p>
          <a:p>
            <a:endParaRPr lang="en-US" sz="600" dirty="0">
              <a:latin typeface="Calibri Light" panose="020F0302020204030204" pitchFamily="34" charset="0"/>
            </a:endParaRPr>
          </a:p>
          <a:p>
            <a:r>
              <a:rPr lang="en-US" i="0" baseline="0" dirty="0" smtClean="0">
                <a:latin typeface="Calibri Light" panose="020F0302020204030204" pitchFamily="34" charset="0"/>
              </a:rPr>
              <a:t>For quadrupole,</a:t>
            </a:r>
            <a:r>
              <a:rPr lang="en-US" i="0" dirty="0" smtClean="0">
                <a:latin typeface="Calibri Light" panose="020F0302020204030204" pitchFamily="34" charset="0"/>
              </a:rPr>
              <a:t> sextupole and higher order magnets, to avoid ambiguity it is good to quote the pole tip field, or the field at the reference radius. </a:t>
            </a:r>
            <a:r>
              <a:rPr lang="en-GB" dirty="0">
                <a:latin typeface="Calibri Light" panose="020F0302020204030204" pitchFamily="34" charset="0"/>
              </a:rPr>
              <a:t>The pole tip field is </a:t>
            </a:r>
            <a:endParaRPr lang="en-GB" dirty="0" smtClean="0">
              <a:latin typeface="Calibri Light" panose="020F0302020204030204" pitchFamily="34" charset="0"/>
            </a:endParaRPr>
          </a:p>
          <a:p>
            <a:pPr algn="ctr"/>
            <a:r>
              <a:rPr lang="en-GB" dirty="0" smtClean="0">
                <a:latin typeface="Calibri Light" panose="020F0302020204030204" pitchFamily="34" charset="0"/>
              </a:rPr>
              <a:t>quadrupole: </a:t>
            </a:r>
            <a:r>
              <a:rPr lang="en-GB" dirty="0" err="1" smtClean="0">
                <a:latin typeface="Calibri Light" panose="020F0302020204030204" pitchFamily="34" charset="0"/>
              </a:rPr>
              <a:t>B</a:t>
            </a:r>
            <a:r>
              <a:rPr lang="en-GB" baseline="-25000" dirty="0" err="1" smtClean="0">
                <a:latin typeface="Calibri Light" panose="020F0302020204030204" pitchFamily="34" charset="0"/>
              </a:rPr>
              <a:t>pole</a:t>
            </a:r>
            <a:r>
              <a:rPr lang="en-GB" dirty="0" smtClean="0">
                <a:latin typeface="Calibri Light" panose="020F0302020204030204" pitchFamily="34" charset="0"/>
              </a:rPr>
              <a:t> = G*r = B</a:t>
            </a:r>
            <a:r>
              <a:rPr lang="en-GB" baseline="-25000" dirty="0" smtClean="0">
                <a:latin typeface="Calibri Light" panose="020F0302020204030204" pitchFamily="34" charset="0"/>
              </a:rPr>
              <a:t>2</a:t>
            </a:r>
            <a:r>
              <a:rPr lang="en-GB" dirty="0" smtClean="0">
                <a:latin typeface="Calibri Light" panose="020F0302020204030204" pitchFamily="34" charset="0"/>
              </a:rPr>
              <a:t>*(r/R)</a:t>
            </a:r>
          </a:p>
          <a:p>
            <a:pPr algn="ctr"/>
            <a:r>
              <a:rPr lang="en-GB" dirty="0" smtClean="0">
                <a:latin typeface="Calibri Light" panose="020F0302020204030204" pitchFamily="34" charset="0"/>
              </a:rPr>
              <a:t>sextupole: </a:t>
            </a:r>
            <a:r>
              <a:rPr lang="en-GB" dirty="0" err="1">
                <a:latin typeface="Calibri Light" panose="020F0302020204030204" pitchFamily="34" charset="0"/>
              </a:rPr>
              <a:t>B</a:t>
            </a:r>
            <a:r>
              <a:rPr lang="en-GB" baseline="-25000" dirty="0" err="1">
                <a:latin typeface="Calibri Light" panose="020F0302020204030204" pitchFamily="34" charset="0"/>
              </a:rPr>
              <a:t>pole</a:t>
            </a:r>
            <a:r>
              <a:rPr lang="en-GB" dirty="0">
                <a:latin typeface="Calibri Light" panose="020F0302020204030204" pitchFamily="34" charset="0"/>
              </a:rPr>
              <a:t> = </a:t>
            </a:r>
            <a:r>
              <a:rPr lang="en-GB" dirty="0" smtClean="0">
                <a:latin typeface="Calibri Light" panose="020F0302020204030204" pitchFamily="34" charset="0"/>
              </a:rPr>
              <a:t>B</a:t>
            </a:r>
            <a:r>
              <a:rPr lang="en-GB" baseline="-25000" dirty="0" smtClean="0">
                <a:latin typeface="Calibri Light" panose="020F0302020204030204" pitchFamily="34" charset="0"/>
              </a:rPr>
              <a:t>3</a:t>
            </a:r>
            <a:r>
              <a:rPr lang="en-GB" dirty="0" smtClean="0">
                <a:latin typeface="Calibri Light" panose="020F0302020204030204" pitchFamily="34" charset="0"/>
              </a:rPr>
              <a:t>*(r/R)</a:t>
            </a:r>
            <a:r>
              <a:rPr lang="en-GB" baseline="30000" dirty="0" smtClean="0">
                <a:latin typeface="Calibri Light" panose="020F0302020204030204" pitchFamily="34" charset="0"/>
              </a:rPr>
              <a:t>2</a:t>
            </a:r>
            <a:endParaRPr lang="en-GB" baseline="30000" dirty="0">
              <a:latin typeface="Calibri Light" panose="020F0302020204030204" pitchFamily="34" charset="0"/>
            </a:endParaRPr>
          </a:p>
          <a:p>
            <a:r>
              <a:rPr lang="en-GB" dirty="0" smtClean="0">
                <a:latin typeface="Calibri Light" panose="020F0302020204030204" pitchFamily="34" charset="0"/>
              </a:rPr>
              <a:t>where r is the radius at the pole tip, and R the reference radius for the harmonics. In a dipole, </a:t>
            </a:r>
            <a:r>
              <a:rPr lang="en-GB" dirty="0" err="1" smtClean="0">
                <a:latin typeface="Calibri Light" panose="020F0302020204030204" pitchFamily="34" charset="0"/>
              </a:rPr>
              <a:t>B</a:t>
            </a:r>
            <a:r>
              <a:rPr lang="en-GB" baseline="-25000" dirty="0" err="1" smtClean="0">
                <a:latin typeface="Calibri Light" panose="020F0302020204030204" pitchFamily="34" charset="0"/>
              </a:rPr>
              <a:t>pole</a:t>
            </a:r>
            <a:r>
              <a:rPr lang="en-GB" dirty="0" smtClean="0">
                <a:latin typeface="Calibri Light" panose="020F0302020204030204" pitchFamily="34" charset="0"/>
              </a:rPr>
              <a:t> = B, since the field is uniform.</a:t>
            </a:r>
          </a:p>
          <a:p>
            <a:endParaRPr lang="en-GB" sz="600" dirty="0">
              <a:latin typeface="Calibri Light" panose="020F0302020204030204" pitchFamily="34" charset="0"/>
            </a:endParaRPr>
          </a:p>
          <a:p>
            <a:r>
              <a:rPr lang="en-GB" u="sng" dirty="0" smtClean="0">
                <a:latin typeface="Calibri Light" panose="020F0302020204030204" pitchFamily="34" charset="0"/>
              </a:rPr>
              <a:t>Note</a:t>
            </a:r>
            <a:r>
              <a:rPr lang="en-GB" dirty="0">
                <a:latin typeface="Calibri Light" panose="020F0302020204030204" pitchFamily="34" charset="0"/>
              </a:rPr>
              <a:t>: for </a:t>
            </a:r>
            <a:r>
              <a:rPr lang="en-GB" dirty="0" smtClean="0">
                <a:latin typeface="Calibri Light" panose="020F0302020204030204" pitchFamily="34" charset="0"/>
              </a:rPr>
              <a:t>MAD-X, </a:t>
            </a:r>
            <a:r>
              <a:rPr lang="en-GB" dirty="0">
                <a:latin typeface="Calibri Light" panose="020F0302020204030204" pitchFamily="34" charset="0"/>
              </a:rPr>
              <a:t>B</a:t>
            </a:r>
            <a:r>
              <a:rPr lang="en-GB" baseline="-25000" dirty="0">
                <a:latin typeface="Calibri Light" panose="020F0302020204030204" pitchFamily="34" charset="0"/>
              </a:rPr>
              <a:t>0</a:t>
            </a:r>
            <a:r>
              <a:rPr lang="en-GB" dirty="0">
                <a:latin typeface="Calibri Light" panose="020F0302020204030204" pitchFamily="34" charset="0"/>
              </a:rPr>
              <a:t> is a dipole, B</a:t>
            </a:r>
            <a:r>
              <a:rPr lang="en-GB" baseline="-25000" dirty="0">
                <a:latin typeface="Calibri Light" panose="020F0302020204030204" pitchFamily="34" charset="0"/>
              </a:rPr>
              <a:t>1</a:t>
            </a:r>
            <a:r>
              <a:rPr lang="en-GB" dirty="0">
                <a:latin typeface="Calibri Light" panose="020F0302020204030204" pitchFamily="34" charset="0"/>
              </a:rPr>
              <a:t> is a quadrupole, B</a:t>
            </a:r>
            <a:r>
              <a:rPr lang="en-GB" baseline="-25000" dirty="0">
                <a:latin typeface="Calibri Light" panose="020F0302020204030204" pitchFamily="34" charset="0"/>
              </a:rPr>
              <a:t>2</a:t>
            </a:r>
            <a:r>
              <a:rPr lang="en-GB" dirty="0">
                <a:latin typeface="Calibri Light" panose="020F0302020204030204" pitchFamily="34" charset="0"/>
              </a:rPr>
              <a:t> is a sextupole, etc</a:t>
            </a:r>
            <a:r>
              <a:rPr lang="en-GB" dirty="0" smtClean="0">
                <a:latin typeface="Calibri Light" panose="020F0302020204030204" pitchFamily="34" charset="0"/>
              </a:rPr>
              <a:t>. while for (most) magnet people n = 1 is a dipole, n = 2 is a quadrupole, etc.</a:t>
            </a:r>
            <a:endParaRPr lang="en-GB" dirty="0">
              <a:latin typeface="Calibri Light" panose="020F0302020204030204" pitchFamily="34" charset="0"/>
            </a:endParaRPr>
          </a:p>
          <a:p>
            <a:endParaRPr lang="en-US" dirty="0">
              <a:latin typeface="Calibri Light" panose="020F0302020204030204" pitchFamily="34" charset="0"/>
            </a:endParaRPr>
          </a:p>
          <a:p>
            <a:endParaRPr lang="en-US" baseline="0" dirty="0" smtClean="0">
              <a:latin typeface="Calibri Light" panose="020F0302020204030204" pitchFamily="34" charset="0"/>
            </a:endParaRPr>
          </a:p>
        </p:txBody>
      </p:sp>
    </p:spTree>
    <p:extLst>
      <p:ext uri="{BB962C8B-B14F-4D97-AF65-F5344CB8AC3E}">
        <p14:creationId xmlns:p14="http://schemas.microsoft.com/office/powerpoint/2010/main" val="158957509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latin typeface="Calibri Light" panose="020F0302020204030204" pitchFamily="34" charset="0"/>
              </a:rPr>
              <a:t>The BEAM command has several possible entries. In this case, PC is specified, which is the particle momentum times the speed of light, in GeV. The CHARGE is not specified, so the program assumes the default of 1 proton charge. Then the beam rigidity can be computed as</a:t>
            </a:r>
          </a:p>
          <a:p>
            <a:pPr algn="ctr"/>
            <a:r>
              <a:rPr lang="en-GB" dirty="0">
                <a:latin typeface="Calibri Light" panose="020F0302020204030204" pitchFamily="34" charset="0"/>
              </a:rPr>
              <a:t>BRHO = PC / ( </a:t>
            </a:r>
            <a:r>
              <a:rPr lang="en-GB" dirty="0" smtClean="0">
                <a:latin typeface="Calibri Light" panose="020F0302020204030204" pitchFamily="34" charset="0"/>
              </a:rPr>
              <a:t>|CHARGE| </a:t>
            </a:r>
            <a:r>
              <a:rPr lang="en-GB" dirty="0">
                <a:latin typeface="Calibri Light" panose="020F0302020204030204" pitchFamily="34" charset="0"/>
              </a:rPr>
              <a:t>* c * 1.e-9) </a:t>
            </a:r>
            <a:endParaRPr lang="en-US" baseline="0" dirty="0" smtClean="0">
              <a:latin typeface="Calibri Light" panose="020F0302020204030204" pitchFamily="34" charset="0"/>
            </a:endParaRPr>
          </a:p>
          <a:p>
            <a:endParaRPr lang="en-US" baseline="0" dirty="0" smtClean="0">
              <a:latin typeface="Calibri Light" panose="020F0302020204030204" pitchFamily="34" charset="0"/>
            </a:endParaRPr>
          </a:p>
          <a:p>
            <a:r>
              <a:rPr lang="en-US" baseline="0" dirty="0" smtClean="0">
                <a:latin typeface="Calibri Light" panose="020F0302020204030204" pitchFamily="34" charset="0"/>
              </a:rPr>
              <a:t>For an SBEND,</a:t>
            </a:r>
            <a:r>
              <a:rPr lang="en-US" dirty="0" smtClean="0">
                <a:latin typeface="Calibri Light" panose="020F0302020204030204" pitchFamily="34" charset="0"/>
              </a:rPr>
              <a:t> </a:t>
            </a:r>
            <a:r>
              <a:rPr lang="en-GB" baseline="0" dirty="0" smtClean="0">
                <a:latin typeface="Calibri Light" panose="020F0302020204030204" pitchFamily="34" charset="0"/>
              </a:rPr>
              <a:t>the declared length is the arc length of the reference orbit, so the dipole magnetic field is computed as shown;</a:t>
            </a:r>
            <a:r>
              <a:rPr lang="en-GB" dirty="0" smtClean="0">
                <a:latin typeface="Calibri Light" panose="020F0302020204030204" pitchFamily="34" charset="0"/>
              </a:rPr>
              <a:t> by the way, 2.62 T is rather an uncommon value for the field – too high for a usual resistive magnet, too low (that is, not worth) for a usual superconducting one.</a:t>
            </a:r>
            <a:endParaRPr lang="en-GB" baseline="0" dirty="0" smtClean="0">
              <a:latin typeface="Calibri Light" panose="020F0302020204030204" pitchFamily="34" charset="0"/>
            </a:endParaRPr>
          </a:p>
          <a:p>
            <a:r>
              <a:rPr lang="en-GB" baseline="0" dirty="0" smtClean="0">
                <a:latin typeface="Calibri Light" panose="020F0302020204030204" pitchFamily="34" charset="0"/>
              </a:rPr>
              <a:t>For an RBEND, some trigonometry is needed as (normally) the length is taken along a straight line joining the entry and exit point,</a:t>
            </a:r>
            <a:r>
              <a:rPr lang="en-GB" dirty="0" smtClean="0">
                <a:latin typeface="Calibri Light" panose="020F0302020204030204" pitchFamily="34" charset="0"/>
              </a:rPr>
              <a:t> so in that case</a:t>
            </a:r>
          </a:p>
          <a:p>
            <a:pPr algn="ctr"/>
            <a:r>
              <a:rPr lang="en-US" dirty="0" smtClean="0">
                <a:latin typeface="Calibri Light" panose="020F0302020204030204" pitchFamily="34" charset="0"/>
              </a:rPr>
              <a:t>B </a:t>
            </a:r>
            <a:r>
              <a:rPr lang="en-US" dirty="0">
                <a:latin typeface="Calibri Light" panose="020F0302020204030204" pitchFamily="34" charset="0"/>
              </a:rPr>
              <a:t>= 2/L*sin(|ANGLE|/2)*(B</a:t>
            </a:r>
            <a:r>
              <a:rPr lang="en-US" dirty="0">
                <a:latin typeface="Symbol" panose="05050102010706020507" pitchFamily="18" charset="2"/>
              </a:rPr>
              <a:t>r</a:t>
            </a:r>
            <a:r>
              <a:rPr lang="en-US" dirty="0" smtClean="0">
                <a:latin typeface="Calibri Light" panose="020F0302020204030204" pitchFamily="34" charset="0"/>
              </a:rPr>
              <a:t>).</a:t>
            </a:r>
            <a:endParaRPr lang="en-GB" baseline="0" dirty="0" smtClean="0">
              <a:latin typeface="Calibri Light" panose="020F0302020204030204" pitchFamily="34" charset="0"/>
            </a:endParaRPr>
          </a:p>
          <a:p>
            <a:endParaRPr lang="en-GB" baseline="0" dirty="0" smtClean="0">
              <a:latin typeface="Calibri Light" panose="020F0302020204030204" pitchFamily="34" charset="0"/>
            </a:endParaRPr>
          </a:p>
          <a:p>
            <a:r>
              <a:rPr lang="en-US" dirty="0" smtClean="0">
                <a:latin typeface="Calibri Light" panose="020F0302020204030204" pitchFamily="34" charset="0"/>
              </a:rPr>
              <a:t>The gradient of a quadrupole </a:t>
            </a:r>
            <a:r>
              <a:rPr lang="en-US" i="1" dirty="0" smtClean="0">
                <a:latin typeface="Calibri Light" panose="020F0302020204030204" pitchFamily="34" charset="0"/>
              </a:rPr>
              <a:t>per se </a:t>
            </a:r>
            <a:r>
              <a:rPr lang="en-US" dirty="0" smtClean="0">
                <a:latin typeface="Calibri Light" panose="020F0302020204030204" pitchFamily="34" charset="0"/>
              </a:rPr>
              <a:t>does not mean much: what matters is gradient and aperture. In this case, for example, if we had a 100 mm bore diameter, then we would have 0.1 </a:t>
            </a:r>
            <a:r>
              <a:rPr lang="en-US" dirty="0">
                <a:latin typeface="Calibri Light" panose="020F0302020204030204" pitchFamily="34" charset="0"/>
              </a:rPr>
              <a:t>T </a:t>
            </a:r>
            <a:r>
              <a:rPr lang="en-US" dirty="0" smtClean="0">
                <a:latin typeface="Calibri Light" panose="020F0302020204030204" pitchFamily="34" charset="0"/>
              </a:rPr>
              <a:t>( = 2.0*0.050) as </a:t>
            </a:r>
            <a:r>
              <a:rPr lang="en-US" dirty="0" err="1" smtClean="0">
                <a:latin typeface="Calibri Light" panose="020F0302020204030204" pitchFamily="34" charset="0"/>
              </a:rPr>
              <a:t>B</a:t>
            </a:r>
            <a:r>
              <a:rPr lang="en-US" baseline="-25000" dirty="0" err="1" smtClean="0">
                <a:latin typeface="Calibri Light" panose="020F0302020204030204" pitchFamily="34" charset="0"/>
              </a:rPr>
              <a:t>pole</a:t>
            </a:r>
            <a:r>
              <a:rPr lang="en-US" dirty="0" smtClean="0">
                <a:latin typeface="Calibri Light" panose="020F0302020204030204" pitchFamily="34" charset="0"/>
              </a:rPr>
              <a:t>. This is quite low also for resistive magnets, so maybe – from the magnet viewpoint – we could have the same integrated gradient with a shorter but stronger magnet.</a:t>
            </a:r>
            <a:endParaRPr lang="en-US" baseline="-25000" dirty="0">
              <a:latin typeface="Calibri Light" panose="020F0302020204030204" pitchFamily="34" charset="0"/>
            </a:endParaRPr>
          </a:p>
          <a:p>
            <a:endParaRPr lang="en-GB" baseline="0" dirty="0" smtClean="0">
              <a:latin typeface="Calibri Light" panose="020F0302020204030204" pitchFamily="34" charset="0"/>
            </a:endParaRPr>
          </a:p>
        </p:txBody>
      </p:sp>
    </p:spTree>
    <p:extLst>
      <p:ext uri="{BB962C8B-B14F-4D97-AF65-F5344CB8AC3E}">
        <p14:creationId xmlns:p14="http://schemas.microsoft.com/office/powerpoint/2010/main" val="92563144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latin typeface="Calibri Light" panose="020F0302020204030204" pitchFamily="34" charset="0"/>
              </a:rPr>
              <a:t>The simulated or measured field is often decomposed in multipole coefficients. This decomposition holds in 2D, or in 3D for the integrated field along the longitudinal direction, and it is valid up to a radius within which no current or magnetic material is present. R is a reference radius. </a:t>
            </a:r>
            <a:r>
              <a:rPr lang="en-US" dirty="0">
                <a:latin typeface="Calibri Light" panose="020F0302020204030204" pitchFamily="34" charset="0"/>
              </a:rPr>
              <a:t>This is often referred to as the </a:t>
            </a:r>
            <a:r>
              <a:rPr lang="en-US" u="sng" dirty="0">
                <a:latin typeface="Calibri Light" panose="020F0302020204030204" pitchFamily="34" charset="0"/>
              </a:rPr>
              <a:t>good field region</a:t>
            </a:r>
            <a:r>
              <a:rPr lang="en-US" dirty="0">
                <a:latin typeface="Calibri Light" panose="020F0302020204030204" pitchFamily="34" charset="0"/>
              </a:rPr>
              <a:t> (GFR). A </a:t>
            </a:r>
            <a:r>
              <a:rPr lang="en-US" baseline="0" dirty="0" smtClean="0">
                <a:latin typeface="Calibri Light" panose="020F0302020204030204" pitchFamily="34" charset="0"/>
              </a:rPr>
              <a:t>typical value for R is 2/3 of the physical aperture radius. </a:t>
            </a:r>
          </a:p>
          <a:p>
            <a:r>
              <a:rPr lang="en-US" baseline="0" dirty="0" smtClean="0">
                <a:latin typeface="Calibri Light" panose="020F0302020204030204" pitchFamily="34" charset="0"/>
              </a:rPr>
              <a:t>Taking for example a dipole, in the ideal case only one term – B</a:t>
            </a:r>
            <a:r>
              <a:rPr lang="en-US" baseline="-25000" dirty="0" smtClean="0">
                <a:latin typeface="Calibri Light" panose="020F0302020204030204" pitchFamily="34" charset="0"/>
              </a:rPr>
              <a:t>1</a:t>
            </a:r>
            <a:r>
              <a:rPr lang="en-US" baseline="0" dirty="0" smtClean="0">
                <a:latin typeface="Calibri Light" panose="020F0302020204030204" pitchFamily="34" charset="0"/>
              </a:rPr>
              <a:t> – is present in the series. In reality, all other terms are there, though most often only the lower order ones give a somehow significant contribution. We express these unwanted components (errors) normalized to the fundamental (or main) component, and multiplied by 10000. Usually the upper case </a:t>
            </a:r>
            <a:r>
              <a:rPr lang="en-US" baseline="0" dirty="0" err="1" smtClean="0">
                <a:latin typeface="Calibri Light" panose="020F0302020204030204" pitchFamily="34" charset="0"/>
              </a:rPr>
              <a:t>B</a:t>
            </a:r>
            <a:r>
              <a:rPr lang="en-US" baseline="-25000" dirty="0" err="1" smtClean="0">
                <a:latin typeface="Calibri Light" panose="020F0302020204030204" pitchFamily="34" charset="0"/>
              </a:rPr>
              <a:t>n</a:t>
            </a:r>
            <a:r>
              <a:rPr lang="en-US" baseline="0" dirty="0" smtClean="0">
                <a:latin typeface="Calibri Light" panose="020F0302020204030204" pitchFamily="34" charset="0"/>
              </a:rPr>
              <a:t>, A</a:t>
            </a:r>
            <a:r>
              <a:rPr lang="en-US" baseline="-25000" dirty="0" smtClean="0">
                <a:latin typeface="Calibri Light" panose="020F0302020204030204" pitchFamily="34" charset="0"/>
              </a:rPr>
              <a:t>n</a:t>
            </a:r>
            <a:r>
              <a:rPr lang="en-US" baseline="0" dirty="0" smtClean="0">
                <a:latin typeface="Calibri Light" panose="020F0302020204030204" pitchFamily="34" charset="0"/>
              </a:rPr>
              <a:t> are used for the not normalized coefficients – measured in Tesla, according to our definition – while the lower case </a:t>
            </a:r>
            <a:r>
              <a:rPr lang="en-US" baseline="0" dirty="0" err="1" smtClean="0">
                <a:latin typeface="Calibri Light" panose="020F0302020204030204" pitchFamily="34" charset="0"/>
              </a:rPr>
              <a:t>b</a:t>
            </a:r>
            <a:r>
              <a:rPr lang="en-US" baseline="-25000" dirty="0" err="1" smtClean="0">
                <a:latin typeface="Calibri Light" panose="020F0302020204030204" pitchFamily="34" charset="0"/>
              </a:rPr>
              <a:t>n</a:t>
            </a:r>
            <a:r>
              <a:rPr lang="en-US" baseline="0" dirty="0" smtClean="0">
                <a:latin typeface="Calibri Light" panose="020F0302020204030204" pitchFamily="34" charset="0"/>
              </a:rPr>
              <a:t>, a</a:t>
            </a:r>
            <a:r>
              <a:rPr lang="en-US" baseline="-25000" dirty="0" smtClean="0">
                <a:latin typeface="Calibri Light" panose="020F0302020204030204" pitchFamily="34" charset="0"/>
              </a:rPr>
              <a:t>n</a:t>
            </a:r>
            <a:r>
              <a:rPr lang="en-US" baseline="0" dirty="0" smtClean="0">
                <a:latin typeface="Calibri Light" panose="020F0302020204030204" pitchFamily="34" charset="0"/>
              </a:rPr>
              <a:t> are reserved for the normalized terms, which are expressed in units of 10</a:t>
            </a:r>
            <a:r>
              <a:rPr lang="en-US" baseline="30000" dirty="0" smtClean="0">
                <a:latin typeface="Calibri Light" panose="020F0302020204030204" pitchFamily="34" charset="0"/>
              </a:rPr>
              <a:t>-4</a:t>
            </a:r>
            <a:r>
              <a:rPr lang="en-US" baseline="0" dirty="0" smtClean="0">
                <a:latin typeface="Calibri Light" panose="020F0302020204030204" pitchFamily="34" charset="0"/>
              </a:rPr>
              <a:t>.</a:t>
            </a:r>
          </a:p>
          <a:p>
            <a:r>
              <a:rPr lang="en-US" baseline="0" dirty="0" smtClean="0">
                <a:latin typeface="Calibri Light" panose="020F0302020204030204" pitchFamily="34" charset="0"/>
              </a:rPr>
              <a:t>The </a:t>
            </a:r>
            <a:r>
              <a:rPr lang="en-US" baseline="0" dirty="0" err="1" smtClean="0">
                <a:latin typeface="Calibri Light" panose="020F0302020204030204" pitchFamily="34" charset="0"/>
              </a:rPr>
              <a:t>b</a:t>
            </a:r>
            <a:r>
              <a:rPr lang="en-US" baseline="-25000" dirty="0" err="1" smtClean="0">
                <a:latin typeface="Calibri Light" panose="020F0302020204030204" pitchFamily="34" charset="0"/>
              </a:rPr>
              <a:t>n</a:t>
            </a:r>
            <a:r>
              <a:rPr lang="en-US" baseline="0" dirty="0" smtClean="0">
                <a:latin typeface="Calibri Light" panose="020F0302020204030204" pitchFamily="34" charset="0"/>
              </a:rPr>
              <a:t>, a</a:t>
            </a:r>
            <a:r>
              <a:rPr lang="en-US" baseline="-25000" dirty="0" smtClean="0">
                <a:latin typeface="Calibri Light" panose="020F0302020204030204" pitchFamily="34" charset="0"/>
              </a:rPr>
              <a:t>n</a:t>
            </a:r>
            <a:r>
              <a:rPr lang="en-US" baseline="0" dirty="0" smtClean="0">
                <a:latin typeface="Calibri Light" panose="020F0302020204030204" pitchFamily="34" charset="0"/>
              </a:rPr>
              <a:t> terms are typically a few units for well designed and well built dipoles and quadrupoles. Higher values </a:t>
            </a:r>
            <a:r>
              <a:rPr lang="en-US" dirty="0" smtClean="0">
                <a:latin typeface="Calibri Light" panose="020F0302020204030204" pitchFamily="34" charset="0"/>
              </a:rPr>
              <a:t>often come </a:t>
            </a:r>
            <a:r>
              <a:rPr lang="en-US" baseline="0" dirty="0" smtClean="0">
                <a:latin typeface="Calibri Light" panose="020F0302020204030204" pitchFamily="34" charset="0"/>
              </a:rPr>
              <a:t>for sextupoles and correctors, whose absolute strength is anyway much smaller than the bending and focusing magnets in the lattice.</a:t>
            </a:r>
          </a:p>
          <a:p>
            <a:endParaRPr lang="en-US" baseline="0" dirty="0" smtClean="0">
              <a:latin typeface="Calibri Light" panose="020F0302020204030204" pitchFamily="34" charset="0"/>
            </a:endParaRPr>
          </a:p>
          <a:p>
            <a:r>
              <a:rPr lang="en-US" u="sng" baseline="0" dirty="0" smtClean="0">
                <a:latin typeface="Calibri Light" panose="020F0302020204030204" pitchFamily="34" charset="0"/>
              </a:rPr>
              <a:t>Note</a:t>
            </a:r>
            <a:r>
              <a:rPr lang="en-US" baseline="0" dirty="0" smtClean="0">
                <a:latin typeface="Calibri Light" panose="020F0302020204030204" pitchFamily="34" charset="0"/>
              </a:rPr>
              <a:t>: some terms can also come from a misalignment of the magnet, for example for a dipole a</a:t>
            </a:r>
            <a:r>
              <a:rPr lang="en-US" baseline="-25000" dirty="0" smtClean="0">
                <a:latin typeface="Calibri Light" panose="020F0302020204030204" pitchFamily="34" charset="0"/>
              </a:rPr>
              <a:t>1</a:t>
            </a:r>
            <a:r>
              <a:rPr lang="en-US" baseline="0" dirty="0" smtClean="0">
                <a:latin typeface="Calibri Light" panose="020F0302020204030204" pitchFamily="34" charset="0"/>
              </a:rPr>
              <a:t> (skew dipole, or horizontal dipole) is</a:t>
            </a:r>
            <a:r>
              <a:rPr lang="en-US" dirty="0" smtClean="0">
                <a:latin typeface="Calibri Light" panose="020F0302020204030204" pitchFamily="34" charset="0"/>
              </a:rPr>
              <a:t> connected to a roll angle misalignment</a:t>
            </a:r>
            <a:r>
              <a:rPr lang="en-US" baseline="0" dirty="0" smtClean="0">
                <a:latin typeface="Calibri Light" panose="020F0302020204030204" pitchFamily="34" charset="0"/>
              </a:rPr>
              <a:t>.</a:t>
            </a:r>
          </a:p>
        </p:txBody>
      </p:sp>
    </p:spTree>
    <p:extLst>
      <p:ext uri="{BB962C8B-B14F-4D97-AF65-F5344CB8AC3E}">
        <p14:creationId xmlns:p14="http://schemas.microsoft.com/office/powerpoint/2010/main" val="309976615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latin typeface="Calibri Light" panose="020F0302020204030204" pitchFamily="34" charset="0"/>
              </a:rPr>
              <a:t>For a quadrupole, the relative multipole errors are a</a:t>
            </a:r>
            <a:r>
              <a:rPr lang="en-US" baseline="-25000" dirty="0" smtClean="0">
                <a:latin typeface="Calibri Light" panose="020F0302020204030204" pitchFamily="34" charset="0"/>
              </a:rPr>
              <a:t>2</a:t>
            </a:r>
            <a:r>
              <a:rPr lang="en-US" baseline="0" dirty="0" smtClean="0">
                <a:latin typeface="Calibri Light" panose="020F0302020204030204" pitchFamily="34" charset="0"/>
              </a:rPr>
              <a:t>, b</a:t>
            </a:r>
            <a:r>
              <a:rPr lang="en-US" baseline="-25000" dirty="0" smtClean="0">
                <a:latin typeface="Calibri Light" panose="020F0302020204030204" pitchFamily="34" charset="0"/>
              </a:rPr>
              <a:t>3</a:t>
            </a:r>
            <a:r>
              <a:rPr lang="en-US" baseline="0" dirty="0" smtClean="0">
                <a:latin typeface="Calibri Light" panose="020F0302020204030204" pitchFamily="34" charset="0"/>
              </a:rPr>
              <a:t>, a</a:t>
            </a:r>
            <a:r>
              <a:rPr lang="en-US" baseline="-25000" dirty="0" smtClean="0">
                <a:latin typeface="Calibri Light" panose="020F0302020204030204" pitchFamily="34" charset="0"/>
              </a:rPr>
              <a:t>3</a:t>
            </a:r>
            <a:r>
              <a:rPr lang="en-US" baseline="0" dirty="0" smtClean="0">
                <a:latin typeface="Calibri Light" panose="020F0302020204030204" pitchFamily="34" charset="0"/>
              </a:rPr>
              <a:t>, b</a:t>
            </a:r>
            <a:r>
              <a:rPr lang="en-US" baseline="-25000" dirty="0" smtClean="0">
                <a:latin typeface="Calibri Light" panose="020F0302020204030204" pitchFamily="34" charset="0"/>
              </a:rPr>
              <a:t>4</a:t>
            </a:r>
            <a:r>
              <a:rPr lang="en-US" baseline="0" dirty="0" smtClean="0">
                <a:latin typeface="Calibri Light" panose="020F0302020204030204" pitchFamily="34" charset="0"/>
              </a:rPr>
              <a:t>, a</a:t>
            </a:r>
            <a:r>
              <a:rPr lang="en-US" baseline="-25000" dirty="0" smtClean="0">
                <a:latin typeface="Calibri Light" panose="020F0302020204030204" pitchFamily="34" charset="0"/>
              </a:rPr>
              <a:t>4</a:t>
            </a:r>
            <a:r>
              <a:rPr lang="en-US" baseline="0" dirty="0" smtClean="0">
                <a:latin typeface="Calibri Light" panose="020F0302020204030204" pitchFamily="34" charset="0"/>
              </a:rPr>
              <a:t>, etc., and they are obtained by normalizing the upper case coefficients by B</a:t>
            </a:r>
            <a:r>
              <a:rPr lang="en-US" baseline="-25000" dirty="0" smtClean="0">
                <a:latin typeface="Calibri Light" panose="020F0302020204030204" pitchFamily="34" charset="0"/>
              </a:rPr>
              <a:t>2</a:t>
            </a:r>
            <a:r>
              <a:rPr lang="en-US" baseline="0" dirty="0" smtClean="0">
                <a:latin typeface="Calibri Light" panose="020F0302020204030204" pitchFamily="34" charset="0"/>
              </a:rPr>
              <a:t>.</a:t>
            </a:r>
          </a:p>
          <a:p>
            <a:endParaRPr lang="en-US" baseline="0" dirty="0" smtClean="0">
              <a:latin typeface="Calibri Light" panose="020F0302020204030204" pitchFamily="34" charset="0"/>
            </a:endParaRPr>
          </a:p>
          <a:p>
            <a:r>
              <a:rPr lang="en-US" baseline="0" dirty="0" smtClean="0">
                <a:latin typeface="Calibri Light" panose="020F0302020204030204" pitchFamily="34" charset="0"/>
              </a:rPr>
              <a:t>Usually no dipole errors (b</a:t>
            </a:r>
            <a:r>
              <a:rPr lang="en-US" baseline="-25000" dirty="0" smtClean="0">
                <a:latin typeface="Calibri Light" panose="020F0302020204030204" pitchFamily="34" charset="0"/>
              </a:rPr>
              <a:t>1</a:t>
            </a:r>
            <a:r>
              <a:rPr lang="en-US" baseline="0" dirty="0" smtClean="0">
                <a:latin typeface="Calibri Light" panose="020F0302020204030204" pitchFamily="34" charset="0"/>
              </a:rPr>
              <a:t>, a</a:t>
            </a:r>
            <a:r>
              <a:rPr lang="en-US" baseline="-25000" dirty="0" smtClean="0">
                <a:latin typeface="Calibri Light" panose="020F0302020204030204" pitchFamily="34" charset="0"/>
              </a:rPr>
              <a:t>1</a:t>
            </a:r>
            <a:r>
              <a:rPr lang="en-US" baseline="0" dirty="0" smtClean="0">
                <a:latin typeface="Calibri Light" panose="020F0302020204030204" pitchFamily="34" charset="0"/>
              </a:rPr>
              <a:t>) are considered in a quadrupole, as these correspond to a transverse shift of the magnetic Centre (axis, in 3D); in that case, the harmonic decomposition is re-expressed taking as the center of the circle the point where there is no field (no integrated field in 3D).</a:t>
            </a:r>
          </a:p>
          <a:p>
            <a:pPr defTabSz="907268">
              <a:defRPr/>
            </a:pPr>
            <a:endParaRPr lang="en-US" baseline="0" dirty="0" smtClean="0">
              <a:latin typeface="Calibri Light" panose="020F0302020204030204" pitchFamily="34" charset="0"/>
            </a:endParaRPr>
          </a:p>
          <a:p>
            <a:pPr defTabSz="907268">
              <a:defRPr/>
            </a:pPr>
            <a:r>
              <a:rPr lang="en-US" u="sng" baseline="0" dirty="0" smtClean="0">
                <a:latin typeface="Calibri Light" panose="020F0302020204030204" pitchFamily="34" charset="0"/>
              </a:rPr>
              <a:t>Note</a:t>
            </a:r>
            <a:r>
              <a:rPr lang="en-US" baseline="0" dirty="0" smtClean="0">
                <a:latin typeface="Calibri Light" panose="020F0302020204030204" pitchFamily="34" charset="0"/>
              </a:rPr>
              <a:t>: also for a quadrupole, some multipole errors can come from a misalignment of the magnet, for example a roll angle gives rise to an a</a:t>
            </a:r>
            <a:r>
              <a:rPr lang="en-US" baseline="-25000" dirty="0" smtClean="0">
                <a:latin typeface="Calibri Light" panose="020F0302020204030204" pitchFamily="34" charset="0"/>
              </a:rPr>
              <a:t>2</a:t>
            </a:r>
            <a:r>
              <a:rPr lang="en-US" baseline="0" dirty="0" smtClean="0">
                <a:latin typeface="Calibri Light" panose="020F0302020204030204" pitchFamily="34" charset="0"/>
              </a:rPr>
              <a:t> (skew quadrupole) term.</a:t>
            </a:r>
          </a:p>
          <a:p>
            <a:endParaRPr lang="en-US" baseline="0" dirty="0" smtClean="0">
              <a:latin typeface="Calibri Light" panose="020F0302020204030204" pitchFamily="34" charset="0"/>
            </a:endParaRPr>
          </a:p>
        </p:txBody>
      </p:sp>
    </p:spTree>
    <p:extLst>
      <p:ext uri="{BB962C8B-B14F-4D97-AF65-F5344CB8AC3E}">
        <p14:creationId xmlns:p14="http://schemas.microsoft.com/office/powerpoint/2010/main" val="367623164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latin typeface="Calibri Light" panose="020F0302020204030204" pitchFamily="34" charset="0"/>
              </a:rPr>
              <a:t>We like to divide the multipole errors in two families: allowed and not-allowed (or random).</a:t>
            </a:r>
          </a:p>
          <a:p>
            <a:endParaRPr lang="en-US" sz="800" baseline="0" dirty="0" smtClean="0">
              <a:latin typeface="Calibri Light" panose="020F0302020204030204" pitchFamily="34" charset="0"/>
            </a:endParaRPr>
          </a:p>
          <a:p>
            <a:r>
              <a:rPr lang="en-US" baseline="0" dirty="0" smtClean="0">
                <a:latin typeface="Calibri Light" panose="020F0302020204030204" pitchFamily="34" charset="0"/>
              </a:rPr>
              <a:t>The </a:t>
            </a:r>
            <a:r>
              <a:rPr lang="en-US" u="sng" baseline="0" dirty="0" smtClean="0">
                <a:latin typeface="Calibri Light" panose="020F0302020204030204" pitchFamily="34" charset="0"/>
              </a:rPr>
              <a:t>not-allowed</a:t>
            </a:r>
            <a:r>
              <a:rPr lang="en-US" baseline="0" dirty="0" smtClean="0">
                <a:latin typeface="Calibri Light" panose="020F0302020204030204" pitchFamily="34" charset="0"/>
              </a:rPr>
              <a:t> (or </a:t>
            </a:r>
            <a:r>
              <a:rPr lang="en-US" u="sng" baseline="0" dirty="0" smtClean="0">
                <a:latin typeface="Calibri Light" panose="020F0302020204030204" pitchFamily="34" charset="0"/>
              </a:rPr>
              <a:t>random</a:t>
            </a:r>
            <a:r>
              <a:rPr lang="en-US" baseline="0" dirty="0" smtClean="0">
                <a:latin typeface="Calibri Light" panose="020F0302020204030204" pitchFamily="34" charset="0"/>
              </a:rPr>
              <a:t>) terms are the ones that should not be there,</a:t>
            </a:r>
            <a:r>
              <a:rPr lang="en-US" dirty="0" smtClean="0">
                <a:latin typeface="Calibri Light" panose="020F0302020204030204" pitchFamily="34" charset="0"/>
              </a:rPr>
              <a:t> </a:t>
            </a:r>
            <a:r>
              <a:rPr lang="en-US" baseline="0" dirty="0" smtClean="0">
                <a:latin typeface="Calibri Light" panose="020F0302020204030204" pitchFamily="34" charset="0"/>
              </a:rPr>
              <a:t>thanks to symmetries in the design. They then arise due to asymmetries introduced during the fabrication.</a:t>
            </a:r>
          </a:p>
          <a:p>
            <a:endParaRPr lang="en-US" sz="800" baseline="0" dirty="0" smtClean="0">
              <a:latin typeface="Calibri Light" panose="020F0302020204030204" pitchFamily="34" charset="0"/>
            </a:endParaRPr>
          </a:p>
          <a:p>
            <a:r>
              <a:rPr lang="en-US" dirty="0" smtClean="0">
                <a:latin typeface="Calibri Light" panose="020F0302020204030204" pitchFamily="34" charset="0"/>
              </a:rPr>
              <a:t>The </a:t>
            </a:r>
            <a:r>
              <a:rPr lang="en-US" u="sng" dirty="0" smtClean="0">
                <a:latin typeface="Calibri Light" panose="020F0302020204030204" pitchFamily="34" charset="0"/>
              </a:rPr>
              <a:t>allowed</a:t>
            </a:r>
            <a:r>
              <a:rPr lang="en-US" dirty="0" smtClean="0">
                <a:latin typeface="Calibri Light" panose="020F0302020204030204" pitchFamily="34" charset="0"/>
              </a:rPr>
              <a:t> multipoles are the ones that are allowed by the symmetries, that is, that are expected by design even if no asymmetries are introduced during the fabrication. Part of the magnetic design focuses to optimize the geometry to cancel out these terms.</a:t>
            </a:r>
          </a:p>
          <a:p>
            <a:endParaRPr lang="en-US" sz="800" dirty="0">
              <a:latin typeface="Calibri Light" panose="020F0302020204030204" pitchFamily="34" charset="0"/>
            </a:endParaRPr>
          </a:p>
          <a:p>
            <a:r>
              <a:rPr lang="en-US" baseline="0" dirty="0" smtClean="0">
                <a:latin typeface="Calibri Light" panose="020F0302020204030204" pitchFamily="34" charset="0"/>
              </a:rPr>
              <a:t>The SPS</a:t>
            </a:r>
            <a:r>
              <a:rPr lang="en-US" dirty="0" smtClean="0">
                <a:latin typeface="Calibri Light" panose="020F0302020204030204" pitchFamily="34" charset="0"/>
              </a:rPr>
              <a:t> (a hybrid between an H-shape and a window frame) main dipoles are fully symmetric dipoles. The HERA or </a:t>
            </a:r>
            <a:r>
              <a:rPr lang="en-US" dirty="0" err="1" smtClean="0">
                <a:latin typeface="Calibri Light" panose="020F0302020204030204" pitchFamily="34" charset="0"/>
              </a:rPr>
              <a:t>Tevatron</a:t>
            </a:r>
            <a:r>
              <a:rPr lang="en-US" dirty="0" smtClean="0">
                <a:latin typeface="Calibri Light" panose="020F0302020204030204" pitchFamily="34" charset="0"/>
              </a:rPr>
              <a:t> superconducting magnets are also fully symmetric.</a:t>
            </a:r>
          </a:p>
          <a:p>
            <a:endParaRPr lang="en-US" sz="800" baseline="0" dirty="0" smtClean="0">
              <a:latin typeface="Calibri Light" panose="020F0302020204030204" pitchFamily="34" charset="0"/>
            </a:endParaRPr>
          </a:p>
          <a:p>
            <a:r>
              <a:rPr lang="en-US" baseline="0" dirty="0" smtClean="0">
                <a:latin typeface="Calibri Light" panose="020F0302020204030204" pitchFamily="34" charset="0"/>
              </a:rPr>
              <a:t>Half</a:t>
            </a:r>
            <a:r>
              <a:rPr lang="en-US" dirty="0" smtClean="0">
                <a:latin typeface="Calibri Light" panose="020F0302020204030204" pitchFamily="34" charset="0"/>
              </a:rPr>
              <a:t> symmetric dipoles are resistive magnets with a C-shape yoke, for ex. the ones of various light sources (ANKA, DIAMOND) or the LEP dipoles. The LHC main dipoles are also – technically speaking – in this family, since there is a double aperture breaking the full (left/right) symmetry, though the design of each aperture separately is fully symmetric.</a:t>
            </a:r>
            <a:endParaRPr lang="en-US" baseline="0" dirty="0" smtClean="0">
              <a:latin typeface="Calibri Light" panose="020F0302020204030204" pitchFamily="34" charset="0"/>
            </a:endParaRPr>
          </a:p>
        </p:txBody>
      </p:sp>
    </p:spTree>
    <p:extLst>
      <p:ext uri="{BB962C8B-B14F-4D97-AF65-F5344CB8AC3E}">
        <p14:creationId xmlns:p14="http://schemas.microsoft.com/office/powerpoint/2010/main" val="202413514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latin typeface="Calibri Light" panose="020F0302020204030204" pitchFamily="34" charset="0"/>
              </a:rPr>
              <a:t>The field quality is also often expressed in terms of </a:t>
            </a:r>
            <a:r>
              <a:rPr lang="en-US" baseline="0" dirty="0" smtClean="0">
                <a:latin typeface="Symbol" panose="05050102010706020507" pitchFamily="18" charset="2"/>
              </a:rPr>
              <a:t>D</a:t>
            </a:r>
            <a:r>
              <a:rPr lang="en-US" baseline="0" dirty="0" smtClean="0">
                <a:latin typeface="Calibri Light" panose="020F0302020204030204" pitchFamily="34" charset="0"/>
              </a:rPr>
              <a:t>B/B, where </a:t>
            </a:r>
            <a:r>
              <a:rPr lang="en-US" dirty="0" smtClean="0">
                <a:latin typeface="Symbol" panose="05050102010706020507" pitchFamily="18" charset="2"/>
              </a:rPr>
              <a:t>D</a:t>
            </a:r>
            <a:r>
              <a:rPr lang="en-US" dirty="0" smtClean="0">
                <a:latin typeface="Calibri Light" panose="020F0302020204030204" pitchFamily="34" charset="0"/>
              </a:rPr>
              <a:t>B is </a:t>
            </a:r>
            <a:r>
              <a:rPr lang="en-US" baseline="0" dirty="0" smtClean="0">
                <a:latin typeface="Calibri Light" panose="020F0302020204030204" pitchFamily="34" charset="0"/>
              </a:rPr>
              <a:t>the difference between the actual field B and the ideal distribution B</a:t>
            </a:r>
            <a:r>
              <a:rPr lang="en-US" baseline="-25000" dirty="0" smtClean="0">
                <a:latin typeface="Calibri Light" panose="020F0302020204030204" pitchFamily="34" charset="0"/>
              </a:rPr>
              <a:t>id</a:t>
            </a:r>
            <a:r>
              <a:rPr lang="en-US" baseline="0" dirty="0" smtClean="0">
                <a:latin typeface="Calibri Light" panose="020F0302020204030204" pitchFamily="34" charset="0"/>
              </a:rPr>
              <a:t>, normalized by the ideal distribution B</a:t>
            </a:r>
            <a:r>
              <a:rPr lang="en-US" baseline="-25000" dirty="0" smtClean="0">
                <a:latin typeface="Calibri Light" panose="020F0302020204030204" pitchFamily="34" charset="0"/>
              </a:rPr>
              <a:t>id</a:t>
            </a:r>
            <a:r>
              <a:rPr lang="en-US" baseline="0" dirty="0" smtClean="0">
                <a:latin typeface="Calibri Light" panose="020F0302020204030204" pitchFamily="34" charset="0"/>
              </a:rPr>
              <a:t>. Since B is a vector</a:t>
            </a:r>
            <a:r>
              <a:rPr lang="en-US" dirty="0" smtClean="0">
                <a:latin typeface="Calibri Light" panose="020F0302020204030204" pitchFamily="34" charset="0"/>
              </a:rPr>
              <a:t> field, this is often done either on one component (the main one) or on the modulus.</a:t>
            </a:r>
            <a:endParaRPr lang="en-US" baseline="0" dirty="0" smtClean="0">
              <a:latin typeface="Calibri Light" panose="020F0302020204030204" pitchFamily="34" charset="0"/>
            </a:endParaRPr>
          </a:p>
          <a:p>
            <a:endParaRPr lang="en-US" baseline="0" dirty="0" smtClean="0">
              <a:latin typeface="Calibri Light" panose="020F0302020204030204" pitchFamily="34" charset="0"/>
            </a:endParaRPr>
          </a:p>
          <a:p>
            <a:r>
              <a:rPr lang="en-US" dirty="0">
                <a:latin typeface="Calibri Light" panose="020F0302020204030204" pitchFamily="34" charset="0"/>
              </a:rPr>
              <a:t>The plots </a:t>
            </a:r>
            <a:r>
              <a:rPr lang="en-US" dirty="0" smtClean="0">
                <a:latin typeface="Calibri Light" panose="020F0302020204030204" pitchFamily="34" charset="0"/>
              </a:rPr>
              <a:t>on graph paper are </a:t>
            </a:r>
            <a:r>
              <a:rPr lang="en-US" dirty="0">
                <a:latin typeface="Calibri Light" panose="020F0302020204030204" pitchFamily="34" charset="0"/>
              </a:rPr>
              <a:t>measured field error curves (1970) inside the CERN PSB (PS Booster) prototype bending magnet inner gap</a:t>
            </a:r>
            <a:r>
              <a:rPr lang="en-US" dirty="0" smtClean="0">
                <a:latin typeface="Calibri Light" panose="020F0302020204030204" pitchFamily="34" charset="0"/>
              </a:rPr>
              <a:t>. The abscissa is the radial position in the magnet aperture in mm. This particular magnet has a (wide) pole of 460 mm width, for 70 mm of vertical gap.</a:t>
            </a:r>
          </a:p>
          <a:p>
            <a:endParaRPr lang="en-US" dirty="0">
              <a:latin typeface="Calibri Light" panose="020F0302020204030204" pitchFamily="34" charset="0"/>
            </a:endParaRPr>
          </a:p>
          <a:p>
            <a:r>
              <a:rPr lang="en-US" dirty="0" smtClean="0">
                <a:latin typeface="Calibri Light" panose="020F0302020204030204" pitchFamily="34" charset="0"/>
              </a:rPr>
              <a:t>These </a:t>
            </a:r>
            <a:r>
              <a:rPr lang="en-US" dirty="0">
                <a:latin typeface="Symbol" panose="05050102010706020507" pitchFamily="18" charset="2"/>
              </a:rPr>
              <a:t>D</a:t>
            </a:r>
            <a:r>
              <a:rPr lang="en-US" dirty="0">
                <a:latin typeface="Calibri Light" panose="020F0302020204030204" pitchFamily="34" charset="0"/>
              </a:rPr>
              <a:t>B/B </a:t>
            </a:r>
            <a:r>
              <a:rPr lang="en-US" dirty="0" smtClean="0">
                <a:latin typeface="Calibri Light" panose="020F0302020204030204" pitchFamily="34" charset="0"/>
              </a:rPr>
              <a:t>plots are typically used for resistive dipoles, which often have much of a rectangular (i.e., not circular) aperture, so where using the standard harmonic decomposition is not possible.</a:t>
            </a:r>
            <a:endParaRPr lang="en-US" dirty="0">
              <a:latin typeface="Calibri Light" panose="020F0302020204030204" pitchFamily="34" charset="0"/>
            </a:endParaRPr>
          </a:p>
        </p:txBody>
      </p:sp>
    </p:spTree>
    <p:extLst>
      <p:ext uri="{BB962C8B-B14F-4D97-AF65-F5344CB8AC3E}">
        <p14:creationId xmlns:p14="http://schemas.microsoft.com/office/powerpoint/2010/main" val="20165584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latin typeface="Calibri Light" panose="020F0302020204030204" pitchFamily="34" charset="0"/>
              </a:rPr>
              <a:t>The </a:t>
            </a:r>
            <a:r>
              <a:rPr lang="en-US" baseline="0" dirty="0" smtClean="0">
                <a:latin typeface="Symbol" panose="05050102010706020507" pitchFamily="18" charset="2"/>
              </a:rPr>
              <a:t>D</a:t>
            </a:r>
            <a:r>
              <a:rPr lang="en-US" baseline="0" dirty="0" smtClean="0">
                <a:latin typeface="Calibri Light" panose="020F0302020204030204" pitchFamily="34" charset="0"/>
              </a:rPr>
              <a:t>B/B can be built</a:t>
            </a:r>
            <a:r>
              <a:rPr lang="en-US" dirty="0" smtClean="0">
                <a:latin typeface="Calibri Light" panose="020F0302020204030204" pitchFamily="34" charset="0"/>
              </a:rPr>
              <a:t> up starting from the harmonics, at least in the region where the harmonics hold. Going the other way around – from </a:t>
            </a:r>
            <a:r>
              <a:rPr lang="en-US" dirty="0" smtClean="0">
                <a:latin typeface="Symbol" panose="05050102010706020507" pitchFamily="18" charset="2"/>
              </a:rPr>
              <a:t>D</a:t>
            </a:r>
            <a:r>
              <a:rPr lang="en-US" dirty="0" smtClean="0">
                <a:latin typeface="Calibri Light" panose="020F0302020204030204" pitchFamily="34" charset="0"/>
              </a:rPr>
              <a:t>B/B to multipoles – is not (mathematically speaking) really possible, but it is also done anyway.</a:t>
            </a:r>
            <a:endParaRPr lang="en-US" baseline="0" dirty="0" smtClean="0">
              <a:latin typeface="Calibri Light" panose="020F0302020204030204" pitchFamily="34" charset="0"/>
            </a:endParaRPr>
          </a:p>
          <a:p>
            <a:endParaRPr lang="en-US" dirty="0">
              <a:latin typeface="Calibri Light" panose="020F0302020204030204" pitchFamily="34" charset="0"/>
            </a:endParaRPr>
          </a:p>
          <a:p>
            <a:r>
              <a:rPr lang="en-US" baseline="0" dirty="0" smtClean="0">
                <a:latin typeface="Calibri Light" panose="020F0302020204030204" pitchFamily="34" charset="0"/>
              </a:rPr>
              <a:t>In the case of a dipole, we consider the vertical field along the midplane, that is, B</a:t>
            </a:r>
            <a:r>
              <a:rPr lang="en-US" baseline="-25000" dirty="0" smtClean="0">
                <a:latin typeface="Calibri Light" panose="020F0302020204030204" pitchFamily="34" charset="0"/>
              </a:rPr>
              <a:t>y</a:t>
            </a:r>
            <a:r>
              <a:rPr lang="en-US" baseline="0" dirty="0" smtClean="0">
                <a:latin typeface="Calibri Light" panose="020F0302020204030204" pitchFamily="34" charset="0"/>
              </a:rPr>
              <a:t>(x)</a:t>
            </a:r>
            <a:r>
              <a:rPr lang="en-US" dirty="0" smtClean="0">
                <a:latin typeface="Calibri Light" panose="020F0302020204030204" pitchFamily="34" charset="0"/>
              </a:rPr>
              <a:t> along the y = 0 line. The </a:t>
            </a:r>
            <a:r>
              <a:rPr lang="en-US" dirty="0" smtClean="0">
                <a:latin typeface="Symbol" panose="05050102010706020507" pitchFamily="18" charset="2"/>
              </a:rPr>
              <a:t>D</a:t>
            </a:r>
            <a:r>
              <a:rPr lang="en-US" dirty="0" smtClean="0">
                <a:latin typeface="Calibri Light" panose="020F0302020204030204" pitchFamily="34" charset="0"/>
              </a:rPr>
              <a:t>B/B plot is made up of several contributions coming from b</a:t>
            </a:r>
            <a:r>
              <a:rPr lang="en-US" baseline="-25000" dirty="0" smtClean="0">
                <a:latin typeface="Calibri Light" panose="020F0302020204030204" pitchFamily="34" charset="0"/>
              </a:rPr>
              <a:t>2</a:t>
            </a:r>
            <a:r>
              <a:rPr lang="en-US" dirty="0" smtClean="0">
                <a:latin typeface="Calibri Light" panose="020F0302020204030204" pitchFamily="34" charset="0"/>
              </a:rPr>
              <a:t> (quadrupole, linear), b</a:t>
            </a:r>
            <a:r>
              <a:rPr lang="en-US" baseline="-25000" dirty="0" smtClean="0">
                <a:latin typeface="Calibri Light" panose="020F0302020204030204" pitchFamily="34" charset="0"/>
              </a:rPr>
              <a:t>3</a:t>
            </a:r>
            <a:r>
              <a:rPr lang="en-US" dirty="0" smtClean="0">
                <a:latin typeface="Calibri Light" panose="020F0302020204030204" pitchFamily="34" charset="0"/>
              </a:rPr>
              <a:t> (sextupole, quadratic), b</a:t>
            </a:r>
            <a:r>
              <a:rPr lang="en-US" baseline="-25000" dirty="0" smtClean="0">
                <a:latin typeface="Calibri Light" panose="020F0302020204030204" pitchFamily="34" charset="0"/>
              </a:rPr>
              <a:t>4</a:t>
            </a:r>
            <a:r>
              <a:rPr lang="en-US" dirty="0" smtClean="0">
                <a:latin typeface="Calibri Light" panose="020F0302020204030204" pitchFamily="34" charset="0"/>
              </a:rPr>
              <a:t> (octupole, cubic) and so on. </a:t>
            </a:r>
          </a:p>
          <a:p>
            <a:endParaRPr lang="en-US" baseline="0" dirty="0" smtClean="0">
              <a:latin typeface="Calibri Light" panose="020F0302020204030204" pitchFamily="34" charset="0"/>
            </a:endParaRPr>
          </a:p>
          <a:p>
            <a:r>
              <a:rPr lang="en-US" u="sng" baseline="0" dirty="0" smtClean="0">
                <a:latin typeface="Calibri Light" panose="020F0302020204030204" pitchFamily="34" charset="0"/>
              </a:rPr>
              <a:t>Note 1</a:t>
            </a:r>
            <a:r>
              <a:rPr lang="en-US" baseline="0" dirty="0" smtClean="0">
                <a:latin typeface="Calibri Light" panose="020F0302020204030204" pitchFamily="34" charset="0"/>
              </a:rPr>
              <a:t>: the harmonic expansion is valid only within a circle not containing current or magnetic material. For resistive dipoles – even with wide poles – the same polynomial expansion is used in practice</a:t>
            </a:r>
            <a:r>
              <a:rPr lang="en-US" dirty="0" smtClean="0">
                <a:latin typeface="Calibri Light" panose="020F0302020204030204" pitchFamily="34" charset="0"/>
              </a:rPr>
              <a:t> </a:t>
            </a:r>
            <a:r>
              <a:rPr lang="en-US" baseline="0" dirty="0" smtClean="0">
                <a:latin typeface="Calibri Light" panose="020F0302020204030204" pitchFamily="34" charset="0"/>
              </a:rPr>
              <a:t>with the coefficients of the powers in x/R still called “quadrupole”, “sextupole” and so on.</a:t>
            </a:r>
          </a:p>
          <a:p>
            <a:endParaRPr lang="en-US" dirty="0">
              <a:latin typeface="Calibri Light" panose="020F0302020204030204" pitchFamily="34" charset="0"/>
            </a:endParaRPr>
          </a:p>
          <a:p>
            <a:r>
              <a:rPr lang="en-US" u="sng" baseline="0" dirty="0" smtClean="0">
                <a:latin typeface="Calibri Light" panose="020F0302020204030204" pitchFamily="34" charset="0"/>
              </a:rPr>
              <a:t>Note 2</a:t>
            </a:r>
            <a:r>
              <a:rPr lang="en-US" baseline="0" dirty="0" smtClean="0">
                <a:latin typeface="Calibri Light" panose="020F0302020204030204" pitchFamily="34" charset="0"/>
              </a:rPr>
              <a:t>: deriving the multipoles from the </a:t>
            </a:r>
            <a:r>
              <a:rPr lang="en-US" dirty="0" smtClean="0">
                <a:latin typeface="Symbol" panose="05050102010706020507" pitchFamily="18" charset="2"/>
              </a:rPr>
              <a:t>D</a:t>
            </a:r>
            <a:r>
              <a:rPr lang="en-US" dirty="0" smtClean="0">
                <a:latin typeface="Calibri Light" panose="020F0302020204030204" pitchFamily="34" charset="0"/>
              </a:rPr>
              <a:t>B/B is (mostly) done using some polynomial fitting, though the base functions are now not orthogonal… </a:t>
            </a:r>
            <a:endParaRPr lang="en-US" baseline="0" dirty="0" smtClean="0">
              <a:latin typeface="Calibri Light" panose="020F0302020204030204" pitchFamily="34" charset="0"/>
            </a:endParaRPr>
          </a:p>
        </p:txBody>
      </p:sp>
    </p:spTree>
    <p:extLst>
      <p:ext uri="{BB962C8B-B14F-4D97-AF65-F5344CB8AC3E}">
        <p14:creationId xmlns:p14="http://schemas.microsoft.com/office/powerpoint/2010/main" val="147464199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latin typeface="Calibri Light" panose="020F0302020204030204" pitchFamily="34" charset="0"/>
            </a:endParaRPr>
          </a:p>
        </p:txBody>
      </p:sp>
    </p:spTree>
    <p:extLst>
      <p:ext uri="{BB962C8B-B14F-4D97-AF65-F5344CB8AC3E}">
        <p14:creationId xmlns:p14="http://schemas.microsoft.com/office/powerpoint/2010/main" val="12308369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6817" indent="-226817">
              <a:buAutoNum type="arabicPeriod"/>
            </a:pPr>
            <a:r>
              <a:rPr lang="en-US" dirty="0" smtClean="0">
                <a:latin typeface="Calibri Light" panose="020F0302020204030204" pitchFamily="34" charset="0"/>
              </a:rPr>
              <a:t>http://indico.cern.ch/event/357378/session/2/#all</a:t>
            </a:r>
          </a:p>
          <a:p>
            <a:pPr marL="226817" indent="-226817">
              <a:buAutoNum type="arabicPeriod"/>
            </a:pPr>
            <a:r>
              <a:rPr lang="en-US" dirty="0" smtClean="0">
                <a:latin typeface="Calibri Light" panose="020F0302020204030204" pitchFamily="34" charset="0"/>
              </a:rPr>
              <a:t>https://edms.cern.ch/document/1162401/3</a:t>
            </a:r>
          </a:p>
          <a:p>
            <a:pPr marL="226817" indent="-226817">
              <a:buAutoNum type="arabicPeriod"/>
            </a:pPr>
            <a:r>
              <a:rPr lang="en-US" dirty="0" smtClean="0">
                <a:latin typeface="Calibri Light" panose="020F0302020204030204" pitchFamily="34" charset="0"/>
              </a:rPr>
              <a:t>http://cas.web.cern.ch/cas/CAS%20Welcome/Previous%20Schools.htm</a:t>
            </a:r>
          </a:p>
          <a:p>
            <a:pPr marL="226817" indent="-226817">
              <a:buAutoNum type="arabicPeriod"/>
            </a:pPr>
            <a:r>
              <a:rPr lang="en-US" dirty="0" smtClean="0">
                <a:latin typeface="Calibri Light" panose="020F0302020204030204" pitchFamily="34" charset="0"/>
              </a:rPr>
              <a:t>http://cdsweb.cern.ch/record/1158462/files/cern2010-004.pdf</a:t>
            </a:r>
          </a:p>
          <a:p>
            <a:pPr marL="226817" indent="-226817">
              <a:buAutoNum type="arabicPeriod"/>
            </a:pPr>
            <a:r>
              <a:rPr lang="en-US" dirty="0" smtClean="0">
                <a:latin typeface="Calibri Light" panose="020F0302020204030204" pitchFamily="34" charset="0"/>
              </a:rPr>
              <a:t>https://indico.cern.ch/event/683638/timetable/ for the 2018</a:t>
            </a:r>
            <a:r>
              <a:rPr lang="en-US" baseline="0" dirty="0" smtClean="0">
                <a:latin typeface="Calibri Light" panose="020F0302020204030204" pitchFamily="34" charset="0"/>
              </a:rPr>
              <a:t> edition, as an example (where I gave the introduction)</a:t>
            </a:r>
            <a:endParaRPr lang="en-US" dirty="0" smtClean="0">
              <a:latin typeface="Calibri Light" panose="020F0302020204030204" pitchFamily="34" charset="0"/>
            </a:endParaRPr>
          </a:p>
          <a:p>
            <a:pPr marL="226817" indent="-226817">
              <a:buAutoNum type="arabicPeriod"/>
            </a:pPr>
            <a:r>
              <a:rPr lang="en-US" dirty="0" smtClean="0">
                <a:latin typeface="Calibri Light" panose="020F0302020204030204" pitchFamily="34" charset="0"/>
              </a:rPr>
              <a:t>for example, http://etodesco.web.cern.ch/etodesco/uspas/uspas.html</a:t>
            </a:r>
          </a:p>
          <a:p>
            <a:pPr marL="226817" indent="-226817">
              <a:buAutoNum type="arabicPeriod"/>
            </a:pPr>
            <a:r>
              <a:rPr lang="en-US" dirty="0" smtClean="0">
                <a:latin typeface="Calibri Light" panose="020F0302020204030204" pitchFamily="34" charset="0"/>
              </a:rPr>
              <a:t>ISBN 9789812563811</a:t>
            </a:r>
          </a:p>
          <a:p>
            <a:pPr marL="226817" indent="-226817">
              <a:buAutoNum type="arabicPeriod"/>
            </a:pPr>
            <a:r>
              <a:rPr lang="en-US" dirty="0" smtClean="0">
                <a:latin typeface="Calibri Light" panose="020F0302020204030204" pitchFamily="34" charset="0"/>
              </a:rPr>
              <a:t>ISBN</a:t>
            </a:r>
            <a:r>
              <a:rPr lang="en-US" baseline="0" dirty="0" smtClean="0">
                <a:latin typeface="Calibri Light" panose="020F0302020204030204" pitchFamily="34" charset="0"/>
              </a:rPr>
              <a:t> </a:t>
            </a:r>
            <a:r>
              <a:rPr lang="en-US" dirty="0" smtClean="0">
                <a:latin typeface="Calibri Light" panose="020F0302020204030204" pitchFamily="34" charset="0"/>
              </a:rPr>
              <a:t>9780521566889</a:t>
            </a:r>
          </a:p>
          <a:p>
            <a:pPr marL="226817" indent="-226817">
              <a:buAutoNum type="arabicPeriod"/>
            </a:pPr>
            <a:r>
              <a:rPr lang="en-US" dirty="0" smtClean="0">
                <a:latin typeface="Calibri Light" panose="020F0302020204030204" pitchFamily="34" charset="0"/>
              </a:rPr>
              <a:t>ISBN 9789810227906</a:t>
            </a:r>
          </a:p>
          <a:p>
            <a:pPr marL="226817" indent="-226817">
              <a:buAutoNum type="arabicPeriod"/>
            </a:pPr>
            <a:r>
              <a:rPr lang="en-US" dirty="0" smtClean="0">
                <a:latin typeface="Calibri Light" panose="020F0302020204030204" pitchFamily="34" charset="0"/>
              </a:rPr>
              <a:t>ISBN 978-0198548102</a:t>
            </a:r>
          </a:p>
          <a:p>
            <a:pPr marL="226817" indent="-226817">
              <a:buAutoNum type="arabicPeriod"/>
            </a:pPr>
            <a:r>
              <a:rPr lang="en-GB" dirty="0" smtClean="0">
                <a:effectLst/>
                <a:latin typeface="Calibri Light" panose="020F0302020204030204" pitchFamily="34" charset="0"/>
              </a:rPr>
              <a:t>CERN-2004-006, cds.cern.ch/record/796105</a:t>
            </a:r>
          </a:p>
          <a:p>
            <a:pPr marL="226817" indent="-226817">
              <a:buAutoNum type="arabicPeriod"/>
            </a:pPr>
            <a:r>
              <a:rPr lang="en-GB" dirty="0" smtClean="0">
                <a:effectLst/>
                <a:latin typeface="Calibri Light" panose="020F0302020204030204" pitchFamily="34" charset="0"/>
              </a:rPr>
              <a:t>cds.cern.ch/record/1076301</a:t>
            </a:r>
          </a:p>
          <a:p>
            <a:endParaRPr lang="en-US" sz="600" dirty="0" smtClean="0">
              <a:latin typeface="Calibri Light" panose="020F0302020204030204" pitchFamily="34" charset="0"/>
            </a:endParaRPr>
          </a:p>
          <a:p>
            <a:r>
              <a:rPr lang="en-US" dirty="0" smtClean="0">
                <a:latin typeface="Calibri Light" panose="020F0302020204030204" pitchFamily="34" charset="0"/>
              </a:rPr>
              <a:t>[1] can be interesting also for your project this year, as it goes over the conceptual magnetic design of a high field superconducting </a:t>
            </a:r>
            <a:r>
              <a:rPr lang="en-US" dirty="0" smtClean="0">
                <a:latin typeface="Calibri Light" panose="020F0302020204030204" pitchFamily="34" charset="0"/>
              </a:rPr>
              <a:t>dipole</a:t>
            </a:r>
            <a:r>
              <a:rPr lang="en-US" sz="1100" dirty="0" smtClean="0">
                <a:latin typeface="Calibri Light" panose="020F0302020204030204" pitchFamily="34" charset="0"/>
              </a:rPr>
              <a:t>; [12] is a very informative first read on the topic (and it’s still quite relevant to you project)</a:t>
            </a:r>
            <a:endParaRPr lang="en-US" dirty="0">
              <a:latin typeface="Calibri Light" panose="020F0302020204030204" pitchFamily="34" charset="0"/>
            </a:endParaRPr>
          </a:p>
          <a:p>
            <a:endParaRPr lang="en-US" sz="600" dirty="0" smtClean="0">
              <a:latin typeface="Calibri Light" panose="020F0302020204030204" pitchFamily="34" charset="0"/>
            </a:endParaRPr>
          </a:p>
          <a:p>
            <a:r>
              <a:rPr lang="en-US" dirty="0" smtClean="0">
                <a:latin typeface="Calibri Light" panose="020F0302020204030204" pitchFamily="34" charset="0"/>
              </a:rPr>
              <a:t>A </a:t>
            </a:r>
            <a:r>
              <a:rPr lang="en-US" dirty="0" smtClean="0">
                <a:latin typeface="Calibri Light" panose="020F0302020204030204" pitchFamily="34" charset="0"/>
              </a:rPr>
              <a:t>heartfelt </a:t>
            </a:r>
            <a:r>
              <a:rPr lang="en-US" u="sng" dirty="0" smtClean="0">
                <a:latin typeface="Calibri Light" panose="020F0302020204030204" pitchFamily="34" charset="0"/>
              </a:rPr>
              <a:t>thank you</a:t>
            </a:r>
            <a:r>
              <a:rPr lang="en-US" dirty="0" smtClean="0">
                <a:latin typeface="Calibri Light" panose="020F0302020204030204" pitchFamily="34" charset="0"/>
              </a:rPr>
              <a:t> to many colleagues – in particular those from which I borrowed much of the material for this short course.</a:t>
            </a:r>
          </a:p>
          <a:p>
            <a:pPr marL="226817" indent="-226817">
              <a:buAutoNum type="arabicPeriod"/>
            </a:pPr>
            <a:endParaRPr lang="en-US" dirty="0">
              <a:latin typeface="Calibri Light" panose="020F0302020204030204" pitchFamily="34" charset="0"/>
            </a:endParaRPr>
          </a:p>
        </p:txBody>
      </p:sp>
    </p:spTree>
    <p:extLst>
      <p:ext uri="{BB962C8B-B14F-4D97-AF65-F5344CB8AC3E}">
        <p14:creationId xmlns:p14="http://schemas.microsoft.com/office/powerpoint/2010/main" val="10253941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Calibri Light" panose="020F0302020204030204" pitchFamily="34" charset="0"/>
              </a:rPr>
              <a:t>Iron greatly enhances the field in the aperture of a magnet up to about 2 T (max). It does so by collecting the flux lines – which tend to fill space with high relative magnetic permeability – and by adding its own magnetization to the field produce by the windings (or the permanent magnets).</a:t>
            </a:r>
          </a:p>
          <a:p>
            <a:endParaRPr lang="en-US" dirty="0" smtClean="0">
              <a:latin typeface="Calibri Light" panose="020F0302020204030204" pitchFamily="34" charset="0"/>
            </a:endParaRPr>
          </a:p>
          <a:p>
            <a:r>
              <a:rPr lang="en-US" dirty="0" smtClean="0">
                <a:latin typeface="Calibri Light" panose="020F0302020204030204" pitchFamily="34" charset="0"/>
              </a:rPr>
              <a:t>Iron has a typical magnetic B-H characteristics. It is basically linear up to about 1.2-1.3 T – the actual knee depends on the grade of the material – to then saturate.</a:t>
            </a:r>
          </a:p>
          <a:p>
            <a:endParaRPr lang="en-US" dirty="0" smtClean="0">
              <a:latin typeface="Calibri Light" panose="020F0302020204030204" pitchFamily="34" charset="0"/>
            </a:endParaRPr>
          </a:p>
          <a:p>
            <a:r>
              <a:rPr lang="en-US" dirty="0" smtClean="0">
                <a:latin typeface="Calibri Light" panose="020F0302020204030204" pitchFamily="34" charset="0"/>
              </a:rPr>
              <a:t>The same can be looked at in terms of relative permeability </a:t>
            </a:r>
            <a:r>
              <a:rPr lang="en-US" dirty="0" err="1" smtClean="0">
                <a:latin typeface="Symbol" panose="05050102010706020507" pitchFamily="18" charset="2"/>
              </a:rPr>
              <a:t>m</a:t>
            </a:r>
            <a:r>
              <a:rPr lang="en-US" baseline="-25000" dirty="0" err="1" smtClean="0">
                <a:latin typeface="Calibri Light" panose="020F0302020204030204" pitchFamily="34" charset="0"/>
              </a:rPr>
              <a:t>r</a:t>
            </a:r>
            <a:r>
              <a:rPr lang="en-US" dirty="0" smtClean="0">
                <a:latin typeface="Calibri Light" panose="020F0302020204030204" pitchFamily="34" charset="0"/>
              </a:rPr>
              <a:t> versus H, which has a peak of a few thousands to then decrease with the saturation.</a:t>
            </a:r>
          </a:p>
          <a:p>
            <a:r>
              <a:rPr lang="en-US" dirty="0" smtClean="0">
                <a:latin typeface="Calibri Light" panose="020F0302020204030204" pitchFamily="34" charset="0"/>
              </a:rPr>
              <a:t>At </a:t>
            </a:r>
            <a:r>
              <a:rPr lang="en-US" dirty="0">
                <a:latin typeface="Calibri Light" panose="020F0302020204030204" pitchFamily="34" charset="0"/>
              </a:rPr>
              <a:t>low field the permeability of the material is not well </a:t>
            </a:r>
            <a:r>
              <a:rPr lang="en-US" dirty="0" smtClean="0">
                <a:latin typeface="Calibri Light" panose="020F0302020204030204" pitchFamily="34" charset="0"/>
              </a:rPr>
              <a:t>behaved: the iron has to be “waken up”. Then </a:t>
            </a:r>
            <a:r>
              <a:rPr lang="en-US" dirty="0" err="1" smtClean="0">
                <a:latin typeface="Calibri Light" panose="020F0302020204030204" pitchFamily="34" charset="0"/>
              </a:rPr>
              <a:t>remanence</a:t>
            </a:r>
            <a:r>
              <a:rPr lang="en-US" dirty="0" smtClean="0">
                <a:latin typeface="Calibri Light" panose="020F0302020204030204" pitchFamily="34" charset="0"/>
              </a:rPr>
              <a:t> effects due to hysteresis can be important.</a:t>
            </a:r>
            <a:endParaRPr lang="en-US" dirty="0">
              <a:latin typeface="Calibri Light" panose="020F0302020204030204" pitchFamily="34" charset="0"/>
            </a:endParaRPr>
          </a:p>
          <a:p>
            <a:endParaRPr lang="en-US" dirty="0" smtClean="0">
              <a:latin typeface="Calibri Light" panose="020F0302020204030204" pitchFamily="34" charset="0"/>
            </a:endParaRPr>
          </a:p>
          <a:p>
            <a:r>
              <a:rPr lang="en-US" dirty="0" smtClean="0">
                <a:latin typeface="Calibri Light" panose="020F0302020204030204" pitchFamily="34" charset="0"/>
              </a:rPr>
              <a:t>In most cases, the material used in the yokes of resistive magnets is an electrical steel: Fe + a few % of other elements, mainly Si (up to about 3%), to increase the resistivity (and so decrease eddy currents) and to minimize the hysteresis cycle. These are called </a:t>
            </a:r>
            <a:r>
              <a:rPr lang="en-US" u="sng" dirty="0" smtClean="0">
                <a:latin typeface="Calibri Light" panose="020F0302020204030204" pitchFamily="34" charset="0"/>
              </a:rPr>
              <a:t>electrical steels</a:t>
            </a:r>
            <a:r>
              <a:rPr lang="en-US" dirty="0" smtClean="0">
                <a:latin typeface="Calibri Light" panose="020F0302020204030204" pitchFamily="34" charset="0"/>
              </a:rPr>
              <a:t>, or Si steel. They are the same used for electrical machines like transformers, generators, motors, etc.</a:t>
            </a:r>
          </a:p>
          <a:p>
            <a:endParaRPr lang="en-US" dirty="0">
              <a:latin typeface="Calibri Light" panose="020F0302020204030204" pitchFamily="34" charset="0"/>
            </a:endParaRPr>
          </a:p>
          <a:p>
            <a:endParaRPr lang="en-GB" dirty="0" smtClean="0">
              <a:latin typeface="Calibri Light" panose="020F0302020204030204" pitchFamily="34" charset="0"/>
            </a:endParaRPr>
          </a:p>
        </p:txBody>
      </p:sp>
    </p:spTree>
    <p:extLst>
      <p:ext uri="{BB962C8B-B14F-4D97-AF65-F5344CB8AC3E}">
        <p14:creationId xmlns:p14="http://schemas.microsoft.com/office/powerpoint/2010/main" val="148347214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Calibri Light" panose="020F0302020204030204" pitchFamily="34" charset="0"/>
              </a:rPr>
              <a:t>The range of B fields covered by resistive magnets can be wide. Just to have some terms of comparison, here we take a look at the fields in the gap of dipoles and pole tip fields of quadrupoles for the largest CERN (resistive) synchrotrons and transfer lines.</a:t>
            </a:r>
          </a:p>
          <a:p>
            <a:endParaRPr lang="en-US" sz="900" dirty="0">
              <a:solidFill>
                <a:srgbClr val="FF0000"/>
              </a:solidFill>
              <a:latin typeface="Calibri Light" panose="020F0302020204030204" pitchFamily="34" charset="0"/>
            </a:endParaRPr>
          </a:p>
          <a:p>
            <a:r>
              <a:rPr lang="en-US" dirty="0" smtClean="0">
                <a:latin typeface="Calibri Light" panose="020F0302020204030204" pitchFamily="34" charset="0"/>
              </a:rPr>
              <a:t>The PS – CERN’s oldest running machine – has combined function bending magnets with a central gap field of about 1.5 T. These magnets are C shaped.</a:t>
            </a:r>
          </a:p>
          <a:p>
            <a:endParaRPr lang="en-US" sz="900" dirty="0">
              <a:latin typeface="Calibri Light" panose="020F0302020204030204" pitchFamily="34" charset="0"/>
            </a:endParaRPr>
          </a:p>
          <a:p>
            <a:r>
              <a:rPr lang="en-US" dirty="0" smtClean="0">
                <a:latin typeface="Calibri Light" panose="020F0302020204030204" pitchFamily="34" charset="0"/>
              </a:rPr>
              <a:t>The SPS – CERN’s largest resistive synchrotron – has bending magnets which run up to 2.0 T and quadrupoles with pole tip fields up to about 1.0 T. Pushing the central field above that in a large resistive machine is not realistic, because of the large electric consumption. </a:t>
            </a:r>
          </a:p>
          <a:p>
            <a:endParaRPr lang="en-US" sz="900" dirty="0">
              <a:latin typeface="Calibri Light" panose="020F0302020204030204" pitchFamily="34" charset="0"/>
            </a:endParaRPr>
          </a:p>
          <a:p>
            <a:r>
              <a:rPr lang="en-US" dirty="0" smtClean="0">
                <a:latin typeface="Calibri Light" panose="020F0302020204030204" pitchFamily="34" charset="0"/>
              </a:rPr>
              <a:t>For the long transfer lines from the SPS to LHC (combined length of 5.6 km), the dipoles run at 1.8 T while the quadrupoles are designed for 0.9 T at the pole tip.</a:t>
            </a:r>
          </a:p>
          <a:p>
            <a:endParaRPr lang="en-US" sz="900" dirty="0">
              <a:latin typeface="Calibri Light" panose="020F0302020204030204" pitchFamily="34" charset="0"/>
            </a:endParaRPr>
          </a:p>
          <a:p>
            <a:r>
              <a:rPr lang="en-US" u="sng" dirty="0" smtClean="0">
                <a:latin typeface="Calibri Light" panose="020F0302020204030204" pitchFamily="34" charset="0"/>
              </a:rPr>
              <a:t>Note</a:t>
            </a:r>
            <a:r>
              <a:rPr lang="en-US" dirty="0" smtClean="0">
                <a:latin typeface="Calibri Light" panose="020F0302020204030204" pitchFamily="34" charset="0"/>
              </a:rPr>
              <a:t>: the pole tip field of quadrupoles (and sextupoles, </a:t>
            </a:r>
            <a:r>
              <a:rPr lang="en-US" dirty="0" err="1" smtClean="0">
                <a:latin typeface="Calibri Light" panose="020F0302020204030204" pitchFamily="34" charset="0"/>
              </a:rPr>
              <a:t>etc</a:t>
            </a:r>
            <a:r>
              <a:rPr lang="en-US" dirty="0" smtClean="0">
                <a:latin typeface="Calibri Light" panose="020F0302020204030204" pitchFamily="34" charset="0"/>
              </a:rPr>
              <a:t>) is smaller than what can be achieved in a dipole, as this kind of magnets “collect flux lines in the yoke”, that is, there is more field in the iron that you do not have in the useful (good field region) part of the air gap.</a:t>
            </a:r>
          </a:p>
          <a:p>
            <a:endParaRPr lang="en-US" dirty="0" smtClean="0">
              <a:solidFill>
                <a:srgbClr val="FF0000"/>
              </a:solidFill>
              <a:latin typeface="Calibri Light" panose="020F0302020204030204" pitchFamily="34" charset="0"/>
            </a:endParaRPr>
          </a:p>
        </p:txBody>
      </p:sp>
    </p:spTree>
    <p:extLst>
      <p:ext uri="{BB962C8B-B14F-4D97-AF65-F5344CB8AC3E}">
        <p14:creationId xmlns:p14="http://schemas.microsoft.com/office/powerpoint/2010/main" val="181199430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Calibri Light" panose="020F0302020204030204" pitchFamily="34" charset="0"/>
              </a:rPr>
              <a:t>As an example of magnets working into saturation, we show the transfer function of the SPS main dipoles at CERN.</a:t>
            </a:r>
          </a:p>
          <a:p>
            <a:endParaRPr lang="en-US" dirty="0">
              <a:latin typeface="Calibri Light" panose="020F0302020204030204" pitchFamily="34" charset="0"/>
            </a:endParaRPr>
          </a:p>
          <a:p>
            <a:r>
              <a:rPr lang="en-US" dirty="0" smtClean="0">
                <a:latin typeface="Calibri Light" panose="020F0302020204030204" pitchFamily="34" charset="0"/>
              </a:rPr>
              <a:t>The plot is the actual calibration curve used by operation at CERN, which is the average of 388 + 361=749 bending magnets, powered in series. The dashed line is an extrapolation of the initial linear part, that is, it represents the field if there were no saturation. At 6 kA the efficiency (the ratio of the two curves) is 89%.</a:t>
            </a:r>
          </a:p>
          <a:p>
            <a:endParaRPr lang="en-US" dirty="0">
              <a:latin typeface="Calibri Light" panose="020F0302020204030204" pitchFamily="34" charset="0"/>
            </a:endParaRPr>
          </a:p>
          <a:p>
            <a:r>
              <a:rPr lang="en-US" dirty="0" smtClean="0">
                <a:latin typeface="Calibri Light" panose="020F0302020204030204" pitchFamily="34" charset="0"/>
              </a:rPr>
              <a:t>When injecting beams into the LHC, the SPS works up to 450 GeV, with a field of 2.02 T.</a:t>
            </a:r>
            <a:endParaRPr lang="en-GB" dirty="0">
              <a:latin typeface="Calibri Light" panose="020F0302020204030204" pitchFamily="34" charset="0"/>
            </a:endParaRPr>
          </a:p>
          <a:p>
            <a:endParaRPr lang="en-US" dirty="0">
              <a:latin typeface="Calibri Light" panose="020F0302020204030204" pitchFamily="34" charset="0"/>
            </a:endParaRPr>
          </a:p>
          <a:p>
            <a:endParaRPr lang="en-GB" dirty="0" smtClean="0">
              <a:latin typeface="Calibri Light" panose="020F0302020204030204" pitchFamily="34" charset="0"/>
            </a:endParaRPr>
          </a:p>
        </p:txBody>
      </p:sp>
    </p:spTree>
    <p:extLst>
      <p:ext uri="{BB962C8B-B14F-4D97-AF65-F5344CB8AC3E}">
        <p14:creationId xmlns:p14="http://schemas.microsoft.com/office/powerpoint/2010/main" val="129139229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Calibri Light" panose="020F0302020204030204" pitchFamily="34" charset="0"/>
              </a:rPr>
              <a:t>The subscript rms stands for root mean square. </a:t>
            </a:r>
            <a:r>
              <a:rPr lang="en-US" dirty="0" err="1" smtClean="0">
                <a:latin typeface="Calibri Light" panose="020F0302020204030204" pitchFamily="34" charset="0"/>
              </a:rPr>
              <a:t>I</a:t>
            </a:r>
            <a:r>
              <a:rPr lang="en-US" baseline="-25000" dirty="0" err="1" smtClean="0">
                <a:latin typeface="Calibri Light" panose="020F0302020204030204" pitchFamily="34" charset="0"/>
              </a:rPr>
              <a:t>rms</a:t>
            </a:r>
            <a:r>
              <a:rPr lang="en-US" dirty="0" smtClean="0">
                <a:latin typeface="Calibri Light" panose="020F0302020204030204" pitchFamily="34" charset="0"/>
              </a:rPr>
              <a:t> is the </a:t>
            </a:r>
            <a:r>
              <a:rPr lang="en-US" u="sng" dirty="0" smtClean="0">
                <a:latin typeface="Calibri Light" panose="020F0302020204030204" pitchFamily="34" charset="0"/>
              </a:rPr>
              <a:t>effective current</a:t>
            </a:r>
            <a:r>
              <a:rPr lang="en-US" dirty="0" smtClean="0">
                <a:latin typeface="Calibri Light" panose="020F0302020204030204" pitchFamily="34" charset="0"/>
              </a:rPr>
              <a:t>, that is, the one which is equivalent w.r.t. the losses per Joule heating in a cycle.</a:t>
            </a:r>
          </a:p>
          <a:p>
            <a:endParaRPr lang="en-US" dirty="0">
              <a:latin typeface="Calibri Light" panose="020F0302020204030204" pitchFamily="34" charset="0"/>
            </a:endParaRPr>
          </a:p>
          <a:p>
            <a:r>
              <a:rPr lang="en-US" dirty="0" smtClean="0">
                <a:latin typeface="Calibri Light" panose="020F0302020204030204" pitchFamily="34" charset="0"/>
              </a:rPr>
              <a:t>If the magnet is operated in dc, then peak and rms values are the same thing.</a:t>
            </a:r>
          </a:p>
          <a:p>
            <a:endParaRPr lang="en-US" dirty="0" smtClean="0">
              <a:latin typeface="Calibri Light" panose="020F0302020204030204" pitchFamily="34" charset="0"/>
            </a:endParaRPr>
          </a:p>
          <a:p>
            <a:r>
              <a:rPr lang="en-US" dirty="0" smtClean="0">
                <a:latin typeface="Calibri Light" panose="020F0302020204030204" pitchFamily="34" charset="0"/>
              </a:rPr>
              <a:t>The same concept is used routinely in electrical systems working in ac. Duty cycles of synchrotrons often involves linear ramps up / down, and possibly some flats for beam injection / extraction – rather than pure sinusoidal oscillations – so the corresponding rms values have to be computed case by case.</a:t>
            </a:r>
          </a:p>
        </p:txBody>
      </p:sp>
    </p:spTree>
    <p:extLst>
      <p:ext uri="{BB962C8B-B14F-4D97-AF65-F5344CB8AC3E}">
        <p14:creationId xmlns:p14="http://schemas.microsoft.com/office/powerpoint/2010/main" val="299033308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Calibri Light" panose="020F0302020204030204" pitchFamily="34" charset="0"/>
              </a:rPr>
              <a:t>As an example of a computation of </a:t>
            </a:r>
            <a:r>
              <a:rPr lang="en-US" dirty="0" err="1" smtClean="0">
                <a:latin typeface="Calibri Light" panose="020F0302020204030204" pitchFamily="34" charset="0"/>
              </a:rPr>
              <a:t>rms</a:t>
            </a:r>
            <a:r>
              <a:rPr lang="en-US" dirty="0" smtClean="0">
                <a:latin typeface="Calibri Light" panose="020F0302020204030204" pitchFamily="34" charset="0"/>
              </a:rPr>
              <a:t> current, we show a typical cycle – current I vs. time t – of the main dipoles of the PS Booster at CERN. The machine at the moment accelerates beams up to 1.4 GeV, though an upgrade is planned to push it to 2.0 GeV. The peak current is 5.3 kA, but the </a:t>
            </a:r>
            <a:r>
              <a:rPr lang="en-US" dirty="0" err="1" smtClean="0">
                <a:latin typeface="Calibri Light" panose="020F0302020204030204" pitchFamily="34" charset="0"/>
              </a:rPr>
              <a:t>rms</a:t>
            </a:r>
            <a:r>
              <a:rPr lang="en-US" dirty="0" smtClean="0">
                <a:latin typeface="Calibri Light" panose="020F0302020204030204" pitchFamily="34" charset="0"/>
              </a:rPr>
              <a:t> current is (only) 2.2 kA.</a:t>
            </a:r>
          </a:p>
          <a:p>
            <a:endParaRPr lang="en-US" dirty="0">
              <a:latin typeface="Calibri Light" panose="020F0302020204030204" pitchFamily="34" charset="0"/>
            </a:endParaRPr>
          </a:p>
          <a:p>
            <a:r>
              <a:rPr lang="en-US" dirty="0" smtClean="0">
                <a:latin typeface="Calibri Light" panose="020F0302020204030204" pitchFamily="34" charset="0"/>
              </a:rPr>
              <a:t>The ramp up (with beam in) is much more gentle than the ramp down (without beam). </a:t>
            </a:r>
            <a:endParaRPr lang="en-GB" dirty="0" smtClean="0">
              <a:latin typeface="Calibri Light" panose="020F0302020204030204" pitchFamily="34" charset="0"/>
            </a:endParaRPr>
          </a:p>
        </p:txBody>
      </p:sp>
    </p:spTree>
    <p:extLst>
      <p:ext uri="{BB962C8B-B14F-4D97-AF65-F5344CB8AC3E}">
        <p14:creationId xmlns:p14="http://schemas.microsoft.com/office/powerpoint/2010/main" val="195465951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Calibri Light" panose="020F0302020204030204" pitchFamily="34" charset="0"/>
              </a:rPr>
              <a:t>Usually resistive coils are either in copper or aluminum.</a:t>
            </a:r>
          </a:p>
          <a:p>
            <a:endParaRPr lang="en-US" dirty="0">
              <a:latin typeface="Calibri Light" panose="020F0302020204030204" pitchFamily="34" charset="0"/>
            </a:endParaRPr>
          </a:p>
          <a:p>
            <a:r>
              <a:rPr lang="en-US" dirty="0" smtClean="0">
                <a:latin typeface="Calibri Light" panose="020F0302020204030204" pitchFamily="34" charset="0"/>
              </a:rPr>
              <a:t>Copper is the most common choice nowadays for accelerator magnets, as it offers a lower resistivity. The SPS magnets at CERN have coils in copper. This was also the choice for all new magnets at CERN in the </a:t>
            </a:r>
            <a:r>
              <a:rPr lang="en-US" dirty="0">
                <a:latin typeface="Calibri Light" panose="020F0302020204030204" pitchFamily="34" charset="0"/>
              </a:rPr>
              <a:t>last </a:t>
            </a:r>
            <a:r>
              <a:rPr lang="en-US" dirty="0" smtClean="0">
                <a:latin typeface="Calibri Light" panose="020F0302020204030204" pitchFamily="34" charset="0"/>
              </a:rPr>
              <a:t>years.</a:t>
            </a:r>
          </a:p>
          <a:p>
            <a:endParaRPr lang="en-US" dirty="0">
              <a:latin typeface="Calibri Light" panose="020F0302020204030204" pitchFamily="34" charset="0"/>
            </a:endParaRPr>
          </a:p>
          <a:p>
            <a:r>
              <a:rPr lang="en-US" dirty="0" smtClean="0">
                <a:latin typeface="Calibri Light" panose="020F0302020204030204" pitchFamily="34" charset="0"/>
              </a:rPr>
              <a:t>Sometimes aluminum becomes interesting because it is lightweight and less expensive, also when additional material is added to keep the resistance (and power) of the coil low. The PS main units at CERN are in aluminum, which was chosen for economical reasons. Also the LEP main bending magnets – always at CERN – were powered with aluminum busbars. </a:t>
            </a:r>
            <a:r>
              <a:rPr lang="en-GB" dirty="0" err="1" smtClean="0">
                <a:latin typeface="Calibri Light" panose="020F0302020204030204" pitchFamily="34" charset="0"/>
              </a:rPr>
              <a:t>Aluminum</a:t>
            </a:r>
            <a:r>
              <a:rPr lang="en-GB" dirty="0" smtClean="0">
                <a:latin typeface="Calibri Light" panose="020F0302020204030204" pitchFamily="34" charset="0"/>
              </a:rPr>
              <a:t> is </a:t>
            </a:r>
            <a:r>
              <a:rPr lang="en-US" dirty="0" smtClean="0">
                <a:latin typeface="Calibri Light" panose="020F0302020204030204" pitchFamily="34" charset="0"/>
              </a:rPr>
              <a:t>used routinely in </a:t>
            </a:r>
            <a:r>
              <a:rPr lang="en-US" dirty="0">
                <a:latin typeface="Calibri Light" panose="020F0302020204030204" pitchFamily="34" charset="0"/>
              </a:rPr>
              <a:t>electrical power </a:t>
            </a:r>
            <a:r>
              <a:rPr lang="en-US" dirty="0" smtClean="0">
                <a:latin typeface="Calibri Light" panose="020F0302020204030204" pitchFamily="34" charset="0"/>
              </a:rPr>
              <a:t>transmission lines.</a:t>
            </a:r>
          </a:p>
          <a:p>
            <a:endParaRPr lang="en-US" dirty="0">
              <a:latin typeface="Calibri Light" panose="020F0302020204030204" pitchFamily="34" charset="0"/>
            </a:endParaRPr>
          </a:p>
          <a:p>
            <a:r>
              <a:rPr lang="en-US" dirty="0" smtClean="0">
                <a:latin typeface="Calibri Light" panose="020F0302020204030204" pitchFamily="34" charset="0"/>
              </a:rPr>
              <a:t>The resistances are given at 20 °C. Both Cu and Al become more resistive as the temperature increases, with about a 4‰ increase per degree.</a:t>
            </a:r>
          </a:p>
          <a:p>
            <a:endParaRPr lang="en-US" dirty="0">
              <a:latin typeface="Calibri Light" panose="020F0302020204030204" pitchFamily="34" charset="0"/>
            </a:endParaRPr>
          </a:p>
          <a:p>
            <a:r>
              <a:rPr lang="en-US" dirty="0" smtClean="0">
                <a:latin typeface="Calibri Light" panose="020F0302020204030204" pitchFamily="34" charset="0"/>
              </a:rPr>
              <a:t>The raw metal prices evolve continuously, the values are just to give an idea</a:t>
            </a:r>
            <a:r>
              <a:rPr lang="en-US" dirty="0" smtClean="0">
                <a:latin typeface="Calibri Light" panose="020F0302020204030204" pitchFamily="34" charset="0"/>
              </a:rPr>
              <a:t>. [In the slides last year I had 5000 and 1500 $/ton for Cu and Al, respectively]</a:t>
            </a:r>
            <a:endParaRPr lang="en-US" dirty="0">
              <a:latin typeface="Calibri Light" panose="020F0302020204030204" pitchFamily="34" charset="0"/>
            </a:endParaRPr>
          </a:p>
          <a:p>
            <a:endParaRPr lang="en-GB" dirty="0">
              <a:latin typeface="Calibri Light" panose="020F0302020204030204" pitchFamily="34" charset="0"/>
            </a:endParaRPr>
          </a:p>
          <a:p>
            <a:endParaRPr lang="en-US" dirty="0">
              <a:latin typeface="Calibri Light" panose="020F0302020204030204" pitchFamily="34" charset="0"/>
            </a:endParaRPr>
          </a:p>
          <a:p>
            <a:endParaRPr lang="en-GB" dirty="0" smtClean="0">
              <a:latin typeface="Calibri Light" panose="020F0302020204030204" pitchFamily="34" charset="0"/>
            </a:endParaRPr>
          </a:p>
        </p:txBody>
      </p:sp>
    </p:spTree>
    <p:extLst>
      <p:ext uri="{BB962C8B-B14F-4D97-AF65-F5344CB8AC3E}">
        <p14:creationId xmlns:p14="http://schemas.microsoft.com/office/powerpoint/2010/main" val="41099941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Calibri Light" panose="020F0302020204030204" pitchFamily="34" charset="0"/>
              </a:rPr>
              <a:t>The </a:t>
            </a:r>
            <a:r>
              <a:rPr lang="en-US" u="sng" dirty="0" smtClean="0">
                <a:latin typeface="Calibri Light" panose="020F0302020204030204" pitchFamily="34" charset="0"/>
              </a:rPr>
              <a:t>C shape</a:t>
            </a:r>
            <a:r>
              <a:rPr lang="en-US" dirty="0" smtClean="0">
                <a:latin typeface="Calibri Light" panose="020F0302020204030204" pitchFamily="34" charset="0"/>
              </a:rPr>
              <a:t> </a:t>
            </a:r>
            <a:r>
              <a:rPr lang="en-GB" dirty="0" smtClean="0">
                <a:latin typeface="Calibri Light" panose="020F0302020204030204" pitchFamily="34" charset="0"/>
              </a:rPr>
              <a:t>provides easy access to the gap for the vacuum chamber – for this it is often found in light sources – at the cost of a (slight) asymmetry, which introduces the even terms in the allowed multipoles, in particular the quadrupole (gradient).</a:t>
            </a:r>
          </a:p>
          <a:p>
            <a:r>
              <a:rPr lang="en-US" dirty="0" smtClean="0">
                <a:latin typeface="Calibri Light" panose="020F0302020204030204" pitchFamily="34" charset="0"/>
              </a:rPr>
              <a:t>The </a:t>
            </a:r>
            <a:r>
              <a:rPr lang="en-US" u="sng" dirty="0" smtClean="0">
                <a:latin typeface="Calibri Light" panose="020F0302020204030204" pitchFamily="34" charset="0"/>
              </a:rPr>
              <a:t>H shape</a:t>
            </a:r>
            <a:r>
              <a:rPr lang="en-US" dirty="0" smtClean="0">
                <a:latin typeface="Calibri Light" panose="020F0302020204030204" pitchFamily="34" charset="0"/>
              </a:rPr>
              <a:t> </a:t>
            </a:r>
            <a:r>
              <a:rPr lang="en-GB" dirty="0" smtClean="0">
                <a:latin typeface="Calibri Light" panose="020F0302020204030204" pitchFamily="34" charset="0"/>
              </a:rPr>
              <a:t>is symmetric, at the cost of some access problems to the gap. For the same field, this is more compact and mechanically stable than a C. The coils can extend till the midplane – like in the SPS case, which is then a hybrid between an H and a window fram</a:t>
            </a:r>
            <a:r>
              <a:rPr lang="en-GB" dirty="0">
                <a:latin typeface="Calibri Light" panose="020F0302020204030204" pitchFamily="34" charset="0"/>
              </a:rPr>
              <a:t>e</a:t>
            </a:r>
            <a:r>
              <a:rPr lang="en-GB" dirty="0" smtClean="0">
                <a:latin typeface="Calibri Light" panose="020F0302020204030204" pitchFamily="34" charset="0"/>
              </a:rPr>
              <a:t> – though then they need to be bent up in the ends to clear the gap region. If the coil gets close to the aperture, then its position can have an impact on field quality.</a:t>
            </a:r>
          </a:p>
          <a:p>
            <a:r>
              <a:rPr lang="en-US" dirty="0" smtClean="0">
                <a:latin typeface="Calibri Light" panose="020F0302020204030204" pitchFamily="34" charset="0"/>
              </a:rPr>
              <a:t>The </a:t>
            </a:r>
            <a:r>
              <a:rPr lang="en-US" u="sng" dirty="0" smtClean="0">
                <a:latin typeface="Calibri Light" panose="020F0302020204030204" pitchFamily="34" charset="0"/>
              </a:rPr>
              <a:t>window frame</a:t>
            </a:r>
            <a:r>
              <a:rPr lang="en-US" dirty="0" smtClean="0">
                <a:latin typeface="Calibri Light" panose="020F0302020204030204" pitchFamily="34" charset="0"/>
              </a:rPr>
              <a:t> geometry provides </a:t>
            </a:r>
            <a:r>
              <a:rPr lang="en-US" dirty="0">
                <a:latin typeface="Calibri Light" panose="020F0302020204030204" pitchFamily="34" charset="0"/>
              </a:rPr>
              <a:t>the best field quality, </a:t>
            </a:r>
            <a:r>
              <a:rPr lang="en-US" dirty="0" smtClean="0">
                <a:latin typeface="Calibri Light" panose="020F0302020204030204" pitchFamily="34" charset="0"/>
              </a:rPr>
              <a:t>thanks to the </a:t>
            </a:r>
            <a:r>
              <a:rPr lang="en-US" dirty="0">
                <a:latin typeface="Calibri Light" panose="020F0302020204030204" pitchFamily="34" charset="0"/>
              </a:rPr>
              <a:t>extra wide pole; it has the same access problems of the H, plus there has to be enough room to dimension the coil </a:t>
            </a:r>
            <a:r>
              <a:rPr lang="en-US" dirty="0" smtClean="0">
                <a:latin typeface="Calibri Light" panose="020F0302020204030204" pitchFamily="34" charset="0"/>
              </a:rPr>
              <a:t>properly. </a:t>
            </a:r>
            <a:r>
              <a:rPr lang="en-US" dirty="0">
                <a:latin typeface="Calibri Light" panose="020F0302020204030204" pitchFamily="34" charset="0"/>
              </a:rPr>
              <a:t>As </a:t>
            </a:r>
            <a:r>
              <a:rPr lang="en-US" dirty="0" smtClean="0">
                <a:latin typeface="Calibri Light" panose="020F0302020204030204" pitchFamily="34" charset="0"/>
              </a:rPr>
              <a:t>for the other cases, </a:t>
            </a:r>
            <a:r>
              <a:rPr lang="en-US" dirty="0">
                <a:latin typeface="Calibri Light" panose="020F0302020204030204" pitchFamily="34" charset="0"/>
              </a:rPr>
              <a:t>the position of the </a:t>
            </a:r>
            <a:r>
              <a:rPr lang="en-US" dirty="0" smtClean="0">
                <a:latin typeface="Calibri Light" panose="020F0302020204030204" pitchFamily="34" charset="0"/>
              </a:rPr>
              <a:t>windings </a:t>
            </a:r>
            <a:r>
              <a:rPr lang="en-US" dirty="0">
                <a:latin typeface="Calibri Light" panose="020F0302020204030204" pitchFamily="34" charset="0"/>
              </a:rPr>
              <a:t>can impact </a:t>
            </a:r>
            <a:r>
              <a:rPr lang="en-US" dirty="0" smtClean="0">
                <a:latin typeface="Calibri Light" panose="020F0302020204030204" pitchFamily="34" charset="0"/>
              </a:rPr>
              <a:t>the field </a:t>
            </a:r>
            <a:r>
              <a:rPr lang="en-US" dirty="0">
                <a:latin typeface="Calibri Light" panose="020F0302020204030204" pitchFamily="34" charset="0"/>
              </a:rPr>
              <a:t>quality if the coil gets very close to the gap. </a:t>
            </a:r>
            <a:r>
              <a:rPr lang="en-US" dirty="0" smtClean="0">
                <a:latin typeface="Calibri Light" panose="020F0302020204030204" pitchFamily="34" charset="0"/>
              </a:rPr>
              <a:t>This type is often used for </a:t>
            </a:r>
            <a:r>
              <a:rPr lang="en-US" dirty="0">
                <a:latin typeface="Calibri Light" panose="020F0302020204030204" pitchFamily="34" charset="0"/>
              </a:rPr>
              <a:t>correctors, where the field is </a:t>
            </a:r>
            <a:r>
              <a:rPr lang="en-US" dirty="0" smtClean="0">
                <a:latin typeface="Calibri Light" panose="020F0302020204030204" pitchFamily="34" charset="0"/>
              </a:rPr>
              <a:t>low, </a:t>
            </a:r>
            <a:r>
              <a:rPr lang="en-US" dirty="0">
                <a:latin typeface="Calibri Light" panose="020F0302020204030204" pitchFamily="34" charset="0"/>
              </a:rPr>
              <a:t>with the coils wound on the return legs (figure on the </a:t>
            </a:r>
            <a:r>
              <a:rPr lang="en-US" dirty="0" smtClean="0">
                <a:latin typeface="Calibri Light" panose="020F0302020204030204" pitchFamily="34" charset="0"/>
              </a:rPr>
              <a:t>bottom right</a:t>
            </a:r>
            <a:r>
              <a:rPr lang="en-US" dirty="0">
                <a:latin typeface="Calibri Light" panose="020F0302020204030204" pitchFamily="34" charset="0"/>
              </a:rPr>
              <a:t>). </a:t>
            </a:r>
            <a:r>
              <a:rPr lang="en-US" dirty="0" smtClean="0">
                <a:latin typeface="Calibri Light" panose="020F0302020204030204" pitchFamily="34" charset="0"/>
              </a:rPr>
              <a:t>In this latter configuration, it is somehow inefficient in 2D – the outer conductors are useless to create field in the gap. In practice, this layout is still convenient for short magnets. The return </a:t>
            </a:r>
            <a:r>
              <a:rPr lang="en-US" dirty="0">
                <a:latin typeface="Calibri Light" panose="020F0302020204030204" pitchFamily="34" charset="0"/>
              </a:rPr>
              <a:t>current on the outside adds flux in the side legs of the magnets, so more material is needed </a:t>
            </a:r>
            <a:r>
              <a:rPr lang="en-US" dirty="0" smtClean="0">
                <a:latin typeface="Calibri Light" panose="020F0302020204030204" pitchFamily="34" charset="0"/>
              </a:rPr>
              <a:t>if the </a:t>
            </a:r>
            <a:r>
              <a:rPr lang="en-US" dirty="0">
                <a:latin typeface="Calibri Light" panose="020F0302020204030204" pitchFamily="34" charset="0"/>
              </a:rPr>
              <a:t>working point becomes </a:t>
            </a:r>
            <a:r>
              <a:rPr lang="en-US" dirty="0" smtClean="0">
                <a:latin typeface="Calibri Light" panose="020F0302020204030204" pitchFamily="34" charset="0"/>
              </a:rPr>
              <a:t>close </a:t>
            </a:r>
            <a:r>
              <a:rPr lang="en-US" dirty="0">
                <a:latin typeface="Calibri Light" panose="020F0302020204030204" pitchFamily="34" charset="0"/>
              </a:rPr>
              <a:t>to </a:t>
            </a:r>
            <a:r>
              <a:rPr lang="en-US" dirty="0" smtClean="0">
                <a:latin typeface="Calibri Light" panose="020F0302020204030204" pitchFamily="34" charset="0"/>
              </a:rPr>
              <a:t>saturation – which is not an issue if the magnet works at low field, like a corrector.</a:t>
            </a:r>
            <a:endParaRPr lang="en-US" dirty="0">
              <a:latin typeface="Calibri Light" panose="020F0302020204030204" pitchFamily="34" charset="0"/>
            </a:endParaRPr>
          </a:p>
          <a:p>
            <a:endParaRPr lang="en-US" dirty="0">
              <a:latin typeface="Calibri Light" panose="020F0302020204030204" pitchFamily="34" charset="0"/>
            </a:endParaRPr>
          </a:p>
          <a:p>
            <a:endParaRPr lang="en-GB" dirty="0" smtClean="0">
              <a:latin typeface="Calibri Light" panose="020F0302020204030204" pitchFamily="34" charset="0"/>
            </a:endParaRPr>
          </a:p>
        </p:txBody>
      </p:sp>
    </p:spTree>
    <p:extLst>
      <p:ext uri="{BB962C8B-B14F-4D97-AF65-F5344CB8AC3E}">
        <p14:creationId xmlns:p14="http://schemas.microsoft.com/office/powerpoint/2010/main" val="64695791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latin typeface="Calibri Light" panose="020F0302020204030204" pitchFamily="34" charset="0"/>
              </a:rPr>
              <a:t>The magnetic circuit is designed in 2D as follows:</a:t>
            </a:r>
          </a:p>
          <a:p>
            <a:r>
              <a:rPr lang="en-GB" dirty="0">
                <a:latin typeface="Calibri Light" panose="020F0302020204030204" pitchFamily="34" charset="0"/>
              </a:rPr>
              <a:t> </a:t>
            </a:r>
            <a:r>
              <a:rPr lang="en-GB" dirty="0" smtClean="0">
                <a:latin typeface="Calibri Light" panose="020F0302020204030204" pitchFamily="34" charset="0"/>
              </a:rPr>
              <a:t>* the pole is wide enough to provide the required field homogeneity in the good field region; its actual width depends if we have (or not) pole shims, if the magnet is saturated, if we want a field uniformity in the 10</a:t>
            </a:r>
            <a:r>
              <a:rPr lang="en-GB" baseline="30000" dirty="0" smtClean="0">
                <a:latin typeface="Calibri Light" panose="020F0302020204030204" pitchFamily="34" charset="0"/>
              </a:rPr>
              <a:t>-2</a:t>
            </a:r>
            <a:r>
              <a:rPr lang="en-GB" dirty="0" smtClean="0">
                <a:latin typeface="Calibri Light" panose="020F0302020204030204" pitchFamily="34" charset="0"/>
              </a:rPr>
              <a:t>, 10</a:t>
            </a:r>
            <a:r>
              <a:rPr lang="en-GB" baseline="30000" dirty="0" smtClean="0">
                <a:latin typeface="Calibri Light" panose="020F0302020204030204" pitchFamily="34" charset="0"/>
              </a:rPr>
              <a:t>-3</a:t>
            </a:r>
            <a:r>
              <a:rPr lang="en-GB" dirty="0" smtClean="0">
                <a:latin typeface="Calibri Light" panose="020F0302020204030204" pitchFamily="34" charset="0"/>
              </a:rPr>
              <a:t> or 10</a:t>
            </a:r>
            <a:r>
              <a:rPr lang="en-GB" baseline="30000" dirty="0" smtClean="0">
                <a:latin typeface="Calibri Light" panose="020F0302020204030204" pitchFamily="34" charset="0"/>
              </a:rPr>
              <a:t>-4</a:t>
            </a:r>
            <a:r>
              <a:rPr lang="en-GB" dirty="0">
                <a:latin typeface="Calibri Light" panose="020F0302020204030204" pitchFamily="34" charset="0"/>
              </a:rPr>
              <a:t> </a:t>
            </a:r>
            <a:r>
              <a:rPr lang="en-GB" dirty="0" smtClean="0">
                <a:latin typeface="Calibri Light" panose="020F0302020204030204" pitchFamily="34" charset="0"/>
              </a:rPr>
              <a:t>level, etc., though the above formula provides a good first guess in many cases;</a:t>
            </a:r>
          </a:p>
          <a:p>
            <a:r>
              <a:rPr lang="en-GB" dirty="0" smtClean="0">
                <a:latin typeface="Calibri Light" panose="020F0302020204030204" pitchFamily="34" charset="0"/>
              </a:rPr>
              <a:t> * to dimension the return legs, we consider that the flux </a:t>
            </a:r>
            <a:r>
              <a:rPr lang="en-GB" dirty="0">
                <a:latin typeface="Calibri Light" panose="020F0302020204030204" pitchFamily="34" charset="0"/>
              </a:rPr>
              <a:t>in the yoke includes the </a:t>
            </a:r>
            <a:r>
              <a:rPr lang="en-GB" dirty="0" smtClean="0">
                <a:latin typeface="Calibri Light" panose="020F0302020204030204" pitchFamily="34" charset="0"/>
              </a:rPr>
              <a:t>flux in the gap, but also some stray flux. The stray flux extends about one gap width on either side of the aperture. The width of the legs is chosen to limit the B in the yoke, usually below saturation, so to work in the high permeability regime of the material.</a:t>
            </a:r>
          </a:p>
          <a:p>
            <a:endParaRPr lang="en-GB" dirty="0">
              <a:latin typeface="Calibri Light" panose="020F0302020204030204" pitchFamily="34" charset="0"/>
            </a:endParaRPr>
          </a:p>
          <a:p>
            <a:r>
              <a:rPr lang="en-GB" u="sng" dirty="0" smtClean="0">
                <a:latin typeface="Calibri Light" panose="020F0302020204030204" pitchFamily="34" charset="0"/>
              </a:rPr>
              <a:t>Note</a:t>
            </a:r>
            <a:r>
              <a:rPr lang="en-GB" dirty="0" smtClean="0">
                <a:latin typeface="Calibri Light" panose="020F0302020204030204" pitchFamily="34" charset="0"/>
              </a:rPr>
              <a:t>: the density of the flux lines in the figure is – well – the flux density, that is, the B </a:t>
            </a:r>
            <a:r>
              <a:rPr lang="en-GB" dirty="0">
                <a:latin typeface="Calibri Light" panose="020F0302020204030204" pitchFamily="34" charset="0"/>
              </a:rPr>
              <a:t>field (</a:t>
            </a:r>
            <a:r>
              <a:rPr lang="en-GB" dirty="0" smtClean="0">
                <a:latin typeface="Calibri Light" panose="020F0302020204030204" pitchFamily="34" charset="0"/>
              </a:rPr>
              <a:t>Faraday); in this example, B is higher in the top / bottom legs than in the back one.</a:t>
            </a:r>
            <a:endParaRPr lang="en-GB" dirty="0">
              <a:latin typeface="Calibri Light" panose="020F0302020204030204" pitchFamily="34" charset="0"/>
            </a:endParaRPr>
          </a:p>
        </p:txBody>
      </p:sp>
    </p:spTree>
    <p:extLst>
      <p:ext uri="{BB962C8B-B14F-4D97-AF65-F5344CB8AC3E}">
        <p14:creationId xmlns:p14="http://schemas.microsoft.com/office/powerpoint/2010/main" val="429409154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latin typeface="Calibri Light" panose="020F0302020204030204" pitchFamily="34" charset="0"/>
              </a:rPr>
              <a:t>The basic formula</a:t>
            </a:r>
            <a:r>
              <a:rPr lang="en-US" dirty="0" smtClean="0">
                <a:latin typeface="Calibri Light" panose="020F0302020204030204" pitchFamily="34" charset="0"/>
              </a:rPr>
              <a:t> to compute the Ampere-turns needed for a given field and vertical gap can be derived from the </a:t>
            </a:r>
            <a:r>
              <a:rPr lang="en-US" dirty="0" err="1" smtClean="0">
                <a:latin typeface="Calibri Light" panose="020F0302020204030204" pitchFamily="34" charset="0"/>
              </a:rPr>
              <a:t>circuitation</a:t>
            </a:r>
            <a:r>
              <a:rPr lang="en-US" dirty="0" smtClean="0">
                <a:latin typeface="Calibri Light" panose="020F0302020204030204" pitchFamily="34" charset="0"/>
              </a:rPr>
              <a:t> of H around a flux line (Ampere’s law).</a:t>
            </a:r>
          </a:p>
          <a:p>
            <a:endParaRPr lang="en-US" dirty="0" smtClean="0">
              <a:latin typeface="Calibri Light" panose="020F0302020204030204" pitchFamily="34" charset="0"/>
            </a:endParaRPr>
          </a:p>
          <a:p>
            <a:r>
              <a:rPr lang="en-US" dirty="0" smtClean="0">
                <a:latin typeface="Calibri Light" panose="020F0302020204030204" pitchFamily="34" charset="0"/>
              </a:rPr>
              <a:t>The term with </a:t>
            </a:r>
            <a:r>
              <a:rPr lang="en-US" dirty="0" err="1" smtClean="0">
                <a:latin typeface="Calibri Light" panose="020F0302020204030204" pitchFamily="34" charset="0"/>
              </a:rPr>
              <a:t>B</a:t>
            </a:r>
            <a:r>
              <a:rPr lang="en-US" baseline="-25000" dirty="0" err="1" smtClean="0">
                <a:latin typeface="Calibri Light" panose="020F0302020204030204" pitchFamily="34" charset="0"/>
              </a:rPr>
              <a:t>Fe</a:t>
            </a:r>
            <a:r>
              <a:rPr lang="en-US" dirty="0" smtClean="0">
                <a:latin typeface="Calibri Light" panose="020F0302020204030204" pitchFamily="34" charset="0"/>
              </a:rPr>
              <a:t>, </a:t>
            </a:r>
            <a:r>
              <a:rPr lang="en-US" dirty="0" err="1" smtClean="0">
                <a:latin typeface="Calibri Light" panose="020F0302020204030204" pitchFamily="34" charset="0"/>
              </a:rPr>
              <a:t>l</a:t>
            </a:r>
            <a:r>
              <a:rPr lang="en-US" baseline="-25000" dirty="0" err="1" smtClean="0">
                <a:latin typeface="Calibri Light" panose="020F0302020204030204" pitchFamily="34" charset="0"/>
              </a:rPr>
              <a:t>Fe</a:t>
            </a:r>
            <a:r>
              <a:rPr lang="en-US" dirty="0" smtClean="0">
                <a:latin typeface="Calibri Light" panose="020F0302020204030204" pitchFamily="34" charset="0"/>
              </a:rPr>
              <a:t> and </a:t>
            </a:r>
            <a:r>
              <a:rPr lang="en-US" dirty="0" err="1" smtClean="0">
                <a:latin typeface="Symbol" panose="05050102010706020507" pitchFamily="18" charset="2"/>
              </a:rPr>
              <a:t>m</a:t>
            </a:r>
            <a:r>
              <a:rPr lang="en-US" baseline="-25000" dirty="0" err="1" smtClean="0">
                <a:latin typeface="Calibri Light" panose="020F0302020204030204" pitchFamily="34" charset="0"/>
              </a:rPr>
              <a:t>r</a:t>
            </a:r>
            <a:r>
              <a:rPr lang="en-US" dirty="0" smtClean="0">
                <a:latin typeface="Calibri Light" panose="020F0302020204030204" pitchFamily="34" charset="0"/>
              </a:rPr>
              <a:t> is difficult to expand exactly – those can actually be interpreted as average ones along the integral – however it does not matter. In fact</a:t>
            </a:r>
            <a:r>
              <a:rPr lang="en-US" dirty="0">
                <a:latin typeface="Calibri Light" panose="020F0302020204030204" pitchFamily="34" charset="0"/>
              </a:rPr>
              <a:t>, </a:t>
            </a:r>
            <a:r>
              <a:rPr lang="en-US" dirty="0" err="1">
                <a:latin typeface="Calibri Light" panose="020F0302020204030204" pitchFamily="34" charset="0"/>
              </a:rPr>
              <a:t>B</a:t>
            </a:r>
            <a:r>
              <a:rPr lang="en-US" baseline="-25000" dirty="0" err="1">
                <a:latin typeface="Calibri Light" panose="020F0302020204030204" pitchFamily="34" charset="0"/>
              </a:rPr>
              <a:t>Fe</a:t>
            </a:r>
            <a:r>
              <a:rPr lang="en-US" dirty="0">
                <a:latin typeface="Calibri Light" panose="020F0302020204030204" pitchFamily="34" charset="0"/>
              </a:rPr>
              <a:t> is </a:t>
            </a:r>
            <a:r>
              <a:rPr lang="en-US" dirty="0" smtClean="0">
                <a:latin typeface="Calibri Light" panose="020F0302020204030204" pitchFamily="34" charset="0"/>
              </a:rPr>
              <a:t>similar to </a:t>
            </a:r>
            <a:r>
              <a:rPr lang="en-US" dirty="0" err="1" smtClean="0">
                <a:latin typeface="Calibri Light" panose="020F0302020204030204" pitchFamily="34" charset="0"/>
              </a:rPr>
              <a:t>B</a:t>
            </a:r>
            <a:r>
              <a:rPr lang="en-US" baseline="-25000" dirty="0" err="1" smtClean="0">
                <a:latin typeface="Calibri Light" panose="020F0302020204030204" pitchFamily="34" charset="0"/>
              </a:rPr>
              <a:t>gap</a:t>
            </a:r>
            <a:r>
              <a:rPr lang="en-US" dirty="0" smtClean="0">
                <a:latin typeface="Calibri Light" panose="020F0302020204030204" pitchFamily="34" charset="0"/>
              </a:rPr>
              <a:t>, while</a:t>
            </a:r>
            <a:r>
              <a:rPr lang="en-US" dirty="0">
                <a:latin typeface="Symbol" panose="05050102010706020507" pitchFamily="18" charset="2"/>
              </a:rPr>
              <a:t> </a:t>
            </a:r>
            <a:r>
              <a:rPr lang="en-US" dirty="0" err="1">
                <a:latin typeface="Symbol" panose="05050102010706020507" pitchFamily="18" charset="2"/>
              </a:rPr>
              <a:t>m</a:t>
            </a:r>
            <a:r>
              <a:rPr lang="en-US" baseline="-25000" dirty="0" err="1">
                <a:latin typeface="Calibri Light" panose="020F0302020204030204" pitchFamily="34" charset="0"/>
              </a:rPr>
              <a:t>r</a:t>
            </a:r>
            <a:r>
              <a:rPr lang="en-US" dirty="0">
                <a:latin typeface="Calibri Light" panose="020F0302020204030204" pitchFamily="34" charset="0"/>
              </a:rPr>
              <a:t> </a:t>
            </a:r>
            <a:r>
              <a:rPr lang="en-US" dirty="0" smtClean="0">
                <a:latin typeface="Calibri Light" panose="020F0302020204030204" pitchFamily="34" charset="0"/>
              </a:rPr>
              <a:t>has a high value (thousands, unless the iron is </a:t>
            </a:r>
            <a:r>
              <a:rPr lang="en-US" dirty="0" err="1" smtClean="0">
                <a:latin typeface="Calibri Light" panose="020F0302020204030204" pitchFamily="34" charset="0"/>
              </a:rPr>
              <a:t>heavyly</a:t>
            </a:r>
            <a:r>
              <a:rPr lang="en-US" dirty="0" smtClean="0">
                <a:latin typeface="Calibri Light" panose="020F0302020204030204" pitchFamily="34" charset="0"/>
              </a:rPr>
              <a:t> saturated) which makes that contribution small. </a:t>
            </a:r>
            <a:r>
              <a:rPr lang="en-US" dirty="0">
                <a:latin typeface="Calibri Light" panose="020F0302020204030204" pitchFamily="34" charset="0"/>
              </a:rPr>
              <a:t> </a:t>
            </a:r>
            <a:r>
              <a:rPr lang="en-US" dirty="0" smtClean="0">
                <a:latin typeface="Calibri Light" panose="020F0302020204030204" pitchFamily="34" charset="0"/>
              </a:rPr>
              <a:t>For this reason, the simple formula on the bottom, with just B, can be used.</a:t>
            </a:r>
          </a:p>
          <a:p>
            <a:endParaRPr lang="en-US" dirty="0" smtClean="0">
              <a:latin typeface="Calibri Light" panose="020F0302020204030204" pitchFamily="34" charset="0"/>
            </a:endParaRPr>
          </a:p>
          <a:p>
            <a:r>
              <a:rPr lang="en-US" dirty="0" smtClean="0">
                <a:latin typeface="Calibri Light" panose="020F0302020204030204" pitchFamily="34" charset="0"/>
              </a:rPr>
              <a:t>The concept of magnetic efficiency </a:t>
            </a:r>
            <a:r>
              <a:rPr lang="en-US" dirty="0" smtClean="0">
                <a:latin typeface="Symbol" panose="05050102010706020507" pitchFamily="18" charset="2"/>
              </a:rPr>
              <a:t>h</a:t>
            </a:r>
            <a:r>
              <a:rPr lang="en-US" dirty="0" smtClean="0">
                <a:latin typeface="Calibri Light" panose="020F0302020204030204" pitchFamily="34" charset="0"/>
              </a:rPr>
              <a:t> can also be introduced. Typical values are above 95%.</a:t>
            </a:r>
          </a:p>
        </p:txBody>
      </p:sp>
    </p:spTree>
    <p:extLst>
      <p:ext uri="{BB962C8B-B14F-4D97-AF65-F5344CB8AC3E}">
        <p14:creationId xmlns:p14="http://schemas.microsoft.com/office/powerpoint/2010/main" val="190528460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Calibri Light" panose="020F0302020204030204" pitchFamily="34" charset="0"/>
              </a:rPr>
              <a:t>There </a:t>
            </a:r>
            <a:r>
              <a:rPr lang="en-US" dirty="0">
                <a:latin typeface="Calibri Light" panose="020F0302020204030204" pitchFamily="34" charset="0"/>
              </a:rPr>
              <a:t>is </a:t>
            </a:r>
            <a:r>
              <a:rPr lang="en-US" dirty="0" smtClean="0">
                <a:latin typeface="Calibri Light" panose="020F0302020204030204" pitchFamily="34" charset="0"/>
              </a:rPr>
              <a:t>a </a:t>
            </a:r>
            <a:r>
              <a:rPr lang="en-US" dirty="0">
                <a:latin typeface="Calibri Light" panose="020F0302020204030204" pitchFamily="34" charset="0"/>
              </a:rPr>
              <a:t>simple parallel between magnetic circuits and electrical ones:</a:t>
            </a:r>
          </a:p>
          <a:p>
            <a:r>
              <a:rPr lang="en-US" dirty="0" smtClean="0">
                <a:latin typeface="Calibri Light" panose="020F0302020204030204" pitchFamily="34" charset="0"/>
              </a:rPr>
              <a:t> * </a:t>
            </a:r>
            <a:r>
              <a:rPr lang="en-US" dirty="0">
                <a:latin typeface="Calibri Light" panose="020F0302020204030204" pitchFamily="34" charset="0"/>
              </a:rPr>
              <a:t>voltage drop ---&gt; magnetomotive force</a:t>
            </a:r>
          </a:p>
          <a:p>
            <a:r>
              <a:rPr lang="en-US" dirty="0" smtClean="0">
                <a:latin typeface="Calibri Light" panose="020F0302020204030204" pitchFamily="34" charset="0"/>
              </a:rPr>
              <a:t> * </a:t>
            </a:r>
            <a:r>
              <a:rPr lang="en-US" dirty="0">
                <a:latin typeface="Calibri Light" panose="020F0302020204030204" pitchFamily="34" charset="0"/>
              </a:rPr>
              <a:t>resistance ---&gt; </a:t>
            </a:r>
            <a:r>
              <a:rPr lang="en-US" dirty="0" smtClean="0">
                <a:latin typeface="Calibri Light" panose="020F0302020204030204" pitchFamily="34" charset="0"/>
              </a:rPr>
              <a:t>reluctance </a:t>
            </a:r>
            <a:endParaRPr lang="en-US" dirty="0">
              <a:latin typeface="Calibri Light" panose="020F0302020204030204" pitchFamily="34" charset="0"/>
            </a:endParaRPr>
          </a:p>
          <a:p>
            <a:r>
              <a:rPr lang="en-US" dirty="0" smtClean="0">
                <a:latin typeface="Calibri Light" panose="020F0302020204030204" pitchFamily="34" charset="0"/>
              </a:rPr>
              <a:t> * </a:t>
            </a:r>
            <a:r>
              <a:rPr lang="en-US" dirty="0">
                <a:latin typeface="Calibri Light" panose="020F0302020204030204" pitchFamily="34" charset="0"/>
              </a:rPr>
              <a:t>current ---&gt; flux</a:t>
            </a:r>
          </a:p>
          <a:p>
            <a:r>
              <a:rPr lang="en-US" dirty="0" smtClean="0">
                <a:latin typeface="Calibri Light" panose="020F0302020204030204" pitchFamily="34" charset="0"/>
              </a:rPr>
              <a:t> * Ohm’s law ---&gt; Hopkinson’s law</a:t>
            </a:r>
            <a:endParaRPr lang="en-US" baseline="0" dirty="0" smtClean="0">
              <a:latin typeface="Calibri Light" panose="020F0302020204030204" pitchFamily="34" charset="0"/>
            </a:endParaRPr>
          </a:p>
          <a:p>
            <a:endParaRPr lang="en-US" dirty="0" smtClean="0">
              <a:latin typeface="Calibri Light" panose="020F0302020204030204" pitchFamily="34" charset="0"/>
            </a:endParaRPr>
          </a:p>
          <a:p>
            <a:r>
              <a:rPr lang="en-US" dirty="0" smtClean="0">
                <a:latin typeface="Calibri Light" panose="020F0302020204030204" pitchFamily="34" charset="0"/>
              </a:rPr>
              <a:t>NI – the Ampere-turns – is </a:t>
            </a:r>
            <a:r>
              <a:rPr lang="en-US" dirty="0">
                <a:latin typeface="Calibri Light" panose="020F0302020204030204" pitchFamily="34" charset="0"/>
              </a:rPr>
              <a:t>the magnetomotive </a:t>
            </a:r>
            <a:r>
              <a:rPr lang="en-US" dirty="0" smtClean="0">
                <a:latin typeface="Calibri Light" panose="020F0302020204030204" pitchFamily="34" charset="0"/>
              </a:rPr>
              <a:t>force.</a:t>
            </a:r>
            <a:endParaRPr lang="en-US" baseline="0" dirty="0" smtClean="0">
              <a:latin typeface="Calibri Light" panose="020F0302020204030204" pitchFamily="34" charset="0"/>
            </a:endParaRPr>
          </a:p>
          <a:p>
            <a:endParaRPr lang="en-US" baseline="0" dirty="0" smtClean="0">
              <a:latin typeface="Calibri Light" panose="020F0302020204030204" pitchFamily="34" charset="0"/>
            </a:endParaRPr>
          </a:p>
          <a:p>
            <a:r>
              <a:rPr lang="en-US" baseline="0" dirty="0" smtClean="0">
                <a:latin typeface="Calibri Light" panose="020F0302020204030204" pitchFamily="34" charset="0"/>
              </a:rPr>
              <a:t>A and l are the cross section of the magnetic</a:t>
            </a:r>
            <a:r>
              <a:rPr lang="en-US" dirty="0" smtClean="0">
                <a:latin typeface="Calibri Light" panose="020F0302020204030204" pitchFamily="34" charset="0"/>
              </a:rPr>
              <a:t> circuit and its length. </a:t>
            </a:r>
            <a:r>
              <a:rPr lang="en-US" dirty="0" smtClean="0">
                <a:latin typeface="Calibri Light" panose="020F0302020204030204" pitchFamily="34" charset="0"/>
                <a:ea typeface="ＭＳ Ｐゴシック" pitchFamily="34" charset="-128"/>
              </a:rPr>
              <a:t>In 2D, the area A is the width of the magnetic circuit * 1 m.</a:t>
            </a:r>
            <a:endParaRPr lang="en-US" baseline="0" dirty="0" smtClean="0">
              <a:latin typeface="Calibri Light" panose="020F0302020204030204" pitchFamily="34" charset="0"/>
            </a:endParaRPr>
          </a:p>
          <a:p>
            <a:endParaRPr lang="en-US" dirty="0">
              <a:latin typeface="Calibri Light" panose="020F0302020204030204" pitchFamily="34" charset="0"/>
            </a:endParaRPr>
          </a:p>
          <a:p>
            <a:r>
              <a:rPr lang="en-US" baseline="0" dirty="0" smtClean="0">
                <a:latin typeface="Calibri Light" panose="020F0302020204030204" pitchFamily="34" charset="0"/>
              </a:rPr>
              <a:t>The</a:t>
            </a:r>
            <a:r>
              <a:rPr lang="en-US" dirty="0" smtClean="0">
                <a:latin typeface="Calibri Light" panose="020F0302020204030204" pitchFamily="34" charset="0"/>
              </a:rPr>
              <a:t> B field (flux density) is then the flux </a:t>
            </a:r>
            <a:r>
              <a:rPr lang="el-GR" dirty="0" smtClean="0">
                <a:latin typeface="Calibri Light" panose="020F0302020204030204" pitchFamily="34" charset="0"/>
              </a:rPr>
              <a:t>Φ</a:t>
            </a:r>
            <a:r>
              <a:rPr lang="en-GB" dirty="0" smtClean="0">
                <a:latin typeface="Calibri Light" panose="020F0302020204030204" pitchFamily="34" charset="0"/>
              </a:rPr>
              <a:t> </a:t>
            </a:r>
            <a:r>
              <a:rPr lang="en-US" dirty="0" smtClean="0">
                <a:latin typeface="Calibri Light" panose="020F0302020204030204" pitchFamily="34" charset="0"/>
              </a:rPr>
              <a:t>divided by the section A.</a:t>
            </a:r>
          </a:p>
          <a:p>
            <a:endParaRPr lang="en-US" baseline="0" dirty="0">
              <a:latin typeface="Calibri Light" panose="020F0302020204030204" pitchFamily="34" charset="0"/>
            </a:endParaRPr>
          </a:p>
          <a:p>
            <a:r>
              <a:rPr lang="en-US" dirty="0">
                <a:latin typeface="Calibri Light" panose="020F0302020204030204" pitchFamily="34" charset="0"/>
              </a:rPr>
              <a:t>The Ampere-turns spent in the yoke are like the voltage drop spent in connection wires in an electric circuit. </a:t>
            </a:r>
          </a:p>
          <a:p>
            <a:endParaRPr lang="en-US" dirty="0" smtClean="0">
              <a:latin typeface="Calibri Light" panose="020F0302020204030204" pitchFamily="34" charset="0"/>
            </a:endParaRPr>
          </a:p>
          <a:p>
            <a:r>
              <a:rPr lang="en-US" dirty="0" smtClean="0">
                <a:latin typeface="Calibri Light" panose="020F0302020204030204" pitchFamily="34" charset="0"/>
              </a:rPr>
              <a:t>For a C dipole, there are two main magnetic reluctances in </a:t>
            </a:r>
            <a:r>
              <a:rPr lang="en-US" dirty="0">
                <a:latin typeface="Calibri Light" panose="020F0302020204030204" pitchFamily="34" charset="0"/>
              </a:rPr>
              <a:t>series: the one for the air gap (usually predominant) and the one for the iron.</a:t>
            </a:r>
          </a:p>
          <a:p>
            <a:endParaRPr lang="en-US" dirty="0">
              <a:latin typeface="Calibri Light" panose="020F0302020204030204" pitchFamily="34" charset="0"/>
            </a:endParaRPr>
          </a:p>
          <a:p>
            <a:endParaRPr lang="en-US" baseline="0" dirty="0">
              <a:latin typeface="Calibri Light" panose="020F0302020204030204" pitchFamily="34" charset="0"/>
            </a:endParaRPr>
          </a:p>
          <a:p>
            <a:endParaRPr lang="en-US" dirty="0" smtClean="0">
              <a:latin typeface="Calibri Light" panose="020F0302020204030204" pitchFamily="34" charset="0"/>
            </a:endParaRPr>
          </a:p>
          <a:p>
            <a:endParaRPr lang="en-US" baseline="0" dirty="0" smtClean="0">
              <a:latin typeface="Calibri Light" panose="020F0302020204030204" pitchFamily="34" charset="0"/>
            </a:endParaRPr>
          </a:p>
        </p:txBody>
      </p:sp>
    </p:spTree>
    <p:extLst>
      <p:ext uri="{BB962C8B-B14F-4D97-AF65-F5344CB8AC3E}">
        <p14:creationId xmlns:p14="http://schemas.microsoft.com/office/powerpoint/2010/main" val="31000724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000" dirty="0">
                <a:latin typeface="Calibri Light" panose="020F0302020204030204" pitchFamily="34" charset="0"/>
              </a:rPr>
              <a:t>sources:</a:t>
            </a:r>
          </a:p>
          <a:p>
            <a:r>
              <a:rPr lang="en-GB" sz="1000" dirty="0">
                <a:latin typeface="Calibri Light" panose="020F0302020204030204" pitchFamily="34" charset="0"/>
              </a:rPr>
              <a:t>Wikipedia</a:t>
            </a:r>
          </a:p>
          <a:p>
            <a:r>
              <a:rPr lang="en-GB" sz="1000" dirty="0">
                <a:latin typeface="Calibri Light" panose="020F0302020204030204" pitchFamily="34" charset="0"/>
              </a:rPr>
              <a:t>http://physics.kenyon.edu/EarlyApparatus/Electricity/Electromagnet/Electromagnet.html</a:t>
            </a:r>
          </a:p>
          <a:p>
            <a:endParaRPr lang="en-GB" dirty="0" smtClean="0">
              <a:latin typeface="Calibri Light" panose="020F0302020204030204" pitchFamily="34" charset="0"/>
            </a:endParaRPr>
          </a:p>
          <a:p>
            <a:r>
              <a:rPr lang="en-GB" dirty="0" smtClean="0">
                <a:latin typeface="Calibri Light" panose="020F0302020204030204" pitchFamily="34" charset="0"/>
              </a:rPr>
              <a:t>In </a:t>
            </a:r>
            <a:r>
              <a:rPr lang="en-GB" dirty="0">
                <a:latin typeface="Calibri Light" panose="020F0302020204030204" pitchFamily="34" charset="0"/>
              </a:rPr>
              <a:t>1820 Hans Christian </a:t>
            </a:r>
            <a:r>
              <a:rPr lang="en-GB" u="sng" dirty="0" err="1" smtClean="0">
                <a:latin typeface="Calibri Light" panose="020F0302020204030204" pitchFamily="34" charset="0"/>
              </a:rPr>
              <a:t>Oersted</a:t>
            </a:r>
            <a:r>
              <a:rPr lang="en-GB" dirty="0" smtClean="0">
                <a:latin typeface="Calibri Light" panose="020F0302020204030204" pitchFamily="34" charset="0"/>
              </a:rPr>
              <a:t> </a:t>
            </a:r>
            <a:r>
              <a:rPr lang="en-GB" dirty="0">
                <a:latin typeface="Calibri Light" panose="020F0302020204030204" pitchFamily="34" charset="0"/>
              </a:rPr>
              <a:t>discovered that a current-carrying wire set up a magnetic </a:t>
            </a:r>
            <a:r>
              <a:rPr lang="en-GB" dirty="0" smtClean="0">
                <a:latin typeface="Calibri Light" panose="020F0302020204030204" pitchFamily="34" charset="0"/>
              </a:rPr>
              <a:t>field.</a:t>
            </a:r>
          </a:p>
          <a:p>
            <a:endParaRPr lang="en-GB" dirty="0" smtClean="0">
              <a:latin typeface="Calibri Light" panose="020F0302020204030204" pitchFamily="34" charset="0"/>
            </a:endParaRPr>
          </a:p>
          <a:p>
            <a:r>
              <a:rPr lang="en-GB" dirty="0" smtClean="0">
                <a:latin typeface="Calibri Light" panose="020F0302020204030204" pitchFamily="34" charset="0"/>
              </a:rPr>
              <a:t>In the same year, </a:t>
            </a:r>
            <a:r>
              <a:rPr lang="en-GB" dirty="0">
                <a:latin typeface="Calibri Light" panose="020F0302020204030204" pitchFamily="34" charset="0"/>
              </a:rPr>
              <a:t>André-Marie </a:t>
            </a:r>
            <a:r>
              <a:rPr lang="en-GB" u="sng" dirty="0">
                <a:latin typeface="Calibri Light" panose="020F0302020204030204" pitchFamily="34" charset="0"/>
              </a:rPr>
              <a:t>Ampère</a:t>
            </a:r>
            <a:r>
              <a:rPr lang="en-GB" dirty="0">
                <a:latin typeface="Calibri Light" panose="020F0302020204030204" pitchFamily="34" charset="0"/>
              </a:rPr>
              <a:t> </a:t>
            </a:r>
            <a:r>
              <a:rPr lang="en-GB" dirty="0" smtClean="0">
                <a:latin typeface="Calibri Light" panose="020F0302020204030204" pitchFamily="34" charset="0"/>
              </a:rPr>
              <a:t>discovered </a:t>
            </a:r>
            <a:r>
              <a:rPr lang="en-GB" dirty="0">
                <a:latin typeface="Calibri Light" panose="020F0302020204030204" pitchFamily="34" charset="0"/>
              </a:rPr>
              <a:t>that a helix of wire acted like a permanent </a:t>
            </a:r>
            <a:r>
              <a:rPr lang="en-GB" dirty="0" smtClean="0">
                <a:latin typeface="Calibri Light" panose="020F0302020204030204" pitchFamily="34" charset="0"/>
              </a:rPr>
              <a:t>magnet, and Dominique </a:t>
            </a:r>
            <a:r>
              <a:rPr lang="en-GB" dirty="0">
                <a:latin typeface="Calibri Light" panose="020F0302020204030204" pitchFamily="34" charset="0"/>
              </a:rPr>
              <a:t>François Jean </a:t>
            </a:r>
            <a:r>
              <a:rPr lang="en-GB" u="sng" dirty="0" err="1">
                <a:latin typeface="Calibri Light" panose="020F0302020204030204" pitchFamily="34" charset="0"/>
              </a:rPr>
              <a:t>Arago</a:t>
            </a:r>
            <a:r>
              <a:rPr lang="en-GB" dirty="0">
                <a:latin typeface="Calibri Light" panose="020F0302020204030204" pitchFamily="34" charset="0"/>
              </a:rPr>
              <a:t> </a:t>
            </a:r>
            <a:r>
              <a:rPr lang="en-GB" dirty="0" smtClean="0">
                <a:latin typeface="Calibri Light" panose="020F0302020204030204" pitchFamily="34" charset="0"/>
              </a:rPr>
              <a:t>found </a:t>
            </a:r>
            <a:r>
              <a:rPr lang="en-GB" dirty="0">
                <a:latin typeface="Calibri Light" panose="020F0302020204030204" pitchFamily="34" charset="0"/>
              </a:rPr>
              <a:t>that an iron or steel bar could be magnetized by putting it inside the helix of current-carrying wire. </a:t>
            </a:r>
            <a:endParaRPr lang="en-GB" dirty="0" smtClean="0">
              <a:latin typeface="Calibri Light" panose="020F0302020204030204" pitchFamily="34" charset="0"/>
            </a:endParaRPr>
          </a:p>
          <a:p>
            <a:endParaRPr lang="en-GB" dirty="0" smtClean="0">
              <a:latin typeface="Calibri Light" panose="020F0302020204030204" pitchFamily="34" charset="0"/>
            </a:endParaRPr>
          </a:p>
          <a:p>
            <a:r>
              <a:rPr lang="en-GB" dirty="0" smtClean="0">
                <a:latin typeface="Calibri Light" panose="020F0302020204030204" pitchFamily="34" charset="0"/>
              </a:rPr>
              <a:t>In 1824 William </a:t>
            </a:r>
            <a:r>
              <a:rPr lang="en-GB" u="sng" dirty="0">
                <a:latin typeface="Calibri Light" panose="020F0302020204030204" pitchFamily="34" charset="0"/>
              </a:rPr>
              <a:t>Sturgeon</a:t>
            </a:r>
            <a:r>
              <a:rPr lang="en-GB" dirty="0">
                <a:latin typeface="Calibri Light" panose="020F0302020204030204" pitchFamily="34" charset="0"/>
              </a:rPr>
              <a:t> </a:t>
            </a:r>
            <a:r>
              <a:rPr lang="en-GB" dirty="0" smtClean="0">
                <a:latin typeface="Calibri Light" panose="020F0302020204030204" pitchFamily="34" charset="0"/>
              </a:rPr>
              <a:t>found </a:t>
            </a:r>
            <a:r>
              <a:rPr lang="en-GB" dirty="0">
                <a:latin typeface="Calibri Light" panose="020F0302020204030204" pitchFamily="34" charset="0"/>
              </a:rPr>
              <a:t>that leaving the iron inside the coil greatly increased the resulting magnetic field. Sturgeon also bent the iron core into a U-shape to bring the poles closer together, thus concentrating the magnetic field lines. </a:t>
            </a:r>
            <a:r>
              <a:rPr lang="en-GB" dirty="0" smtClean="0">
                <a:latin typeface="Calibri Light" panose="020F0302020204030204" pitchFamily="34" charset="0"/>
              </a:rPr>
              <a:t>The electromagnet was </a:t>
            </a:r>
            <a:r>
              <a:rPr lang="en-GB" dirty="0">
                <a:latin typeface="Calibri Light" panose="020F0302020204030204" pitchFamily="34" charset="0"/>
              </a:rPr>
              <a:t>made of 18 turns of bare copper wire (insulated wire had not yet been invented</a:t>
            </a:r>
            <a:r>
              <a:rPr lang="en-GB" dirty="0" smtClean="0">
                <a:latin typeface="Calibri Light" panose="020F0302020204030204" pitchFamily="34" charset="0"/>
              </a:rPr>
              <a:t>), with mercury </a:t>
            </a:r>
            <a:r>
              <a:rPr lang="en-GB" dirty="0">
                <a:latin typeface="Calibri Light" panose="020F0302020204030204" pitchFamily="34" charset="0"/>
              </a:rPr>
              <a:t>cups </a:t>
            </a:r>
            <a:r>
              <a:rPr lang="en-GB" dirty="0" smtClean="0">
                <a:latin typeface="Calibri Light" panose="020F0302020204030204" pitchFamily="34" charset="0"/>
              </a:rPr>
              <a:t>acting as switches. He </a:t>
            </a:r>
            <a:r>
              <a:rPr lang="en-GB" dirty="0">
                <a:latin typeface="Calibri Light" panose="020F0302020204030204" pitchFamily="34" charset="0"/>
              </a:rPr>
              <a:t>displayed its power by lifting nine pounds (4.1 kg) with a seven ounce (200 g) piece of iron wrapped with wire through which a current from a single battery was sent</a:t>
            </a:r>
            <a:r>
              <a:rPr lang="en-GB" dirty="0" smtClean="0">
                <a:latin typeface="Calibri Light" panose="020F0302020204030204" pitchFamily="34" charset="0"/>
              </a:rPr>
              <a:t>.</a:t>
            </a:r>
            <a:endParaRPr lang="en-US" dirty="0">
              <a:latin typeface="Calibri Light" panose="020F0302020204030204" pitchFamily="34" charset="0"/>
            </a:endParaRPr>
          </a:p>
        </p:txBody>
      </p:sp>
    </p:spTree>
    <p:extLst>
      <p:ext uri="{BB962C8B-B14F-4D97-AF65-F5344CB8AC3E}">
        <p14:creationId xmlns:p14="http://schemas.microsoft.com/office/powerpoint/2010/main" val="64082035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latin typeface="Calibri Light" panose="020F0302020204030204" pitchFamily="34" charset="0"/>
              </a:rPr>
              <a:t>These values </a:t>
            </a:r>
            <a:r>
              <a:rPr lang="en-US" dirty="0" smtClean="0">
                <a:latin typeface="Calibri Light" panose="020F0302020204030204" pitchFamily="34" charset="0"/>
              </a:rPr>
              <a:t>are </a:t>
            </a:r>
            <a:r>
              <a:rPr lang="en-US" dirty="0">
                <a:latin typeface="Calibri Light" panose="020F0302020204030204" pitchFamily="34" charset="0"/>
              </a:rPr>
              <a:t>actually taken </a:t>
            </a:r>
            <a:r>
              <a:rPr lang="en-US" dirty="0" smtClean="0">
                <a:latin typeface="Calibri Light" panose="020F0302020204030204" pitchFamily="34" charset="0"/>
              </a:rPr>
              <a:t>from existing magnets, designed in the 1970s at CERN: the so-called MCAs and MCBs. The yoke is identical in the two cases, just the coils are </a:t>
            </a:r>
            <a:r>
              <a:rPr lang="en-US" dirty="0">
                <a:latin typeface="Calibri Light" panose="020F0302020204030204" pitchFamily="34" charset="0"/>
              </a:rPr>
              <a:t>different, with </a:t>
            </a:r>
            <a:r>
              <a:rPr lang="en-US" dirty="0" smtClean="0">
                <a:latin typeface="Calibri Light" panose="020F0302020204030204" pitchFamily="34" charset="0"/>
              </a:rPr>
              <a:t>a high current / low inductance and a low current / high inductance designs. The iron length is 2.5 m. </a:t>
            </a:r>
            <a:r>
              <a:rPr lang="en-US" dirty="0" smtClean="0">
                <a:latin typeface="Calibri Light" panose="020F0302020204030204" pitchFamily="34" charset="0"/>
                <a:ea typeface="ＭＳ Ｐゴシック" pitchFamily="34" charset="-128"/>
              </a:rPr>
              <a:t>As the </a:t>
            </a:r>
            <a:r>
              <a:rPr lang="en-GB" dirty="0" smtClean="0">
                <a:latin typeface="Calibri Light" panose="020F0302020204030204" pitchFamily="34" charset="0"/>
                <a:ea typeface="ＭＳ Ｐゴシック" pitchFamily="34" charset="-128"/>
              </a:rPr>
              <a:t>magnetic </a:t>
            </a:r>
            <a:r>
              <a:rPr lang="en-GB" dirty="0">
                <a:latin typeface="Calibri Light" panose="020F0302020204030204" pitchFamily="34" charset="0"/>
                <a:ea typeface="ＭＳ Ｐゴシック" pitchFamily="34" charset="-128"/>
              </a:rPr>
              <a:t>energy (1/2*L*I^2) </a:t>
            </a:r>
            <a:r>
              <a:rPr lang="en-GB" dirty="0" smtClean="0">
                <a:latin typeface="Calibri Light" panose="020F0302020204030204" pitchFamily="34" charset="0"/>
                <a:ea typeface="ＭＳ Ｐゴシック" pitchFamily="34" charset="-128"/>
              </a:rPr>
              <a:t>is basically the same, the inductance </a:t>
            </a:r>
            <a:r>
              <a:rPr lang="en-GB" dirty="0">
                <a:latin typeface="Calibri Light" panose="020F0302020204030204" pitchFamily="34" charset="0"/>
                <a:ea typeface="ＭＳ Ｐゴシック" pitchFamily="34" charset="-128"/>
              </a:rPr>
              <a:t>scales with (number of turns)^</a:t>
            </a:r>
            <a:r>
              <a:rPr lang="en-GB" dirty="0" smtClean="0">
                <a:latin typeface="Calibri Light" panose="020F0302020204030204" pitchFamily="34" charset="0"/>
                <a:ea typeface="ＭＳ Ｐゴシック" pitchFamily="34" charset="-128"/>
              </a:rPr>
              <a:t>2.</a:t>
            </a:r>
            <a:endParaRPr lang="en-US" dirty="0">
              <a:latin typeface="Symbol" panose="05050102010706020507" pitchFamily="18" charset="2"/>
              <a:ea typeface="ＭＳ Ｐゴシック" pitchFamily="34" charset="-128"/>
            </a:endParaRPr>
          </a:p>
          <a:p>
            <a:endParaRPr lang="en-US" dirty="0" smtClean="0">
              <a:latin typeface="Calibri Light" panose="020F0302020204030204" pitchFamily="34" charset="0"/>
            </a:endParaRPr>
          </a:p>
          <a:p>
            <a:r>
              <a:rPr lang="en-US" dirty="0" smtClean="0">
                <a:latin typeface="Calibri Light" panose="020F0302020204030204" pitchFamily="34" charset="0"/>
              </a:rPr>
              <a:t>Having a small number of turns carrying a large current brings down the inductance. This can be convenient if the machine is ramped or pulsed, as the inductive voltage L*</a:t>
            </a:r>
            <a:r>
              <a:rPr lang="en-US" dirty="0" err="1" smtClean="0">
                <a:latin typeface="Calibri Light" panose="020F0302020204030204" pitchFamily="34" charset="0"/>
              </a:rPr>
              <a:t>dI</a:t>
            </a:r>
            <a:r>
              <a:rPr lang="en-US" dirty="0" smtClean="0">
                <a:latin typeface="Calibri Light" panose="020F0302020204030204" pitchFamily="34" charset="0"/>
              </a:rPr>
              <a:t>/</a:t>
            </a:r>
            <a:r>
              <a:rPr lang="en-US" dirty="0" err="1" smtClean="0">
                <a:latin typeface="Calibri Light" panose="020F0302020204030204" pitchFamily="34" charset="0"/>
              </a:rPr>
              <a:t>dt</a:t>
            </a:r>
            <a:r>
              <a:rPr lang="en-US" dirty="0" smtClean="0">
                <a:latin typeface="Calibri Light" panose="020F0302020204030204" pitchFamily="34" charset="0"/>
              </a:rPr>
              <a:t> is the main voltage. On the other hand, high current means larger cables and connections.</a:t>
            </a:r>
          </a:p>
          <a:p>
            <a:endParaRPr lang="en-US" dirty="0">
              <a:latin typeface="Calibri Light" panose="020F0302020204030204" pitchFamily="34" charset="0"/>
            </a:endParaRPr>
          </a:p>
          <a:p>
            <a:r>
              <a:rPr lang="en-US" dirty="0" smtClean="0">
                <a:latin typeface="Calibri Light" panose="020F0302020204030204" pitchFamily="34" charset="0"/>
              </a:rPr>
              <a:t>The same Ampere-turns can be achieved with a higher number of turns carrying a smaller current each. In this case the inductance is high, which is not an issue if the magnet is almost dc. The size of the cables and of the connections is smaller if the current is smaller.</a:t>
            </a:r>
            <a:endParaRPr lang="en-US" dirty="0">
              <a:latin typeface="Calibri Light" panose="020F0302020204030204" pitchFamily="34" charset="0"/>
            </a:endParaRPr>
          </a:p>
          <a:p>
            <a:endParaRPr lang="en-US" dirty="0" smtClean="0">
              <a:latin typeface="Calibri Light" panose="020F0302020204030204" pitchFamily="34" charset="0"/>
            </a:endParaRPr>
          </a:p>
          <a:p>
            <a:r>
              <a:rPr lang="en-US" dirty="0" smtClean="0">
                <a:latin typeface="Calibri Light" panose="020F0302020204030204" pitchFamily="34" charset="0"/>
              </a:rPr>
              <a:t>Best practice wants to design the coil considering also iterations of the parameters with the colleagues of power converters.</a:t>
            </a:r>
            <a:endParaRPr lang="en-US" dirty="0">
              <a:latin typeface="Calibri Light" panose="020F0302020204030204" pitchFamily="34" charset="0"/>
            </a:endParaRPr>
          </a:p>
        </p:txBody>
      </p:sp>
    </p:spTree>
    <p:extLst>
      <p:ext uri="{BB962C8B-B14F-4D97-AF65-F5344CB8AC3E}">
        <p14:creationId xmlns:p14="http://schemas.microsoft.com/office/powerpoint/2010/main" val="305281285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latin typeface="Calibri Light" panose="020F0302020204030204" pitchFamily="34" charset="0"/>
              </a:rPr>
              <a:t>Given the Ampere-turns</a:t>
            </a:r>
            <a:r>
              <a:rPr lang="en-US" dirty="0" smtClean="0">
                <a:latin typeface="Calibri Light" panose="020F0302020204030204" pitchFamily="34" charset="0"/>
              </a:rPr>
              <a:t> – which depend basically on the field strength B, the gap h and (to a lesser degree) the saturation level of the iron – the size of the coil depends from the current density j.</a:t>
            </a:r>
          </a:p>
          <a:p>
            <a:endParaRPr lang="en-US" sz="800" dirty="0">
              <a:latin typeface="Calibri Light" panose="020F0302020204030204" pitchFamily="34" charset="0"/>
            </a:endParaRPr>
          </a:p>
          <a:p>
            <a:r>
              <a:rPr lang="en-US" dirty="0" smtClean="0">
                <a:latin typeface="Calibri Light" panose="020F0302020204030204" pitchFamily="34" charset="0"/>
              </a:rPr>
              <a:t>The dc resistive power dissipated in the windings scales linearly with j – at fixed field (that is, for the same Ampere-turns).</a:t>
            </a:r>
          </a:p>
          <a:p>
            <a:endParaRPr lang="en-US" sz="800" dirty="0">
              <a:latin typeface="Calibri Light" panose="020F0302020204030204" pitchFamily="34" charset="0"/>
            </a:endParaRPr>
          </a:p>
          <a:p>
            <a:r>
              <a:rPr lang="en-US" dirty="0">
                <a:latin typeface="Calibri Light" panose="020F0302020204030204" pitchFamily="34" charset="0"/>
              </a:rPr>
              <a:t>Below 1 – 1.5 A/mm</a:t>
            </a:r>
            <a:r>
              <a:rPr lang="en-US" baseline="30000" dirty="0">
                <a:latin typeface="Calibri Light" panose="020F0302020204030204" pitchFamily="34" charset="0"/>
              </a:rPr>
              <a:t>2</a:t>
            </a:r>
            <a:r>
              <a:rPr lang="en-US" dirty="0">
                <a:latin typeface="Calibri Light" panose="020F0302020204030204" pitchFamily="34" charset="0"/>
              </a:rPr>
              <a:t> (</a:t>
            </a:r>
            <a:r>
              <a:rPr lang="en-US" dirty="0" err="1">
                <a:latin typeface="Calibri Light" panose="020F0302020204030204" pitchFamily="34" charset="0"/>
              </a:rPr>
              <a:t>rms</a:t>
            </a:r>
            <a:r>
              <a:rPr lang="en-US" dirty="0">
                <a:latin typeface="Calibri Light" panose="020F0302020204030204" pitchFamily="34" charset="0"/>
              </a:rPr>
              <a:t>) the coils are usually not directly cooled, that is, they are “air cooled” on the exterior by natural air convection. Above </a:t>
            </a:r>
            <a:r>
              <a:rPr lang="en-US" dirty="0" smtClean="0">
                <a:latin typeface="Calibri Light" panose="020F0302020204030204" pitchFamily="34" charset="0"/>
              </a:rPr>
              <a:t>those current densities, direct </a:t>
            </a:r>
            <a:r>
              <a:rPr lang="en-US" dirty="0">
                <a:latin typeface="Calibri Light" panose="020F0302020204030204" pitchFamily="34" charset="0"/>
              </a:rPr>
              <a:t>water cooling (with demineralized water circulating inside the conductor) is </a:t>
            </a:r>
            <a:r>
              <a:rPr lang="en-US" dirty="0" smtClean="0">
                <a:latin typeface="Calibri Light" panose="020F0302020204030204" pitchFamily="34" charset="0"/>
              </a:rPr>
              <a:t>used. A typical value is now around 5 A/mm</a:t>
            </a:r>
            <a:r>
              <a:rPr lang="en-US" baseline="30000" dirty="0" smtClean="0">
                <a:latin typeface="Calibri Light" panose="020F0302020204030204" pitchFamily="34" charset="0"/>
              </a:rPr>
              <a:t>2</a:t>
            </a:r>
            <a:r>
              <a:rPr lang="en-US" dirty="0">
                <a:latin typeface="Calibri Light" panose="020F0302020204030204" pitchFamily="34" charset="0"/>
              </a:rPr>
              <a:t> </a:t>
            </a:r>
            <a:r>
              <a:rPr lang="en-US" dirty="0" smtClean="0">
                <a:latin typeface="Calibri Light" panose="020F0302020204030204" pitchFamily="34" charset="0"/>
              </a:rPr>
              <a:t>(</a:t>
            </a:r>
            <a:r>
              <a:rPr lang="en-US" dirty="0" err="1" smtClean="0">
                <a:latin typeface="Calibri Light" panose="020F0302020204030204" pitchFamily="34" charset="0"/>
              </a:rPr>
              <a:t>rms</a:t>
            </a:r>
            <a:r>
              <a:rPr lang="en-US" dirty="0" smtClean="0">
                <a:latin typeface="Calibri Light" panose="020F0302020204030204" pitchFamily="34" charset="0"/>
              </a:rPr>
              <a:t>) for dipoles, usually higher for quadrupoles. For both air and water cooled cases, for dc or slow magnets, what needs to be removed is the resistive electrical power, that is R*I^2. For very fast magnets, there are also eddy currents inside the conductor, which are not treated here.</a:t>
            </a:r>
            <a:endParaRPr lang="en-US" dirty="0">
              <a:latin typeface="Calibri Light" panose="020F0302020204030204" pitchFamily="34" charset="0"/>
            </a:endParaRPr>
          </a:p>
          <a:p>
            <a:endParaRPr lang="en-US" sz="800" dirty="0">
              <a:latin typeface="Calibri Light" panose="020F0302020204030204" pitchFamily="34" charset="0"/>
            </a:endParaRPr>
          </a:p>
          <a:p>
            <a:r>
              <a:rPr lang="en-US" dirty="0" smtClean="0">
                <a:latin typeface="Calibri Light" panose="020F0302020204030204" pitchFamily="34" charset="0"/>
              </a:rPr>
              <a:t>The choice of j depends on several factors. For large machines, we look for a balance between an overall optimum of capital + running cost: large coils = large capital cost = low running (electricity) cost, and vice versa.</a:t>
            </a:r>
          </a:p>
          <a:p>
            <a:endParaRPr lang="en-US" sz="800" dirty="0">
              <a:latin typeface="Calibri Light" panose="020F0302020204030204" pitchFamily="34" charset="0"/>
            </a:endParaRPr>
          </a:p>
          <a:p>
            <a:r>
              <a:rPr lang="en-US" dirty="0" smtClean="0">
                <a:latin typeface="Calibri Light" panose="020F0302020204030204" pitchFamily="34" charset="0"/>
              </a:rPr>
              <a:t>In other cases and for single or few magnets that need to be very compact, the current density can be much higher, like tens of A/mm</a:t>
            </a:r>
            <a:r>
              <a:rPr lang="en-US" baseline="30000" dirty="0" smtClean="0">
                <a:latin typeface="Calibri Light" panose="020F0302020204030204" pitchFamily="34" charset="0"/>
              </a:rPr>
              <a:t>2</a:t>
            </a:r>
            <a:r>
              <a:rPr lang="en-US" dirty="0" smtClean="0">
                <a:latin typeface="Calibri Light" panose="020F0302020204030204" pitchFamily="34" charset="0"/>
              </a:rPr>
              <a:t>.</a:t>
            </a:r>
          </a:p>
          <a:p>
            <a:endParaRPr lang="en-US" dirty="0">
              <a:latin typeface="Calibri Light" panose="020F0302020204030204" pitchFamily="34" charset="0"/>
            </a:endParaRPr>
          </a:p>
        </p:txBody>
      </p:sp>
    </p:spTree>
    <p:extLst>
      <p:ext uri="{BB962C8B-B14F-4D97-AF65-F5344CB8AC3E}">
        <p14:creationId xmlns:p14="http://schemas.microsoft.com/office/powerpoint/2010/main" val="84999890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50"/>
              </a:spcBef>
              <a:tabLst>
                <a:tab pos="355977" algn="l"/>
                <a:tab pos="803310" algn="l"/>
              </a:tabLst>
            </a:pPr>
            <a:r>
              <a:rPr lang="en-US" dirty="0" smtClean="0">
                <a:latin typeface="Calibri Light" panose="020F0302020204030204" pitchFamily="34" charset="0"/>
              </a:rPr>
              <a:t>NI	[A]	</a:t>
            </a:r>
            <a:r>
              <a:rPr lang="en-US" dirty="0">
                <a:latin typeface="Calibri Light" panose="020F0302020204030204" pitchFamily="34" charset="0"/>
              </a:rPr>
              <a:t>total (not per pole </a:t>
            </a:r>
            <a:r>
              <a:rPr lang="en-US" dirty="0" smtClean="0">
                <a:latin typeface="Calibri Light" panose="020F0302020204030204" pitchFamily="34" charset="0"/>
              </a:rPr>
              <a:t>) Ampere-turns</a:t>
            </a:r>
          </a:p>
          <a:p>
            <a:pPr>
              <a:spcBef>
                <a:spcPts val="50"/>
              </a:spcBef>
              <a:tabLst>
                <a:tab pos="355977" algn="l"/>
                <a:tab pos="803310" algn="l"/>
              </a:tabLst>
            </a:pPr>
            <a:r>
              <a:rPr lang="en-US" dirty="0" smtClean="0">
                <a:latin typeface="Calibri Light" panose="020F0302020204030204" pitchFamily="34" charset="0"/>
              </a:rPr>
              <a:t>B</a:t>
            </a:r>
            <a:r>
              <a:rPr lang="en-US" dirty="0">
                <a:latin typeface="Calibri Light" panose="020F0302020204030204" pitchFamily="34" charset="0"/>
              </a:rPr>
              <a:t>	</a:t>
            </a:r>
            <a:r>
              <a:rPr lang="en-US" dirty="0" smtClean="0">
                <a:latin typeface="Calibri Light" panose="020F0302020204030204" pitchFamily="34" charset="0"/>
              </a:rPr>
              <a:t>[T]	field in the aperture</a:t>
            </a:r>
          </a:p>
          <a:p>
            <a:pPr>
              <a:spcBef>
                <a:spcPts val="50"/>
              </a:spcBef>
              <a:tabLst>
                <a:tab pos="355977" algn="l"/>
                <a:tab pos="803310" algn="l"/>
              </a:tabLst>
            </a:pPr>
            <a:r>
              <a:rPr lang="en-US" dirty="0" smtClean="0">
                <a:latin typeface="Calibri Light" panose="020F0302020204030204" pitchFamily="34" charset="0"/>
              </a:rPr>
              <a:t>h	[m]	full vertical gap</a:t>
            </a:r>
          </a:p>
          <a:p>
            <a:pPr>
              <a:spcBef>
                <a:spcPts val="50"/>
              </a:spcBef>
              <a:tabLst>
                <a:tab pos="355977" algn="l"/>
                <a:tab pos="803310" algn="l"/>
              </a:tabLst>
            </a:pPr>
            <a:r>
              <a:rPr lang="en-US" dirty="0">
                <a:latin typeface="Symbol" panose="05050102010706020507" pitchFamily="18" charset="2"/>
              </a:rPr>
              <a:t>m</a:t>
            </a:r>
            <a:r>
              <a:rPr lang="en-US" baseline="-25000" dirty="0">
                <a:latin typeface="Calibri Light" panose="020F0302020204030204" pitchFamily="34" charset="0"/>
              </a:rPr>
              <a:t>0</a:t>
            </a:r>
            <a:r>
              <a:rPr lang="en-US" dirty="0">
                <a:latin typeface="Calibri Light" panose="020F0302020204030204" pitchFamily="34" charset="0"/>
              </a:rPr>
              <a:t>	[H/m]	vacuum permeability, 4</a:t>
            </a:r>
            <a:r>
              <a:rPr lang="en-US" dirty="0">
                <a:latin typeface="Symbol" panose="05050102010706020507" pitchFamily="18" charset="2"/>
              </a:rPr>
              <a:t>p</a:t>
            </a:r>
            <a:r>
              <a:rPr lang="en-US" dirty="0">
                <a:latin typeface="Calibri Light" panose="020F0302020204030204" pitchFamily="34" charset="0"/>
              </a:rPr>
              <a:t>∙</a:t>
            </a:r>
            <a:r>
              <a:rPr lang="en-US" dirty="0" smtClean="0">
                <a:latin typeface="Calibri Light" panose="020F0302020204030204" pitchFamily="34" charset="0"/>
              </a:rPr>
              <a:t>10</a:t>
            </a:r>
            <a:r>
              <a:rPr lang="en-US" baseline="30000" dirty="0" smtClean="0">
                <a:latin typeface="Calibri Light" panose="020F0302020204030204" pitchFamily="34" charset="0"/>
              </a:rPr>
              <a:t>-7</a:t>
            </a:r>
            <a:r>
              <a:rPr lang="en-US" dirty="0" smtClean="0">
                <a:latin typeface="Calibri Light" panose="020F0302020204030204" pitchFamily="34" charset="0"/>
              </a:rPr>
              <a:t> H/m</a:t>
            </a:r>
          </a:p>
          <a:p>
            <a:pPr>
              <a:spcBef>
                <a:spcPts val="50"/>
              </a:spcBef>
              <a:tabLst>
                <a:tab pos="355977" algn="l"/>
                <a:tab pos="803310" algn="l"/>
              </a:tabLst>
            </a:pPr>
            <a:r>
              <a:rPr lang="en-US" dirty="0" smtClean="0">
                <a:latin typeface="Symbol" panose="05050102010706020507" pitchFamily="18" charset="2"/>
              </a:rPr>
              <a:t>h</a:t>
            </a:r>
            <a:r>
              <a:rPr lang="en-US" dirty="0" smtClean="0">
                <a:latin typeface="Calibri Light" panose="020F0302020204030204" pitchFamily="34" charset="0"/>
              </a:rPr>
              <a:t>	[/]	magnetic efficiency, ≈0.95-0.98 (depends on iron saturation)</a:t>
            </a:r>
          </a:p>
          <a:p>
            <a:pPr>
              <a:spcBef>
                <a:spcPts val="50"/>
              </a:spcBef>
              <a:tabLst>
                <a:tab pos="355977" algn="l"/>
                <a:tab pos="803310" algn="l"/>
              </a:tabLst>
            </a:pPr>
            <a:r>
              <a:rPr lang="en-US" dirty="0" smtClean="0">
                <a:latin typeface="Calibri Light" panose="020F0302020204030204" pitchFamily="34" charset="0"/>
              </a:rPr>
              <a:t>I	[A]	current</a:t>
            </a:r>
          </a:p>
          <a:p>
            <a:pPr>
              <a:spcBef>
                <a:spcPts val="50"/>
              </a:spcBef>
              <a:tabLst>
                <a:tab pos="355977" algn="l"/>
                <a:tab pos="803310" algn="l"/>
              </a:tabLst>
            </a:pPr>
            <a:r>
              <a:rPr lang="en-US" dirty="0" smtClean="0">
                <a:latin typeface="Calibri Light" panose="020F0302020204030204" pitchFamily="34" charset="0"/>
              </a:rPr>
              <a:t>N	[/]	total (not per pole) number of turns</a:t>
            </a:r>
          </a:p>
          <a:p>
            <a:pPr>
              <a:spcBef>
                <a:spcPts val="50"/>
              </a:spcBef>
              <a:tabLst>
                <a:tab pos="355977" algn="l"/>
                <a:tab pos="803310" algn="l"/>
              </a:tabLst>
            </a:pPr>
            <a:r>
              <a:rPr lang="en-US" dirty="0" smtClean="0">
                <a:latin typeface="Calibri Light" panose="020F0302020204030204" pitchFamily="34" charset="0"/>
              </a:rPr>
              <a:t>R	[</a:t>
            </a:r>
            <a:r>
              <a:rPr lang="en-US" dirty="0" smtClean="0">
                <a:latin typeface="Symbol" panose="05050102010706020507" pitchFamily="18" charset="2"/>
              </a:rPr>
              <a:t>W</a:t>
            </a:r>
            <a:r>
              <a:rPr lang="en-US" dirty="0" smtClean="0">
                <a:latin typeface="Calibri Light" panose="020F0302020204030204" pitchFamily="34" charset="0"/>
              </a:rPr>
              <a:t>]	resistance</a:t>
            </a:r>
          </a:p>
          <a:p>
            <a:pPr>
              <a:spcBef>
                <a:spcPts val="50"/>
              </a:spcBef>
              <a:tabLst>
                <a:tab pos="355977" algn="l"/>
                <a:tab pos="803310" algn="l"/>
              </a:tabLst>
            </a:pPr>
            <a:r>
              <a:rPr lang="en-US" dirty="0" smtClean="0">
                <a:latin typeface="Calibri Light" panose="020F0302020204030204" pitchFamily="34" charset="0"/>
              </a:rPr>
              <a:t>L	[H]	inductance</a:t>
            </a:r>
          </a:p>
          <a:p>
            <a:pPr>
              <a:spcBef>
                <a:spcPts val="50"/>
              </a:spcBef>
              <a:tabLst>
                <a:tab pos="355977" algn="l"/>
                <a:tab pos="803310" algn="l"/>
              </a:tabLst>
            </a:pPr>
            <a:r>
              <a:rPr lang="en-US" dirty="0" smtClean="0">
                <a:latin typeface="Symbol" panose="05050102010706020507" pitchFamily="18" charset="2"/>
              </a:rPr>
              <a:t>r</a:t>
            </a:r>
            <a:r>
              <a:rPr lang="en-US" dirty="0" smtClean="0">
                <a:latin typeface="Calibri Light" panose="020F0302020204030204" pitchFamily="34" charset="0"/>
              </a:rPr>
              <a:t>	[</a:t>
            </a:r>
            <a:r>
              <a:rPr lang="en-US" dirty="0" smtClean="0">
                <a:latin typeface="Symbol" panose="05050102010706020507" pitchFamily="18" charset="2"/>
              </a:rPr>
              <a:t>W</a:t>
            </a:r>
            <a:r>
              <a:rPr lang="en-US" dirty="0" smtClean="0">
                <a:latin typeface="Calibri Light" panose="020F0302020204030204" pitchFamily="34" charset="0"/>
              </a:rPr>
              <a:t>m]	resistivity, </a:t>
            </a:r>
            <a:r>
              <a:rPr lang="en-GB" kern="0" dirty="0">
                <a:latin typeface="Calibri Light" panose="020F0302020204030204" pitchFamily="34" charset="0"/>
              </a:rPr>
              <a:t>1.72∙10</a:t>
            </a:r>
            <a:r>
              <a:rPr lang="en-GB" kern="0" baseline="30000" dirty="0">
                <a:latin typeface="Calibri Light" panose="020F0302020204030204" pitchFamily="34" charset="0"/>
              </a:rPr>
              <a:t>-8</a:t>
            </a:r>
            <a:r>
              <a:rPr lang="en-GB" kern="0" dirty="0">
                <a:latin typeface="Calibri Light" panose="020F0302020204030204" pitchFamily="34" charset="0"/>
              </a:rPr>
              <a:t> </a:t>
            </a:r>
            <a:r>
              <a:rPr lang="en-US" dirty="0">
                <a:latin typeface="Symbol" panose="05050102010706020507" pitchFamily="18" charset="2"/>
              </a:rPr>
              <a:t>W</a:t>
            </a:r>
            <a:r>
              <a:rPr lang="en-US" dirty="0">
                <a:latin typeface="Calibri Light" panose="020F0302020204030204" pitchFamily="34" charset="0"/>
              </a:rPr>
              <a:t>m </a:t>
            </a:r>
            <a:r>
              <a:rPr lang="en-GB" kern="0" dirty="0" smtClean="0">
                <a:latin typeface="Calibri Light" panose="020F0302020204030204" pitchFamily="34" charset="0"/>
              </a:rPr>
              <a:t>for Cu, 2.65∙10</a:t>
            </a:r>
            <a:r>
              <a:rPr lang="en-GB" kern="0" baseline="30000" dirty="0" smtClean="0">
                <a:latin typeface="Calibri Light" panose="020F0302020204030204" pitchFamily="34" charset="0"/>
              </a:rPr>
              <a:t>-8</a:t>
            </a:r>
            <a:r>
              <a:rPr lang="en-GB" kern="0" dirty="0" smtClean="0">
                <a:latin typeface="Calibri Light" panose="020F0302020204030204" pitchFamily="34" charset="0"/>
              </a:rPr>
              <a:t> </a:t>
            </a:r>
            <a:r>
              <a:rPr lang="en-US" dirty="0">
                <a:latin typeface="Symbol" panose="05050102010706020507" pitchFamily="18" charset="2"/>
              </a:rPr>
              <a:t>W</a:t>
            </a:r>
            <a:r>
              <a:rPr lang="en-US" dirty="0">
                <a:latin typeface="Calibri Light" panose="020F0302020204030204" pitchFamily="34" charset="0"/>
              </a:rPr>
              <a:t>m </a:t>
            </a:r>
            <a:r>
              <a:rPr lang="en-GB" kern="0" dirty="0" smtClean="0">
                <a:latin typeface="Calibri Light" panose="020F0302020204030204" pitchFamily="34" charset="0"/>
              </a:rPr>
              <a:t>for Al, at 20 °C</a:t>
            </a:r>
          </a:p>
          <a:p>
            <a:pPr>
              <a:spcBef>
                <a:spcPts val="50"/>
              </a:spcBef>
              <a:tabLst>
                <a:tab pos="355977" algn="l"/>
                <a:tab pos="803310" algn="l"/>
              </a:tabLst>
            </a:pPr>
            <a:r>
              <a:rPr lang="en-US" dirty="0" err="1" smtClean="0">
                <a:latin typeface="Calibri Light" panose="020F0302020204030204" pitchFamily="34" charset="0"/>
              </a:rPr>
              <a:t>L</a:t>
            </a:r>
            <a:r>
              <a:rPr lang="en-US" baseline="-25000" dirty="0" err="1" smtClean="0">
                <a:latin typeface="Calibri Light" panose="020F0302020204030204" pitchFamily="34" charset="0"/>
              </a:rPr>
              <a:t>turn</a:t>
            </a:r>
            <a:r>
              <a:rPr lang="en-US" dirty="0">
                <a:latin typeface="Calibri Light" panose="020F0302020204030204" pitchFamily="34" charset="0"/>
              </a:rPr>
              <a:t>	</a:t>
            </a:r>
            <a:r>
              <a:rPr lang="en-US" dirty="0" smtClean="0">
                <a:latin typeface="Calibri Light" panose="020F0302020204030204" pitchFamily="34" charset="0"/>
              </a:rPr>
              <a:t>[m]	average length of a coil turn</a:t>
            </a:r>
          </a:p>
          <a:p>
            <a:pPr>
              <a:spcBef>
                <a:spcPts val="50"/>
              </a:spcBef>
              <a:tabLst>
                <a:tab pos="355977" algn="l"/>
                <a:tab pos="803310" algn="l"/>
              </a:tabLst>
            </a:pPr>
            <a:r>
              <a:rPr lang="en-US" dirty="0" err="1" smtClean="0">
                <a:latin typeface="Calibri Light" panose="020F0302020204030204" pitchFamily="34" charset="0"/>
              </a:rPr>
              <a:t>A</a:t>
            </a:r>
            <a:r>
              <a:rPr lang="en-US" baseline="-25000" dirty="0" err="1" smtClean="0">
                <a:latin typeface="Calibri Light" panose="020F0302020204030204" pitchFamily="34" charset="0"/>
              </a:rPr>
              <a:t>cond</a:t>
            </a:r>
            <a:r>
              <a:rPr lang="en-US" dirty="0" smtClean="0">
                <a:latin typeface="Calibri Light" panose="020F0302020204030204" pitchFamily="34" charset="0"/>
              </a:rPr>
              <a:t> 	[m</a:t>
            </a:r>
            <a:r>
              <a:rPr lang="en-US" baseline="30000" dirty="0" smtClean="0">
                <a:latin typeface="Calibri Light" panose="020F0302020204030204" pitchFamily="34" charset="0"/>
              </a:rPr>
              <a:t>2</a:t>
            </a:r>
            <a:r>
              <a:rPr lang="en-US" dirty="0" smtClean="0">
                <a:latin typeface="Calibri Light" panose="020F0302020204030204" pitchFamily="34" charset="0"/>
              </a:rPr>
              <a:t>]	cross section of a single conductor (counting only the metal)</a:t>
            </a:r>
          </a:p>
          <a:p>
            <a:pPr>
              <a:spcBef>
                <a:spcPts val="50"/>
              </a:spcBef>
              <a:tabLst>
                <a:tab pos="355977" algn="l"/>
                <a:tab pos="803310" algn="l"/>
              </a:tabLst>
            </a:pPr>
            <a:r>
              <a:rPr lang="en-US" dirty="0" err="1" smtClean="0">
                <a:latin typeface="Calibri Light" panose="020F0302020204030204" pitchFamily="34" charset="0"/>
              </a:rPr>
              <a:t>l</a:t>
            </a:r>
            <a:r>
              <a:rPr lang="en-US" baseline="-25000" dirty="0" err="1" smtClean="0">
                <a:latin typeface="Calibri Light" panose="020F0302020204030204" pitchFamily="34" charset="0"/>
              </a:rPr>
              <a:t>Fe</a:t>
            </a:r>
            <a:r>
              <a:rPr lang="en-US" dirty="0" smtClean="0">
                <a:latin typeface="Calibri Light" panose="020F0302020204030204" pitchFamily="34" charset="0"/>
              </a:rPr>
              <a:t>	[m]	iron length, in 3D (longitudinal direction)</a:t>
            </a:r>
          </a:p>
          <a:p>
            <a:pPr>
              <a:spcBef>
                <a:spcPts val="50"/>
              </a:spcBef>
              <a:tabLst>
                <a:tab pos="355977" algn="l"/>
                <a:tab pos="803310" algn="l"/>
              </a:tabLst>
            </a:pPr>
            <a:r>
              <a:rPr lang="en-US" dirty="0" err="1" smtClean="0">
                <a:latin typeface="Calibri Light" panose="020F0302020204030204" pitchFamily="34" charset="0"/>
              </a:rPr>
              <a:t>w</a:t>
            </a:r>
            <a:r>
              <a:rPr lang="en-US" baseline="-25000" dirty="0" err="1" smtClean="0">
                <a:latin typeface="Calibri Light" panose="020F0302020204030204" pitchFamily="34" charset="0"/>
              </a:rPr>
              <a:t>pole</a:t>
            </a:r>
            <a:r>
              <a:rPr lang="en-US" dirty="0" smtClean="0">
                <a:latin typeface="Calibri Light" panose="020F0302020204030204" pitchFamily="34" charset="0"/>
              </a:rPr>
              <a:t> 	[m]	pole width</a:t>
            </a:r>
          </a:p>
          <a:p>
            <a:pPr>
              <a:tabLst>
                <a:tab pos="355977" algn="l"/>
                <a:tab pos="803310" algn="l"/>
              </a:tabLst>
            </a:pPr>
            <a:endParaRPr lang="en-US" sz="600" baseline="30000" dirty="0">
              <a:latin typeface="Calibri Light" panose="020F0302020204030204" pitchFamily="34" charset="0"/>
            </a:endParaRPr>
          </a:p>
          <a:p>
            <a:r>
              <a:rPr lang="en-US" dirty="0" smtClean="0">
                <a:latin typeface="Calibri Light" panose="020F0302020204030204" pitchFamily="34" charset="0"/>
              </a:rPr>
              <a:t>The </a:t>
            </a:r>
            <a:r>
              <a:rPr lang="en-US" u="sng" dirty="0" smtClean="0">
                <a:latin typeface="Calibri Light" panose="020F0302020204030204" pitchFamily="34" charset="0"/>
              </a:rPr>
              <a:t>Ampere-turns</a:t>
            </a:r>
            <a:r>
              <a:rPr lang="en-US" dirty="0" smtClean="0">
                <a:latin typeface="Calibri Light" panose="020F0302020204030204" pitchFamily="34" charset="0"/>
              </a:rPr>
              <a:t> NI are directly proportional to the field B and the vertical gap h. The formula holds in all cases, with the exception of the window frame layout with windings on both </a:t>
            </a:r>
            <a:r>
              <a:rPr lang="en-US" dirty="0" err="1" smtClean="0">
                <a:latin typeface="Calibri Light" panose="020F0302020204030204" pitchFamily="34" charset="0"/>
              </a:rPr>
              <a:t>backlegs</a:t>
            </a:r>
            <a:r>
              <a:rPr lang="en-US" dirty="0" smtClean="0">
                <a:latin typeface="Calibri Light" panose="020F0302020204030204" pitchFamily="34" charset="0"/>
              </a:rPr>
              <a:t>, where the Ampere-turns need to be doubled. </a:t>
            </a:r>
            <a:r>
              <a:rPr lang="en-US" baseline="0" dirty="0" smtClean="0">
                <a:latin typeface="Calibri Light" panose="020F0302020204030204" pitchFamily="34" charset="0"/>
              </a:rPr>
              <a:t>The </a:t>
            </a:r>
            <a:r>
              <a:rPr lang="en-US" u="sng" baseline="0" dirty="0" smtClean="0">
                <a:latin typeface="Calibri Light" panose="020F0302020204030204" pitchFamily="34" charset="0"/>
              </a:rPr>
              <a:t>resistance</a:t>
            </a:r>
            <a:r>
              <a:rPr lang="en-US" dirty="0" smtClean="0">
                <a:latin typeface="Calibri Light" panose="020F0302020204030204" pitchFamily="34" charset="0"/>
              </a:rPr>
              <a:t> depends on the resistivity </a:t>
            </a:r>
            <a:r>
              <a:rPr lang="en-US" dirty="0" smtClean="0">
                <a:latin typeface="Symbol" panose="05050102010706020507" pitchFamily="18" charset="2"/>
              </a:rPr>
              <a:t>r</a:t>
            </a:r>
            <a:r>
              <a:rPr lang="en-US" dirty="0" smtClean="0">
                <a:latin typeface="Calibri Light" panose="020F0302020204030204" pitchFamily="34" charset="0"/>
              </a:rPr>
              <a:t> of the conductor and its cross section. The </a:t>
            </a:r>
            <a:r>
              <a:rPr lang="en-US" u="sng" dirty="0" smtClean="0">
                <a:latin typeface="Calibri Light" panose="020F0302020204030204" pitchFamily="34" charset="0"/>
              </a:rPr>
              <a:t>inductance</a:t>
            </a:r>
            <a:r>
              <a:rPr lang="en-US" dirty="0" smtClean="0">
                <a:latin typeface="Calibri Light" panose="020F0302020204030204" pitchFamily="34" charset="0"/>
              </a:rPr>
              <a:t> depends quadratically on the number of turns; </a:t>
            </a:r>
            <a:r>
              <a:rPr lang="en-US" dirty="0">
                <a:latin typeface="Calibri Light" panose="020F0302020204030204" pitchFamily="34" charset="0"/>
              </a:rPr>
              <a:t>f</a:t>
            </a:r>
            <a:r>
              <a:rPr lang="en-US" dirty="0" smtClean="0">
                <a:latin typeface="Calibri Light" panose="020F0302020204030204" pitchFamily="34" charset="0"/>
              </a:rPr>
              <a:t>or the same gap, L is larger for a wider pole.</a:t>
            </a:r>
          </a:p>
          <a:p>
            <a:endParaRPr lang="en-US" baseline="0" dirty="0" smtClean="0">
              <a:solidFill>
                <a:srgbClr val="FF0000"/>
              </a:solidFill>
              <a:latin typeface="Calibri Light" panose="020F0302020204030204" pitchFamily="34" charset="0"/>
            </a:endParaRPr>
          </a:p>
          <a:p>
            <a:endParaRPr lang="en-US" baseline="0" dirty="0" smtClean="0">
              <a:solidFill>
                <a:srgbClr val="FF0000"/>
              </a:solidFill>
              <a:latin typeface="Calibri Light" panose="020F0302020204030204" pitchFamily="34" charset="0"/>
            </a:endParaRPr>
          </a:p>
          <a:p>
            <a:endParaRPr lang="en-US" baseline="0" dirty="0" smtClean="0">
              <a:latin typeface="Calibri Light" panose="020F0302020204030204" pitchFamily="34" charset="0"/>
            </a:endParaRPr>
          </a:p>
        </p:txBody>
      </p:sp>
    </p:spTree>
    <p:extLst>
      <p:ext uri="{BB962C8B-B14F-4D97-AF65-F5344CB8AC3E}">
        <p14:creationId xmlns:p14="http://schemas.microsoft.com/office/powerpoint/2010/main" val="296877681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50"/>
              </a:spcBef>
              <a:tabLst>
                <a:tab pos="355977" algn="l"/>
                <a:tab pos="803310" algn="l"/>
              </a:tabLst>
            </a:pPr>
            <a:r>
              <a:rPr lang="en-US" dirty="0" smtClean="0">
                <a:latin typeface="Calibri Light" panose="020F0302020204030204" pitchFamily="34" charset="0"/>
              </a:rPr>
              <a:t>V</a:t>
            </a:r>
            <a:r>
              <a:rPr lang="en-US" dirty="0">
                <a:latin typeface="Calibri Light" panose="020F0302020204030204" pitchFamily="34" charset="0"/>
              </a:rPr>
              <a:t>	</a:t>
            </a:r>
            <a:r>
              <a:rPr lang="en-US" dirty="0" smtClean="0">
                <a:latin typeface="Calibri Light" panose="020F0302020204030204" pitchFamily="34" charset="0"/>
              </a:rPr>
              <a:t>[V]</a:t>
            </a:r>
            <a:r>
              <a:rPr lang="en-US" dirty="0">
                <a:latin typeface="Calibri Light" panose="020F0302020204030204" pitchFamily="34" charset="0"/>
              </a:rPr>
              <a:t>	</a:t>
            </a:r>
            <a:r>
              <a:rPr lang="en-US" dirty="0" smtClean="0">
                <a:latin typeface="Calibri Light" panose="020F0302020204030204" pitchFamily="34" charset="0"/>
              </a:rPr>
              <a:t>voltage</a:t>
            </a:r>
            <a:endParaRPr lang="en-US" dirty="0">
              <a:latin typeface="Calibri Light" panose="020F0302020204030204" pitchFamily="34" charset="0"/>
            </a:endParaRPr>
          </a:p>
          <a:p>
            <a:pPr>
              <a:spcBef>
                <a:spcPts val="50"/>
              </a:spcBef>
              <a:tabLst>
                <a:tab pos="355977" algn="l"/>
                <a:tab pos="803310" algn="l"/>
              </a:tabLst>
            </a:pPr>
            <a:r>
              <a:rPr lang="en-US" dirty="0" err="1" smtClean="0">
                <a:latin typeface="Calibri Light" panose="020F0302020204030204" pitchFamily="34" charset="0"/>
              </a:rPr>
              <a:t>dI</a:t>
            </a:r>
            <a:r>
              <a:rPr lang="en-US" dirty="0" smtClean="0">
                <a:latin typeface="Calibri Light" panose="020F0302020204030204" pitchFamily="34" charset="0"/>
              </a:rPr>
              <a:t>/</a:t>
            </a:r>
            <a:r>
              <a:rPr lang="en-US" dirty="0" err="1" smtClean="0">
                <a:latin typeface="Calibri Light" panose="020F0302020204030204" pitchFamily="34" charset="0"/>
              </a:rPr>
              <a:t>dt</a:t>
            </a:r>
            <a:r>
              <a:rPr lang="en-US" dirty="0">
                <a:latin typeface="Calibri Light" panose="020F0302020204030204" pitchFamily="34" charset="0"/>
              </a:rPr>
              <a:t>	</a:t>
            </a:r>
            <a:r>
              <a:rPr lang="en-US" dirty="0" smtClean="0">
                <a:latin typeface="Calibri Light" panose="020F0302020204030204" pitchFamily="34" charset="0"/>
              </a:rPr>
              <a:t>[A/s]</a:t>
            </a:r>
            <a:r>
              <a:rPr lang="en-US" dirty="0">
                <a:latin typeface="Calibri Light" panose="020F0302020204030204" pitchFamily="34" charset="0"/>
              </a:rPr>
              <a:t>	</a:t>
            </a:r>
            <a:r>
              <a:rPr lang="en-US" dirty="0" smtClean="0">
                <a:latin typeface="Calibri Light" panose="020F0302020204030204" pitchFamily="34" charset="0"/>
              </a:rPr>
              <a:t>current ramp rate</a:t>
            </a:r>
            <a:endParaRPr lang="en-US" dirty="0">
              <a:latin typeface="Calibri Light" panose="020F0302020204030204" pitchFamily="34" charset="0"/>
            </a:endParaRPr>
          </a:p>
          <a:p>
            <a:pPr>
              <a:spcBef>
                <a:spcPts val="50"/>
              </a:spcBef>
              <a:tabLst>
                <a:tab pos="355977" algn="l"/>
                <a:tab pos="803310" algn="l"/>
              </a:tabLst>
            </a:pPr>
            <a:r>
              <a:rPr lang="en-US" dirty="0" err="1" smtClean="0">
                <a:latin typeface="Calibri Light" panose="020F0302020204030204" pitchFamily="34" charset="0"/>
              </a:rPr>
              <a:t>P</a:t>
            </a:r>
            <a:r>
              <a:rPr lang="en-US" baseline="-25000" dirty="0" err="1" smtClean="0">
                <a:latin typeface="Calibri Light" panose="020F0302020204030204" pitchFamily="34" charset="0"/>
              </a:rPr>
              <a:t>rms</a:t>
            </a:r>
            <a:r>
              <a:rPr lang="en-US" dirty="0">
                <a:latin typeface="Calibri Light" panose="020F0302020204030204" pitchFamily="34" charset="0"/>
              </a:rPr>
              <a:t>	</a:t>
            </a:r>
            <a:r>
              <a:rPr lang="en-US" dirty="0" smtClean="0">
                <a:latin typeface="Calibri Light" panose="020F0302020204030204" pitchFamily="34" charset="0"/>
              </a:rPr>
              <a:t>[W]</a:t>
            </a:r>
            <a:r>
              <a:rPr lang="en-US" dirty="0">
                <a:latin typeface="Calibri Light" panose="020F0302020204030204" pitchFamily="34" charset="0"/>
              </a:rPr>
              <a:t>	</a:t>
            </a:r>
            <a:r>
              <a:rPr lang="en-US" dirty="0" smtClean="0">
                <a:latin typeface="Calibri Light" panose="020F0302020204030204" pitchFamily="34" charset="0"/>
              </a:rPr>
              <a:t>resistive power (</a:t>
            </a:r>
            <a:r>
              <a:rPr lang="en-US" dirty="0" err="1" smtClean="0">
                <a:latin typeface="Calibri Light" panose="020F0302020204030204" pitchFamily="34" charset="0"/>
              </a:rPr>
              <a:t>rms</a:t>
            </a:r>
            <a:r>
              <a:rPr lang="en-US" dirty="0" smtClean="0">
                <a:latin typeface="Calibri Light" panose="020F0302020204030204" pitchFamily="34" charset="0"/>
              </a:rPr>
              <a:t>)</a:t>
            </a:r>
            <a:endParaRPr lang="en-US" dirty="0">
              <a:latin typeface="Calibri Light" panose="020F0302020204030204" pitchFamily="34" charset="0"/>
            </a:endParaRPr>
          </a:p>
          <a:p>
            <a:pPr>
              <a:spcBef>
                <a:spcPts val="50"/>
              </a:spcBef>
              <a:tabLst>
                <a:tab pos="355977" algn="l"/>
                <a:tab pos="803310" algn="l"/>
              </a:tabLst>
            </a:pPr>
            <a:r>
              <a:rPr lang="en-US" dirty="0" err="1" smtClean="0">
                <a:latin typeface="Calibri Light" panose="020F0302020204030204" pitchFamily="34" charset="0"/>
              </a:rPr>
              <a:t>j</a:t>
            </a:r>
            <a:r>
              <a:rPr lang="en-US" baseline="-25000" dirty="0" err="1">
                <a:latin typeface="Calibri Light" panose="020F0302020204030204" pitchFamily="34" charset="0"/>
              </a:rPr>
              <a:t>r</a:t>
            </a:r>
            <a:r>
              <a:rPr lang="en-US" baseline="-25000" dirty="0" err="1" smtClean="0">
                <a:latin typeface="Calibri Light" panose="020F0302020204030204" pitchFamily="34" charset="0"/>
              </a:rPr>
              <a:t>ms</a:t>
            </a:r>
            <a:r>
              <a:rPr lang="en-US" dirty="0" smtClean="0">
                <a:latin typeface="Calibri Light" panose="020F0302020204030204" pitchFamily="34" charset="0"/>
              </a:rPr>
              <a:t> </a:t>
            </a:r>
            <a:r>
              <a:rPr lang="en-US" dirty="0">
                <a:latin typeface="Calibri Light" panose="020F0302020204030204" pitchFamily="34" charset="0"/>
              </a:rPr>
              <a:t>	</a:t>
            </a:r>
            <a:r>
              <a:rPr lang="en-US" dirty="0" smtClean="0">
                <a:latin typeface="Calibri Light" panose="020F0302020204030204" pitchFamily="34" charset="0"/>
              </a:rPr>
              <a:t>[A/m</a:t>
            </a:r>
            <a:r>
              <a:rPr lang="en-US" baseline="30000" dirty="0" smtClean="0">
                <a:latin typeface="Calibri Light" panose="020F0302020204030204" pitchFamily="34" charset="0"/>
              </a:rPr>
              <a:t>2</a:t>
            </a:r>
            <a:r>
              <a:rPr lang="en-US" dirty="0">
                <a:latin typeface="Calibri Light" panose="020F0302020204030204" pitchFamily="34" charset="0"/>
              </a:rPr>
              <a:t>]	</a:t>
            </a:r>
            <a:r>
              <a:rPr lang="en-US" dirty="0" smtClean="0">
                <a:latin typeface="Calibri Light" panose="020F0302020204030204" pitchFamily="34" charset="0"/>
              </a:rPr>
              <a:t>current density (</a:t>
            </a:r>
            <a:r>
              <a:rPr lang="en-US" dirty="0" err="1" smtClean="0">
                <a:latin typeface="Calibri Light" panose="020F0302020204030204" pitchFamily="34" charset="0"/>
              </a:rPr>
              <a:t>rms</a:t>
            </a:r>
            <a:r>
              <a:rPr lang="en-US" dirty="0" smtClean="0">
                <a:latin typeface="Calibri Light" panose="020F0302020204030204" pitchFamily="34" charset="0"/>
              </a:rPr>
              <a:t>)</a:t>
            </a:r>
            <a:endParaRPr lang="en-US" dirty="0">
              <a:latin typeface="Calibri Light" panose="020F0302020204030204" pitchFamily="34" charset="0"/>
            </a:endParaRPr>
          </a:p>
          <a:p>
            <a:pPr>
              <a:spcBef>
                <a:spcPts val="50"/>
              </a:spcBef>
              <a:tabLst>
                <a:tab pos="355977" algn="l"/>
                <a:tab pos="803310" algn="l"/>
              </a:tabLst>
            </a:pPr>
            <a:r>
              <a:rPr lang="en-US" dirty="0" err="1" smtClean="0">
                <a:latin typeface="Calibri Light" panose="020F0302020204030204" pitchFamily="34" charset="0"/>
              </a:rPr>
              <a:t>V</a:t>
            </a:r>
            <a:r>
              <a:rPr lang="en-US" baseline="-25000" dirty="0" err="1" smtClean="0">
                <a:latin typeface="Calibri Light" panose="020F0302020204030204" pitchFamily="34" charset="0"/>
              </a:rPr>
              <a:t>cond</a:t>
            </a:r>
            <a:r>
              <a:rPr lang="en-US" dirty="0">
                <a:latin typeface="Calibri Light" panose="020F0302020204030204" pitchFamily="34" charset="0"/>
              </a:rPr>
              <a:t>	[</a:t>
            </a:r>
            <a:r>
              <a:rPr lang="en-US" dirty="0" smtClean="0">
                <a:latin typeface="Calibri Light" panose="020F0302020204030204" pitchFamily="34" charset="0"/>
              </a:rPr>
              <a:t>m</a:t>
            </a:r>
            <a:r>
              <a:rPr lang="en-US" baseline="30000" dirty="0" smtClean="0">
                <a:latin typeface="Calibri Light" panose="020F0302020204030204" pitchFamily="34" charset="0"/>
              </a:rPr>
              <a:t>3</a:t>
            </a:r>
            <a:r>
              <a:rPr lang="en-US" dirty="0" smtClean="0">
                <a:latin typeface="Calibri Light" panose="020F0302020204030204" pitchFamily="34" charset="0"/>
              </a:rPr>
              <a:t>]</a:t>
            </a:r>
            <a:r>
              <a:rPr lang="en-US" dirty="0">
                <a:latin typeface="Calibri Light" panose="020F0302020204030204" pitchFamily="34" charset="0"/>
              </a:rPr>
              <a:t>	</a:t>
            </a:r>
            <a:r>
              <a:rPr lang="en-US" dirty="0" smtClean="0">
                <a:latin typeface="Calibri Light" panose="020F0302020204030204" pitchFamily="34" charset="0"/>
              </a:rPr>
              <a:t>volume of conductor</a:t>
            </a:r>
            <a:endParaRPr lang="en-US" dirty="0">
              <a:latin typeface="Calibri Light" panose="020F0302020204030204" pitchFamily="34" charset="0"/>
            </a:endParaRPr>
          </a:p>
          <a:p>
            <a:pPr>
              <a:spcBef>
                <a:spcPts val="50"/>
              </a:spcBef>
              <a:tabLst>
                <a:tab pos="355977" algn="l"/>
                <a:tab pos="803310" algn="l"/>
              </a:tabLst>
            </a:pPr>
            <a:r>
              <a:rPr lang="en-US" dirty="0" err="1" smtClean="0">
                <a:latin typeface="Calibri Light" panose="020F0302020204030204" pitchFamily="34" charset="0"/>
              </a:rPr>
              <a:t>E</a:t>
            </a:r>
            <a:r>
              <a:rPr lang="en-US" baseline="-25000" dirty="0" err="1" smtClean="0">
                <a:latin typeface="Calibri Light" panose="020F0302020204030204" pitchFamily="34" charset="0"/>
              </a:rPr>
              <a:t>m</a:t>
            </a:r>
            <a:r>
              <a:rPr lang="en-US" dirty="0" smtClean="0">
                <a:latin typeface="Calibri Light" panose="020F0302020204030204" pitchFamily="34" charset="0"/>
              </a:rPr>
              <a:t> </a:t>
            </a:r>
            <a:r>
              <a:rPr lang="en-US" dirty="0">
                <a:latin typeface="Calibri Light" panose="020F0302020204030204" pitchFamily="34" charset="0"/>
              </a:rPr>
              <a:t>	</a:t>
            </a:r>
            <a:r>
              <a:rPr lang="en-US" dirty="0" smtClean="0">
                <a:latin typeface="Calibri Light" panose="020F0302020204030204" pitchFamily="34" charset="0"/>
              </a:rPr>
              <a:t>[J]</a:t>
            </a:r>
            <a:r>
              <a:rPr lang="en-US" dirty="0">
                <a:latin typeface="Calibri Light" panose="020F0302020204030204" pitchFamily="34" charset="0"/>
              </a:rPr>
              <a:t>	</a:t>
            </a:r>
            <a:r>
              <a:rPr lang="en-US" dirty="0" smtClean="0">
                <a:latin typeface="Calibri Light" panose="020F0302020204030204" pitchFamily="34" charset="0"/>
              </a:rPr>
              <a:t>magnetic stored energy</a:t>
            </a:r>
            <a:endParaRPr lang="en-US" dirty="0">
              <a:latin typeface="Calibri Light" panose="020F0302020204030204" pitchFamily="34" charset="0"/>
            </a:endParaRPr>
          </a:p>
          <a:p>
            <a:pPr>
              <a:tabLst>
                <a:tab pos="355977" algn="l"/>
                <a:tab pos="803310" algn="l"/>
              </a:tabLst>
            </a:pPr>
            <a:endParaRPr lang="en-US" sz="600" baseline="30000" dirty="0">
              <a:latin typeface="Calibri Light" panose="020F0302020204030204" pitchFamily="34" charset="0"/>
            </a:endParaRPr>
          </a:p>
          <a:p>
            <a:r>
              <a:rPr lang="en-US" dirty="0">
                <a:latin typeface="Calibri Light" panose="020F0302020204030204" pitchFamily="34" charset="0"/>
              </a:rPr>
              <a:t>The </a:t>
            </a:r>
            <a:r>
              <a:rPr lang="en-US" u="sng" dirty="0" smtClean="0">
                <a:latin typeface="Calibri Light" panose="020F0302020204030204" pitchFamily="34" charset="0"/>
              </a:rPr>
              <a:t>voltag</a:t>
            </a:r>
            <a:r>
              <a:rPr lang="en-US" u="sng" dirty="0">
                <a:latin typeface="Calibri Light" panose="020F0302020204030204" pitchFamily="34" charset="0"/>
              </a:rPr>
              <a:t>e</a:t>
            </a:r>
            <a:r>
              <a:rPr lang="en-US" dirty="0" smtClean="0">
                <a:latin typeface="Calibri Light" panose="020F0302020204030204" pitchFamily="34" charset="0"/>
              </a:rPr>
              <a:t> has a resistive and an inductive part. In cycled magnets, often the inductive voltage is larger than the resistive one.</a:t>
            </a:r>
            <a:endParaRPr lang="en-US" dirty="0">
              <a:latin typeface="Calibri Light" panose="020F0302020204030204" pitchFamily="34" charset="0"/>
            </a:endParaRPr>
          </a:p>
          <a:p>
            <a:r>
              <a:rPr lang="en-US" dirty="0">
                <a:latin typeface="Calibri Light" panose="020F0302020204030204" pitchFamily="34" charset="0"/>
              </a:rPr>
              <a:t>The </a:t>
            </a:r>
            <a:r>
              <a:rPr lang="en-US" u="sng" dirty="0" smtClean="0">
                <a:latin typeface="Calibri Light" panose="020F0302020204030204" pitchFamily="34" charset="0"/>
              </a:rPr>
              <a:t>resistive power</a:t>
            </a:r>
            <a:r>
              <a:rPr lang="en-US" dirty="0">
                <a:latin typeface="Calibri Light" panose="020F0302020204030204" pitchFamily="34" charset="0"/>
              </a:rPr>
              <a:t> </a:t>
            </a:r>
            <a:r>
              <a:rPr lang="en-US" dirty="0" smtClean="0">
                <a:latin typeface="Calibri Light" panose="020F0302020204030204" pitchFamily="34" charset="0"/>
              </a:rPr>
              <a:t>is usually looked at in </a:t>
            </a:r>
            <a:r>
              <a:rPr lang="en-US" dirty="0" err="1" smtClean="0">
                <a:latin typeface="Calibri Light" panose="020F0302020204030204" pitchFamily="34" charset="0"/>
              </a:rPr>
              <a:t>rms</a:t>
            </a:r>
            <a:r>
              <a:rPr lang="en-US" dirty="0" smtClean="0">
                <a:latin typeface="Calibri Light" panose="020F0302020204030204" pitchFamily="34" charset="0"/>
              </a:rPr>
              <a:t> terms. The </a:t>
            </a:r>
            <a:r>
              <a:rPr lang="en-US" dirty="0">
                <a:latin typeface="Calibri Light" panose="020F0302020204030204" pitchFamily="34" charset="0"/>
              </a:rPr>
              <a:t>formula can be used </a:t>
            </a:r>
            <a:r>
              <a:rPr lang="en-US" dirty="0" smtClean="0">
                <a:latin typeface="Calibri Light" panose="020F0302020204030204" pitchFamily="34" charset="0"/>
              </a:rPr>
              <a:t>also for </a:t>
            </a:r>
            <a:r>
              <a:rPr lang="en-US" dirty="0">
                <a:latin typeface="Calibri Light" panose="020F0302020204030204" pitchFamily="34" charset="0"/>
              </a:rPr>
              <a:t>the peak </a:t>
            </a:r>
            <a:r>
              <a:rPr lang="en-US" dirty="0" smtClean="0">
                <a:latin typeface="Calibri Light" panose="020F0302020204030204" pitchFamily="34" charset="0"/>
              </a:rPr>
              <a:t>power, just with the peak current instead of the </a:t>
            </a:r>
            <a:r>
              <a:rPr lang="en-US" dirty="0" err="1" smtClean="0">
                <a:latin typeface="Calibri Light" panose="020F0302020204030204" pitchFamily="34" charset="0"/>
              </a:rPr>
              <a:t>rms</a:t>
            </a:r>
            <a:r>
              <a:rPr lang="en-US" dirty="0" smtClean="0">
                <a:latin typeface="Calibri Light" panose="020F0302020204030204" pitchFamily="34" charset="0"/>
              </a:rPr>
              <a:t> one. For a given coil size, the power scales linearly with the field B, the gap h and the current density j. </a:t>
            </a:r>
            <a:endParaRPr lang="en-US" dirty="0">
              <a:latin typeface="Calibri Light" panose="020F0302020204030204" pitchFamily="34" charset="0"/>
            </a:endParaRPr>
          </a:p>
          <a:p>
            <a:r>
              <a:rPr lang="en-US" dirty="0">
                <a:latin typeface="Calibri Light" panose="020F0302020204030204" pitchFamily="34" charset="0"/>
              </a:rPr>
              <a:t>The </a:t>
            </a:r>
            <a:r>
              <a:rPr lang="en-US" u="sng" dirty="0" smtClean="0">
                <a:latin typeface="Calibri Light" panose="020F0302020204030204" pitchFamily="34" charset="0"/>
              </a:rPr>
              <a:t>magnetic stored energy</a:t>
            </a:r>
            <a:r>
              <a:rPr lang="en-US" dirty="0" smtClean="0">
                <a:latin typeface="Calibri Light" panose="020F0302020204030204" pitchFamily="34" charset="0"/>
              </a:rPr>
              <a:t> could be computed also from the energy per unit volume (B</a:t>
            </a:r>
            <a:r>
              <a:rPr lang="en-US" baseline="30000" dirty="0" smtClean="0">
                <a:latin typeface="Calibri Light" panose="020F0302020204030204" pitchFamily="34" charset="0"/>
              </a:rPr>
              <a:t>2</a:t>
            </a:r>
            <a:r>
              <a:rPr lang="en-US" dirty="0" smtClean="0">
                <a:latin typeface="Calibri Light" panose="020F0302020204030204" pitchFamily="34" charset="0"/>
              </a:rPr>
              <a:t>)/(2</a:t>
            </a:r>
            <a:r>
              <a:rPr lang="en-US" dirty="0" smtClean="0">
                <a:latin typeface="Symbol" panose="05050102010706020507" pitchFamily="18" charset="2"/>
              </a:rPr>
              <a:t>m</a:t>
            </a:r>
            <a:r>
              <a:rPr lang="en-US" dirty="0" smtClean="0">
                <a:latin typeface="Calibri Light" panose="020F0302020204030204" pitchFamily="34" charset="0"/>
              </a:rPr>
              <a:t>). Since the permeability is usually quite high in the yoke, the magnetic energy is basically all stored in the air volume.</a:t>
            </a:r>
          </a:p>
          <a:p>
            <a:endParaRPr lang="en-US" dirty="0">
              <a:latin typeface="Calibri Light" panose="020F0302020204030204" pitchFamily="34" charset="0"/>
            </a:endParaRPr>
          </a:p>
          <a:p>
            <a:r>
              <a:rPr lang="en-US" dirty="0" smtClean="0">
                <a:latin typeface="Calibri Light" panose="020F0302020204030204" pitchFamily="34" charset="0"/>
              </a:rPr>
              <a:t>In their more general form, these equations hold also for other magnets, not just dipoles.</a:t>
            </a:r>
            <a:endParaRPr lang="en-US" dirty="0">
              <a:latin typeface="Calibri Light" panose="020F0302020204030204" pitchFamily="34" charset="0"/>
            </a:endParaRPr>
          </a:p>
        </p:txBody>
      </p:sp>
    </p:spTree>
    <p:extLst>
      <p:ext uri="{BB962C8B-B14F-4D97-AF65-F5344CB8AC3E}">
        <p14:creationId xmlns:p14="http://schemas.microsoft.com/office/powerpoint/2010/main" val="198357847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Calibri Light" panose="020F0302020204030204" pitchFamily="34" charset="0"/>
              </a:rPr>
              <a:t>The allowed harmonics </a:t>
            </a:r>
            <a:r>
              <a:rPr lang="en-US" dirty="0" smtClean="0">
                <a:latin typeface="Calibri Light" panose="020F0302020204030204" pitchFamily="34" charset="0"/>
              </a:rPr>
              <a:t>for the C and H designs contains rather </a:t>
            </a:r>
            <a:r>
              <a:rPr lang="en-US" dirty="0">
                <a:latin typeface="Calibri Light" panose="020F0302020204030204" pitchFamily="34" charset="0"/>
              </a:rPr>
              <a:t>large sextupoles </a:t>
            </a:r>
            <a:r>
              <a:rPr lang="en-US" dirty="0" smtClean="0">
                <a:latin typeface="Calibri Light" panose="020F0302020204030204" pitchFamily="34" charset="0"/>
              </a:rPr>
              <a:t>b</a:t>
            </a:r>
            <a:r>
              <a:rPr lang="en-US" baseline="-25000" dirty="0" smtClean="0">
                <a:latin typeface="Calibri Light" panose="020F0302020204030204" pitchFamily="34" charset="0"/>
              </a:rPr>
              <a:t>3</a:t>
            </a:r>
            <a:r>
              <a:rPr lang="en-US" dirty="0" smtClean="0">
                <a:latin typeface="Calibri Light" panose="020F0302020204030204" pitchFamily="34" charset="0"/>
              </a:rPr>
              <a:t> </a:t>
            </a:r>
            <a:r>
              <a:rPr lang="en-US" dirty="0">
                <a:latin typeface="Calibri Light" panose="020F0302020204030204" pitchFamily="34" charset="0"/>
              </a:rPr>
              <a:t>and </a:t>
            </a:r>
            <a:r>
              <a:rPr lang="en-US" dirty="0" err="1">
                <a:latin typeface="Calibri Light" panose="020F0302020204030204" pitchFamily="34" charset="0"/>
              </a:rPr>
              <a:t>decapoles</a:t>
            </a:r>
            <a:r>
              <a:rPr lang="en-US" dirty="0">
                <a:latin typeface="Calibri Light" panose="020F0302020204030204" pitchFamily="34" charset="0"/>
              </a:rPr>
              <a:t> </a:t>
            </a:r>
            <a:r>
              <a:rPr lang="en-US" dirty="0" smtClean="0">
                <a:latin typeface="Calibri Light" panose="020F0302020204030204" pitchFamily="34" charset="0"/>
              </a:rPr>
              <a:t>b</a:t>
            </a:r>
            <a:r>
              <a:rPr lang="en-US" baseline="-25000" dirty="0" smtClean="0">
                <a:latin typeface="Calibri Light" panose="020F0302020204030204" pitchFamily="34" charset="0"/>
              </a:rPr>
              <a:t>5</a:t>
            </a:r>
            <a:r>
              <a:rPr lang="en-US" dirty="0" smtClean="0">
                <a:latin typeface="Calibri Light" panose="020F0302020204030204" pitchFamily="34" charset="0"/>
              </a:rPr>
              <a:t>. Solutions to improve field quality involve adding side shims </a:t>
            </a:r>
            <a:r>
              <a:rPr lang="en-US" dirty="0">
                <a:latin typeface="Calibri Light" panose="020F0302020204030204" pitchFamily="34" charset="0"/>
              </a:rPr>
              <a:t>(discussed later) </a:t>
            </a:r>
            <a:r>
              <a:rPr lang="en-US" dirty="0" smtClean="0">
                <a:latin typeface="Calibri Light" panose="020F0302020204030204" pitchFamily="34" charset="0"/>
              </a:rPr>
              <a:t>or widening the pole. Still, the differences </a:t>
            </a:r>
            <a:r>
              <a:rPr lang="en-US" dirty="0">
                <a:latin typeface="Calibri Light" panose="020F0302020204030204" pitchFamily="34" charset="0"/>
              </a:rPr>
              <a:t>between </a:t>
            </a:r>
            <a:r>
              <a:rPr lang="en-US" dirty="0" smtClean="0">
                <a:latin typeface="Calibri Light" panose="020F0302020204030204" pitchFamily="34" charset="0"/>
              </a:rPr>
              <a:t>the asymmetric C </a:t>
            </a:r>
            <a:r>
              <a:rPr lang="en-US" dirty="0">
                <a:latin typeface="Calibri Light" panose="020F0302020204030204" pitchFamily="34" charset="0"/>
              </a:rPr>
              <a:t>and </a:t>
            </a:r>
            <a:r>
              <a:rPr lang="en-US" dirty="0" smtClean="0">
                <a:latin typeface="Calibri Light" panose="020F0302020204030204" pitchFamily="34" charset="0"/>
              </a:rPr>
              <a:t>the symmetric H layouts are </a:t>
            </a:r>
            <a:r>
              <a:rPr lang="en-US" dirty="0">
                <a:latin typeface="Calibri Light" panose="020F0302020204030204" pitchFamily="34" charset="0"/>
              </a:rPr>
              <a:t>rather small.</a:t>
            </a:r>
          </a:p>
          <a:p>
            <a:endParaRPr lang="en-US" sz="1000" dirty="0">
              <a:latin typeface="Calibri Light" panose="020F0302020204030204" pitchFamily="34" charset="0"/>
            </a:endParaRPr>
          </a:p>
          <a:p>
            <a:r>
              <a:rPr lang="en-US" dirty="0" smtClean="0">
                <a:latin typeface="Calibri Light" panose="020F0302020204030204" pitchFamily="34" charset="0"/>
              </a:rPr>
              <a:t>The window frame – as expected – is better, as the pole is indeed much wider.</a:t>
            </a:r>
          </a:p>
          <a:p>
            <a:endParaRPr lang="en-US" sz="1000" dirty="0">
              <a:latin typeface="Calibri Light" panose="020F0302020204030204" pitchFamily="34" charset="0"/>
            </a:endParaRPr>
          </a:p>
          <a:p>
            <a:r>
              <a:rPr lang="en-US" u="sng" dirty="0">
                <a:latin typeface="Calibri Light" panose="020F0302020204030204" pitchFamily="34" charset="0"/>
              </a:rPr>
              <a:t>Note </a:t>
            </a:r>
            <a:r>
              <a:rPr lang="en-US" u="sng" dirty="0" smtClean="0">
                <a:latin typeface="Calibri Light" panose="020F0302020204030204" pitchFamily="34" charset="0"/>
              </a:rPr>
              <a:t>1</a:t>
            </a:r>
            <a:r>
              <a:rPr lang="en-US" dirty="0" smtClean="0">
                <a:latin typeface="Calibri Light" panose="020F0302020204030204" pitchFamily="34" charset="0"/>
              </a:rPr>
              <a:t>: in these examples, </a:t>
            </a:r>
            <a:r>
              <a:rPr lang="en-US" dirty="0" err="1" smtClean="0">
                <a:latin typeface="Calibri Light" panose="020F0302020204030204" pitchFamily="34" charset="0"/>
              </a:rPr>
              <a:t>w</a:t>
            </a:r>
            <a:r>
              <a:rPr lang="en-US" baseline="-25000" dirty="0" err="1" smtClean="0">
                <a:latin typeface="Calibri Light" panose="020F0302020204030204" pitchFamily="34" charset="0"/>
              </a:rPr>
              <a:t>pole</a:t>
            </a:r>
            <a:r>
              <a:rPr lang="en-US" dirty="0" smtClean="0">
                <a:latin typeface="Calibri Light" panose="020F0302020204030204" pitchFamily="34" charset="0"/>
              </a:rPr>
              <a:t> does not follow the rule </a:t>
            </a:r>
            <a:r>
              <a:rPr lang="en-US" dirty="0" err="1">
                <a:latin typeface="Calibri Light" panose="020F0302020204030204" pitchFamily="34" charset="0"/>
              </a:rPr>
              <a:t>w</a:t>
            </a:r>
            <a:r>
              <a:rPr lang="en-US" baseline="-25000" dirty="0" err="1">
                <a:latin typeface="Calibri Light" panose="020F0302020204030204" pitchFamily="34" charset="0"/>
              </a:rPr>
              <a:t>pole</a:t>
            </a:r>
            <a:r>
              <a:rPr lang="en-US" dirty="0">
                <a:latin typeface="Calibri Light" panose="020F0302020204030204" pitchFamily="34" charset="0"/>
              </a:rPr>
              <a:t> </a:t>
            </a:r>
            <a:r>
              <a:rPr lang="en-US" dirty="0" smtClean="0">
                <a:latin typeface="Calibri Light" panose="020F0302020204030204" pitchFamily="34" charset="0"/>
              </a:rPr>
              <a:t>≈ </a:t>
            </a:r>
            <a:r>
              <a:rPr lang="en-US" dirty="0" err="1" smtClean="0">
                <a:latin typeface="Calibri Light" panose="020F0302020204030204" pitchFamily="34" charset="0"/>
              </a:rPr>
              <a:t>w</a:t>
            </a:r>
            <a:r>
              <a:rPr lang="en-US" baseline="-25000" dirty="0" err="1" smtClean="0">
                <a:latin typeface="Calibri Light" panose="020F0302020204030204" pitchFamily="34" charset="0"/>
              </a:rPr>
              <a:t>GFR</a:t>
            </a:r>
            <a:r>
              <a:rPr lang="en-US" dirty="0" smtClean="0">
                <a:latin typeface="Calibri Light" panose="020F0302020204030204" pitchFamily="34" charset="0"/>
              </a:rPr>
              <a:t> + 2.5h, as here it is rather </a:t>
            </a:r>
            <a:r>
              <a:rPr lang="en-US" dirty="0" err="1">
                <a:latin typeface="Calibri Light" panose="020F0302020204030204" pitchFamily="34" charset="0"/>
              </a:rPr>
              <a:t>w</a:t>
            </a:r>
            <a:r>
              <a:rPr lang="en-US" baseline="-25000" dirty="0" err="1">
                <a:latin typeface="Calibri Light" panose="020F0302020204030204" pitchFamily="34" charset="0"/>
              </a:rPr>
              <a:t>pole</a:t>
            </a:r>
            <a:r>
              <a:rPr lang="en-US" dirty="0">
                <a:latin typeface="Calibri Light" panose="020F0302020204030204" pitchFamily="34" charset="0"/>
              </a:rPr>
              <a:t> ≈ </a:t>
            </a:r>
            <a:r>
              <a:rPr lang="en-US" dirty="0" err="1">
                <a:latin typeface="Calibri Light" panose="020F0302020204030204" pitchFamily="34" charset="0"/>
              </a:rPr>
              <a:t>w</a:t>
            </a:r>
            <a:r>
              <a:rPr lang="en-US" baseline="-25000" dirty="0" err="1">
                <a:latin typeface="Calibri Light" panose="020F0302020204030204" pitchFamily="34" charset="0"/>
              </a:rPr>
              <a:t>GFR</a:t>
            </a:r>
            <a:r>
              <a:rPr lang="en-US" dirty="0">
                <a:latin typeface="Calibri Light" panose="020F0302020204030204" pitchFamily="34" charset="0"/>
              </a:rPr>
              <a:t> + </a:t>
            </a:r>
            <a:r>
              <a:rPr lang="en-US" dirty="0" smtClean="0">
                <a:latin typeface="Calibri Light" panose="020F0302020204030204" pitchFamily="34" charset="0"/>
              </a:rPr>
              <a:t>h; this is why the field quality is somehow poor, in the 10</a:t>
            </a:r>
            <a:r>
              <a:rPr lang="en-US" baseline="30000" dirty="0" smtClean="0">
                <a:latin typeface="Calibri Light" panose="020F0302020204030204" pitchFamily="34" charset="0"/>
              </a:rPr>
              <a:t>-2</a:t>
            </a:r>
            <a:r>
              <a:rPr lang="en-US" dirty="0" smtClean="0">
                <a:latin typeface="Calibri Light" panose="020F0302020204030204" pitchFamily="34" charset="0"/>
              </a:rPr>
              <a:t> region.</a:t>
            </a:r>
          </a:p>
          <a:p>
            <a:endParaRPr lang="en-US" sz="1000" u="sng" dirty="0">
              <a:latin typeface="Calibri Light" panose="020F0302020204030204" pitchFamily="34" charset="0"/>
            </a:endParaRPr>
          </a:p>
          <a:p>
            <a:r>
              <a:rPr lang="en-US" u="sng" dirty="0" smtClean="0">
                <a:latin typeface="Calibri Light" panose="020F0302020204030204" pitchFamily="34" charset="0"/>
              </a:rPr>
              <a:t>Note 2</a:t>
            </a:r>
            <a:r>
              <a:rPr lang="en-US" dirty="0" smtClean="0">
                <a:latin typeface="Calibri Light" panose="020F0302020204030204" pitchFamily="34" charset="0"/>
              </a:rPr>
              <a:t>: entries with a “0” correspond to not allowed harmonics</a:t>
            </a:r>
            <a:endParaRPr lang="en-US" u="sng" dirty="0">
              <a:latin typeface="Calibri Light" panose="020F0302020204030204" pitchFamily="34" charset="0"/>
            </a:endParaRPr>
          </a:p>
          <a:p>
            <a:endParaRPr lang="en-US" sz="1000" u="sng" dirty="0">
              <a:latin typeface="Calibri Light" panose="020F0302020204030204" pitchFamily="34" charset="0"/>
            </a:endParaRPr>
          </a:p>
          <a:p>
            <a:r>
              <a:rPr lang="en-US" u="sng" dirty="0" smtClean="0">
                <a:latin typeface="Calibri Light" panose="020F0302020204030204" pitchFamily="34" charset="0"/>
              </a:rPr>
              <a:t>Note 3</a:t>
            </a:r>
            <a:r>
              <a:rPr lang="en-US" dirty="0" smtClean="0">
                <a:latin typeface="Calibri Light" panose="020F0302020204030204" pitchFamily="34" charset="0"/>
              </a:rPr>
              <a:t>: </a:t>
            </a:r>
            <a:r>
              <a:rPr lang="en-US" dirty="0">
                <a:latin typeface="Calibri Light" panose="020F0302020204030204" pitchFamily="34" charset="0"/>
              </a:rPr>
              <a:t>it is possible to take the </a:t>
            </a:r>
            <a:r>
              <a:rPr lang="en-US" dirty="0" smtClean="0">
                <a:latin typeface="Calibri Light" panose="020F0302020204030204" pitchFamily="34" charset="0"/>
              </a:rPr>
              <a:t>center </a:t>
            </a:r>
            <a:r>
              <a:rPr lang="en-US" dirty="0">
                <a:latin typeface="Calibri Light" panose="020F0302020204030204" pitchFamily="34" charset="0"/>
              </a:rPr>
              <a:t>of the C (for the beam) not in the middle of the pole, but where the good field region is wider. The improvement is minor. </a:t>
            </a:r>
            <a:endParaRPr lang="en-US" dirty="0" smtClean="0">
              <a:latin typeface="Calibri Light" panose="020F0302020204030204" pitchFamily="34" charset="0"/>
            </a:endParaRPr>
          </a:p>
          <a:p>
            <a:endParaRPr lang="en-US" dirty="0">
              <a:latin typeface="Calibri Light" panose="020F0302020204030204" pitchFamily="34" charset="0"/>
            </a:endParaRPr>
          </a:p>
        </p:txBody>
      </p:sp>
    </p:spTree>
    <p:extLst>
      <p:ext uri="{BB962C8B-B14F-4D97-AF65-F5344CB8AC3E}">
        <p14:creationId xmlns:p14="http://schemas.microsoft.com/office/powerpoint/2010/main" val="1746852017"/>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Calibri Light" panose="020F0302020204030204" pitchFamily="34" charset="0"/>
              </a:rPr>
              <a:t>Resistive quadrupoles are most often of the standard type shown in the central top figure, with four symmetrical quadrants.</a:t>
            </a:r>
          </a:p>
          <a:p>
            <a:endParaRPr lang="en-US" baseline="0" dirty="0">
              <a:latin typeface="Calibri Light" panose="020F0302020204030204" pitchFamily="34" charset="0"/>
            </a:endParaRPr>
          </a:p>
          <a:p>
            <a:r>
              <a:rPr lang="en-US" dirty="0" smtClean="0">
                <a:latin typeface="Calibri Light" panose="020F0302020204030204" pitchFamily="34" charset="0"/>
              </a:rPr>
              <a:t>Sometimes </a:t>
            </a:r>
            <a:r>
              <a:rPr lang="en-US" u="sng" dirty="0" smtClean="0">
                <a:latin typeface="Calibri Light" panose="020F0302020204030204" pitchFamily="34" charset="0"/>
              </a:rPr>
              <a:t>figure-of-8</a:t>
            </a:r>
            <a:r>
              <a:rPr lang="en-US" dirty="0" smtClean="0">
                <a:latin typeface="Calibri Light" panose="020F0302020204030204" pitchFamily="34" charset="0"/>
              </a:rPr>
              <a:t> (referred to also as </a:t>
            </a:r>
            <a:r>
              <a:rPr lang="en-US" u="sng" dirty="0" smtClean="0">
                <a:latin typeface="Calibri Light" panose="020F0302020204030204" pitchFamily="34" charset="0"/>
              </a:rPr>
              <a:t>Collins</a:t>
            </a:r>
            <a:r>
              <a:rPr lang="en-US" dirty="0" smtClean="0">
                <a:latin typeface="Calibri Light" panose="020F0302020204030204" pitchFamily="34" charset="0"/>
              </a:rPr>
              <a:t>) </a:t>
            </a:r>
            <a:r>
              <a:rPr lang="en-US" dirty="0">
                <a:latin typeface="Calibri Light" panose="020F0302020204030204" pitchFamily="34" charset="0"/>
              </a:rPr>
              <a:t>quadrupoles </a:t>
            </a:r>
            <a:r>
              <a:rPr lang="en-US" dirty="0" smtClean="0">
                <a:latin typeface="Calibri Light" panose="020F0302020204030204" pitchFamily="34" charset="0"/>
              </a:rPr>
              <a:t>are used, with the magnetic circuit split in two halves. In this way, the magnets can be quite compact transversally, which might be needed in very crowded regions. For example, some quadrupoles in light sources are of this kind, to make room for outgoing photon beam lines. We also have a few of these at CERN, as first quadrupoles in a extraction line or after a switch dipole. This layout breaks the symmetry, somehow like the C-shape does in dipoles.</a:t>
            </a:r>
          </a:p>
          <a:p>
            <a:endParaRPr lang="en-US" baseline="0" dirty="0">
              <a:latin typeface="Calibri Light" panose="020F0302020204030204" pitchFamily="34" charset="0"/>
            </a:endParaRPr>
          </a:p>
          <a:p>
            <a:r>
              <a:rPr lang="en-US" dirty="0" smtClean="0">
                <a:latin typeface="Calibri Light" panose="020F0302020204030204" pitchFamily="34" charset="0"/>
              </a:rPr>
              <a:t>A quadrupole with only half the coils also works just fine for weak strengths, though it is seldom used to my knowledge. </a:t>
            </a:r>
          </a:p>
          <a:p>
            <a:endParaRPr lang="en-US" baseline="0" dirty="0">
              <a:latin typeface="Calibri Light" panose="020F0302020204030204" pitchFamily="34" charset="0"/>
            </a:endParaRPr>
          </a:p>
          <a:p>
            <a:r>
              <a:rPr lang="en-US" u="sng" dirty="0" smtClean="0">
                <a:latin typeface="Calibri Light" panose="020F0302020204030204" pitchFamily="34" charset="0"/>
              </a:rPr>
              <a:t>Note</a:t>
            </a:r>
            <a:r>
              <a:rPr lang="en-US" dirty="0" smtClean="0">
                <a:latin typeface="Calibri Light" panose="020F0302020204030204" pitchFamily="34" charset="0"/>
              </a:rPr>
              <a:t>: in the simulations, the same current density is applied to the various configurations, corresponding to a pole tip field (for the standard quadrupole in the top) of 0.8 T. This value starts to be on the high side for quadrupoles, as extra flux is then collected in the yoke from the pole sides. As a term of comparison, the SPS quadrupoles – which are quite “pushed” – have 1.0 T on the pole tip. </a:t>
            </a:r>
            <a:endParaRPr lang="en-US" baseline="0" dirty="0" smtClean="0">
              <a:latin typeface="Calibri Light" panose="020F0302020204030204" pitchFamily="34" charset="0"/>
            </a:endParaRPr>
          </a:p>
        </p:txBody>
      </p:sp>
    </p:spTree>
    <p:extLst>
      <p:ext uri="{BB962C8B-B14F-4D97-AF65-F5344CB8AC3E}">
        <p14:creationId xmlns:p14="http://schemas.microsoft.com/office/powerpoint/2010/main" val="93853274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50"/>
              </a:spcBef>
              <a:tabLst>
                <a:tab pos="355977" algn="l"/>
                <a:tab pos="803310" algn="l"/>
              </a:tabLst>
            </a:pPr>
            <a:r>
              <a:rPr lang="en-US" dirty="0" smtClean="0">
                <a:latin typeface="Calibri Light" panose="020F0302020204030204" pitchFamily="34" charset="0"/>
              </a:rPr>
              <a:t>These formulae consider a standard quadrupole with 4 coils.</a:t>
            </a:r>
          </a:p>
          <a:p>
            <a:pPr>
              <a:spcBef>
                <a:spcPts val="50"/>
              </a:spcBef>
              <a:tabLst>
                <a:tab pos="355977" algn="l"/>
                <a:tab pos="803310" algn="l"/>
              </a:tabLst>
            </a:pPr>
            <a:r>
              <a:rPr lang="en-US" dirty="0" smtClean="0">
                <a:latin typeface="Calibri Light" panose="020F0302020204030204" pitchFamily="34" charset="0"/>
              </a:rPr>
              <a:t>NI</a:t>
            </a:r>
            <a:r>
              <a:rPr lang="en-US" dirty="0">
                <a:latin typeface="Calibri Light" panose="020F0302020204030204" pitchFamily="34" charset="0"/>
              </a:rPr>
              <a:t>	[A]	</a:t>
            </a:r>
            <a:r>
              <a:rPr lang="en-US" dirty="0" smtClean="0">
                <a:latin typeface="Calibri Light" panose="020F0302020204030204" pitchFamily="34" charset="0"/>
              </a:rPr>
              <a:t>Ampere-turns per pole</a:t>
            </a:r>
            <a:endParaRPr lang="en-US" dirty="0">
              <a:latin typeface="Calibri Light" panose="020F0302020204030204" pitchFamily="34" charset="0"/>
            </a:endParaRPr>
          </a:p>
          <a:p>
            <a:pPr>
              <a:spcBef>
                <a:spcPts val="50"/>
              </a:spcBef>
              <a:tabLst>
                <a:tab pos="355977" algn="l"/>
                <a:tab pos="803310" algn="l"/>
              </a:tabLst>
            </a:pPr>
            <a:r>
              <a:rPr lang="en-US" dirty="0" smtClean="0">
                <a:latin typeface="Calibri Light" panose="020F0302020204030204" pitchFamily="34" charset="0"/>
              </a:rPr>
              <a:t>G</a:t>
            </a:r>
            <a:r>
              <a:rPr lang="en-US" dirty="0">
                <a:latin typeface="Calibri Light" panose="020F0302020204030204" pitchFamily="34" charset="0"/>
              </a:rPr>
              <a:t>	[</a:t>
            </a:r>
            <a:r>
              <a:rPr lang="en-US" dirty="0" smtClean="0">
                <a:latin typeface="Calibri Light" panose="020F0302020204030204" pitchFamily="34" charset="0"/>
              </a:rPr>
              <a:t>T/m]</a:t>
            </a:r>
            <a:r>
              <a:rPr lang="en-US" dirty="0">
                <a:latin typeface="Calibri Light" panose="020F0302020204030204" pitchFamily="34" charset="0"/>
              </a:rPr>
              <a:t>	field </a:t>
            </a:r>
            <a:r>
              <a:rPr lang="en-US" dirty="0" smtClean="0">
                <a:latin typeface="Calibri Light" panose="020F0302020204030204" pitchFamily="34" charset="0"/>
              </a:rPr>
              <a:t>gradient in </a:t>
            </a:r>
            <a:r>
              <a:rPr lang="en-US" dirty="0">
                <a:latin typeface="Calibri Light" panose="020F0302020204030204" pitchFamily="34" charset="0"/>
              </a:rPr>
              <a:t>the aperture</a:t>
            </a:r>
          </a:p>
          <a:p>
            <a:pPr>
              <a:spcBef>
                <a:spcPts val="50"/>
              </a:spcBef>
              <a:tabLst>
                <a:tab pos="355977" algn="l"/>
                <a:tab pos="803310" algn="l"/>
              </a:tabLst>
            </a:pPr>
            <a:r>
              <a:rPr lang="en-US" dirty="0" smtClean="0">
                <a:latin typeface="Calibri Light" panose="020F0302020204030204" pitchFamily="34" charset="0"/>
              </a:rPr>
              <a:t>r</a:t>
            </a:r>
            <a:r>
              <a:rPr lang="en-US" dirty="0">
                <a:latin typeface="Calibri Light" panose="020F0302020204030204" pitchFamily="34" charset="0"/>
              </a:rPr>
              <a:t>	[m]	</a:t>
            </a:r>
            <a:r>
              <a:rPr lang="en-US" dirty="0" smtClean="0">
                <a:latin typeface="Calibri Light" panose="020F0302020204030204" pitchFamily="34" charset="0"/>
              </a:rPr>
              <a:t>aperture radius</a:t>
            </a:r>
            <a:endParaRPr lang="en-US" dirty="0">
              <a:latin typeface="Calibri Light" panose="020F0302020204030204" pitchFamily="34" charset="0"/>
            </a:endParaRPr>
          </a:p>
          <a:p>
            <a:pPr>
              <a:spcBef>
                <a:spcPts val="50"/>
              </a:spcBef>
              <a:tabLst>
                <a:tab pos="355977" algn="l"/>
                <a:tab pos="803310" algn="l"/>
              </a:tabLst>
            </a:pPr>
            <a:r>
              <a:rPr lang="en-US" dirty="0">
                <a:latin typeface="Symbol" panose="05050102010706020507" pitchFamily="18" charset="2"/>
              </a:rPr>
              <a:t>m</a:t>
            </a:r>
            <a:r>
              <a:rPr lang="en-US" baseline="-25000" dirty="0">
                <a:latin typeface="Calibri Light" panose="020F0302020204030204" pitchFamily="34" charset="0"/>
              </a:rPr>
              <a:t>0</a:t>
            </a:r>
            <a:r>
              <a:rPr lang="en-US" dirty="0">
                <a:latin typeface="Calibri Light" panose="020F0302020204030204" pitchFamily="34" charset="0"/>
              </a:rPr>
              <a:t>	[H/m]	vacuum permeability, 4</a:t>
            </a:r>
            <a:r>
              <a:rPr lang="en-US" dirty="0">
                <a:latin typeface="Symbol" panose="05050102010706020507" pitchFamily="18" charset="2"/>
              </a:rPr>
              <a:t>p</a:t>
            </a:r>
            <a:r>
              <a:rPr lang="en-US" dirty="0">
                <a:latin typeface="Calibri Light" panose="020F0302020204030204" pitchFamily="34" charset="0"/>
              </a:rPr>
              <a:t>∙</a:t>
            </a:r>
            <a:r>
              <a:rPr lang="en-US" dirty="0" smtClean="0">
                <a:latin typeface="Calibri Light" panose="020F0302020204030204" pitchFamily="34" charset="0"/>
              </a:rPr>
              <a:t>10</a:t>
            </a:r>
            <a:r>
              <a:rPr lang="en-US" baseline="30000" dirty="0" smtClean="0">
                <a:latin typeface="Calibri Light" panose="020F0302020204030204" pitchFamily="34" charset="0"/>
              </a:rPr>
              <a:t>-7</a:t>
            </a:r>
            <a:r>
              <a:rPr lang="en-US" dirty="0">
                <a:latin typeface="Calibri Light" panose="020F0302020204030204" pitchFamily="34" charset="0"/>
              </a:rPr>
              <a:t> </a:t>
            </a:r>
            <a:r>
              <a:rPr lang="en-US" dirty="0" smtClean="0">
                <a:latin typeface="Calibri Light" panose="020F0302020204030204" pitchFamily="34" charset="0"/>
              </a:rPr>
              <a:t>H/m</a:t>
            </a:r>
            <a:endParaRPr lang="en-US" dirty="0">
              <a:latin typeface="Calibri Light" panose="020F0302020204030204" pitchFamily="34" charset="0"/>
            </a:endParaRPr>
          </a:p>
          <a:p>
            <a:pPr>
              <a:spcBef>
                <a:spcPts val="50"/>
              </a:spcBef>
              <a:tabLst>
                <a:tab pos="355977" algn="l"/>
                <a:tab pos="803310" algn="l"/>
              </a:tabLst>
            </a:pPr>
            <a:r>
              <a:rPr lang="en-US" dirty="0">
                <a:latin typeface="Symbol" panose="05050102010706020507" pitchFamily="18" charset="2"/>
              </a:rPr>
              <a:t>h</a:t>
            </a:r>
            <a:r>
              <a:rPr lang="en-US" dirty="0">
                <a:latin typeface="Calibri Light" panose="020F0302020204030204" pitchFamily="34" charset="0"/>
              </a:rPr>
              <a:t>	[/]	magnetic efficiency, ≈0.95-0.98 (depends on iron saturation)</a:t>
            </a:r>
          </a:p>
          <a:p>
            <a:pPr>
              <a:spcBef>
                <a:spcPts val="50"/>
              </a:spcBef>
              <a:tabLst>
                <a:tab pos="355977" algn="l"/>
                <a:tab pos="803310" algn="l"/>
              </a:tabLst>
            </a:pPr>
            <a:r>
              <a:rPr lang="en-US" dirty="0">
                <a:latin typeface="Calibri Light" panose="020F0302020204030204" pitchFamily="34" charset="0"/>
              </a:rPr>
              <a:t>I	[A]	current</a:t>
            </a:r>
          </a:p>
          <a:p>
            <a:pPr>
              <a:spcBef>
                <a:spcPts val="50"/>
              </a:spcBef>
              <a:tabLst>
                <a:tab pos="355977" algn="l"/>
                <a:tab pos="803310" algn="l"/>
              </a:tabLst>
            </a:pPr>
            <a:r>
              <a:rPr lang="en-US" dirty="0">
                <a:latin typeface="Calibri Light" panose="020F0302020204030204" pitchFamily="34" charset="0"/>
              </a:rPr>
              <a:t>N	[/]	number of </a:t>
            </a:r>
            <a:r>
              <a:rPr lang="en-US" dirty="0" smtClean="0">
                <a:latin typeface="Calibri Light" panose="020F0302020204030204" pitchFamily="34" charset="0"/>
              </a:rPr>
              <a:t>turns per pole</a:t>
            </a:r>
            <a:endParaRPr lang="en-US" dirty="0">
              <a:latin typeface="Calibri Light" panose="020F0302020204030204" pitchFamily="34" charset="0"/>
            </a:endParaRPr>
          </a:p>
          <a:p>
            <a:pPr>
              <a:spcBef>
                <a:spcPts val="50"/>
              </a:spcBef>
              <a:tabLst>
                <a:tab pos="355977" algn="l"/>
                <a:tab pos="803310" algn="l"/>
              </a:tabLst>
            </a:pPr>
            <a:r>
              <a:rPr lang="en-US" dirty="0">
                <a:latin typeface="Calibri Light" panose="020F0302020204030204" pitchFamily="34" charset="0"/>
              </a:rPr>
              <a:t>R	[</a:t>
            </a:r>
            <a:r>
              <a:rPr lang="en-US" dirty="0">
                <a:latin typeface="Symbol" panose="05050102010706020507" pitchFamily="18" charset="2"/>
              </a:rPr>
              <a:t>W</a:t>
            </a:r>
            <a:r>
              <a:rPr lang="en-US" dirty="0">
                <a:latin typeface="Calibri Light" panose="020F0302020204030204" pitchFamily="34" charset="0"/>
              </a:rPr>
              <a:t>]	</a:t>
            </a:r>
            <a:r>
              <a:rPr lang="en-US" dirty="0" smtClean="0">
                <a:latin typeface="Calibri Light" panose="020F0302020204030204" pitchFamily="34" charset="0"/>
              </a:rPr>
              <a:t>total (not per coil) resistance</a:t>
            </a:r>
            <a:endParaRPr lang="en-US" dirty="0">
              <a:latin typeface="Calibri Light" panose="020F0302020204030204" pitchFamily="34" charset="0"/>
            </a:endParaRPr>
          </a:p>
          <a:p>
            <a:pPr>
              <a:spcBef>
                <a:spcPts val="50"/>
              </a:spcBef>
              <a:tabLst>
                <a:tab pos="355977" algn="l"/>
                <a:tab pos="803310" algn="l"/>
              </a:tabLst>
            </a:pPr>
            <a:r>
              <a:rPr lang="en-US" dirty="0" smtClean="0">
                <a:latin typeface="Symbol" panose="05050102010706020507" pitchFamily="18" charset="2"/>
              </a:rPr>
              <a:t>r</a:t>
            </a:r>
            <a:r>
              <a:rPr lang="en-US" dirty="0">
                <a:latin typeface="Calibri Light" panose="020F0302020204030204" pitchFamily="34" charset="0"/>
              </a:rPr>
              <a:t>	[</a:t>
            </a:r>
            <a:r>
              <a:rPr lang="en-US" dirty="0">
                <a:latin typeface="Symbol" panose="05050102010706020507" pitchFamily="18" charset="2"/>
              </a:rPr>
              <a:t>W</a:t>
            </a:r>
            <a:r>
              <a:rPr lang="en-US" dirty="0">
                <a:latin typeface="Calibri Light" panose="020F0302020204030204" pitchFamily="34" charset="0"/>
              </a:rPr>
              <a:t>m]	resistivity, </a:t>
            </a:r>
            <a:r>
              <a:rPr lang="en-GB" kern="0" dirty="0">
                <a:latin typeface="Calibri Light" panose="020F0302020204030204" pitchFamily="34" charset="0"/>
              </a:rPr>
              <a:t>1.72∙10</a:t>
            </a:r>
            <a:r>
              <a:rPr lang="en-GB" kern="0" baseline="30000" dirty="0">
                <a:latin typeface="Calibri Light" panose="020F0302020204030204" pitchFamily="34" charset="0"/>
              </a:rPr>
              <a:t>-8</a:t>
            </a:r>
            <a:r>
              <a:rPr lang="en-GB" kern="0" dirty="0">
                <a:latin typeface="Calibri Light" panose="020F0302020204030204" pitchFamily="34" charset="0"/>
              </a:rPr>
              <a:t> </a:t>
            </a:r>
            <a:r>
              <a:rPr lang="en-US" dirty="0">
                <a:latin typeface="Symbol" panose="05050102010706020507" pitchFamily="18" charset="2"/>
              </a:rPr>
              <a:t>W</a:t>
            </a:r>
            <a:r>
              <a:rPr lang="en-US" dirty="0">
                <a:latin typeface="Calibri Light" panose="020F0302020204030204" pitchFamily="34" charset="0"/>
              </a:rPr>
              <a:t>m </a:t>
            </a:r>
            <a:r>
              <a:rPr lang="en-GB" kern="0" dirty="0" smtClean="0">
                <a:latin typeface="Calibri Light" panose="020F0302020204030204" pitchFamily="34" charset="0"/>
              </a:rPr>
              <a:t>for </a:t>
            </a:r>
            <a:r>
              <a:rPr lang="en-GB" kern="0" dirty="0">
                <a:latin typeface="Calibri Light" panose="020F0302020204030204" pitchFamily="34" charset="0"/>
              </a:rPr>
              <a:t>Cu, 2.65∙10</a:t>
            </a:r>
            <a:r>
              <a:rPr lang="en-GB" kern="0" baseline="30000" dirty="0">
                <a:latin typeface="Calibri Light" panose="020F0302020204030204" pitchFamily="34" charset="0"/>
              </a:rPr>
              <a:t>-8</a:t>
            </a:r>
            <a:r>
              <a:rPr lang="en-GB" kern="0" dirty="0">
                <a:latin typeface="Calibri Light" panose="020F0302020204030204" pitchFamily="34" charset="0"/>
              </a:rPr>
              <a:t> </a:t>
            </a:r>
            <a:r>
              <a:rPr lang="en-US" dirty="0">
                <a:latin typeface="Symbol" panose="05050102010706020507" pitchFamily="18" charset="2"/>
              </a:rPr>
              <a:t>W</a:t>
            </a:r>
            <a:r>
              <a:rPr lang="en-US" dirty="0">
                <a:latin typeface="Calibri Light" panose="020F0302020204030204" pitchFamily="34" charset="0"/>
              </a:rPr>
              <a:t>m </a:t>
            </a:r>
            <a:r>
              <a:rPr lang="en-GB" kern="0" dirty="0" smtClean="0">
                <a:latin typeface="Calibri Light" panose="020F0302020204030204" pitchFamily="34" charset="0"/>
              </a:rPr>
              <a:t>for Al, </a:t>
            </a:r>
            <a:r>
              <a:rPr lang="en-GB" kern="0" dirty="0">
                <a:latin typeface="Calibri Light" panose="020F0302020204030204" pitchFamily="34" charset="0"/>
              </a:rPr>
              <a:t>at 20 °C</a:t>
            </a:r>
          </a:p>
          <a:p>
            <a:pPr>
              <a:spcBef>
                <a:spcPts val="50"/>
              </a:spcBef>
              <a:tabLst>
                <a:tab pos="355977" algn="l"/>
                <a:tab pos="803310" algn="l"/>
              </a:tabLst>
            </a:pPr>
            <a:r>
              <a:rPr lang="en-US" dirty="0" err="1">
                <a:latin typeface="Calibri Light" panose="020F0302020204030204" pitchFamily="34" charset="0"/>
              </a:rPr>
              <a:t>L</a:t>
            </a:r>
            <a:r>
              <a:rPr lang="en-US" baseline="-25000" dirty="0" err="1">
                <a:latin typeface="Calibri Light" panose="020F0302020204030204" pitchFamily="34" charset="0"/>
              </a:rPr>
              <a:t>turn</a:t>
            </a:r>
            <a:r>
              <a:rPr lang="en-US" dirty="0">
                <a:latin typeface="Calibri Light" panose="020F0302020204030204" pitchFamily="34" charset="0"/>
              </a:rPr>
              <a:t>	[m]	average length of a coil turn</a:t>
            </a:r>
          </a:p>
          <a:p>
            <a:pPr>
              <a:spcBef>
                <a:spcPts val="50"/>
              </a:spcBef>
              <a:tabLst>
                <a:tab pos="355977" algn="l"/>
                <a:tab pos="803310" algn="l"/>
              </a:tabLst>
            </a:pPr>
            <a:r>
              <a:rPr lang="en-US" dirty="0" err="1">
                <a:latin typeface="Calibri Light" panose="020F0302020204030204" pitchFamily="34" charset="0"/>
              </a:rPr>
              <a:t>A</a:t>
            </a:r>
            <a:r>
              <a:rPr lang="en-US" baseline="-25000" dirty="0" err="1">
                <a:latin typeface="Calibri Light" panose="020F0302020204030204" pitchFamily="34" charset="0"/>
              </a:rPr>
              <a:t>cond</a:t>
            </a:r>
            <a:r>
              <a:rPr lang="en-US" dirty="0">
                <a:latin typeface="Calibri Light" panose="020F0302020204030204" pitchFamily="34" charset="0"/>
              </a:rPr>
              <a:t> 	[m</a:t>
            </a:r>
            <a:r>
              <a:rPr lang="en-US" baseline="30000" dirty="0">
                <a:latin typeface="Calibri Light" panose="020F0302020204030204" pitchFamily="34" charset="0"/>
              </a:rPr>
              <a:t>2</a:t>
            </a:r>
            <a:r>
              <a:rPr lang="en-US" dirty="0">
                <a:latin typeface="Calibri Light" panose="020F0302020204030204" pitchFamily="34" charset="0"/>
              </a:rPr>
              <a:t>]	cross section of a single conductor (counting only the metal)</a:t>
            </a:r>
          </a:p>
          <a:p>
            <a:pPr>
              <a:tabLst>
                <a:tab pos="355977" algn="l"/>
                <a:tab pos="803310" algn="l"/>
              </a:tabLst>
            </a:pPr>
            <a:endParaRPr lang="en-US" sz="600" baseline="30000" dirty="0">
              <a:latin typeface="Calibri Light" panose="020F0302020204030204" pitchFamily="34" charset="0"/>
            </a:endParaRPr>
          </a:p>
          <a:p>
            <a:r>
              <a:rPr lang="en-US" dirty="0">
                <a:latin typeface="Calibri Light" panose="020F0302020204030204" pitchFamily="34" charset="0"/>
              </a:rPr>
              <a:t>The </a:t>
            </a:r>
            <a:r>
              <a:rPr lang="en-US" u="sng" dirty="0">
                <a:latin typeface="Calibri Light" panose="020F0302020204030204" pitchFamily="34" charset="0"/>
              </a:rPr>
              <a:t>Ampere-turns</a:t>
            </a:r>
            <a:r>
              <a:rPr lang="en-US" dirty="0">
                <a:latin typeface="Calibri Light" panose="020F0302020204030204" pitchFamily="34" charset="0"/>
              </a:rPr>
              <a:t> NI </a:t>
            </a:r>
            <a:r>
              <a:rPr lang="en-US" dirty="0" smtClean="0">
                <a:latin typeface="Calibri Light" panose="020F0302020204030204" pitchFamily="34" charset="0"/>
              </a:rPr>
              <a:t>depend now quadratically on the gap (r</a:t>
            </a:r>
            <a:r>
              <a:rPr lang="en-US" baseline="30000" dirty="0" smtClean="0">
                <a:latin typeface="Calibri Light" panose="020F0302020204030204" pitchFamily="34" charset="0"/>
              </a:rPr>
              <a:t>2</a:t>
            </a:r>
            <a:r>
              <a:rPr lang="en-US" dirty="0" smtClean="0">
                <a:latin typeface="Calibri Light" panose="020F0302020204030204" pitchFamily="34" charset="0"/>
              </a:rPr>
              <a:t>), not linearly as in the dipoles. The derivation is similar to that for the dipoles and it can be found in the references, ex. [4] and [6].</a:t>
            </a:r>
          </a:p>
          <a:p>
            <a:r>
              <a:rPr lang="en-US" dirty="0" smtClean="0">
                <a:latin typeface="Calibri Light" panose="020F0302020204030204" pitchFamily="34" charset="0"/>
              </a:rPr>
              <a:t>For the </a:t>
            </a:r>
            <a:r>
              <a:rPr lang="en-US" u="sng" dirty="0" smtClean="0">
                <a:latin typeface="Calibri Light" panose="020F0302020204030204" pitchFamily="34" charset="0"/>
              </a:rPr>
              <a:t>inductance</a:t>
            </a:r>
            <a:r>
              <a:rPr lang="en-US" dirty="0" smtClean="0">
                <a:latin typeface="Calibri Light" panose="020F0302020204030204" pitchFamily="34" charset="0"/>
              </a:rPr>
              <a:t>, there is an approximate formula in [2]. For short magnets, 3D simulations or measurements are needed.</a:t>
            </a:r>
          </a:p>
          <a:p>
            <a:r>
              <a:rPr lang="en-US" dirty="0" smtClean="0">
                <a:latin typeface="Calibri Light" panose="020F0302020204030204" pitchFamily="34" charset="0"/>
              </a:rPr>
              <a:t>The </a:t>
            </a:r>
            <a:r>
              <a:rPr lang="en-US" u="sng" dirty="0" smtClean="0">
                <a:latin typeface="Calibri Light" panose="020F0302020204030204" pitchFamily="34" charset="0"/>
              </a:rPr>
              <a:t>resistive power</a:t>
            </a:r>
            <a:r>
              <a:rPr lang="en-US" dirty="0" smtClean="0">
                <a:latin typeface="Calibri Light" panose="020F0302020204030204" pitchFamily="34" charset="0"/>
              </a:rPr>
              <a:t> can be computed from the current and the resistance, as for the dipoles.</a:t>
            </a:r>
          </a:p>
        </p:txBody>
      </p:sp>
    </p:spTree>
    <p:extLst>
      <p:ext uri="{BB962C8B-B14F-4D97-AF65-F5344CB8AC3E}">
        <p14:creationId xmlns:p14="http://schemas.microsoft.com/office/powerpoint/2010/main" val="1989392138"/>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50"/>
              </a:spcBef>
              <a:tabLst>
                <a:tab pos="355977" algn="l"/>
                <a:tab pos="803310" algn="l"/>
              </a:tabLst>
            </a:pPr>
            <a:r>
              <a:rPr lang="en-US" dirty="0" smtClean="0">
                <a:latin typeface="Calibri Light" panose="020F0302020204030204" pitchFamily="34" charset="0"/>
              </a:rPr>
              <a:t>The coolant is generally demineralized water.</a:t>
            </a:r>
          </a:p>
          <a:p>
            <a:pPr>
              <a:spcBef>
                <a:spcPts val="50"/>
              </a:spcBef>
              <a:tabLst>
                <a:tab pos="355977" algn="l"/>
                <a:tab pos="803310" algn="l"/>
              </a:tabLst>
            </a:pPr>
            <a:endParaRPr lang="en-US" dirty="0">
              <a:latin typeface="Calibri Light" panose="020F0302020204030204" pitchFamily="34" charset="0"/>
            </a:endParaRPr>
          </a:p>
          <a:p>
            <a:pPr>
              <a:spcBef>
                <a:spcPts val="50"/>
              </a:spcBef>
              <a:tabLst>
                <a:tab pos="355977" algn="l"/>
                <a:tab pos="803310" algn="l"/>
              </a:tabLst>
            </a:pPr>
            <a:r>
              <a:rPr lang="en-US" dirty="0" smtClean="0">
                <a:latin typeface="Calibri Light" panose="020F0302020204030204" pitchFamily="34" charset="0"/>
              </a:rPr>
              <a:t>Technical units are used in these formulae, taken from [2].</a:t>
            </a:r>
          </a:p>
          <a:p>
            <a:pPr>
              <a:spcBef>
                <a:spcPts val="50"/>
              </a:spcBef>
              <a:tabLst>
                <a:tab pos="355977" algn="l"/>
                <a:tab pos="803310" algn="l"/>
              </a:tabLst>
            </a:pPr>
            <a:r>
              <a:rPr lang="en-US" dirty="0">
                <a:latin typeface="Calibri Light" panose="020F0302020204030204" pitchFamily="34" charset="0"/>
              </a:rPr>
              <a:t>P	[kW]	power to be dissipated, that is, </a:t>
            </a:r>
            <a:r>
              <a:rPr lang="en-US" dirty="0" err="1">
                <a:latin typeface="Calibri Light" panose="020F0302020204030204" pitchFamily="34" charset="0"/>
              </a:rPr>
              <a:t>P</a:t>
            </a:r>
            <a:r>
              <a:rPr lang="en-US" baseline="-25000" dirty="0" err="1">
                <a:latin typeface="Calibri Light" panose="020F0302020204030204" pitchFamily="34" charset="0"/>
              </a:rPr>
              <a:t>rms</a:t>
            </a:r>
            <a:r>
              <a:rPr lang="en-US" dirty="0">
                <a:latin typeface="Calibri Light" panose="020F0302020204030204" pitchFamily="34" charset="0"/>
              </a:rPr>
              <a:t> in most cases</a:t>
            </a:r>
          </a:p>
          <a:p>
            <a:pPr>
              <a:spcBef>
                <a:spcPts val="50"/>
              </a:spcBef>
              <a:tabLst>
                <a:tab pos="355977" algn="l"/>
                <a:tab pos="803310" algn="l"/>
              </a:tabLst>
            </a:pPr>
            <a:r>
              <a:rPr lang="en-US" dirty="0">
                <a:latin typeface="Symbol" panose="05050102010706020507" pitchFamily="18" charset="2"/>
              </a:rPr>
              <a:t>D</a:t>
            </a:r>
            <a:r>
              <a:rPr lang="en-US" dirty="0">
                <a:latin typeface="Calibri Light" panose="020F0302020204030204" pitchFamily="34" charset="0"/>
              </a:rPr>
              <a:t>T	[°C]	water temperature increase between inlet and outlet</a:t>
            </a:r>
          </a:p>
          <a:p>
            <a:pPr>
              <a:spcBef>
                <a:spcPts val="50"/>
              </a:spcBef>
              <a:tabLst>
                <a:tab pos="355977" algn="l"/>
                <a:tab pos="803310" algn="l"/>
              </a:tabLst>
            </a:pPr>
            <a:r>
              <a:rPr lang="en-US" dirty="0">
                <a:latin typeface="Calibri Light" panose="020F0302020204030204" pitchFamily="34" charset="0"/>
              </a:rPr>
              <a:t>		typically up to 30 °C, in many cases lower</a:t>
            </a:r>
          </a:p>
          <a:p>
            <a:pPr>
              <a:spcBef>
                <a:spcPts val="50"/>
              </a:spcBef>
              <a:tabLst>
                <a:tab pos="355977" algn="l"/>
                <a:tab pos="803310" algn="l"/>
              </a:tabLst>
            </a:pPr>
            <a:r>
              <a:rPr lang="en-US" dirty="0" err="1" smtClean="0">
                <a:latin typeface="Calibri Light" panose="020F0302020204030204" pitchFamily="34" charset="0"/>
              </a:rPr>
              <a:t>Q</a:t>
            </a:r>
            <a:r>
              <a:rPr lang="en-US" baseline="-25000" dirty="0" err="1" smtClean="0">
                <a:latin typeface="Calibri Light" panose="020F0302020204030204" pitchFamily="34" charset="0"/>
              </a:rPr>
              <a:t>tot</a:t>
            </a:r>
            <a:r>
              <a:rPr lang="en-US" dirty="0">
                <a:latin typeface="Calibri Light" panose="020F0302020204030204" pitchFamily="34" charset="0"/>
              </a:rPr>
              <a:t>	</a:t>
            </a:r>
            <a:r>
              <a:rPr lang="en-US" dirty="0" smtClean="0">
                <a:latin typeface="Calibri Light" panose="020F0302020204030204" pitchFamily="34" charset="0"/>
              </a:rPr>
              <a:t>[l/min]</a:t>
            </a:r>
            <a:r>
              <a:rPr lang="en-US" dirty="0">
                <a:latin typeface="Calibri Light" panose="020F0302020204030204" pitchFamily="34" charset="0"/>
              </a:rPr>
              <a:t>	</a:t>
            </a:r>
            <a:r>
              <a:rPr lang="en-US" dirty="0" smtClean="0">
                <a:latin typeface="Calibri Light" panose="020F0302020204030204" pitchFamily="34" charset="0"/>
              </a:rPr>
              <a:t>total </a:t>
            </a:r>
            <a:r>
              <a:rPr lang="en-US" dirty="0">
                <a:latin typeface="Calibri Light" panose="020F0302020204030204" pitchFamily="34" charset="0"/>
              </a:rPr>
              <a:t>(not per hydraulic </a:t>
            </a:r>
            <a:r>
              <a:rPr lang="en-US" dirty="0" smtClean="0">
                <a:latin typeface="Calibri Light" panose="020F0302020204030204" pitchFamily="34" charset="0"/>
              </a:rPr>
              <a:t>circuit) flow rate</a:t>
            </a:r>
          </a:p>
          <a:p>
            <a:pPr>
              <a:spcBef>
                <a:spcPts val="50"/>
              </a:spcBef>
              <a:tabLst>
                <a:tab pos="355977" algn="l"/>
                <a:tab pos="803310" algn="l"/>
              </a:tabLst>
            </a:pPr>
            <a:r>
              <a:rPr lang="en-US" dirty="0">
                <a:latin typeface="Calibri Light" panose="020F0302020204030204" pitchFamily="34" charset="0"/>
              </a:rPr>
              <a:t>Q	[l/min]	flow rate per hydraulic circuit</a:t>
            </a:r>
          </a:p>
          <a:p>
            <a:pPr>
              <a:spcBef>
                <a:spcPts val="50"/>
              </a:spcBef>
              <a:tabLst>
                <a:tab pos="355977" algn="l"/>
                <a:tab pos="803310" algn="l"/>
              </a:tabLst>
            </a:pPr>
            <a:r>
              <a:rPr lang="en-US" dirty="0" err="1" smtClean="0">
                <a:latin typeface="Calibri Light" panose="020F0302020204030204" pitchFamily="34" charset="0"/>
              </a:rPr>
              <a:t>N</a:t>
            </a:r>
            <a:r>
              <a:rPr lang="en-US" baseline="-25000" dirty="0" err="1" smtClean="0">
                <a:latin typeface="Calibri Light" panose="020F0302020204030204" pitchFamily="34" charset="0"/>
              </a:rPr>
              <a:t>hydr</a:t>
            </a:r>
            <a:r>
              <a:rPr lang="en-US" dirty="0" smtClean="0">
                <a:latin typeface="Calibri Light" panose="020F0302020204030204" pitchFamily="34" charset="0"/>
              </a:rPr>
              <a:t> 	[/]	number of hydraulic circuits in parallel</a:t>
            </a:r>
            <a:endParaRPr lang="en-US" dirty="0">
              <a:latin typeface="Calibri Light" panose="020F0302020204030204" pitchFamily="34" charset="0"/>
            </a:endParaRPr>
          </a:p>
          <a:p>
            <a:pPr>
              <a:spcBef>
                <a:spcPts val="50"/>
              </a:spcBef>
              <a:tabLst>
                <a:tab pos="355977" algn="l"/>
                <a:tab pos="803310" algn="l"/>
              </a:tabLst>
            </a:pPr>
            <a:r>
              <a:rPr lang="en-US" dirty="0" smtClean="0">
                <a:latin typeface="Calibri Light" panose="020F0302020204030204" pitchFamily="34" charset="0"/>
              </a:rPr>
              <a:t>v	[m/s]	water velocity; for Cu conductor, typically &lt; 3 m/s to avoid 			erosion problems, which could start already at 1.5 m/s </a:t>
            </a:r>
          </a:p>
          <a:p>
            <a:pPr>
              <a:spcBef>
                <a:spcPts val="50"/>
              </a:spcBef>
              <a:tabLst>
                <a:tab pos="355977" algn="l"/>
                <a:tab pos="803310" algn="l"/>
              </a:tabLst>
            </a:pPr>
            <a:r>
              <a:rPr lang="en-US" dirty="0" smtClean="0">
                <a:latin typeface="Calibri Light" panose="020F0302020204030204" pitchFamily="34" charset="0"/>
              </a:rPr>
              <a:t>d 	[mm]	diameter of the cooling duct</a:t>
            </a:r>
          </a:p>
          <a:p>
            <a:pPr>
              <a:spcBef>
                <a:spcPts val="50"/>
              </a:spcBef>
              <a:tabLst>
                <a:tab pos="355977" algn="l"/>
                <a:tab pos="803310" algn="l"/>
              </a:tabLst>
            </a:pPr>
            <a:r>
              <a:rPr lang="en-US" dirty="0" smtClean="0">
                <a:latin typeface="Calibri Light" panose="020F0302020204030204" pitchFamily="34" charset="0"/>
              </a:rPr>
              <a:t>Re</a:t>
            </a:r>
            <a:r>
              <a:rPr lang="en-US" dirty="0">
                <a:latin typeface="Calibri Light" panose="020F0302020204030204" pitchFamily="34" charset="0"/>
              </a:rPr>
              <a:t>	</a:t>
            </a:r>
            <a:r>
              <a:rPr lang="en-US" dirty="0" smtClean="0">
                <a:latin typeface="Calibri Light" panose="020F0302020204030204" pitchFamily="34" charset="0"/>
              </a:rPr>
              <a:t>[/]</a:t>
            </a:r>
            <a:r>
              <a:rPr lang="en-US" dirty="0">
                <a:latin typeface="Calibri Light" panose="020F0302020204030204" pitchFamily="34" charset="0"/>
              </a:rPr>
              <a:t>	</a:t>
            </a:r>
            <a:r>
              <a:rPr lang="en-US" dirty="0" smtClean="0">
                <a:latin typeface="Calibri Light" panose="020F0302020204030204" pitchFamily="34" charset="0"/>
              </a:rPr>
              <a:t>Reynolds number, typically 2000 &lt; Re &lt; 10</a:t>
            </a:r>
            <a:r>
              <a:rPr lang="en-US" baseline="30000" dirty="0" smtClean="0">
                <a:latin typeface="Calibri Light" panose="020F0302020204030204" pitchFamily="34" charset="0"/>
              </a:rPr>
              <a:t>5</a:t>
            </a:r>
            <a:r>
              <a:rPr lang="en-US" dirty="0" smtClean="0">
                <a:latin typeface="Calibri Light" panose="020F0302020204030204" pitchFamily="34" charset="0"/>
              </a:rPr>
              <a:t>, to have moderately 		turbulent flow</a:t>
            </a:r>
            <a:endParaRPr lang="en-US" dirty="0">
              <a:latin typeface="Calibri Light" panose="020F0302020204030204" pitchFamily="34" charset="0"/>
            </a:endParaRPr>
          </a:p>
          <a:p>
            <a:pPr>
              <a:spcBef>
                <a:spcPts val="50"/>
              </a:spcBef>
              <a:tabLst>
                <a:tab pos="355977" algn="l"/>
                <a:tab pos="803310" algn="l"/>
              </a:tabLst>
            </a:pPr>
            <a:r>
              <a:rPr lang="en-US" dirty="0" err="1" smtClean="0">
                <a:latin typeface="Symbol" panose="05050102010706020507" pitchFamily="18" charset="2"/>
              </a:rPr>
              <a:t>D</a:t>
            </a:r>
            <a:r>
              <a:rPr lang="en-US" dirty="0" err="1" smtClean="0">
                <a:latin typeface="Calibri Light" panose="020F0302020204030204" pitchFamily="34" charset="0"/>
              </a:rPr>
              <a:t>p</a:t>
            </a:r>
            <a:r>
              <a:rPr lang="en-US" dirty="0" smtClean="0">
                <a:latin typeface="Calibri Light" panose="020F0302020204030204" pitchFamily="34" charset="0"/>
              </a:rPr>
              <a:t> </a:t>
            </a:r>
            <a:r>
              <a:rPr lang="en-US" dirty="0">
                <a:latin typeface="Calibri Light" panose="020F0302020204030204" pitchFamily="34" charset="0"/>
              </a:rPr>
              <a:t>	</a:t>
            </a:r>
            <a:r>
              <a:rPr lang="en-US" dirty="0" smtClean="0">
                <a:latin typeface="Calibri Light" panose="020F0302020204030204" pitchFamily="34" charset="0"/>
              </a:rPr>
              <a:t>[bar]</a:t>
            </a:r>
            <a:r>
              <a:rPr lang="en-US" dirty="0">
                <a:latin typeface="Calibri Light" panose="020F0302020204030204" pitchFamily="34" charset="0"/>
              </a:rPr>
              <a:t>	</a:t>
            </a:r>
            <a:r>
              <a:rPr lang="en-US" dirty="0" smtClean="0">
                <a:latin typeface="Calibri Light" panose="020F0302020204030204" pitchFamily="34" charset="0"/>
              </a:rPr>
              <a:t>pressure drop, typically around 10 bar</a:t>
            </a:r>
          </a:p>
          <a:p>
            <a:pPr>
              <a:spcBef>
                <a:spcPts val="50"/>
              </a:spcBef>
              <a:tabLst>
                <a:tab pos="355977" algn="l"/>
                <a:tab pos="803310" algn="l"/>
              </a:tabLst>
            </a:pPr>
            <a:r>
              <a:rPr lang="en-US" dirty="0" err="1" smtClean="0">
                <a:latin typeface="Calibri Light" panose="020F0302020204030204" pitchFamily="34" charset="0"/>
              </a:rPr>
              <a:t>L</a:t>
            </a:r>
            <a:r>
              <a:rPr lang="en-US" baseline="-25000" dirty="0" err="1" smtClean="0">
                <a:latin typeface="Calibri Light" panose="020F0302020204030204" pitchFamily="34" charset="0"/>
              </a:rPr>
              <a:t>hydr</a:t>
            </a:r>
            <a:r>
              <a:rPr lang="en-US" dirty="0" smtClean="0">
                <a:latin typeface="Calibri Light" panose="020F0302020204030204" pitchFamily="34" charset="0"/>
              </a:rPr>
              <a:t>	[m]	length of each hydraulic circuit in parallel</a:t>
            </a:r>
          </a:p>
          <a:p>
            <a:pPr>
              <a:spcBef>
                <a:spcPts val="50"/>
              </a:spcBef>
              <a:tabLst>
                <a:tab pos="355977" algn="l"/>
                <a:tab pos="803310" algn="l"/>
              </a:tabLst>
            </a:pPr>
            <a:r>
              <a:rPr lang="en-US" dirty="0">
                <a:latin typeface="Calibri Light" panose="020F0302020204030204" pitchFamily="34" charset="0"/>
              </a:rPr>
              <a:t>	</a:t>
            </a:r>
            <a:r>
              <a:rPr lang="en-US" dirty="0" smtClean="0">
                <a:latin typeface="Calibri Light" panose="020F0302020204030204" pitchFamily="34" charset="0"/>
              </a:rPr>
              <a:t>	this can be different from </a:t>
            </a:r>
            <a:r>
              <a:rPr lang="en-US" dirty="0" err="1" smtClean="0">
                <a:latin typeface="Calibri Light" panose="020F0302020204030204" pitchFamily="34" charset="0"/>
              </a:rPr>
              <a:t>NL</a:t>
            </a:r>
            <a:r>
              <a:rPr lang="en-US" baseline="-25000" dirty="0" err="1" smtClean="0">
                <a:latin typeface="Calibri Light" panose="020F0302020204030204" pitchFamily="34" charset="0"/>
              </a:rPr>
              <a:t>turn</a:t>
            </a:r>
            <a:r>
              <a:rPr lang="en-US" dirty="0" smtClean="0">
                <a:latin typeface="Calibri Light" panose="020F0302020204030204" pitchFamily="34" charset="0"/>
              </a:rPr>
              <a:t>, as there could be a difference 		between electrical and hydraulic circuits, with for example 			sub-coils all electrically in series, but hydraulically in parallel</a:t>
            </a:r>
            <a:endParaRPr lang="en-US" dirty="0">
              <a:latin typeface="Calibri Light" panose="020F0302020204030204" pitchFamily="34" charset="0"/>
            </a:endParaRPr>
          </a:p>
          <a:p>
            <a:pPr>
              <a:tabLst>
                <a:tab pos="355977" algn="l"/>
                <a:tab pos="803310" algn="l"/>
              </a:tabLst>
            </a:pPr>
            <a:endParaRPr lang="en-US" sz="600" baseline="30000" dirty="0">
              <a:latin typeface="Calibri Light" panose="020F0302020204030204" pitchFamily="34" charset="0"/>
            </a:endParaRPr>
          </a:p>
          <a:p>
            <a:r>
              <a:rPr lang="en-US" dirty="0" smtClean="0">
                <a:latin typeface="Calibri Light" panose="020F0302020204030204" pitchFamily="34" charset="0"/>
              </a:rPr>
              <a:t>The expressions are valid for water at around 40 °C. Other formulae are also used, see for ex. [4] and [6].</a:t>
            </a:r>
            <a:endParaRPr lang="en-US" dirty="0">
              <a:latin typeface="Calibri Light" panose="020F0302020204030204" pitchFamily="34" charset="0"/>
            </a:endParaRPr>
          </a:p>
          <a:p>
            <a:pPr>
              <a:defRPr/>
            </a:pPr>
            <a:endParaRPr lang="en-GB" kern="0" dirty="0" smtClean="0">
              <a:solidFill>
                <a:srgbClr val="FF0000"/>
              </a:solidFill>
              <a:latin typeface="Calibri Light" panose="020F0302020204030204" pitchFamily="34" charset="0"/>
            </a:endParaRPr>
          </a:p>
          <a:p>
            <a:endParaRPr lang="en-US" baseline="0" dirty="0" smtClean="0">
              <a:latin typeface="Calibri Light" panose="020F0302020204030204" pitchFamily="34" charset="0"/>
            </a:endParaRPr>
          </a:p>
          <a:p>
            <a:endParaRPr lang="en-US" baseline="0" dirty="0" smtClean="0">
              <a:latin typeface="Calibri Light" panose="020F0302020204030204" pitchFamily="34" charset="0"/>
            </a:endParaRPr>
          </a:p>
        </p:txBody>
      </p:sp>
    </p:spTree>
    <p:extLst>
      <p:ext uri="{BB962C8B-B14F-4D97-AF65-F5344CB8AC3E}">
        <p14:creationId xmlns:p14="http://schemas.microsoft.com/office/powerpoint/2010/main" val="4268916609"/>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Calibri Light" panose="020F0302020204030204" pitchFamily="34" charset="0"/>
              </a:rPr>
              <a:t>It </a:t>
            </a:r>
            <a:r>
              <a:rPr lang="en-US" dirty="0" smtClean="0">
                <a:latin typeface="Calibri Light" panose="020F0302020204030204" pitchFamily="34" charset="0"/>
              </a:rPr>
              <a:t>can be shown – see for ex. [1] – that the ideal </a:t>
            </a:r>
            <a:r>
              <a:rPr lang="en-US" dirty="0">
                <a:latin typeface="Calibri Light" panose="020F0302020204030204" pitchFamily="34" charset="0"/>
              </a:rPr>
              <a:t>pole profiles are curves of constant scalar </a:t>
            </a:r>
            <a:r>
              <a:rPr lang="en-US" dirty="0" smtClean="0">
                <a:latin typeface="Calibri Light" panose="020F0302020204030204" pitchFamily="34" charset="0"/>
              </a:rPr>
              <a:t>potential.</a:t>
            </a:r>
            <a:r>
              <a:rPr lang="en-US" dirty="0">
                <a:latin typeface="Calibri Light" panose="020F0302020204030204" pitchFamily="34" charset="0"/>
              </a:rPr>
              <a:t> </a:t>
            </a:r>
            <a:r>
              <a:rPr lang="en-US" dirty="0" smtClean="0">
                <a:latin typeface="Calibri Light" panose="020F0302020204030204" pitchFamily="34" charset="0"/>
              </a:rPr>
              <a:t>This follows from the definition of the scalar potential itself (not covered here) and from the fact that </a:t>
            </a:r>
            <a:r>
              <a:rPr lang="en-US" dirty="0">
                <a:latin typeface="Calibri Light" panose="020F0302020204030204" pitchFamily="34" charset="0"/>
              </a:rPr>
              <a:t>the flux lines are perpendicular to the iron </a:t>
            </a:r>
            <a:r>
              <a:rPr lang="en-US" dirty="0" smtClean="0">
                <a:latin typeface="Calibri Light" panose="020F0302020204030204" pitchFamily="34" charset="0"/>
              </a:rPr>
              <a:t>pole, if the iron permeability is infinite.</a:t>
            </a:r>
          </a:p>
          <a:p>
            <a:endParaRPr lang="en-US" sz="800" dirty="0">
              <a:latin typeface="Calibri Light" panose="020F0302020204030204" pitchFamily="34" charset="0"/>
            </a:endParaRPr>
          </a:p>
          <a:p>
            <a:r>
              <a:rPr lang="en-US" dirty="0" smtClean="0">
                <a:latin typeface="Calibri Light" panose="020F0302020204030204" pitchFamily="34" charset="0"/>
              </a:rPr>
              <a:t>The expressions are quite neat in polar coordinates, though they become cumbersome – already for a sextupole – in Cartesian coordinates. </a:t>
            </a:r>
          </a:p>
          <a:p>
            <a:endParaRPr lang="en-US" sz="800" dirty="0">
              <a:latin typeface="Calibri Light" panose="020F0302020204030204" pitchFamily="34" charset="0"/>
            </a:endParaRPr>
          </a:p>
          <a:p>
            <a:r>
              <a:rPr lang="en-US" dirty="0" smtClean="0">
                <a:latin typeface="Calibri Light" panose="020F0302020204030204" pitchFamily="34" charset="0"/>
              </a:rPr>
              <a:t>The ideal pole profile for a </a:t>
            </a:r>
            <a:r>
              <a:rPr lang="en-US" u="sng" dirty="0" smtClean="0">
                <a:latin typeface="Calibri Light" panose="020F0302020204030204" pitchFamily="34" charset="0"/>
              </a:rPr>
              <a:t>dipole</a:t>
            </a:r>
            <a:r>
              <a:rPr lang="en-US" dirty="0" smtClean="0">
                <a:latin typeface="Calibri Light" panose="020F0302020204030204" pitchFamily="34" charset="0"/>
              </a:rPr>
              <a:t> is simply a pair of straight lines.</a:t>
            </a:r>
          </a:p>
          <a:p>
            <a:endParaRPr lang="en-US" sz="800" dirty="0">
              <a:latin typeface="Calibri Light" panose="020F0302020204030204" pitchFamily="34" charset="0"/>
            </a:endParaRPr>
          </a:p>
          <a:p>
            <a:r>
              <a:rPr lang="en-US" dirty="0" smtClean="0">
                <a:latin typeface="Calibri Light" panose="020F0302020204030204" pitchFamily="34" charset="0"/>
              </a:rPr>
              <a:t>The ideal pole profile for a quadrupole is a </a:t>
            </a:r>
            <a:r>
              <a:rPr lang="en-US" u="sng" dirty="0" smtClean="0">
                <a:latin typeface="Calibri Light" panose="020F0302020204030204" pitchFamily="34" charset="0"/>
              </a:rPr>
              <a:t>hyperbola</a:t>
            </a:r>
            <a:r>
              <a:rPr lang="en-US" dirty="0" smtClean="0">
                <a:latin typeface="Calibri Light" panose="020F0302020204030204" pitchFamily="34" charset="0"/>
              </a:rPr>
              <a:t>. </a:t>
            </a:r>
          </a:p>
          <a:p>
            <a:endParaRPr lang="en-US" sz="800" dirty="0">
              <a:latin typeface="Calibri Light" panose="020F0302020204030204" pitchFamily="34" charset="0"/>
            </a:endParaRPr>
          </a:p>
          <a:p>
            <a:r>
              <a:rPr lang="en-US" dirty="0" smtClean="0">
                <a:latin typeface="Calibri Light" panose="020F0302020204030204" pitchFamily="34" charset="0"/>
              </a:rPr>
              <a:t>In my opinion, these formulae are more of academic interest, as anyway the pole is of finite width and its profile is optimized using some simulation tools. My personal preference is for simple profiles – i.e., profiles that can be described with line segments and circular arcs. This is often possible without any detrimental effect on field quality, especially when the pole is not very wide. </a:t>
            </a:r>
          </a:p>
          <a:p>
            <a:endParaRPr lang="en-US" sz="800" dirty="0">
              <a:latin typeface="Calibri Light" panose="020F0302020204030204" pitchFamily="34" charset="0"/>
            </a:endParaRPr>
          </a:p>
          <a:p>
            <a:r>
              <a:rPr lang="en-US" dirty="0" smtClean="0">
                <a:latin typeface="Calibri Light" panose="020F0302020204030204" pitchFamily="34" charset="0"/>
              </a:rPr>
              <a:t>All these profiles can be derived also using conformal mapping. There is quite a bit of elegant complex mathematics in it, details can be found in some of the references.</a:t>
            </a:r>
            <a:endParaRPr lang="en-US" baseline="0" dirty="0" smtClean="0">
              <a:latin typeface="Calibri Light" panose="020F0302020204030204" pitchFamily="34" charset="0"/>
            </a:endParaRPr>
          </a:p>
        </p:txBody>
      </p:sp>
    </p:spTree>
    <p:extLst>
      <p:ext uri="{BB962C8B-B14F-4D97-AF65-F5344CB8AC3E}">
        <p14:creationId xmlns:p14="http://schemas.microsoft.com/office/powerpoint/2010/main" val="193745345"/>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Calibri Light" panose="020F0302020204030204" pitchFamily="34" charset="0"/>
              </a:rPr>
              <a:t>As an example of theoretical vs. real pole tip profile, we consider the quadrupoles for the SESAME light source.</a:t>
            </a:r>
          </a:p>
          <a:p>
            <a:endParaRPr lang="en-US" dirty="0">
              <a:latin typeface="Calibri Light" panose="020F0302020204030204" pitchFamily="34" charset="0"/>
            </a:endParaRPr>
          </a:p>
          <a:p>
            <a:r>
              <a:rPr lang="en-US" dirty="0" smtClean="0">
                <a:latin typeface="Calibri Light" panose="020F0302020204030204" pitchFamily="34" charset="0"/>
              </a:rPr>
              <a:t>The hyperbola extends till infinity, without space for the coils: this is not practical. The real pole shape is not far from the theoretical one, and then it is terminated with </a:t>
            </a:r>
            <a:r>
              <a:rPr lang="en-US" u="sng" dirty="0" smtClean="0">
                <a:latin typeface="Calibri Light" panose="020F0302020204030204" pitchFamily="34" charset="0"/>
              </a:rPr>
              <a:t>shims</a:t>
            </a:r>
            <a:r>
              <a:rPr lang="en-US" dirty="0" smtClean="0">
                <a:latin typeface="Calibri Light" panose="020F0302020204030204" pitchFamily="34" charset="0"/>
              </a:rPr>
              <a:t>, which are used at the design stage to minimize the allowed harmonics, that is, to improve field quality. In a way, those shims bring in extra material, which is in a way substituting the one going all the way to infinity in the theoretical profiles.</a:t>
            </a:r>
          </a:p>
          <a:p>
            <a:endParaRPr lang="en-US" dirty="0">
              <a:latin typeface="Calibri Light" panose="020F0302020204030204" pitchFamily="34" charset="0"/>
            </a:endParaRPr>
          </a:p>
          <a:p>
            <a:r>
              <a:rPr lang="en-US" dirty="0" smtClean="0">
                <a:latin typeface="Calibri Light" panose="020F0302020204030204" pitchFamily="34" charset="0"/>
              </a:rPr>
              <a:t>In this specific case, the central part of the pole tip is not a hyperbola and the profile is described with lines and circular arcs – with no compromise on field quality. When designed the pole tip in 2D (with OPERA), the starting point for the radius of the central part of the pole was the curvature radius of the theoretical hyperbola – which turns out to be simply equal to the aperture radius, 35 mm in this case. </a:t>
            </a:r>
          </a:p>
        </p:txBody>
      </p:sp>
    </p:spTree>
    <p:extLst>
      <p:ext uri="{BB962C8B-B14F-4D97-AF65-F5344CB8AC3E}">
        <p14:creationId xmlns:p14="http://schemas.microsoft.com/office/powerpoint/2010/main" val="15949786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Calibri Light" panose="020F0302020204030204" pitchFamily="34" charset="0"/>
              </a:rPr>
              <a:t>This</a:t>
            </a:r>
            <a:r>
              <a:rPr lang="en-US" baseline="0" dirty="0" smtClean="0">
                <a:latin typeface="Calibri Light" panose="020F0302020204030204" pitchFamily="34" charset="0"/>
              </a:rPr>
              <a:t> </a:t>
            </a:r>
            <a:r>
              <a:rPr lang="en-US" u="sng" baseline="0" dirty="0" smtClean="0">
                <a:latin typeface="Calibri Light" panose="020F0302020204030204" pitchFamily="34" charset="0"/>
              </a:rPr>
              <a:t>cyclotron</a:t>
            </a:r>
            <a:r>
              <a:rPr lang="en-US" baseline="0" dirty="0" smtClean="0">
                <a:latin typeface="Calibri Light" panose="020F0302020204030204" pitchFamily="34" charset="0"/>
              </a:rPr>
              <a:t> </a:t>
            </a:r>
            <a:r>
              <a:rPr lang="en-US" dirty="0" smtClean="0">
                <a:latin typeface="Calibri Light" panose="020F0302020204030204" pitchFamily="34" charset="0"/>
              </a:rPr>
              <a:t>magnet</a:t>
            </a:r>
            <a:r>
              <a:rPr lang="en-US" baseline="0" dirty="0" smtClean="0">
                <a:latin typeface="Calibri Light" panose="020F0302020204030204" pitchFamily="34" charset="0"/>
              </a:rPr>
              <a:t> was built with 4000 tons of iron and 300 tons of copper. The maximum field was 2.34 T, for a dissipated power of 2.5 MW. </a:t>
            </a:r>
            <a:r>
              <a:rPr lang="en-GB" dirty="0" smtClean="0">
                <a:latin typeface="Calibri Light" panose="020F0302020204030204" pitchFamily="34" charset="0"/>
              </a:rPr>
              <a:t>By the way, that should be the largest single-magnet (synchro)cyclotron ever built.</a:t>
            </a:r>
          </a:p>
          <a:p>
            <a:endParaRPr lang="en-GB" dirty="0">
              <a:latin typeface="Calibri Light" panose="020F0302020204030204" pitchFamily="34" charset="0"/>
            </a:endParaRPr>
          </a:p>
          <a:p>
            <a:r>
              <a:rPr lang="en-GB" dirty="0" smtClean="0">
                <a:latin typeface="Calibri Light" panose="020F0302020204030204" pitchFamily="34" charset="0"/>
              </a:rPr>
              <a:t>It was  able to accelerate </a:t>
            </a:r>
            <a:r>
              <a:rPr lang="en-GB" dirty="0">
                <a:latin typeface="Calibri Light" panose="020F0302020204030204" pitchFamily="34" charset="0"/>
              </a:rPr>
              <a:t>protons </a:t>
            </a:r>
            <a:r>
              <a:rPr lang="en-GB" dirty="0" smtClean="0">
                <a:latin typeface="Calibri Light" panose="020F0302020204030204" pitchFamily="34" charset="0"/>
              </a:rPr>
              <a:t>up to 730 </a:t>
            </a:r>
            <a:r>
              <a:rPr lang="en-GB" dirty="0">
                <a:latin typeface="Calibri Light" panose="020F0302020204030204" pitchFamily="34" charset="0"/>
              </a:rPr>
              <a:t>MeV. </a:t>
            </a:r>
            <a:r>
              <a:rPr lang="en-GB" dirty="0" smtClean="0">
                <a:latin typeface="Calibri Light" panose="020F0302020204030204" pitchFamily="34" charset="0"/>
              </a:rPr>
              <a:t> The </a:t>
            </a:r>
            <a:r>
              <a:rPr lang="en-GB" dirty="0">
                <a:latin typeface="Calibri Light" panose="020F0302020204030204" pitchFamily="34" charset="0"/>
              </a:rPr>
              <a:t>CERN </a:t>
            </a:r>
            <a:r>
              <a:rPr lang="en-GB" dirty="0" smtClean="0">
                <a:latin typeface="Calibri Light" panose="020F0302020204030204" pitchFamily="34" charset="0"/>
              </a:rPr>
              <a:t>synchrocyclotron made it up to (only) 600 MeV. </a:t>
            </a:r>
            <a:endParaRPr lang="en-US" baseline="0" dirty="0" smtClean="0">
              <a:latin typeface="Calibri Light" panose="020F0302020204030204" pitchFamily="34" charset="0"/>
            </a:endParaRPr>
          </a:p>
          <a:p>
            <a:endParaRPr lang="en-US" baseline="0" dirty="0" smtClean="0">
              <a:latin typeface="Calibri Light" panose="020F0302020204030204" pitchFamily="34" charset="0"/>
            </a:endParaRPr>
          </a:p>
          <a:p>
            <a:r>
              <a:rPr lang="en-US" baseline="0" dirty="0" smtClean="0">
                <a:latin typeface="Calibri Light" panose="020F0302020204030204" pitchFamily="34" charset="0"/>
              </a:rPr>
              <a:t>We will not look into this kind of accelerator magnets, sticking to the ones found in (strong focusing) </a:t>
            </a:r>
            <a:r>
              <a:rPr lang="en-US" u="sng" baseline="0" dirty="0" smtClean="0">
                <a:latin typeface="Calibri Light" panose="020F0302020204030204" pitchFamily="34" charset="0"/>
              </a:rPr>
              <a:t>synchrotrons</a:t>
            </a:r>
            <a:r>
              <a:rPr lang="en-US" baseline="0" dirty="0" smtClean="0">
                <a:latin typeface="Calibri Light" panose="020F0302020204030204" pitchFamily="34" charset="0"/>
              </a:rPr>
              <a:t> and related </a:t>
            </a:r>
            <a:r>
              <a:rPr lang="en-US" u="sng" baseline="0" dirty="0" smtClean="0">
                <a:latin typeface="Calibri Light" panose="020F0302020204030204" pitchFamily="34" charset="0"/>
              </a:rPr>
              <a:t>transfer lines</a:t>
            </a:r>
            <a:r>
              <a:rPr lang="en-US" baseline="0" dirty="0" smtClean="0">
                <a:latin typeface="Calibri Light" panose="020F0302020204030204" pitchFamily="34" charset="0"/>
              </a:rPr>
              <a:t>.</a:t>
            </a:r>
          </a:p>
          <a:p>
            <a:endParaRPr lang="en-US" baseline="0" dirty="0" smtClean="0">
              <a:latin typeface="Calibri Light" panose="020F0302020204030204" pitchFamily="34" charset="0"/>
            </a:endParaRPr>
          </a:p>
        </p:txBody>
      </p:sp>
    </p:spTree>
    <p:extLst>
      <p:ext uri="{BB962C8B-B14F-4D97-AF65-F5344CB8AC3E}">
        <p14:creationId xmlns:p14="http://schemas.microsoft.com/office/powerpoint/2010/main" val="3517240276"/>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latin typeface="Calibri Light" panose="020F0302020204030204" pitchFamily="34" charset="0"/>
              </a:rPr>
              <a:t>The ideal </a:t>
            </a:r>
            <a:r>
              <a:rPr lang="en-US" dirty="0">
                <a:latin typeface="Calibri Light" panose="020F0302020204030204" pitchFamily="34" charset="0"/>
              </a:rPr>
              <a:t>poles </a:t>
            </a:r>
            <a:r>
              <a:rPr lang="en-US" dirty="0" smtClean="0">
                <a:latin typeface="Calibri Light" panose="020F0302020204030204" pitchFamily="34" charset="0"/>
              </a:rPr>
              <a:t>for </a:t>
            </a:r>
            <a:r>
              <a:rPr lang="en-US" dirty="0">
                <a:latin typeface="Calibri Light" panose="020F0302020204030204" pitchFamily="34" charset="0"/>
              </a:rPr>
              <a:t>a dipole are </a:t>
            </a:r>
            <a:r>
              <a:rPr lang="en-US" baseline="0" dirty="0" smtClean="0">
                <a:latin typeface="Calibri Light" panose="020F0302020204030204" pitchFamily="34" charset="0"/>
              </a:rPr>
              <a:t>two infinite</a:t>
            </a:r>
            <a:r>
              <a:rPr lang="en-US" dirty="0" smtClean="0">
                <a:latin typeface="Calibri Light" panose="020F0302020204030204" pitchFamily="34" charset="0"/>
              </a:rPr>
              <a:t> parallel lines. Wide poles indeed help for field quality – though they need to be terminated somewhere. At the extremes, </a:t>
            </a:r>
            <a:r>
              <a:rPr lang="en-US" u="sng" dirty="0" smtClean="0">
                <a:latin typeface="Calibri Light" panose="020F0302020204030204" pitchFamily="34" charset="0"/>
              </a:rPr>
              <a:t>shims</a:t>
            </a:r>
            <a:r>
              <a:rPr lang="en-US" dirty="0" smtClean="0">
                <a:latin typeface="Calibri Light" panose="020F0302020204030204" pitchFamily="34" charset="0"/>
              </a:rPr>
              <a:t> are then introduced. For long magnets</a:t>
            </a:r>
            <a:r>
              <a:rPr lang="en-US" dirty="0">
                <a:latin typeface="Calibri Light" panose="020F0302020204030204" pitchFamily="34" charset="0"/>
              </a:rPr>
              <a:t>, their </a:t>
            </a:r>
            <a:r>
              <a:rPr lang="en-US" dirty="0" smtClean="0">
                <a:latin typeface="Calibri Light" panose="020F0302020204030204" pitchFamily="34" charset="0"/>
              </a:rPr>
              <a:t>size and </a:t>
            </a:r>
            <a:r>
              <a:rPr lang="en-US" dirty="0">
                <a:latin typeface="Calibri Light" panose="020F0302020204030204" pitchFamily="34" charset="0"/>
              </a:rPr>
              <a:t>shape </a:t>
            </a:r>
            <a:r>
              <a:rPr lang="en-US" dirty="0" smtClean="0">
                <a:latin typeface="Calibri Light" panose="020F0302020204030204" pitchFamily="34" charset="0"/>
              </a:rPr>
              <a:t>can be simulated in 2D to optimize the field quality. The real field quality will depend also on the mechanical tolerances and the possible asymmetry in the magnetic properties of the material.</a:t>
            </a:r>
          </a:p>
          <a:p>
            <a:endParaRPr lang="en-US" u="sng" baseline="0" dirty="0">
              <a:latin typeface="Calibri Light" panose="020F0302020204030204" pitchFamily="34" charset="0"/>
            </a:endParaRPr>
          </a:p>
          <a:p>
            <a:r>
              <a:rPr lang="en-US" dirty="0" smtClean="0">
                <a:latin typeface="Calibri Light" panose="020F0302020204030204" pitchFamily="34" charset="0"/>
              </a:rPr>
              <a:t>Here the lamination for the LEP magnets is shown, where about ¼ of the pole width is actually used for shims.</a:t>
            </a:r>
          </a:p>
          <a:p>
            <a:endParaRPr lang="en-US" baseline="0" dirty="0">
              <a:latin typeface="Calibri Light" panose="020F0302020204030204" pitchFamily="34" charset="0"/>
            </a:endParaRPr>
          </a:p>
          <a:p>
            <a:r>
              <a:rPr lang="en-US" dirty="0" smtClean="0">
                <a:latin typeface="Calibri Light" panose="020F0302020204030204" pitchFamily="34" charset="0"/>
              </a:rPr>
              <a:t>These magnets were rather particular – see the right picture. The top field was only 110 </a:t>
            </a:r>
            <a:r>
              <a:rPr lang="en-US" dirty="0" err="1" smtClean="0">
                <a:latin typeface="Calibri Light" panose="020F0302020204030204" pitchFamily="34" charset="0"/>
              </a:rPr>
              <a:t>mT</a:t>
            </a:r>
            <a:r>
              <a:rPr lang="en-US" dirty="0" smtClean="0">
                <a:latin typeface="Calibri Light" panose="020F0302020204030204" pitchFamily="34" charset="0"/>
              </a:rPr>
              <a:t>, which allowed the yoke to be made in steel / concrete, with the steel being 30% in volume</a:t>
            </a:r>
            <a:r>
              <a:rPr lang="en-US" dirty="0">
                <a:latin typeface="Calibri Light" panose="020F0302020204030204" pitchFamily="34" charset="0"/>
              </a:rPr>
              <a:t>. This is referred to as </a:t>
            </a:r>
            <a:r>
              <a:rPr lang="en-US" u="sng" dirty="0">
                <a:latin typeface="Calibri Light" panose="020F0302020204030204" pitchFamily="34" charset="0"/>
              </a:rPr>
              <a:t>dilution</a:t>
            </a:r>
            <a:r>
              <a:rPr lang="en-US" dirty="0">
                <a:latin typeface="Calibri Light" panose="020F0302020204030204" pitchFamily="34" charset="0"/>
              </a:rPr>
              <a:t>. We </a:t>
            </a:r>
            <a:r>
              <a:rPr lang="en-US" dirty="0" smtClean="0">
                <a:latin typeface="Calibri Light" panose="020F0302020204030204" pitchFamily="34" charset="0"/>
              </a:rPr>
              <a:t>say that the </a:t>
            </a:r>
            <a:r>
              <a:rPr lang="en-US" u="sng" dirty="0" smtClean="0">
                <a:latin typeface="Calibri Light" panose="020F0302020204030204" pitchFamily="34" charset="0"/>
              </a:rPr>
              <a:t>stacking factor</a:t>
            </a:r>
            <a:r>
              <a:rPr lang="en-US" dirty="0" smtClean="0">
                <a:latin typeface="Calibri Light" panose="020F0302020204030204" pitchFamily="34" charset="0"/>
              </a:rPr>
              <a:t> is 0.30. In the great majority of cases, the stacking factor is above 97%; the few % unoccupied by iron is taken up by insulation in within the laminations and voids.</a:t>
            </a:r>
            <a:endParaRPr lang="en-US" baseline="0" dirty="0" smtClean="0">
              <a:latin typeface="Calibri Light" panose="020F0302020204030204" pitchFamily="34" charset="0"/>
            </a:endParaRPr>
          </a:p>
          <a:p>
            <a:endParaRPr lang="en-US" baseline="0" dirty="0" smtClean="0">
              <a:latin typeface="Calibri Light" panose="020F0302020204030204" pitchFamily="34" charset="0"/>
            </a:endParaRPr>
          </a:p>
        </p:txBody>
      </p:sp>
    </p:spTree>
    <p:extLst>
      <p:ext uri="{BB962C8B-B14F-4D97-AF65-F5344CB8AC3E}">
        <p14:creationId xmlns:p14="http://schemas.microsoft.com/office/powerpoint/2010/main" val="1068809888"/>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latin typeface="Calibri Light" panose="020F0302020204030204" pitchFamily="34" charset="0"/>
              </a:rPr>
              <a:t>Looking along the longitudinal (z) direction, the field B</a:t>
            </a:r>
            <a:r>
              <a:rPr lang="en-US" dirty="0" smtClean="0">
                <a:latin typeface="Calibri Light" panose="020F0302020204030204" pitchFamily="34" charset="0"/>
              </a:rPr>
              <a:t> is maximum at the center (z = 0) of the magnet, it is more or less constant till reaching the ends, where it rolls off to reach a 0 value outside. The magnetic length l</a:t>
            </a:r>
            <a:r>
              <a:rPr lang="en-US" baseline="-25000" dirty="0" smtClean="0">
                <a:latin typeface="Calibri Light" panose="020F0302020204030204" pitchFamily="34" charset="0"/>
              </a:rPr>
              <a:t>m</a:t>
            </a:r>
            <a:r>
              <a:rPr lang="en-US" dirty="0" smtClean="0">
                <a:latin typeface="Calibri Light" panose="020F0302020204030204" pitchFamily="34" charset="0"/>
              </a:rPr>
              <a:t> is defined as that length which – multiplied by the central field value B</a:t>
            </a:r>
            <a:r>
              <a:rPr lang="en-US" baseline="-25000" dirty="0" smtClean="0">
                <a:latin typeface="Calibri Light" panose="020F0302020204030204" pitchFamily="34" charset="0"/>
              </a:rPr>
              <a:t>0</a:t>
            </a:r>
            <a:r>
              <a:rPr lang="en-US" dirty="0" smtClean="0">
                <a:latin typeface="Calibri Light" panose="020F0302020204030204" pitchFamily="34" charset="0"/>
              </a:rPr>
              <a:t> </a:t>
            </a:r>
            <a:r>
              <a:rPr lang="en-US" dirty="0">
                <a:latin typeface="Calibri Light" panose="020F0302020204030204" pitchFamily="34" charset="0"/>
              </a:rPr>
              <a:t>– </a:t>
            </a:r>
            <a:r>
              <a:rPr lang="en-US" dirty="0" smtClean="0">
                <a:latin typeface="Calibri Light" panose="020F0302020204030204" pitchFamily="34" charset="0"/>
              </a:rPr>
              <a:t>provides the same integrated field.</a:t>
            </a:r>
          </a:p>
          <a:p>
            <a:endParaRPr lang="en-US" baseline="0" dirty="0">
              <a:latin typeface="Calibri Light" panose="020F0302020204030204" pitchFamily="34" charset="0"/>
            </a:endParaRPr>
          </a:p>
          <a:p>
            <a:r>
              <a:rPr lang="en-US" dirty="0" smtClean="0">
                <a:latin typeface="Calibri Light" panose="020F0302020204030204" pitchFamily="34" charset="0"/>
              </a:rPr>
              <a:t>The same holds substituting the field B with the gradient G, or with any multipole </a:t>
            </a:r>
            <a:r>
              <a:rPr lang="en-US" dirty="0" err="1" smtClean="0">
                <a:latin typeface="Calibri Light" panose="020F0302020204030204" pitchFamily="34" charset="0"/>
              </a:rPr>
              <a:t>B</a:t>
            </a:r>
            <a:r>
              <a:rPr lang="en-US" baseline="-25000" dirty="0" err="1" smtClean="0">
                <a:latin typeface="Calibri Light" panose="020F0302020204030204" pitchFamily="34" charset="0"/>
              </a:rPr>
              <a:t>n</a:t>
            </a:r>
            <a:r>
              <a:rPr lang="en-US" dirty="0" smtClean="0">
                <a:latin typeface="Calibri Light" panose="020F0302020204030204" pitchFamily="34" charset="0"/>
              </a:rPr>
              <a:t>, A</a:t>
            </a:r>
            <a:r>
              <a:rPr lang="en-US" baseline="-25000" dirty="0" smtClean="0">
                <a:latin typeface="Calibri Light" panose="020F0302020204030204" pitchFamily="34" charset="0"/>
              </a:rPr>
              <a:t>n</a:t>
            </a:r>
            <a:r>
              <a:rPr lang="en-US" dirty="0" smtClean="0">
                <a:latin typeface="Calibri Light" panose="020F0302020204030204" pitchFamily="34" charset="0"/>
              </a:rPr>
              <a:t>. In this case, the integrals are carried out on the not-normalized (upper case) coefficients, and the normalized terms (lower case) are then obtained by dividing by the integral by the fundamental harmonic.</a:t>
            </a:r>
          </a:p>
          <a:p>
            <a:endParaRPr lang="en-US" baseline="0" dirty="0">
              <a:latin typeface="Calibri Light" panose="020F0302020204030204" pitchFamily="34" charset="0"/>
            </a:endParaRPr>
          </a:p>
          <a:p>
            <a:r>
              <a:rPr lang="en-US" dirty="0" smtClean="0">
                <a:latin typeface="Calibri Light" panose="020F0302020204030204" pitchFamily="34" charset="0"/>
              </a:rPr>
              <a:t>For long magnets – where the longitudinal dimension is much larger than the gap – the behavior is dominated by the (long) central part, so taking the values of 2D simulations and multiplying by a length yields good results. For short magnets, the behavior is intrinsically 3D.</a:t>
            </a:r>
            <a:endParaRPr lang="en-US" baseline="0" dirty="0" smtClean="0">
              <a:latin typeface="Calibri Light" panose="020F0302020204030204" pitchFamily="34" charset="0"/>
            </a:endParaRPr>
          </a:p>
          <a:p>
            <a:endParaRPr lang="en-US" dirty="0">
              <a:latin typeface="Calibri Light" panose="020F0302020204030204" pitchFamily="34" charset="0"/>
            </a:endParaRPr>
          </a:p>
          <a:p>
            <a:endParaRPr lang="en-US" baseline="0" dirty="0" smtClean="0">
              <a:latin typeface="Calibri Light" panose="020F0302020204030204" pitchFamily="34" charset="0"/>
            </a:endParaRPr>
          </a:p>
        </p:txBody>
      </p:sp>
    </p:spTree>
    <p:extLst>
      <p:ext uri="{BB962C8B-B14F-4D97-AF65-F5344CB8AC3E}">
        <p14:creationId xmlns:p14="http://schemas.microsoft.com/office/powerpoint/2010/main" val="290461430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latin typeface="Calibri Light" panose="020F0302020204030204" pitchFamily="34" charset="0"/>
              </a:rPr>
              <a:t>The magnetic</a:t>
            </a:r>
            <a:r>
              <a:rPr lang="en-US" dirty="0" smtClean="0">
                <a:latin typeface="Calibri Light" panose="020F0302020204030204" pitchFamily="34" charset="0"/>
              </a:rPr>
              <a:t> length is larger than the iron length: there is some stray flux, that is, there is still some field left after the iron yoke terminates, since B rolls off in a continuous way.</a:t>
            </a:r>
          </a:p>
          <a:p>
            <a:endParaRPr lang="en-US" sz="800" dirty="0">
              <a:latin typeface="Calibri Light" panose="020F0302020204030204" pitchFamily="34" charset="0"/>
            </a:endParaRPr>
          </a:p>
          <a:p>
            <a:r>
              <a:rPr lang="en-US" dirty="0" smtClean="0">
                <a:latin typeface="Calibri Light" panose="020F0302020204030204" pitchFamily="34" charset="0"/>
              </a:rPr>
              <a:t>The actual value of l</a:t>
            </a:r>
            <a:r>
              <a:rPr lang="en-US" baseline="-25000" dirty="0" smtClean="0">
                <a:latin typeface="Calibri Light" panose="020F0302020204030204" pitchFamily="34" charset="0"/>
              </a:rPr>
              <a:t>m</a:t>
            </a:r>
            <a:r>
              <a:rPr lang="en-US" dirty="0" smtClean="0">
                <a:latin typeface="Calibri Light" panose="020F0302020204030204" pitchFamily="34" charset="0"/>
              </a:rPr>
              <a:t> depends mainly on the geometry of the pole ends – abrupt, with shims, with chamfers, with some rounded (</a:t>
            </a:r>
            <a:r>
              <a:rPr lang="en-US" dirty="0" err="1" smtClean="0">
                <a:latin typeface="Calibri Light" panose="020F0302020204030204" pitchFamily="34" charset="0"/>
              </a:rPr>
              <a:t>Rogowski</a:t>
            </a:r>
            <a:r>
              <a:rPr lang="en-US" dirty="0" smtClean="0">
                <a:latin typeface="Calibri Light" panose="020F0302020204030204" pitchFamily="34" charset="0"/>
              </a:rPr>
              <a:t>-like) profile – and on the iron saturation. The same magnet can actually have slightly different magnetic lengths when the excitation current – hence, the field level – is different. All these effects can be assessed precisely only by 3D simulations and measurements.</a:t>
            </a:r>
          </a:p>
          <a:p>
            <a:endParaRPr lang="en-US" sz="800" dirty="0">
              <a:latin typeface="Calibri Light" panose="020F0302020204030204" pitchFamily="34" charset="0"/>
            </a:endParaRPr>
          </a:p>
          <a:p>
            <a:r>
              <a:rPr lang="en-US" dirty="0" smtClean="0">
                <a:latin typeface="Calibri Light" panose="020F0302020204030204" pitchFamily="34" charset="0"/>
              </a:rPr>
              <a:t>In most cases, though, it is possible to estimate at first order the length with the given simple formulae. </a:t>
            </a:r>
            <a:r>
              <a:rPr lang="en-US" baseline="0" dirty="0" smtClean="0">
                <a:latin typeface="Calibri Light" panose="020F0302020204030204" pitchFamily="34" charset="0"/>
              </a:rPr>
              <a:t>In</a:t>
            </a:r>
            <a:r>
              <a:rPr lang="en-US" dirty="0" smtClean="0">
                <a:latin typeface="Calibri Light" panose="020F0302020204030204" pitchFamily="34" charset="0"/>
              </a:rPr>
              <a:t> general, the higher the order of a magnet (quadrupole, sextupole, octupole, </a:t>
            </a:r>
            <a:r>
              <a:rPr lang="en-US" dirty="0" err="1" smtClean="0">
                <a:latin typeface="Calibri Light" panose="020F0302020204030204" pitchFamily="34" charset="0"/>
              </a:rPr>
              <a:t>etc</a:t>
            </a:r>
            <a:r>
              <a:rPr lang="en-US" dirty="0" smtClean="0">
                <a:latin typeface="Calibri Light" panose="020F0302020204030204" pitchFamily="34" charset="0"/>
              </a:rPr>
              <a:t>), the less stray field is found on the axis at the ends, and the closer are the values of l</a:t>
            </a:r>
            <a:r>
              <a:rPr lang="en-US" baseline="-25000" dirty="0" smtClean="0">
                <a:latin typeface="Calibri Light" panose="020F0302020204030204" pitchFamily="34" charset="0"/>
              </a:rPr>
              <a:t>m</a:t>
            </a:r>
            <a:r>
              <a:rPr lang="en-US" dirty="0" smtClean="0">
                <a:latin typeface="Calibri Light" panose="020F0302020204030204" pitchFamily="34" charset="0"/>
              </a:rPr>
              <a:t> and </a:t>
            </a:r>
            <a:r>
              <a:rPr lang="en-US" dirty="0" err="1" smtClean="0">
                <a:latin typeface="Calibri Light" panose="020F0302020204030204" pitchFamily="34" charset="0"/>
              </a:rPr>
              <a:t>l</a:t>
            </a:r>
            <a:r>
              <a:rPr lang="en-US" baseline="-25000" dirty="0" err="1" smtClean="0">
                <a:latin typeface="Calibri Light" panose="020F0302020204030204" pitchFamily="34" charset="0"/>
              </a:rPr>
              <a:t>Fe</a:t>
            </a:r>
            <a:r>
              <a:rPr lang="en-US" dirty="0" smtClean="0">
                <a:latin typeface="Calibri Light" panose="020F0302020204030204" pitchFamily="34" charset="0"/>
              </a:rPr>
              <a:t>.</a:t>
            </a:r>
            <a:endParaRPr lang="en-US" baseline="0" dirty="0" smtClean="0">
              <a:latin typeface="Calibri Light" panose="020F0302020204030204" pitchFamily="34" charset="0"/>
            </a:endParaRPr>
          </a:p>
          <a:p>
            <a:endParaRPr lang="en-US" sz="800" dirty="0">
              <a:latin typeface="Calibri Light" panose="020F0302020204030204" pitchFamily="34" charset="0"/>
            </a:endParaRPr>
          </a:p>
          <a:p>
            <a:r>
              <a:rPr lang="en-US" u="sng" dirty="0" smtClean="0">
                <a:latin typeface="Calibri Light" panose="020F0302020204030204" pitchFamily="34" charset="0"/>
              </a:rPr>
              <a:t>Note</a:t>
            </a:r>
            <a:r>
              <a:rPr lang="en-US" dirty="0" smtClean="0">
                <a:latin typeface="Calibri Light" panose="020F0302020204030204" pitchFamily="34" charset="0"/>
              </a:rPr>
              <a:t>: since in lattice codes l</a:t>
            </a:r>
            <a:r>
              <a:rPr lang="en-US" baseline="-25000" dirty="0" smtClean="0">
                <a:latin typeface="Calibri Light" panose="020F0302020204030204" pitchFamily="34" charset="0"/>
              </a:rPr>
              <a:t>m</a:t>
            </a:r>
            <a:r>
              <a:rPr lang="en-US" dirty="0" smtClean="0">
                <a:latin typeface="Calibri Light" panose="020F0302020204030204" pitchFamily="34" charset="0"/>
              </a:rPr>
              <a:t> is used, crowded regions – with many nearby magnets – might have to be looked at in detail, to make sure there is enough physical space for the magnets and their coil ends. Moreover, there might be also some </a:t>
            </a:r>
            <a:r>
              <a:rPr lang="en-US" u="sng" dirty="0" smtClean="0">
                <a:latin typeface="Calibri Light" panose="020F0302020204030204" pitchFamily="34" charset="0"/>
              </a:rPr>
              <a:t>magnetic coupling</a:t>
            </a:r>
            <a:r>
              <a:rPr lang="en-US" dirty="0" smtClean="0">
                <a:latin typeface="Calibri Light" panose="020F0302020204030204" pitchFamily="34" charset="0"/>
              </a:rPr>
              <a:t> between magnets which are installed very close to each other.</a:t>
            </a:r>
            <a:endParaRPr lang="en-US" dirty="0">
              <a:latin typeface="Calibri Light" panose="020F0302020204030204" pitchFamily="34" charset="0"/>
            </a:endParaRPr>
          </a:p>
          <a:p>
            <a:endParaRPr lang="en-US" baseline="0" dirty="0" smtClean="0">
              <a:latin typeface="Calibri Light" panose="020F0302020204030204" pitchFamily="34" charset="0"/>
            </a:endParaRPr>
          </a:p>
        </p:txBody>
      </p:sp>
    </p:spTree>
    <p:extLst>
      <p:ext uri="{BB962C8B-B14F-4D97-AF65-F5344CB8AC3E}">
        <p14:creationId xmlns:p14="http://schemas.microsoft.com/office/powerpoint/2010/main" val="558519552"/>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latin typeface="Calibri Light" panose="020F0302020204030204" pitchFamily="34" charset="0"/>
              </a:rPr>
              <a:t>One option</a:t>
            </a:r>
            <a:r>
              <a:rPr lang="en-US" dirty="0" smtClean="0">
                <a:latin typeface="Calibri Light" panose="020F0302020204030204" pitchFamily="34" charset="0"/>
              </a:rPr>
              <a:t> is to have </a:t>
            </a:r>
            <a:r>
              <a:rPr lang="en-US" u="sng" dirty="0" smtClean="0">
                <a:latin typeface="Calibri Light" panose="020F0302020204030204" pitchFamily="34" charset="0"/>
              </a:rPr>
              <a:t>square</a:t>
            </a:r>
            <a:r>
              <a:rPr lang="en-US" dirty="0" smtClean="0">
                <a:latin typeface="Calibri Light" panose="020F0302020204030204" pitchFamily="34" charset="0"/>
              </a:rPr>
              <a:t> ends – the pole profile is simply extruded in 3D and then terminated abruptly (left figure). This introduces some field amplification in the end of the iron, that has to carry also the stray field that extends past </a:t>
            </a:r>
            <a:r>
              <a:rPr lang="en-US" dirty="0" err="1" smtClean="0">
                <a:latin typeface="Calibri Light" panose="020F0302020204030204" pitchFamily="34" charset="0"/>
              </a:rPr>
              <a:t>l</a:t>
            </a:r>
            <a:r>
              <a:rPr lang="en-US" baseline="-25000" dirty="0" err="1" smtClean="0">
                <a:latin typeface="Calibri Light" panose="020F0302020204030204" pitchFamily="34" charset="0"/>
              </a:rPr>
              <a:t>Fe</a:t>
            </a:r>
            <a:r>
              <a:rPr lang="en-US" dirty="0" smtClean="0">
                <a:latin typeface="Calibri Light" panose="020F0302020204030204" pitchFamily="34" charset="0"/>
              </a:rPr>
              <a:t>. This might lead to saturation and possible non-linear behavior at different excitation currents. </a:t>
            </a:r>
          </a:p>
          <a:p>
            <a:endParaRPr lang="en-US" sz="600" dirty="0">
              <a:latin typeface="Calibri Light" panose="020F0302020204030204" pitchFamily="34" charset="0"/>
            </a:endParaRPr>
          </a:p>
          <a:p>
            <a:r>
              <a:rPr lang="en-US" dirty="0" smtClean="0">
                <a:latin typeface="Calibri Light" panose="020F0302020204030204" pitchFamily="34" charset="0"/>
              </a:rPr>
              <a:t>Another possibility is to have </a:t>
            </a:r>
            <a:r>
              <a:rPr lang="en-US" u="sng" dirty="0" smtClean="0">
                <a:latin typeface="Calibri Light" panose="020F0302020204030204" pitchFamily="34" charset="0"/>
              </a:rPr>
              <a:t>end shims</a:t>
            </a:r>
            <a:r>
              <a:rPr lang="en-US" dirty="0" smtClean="0">
                <a:latin typeface="Calibri Light" panose="020F0302020204030204" pitchFamily="34" charset="0"/>
              </a:rPr>
              <a:t>. These are also used to trim the actual iron length so to have a closer magnet-to-magnet reproducibility of the field integrals. The bottom right figure shows the design used for the SESAME combined function bending magnets, with three separate stacks to control integrated dipole, quadrupole and sextupole component separately (if needed).</a:t>
            </a:r>
            <a:endParaRPr lang="en-US" dirty="0">
              <a:latin typeface="Calibri Light" panose="020F0302020204030204" pitchFamily="34" charset="0"/>
            </a:endParaRPr>
          </a:p>
          <a:p>
            <a:endParaRPr lang="en-US" sz="600" dirty="0">
              <a:latin typeface="Calibri Light" panose="020F0302020204030204" pitchFamily="34" charset="0"/>
            </a:endParaRPr>
          </a:p>
          <a:p>
            <a:r>
              <a:rPr lang="en-US" dirty="0" smtClean="0">
                <a:latin typeface="Calibri Light" panose="020F0302020204030204" pitchFamily="34" charset="0"/>
              </a:rPr>
              <a:t>Popular options are also 45 </a:t>
            </a:r>
            <a:r>
              <a:rPr lang="en-US" dirty="0" err="1" smtClean="0">
                <a:latin typeface="Calibri Light" panose="020F0302020204030204" pitchFamily="34" charset="0"/>
              </a:rPr>
              <a:t>deg</a:t>
            </a:r>
            <a:r>
              <a:rPr lang="en-US" dirty="0" smtClean="0">
                <a:latin typeface="Calibri Light" panose="020F0302020204030204" pitchFamily="34" charset="0"/>
              </a:rPr>
              <a:t> </a:t>
            </a:r>
            <a:r>
              <a:rPr lang="en-US" u="sng" dirty="0" smtClean="0">
                <a:latin typeface="Calibri Light" panose="020F0302020204030204" pitchFamily="34" charset="0"/>
              </a:rPr>
              <a:t>chamfers</a:t>
            </a:r>
            <a:r>
              <a:rPr lang="en-US" dirty="0" smtClean="0">
                <a:latin typeface="Calibri Light" panose="020F0302020204030204" pitchFamily="34" charset="0"/>
              </a:rPr>
              <a:t>, which are often used for quadrupoles and sextupoles.</a:t>
            </a:r>
          </a:p>
          <a:p>
            <a:endParaRPr lang="en-US" sz="600" dirty="0">
              <a:latin typeface="Calibri Light" panose="020F0302020204030204" pitchFamily="34" charset="0"/>
            </a:endParaRPr>
          </a:p>
          <a:p>
            <a:r>
              <a:rPr lang="en-US" dirty="0" smtClean="0">
                <a:latin typeface="Calibri Light" panose="020F0302020204030204" pitchFamily="34" charset="0"/>
              </a:rPr>
              <a:t>In some cases, a </a:t>
            </a:r>
            <a:r>
              <a:rPr lang="en-US" u="sng" dirty="0">
                <a:latin typeface="Calibri Light" panose="020F0302020204030204" pitchFamily="34" charset="0"/>
              </a:rPr>
              <a:t>rounded </a:t>
            </a:r>
            <a:r>
              <a:rPr lang="en-US" u="sng" dirty="0" err="1">
                <a:latin typeface="Calibri Light" panose="020F0302020204030204" pitchFamily="34" charset="0"/>
              </a:rPr>
              <a:t>Rogowski</a:t>
            </a:r>
            <a:r>
              <a:rPr lang="en-US" u="sng" dirty="0">
                <a:latin typeface="Calibri Light" panose="020F0302020204030204" pitchFamily="34" charset="0"/>
              </a:rPr>
              <a:t>-like</a:t>
            </a:r>
            <a:r>
              <a:rPr lang="en-US" dirty="0">
                <a:latin typeface="Calibri Light" panose="020F0302020204030204" pitchFamily="34" charset="0"/>
              </a:rPr>
              <a:t> </a:t>
            </a:r>
            <a:r>
              <a:rPr lang="en-US" dirty="0" smtClean="0">
                <a:latin typeface="Calibri Light" panose="020F0302020204030204" pitchFamily="34" charset="0"/>
              </a:rPr>
              <a:t>profile, is used, to avoid flux concentration in the ends, like for the DIAMOND dipole shown in the top right figure.</a:t>
            </a:r>
          </a:p>
          <a:p>
            <a:endParaRPr lang="en-US" sz="600" dirty="0">
              <a:latin typeface="Calibri Light" panose="020F0302020204030204" pitchFamily="34" charset="0"/>
            </a:endParaRPr>
          </a:p>
          <a:p>
            <a:r>
              <a:rPr lang="en-US" dirty="0" smtClean="0">
                <a:latin typeface="Calibri Light" panose="020F0302020204030204" pitchFamily="34" charset="0"/>
              </a:rPr>
              <a:t>In all cases, there is an impact on the magnetic length and on the integrated field quality; indeed, optimizing the termination of the poles is a main reason to set up 3D magnetic simulations. </a:t>
            </a:r>
            <a:endParaRPr lang="en-US" baseline="0" dirty="0" smtClean="0">
              <a:latin typeface="Calibri Light" panose="020F0302020204030204" pitchFamily="34" charset="0"/>
            </a:endParaRPr>
          </a:p>
          <a:p>
            <a:endParaRPr lang="en-US" baseline="0" dirty="0" smtClean="0">
              <a:latin typeface="Calibri Light" panose="020F0302020204030204" pitchFamily="34" charset="0"/>
            </a:endParaRPr>
          </a:p>
        </p:txBody>
      </p:sp>
    </p:spTree>
    <p:extLst>
      <p:ext uri="{BB962C8B-B14F-4D97-AF65-F5344CB8AC3E}">
        <p14:creationId xmlns:p14="http://schemas.microsoft.com/office/powerpoint/2010/main" val="989650828"/>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latin typeface="Calibri Light" panose="020F0302020204030204" pitchFamily="34" charset="0"/>
              </a:rPr>
              <a:t>A sector dipole</a:t>
            </a:r>
            <a:r>
              <a:rPr lang="en-US" dirty="0" smtClean="0">
                <a:latin typeface="Calibri Light" panose="020F0302020204030204" pitchFamily="34" charset="0"/>
              </a:rPr>
              <a:t> and a parallel faces (or rectangular) one both provide a region of space with constant field, though they have different focusing effects on the beam.</a:t>
            </a:r>
          </a:p>
          <a:p>
            <a:endParaRPr lang="en-US" sz="800" dirty="0">
              <a:latin typeface="Calibri Light" panose="020F0302020204030204" pitchFamily="34" charset="0"/>
            </a:endParaRPr>
          </a:p>
          <a:p>
            <a:r>
              <a:rPr lang="en-US" dirty="0" smtClean="0">
                <a:latin typeface="Calibri Light" panose="020F0302020204030204" pitchFamily="34" charset="0"/>
              </a:rPr>
              <a:t>Other cases are possible, if the dipole ends are shaped with another angle with respect to the incoming / outgoing beam. This is not treated here.</a:t>
            </a:r>
            <a:endParaRPr lang="en-US" dirty="0">
              <a:latin typeface="Calibri Light" panose="020F0302020204030204" pitchFamily="34" charset="0"/>
            </a:endParaRPr>
          </a:p>
          <a:p>
            <a:endParaRPr lang="en-US" sz="800" dirty="0">
              <a:latin typeface="Calibri Light" panose="020F0302020204030204" pitchFamily="34" charset="0"/>
            </a:endParaRPr>
          </a:p>
          <a:p>
            <a:r>
              <a:rPr lang="en-US" u="sng" dirty="0" smtClean="0">
                <a:latin typeface="Calibri Light" panose="020F0302020204030204" pitchFamily="34" charset="0"/>
              </a:rPr>
              <a:t>Note</a:t>
            </a:r>
            <a:r>
              <a:rPr lang="en-US" dirty="0" smtClean="0">
                <a:latin typeface="Calibri Light" panose="020F0302020204030204" pitchFamily="34" charset="0"/>
              </a:rPr>
              <a:t>: the curvature </a:t>
            </a:r>
            <a:r>
              <a:rPr lang="en-US" dirty="0">
                <a:latin typeface="Calibri Light" panose="020F0302020204030204" pitchFamily="34" charset="0"/>
              </a:rPr>
              <a:t>h</a:t>
            </a:r>
            <a:r>
              <a:rPr lang="en-US" dirty="0" smtClean="0">
                <a:latin typeface="Calibri Light" panose="020F0302020204030204" pitchFamily="34" charset="0"/>
              </a:rPr>
              <a:t>as no effect, it is just for saving material, otherwise the pole would have to be wider. In jargon, people talk about the </a:t>
            </a:r>
            <a:r>
              <a:rPr lang="en-US" i="1" dirty="0" smtClean="0">
                <a:latin typeface="Calibri Light" panose="020F0302020204030204" pitchFamily="34" charset="0"/>
              </a:rPr>
              <a:t>sagitta </a:t>
            </a:r>
            <a:r>
              <a:rPr lang="en-US" dirty="0" smtClean="0">
                <a:latin typeface="Calibri Light" panose="020F0302020204030204" pitchFamily="34" charset="0"/>
              </a:rPr>
              <a:t>of the beam going through a dipole and then evaluate whether to curve the magnet or not. The LHC dipoles are actually bent, by 9.1 mm. The SPS dipoles are not, that is, they are straight. In most light sources – where the bending radii are a few meters – the main dipoles are curved.</a:t>
            </a:r>
            <a:endParaRPr lang="en-US" baseline="0" dirty="0" smtClean="0">
              <a:latin typeface="Calibri Light" panose="020F0302020204030204" pitchFamily="34" charset="0"/>
            </a:endParaRPr>
          </a:p>
          <a:p>
            <a:endParaRPr lang="en-US" baseline="0" dirty="0" smtClean="0">
              <a:latin typeface="Calibri Light" panose="020F0302020204030204" pitchFamily="34" charset="0"/>
            </a:endParaRPr>
          </a:p>
        </p:txBody>
      </p:sp>
    </p:spTree>
    <p:extLst>
      <p:ext uri="{BB962C8B-B14F-4D97-AF65-F5344CB8AC3E}">
        <p14:creationId xmlns:p14="http://schemas.microsoft.com/office/powerpoint/2010/main" val="1980790507"/>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latin typeface="Calibri Light" panose="020F0302020204030204" pitchFamily="34" charset="0"/>
              </a:rPr>
              <a:t>In a </a:t>
            </a:r>
            <a:r>
              <a:rPr lang="en-US" dirty="0" smtClean="0">
                <a:latin typeface="Calibri Light" panose="020F0302020204030204" pitchFamily="34" charset="0"/>
              </a:rPr>
              <a:t>dipole, since the field is constant, particles are bent according to the same bending radius – given by the field and the beam rigidity.</a:t>
            </a:r>
          </a:p>
          <a:p>
            <a:endParaRPr lang="en-US" sz="800" dirty="0">
              <a:latin typeface="Calibri Light" panose="020F0302020204030204" pitchFamily="34" charset="0"/>
            </a:endParaRPr>
          </a:p>
          <a:p>
            <a:r>
              <a:rPr lang="en-US" dirty="0" smtClean="0">
                <a:latin typeface="Calibri Light" panose="020F0302020204030204" pitchFamily="34" charset="0"/>
              </a:rPr>
              <a:t>In a </a:t>
            </a:r>
            <a:r>
              <a:rPr lang="en-US" u="sng" dirty="0" smtClean="0">
                <a:latin typeface="Calibri Light" panose="020F0302020204030204" pitchFamily="34" charset="0"/>
              </a:rPr>
              <a:t>sector</a:t>
            </a:r>
            <a:r>
              <a:rPr lang="en-US" dirty="0" smtClean="0">
                <a:latin typeface="Calibri Light" panose="020F0302020204030204" pitchFamily="34" charset="0"/>
              </a:rPr>
              <a:t> dipole, there is a difference in how much space is travelled within the uniform field depending on the transverse position: a sector dipole focuses horizontally.</a:t>
            </a:r>
          </a:p>
          <a:p>
            <a:endParaRPr lang="en-US" sz="800" dirty="0">
              <a:latin typeface="Calibri Light" panose="020F0302020204030204" pitchFamily="34" charset="0"/>
            </a:endParaRPr>
          </a:p>
          <a:p>
            <a:r>
              <a:rPr lang="en-US" dirty="0" smtClean="0">
                <a:latin typeface="Calibri Light" panose="020F0302020204030204" pitchFamily="34" charset="0"/>
              </a:rPr>
              <a:t>This effect is not there in </a:t>
            </a:r>
            <a:r>
              <a:rPr lang="en-US" u="sng" dirty="0" smtClean="0">
                <a:latin typeface="Calibri Light" panose="020F0302020204030204" pitchFamily="34" charset="0"/>
              </a:rPr>
              <a:t>parallel ended</a:t>
            </a:r>
            <a:r>
              <a:rPr lang="en-US" dirty="0" smtClean="0">
                <a:latin typeface="Calibri Light" panose="020F0302020204030204" pitchFamily="34" charset="0"/>
              </a:rPr>
              <a:t> dipoles. However, these have a </a:t>
            </a:r>
            <a:r>
              <a:rPr lang="en-US" u="sng" dirty="0" smtClean="0">
                <a:latin typeface="Calibri Light" panose="020F0302020204030204" pitchFamily="34" charset="0"/>
              </a:rPr>
              <a:t>edge effect</a:t>
            </a:r>
            <a:r>
              <a:rPr lang="en-US" dirty="0" smtClean="0">
                <a:latin typeface="Calibri Light" panose="020F0302020204030204" pitchFamily="34" charset="0"/>
              </a:rPr>
              <a:t>. Actually, the edges are defocusing, but the overall magnet has zero focusing horizontally. Still it remains some vertical focusing at the edges. Most often, if the</a:t>
            </a:r>
            <a:r>
              <a:rPr lang="en-US" baseline="0" dirty="0" smtClean="0">
                <a:latin typeface="Calibri Light" panose="020F0302020204030204" pitchFamily="34" charset="0"/>
              </a:rPr>
              <a:t> bending angle is not so high (at least up to 45 </a:t>
            </a:r>
            <a:r>
              <a:rPr lang="en-US" baseline="0" dirty="0" err="1" smtClean="0">
                <a:latin typeface="Calibri Light" panose="020F0302020204030204" pitchFamily="34" charset="0"/>
              </a:rPr>
              <a:t>deg</a:t>
            </a:r>
            <a:r>
              <a:rPr lang="en-US" baseline="0" dirty="0" smtClean="0">
                <a:latin typeface="Calibri Light" panose="020F0302020204030204" pitchFamily="34" charset="0"/>
              </a:rPr>
              <a:t>) </a:t>
            </a:r>
            <a:r>
              <a:rPr lang="en-US" dirty="0" smtClean="0">
                <a:latin typeface="Calibri Light" panose="020F0302020204030204" pitchFamily="34" charset="0"/>
              </a:rPr>
              <a:t>parallel ended dipoles are more convenient to manufacture, as the yoke is built stacking up sheets of laminations (like a deck of cards) and the pole width is reduced because the </a:t>
            </a:r>
            <a:r>
              <a:rPr lang="en-US" dirty="0" err="1" smtClean="0">
                <a:latin typeface="Calibri Light" panose="020F0302020204030204" pitchFamily="34" charset="0"/>
              </a:rPr>
              <a:t>sagitta</a:t>
            </a:r>
            <a:r>
              <a:rPr lang="en-US" dirty="0" smtClean="0">
                <a:latin typeface="Calibri Light" panose="020F0302020204030204" pitchFamily="34" charset="0"/>
              </a:rPr>
              <a:t> of the beam does</a:t>
            </a:r>
            <a:r>
              <a:rPr lang="en-US" baseline="0" dirty="0" smtClean="0">
                <a:latin typeface="Calibri Light" panose="020F0302020204030204" pitchFamily="34" charset="0"/>
              </a:rPr>
              <a:t> not need to be added</a:t>
            </a:r>
            <a:r>
              <a:rPr lang="en-US" dirty="0" smtClean="0">
                <a:latin typeface="Calibri Light" panose="020F0302020204030204" pitchFamily="34" charset="0"/>
              </a:rPr>
              <a:t>.</a:t>
            </a:r>
          </a:p>
          <a:p>
            <a:endParaRPr lang="en-US" sz="800" dirty="0">
              <a:latin typeface="Calibri Light" panose="020F0302020204030204" pitchFamily="34" charset="0"/>
            </a:endParaRPr>
          </a:p>
          <a:p>
            <a:r>
              <a:rPr lang="en-US" dirty="0" smtClean="0">
                <a:latin typeface="Calibri Light" panose="020F0302020204030204" pitchFamily="34" charset="0"/>
              </a:rPr>
              <a:t>These effects are handled differently in the various lattice codes, according to some assumptions on the field roll-off in the ends, that somehow gradually goes from a constant value (inside the dipole) to zero (outside). Some details about what MAD-X does are given in its documentation, in </a:t>
            </a:r>
            <a:r>
              <a:rPr lang="en-US" dirty="0">
                <a:latin typeface="Calibri Light" panose="020F0302020204030204" pitchFamily="34" charset="0"/>
              </a:rPr>
              <a:t>the section </a:t>
            </a:r>
            <a:r>
              <a:rPr lang="en-US" i="1" dirty="0">
                <a:latin typeface="Calibri Light" panose="020F0302020204030204" pitchFamily="34" charset="0"/>
              </a:rPr>
              <a:t>Bending </a:t>
            </a:r>
            <a:r>
              <a:rPr lang="en-US" i="1" dirty="0" smtClean="0">
                <a:latin typeface="Calibri Light" panose="020F0302020204030204" pitchFamily="34" charset="0"/>
              </a:rPr>
              <a:t>Magnet</a:t>
            </a:r>
            <a:r>
              <a:rPr lang="en-US" dirty="0" smtClean="0">
                <a:latin typeface="Calibri Light" panose="020F0302020204030204" pitchFamily="34" charset="0"/>
              </a:rPr>
              <a:t>.</a:t>
            </a:r>
          </a:p>
          <a:p>
            <a:endParaRPr lang="en-US" baseline="0" dirty="0" smtClean="0">
              <a:latin typeface="Calibri Light" panose="020F0302020204030204" pitchFamily="34" charset="0"/>
            </a:endParaRPr>
          </a:p>
          <a:p>
            <a:endParaRPr lang="en-US" baseline="0" dirty="0" smtClean="0">
              <a:latin typeface="Calibri Light" panose="020F0302020204030204" pitchFamily="34" charset="0"/>
            </a:endParaRPr>
          </a:p>
        </p:txBody>
      </p:sp>
    </p:spTree>
    <p:extLst>
      <p:ext uri="{BB962C8B-B14F-4D97-AF65-F5344CB8AC3E}">
        <p14:creationId xmlns:p14="http://schemas.microsoft.com/office/powerpoint/2010/main" val="3690876389"/>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latin typeface="Calibri Light" panose="020F0302020204030204" pitchFamily="34" charset="0"/>
            </a:endParaRPr>
          </a:p>
        </p:txBody>
      </p:sp>
    </p:spTree>
    <p:extLst>
      <p:ext uri="{BB962C8B-B14F-4D97-AF65-F5344CB8AC3E}">
        <p14:creationId xmlns:p14="http://schemas.microsoft.com/office/powerpoint/2010/main" val="1995214338"/>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Calibri Light" panose="020F0302020204030204" pitchFamily="34" charset="0"/>
              </a:rPr>
              <a:t>Superconductivity was discovered in the lab of Heike </a:t>
            </a:r>
            <a:r>
              <a:rPr lang="en-US" dirty="0" err="1" smtClean="0">
                <a:latin typeface="Calibri Light" panose="020F0302020204030204" pitchFamily="34" charset="0"/>
              </a:rPr>
              <a:t>Kamerlingh-Onnes</a:t>
            </a:r>
            <a:r>
              <a:rPr lang="en-US" dirty="0" smtClean="0">
                <a:latin typeface="Calibri Light" panose="020F0302020204030204" pitchFamily="34" charset="0"/>
              </a:rPr>
              <a:t> in Leiden (Netherlands) in 1911:</a:t>
            </a:r>
          </a:p>
          <a:p>
            <a:r>
              <a:rPr lang="en-US" i="1" dirty="0" smtClean="0">
                <a:latin typeface="Calibri Light" panose="020F0302020204030204" pitchFamily="34" charset="0"/>
              </a:rPr>
              <a:t> </a:t>
            </a:r>
            <a:r>
              <a:rPr lang="en-GB" i="1" dirty="0" smtClean="0">
                <a:latin typeface="Calibri Light" panose="020F0302020204030204" pitchFamily="34" charset="0"/>
              </a:rPr>
              <a:t>… mercury </a:t>
            </a:r>
            <a:r>
              <a:rPr lang="en-GB" i="1" dirty="0">
                <a:latin typeface="Calibri Light" panose="020F0302020204030204" pitchFamily="34" charset="0"/>
              </a:rPr>
              <a:t>at 4.2 K has entered a new state, which, owing to its </a:t>
            </a:r>
            <a:r>
              <a:rPr lang="en-GB" i="1" dirty="0" smtClean="0">
                <a:latin typeface="Calibri Light" panose="020F0302020204030204" pitchFamily="34" charset="0"/>
              </a:rPr>
              <a:t>particular </a:t>
            </a:r>
            <a:r>
              <a:rPr lang="en-GB" i="1" dirty="0">
                <a:latin typeface="Calibri Light" panose="020F0302020204030204" pitchFamily="34" charset="0"/>
              </a:rPr>
              <a:t>electrical properties, can be called the state of </a:t>
            </a:r>
            <a:r>
              <a:rPr lang="en-GB" i="1" dirty="0" smtClean="0">
                <a:latin typeface="Calibri Light" panose="020F0302020204030204" pitchFamily="34" charset="0"/>
              </a:rPr>
              <a:t>superconductivity …</a:t>
            </a:r>
            <a:endParaRPr lang="en-GB" i="1" dirty="0">
              <a:latin typeface="Calibri Light" panose="020F0302020204030204" pitchFamily="34" charset="0"/>
            </a:endParaRPr>
          </a:p>
          <a:p>
            <a:endParaRPr lang="en-US" baseline="0" dirty="0" smtClean="0">
              <a:latin typeface="Calibri Light" panose="020F0302020204030204" pitchFamily="34" charset="0"/>
            </a:endParaRPr>
          </a:p>
          <a:p>
            <a:r>
              <a:rPr lang="en-US" dirty="0" smtClean="0">
                <a:latin typeface="Calibri Light" panose="020F0302020204030204" pitchFamily="34" charset="0"/>
              </a:rPr>
              <a:t>Since then, many superconducting material have been found, but only a few of them have some practical interest. </a:t>
            </a:r>
            <a:r>
              <a:rPr lang="en-US" baseline="0" dirty="0" smtClean="0">
                <a:latin typeface="Calibri Light" panose="020F0302020204030204" pitchFamily="34" charset="0"/>
              </a:rPr>
              <a:t>The quest is (will </a:t>
            </a:r>
            <a:r>
              <a:rPr lang="en-US" dirty="0" smtClean="0">
                <a:latin typeface="Calibri Light" panose="020F0302020204030204" pitchFamily="34" charset="0"/>
              </a:rPr>
              <a:t>ever be?) not </a:t>
            </a:r>
            <a:r>
              <a:rPr lang="en-US" baseline="0" dirty="0" smtClean="0">
                <a:latin typeface="Calibri Light" panose="020F0302020204030204" pitchFamily="34" charset="0"/>
              </a:rPr>
              <a:t>over yet!</a:t>
            </a:r>
          </a:p>
          <a:p>
            <a:endParaRPr lang="en-US" dirty="0">
              <a:latin typeface="Calibri Light" panose="020F0302020204030204" pitchFamily="34" charset="0"/>
            </a:endParaRPr>
          </a:p>
          <a:p>
            <a:r>
              <a:rPr lang="en-US" u="sng" baseline="0" dirty="0" smtClean="0">
                <a:latin typeface="Calibri Light" panose="020F0302020204030204" pitchFamily="34" charset="0"/>
              </a:rPr>
              <a:t>Note</a:t>
            </a:r>
            <a:r>
              <a:rPr lang="en-US" baseline="0" dirty="0" smtClean="0">
                <a:latin typeface="Calibri Light" panose="020F0302020204030204" pitchFamily="34" charset="0"/>
              </a:rPr>
              <a:t>: the most used superconductor, </a:t>
            </a:r>
            <a:r>
              <a:rPr lang="en-US" baseline="0" dirty="0" err="1" smtClean="0">
                <a:latin typeface="Calibri Light" panose="020F0302020204030204" pitchFamily="34" charset="0"/>
              </a:rPr>
              <a:t>Nb-Ti</a:t>
            </a:r>
            <a:r>
              <a:rPr lang="en-US" baseline="0" dirty="0" smtClean="0">
                <a:latin typeface="Calibri Light" panose="020F0302020204030204" pitchFamily="34" charset="0"/>
              </a:rPr>
              <a:t>, is not shown on this plot… It was discovered in 1961 and it has a critical temperature of 9.2 K.</a:t>
            </a:r>
          </a:p>
        </p:txBody>
      </p:sp>
    </p:spTree>
    <p:extLst>
      <p:ext uri="{BB962C8B-B14F-4D97-AF65-F5344CB8AC3E}">
        <p14:creationId xmlns:p14="http://schemas.microsoft.com/office/powerpoint/2010/main" val="2687846888"/>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latin typeface="Calibri Light" panose="020F0302020204030204" pitchFamily="34" charset="0"/>
              </a:rPr>
              <a:t>Superconductivity implies zero electrical resistance, so that there is no power dissipated as Joule heating (in dc). The drawback is that refrigeration power is needed, as known superconductors work at cryogenic temperatures.</a:t>
            </a:r>
          </a:p>
          <a:p>
            <a:endParaRPr lang="en-GB" dirty="0">
              <a:latin typeface="Calibri Light" panose="020F0302020204030204" pitchFamily="34" charset="0"/>
            </a:endParaRPr>
          </a:p>
          <a:p>
            <a:r>
              <a:rPr lang="en-GB" dirty="0" smtClean="0">
                <a:latin typeface="Calibri Light" panose="020F0302020204030204" pitchFamily="34" charset="0"/>
              </a:rPr>
              <a:t>The figure shows a typical example of how much current density j can be sustained by </a:t>
            </a:r>
            <a:r>
              <a:rPr lang="en-GB" dirty="0" err="1" smtClean="0">
                <a:latin typeface="Calibri Light" panose="020F0302020204030204" pitchFamily="34" charset="0"/>
              </a:rPr>
              <a:t>Nb-Ti</a:t>
            </a:r>
            <a:r>
              <a:rPr lang="en-GB" dirty="0" smtClean="0">
                <a:latin typeface="Calibri Light" panose="020F0302020204030204" pitchFamily="34" charset="0"/>
              </a:rPr>
              <a:t>, the most widespread technical superconductor at the moment, vs. the B field: this is the so-called </a:t>
            </a:r>
            <a:r>
              <a:rPr lang="en-GB" u="sng" dirty="0" smtClean="0">
                <a:latin typeface="Calibri Light" panose="020F0302020204030204" pitchFamily="34" charset="0"/>
              </a:rPr>
              <a:t>critical </a:t>
            </a:r>
            <a:r>
              <a:rPr lang="en-GB" dirty="0" smtClean="0">
                <a:latin typeface="Calibri Light" panose="020F0302020204030204" pitchFamily="34" charset="0"/>
              </a:rPr>
              <a:t>curve. The current density j goes up by order of magnitudes with respect to normal conductors, and the wall of 2 T field is breached.</a:t>
            </a:r>
          </a:p>
          <a:p>
            <a:endParaRPr lang="en-GB" dirty="0">
              <a:latin typeface="Calibri Light" panose="020F0302020204030204" pitchFamily="34" charset="0"/>
            </a:endParaRPr>
          </a:p>
          <a:p>
            <a:r>
              <a:rPr lang="en-GB" dirty="0" smtClean="0">
                <a:latin typeface="Calibri Light" panose="020F0302020204030204" pitchFamily="34" charset="0"/>
              </a:rPr>
              <a:t>We often say that the Ampere-turns are then </a:t>
            </a:r>
            <a:r>
              <a:rPr lang="en-GB" i="1" dirty="0" smtClean="0">
                <a:latin typeface="Calibri Light" panose="020F0302020204030204" pitchFamily="34" charset="0"/>
              </a:rPr>
              <a:t>cheap</a:t>
            </a:r>
            <a:r>
              <a:rPr lang="en-GB" dirty="0" smtClean="0">
                <a:latin typeface="Calibri Light" panose="020F0302020204030204" pitchFamily="34" charset="0"/>
              </a:rPr>
              <a:t>: no power consumption, no need of large coils.</a:t>
            </a:r>
          </a:p>
          <a:p>
            <a:endParaRPr lang="en-US" baseline="0" dirty="0" smtClean="0">
              <a:latin typeface="Calibri Light" panose="020F0302020204030204" pitchFamily="34" charset="0"/>
            </a:endParaRPr>
          </a:p>
        </p:txBody>
      </p:sp>
    </p:spTree>
    <p:extLst>
      <p:ext uri="{BB962C8B-B14F-4D97-AF65-F5344CB8AC3E}">
        <p14:creationId xmlns:p14="http://schemas.microsoft.com/office/powerpoint/2010/main" val="3176277811"/>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Calibri Light" panose="020F0302020204030204" pitchFamily="34" charset="0"/>
              </a:rPr>
              <a:t>Nowadays, </a:t>
            </a:r>
            <a:r>
              <a:rPr lang="en-US" dirty="0">
                <a:latin typeface="Calibri Light" panose="020F0302020204030204" pitchFamily="34" charset="0"/>
              </a:rPr>
              <a:t>we have </a:t>
            </a:r>
            <a:r>
              <a:rPr lang="en-US" dirty="0" smtClean="0">
                <a:latin typeface="Calibri Light" panose="020F0302020204030204" pitchFamily="34" charset="0"/>
              </a:rPr>
              <a:t>basically two families of superconductors.</a:t>
            </a:r>
          </a:p>
          <a:p>
            <a:pPr algn="ctr"/>
            <a:r>
              <a:rPr lang="en-US" u="sng" dirty="0" smtClean="0">
                <a:latin typeface="Calibri Light" panose="020F0302020204030204" pitchFamily="34" charset="0"/>
              </a:rPr>
              <a:t>LTS</a:t>
            </a:r>
            <a:r>
              <a:rPr lang="en-US" dirty="0" smtClean="0">
                <a:latin typeface="Calibri Light" panose="020F0302020204030204" pitchFamily="34" charset="0"/>
              </a:rPr>
              <a:t> </a:t>
            </a:r>
            <a:r>
              <a:rPr lang="en-US" dirty="0">
                <a:latin typeface="Calibri Light" panose="020F0302020204030204" pitchFamily="34" charset="0"/>
              </a:rPr>
              <a:t>(low temperature superconductors</a:t>
            </a:r>
            <a:r>
              <a:rPr lang="en-US" dirty="0" smtClean="0">
                <a:latin typeface="Calibri Light" panose="020F0302020204030204" pitchFamily="34" charset="0"/>
              </a:rPr>
              <a:t>)</a:t>
            </a:r>
            <a:endParaRPr lang="en-US" baseline="-25000" dirty="0">
              <a:latin typeface="Calibri Light" panose="020F0302020204030204" pitchFamily="34" charset="0"/>
            </a:endParaRPr>
          </a:p>
          <a:p>
            <a:r>
              <a:rPr lang="en-US" dirty="0" smtClean="0">
                <a:latin typeface="Calibri Light" panose="020F0302020204030204" pitchFamily="34" charset="0"/>
              </a:rPr>
              <a:t> * </a:t>
            </a:r>
            <a:r>
              <a:rPr lang="en-US" u="sng" dirty="0" err="1" smtClean="0">
                <a:latin typeface="Calibri Light" panose="020F0302020204030204" pitchFamily="34" charset="0"/>
              </a:rPr>
              <a:t>Nb-Ti</a:t>
            </a:r>
            <a:r>
              <a:rPr lang="en-US" dirty="0" smtClean="0">
                <a:latin typeface="Calibri Light" panose="020F0302020204030204" pitchFamily="34" charset="0"/>
              </a:rPr>
              <a:t> is </a:t>
            </a:r>
            <a:r>
              <a:rPr lang="en-US" dirty="0">
                <a:latin typeface="Calibri Light" panose="020F0302020204030204" pitchFamily="34" charset="0"/>
              </a:rPr>
              <a:t>the workhorse </a:t>
            </a:r>
            <a:r>
              <a:rPr lang="en-US" dirty="0" smtClean="0">
                <a:latin typeface="Calibri Light" panose="020F0302020204030204" pitchFamily="34" charset="0"/>
              </a:rPr>
              <a:t>material, not only for accelerator magnets. It has the lowest critical current of the family, though it is easy to make into wires and cables ready for winding.</a:t>
            </a:r>
          </a:p>
          <a:p>
            <a:r>
              <a:rPr lang="en-US" dirty="0">
                <a:latin typeface="Calibri Light" panose="020F0302020204030204" pitchFamily="34" charset="0"/>
              </a:rPr>
              <a:t> </a:t>
            </a:r>
            <a:r>
              <a:rPr lang="en-US" dirty="0" smtClean="0">
                <a:latin typeface="Calibri Light" panose="020F0302020204030204" pitchFamily="34" charset="0"/>
              </a:rPr>
              <a:t>* </a:t>
            </a:r>
            <a:r>
              <a:rPr lang="en-US" u="sng" dirty="0" smtClean="0">
                <a:latin typeface="Calibri Light" panose="020F0302020204030204" pitchFamily="34" charset="0"/>
              </a:rPr>
              <a:t>Nb</a:t>
            </a:r>
            <a:r>
              <a:rPr lang="en-US" u="sng" baseline="-25000" dirty="0" smtClean="0">
                <a:latin typeface="Calibri Light" panose="020F0302020204030204" pitchFamily="34" charset="0"/>
              </a:rPr>
              <a:t>3</a:t>
            </a:r>
            <a:r>
              <a:rPr lang="en-US" u="sng" dirty="0" smtClean="0">
                <a:latin typeface="Calibri Light" panose="020F0302020204030204" pitchFamily="34" charset="0"/>
              </a:rPr>
              <a:t>Sn</a:t>
            </a:r>
            <a:r>
              <a:rPr lang="en-US" dirty="0" smtClean="0">
                <a:latin typeface="Calibri Light" panose="020F0302020204030204" pitchFamily="34" charset="0"/>
              </a:rPr>
              <a:t> </a:t>
            </a:r>
            <a:r>
              <a:rPr lang="en-US" dirty="0">
                <a:latin typeface="Calibri Light" panose="020F0302020204030204" pitchFamily="34" charset="0"/>
              </a:rPr>
              <a:t>also works </a:t>
            </a:r>
            <a:r>
              <a:rPr lang="en-US" dirty="0" smtClean="0">
                <a:latin typeface="Calibri Light" panose="020F0302020204030204" pitchFamily="34" charset="0"/>
              </a:rPr>
              <a:t>around liquid </a:t>
            </a:r>
            <a:r>
              <a:rPr lang="en-US" dirty="0">
                <a:latin typeface="Calibri Light" panose="020F0302020204030204" pitchFamily="34" charset="0"/>
              </a:rPr>
              <a:t>helium </a:t>
            </a:r>
            <a:r>
              <a:rPr lang="en-US" dirty="0" smtClean="0">
                <a:latin typeface="Calibri Light" panose="020F0302020204030204" pitchFamily="34" charset="0"/>
              </a:rPr>
              <a:t>temperatures. It can sustain higher field w.r.t. </a:t>
            </a:r>
            <a:r>
              <a:rPr lang="en-US" dirty="0" err="1" smtClean="0">
                <a:latin typeface="Calibri Light" panose="020F0302020204030204" pitchFamily="34" charset="0"/>
              </a:rPr>
              <a:t>Nb-Ti</a:t>
            </a:r>
            <a:r>
              <a:rPr lang="en-US" dirty="0" smtClean="0">
                <a:latin typeface="Calibri Light" panose="020F0302020204030204" pitchFamily="34" charset="0"/>
              </a:rPr>
              <a:t>, thought it is brittle. It often requires a heat treatment at high temperature (of the order of 650 °C) after winding. It is being used </a:t>
            </a:r>
            <a:r>
              <a:rPr lang="en-US" dirty="0">
                <a:latin typeface="Calibri Light" panose="020F0302020204030204" pitchFamily="34" charset="0"/>
              </a:rPr>
              <a:t>for some magnets of the HL-LHC upgrade. This is also being used in </a:t>
            </a:r>
            <a:r>
              <a:rPr lang="en-US" dirty="0" smtClean="0">
                <a:latin typeface="Calibri Light" panose="020F0302020204030204" pitchFamily="34" charset="0"/>
              </a:rPr>
              <a:t>parts of ITER.</a:t>
            </a:r>
            <a:endParaRPr lang="en-US" dirty="0">
              <a:latin typeface="Calibri Light" panose="020F0302020204030204" pitchFamily="34" charset="0"/>
            </a:endParaRPr>
          </a:p>
          <a:p>
            <a:r>
              <a:rPr lang="en-US" dirty="0">
                <a:latin typeface="Calibri Light" panose="020F0302020204030204" pitchFamily="34" charset="0"/>
              </a:rPr>
              <a:t> </a:t>
            </a:r>
            <a:r>
              <a:rPr lang="en-US" dirty="0" smtClean="0">
                <a:latin typeface="Calibri Light" panose="020F0302020204030204" pitchFamily="34" charset="0"/>
              </a:rPr>
              <a:t>* </a:t>
            </a:r>
            <a:r>
              <a:rPr lang="en-US" u="sng" dirty="0" smtClean="0">
                <a:latin typeface="Calibri Light" panose="020F0302020204030204" pitchFamily="34" charset="0"/>
              </a:rPr>
              <a:t>MgB</a:t>
            </a:r>
            <a:r>
              <a:rPr lang="en-US" u="sng" baseline="-25000" dirty="0" smtClean="0">
                <a:latin typeface="Calibri Light" panose="020F0302020204030204" pitchFamily="34" charset="0"/>
              </a:rPr>
              <a:t>2</a:t>
            </a:r>
            <a:r>
              <a:rPr lang="en-US" dirty="0" smtClean="0">
                <a:latin typeface="Calibri Light" panose="020F0302020204030204" pitchFamily="34" charset="0"/>
              </a:rPr>
              <a:t> is a more recent material, with a higher critical temperature than the classical LTS. This has not been used for accelerator magnets (yet), though mostly for power transmission cables, including in the future for superconducting links for the HL-LHC upgrade.</a:t>
            </a:r>
          </a:p>
          <a:p>
            <a:pPr algn="ctr"/>
            <a:r>
              <a:rPr lang="en-US" u="sng" dirty="0" smtClean="0">
                <a:latin typeface="Calibri Light" panose="020F0302020204030204" pitchFamily="34" charset="0"/>
              </a:rPr>
              <a:t>HTS</a:t>
            </a:r>
            <a:r>
              <a:rPr lang="en-US" dirty="0" smtClean="0">
                <a:latin typeface="Calibri Light" panose="020F0302020204030204" pitchFamily="34" charset="0"/>
              </a:rPr>
              <a:t> </a:t>
            </a:r>
            <a:r>
              <a:rPr lang="en-US" dirty="0">
                <a:latin typeface="Calibri Light" panose="020F0302020204030204" pitchFamily="34" charset="0"/>
              </a:rPr>
              <a:t>(high temperature </a:t>
            </a:r>
            <a:r>
              <a:rPr lang="en-US" dirty="0" smtClean="0">
                <a:latin typeface="Calibri Light" panose="020F0302020204030204" pitchFamily="34" charset="0"/>
              </a:rPr>
              <a:t>superconductors)</a:t>
            </a:r>
            <a:endParaRPr lang="en-US" dirty="0">
              <a:latin typeface="Calibri Light" panose="020F0302020204030204" pitchFamily="34" charset="0"/>
            </a:endParaRPr>
          </a:p>
          <a:p>
            <a:r>
              <a:rPr lang="en-US" dirty="0" smtClean="0">
                <a:latin typeface="Calibri Light" panose="020F0302020204030204" pitchFamily="34" charset="0"/>
              </a:rPr>
              <a:t>These materials have much higher critical currents / temperatures / fields, but – due also to their cost – they have seen limited application so far. For example, a type of BSCCO is used in the LHC current leads, to carry the current from the copper (room temperature) side to the </a:t>
            </a:r>
            <a:r>
              <a:rPr lang="en-US" dirty="0" err="1" smtClean="0">
                <a:latin typeface="Calibri Light" panose="020F0302020204030204" pitchFamily="34" charset="0"/>
              </a:rPr>
              <a:t>Nb-Ti</a:t>
            </a:r>
            <a:r>
              <a:rPr lang="en-US" dirty="0" smtClean="0">
                <a:latin typeface="Calibri Light" panose="020F0302020204030204" pitchFamily="34" charset="0"/>
              </a:rPr>
              <a:t> (liquid helium temperature) part. These materials open up possibilities, on paper, to reach even </a:t>
            </a:r>
            <a:r>
              <a:rPr lang="en-US" dirty="0">
                <a:latin typeface="Calibri Light" panose="020F0302020204030204" pitchFamily="34" charset="0"/>
              </a:rPr>
              <a:t>higher </a:t>
            </a:r>
            <a:r>
              <a:rPr lang="en-US" dirty="0" smtClean="0">
                <a:latin typeface="Calibri Light" panose="020F0302020204030204" pitchFamily="34" charset="0"/>
              </a:rPr>
              <a:t>fields; some prototype magnets are being built.</a:t>
            </a:r>
            <a:endParaRPr lang="en-US" dirty="0">
              <a:latin typeface="Calibri Light" panose="020F0302020204030204" pitchFamily="34" charset="0"/>
            </a:endParaRPr>
          </a:p>
          <a:p>
            <a:endParaRPr lang="en-US" baseline="0" dirty="0" smtClean="0">
              <a:latin typeface="Calibri Light" panose="020F0302020204030204" pitchFamily="34" charset="0"/>
            </a:endParaRPr>
          </a:p>
        </p:txBody>
      </p:sp>
    </p:spTree>
    <p:extLst>
      <p:ext uri="{BB962C8B-B14F-4D97-AF65-F5344CB8AC3E}">
        <p14:creationId xmlns:p14="http://schemas.microsoft.com/office/powerpoint/2010/main" val="19859302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latin typeface="Calibri Light" panose="020F0302020204030204" pitchFamily="34" charset="0"/>
            </a:endParaRPr>
          </a:p>
        </p:txBody>
      </p:sp>
    </p:spTree>
    <p:extLst>
      <p:ext uri="{BB962C8B-B14F-4D97-AF65-F5344CB8AC3E}">
        <p14:creationId xmlns:p14="http://schemas.microsoft.com/office/powerpoint/2010/main" val="2630661014"/>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07268">
              <a:defRPr/>
            </a:pPr>
            <a:r>
              <a:rPr lang="en-US" baseline="0" dirty="0" smtClean="0">
                <a:latin typeface="Calibri Light" panose="020F0302020204030204" pitchFamily="34" charset="0"/>
              </a:rPr>
              <a:t>Since the iron plays a secondary role for the central B</a:t>
            </a:r>
            <a:r>
              <a:rPr lang="en-US" dirty="0" smtClean="0">
                <a:latin typeface="Calibri Light" panose="020F0302020204030204" pitchFamily="34" charset="0"/>
              </a:rPr>
              <a:t> field, instead of reasoning in terms of magnetic reluctances and Hopkinson’s law (as for resistive magnets), it is possible to integrate the field in 2D given by the coils directly with </a:t>
            </a:r>
            <a:r>
              <a:rPr lang="en-US" dirty="0" err="1" smtClean="0">
                <a:latin typeface="Calibri Light" panose="020F0302020204030204" pitchFamily="34" charset="0"/>
              </a:rPr>
              <a:t>Biot</a:t>
            </a:r>
            <a:r>
              <a:rPr lang="en-US" dirty="0" smtClean="0">
                <a:latin typeface="Calibri Light" panose="020F0302020204030204" pitchFamily="34" charset="0"/>
              </a:rPr>
              <a:t>-Savart law.</a:t>
            </a:r>
            <a:endParaRPr lang="en-US" baseline="0" dirty="0" smtClean="0">
              <a:latin typeface="Calibri Light" panose="020F0302020204030204" pitchFamily="34" charset="0"/>
            </a:endParaRPr>
          </a:p>
          <a:p>
            <a:pPr defTabSz="907268">
              <a:defRPr/>
            </a:pPr>
            <a:endParaRPr lang="en-US" dirty="0" smtClean="0">
              <a:latin typeface="Calibri Light" panose="020F0302020204030204" pitchFamily="34" charset="0"/>
            </a:endParaRPr>
          </a:p>
          <a:p>
            <a:pPr defTabSz="907268">
              <a:defRPr/>
            </a:pPr>
            <a:r>
              <a:rPr lang="en-US" dirty="0" smtClean="0">
                <a:latin typeface="Calibri Light" panose="020F0302020204030204" pitchFamily="34" charset="0"/>
              </a:rPr>
              <a:t>There are several coil layouts that can be used. Besides personal preferences of the designers, the choice depends mainly on magnetic efficiency (how much B can you get with a given amount of superconductor), field quality in the bore and mechanical considerations (for the forces when cooling down / powering the magnet).</a:t>
            </a:r>
          </a:p>
          <a:p>
            <a:pPr defTabSz="907268">
              <a:defRPr/>
            </a:pPr>
            <a:endParaRPr lang="en-US" dirty="0">
              <a:latin typeface="Calibri Light" panose="020F0302020204030204" pitchFamily="34" charset="0"/>
            </a:endParaRPr>
          </a:p>
          <a:p>
            <a:r>
              <a:rPr lang="en-US" dirty="0" smtClean="0">
                <a:latin typeface="Calibri Light" panose="020F0302020204030204" pitchFamily="34" charset="0"/>
              </a:rPr>
              <a:t>Here we give the formula for sector dipoles, which are representative of the accelerator magnets built so far. The </a:t>
            </a:r>
            <a:r>
              <a:rPr lang="en-US" dirty="0">
                <a:latin typeface="Calibri Light" panose="020F0302020204030204" pitchFamily="34" charset="0"/>
              </a:rPr>
              <a:t>choice of the 60 </a:t>
            </a:r>
            <a:r>
              <a:rPr lang="en-US" dirty="0" err="1">
                <a:latin typeface="Calibri Light" panose="020F0302020204030204" pitchFamily="34" charset="0"/>
              </a:rPr>
              <a:t>deg</a:t>
            </a:r>
            <a:r>
              <a:rPr lang="en-US" dirty="0">
                <a:latin typeface="Calibri Light" panose="020F0302020204030204" pitchFamily="34" charset="0"/>
              </a:rPr>
              <a:t> </a:t>
            </a:r>
            <a:r>
              <a:rPr lang="en-US" dirty="0" smtClean="0">
                <a:latin typeface="Calibri Light" panose="020F0302020204030204" pitchFamily="34" charset="0"/>
              </a:rPr>
              <a:t>angle (formula on the bottom) for the sector cancels out the </a:t>
            </a:r>
            <a:r>
              <a:rPr lang="en-US" dirty="0">
                <a:latin typeface="Calibri Light" panose="020F0302020204030204" pitchFamily="34" charset="0"/>
              </a:rPr>
              <a:t>first allowed </a:t>
            </a:r>
            <a:r>
              <a:rPr lang="en-US" dirty="0" smtClean="0">
                <a:latin typeface="Calibri Light" panose="020F0302020204030204" pitchFamily="34" charset="0"/>
              </a:rPr>
              <a:t>harmonic, that is, b</a:t>
            </a:r>
            <a:r>
              <a:rPr lang="en-US" baseline="-25000" dirty="0" smtClean="0">
                <a:latin typeface="Calibri Light" panose="020F0302020204030204" pitchFamily="34" charset="0"/>
              </a:rPr>
              <a:t>3</a:t>
            </a:r>
            <a:r>
              <a:rPr lang="en-US" dirty="0" smtClean="0">
                <a:latin typeface="Calibri Light" panose="020F0302020204030204" pitchFamily="34" charset="0"/>
              </a:rPr>
              <a:t>.</a:t>
            </a:r>
            <a:endParaRPr lang="en-US" dirty="0">
              <a:latin typeface="Calibri Light" panose="020F0302020204030204" pitchFamily="34" charset="0"/>
            </a:endParaRPr>
          </a:p>
          <a:p>
            <a:endParaRPr lang="en-US" dirty="0">
              <a:latin typeface="Calibri Light" panose="020F0302020204030204" pitchFamily="34" charset="0"/>
            </a:endParaRPr>
          </a:p>
          <a:p>
            <a:r>
              <a:rPr lang="en-US" dirty="0">
                <a:latin typeface="Calibri Light" panose="020F0302020204030204" pitchFamily="34" charset="0"/>
              </a:rPr>
              <a:t>The aperture radius r does not enter into the equation. </a:t>
            </a:r>
            <a:r>
              <a:rPr lang="en-US" dirty="0" smtClean="0">
                <a:latin typeface="Calibri Light" panose="020F0302020204030204" pitchFamily="34" charset="0"/>
              </a:rPr>
              <a:t>Besides a geometric factor, the </a:t>
            </a:r>
            <a:r>
              <a:rPr lang="en-US" dirty="0">
                <a:latin typeface="Calibri Light" panose="020F0302020204030204" pitchFamily="34" charset="0"/>
              </a:rPr>
              <a:t>field </a:t>
            </a:r>
            <a:r>
              <a:rPr lang="en-US" dirty="0" smtClean="0">
                <a:latin typeface="Calibri Light" panose="020F0302020204030204" pitchFamily="34" charset="0"/>
              </a:rPr>
              <a:t>is simply a product </a:t>
            </a:r>
            <a:endParaRPr lang="en-US" dirty="0">
              <a:latin typeface="Calibri Light" panose="020F0302020204030204" pitchFamily="34" charset="0"/>
            </a:endParaRPr>
          </a:p>
          <a:p>
            <a:pPr algn="ctr"/>
            <a:r>
              <a:rPr lang="en-US" dirty="0" smtClean="0">
                <a:latin typeface="Calibri Light" panose="020F0302020204030204" pitchFamily="34" charset="0"/>
              </a:rPr>
              <a:t> B  ∝  j w</a:t>
            </a:r>
            <a:endParaRPr lang="en-US" dirty="0">
              <a:latin typeface="Calibri Light" panose="020F0302020204030204" pitchFamily="34" charset="0"/>
            </a:endParaRPr>
          </a:p>
          <a:p>
            <a:pPr algn="ctr"/>
            <a:r>
              <a:rPr lang="en-US" dirty="0" smtClean="0">
                <a:latin typeface="Calibri Light" panose="020F0302020204030204" pitchFamily="34" charset="0"/>
              </a:rPr>
              <a:t>field  ∝  current </a:t>
            </a:r>
            <a:r>
              <a:rPr lang="en-US" dirty="0">
                <a:latin typeface="Calibri Light" panose="020F0302020204030204" pitchFamily="34" charset="0"/>
              </a:rPr>
              <a:t>density (overall) × coil </a:t>
            </a:r>
            <a:r>
              <a:rPr lang="en-US" dirty="0" smtClean="0">
                <a:latin typeface="Calibri Light" panose="020F0302020204030204" pitchFamily="34" charset="0"/>
              </a:rPr>
              <a:t>width.</a:t>
            </a:r>
            <a:endParaRPr lang="en-US" dirty="0">
              <a:latin typeface="Calibri Light" panose="020F0302020204030204" pitchFamily="34" charset="0"/>
            </a:endParaRPr>
          </a:p>
        </p:txBody>
      </p:sp>
    </p:spTree>
    <p:extLst>
      <p:ext uri="{BB962C8B-B14F-4D97-AF65-F5344CB8AC3E}">
        <p14:creationId xmlns:p14="http://schemas.microsoft.com/office/powerpoint/2010/main" val="3734268745"/>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07268">
              <a:defRPr/>
            </a:pPr>
            <a:r>
              <a:rPr lang="en-US" baseline="0" dirty="0" smtClean="0">
                <a:latin typeface="Calibri Light" panose="020F0302020204030204" pitchFamily="34" charset="0"/>
              </a:rPr>
              <a:t>You can</a:t>
            </a:r>
            <a:r>
              <a:rPr lang="en-US" dirty="0" smtClean="0">
                <a:latin typeface="Calibri Light" panose="020F0302020204030204" pitchFamily="34" charset="0"/>
              </a:rPr>
              <a:t> get 8.3 T with</a:t>
            </a:r>
            <a:endParaRPr lang="en-US" dirty="0">
              <a:latin typeface="Calibri Light" panose="020F0302020204030204" pitchFamily="34" charset="0"/>
            </a:endParaRPr>
          </a:p>
          <a:p>
            <a:pPr algn="ctr"/>
            <a:r>
              <a:rPr lang="en-US" dirty="0" smtClean="0">
                <a:latin typeface="Calibri Light" panose="020F0302020204030204" pitchFamily="34" charset="0"/>
              </a:rPr>
              <a:t>400 A/mm</a:t>
            </a:r>
            <a:r>
              <a:rPr lang="en-US" baseline="30000" dirty="0" smtClean="0">
                <a:latin typeface="Calibri Light" panose="020F0302020204030204" pitchFamily="34" charset="0"/>
              </a:rPr>
              <a:t>2</a:t>
            </a:r>
            <a:r>
              <a:rPr lang="en-US" dirty="0" smtClean="0">
                <a:latin typeface="Calibri Light" panose="020F0302020204030204" pitchFamily="34" charset="0"/>
              </a:rPr>
              <a:t> × 30 mm coil width (left figure, similar to LHC)</a:t>
            </a:r>
          </a:p>
          <a:p>
            <a:r>
              <a:rPr lang="en-US" dirty="0" smtClean="0">
                <a:latin typeface="Calibri Light" panose="020F0302020204030204" pitchFamily="34" charset="0"/>
              </a:rPr>
              <a:t>or</a:t>
            </a:r>
            <a:endParaRPr lang="en-US" dirty="0">
              <a:latin typeface="Calibri Light" panose="020F0302020204030204" pitchFamily="34" charset="0"/>
            </a:endParaRPr>
          </a:p>
          <a:p>
            <a:pPr algn="ctr"/>
            <a:r>
              <a:rPr lang="en-US" dirty="0" smtClean="0">
                <a:latin typeface="Calibri Light" panose="020F0302020204030204" pitchFamily="34" charset="0"/>
              </a:rPr>
              <a:t>40 </a:t>
            </a:r>
            <a:r>
              <a:rPr lang="en-US" dirty="0">
                <a:latin typeface="Calibri Light" panose="020F0302020204030204" pitchFamily="34" charset="0"/>
              </a:rPr>
              <a:t>A/mm</a:t>
            </a:r>
            <a:r>
              <a:rPr lang="en-US" baseline="30000" dirty="0">
                <a:latin typeface="Calibri Light" panose="020F0302020204030204" pitchFamily="34" charset="0"/>
              </a:rPr>
              <a:t>2</a:t>
            </a:r>
            <a:r>
              <a:rPr lang="en-US" dirty="0">
                <a:latin typeface="Calibri Light" panose="020F0302020204030204" pitchFamily="34" charset="0"/>
              </a:rPr>
              <a:t> × </a:t>
            </a:r>
            <a:r>
              <a:rPr lang="en-US" dirty="0" smtClean="0">
                <a:latin typeface="Calibri Light" panose="020F0302020204030204" pitchFamily="34" charset="0"/>
              </a:rPr>
              <a:t>300 </a:t>
            </a:r>
            <a:r>
              <a:rPr lang="en-US" dirty="0">
                <a:latin typeface="Calibri Light" panose="020F0302020204030204" pitchFamily="34" charset="0"/>
              </a:rPr>
              <a:t>mm coil width </a:t>
            </a:r>
            <a:r>
              <a:rPr lang="en-US" dirty="0" smtClean="0">
                <a:latin typeface="Calibri Light" panose="020F0302020204030204" pitchFamily="34" charset="0"/>
              </a:rPr>
              <a:t>(right figure</a:t>
            </a:r>
            <a:r>
              <a:rPr lang="en-US" dirty="0">
                <a:latin typeface="Calibri Light" panose="020F0302020204030204" pitchFamily="34" charset="0"/>
              </a:rPr>
              <a:t>, </a:t>
            </a:r>
            <a:r>
              <a:rPr lang="en-US" dirty="0" smtClean="0">
                <a:latin typeface="Calibri Light" panose="020F0302020204030204" pitchFamily="34" charset="0"/>
              </a:rPr>
              <a:t>very hypothetical).</a:t>
            </a:r>
          </a:p>
          <a:p>
            <a:pPr algn="ctr"/>
            <a:endParaRPr lang="en-US" dirty="0">
              <a:latin typeface="Calibri Light" panose="020F0302020204030204" pitchFamily="34" charset="0"/>
            </a:endParaRPr>
          </a:p>
          <a:p>
            <a:r>
              <a:rPr lang="en-US" dirty="0" smtClean="0">
                <a:latin typeface="Calibri Light" panose="020F0302020204030204" pitchFamily="34" charset="0"/>
              </a:rPr>
              <a:t>Besides the Ampere-turns, the power dissipation – if the coil were in normal conducting Cu at room temperature – would be prohibitive, without counting the amount of conductor needed, and the large stray field on the outside, as much more flux is generated.</a:t>
            </a:r>
          </a:p>
          <a:p>
            <a:endParaRPr lang="en-US" dirty="0">
              <a:latin typeface="Calibri Light" panose="020F0302020204030204" pitchFamily="34" charset="0"/>
            </a:endParaRPr>
          </a:p>
        </p:txBody>
      </p:sp>
    </p:spTree>
    <p:extLst>
      <p:ext uri="{BB962C8B-B14F-4D97-AF65-F5344CB8AC3E}">
        <p14:creationId xmlns:p14="http://schemas.microsoft.com/office/powerpoint/2010/main" val="1509646102"/>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Calibri Light" panose="020F0302020204030204" pitchFamily="34" charset="0"/>
              </a:rPr>
              <a:t>The sector layout in practice is modified to a configuration with several blocks, 6 per quadrant in the case of the LHC (in its final version). Each coil is wound with superconducting cable, that is usually slightly tapered (keystone angle) so to help follow the azimuthal angle as the turns pile up. Spacers (wedges) are inserted in between the blocks. The overall geometry is optimized to improve field quality and maximize magnetic efficiency, which in this case implies avoiding field concentration on the coil w.r.t. the bore.</a:t>
            </a:r>
          </a:p>
          <a:p>
            <a:endParaRPr lang="en-US" dirty="0">
              <a:latin typeface="Calibri Light" panose="020F0302020204030204" pitchFamily="34" charset="0"/>
            </a:endParaRPr>
          </a:p>
          <a:p>
            <a:r>
              <a:rPr lang="en-US" dirty="0" smtClean="0">
                <a:latin typeface="Calibri Light" panose="020F0302020204030204" pitchFamily="34" charset="0"/>
              </a:rPr>
              <a:t>In the LHC dipoles the inner and outer layer are electrically in series, though they are wound with a slightly different conductor (</a:t>
            </a:r>
            <a:r>
              <a:rPr lang="en-US" u="sng" dirty="0" smtClean="0">
                <a:latin typeface="Calibri Light" panose="020F0302020204030204" pitchFamily="34" charset="0"/>
              </a:rPr>
              <a:t>grading</a:t>
            </a:r>
            <a:r>
              <a:rPr lang="en-US" dirty="0" smtClean="0">
                <a:latin typeface="Calibri Light" panose="020F0302020204030204" pitchFamily="34" charset="0"/>
              </a:rPr>
              <a:t>): the current density is higher in the outer layer, where the field is lower. This allows saving of material.</a:t>
            </a:r>
            <a:endParaRPr lang="en-US" baseline="0" dirty="0" smtClean="0">
              <a:latin typeface="Calibri Light" panose="020F0302020204030204" pitchFamily="34" charset="0"/>
            </a:endParaRPr>
          </a:p>
          <a:p>
            <a:endParaRPr lang="en-US" baseline="0" dirty="0" smtClean="0">
              <a:latin typeface="Calibri Light" panose="020F0302020204030204" pitchFamily="34" charset="0"/>
            </a:endParaRPr>
          </a:p>
          <a:p>
            <a:endParaRPr lang="en-US" baseline="0" dirty="0" smtClean="0">
              <a:latin typeface="Calibri Light" panose="020F0302020204030204" pitchFamily="34" charset="0"/>
            </a:endParaRPr>
          </a:p>
        </p:txBody>
      </p:sp>
    </p:spTree>
    <p:extLst>
      <p:ext uri="{BB962C8B-B14F-4D97-AF65-F5344CB8AC3E}">
        <p14:creationId xmlns:p14="http://schemas.microsoft.com/office/powerpoint/2010/main" val="1584149196"/>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latin typeface="Calibri Light" panose="020F0302020204030204" pitchFamily="34" charset="0"/>
              </a:rPr>
              <a:t>Also in this case the LHC dipole is taken as an example. The figure though</a:t>
            </a:r>
            <a:r>
              <a:rPr lang="en-US" dirty="0" smtClean="0">
                <a:latin typeface="Calibri Light" panose="020F0302020204030204" pitchFamily="34" charset="0"/>
              </a:rPr>
              <a:t> </a:t>
            </a:r>
            <a:r>
              <a:rPr lang="en-US" baseline="0" dirty="0" smtClean="0">
                <a:latin typeface="Calibri Light" panose="020F0302020204030204" pitchFamily="34" charset="0"/>
              </a:rPr>
              <a:t>is not the final</a:t>
            </a:r>
            <a:r>
              <a:rPr lang="en-US" dirty="0" smtClean="0">
                <a:latin typeface="Calibri Light" panose="020F0302020204030204" pitchFamily="34" charset="0"/>
              </a:rPr>
              <a:t> design, it is actually among the very first ones: it dates back to 1987… more than 20 years before first beams in the machine!</a:t>
            </a:r>
          </a:p>
          <a:p>
            <a:endParaRPr lang="en-US" baseline="0" dirty="0">
              <a:latin typeface="Calibri Light" panose="020F0302020204030204" pitchFamily="34" charset="0"/>
            </a:endParaRPr>
          </a:p>
          <a:p>
            <a:r>
              <a:rPr lang="en-US" dirty="0" smtClean="0">
                <a:latin typeface="Calibri Light" panose="020F0302020204030204" pitchFamily="34" charset="0"/>
              </a:rPr>
              <a:t>The gap between the coil and the yoke is space reserved for </a:t>
            </a:r>
            <a:r>
              <a:rPr lang="en-US" u="sng" dirty="0" smtClean="0">
                <a:latin typeface="Calibri Light" panose="020F0302020204030204" pitchFamily="34" charset="0"/>
              </a:rPr>
              <a:t>collars</a:t>
            </a:r>
            <a:r>
              <a:rPr lang="en-US" dirty="0" smtClean="0">
                <a:latin typeface="Calibri Light" panose="020F0302020204030204" pitchFamily="34" charset="0"/>
              </a:rPr>
              <a:t>, made in stainless steel (not magnetic) material. The collars are meant to counteract the Lorentz force on the coils when the magnet is powered.</a:t>
            </a:r>
          </a:p>
          <a:p>
            <a:endParaRPr lang="en-US" baseline="0" dirty="0">
              <a:latin typeface="Calibri Light" panose="020F0302020204030204" pitchFamily="34" charset="0"/>
            </a:endParaRPr>
          </a:p>
          <a:p>
            <a:r>
              <a:rPr lang="en-US" dirty="0" smtClean="0">
                <a:latin typeface="Calibri Light" panose="020F0302020204030204" pitchFamily="34" charset="0"/>
              </a:rPr>
              <a:t>The main function of the iron is to provide a return path for the flux, although it does also contribute to the field in the bore.</a:t>
            </a:r>
            <a:endParaRPr lang="en-US" baseline="0" dirty="0" smtClean="0">
              <a:latin typeface="Calibri Light" panose="020F0302020204030204" pitchFamily="34" charset="0"/>
            </a:endParaRPr>
          </a:p>
          <a:p>
            <a:endParaRPr lang="en-US" baseline="0" dirty="0" smtClean="0">
              <a:latin typeface="Calibri Light" panose="020F0302020204030204" pitchFamily="34" charset="0"/>
            </a:endParaRPr>
          </a:p>
        </p:txBody>
      </p:sp>
    </p:spTree>
    <p:extLst>
      <p:ext uri="{BB962C8B-B14F-4D97-AF65-F5344CB8AC3E}">
        <p14:creationId xmlns:p14="http://schemas.microsoft.com/office/powerpoint/2010/main" val="2018655784"/>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Calibri Light" panose="020F0302020204030204" pitchFamily="34" charset="0"/>
              </a:rPr>
              <a:t>Superconductors carry a high current density, but they have an upper limit: this is described by the so-called </a:t>
            </a:r>
            <a:r>
              <a:rPr lang="en-US" u="sng" dirty="0" smtClean="0">
                <a:latin typeface="Calibri Light" panose="020F0302020204030204" pitchFamily="34" charset="0"/>
              </a:rPr>
              <a:t>critical surface</a:t>
            </a:r>
            <a:r>
              <a:rPr lang="en-US" dirty="0" smtClean="0">
                <a:latin typeface="Calibri Light" panose="020F0302020204030204" pitchFamily="34" charset="0"/>
              </a:rPr>
              <a:t>. </a:t>
            </a:r>
            <a:r>
              <a:rPr lang="en-US" baseline="0" dirty="0" smtClean="0">
                <a:latin typeface="Calibri Light" panose="020F0302020204030204" pitchFamily="34" charset="0"/>
              </a:rPr>
              <a:t>The 3D plot is the critica</a:t>
            </a:r>
            <a:r>
              <a:rPr lang="en-US" dirty="0" smtClean="0">
                <a:latin typeface="Calibri Light" panose="020F0302020204030204" pitchFamily="34" charset="0"/>
              </a:rPr>
              <a:t>l surface of an LHC </a:t>
            </a:r>
            <a:r>
              <a:rPr lang="en-US" dirty="0" err="1" smtClean="0">
                <a:latin typeface="Calibri Light" panose="020F0302020204030204" pitchFamily="34" charset="0"/>
              </a:rPr>
              <a:t>Nb-Ti</a:t>
            </a:r>
            <a:r>
              <a:rPr lang="en-US" dirty="0" smtClean="0">
                <a:latin typeface="Calibri Light" panose="020F0302020204030204" pitchFamily="34" charset="0"/>
              </a:rPr>
              <a:t> wire.</a:t>
            </a:r>
            <a:r>
              <a:rPr lang="en-US" baseline="0" dirty="0" smtClean="0">
                <a:latin typeface="Calibri Light" panose="020F0302020204030204" pitchFamily="34" charset="0"/>
              </a:rPr>
              <a:t> Generally speaking, this</a:t>
            </a:r>
            <a:r>
              <a:rPr lang="en-US" dirty="0" smtClean="0">
                <a:latin typeface="Calibri Light" panose="020F0302020204030204" pitchFamily="34" charset="0"/>
              </a:rPr>
              <a:t> depends on the temperature T and the field B, and it is monotonically decreasing for increasing T and B.</a:t>
            </a:r>
            <a:endParaRPr lang="en-US" dirty="0">
              <a:latin typeface="Calibri Light" panose="020F0302020204030204" pitchFamily="34" charset="0"/>
            </a:endParaRPr>
          </a:p>
          <a:p>
            <a:endParaRPr lang="en-GB" dirty="0" smtClean="0">
              <a:latin typeface="Calibri Light" panose="020F0302020204030204" pitchFamily="34" charset="0"/>
            </a:endParaRPr>
          </a:p>
          <a:p>
            <a:r>
              <a:rPr lang="en-GB" dirty="0" smtClean="0">
                <a:latin typeface="Calibri Light" panose="020F0302020204030204" pitchFamily="34" charset="0"/>
              </a:rPr>
              <a:t>To give an order of magnitude, the critical density at 5 </a:t>
            </a:r>
            <a:r>
              <a:rPr lang="en-GB" dirty="0">
                <a:latin typeface="Calibri Light" panose="020F0302020204030204" pitchFamily="34" charset="0"/>
              </a:rPr>
              <a:t>T, 4.2 </a:t>
            </a:r>
            <a:r>
              <a:rPr lang="en-GB" dirty="0" smtClean="0">
                <a:latin typeface="Calibri Light" panose="020F0302020204030204" pitchFamily="34" charset="0"/>
              </a:rPr>
              <a:t>K as shown on the graph is about </a:t>
            </a:r>
            <a:r>
              <a:rPr lang="en-GB" dirty="0">
                <a:latin typeface="Calibri Light" panose="020F0302020204030204" pitchFamily="34" charset="0"/>
              </a:rPr>
              <a:t>3000 </a:t>
            </a:r>
            <a:r>
              <a:rPr lang="en-GB" dirty="0" smtClean="0">
                <a:latin typeface="Calibri Light" panose="020F0302020204030204" pitchFamily="34" charset="0"/>
              </a:rPr>
              <a:t>A/mm</a:t>
            </a:r>
            <a:r>
              <a:rPr lang="en-GB" baseline="30000" dirty="0" smtClean="0">
                <a:latin typeface="Calibri Light" panose="020F0302020204030204" pitchFamily="34" charset="0"/>
              </a:rPr>
              <a:t>2</a:t>
            </a:r>
            <a:r>
              <a:rPr lang="en-GB" dirty="0" smtClean="0">
                <a:latin typeface="Calibri Light" panose="020F0302020204030204" pitchFamily="34" charset="0"/>
              </a:rPr>
              <a:t>.</a:t>
            </a:r>
            <a:endParaRPr lang="en-GB" dirty="0">
              <a:latin typeface="Calibri Light" panose="020F0302020204030204" pitchFamily="34" charset="0"/>
            </a:endParaRPr>
          </a:p>
          <a:p>
            <a:endParaRPr lang="en-GB" dirty="0">
              <a:latin typeface="Calibri Light" panose="020F0302020204030204" pitchFamily="34" charset="0"/>
            </a:endParaRPr>
          </a:p>
          <a:p>
            <a:r>
              <a:rPr lang="en-GB" u="sng" dirty="0" smtClean="0">
                <a:latin typeface="Calibri Light" panose="020F0302020204030204" pitchFamily="34" charset="0"/>
              </a:rPr>
              <a:t>Note</a:t>
            </a:r>
            <a:r>
              <a:rPr lang="en-GB" dirty="0" smtClean="0">
                <a:latin typeface="Calibri Light" panose="020F0302020204030204" pitchFamily="34" charset="0"/>
              </a:rPr>
              <a:t>: the plot actually describes the current density in the superconductor itself. The current density that we used before – for example 400 A/mm</a:t>
            </a:r>
            <a:r>
              <a:rPr lang="en-GB" baseline="30000" dirty="0" smtClean="0">
                <a:latin typeface="Calibri Light" panose="020F0302020204030204" pitchFamily="34" charset="0"/>
              </a:rPr>
              <a:t>2</a:t>
            </a:r>
            <a:r>
              <a:rPr lang="en-GB" dirty="0" smtClean="0">
                <a:latin typeface="Calibri Light" panose="020F0302020204030204" pitchFamily="34" charset="0"/>
              </a:rPr>
              <a:t> – is more an </a:t>
            </a:r>
            <a:r>
              <a:rPr lang="en-GB" u="sng" dirty="0" smtClean="0">
                <a:latin typeface="Calibri Light" panose="020F0302020204030204" pitchFamily="34" charset="0"/>
              </a:rPr>
              <a:t>engineering current density</a:t>
            </a:r>
            <a:r>
              <a:rPr lang="en-GB" dirty="0" smtClean="0">
                <a:latin typeface="Calibri Light" panose="020F0302020204030204" pitchFamily="34" charset="0"/>
              </a:rPr>
              <a:t>, or </a:t>
            </a:r>
            <a:r>
              <a:rPr lang="en-GB" u="sng" dirty="0" smtClean="0">
                <a:latin typeface="Calibri Light" panose="020F0302020204030204" pitchFamily="34" charset="0"/>
              </a:rPr>
              <a:t>overall current density</a:t>
            </a:r>
            <a:r>
              <a:rPr lang="en-GB" dirty="0" smtClean="0">
                <a:latin typeface="Calibri Light" panose="020F0302020204030204" pitchFamily="34" charset="0"/>
              </a:rPr>
              <a:t>, that includes the stabilizer in the superconducting wire, the insulation, the voids (filled by helium), etc.</a:t>
            </a:r>
            <a:endParaRPr lang="en-GB" dirty="0">
              <a:latin typeface="Calibri Light" panose="020F0302020204030204" pitchFamily="34" charset="0"/>
            </a:endParaRPr>
          </a:p>
          <a:p>
            <a:endParaRPr lang="en-US" baseline="0" dirty="0" smtClean="0">
              <a:latin typeface="Calibri Light" panose="020F0302020204030204" pitchFamily="34" charset="0"/>
            </a:endParaRPr>
          </a:p>
          <a:p>
            <a:endParaRPr lang="en-US" baseline="0" dirty="0" smtClean="0">
              <a:latin typeface="Calibri Light" panose="020F0302020204030204" pitchFamily="34" charset="0"/>
            </a:endParaRPr>
          </a:p>
          <a:p>
            <a:endParaRPr lang="en-US" baseline="0" dirty="0" smtClean="0">
              <a:latin typeface="Calibri Light" panose="020F0302020204030204" pitchFamily="34" charset="0"/>
            </a:endParaRPr>
          </a:p>
        </p:txBody>
      </p:sp>
    </p:spTree>
    <p:extLst>
      <p:ext uri="{BB962C8B-B14F-4D97-AF65-F5344CB8AC3E}">
        <p14:creationId xmlns:p14="http://schemas.microsoft.com/office/powerpoint/2010/main" val="4179827868"/>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latin typeface="Calibri Light" panose="020F0302020204030204" pitchFamily="34" charset="0"/>
              </a:rPr>
              <a:t>The critical surface of the superconductor (the 3D</a:t>
            </a:r>
            <a:r>
              <a:rPr lang="en-US" dirty="0" smtClean="0">
                <a:latin typeface="Calibri Light" panose="020F0302020204030204" pitchFamily="34" charset="0"/>
              </a:rPr>
              <a:t> plot for </a:t>
            </a:r>
            <a:r>
              <a:rPr lang="en-US" dirty="0" err="1" smtClean="0">
                <a:latin typeface="Calibri Light" panose="020F0302020204030204" pitchFamily="34" charset="0"/>
              </a:rPr>
              <a:t>Nb-Ti</a:t>
            </a:r>
            <a:r>
              <a:rPr lang="en-US" dirty="0" smtClean="0">
                <a:latin typeface="Calibri Light" panose="020F0302020204030204" pitchFamily="34" charset="0"/>
              </a:rPr>
              <a:t> on the left) is reduced to 2D fixing the temperature, 4.2 K in this case (</a:t>
            </a:r>
            <a:r>
              <a:rPr lang="en-US" dirty="0" err="1" smtClean="0">
                <a:latin typeface="Calibri Light" panose="020F0302020204030204" pitchFamily="34" charset="0"/>
              </a:rPr>
              <a:t>I</a:t>
            </a:r>
            <a:r>
              <a:rPr lang="en-US" baseline="-25000" dirty="0" err="1" smtClean="0">
                <a:latin typeface="Calibri Light" panose="020F0302020204030204" pitchFamily="34" charset="0"/>
              </a:rPr>
              <a:t>c</a:t>
            </a:r>
            <a:r>
              <a:rPr lang="en-US" dirty="0" smtClean="0">
                <a:latin typeface="Calibri Light" panose="020F0302020204030204" pitchFamily="34" charset="0"/>
              </a:rPr>
              <a:t> plot on the right). For convenience, the current is given instead of the current density, just multiplying by the superconductor area </a:t>
            </a:r>
            <a:r>
              <a:rPr lang="en-US" dirty="0" err="1" smtClean="0">
                <a:latin typeface="Calibri Light" panose="020F0302020204030204" pitchFamily="34" charset="0"/>
              </a:rPr>
              <a:t>A</a:t>
            </a:r>
            <a:r>
              <a:rPr lang="en-US" baseline="-25000" dirty="0" err="1" smtClean="0">
                <a:latin typeface="Calibri Light" panose="020F0302020204030204" pitchFamily="34" charset="0"/>
              </a:rPr>
              <a:t>sc</a:t>
            </a:r>
            <a:r>
              <a:rPr lang="en-US" dirty="0" smtClean="0">
                <a:latin typeface="Calibri Light" panose="020F0302020204030204" pitchFamily="34" charset="0"/>
              </a:rPr>
              <a:t>.</a:t>
            </a:r>
          </a:p>
          <a:p>
            <a:endParaRPr lang="en-US" dirty="0">
              <a:latin typeface="Calibri Light" panose="020F0302020204030204" pitchFamily="34" charset="0"/>
            </a:endParaRPr>
          </a:p>
          <a:p>
            <a:r>
              <a:rPr lang="en-US" dirty="0" smtClean="0">
                <a:latin typeface="Calibri Light" panose="020F0302020204030204" pitchFamily="34" charset="0"/>
              </a:rPr>
              <a:t>On the magnet side, there are two curves, which are very close to straight lines: the peak field on the conductor, at different currents, and the bore field (in the aperture). The intersection of the peak field line with the critical curve gives the maximum (theoretical) field that can be reached by the magnet. In jargon, this is often referred to as the </a:t>
            </a:r>
            <a:r>
              <a:rPr lang="en-US" u="sng" dirty="0" smtClean="0">
                <a:latin typeface="Calibri Light" panose="020F0302020204030204" pitchFamily="34" charset="0"/>
              </a:rPr>
              <a:t>short sample</a:t>
            </a:r>
            <a:r>
              <a:rPr lang="en-US" dirty="0" smtClean="0">
                <a:latin typeface="Calibri Light" panose="020F0302020204030204" pitchFamily="34" charset="0"/>
              </a:rPr>
              <a:t> limit. There </a:t>
            </a:r>
            <a:r>
              <a:rPr lang="en-GB" dirty="0">
                <a:latin typeface="Calibri Light" panose="020F0302020204030204" pitchFamily="34" charset="0"/>
              </a:rPr>
              <a:t>we expect the magnet to go </a:t>
            </a:r>
            <a:r>
              <a:rPr lang="en-GB" dirty="0" smtClean="0">
                <a:latin typeface="Calibri Light" panose="020F0302020204030204" pitchFamily="34" charset="0"/>
              </a:rPr>
              <a:t>resistive, </a:t>
            </a:r>
            <a:r>
              <a:rPr lang="en-GB" dirty="0">
                <a:latin typeface="Calibri Light" panose="020F0302020204030204" pitchFamily="34" charset="0"/>
              </a:rPr>
              <a:t>i.e. to </a:t>
            </a:r>
            <a:r>
              <a:rPr lang="en-GB" u="sng" dirty="0" smtClean="0">
                <a:latin typeface="Calibri Light" panose="020F0302020204030204" pitchFamily="34" charset="0"/>
              </a:rPr>
              <a:t>quench</a:t>
            </a:r>
            <a:r>
              <a:rPr lang="en-GB" dirty="0" smtClean="0">
                <a:latin typeface="Calibri Light" panose="020F0302020204030204" pitchFamily="34" charset="0"/>
              </a:rPr>
              <a:t>. In practice magnets are trained (</a:t>
            </a:r>
            <a:r>
              <a:rPr lang="en-GB" u="sng" dirty="0" smtClean="0">
                <a:latin typeface="Calibri Light" panose="020F0302020204030204" pitchFamily="34" charset="0"/>
              </a:rPr>
              <a:t>training</a:t>
            </a:r>
            <a:r>
              <a:rPr lang="en-GB" dirty="0" smtClean="0">
                <a:latin typeface="Calibri Light" panose="020F0302020204030204" pitchFamily="34" charset="0"/>
              </a:rPr>
              <a:t>) to get close to that limit, with successive powering and quenches.</a:t>
            </a:r>
          </a:p>
          <a:p>
            <a:endParaRPr lang="en-GB" baseline="0" dirty="0">
              <a:latin typeface="Calibri Light" panose="020F0302020204030204" pitchFamily="34" charset="0"/>
            </a:endParaRPr>
          </a:p>
          <a:p>
            <a:r>
              <a:rPr lang="en-US" u="sng" dirty="0">
                <a:latin typeface="Calibri Light" panose="020F0302020204030204" pitchFamily="34" charset="0"/>
              </a:rPr>
              <a:t>Note</a:t>
            </a:r>
            <a:r>
              <a:rPr lang="en-US" dirty="0">
                <a:latin typeface="Calibri Light" panose="020F0302020204030204" pitchFamily="34" charset="0"/>
              </a:rPr>
              <a:t>: </a:t>
            </a:r>
            <a:r>
              <a:rPr lang="en-US" dirty="0" smtClean="0">
                <a:latin typeface="Calibri Light" panose="020F0302020204030204" pitchFamily="34" charset="0"/>
              </a:rPr>
              <a:t>short samples refer to performance of the superconducting wire (or cable) measured, well, in </a:t>
            </a:r>
            <a:r>
              <a:rPr lang="en-US" i="1" dirty="0" smtClean="0">
                <a:latin typeface="Calibri Light" panose="020F0302020204030204" pitchFamily="34" charset="0"/>
              </a:rPr>
              <a:t>short samples</a:t>
            </a:r>
            <a:r>
              <a:rPr lang="en-US" dirty="0" smtClean="0">
                <a:latin typeface="Calibri Light" panose="020F0302020204030204" pitchFamily="34" charset="0"/>
              </a:rPr>
              <a:t>… Often when doing the design one accounts also for a few % allowance, as cabling degradation. </a:t>
            </a:r>
            <a:endParaRPr lang="en-US" dirty="0">
              <a:latin typeface="Calibri Light" panose="020F0302020204030204" pitchFamily="34" charset="0"/>
            </a:endParaRPr>
          </a:p>
          <a:p>
            <a:endParaRPr lang="en-US" baseline="0" dirty="0" smtClean="0">
              <a:latin typeface="Calibri Light" panose="020F0302020204030204" pitchFamily="34" charset="0"/>
            </a:endParaRPr>
          </a:p>
          <a:p>
            <a:endParaRPr lang="en-US" baseline="0" dirty="0" smtClean="0">
              <a:latin typeface="Calibri Light" panose="020F0302020204030204" pitchFamily="34" charset="0"/>
            </a:endParaRPr>
          </a:p>
        </p:txBody>
      </p:sp>
    </p:spTree>
    <p:extLst>
      <p:ext uri="{BB962C8B-B14F-4D97-AF65-F5344CB8AC3E}">
        <p14:creationId xmlns:p14="http://schemas.microsoft.com/office/powerpoint/2010/main" val="4067159825"/>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lnSpc>
                <a:spcPct val="90000"/>
              </a:lnSpc>
              <a:spcBef>
                <a:spcPct val="20000"/>
              </a:spcBef>
              <a:buClr>
                <a:srgbClr val="3333CC"/>
              </a:buClr>
              <a:buSzPct val="60000"/>
              <a:defRPr/>
            </a:pPr>
            <a:r>
              <a:rPr lang="en-US" dirty="0" smtClean="0">
                <a:latin typeface="Calibri Light" panose="020F0302020204030204" pitchFamily="34" charset="0"/>
              </a:rPr>
              <a:t>The margin needed depends – among other things – on the superconducting material, the design (for example, coils impregnated, typically in epoxy, </a:t>
            </a:r>
            <a:r>
              <a:rPr lang="en-US" dirty="0">
                <a:latin typeface="Calibri Light" panose="020F0302020204030204" pitchFamily="34" charset="0"/>
              </a:rPr>
              <a:t>or </a:t>
            </a:r>
            <a:r>
              <a:rPr lang="en-US" dirty="0" smtClean="0">
                <a:latin typeface="Calibri Light" panose="020F0302020204030204" pitchFamily="34" charset="0"/>
              </a:rPr>
              <a:t>not), the operating temperature.</a:t>
            </a:r>
          </a:p>
          <a:p>
            <a:pPr lvl="0">
              <a:lnSpc>
                <a:spcPct val="90000"/>
              </a:lnSpc>
              <a:spcBef>
                <a:spcPct val="20000"/>
              </a:spcBef>
              <a:buClr>
                <a:srgbClr val="3333CC"/>
              </a:buClr>
              <a:buSzPct val="60000"/>
              <a:defRPr/>
            </a:pPr>
            <a:endParaRPr lang="en-US" dirty="0">
              <a:latin typeface="Calibri Light" panose="020F0302020204030204" pitchFamily="34" charset="0"/>
            </a:endParaRPr>
          </a:p>
          <a:p>
            <a:pPr lvl="0">
              <a:lnSpc>
                <a:spcPct val="90000"/>
              </a:lnSpc>
              <a:spcBef>
                <a:spcPct val="20000"/>
              </a:spcBef>
              <a:buClr>
                <a:srgbClr val="3333CC"/>
              </a:buClr>
              <a:buSzPct val="60000"/>
              <a:defRPr/>
            </a:pPr>
            <a:r>
              <a:rPr lang="en-US" dirty="0" smtClean="0">
                <a:latin typeface="Calibri Light" panose="020F0302020204030204" pitchFamily="34" charset="0"/>
              </a:rPr>
              <a:t>Margins are ratios between an operating point (temperature, field, current) and the limit on the critical surface of the superconductor. Typical values for </a:t>
            </a:r>
            <a:r>
              <a:rPr lang="en-US" dirty="0" err="1" smtClean="0">
                <a:latin typeface="Calibri Light" panose="020F0302020204030204" pitchFamily="34" charset="0"/>
              </a:rPr>
              <a:t>Nb-Ti</a:t>
            </a:r>
            <a:r>
              <a:rPr lang="en-US" dirty="0" smtClean="0">
                <a:latin typeface="Calibri Light" panose="020F0302020204030204" pitchFamily="34" charset="0"/>
              </a:rPr>
              <a:t> at its limits (LHC main magnets) for the various margins are:</a:t>
            </a:r>
          </a:p>
          <a:p>
            <a:pPr lvl="0">
              <a:lnSpc>
                <a:spcPct val="90000"/>
              </a:lnSpc>
              <a:spcBef>
                <a:spcPct val="20000"/>
              </a:spcBef>
              <a:buClr>
                <a:srgbClr val="3333CC"/>
              </a:buClr>
              <a:buSzPct val="60000"/>
              <a:defRPr/>
            </a:pPr>
            <a:r>
              <a:rPr lang="en-US" baseline="0" dirty="0" smtClean="0">
                <a:latin typeface="Calibri Light" panose="020F0302020204030204" pitchFamily="34" charset="0"/>
              </a:rPr>
              <a:t> *</a:t>
            </a:r>
            <a:r>
              <a:rPr lang="en-US" dirty="0" smtClean="0">
                <a:latin typeface="Calibri Light" panose="020F0302020204030204" pitchFamily="34" charset="0"/>
              </a:rPr>
              <a:t> </a:t>
            </a:r>
            <a:r>
              <a:rPr lang="en-US" u="sng" dirty="0" smtClean="0">
                <a:latin typeface="Calibri Light" panose="020F0302020204030204" pitchFamily="34" charset="0"/>
              </a:rPr>
              <a:t>margin along the load line</a:t>
            </a:r>
            <a:r>
              <a:rPr lang="en-US" dirty="0">
                <a:latin typeface="Calibri Light" panose="020F0302020204030204" pitchFamily="34" charset="0"/>
              </a:rPr>
              <a:t>	</a:t>
            </a:r>
            <a:r>
              <a:rPr lang="en-US" dirty="0" err="1" smtClean="0">
                <a:latin typeface="Calibri Light" panose="020F0302020204030204" pitchFamily="34" charset="0"/>
              </a:rPr>
              <a:t>I</a:t>
            </a:r>
            <a:r>
              <a:rPr lang="en-US" baseline="-25000" dirty="0" err="1" smtClean="0">
                <a:latin typeface="Calibri Light" panose="020F0302020204030204" pitchFamily="34" charset="0"/>
              </a:rPr>
              <a:t>op</a:t>
            </a:r>
            <a:r>
              <a:rPr lang="en-US" dirty="0" smtClean="0">
                <a:latin typeface="Calibri Light" panose="020F0302020204030204" pitchFamily="34" charset="0"/>
              </a:rPr>
              <a:t> / I</a:t>
            </a:r>
            <a:r>
              <a:rPr lang="en-US" baseline="-25000" dirty="0" smtClean="0">
                <a:latin typeface="Calibri Light" panose="020F0302020204030204" pitchFamily="34" charset="0"/>
              </a:rPr>
              <a:t>max</a:t>
            </a:r>
            <a:r>
              <a:rPr lang="en-US" dirty="0" smtClean="0">
                <a:latin typeface="Calibri Light" panose="020F0302020204030204" pitchFamily="34" charset="0"/>
              </a:rPr>
              <a:t> </a:t>
            </a:r>
            <a:r>
              <a:rPr lang="en-US" dirty="0">
                <a:latin typeface="Calibri Light" panose="020F0302020204030204" pitchFamily="34" charset="0"/>
              </a:rPr>
              <a:t>≈ </a:t>
            </a:r>
            <a:r>
              <a:rPr lang="en-US" dirty="0" smtClean="0">
                <a:latin typeface="Calibri Light" panose="020F0302020204030204" pitchFamily="34" charset="0"/>
              </a:rPr>
              <a:t>85%</a:t>
            </a:r>
          </a:p>
          <a:p>
            <a:pPr lvl="0">
              <a:lnSpc>
                <a:spcPct val="90000"/>
              </a:lnSpc>
              <a:spcBef>
                <a:spcPct val="20000"/>
              </a:spcBef>
              <a:buClr>
                <a:srgbClr val="3333CC"/>
              </a:buClr>
              <a:buSzPct val="60000"/>
              <a:defRPr/>
            </a:pPr>
            <a:r>
              <a:rPr lang="en-US" dirty="0">
                <a:latin typeface="Calibri Light" panose="020F0302020204030204" pitchFamily="34" charset="0"/>
              </a:rPr>
              <a:t> </a:t>
            </a:r>
            <a:r>
              <a:rPr lang="en-US" dirty="0" smtClean="0">
                <a:latin typeface="Calibri Light" panose="020F0302020204030204" pitchFamily="34" charset="0"/>
              </a:rPr>
              <a:t>* </a:t>
            </a:r>
            <a:r>
              <a:rPr lang="en-US" u="sng" dirty="0" smtClean="0">
                <a:latin typeface="Calibri Light" panose="020F0302020204030204" pitchFamily="34" charset="0"/>
              </a:rPr>
              <a:t>critical </a:t>
            </a:r>
            <a:r>
              <a:rPr lang="en-US" u="sng" dirty="0">
                <a:latin typeface="Calibri Light" panose="020F0302020204030204" pitchFamily="34" charset="0"/>
              </a:rPr>
              <a:t>current </a:t>
            </a:r>
            <a:r>
              <a:rPr lang="en-US" u="sng" dirty="0" smtClean="0">
                <a:latin typeface="Calibri Light" panose="020F0302020204030204" pitchFamily="34" charset="0"/>
              </a:rPr>
              <a:t>margin</a:t>
            </a:r>
            <a:r>
              <a:rPr lang="en-US" dirty="0" smtClean="0">
                <a:latin typeface="Calibri Light" panose="020F0302020204030204" pitchFamily="34" charset="0"/>
              </a:rPr>
              <a:t>	</a:t>
            </a:r>
            <a:r>
              <a:rPr lang="en-US" dirty="0" err="1" smtClean="0">
                <a:latin typeface="Calibri Light" panose="020F0302020204030204" pitchFamily="34" charset="0"/>
              </a:rPr>
              <a:t>I</a:t>
            </a:r>
            <a:r>
              <a:rPr lang="en-US" baseline="-25000" dirty="0" err="1" smtClean="0">
                <a:latin typeface="Calibri Light" panose="020F0302020204030204" pitchFamily="34" charset="0"/>
              </a:rPr>
              <a:t>op</a:t>
            </a:r>
            <a:r>
              <a:rPr lang="en-US" dirty="0">
                <a:latin typeface="Calibri Light" panose="020F0302020204030204" pitchFamily="34" charset="0"/>
              </a:rPr>
              <a:t> </a:t>
            </a:r>
            <a:r>
              <a:rPr lang="en-US" dirty="0" smtClean="0">
                <a:latin typeface="Calibri Light" panose="020F0302020204030204" pitchFamily="34" charset="0"/>
              </a:rPr>
              <a:t>/ I</a:t>
            </a:r>
            <a:r>
              <a:rPr lang="en-US" baseline="-25000" dirty="0" smtClean="0">
                <a:latin typeface="Calibri Light" panose="020F0302020204030204" pitchFamily="34" charset="0"/>
              </a:rPr>
              <a:t>Q</a:t>
            </a:r>
            <a:r>
              <a:rPr lang="en-US" dirty="0" smtClean="0">
                <a:latin typeface="Calibri Light" panose="020F0302020204030204" pitchFamily="34" charset="0"/>
              </a:rPr>
              <a:t> </a:t>
            </a:r>
            <a:r>
              <a:rPr lang="en-US" dirty="0">
                <a:latin typeface="Calibri Light" panose="020F0302020204030204" pitchFamily="34" charset="0"/>
              </a:rPr>
              <a:t>≈ </a:t>
            </a:r>
            <a:r>
              <a:rPr lang="en-US" dirty="0" smtClean="0">
                <a:latin typeface="Calibri Light" panose="020F0302020204030204" pitchFamily="34" charset="0"/>
              </a:rPr>
              <a:t>50%</a:t>
            </a:r>
            <a:endParaRPr lang="en-US" dirty="0">
              <a:latin typeface="Calibri Light" panose="020F0302020204030204" pitchFamily="34" charset="0"/>
            </a:endParaRPr>
          </a:p>
          <a:p>
            <a:pPr lvl="0">
              <a:lnSpc>
                <a:spcPct val="90000"/>
              </a:lnSpc>
              <a:spcBef>
                <a:spcPct val="20000"/>
              </a:spcBef>
              <a:buClr>
                <a:srgbClr val="3333CC"/>
              </a:buClr>
              <a:buSzPct val="60000"/>
              <a:defRPr/>
            </a:pPr>
            <a:r>
              <a:rPr lang="en-US" dirty="0" smtClean="0">
                <a:latin typeface="Calibri Light" panose="020F0302020204030204" pitchFamily="34" charset="0"/>
              </a:rPr>
              <a:t> * </a:t>
            </a:r>
            <a:r>
              <a:rPr lang="en-US" u="sng" dirty="0" smtClean="0">
                <a:latin typeface="Calibri Light" panose="020F0302020204030204" pitchFamily="34" charset="0"/>
              </a:rPr>
              <a:t>critical </a:t>
            </a:r>
            <a:r>
              <a:rPr lang="en-US" u="sng" dirty="0">
                <a:latin typeface="Calibri Light" panose="020F0302020204030204" pitchFamily="34" charset="0"/>
              </a:rPr>
              <a:t>field </a:t>
            </a:r>
            <a:r>
              <a:rPr lang="en-US" u="sng" dirty="0" smtClean="0">
                <a:latin typeface="Calibri Light" panose="020F0302020204030204" pitchFamily="34" charset="0"/>
              </a:rPr>
              <a:t>margin</a:t>
            </a:r>
            <a:r>
              <a:rPr lang="en-US" dirty="0" smtClean="0">
                <a:latin typeface="Calibri Light" panose="020F0302020204030204" pitchFamily="34" charset="0"/>
              </a:rPr>
              <a:t>	B</a:t>
            </a:r>
            <a:r>
              <a:rPr lang="en-US" baseline="-25000" dirty="0" smtClean="0">
                <a:latin typeface="Calibri Light" panose="020F0302020204030204" pitchFamily="34" charset="0"/>
              </a:rPr>
              <a:t>op</a:t>
            </a:r>
            <a:r>
              <a:rPr lang="en-US" dirty="0">
                <a:latin typeface="Calibri Light" panose="020F0302020204030204" pitchFamily="34" charset="0"/>
              </a:rPr>
              <a:t> </a:t>
            </a:r>
            <a:r>
              <a:rPr lang="en-US" dirty="0" smtClean="0">
                <a:latin typeface="Calibri Light" panose="020F0302020204030204" pitchFamily="34" charset="0"/>
              </a:rPr>
              <a:t>/ B</a:t>
            </a:r>
            <a:r>
              <a:rPr lang="en-US" baseline="-25000" dirty="0" smtClean="0">
                <a:latin typeface="Calibri Light" panose="020F0302020204030204" pitchFamily="34" charset="0"/>
              </a:rPr>
              <a:t>Q</a:t>
            </a:r>
            <a:r>
              <a:rPr lang="en-US" dirty="0" smtClean="0">
                <a:latin typeface="Calibri Light" panose="020F0302020204030204" pitchFamily="34" charset="0"/>
              </a:rPr>
              <a:t> </a:t>
            </a:r>
            <a:r>
              <a:rPr lang="en-US" dirty="0">
                <a:latin typeface="Calibri Light" panose="020F0302020204030204" pitchFamily="34" charset="0"/>
              </a:rPr>
              <a:t>≈ 75 %</a:t>
            </a:r>
          </a:p>
          <a:p>
            <a:pPr lvl="0">
              <a:lnSpc>
                <a:spcPct val="90000"/>
              </a:lnSpc>
              <a:spcBef>
                <a:spcPct val="20000"/>
              </a:spcBef>
              <a:buClr>
                <a:srgbClr val="3333CC"/>
              </a:buClr>
              <a:buSzPct val="60000"/>
              <a:defRPr/>
            </a:pPr>
            <a:r>
              <a:rPr lang="en-US" dirty="0" smtClean="0">
                <a:latin typeface="Calibri Light" panose="020F0302020204030204" pitchFamily="34" charset="0"/>
              </a:rPr>
              <a:t> * </a:t>
            </a:r>
            <a:r>
              <a:rPr lang="en-US" u="sng" dirty="0" smtClean="0">
                <a:latin typeface="Calibri Light" panose="020F0302020204030204" pitchFamily="34" charset="0"/>
              </a:rPr>
              <a:t>temperature margin</a:t>
            </a:r>
            <a:r>
              <a:rPr lang="en-US" dirty="0" smtClean="0">
                <a:latin typeface="Calibri Light" panose="020F0302020204030204" pitchFamily="34" charset="0"/>
              </a:rPr>
              <a:t>	T</a:t>
            </a:r>
            <a:r>
              <a:rPr lang="en-US" baseline="-25000" dirty="0" smtClean="0">
                <a:latin typeface="Calibri Light" panose="020F0302020204030204" pitchFamily="34" charset="0"/>
              </a:rPr>
              <a:t>CS</a:t>
            </a:r>
            <a:r>
              <a:rPr lang="en-US" dirty="0" smtClean="0">
                <a:latin typeface="Calibri Light" panose="020F0302020204030204" pitchFamily="34" charset="0"/>
              </a:rPr>
              <a:t> </a:t>
            </a:r>
            <a:r>
              <a:rPr lang="en-US" dirty="0">
                <a:latin typeface="Calibri Light" panose="020F0302020204030204" pitchFamily="34" charset="0"/>
              </a:rPr>
              <a:t>- T</a:t>
            </a:r>
            <a:r>
              <a:rPr lang="en-US" baseline="-25000" dirty="0">
                <a:latin typeface="Calibri Light" panose="020F0302020204030204" pitchFamily="34" charset="0"/>
              </a:rPr>
              <a:t>op</a:t>
            </a:r>
            <a:r>
              <a:rPr lang="en-US" dirty="0">
                <a:latin typeface="Calibri Light" panose="020F0302020204030204" pitchFamily="34" charset="0"/>
              </a:rPr>
              <a:t> ≈ 1…2 </a:t>
            </a:r>
            <a:r>
              <a:rPr lang="en-US" dirty="0" smtClean="0">
                <a:latin typeface="Calibri Light" panose="020F0302020204030204" pitchFamily="34" charset="0"/>
              </a:rPr>
              <a:t>K</a:t>
            </a:r>
            <a:endParaRPr lang="en-US" sz="2400" kern="0" dirty="0">
              <a:solidFill>
                <a:srgbClr val="000000"/>
              </a:solidFill>
              <a:latin typeface="Tahoma"/>
              <a:ea typeface="ＭＳ Ｐゴシック"/>
            </a:endParaRPr>
          </a:p>
          <a:p>
            <a:endParaRPr lang="en-US" baseline="0" dirty="0" smtClean="0">
              <a:latin typeface="Calibri Light" panose="020F0302020204030204" pitchFamily="34" charset="0"/>
            </a:endParaRPr>
          </a:p>
          <a:p>
            <a:r>
              <a:rPr lang="en-US" dirty="0" smtClean="0">
                <a:latin typeface="Calibri Light" panose="020F0302020204030204" pitchFamily="34" charset="0"/>
              </a:rPr>
              <a:t>The most used margin is probably the margin along the load line, which is typically just referred to as </a:t>
            </a:r>
            <a:r>
              <a:rPr lang="en-US" i="1" dirty="0" smtClean="0">
                <a:latin typeface="Calibri Light" panose="020F0302020204030204" pitchFamily="34" charset="0"/>
              </a:rPr>
              <a:t>margin</a:t>
            </a:r>
            <a:r>
              <a:rPr lang="en-US" dirty="0" smtClean="0">
                <a:latin typeface="Calibri Light" panose="020F0302020204030204" pitchFamily="34" charset="0"/>
              </a:rPr>
              <a:t>. Other definitions are possible (and meaningful), for example the </a:t>
            </a:r>
            <a:r>
              <a:rPr lang="en-US" u="sng" dirty="0" smtClean="0">
                <a:latin typeface="Calibri Light" panose="020F0302020204030204" pitchFamily="34" charset="0"/>
              </a:rPr>
              <a:t>enthalpy margin</a:t>
            </a:r>
            <a:r>
              <a:rPr lang="en-US" dirty="0" smtClean="0">
                <a:latin typeface="Calibri Light" panose="020F0302020204030204" pitchFamily="34" charset="0"/>
              </a:rPr>
              <a:t>, which is the integral of the heat capacity from the operating temperature up to T</a:t>
            </a:r>
            <a:r>
              <a:rPr lang="en-US" baseline="-25000" dirty="0" smtClean="0">
                <a:latin typeface="Calibri Light" panose="020F0302020204030204" pitchFamily="34" charset="0"/>
              </a:rPr>
              <a:t>CS</a:t>
            </a:r>
            <a:r>
              <a:rPr lang="en-US" dirty="0" smtClean="0">
                <a:latin typeface="Calibri Light" panose="020F0302020204030204" pitchFamily="34" charset="0"/>
              </a:rPr>
              <a:t>.</a:t>
            </a:r>
            <a:endParaRPr lang="en-US" dirty="0">
              <a:latin typeface="Calibri Light" panose="020F0302020204030204" pitchFamily="34" charset="0"/>
            </a:endParaRPr>
          </a:p>
          <a:p>
            <a:endParaRPr lang="en-US" baseline="0" dirty="0" smtClean="0">
              <a:latin typeface="Calibri Light" panose="020F0302020204030204" pitchFamily="34" charset="0"/>
            </a:endParaRPr>
          </a:p>
          <a:p>
            <a:r>
              <a:rPr lang="en-US" u="sng" dirty="0" smtClean="0">
                <a:latin typeface="Calibri Light" panose="020F0302020204030204" pitchFamily="34" charset="0"/>
              </a:rPr>
              <a:t>Note</a:t>
            </a:r>
            <a:r>
              <a:rPr lang="en-US" dirty="0" smtClean="0">
                <a:latin typeface="Calibri Light" panose="020F0302020204030204" pitchFamily="34" charset="0"/>
              </a:rPr>
              <a:t>: the subscript CS refers to </a:t>
            </a:r>
            <a:r>
              <a:rPr lang="en-US" i="1" dirty="0" smtClean="0">
                <a:latin typeface="Calibri Light" panose="020F0302020204030204" pitchFamily="34" charset="0"/>
              </a:rPr>
              <a:t>current sharing</a:t>
            </a:r>
            <a:r>
              <a:rPr lang="en-US" dirty="0" smtClean="0">
                <a:latin typeface="Calibri Light" panose="020F0302020204030204" pitchFamily="34" charset="0"/>
              </a:rPr>
              <a:t> temperature, because superconductivity is lost and the current starts to be shared with the resistive matrix of the stabilizer.</a:t>
            </a:r>
            <a:endParaRPr lang="en-US" baseline="0" dirty="0" smtClean="0">
              <a:latin typeface="Calibri Light" panose="020F0302020204030204" pitchFamily="34" charset="0"/>
            </a:endParaRPr>
          </a:p>
          <a:p>
            <a:endParaRPr lang="en-US" baseline="0" dirty="0" smtClean="0">
              <a:latin typeface="Calibri Light" panose="020F0302020204030204" pitchFamily="34" charset="0"/>
            </a:endParaRPr>
          </a:p>
        </p:txBody>
      </p:sp>
    </p:spTree>
    <p:extLst>
      <p:ext uri="{BB962C8B-B14F-4D97-AF65-F5344CB8AC3E}">
        <p14:creationId xmlns:p14="http://schemas.microsoft.com/office/powerpoint/2010/main" val="57873220"/>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dirty="0">
                <a:latin typeface="Calibri Light" panose="020F0302020204030204" pitchFamily="34" charset="0"/>
              </a:rPr>
              <a:t>source:</a:t>
            </a:r>
          </a:p>
          <a:p>
            <a:r>
              <a:rPr lang="en-US" sz="1000" dirty="0">
                <a:latin typeface="Calibri Light" panose="020F0302020204030204" pitchFamily="34" charset="0"/>
              </a:rPr>
              <a:t>https://nationalmaglab.org/magnet-development/applied-superconductivity-center/plots</a:t>
            </a:r>
          </a:p>
          <a:p>
            <a:endParaRPr lang="en-US" baseline="0" dirty="0" smtClean="0">
              <a:latin typeface="Calibri Light" panose="020F0302020204030204" pitchFamily="34" charset="0"/>
            </a:endParaRPr>
          </a:p>
          <a:p>
            <a:r>
              <a:rPr lang="en-US" dirty="0" smtClean="0">
                <a:latin typeface="Calibri Light" panose="020F0302020204030204" pitchFamily="34" charset="0"/>
              </a:rPr>
              <a:t>Not only there is a range of superconducting materials, but also the technological route along which they are produced makes quite a difference in their performance. Some materials already show on a laboratory scale the possibility of further enhancing their critical current density, others (in particular, </a:t>
            </a:r>
            <a:r>
              <a:rPr lang="en-US" dirty="0" err="1" smtClean="0">
                <a:latin typeface="Calibri Light" panose="020F0302020204030204" pitchFamily="34" charset="0"/>
              </a:rPr>
              <a:t>Nb-Ti</a:t>
            </a:r>
            <a:r>
              <a:rPr lang="en-US" dirty="0" smtClean="0">
                <a:latin typeface="Calibri Light" panose="020F0302020204030204" pitchFamily="34" charset="0"/>
              </a:rPr>
              <a:t>) have already reached industrial maturity.</a:t>
            </a:r>
          </a:p>
          <a:p>
            <a:endParaRPr lang="en-US" dirty="0">
              <a:latin typeface="Calibri Light" panose="020F0302020204030204" pitchFamily="34" charset="0"/>
            </a:endParaRPr>
          </a:p>
          <a:p>
            <a:r>
              <a:rPr lang="en-US" dirty="0" err="1" smtClean="0">
                <a:latin typeface="Calibri Light" panose="020F0302020204030204" pitchFamily="34" charset="0"/>
              </a:rPr>
              <a:t>Nb-Ti</a:t>
            </a:r>
            <a:r>
              <a:rPr lang="en-US" dirty="0" smtClean="0">
                <a:latin typeface="Calibri Light" panose="020F0302020204030204" pitchFamily="34" charset="0"/>
              </a:rPr>
              <a:t> provides useful current density till about 10 T: this is basically what set the limit for LHC.</a:t>
            </a:r>
          </a:p>
          <a:p>
            <a:endParaRPr lang="en-US" dirty="0">
              <a:latin typeface="Calibri Light" panose="020F0302020204030204" pitchFamily="34" charset="0"/>
            </a:endParaRPr>
          </a:p>
          <a:p>
            <a:r>
              <a:rPr lang="en-US" dirty="0" smtClean="0">
                <a:latin typeface="Calibri Light" panose="020F0302020204030204" pitchFamily="34" charset="0"/>
              </a:rPr>
              <a:t>Nb</a:t>
            </a:r>
            <a:r>
              <a:rPr lang="en-US" baseline="-25000" dirty="0" smtClean="0">
                <a:latin typeface="Calibri Light" panose="020F0302020204030204" pitchFamily="34" charset="0"/>
              </a:rPr>
              <a:t>3</a:t>
            </a:r>
            <a:r>
              <a:rPr lang="en-US" dirty="0" smtClean="0">
                <a:latin typeface="Calibri Light" panose="020F0302020204030204" pitchFamily="34" charset="0"/>
              </a:rPr>
              <a:t>Sn can be pushed a little further. The records for prototype dipole magnets (not yet ready for an accelerator) today is 16 T.</a:t>
            </a:r>
          </a:p>
          <a:p>
            <a:endParaRPr lang="en-US" dirty="0">
              <a:latin typeface="Calibri Light" panose="020F0302020204030204" pitchFamily="34" charset="0"/>
            </a:endParaRPr>
          </a:p>
          <a:p>
            <a:r>
              <a:rPr lang="en-US" dirty="0" smtClean="0">
                <a:latin typeface="Calibri Light" panose="020F0302020204030204" pitchFamily="34" charset="0"/>
              </a:rPr>
              <a:t>HTS open theoretically the way to even higher fields, entering a region where the mechanical aspects – the containment of Lorentz forces and their stress on the materials – will become even more critical. </a:t>
            </a:r>
          </a:p>
        </p:txBody>
      </p:sp>
    </p:spTree>
    <p:extLst>
      <p:ext uri="{BB962C8B-B14F-4D97-AF65-F5344CB8AC3E}">
        <p14:creationId xmlns:p14="http://schemas.microsoft.com/office/powerpoint/2010/main" val="433378318"/>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latin typeface="Calibri Light" panose="020F0302020204030204" pitchFamily="34" charset="0"/>
              </a:rPr>
              <a:t>There are two current</a:t>
            </a:r>
            <a:r>
              <a:rPr lang="en-US" dirty="0" smtClean="0">
                <a:latin typeface="Calibri Light" panose="020F0302020204030204" pitchFamily="34" charset="0"/>
              </a:rPr>
              <a:t> densities that matter the most:</a:t>
            </a:r>
          </a:p>
          <a:p>
            <a:pPr marL="170113" indent="-170113">
              <a:buFontTx/>
              <a:buChar char="-"/>
            </a:pPr>
            <a:r>
              <a:rPr lang="en-US" i="1" dirty="0" err="1" smtClean="0">
                <a:latin typeface="Calibri Light" panose="020F0302020204030204" pitchFamily="34" charset="0"/>
              </a:rPr>
              <a:t>j</a:t>
            </a:r>
            <a:r>
              <a:rPr lang="en-US" i="1" baseline="-25000" dirty="0" err="1" smtClean="0">
                <a:latin typeface="Calibri Light" panose="020F0302020204030204" pitchFamily="34" charset="0"/>
              </a:rPr>
              <a:t>overall</a:t>
            </a:r>
            <a:r>
              <a:rPr lang="en-US" dirty="0" smtClean="0">
                <a:latin typeface="Calibri Light" panose="020F0302020204030204" pitchFamily="34" charset="0"/>
              </a:rPr>
              <a:t>, which are the A/mm</a:t>
            </a:r>
            <a:r>
              <a:rPr lang="en-US" baseline="30000" dirty="0" smtClean="0">
                <a:latin typeface="Calibri Light" panose="020F0302020204030204" pitchFamily="34" charset="0"/>
              </a:rPr>
              <a:t>2</a:t>
            </a:r>
            <a:r>
              <a:rPr lang="en-US" dirty="0" smtClean="0">
                <a:latin typeface="Calibri Light" panose="020F0302020204030204" pitchFamily="34" charset="0"/>
              </a:rPr>
              <a:t> overall, that is dividing the Ampere-turns by the whole section of the coil, including insulation, voids, etc.</a:t>
            </a:r>
          </a:p>
          <a:p>
            <a:pPr marL="170113" indent="-170113">
              <a:buFontTx/>
              <a:buChar char="-"/>
            </a:pPr>
            <a:r>
              <a:rPr lang="en-US" i="1" dirty="0" err="1">
                <a:latin typeface="Calibri Light" panose="020F0302020204030204" pitchFamily="34" charset="0"/>
              </a:rPr>
              <a:t>j</a:t>
            </a:r>
            <a:r>
              <a:rPr lang="en-US" i="1" baseline="-25000" dirty="0" err="1" smtClean="0">
                <a:latin typeface="Calibri Light" panose="020F0302020204030204" pitchFamily="34" charset="0"/>
              </a:rPr>
              <a:t>sc</a:t>
            </a:r>
            <a:r>
              <a:rPr lang="en-US" dirty="0" smtClean="0">
                <a:latin typeface="Calibri Light" panose="020F0302020204030204" pitchFamily="34" charset="0"/>
              </a:rPr>
              <a:t>, which are the A/mm</a:t>
            </a:r>
            <a:r>
              <a:rPr lang="en-US" baseline="30000" dirty="0" smtClean="0">
                <a:latin typeface="Calibri Light" panose="020F0302020204030204" pitchFamily="34" charset="0"/>
              </a:rPr>
              <a:t>2</a:t>
            </a:r>
            <a:r>
              <a:rPr lang="en-US" dirty="0" smtClean="0">
                <a:latin typeface="Calibri Light" panose="020F0302020204030204" pitchFamily="34" charset="0"/>
              </a:rPr>
              <a:t> just in the superconducting filaments, which are only a part of the strands, since there is a stabilizing matrix (usually in copper): this is the one that is used in the critical current plot.</a:t>
            </a:r>
          </a:p>
          <a:p>
            <a:pPr marL="170113" indent="-170113">
              <a:buFontTx/>
              <a:buChar char="-"/>
            </a:pPr>
            <a:endParaRPr lang="en-US" dirty="0">
              <a:latin typeface="Calibri Light" panose="020F0302020204030204" pitchFamily="34" charset="0"/>
            </a:endParaRPr>
          </a:p>
          <a:p>
            <a:r>
              <a:rPr lang="en-US" dirty="0" smtClean="0">
                <a:latin typeface="Calibri Light" panose="020F0302020204030204" pitchFamily="34" charset="0"/>
              </a:rPr>
              <a:t>Sometimes the ratio </a:t>
            </a:r>
            <a:r>
              <a:rPr lang="en-US" dirty="0" err="1" smtClean="0">
                <a:latin typeface="Symbol" panose="05050102010706020507" pitchFamily="18" charset="2"/>
              </a:rPr>
              <a:t>n</a:t>
            </a:r>
            <a:r>
              <a:rPr lang="en-US" baseline="-25000" dirty="0" err="1" smtClean="0">
                <a:latin typeface="Calibri Light" panose="020F0302020204030204" pitchFamily="34" charset="0"/>
              </a:rPr>
              <a:t>Cu-sc</a:t>
            </a:r>
            <a:r>
              <a:rPr lang="en-US" dirty="0" smtClean="0">
                <a:latin typeface="Calibri Light" panose="020F0302020204030204" pitchFamily="34" charset="0"/>
              </a:rPr>
              <a:t> is referred to as to copper over non-copper.</a:t>
            </a:r>
          </a:p>
        </p:txBody>
      </p:sp>
    </p:spTree>
    <p:extLst>
      <p:ext uri="{BB962C8B-B14F-4D97-AF65-F5344CB8AC3E}">
        <p14:creationId xmlns:p14="http://schemas.microsoft.com/office/powerpoint/2010/main" val="2738044545"/>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latin typeface="Calibri Light" panose="020F0302020204030204" pitchFamily="34" charset="0"/>
              </a:rPr>
              <a:t>For superconducting magnets, the combination of high current density and high field results in very high electromagnetic forces.</a:t>
            </a:r>
          </a:p>
          <a:p>
            <a:endParaRPr lang="en-GB" dirty="0">
              <a:latin typeface="Calibri Light" panose="020F0302020204030204" pitchFamily="34" charset="0"/>
            </a:endParaRPr>
          </a:p>
          <a:p>
            <a:r>
              <a:rPr lang="en-GB" dirty="0" smtClean="0">
                <a:latin typeface="Calibri Light" panose="020F0302020204030204" pitchFamily="34" charset="0"/>
              </a:rPr>
              <a:t>As an example, the values for the LHC dipoles are reported. The axial force on the coil is comparable to the weight </a:t>
            </a:r>
            <a:r>
              <a:rPr lang="en-GB" dirty="0">
                <a:latin typeface="Calibri Light" panose="020F0302020204030204" pitchFamily="34" charset="0"/>
              </a:rPr>
              <a:t>of the cold </a:t>
            </a:r>
            <a:r>
              <a:rPr lang="en-GB" dirty="0" smtClean="0">
                <a:latin typeface="Calibri Light" panose="020F0302020204030204" pitchFamily="34" charset="0"/>
              </a:rPr>
              <a:t>mass.</a:t>
            </a:r>
          </a:p>
          <a:p>
            <a:endParaRPr lang="en-GB" dirty="0">
              <a:latin typeface="Calibri Light" panose="020F0302020204030204" pitchFamily="34" charset="0"/>
            </a:endParaRPr>
          </a:p>
          <a:p>
            <a:r>
              <a:rPr lang="en-GB" dirty="0" smtClean="0">
                <a:latin typeface="Calibri Light" panose="020F0302020204030204" pitchFamily="34" charset="0"/>
              </a:rPr>
              <a:t>The deformations induced by these forces have to be controlled, as the position of the coil determines the field quality.</a:t>
            </a:r>
          </a:p>
          <a:p>
            <a:endParaRPr lang="en-GB" dirty="0">
              <a:latin typeface="Calibri Light" panose="020F0302020204030204" pitchFamily="34" charset="0"/>
            </a:endParaRPr>
          </a:p>
          <a:p>
            <a:r>
              <a:rPr lang="en-GB" dirty="0" smtClean="0">
                <a:latin typeface="Calibri Light" panose="020F0302020204030204" pitchFamily="34" charset="0"/>
              </a:rPr>
              <a:t>Moreover, a proper mechanical pre-stress is often used to minimize coil movements, which can trigger a quench, involving a longer training of the magnet to reach its design field.</a:t>
            </a:r>
            <a:endParaRPr lang="en-GB" dirty="0">
              <a:latin typeface="Calibri Light" panose="020F0302020204030204" pitchFamily="34" charset="0"/>
            </a:endParaRPr>
          </a:p>
          <a:p>
            <a:endParaRPr lang="en-US" dirty="0" smtClean="0">
              <a:latin typeface="Calibri Light" panose="020F0302020204030204" pitchFamily="34" charset="0"/>
            </a:endParaRPr>
          </a:p>
        </p:txBody>
      </p:sp>
    </p:spTree>
    <p:extLst>
      <p:ext uri="{BB962C8B-B14F-4D97-AF65-F5344CB8AC3E}">
        <p14:creationId xmlns:p14="http://schemas.microsoft.com/office/powerpoint/2010/main" val="11676182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Calibri Light" panose="020F0302020204030204" pitchFamily="34" charset="0"/>
              </a:rPr>
              <a:t>In brief:</a:t>
            </a:r>
          </a:p>
          <a:p>
            <a:r>
              <a:rPr lang="en-US" dirty="0">
                <a:latin typeface="Calibri Light" panose="020F0302020204030204" pitchFamily="34" charset="0"/>
              </a:rPr>
              <a:t> </a:t>
            </a:r>
            <a:r>
              <a:rPr lang="en-US" dirty="0" smtClean="0">
                <a:latin typeface="Calibri Light" panose="020F0302020204030204" pitchFamily="34" charset="0"/>
              </a:rPr>
              <a:t>* </a:t>
            </a:r>
            <a:r>
              <a:rPr lang="en-US" u="sng" dirty="0" smtClean="0">
                <a:latin typeface="Calibri Light" panose="020F0302020204030204" pitchFamily="34" charset="0"/>
              </a:rPr>
              <a:t>dipoles</a:t>
            </a:r>
            <a:r>
              <a:rPr lang="en-US" dirty="0" smtClean="0">
                <a:latin typeface="Calibri Light" panose="020F0302020204030204" pitchFamily="34" charset="0"/>
              </a:rPr>
              <a:t> bend the beam, in fact they are also called </a:t>
            </a:r>
            <a:r>
              <a:rPr lang="en-US" u="sng" dirty="0" smtClean="0">
                <a:latin typeface="Calibri Light" panose="020F0302020204030204" pitchFamily="34" charset="0"/>
              </a:rPr>
              <a:t>bending magnets</a:t>
            </a:r>
            <a:endParaRPr lang="en-US" dirty="0" smtClean="0">
              <a:latin typeface="Calibri Light" panose="020F0302020204030204" pitchFamily="34" charset="0"/>
            </a:endParaRPr>
          </a:p>
          <a:p>
            <a:r>
              <a:rPr lang="en-US" dirty="0">
                <a:latin typeface="Calibri Light" panose="020F0302020204030204" pitchFamily="34" charset="0"/>
              </a:rPr>
              <a:t> </a:t>
            </a:r>
            <a:r>
              <a:rPr lang="en-US" dirty="0" smtClean="0">
                <a:latin typeface="Calibri Light" panose="020F0302020204030204" pitchFamily="34" charset="0"/>
              </a:rPr>
              <a:t>* </a:t>
            </a:r>
            <a:r>
              <a:rPr lang="en-US" u="sng" dirty="0" smtClean="0">
                <a:latin typeface="Calibri Light" panose="020F0302020204030204" pitchFamily="34" charset="0"/>
              </a:rPr>
              <a:t>quadrupoles</a:t>
            </a:r>
            <a:r>
              <a:rPr lang="en-US" dirty="0" smtClean="0">
                <a:latin typeface="Calibri Light" panose="020F0302020204030204" pitchFamily="34" charset="0"/>
              </a:rPr>
              <a:t> focus the </a:t>
            </a:r>
            <a:r>
              <a:rPr lang="en-US" dirty="0" smtClean="0">
                <a:latin typeface="Calibri Light" panose="020F0302020204030204" pitchFamily="34" charset="0"/>
              </a:rPr>
              <a:t>beam (one transversal</a:t>
            </a:r>
            <a:r>
              <a:rPr lang="en-US" baseline="0" dirty="0" smtClean="0">
                <a:latin typeface="Calibri Light" panose="020F0302020204030204" pitchFamily="34" charset="0"/>
              </a:rPr>
              <a:t> </a:t>
            </a:r>
            <a:r>
              <a:rPr lang="en-US" dirty="0" smtClean="0">
                <a:latin typeface="Calibri Light" panose="020F0302020204030204" pitchFamily="34" charset="0"/>
              </a:rPr>
              <a:t>plane at the time)</a:t>
            </a:r>
            <a:endParaRPr lang="en-US" dirty="0" smtClean="0">
              <a:latin typeface="Calibri Light" panose="020F0302020204030204" pitchFamily="34" charset="0"/>
            </a:endParaRPr>
          </a:p>
          <a:p>
            <a:r>
              <a:rPr lang="en-US" dirty="0" smtClean="0">
                <a:latin typeface="Calibri Light" panose="020F0302020204030204" pitchFamily="34" charset="0"/>
              </a:rPr>
              <a:t>These are usually the main magnets in synchrotrons and transfer lines; </a:t>
            </a:r>
            <a:r>
              <a:rPr lang="en-US" dirty="0" smtClean="0">
                <a:latin typeface="Calibri Light" panose="020F0302020204030204" pitchFamily="34" charset="0"/>
              </a:rPr>
              <a:t>therefore, </a:t>
            </a:r>
            <a:r>
              <a:rPr lang="en-US" dirty="0" smtClean="0">
                <a:latin typeface="Calibri Light" panose="020F0302020204030204" pitchFamily="34" charset="0"/>
              </a:rPr>
              <a:t>we will focus </a:t>
            </a:r>
            <a:r>
              <a:rPr lang="en-US" dirty="0" smtClean="0">
                <a:latin typeface="Calibri Light" panose="020F0302020204030204" pitchFamily="34" charset="0"/>
              </a:rPr>
              <a:t>mainly on </a:t>
            </a:r>
            <a:r>
              <a:rPr lang="en-US" dirty="0" smtClean="0">
                <a:latin typeface="Calibri Light" panose="020F0302020204030204" pitchFamily="34" charset="0"/>
              </a:rPr>
              <a:t>them.</a:t>
            </a:r>
          </a:p>
          <a:p>
            <a:endParaRPr lang="en-US" dirty="0" smtClean="0">
              <a:latin typeface="Calibri Light" panose="020F0302020204030204" pitchFamily="34" charset="0"/>
            </a:endParaRPr>
          </a:p>
          <a:p>
            <a:r>
              <a:rPr lang="en-US" dirty="0" smtClean="0">
                <a:latin typeface="Calibri Light" panose="020F0302020204030204" pitchFamily="34" charset="0"/>
              </a:rPr>
              <a:t>A </a:t>
            </a:r>
            <a:r>
              <a:rPr lang="en-US" u="sng" dirty="0" smtClean="0">
                <a:latin typeface="Calibri Light" panose="020F0302020204030204" pitchFamily="34" charset="0"/>
              </a:rPr>
              <a:t>combined function bending</a:t>
            </a:r>
            <a:r>
              <a:rPr lang="en-US" dirty="0" smtClean="0">
                <a:latin typeface="Calibri Light" panose="020F0302020204030204" pitchFamily="34" charset="0"/>
              </a:rPr>
              <a:t> magnet is a superposition of a dipole and a quadrupole: it bends and focuses the </a:t>
            </a:r>
            <a:r>
              <a:rPr lang="en-US" dirty="0" smtClean="0">
                <a:latin typeface="Calibri Light" panose="020F0302020204030204" pitchFamily="34" charset="0"/>
              </a:rPr>
              <a:t>beam (in a plane) </a:t>
            </a:r>
            <a:r>
              <a:rPr lang="en-US" dirty="0" smtClean="0">
                <a:latin typeface="Calibri Light" panose="020F0302020204030204" pitchFamily="34" charset="0"/>
              </a:rPr>
              <a:t>at the same time. They are less popular now with respect to the early days of synchrotrons; still, they are used in some modern machines, for ex. light sources.</a:t>
            </a:r>
          </a:p>
        </p:txBody>
      </p:sp>
    </p:spTree>
    <p:extLst>
      <p:ext uri="{BB962C8B-B14F-4D97-AF65-F5344CB8AC3E}">
        <p14:creationId xmlns:p14="http://schemas.microsoft.com/office/powerpoint/2010/main" val="4046091065"/>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Calibri Light" panose="020F0302020204030204" pitchFamily="34" charset="0"/>
              </a:rPr>
              <a:t>The cross sections (to scale) of four </a:t>
            </a:r>
            <a:r>
              <a:rPr lang="en-GB" baseline="0" dirty="0" smtClean="0">
                <a:latin typeface="Calibri Light" panose="020F0302020204030204" pitchFamily="34" charset="0"/>
              </a:rPr>
              <a:t>superconducting colliders show different design choices, such as single</a:t>
            </a:r>
            <a:r>
              <a:rPr lang="en-GB" dirty="0" smtClean="0">
                <a:latin typeface="Calibri Light" panose="020F0302020204030204" pitchFamily="34" charset="0"/>
              </a:rPr>
              <a:t> or double layers, wedges, coil blocks, in an effort to achieve high magnetic efficiency and field homogeneity.</a:t>
            </a:r>
          </a:p>
          <a:p>
            <a:endParaRPr lang="en-GB" baseline="0" dirty="0">
              <a:latin typeface="Calibri Light" panose="020F0302020204030204" pitchFamily="34" charset="0"/>
            </a:endParaRPr>
          </a:p>
          <a:p>
            <a:r>
              <a:rPr lang="en-GB" dirty="0" smtClean="0">
                <a:latin typeface="Calibri Light" panose="020F0302020204030204" pitchFamily="34" charset="0"/>
              </a:rPr>
              <a:t>All these designs are of the so-called </a:t>
            </a:r>
            <a:r>
              <a:rPr lang="en-GB" u="sng" dirty="0" smtClean="0">
                <a:latin typeface="Calibri Light" panose="020F0302020204030204" pitchFamily="34" charset="0"/>
              </a:rPr>
              <a:t>cos-theta</a:t>
            </a:r>
            <a:r>
              <a:rPr lang="en-GB" dirty="0" smtClean="0">
                <a:latin typeface="Calibri Light" panose="020F0302020204030204" pitchFamily="34" charset="0"/>
              </a:rPr>
              <a:t> family. A cos-theta distribution of the current density with the azimuthal (theta) angle is known to yield a perfect dipolar field. These windings – which wrap around a cylindrical mandrel – are imagined to approximate this distribution, hence the name. An advantage with respect to other layouts is that they do not require an inner support structure, which eats in the available aperture.</a:t>
            </a:r>
          </a:p>
          <a:p>
            <a:endParaRPr lang="en-GB" dirty="0">
              <a:latin typeface="Calibri Light" panose="020F0302020204030204" pitchFamily="34" charset="0"/>
            </a:endParaRPr>
          </a:p>
          <a:p>
            <a:endParaRPr lang="en-US" baseline="0" dirty="0" smtClean="0">
              <a:latin typeface="Calibri Light" panose="020F0302020204030204" pitchFamily="34" charset="0"/>
            </a:endParaRPr>
          </a:p>
        </p:txBody>
      </p:sp>
    </p:spTree>
    <p:extLst>
      <p:ext uri="{BB962C8B-B14F-4D97-AF65-F5344CB8AC3E}">
        <p14:creationId xmlns:p14="http://schemas.microsoft.com/office/powerpoint/2010/main" val="1107671571"/>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Calibri Light" panose="020F0302020204030204" pitchFamily="34" charset="0"/>
              </a:rPr>
              <a:t>All these machines are cooled with He. LHC is the only one to work with superfluid helium. These extra 2 K mean a lot – the cryogenic system becomes at once more complex and less thermodynamically efficient – though the heat transfer between the bath and the coil is much improved. From a magnetic viewpoint, working at 1.9 K instead of 4.2 K shifts the critical current curve of </a:t>
            </a:r>
            <a:r>
              <a:rPr lang="en-US" dirty="0" err="1" smtClean="0">
                <a:latin typeface="Calibri Light" panose="020F0302020204030204" pitchFamily="34" charset="0"/>
              </a:rPr>
              <a:t>Nb-Ti</a:t>
            </a:r>
            <a:r>
              <a:rPr lang="en-US" dirty="0" smtClean="0">
                <a:latin typeface="Calibri Light" panose="020F0302020204030204" pitchFamily="34" charset="0"/>
              </a:rPr>
              <a:t> significantly. </a:t>
            </a:r>
          </a:p>
          <a:p>
            <a:endParaRPr lang="en-US" baseline="0" dirty="0" smtClean="0">
              <a:latin typeface="Calibri Light" panose="020F0302020204030204" pitchFamily="34" charset="0"/>
            </a:endParaRPr>
          </a:p>
          <a:p>
            <a:r>
              <a:rPr lang="en-US" dirty="0" smtClean="0">
                <a:latin typeface="Calibri Light" panose="020F0302020204030204" pitchFamily="34" charset="0"/>
              </a:rPr>
              <a:t>LHC is the only twin bore layout of these four.</a:t>
            </a:r>
            <a:endParaRPr lang="en-US" baseline="0" dirty="0" smtClean="0">
              <a:latin typeface="Calibri Light" panose="020F0302020204030204" pitchFamily="34" charset="0"/>
            </a:endParaRPr>
          </a:p>
          <a:p>
            <a:endParaRPr lang="en-US" baseline="0" dirty="0" smtClean="0">
              <a:latin typeface="Calibri Light" panose="020F0302020204030204" pitchFamily="34" charset="0"/>
            </a:endParaRPr>
          </a:p>
          <a:p>
            <a:r>
              <a:rPr lang="en-US" dirty="0" smtClean="0">
                <a:latin typeface="Calibri Light" panose="020F0302020204030204" pitchFamily="34" charset="0"/>
              </a:rPr>
              <a:t>The </a:t>
            </a:r>
            <a:r>
              <a:rPr lang="en-US" dirty="0" err="1" smtClean="0">
                <a:latin typeface="Calibri Light" panose="020F0302020204030204" pitchFamily="34" charset="0"/>
              </a:rPr>
              <a:t>Tevatron</a:t>
            </a:r>
            <a:r>
              <a:rPr lang="en-US" dirty="0" smtClean="0">
                <a:latin typeface="Calibri Light" panose="020F0302020204030204" pitchFamily="34" charset="0"/>
              </a:rPr>
              <a:t> is the only one with a warm iron yoke, that is, the iron is not in liquid helium.</a:t>
            </a:r>
            <a:endParaRPr lang="en-US" baseline="0" dirty="0" smtClean="0">
              <a:latin typeface="Calibri Light" panose="020F0302020204030204" pitchFamily="34" charset="0"/>
            </a:endParaRPr>
          </a:p>
        </p:txBody>
      </p:sp>
    </p:spTree>
    <p:extLst>
      <p:ext uri="{BB962C8B-B14F-4D97-AF65-F5344CB8AC3E}">
        <p14:creationId xmlns:p14="http://schemas.microsoft.com/office/powerpoint/2010/main" val="3819458868"/>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latin typeface="Calibri Light" panose="020F0302020204030204" pitchFamily="34" charset="0"/>
              </a:rPr>
              <a:t>In most superconducting machines, not much can be seen of the magnets</a:t>
            </a:r>
            <a:r>
              <a:rPr lang="en-US" dirty="0" smtClean="0">
                <a:latin typeface="Calibri Light" panose="020F0302020204030204" pitchFamily="34" charset="0"/>
              </a:rPr>
              <a:t> once installed if not their cryostats. An exception is the </a:t>
            </a:r>
            <a:r>
              <a:rPr lang="en-US" dirty="0" err="1" smtClean="0">
                <a:latin typeface="Calibri Light" panose="020F0302020204030204" pitchFamily="34" charset="0"/>
              </a:rPr>
              <a:t>Tevatron</a:t>
            </a:r>
            <a:r>
              <a:rPr lang="en-US" dirty="0" smtClean="0">
                <a:latin typeface="Calibri Light" panose="020F0302020204030204" pitchFamily="34" charset="0"/>
              </a:rPr>
              <a:t>, with its warm iron yokes.</a:t>
            </a:r>
          </a:p>
          <a:p>
            <a:endParaRPr lang="en-US" baseline="0" dirty="0">
              <a:latin typeface="Calibri Light" panose="020F0302020204030204" pitchFamily="34" charset="0"/>
            </a:endParaRPr>
          </a:p>
          <a:p>
            <a:r>
              <a:rPr lang="en-US" dirty="0" smtClean="0">
                <a:latin typeface="Calibri Light" panose="020F0302020204030204" pitchFamily="34" charset="0"/>
              </a:rPr>
              <a:t>There are also resistive magnets in the pictures:</a:t>
            </a:r>
          </a:p>
          <a:p>
            <a:r>
              <a:rPr lang="en-US" dirty="0">
                <a:latin typeface="Calibri Light" panose="020F0302020204030204" pitchFamily="34" charset="0"/>
              </a:rPr>
              <a:t> </a:t>
            </a:r>
            <a:r>
              <a:rPr lang="en-US" dirty="0" smtClean="0">
                <a:latin typeface="Calibri Light" panose="020F0302020204030204" pitchFamily="34" charset="0"/>
              </a:rPr>
              <a:t>* at HERA, for the electron ring, below the proton machine (C dipoles);</a:t>
            </a:r>
          </a:p>
          <a:p>
            <a:r>
              <a:rPr lang="en-US" baseline="0" dirty="0">
                <a:latin typeface="Calibri Light" panose="020F0302020204030204" pitchFamily="34" charset="0"/>
              </a:rPr>
              <a:t> </a:t>
            </a:r>
            <a:r>
              <a:rPr lang="en-US" baseline="0" dirty="0" smtClean="0">
                <a:latin typeface="Calibri Light" panose="020F0302020204030204" pitchFamily="34" charset="0"/>
              </a:rPr>
              <a:t>* at </a:t>
            </a:r>
            <a:r>
              <a:rPr lang="en-US" baseline="0" dirty="0" err="1" smtClean="0">
                <a:latin typeface="Calibri Light" panose="020F0302020204030204" pitchFamily="34" charset="0"/>
              </a:rPr>
              <a:t>Tevatron</a:t>
            </a:r>
            <a:r>
              <a:rPr lang="en-US" baseline="0" dirty="0" smtClean="0">
                <a:latin typeface="Calibri Light" panose="020F0302020204030204" pitchFamily="34" charset="0"/>
              </a:rPr>
              <a:t>, on top of the superconducting</a:t>
            </a:r>
            <a:r>
              <a:rPr lang="en-US" dirty="0" smtClean="0">
                <a:latin typeface="Calibri Light" panose="020F0302020204030204" pitchFamily="34" charset="0"/>
              </a:rPr>
              <a:t> machine (H dipoles), for the main ring, which was a normal conducting synchrotron built before the superconducting one, for which it also was as an injector at the beginning, before the construction of a separate machine.</a:t>
            </a:r>
            <a:endParaRPr lang="en-US" baseline="0" dirty="0" smtClean="0">
              <a:latin typeface="Calibri Light" panose="020F0302020204030204" pitchFamily="34" charset="0"/>
            </a:endParaRPr>
          </a:p>
          <a:p>
            <a:endParaRPr lang="en-US" baseline="0" dirty="0" smtClean="0">
              <a:latin typeface="Calibri Light" panose="020F0302020204030204" pitchFamily="34" charset="0"/>
            </a:endParaRPr>
          </a:p>
        </p:txBody>
      </p:sp>
    </p:spTree>
    <p:extLst>
      <p:ext uri="{BB962C8B-B14F-4D97-AF65-F5344CB8AC3E}">
        <p14:creationId xmlns:p14="http://schemas.microsoft.com/office/powerpoint/2010/main" val="3109884811"/>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latin typeface="Calibri Light" panose="020F0302020204030204" pitchFamily="34" charset="0"/>
            </a:endParaRPr>
          </a:p>
        </p:txBody>
      </p:sp>
    </p:spTree>
    <p:extLst>
      <p:ext uri="{BB962C8B-B14F-4D97-AF65-F5344CB8AC3E}">
        <p14:creationId xmlns:p14="http://schemas.microsoft.com/office/powerpoint/2010/main" val="1170710759"/>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07268">
              <a:spcBef>
                <a:spcPts val="0"/>
              </a:spcBef>
              <a:defRPr/>
            </a:pPr>
            <a:r>
              <a:rPr lang="en-US" dirty="0" smtClean="0">
                <a:latin typeface="Calibri Light" panose="020F0302020204030204" pitchFamily="34" charset="0"/>
              </a:rPr>
              <a:t>There are many magnetic simulation software available. Back in the days, many individuals / institutes developed their own codes.</a:t>
            </a:r>
          </a:p>
          <a:p>
            <a:pPr defTabSz="907268">
              <a:spcBef>
                <a:spcPts val="99"/>
              </a:spcBef>
              <a:tabLst>
                <a:tab pos="181139" algn="l"/>
              </a:tabLst>
              <a:defRPr/>
            </a:pPr>
            <a:r>
              <a:rPr lang="en-US" dirty="0" smtClean="0">
                <a:latin typeface="Calibri Light" panose="020F0302020204030204" pitchFamily="34" charset="0"/>
              </a:rPr>
              <a:t>1.	OPERA, http</a:t>
            </a:r>
            <a:r>
              <a:rPr lang="en-US" dirty="0">
                <a:latin typeface="Calibri Light" panose="020F0302020204030204" pitchFamily="34" charset="0"/>
              </a:rPr>
              <a:t>://</a:t>
            </a:r>
            <a:r>
              <a:rPr lang="en-US" dirty="0" smtClean="0">
                <a:latin typeface="Calibri Light" panose="020F0302020204030204" pitchFamily="34" charset="0"/>
              </a:rPr>
              <a:t>operafea.com</a:t>
            </a:r>
          </a:p>
          <a:p>
            <a:pPr>
              <a:spcBef>
                <a:spcPts val="0"/>
              </a:spcBef>
              <a:tabLst>
                <a:tab pos="181139" algn="l"/>
              </a:tabLst>
              <a:defRPr/>
            </a:pPr>
            <a:r>
              <a:rPr lang="en-US" dirty="0">
                <a:latin typeface="Calibri Light" panose="020F0302020204030204" pitchFamily="34" charset="0"/>
              </a:rPr>
              <a:t>	This started in Rutherford Appleton </a:t>
            </a:r>
            <a:r>
              <a:rPr lang="en-US" dirty="0" smtClean="0">
                <a:latin typeface="Calibri Light" panose="020F0302020204030204" pitchFamily="34" charset="0"/>
              </a:rPr>
              <a:t>Laboratory to then become one of the 	most used programs in this field, </a:t>
            </a:r>
            <a:r>
              <a:rPr lang="en-US" dirty="0">
                <a:latin typeface="Calibri Light" panose="020F0302020204030204" pitchFamily="34" charset="0"/>
              </a:rPr>
              <a:t>for both 2D and </a:t>
            </a:r>
            <a:r>
              <a:rPr lang="en-US" dirty="0" smtClean="0">
                <a:latin typeface="Calibri Light" panose="020F0302020204030204" pitchFamily="34" charset="0"/>
              </a:rPr>
              <a:t>3D.</a:t>
            </a:r>
          </a:p>
          <a:p>
            <a:pPr>
              <a:spcBef>
                <a:spcPts val="99"/>
              </a:spcBef>
              <a:tabLst>
                <a:tab pos="181139" algn="l"/>
              </a:tabLst>
              <a:defRPr/>
            </a:pPr>
            <a:r>
              <a:rPr lang="en-US" dirty="0" smtClean="0">
                <a:latin typeface="Calibri Light" panose="020F0302020204030204" pitchFamily="34" charset="0"/>
              </a:rPr>
              <a:t>2.	ROXIE</a:t>
            </a:r>
            <a:r>
              <a:rPr lang="en-US" dirty="0">
                <a:latin typeface="Calibri Light" panose="020F0302020204030204" pitchFamily="34" charset="0"/>
              </a:rPr>
              <a:t>, https://</a:t>
            </a:r>
            <a:r>
              <a:rPr lang="en-US" dirty="0" smtClean="0">
                <a:latin typeface="Calibri Light" panose="020F0302020204030204" pitchFamily="34" charset="0"/>
              </a:rPr>
              <a:t>cern.ch/roxie</a:t>
            </a:r>
          </a:p>
          <a:p>
            <a:pPr>
              <a:spcBef>
                <a:spcPts val="0"/>
              </a:spcBef>
              <a:tabLst>
                <a:tab pos="181139" algn="l"/>
              </a:tabLst>
              <a:defRPr/>
            </a:pPr>
            <a:r>
              <a:rPr lang="en-US" dirty="0" smtClean="0">
                <a:latin typeface="Calibri Light" panose="020F0302020204030204" pitchFamily="34" charset="0"/>
              </a:rPr>
              <a:t>	This started at CERN, especially for superconducting magnets.</a:t>
            </a:r>
          </a:p>
          <a:p>
            <a:pPr>
              <a:spcBef>
                <a:spcPts val="99"/>
              </a:spcBef>
              <a:tabLst>
                <a:tab pos="181139" algn="l"/>
              </a:tabLst>
              <a:defRPr/>
            </a:pPr>
            <a:r>
              <a:rPr lang="en-US" dirty="0" smtClean="0">
                <a:latin typeface="Calibri Light" panose="020F0302020204030204" pitchFamily="34" charset="0"/>
              </a:rPr>
              <a:t>3.	POISSON</a:t>
            </a:r>
            <a:r>
              <a:rPr lang="en-US" dirty="0">
                <a:latin typeface="Calibri Light" panose="020F0302020204030204" pitchFamily="34" charset="0"/>
              </a:rPr>
              <a:t>, http://</a:t>
            </a:r>
            <a:r>
              <a:rPr lang="en-US" dirty="0" smtClean="0">
                <a:latin typeface="Calibri Light" panose="020F0302020204030204" pitchFamily="34" charset="0"/>
              </a:rPr>
              <a:t>laacg.lanl.gov/laacg/services/download_sf.phtml</a:t>
            </a:r>
          </a:p>
          <a:p>
            <a:pPr>
              <a:spcBef>
                <a:spcPts val="0"/>
              </a:spcBef>
              <a:tabLst>
                <a:tab pos="181139" algn="l"/>
              </a:tabLst>
              <a:defRPr/>
            </a:pPr>
            <a:r>
              <a:rPr lang="en-US" dirty="0" smtClean="0">
                <a:latin typeface="Calibri Light" panose="020F0302020204030204" pitchFamily="34" charset="0"/>
              </a:rPr>
              <a:t>	This is a historical code, still used for </a:t>
            </a:r>
            <a:r>
              <a:rPr lang="en-US" dirty="0" err="1" smtClean="0">
                <a:latin typeface="Calibri Light" panose="020F0302020204030204" pitchFamily="34" charset="0"/>
              </a:rPr>
              <a:t>magnetostatic</a:t>
            </a:r>
            <a:r>
              <a:rPr lang="en-US" dirty="0" smtClean="0">
                <a:latin typeface="Calibri Light" panose="020F0302020204030204" pitchFamily="34" charset="0"/>
              </a:rPr>
              <a:t> simulations in 2D, 	developed at Los Alamos. It is based on a finite difference – not finite 	element, like many of the others, approach. (free)</a:t>
            </a:r>
          </a:p>
          <a:p>
            <a:pPr>
              <a:spcBef>
                <a:spcPts val="99"/>
              </a:spcBef>
              <a:tabLst>
                <a:tab pos="181139" algn="l"/>
              </a:tabLst>
              <a:defRPr/>
            </a:pPr>
            <a:r>
              <a:rPr lang="en-US" dirty="0" smtClean="0">
                <a:latin typeface="Calibri Light" panose="020F0302020204030204" pitchFamily="34" charset="0"/>
              </a:rPr>
              <a:t>4.	FEMM</a:t>
            </a:r>
            <a:r>
              <a:rPr lang="en-US" dirty="0">
                <a:latin typeface="Calibri Light" panose="020F0302020204030204" pitchFamily="34" charset="0"/>
              </a:rPr>
              <a:t>, </a:t>
            </a:r>
            <a:r>
              <a:rPr lang="en-US" dirty="0" smtClean="0">
                <a:latin typeface="Calibri Light" panose="020F0302020204030204" pitchFamily="34" charset="0"/>
              </a:rPr>
              <a:t>www.femm.info</a:t>
            </a:r>
          </a:p>
          <a:p>
            <a:pPr>
              <a:spcBef>
                <a:spcPts val="0"/>
              </a:spcBef>
              <a:tabLst>
                <a:tab pos="181139" algn="l"/>
              </a:tabLst>
              <a:defRPr/>
            </a:pPr>
            <a:r>
              <a:rPr lang="en-US" dirty="0" smtClean="0">
                <a:latin typeface="Calibri Light" panose="020F0302020204030204" pitchFamily="34" charset="0"/>
              </a:rPr>
              <a:t>	It’s a user friendly 2D program. (free)</a:t>
            </a:r>
          </a:p>
          <a:p>
            <a:pPr>
              <a:spcBef>
                <a:spcPts val="99"/>
              </a:spcBef>
              <a:tabLst>
                <a:tab pos="181139" algn="l"/>
              </a:tabLst>
              <a:defRPr/>
            </a:pPr>
            <a:r>
              <a:rPr lang="en-US" dirty="0" smtClean="0">
                <a:latin typeface="Calibri Light" panose="020F0302020204030204" pitchFamily="34" charset="0"/>
              </a:rPr>
              <a:t>5.	RADIA</a:t>
            </a:r>
            <a:r>
              <a:rPr lang="en-US" dirty="0">
                <a:latin typeface="Calibri Light" panose="020F0302020204030204" pitchFamily="34" charset="0"/>
              </a:rPr>
              <a:t>, </a:t>
            </a:r>
            <a:r>
              <a:rPr lang="en-US" dirty="0" smtClean="0">
                <a:latin typeface="Calibri Light" panose="020F0302020204030204" pitchFamily="34" charset="0"/>
              </a:rPr>
              <a:t>developed at ESRF (free)</a:t>
            </a:r>
          </a:p>
          <a:p>
            <a:pPr>
              <a:spcBef>
                <a:spcPts val="0"/>
              </a:spcBef>
              <a:tabLst>
                <a:tab pos="181139" algn="l"/>
              </a:tabLst>
              <a:defRPr/>
            </a:pPr>
            <a:r>
              <a:rPr lang="en-US" dirty="0" smtClean="0">
                <a:latin typeface="Calibri Light" panose="020F0302020204030204" pitchFamily="34" charset="0"/>
              </a:rPr>
              <a:t>	http</a:t>
            </a:r>
            <a:r>
              <a:rPr lang="en-US" dirty="0">
                <a:latin typeface="Calibri Light" panose="020F0302020204030204" pitchFamily="34" charset="0"/>
              </a:rPr>
              <a:t>://</a:t>
            </a:r>
            <a:r>
              <a:rPr lang="en-US" dirty="0" smtClean="0">
                <a:latin typeface="Calibri Light" panose="020F0302020204030204" pitchFamily="34" charset="0"/>
              </a:rPr>
              <a:t>www.esrf.eu/Accelerators/Groups/InsertionDevices/Software/Radia</a:t>
            </a:r>
          </a:p>
          <a:p>
            <a:pPr>
              <a:spcBef>
                <a:spcPts val="0"/>
              </a:spcBef>
              <a:tabLst>
                <a:tab pos="181139" algn="l"/>
              </a:tabLst>
              <a:defRPr/>
            </a:pPr>
            <a:r>
              <a:rPr lang="en-US" dirty="0">
                <a:latin typeface="Calibri Light" panose="020F0302020204030204" pitchFamily="34" charset="0"/>
              </a:rPr>
              <a:t>	I</a:t>
            </a:r>
            <a:r>
              <a:rPr lang="en-US" dirty="0" smtClean="0">
                <a:latin typeface="Calibri Light" panose="020F0302020204030204" pitchFamily="34" charset="0"/>
              </a:rPr>
              <a:t>t has quite some users, as it handles also 3D. It has been used much for 	insertion devices (ex. </a:t>
            </a:r>
            <a:r>
              <a:rPr lang="en-US" dirty="0" err="1" smtClean="0">
                <a:latin typeface="Calibri Light" panose="020F0302020204030204" pitchFamily="34" charset="0"/>
              </a:rPr>
              <a:t>undulators</a:t>
            </a:r>
            <a:r>
              <a:rPr lang="en-US" dirty="0" smtClean="0">
                <a:latin typeface="Calibri Light" panose="020F0302020204030204" pitchFamily="34" charset="0"/>
              </a:rPr>
              <a:t>), but not only.</a:t>
            </a:r>
          </a:p>
          <a:p>
            <a:pPr>
              <a:spcBef>
                <a:spcPts val="99"/>
              </a:spcBef>
              <a:tabLst>
                <a:tab pos="181139" algn="l"/>
              </a:tabLst>
              <a:defRPr/>
            </a:pPr>
            <a:r>
              <a:rPr lang="en-US" dirty="0" smtClean="0">
                <a:latin typeface="Calibri Light" panose="020F0302020204030204" pitchFamily="34" charset="0"/>
              </a:rPr>
              <a:t>6.	ANSYS, www.ansys.com</a:t>
            </a:r>
          </a:p>
          <a:p>
            <a:pPr>
              <a:spcBef>
                <a:spcPts val="0"/>
              </a:spcBef>
              <a:tabLst>
                <a:tab pos="181139" algn="l"/>
              </a:tabLst>
              <a:defRPr/>
            </a:pPr>
            <a:r>
              <a:rPr lang="en-US" dirty="0" smtClean="0">
                <a:latin typeface="Calibri Light" panose="020F0302020204030204" pitchFamily="34" charset="0"/>
              </a:rPr>
              <a:t>	It is not particularly specialized for magnetic simulations.</a:t>
            </a:r>
          </a:p>
          <a:p>
            <a:pPr>
              <a:spcBef>
                <a:spcPts val="99"/>
              </a:spcBef>
              <a:tabLst>
                <a:tab pos="181139" algn="l"/>
              </a:tabLst>
              <a:defRPr/>
            </a:pPr>
            <a:r>
              <a:rPr lang="en-US" dirty="0" smtClean="0">
                <a:latin typeface="Calibri Light" panose="020F0302020204030204" pitchFamily="34" charset="0"/>
              </a:rPr>
              <a:t>7.	Mermaid</a:t>
            </a:r>
          </a:p>
          <a:p>
            <a:pPr>
              <a:spcBef>
                <a:spcPts val="0"/>
              </a:spcBef>
              <a:tabLst>
                <a:tab pos="181139" algn="l"/>
              </a:tabLst>
              <a:defRPr/>
            </a:pPr>
            <a:r>
              <a:rPr lang="en-US" dirty="0" smtClean="0">
                <a:latin typeface="Calibri Light" panose="020F0302020204030204" pitchFamily="34" charset="0"/>
              </a:rPr>
              <a:t>	It is a Russian code, developed at the </a:t>
            </a:r>
            <a:r>
              <a:rPr lang="en-GB" dirty="0" err="1" smtClean="0">
                <a:latin typeface="Calibri Light" panose="020F0302020204030204" pitchFamily="34" charset="0"/>
              </a:rPr>
              <a:t>Budker</a:t>
            </a:r>
            <a:r>
              <a:rPr lang="en-GB" dirty="0" smtClean="0">
                <a:latin typeface="Calibri Light" panose="020F0302020204030204" pitchFamily="34" charset="0"/>
              </a:rPr>
              <a:t> </a:t>
            </a:r>
            <a:r>
              <a:rPr lang="en-GB" dirty="0">
                <a:latin typeface="Calibri Light" panose="020F0302020204030204" pitchFamily="34" charset="0"/>
              </a:rPr>
              <a:t>Institute of Nuclear </a:t>
            </a:r>
            <a:r>
              <a:rPr lang="en-GB" dirty="0" smtClean="0">
                <a:latin typeface="Calibri Light" panose="020F0302020204030204" pitchFamily="34" charset="0"/>
              </a:rPr>
              <a:t>Physics.</a:t>
            </a:r>
            <a:endParaRPr lang="en-US" dirty="0" smtClean="0">
              <a:latin typeface="Calibri Light" panose="020F0302020204030204" pitchFamily="34" charset="0"/>
            </a:endParaRPr>
          </a:p>
          <a:p>
            <a:pPr>
              <a:spcBef>
                <a:spcPts val="99"/>
              </a:spcBef>
              <a:tabLst>
                <a:tab pos="181139" algn="l"/>
              </a:tabLst>
              <a:defRPr/>
            </a:pPr>
            <a:r>
              <a:rPr lang="en-US" dirty="0" smtClean="0">
                <a:latin typeface="Calibri Light" panose="020F0302020204030204" pitchFamily="34" charset="0"/>
              </a:rPr>
              <a:t>8.	COMSOL</a:t>
            </a:r>
          </a:p>
          <a:p>
            <a:pPr>
              <a:spcBef>
                <a:spcPts val="0"/>
              </a:spcBef>
              <a:tabLst>
                <a:tab pos="181139" algn="l"/>
              </a:tabLst>
              <a:defRPr/>
            </a:pPr>
            <a:r>
              <a:rPr lang="en-US" dirty="0" smtClean="0">
                <a:latin typeface="Calibri Light" panose="020F0302020204030204" pitchFamily="34" charset="0"/>
              </a:rPr>
              <a:t>	This is also a multi-physics environment.</a:t>
            </a:r>
            <a:endParaRPr lang="en-US" dirty="0">
              <a:latin typeface="Calibri Light" panose="020F0302020204030204" pitchFamily="34" charset="0"/>
            </a:endParaRPr>
          </a:p>
          <a:p>
            <a:pPr defTabSz="907268">
              <a:defRPr/>
            </a:pPr>
            <a:endParaRPr lang="en-US" dirty="0" smtClean="0">
              <a:latin typeface="Calibri Light" panose="020F0302020204030204" pitchFamily="34" charset="0"/>
            </a:endParaRPr>
          </a:p>
        </p:txBody>
      </p:sp>
    </p:spTree>
    <p:extLst>
      <p:ext uri="{BB962C8B-B14F-4D97-AF65-F5344CB8AC3E}">
        <p14:creationId xmlns:p14="http://schemas.microsoft.com/office/powerpoint/2010/main" val="3734607409"/>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07268">
              <a:defRPr/>
            </a:pPr>
            <a:r>
              <a:rPr lang="en-US" dirty="0" smtClean="0">
                <a:latin typeface="Calibri Light" panose="020F0302020204030204" pitchFamily="34" charset="0"/>
              </a:rPr>
              <a:t>D1 is the magnet we are going to model</a:t>
            </a:r>
            <a:r>
              <a:rPr lang="en-US" baseline="0" dirty="0" smtClean="0">
                <a:latin typeface="Calibri Light" panose="020F0302020204030204" pitchFamily="34" charset="0"/>
              </a:rPr>
              <a:t> in the tutorial.</a:t>
            </a:r>
          </a:p>
          <a:p>
            <a:pPr defTabSz="907268">
              <a:defRPr/>
            </a:pPr>
            <a:endParaRPr lang="en-US" dirty="0">
              <a:latin typeface="Calibri Light" panose="020F0302020204030204" pitchFamily="34" charset="0"/>
            </a:endParaRPr>
          </a:p>
          <a:p>
            <a:pPr defTabSz="907268">
              <a:defRPr/>
            </a:pPr>
            <a:r>
              <a:rPr lang="en-US" baseline="0" dirty="0" smtClean="0">
                <a:latin typeface="Calibri Light" panose="020F0302020204030204" pitchFamily="34" charset="0"/>
              </a:rPr>
              <a:t>In this</a:t>
            </a:r>
            <a:r>
              <a:rPr lang="en-US" dirty="0" smtClean="0">
                <a:latin typeface="Calibri Light" panose="020F0302020204030204" pitchFamily="34" charset="0"/>
              </a:rPr>
              <a:t> list, there are </a:t>
            </a:r>
            <a:r>
              <a:rPr lang="en-US" dirty="0" smtClean="0">
                <a:latin typeface="Calibri Light" panose="020F0302020204030204" pitchFamily="34" charset="0"/>
              </a:rPr>
              <a:t>papers </a:t>
            </a:r>
            <a:r>
              <a:rPr lang="en-US" dirty="0" smtClean="0">
                <a:latin typeface="Calibri Light" panose="020F0302020204030204" pitchFamily="34" charset="0"/>
              </a:rPr>
              <a:t>from two conferences:</a:t>
            </a:r>
          </a:p>
          <a:p>
            <a:pPr defTabSz="907268">
              <a:defRPr/>
            </a:pPr>
            <a:r>
              <a:rPr lang="en-US" dirty="0" smtClean="0">
                <a:latin typeface="Calibri Light" panose="020F0302020204030204" pitchFamily="34" charset="0"/>
              </a:rPr>
              <a:t> * MT (Magnet Technology) of 2017;</a:t>
            </a:r>
          </a:p>
          <a:p>
            <a:pPr defTabSz="907268">
              <a:defRPr/>
            </a:pPr>
            <a:r>
              <a:rPr lang="en-US" dirty="0">
                <a:latin typeface="Calibri Light" panose="020F0302020204030204" pitchFamily="34" charset="0"/>
              </a:rPr>
              <a:t> </a:t>
            </a:r>
            <a:r>
              <a:rPr lang="en-US" dirty="0" smtClean="0">
                <a:latin typeface="Calibri Light" panose="020F0302020204030204" pitchFamily="34" charset="0"/>
              </a:rPr>
              <a:t>* ASC (Applied Superconductivity Conference) of 2016. </a:t>
            </a:r>
          </a:p>
          <a:p>
            <a:pPr defTabSz="907268">
              <a:defRPr/>
            </a:pPr>
            <a:endParaRPr lang="en-US" baseline="0" dirty="0">
              <a:latin typeface="Calibri Light" panose="020F0302020204030204" pitchFamily="34" charset="0"/>
            </a:endParaRPr>
          </a:p>
          <a:p>
            <a:pPr defTabSz="907268">
              <a:defRPr/>
            </a:pPr>
            <a:r>
              <a:rPr lang="en-US" dirty="0" smtClean="0">
                <a:latin typeface="Calibri Light" panose="020F0302020204030204" pitchFamily="34" charset="0"/>
              </a:rPr>
              <a:t>It is interesting also to look at the references therein, going back a few years – this is typically what it takes for the development of such a magnet.</a:t>
            </a:r>
          </a:p>
          <a:p>
            <a:pPr defTabSz="907268">
              <a:defRPr/>
            </a:pPr>
            <a:endParaRPr lang="en-US" baseline="0" dirty="0">
              <a:latin typeface="Calibri Light" panose="020F0302020204030204" pitchFamily="34" charset="0"/>
            </a:endParaRPr>
          </a:p>
          <a:p>
            <a:pPr defTabSz="907268">
              <a:defRPr/>
            </a:pPr>
            <a:r>
              <a:rPr lang="en-US" dirty="0" smtClean="0">
                <a:latin typeface="Calibri Light" panose="020F0302020204030204" pitchFamily="34" charset="0"/>
              </a:rPr>
              <a:t>More material will become likely available with the publication of the proceedings of the ASC conference of 2018.</a:t>
            </a:r>
          </a:p>
          <a:p>
            <a:pPr defTabSz="907268">
              <a:defRPr/>
            </a:pPr>
            <a:endParaRPr lang="en-US" baseline="0" dirty="0">
              <a:latin typeface="Calibri Light" panose="020F0302020204030204" pitchFamily="34" charset="0"/>
            </a:endParaRPr>
          </a:p>
          <a:p>
            <a:pPr defTabSz="907268">
              <a:defRPr/>
            </a:pPr>
            <a:r>
              <a:rPr lang="en-US" dirty="0" smtClean="0">
                <a:latin typeface="Calibri Light" panose="020F0302020204030204" pitchFamily="34" charset="0"/>
              </a:rPr>
              <a:t>This dipole is being developed within a collaboration framework between CERN and KEK, Japan.</a:t>
            </a:r>
            <a:endParaRPr lang="en-US" baseline="0" dirty="0" smtClean="0">
              <a:latin typeface="Calibri Light" panose="020F0302020204030204" pitchFamily="34" charset="0"/>
            </a:endParaRPr>
          </a:p>
        </p:txBody>
      </p:sp>
    </p:spTree>
    <p:extLst>
      <p:ext uri="{BB962C8B-B14F-4D97-AF65-F5344CB8AC3E}">
        <p14:creationId xmlns:p14="http://schemas.microsoft.com/office/powerpoint/2010/main" val="1651218421"/>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latin typeface="Calibri Light" panose="020F0302020204030204" pitchFamily="34" charset="0"/>
              </a:rPr>
              <a:t>This information is retrieved from the</a:t>
            </a:r>
            <a:r>
              <a:rPr lang="en-GB" dirty="0">
                <a:latin typeface="Calibri Light" panose="020F0302020204030204" pitchFamily="34" charset="0"/>
              </a:rPr>
              <a:t> </a:t>
            </a:r>
            <a:r>
              <a:rPr lang="en-GB" dirty="0" smtClean="0">
                <a:latin typeface="Calibri Light" panose="020F0302020204030204" pitchFamily="34" charset="0"/>
              </a:rPr>
              <a:t>HL-LHC WP3 (insertion magnets) webpage, at</a:t>
            </a:r>
          </a:p>
          <a:p>
            <a:r>
              <a:rPr lang="en-GB" dirty="0">
                <a:latin typeface="Calibri Light" panose="020F0302020204030204" pitchFamily="34" charset="0"/>
              </a:rPr>
              <a:t> </a:t>
            </a:r>
            <a:r>
              <a:rPr lang="en-GB" dirty="0" smtClean="0">
                <a:latin typeface="Calibri Light" panose="020F0302020204030204" pitchFamily="34" charset="0"/>
              </a:rPr>
              <a:t>     </a:t>
            </a:r>
            <a:r>
              <a:rPr lang="en-US" dirty="0" smtClean="0">
                <a:latin typeface="Calibri Light" panose="020F0302020204030204" pitchFamily="34" charset="0"/>
              </a:rPr>
              <a:t>https://espace.cern.ch/HiLumi/wp3/SitePages/Home.aspx</a:t>
            </a:r>
          </a:p>
          <a:p>
            <a:endParaRPr lang="en-US" dirty="0" smtClean="0">
              <a:latin typeface="Calibri Light" panose="020F0302020204030204" pitchFamily="34" charset="0"/>
            </a:endParaRPr>
          </a:p>
          <a:p>
            <a:r>
              <a:rPr lang="en-US" dirty="0" smtClean="0">
                <a:latin typeface="Calibri Light" panose="020F0302020204030204" pitchFamily="34" charset="0"/>
              </a:rPr>
              <a:t>A dedicate page for D1 is also available, at</a:t>
            </a:r>
          </a:p>
          <a:p>
            <a:r>
              <a:rPr lang="en-US" dirty="0" smtClean="0">
                <a:latin typeface="Calibri Light" panose="020F0302020204030204" pitchFamily="34" charset="0"/>
              </a:rPr>
              <a:t>      https://espace.cern.ch/HiLumi/WP3/SitePages/MBXF.aspx</a:t>
            </a:r>
            <a:endParaRPr lang="en-US" dirty="0">
              <a:latin typeface="Calibri Light" panose="020F0302020204030204" pitchFamily="34" charset="0"/>
            </a:endParaRPr>
          </a:p>
          <a:p>
            <a:endParaRPr lang="en-US" dirty="0" smtClean="0">
              <a:latin typeface="Calibri Light" panose="020F0302020204030204" pitchFamily="34" charset="0"/>
            </a:endParaRPr>
          </a:p>
          <a:p>
            <a:r>
              <a:rPr lang="en-US" dirty="0" smtClean="0">
                <a:latin typeface="Calibri Light" panose="020F0302020204030204" pitchFamily="34" charset="0"/>
              </a:rPr>
              <a:t>As a check, you can verify that the magnetic length times the field makes the integrated field.</a:t>
            </a:r>
          </a:p>
          <a:p>
            <a:endParaRPr lang="en-US" dirty="0">
              <a:latin typeface="Calibri Light" panose="020F0302020204030204" pitchFamily="34" charset="0"/>
            </a:endParaRPr>
          </a:p>
          <a:p>
            <a:r>
              <a:rPr lang="en-US" dirty="0" smtClean="0">
                <a:latin typeface="Calibri Light" panose="020F0302020204030204" pitchFamily="34" charset="0"/>
              </a:rPr>
              <a:t>The load line margin for this kind of </a:t>
            </a:r>
            <a:r>
              <a:rPr lang="en-US" dirty="0" err="1" smtClean="0">
                <a:latin typeface="Calibri Light" panose="020F0302020204030204" pitchFamily="34" charset="0"/>
              </a:rPr>
              <a:t>Nb-Ti</a:t>
            </a:r>
            <a:r>
              <a:rPr lang="en-US" dirty="0" smtClean="0">
                <a:latin typeface="Calibri Light" panose="020F0302020204030204" pitchFamily="34" charset="0"/>
              </a:rPr>
              <a:t> magnets is typically below 80%, for the LHC MB (at nominal current) it is 86%. </a:t>
            </a:r>
          </a:p>
        </p:txBody>
      </p:sp>
    </p:spTree>
    <p:extLst>
      <p:ext uri="{BB962C8B-B14F-4D97-AF65-F5344CB8AC3E}">
        <p14:creationId xmlns:p14="http://schemas.microsoft.com/office/powerpoint/2010/main" val="2191805915"/>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Calibri Light" panose="020F0302020204030204" pitchFamily="34" charset="0"/>
              </a:rPr>
              <a:t>The picture on the left, from Nov. 2017, shows a short model coil for D1 being wound on a cylindrical mandrel.</a:t>
            </a:r>
          </a:p>
          <a:p>
            <a:endParaRPr lang="en-US" dirty="0">
              <a:latin typeface="Calibri Light" panose="020F0302020204030204" pitchFamily="34" charset="0"/>
            </a:endParaRPr>
          </a:p>
          <a:p>
            <a:r>
              <a:rPr lang="en-US" dirty="0">
                <a:latin typeface="Calibri Light" panose="020F0302020204030204" pitchFamily="34" charset="0"/>
              </a:rPr>
              <a:t>The picture </a:t>
            </a:r>
            <a:r>
              <a:rPr lang="en-US" dirty="0" smtClean="0">
                <a:latin typeface="Calibri Light" panose="020F0302020204030204" pitchFamily="34" charset="0"/>
              </a:rPr>
              <a:t>on the right was </a:t>
            </a:r>
            <a:r>
              <a:rPr lang="en-US" dirty="0">
                <a:latin typeface="Calibri Light" panose="020F0302020204030204" pitchFamily="34" charset="0"/>
              </a:rPr>
              <a:t>taken in Aug. 2016.</a:t>
            </a:r>
          </a:p>
          <a:p>
            <a:endParaRPr lang="en-US" dirty="0" smtClean="0">
              <a:latin typeface="Calibri Light" panose="020F0302020204030204" pitchFamily="34" charset="0"/>
            </a:endParaRPr>
          </a:p>
        </p:txBody>
      </p:sp>
    </p:spTree>
    <p:extLst>
      <p:ext uri="{BB962C8B-B14F-4D97-AF65-F5344CB8AC3E}">
        <p14:creationId xmlns:p14="http://schemas.microsoft.com/office/powerpoint/2010/main" val="2042686071"/>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latin typeface="Calibri Light" panose="020F0302020204030204" pitchFamily="34" charset="0"/>
              </a:rPr>
              <a:t>The plot dates back to Feb. 2017 and it shows in particular the training </a:t>
            </a:r>
            <a:r>
              <a:rPr lang="en-GB" dirty="0">
                <a:latin typeface="Calibri Light" panose="020F0302020204030204" pitchFamily="34" charset="0"/>
              </a:rPr>
              <a:t>of the second assembly of the first </a:t>
            </a:r>
            <a:r>
              <a:rPr lang="en-GB" dirty="0" smtClean="0">
                <a:latin typeface="Calibri Light" panose="020F0302020204030204" pitchFamily="34" charset="0"/>
              </a:rPr>
              <a:t>D1 short model.</a:t>
            </a:r>
          </a:p>
          <a:p>
            <a:endParaRPr lang="en-GB" dirty="0">
              <a:latin typeface="Calibri Light" panose="020F0302020204030204" pitchFamily="34" charset="0"/>
            </a:endParaRPr>
          </a:p>
          <a:p>
            <a:r>
              <a:rPr lang="en-GB" dirty="0" smtClean="0">
                <a:latin typeface="Calibri Light" panose="020F0302020204030204" pitchFamily="34" charset="0"/>
              </a:rPr>
              <a:t>The magnet started relatively low, with a first quench just below 8 kA, but then it trained steadily to almost nominal current, with good memory after a thermal cycle. After a re-assembly with a higher pre-load, it managed to reach ultimate, with excellent memory after a thermal cycle.</a:t>
            </a:r>
          </a:p>
          <a:p>
            <a:endParaRPr lang="en-GB" dirty="0">
              <a:latin typeface="Calibri Light" panose="020F0302020204030204" pitchFamily="34" charset="0"/>
            </a:endParaRPr>
          </a:p>
          <a:p>
            <a:r>
              <a:rPr lang="en-GB" dirty="0" smtClean="0">
                <a:latin typeface="Calibri Light" panose="020F0302020204030204" pitchFamily="34" charset="0"/>
              </a:rPr>
              <a:t>All these results are relative to the first D1 short model. It is customary for long superconducting magnet to make first a short (about 1 m) long one beforehand, to prove the design.</a:t>
            </a:r>
            <a:endParaRPr lang="en-US" dirty="0" smtClean="0">
              <a:latin typeface="Calibri Light" panose="020F0302020204030204" pitchFamily="34" charset="0"/>
            </a:endParaRPr>
          </a:p>
        </p:txBody>
      </p:sp>
    </p:spTree>
    <p:extLst>
      <p:ext uri="{BB962C8B-B14F-4D97-AF65-F5344CB8AC3E}">
        <p14:creationId xmlns:p14="http://schemas.microsoft.com/office/powerpoint/2010/main" val="1222499518"/>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Calibri Light" panose="020F0302020204030204" pitchFamily="34" charset="0"/>
              </a:rPr>
              <a:t>This magnet uses the same conductor – actually, the same cable – than the LHC MQ and MB (outer layer).</a:t>
            </a:r>
          </a:p>
          <a:p>
            <a:endParaRPr lang="en-US" sz="1000" dirty="0">
              <a:latin typeface="Calibri Light" panose="020F0302020204030204" pitchFamily="34" charset="0"/>
            </a:endParaRPr>
          </a:p>
          <a:p>
            <a:r>
              <a:rPr lang="en-US" dirty="0" smtClean="0">
                <a:latin typeface="Calibri Light" panose="020F0302020204030204" pitchFamily="34" charset="0"/>
              </a:rPr>
              <a:t>This parametric fit is described in L. Bottura, “A practical fit for the critical surface of </a:t>
            </a:r>
            <a:r>
              <a:rPr lang="en-US" dirty="0" err="1" smtClean="0">
                <a:latin typeface="Calibri Light" panose="020F0302020204030204" pitchFamily="34" charset="0"/>
              </a:rPr>
              <a:t>NbTi</a:t>
            </a:r>
            <a:r>
              <a:rPr lang="en-US" dirty="0" smtClean="0">
                <a:latin typeface="Calibri Light" panose="020F0302020204030204" pitchFamily="34" charset="0"/>
              </a:rPr>
              <a:t>,” IEEE Trans. Appl. </a:t>
            </a:r>
            <a:r>
              <a:rPr lang="en-US" dirty="0" err="1" smtClean="0">
                <a:latin typeface="Calibri Light" panose="020F0302020204030204" pitchFamily="34" charset="0"/>
              </a:rPr>
              <a:t>Superc</a:t>
            </a:r>
            <a:r>
              <a:rPr lang="en-US" dirty="0" smtClean="0">
                <a:latin typeface="Calibri Light" panose="020F0302020204030204" pitchFamily="34" charset="0"/>
              </a:rPr>
              <a:t>., v. 10, n. 1, Mar. </a:t>
            </a:r>
            <a:r>
              <a:rPr lang="en-US" dirty="0" smtClean="0">
                <a:latin typeface="Calibri Light" panose="020F0302020204030204" pitchFamily="34" charset="0"/>
              </a:rPr>
              <a:t>2000.</a:t>
            </a:r>
            <a:endParaRPr lang="en-US" dirty="0" smtClean="0">
              <a:latin typeface="Calibri Light" panose="020F0302020204030204" pitchFamily="34" charset="0"/>
            </a:endParaRPr>
          </a:p>
          <a:p>
            <a:endParaRPr lang="en-US" sz="1000" dirty="0">
              <a:latin typeface="Calibri Light" panose="020F0302020204030204" pitchFamily="34" charset="0"/>
            </a:endParaRPr>
          </a:p>
          <a:p>
            <a:r>
              <a:rPr lang="en-US" dirty="0" err="1" smtClean="0">
                <a:latin typeface="Calibri Light" panose="020F0302020204030204" pitchFamily="34" charset="0"/>
              </a:rPr>
              <a:t>J</a:t>
            </a:r>
            <a:r>
              <a:rPr lang="en-US" baseline="-25000" dirty="0" err="1" smtClean="0">
                <a:latin typeface="Calibri Light" panose="020F0302020204030204" pitchFamily="34" charset="0"/>
              </a:rPr>
              <a:t>c</a:t>
            </a:r>
            <a:r>
              <a:rPr lang="en-US" dirty="0" smtClean="0">
                <a:latin typeface="Calibri Light" panose="020F0302020204030204" pitchFamily="34" charset="0"/>
              </a:rPr>
              <a:t> is the critical current,</a:t>
            </a:r>
            <a:r>
              <a:rPr lang="en-US" baseline="0" dirty="0" smtClean="0">
                <a:latin typeface="Calibri Light" panose="020F0302020204030204" pitchFamily="34" charset="0"/>
              </a:rPr>
              <a:t> in A/m</a:t>
            </a:r>
            <a:r>
              <a:rPr lang="en-US" baseline="30000" dirty="0" smtClean="0">
                <a:latin typeface="Calibri Light" panose="020F0302020204030204" pitchFamily="34" charset="0"/>
              </a:rPr>
              <a:t>2</a:t>
            </a:r>
            <a:r>
              <a:rPr lang="en-US" baseline="0" dirty="0" smtClean="0">
                <a:latin typeface="Calibri Light" panose="020F0302020204030204" pitchFamily="34" charset="0"/>
              </a:rPr>
              <a:t>, in the superconductor.</a:t>
            </a:r>
          </a:p>
          <a:p>
            <a:r>
              <a:rPr lang="en-US" baseline="0" dirty="0" smtClean="0">
                <a:latin typeface="Calibri Light" panose="020F0302020204030204" pitchFamily="34" charset="0"/>
              </a:rPr>
              <a:t>B is the field in T.</a:t>
            </a:r>
          </a:p>
          <a:p>
            <a:r>
              <a:rPr lang="en-US" baseline="0" dirty="0" smtClean="0">
                <a:latin typeface="Calibri Light" panose="020F0302020204030204" pitchFamily="34" charset="0"/>
              </a:rPr>
              <a:t>T is the operating temperature in K.</a:t>
            </a:r>
          </a:p>
          <a:p>
            <a:endParaRPr lang="en-US" sz="1000" dirty="0" smtClean="0">
              <a:latin typeface="Calibri Light" panose="020F0302020204030204" pitchFamily="34" charset="0"/>
            </a:endParaRPr>
          </a:p>
          <a:p>
            <a:r>
              <a:rPr lang="en-US" dirty="0" smtClean="0">
                <a:latin typeface="Calibri Light" panose="020F0302020204030204" pitchFamily="34" charset="0"/>
              </a:rPr>
              <a:t>The 0.95 in front </a:t>
            </a:r>
            <a:r>
              <a:rPr lang="en-US" dirty="0" smtClean="0">
                <a:latin typeface="Calibri Light" panose="020F0302020204030204" pitchFamily="34" charset="0"/>
              </a:rPr>
              <a:t>of </a:t>
            </a:r>
            <a:r>
              <a:rPr lang="en-US" dirty="0" err="1" smtClean="0">
                <a:latin typeface="Calibri Light" panose="020F0302020204030204" pitchFamily="34" charset="0"/>
              </a:rPr>
              <a:t>J</a:t>
            </a:r>
            <a:r>
              <a:rPr lang="en-US" baseline="-25000" dirty="0" err="1" smtClean="0">
                <a:latin typeface="Calibri Light" panose="020F0302020204030204" pitchFamily="34" charset="0"/>
              </a:rPr>
              <a:t>c,ref</a:t>
            </a:r>
            <a:r>
              <a:rPr lang="en-US" dirty="0" smtClean="0">
                <a:latin typeface="Calibri Light" panose="020F0302020204030204" pitchFamily="34" charset="0"/>
              </a:rPr>
              <a:t> </a:t>
            </a:r>
            <a:r>
              <a:rPr lang="en-US" dirty="0">
                <a:latin typeface="Calibri Light" panose="020F0302020204030204" pitchFamily="34" charset="0"/>
              </a:rPr>
              <a:t>factors in a 5% cabling degradation.</a:t>
            </a:r>
            <a:endParaRPr lang="en-US" dirty="0">
              <a:latin typeface="Calibri Light" panose="020F0302020204030204" pitchFamily="34" charset="0"/>
            </a:endParaRPr>
          </a:p>
          <a:p>
            <a:endParaRPr lang="en-US" dirty="0">
              <a:latin typeface="Calibri Light" panose="020F0302020204030204" pitchFamily="34" charset="0"/>
            </a:endParaRPr>
          </a:p>
          <a:p>
            <a:r>
              <a:rPr lang="en-US" dirty="0" smtClean="0">
                <a:latin typeface="Calibri Light" panose="020F0302020204030204" pitchFamily="34" charset="0"/>
              </a:rPr>
              <a:t>In </a:t>
            </a:r>
            <a:r>
              <a:rPr lang="en-US" dirty="0" err="1" smtClean="0">
                <a:latin typeface="Calibri Light" panose="020F0302020204030204" pitchFamily="34" charset="0"/>
              </a:rPr>
              <a:t>Nb-Ti</a:t>
            </a:r>
            <a:r>
              <a:rPr lang="en-US" dirty="0" smtClean="0">
                <a:latin typeface="Calibri Light" panose="020F0302020204030204" pitchFamily="34" charset="0"/>
              </a:rPr>
              <a:t>, the interest in going from 4.2 </a:t>
            </a:r>
            <a:r>
              <a:rPr lang="en-US" dirty="0" smtClean="0">
                <a:latin typeface="Calibri Light" panose="020F0302020204030204" pitchFamily="34" charset="0"/>
              </a:rPr>
              <a:t>to </a:t>
            </a:r>
            <a:r>
              <a:rPr lang="en-US" dirty="0" smtClean="0">
                <a:latin typeface="Calibri Light" panose="020F0302020204030204" pitchFamily="34" charset="0"/>
              </a:rPr>
              <a:t>1.9 K (superfluid helium) is roughly a 3 T shift of the </a:t>
            </a:r>
            <a:r>
              <a:rPr lang="en-US" dirty="0" smtClean="0">
                <a:latin typeface="Calibri Light" panose="020F0302020204030204" pitchFamily="34" charset="0"/>
              </a:rPr>
              <a:t>curve to the right. </a:t>
            </a:r>
            <a:endParaRPr lang="en-US" dirty="0" smtClean="0">
              <a:latin typeface="Calibri Light" panose="020F0302020204030204" pitchFamily="34" charset="0"/>
            </a:endParaRPr>
          </a:p>
          <a:p>
            <a:endParaRPr lang="en-US" sz="1000" dirty="0">
              <a:latin typeface="Calibri Light" panose="020F0302020204030204" pitchFamily="34" charset="0"/>
            </a:endParaRPr>
          </a:p>
          <a:p>
            <a:r>
              <a:rPr lang="en-US" dirty="0">
                <a:latin typeface="Calibri Light" panose="020F0302020204030204" pitchFamily="34" charset="0"/>
              </a:rPr>
              <a:t>You can use the same parametrization for the critical curve for your </a:t>
            </a:r>
            <a:r>
              <a:rPr lang="en-US" dirty="0" smtClean="0">
                <a:latin typeface="Calibri Light" panose="020F0302020204030204" pitchFamily="34" charset="0"/>
              </a:rPr>
              <a:t>project, deciding then whether to run at 1.9 K (most likely) or 4.2 K.</a:t>
            </a:r>
            <a:endParaRPr lang="en-US" dirty="0">
              <a:latin typeface="Calibri Light" panose="020F0302020204030204" pitchFamily="34" charset="0"/>
            </a:endParaRPr>
          </a:p>
          <a:p>
            <a:endParaRPr lang="en-US" dirty="0" smtClean="0">
              <a:latin typeface="Calibri Light" panose="020F0302020204030204" pitchFamily="34" charset="0"/>
            </a:endParaRPr>
          </a:p>
        </p:txBody>
      </p:sp>
    </p:spTree>
    <p:extLst>
      <p:ext uri="{BB962C8B-B14F-4D97-AF65-F5344CB8AC3E}">
        <p14:creationId xmlns:p14="http://schemas.microsoft.com/office/powerpoint/2010/main" val="34010177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Calibri Light" panose="020F0302020204030204" pitchFamily="34" charset="0"/>
              </a:rPr>
              <a:t>The LHC main dipoles (MB = Main Bending)</a:t>
            </a:r>
            <a:r>
              <a:rPr lang="en-US" baseline="0" dirty="0" smtClean="0">
                <a:latin typeface="Calibri Light" panose="020F0302020204030204" pitchFamily="34" charset="0"/>
              </a:rPr>
              <a:t> are superconducting magnets, built in the 2000’s.</a:t>
            </a:r>
          </a:p>
          <a:p>
            <a:endParaRPr lang="en-US" sz="600" dirty="0">
              <a:latin typeface="Calibri Light" panose="020F0302020204030204" pitchFamily="34" charset="0"/>
            </a:endParaRPr>
          </a:p>
          <a:p>
            <a:r>
              <a:rPr lang="en-US" baseline="0" dirty="0" smtClean="0">
                <a:latin typeface="Calibri Light" panose="020F0302020204030204" pitchFamily="34" charset="0"/>
              </a:rPr>
              <a:t>The coils are wound in </a:t>
            </a:r>
            <a:r>
              <a:rPr lang="en-US" baseline="0" dirty="0" err="1" smtClean="0">
                <a:latin typeface="Calibri Light" panose="020F0302020204030204" pitchFamily="34" charset="0"/>
              </a:rPr>
              <a:t>Nb-Ti</a:t>
            </a:r>
            <a:r>
              <a:rPr lang="en-US" baseline="0" dirty="0" smtClean="0">
                <a:latin typeface="Calibri Light" panose="020F0302020204030204" pitchFamily="34" charset="0"/>
              </a:rPr>
              <a:t> and they are cooled by superfluid helium at</a:t>
            </a:r>
            <a:r>
              <a:rPr lang="en-US" dirty="0" smtClean="0">
                <a:latin typeface="Calibri Light" panose="020F0302020204030204" pitchFamily="34" charset="0"/>
              </a:rPr>
              <a:t> </a:t>
            </a:r>
            <a:r>
              <a:rPr lang="en-US" baseline="0" dirty="0" smtClean="0">
                <a:latin typeface="Calibri Light" panose="020F0302020204030204" pitchFamily="34" charset="0"/>
              </a:rPr>
              <a:t>1.9 K.</a:t>
            </a:r>
          </a:p>
          <a:p>
            <a:endParaRPr lang="en-US" sz="600" dirty="0">
              <a:latin typeface="Calibri Light" panose="020F0302020204030204" pitchFamily="34" charset="0"/>
            </a:endParaRPr>
          </a:p>
          <a:p>
            <a:r>
              <a:rPr lang="en-US" baseline="0" dirty="0" smtClean="0">
                <a:latin typeface="Calibri Light" panose="020F0302020204030204" pitchFamily="34" charset="0"/>
              </a:rPr>
              <a:t>At the nominal current of 11.8 kA, the dipole field is 8.3 T, in a  56 mm diameter circular aperture.</a:t>
            </a:r>
          </a:p>
          <a:p>
            <a:endParaRPr lang="en-US" sz="600" dirty="0">
              <a:latin typeface="Calibri Light" panose="020F0302020204030204" pitchFamily="34" charset="0"/>
            </a:endParaRPr>
          </a:p>
          <a:p>
            <a:r>
              <a:rPr lang="en-US" baseline="0" dirty="0" smtClean="0">
                <a:latin typeface="Calibri Light" panose="020F0302020204030204" pitchFamily="34" charset="0"/>
              </a:rPr>
              <a:t>Each dipole bends the beam by 360 / 1232 = 0.29 deg.</a:t>
            </a:r>
          </a:p>
          <a:p>
            <a:endParaRPr lang="en-US" sz="600" dirty="0">
              <a:latin typeface="Calibri Light" panose="020F0302020204030204" pitchFamily="34" charset="0"/>
            </a:endParaRPr>
          </a:p>
          <a:p>
            <a:r>
              <a:rPr lang="en-US" baseline="0" dirty="0" smtClean="0">
                <a:latin typeface="Calibri Light" panose="020F0302020204030204" pitchFamily="34" charset="0"/>
              </a:rPr>
              <a:t>They are slowly ramped </a:t>
            </a:r>
            <a:r>
              <a:rPr lang="en-US" dirty="0" smtClean="0">
                <a:latin typeface="Calibri Light" panose="020F0302020204030204" pitchFamily="34" charset="0"/>
              </a:rPr>
              <a:t>(about 20 min.</a:t>
            </a:r>
            <a:r>
              <a:rPr lang="en-US" baseline="0" dirty="0" smtClean="0">
                <a:latin typeface="Calibri Light" panose="020F0302020204030204" pitchFamily="34" charset="0"/>
              </a:rPr>
              <a:t>) and then used in dc mode, as the LHC operates as a collider.</a:t>
            </a:r>
          </a:p>
          <a:p>
            <a:endParaRPr lang="en-US" sz="600" dirty="0">
              <a:latin typeface="Calibri Light" panose="020F0302020204030204" pitchFamily="34" charset="0"/>
            </a:endParaRPr>
          </a:p>
          <a:p>
            <a:r>
              <a:rPr lang="en-US" baseline="0" dirty="0" smtClean="0">
                <a:latin typeface="Calibri Light" panose="020F0302020204030204" pitchFamily="34" charset="0"/>
              </a:rPr>
              <a:t>These magnets are the result</a:t>
            </a:r>
            <a:r>
              <a:rPr lang="en-US" dirty="0" smtClean="0">
                <a:latin typeface="Calibri Light" panose="020F0302020204030204" pitchFamily="34" charset="0"/>
              </a:rPr>
              <a:t> </a:t>
            </a:r>
            <a:r>
              <a:rPr lang="en-US" baseline="0" dirty="0" smtClean="0">
                <a:latin typeface="Calibri Light" panose="020F0302020204030204" pitchFamily="34" charset="0"/>
              </a:rPr>
              <a:t>of many years of R&amp;D</a:t>
            </a:r>
            <a:r>
              <a:rPr lang="en-US" dirty="0">
                <a:latin typeface="Calibri Light" panose="020F0302020204030204" pitchFamily="34" charset="0"/>
              </a:rPr>
              <a:t> </a:t>
            </a:r>
            <a:r>
              <a:rPr lang="en-US" dirty="0" smtClean="0">
                <a:latin typeface="Calibri Light" panose="020F0302020204030204" pitchFamily="34" charset="0"/>
              </a:rPr>
              <a:t>and t</a:t>
            </a:r>
            <a:r>
              <a:rPr lang="en-US" baseline="0" dirty="0" smtClean="0">
                <a:latin typeface="Calibri Light" panose="020F0302020204030204" pitchFamily="34" charset="0"/>
              </a:rPr>
              <a:t>hey are</a:t>
            </a:r>
            <a:r>
              <a:rPr lang="en-US" dirty="0" smtClean="0">
                <a:latin typeface="Calibri Light" panose="020F0302020204030204" pitchFamily="34" charset="0"/>
              </a:rPr>
              <a:t> very close </a:t>
            </a:r>
            <a:r>
              <a:rPr lang="en-US" baseline="0" dirty="0" smtClean="0">
                <a:latin typeface="Calibri Light" panose="020F0302020204030204" pitchFamily="34" charset="0"/>
              </a:rPr>
              <a:t>to </a:t>
            </a:r>
            <a:r>
              <a:rPr lang="en-US" baseline="0" dirty="0" smtClean="0">
                <a:latin typeface="Calibri Light" panose="020F0302020204030204" pitchFamily="34" charset="0"/>
              </a:rPr>
              <a:t>the maximum that can </a:t>
            </a:r>
            <a:r>
              <a:rPr lang="en-US" baseline="0" dirty="0" smtClean="0">
                <a:latin typeface="Calibri Light" panose="020F0302020204030204" pitchFamily="34" charset="0"/>
              </a:rPr>
              <a:t>be achieved with </a:t>
            </a:r>
            <a:r>
              <a:rPr lang="en-US" baseline="0" dirty="0" err="1" smtClean="0">
                <a:latin typeface="Calibri Light" panose="020F0302020204030204" pitchFamily="34" charset="0"/>
              </a:rPr>
              <a:t>Nb-Ti</a:t>
            </a:r>
            <a:r>
              <a:rPr lang="en-US" baseline="0" dirty="0" smtClean="0">
                <a:latin typeface="Calibri Light" panose="020F0302020204030204" pitchFamily="34" charset="0"/>
              </a:rPr>
              <a:t> superconducting technology.</a:t>
            </a:r>
          </a:p>
          <a:p>
            <a:endParaRPr lang="en-US" sz="600" dirty="0">
              <a:latin typeface="Calibri Light" panose="020F0302020204030204" pitchFamily="34" charset="0"/>
            </a:endParaRPr>
          </a:p>
          <a:p>
            <a:r>
              <a:rPr lang="en-US" u="sng" dirty="0" smtClean="0">
                <a:latin typeface="Calibri Light" panose="020F0302020204030204" pitchFamily="34" charset="0"/>
              </a:rPr>
              <a:t>Note as of Jan. </a:t>
            </a:r>
            <a:r>
              <a:rPr lang="en-US" u="sng" dirty="0" smtClean="0">
                <a:latin typeface="Calibri Light" panose="020F0302020204030204" pitchFamily="34" charset="0"/>
              </a:rPr>
              <a:t>2019</a:t>
            </a:r>
            <a:r>
              <a:rPr lang="en-US" dirty="0" smtClean="0">
                <a:latin typeface="Calibri Light" panose="020F0302020204030204" pitchFamily="34" charset="0"/>
              </a:rPr>
              <a:t>: </a:t>
            </a:r>
            <a:r>
              <a:rPr lang="en-US" dirty="0" smtClean="0">
                <a:latin typeface="Calibri Light" panose="020F0302020204030204" pitchFamily="34" charset="0"/>
              </a:rPr>
              <a:t>the LHC ran in </a:t>
            </a:r>
            <a:r>
              <a:rPr lang="en-US" dirty="0" smtClean="0">
                <a:latin typeface="Calibri Light" panose="020F0302020204030204" pitchFamily="34" charset="0"/>
              </a:rPr>
              <a:t>2018 </a:t>
            </a:r>
            <a:r>
              <a:rPr lang="en-US" dirty="0" smtClean="0">
                <a:latin typeface="Calibri Light" panose="020F0302020204030204" pitchFamily="34" charset="0"/>
              </a:rPr>
              <a:t>at 6.5 TeV, corresponding to 7.71 T; </a:t>
            </a:r>
            <a:r>
              <a:rPr lang="en-US" dirty="0" smtClean="0">
                <a:latin typeface="Calibri Light" panose="020F0302020204030204" pitchFamily="34" charset="0"/>
              </a:rPr>
              <a:t>3 </a:t>
            </a:r>
            <a:r>
              <a:rPr lang="en-US" dirty="0" smtClean="0">
                <a:latin typeface="Calibri Light" panose="020F0302020204030204" pitchFamily="34" charset="0"/>
              </a:rPr>
              <a:t>out of the 8 sectors have already been “trained” – with quenches – up to about </a:t>
            </a:r>
            <a:r>
              <a:rPr lang="en-US" dirty="0" smtClean="0">
                <a:latin typeface="Calibri Light" panose="020F0302020204030204" pitchFamily="34" charset="0"/>
              </a:rPr>
              <a:t>8.0 </a:t>
            </a:r>
            <a:r>
              <a:rPr lang="en-US" dirty="0" smtClean="0">
                <a:latin typeface="Calibri Light" panose="020F0302020204030204" pitchFamily="34" charset="0"/>
              </a:rPr>
              <a:t>T.</a:t>
            </a:r>
            <a:endParaRPr lang="en-US" dirty="0">
              <a:latin typeface="Calibri Light" panose="020F0302020204030204" pitchFamily="34" charset="0"/>
            </a:endParaRPr>
          </a:p>
        </p:txBody>
      </p:sp>
    </p:spTree>
    <p:extLst>
      <p:ext uri="{BB962C8B-B14F-4D97-AF65-F5344CB8AC3E}">
        <p14:creationId xmlns:p14="http://schemas.microsoft.com/office/powerpoint/2010/main" val="1553982169"/>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Calibri Light" panose="020F0302020204030204" pitchFamily="34" charset="0"/>
              </a:rPr>
              <a:t>I</a:t>
            </a:r>
            <a:r>
              <a:rPr lang="en-US" baseline="0" dirty="0" smtClean="0">
                <a:latin typeface="Calibri Light" panose="020F0302020204030204" pitchFamily="34" charset="0"/>
              </a:rPr>
              <a:t> is the current. The nominal current for D1 is taken here as 12047 A</a:t>
            </a:r>
            <a:r>
              <a:rPr lang="en-US" dirty="0" smtClean="0">
                <a:latin typeface="Calibri Light" panose="020F0302020204030204" pitchFamily="34" charset="0"/>
              </a:rPr>
              <a:t>.</a:t>
            </a:r>
            <a:endParaRPr lang="en-US" baseline="0" dirty="0" smtClean="0">
              <a:latin typeface="Calibri Light" panose="020F0302020204030204" pitchFamily="34" charset="0"/>
            </a:endParaRPr>
          </a:p>
          <a:p>
            <a:endParaRPr lang="en-US" baseline="0" dirty="0" smtClean="0">
              <a:latin typeface="Calibri Light" panose="020F0302020204030204" pitchFamily="34" charset="0"/>
            </a:endParaRPr>
          </a:p>
          <a:p>
            <a:r>
              <a:rPr lang="en-US" baseline="0" dirty="0" err="1" smtClean="0">
                <a:latin typeface="Calibri Light" panose="020F0302020204030204" pitchFamily="34" charset="0"/>
              </a:rPr>
              <a:t>J</a:t>
            </a:r>
            <a:r>
              <a:rPr lang="en-US" baseline="-25000" dirty="0" err="1" smtClean="0">
                <a:latin typeface="Calibri Light" panose="020F0302020204030204" pitchFamily="34" charset="0"/>
              </a:rPr>
              <a:t>ovr</a:t>
            </a:r>
            <a:r>
              <a:rPr lang="en-US" baseline="0" dirty="0" smtClean="0">
                <a:latin typeface="Calibri Light" panose="020F0302020204030204" pitchFamily="34" charset="0"/>
              </a:rPr>
              <a:t> is the overall current density, that is, including voids and insulation.</a:t>
            </a:r>
          </a:p>
          <a:p>
            <a:r>
              <a:rPr lang="en-US" dirty="0" err="1" smtClean="0">
                <a:latin typeface="Calibri Light" panose="020F0302020204030204" pitchFamily="34" charset="0"/>
              </a:rPr>
              <a:t>J</a:t>
            </a:r>
            <a:r>
              <a:rPr lang="en-US" baseline="-25000" dirty="0" err="1" smtClean="0">
                <a:latin typeface="Calibri Light" panose="020F0302020204030204" pitchFamily="34" charset="0"/>
              </a:rPr>
              <a:t>cond</a:t>
            </a:r>
            <a:r>
              <a:rPr lang="en-US" baseline="0" dirty="0" smtClean="0">
                <a:latin typeface="Calibri Light" panose="020F0302020204030204" pitchFamily="34" charset="0"/>
              </a:rPr>
              <a:t> is the current density on each strand.</a:t>
            </a:r>
          </a:p>
          <a:p>
            <a:r>
              <a:rPr lang="en-US" baseline="0" dirty="0" err="1" smtClean="0">
                <a:latin typeface="Calibri Light" panose="020F0302020204030204" pitchFamily="34" charset="0"/>
              </a:rPr>
              <a:t>J</a:t>
            </a:r>
            <a:r>
              <a:rPr lang="en-US" baseline="-25000" dirty="0" err="1" smtClean="0">
                <a:latin typeface="Calibri Light" panose="020F0302020204030204" pitchFamily="34" charset="0"/>
              </a:rPr>
              <a:t>sc</a:t>
            </a:r>
            <a:r>
              <a:rPr lang="en-US" baseline="0" dirty="0" smtClean="0">
                <a:latin typeface="Calibri Light" panose="020F0302020204030204" pitchFamily="34" charset="0"/>
              </a:rPr>
              <a:t> is finally the current density on the superconducting part of the strand.</a:t>
            </a:r>
          </a:p>
          <a:p>
            <a:endParaRPr lang="en-US" baseline="0" dirty="0" smtClean="0">
              <a:latin typeface="Calibri Light" panose="020F0302020204030204" pitchFamily="34" charset="0"/>
            </a:endParaRPr>
          </a:p>
          <a:p>
            <a:r>
              <a:rPr lang="en-US" baseline="0" dirty="0" err="1" smtClean="0">
                <a:latin typeface="Calibri Light" panose="020F0302020204030204" pitchFamily="34" charset="0"/>
              </a:rPr>
              <a:t>N</a:t>
            </a:r>
            <a:r>
              <a:rPr lang="en-US" baseline="-25000" dirty="0" err="1" smtClean="0">
                <a:latin typeface="Calibri Light" panose="020F0302020204030204" pitchFamily="34" charset="0"/>
              </a:rPr>
              <a:t>str</a:t>
            </a:r>
            <a:r>
              <a:rPr lang="en-US" baseline="0" dirty="0" smtClean="0">
                <a:latin typeface="Calibri Light" panose="020F0302020204030204" pitchFamily="34" charset="0"/>
              </a:rPr>
              <a:t> is the number of strands in the cable.</a:t>
            </a:r>
          </a:p>
          <a:p>
            <a:r>
              <a:rPr lang="en-US" baseline="0" dirty="0" smtClean="0">
                <a:latin typeface="Calibri Light" panose="020F0302020204030204" pitchFamily="34" charset="0"/>
              </a:rPr>
              <a:t>Each strand has a diameter </a:t>
            </a:r>
            <a:r>
              <a:rPr lang="en-US" baseline="0" dirty="0" err="1" smtClean="0">
                <a:latin typeface="Calibri Light" panose="020F0302020204030204" pitchFamily="34" charset="0"/>
              </a:rPr>
              <a:t>d</a:t>
            </a:r>
            <a:r>
              <a:rPr lang="en-US" baseline="-25000" dirty="0" err="1" smtClean="0">
                <a:latin typeface="Calibri Light" panose="020F0302020204030204" pitchFamily="34" charset="0"/>
              </a:rPr>
              <a:t>str</a:t>
            </a:r>
            <a:r>
              <a:rPr lang="en-US" baseline="0" dirty="0" smtClean="0">
                <a:latin typeface="Calibri Light" panose="020F0302020204030204" pitchFamily="34" charset="0"/>
              </a:rPr>
              <a:t>.</a:t>
            </a:r>
          </a:p>
          <a:p>
            <a:r>
              <a:rPr lang="en-US" baseline="0" dirty="0" smtClean="0">
                <a:latin typeface="Calibri Light" panose="020F0302020204030204" pitchFamily="34" charset="0"/>
              </a:rPr>
              <a:t>The copper to superconductor (or copper to non-copper) ratio is </a:t>
            </a:r>
            <a:r>
              <a:rPr lang="en-US" baseline="0" dirty="0" err="1" smtClean="0">
                <a:latin typeface="Symbol" panose="05050102010706020507" pitchFamily="18" charset="2"/>
              </a:rPr>
              <a:t>n</a:t>
            </a:r>
            <a:r>
              <a:rPr lang="en-US" baseline="-25000" dirty="0" err="1" smtClean="0">
                <a:latin typeface="Calibri Light" panose="020F0302020204030204" pitchFamily="34" charset="0"/>
              </a:rPr>
              <a:t>Cu</a:t>
            </a:r>
            <a:r>
              <a:rPr lang="en-US" baseline="-25000" dirty="0" smtClean="0">
                <a:latin typeface="Calibri Light" panose="020F0302020204030204" pitchFamily="34" charset="0"/>
              </a:rPr>
              <a:t>-sc</a:t>
            </a:r>
            <a:r>
              <a:rPr lang="en-US" baseline="0" dirty="0" smtClean="0">
                <a:latin typeface="Calibri Light" panose="020F0302020204030204" pitchFamily="34" charset="0"/>
              </a:rPr>
              <a:t>.</a:t>
            </a:r>
          </a:p>
          <a:p>
            <a:endParaRPr lang="en-US" dirty="0" smtClean="0">
              <a:latin typeface="Calibri Light" panose="020F0302020204030204" pitchFamily="34" charset="0"/>
            </a:endParaRPr>
          </a:p>
          <a:p>
            <a:r>
              <a:rPr lang="en-US" dirty="0" err="1" smtClean="0">
                <a:latin typeface="Calibri Light" panose="020F0302020204030204" pitchFamily="34" charset="0"/>
              </a:rPr>
              <a:t>A</a:t>
            </a:r>
            <a:r>
              <a:rPr lang="en-US" baseline="-25000" dirty="0" err="1" smtClean="0">
                <a:latin typeface="Calibri Light" panose="020F0302020204030204" pitchFamily="34" charset="0"/>
              </a:rPr>
              <a:t>cable</a:t>
            </a:r>
            <a:r>
              <a:rPr lang="en-US" dirty="0" smtClean="0">
                <a:latin typeface="Calibri Light" panose="020F0302020204030204" pitchFamily="34" charset="0"/>
              </a:rPr>
              <a:t> is a the overall area of the trapezoidal cable, including insulation. This is taken as an approximation, using the areas in the simplified model in OPERA and dividing by the number of turns.</a:t>
            </a:r>
            <a:endParaRPr lang="en-US" dirty="0">
              <a:latin typeface="Calibri Light" panose="020F0302020204030204" pitchFamily="34" charset="0"/>
            </a:endParaRPr>
          </a:p>
          <a:p>
            <a:endParaRPr lang="en-US" dirty="0">
              <a:latin typeface="Calibri Light" panose="020F0302020204030204" pitchFamily="34" charset="0"/>
            </a:endParaRPr>
          </a:p>
          <a:p>
            <a:r>
              <a:rPr lang="en-US" baseline="0" dirty="0" smtClean="0">
                <a:latin typeface="Calibri Light" panose="020F0302020204030204" pitchFamily="34" charset="0"/>
              </a:rPr>
              <a:t>The picture of the Rutherford cable is taken from a CERN Courier paper of Oct. 2011, “</a:t>
            </a:r>
            <a:r>
              <a:rPr lang="en-GB" dirty="0">
                <a:latin typeface="Calibri Light" panose="020F0302020204030204" pitchFamily="34" charset="0"/>
              </a:rPr>
              <a:t>Superconductivity and the LHC: the early </a:t>
            </a:r>
            <a:r>
              <a:rPr lang="en-GB" dirty="0" smtClean="0">
                <a:latin typeface="Calibri Light" panose="020F0302020204030204" pitchFamily="34" charset="0"/>
              </a:rPr>
              <a:t>days</a:t>
            </a:r>
            <a:r>
              <a:rPr lang="en-GB" dirty="0" smtClean="0">
                <a:latin typeface="Calibri Light" panose="020F0302020204030204" pitchFamily="34" charset="0"/>
              </a:rPr>
              <a:t>” – this can also be an interesting read, with a good historical perspective.</a:t>
            </a:r>
            <a:endParaRPr lang="en-US" baseline="0" dirty="0" smtClean="0">
              <a:latin typeface="Calibri Light" panose="020F0302020204030204" pitchFamily="34" charset="0"/>
            </a:endParaRPr>
          </a:p>
        </p:txBody>
      </p:sp>
    </p:spTree>
    <p:extLst>
      <p:ext uri="{BB962C8B-B14F-4D97-AF65-F5344CB8AC3E}">
        <p14:creationId xmlns:p14="http://schemas.microsoft.com/office/powerpoint/2010/main" val="1626754652"/>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latin typeface="Calibri Light" panose="020F0302020204030204" pitchFamily="34" charset="0"/>
              </a:rPr>
              <a:t>The OPERA model is simplified for several reasons, mainly because:</a:t>
            </a:r>
          </a:p>
          <a:p>
            <a:r>
              <a:rPr lang="en-GB" dirty="0">
                <a:latin typeface="Calibri Light" panose="020F0302020204030204" pitchFamily="34" charset="0"/>
              </a:rPr>
              <a:t> </a:t>
            </a:r>
            <a:r>
              <a:rPr lang="en-GB" dirty="0" smtClean="0">
                <a:latin typeface="Calibri Light" panose="020F0302020204030204" pitchFamily="34" charset="0"/>
              </a:rPr>
              <a:t>- typically you would define the geometry of each (not-insulated) cable separately, not use an overall area (sector-like), even considering the change of geometry due to the thermal contraction from room temperature to 1.9 </a:t>
            </a:r>
            <a:r>
              <a:rPr lang="en-GB" dirty="0" smtClean="0">
                <a:latin typeface="Calibri Light" panose="020F0302020204030204" pitchFamily="34" charset="0"/>
              </a:rPr>
              <a:t>K</a:t>
            </a:r>
            <a:endParaRPr lang="en-GB" dirty="0" smtClean="0">
              <a:latin typeface="Calibri Light" panose="020F0302020204030204" pitchFamily="34" charset="0"/>
            </a:endParaRPr>
          </a:p>
          <a:p>
            <a:r>
              <a:rPr lang="en-GB" dirty="0">
                <a:latin typeface="Calibri Light" panose="020F0302020204030204" pitchFamily="34" charset="0"/>
              </a:rPr>
              <a:t> </a:t>
            </a:r>
            <a:r>
              <a:rPr lang="en-GB" dirty="0" smtClean="0">
                <a:latin typeface="Calibri Light" panose="020F0302020204030204" pitchFamily="34" charset="0"/>
              </a:rPr>
              <a:t>- the geometry of the iron is not fully represented in detail (ex., the slots and holes for the heat exchanger and the busbars)</a:t>
            </a:r>
          </a:p>
          <a:p>
            <a:endParaRPr lang="en-GB" sz="800" dirty="0" smtClean="0">
              <a:latin typeface="Calibri Light" panose="020F0302020204030204" pitchFamily="34" charset="0"/>
            </a:endParaRPr>
          </a:p>
          <a:p>
            <a:r>
              <a:rPr lang="en-GB" dirty="0" smtClean="0">
                <a:latin typeface="Calibri Light" panose="020F0302020204030204" pitchFamily="34" charset="0"/>
              </a:rPr>
              <a:t>A nonlinear BH iron curve is used, namely “</a:t>
            </a:r>
            <a:r>
              <a:rPr lang="en-GB" dirty="0" err="1" smtClean="0">
                <a:latin typeface="Calibri Light" panose="020F0302020204030204" pitchFamily="34" charset="0"/>
              </a:rPr>
              <a:t>tenten</a:t>
            </a:r>
            <a:r>
              <a:rPr lang="en-GB" dirty="0" smtClean="0">
                <a:latin typeface="Calibri Light" panose="020F0302020204030204" pitchFamily="34" charset="0"/>
              </a:rPr>
              <a:t>”, which features typical values for a low carbon steel. (Also this is somehow a simplification)</a:t>
            </a:r>
          </a:p>
          <a:p>
            <a:endParaRPr lang="en-GB" sz="800" dirty="0" smtClean="0">
              <a:latin typeface="Calibri Light" panose="020F0302020204030204" pitchFamily="34" charset="0"/>
            </a:endParaRPr>
          </a:p>
          <a:p>
            <a:r>
              <a:rPr lang="en-GB" dirty="0" smtClean="0">
                <a:latin typeface="Calibri Light" panose="020F0302020204030204" pitchFamily="34" charset="0"/>
              </a:rPr>
              <a:t>The simplification is fairly good, as for the nominal current of 12047 A we get 5.63 T instead of the nominal field of 5.58 T (so, better than 1%).</a:t>
            </a:r>
            <a:endParaRPr lang="en-GB" dirty="0">
              <a:latin typeface="Calibri Light" panose="020F0302020204030204" pitchFamily="34" charset="0"/>
            </a:endParaRPr>
          </a:p>
          <a:p>
            <a:endParaRPr lang="en-GB" sz="800" dirty="0" smtClean="0">
              <a:latin typeface="Calibri Light" panose="020F0302020204030204" pitchFamily="34" charset="0"/>
            </a:endParaRPr>
          </a:p>
          <a:p>
            <a:r>
              <a:rPr lang="en-GB" dirty="0" smtClean="0">
                <a:latin typeface="Calibri Light" panose="020F0302020204030204" pitchFamily="34" charset="0"/>
              </a:rPr>
              <a:t>As an exercise, you can run the model without iron – you can leave it there, set a relative permeability </a:t>
            </a:r>
            <a:r>
              <a:rPr lang="en-GB" dirty="0" err="1" smtClean="0">
                <a:latin typeface="Symbol" panose="05050102010706020507" pitchFamily="18" charset="2"/>
              </a:rPr>
              <a:t>m</a:t>
            </a:r>
            <a:r>
              <a:rPr lang="en-GB" baseline="-25000" dirty="0" err="1" smtClean="0">
                <a:latin typeface="Calibri Light" panose="020F0302020204030204" pitchFamily="34" charset="0"/>
              </a:rPr>
              <a:t>r</a:t>
            </a:r>
            <a:r>
              <a:rPr lang="en-GB" dirty="0" smtClean="0">
                <a:latin typeface="Calibri Light" panose="020F0302020204030204" pitchFamily="34" charset="0"/>
              </a:rPr>
              <a:t> = 1, and solve the model linearly. For the same current, the field in the </a:t>
            </a:r>
            <a:r>
              <a:rPr lang="en-GB" dirty="0" err="1" smtClean="0">
                <a:latin typeface="Calibri Light" panose="020F0302020204030204" pitchFamily="34" charset="0"/>
              </a:rPr>
              <a:t>center</a:t>
            </a:r>
            <a:r>
              <a:rPr lang="en-GB" dirty="0" smtClean="0">
                <a:latin typeface="Calibri Light" panose="020F0302020204030204" pitchFamily="34" charset="0"/>
              </a:rPr>
              <a:t> decreases to 3.98 T. The iron provides in this case a boost of 41%</a:t>
            </a:r>
            <a:r>
              <a:rPr lang="en-GB" dirty="0" smtClean="0">
                <a:solidFill>
                  <a:srgbClr val="FF0000"/>
                </a:solidFill>
                <a:latin typeface="Calibri Light" panose="020F0302020204030204" pitchFamily="34" charset="0"/>
              </a:rPr>
              <a:t> </a:t>
            </a:r>
            <a:r>
              <a:rPr lang="en-GB" dirty="0" smtClean="0">
                <a:latin typeface="Calibri Light" panose="020F0302020204030204" pitchFamily="34" charset="0"/>
              </a:rPr>
              <a:t>to the field, as actually it adds 1.65 T. (The peak field in the coil decreases of 1.61 T.)</a:t>
            </a:r>
          </a:p>
          <a:p>
            <a:endParaRPr lang="en-GB" sz="800" dirty="0" smtClean="0">
              <a:latin typeface="Calibri Light" panose="020F0302020204030204" pitchFamily="34" charset="0"/>
            </a:endParaRPr>
          </a:p>
          <a:p>
            <a:r>
              <a:rPr lang="en-GB" dirty="0" smtClean="0">
                <a:latin typeface="Calibri Light" panose="020F0302020204030204" pitchFamily="34" charset="0"/>
              </a:rPr>
              <a:t>You can also evaluate the stray field outside of the return yoke (196 mT at the surface of the iron yoke). </a:t>
            </a:r>
            <a:endParaRPr lang="en-US" dirty="0" smtClean="0">
              <a:latin typeface="Calibri Light" panose="020F0302020204030204" pitchFamily="34" charset="0"/>
            </a:endParaRPr>
          </a:p>
        </p:txBody>
      </p:sp>
    </p:spTree>
    <p:extLst>
      <p:ext uri="{BB962C8B-B14F-4D97-AF65-F5344CB8AC3E}">
        <p14:creationId xmlns:p14="http://schemas.microsoft.com/office/powerpoint/2010/main" val="3096110963"/>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latin typeface="Calibri Light" panose="020F0302020204030204" pitchFamily="34" charset="0"/>
              </a:rPr>
              <a:t>The peak field in the coil is what is seen by the superconducting material. Usually for a dipole it is a few % higher than the central field. In this case, for 5.63 T in the </a:t>
            </a:r>
            <a:r>
              <a:rPr lang="en-GB" dirty="0" err="1" smtClean="0">
                <a:latin typeface="Calibri Light" panose="020F0302020204030204" pitchFamily="34" charset="0"/>
              </a:rPr>
              <a:t>center</a:t>
            </a:r>
            <a:r>
              <a:rPr lang="en-GB" dirty="0" smtClean="0">
                <a:latin typeface="Calibri Light" panose="020F0302020204030204" pitchFamily="34" charset="0"/>
              </a:rPr>
              <a:t>, we have a peak of 6.54 T in the coil, which is 16.2</a:t>
            </a:r>
            <a:r>
              <a:rPr lang="en-GB" dirty="0" smtClean="0">
                <a:latin typeface="Calibri Light" panose="020F0302020204030204" pitchFamily="34" charset="0"/>
              </a:rPr>
              <a:t>% more. </a:t>
            </a:r>
            <a:endParaRPr lang="en-GB" dirty="0" smtClean="0">
              <a:latin typeface="Calibri Light" panose="020F0302020204030204" pitchFamily="34" charset="0"/>
            </a:endParaRPr>
          </a:p>
          <a:p>
            <a:endParaRPr lang="en-GB" sz="1000" dirty="0" smtClean="0">
              <a:latin typeface="Calibri Light" panose="020F0302020204030204" pitchFamily="34" charset="0"/>
            </a:endParaRPr>
          </a:p>
          <a:p>
            <a:r>
              <a:rPr lang="en-US" dirty="0" smtClean="0">
                <a:latin typeface="Calibri Light" panose="020F0302020204030204" pitchFamily="34" charset="0"/>
              </a:rPr>
              <a:t>As usual for these dipoles, part of the coil also works at much lower fields, and even at no field at all – notice the blue island next to the midplane.</a:t>
            </a:r>
            <a:endParaRPr lang="en-US" dirty="0">
              <a:latin typeface="Calibri Light" panose="020F0302020204030204" pitchFamily="34" charset="0"/>
            </a:endParaRPr>
          </a:p>
          <a:p>
            <a:endParaRPr lang="en-US" dirty="0" smtClean="0">
              <a:latin typeface="Calibri Light" panose="020F0302020204030204" pitchFamily="34" charset="0"/>
            </a:endParaRPr>
          </a:p>
        </p:txBody>
      </p:sp>
    </p:spTree>
    <p:extLst>
      <p:ext uri="{BB962C8B-B14F-4D97-AF65-F5344CB8AC3E}">
        <p14:creationId xmlns:p14="http://schemas.microsoft.com/office/powerpoint/2010/main" val="1245570494"/>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latin typeface="Calibri Light" panose="020F0302020204030204" pitchFamily="34" charset="0"/>
              </a:rPr>
              <a:t>This kind of plots is usually called the </a:t>
            </a:r>
            <a:r>
              <a:rPr lang="en-GB" u="sng" dirty="0" smtClean="0">
                <a:latin typeface="Calibri Light" panose="020F0302020204030204" pitchFamily="34" charset="0"/>
              </a:rPr>
              <a:t>load line</a:t>
            </a:r>
            <a:r>
              <a:rPr lang="en-GB" dirty="0" smtClean="0">
                <a:latin typeface="Calibri Light" panose="020F0302020204030204" pitchFamily="34" charset="0"/>
              </a:rPr>
              <a:t> of a magnet. On one side, there is the central field and peak field (in the coil) as a function of the current. This is a characteristic of the magnet. This is close to be a line, besides some nonlinearity introduced by the saturation of the iron. On the other side, there is the maximum current that can be provided by the superconducting material at a given field and temperature. This sets the maximum theoretical field that the magnet can achieve.</a:t>
            </a:r>
          </a:p>
          <a:p>
            <a:endParaRPr lang="en-GB" sz="1000" dirty="0" smtClean="0">
              <a:latin typeface="Calibri Light" panose="020F0302020204030204" pitchFamily="34" charset="0"/>
            </a:endParaRPr>
          </a:p>
          <a:p>
            <a:r>
              <a:rPr lang="en-GB" dirty="0" smtClean="0">
                <a:latin typeface="Calibri Light" panose="020F0302020204030204" pitchFamily="34" charset="0"/>
              </a:rPr>
              <a:t>The </a:t>
            </a:r>
            <a:r>
              <a:rPr lang="en-GB" dirty="0">
                <a:latin typeface="Calibri Light" panose="020F0302020204030204" pitchFamily="34" charset="0"/>
              </a:rPr>
              <a:t>intersection between the </a:t>
            </a:r>
            <a:r>
              <a:rPr lang="en-GB" dirty="0" err="1">
                <a:latin typeface="Calibri Light" panose="020F0302020204030204" pitchFamily="34" charset="0"/>
              </a:rPr>
              <a:t>B</a:t>
            </a:r>
            <a:r>
              <a:rPr lang="en-GB" baseline="-25000" dirty="0" err="1">
                <a:latin typeface="Calibri Light" panose="020F0302020204030204" pitchFamily="34" charset="0"/>
              </a:rPr>
              <a:t>peak</a:t>
            </a:r>
            <a:r>
              <a:rPr lang="en-GB" dirty="0">
                <a:latin typeface="Calibri Light" panose="020F0302020204030204" pitchFamily="34" charset="0"/>
              </a:rPr>
              <a:t> curve (a characteristic of the magnet) and the </a:t>
            </a:r>
            <a:r>
              <a:rPr lang="en-GB" dirty="0" err="1">
                <a:latin typeface="Calibri Light" panose="020F0302020204030204" pitchFamily="34" charset="0"/>
              </a:rPr>
              <a:t>J</a:t>
            </a:r>
            <a:r>
              <a:rPr lang="en-GB" baseline="-25000" dirty="0" err="1">
                <a:latin typeface="Calibri Light" panose="020F0302020204030204" pitchFamily="34" charset="0"/>
              </a:rPr>
              <a:t>c</a:t>
            </a:r>
            <a:r>
              <a:rPr lang="en-GB" baseline="-25000" dirty="0">
                <a:latin typeface="Calibri Light" panose="020F0302020204030204" pitchFamily="34" charset="0"/>
              </a:rPr>
              <a:t> </a:t>
            </a:r>
            <a:r>
              <a:rPr lang="en-GB" dirty="0">
                <a:latin typeface="Calibri Light" panose="020F0302020204030204" pitchFamily="34" charset="0"/>
              </a:rPr>
              <a:t>curve (a characteristic of the material) gives the so called </a:t>
            </a:r>
            <a:r>
              <a:rPr lang="en-GB" u="sng" dirty="0">
                <a:latin typeface="Calibri Light" panose="020F0302020204030204" pitchFamily="34" charset="0"/>
              </a:rPr>
              <a:t>short sample</a:t>
            </a:r>
            <a:r>
              <a:rPr lang="en-GB" dirty="0">
                <a:latin typeface="Calibri Light" panose="020F0302020204030204" pitchFamily="34" charset="0"/>
              </a:rPr>
              <a:t> current. The </a:t>
            </a:r>
            <a:r>
              <a:rPr lang="en-GB" dirty="0" err="1">
                <a:latin typeface="Calibri Light" panose="020F0302020204030204" pitchFamily="34" charset="0"/>
              </a:rPr>
              <a:t>B</a:t>
            </a:r>
            <a:r>
              <a:rPr lang="en-GB" baseline="-25000" dirty="0" err="1">
                <a:latin typeface="Calibri Light" panose="020F0302020204030204" pitchFamily="34" charset="0"/>
              </a:rPr>
              <a:t>center</a:t>
            </a:r>
            <a:r>
              <a:rPr lang="en-GB" dirty="0">
                <a:latin typeface="Calibri Light" panose="020F0302020204030204" pitchFamily="34" charset="0"/>
              </a:rPr>
              <a:t> value corresponding to this current in jargon is the short sample field.</a:t>
            </a:r>
            <a:endParaRPr lang="en-GB" dirty="0" smtClean="0">
              <a:latin typeface="Calibri Light" panose="020F0302020204030204" pitchFamily="34" charset="0"/>
            </a:endParaRPr>
          </a:p>
          <a:p>
            <a:endParaRPr lang="en-GB" sz="1000" dirty="0" smtClean="0">
              <a:latin typeface="Calibri Light" panose="020F0302020204030204" pitchFamily="34" charset="0"/>
            </a:endParaRPr>
          </a:p>
          <a:p>
            <a:r>
              <a:rPr lang="en-GB" dirty="0" smtClean="0">
                <a:latin typeface="Calibri Light" panose="020F0302020204030204" pitchFamily="34" charset="0"/>
              </a:rPr>
              <a:t>Besides </a:t>
            </a:r>
            <a:r>
              <a:rPr lang="en-GB" dirty="0">
                <a:latin typeface="Calibri Light" panose="020F0302020204030204" pitchFamily="34" charset="0"/>
              </a:rPr>
              <a:t>other limitations – for example, of mechanical nature – the magnet can get at most up to this value. Usually this is attained with several quenches, following some </a:t>
            </a:r>
            <a:r>
              <a:rPr lang="en-GB" u="sng" dirty="0">
                <a:latin typeface="Calibri Light" panose="020F0302020204030204" pitchFamily="34" charset="0"/>
              </a:rPr>
              <a:t>training</a:t>
            </a:r>
            <a:r>
              <a:rPr lang="en-GB" dirty="0">
                <a:latin typeface="Calibri Light" panose="020F0302020204030204" pitchFamily="34" charset="0"/>
              </a:rPr>
              <a:t>.</a:t>
            </a:r>
          </a:p>
          <a:p>
            <a:endParaRPr lang="en-GB" sz="1000" dirty="0">
              <a:latin typeface="Calibri Light" panose="020F0302020204030204" pitchFamily="34" charset="0"/>
            </a:endParaRPr>
          </a:p>
          <a:p>
            <a:r>
              <a:rPr lang="en-GB" dirty="0" smtClean="0">
                <a:latin typeface="Calibri Light" panose="020F0302020204030204" pitchFamily="34" charset="0"/>
              </a:rPr>
              <a:t>Here the curve for 4.2 K is given for comparison only, as there the margin is virtually none. The margin along the load-line at 1.9 K in our model is 76.3%, in good agreement with the 76% found in the table online.</a:t>
            </a:r>
          </a:p>
          <a:p>
            <a:endParaRPr lang="en-GB" dirty="0">
              <a:latin typeface="Calibri Light" panose="020F0302020204030204" pitchFamily="34" charset="0"/>
            </a:endParaRPr>
          </a:p>
          <a:p>
            <a:endParaRPr lang="en-GB" dirty="0">
              <a:latin typeface="Calibri Light" panose="020F0302020204030204" pitchFamily="34" charset="0"/>
            </a:endParaRPr>
          </a:p>
          <a:p>
            <a:endParaRPr lang="en-GB" dirty="0">
              <a:latin typeface="Calibri Light" panose="020F0302020204030204" pitchFamily="34" charset="0"/>
            </a:endParaRPr>
          </a:p>
          <a:p>
            <a:endParaRPr lang="en-GB" dirty="0">
              <a:latin typeface="Calibri Light" panose="020F0302020204030204" pitchFamily="34" charset="0"/>
            </a:endParaRPr>
          </a:p>
        </p:txBody>
      </p:sp>
    </p:spTree>
    <p:extLst>
      <p:ext uri="{BB962C8B-B14F-4D97-AF65-F5344CB8AC3E}">
        <p14:creationId xmlns:p14="http://schemas.microsoft.com/office/powerpoint/2010/main" val="1602728235"/>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latin typeface="Calibri Light" panose="020F0302020204030204" pitchFamily="34" charset="0"/>
              </a:rPr>
              <a:t>The mechanics of these magnets can be challenging, and even more for the high field magnets (the Lorentz forces go as B squared). These forces need to be contained, and the structure has to be stiff enough to limit the deformation of the coil (at least in a traditional approach).</a:t>
            </a:r>
          </a:p>
          <a:p>
            <a:endParaRPr lang="en-GB" sz="1000" dirty="0">
              <a:latin typeface="Calibri Light" panose="020F0302020204030204" pitchFamily="34" charset="0"/>
            </a:endParaRPr>
          </a:p>
          <a:p>
            <a:r>
              <a:rPr lang="en-GB" dirty="0" smtClean="0">
                <a:latin typeface="Calibri Light" panose="020F0302020204030204" pitchFamily="34" charset="0"/>
              </a:rPr>
              <a:t>Usually some </a:t>
            </a:r>
            <a:r>
              <a:rPr lang="en-GB" u="sng" dirty="0" smtClean="0">
                <a:latin typeface="Calibri Light" panose="020F0302020204030204" pitchFamily="34" charset="0"/>
              </a:rPr>
              <a:t>pre-stress</a:t>
            </a:r>
            <a:r>
              <a:rPr lang="en-GB" dirty="0" smtClean="0">
                <a:latin typeface="Calibri Light" panose="020F0302020204030204" pitchFamily="34" charset="0"/>
              </a:rPr>
              <a:t> is applied at room temperature to the superconducting coils by means of their supporting structure during assembly – mainly collars in this case. The differential contractions of the different materials then might change the pre-stress experienced by the coil after cool-down and it has to be carefully taken into account.</a:t>
            </a:r>
          </a:p>
          <a:p>
            <a:endParaRPr lang="en-GB" sz="1000" dirty="0">
              <a:latin typeface="Calibri Light" panose="020F0302020204030204" pitchFamily="34" charset="0"/>
            </a:endParaRPr>
          </a:p>
          <a:p>
            <a:r>
              <a:rPr lang="en-GB" dirty="0" smtClean="0">
                <a:latin typeface="Calibri Light" panose="020F0302020204030204" pitchFamily="34" charset="0"/>
              </a:rPr>
              <a:t>Most often, these mechanical computations are performed with ANSYS.</a:t>
            </a:r>
          </a:p>
          <a:p>
            <a:endParaRPr lang="en-GB" sz="1000" dirty="0">
              <a:latin typeface="Calibri Light" panose="020F0302020204030204" pitchFamily="34" charset="0"/>
            </a:endParaRPr>
          </a:p>
          <a:p>
            <a:r>
              <a:rPr lang="en-GB" dirty="0" smtClean="0">
                <a:latin typeface="Calibri Light" panose="020F0302020204030204" pitchFamily="34" charset="0"/>
              </a:rPr>
              <a:t>In OPERA, you can easily compute the transversal forces for example with the command</a:t>
            </a:r>
          </a:p>
          <a:p>
            <a:r>
              <a:rPr lang="en-GB" sz="1000" dirty="0" err="1">
                <a:solidFill>
                  <a:srgbClr val="FF0000"/>
                </a:solidFill>
                <a:latin typeface="Courier New" panose="02070309020205020404" pitchFamily="49" charset="0"/>
                <a:cs typeface="Courier New" panose="02070309020205020404" pitchFamily="49" charset="0"/>
              </a:rPr>
              <a:t>intarea</a:t>
            </a:r>
            <a:r>
              <a:rPr lang="en-GB" sz="1000" dirty="0">
                <a:latin typeface="Courier New" panose="02070309020205020404" pitchFamily="49" charset="0"/>
                <a:cs typeface="Courier New" panose="02070309020205020404" pitchFamily="49" charset="0"/>
              </a:rPr>
              <a:t> </a:t>
            </a:r>
            <a:r>
              <a:rPr lang="en-GB" sz="1000" dirty="0">
                <a:solidFill>
                  <a:srgbClr val="0000FF"/>
                </a:solidFill>
                <a:latin typeface="Courier New" panose="02070309020205020404" pitchFamily="49" charset="0"/>
                <a:cs typeface="Courier New" panose="02070309020205020404" pitchFamily="49" charset="0"/>
              </a:rPr>
              <a:t>reg1</a:t>
            </a:r>
            <a:r>
              <a:rPr lang="en-GB" sz="1000" dirty="0">
                <a:latin typeface="Courier New" panose="02070309020205020404" pitchFamily="49" charset="0"/>
                <a:cs typeface="Courier New" panose="02070309020205020404" pitchFamily="49" charset="0"/>
              </a:rPr>
              <a:t>=1 </a:t>
            </a:r>
            <a:r>
              <a:rPr lang="en-GB" sz="1000" dirty="0">
                <a:solidFill>
                  <a:srgbClr val="0000FF"/>
                </a:solidFill>
                <a:latin typeface="Courier New" panose="02070309020205020404" pitchFamily="49" charset="0"/>
                <a:cs typeface="Courier New" panose="02070309020205020404" pitchFamily="49" charset="0"/>
              </a:rPr>
              <a:t>reg2</a:t>
            </a:r>
            <a:r>
              <a:rPr lang="en-GB" sz="1000" dirty="0">
                <a:latin typeface="Courier New" panose="02070309020205020404" pitchFamily="49" charset="0"/>
                <a:cs typeface="Courier New" panose="02070309020205020404" pitchFamily="49" charset="0"/>
              </a:rPr>
              <a:t>=2</a:t>
            </a:r>
          </a:p>
          <a:p>
            <a:r>
              <a:rPr lang="en-GB" dirty="0" smtClean="0">
                <a:latin typeface="Calibri Light" panose="020F0302020204030204" pitchFamily="34" charset="0"/>
              </a:rPr>
              <a:t>where the numbers after </a:t>
            </a:r>
            <a:r>
              <a:rPr lang="en-GB" sz="1000" dirty="0">
                <a:latin typeface="Courier New" panose="02070309020205020404" pitchFamily="49" charset="0"/>
                <a:cs typeface="Courier New" panose="02070309020205020404" pitchFamily="49" charset="0"/>
              </a:rPr>
              <a:t>reg1</a:t>
            </a:r>
            <a:r>
              <a:rPr lang="en-GB" dirty="0" smtClean="0">
                <a:latin typeface="Calibri Light" panose="020F0302020204030204" pitchFamily="34" charset="0"/>
              </a:rPr>
              <a:t> and </a:t>
            </a:r>
            <a:r>
              <a:rPr lang="en-GB" sz="1000" dirty="0">
                <a:latin typeface="Courier New" panose="02070309020205020404" pitchFamily="49" charset="0"/>
                <a:cs typeface="Courier New" panose="02070309020205020404" pitchFamily="49" charset="0"/>
              </a:rPr>
              <a:t>reg2</a:t>
            </a:r>
            <a:r>
              <a:rPr lang="en-GB" dirty="0" smtClean="0">
                <a:latin typeface="Calibri Light" panose="020F0302020204030204" pitchFamily="34" charset="0"/>
              </a:rPr>
              <a:t> define the regions where the integration is carried out.</a:t>
            </a:r>
          </a:p>
          <a:p>
            <a:endParaRPr lang="en-GB" sz="1000" dirty="0">
              <a:latin typeface="Calibri Light" panose="020F0302020204030204" pitchFamily="34" charset="0"/>
            </a:endParaRPr>
          </a:p>
          <a:p>
            <a:r>
              <a:rPr lang="en-GB" dirty="0" smtClean="0">
                <a:latin typeface="Calibri Light" panose="020F0302020204030204" pitchFamily="34" charset="0"/>
              </a:rPr>
              <a:t>The overall horizontal force here at 5.63 T of central field is 316 t/m.</a:t>
            </a:r>
            <a:endParaRPr lang="en-GB" dirty="0">
              <a:latin typeface="Calibri Light" panose="020F0302020204030204" pitchFamily="34" charset="0"/>
            </a:endParaRPr>
          </a:p>
          <a:p>
            <a:endParaRPr lang="en-US" dirty="0" smtClean="0">
              <a:latin typeface="Calibri Light" panose="020F0302020204030204" pitchFamily="34" charset="0"/>
            </a:endParaRPr>
          </a:p>
        </p:txBody>
      </p:sp>
    </p:spTree>
    <p:extLst>
      <p:ext uri="{BB962C8B-B14F-4D97-AF65-F5344CB8AC3E}">
        <p14:creationId xmlns:p14="http://schemas.microsoft.com/office/powerpoint/2010/main" val="3741897713"/>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latin typeface="Calibri Light" panose="020F0302020204030204" pitchFamily="34" charset="0"/>
              </a:rPr>
              <a:t>Here we show the allowed harmonics (i.e., the field quality) according to our simplified model. All the even normal harmonics as well as all the skew harmonics are not-allowed (that is, zero on paper) thanks to the symmetries. Other effects, coming from example from persistent currents, also affect field quality; these are not covered here.</a:t>
            </a:r>
            <a:endParaRPr lang="en-GB" dirty="0">
              <a:latin typeface="Calibri Light" panose="020F0302020204030204" pitchFamily="34" charset="0"/>
            </a:endParaRPr>
          </a:p>
          <a:p>
            <a:endParaRPr lang="en-GB" sz="600" dirty="0">
              <a:latin typeface="Calibri Light" panose="020F0302020204030204" pitchFamily="34" charset="0"/>
            </a:endParaRPr>
          </a:p>
          <a:p>
            <a:r>
              <a:rPr lang="en-GB" dirty="0" smtClean="0">
                <a:latin typeface="Calibri Light" panose="020F0302020204030204" pitchFamily="34" charset="0"/>
              </a:rPr>
              <a:t>Here the coefficients vary considerably with the field level. This is due to the saturation of the iron. Such variations are quite large, especially for the sextupole term.</a:t>
            </a:r>
          </a:p>
          <a:p>
            <a:endParaRPr lang="en-GB" sz="600" dirty="0">
              <a:latin typeface="Calibri Light" panose="020F0302020204030204" pitchFamily="34" charset="0"/>
            </a:endParaRPr>
          </a:p>
          <a:p>
            <a:r>
              <a:rPr lang="en-GB" dirty="0" smtClean="0">
                <a:latin typeface="Calibri Light" panose="020F0302020204030204" pitchFamily="34" charset="0"/>
              </a:rPr>
              <a:t>The script for computing the multipoles in OPERA, is given in the input file for the quarter model.</a:t>
            </a:r>
          </a:p>
          <a:p>
            <a:endParaRPr lang="en-GB" sz="600" dirty="0">
              <a:latin typeface="Calibri Light" panose="020F0302020204030204" pitchFamily="34" charset="0"/>
            </a:endParaRPr>
          </a:p>
          <a:p>
            <a:r>
              <a:rPr lang="en-GB" dirty="0" smtClean="0">
                <a:latin typeface="Calibri Light" panose="020F0302020204030204" pitchFamily="34" charset="0"/>
              </a:rPr>
              <a:t>As an exercise, you can try to displace one block by for ex. 0.1 mm and see the impact on the allowed multipoles at the nominal current.</a:t>
            </a:r>
          </a:p>
          <a:p>
            <a:endParaRPr lang="en-GB" sz="600" dirty="0">
              <a:latin typeface="Calibri Light" panose="020F0302020204030204" pitchFamily="34" charset="0"/>
            </a:endParaRPr>
          </a:p>
          <a:p>
            <a:r>
              <a:rPr lang="en-GB" dirty="0" smtClean="0">
                <a:latin typeface="Calibri Light" panose="020F0302020204030204" pitchFamily="34" charset="0"/>
              </a:rPr>
              <a:t>Another interesting exercise is to “disable” one coil block, say the last 4 turns, and see the impact in terms of central field and field quality (that is, allowed multipoles).</a:t>
            </a:r>
          </a:p>
          <a:p>
            <a:endParaRPr lang="en-GB" sz="600" dirty="0">
              <a:latin typeface="Calibri Light" panose="020F0302020204030204" pitchFamily="34" charset="0"/>
            </a:endParaRPr>
          </a:p>
          <a:p>
            <a:r>
              <a:rPr lang="en-GB" dirty="0" smtClean="0">
                <a:latin typeface="Calibri Light" panose="020F0302020204030204" pitchFamily="34" charset="0"/>
              </a:rPr>
              <a:t>Finally, you can try what happens to these multipoles if you put no iron yoke – will there still be a dependency on the current level?</a:t>
            </a:r>
          </a:p>
          <a:p>
            <a:endParaRPr lang="en-GB" sz="1000" dirty="0">
              <a:latin typeface="Calibri Light" panose="020F0302020204030204" pitchFamily="34" charset="0"/>
              <a:cs typeface="Courier New" panose="02070309020205020404" pitchFamily="49" charset="0"/>
            </a:endParaRPr>
          </a:p>
          <a:p>
            <a:endParaRPr lang="en-US" sz="1000"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4109133508"/>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07268">
              <a:defRPr/>
            </a:pPr>
            <a:r>
              <a:rPr lang="en-US" dirty="0">
                <a:latin typeface="Calibri Light" panose="020F0302020204030204" pitchFamily="34" charset="0"/>
              </a:rPr>
              <a:t>[1] https://indico.cern.ch/event/556692/contributions/2488391</a:t>
            </a:r>
          </a:p>
          <a:p>
            <a:pPr defTabSz="907268">
              <a:defRPr/>
            </a:pPr>
            <a:r>
              <a:rPr lang="en-US" dirty="0">
                <a:latin typeface="Calibri Light" panose="020F0302020204030204" pitchFamily="34" charset="0"/>
              </a:rPr>
              <a:t>[2</a:t>
            </a:r>
            <a:r>
              <a:rPr lang="en-US" dirty="0" smtClean="0">
                <a:latin typeface="Calibri Light" panose="020F0302020204030204" pitchFamily="34" charset="0"/>
              </a:rPr>
              <a:t>] https://indico.cern.ch/event/656491/contributions/2920260</a:t>
            </a:r>
            <a:endParaRPr lang="en-US" dirty="0">
              <a:latin typeface="Calibri Light" panose="020F0302020204030204" pitchFamily="34" charset="0"/>
            </a:endParaRPr>
          </a:p>
          <a:p>
            <a:pPr defTabSz="907268">
              <a:defRPr/>
            </a:pPr>
            <a:r>
              <a:rPr lang="en-US" dirty="0" smtClean="0">
                <a:latin typeface="Calibri Light" panose="020F0302020204030204" pitchFamily="34" charset="0"/>
              </a:rPr>
              <a:t>[1] and [2] </a:t>
            </a:r>
            <a:r>
              <a:rPr lang="en-US" dirty="0" smtClean="0">
                <a:latin typeface="Calibri Light" panose="020F0302020204030204" pitchFamily="34" charset="0"/>
              </a:rPr>
              <a:t>are</a:t>
            </a:r>
            <a:r>
              <a:rPr lang="en-US" baseline="0" dirty="0" smtClean="0">
                <a:latin typeface="Calibri Light" panose="020F0302020204030204" pitchFamily="34" charset="0"/>
              </a:rPr>
              <a:t> rather</a:t>
            </a:r>
            <a:r>
              <a:rPr lang="en-US" dirty="0" smtClean="0">
                <a:latin typeface="Calibri Light" panose="020F0302020204030204" pitchFamily="34" charset="0"/>
              </a:rPr>
              <a:t> </a:t>
            </a:r>
            <a:r>
              <a:rPr lang="en-US" dirty="0" smtClean="0">
                <a:latin typeface="Calibri Light" panose="020F0302020204030204" pitchFamily="34" charset="0"/>
              </a:rPr>
              <a:t>preliminary considerations, presented in two FCC weeks.</a:t>
            </a:r>
          </a:p>
          <a:p>
            <a:pPr defTabSz="907268">
              <a:defRPr/>
            </a:pPr>
            <a:endParaRPr lang="en-US" dirty="0">
              <a:latin typeface="Calibri Light" panose="020F0302020204030204" pitchFamily="34" charset="0"/>
            </a:endParaRPr>
          </a:p>
          <a:p>
            <a:pPr>
              <a:defRPr/>
            </a:pPr>
            <a:r>
              <a:rPr lang="en-US" dirty="0" smtClean="0">
                <a:latin typeface="Calibri Light" panose="020F0302020204030204" pitchFamily="34" charset="0"/>
              </a:rPr>
              <a:t>[3] and [4] </a:t>
            </a:r>
            <a:r>
              <a:rPr lang="en-GB" dirty="0" smtClean="0">
                <a:latin typeface="Calibri Light" panose="020F0302020204030204" pitchFamily="34" charset="0"/>
              </a:rPr>
              <a:t>refer to another machine – SIS300 – which is also interesting for your project, showing different approaches, almost 10 years apart. If you are interested in going somehow deeper in the topic, the references listed in [4] are interesting, in particular the ones with P. </a:t>
            </a:r>
            <a:r>
              <a:rPr lang="en-GB" dirty="0" err="1" smtClean="0">
                <a:latin typeface="Calibri Light" panose="020F0302020204030204" pitchFamily="34" charset="0"/>
              </a:rPr>
              <a:t>Fabbricatore</a:t>
            </a:r>
            <a:r>
              <a:rPr lang="en-GB" dirty="0" smtClean="0">
                <a:latin typeface="Calibri Light" panose="020F0302020204030204" pitchFamily="34" charset="0"/>
              </a:rPr>
              <a:t> as first author.</a:t>
            </a:r>
            <a:endParaRPr lang="en-US" dirty="0" smtClean="0">
              <a:latin typeface="Calibri Light" panose="020F0302020204030204" pitchFamily="34" charset="0"/>
            </a:endParaRPr>
          </a:p>
        </p:txBody>
      </p:sp>
    </p:spTree>
    <p:extLst>
      <p:ext uri="{BB962C8B-B14F-4D97-AF65-F5344CB8AC3E}">
        <p14:creationId xmlns:p14="http://schemas.microsoft.com/office/powerpoint/2010/main" val="2107820940"/>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07268">
              <a:defRPr/>
            </a:pPr>
            <a:r>
              <a:rPr lang="en-US" dirty="0" smtClean="0">
                <a:latin typeface="Calibri Light" panose="020F0302020204030204" pitchFamily="34" charset="0"/>
              </a:rPr>
              <a:t>This is just a proposal to give you some ideas and make sure you touch the basic points needed for a conceptual 2D magnetic design. </a:t>
            </a:r>
          </a:p>
          <a:p>
            <a:pPr defTabSz="907268">
              <a:defRPr/>
            </a:pPr>
            <a:endParaRPr lang="en-US" sz="800" dirty="0">
              <a:latin typeface="Calibri Light" panose="020F0302020204030204" pitchFamily="34" charset="0"/>
            </a:endParaRPr>
          </a:p>
          <a:p>
            <a:pPr defTabSz="907268">
              <a:defRPr/>
            </a:pPr>
            <a:r>
              <a:rPr lang="en-US" dirty="0" smtClean="0">
                <a:latin typeface="Calibri Light" panose="020F0302020204030204" pitchFamily="34" charset="0"/>
              </a:rPr>
              <a:t>It would be good before sketching a cross section in OPERA to do some hand calculations, but we could not cover them here.</a:t>
            </a:r>
          </a:p>
          <a:p>
            <a:pPr defTabSz="907268">
              <a:defRPr/>
            </a:pPr>
            <a:endParaRPr lang="en-US" sz="800" dirty="0">
              <a:latin typeface="Calibri Light" panose="020F0302020204030204" pitchFamily="34" charset="0"/>
            </a:endParaRPr>
          </a:p>
          <a:p>
            <a:pPr defTabSz="907268">
              <a:defRPr/>
            </a:pPr>
            <a:r>
              <a:rPr lang="en-US" dirty="0" smtClean="0">
                <a:latin typeface="Calibri Light" panose="020F0302020204030204" pitchFamily="34" charset="0"/>
              </a:rPr>
              <a:t>There are no mechanical computations – for ex., for the peak stress on the conductor, or for dimensioning the support structure – besides the evaluation of the Lorentz forces.</a:t>
            </a:r>
          </a:p>
          <a:p>
            <a:pPr defTabSz="907268">
              <a:defRPr/>
            </a:pPr>
            <a:endParaRPr lang="en-US" sz="800" dirty="0">
              <a:latin typeface="Calibri Light" panose="020F0302020204030204" pitchFamily="34" charset="0"/>
            </a:endParaRPr>
          </a:p>
          <a:p>
            <a:pPr defTabSz="907268">
              <a:defRPr/>
            </a:pPr>
            <a:r>
              <a:rPr lang="en-US" dirty="0" smtClean="0">
                <a:latin typeface="Calibri Light" panose="020F0302020204030204" pitchFamily="34" charset="0"/>
              </a:rPr>
              <a:t>There are also no quench protection computations.</a:t>
            </a:r>
          </a:p>
          <a:p>
            <a:pPr defTabSz="907268">
              <a:defRPr/>
            </a:pPr>
            <a:endParaRPr lang="en-US" sz="800" dirty="0">
              <a:latin typeface="Calibri Light" panose="020F0302020204030204" pitchFamily="34" charset="0"/>
            </a:endParaRPr>
          </a:p>
          <a:p>
            <a:pPr defTabSz="907268">
              <a:defRPr/>
            </a:pPr>
            <a:r>
              <a:rPr lang="en-US" dirty="0" smtClean="0">
                <a:latin typeface="Calibri Light" panose="020F0302020204030204" pitchFamily="34" charset="0"/>
              </a:rPr>
              <a:t>In 2015, Neil Marks had also an interesting tutorial on designing a 2D superconducting magnet (though based on Nb</a:t>
            </a:r>
            <a:r>
              <a:rPr lang="en-US" baseline="-25000" dirty="0" smtClean="0">
                <a:latin typeface="Calibri Light" panose="020F0302020204030204" pitchFamily="34" charset="0"/>
              </a:rPr>
              <a:t>3</a:t>
            </a:r>
            <a:r>
              <a:rPr lang="en-US" dirty="0" smtClean="0">
                <a:latin typeface="Calibri Light" panose="020F0302020204030204" pitchFamily="34" charset="0"/>
              </a:rPr>
              <a:t>Sn, not </a:t>
            </a:r>
            <a:r>
              <a:rPr lang="en-US" dirty="0" err="1" smtClean="0">
                <a:latin typeface="Calibri Light" panose="020F0302020204030204" pitchFamily="34" charset="0"/>
              </a:rPr>
              <a:t>Nb-Ti</a:t>
            </a:r>
            <a:r>
              <a:rPr lang="en-US" dirty="0" smtClean="0">
                <a:latin typeface="Calibri Light" panose="020F0302020204030204" pitchFamily="34" charset="0"/>
              </a:rPr>
              <a:t>): the material </a:t>
            </a:r>
            <a:r>
              <a:rPr lang="en-US" dirty="0">
                <a:latin typeface="Calibri Light" panose="020F0302020204030204" pitchFamily="34" charset="0"/>
              </a:rPr>
              <a:t>is available </a:t>
            </a:r>
            <a:r>
              <a:rPr lang="en-US" dirty="0" smtClean="0">
                <a:latin typeface="Calibri Light" panose="020F0302020204030204" pitchFamily="34" charset="0"/>
              </a:rPr>
              <a:t>at</a:t>
            </a:r>
          </a:p>
          <a:p>
            <a:pPr defTabSz="907268">
              <a:defRPr/>
            </a:pPr>
            <a:r>
              <a:rPr lang="en-US" dirty="0">
                <a:latin typeface="Calibri Light" panose="020F0302020204030204" pitchFamily="34" charset="0"/>
              </a:rPr>
              <a:t>	</a:t>
            </a:r>
            <a:r>
              <a:rPr lang="en-US" dirty="0" smtClean="0">
                <a:latin typeface="Calibri Light" panose="020F0302020204030204" pitchFamily="34" charset="0"/>
              </a:rPr>
              <a:t>http</a:t>
            </a:r>
            <a:r>
              <a:rPr lang="en-US" dirty="0">
                <a:latin typeface="Calibri Light" panose="020F0302020204030204" pitchFamily="34" charset="0"/>
              </a:rPr>
              <a:t>://indico.cern.ch/event/357378/session/2/#</a:t>
            </a:r>
            <a:r>
              <a:rPr lang="en-US" dirty="0" smtClean="0">
                <a:latin typeface="Calibri Light" panose="020F0302020204030204" pitchFamily="34" charset="0"/>
              </a:rPr>
              <a:t>all</a:t>
            </a:r>
            <a:endParaRPr lang="en-US" dirty="0" smtClean="0">
              <a:latin typeface="Calibri Light" panose="020F0302020204030204" pitchFamily="34" charset="0"/>
            </a:endParaRPr>
          </a:p>
          <a:p>
            <a:pPr defTabSz="907268">
              <a:defRPr/>
            </a:pPr>
            <a:endParaRPr lang="en-US" sz="800" smtClean="0">
              <a:latin typeface="Calibri Light" panose="020F0302020204030204" pitchFamily="34" charset="0"/>
            </a:endParaRPr>
          </a:p>
          <a:p>
            <a:pPr defTabSz="907268">
              <a:defRPr/>
            </a:pPr>
            <a:r>
              <a:rPr lang="en-US" dirty="0" smtClean="0">
                <a:latin typeface="Calibri Light" panose="020F0302020204030204" pitchFamily="34" charset="0"/>
              </a:rPr>
              <a:t>An </a:t>
            </a:r>
            <a:r>
              <a:rPr lang="en-US" dirty="0" smtClean="0">
                <a:latin typeface="Calibri Light" panose="020F0302020204030204" pitchFamily="34" charset="0"/>
              </a:rPr>
              <a:t>alternative could be to pick one of the designs found in the literature for ex. for SIS300 and to set up a corresponding OPERA 2D magnetic model.</a:t>
            </a:r>
          </a:p>
        </p:txBody>
      </p:sp>
    </p:spTree>
    <p:extLst>
      <p:ext uri="{BB962C8B-B14F-4D97-AF65-F5344CB8AC3E}">
        <p14:creationId xmlns:p14="http://schemas.microsoft.com/office/powerpoint/2010/main" val="38071326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Calibri Light" panose="020F0302020204030204" pitchFamily="34" charset="0"/>
              </a:rPr>
              <a:t>The SPS main dipoles are resistive magnets, with coils in copper. Demineralized water flows in the conductor to remove the Joule heating.</a:t>
            </a:r>
          </a:p>
          <a:p>
            <a:endParaRPr lang="en-US" sz="600" dirty="0">
              <a:latin typeface="Calibri Light" panose="020F0302020204030204" pitchFamily="34" charset="0"/>
            </a:endParaRPr>
          </a:p>
          <a:p>
            <a:r>
              <a:rPr lang="en-US" dirty="0">
                <a:latin typeface="Calibri Light" panose="020F0302020204030204" pitchFamily="34" charset="0"/>
              </a:rPr>
              <a:t>At the peak current of 5.8 kA, they provide a dipole field of 2.0 T in a rectangular aperture. Two types of magnets with a smaller (39 mm, MBA) and larger (52 mm, MBB) vertical aperture are used.</a:t>
            </a:r>
          </a:p>
          <a:p>
            <a:endParaRPr lang="en-US" sz="600" dirty="0">
              <a:latin typeface="Calibri Light" panose="020F0302020204030204" pitchFamily="34" charset="0"/>
            </a:endParaRPr>
          </a:p>
          <a:p>
            <a:r>
              <a:rPr lang="en-US" dirty="0">
                <a:latin typeface="Calibri Light" panose="020F0302020204030204" pitchFamily="34" charset="0"/>
              </a:rPr>
              <a:t>Each dipole bends the beam by 360 / 744 = 0.48 deg.</a:t>
            </a:r>
          </a:p>
          <a:p>
            <a:endParaRPr lang="en-US" sz="600" dirty="0">
              <a:latin typeface="Calibri Light" panose="020F0302020204030204" pitchFamily="34" charset="0"/>
            </a:endParaRPr>
          </a:p>
          <a:p>
            <a:r>
              <a:rPr lang="en-US" dirty="0">
                <a:latin typeface="Calibri Light" panose="020F0302020204030204" pitchFamily="34" charset="0"/>
              </a:rPr>
              <a:t>They now work in a cycled mode and they can be ramped in a few seconds.</a:t>
            </a:r>
          </a:p>
          <a:p>
            <a:endParaRPr lang="en-US" sz="600" dirty="0">
              <a:latin typeface="Calibri Light" panose="020F0302020204030204" pitchFamily="34" charset="0"/>
            </a:endParaRPr>
          </a:p>
          <a:p>
            <a:r>
              <a:rPr lang="en-US" dirty="0">
                <a:latin typeface="Calibri Light" panose="020F0302020204030204" pitchFamily="34" charset="0"/>
              </a:rPr>
              <a:t>In the 1970s, also a superconducting option was studied (but then abandoned) for the SPS.</a:t>
            </a:r>
          </a:p>
          <a:p>
            <a:endParaRPr lang="en-US" sz="600" dirty="0">
              <a:latin typeface="Calibri Light" panose="020F0302020204030204" pitchFamily="34" charset="0"/>
            </a:endParaRPr>
          </a:p>
          <a:p>
            <a:r>
              <a:rPr lang="en-US" dirty="0">
                <a:latin typeface="Calibri Light" panose="020F0302020204030204" pitchFamily="34" charset="0"/>
              </a:rPr>
              <a:t>The main SPS power converters can give a peak </a:t>
            </a:r>
            <a:r>
              <a:rPr lang="en-US" dirty="0" smtClean="0">
                <a:latin typeface="Calibri Light" panose="020F0302020204030204" pitchFamily="34" charset="0"/>
              </a:rPr>
              <a:t>power </a:t>
            </a:r>
            <a:r>
              <a:rPr lang="en-US" dirty="0">
                <a:latin typeface="Calibri Light" panose="020F0302020204030204" pitchFamily="34" charset="0"/>
              </a:rPr>
              <a:t>of </a:t>
            </a:r>
            <a:r>
              <a:rPr lang="en-US" dirty="0" smtClean="0">
                <a:latin typeface="Calibri Light" panose="020F0302020204030204" pitchFamily="34" charset="0"/>
              </a:rPr>
              <a:t>around 100 </a:t>
            </a:r>
            <a:r>
              <a:rPr lang="en-US" dirty="0">
                <a:latin typeface="Calibri Light" panose="020F0302020204030204" pitchFamily="34" charset="0"/>
              </a:rPr>
              <a:t>MW, which is drawn directly from the 400 kV lines. The average (</a:t>
            </a:r>
            <a:r>
              <a:rPr lang="en-US" dirty="0" err="1">
                <a:latin typeface="Calibri Light" panose="020F0302020204030204" pitchFamily="34" charset="0"/>
              </a:rPr>
              <a:t>rms</a:t>
            </a:r>
            <a:r>
              <a:rPr lang="en-US" dirty="0">
                <a:latin typeface="Calibri Light" panose="020F0302020204030204" pitchFamily="34" charset="0"/>
              </a:rPr>
              <a:t>) power depends on the duty cycle, though it is usually around 30 MW.</a:t>
            </a:r>
          </a:p>
          <a:p>
            <a:endParaRPr lang="en-US" sz="600" dirty="0">
              <a:latin typeface="Calibri Light" panose="020F0302020204030204" pitchFamily="34" charset="0"/>
            </a:endParaRPr>
          </a:p>
          <a:p>
            <a:r>
              <a:rPr lang="en-US" dirty="0">
                <a:latin typeface="Calibri Light" panose="020F0302020204030204" pitchFamily="34" charset="0"/>
              </a:rPr>
              <a:t>The photo was taken in 1974.</a:t>
            </a:r>
          </a:p>
        </p:txBody>
      </p:sp>
    </p:spTree>
    <p:extLst>
      <p:ext uri="{BB962C8B-B14F-4D97-AF65-F5344CB8AC3E}">
        <p14:creationId xmlns:p14="http://schemas.microsoft.com/office/powerpoint/2010/main" val="34529766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Rectangle 6"/>
          <p:cNvSpPr txBox="1">
            <a:spLocks noChangeArrowheads="1"/>
          </p:cNvSpPr>
          <p:nvPr userDrawn="1"/>
        </p:nvSpPr>
        <p:spPr>
          <a:xfrm>
            <a:off x="8712000" y="6570000"/>
            <a:ext cx="432000" cy="288000"/>
          </a:xfrm>
          <a:prstGeom prst="rect">
            <a:avLst/>
          </a:prstGeom>
          <a:ln/>
        </p:spPr>
        <p:txBody>
          <a:bodyPr/>
          <a:lstStyle>
            <a:defPPr>
              <a:defRPr lang="en-US"/>
            </a:defPPr>
            <a:lvl1pPr algn="l" rtl="0" fontAlgn="base">
              <a:spcBef>
                <a:spcPct val="0"/>
              </a:spcBef>
              <a:spcAft>
                <a:spcPct val="0"/>
              </a:spcAft>
              <a:defRPr sz="2400" b="1" i="1" kern="1200">
                <a:solidFill>
                  <a:schemeClr val="tx1"/>
                </a:solidFill>
                <a:latin typeface="Times New Roman" pitchFamily="18" charset="0"/>
                <a:ea typeface="+mn-ea"/>
                <a:cs typeface="+mn-cs"/>
              </a:defRPr>
            </a:lvl1pPr>
            <a:lvl2pPr marL="457200" algn="l" rtl="0" fontAlgn="base">
              <a:spcBef>
                <a:spcPct val="0"/>
              </a:spcBef>
              <a:spcAft>
                <a:spcPct val="0"/>
              </a:spcAft>
              <a:defRPr sz="2400" b="1" i="1" kern="1200">
                <a:solidFill>
                  <a:schemeClr val="tx1"/>
                </a:solidFill>
                <a:latin typeface="Times New Roman" pitchFamily="18" charset="0"/>
                <a:ea typeface="+mn-ea"/>
                <a:cs typeface="+mn-cs"/>
              </a:defRPr>
            </a:lvl2pPr>
            <a:lvl3pPr marL="914400" algn="l" rtl="0" fontAlgn="base">
              <a:spcBef>
                <a:spcPct val="0"/>
              </a:spcBef>
              <a:spcAft>
                <a:spcPct val="0"/>
              </a:spcAft>
              <a:defRPr sz="2400" b="1" i="1" kern="1200">
                <a:solidFill>
                  <a:schemeClr val="tx1"/>
                </a:solidFill>
                <a:latin typeface="Times New Roman" pitchFamily="18" charset="0"/>
                <a:ea typeface="+mn-ea"/>
                <a:cs typeface="+mn-cs"/>
              </a:defRPr>
            </a:lvl3pPr>
            <a:lvl4pPr marL="1371600" algn="l" rtl="0" fontAlgn="base">
              <a:spcBef>
                <a:spcPct val="0"/>
              </a:spcBef>
              <a:spcAft>
                <a:spcPct val="0"/>
              </a:spcAft>
              <a:defRPr sz="2400" b="1" i="1" kern="1200">
                <a:solidFill>
                  <a:schemeClr val="tx1"/>
                </a:solidFill>
                <a:latin typeface="Times New Roman" pitchFamily="18" charset="0"/>
                <a:ea typeface="+mn-ea"/>
                <a:cs typeface="+mn-cs"/>
              </a:defRPr>
            </a:lvl4pPr>
            <a:lvl5pPr marL="1828800" algn="l" rtl="0" fontAlgn="base">
              <a:spcBef>
                <a:spcPct val="0"/>
              </a:spcBef>
              <a:spcAft>
                <a:spcPct val="0"/>
              </a:spcAft>
              <a:defRPr sz="2400" b="1" i="1" kern="1200">
                <a:solidFill>
                  <a:schemeClr val="tx1"/>
                </a:solidFill>
                <a:latin typeface="Times New Roman" pitchFamily="18" charset="0"/>
                <a:ea typeface="+mn-ea"/>
                <a:cs typeface="+mn-cs"/>
              </a:defRPr>
            </a:lvl5pPr>
            <a:lvl6pPr marL="2286000" algn="l" defTabSz="914400" rtl="0" eaLnBrk="1" latinLnBrk="0" hangingPunct="1">
              <a:defRPr sz="2400" b="1" i="1" kern="1200">
                <a:solidFill>
                  <a:schemeClr val="tx1"/>
                </a:solidFill>
                <a:latin typeface="Times New Roman" pitchFamily="18" charset="0"/>
                <a:ea typeface="+mn-ea"/>
                <a:cs typeface="+mn-cs"/>
              </a:defRPr>
            </a:lvl6pPr>
            <a:lvl7pPr marL="2743200" algn="l" defTabSz="914400" rtl="0" eaLnBrk="1" latinLnBrk="0" hangingPunct="1">
              <a:defRPr sz="2400" b="1" i="1" kern="1200">
                <a:solidFill>
                  <a:schemeClr val="tx1"/>
                </a:solidFill>
                <a:latin typeface="Times New Roman" pitchFamily="18" charset="0"/>
                <a:ea typeface="+mn-ea"/>
                <a:cs typeface="+mn-cs"/>
              </a:defRPr>
            </a:lvl7pPr>
            <a:lvl8pPr marL="3200400" algn="l" defTabSz="914400" rtl="0" eaLnBrk="1" latinLnBrk="0" hangingPunct="1">
              <a:defRPr sz="2400" b="1" i="1" kern="1200">
                <a:solidFill>
                  <a:schemeClr val="tx1"/>
                </a:solidFill>
                <a:latin typeface="Times New Roman" pitchFamily="18" charset="0"/>
                <a:ea typeface="+mn-ea"/>
                <a:cs typeface="+mn-cs"/>
              </a:defRPr>
            </a:lvl8pPr>
            <a:lvl9pPr marL="3657600" algn="l" defTabSz="914400" rtl="0" eaLnBrk="1" latinLnBrk="0" hangingPunct="1">
              <a:defRPr sz="2400" b="1" i="1" kern="1200">
                <a:solidFill>
                  <a:schemeClr val="tx1"/>
                </a:solidFill>
                <a:latin typeface="Times New Roman" pitchFamily="18" charset="0"/>
                <a:ea typeface="+mn-ea"/>
                <a:cs typeface="+mn-cs"/>
              </a:defRPr>
            </a:lvl9pPr>
          </a:lstStyle>
          <a:p>
            <a:pPr algn="r">
              <a:defRPr/>
            </a:pPr>
            <a:fld id="{57C56237-DB4A-4DAD-B516-6786BA5B7607}" type="slidenum">
              <a:rPr lang="en-US" sz="1400" i="0" smtClean="0">
                <a:solidFill>
                  <a:srgbClr val="777777"/>
                </a:solidFill>
                <a:latin typeface="Calibri Light" panose="020F0302020204030204" pitchFamily="34" charset="0"/>
              </a:rPr>
              <a:pPr algn="r">
                <a:defRPr/>
              </a:pPr>
              <a:t>‹#›</a:t>
            </a:fld>
            <a:endParaRPr lang="en-US" sz="1400" i="0" dirty="0">
              <a:solidFill>
                <a:srgbClr val="777777"/>
              </a:solidFill>
              <a:latin typeface="Calibri Light" panose="020F0302020204030204" pitchFamily="34" charset="0"/>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alpha val="0"/>
          </a:srgbClr>
        </a:solidFill>
        <a:effectLst/>
      </p:bgPr>
    </p:bg>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5843"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 name="Rectangle 4"/>
          <p:cNvSpPr>
            <a:spLocks noChangeArrowheads="1"/>
          </p:cNvSpPr>
          <p:nvPr userDrawn="1"/>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 name="Rectangle 6"/>
          <p:cNvSpPr>
            <a:spLocks noGrp="1" noChangeArrowheads="1"/>
          </p:cNvSpPr>
          <p:nvPr>
            <p:ph type="sldNum" sz="quarter" idx="4"/>
          </p:nvPr>
        </p:nvSpPr>
        <p:spPr>
          <a:xfrm>
            <a:off x="6948264" y="6381328"/>
            <a:ext cx="1905000" cy="333375"/>
          </a:xfrm>
          <a:prstGeom prst="rect">
            <a:avLst/>
          </a:prstGeom>
          <a:ln/>
        </p:spPr>
        <p:txBody>
          <a:bodyPr/>
          <a:lstStyle>
            <a:lvl1pPr>
              <a:defRPr/>
            </a:lvl1pPr>
          </a:lstStyle>
          <a:p>
            <a:pPr>
              <a:defRPr/>
            </a:pPr>
            <a:fld id="{57C56237-DB4A-4DAD-B516-6786BA5B7607}" type="slidenum">
              <a:rPr lang="en-US" smtClean="0"/>
              <a:pPr>
                <a:defRPr/>
              </a:pPr>
              <a:t>‹#›</a:t>
            </a:fld>
            <a:endParaRPr lang="en-US" dirty="0"/>
          </a:p>
        </p:txBody>
      </p:sp>
    </p:spTree>
  </p:cSld>
  <p:clrMap bg1="lt1" tx1="dk1" bg2="lt2" tx2="dk2" accent1="accent1" accent2="accent2" accent3="accent3" accent4="accent4" accent5="accent5" accent6="accent6" hlink="hlink" folHlink="folHlink"/>
  <p:sldLayoutIdLst>
    <p:sldLayoutId id="2147483657" r:id="rId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7.xml.rels><?xml version="1.0" encoding="UTF-8" standalone="yes"?>
<Relationships xmlns="http://schemas.openxmlformats.org/package/2006/relationships"><Relationship Id="rId8" Type="http://schemas.openxmlformats.org/officeDocument/2006/relationships/image" Target="../media/image14.jp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media/image17.jp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16.jpg"/><Relationship Id="rId5" Type="http://schemas.openxmlformats.org/officeDocument/2006/relationships/image" Target="../media/image15.jpg"/><Relationship Id="rId4" Type="http://schemas.openxmlformats.org/officeDocument/2006/relationships/image" Target="../media/image17.png"/></Relationships>
</file>

<file path=ppt/slides/_rels/slide19.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41.png"/><Relationship Id="rId7" Type="http://schemas.openxmlformats.org/officeDocument/2006/relationships/image" Target="../media/image20.png"/><Relationship Id="rId12" Type="http://schemas.openxmlformats.org/officeDocument/2006/relationships/image" Target="../media/image200.pn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19.png"/><Relationship Id="rId11" Type="http://schemas.openxmlformats.org/officeDocument/2006/relationships/image" Target="../media/image190.png"/><Relationship Id="rId5" Type="http://schemas.openxmlformats.org/officeDocument/2006/relationships/image" Target="../media/image18.png"/><Relationship Id="rId10" Type="http://schemas.openxmlformats.org/officeDocument/2006/relationships/image" Target="../media/image23.png"/><Relationship Id="rId4" Type="http://schemas.openxmlformats.org/officeDocument/2006/relationships/image" Target="../media/image151.png"/><Relationship Id="rId9" Type="http://schemas.openxmlformats.org/officeDocument/2006/relationships/image" Target="../media/image22.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23.emf"/><Relationship Id="rId3" Type="http://schemas.openxmlformats.org/officeDocument/2006/relationships/image" Target="../media/image18.emf"/><Relationship Id="rId7" Type="http://schemas.openxmlformats.org/officeDocument/2006/relationships/image" Target="../media/image22.emf"/><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21.emf"/><Relationship Id="rId5" Type="http://schemas.openxmlformats.org/officeDocument/2006/relationships/image" Target="../media/image20.emf"/><Relationship Id="rId4" Type="http://schemas.openxmlformats.org/officeDocument/2006/relationships/image" Target="../media/image19.emf"/></Relationships>
</file>

<file path=ppt/slides/_rels/slide21.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26.png"/><Relationship Id="rId7" Type="http://schemas.openxmlformats.org/officeDocument/2006/relationships/image" Target="../media/image30.png"/><Relationship Id="rId2" Type="http://schemas.openxmlformats.org/officeDocument/2006/relationships/notesSlide" Target="../notesSlides/notesSlide21.xml"/><Relationship Id="rId1" Type="http://schemas.openxmlformats.org/officeDocument/2006/relationships/slideLayout" Target="../slideLayouts/slideLayout1.xml"/><Relationship Id="rId6" Type="http://schemas.openxmlformats.org/officeDocument/2006/relationships/image" Target="../media/image29.png"/><Relationship Id="rId11" Type="http://schemas.openxmlformats.org/officeDocument/2006/relationships/image" Target="../media/image24.png"/><Relationship Id="rId5" Type="http://schemas.openxmlformats.org/officeDocument/2006/relationships/image" Target="../media/image28.png"/><Relationship Id="rId10" Type="http://schemas.openxmlformats.org/officeDocument/2006/relationships/image" Target="../media/image33.png"/><Relationship Id="rId4" Type="http://schemas.openxmlformats.org/officeDocument/2006/relationships/image" Target="../media/image27.png"/><Relationship Id="rId9" Type="http://schemas.openxmlformats.org/officeDocument/2006/relationships/image" Target="../media/image32.png"/></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5.png"/><Relationship Id="rId7" Type="http://schemas.openxmlformats.org/officeDocument/2006/relationships/image" Target="../media/image5.png"/><Relationship Id="rId2" Type="http://schemas.openxmlformats.org/officeDocument/2006/relationships/notesSlide" Target="../notesSlides/notesSlide24.xml"/><Relationship Id="rId1" Type="http://schemas.openxmlformats.org/officeDocument/2006/relationships/slideLayout" Target="../slideLayouts/slideLayout1.xml"/><Relationship Id="rId6" Type="http://schemas.openxmlformats.org/officeDocument/2006/relationships/image" Target="../media/image23.emf"/><Relationship Id="rId5" Type="http://schemas.openxmlformats.org/officeDocument/2006/relationships/image" Target="../media/image36.png"/><Relationship Id="rId4" Type="http://schemas.openxmlformats.org/officeDocument/2006/relationships/image" Target="../media/image35.png"/></Relationships>
</file>

<file path=ppt/slides/_rels/slide25.xml.rels><?xml version="1.0" encoding="UTF-8" standalone="yes"?>
<Relationships xmlns="http://schemas.openxmlformats.org/package/2006/relationships"><Relationship Id="rId3" Type="http://schemas.openxmlformats.org/officeDocument/2006/relationships/image" Target="../media/image20.emf"/><Relationship Id="rId7" Type="http://schemas.openxmlformats.org/officeDocument/2006/relationships/image" Target="../media/image5.png"/><Relationship Id="rId2" Type="http://schemas.openxmlformats.org/officeDocument/2006/relationships/notesSlide" Target="../notesSlides/notesSlide25.xml"/><Relationship Id="rId1" Type="http://schemas.openxmlformats.org/officeDocument/2006/relationships/slideLayout" Target="../slideLayouts/slideLayout1.xml"/><Relationship Id="rId6" Type="http://schemas.openxmlformats.org/officeDocument/2006/relationships/image" Target="../media/image38.png"/><Relationship Id="rId5" Type="http://schemas.openxmlformats.org/officeDocument/2006/relationships/image" Target="../media/image220.png"/><Relationship Id="rId4" Type="http://schemas.openxmlformats.org/officeDocument/2006/relationships/image" Target="../media/image37.png"/></Relationships>
</file>

<file path=ppt/slides/_rels/slide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7.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24.emf"/></Relationships>
</file>

<file path=ppt/slides/_rels/slide28.xml.rels><?xml version="1.0" encoding="UTF-8" standalone="yes"?>
<Relationships xmlns="http://schemas.openxmlformats.org/package/2006/relationships"><Relationship Id="rId3" Type="http://schemas.openxmlformats.org/officeDocument/2006/relationships/image" Target="../media/image400.png"/><Relationship Id="rId2" Type="http://schemas.openxmlformats.org/officeDocument/2006/relationships/notesSlide" Target="../notesSlides/notesSlide28.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2.png"/><Relationship Id="rId4" Type="http://schemas.openxmlformats.org/officeDocument/2006/relationships/image" Target="../media/image41.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notesSlide" Target="../notesSlides/notesSlide32.xml"/><Relationship Id="rId1" Type="http://schemas.openxmlformats.org/officeDocument/2006/relationships/slideLayout" Target="../slideLayouts/slideLayout1.xml"/><Relationship Id="rId4" Type="http://schemas.openxmlformats.org/officeDocument/2006/relationships/image" Target="../media/image34.png"/></Relationships>
</file>

<file path=ppt/slides/_rels/slide33.xml.rels><?xml version="1.0" encoding="UTF-8" standalone="yes"?>
<Relationships xmlns="http://schemas.openxmlformats.org/package/2006/relationships"><Relationship Id="rId3" Type="http://schemas.openxmlformats.org/officeDocument/2006/relationships/image" Target="../media/image511.png"/><Relationship Id="rId2" Type="http://schemas.openxmlformats.org/officeDocument/2006/relationships/notesSlide" Target="../notesSlides/notesSlide33.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3.png"/><Relationship Id="rId4" Type="http://schemas.openxmlformats.org/officeDocument/2006/relationships/image" Target="../media/image39.png"/></Relationships>
</file>

<file path=ppt/slides/_rels/slide34.xml.rels><?xml version="1.0" encoding="UTF-8" standalone="yes"?>
<Relationships xmlns="http://schemas.openxmlformats.org/package/2006/relationships"><Relationship Id="rId3" Type="http://schemas.openxmlformats.org/officeDocument/2006/relationships/image" Target="../media/image35.emf"/><Relationship Id="rId2" Type="http://schemas.openxmlformats.org/officeDocument/2006/relationships/notesSlide" Target="../notesSlides/notesSlide34.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35.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36.xml"/><Relationship Id="rId1" Type="http://schemas.openxmlformats.org/officeDocument/2006/relationships/slideLayout" Target="../slideLayouts/slideLayout1.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image" Target="../media/image45.png"/></Relationships>
</file>

<file path=ppt/slides/_rels/slide37.xml.rels><?xml version="1.0" encoding="UTF-8" standalone="yes"?>
<Relationships xmlns="http://schemas.openxmlformats.org/package/2006/relationships"><Relationship Id="rId8" Type="http://schemas.openxmlformats.org/officeDocument/2006/relationships/image" Target="../media/image55.png"/><Relationship Id="rId3" Type="http://schemas.openxmlformats.org/officeDocument/2006/relationships/image" Target="../media/image45.png"/><Relationship Id="rId7" Type="http://schemas.openxmlformats.org/officeDocument/2006/relationships/image" Target="../media/image471.png"/><Relationship Id="rId2" Type="http://schemas.openxmlformats.org/officeDocument/2006/relationships/notesSlide" Target="../notesSlides/notesSlide37.xml"/><Relationship Id="rId1" Type="http://schemas.openxmlformats.org/officeDocument/2006/relationships/slideLayout" Target="../slideLayouts/slideLayout1.xml"/><Relationship Id="rId6" Type="http://schemas.openxmlformats.org/officeDocument/2006/relationships/image" Target="../media/image53.png"/><Relationship Id="rId5" Type="http://schemas.openxmlformats.org/officeDocument/2006/relationships/image" Target="../media/image461.png"/><Relationship Id="rId4" Type="http://schemas.openxmlformats.org/officeDocument/2006/relationships/image" Target="../media/image51.png"/></Relationships>
</file>

<file path=ppt/slides/_rels/slide38.xml.rels><?xml version="1.0" encoding="UTF-8" standalone="yes"?>
<Relationships xmlns="http://schemas.openxmlformats.org/package/2006/relationships"><Relationship Id="rId3" Type="http://schemas.openxmlformats.org/officeDocument/2006/relationships/image" Target="../media/image540.png"/><Relationship Id="rId7" Type="http://schemas.openxmlformats.org/officeDocument/2006/relationships/image" Target="../media/image57.png"/><Relationship Id="rId2" Type="http://schemas.openxmlformats.org/officeDocument/2006/relationships/notesSlide" Target="../notesSlides/notesSlide38.xml"/><Relationship Id="rId1" Type="http://schemas.openxmlformats.org/officeDocument/2006/relationships/slideLayout" Target="../slideLayouts/slideLayout1.xml"/><Relationship Id="rId6" Type="http://schemas.openxmlformats.org/officeDocument/2006/relationships/image" Target="../media/image56.png"/><Relationship Id="rId5" Type="http://schemas.openxmlformats.org/officeDocument/2006/relationships/image" Target="../media/image550.png"/><Relationship Id="rId4" Type="http://schemas.openxmlformats.org/officeDocument/2006/relationships/image" Target="../media/image45.png"/></Relationships>
</file>

<file path=ppt/slides/_rels/slide39.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480.png"/><Relationship Id="rId7" Type="http://schemas.openxmlformats.org/officeDocument/2006/relationships/image" Target="../media/image60.png"/><Relationship Id="rId2" Type="http://schemas.openxmlformats.org/officeDocument/2006/relationships/notesSlide" Target="../notesSlides/notesSlide39.xml"/><Relationship Id="rId1" Type="http://schemas.openxmlformats.org/officeDocument/2006/relationships/slideLayout" Target="../slideLayouts/slideLayout1.xml"/><Relationship Id="rId6" Type="http://schemas.openxmlformats.org/officeDocument/2006/relationships/image" Target="../media/image59.png"/><Relationship Id="rId5" Type="http://schemas.openxmlformats.org/officeDocument/2006/relationships/image" Target="../media/image58.png"/><Relationship Id="rId4" Type="http://schemas.openxmlformats.org/officeDocument/2006/relationships/image" Target="../media/image490.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jpg"/></Relationships>
</file>

<file path=ppt/slides/_rels/slide40.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40.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62.png"/></Relationships>
</file>

<file path=ppt/slides/_rels/slide4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460.png"/><Relationship Id="rId7" Type="http://schemas.openxmlformats.org/officeDocument/2006/relationships/image" Target="../media/image483.png"/><Relationship Id="rId2" Type="http://schemas.openxmlformats.org/officeDocument/2006/relationships/notesSlide" Target="../notesSlides/notesSlide42.xml"/><Relationship Id="rId1" Type="http://schemas.openxmlformats.org/officeDocument/2006/relationships/slideLayout" Target="../slideLayouts/slideLayout1.xml"/><Relationship Id="rId6" Type="http://schemas.openxmlformats.org/officeDocument/2006/relationships/image" Target="../media/image472.png"/><Relationship Id="rId5" Type="http://schemas.openxmlformats.org/officeDocument/2006/relationships/image" Target="../media/image481.png"/><Relationship Id="rId4" Type="http://schemas.openxmlformats.org/officeDocument/2006/relationships/image" Target="../media/image470.png"/></Relationships>
</file>

<file path=ppt/slides/_rels/slide43.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43.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91.png"/><Relationship Id="rId4" Type="http://schemas.openxmlformats.org/officeDocument/2006/relationships/image" Target="../media/image52.png"/></Relationships>
</file>

<file path=ppt/slides/_rels/slide4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4.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45.xml"/><Relationship Id="rId1" Type="http://schemas.openxmlformats.org/officeDocument/2006/relationships/slideLayout" Target="../slideLayouts/slideLayout1.xml"/><Relationship Id="rId5" Type="http://schemas.openxmlformats.org/officeDocument/2006/relationships/image" Target="../media/image54.png"/><Relationship Id="rId4" Type="http://schemas.openxmlformats.org/officeDocument/2006/relationships/image" Target="../media/image49.png"/></Relationships>
</file>

<file path=ppt/slides/_rels/slide46.xml.rels><?xml version="1.0" encoding="UTF-8" standalone="yes"?>
<Relationships xmlns="http://schemas.openxmlformats.org/package/2006/relationships"><Relationship Id="rId3" Type="http://schemas.openxmlformats.org/officeDocument/2006/relationships/image" Target="../media/image72.png"/><Relationship Id="rId7" Type="http://schemas.openxmlformats.org/officeDocument/2006/relationships/image" Target="../media/image5.png"/><Relationship Id="rId2" Type="http://schemas.openxmlformats.org/officeDocument/2006/relationships/notesSlide" Target="../notesSlides/notesSlide46.xml"/><Relationship Id="rId1" Type="http://schemas.openxmlformats.org/officeDocument/2006/relationships/slideLayout" Target="../slideLayouts/slideLayout1.xml"/><Relationship Id="rId6" Type="http://schemas.openxmlformats.org/officeDocument/2006/relationships/image" Target="../media/image75.png"/><Relationship Id="rId5" Type="http://schemas.openxmlformats.org/officeDocument/2006/relationships/image" Target="../media/image74.png"/><Relationship Id="rId4" Type="http://schemas.openxmlformats.org/officeDocument/2006/relationships/image" Target="../media/image73.png"/></Relationships>
</file>

<file path=ppt/slides/_rels/slide47.xml.rels><?xml version="1.0" encoding="UTF-8" standalone="yes"?>
<Relationships xmlns="http://schemas.openxmlformats.org/package/2006/relationships"><Relationship Id="rId8" Type="http://schemas.openxmlformats.org/officeDocument/2006/relationships/image" Target="../media/image482.png"/><Relationship Id="rId3" Type="http://schemas.openxmlformats.org/officeDocument/2006/relationships/image" Target="../media/image450.png"/><Relationship Id="rId7" Type="http://schemas.openxmlformats.org/officeDocument/2006/relationships/image" Target="../media/image5.png"/><Relationship Id="rId2" Type="http://schemas.openxmlformats.org/officeDocument/2006/relationships/notesSlide" Target="../notesSlides/notesSlide47.xml"/><Relationship Id="rId1" Type="http://schemas.openxmlformats.org/officeDocument/2006/relationships/slideLayout" Target="../slideLayouts/slideLayout1.xml"/><Relationship Id="rId6" Type="http://schemas.openxmlformats.org/officeDocument/2006/relationships/image" Target="../media/image463.png"/><Relationship Id="rId5" Type="http://schemas.openxmlformats.org/officeDocument/2006/relationships/image" Target="../media/image67.png"/><Relationship Id="rId4" Type="http://schemas.openxmlformats.org/officeDocument/2006/relationships/image" Target="../media/image66.png"/></Relationships>
</file>

<file path=ppt/slides/_rels/slide48.xml.rels><?xml version="1.0" encoding="UTF-8" standalone="yes"?>
<Relationships xmlns="http://schemas.openxmlformats.org/package/2006/relationships"><Relationship Id="rId8" Type="http://schemas.openxmlformats.org/officeDocument/2006/relationships/image" Target="../media/image720.png"/><Relationship Id="rId3" Type="http://schemas.openxmlformats.org/officeDocument/2006/relationships/image" Target="../media/image670.png"/><Relationship Id="rId7" Type="http://schemas.openxmlformats.org/officeDocument/2006/relationships/image" Target="../media/image710.png"/><Relationship Id="rId2" Type="http://schemas.openxmlformats.org/officeDocument/2006/relationships/notesSlide" Target="../notesSlides/notesSlide48.xml"/><Relationship Id="rId1" Type="http://schemas.openxmlformats.org/officeDocument/2006/relationships/slideLayout" Target="../slideLayouts/slideLayout1.xml"/><Relationship Id="rId6" Type="http://schemas.openxmlformats.org/officeDocument/2006/relationships/image" Target="../media/image700.png"/><Relationship Id="rId5" Type="http://schemas.openxmlformats.org/officeDocument/2006/relationships/image" Target="../media/image690.png"/><Relationship Id="rId4" Type="http://schemas.openxmlformats.org/officeDocument/2006/relationships/image" Target="../media/image680.png"/></Relationships>
</file>

<file path=ppt/slides/_rels/slide49.xml.rels><?xml version="1.0" encoding="UTF-8" standalone="yes"?>
<Relationships xmlns="http://schemas.openxmlformats.org/package/2006/relationships"><Relationship Id="rId3" Type="http://schemas.openxmlformats.org/officeDocument/2006/relationships/image" Target="../media/image55.emf"/><Relationship Id="rId2" Type="http://schemas.openxmlformats.org/officeDocument/2006/relationships/notesSlide" Target="../notesSlides/notesSlide49.xml"/><Relationship Id="rId1" Type="http://schemas.openxmlformats.org/officeDocument/2006/relationships/slideLayout" Target="../slideLayouts/slideLayout1.xml"/><Relationship Id="rId4" Type="http://schemas.openxmlformats.org/officeDocument/2006/relationships/image" Target="../media/image56.emf"/></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50.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50.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51.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51.xml"/><Relationship Id="rId1" Type="http://schemas.openxmlformats.org/officeDocument/2006/relationships/slideLayout" Target="../slideLayouts/slideLayout1.xml"/><Relationship Id="rId5" Type="http://schemas.openxmlformats.org/officeDocument/2006/relationships/image" Target="../media/image730.png"/><Relationship Id="rId4" Type="http://schemas.openxmlformats.org/officeDocument/2006/relationships/image" Target="../media/image64.png"/></Relationships>
</file>

<file path=ppt/slides/_rels/slide52.xml.rels><?xml version="1.0" encoding="UTF-8" standalone="yes"?>
<Relationships xmlns="http://schemas.openxmlformats.org/package/2006/relationships"><Relationship Id="rId3" Type="http://schemas.openxmlformats.org/officeDocument/2006/relationships/image" Target="../media/image760.png"/><Relationship Id="rId2" Type="http://schemas.openxmlformats.org/officeDocument/2006/relationships/notesSlide" Target="../notesSlides/notesSlide52.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780.png"/><Relationship Id="rId4" Type="http://schemas.openxmlformats.org/officeDocument/2006/relationships/image" Target="../media/image770.png"/></Relationships>
</file>

<file path=ppt/slides/_rels/slide53.xml.rels><?xml version="1.0" encoding="UTF-8" standalone="yes"?>
<Relationships xmlns="http://schemas.openxmlformats.org/package/2006/relationships"><Relationship Id="rId3" Type="http://schemas.openxmlformats.org/officeDocument/2006/relationships/image" Target="../media/image65.emf"/><Relationship Id="rId2" Type="http://schemas.openxmlformats.org/officeDocument/2006/relationships/notesSlide" Target="../notesSlides/notesSlide53.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67.emf"/><Relationship Id="rId4" Type="http://schemas.openxmlformats.org/officeDocument/2006/relationships/image" Target="../media/image66.emf"/></Relationships>
</file>

<file path=ppt/slides/_rels/slide54.xml.rels><?xml version="1.0" encoding="UTF-8" standalone="yes"?>
<Relationships xmlns="http://schemas.openxmlformats.org/package/2006/relationships"><Relationship Id="rId3" Type="http://schemas.openxmlformats.org/officeDocument/2006/relationships/image" Target="../media/image68.emf"/><Relationship Id="rId2" Type="http://schemas.openxmlformats.org/officeDocument/2006/relationships/notesSlide" Target="../notesSlides/notesSlide54.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55.xml.rels><?xml version="1.0" encoding="UTF-8" standalone="yes"?>
<Relationships xmlns="http://schemas.openxmlformats.org/package/2006/relationships"><Relationship Id="rId3" Type="http://schemas.openxmlformats.org/officeDocument/2006/relationships/image" Target="../media/image68.emf"/><Relationship Id="rId2" Type="http://schemas.openxmlformats.org/officeDocument/2006/relationships/notesSlide" Target="../notesSlides/notesSlide55.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57.xml"/><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3" Type="http://schemas.openxmlformats.org/officeDocument/2006/relationships/image" Target="../media/image70.emf"/><Relationship Id="rId2" Type="http://schemas.openxmlformats.org/officeDocument/2006/relationships/notesSlide" Target="../notesSlides/notesSlide58.xml"/><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8" Type="http://schemas.openxmlformats.org/officeDocument/2006/relationships/image" Target="../media/image79.png"/><Relationship Id="rId3" Type="http://schemas.openxmlformats.org/officeDocument/2006/relationships/image" Target="../media/image820.png"/><Relationship Id="rId7" Type="http://schemas.openxmlformats.org/officeDocument/2006/relationships/image" Target="../media/image78.png"/><Relationship Id="rId2" Type="http://schemas.openxmlformats.org/officeDocument/2006/relationships/notesSlide" Target="../notesSlides/notesSlide60.xml"/><Relationship Id="rId1" Type="http://schemas.openxmlformats.org/officeDocument/2006/relationships/slideLayout" Target="../slideLayouts/slideLayout1.xml"/><Relationship Id="rId6" Type="http://schemas.openxmlformats.org/officeDocument/2006/relationships/image" Target="../media/image77.png"/><Relationship Id="rId5" Type="http://schemas.openxmlformats.org/officeDocument/2006/relationships/image" Target="../media/image761.png"/><Relationship Id="rId4" Type="http://schemas.openxmlformats.org/officeDocument/2006/relationships/image" Target="../media/image830.png"/><Relationship Id="rId9" Type="http://schemas.openxmlformats.org/officeDocument/2006/relationships/image" Target="../media/image88.png"/></Relationships>
</file>

<file path=ppt/slides/_rels/slide61.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61.xml"/><Relationship Id="rId1" Type="http://schemas.openxmlformats.org/officeDocument/2006/relationships/slideLayout" Target="../slideLayouts/slideLayout1.xml"/><Relationship Id="rId4" Type="http://schemas.openxmlformats.org/officeDocument/2006/relationships/image" Target="../media/image76.png"/></Relationships>
</file>

<file path=ppt/slides/_rels/slide62.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62.xml"/><Relationship Id="rId1" Type="http://schemas.openxmlformats.org/officeDocument/2006/relationships/slideLayout" Target="../slideLayouts/slideLayout1.xml"/><Relationship Id="rId4" Type="http://schemas.openxmlformats.org/officeDocument/2006/relationships/image" Target="../media/image81.png"/></Relationships>
</file>

<file path=ppt/slides/_rels/slide63.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63.xml"/><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notesSlide" Target="../notesSlides/notesSlide64.xml"/><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65.xml"/><Relationship Id="rId1" Type="http://schemas.openxmlformats.org/officeDocument/2006/relationships/slideLayout" Target="../slideLayouts/slideLayout1.xml"/><Relationship Id="rId4" Type="http://schemas.openxmlformats.org/officeDocument/2006/relationships/image" Target="../media/image85.png"/></Relationships>
</file>

<file path=ppt/slides/_rels/slide66.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notesSlide" Target="../notesSlides/notesSlide66.xml"/><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notesSlide" Target="../notesSlides/notesSlide67.xml"/><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8" Type="http://schemas.openxmlformats.org/officeDocument/2006/relationships/image" Target="../media/image94.png"/><Relationship Id="rId3" Type="http://schemas.openxmlformats.org/officeDocument/2006/relationships/image" Target="../media/image89.png"/><Relationship Id="rId7" Type="http://schemas.openxmlformats.org/officeDocument/2006/relationships/image" Target="../media/image93.png"/><Relationship Id="rId2" Type="http://schemas.openxmlformats.org/officeDocument/2006/relationships/notesSlide" Target="../notesSlides/notesSlide68.xml"/><Relationship Id="rId1" Type="http://schemas.openxmlformats.org/officeDocument/2006/relationships/slideLayout" Target="../slideLayouts/slideLayout1.xml"/><Relationship Id="rId6" Type="http://schemas.openxmlformats.org/officeDocument/2006/relationships/image" Target="../media/image92.png"/><Relationship Id="rId5" Type="http://schemas.openxmlformats.org/officeDocument/2006/relationships/image" Target="../media/image91.png"/><Relationship Id="rId4" Type="http://schemas.openxmlformats.org/officeDocument/2006/relationships/image" Target="../media/image90.png"/><Relationship Id="rId9" Type="http://schemas.openxmlformats.org/officeDocument/2006/relationships/image" Target="../media/image95.png"/></Relationships>
</file>

<file path=ppt/slides/_rels/slide69.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notesSlide" Target="../notesSlides/notesSlide69.xml"/><Relationship Id="rId1" Type="http://schemas.openxmlformats.org/officeDocument/2006/relationships/slideLayout" Target="../slideLayouts/slideLayout1.xml"/><Relationship Id="rId5" Type="http://schemas.openxmlformats.org/officeDocument/2006/relationships/image" Target="../media/image98.jpeg"/><Relationship Id="rId4" Type="http://schemas.openxmlformats.org/officeDocument/2006/relationships/image" Target="../media/image97.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3" Type="http://schemas.openxmlformats.org/officeDocument/2006/relationships/image" Target="../media/image99.jpg"/><Relationship Id="rId2" Type="http://schemas.openxmlformats.org/officeDocument/2006/relationships/notesSlide" Target="../notesSlides/notesSlide70.xml"/><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3" Type="http://schemas.openxmlformats.org/officeDocument/2006/relationships/image" Target="../media/image100.jpeg"/><Relationship Id="rId2" Type="http://schemas.openxmlformats.org/officeDocument/2006/relationships/notesSlide" Target="../notesSlides/notesSlide71.xml"/><Relationship Id="rId1" Type="http://schemas.openxmlformats.org/officeDocument/2006/relationships/slideLayout" Target="../slideLayouts/slideLayout1.xml"/><Relationship Id="rId6" Type="http://schemas.openxmlformats.org/officeDocument/2006/relationships/image" Target="../media/image103.jpeg"/><Relationship Id="rId5" Type="http://schemas.openxmlformats.org/officeDocument/2006/relationships/image" Target="../media/image102.jpeg"/><Relationship Id="rId4" Type="http://schemas.openxmlformats.org/officeDocument/2006/relationships/image" Target="../media/image101.jpeg"/></Relationships>
</file>

<file path=ppt/slides/_rels/slide72.xml.rels><?xml version="1.0" encoding="UTF-8" standalone="yes"?>
<Relationships xmlns="http://schemas.openxmlformats.org/package/2006/relationships"><Relationship Id="rId3" Type="http://schemas.openxmlformats.org/officeDocument/2006/relationships/image" Target="../media/image104.jpg"/><Relationship Id="rId2" Type="http://schemas.openxmlformats.org/officeDocument/2006/relationships/notesSlide" Target="../notesSlides/notesSlide72.xml"/><Relationship Id="rId1" Type="http://schemas.openxmlformats.org/officeDocument/2006/relationships/slideLayout" Target="../slideLayouts/slideLayout1.xml"/><Relationship Id="rId6" Type="http://schemas.openxmlformats.org/officeDocument/2006/relationships/image" Target="../media/image107.jpeg"/><Relationship Id="rId5" Type="http://schemas.openxmlformats.org/officeDocument/2006/relationships/image" Target="../media/image106.jpg"/><Relationship Id="rId4" Type="http://schemas.openxmlformats.org/officeDocument/2006/relationships/image" Target="../media/image105.png"/></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4.xml"/><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3" Type="http://schemas.openxmlformats.org/officeDocument/2006/relationships/image" Target="../media/image108.jpeg"/><Relationship Id="rId2" Type="http://schemas.openxmlformats.org/officeDocument/2006/relationships/notesSlide" Target="../notesSlides/notesSlide76.xml"/><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3" Type="http://schemas.openxmlformats.org/officeDocument/2006/relationships/image" Target="../media/image109.png"/><Relationship Id="rId2" Type="http://schemas.openxmlformats.org/officeDocument/2006/relationships/notesSlide" Target="../notesSlides/notesSlide77.xml"/><Relationship Id="rId1" Type="http://schemas.openxmlformats.org/officeDocument/2006/relationships/slideLayout" Target="../slideLayouts/slideLayout1.xml"/><Relationship Id="rId4" Type="http://schemas.openxmlformats.org/officeDocument/2006/relationships/image" Target="../media/image110.png"/></Relationships>
</file>

<file path=ppt/slides/_rels/slide78.xml.rels><?xml version="1.0" encoding="UTF-8" standalone="yes"?>
<Relationships xmlns="http://schemas.openxmlformats.org/package/2006/relationships"><Relationship Id="rId3" Type="http://schemas.openxmlformats.org/officeDocument/2006/relationships/image" Target="../media/image111.jpg"/><Relationship Id="rId2" Type="http://schemas.openxmlformats.org/officeDocument/2006/relationships/notesSlide" Target="../notesSlides/notesSlide78.xml"/><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8" Type="http://schemas.openxmlformats.org/officeDocument/2006/relationships/image" Target="../media/image117.png"/><Relationship Id="rId3" Type="http://schemas.openxmlformats.org/officeDocument/2006/relationships/image" Target="../media/image112.emf"/><Relationship Id="rId7" Type="http://schemas.openxmlformats.org/officeDocument/2006/relationships/image" Target="../media/image116.png"/><Relationship Id="rId12" Type="http://schemas.openxmlformats.org/officeDocument/2006/relationships/image" Target="../media/image121.png"/><Relationship Id="rId2" Type="http://schemas.openxmlformats.org/officeDocument/2006/relationships/notesSlide" Target="../notesSlides/notesSlide79.xml"/><Relationship Id="rId1" Type="http://schemas.openxmlformats.org/officeDocument/2006/relationships/slideLayout" Target="../slideLayouts/slideLayout1.xml"/><Relationship Id="rId6" Type="http://schemas.openxmlformats.org/officeDocument/2006/relationships/image" Target="../media/image115.png"/><Relationship Id="rId11" Type="http://schemas.openxmlformats.org/officeDocument/2006/relationships/image" Target="../media/image120.png"/><Relationship Id="rId5" Type="http://schemas.openxmlformats.org/officeDocument/2006/relationships/image" Target="../media/image114.png"/><Relationship Id="rId10" Type="http://schemas.openxmlformats.org/officeDocument/2006/relationships/image" Target="../media/image119.png"/><Relationship Id="rId4" Type="http://schemas.openxmlformats.org/officeDocument/2006/relationships/image" Target="../media/image113.png"/><Relationship Id="rId9" Type="http://schemas.openxmlformats.org/officeDocument/2006/relationships/image" Target="../media/image118.png"/></Relationships>
</file>

<file path=ppt/slides/_rels/slide8.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8" Type="http://schemas.openxmlformats.org/officeDocument/2006/relationships/image" Target="../media/image127.png"/><Relationship Id="rId3" Type="http://schemas.openxmlformats.org/officeDocument/2006/relationships/image" Target="../media/image113.jpg"/><Relationship Id="rId7" Type="http://schemas.openxmlformats.org/officeDocument/2006/relationships/image" Target="../media/image126.png"/><Relationship Id="rId2" Type="http://schemas.openxmlformats.org/officeDocument/2006/relationships/notesSlide" Target="../notesSlides/notesSlide80.xml"/><Relationship Id="rId1" Type="http://schemas.openxmlformats.org/officeDocument/2006/relationships/slideLayout" Target="../slideLayouts/slideLayout1.xml"/><Relationship Id="rId6" Type="http://schemas.openxmlformats.org/officeDocument/2006/relationships/image" Target="../media/image125.png"/><Relationship Id="rId11" Type="http://schemas.openxmlformats.org/officeDocument/2006/relationships/image" Target="../media/image130.png"/><Relationship Id="rId5" Type="http://schemas.openxmlformats.org/officeDocument/2006/relationships/image" Target="../media/image124.png"/><Relationship Id="rId10" Type="http://schemas.openxmlformats.org/officeDocument/2006/relationships/image" Target="../media/image129.png"/><Relationship Id="rId4" Type="http://schemas.openxmlformats.org/officeDocument/2006/relationships/image" Target="../media/image123.png"/><Relationship Id="rId9" Type="http://schemas.openxmlformats.org/officeDocument/2006/relationships/image" Target="../media/image128.png"/></Relationships>
</file>

<file path=ppt/slides/_rels/slide81.xml.rels><?xml version="1.0" encoding="UTF-8" standalone="yes"?>
<Relationships xmlns="http://schemas.openxmlformats.org/package/2006/relationships"><Relationship Id="rId3" Type="http://schemas.openxmlformats.org/officeDocument/2006/relationships/image" Target="../media/image122.png"/><Relationship Id="rId2" Type="http://schemas.openxmlformats.org/officeDocument/2006/relationships/notesSlide" Target="../notesSlides/notesSlide81.xml"/><Relationship Id="rId1" Type="http://schemas.openxmlformats.org/officeDocument/2006/relationships/slideLayout" Target="../slideLayouts/slideLayout1.xml"/><Relationship Id="rId4" Type="http://schemas.openxmlformats.org/officeDocument/2006/relationships/image" Target="../media/image131.png"/></Relationships>
</file>

<file path=ppt/slides/_rels/slide82.xml.rels><?xml version="1.0" encoding="UTF-8" standalone="yes"?>
<Relationships xmlns="http://schemas.openxmlformats.org/package/2006/relationships"><Relationship Id="rId3" Type="http://schemas.openxmlformats.org/officeDocument/2006/relationships/image" Target="../media/image122.png"/><Relationship Id="rId2" Type="http://schemas.openxmlformats.org/officeDocument/2006/relationships/notesSlide" Target="../notesSlides/notesSlide82.xml"/><Relationship Id="rId1" Type="http://schemas.openxmlformats.org/officeDocument/2006/relationships/slideLayout" Target="../slideLayouts/slideLayout1.xml"/><Relationship Id="rId4" Type="http://schemas.openxmlformats.org/officeDocument/2006/relationships/image" Target="../media/image132.png"/></Relationships>
</file>

<file path=ppt/slides/_rels/slide83.xml.rels><?xml version="1.0" encoding="UTF-8" standalone="yes"?>
<Relationships xmlns="http://schemas.openxmlformats.org/package/2006/relationships"><Relationship Id="rId3" Type="http://schemas.openxmlformats.org/officeDocument/2006/relationships/image" Target="../media/image133.emf"/><Relationship Id="rId2" Type="http://schemas.openxmlformats.org/officeDocument/2006/relationships/notesSlide" Target="../notesSlides/notesSlide83.xml"/><Relationship Id="rId1" Type="http://schemas.openxmlformats.org/officeDocument/2006/relationships/slideLayout" Target="../slideLayouts/slideLayout1.xml"/></Relationships>
</file>

<file path=ppt/slides/_rels/slide84.xml.rels><?xml version="1.0" encoding="UTF-8" standalone="yes"?>
<Relationships xmlns="http://schemas.openxmlformats.org/package/2006/relationships"><Relationship Id="rId3" Type="http://schemas.openxmlformats.org/officeDocument/2006/relationships/image" Target="../media/image134.png"/><Relationship Id="rId2" Type="http://schemas.openxmlformats.org/officeDocument/2006/relationships/notesSlide" Target="../notesSlides/notesSlide84.xml"/><Relationship Id="rId1" Type="http://schemas.openxmlformats.org/officeDocument/2006/relationships/slideLayout" Target="../slideLayouts/slideLayout1.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1.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1.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2"/>
          <p:cNvSpPr>
            <a:spLocks noGrp="1" noChangeArrowheads="1"/>
          </p:cNvSpPr>
          <p:nvPr>
            <p:ph type="ctrTitle" idx="4294967295"/>
          </p:nvPr>
        </p:nvSpPr>
        <p:spPr>
          <a:xfrm>
            <a:off x="577850" y="3436417"/>
            <a:ext cx="7988300" cy="928687"/>
          </a:xfrm>
        </p:spPr>
        <p:txBody>
          <a:bodyPr/>
          <a:lstStyle/>
          <a:p>
            <a:pPr>
              <a:lnSpc>
                <a:spcPct val="110000"/>
              </a:lnSpc>
            </a:pPr>
            <a:r>
              <a:rPr lang="en-US" b="1" dirty="0" smtClean="0">
                <a:solidFill>
                  <a:srgbClr val="0033CC"/>
                </a:solidFill>
                <a:latin typeface="Calibri Light" panose="020F0302020204030204" pitchFamily="34" charset="0"/>
              </a:rPr>
              <a:t>An introduction to                      Magnets for Accelerators</a:t>
            </a:r>
            <a:br>
              <a:rPr lang="en-US" b="1" dirty="0" smtClean="0">
                <a:solidFill>
                  <a:srgbClr val="0033CC"/>
                </a:solidFill>
                <a:latin typeface="Calibri Light" panose="020F0302020204030204" pitchFamily="34" charset="0"/>
              </a:rPr>
            </a:br>
            <a:r>
              <a:rPr lang="en-US" sz="2200" b="1" dirty="0" smtClean="0">
                <a:solidFill>
                  <a:srgbClr val="0033CC"/>
                </a:solidFill>
                <a:latin typeface="Calibri Light" panose="020F0302020204030204" pitchFamily="34" charset="0"/>
              </a:rPr>
              <a:t/>
            </a:r>
            <a:br>
              <a:rPr lang="en-US" sz="2200" b="1" dirty="0" smtClean="0">
                <a:solidFill>
                  <a:srgbClr val="0033CC"/>
                </a:solidFill>
                <a:latin typeface="Calibri Light" panose="020F0302020204030204" pitchFamily="34" charset="0"/>
              </a:rPr>
            </a:br>
            <a:r>
              <a:rPr lang="en-US" sz="3200" b="1" dirty="0" smtClean="0">
                <a:solidFill>
                  <a:schemeClr val="tx1"/>
                </a:solidFill>
                <a:latin typeface="Calibri Light" panose="020F0302020204030204" pitchFamily="34" charset="0"/>
              </a:rPr>
              <a:t>Attilio Milanese        </a:t>
            </a:r>
            <a:br>
              <a:rPr lang="en-US" sz="3200" b="1" dirty="0" smtClean="0">
                <a:solidFill>
                  <a:schemeClr val="tx1"/>
                </a:solidFill>
                <a:latin typeface="Calibri Light" panose="020F0302020204030204" pitchFamily="34" charset="0"/>
              </a:rPr>
            </a:br>
            <a:r>
              <a:rPr lang="en-US" sz="3200" b="1" dirty="0" smtClean="0">
                <a:solidFill>
                  <a:schemeClr val="tx1"/>
                </a:solidFill>
                <a:latin typeface="Calibri Light" panose="020F0302020204030204" pitchFamily="34" charset="0"/>
              </a:rPr>
              <a:t/>
            </a:r>
            <a:br>
              <a:rPr lang="en-US" sz="3200" b="1" dirty="0" smtClean="0">
                <a:solidFill>
                  <a:schemeClr val="tx1"/>
                </a:solidFill>
                <a:latin typeface="Calibri Light" panose="020F0302020204030204" pitchFamily="34" charset="0"/>
              </a:rPr>
            </a:br>
            <a:r>
              <a:rPr lang="en-US" sz="3200" b="1" dirty="0" smtClean="0">
                <a:solidFill>
                  <a:schemeClr val="tx1"/>
                </a:solidFill>
                <a:latin typeface="Calibri Light" panose="020F0302020204030204" pitchFamily="34" charset="0"/>
              </a:rPr>
              <a:t/>
            </a:r>
            <a:br>
              <a:rPr lang="en-US" sz="3200" b="1" dirty="0" smtClean="0">
                <a:solidFill>
                  <a:schemeClr val="tx1"/>
                </a:solidFill>
                <a:latin typeface="Calibri Light" panose="020F0302020204030204" pitchFamily="34" charset="0"/>
              </a:rPr>
            </a:br>
            <a:r>
              <a:rPr lang="en-US" sz="2200" b="1" dirty="0" smtClean="0">
                <a:solidFill>
                  <a:srgbClr val="0033CC"/>
                </a:solidFill>
                <a:latin typeface="Calibri Light" panose="020F0302020204030204" pitchFamily="34" charset="0"/>
              </a:rPr>
              <a:t/>
            </a:r>
            <a:br>
              <a:rPr lang="en-US" sz="2200" b="1" dirty="0" smtClean="0">
                <a:solidFill>
                  <a:srgbClr val="0033CC"/>
                </a:solidFill>
                <a:latin typeface="Calibri Light" panose="020F0302020204030204" pitchFamily="34" charset="0"/>
              </a:rPr>
            </a:br>
            <a:r>
              <a:rPr lang="en-US" sz="2200" b="1" dirty="0" smtClean="0">
                <a:solidFill>
                  <a:srgbClr val="0033CC"/>
                </a:solidFill>
                <a:latin typeface="Calibri Light" panose="020F0302020204030204" pitchFamily="34" charset="0"/>
              </a:rPr>
              <a:t/>
            </a:r>
            <a:br>
              <a:rPr lang="en-US" sz="2200" b="1" dirty="0" smtClean="0">
                <a:solidFill>
                  <a:srgbClr val="0033CC"/>
                </a:solidFill>
                <a:latin typeface="Calibri Light" panose="020F0302020204030204" pitchFamily="34" charset="0"/>
              </a:rPr>
            </a:br>
            <a:r>
              <a:rPr lang="en-US" sz="2200" b="1" dirty="0" smtClean="0">
                <a:solidFill>
                  <a:srgbClr val="0033CC"/>
                </a:solidFill>
                <a:latin typeface="Calibri Light" panose="020F0302020204030204" pitchFamily="34" charset="0"/>
              </a:rPr>
              <a:t/>
            </a:r>
            <a:br>
              <a:rPr lang="en-US" sz="2200" b="1" dirty="0" smtClean="0">
                <a:solidFill>
                  <a:srgbClr val="0033CC"/>
                </a:solidFill>
                <a:latin typeface="Calibri Light" panose="020F0302020204030204" pitchFamily="34" charset="0"/>
              </a:rPr>
            </a:br>
            <a:r>
              <a:rPr lang="en-US" sz="2200" b="1" dirty="0" smtClean="0">
                <a:solidFill>
                  <a:srgbClr val="969696"/>
                </a:solidFill>
                <a:latin typeface="Calibri Light" panose="020F0302020204030204" pitchFamily="34" charset="0"/>
              </a:rPr>
              <a:t>John Adams Institute</a:t>
            </a:r>
            <a:br>
              <a:rPr lang="en-US" sz="2200" b="1" dirty="0" smtClean="0">
                <a:solidFill>
                  <a:srgbClr val="969696"/>
                </a:solidFill>
                <a:latin typeface="Calibri Light" panose="020F0302020204030204" pitchFamily="34" charset="0"/>
              </a:rPr>
            </a:br>
            <a:r>
              <a:rPr lang="en-US" sz="2200" b="1" dirty="0" smtClean="0">
                <a:solidFill>
                  <a:srgbClr val="969696"/>
                </a:solidFill>
                <a:latin typeface="Calibri Light" panose="020F0302020204030204" pitchFamily="34" charset="0"/>
              </a:rPr>
              <a:t>Accelerator Course</a:t>
            </a:r>
            <a:br>
              <a:rPr lang="en-US" sz="2200" b="1" dirty="0" smtClean="0">
                <a:solidFill>
                  <a:srgbClr val="969696"/>
                </a:solidFill>
                <a:latin typeface="Calibri Light" panose="020F0302020204030204" pitchFamily="34" charset="0"/>
              </a:rPr>
            </a:br>
            <a:r>
              <a:rPr lang="en-US" sz="2200" b="1" dirty="0" smtClean="0">
                <a:solidFill>
                  <a:srgbClr val="969696"/>
                </a:solidFill>
                <a:latin typeface="Calibri Light" panose="020F0302020204030204" pitchFamily="34" charset="0"/>
              </a:rPr>
              <a:t> </a:t>
            </a:r>
            <a:br>
              <a:rPr lang="en-US" sz="2200" b="1" dirty="0" smtClean="0">
                <a:solidFill>
                  <a:srgbClr val="969696"/>
                </a:solidFill>
                <a:latin typeface="Calibri Light" panose="020F0302020204030204" pitchFamily="34" charset="0"/>
              </a:rPr>
            </a:br>
            <a:r>
              <a:rPr lang="en-US" sz="2200" b="1" dirty="0" smtClean="0">
                <a:solidFill>
                  <a:srgbClr val="969696"/>
                </a:solidFill>
                <a:latin typeface="Calibri Light" panose="020F0302020204030204" pitchFamily="34" charset="0"/>
              </a:rPr>
              <a:t>16 – 17 Jan. 2019</a:t>
            </a:r>
            <a:r>
              <a:rPr lang="en-US" sz="2200" b="1" dirty="0" smtClean="0">
                <a:solidFill>
                  <a:srgbClr val="0033CC"/>
                </a:solidFill>
                <a:latin typeface="Calibri Light" panose="020F0302020204030204" pitchFamily="34" charset="0"/>
              </a:rPr>
              <a:t/>
            </a:r>
            <a:br>
              <a:rPr lang="en-US" sz="2200" b="1" dirty="0" smtClean="0">
                <a:solidFill>
                  <a:srgbClr val="0033CC"/>
                </a:solidFill>
                <a:latin typeface="Calibri Light" panose="020F0302020204030204" pitchFamily="34" charset="0"/>
              </a:rPr>
            </a:br>
            <a:r>
              <a:rPr lang="en-US" sz="3600" b="1" dirty="0" smtClean="0">
                <a:solidFill>
                  <a:schemeClr val="tx1">
                    <a:lumMod val="50000"/>
                    <a:lumOff val="50000"/>
                  </a:schemeClr>
                </a:solidFill>
                <a:latin typeface="Calibri Light" panose="020F0302020204030204" pitchFamily="34" charset="0"/>
              </a:rPr>
              <a:t/>
            </a:r>
            <a:br>
              <a:rPr lang="en-US" sz="3600" b="1" dirty="0" smtClean="0">
                <a:solidFill>
                  <a:schemeClr val="tx1">
                    <a:lumMod val="50000"/>
                    <a:lumOff val="50000"/>
                  </a:schemeClr>
                </a:solidFill>
                <a:latin typeface="Calibri Light" panose="020F0302020204030204" pitchFamily="34" charset="0"/>
              </a:rPr>
            </a:br>
            <a:r>
              <a:rPr lang="en-US" sz="2200" b="1" dirty="0" smtClean="0">
                <a:solidFill>
                  <a:schemeClr val="tx1">
                    <a:lumMod val="50000"/>
                    <a:lumOff val="50000"/>
                  </a:schemeClr>
                </a:solidFill>
                <a:latin typeface="Calibri Light" panose="020F0302020204030204" pitchFamily="34" charset="0"/>
              </a:rPr>
              <a:t/>
            </a:r>
            <a:br>
              <a:rPr lang="en-US" sz="2200" b="1" dirty="0" smtClean="0">
                <a:solidFill>
                  <a:schemeClr val="tx1">
                    <a:lumMod val="50000"/>
                    <a:lumOff val="50000"/>
                  </a:schemeClr>
                </a:solidFill>
                <a:latin typeface="Calibri Light" panose="020F0302020204030204" pitchFamily="34" charset="0"/>
              </a:rPr>
            </a:br>
            <a:endParaRPr lang="en-US" sz="2000" dirty="0" smtClean="0">
              <a:solidFill>
                <a:srgbClr val="0033CC"/>
              </a:solidFill>
              <a:latin typeface="Calibri Light" panose="020F0302020204030204" pitchFamily="34" charset="0"/>
            </a:endParaRPr>
          </a:p>
        </p:txBody>
      </p:sp>
      <p:sp>
        <p:nvSpPr>
          <p:cNvPr id="3" name="AutoShape 3"/>
          <p:cNvSpPr>
            <a:spLocks noChangeAspect="1" noChangeArrowheads="1" noTextEdit="1"/>
          </p:cNvSpPr>
          <p:nvPr/>
        </p:nvSpPr>
        <p:spPr bwMode="auto">
          <a:xfrm>
            <a:off x="5967710" y="1648803"/>
            <a:ext cx="2224087" cy="841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 name="Rectangle 5"/>
          <p:cNvSpPr>
            <a:spLocks noChangeArrowheads="1"/>
          </p:cNvSpPr>
          <p:nvPr/>
        </p:nvSpPr>
        <p:spPr bwMode="auto">
          <a:xfrm>
            <a:off x="7175797" y="2226653"/>
            <a:ext cx="141287" cy="296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smtClean="0">
                <a:ln>
                  <a:noFill/>
                </a:ln>
                <a:solidFill>
                  <a:srgbClr val="000000"/>
                </a:solidFill>
                <a:effectLst/>
                <a:latin typeface="Times New Roman" panose="02020603050405020304" pitchFamily="18" charset="0"/>
              </a:rPr>
              <a:t> </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5" name="Rectangle 6"/>
          <p:cNvSpPr>
            <a:spLocks noChangeArrowheads="1"/>
          </p:cNvSpPr>
          <p:nvPr/>
        </p:nvSpPr>
        <p:spPr bwMode="auto">
          <a:xfrm>
            <a:off x="8133060" y="2233003"/>
            <a:ext cx="141287" cy="296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smtClean="0">
                <a:ln>
                  <a:noFill/>
                </a:ln>
                <a:solidFill>
                  <a:srgbClr val="000000"/>
                </a:solidFill>
                <a:effectLst/>
                <a:latin typeface="Times New Roman" panose="02020603050405020304" pitchFamily="18" charset="0"/>
              </a:rPr>
              <a:t> </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16" name="Rectangle 17"/>
          <p:cNvSpPr>
            <a:spLocks noChangeArrowheads="1"/>
          </p:cNvSpPr>
          <p:nvPr/>
        </p:nvSpPr>
        <p:spPr bwMode="auto">
          <a:xfrm>
            <a:off x="13278146" y="2159978"/>
            <a:ext cx="141287" cy="296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smtClean="0">
                <a:ln>
                  <a:noFill/>
                </a:ln>
                <a:solidFill>
                  <a:srgbClr val="000000"/>
                </a:solidFill>
                <a:effectLst/>
                <a:latin typeface="Times New Roman" panose="02020603050405020304" pitchFamily="18" charset="0"/>
              </a:rPr>
              <a:t> </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17" name="Rectangle 18"/>
          <p:cNvSpPr>
            <a:spLocks noChangeArrowheads="1"/>
          </p:cNvSpPr>
          <p:nvPr/>
        </p:nvSpPr>
        <p:spPr bwMode="auto">
          <a:xfrm>
            <a:off x="6074072" y="2525103"/>
            <a:ext cx="141287" cy="296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smtClean="0">
                <a:ln>
                  <a:noFill/>
                </a:ln>
                <a:solidFill>
                  <a:srgbClr val="000000"/>
                </a:solidFill>
                <a:effectLst/>
                <a:latin typeface="Times New Roman" panose="02020603050405020304" pitchFamily="18" charset="0"/>
              </a:rPr>
              <a:t> </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92076" y="3591709"/>
            <a:ext cx="559848" cy="557371"/>
          </a:xfrm>
          <a:prstGeom prst="rect">
            <a:avLst/>
          </a:prstGeom>
        </p:spPr>
      </p:pic>
      <p:pic>
        <p:nvPicPr>
          <p:cNvPr id="2" name="Picture 1"/>
          <p:cNvPicPr>
            <a:picLocks noChangeAspect="1"/>
          </p:cNvPicPr>
          <p:nvPr/>
        </p:nvPicPr>
        <p:blipFill>
          <a:blip r:embed="rId4"/>
          <a:stretch>
            <a:fillRect/>
          </a:stretch>
        </p:blipFill>
        <p:spPr>
          <a:xfrm>
            <a:off x="2865047" y="2790905"/>
            <a:ext cx="3409524" cy="638095"/>
          </a:xfrm>
          <a:prstGeom prst="rect">
            <a:avLst/>
          </a:prstGeom>
        </p:spPr>
      </p:pic>
    </p:spTree>
    <p:extLst>
      <p:ext uri="{BB962C8B-B14F-4D97-AF65-F5344CB8AC3E}">
        <p14:creationId xmlns:p14="http://schemas.microsoft.com/office/powerpoint/2010/main" val="341966537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This is a cross section of a main quadrupole of the LHC at CERN: 223 T/m × 3.2 m</a:t>
            </a:r>
            <a:endParaRPr lang="en-US" sz="2800" b="0" i="0" kern="0" dirty="0" smtClean="0">
              <a:solidFill>
                <a:srgbClr val="0033CC"/>
              </a:solidFill>
              <a:latin typeface="Calibri Light" panose="020F0302020204030204" pitchFamily="34" charset="0"/>
            </a:endParaRPr>
          </a:p>
        </p:txBody>
      </p:sp>
      <p:pic>
        <p:nvPicPr>
          <p:cNvPr id="3" name="Picture 2"/>
          <p:cNvPicPr>
            <a:picLocks noChangeAspect="1"/>
          </p:cNvPicPr>
          <p:nvPr/>
        </p:nvPicPr>
        <p:blipFill rotWithShape="1">
          <a:blip r:embed="rId3" cstate="print">
            <a:extLst>
              <a:ext uri="{28A0092B-C50C-407E-A947-70E740481C1C}">
                <a14:useLocalDpi xmlns:a14="http://schemas.microsoft.com/office/drawing/2010/main" val="0"/>
              </a:ext>
            </a:extLst>
          </a:blip>
          <a:srcRect l="118" t="13222" r="-118" b="3316"/>
          <a:stretch/>
        </p:blipFill>
        <p:spPr>
          <a:xfrm>
            <a:off x="972000" y="1197272"/>
            <a:ext cx="7200000" cy="4680000"/>
          </a:xfrm>
          <a:prstGeom prst="rect">
            <a:avLst/>
          </a:prstGeom>
        </p:spPr>
      </p:pic>
    </p:spTree>
    <p:extLst>
      <p:ext uri="{BB962C8B-B14F-4D97-AF65-F5344CB8AC3E}">
        <p14:creationId xmlns:p14="http://schemas.microsoft.com/office/powerpoint/2010/main" val="335193015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324528"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These are main quadrupoles of the SPS at CERN: 22 T/m × 3.2 m</a:t>
            </a:r>
            <a:endParaRPr lang="en-US" sz="2800" b="0" i="0" kern="0" dirty="0">
              <a:solidFill>
                <a:srgbClr val="0033CC"/>
              </a:solidFill>
              <a:latin typeface="Calibri Light" panose="020F0302020204030204" pitchFamily="34" charset="0"/>
            </a:endParaRPr>
          </a:p>
        </p:txBody>
      </p:sp>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t="-1" b="2499"/>
          <a:stretch/>
        </p:blipFill>
        <p:spPr>
          <a:xfrm>
            <a:off x="972000" y="1197272"/>
            <a:ext cx="7200000" cy="4680000"/>
          </a:xfrm>
          <a:prstGeom prst="rect">
            <a:avLst/>
          </a:prstGeom>
        </p:spPr>
      </p:pic>
    </p:spTree>
    <p:extLst>
      <p:ext uri="{BB962C8B-B14F-4D97-AF65-F5344CB8AC3E}">
        <p14:creationId xmlns:p14="http://schemas.microsoft.com/office/powerpoint/2010/main" val="138295793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This is a combined function bending magnet of the ELETTRA light source</a:t>
            </a:r>
            <a:endParaRPr lang="en-US" sz="2800" b="0" i="0" kern="0" dirty="0">
              <a:solidFill>
                <a:srgbClr val="0033CC"/>
              </a:solidFill>
              <a:latin typeface="Calibri Light" panose="020F0302020204030204" pitchFamily="34" charset="0"/>
            </a:endParaRPr>
          </a:p>
        </p:txBody>
      </p:sp>
      <p:pic>
        <p:nvPicPr>
          <p:cNvPr id="4" name="Picture 5" descr="P5.jpg"/>
          <p:cNvPicPr>
            <a:picLocks noChangeAspect="1"/>
          </p:cNvPicPr>
          <p:nvPr/>
        </p:nvPicPr>
        <p:blipFill rotWithShape="1">
          <a:blip r:embed="rId3" cstate="print"/>
          <a:srcRect t="11864" b="23137"/>
          <a:stretch/>
        </p:blipFill>
        <p:spPr bwMode="auto">
          <a:xfrm flipH="1">
            <a:off x="972000" y="1197272"/>
            <a:ext cx="7200000" cy="4680000"/>
          </a:xfrm>
          <a:prstGeom prst="rect">
            <a:avLst/>
          </a:prstGeom>
          <a:noFill/>
          <a:ln w="9525">
            <a:noFill/>
            <a:miter lim="800000"/>
            <a:headEnd/>
            <a:tailEnd/>
          </a:ln>
        </p:spPr>
      </p:pic>
    </p:spTree>
    <p:extLst>
      <p:ext uri="{BB962C8B-B14F-4D97-AF65-F5344CB8AC3E}">
        <p14:creationId xmlns:p14="http://schemas.microsoft.com/office/powerpoint/2010/main" val="195665093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These are sextupoles (with embedded correctors) of the main ring of the SESAME light source</a:t>
            </a:r>
            <a:endParaRPr lang="en-US" sz="2800" b="0" i="0" kern="0" dirty="0">
              <a:solidFill>
                <a:srgbClr val="0033CC"/>
              </a:solidFill>
              <a:latin typeface="Calibri Light" panose="020F0302020204030204" pitchFamily="34" charset="0"/>
            </a:endParaRPr>
          </a:p>
        </p:txBody>
      </p:sp>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l="4644" r="8818"/>
          <a:stretch/>
        </p:blipFill>
        <p:spPr>
          <a:xfrm>
            <a:off x="972000" y="1197272"/>
            <a:ext cx="7200000" cy="4680000"/>
          </a:xfrm>
          <a:prstGeom prst="rect">
            <a:avLst/>
          </a:prstGeom>
        </p:spPr>
      </p:pic>
    </p:spTree>
    <p:extLst>
      <p:ext uri="{BB962C8B-B14F-4D97-AF65-F5344CB8AC3E}">
        <p14:creationId xmlns:p14="http://schemas.microsoft.com/office/powerpoint/2010/main" val="79599378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Magnets can be classified also differently, looking for example at their technology</a:t>
            </a:r>
            <a:endParaRPr lang="en-US" sz="2800" b="0" i="0" kern="0" dirty="0" smtClean="0">
              <a:solidFill>
                <a:srgbClr val="0033CC"/>
              </a:solidFill>
              <a:latin typeface="Calibri Light" panose="020F0302020204030204" pitchFamily="34" charset="0"/>
            </a:endParaRPr>
          </a:p>
        </p:txBody>
      </p:sp>
      <p:sp>
        <p:nvSpPr>
          <p:cNvPr id="17" name="TextBox 16"/>
          <p:cNvSpPr txBox="1"/>
          <p:nvPr/>
        </p:nvSpPr>
        <p:spPr>
          <a:xfrm>
            <a:off x="1177428" y="2780928"/>
            <a:ext cx="2556000" cy="792000"/>
          </a:xfrm>
          <a:prstGeom prst="rect">
            <a:avLst/>
          </a:prstGeom>
          <a:noFill/>
          <a:ln w="12700">
            <a:solidFill>
              <a:schemeClr val="tx1"/>
            </a:solidFill>
          </a:ln>
        </p:spPr>
        <p:txBody>
          <a:bodyPr wrap="square" rtlCol="0" anchor="ctr">
            <a:spAutoFit/>
          </a:bodyPr>
          <a:lstStyle/>
          <a:p>
            <a:pPr algn="ctr"/>
            <a:r>
              <a:rPr lang="en-GB" i="0" dirty="0" smtClean="0">
                <a:latin typeface="Calibri Light" panose="020F0302020204030204" pitchFamily="34" charset="0"/>
              </a:rPr>
              <a:t>iron dominated</a:t>
            </a:r>
            <a:endParaRPr lang="en-GB" i="0" dirty="0">
              <a:latin typeface="Calibri Light" panose="020F0302020204030204" pitchFamily="34" charset="0"/>
            </a:endParaRPr>
          </a:p>
        </p:txBody>
      </p:sp>
      <p:sp>
        <p:nvSpPr>
          <p:cNvPr id="18" name="TextBox 17"/>
          <p:cNvSpPr txBox="1"/>
          <p:nvPr/>
        </p:nvSpPr>
        <p:spPr>
          <a:xfrm>
            <a:off x="1177428" y="1628800"/>
            <a:ext cx="2556000" cy="792000"/>
          </a:xfrm>
          <a:prstGeom prst="rect">
            <a:avLst/>
          </a:prstGeom>
          <a:noFill/>
          <a:ln w="12700">
            <a:solidFill>
              <a:schemeClr val="tx1"/>
            </a:solidFill>
          </a:ln>
        </p:spPr>
        <p:txBody>
          <a:bodyPr wrap="square" rtlCol="0" anchor="ctr">
            <a:spAutoFit/>
          </a:bodyPr>
          <a:lstStyle/>
          <a:p>
            <a:pPr algn="ctr"/>
            <a:r>
              <a:rPr lang="en-GB" i="0" dirty="0" smtClean="0">
                <a:latin typeface="Calibri Light" panose="020F0302020204030204" pitchFamily="34" charset="0"/>
              </a:rPr>
              <a:t>electromagnet</a:t>
            </a:r>
            <a:endParaRPr lang="en-GB" i="0" dirty="0">
              <a:latin typeface="Calibri Light" panose="020F0302020204030204" pitchFamily="34" charset="0"/>
            </a:endParaRPr>
          </a:p>
        </p:txBody>
      </p:sp>
      <p:sp>
        <p:nvSpPr>
          <p:cNvPr id="19" name="TextBox 18"/>
          <p:cNvSpPr txBox="1"/>
          <p:nvPr/>
        </p:nvSpPr>
        <p:spPr>
          <a:xfrm>
            <a:off x="5497908" y="1628800"/>
            <a:ext cx="2556000" cy="792000"/>
          </a:xfrm>
          <a:prstGeom prst="rect">
            <a:avLst/>
          </a:prstGeom>
          <a:noFill/>
          <a:ln w="12700">
            <a:solidFill>
              <a:schemeClr val="tx1"/>
            </a:solidFill>
          </a:ln>
        </p:spPr>
        <p:txBody>
          <a:bodyPr wrap="square" rtlCol="0" anchor="ctr">
            <a:spAutoFit/>
          </a:bodyPr>
          <a:lstStyle/>
          <a:p>
            <a:pPr algn="ctr"/>
            <a:r>
              <a:rPr lang="en-GB" i="0" dirty="0" smtClean="0">
                <a:solidFill>
                  <a:schemeClr val="tx1">
                    <a:lumMod val="50000"/>
                    <a:lumOff val="50000"/>
                  </a:schemeClr>
                </a:solidFill>
                <a:latin typeface="Calibri Light" panose="020F0302020204030204" pitchFamily="34" charset="0"/>
              </a:rPr>
              <a:t>permanent magnet</a:t>
            </a:r>
            <a:endParaRPr lang="en-GB" i="0" dirty="0">
              <a:solidFill>
                <a:schemeClr val="tx1">
                  <a:lumMod val="50000"/>
                  <a:lumOff val="50000"/>
                </a:schemeClr>
              </a:solidFill>
              <a:latin typeface="Calibri Light" panose="020F0302020204030204" pitchFamily="34" charset="0"/>
            </a:endParaRPr>
          </a:p>
        </p:txBody>
      </p:sp>
      <p:sp>
        <p:nvSpPr>
          <p:cNvPr id="20" name="TextBox 19"/>
          <p:cNvSpPr txBox="1"/>
          <p:nvPr/>
        </p:nvSpPr>
        <p:spPr>
          <a:xfrm>
            <a:off x="5497908" y="2780928"/>
            <a:ext cx="2556000" cy="792000"/>
          </a:xfrm>
          <a:prstGeom prst="rect">
            <a:avLst/>
          </a:prstGeom>
          <a:noFill/>
          <a:ln w="12700">
            <a:solidFill>
              <a:schemeClr val="tx1"/>
            </a:solidFill>
          </a:ln>
        </p:spPr>
        <p:txBody>
          <a:bodyPr wrap="square" rtlCol="0" anchor="ctr">
            <a:spAutoFit/>
          </a:bodyPr>
          <a:lstStyle/>
          <a:p>
            <a:pPr algn="ctr"/>
            <a:r>
              <a:rPr lang="en-GB" i="0" dirty="0" smtClean="0">
                <a:latin typeface="Calibri Light" panose="020F0302020204030204" pitchFamily="34" charset="0"/>
              </a:rPr>
              <a:t>coil dominated</a:t>
            </a:r>
            <a:endParaRPr lang="en-GB" i="0" dirty="0">
              <a:latin typeface="Calibri Light" panose="020F0302020204030204" pitchFamily="34" charset="0"/>
            </a:endParaRPr>
          </a:p>
        </p:txBody>
      </p:sp>
      <p:sp>
        <p:nvSpPr>
          <p:cNvPr id="21" name="TextBox 20"/>
          <p:cNvSpPr txBox="1"/>
          <p:nvPr/>
        </p:nvSpPr>
        <p:spPr>
          <a:xfrm>
            <a:off x="5497908" y="3933056"/>
            <a:ext cx="2556000" cy="792000"/>
          </a:xfrm>
          <a:prstGeom prst="rect">
            <a:avLst/>
          </a:prstGeom>
          <a:noFill/>
          <a:ln w="12700">
            <a:solidFill>
              <a:schemeClr val="tx1"/>
            </a:solidFill>
          </a:ln>
        </p:spPr>
        <p:txBody>
          <a:bodyPr wrap="square" rtlCol="0" anchor="ctr">
            <a:spAutoFit/>
          </a:bodyPr>
          <a:lstStyle/>
          <a:p>
            <a:pPr algn="ctr"/>
            <a:r>
              <a:rPr lang="en-GB" i="0" dirty="0" smtClean="0">
                <a:latin typeface="Calibri Light" panose="020F0302020204030204" pitchFamily="34" charset="0"/>
              </a:rPr>
              <a:t>superconducting</a:t>
            </a:r>
            <a:endParaRPr lang="en-GB" i="0" dirty="0">
              <a:latin typeface="Calibri Light" panose="020F0302020204030204" pitchFamily="34" charset="0"/>
            </a:endParaRPr>
          </a:p>
        </p:txBody>
      </p:sp>
      <p:sp>
        <p:nvSpPr>
          <p:cNvPr id="22" name="TextBox 21"/>
          <p:cNvSpPr txBox="1"/>
          <p:nvPr/>
        </p:nvSpPr>
        <p:spPr>
          <a:xfrm>
            <a:off x="1177428" y="3933056"/>
            <a:ext cx="2556000" cy="792000"/>
          </a:xfrm>
          <a:prstGeom prst="rect">
            <a:avLst/>
          </a:prstGeom>
          <a:noFill/>
          <a:ln w="12700">
            <a:solidFill>
              <a:schemeClr val="tx1"/>
            </a:solidFill>
          </a:ln>
        </p:spPr>
        <p:txBody>
          <a:bodyPr wrap="square" rtlCol="0" anchor="ctr">
            <a:spAutoFit/>
          </a:bodyPr>
          <a:lstStyle/>
          <a:p>
            <a:pPr algn="ctr"/>
            <a:r>
              <a:rPr lang="en-GB" i="0" dirty="0" smtClean="0">
                <a:latin typeface="Calibri Light" panose="020F0302020204030204" pitchFamily="34" charset="0"/>
              </a:rPr>
              <a:t>normal conducting (resistive)</a:t>
            </a:r>
            <a:endParaRPr lang="en-GB" i="0" dirty="0">
              <a:latin typeface="Calibri Light" panose="020F0302020204030204" pitchFamily="34" charset="0"/>
            </a:endParaRPr>
          </a:p>
        </p:txBody>
      </p:sp>
      <p:sp>
        <p:nvSpPr>
          <p:cNvPr id="23" name="TextBox 22"/>
          <p:cNvSpPr txBox="1"/>
          <p:nvPr/>
        </p:nvSpPr>
        <p:spPr>
          <a:xfrm>
            <a:off x="1177428" y="5085184"/>
            <a:ext cx="2016224" cy="792000"/>
          </a:xfrm>
          <a:prstGeom prst="rect">
            <a:avLst/>
          </a:prstGeom>
          <a:noFill/>
          <a:ln w="12700">
            <a:solidFill>
              <a:schemeClr val="tx1"/>
            </a:solidFill>
          </a:ln>
        </p:spPr>
        <p:txBody>
          <a:bodyPr wrap="square" rtlCol="0" anchor="ctr">
            <a:spAutoFit/>
          </a:bodyPr>
          <a:lstStyle/>
          <a:p>
            <a:pPr algn="ctr"/>
            <a:r>
              <a:rPr lang="en-GB" i="0" dirty="0" smtClean="0">
                <a:latin typeface="Calibri Light" panose="020F0302020204030204" pitchFamily="34" charset="0"/>
              </a:rPr>
              <a:t>static</a:t>
            </a:r>
            <a:endParaRPr lang="en-GB" i="0" dirty="0">
              <a:latin typeface="Calibri Light" panose="020F0302020204030204" pitchFamily="34" charset="0"/>
            </a:endParaRPr>
          </a:p>
        </p:txBody>
      </p:sp>
      <p:sp>
        <p:nvSpPr>
          <p:cNvPr id="24" name="TextBox 23"/>
          <p:cNvSpPr txBox="1"/>
          <p:nvPr/>
        </p:nvSpPr>
        <p:spPr>
          <a:xfrm>
            <a:off x="3536065" y="5085184"/>
            <a:ext cx="2160000" cy="792000"/>
          </a:xfrm>
          <a:prstGeom prst="rect">
            <a:avLst/>
          </a:prstGeom>
          <a:noFill/>
          <a:ln w="12700">
            <a:solidFill>
              <a:schemeClr val="tx1"/>
            </a:solidFill>
          </a:ln>
        </p:spPr>
        <p:txBody>
          <a:bodyPr wrap="square" rtlCol="0" anchor="ctr">
            <a:spAutoFit/>
          </a:bodyPr>
          <a:lstStyle/>
          <a:p>
            <a:pPr algn="ctr"/>
            <a:r>
              <a:rPr lang="en-GB" i="0" dirty="0" smtClean="0">
                <a:latin typeface="Calibri Light" panose="020F0302020204030204" pitchFamily="34" charset="0"/>
              </a:rPr>
              <a:t>cycled / ramped  slow pulsed</a:t>
            </a:r>
            <a:endParaRPr lang="en-GB" i="0" dirty="0">
              <a:latin typeface="Calibri Light" panose="020F0302020204030204" pitchFamily="34" charset="0"/>
            </a:endParaRPr>
          </a:p>
        </p:txBody>
      </p:sp>
      <p:sp>
        <p:nvSpPr>
          <p:cNvPr id="27" name="TextBox 26"/>
          <p:cNvSpPr txBox="1"/>
          <p:nvPr/>
        </p:nvSpPr>
        <p:spPr>
          <a:xfrm>
            <a:off x="6037684" y="5085184"/>
            <a:ext cx="2016224" cy="792000"/>
          </a:xfrm>
          <a:prstGeom prst="rect">
            <a:avLst/>
          </a:prstGeom>
          <a:noFill/>
          <a:ln w="12700">
            <a:solidFill>
              <a:schemeClr val="tx1"/>
            </a:solidFill>
          </a:ln>
        </p:spPr>
        <p:txBody>
          <a:bodyPr wrap="square" rtlCol="0" anchor="ctr">
            <a:spAutoFit/>
          </a:bodyPr>
          <a:lstStyle/>
          <a:p>
            <a:pPr algn="ctr"/>
            <a:r>
              <a:rPr lang="en-GB" i="0" dirty="0" smtClean="0">
                <a:solidFill>
                  <a:schemeClr val="tx1">
                    <a:lumMod val="50000"/>
                    <a:lumOff val="50000"/>
                  </a:schemeClr>
                </a:solidFill>
                <a:latin typeface="Calibri Light" panose="020F0302020204030204" pitchFamily="34" charset="0"/>
              </a:rPr>
              <a:t>fast pulsed</a:t>
            </a:r>
            <a:endParaRPr lang="en-GB" i="0" dirty="0">
              <a:solidFill>
                <a:schemeClr val="tx1">
                  <a:lumMod val="50000"/>
                  <a:lumOff val="50000"/>
                </a:schemeClr>
              </a:solidFill>
              <a:latin typeface="Calibri Light" panose="020F0302020204030204" pitchFamily="34" charset="0"/>
            </a:endParaRPr>
          </a:p>
        </p:txBody>
      </p:sp>
    </p:spTree>
    <p:extLst>
      <p:ext uri="{BB962C8B-B14F-4D97-AF65-F5344CB8AC3E}">
        <p14:creationId xmlns:p14="http://schemas.microsoft.com/office/powerpoint/2010/main" val="34225642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Nomenclature</a:t>
            </a:r>
            <a:endParaRPr lang="en-US" sz="2800" b="0" i="0" kern="0" dirty="0" smtClean="0">
              <a:solidFill>
                <a:srgbClr val="0033CC"/>
              </a:solidFill>
              <a:latin typeface="Calibri Light" panose="020F0302020204030204" pitchFamily="34" charset="0"/>
            </a:endParaRPr>
          </a:p>
        </p:txBody>
      </p:sp>
      <p:sp>
        <p:nvSpPr>
          <p:cNvPr id="4" name="TextBox 3"/>
          <p:cNvSpPr txBox="1"/>
          <p:nvPr/>
        </p:nvSpPr>
        <p:spPr>
          <a:xfrm>
            <a:off x="251520" y="902325"/>
            <a:ext cx="8640960" cy="5262979"/>
          </a:xfrm>
          <a:prstGeom prst="rect">
            <a:avLst/>
          </a:prstGeom>
          <a:solidFill>
            <a:srgbClr val="FFFFFF"/>
          </a:solidFill>
          <a:ln w="12700">
            <a:noFill/>
          </a:ln>
        </p:spPr>
        <p:txBody>
          <a:bodyPr wrap="square" rtlCol="0">
            <a:spAutoFit/>
          </a:bodyPr>
          <a:lstStyle/>
          <a:p>
            <a:r>
              <a:rPr lang="en-US" i="0" dirty="0" smtClean="0">
                <a:latin typeface="Calibri Light" panose="020F0302020204030204" pitchFamily="34" charset="0"/>
              </a:rPr>
              <a:t>B	magnetic field			T (Tesla)</a:t>
            </a:r>
          </a:p>
          <a:p>
            <a:r>
              <a:rPr lang="en-US" i="0" dirty="0" smtClean="0">
                <a:solidFill>
                  <a:schemeClr val="tx1">
                    <a:lumMod val="50000"/>
                    <a:lumOff val="50000"/>
                  </a:schemeClr>
                </a:solidFill>
                <a:latin typeface="Calibri Light" panose="020F0302020204030204" pitchFamily="34" charset="0"/>
              </a:rPr>
              <a:t>	B field</a:t>
            </a:r>
          </a:p>
          <a:p>
            <a:r>
              <a:rPr lang="en-US" i="0" dirty="0" smtClean="0">
                <a:solidFill>
                  <a:schemeClr val="tx1">
                    <a:lumMod val="50000"/>
                    <a:lumOff val="50000"/>
                  </a:schemeClr>
                </a:solidFill>
                <a:latin typeface="Calibri Light" panose="020F0302020204030204" pitchFamily="34" charset="0"/>
              </a:rPr>
              <a:t>	magnetic flux density</a:t>
            </a:r>
          </a:p>
          <a:p>
            <a:r>
              <a:rPr lang="en-US" i="0" dirty="0" smtClean="0">
                <a:solidFill>
                  <a:schemeClr val="tx1">
                    <a:lumMod val="50000"/>
                    <a:lumOff val="50000"/>
                  </a:schemeClr>
                </a:solidFill>
                <a:latin typeface="Calibri Light" panose="020F0302020204030204" pitchFamily="34" charset="0"/>
              </a:rPr>
              <a:t>	magnetic </a:t>
            </a:r>
            <a:r>
              <a:rPr lang="en-US" i="0" dirty="0">
                <a:solidFill>
                  <a:schemeClr val="tx1">
                    <a:lumMod val="50000"/>
                    <a:lumOff val="50000"/>
                  </a:schemeClr>
                </a:solidFill>
                <a:latin typeface="Calibri Light" panose="020F0302020204030204" pitchFamily="34" charset="0"/>
              </a:rPr>
              <a:t>induction</a:t>
            </a:r>
          </a:p>
          <a:p>
            <a:endParaRPr lang="en-US" i="0" dirty="0" smtClean="0">
              <a:latin typeface="Calibri Light" panose="020F0302020204030204" pitchFamily="34" charset="0"/>
            </a:endParaRPr>
          </a:p>
          <a:p>
            <a:r>
              <a:rPr lang="en-US" i="0" dirty="0" smtClean="0">
                <a:latin typeface="Calibri Light" panose="020F0302020204030204" pitchFamily="34" charset="0"/>
              </a:rPr>
              <a:t>H 	H field				A/m (</a:t>
            </a:r>
            <a:r>
              <a:rPr lang="en-US" i="0" dirty="0" err="1" smtClean="0">
                <a:latin typeface="Calibri Light" panose="020F0302020204030204" pitchFamily="34" charset="0"/>
              </a:rPr>
              <a:t>Ampe</a:t>
            </a:r>
            <a:r>
              <a:rPr lang="it-IT" i="0" dirty="0" smtClean="0">
                <a:latin typeface="Calibri Light" panose="020F0302020204030204" pitchFamily="34" charset="0"/>
              </a:rPr>
              <a:t>re/m)</a:t>
            </a:r>
            <a:endParaRPr lang="en-US" i="0" dirty="0" smtClean="0">
              <a:latin typeface="Calibri Light" panose="020F0302020204030204" pitchFamily="34" charset="0"/>
            </a:endParaRPr>
          </a:p>
          <a:p>
            <a:r>
              <a:rPr lang="en-US" i="0" dirty="0">
                <a:solidFill>
                  <a:schemeClr val="tx1">
                    <a:lumMod val="50000"/>
                    <a:lumOff val="50000"/>
                  </a:schemeClr>
                </a:solidFill>
                <a:latin typeface="Calibri Light" panose="020F0302020204030204" pitchFamily="34" charset="0"/>
              </a:rPr>
              <a:t>	</a:t>
            </a:r>
            <a:r>
              <a:rPr lang="en-US" i="0" dirty="0" smtClean="0">
                <a:solidFill>
                  <a:schemeClr val="tx1">
                    <a:lumMod val="50000"/>
                    <a:lumOff val="50000"/>
                  </a:schemeClr>
                </a:solidFill>
                <a:latin typeface="Calibri Light" panose="020F0302020204030204" pitchFamily="34" charset="0"/>
              </a:rPr>
              <a:t>magnetic field strength</a:t>
            </a:r>
          </a:p>
          <a:p>
            <a:r>
              <a:rPr lang="en-US" i="0" dirty="0">
                <a:solidFill>
                  <a:schemeClr val="tx1">
                    <a:lumMod val="50000"/>
                    <a:lumOff val="50000"/>
                  </a:schemeClr>
                </a:solidFill>
                <a:latin typeface="Calibri Light" panose="020F0302020204030204" pitchFamily="34" charset="0"/>
              </a:rPr>
              <a:t>	</a:t>
            </a:r>
            <a:r>
              <a:rPr lang="en-US" i="0" dirty="0" smtClean="0">
                <a:solidFill>
                  <a:schemeClr val="tx1">
                    <a:lumMod val="50000"/>
                    <a:lumOff val="50000"/>
                  </a:schemeClr>
                </a:solidFill>
                <a:latin typeface="Calibri Light" panose="020F0302020204030204" pitchFamily="34" charset="0"/>
              </a:rPr>
              <a:t>magnetic field</a:t>
            </a:r>
          </a:p>
          <a:p>
            <a:endParaRPr lang="en-US" i="0" dirty="0">
              <a:latin typeface="Calibri Light" panose="020F0302020204030204" pitchFamily="34" charset="0"/>
            </a:endParaRPr>
          </a:p>
          <a:p>
            <a:r>
              <a:rPr lang="en-US" i="0" dirty="0" smtClean="0">
                <a:latin typeface="Symbol" panose="05050102010706020507" pitchFamily="18" charset="2"/>
              </a:rPr>
              <a:t>m</a:t>
            </a:r>
            <a:r>
              <a:rPr lang="en-US" i="0" baseline="-25000" dirty="0" smtClean="0">
                <a:latin typeface="Calibri Light" panose="020F0302020204030204" pitchFamily="34" charset="0"/>
              </a:rPr>
              <a:t>0</a:t>
            </a:r>
            <a:r>
              <a:rPr lang="en-US" i="0" dirty="0" smtClean="0">
                <a:latin typeface="Calibri Light" panose="020F0302020204030204" pitchFamily="34" charset="0"/>
              </a:rPr>
              <a:t>	</a:t>
            </a:r>
            <a:r>
              <a:rPr lang="en-US" i="0" dirty="0" smtClean="0">
                <a:latin typeface="Calibri Light" panose="020F0302020204030204" pitchFamily="34" charset="0"/>
              </a:rPr>
              <a:t>vacuum </a:t>
            </a:r>
            <a:r>
              <a:rPr lang="en-US" i="0" dirty="0">
                <a:latin typeface="Calibri Light" panose="020F0302020204030204" pitchFamily="34" charset="0"/>
              </a:rPr>
              <a:t>permeability </a:t>
            </a:r>
            <a:r>
              <a:rPr lang="en-US" i="0" dirty="0" smtClean="0">
                <a:latin typeface="Calibri Light" panose="020F0302020204030204" pitchFamily="34" charset="0"/>
              </a:rPr>
              <a:t>	</a:t>
            </a:r>
            <a:r>
              <a:rPr lang="en-US" i="0" dirty="0" smtClean="0">
                <a:latin typeface="Calibri Light" panose="020F0302020204030204" pitchFamily="34" charset="0"/>
              </a:rPr>
              <a:t>	4</a:t>
            </a:r>
            <a:r>
              <a:rPr lang="en-US" i="0" dirty="0" smtClean="0">
                <a:latin typeface="Symbol" panose="05050102010706020507" pitchFamily="18" charset="2"/>
              </a:rPr>
              <a:t>p</a:t>
            </a:r>
            <a:r>
              <a:rPr lang="en-US" i="0" dirty="0" smtClean="0">
                <a:latin typeface="Calibri Light" panose="020F0302020204030204" pitchFamily="34" charset="0"/>
              </a:rPr>
              <a:t>·10</a:t>
            </a:r>
            <a:r>
              <a:rPr lang="en-US" i="0" baseline="30000" dirty="0" smtClean="0">
                <a:latin typeface="Calibri Light" panose="020F0302020204030204" pitchFamily="34" charset="0"/>
              </a:rPr>
              <a:t>-7</a:t>
            </a:r>
            <a:r>
              <a:rPr lang="en-US" i="0" dirty="0" smtClean="0">
                <a:latin typeface="Calibri Light" panose="020F0302020204030204" pitchFamily="34" charset="0"/>
              </a:rPr>
              <a:t> </a:t>
            </a:r>
            <a:r>
              <a:rPr lang="en-US" i="0" dirty="0" smtClean="0">
                <a:latin typeface="Calibri Light" panose="020F0302020204030204" pitchFamily="34" charset="0"/>
              </a:rPr>
              <a:t>H/m (Henry/m)</a:t>
            </a:r>
          </a:p>
          <a:p>
            <a:endParaRPr lang="en-US" i="0" dirty="0" smtClean="0">
              <a:latin typeface="Calibri Light" panose="020F0302020204030204" pitchFamily="34" charset="0"/>
            </a:endParaRPr>
          </a:p>
          <a:p>
            <a:r>
              <a:rPr lang="en-US" i="0" dirty="0" err="1" smtClean="0">
                <a:latin typeface="Symbol" panose="05050102010706020507" pitchFamily="18" charset="2"/>
              </a:rPr>
              <a:t>m</a:t>
            </a:r>
            <a:r>
              <a:rPr lang="en-US" i="0" baseline="-25000" dirty="0" err="1" smtClean="0">
                <a:latin typeface="Calibri Light" panose="020F0302020204030204" pitchFamily="34" charset="0"/>
              </a:rPr>
              <a:t>r</a:t>
            </a:r>
            <a:r>
              <a:rPr lang="en-US" i="0" dirty="0">
                <a:latin typeface="Calibri Light" panose="020F0302020204030204" pitchFamily="34" charset="0"/>
              </a:rPr>
              <a:t>	</a:t>
            </a:r>
            <a:r>
              <a:rPr lang="en-US" i="0" dirty="0" smtClean="0">
                <a:latin typeface="Calibri Light" panose="020F0302020204030204" pitchFamily="34" charset="0"/>
              </a:rPr>
              <a:t>relative permeability </a:t>
            </a:r>
            <a:r>
              <a:rPr lang="en-US" i="0" dirty="0">
                <a:latin typeface="Calibri Light" panose="020F0302020204030204" pitchFamily="34" charset="0"/>
              </a:rPr>
              <a:t>	</a:t>
            </a:r>
            <a:r>
              <a:rPr lang="en-US" i="0" dirty="0" smtClean="0">
                <a:latin typeface="Calibri Light" panose="020F0302020204030204" pitchFamily="34" charset="0"/>
              </a:rPr>
              <a:t>	dimensionless</a:t>
            </a:r>
          </a:p>
          <a:p>
            <a:endParaRPr lang="en-US" i="0" dirty="0">
              <a:latin typeface="Calibri Light" panose="020F0302020204030204" pitchFamily="34" charset="0"/>
            </a:endParaRPr>
          </a:p>
          <a:p>
            <a:r>
              <a:rPr lang="en-US" i="0" dirty="0" smtClean="0">
                <a:latin typeface="Symbol" panose="05050102010706020507" pitchFamily="18" charset="2"/>
              </a:rPr>
              <a:t>m</a:t>
            </a:r>
            <a:r>
              <a:rPr lang="en-US" i="0" dirty="0">
                <a:latin typeface="Calibri Light" panose="020F0302020204030204" pitchFamily="34" charset="0"/>
              </a:rPr>
              <a:t>	</a:t>
            </a:r>
            <a:r>
              <a:rPr lang="en-US" i="0" dirty="0" smtClean="0">
                <a:latin typeface="Calibri Light" panose="020F0302020204030204" pitchFamily="34" charset="0"/>
              </a:rPr>
              <a:t>permeability, </a:t>
            </a:r>
            <a:r>
              <a:rPr lang="en-US" i="0" dirty="0" smtClean="0">
                <a:latin typeface="Symbol" panose="05050102010706020507" pitchFamily="18" charset="2"/>
              </a:rPr>
              <a:t>m</a:t>
            </a:r>
            <a:r>
              <a:rPr lang="en-US" i="0" dirty="0" smtClean="0">
                <a:latin typeface="Calibri Light" panose="020F0302020204030204" pitchFamily="34" charset="0"/>
              </a:rPr>
              <a:t> = </a:t>
            </a:r>
            <a:r>
              <a:rPr lang="en-US" i="0" dirty="0" smtClean="0">
                <a:latin typeface="Symbol" panose="05050102010706020507" pitchFamily="18" charset="2"/>
              </a:rPr>
              <a:t>m</a:t>
            </a:r>
            <a:r>
              <a:rPr lang="en-US" i="0" baseline="-25000" dirty="0" smtClean="0">
                <a:latin typeface="Calibri Light" panose="020F0302020204030204" pitchFamily="34" charset="0"/>
              </a:rPr>
              <a:t>0</a:t>
            </a:r>
            <a:r>
              <a:rPr lang="en-US" i="0" dirty="0" smtClean="0">
                <a:latin typeface="Symbol" panose="05050102010706020507" pitchFamily="18" charset="2"/>
              </a:rPr>
              <a:t>m</a:t>
            </a:r>
            <a:r>
              <a:rPr lang="en-US" i="0" baseline="-25000" dirty="0" smtClean="0">
                <a:latin typeface="Calibri Light" panose="020F0302020204030204" pitchFamily="34" charset="0"/>
              </a:rPr>
              <a:t>r </a:t>
            </a:r>
            <a:r>
              <a:rPr lang="en-US" i="0" dirty="0">
                <a:latin typeface="Calibri Light" panose="020F0302020204030204" pitchFamily="34" charset="0"/>
              </a:rPr>
              <a:t>	 </a:t>
            </a:r>
            <a:r>
              <a:rPr lang="en-US" i="0" dirty="0" smtClean="0">
                <a:latin typeface="Calibri Light" panose="020F0302020204030204" pitchFamily="34" charset="0"/>
              </a:rPr>
              <a:t>	H/m</a:t>
            </a:r>
            <a:endParaRPr lang="en-US" i="0" dirty="0">
              <a:latin typeface="Calibri Light" panose="020F0302020204030204" pitchFamily="34" charset="0"/>
            </a:endParaRPr>
          </a:p>
        </p:txBody>
      </p:sp>
    </p:spTree>
    <p:extLst>
      <p:ext uri="{BB962C8B-B14F-4D97-AF65-F5344CB8AC3E}">
        <p14:creationId xmlns:p14="http://schemas.microsoft.com/office/powerpoint/2010/main" val="311970556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The polarity comes from the direction of the flux lines, that go from a North to a South pole</a:t>
            </a:r>
            <a:endParaRPr lang="en-US" sz="2800" b="0" i="0" kern="0" dirty="0" smtClean="0">
              <a:solidFill>
                <a:srgbClr val="0033CC"/>
              </a:solidFill>
              <a:latin typeface="Calibri Light" panose="020F0302020204030204" pitchFamily="34" charset="0"/>
            </a:endParaRPr>
          </a:p>
        </p:txBody>
      </p:sp>
      <p:sp>
        <p:nvSpPr>
          <p:cNvPr id="4" name="TextBox 3"/>
          <p:cNvSpPr txBox="1"/>
          <p:nvPr/>
        </p:nvSpPr>
        <p:spPr>
          <a:xfrm>
            <a:off x="251520" y="5589240"/>
            <a:ext cx="8640960" cy="830997"/>
          </a:xfrm>
          <a:prstGeom prst="rect">
            <a:avLst/>
          </a:prstGeom>
          <a:solidFill>
            <a:srgbClr val="FFFFFF"/>
          </a:solidFill>
          <a:ln w="12700">
            <a:noFill/>
          </a:ln>
        </p:spPr>
        <p:txBody>
          <a:bodyPr wrap="square" rtlCol="0">
            <a:spAutoFit/>
          </a:bodyPr>
          <a:lstStyle/>
          <a:p>
            <a:pPr algn="ctr"/>
            <a:r>
              <a:rPr lang="en-GB" i="0" dirty="0" smtClean="0">
                <a:latin typeface="Calibri Light" panose="020F0302020204030204" pitchFamily="34" charset="0"/>
              </a:rPr>
              <a:t>in Oxford, on 25/01/2017</a:t>
            </a:r>
          </a:p>
          <a:p>
            <a:pPr algn="ctr"/>
            <a:r>
              <a:rPr lang="en-GB" i="0" dirty="0" smtClean="0">
                <a:latin typeface="Calibri Light" panose="020F0302020204030204" pitchFamily="34" charset="0"/>
              </a:rPr>
              <a:t>|B| = 48728 </a:t>
            </a:r>
            <a:r>
              <a:rPr lang="en-GB" i="0" dirty="0" err="1" smtClean="0">
                <a:latin typeface="Calibri Light" panose="020F0302020204030204" pitchFamily="34" charset="0"/>
              </a:rPr>
              <a:t>nT</a:t>
            </a:r>
            <a:r>
              <a:rPr lang="en-GB" i="0" dirty="0" smtClean="0">
                <a:latin typeface="Calibri Light" panose="020F0302020204030204" pitchFamily="34" charset="0"/>
              </a:rPr>
              <a:t> </a:t>
            </a:r>
            <a:r>
              <a:rPr lang="en-GB" i="0" dirty="0">
                <a:latin typeface="Calibri Light" panose="020F0302020204030204" pitchFamily="34" charset="0"/>
              </a:rPr>
              <a:t>= </a:t>
            </a:r>
            <a:r>
              <a:rPr lang="en-GB" i="0" dirty="0" smtClean="0">
                <a:latin typeface="Calibri Light" panose="020F0302020204030204" pitchFamily="34" charset="0"/>
              </a:rPr>
              <a:t>0.048728 </a:t>
            </a:r>
            <a:r>
              <a:rPr lang="en-GB" i="0" dirty="0" err="1" smtClean="0">
                <a:latin typeface="Calibri Light" panose="020F0302020204030204" pitchFamily="34" charset="0"/>
              </a:rPr>
              <a:t>mT</a:t>
            </a:r>
            <a:r>
              <a:rPr lang="en-GB" i="0" dirty="0" smtClean="0">
                <a:latin typeface="Calibri Light" panose="020F0302020204030204" pitchFamily="34" charset="0"/>
              </a:rPr>
              <a:t> = 0.000048728 T</a:t>
            </a:r>
            <a:endParaRPr lang="en-US" i="0" dirty="0" smtClean="0">
              <a:latin typeface="Calibri Light" panose="020F0302020204030204" pitchFamily="34" charset="0"/>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67372" y="1570455"/>
            <a:ext cx="4209256" cy="3514729"/>
          </a:xfrm>
          <a:prstGeom prst="rect">
            <a:avLst/>
          </a:prstGeom>
        </p:spPr>
      </p:pic>
      <p:pic>
        <p:nvPicPr>
          <p:cNvPr id="7" name="Picture 6"/>
          <p:cNvPicPr>
            <a:picLocks noChangeAspect="1"/>
          </p:cNvPicPr>
          <p:nvPr/>
        </p:nvPicPr>
        <p:blipFill>
          <a:blip r:embed="rId4">
            <a:clrChange>
              <a:clrFrom>
                <a:srgbClr val="FFFFFF"/>
              </a:clrFrom>
              <a:clrTo>
                <a:srgbClr val="FFFFFF">
                  <a:alpha val="0"/>
                </a:srgbClr>
              </a:clrTo>
            </a:clrChange>
          </a:blip>
          <a:stretch>
            <a:fillRect/>
          </a:stretch>
        </p:blipFill>
        <p:spPr>
          <a:xfrm rot="964680">
            <a:off x="7912692" y="1231586"/>
            <a:ext cx="706600" cy="1113228"/>
          </a:xfrm>
          <a:prstGeom prst="rect">
            <a:avLst/>
          </a:prstGeom>
        </p:spPr>
      </p:pic>
    </p:spTree>
    <p:extLst>
      <p:ext uri="{BB962C8B-B14F-4D97-AF65-F5344CB8AC3E}">
        <p14:creationId xmlns:p14="http://schemas.microsoft.com/office/powerpoint/2010/main" val="58088753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1" y="0"/>
            <a:ext cx="9191625"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err="1" smtClean="0">
                <a:solidFill>
                  <a:srgbClr val="0033CC"/>
                </a:solidFill>
                <a:latin typeface="Calibri Light" panose="020F0302020204030204" pitchFamily="34" charset="0"/>
              </a:rPr>
              <a:t>Magnetostatic</a:t>
            </a:r>
            <a:r>
              <a:rPr lang="en-US" sz="2800" i="0" kern="0" dirty="0" smtClean="0">
                <a:solidFill>
                  <a:srgbClr val="0033CC"/>
                </a:solidFill>
                <a:latin typeface="Calibri Light" panose="020F0302020204030204" pitchFamily="34" charset="0"/>
              </a:rPr>
              <a:t> fields are described by Maxwell’s equations, coupled with a law describing the material</a:t>
            </a:r>
            <a:endParaRPr lang="en-US" sz="2800" b="0" i="0" kern="0" dirty="0" smtClean="0">
              <a:solidFill>
                <a:srgbClr val="0033CC"/>
              </a:solidFill>
              <a:latin typeface="Calibri Light" panose="020F0302020204030204" pitchFamily="34" charset="0"/>
            </a:endParaRPr>
          </a:p>
        </p:txBody>
      </p:sp>
      <mc:AlternateContent xmlns:mc="http://schemas.openxmlformats.org/markup-compatibility/2006" xmlns:a14="http://schemas.microsoft.com/office/drawing/2010/main">
        <mc:Choice Requires="a14">
          <p:sp>
            <p:nvSpPr>
              <p:cNvPr id="4" name="TextBox 3"/>
              <p:cNvSpPr txBox="1"/>
              <p:nvPr/>
            </p:nvSpPr>
            <p:spPr>
              <a:xfrm>
                <a:off x="683568" y="1471299"/>
                <a:ext cx="1326966" cy="414152"/>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m:rPr>
                          <m:nor/>
                        </m:rPr>
                        <a:rPr lang="en-GB" b="0" i="0" smtClean="0">
                          <a:latin typeface="Cambria Math" panose="02040503050406030204" pitchFamily="18" charset="0"/>
                        </a:rPr>
                        <m:t>div</m:t>
                      </m:r>
                      <m:r>
                        <a:rPr lang="en-GB" b="0" i="1" smtClean="0">
                          <a:latin typeface="Cambria Math" panose="02040503050406030204" pitchFamily="18" charset="0"/>
                        </a:rPr>
                        <m:t> </m:t>
                      </m:r>
                      <m:acc>
                        <m:accPr>
                          <m:chr m:val="⃗"/>
                          <m:ctrlPr>
                            <a:rPr lang="en-GB" b="0" i="1" smtClean="0">
                              <a:latin typeface="Cambria Math" panose="02040503050406030204" pitchFamily="18" charset="0"/>
                            </a:rPr>
                          </m:ctrlPr>
                        </m:accPr>
                        <m:e>
                          <m:r>
                            <a:rPr lang="en-GB" b="0" i="1" smtClean="0">
                              <a:latin typeface="Cambria Math" panose="02040503050406030204" pitchFamily="18" charset="0"/>
                            </a:rPr>
                            <m:t>𝐵</m:t>
                          </m:r>
                        </m:e>
                      </m:acc>
                      <m:r>
                        <a:rPr lang="en-GB" b="0" i="1" smtClean="0">
                          <a:latin typeface="Cambria Math" panose="02040503050406030204" pitchFamily="18" charset="0"/>
                        </a:rPr>
                        <m:t>=0</m:t>
                      </m:r>
                    </m:oMath>
                  </m:oMathPara>
                </a14:m>
                <a:r>
                  <a:rPr lang="en-GB" b="0" i="1" dirty="0" smtClean="0">
                    <a:latin typeface="Cambria Math" panose="02040503050406030204" pitchFamily="18" charset="0"/>
                  </a:rPr>
                  <a:t/>
                </a:r>
                <a:br>
                  <a:rPr lang="en-GB" b="0" i="1" dirty="0" smtClean="0">
                    <a:latin typeface="Cambria Math" panose="02040503050406030204" pitchFamily="18" charset="0"/>
                  </a:rPr>
                </a:br>
                <a:endParaRPr lang="en-GB" b="0" dirty="0"/>
              </a:p>
            </p:txBody>
          </p:sp>
        </mc:Choice>
        <mc:Fallback xmlns="">
          <p:sp>
            <p:nvSpPr>
              <p:cNvPr id="4" name="TextBox 3"/>
              <p:cNvSpPr txBox="1">
                <a:spLocks noRot="1" noChangeAspect="1" noMove="1" noResize="1" noEditPoints="1" noAdjustHandles="1" noChangeArrowheads="1" noChangeShapeType="1" noTextEdit="1"/>
              </p:cNvSpPr>
              <p:nvPr/>
            </p:nvSpPr>
            <p:spPr>
              <a:xfrm>
                <a:off x="683568" y="1471299"/>
                <a:ext cx="1326966" cy="414152"/>
              </a:xfrm>
              <a:prstGeom prst="rect">
                <a:avLst/>
              </a:prstGeom>
              <a:blipFill rotWithShape="0">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5" name="TextBox 24"/>
              <p:cNvSpPr txBox="1"/>
              <p:nvPr/>
            </p:nvSpPr>
            <p:spPr>
              <a:xfrm>
                <a:off x="683568" y="3259609"/>
                <a:ext cx="1295291" cy="414088"/>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m:rPr>
                          <m:nor/>
                        </m:rPr>
                        <a:rPr lang="en-GB" b="0" i="0" smtClean="0">
                          <a:latin typeface="Cambria Math" panose="02040503050406030204" pitchFamily="18" charset="0"/>
                        </a:rPr>
                        <m:t>rot</m:t>
                      </m:r>
                      <m:r>
                        <a:rPr lang="en-GB" b="0">
                          <a:latin typeface="Cambria Math" panose="02040503050406030204" pitchFamily="18" charset="0"/>
                        </a:rPr>
                        <m:t> </m:t>
                      </m:r>
                      <m:acc>
                        <m:accPr>
                          <m:chr m:val="⃗"/>
                          <m:ctrlPr>
                            <a:rPr lang="en-GB" b="0" i="1">
                              <a:latin typeface="Cambria Math" panose="02040503050406030204" pitchFamily="18" charset="0"/>
                            </a:rPr>
                          </m:ctrlPr>
                        </m:accPr>
                        <m:e>
                          <m:r>
                            <a:rPr lang="en-GB" b="0" i="1" smtClean="0">
                              <a:latin typeface="Cambria Math" panose="02040503050406030204" pitchFamily="18" charset="0"/>
                            </a:rPr>
                            <m:t>𝐻</m:t>
                          </m:r>
                        </m:e>
                      </m:acc>
                      <m:r>
                        <a:rPr lang="en-GB" b="0">
                          <a:latin typeface="Cambria Math" panose="02040503050406030204" pitchFamily="18" charset="0"/>
                        </a:rPr>
                        <m:t>=</m:t>
                      </m:r>
                      <m:acc>
                        <m:accPr>
                          <m:chr m:val="⃗"/>
                          <m:ctrlPr>
                            <a:rPr lang="en-GB" b="0" i="1">
                              <a:latin typeface="Cambria Math" panose="02040503050406030204" pitchFamily="18" charset="0"/>
                            </a:rPr>
                          </m:ctrlPr>
                        </m:accPr>
                        <m:e>
                          <m:r>
                            <a:rPr lang="en-GB" b="0" i="1" smtClean="0">
                              <a:latin typeface="Cambria Math" panose="02040503050406030204" pitchFamily="18" charset="0"/>
                            </a:rPr>
                            <m:t>𝐽</m:t>
                          </m:r>
                        </m:e>
                      </m:acc>
                    </m:oMath>
                  </m:oMathPara>
                </a14:m>
                <a:endParaRPr lang="en-GB" b="0" dirty="0"/>
              </a:p>
            </p:txBody>
          </p:sp>
        </mc:Choice>
        <mc:Fallback xmlns="">
          <p:sp>
            <p:nvSpPr>
              <p:cNvPr id="25" name="TextBox 24"/>
              <p:cNvSpPr txBox="1">
                <a:spLocks noRot="1" noChangeAspect="1" noMove="1" noResize="1" noEditPoints="1" noAdjustHandles="1" noChangeArrowheads="1" noChangeShapeType="1" noTextEdit="1"/>
              </p:cNvSpPr>
              <p:nvPr/>
            </p:nvSpPr>
            <p:spPr>
              <a:xfrm>
                <a:off x="683568" y="3259609"/>
                <a:ext cx="1295291" cy="414088"/>
              </a:xfrm>
              <a:prstGeom prst="rect">
                <a:avLst/>
              </a:prstGeom>
              <a:blipFill rotWithShape="0">
                <a:blip r:embed="rId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6" name="TextBox 25"/>
              <p:cNvSpPr txBox="1"/>
              <p:nvPr/>
            </p:nvSpPr>
            <p:spPr>
              <a:xfrm>
                <a:off x="686578" y="5751216"/>
                <a:ext cx="1538563" cy="414088"/>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acc>
                        <m:accPr>
                          <m:chr m:val="⃗"/>
                          <m:ctrlPr>
                            <a:rPr lang="en-GB" b="0" i="1" smtClean="0">
                              <a:latin typeface="Cambria Math" panose="02040503050406030204" pitchFamily="18" charset="0"/>
                            </a:rPr>
                          </m:ctrlPr>
                        </m:accPr>
                        <m:e>
                          <m:r>
                            <a:rPr lang="en-GB" b="0">
                              <a:latin typeface="Cambria Math" panose="02040503050406030204" pitchFamily="18" charset="0"/>
                            </a:rPr>
                            <m:t>𝐵</m:t>
                          </m:r>
                        </m:e>
                      </m:acc>
                      <m:r>
                        <a:rPr lang="en-GB" b="0">
                          <a:latin typeface="Cambria Math" panose="02040503050406030204" pitchFamily="18" charset="0"/>
                        </a:rPr>
                        <m:t>=</m:t>
                      </m:r>
                      <m:sSub>
                        <m:sSubPr>
                          <m:ctrlPr>
                            <a:rPr lang="en-GB" b="0" i="1">
                              <a:latin typeface="Cambria Math" panose="02040503050406030204" pitchFamily="18" charset="0"/>
                            </a:rPr>
                          </m:ctrlPr>
                        </m:sSubPr>
                        <m:e>
                          <m:r>
                            <a:rPr lang="en-GB" b="0">
                              <a:latin typeface="Cambria Math" panose="02040503050406030204" pitchFamily="18" charset="0"/>
                              <a:ea typeface="Cambria Math" panose="02040503050406030204" pitchFamily="18" charset="0"/>
                            </a:rPr>
                            <m:t>𝜇</m:t>
                          </m:r>
                        </m:e>
                        <m:sub>
                          <m:r>
                            <a:rPr lang="en-GB" b="0">
                              <a:latin typeface="Cambria Math" panose="02040503050406030204" pitchFamily="18" charset="0"/>
                            </a:rPr>
                            <m:t>0</m:t>
                          </m:r>
                        </m:sub>
                      </m:sSub>
                      <m:sSub>
                        <m:sSubPr>
                          <m:ctrlPr>
                            <a:rPr lang="en-GB" b="0" i="1">
                              <a:latin typeface="Cambria Math" panose="02040503050406030204" pitchFamily="18" charset="0"/>
                            </a:rPr>
                          </m:ctrlPr>
                        </m:sSubPr>
                        <m:e>
                          <m:r>
                            <a:rPr lang="en-GB" b="0">
                              <a:latin typeface="Cambria Math" panose="02040503050406030204" pitchFamily="18" charset="0"/>
                              <a:ea typeface="Cambria Math" panose="02040503050406030204" pitchFamily="18" charset="0"/>
                            </a:rPr>
                            <m:t>𝜇</m:t>
                          </m:r>
                        </m:e>
                        <m:sub>
                          <m:r>
                            <a:rPr lang="en-GB" b="0" i="1" smtClean="0">
                              <a:latin typeface="Cambria Math" panose="02040503050406030204" pitchFamily="18" charset="0"/>
                            </a:rPr>
                            <m:t>𝑟</m:t>
                          </m:r>
                        </m:sub>
                      </m:sSub>
                      <m:acc>
                        <m:accPr>
                          <m:chr m:val="⃗"/>
                          <m:ctrlPr>
                            <a:rPr lang="en-GB" b="0" i="1">
                              <a:latin typeface="Cambria Math" panose="02040503050406030204" pitchFamily="18" charset="0"/>
                            </a:rPr>
                          </m:ctrlPr>
                        </m:accPr>
                        <m:e>
                          <m:r>
                            <a:rPr lang="en-GB" b="0" i="1" smtClean="0">
                              <a:latin typeface="Cambria Math" panose="02040503050406030204" pitchFamily="18" charset="0"/>
                            </a:rPr>
                            <m:t>𝐻</m:t>
                          </m:r>
                        </m:e>
                      </m:acc>
                    </m:oMath>
                  </m:oMathPara>
                </a14:m>
                <a:endParaRPr lang="en-GB" b="0" dirty="0"/>
              </a:p>
            </p:txBody>
          </p:sp>
        </mc:Choice>
        <mc:Fallback xmlns="">
          <p:sp>
            <p:nvSpPr>
              <p:cNvPr id="26" name="TextBox 25"/>
              <p:cNvSpPr txBox="1">
                <a:spLocks noRot="1" noChangeAspect="1" noMove="1" noResize="1" noEditPoints="1" noAdjustHandles="1" noChangeArrowheads="1" noChangeShapeType="1" noTextEdit="1"/>
              </p:cNvSpPr>
              <p:nvPr/>
            </p:nvSpPr>
            <p:spPr>
              <a:xfrm>
                <a:off x="686578" y="5751216"/>
                <a:ext cx="1538563" cy="414088"/>
              </a:xfrm>
              <a:prstGeom prst="rect">
                <a:avLst/>
              </a:prstGeom>
              <a:blipFill rotWithShape="0">
                <a:blip r:embed="rId5"/>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0" name="TextBox 29"/>
              <p:cNvSpPr txBox="1"/>
              <p:nvPr/>
            </p:nvSpPr>
            <p:spPr>
              <a:xfrm>
                <a:off x="683568" y="3717943"/>
                <a:ext cx="3567002" cy="863185"/>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nary>
                        <m:naryPr>
                          <m:chr m:val="∮"/>
                          <m:ctrlPr>
                            <a:rPr lang="en-GB" b="0" i="1" smtClean="0">
                              <a:solidFill>
                                <a:srgbClr val="969696"/>
                              </a:solidFill>
                              <a:latin typeface="Cambria Math" panose="02040503050406030204" pitchFamily="18" charset="0"/>
                            </a:rPr>
                          </m:ctrlPr>
                        </m:naryPr>
                        <m:sub>
                          <m:r>
                            <m:rPr>
                              <m:brk m:alnAt="23"/>
                            </m:rPr>
                            <a:rPr lang="en-GB" b="0" i="1" smtClean="0">
                              <a:solidFill>
                                <a:srgbClr val="969696"/>
                              </a:solidFill>
                              <a:latin typeface="Cambria Math" panose="02040503050406030204" pitchFamily="18" charset="0"/>
                            </a:rPr>
                            <m:t>𝐶</m:t>
                          </m:r>
                        </m:sub>
                        <m:sup/>
                        <m:e>
                          <m:acc>
                            <m:accPr>
                              <m:chr m:val="⃗"/>
                              <m:ctrlPr>
                                <a:rPr lang="en-GB" b="0" i="1">
                                  <a:solidFill>
                                    <a:srgbClr val="969696"/>
                                  </a:solidFill>
                                  <a:latin typeface="Cambria Math" panose="02040503050406030204" pitchFamily="18" charset="0"/>
                                </a:rPr>
                              </m:ctrlPr>
                            </m:accPr>
                            <m:e>
                              <m:r>
                                <a:rPr lang="en-GB" b="0" i="1" smtClean="0">
                                  <a:solidFill>
                                    <a:srgbClr val="969696"/>
                                  </a:solidFill>
                                  <a:latin typeface="Cambria Math" panose="02040503050406030204" pitchFamily="18" charset="0"/>
                                </a:rPr>
                                <m:t>𝐻</m:t>
                              </m:r>
                            </m:e>
                          </m:acc>
                          <m:r>
                            <a:rPr lang="en-GB" b="0">
                              <a:solidFill>
                                <a:srgbClr val="969696"/>
                              </a:solidFill>
                              <a:latin typeface="Cambria Math" panose="02040503050406030204" pitchFamily="18" charset="0"/>
                              <a:ea typeface="Cambria Math" panose="02040503050406030204" pitchFamily="18" charset="0"/>
                            </a:rPr>
                            <m:t>∙</m:t>
                          </m:r>
                          <m:acc>
                            <m:accPr>
                              <m:chr m:val="⃗"/>
                              <m:ctrlPr>
                                <a:rPr lang="en-GB" b="0" i="1">
                                  <a:solidFill>
                                    <a:srgbClr val="969696"/>
                                  </a:solidFill>
                                  <a:latin typeface="Cambria Math" panose="02040503050406030204" pitchFamily="18" charset="0"/>
                                </a:rPr>
                              </m:ctrlPr>
                            </m:accPr>
                            <m:e>
                              <m:r>
                                <a:rPr lang="en-GB" b="0">
                                  <a:solidFill>
                                    <a:srgbClr val="969696"/>
                                  </a:solidFill>
                                  <a:latin typeface="Cambria Math" panose="02040503050406030204" pitchFamily="18" charset="0"/>
                                </a:rPr>
                                <m:t>𝑑𝑙</m:t>
                              </m:r>
                            </m:e>
                          </m:acc>
                        </m:e>
                      </m:nary>
                      <m:r>
                        <a:rPr lang="en-GB" b="0">
                          <a:solidFill>
                            <a:srgbClr val="969696"/>
                          </a:solidFill>
                          <a:latin typeface="Cambria Math" panose="02040503050406030204" pitchFamily="18" charset="0"/>
                        </a:rPr>
                        <m:t>=</m:t>
                      </m:r>
                      <m:nary>
                        <m:naryPr>
                          <m:ctrlPr>
                            <a:rPr lang="en-GB" b="0" i="1">
                              <a:solidFill>
                                <a:srgbClr val="969696"/>
                              </a:solidFill>
                              <a:latin typeface="Cambria Math" panose="02040503050406030204" pitchFamily="18" charset="0"/>
                            </a:rPr>
                          </m:ctrlPr>
                        </m:naryPr>
                        <m:sub>
                          <m:r>
                            <a:rPr lang="en-GB" b="0">
                              <a:solidFill>
                                <a:srgbClr val="969696"/>
                              </a:solidFill>
                              <a:latin typeface="Cambria Math" panose="02040503050406030204" pitchFamily="18" charset="0"/>
                            </a:rPr>
                            <m:t>𝑆</m:t>
                          </m:r>
                        </m:sub>
                        <m:sup/>
                        <m:e>
                          <m:acc>
                            <m:accPr>
                              <m:chr m:val="⃗"/>
                              <m:ctrlPr>
                                <a:rPr lang="en-GB" b="0" i="1">
                                  <a:solidFill>
                                    <a:srgbClr val="969696"/>
                                  </a:solidFill>
                                  <a:latin typeface="Cambria Math" panose="02040503050406030204" pitchFamily="18" charset="0"/>
                                </a:rPr>
                              </m:ctrlPr>
                            </m:accPr>
                            <m:e>
                              <m:r>
                                <a:rPr lang="en-GB" b="0" i="1" smtClean="0">
                                  <a:solidFill>
                                    <a:srgbClr val="969696"/>
                                  </a:solidFill>
                                  <a:latin typeface="Cambria Math" panose="02040503050406030204" pitchFamily="18" charset="0"/>
                                </a:rPr>
                                <m:t>𝑗</m:t>
                              </m:r>
                            </m:e>
                          </m:acc>
                        </m:e>
                      </m:nary>
                      <m:r>
                        <a:rPr lang="en-GB" b="0">
                          <a:solidFill>
                            <a:srgbClr val="969696"/>
                          </a:solidFill>
                          <a:latin typeface="Cambria Math" panose="02040503050406030204" pitchFamily="18" charset="0"/>
                          <a:ea typeface="Cambria Math" panose="02040503050406030204" pitchFamily="18" charset="0"/>
                        </a:rPr>
                        <m:t>∙</m:t>
                      </m:r>
                      <m:acc>
                        <m:accPr>
                          <m:chr m:val="⃗"/>
                          <m:ctrlPr>
                            <a:rPr lang="en-GB" b="0" i="1">
                              <a:solidFill>
                                <a:srgbClr val="969696"/>
                              </a:solidFill>
                              <a:latin typeface="Cambria Math" panose="02040503050406030204" pitchFamily="18" charset="0"/>
                            </a:rPr>
                          </m:ctrlPr>
                        </m:accPr>
                        <m:e>
                          <m:r>
                            <a:rPr lang="en-GB" b="0">
                              <a:solidFill>
                                <a:srgbClr val="969696"/>
                              </a:solidFill>
                              <a:latin typeface="Cambria Math" panose="02040503050406030204" pitchFamily="18" charset="0"/>
                            </a:rPr>
                            <m:t>𝑑𝑆</m:t>
                          </m:r>
                        </m:e>
                      </m:acc>
                      <m:r>
                        <a:rPr lang="en-GB" b="0">
                          <a:solidFill>
                            <a:srgbClr val="969696"/>
                          </a:solidFill>
                          <a:latin typeface="Cambria Math" panose="02040503050406030204" pitchFamily="18" charset="0"/>
                        </a:rPr>
                        <m:t>=</m:t>
                      </m:r>
                      <m:r>
                        <a:rPr lang="en-GB" b="0" i="1" smtClean="0">
                          <a:solidFill>
                            <a:srgbClr val="969696"/>
                          </a:solidFill>
                          <a:latin typeface="Cambria Math" panose="02040503050406030204" pitchFamily="18" charset="0"/>
                        </a:rPr>
                        <m:t>𝑁𝐼</m:t>
                      </m:r>
                    </m:oMath>
                  </m:oMathPara>
                </a14:m>
                <a:endParaRPr lang="en-GB" b="0" dirty="0">
                  <a:solidFill>
                    <a:srgbClr val="969696"/>
                  </a:solidFill>
                </a:endParaRPr>
              </a:p>
            </p:txBody>
          </p:sp>
        </mc:Choice>
        <mc:Fallback xmlns="">
          <p:sp>
            <p:nvSpPr>
              <p:cNvPr id="30" name="TextBox 29"/>
              <p:cNvSpPr txBox="1">
                <a:spLocks noRot="1" noChangeAspect="1" noMove="1" noResize="1" noEditPoints="1" noAdjustHandles="1" noChangeArrowheads="1" noChangeShapeType="1" noTextEdit="1"/>
              </p:cNvSpPr>
              <p:nvPr/>
            </p:nvSpPr>
            <p:spPr>
              <a:xfrm>
                <a:off x="683568" y="3717943"/>
                <a:ext cx="3567002" cy="863185"/>
              </a:xfrm>
              <a:prstGeom prst="rect">
                <a:avLst/>
              </a:prstGeom>
              <a:blipFill rotWithShape="0">
                <a:blip r:embed="rId6"/>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1" name="TextBox 30"/>
              <p:cNvSpPr txBox="1"/>
              <p:nvPr/>
            </p:nvSpPr>
            <p:spPr>
              <a:xfrm>
                <a:off x="683568" y="1929634"/>
                <a:ext cx="1883208" cy="863185"/>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nary>
                        <m:naryPr>
                          <m:chr m:val="∮"/>
                          <m:ctrlPr>
                            <a:rPr lang="en-GB" b="0" i="1" smtClean="0">
                              <a:solidFill>
                                <a:srgbClr val="969696"/>
                              </a:solidFill>
                              <a:latin typeface="Cambria Math" panose="02040503050406030204" pitchFamily="18" charset="0"/>
                            </a:rPr>
                          </m:ctrlPr>
                        </m:naryPr>
                        <m:sub>
                          <m:r>
                            <a:rPr lang="en-GB" b="0" i="1" smtClean="0">
                              <a:solidFill>
                                <a:srgbClr val="969696"/>
                              </a:solidFill>
                              <a:latin typeface="Cambria Math" panose="02040503050406030204" pitchFamily="18" charset="0"/>
                            </a:rPr>
                            <m:t>𝑆</m:t>
                          </m:r>
                        </m:sub>
                        <m:sup/>
                        <m:e>
                          <m:acc>
                            <m:accPr>
                              <m:chr m:val="⃗"/>
                              <m:ctrlPr>
                                <a:rPr lang="en-GB" b="0" i="1">
                                  <a:solidFill>
                                    <a:srgbClr val="969696"/>
                                  </a:solidFill>
                                  <a:latin typeface="Cambria Math" panose="02040503050406030204" pitchFamily="18" charset="0"/>
                                </a:rPr>
                              </m:ctrlPr>
                            </m:accPr>
                            <m:e>
                              <m:r>
                                <a:rPr lang="en-GB" b="0" i="1" smtClean="0">
                                  <a:solidFill>
                                    <a:srgbClr val="969696"/>
                                  </a:solidFill>
                                  <a:latin typeface="Cambria Math" panose="02040503050406030204" pitchFamily="18" charset="0"/>
                                </a:rPr>
                                <m:t>𝐵</m:t>
                              </m:r>
                            </m:e>
                          </m:acc>
                          <m:r>
                            <a:rPr lang="en-GB" b="0">
                              <a:solidFill>
                                <a:srgbClr val="969696"/>
                              </a:solidFill>
                              <a:latin typeface="Cambria Math" panose="02040503050406030204" pitchFamily="18" charset="0"/>
                              <a:ea typeface="Cambria Math" panose="02040503050406030204" pitchFamily="18" charset="0"/>
                            </a:rPr>
                            <m:t>∙</m:t>
                          </m:r>
                          <m:acc>
                            <m:accPr>
                              <m:chr m:val="⃗"/>
                              <m:ctrlPr>
                                <a:rPr lang="en-GB" b="0" i="1">
                                  <a:solidFill>
                                    <a:srgbClr val="969696"/>
                                  </a:solidFill>
                                  <a:latin typeface="Cambria Math" panose="02040503050406030204" pitchFamily="18" charset="0"/>
                                </a:rPr>
                              </m:ctrlPr>
                            </m:accPr>
                            <m:e>
                              <m:r>
                                <a:rPr lang="en-GB" b="0">
                                  <a:solidFill>
                                    <a:srgbClr val="969696"/>
                                  </a:solidFill>
                                  <a:latin typeface="Cambria Math" panose="02040503050406030204" pitchFamily="18" charset="0"/>
                                </a:rPr>
                                <m:t>𝑑</m:t>
                              </m:r>
                              <m:r>
                                <a:rPr lang="en-GB" b="0" i="1" smtClean="0">
                                  <a:solidFill>
                                    <a:srgbClr val="969696"/>
                                  </a:solidFill>
                                  <a:latin typeface="Cambria Math" panose="02040503050406030204" pitchFamily="18" charset="0"/>
                                </a:rPr>
                                <m:t>𝑆</m:t>
                              </m:r>
                            </m:e>
                          </m:acc>
                          <m:r>
                            <a:rPr lang="en-GB" b="0" i="1" smtClean="0">
                              <a:solidFill>
                                <a:srgbClr val="969696"/>
                              </a:solidFill>
                              <a:latin typeface="Cambria Math" panose="02040503050406030204" pitchFamily="18" charset="0"/>
                            </a:rPr>
                            <m:t>=0</m:t>
                          </m:r>
                        </m:e>
                      </m:nary>
                    </m:oMath>
                  </m:oMathPara>
                </a14:m>
                <a:endParaRPr lang="en-GB" b="0" dirty="0">
                  <a:solidFill>
                    <a:srgbClr val="969696"/>
                  </a:solidFill>
                </a:endParaRPr>
              </a:p>
            </p:txBody>
          </p:sp>
        </mc:Choice>
        <mc:Fallback xmlns="">
          <p:sp>
            <p:nvSpPr>
              <p:cNvPr id="31" name="TextBox 30"/>
              <p:cNvSpPr txBox="1">
                <a:spLocks noRot="1" noChangeAspect="1" noMove="1" noResize="1" noEditPoints="1" noAdjustHandles="1" noChangeArrowheads="1" noChangeShapeType="1" noTextEdit="1"/>
              </p:cNvSpPr>
              <p:nvPr/>
            </p:nvSpPr>
            <p:spPr>
              <a:xfrm>
                <a:off x="683568" y="1929634"/>
                <a:ext cx="1883208" cy="863185"/>
              </a:xfrm>
              <a:prstGeom prst="rect">
                <a:avLst/>
              </a:prstGeom>
              <a:blipFill rotWithShape="0">
                <a:blip r:embed="rId7"/>
                <a:stretch>
                  <a:fillRect/>
                </a:stretch>
              </a:blipFill>
            </p:spPr>
            <p:txBody>
              <a:bodyPr/>
              <a:lstStyle/>
              <a:p>
                <a:r>
                  <a:rPr lang="en-GB">
                    <a:noFill/>
                  </a:rPr>
                  <a:t> </a:t>
                </a:r>
              </a:p>
            </p:txBody>
          </p:sp>
        </mc:Fallback>
      </mc:AlternateContent>
      <p:pic>
        <p:nvPicPr>
          <p:cNvPr id="3" name="Picture 2"/>
          <p:cNvPicPr>
            <a:picLocks noChangeAspect="1"/>
          </p:cNvPicPr>
          <p:nvPr/>
        </p:nvPicPr>
        <p:blipFill rotWithShape="1">
          <a:blip r:embed="rId8">
            <a:extLst>
              <a:ext uri="{28A0092B-C50C-407E-A947-70E740481C1C}">
                <a14:useLocalDpi xmlns:a14="http://schemas.microsoft.com/office/drawing/2010/main" val="0"/>
              </a:ext>
            </a:extLst>
          </a:blip>
          <a:srcRect l="31323" r="3345"/>
          <a:stretch/>
        </p:blipFill>
        <p:spPr>
          <a:xfrm>
            <a:off x="4824228" y="1834665"/>
            <a:ext cx="3600000" cy="3826583"/>
          </a:xfrm>
          <a:prstGeom prst="rect">
            <a:avLst/>
          </a:prstGeom>
        </p:spPr>
      </p:pic>
      <p:sp>
        <p:nvSpPr>
          <p:cNvPr id="10" name="Text Box 36"/>
          <p:cNvSpPr txBox="1">
            <a:spLocks noChangeArrowheads="1"/>
          </p:cNvSpPr>
          <p:nvPr/>
        </p:nvSpPr>
        <p:spPr bwMode="auto">
          <a:xfrm>
            <a:off x="4499992" y="5687807"/>
            <a:ext cx="4248472" cy="400110"/>
          </a:xfrm>
          <a:prstGeom prst="rect">
            <a:avLst/>
          </a:prstGeom>
          <a:noFill/>
          <a:ln w="9525" algn="ctr">
            <a:noFill/>
            <a:miter lim="800000"/>
            <a:headEnd/>
            <a:tailEnd/>
          </a:ln>
        </p:spPr>
        <p:txBody>
          <a:bodyPr wrap="square">
            <a:spAutoFit/>
          </a:bodyPr>
          <a:lstStyle/>
          <a:p>
            <a:pPr algn="ctr" eaLnBrk="0" hangingPunct="0"/>
            <a:r>
              <a:rPr lang="en-US" sz="2000" i="0" dirty="0">
                <a:latin typeface="Calibri Light" panose="020F0302020204030204" pitchFamily="34" charset="0"/>
                <a:ea typeface="ＭＳ Ｐゴシック" pitchFamily="34" charset="-128"/>
              </a:rPr>
              <a:t> James Clerk Maxwell</a:t>
            </a:r>
          </a:p>
        </p:txBody>
      </p:sp>
    </p:spTree>
    <p:extLst>
      <p:ext uri="{BB962C8B-B14F-4D97-AF65-F5344CB8AC3E}">
        <p14:creationId xmlns:p14="http://schemas.microsoft.com/office/powerpoint/2010/main" val="215283253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1" y="0"/>
            <a:ext cx="9191625"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The Lorentz </a:t>
            </a:r>
            <a:r>
              <a:rPr lang="en-US" sz="2800" i="0" kern="0" dirty="0">
                <a:solidFill>
                  <a:srgbClr val="0033CC"/>
                </a:solidFill>
                <a:latin typeface="Calibri Light" panose="020F0302020204030204" pitchFamily="34" charset="0"/>
              </a:rPr>
              <a:t>force </a:t>
            </a:r>
            <a:r>
              <a:rPr lang="en-US" sz="2800" i="0" kern="0" dirty="0" smtClean="0">
                <a:solidFill>
                  <a:srgbClr val="0033CC"/>
                </a:solidFill>
                <a:latin typeface="Calibri Light" panose="020F0302020204030204" pitchFamily="34" charset="0"/>
              </a:rPr>
              <a:t>is the main link between electromagnetism and mechanics</a:t>
            </a:r>
            <a:endParaRPr lang="en-US" sz="2800" b="0" i="0" kern="0" dirty="0" smtClean="0">
              <a:solidFill>
                <a:srgbClr val="0033CC"/>
              </a:solidFill>
              <a:latin typeface="Calibri Light" panose="020F0302020204030204" pitchFamily="34" charset="0"/>
            </a:endParaRPr>
          </a:p>
        </p:txBody>
      </p:sp>
      <mc:AlternateContent xmlns:mc="http://schemas.openxmlformats.org/markup-compatibility/2006" xmlns:a14="http://schemas.microsoft.com/office/drawing/2010/main">
        <mc:Choice Requires="a14">
          <p:sp>
            <p:nvSpPr>
              <p:cNvPr id="4" name="TextBox 3"/>
              <p:cNvSpPr txBox="1"/>
              <p:nvPr/>
            </p:nvSpPr>
            <p:spPr>
              <a:xfrm>
                <a:off x="971600" y="1340768"/>
                <a:ext cx="2650084" cy="443776"/>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acc>
                        <m:accPr>
                          <m:chr m:val="⃗"/>
                          <m:ctrlPr>
                            <a:rPr lang="en-GB" b="0" i="1" smtClean="0">
                              <a:latin typeface="Cambria Math" panose="02040503050406030204" pitchFamily="18" charset="0"/>
                            </a:rPr>
                          </m:ctrlPr>
                        </m:accPr>
                        <m:e>
                          <m:r>
                            <a:rPr lang="en-GB" b="0" i="1" smtClean="0">
                              <a:latin typeface="Cambria Math" panose="02040503050406030204" pitchFamily="18" charset="0"/>
                            </a:rPr>
                            <m:t>𝐹</m:t>
                          </m:r>
                        </m:e>
                      </m:acc>
                      <m:r>
                        <a:rPr lang="en-GB" b="0" i="1" smtClean="0">
                          <a:latin typeface="Cambria Math" panose="02040503050406030204" pitchFamily="18" charset="0"/>
                        </a:rPr>
                        <m:t>=</m:t>
                      </m:r>
                      <m:r>
                        <a:rPr lang="en-GB" b="0" i="1" smtClean="0">
                          <a:latin typeface="Cambria Math" panose="02040503050406030204" pitchFamily="18" charset="0"/>
                        </a:rPr>
                        <m:t>𝑞</m:t>
                      </m:r>
                      <m:d>
                        <m:dPr>
                          <m:begChr m:val="["/>
                          <m:endChr m:val="]"/>
                          <m:ctrlPr>
                            <a:rPr lang="en-GB" b="0" i="1" smtClean="0">
                              <a:latin typeface="Cambria Math" panose="02040503050406030204" pitchFamily="18" charset="0"/>
                            </a:rPr>
                          </m:ctrlPr>
                        </m:dPr>
                        <m:e>
                          <m:acc>
                            <m:accPr>
                              <m:chr m:val="⃗"/>
                              <m:ctrlPr>
                                <a:rPr lang="en-GB" b="0" i="1" smtClean="0">
                                  <a:latin typeface="Cambria Math" panose="02040503050406030204" pitchFamily="18" charset="0"/>
                                </a:rPr>
                              </m:ctrlPr>
                            </m:accPr>
                            <m:e>
                              <m:r>
                                <a:rPr lang="en-GB" b="0" i="1" smtClean="0">
                                  <a:latin typeface="Cambria Math" panose="02040503050406030204" pitchFamily="18" charset="0"/>
                                </a:rPr>
                                <m:t>𝐸</m:t>
                              </m:r>
                            </m:e>
                          </m:acc>
                          <m:r>
                            <a:rPr lang="en-GB" b="0" i="1" smtClean="0">
                              <a:latin typeface="Cambria Math" panose="02040503050406030204" pitchFamily="18" charset="0"/>
                            </a:rPr>
                            <m:t>+</m:t>
                          </m:r>
                          <m:d>
                            <m:dPr>
                              <m:ctrlPr>
                                <a:rPr lang="en-GB" b="0" i="1" smtClean="0">
                                  <a:latin typeface="Cambria Math" panose="02040503050406030204" pitchFamily="18" charset="0"/>
                                </a:rPr>
                              </m:ctrlPr>
                            </m:dPr>
                            <m:e>
                              <m:acc>
                                <m:accPr>
                                  <m:chr m:val="⃗"/>
                                  <m:ctrlPr>
                                    <a:rPr lang="en-GB" b="0" i="1">
                                      <a:latin typeface="Cambria Math" panose="02040503050406030204" pitchFamily="18" charset="0"/>
                                    </a:rPr>
                                  </m:ctrlPr>
                                </m:accPr>
                                <m:e>
                                  <m:r>
                                    <a:rPr lang="en-GB" b="0" i="1" smtClean="0">
                                      <a:latin typeface="Cambria Math" panose="02040503050406030204" pitchFamily="18" charset="0"/>
                                    </a:rPr>
                                    <m:t>𝑣</m:t>
                                  </m:r>
                                </m:e>
                              </m:acc>
                              <m:r>
                                <a:rPr lang="en-GB" b="0" i="1" smtClean="0">
                                  <a:latin typeface="Cambria Math" panose="02040503050406030204" pitchFamily="18" charset="0"/>
                                  <a:ea typeface="Cambria Math" panose="02040503050406030204" pitchFamily="18" charset="0"/>
                                </a:rPr>
                                <m:t>×</m:t>
                              </m:r>
                              <m:acc>
                                <m:accPr>
                                  <m:chr m:val="⃗"/>
                                  <m:ctrlPr>
                                    <a:rPr lang="en-GB" b="0" i="1">
                                      <a:latin typeface="Cambria Math" panose="02040503050406030204" pitchFamily="18" charset="0"/>
                                    </a:rPr>
                                  </m:ctrlPr>
                                </m:accPr>
                                <m:e>
                                  <m:r>
                                    <a:rPr lang="en-GB" b="0">
                                      <a:latin typeface="Cambria Math" panose="02040503050406030204" pitchFamily="18" charset="0"/>
                                    </a:rPr>
                                    <m:t>𝐵</m:t>
                                  </m:r>
                                </m:e>
                              </m:acc>
                            </m:e>
                          </m:d>
                        </m:e>
                      </m:d>
                    </m:oMath>
                  </m:oMathPara>
                </a14:m>
                <a:r>
                  <a:rPr lang="en-GB" b="0" i="1" dirty="0" smtClean="0">
                    <a:latin typeface="Cambria Math" panose="02040503050406030204" pitchFamily="18" charset="0"/>
                  </a:rPr>
                  <a:t/>
                </a:r>
                <a:br>
                  <a:rPr lang="en-GB" b="0" i="1" dirty="0" smtClean="0">
                    <a:latin typeface="Cambria Math" panose="02040503050406030204" pitchFamily="18" charset="0"/>
                  </a:rPr>
                </a:br>
                <a:endParaRPr lang="en-GB" b="0" dirty="0"/>
              </a:p>
            </p:txBody>
          </p:sp>
        </mc:Choice>
        <mc:Fallback xmlns="">
          <p:sp>
            <p:nvSpPr>
              <p:cNvPr id="4" name="TextBox 3"/>
              <p:cNvSpPr txBox="1">
                <a:spLocks noRot="1" noChangeAspect="1" noMove="1" noResize="1" noEditPoints="1" noAdjustHandles="1" noChangeArrowheads="1" noChangeShapeType="1" noTextEdit="1"/>
              </p:cNvSpPr>
              <p:nvPr/>
            </p:nvSpPr>
            <p:spPr>
              <a:xfrm>
                <a:off x="971600" y="1340768"/>
                <a:ext cx="2650084" cy="443776"/>
              </a:xfrm>
              <a:prstGeom prst="rect">
                <a:avLst/>
              </a:prstGeom>
              <a:blipFill rotWithShape="0">
                <a:blip r:embed="rId3"/>
                <a:stretch>
                  <a:fillRect/>
                </a:stretch>
              </a:blipFill>
            </p:spPr>
            <p:txBody>
              <a:bodyPr/>
              <a:lstStyle/>
              <a:p>
                <a:r>
                  <a:rPr lang="en-GB">
                    <a:noFill/>
                  </a:rPr>
                  <a:t> </a:t>
                </a:r>
              </a:p>
            </p:txBody>
          </p:sp>
        </mc:Fallback>
      </mc:AlternateContent>
      <p:sp>
        <p:nvSpPr>
          <p:cNvPr id="10" name="Text Box 36"/>
          <p:cNvSpPr txBox="1">
            <a:spLocks noChangeArrowheads="1"/>
          </p:cNvSpPr>
          <p:nvPr/>
        </p:nvSpPr>
        <p:spPr bwMode="auto">
          <a:xfrm>
            <a:off x="971600" y="1784544"/>
            <a:ext cx="3528392" cy="461665"/>
          </a:xfrm>
          <a:prstGeom prst="rect">
            <a:avLst/>
          </a:prstGeom>
          <a:noFill/>
          <a:ln w="9525" algn="ctr">
            <a:noFill/>
            <a:miter lim="800000"/>
            <a:headEnd/>
            <a:tailEnd/>
          </a:ln>
        </p:spPr>
        <p:txBody>
          <a:bodyPr wrap="square">
            <a:spAutoFit/>
          </a:bodyPr>
          <a:lstStyle/>
          <a:p>
            <a:pPr eaLnBrk="0" hangingPunct="0"/>
            <a:r>
              <a:rPr lang="en-US" i="0" dirty="0" smtClean="0">
                <a:latin typeface="Calibri Light" panose="020F0302020204030204" pitchFamily="34" charset="0"/>
                <a:ea typeface="ＭＳ Ｐゴシック" pitchFamily="34" charset="-128"/>
              </a:rPr>
              <a:t>for charged beams</a:t>
            </a:r>
            <a:endParaRPr lang="en-US" i="0" dirty="0">
              <a:latin typeface="Calibri Light" panose="020F0302020204030204" pitchFamily="34" charset="0"/>
              <a:ea typeface="ＭＳ Ｐゴシック" pitchFamily="34" charset="-128"/>
            </a:endParaRPr>
          </a:p>
        </p:txBody>
      </p:sp>
      <p:sp>
        <p:nvSpPr>
          <p:cNvPr id="11" name="Text Box 36"/>
          <p:cNvSpPr txBox="1">
            <a:spLocks noChangeArrowheads="1"/>
          </p:cNvSpPr>
          <p:nvPr/>
        </p:nvSpPr>
        <p:spPr bwMode="auto">
          <a:xfrm>
            <a:off x="5220072" y="1784544"/>
            <a:ext cx="3636000" cy="461665"/>
          </a:xfrm>
          <a:prstGeom prst="rect">
            <a:avLst/>
          </a:prstGeom>
          <a:noFill/>
          <a:ln w="9525" algn="ctr">
            <a:noFill/>
            <a:miter lim="800000"/>
            <a:headEnd/>
            <a:tailEnd/>
          </a:ln>
        </p:spPr>
        <p:txBody>
          <a:bodyPr wrap="square">
            <a:spAutoFit/>
          </a:bodyPr>
          <a:lstStyle/>
          <a:p>
            <a:pPr eaLnBrk="0" hangingPunct="0"/>
            <a:r>
              <a:rPr lang="en-US" i="0" dirty="0" smtClean="0">
                <a:latin typeface="Calibri Light" panose="020F0302020204030204" pitchFamily="34" charset="0"/>
                <a:ea typeface="ＭＳ Ｐゴシック" pitchFamily="34" charset="-128"/>
              </a:rPr>
              <a:t>for conductors</a:t>
            </a:r>
            <a:endParaRPr lang="en-US" i="0" dirty="0">
              <a:latin typeface="Calibri Light" panose="020F0302020204030204" pitchFamily="34" charset="0"/>
              <a:ea typeface="ＭＳ Ｐゴシック" pitchFamily="34" charset="-128"/>
            </a:endParaRPr>
          </a:p>
        </p:txBody>
      </p:sp>
      <mc:AlternateContent xmlns:mc="http://schemas.openxmlformats.org/markup-compatibility/2006" xmlns:a14="http://schemas.microsoft.com/office/drawing/2010/main">
        <mc:Choice Requires="a14">
          <p:sp>
            <p:nvSpPr>
              <p:cNvPr id="12" name="TextBox 11"/>
              <p:cNvSpPr txBox="1"/>
              <p:nvPr/>
            </p:nvSpPr>
            <p:spPr>
              <a:xfrm>
                <a:off x="5220072" y="1361351"/>
                <a:ext cx="1519262" cy="423193"/>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acc>
                        <m:accPr>
                          <m:chr m:val="⃗"/>
                          <m:ctrlPr>
                            <a:rPr lang="en-GB" b="0" i="1" smtClean="0">
                              <a:latin typeface="Cambria Math" panose="02040503050406030204" pitchFamily="18" charset="0"/>
                            </a:rPr>
                          </m:ctrlPr>
                        </m:accPr>
                        <m:e>
                          <m:r>
                            <a:rPr lang="en-GB" b="0" i="1" smtClean="0">
                              <a:latin typeface="Cambria Math" panose="02040503050406030204" pitchFamily="18" charset="0"/>
                            </a:rPr>
                            <m:t>𝐹</m:t>
                          </m:r>
                        </m:e>
                      </m:acc>
                      <m:r>
                        <a:rPr lang="en-GB" b="0" i="1" smtClean="0">
                          <a:latin typeface="Cambria Math" panose="02040503050406030204" pitchFamily="18" charset="0"/>
                        </a:rPr>
                        <m:t>=</m:t>
                      </m:r>
                      <m:r>
                        <a:rPr lang="en-GB" b="0">
                          <a:latin typeface="Cambria Math" panose="02040503050406030204" pitchFamily="18" charset="0"/>
                        </a:rPr>
                        <m:t>𝐼</m:t>
                      </m:r>
                      <m:acc>
                        <m:accPr>
                          <m:chr m:val="⃗"/>
                          <m:ctrlPr>
                            <a:rPr lang="en-GB" b="0" i="1">
                              <a:latin typeface="Cambria Math" panose="02040503050406030204" pitchFamily="18" charset="0"/>
                            </a:rPr>
                          </m:ctrlPr>
                        </m:accPr>
                        <m:e>
                          <m:r>
                            <a:rPr lang="en-GB" b="0">
                              <a:latin typeface="Cambria Math" panose="02040503050406030204" pitchFamily="18" charset="0"/>
                              <a:ea typeface="Cambria Math" panose="02040503050406030204" pitchFamily="18" charset="0"/>
                            </a:rPr>
                            <m:t>ℓ</m:t>
                          </m:r>
                        </m:e>
                      </m:acc>
                      <m:r>
                        <a:rPr lang="en-GB" b="0">
                          <a:latin typeface="Cambria Math" panose="02040503050406030204" pitchFamily="18" charset="0"/>
                          <a:ea typeface="Cambria Math" panose="02040503050406030204" pitchFamily="18" charset="0"/>
                        </a:rPr>
                        <m:t>×</m:t>
                      </m:r>
                      <m:acc>
                        <m:accPr>
                          <m:chr m:val="⃗"/>
                          <m:ctrlPr>
                            <a:rPr lang="en-GB" b="0" i="1">
                              <a:latin typeface="Cambria Math" panose="02040503050406030204" pitchFamily="18" charset="0"/>
                            </a:rPr>
                          </m:ctrlPr>
                        </m:accPr>
                        <m:e>
                          <m:r>
                            <a:rPr lang="en-GB" b="0">
                              <a:latin typeface="Cambria Math" panose="02040503050406030204" pitchFamily="18" charset="0"/>
                            </a:rPr>
                            <m:t>𝐵</m:t>
                          </m:r>
                        </m:e>
                      </m:acc>
                    </m:oMath>
                  </m:oMathPara>
                </a14:m>
                <a:r>
                  <a:rPr lang="en-GB" b="0" i="1" dirty="0" smtClean="0">
                    <a:latin typeface="Cambria Math" panose="02040503050406030204" pitchFamily="18" charset="0"/>
                  </a:rPr>
                  <a:t/>
                </a:r>
                <a:br>
                  <a:rPr lang="en-GB" b="0" i="1" dirty="0" smtClean="0">
                    <a:latin typeface="Cambria Math" panose="02040503050406030204" pitchFamily="18" charset="0"/>
                  </a:rPr>
                </a:br>
                <a:endParaRPr lang="en-GB" b="0" dirty="0"/>
              </a:p>
            </p:txBody>
          </p:sp>
        </mc:Choice>
        <mc:Fallback xmlns="">
          <p:sp>
            <p:nvSpPr>
              <p:cNvPr id="12" name="TextBox 11"/>
              <p:cNvSpPr txBox="1">
                <a:spLocks noRot="1" noChangeAspect="1" noMove="1" noResize="1" noEditPoints="1" noAdjustHandles="1" noChangeArrowheads="1" noChangeShapeType="1" noTextEdit="1"/>
              </p:cNvSpPr>
              <p:nvPr/>
            </p:nvSpPr>
            <p:spPr>
              <a:xfrm>
                <a:off x="5220072" y="1361351"/>
                <a:ext cx="1519262" cy="423193"/>
              </a:xfrm>
              <a:prstGeom prst="rect">
                <a:avLst/>
              </a:prstGeom>
              <a:blipFill rotWithShape="0">
                <a:blip r:embed="rId4"/>
                <a:stretch>
                  <a:fillRect/>
                </a:stretch>
              </a:blipFill>
            </p:spPr>
            <p:txBody>
              <a:bodyPr/>
              <a:lstStyle/>
              <a:p>
                <a:r>
                  <a:rPr lang="en-GB">
                    <a:noFill/>
                  </a:rPr>
                  <a:t> </a:t>
                </a:r>
              </a:p>
            </p:txBody>
          </p:sp>
        </mc:Fallback>
      </mc:AlternateContent>
      <p:pic>
        <p:nvPicPr>
          <p:cNvPr id="3" name="Picture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58352" y="2853296"/>
            <a:ext cx="2106616" cy="3240000"/>
          </a:xfrm>
          <a:prstGeom prst="rect">
            <a:avLst/>
          </a:prstGeom>
        </p:spPr>
      </p:pic>
      <p:sp>
        <p:nvSpPr>
          <p:cNvPr id="9" name="Text Box 36"/>
          <p:cNvSpPr txBox="1">
            <a:spLocks noChangeArrowheads="1"/>
          </p:cNvSpPr>
          <p:nvPr/>
        </p:nvSpPr>
        <p:spPr bwMode="auto">
          <a:xfrm>
            <a:off x="-612576" y="6097003"/>
            <a:ext cx="4248472" cy="400110"/>
          </a:xfrm>
          <a:prstGeom prst="rect">
            <a:avLst/>
          </a:prstGeom>
          <a:noFill/>
          <a:ln w="9525" algn="ctr">
            <a:noFill/>
            <a:miter lim="800000"/>
            <a:headEnd/>
            <a:tailEnd/>
          </a:ln>
        </p:spPr>
        <p:txBody>
          <a:bodyPr wrap="square">
            <a:spAutoFit/>
          </a:bodyPr>
          <a:lstStyle/>
          <a:p>
            <a:pPr algn="ctr" eaLnBrk="0" hangingPunct="0"/>
            <a:r>
              <a:rPr lang="en-US" sz="2000" i="0" dirty="0">
                <a:latin typeface="Calibri Light" panose="020F0302020204030204" pitchFamily="34" charset="0"/>
                <a:ea typeface="ＭＳ Ｐゴシック" pitchFamily="34" charset="-128"/>
              </a:rPr>
              <a:t>Oliver Heaviside</a:t>
            </a:r>
          </a:p>
        </p:txBody>
      </p:sp>
      <p:sp>
        <p:nvSpPr>
          <p:cNvPr id="13" name="Text Box 36"/>
          <p:cNvSpPr txBox="1">
            <a:spLocks noChangeArrowheads="1"/>
          </p:cNvSpPr>
          <p:nvPr/>
        </p:nvSpPr>
        <p:spPr bwMode="auto">
          <a:xfrm>
            <a:off x="1979712" y="6097003"/>
            <a:ext cx="4248472" cy="400110"/>
          </a:xfrm>
          <a:prstGeom prst="rect">
            <a:avLst/>
          </a:prstGeom>
          <a:noFill/>
          <a:ln w="9525" algn="ctr">
            <a:noFill/>
            <a:miter lim="800000"/>
            <a:headEnd/>
            <a:tailEnd/>
          </a:ln>
        </p:spPr>
        <p:txBody>
          <a:bodyPr wrap="square">
            <a:spAutoFit/>
          </a:bodyPr>
          <a:lstStyle/>
          <a:p>
            <a:pPr algn="ctr" eaLnBrk="0" hangingPunct="0"/>
            <a:r>
              <a:rPr lang="en-US" sz="2000" i="0" dirty="0">
                <a:latin typeface="Calibri Light" panose="020F0302020204030204" pitchFamily="34" charset="0"/>
                <a:ea typeface="ＭＳ Ｐゴシック" pitchFamily="34" charset="-128"/>
              </a:rPr>
              <a:t>Hendrik Lorentz</a:t>
            </a:r>
          </a:p>
        </p:txBody>
      </p:sp>
      <p:pic>
        <p:nvPicPr>
          <p:cNvPr id="7" name="Picture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947825" y="2853296"/>
            <a:ext cx="2312247" cy="3240000"/>
          </a:xfrm>
          <a:prstGeom prst="rect">
            <a:avLst/>
          </a:prstGeom>
        </p:spPr>
      </p:pic>
      <p:pic>
        <p:nvPicPr>
          <p:cNvPr id="8" name="Picture 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535167" y="2521491"/>
            <a:ext cx="3330250" cy="3600000"/>
          </a:xfrm>
          <a:prstGeom prst="rect">
            <a:avLst/>
          </a:prstGeom>
        </p:spPr>
      </p:pic>
      <p:sp>
        <p:nvSpPr>
          <p:cNvPr id="14" name="Text Box 36"/>
          <p:cNvSpPr txBox="1">
            <a:spLocks noChangeArrowheads="1"/>
          </p:cNvSpPr>
          <p:nvPr/>
        </p:nvSpPr>
        <p:spPr bwMode="auto">
          <a:xfrm>
            <a:off x="5076056" y="6097003"/>
            <a:ext cx="4248472" cy="400110"/>
          </a:xfrm>
          <a:prstGeom prst="rect">
            <a:avLst/>
          </a:prstGeom>
          <a:noFill/>
          <a:ln w="9525" algn="ctr">
            <a:noFill/>
            <a:miter lim="800000"/>
            <a:headEnd/>
            <a:tailEnd/>
          </a:ln>
        </p:spPr>
        <p:txBody>
          <a:bodyPr wrap="square">
            <a:spAutoFit/>
          </a:bodyPr>
          <a:lstStyle/>
          <a:p>
            <a:pPr algn="ctr" eaLnBrk="0" hangingPunct="0"/>
            <a:r>
              <a:rPr lang="en-US" sz="2000" i="0" dirty="0">
                <a:latin typeface="Calibri Light" panose="020F0302020204030204" pitchFamily="34" charset="0"/>
                <a:ea typeface="ＭＳ Ｐゴシック" pitchFamily="34" charset="-128"/>
              </a:rPr>
              <a:t>Pierre-Simon, marquis de Laplace </a:t>
            </a:r>
          </a:p>
        </p:txBody>
      </p:sp>
    </p:spTree>
    <p:extLst>
      <p:ext uri="{BB962C8B-B14F-4D97-AF65-F5344CB8AC3E}">
        <p14:creationId xmlns:p14="http://schemas.microsoft.com/office/powerpoint/2010/main" val="264084649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In synchrotrons / transfer lines </a:t>
            </a:r>
            <a:r>
              <a:rPr lang="en-US" sz="2800" i="0" kern="0" dirty="0" smtClean="0">
                <a:solidFill>
                  <a:srgbClr val="0033CC"/>
                </a:solidFill>
                <a:latin typeface="Calibri Light" panose="020F0302020204030204" pitchFamily="34" charset="0"/>
              </a:rPr>
              <a:t>magnets, </a:t>
            </a:r>
            <a:r>
              <a:rPr lang="en-US" sz="2800" i="0" kern="0" dirty="0" smtClean="0">
                <a:solidFill>
                  <a:srgbClr val="0033CC"/>
                </a:solidFill>
                <a:latin typeface="Calibri Light" panose="020F0302020204030204" pitchFamily="34" charset="0"/>
              </a:rPr>
              <a:t>the B field </a:t>
            </a:r>
            <a:r>
              <a:rPr lang="en-US" sz="2800" i="0" kern="0" dirty="0" smtClean="0">
                <a:solidFill>
                  <a:srgbClr val="0033CC"/>
                </a:solidFill>
                <a:latin typeface="Calibri Light" panose="020F0302020204030204" pitchFamily="34" charset="0"/>
              </a:rPr>
              <a:t>seen </a:t>
            </a:r>
            <a:r>
              <a:rPr lang="en-US" sz="2800" i="0" kern="0" dirty="0" smtClean="0">
                <a:solidFill>
                  <a:srgbClr val="0033CC"/>
                </a:solidFill>
                <a:latin typeface="Calibri Light" panose="020F0302020204030204" pitchFamily="34" charset="0"/>
              </a:rPr>
              <a:t>from the beam is </a:t>
            </a:r>
            <a:r>
              <a:rPr lang="en-US" sz="2800" i="0" kern="0" dirty="0" smtClean="0">
                <a:solidFill>
                  <a:srgbClr val="0033CC"/>
                </a:solidFill>
                <a:latin typeface="Calibri Light" panose="020F0302020204030204" pitchFamily="34" charset="0"/>
              </a:rPr>
              <a:t>often expressed </a:t>
            </a:r>
            <a:r>
              <a:rPr lang="en-US" sz="2800" i="0" kern="0" dirty="0" smtClean="0">
                <a:solidFill>
                  <a:srgbClr val="0033CC"/>
                </a:solidFill>
                <a:latin typeface="Calibri Light" panose="020F0302020204030204" pitchFamily="34" charset="0"/>
              </a:rPr>
              <a:t>as a series of multipoles</a:t>
            </a:r>
            <a:endParaRPr lang="en-US" sz="2800" b="0" i="0" kern="0" dirty="0" smtClean="0">
              <a:solidFill>
                <a:srgbClr val="0033CC"/>
              </a:solidFill>
              <a:latin typeface="Calibri Light" panose="020F0302020204030204" pitchFamily="34" charset="0"/>
            </a:endParaRPr>
          </a:p>
        </p:txBody>
      </p:sp>
      <mc:AlternateContent xmlns:mc="http://schemas.openxmlformats.org/markup-compatibility/2006" xmlns:a14="http://schemas.microsoft.com/office/drawing/2010/main">
        <mc:Choice Requires="a14">
          <p:sp>
            <p:nvSpPr>
              <p:cNvPr id="3" name="Rectangle 2"/>
              <p:cNvSpPr/>
              <p:nvPr/>
            </p:nvSpPr>
            <p:spPr>
              <a:xfrm>
                <a:off x="251520" y="1383735"/>
                <a:ext cx="7139929" cy="931537"/>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GB" sz="2000" i="1">
                              <a:latin typeface="Cambria Math" panose="02040503050406030204" pitchFamily="18" charset="0"/>
                            </a:rPr>
                          </m:ctrlPr>
                        </m:sSubPr>
                        <m:e>
                          <m:r>
                            <a:rPr lang="en-GB" sz="2000">
                              <a:latin typeface="Cambria Math" panose="02040503050406030204" pitchFamily="18" charset="0"/>
                            </a:rPr>
                            <m:t>𝐵</m:t>
                          </m:r>
                        </m:e>
                        <m:sub>
                          <m:r>
                            <a:rPr lang="en-GB" sz="2000">
                              <a:latin typeface="Cambria Math" panose="02040503050406030204" pitchFamily="18" charset="0"/>
                            </a:rPr>
                            <m:t>𝑟</m:t>
                          </m:r>
                        </m:sub>
                      </m:sSub>
                      <m:r>
                        <a:rPr lang="en-GB" sz="2000" i="0">
                          <a:latin typeface="Cambria Math" panose="02040503050406030204" pitchFamily="18" charset="0"/>
                        </a:rPr>
                        <m:t>=</m:t>
                      </m:r>
                      <m:nary>
                        <m:naryPr>
                          <m:chr m:val="∑"/>
                          <m:limLoc m:val="undOvr"/>
                          <m:ctrlPr>
                            <a:rPr lang="en-GB" sz="2000" i="1">
                              <a:latin typeface="Cambria Math" panose="02040503050406030204" pitchFamily="18" charset="0"/>
                            </a:rPr>
                          </m:ctrlPr>
                        </m:naryPr>
                        <m:sub>
                          <m:r>
                            <a:rPr lang="en-GB" sz="2000">
                              <a:latin typeface="Cambria Math" panose="02040503050406030204" pitchFamily="18" charset="0"/>
                            </a:rPr>
                            <m:t>𝑛</m:t>
                          </m:r>
                          <m:r>
                            <a:rPr lang="en-GB" sz="2000" i="0">
                              <a:latin typeface="Cambria Math" panose="02040503050406030204" pitchFamily="18" charset="0"/>
                            </a:rPr>
                            <m:t>=1</m:t>
                          </m:r>
                        </m:sub>
                        <m:sup>
                          <m:r>
                            <a:rPr lang="en-GB" sz="2000" i="0">
                              <a:latin typeface="Cambria Math" panose="02040503050406030204" pitchFamily="18" charset="0"/>
                            </a:rPr>
                            <m:t>∞</m:t>
                          </m:r>
                        </m:sup>
                        <m:e>
                          <m:sSup>
                            <m:sSupPr>
                              <m:ctrlPr>
                                <a:rPr lang="en-GB" sz="2000" i="1">
                                  <a:latin typeface="Cambria Math" panose="02040503050406030204" pitchFamily="18" charset="0"/>
                                </a:rPr>
                              </m:ctrlPr>
                            </m:sSupPr>
                            <m:e>
                              <m:d>
                                <m:dPr>
                                  <m:ctrlPr>
                                    <a:rPr lang="en-GB" sz="2000" i="1">
                                      <a:latin typeface="Cambria Math" panose="02040503050406030204" pitchFamily="18" charset="0"/>
                                    </a:rPr>
                                  </m:ctrlPr>
                                </m:dPr>
                                <m:e>
                                  <m:f>
                                    <m:fPr>
                                      <m:ctrlPr>
                                        <a:rPr lang="en-GB" sz="2000" i="1">
                                          <a:latin typeface="Cambria Math" panose="02040503050406030204" pitchFamily="18" charset="0"/>
                                        </a:rPr>
                                      </m:ctrlPr>
                                    </m:fPr>
                                    <m:num>
                                      <m:r>
                                        <a:rPr lang="en-GB" sz="2000">
                                          <a:latin typeface="Cambria Math" panose="02040503050406030204" pitchFamily="18" charset="0"/>
                                        </a:rPr>
                                        <m:t>𝑟</m:t>
                                      </m:r>
                                    </m:num>
                                    <m:den>
                                      <m:r>
                                        <a:rPr lang="en-GB" sz="2000">
                                          <a:latin typeface="Cambria Math" panose="02040503050406030204" pitchFamily="18" charset="0"/>
                                        </a:rPr>
                                        <m:t>𝑅</m:t>
                                      </m:r>
                                    </m:den>
                                  </m:f>
                                </m:e>
                              </m:d>
                            </m:e>
                            <m:sup>
                              <m:r>
                                <a:rPr lang="en-GB" sz="2000">
                                  <a:latin typeface="Cambria Math" panose="02040503050406030204" pitchFamily="18" charset="0"/>
                                </a:rPr>
                                <m:t>𝑛</m:t>
                              </m:r>
                              <m:r>
                                <a:rPr lang="en-GB" sz="2000" i="0">
                                  <a:latin typeface="Cambria Math" panose="02040503050406030204" pitchFamily="18" charset="0"/>
                                </a:rPr>
                                <m:t>−1</m:t>
                              </m:r>
                            </m:sup>
                          </m:sSup>
                          <m:d>
                            <m:dPr>
                              <m:begChr m:val="["/>
                              <m:endChr m:val="]"/>
                              <m:ctrlPr>
                                <a:rPr lang="en-GB" sz="2000" i="1">
                                  <a:latin typeface="Cambria Math" panose="02040503050406030204" pitchFamily="18" charset="0"/>
                                </a:rPr>
                              </m:ctrlPr>
                            </m:dPr>
                            <m:e>
                              <m:sSub>
                                <m:sSubPr>
                                  <m:ctrlPr>
                                    <a:rPr lang="en-GB" sz="2000" i="1">
                                      <a:latin typeface="Cambria Math" panose="02040503050406030204" pitchFamily="18" charset="0"/>
                                    </a:rPr>
                                  </m:ctrlPr>
                                </m:sSubPr>
                                <m:e>
                                  <m:r>
                                    <a:rPr lang="en-GB" sz="2000">
                                      <a:latin typeface="Cambria Math" panose="02040503050406030204" pitchFamily="18" charset="0"/>
                                    </a:rPr>
                                    <m:t>𝐵</m:t>
                                  </m:r>
                                </m:e>
                                <m:sub>
                                  <m:r>
                                    <a:rPr lang="en-GB" sz="2000">
                                      <a:latin typeface="Cambria Math" panose="02040503050406030204" pitchFamily="18" charset="0"/>
                                    </a:rPr>
                                    <m:t>𝑛</m:t>
                                  </m:r>
                                </m:sub>
                              </m:sSub>
                              <m:func>
                                <m:funcPr>
                                  <m:ctrlPr>
                                    <a:rPr lang="en-GB" sz="2000" i="1">
                                      <a:latin typeface="Cambria Math" panose="02040503050406030204" pitchFamily="18" charset="0"/>
                                    </a:rPr>
                                  </m:ctrlPr>
                                </m:funcPr>
                                <m:fName>
                                  <m:r>
                                    <m:rPr>
                                      <m:sty m:val="p"/>
                                    </m:rPr>
                                    <a:rPr lang="en-GB" sz="2000" i="0">
                                      <a:latin typeface="Cambria Math" panose="02040503050406030204" pitchFamily="18" charset="0"/>
                                    </a:rPr>
                                    <m:t>sin</m:t>
                                  </m:r>
                                </m:fName>
                                <m:e>
                                  <m:d>
                                    <m:dPr>
                                      <m:ctrlPr>
                                        <a:rPr lang="en-GB" sz="2000" i="1">
                                          <a:latin typeface="Cambria Math" panose="02040503050406030204" pitchFamily="18" charset="0"/>
                                        </a:rPr>
                                      </m:ctrlPr>
                                    </m:dPr>
                                    <m:e>
                                      <m:r>
                                        <a:rPr lang="en-GB" sz="2000">
                                          <a:latin typeface="Cambria Math" panose="02040503050406030204" pitchFamily="18" charset="0"/>
                                        </a:rPr>
                                        <m:t>𝑛</m:t>
                                      </m:r>
                                      <m:r>
                                        <a:rPr lang="en-GB" sz="2000">
                                          <a:latin typeface="Cambria Math" panose="02040503050406030204" pitchFamily="18" charset="0"/>
                                        </a:rPr>
                                        <m:t>𝜃</m:t>
                                      </m:r>
                                    </m:e>
                                  </m:d>
                                </m:e>
                              </m:func>
                              <m:r>
                                <a:rPr lang="en-GB" sz="2000" i="0">
                                  <a:latin typeface="Cambria Math" panose="02040503050406030204" pitchFamily="18" charset="0"/>
                                </a:rPr>
                                <m:t>+</m:t>
                              </m:r>
                              <m:sSub>
                                <m:sSubPr>
                                  <m:ctrlPr>
                                    <a:rPr lang="en-GB" sz="2000" i="1">
                                      <a:latin typeface="Cambria Math" panose="02040503050406030204" pitchFamily="18" charset="0"/>
                                    </a:rPr>
                                  </m:ctrlPr>
                                </m:sSubPr>
                                <m:e>
                                  <m:r>
                                    <a:rPr lang="en-GB" sz="2000">
                                      <a:latin typeface="Cambria Math" panose="02040503050406030204" pitchFamily="18" charset="0"/>
                                    </a:rPr>
                                    <m:t>𝐴</m:t>
                                  </m:r>
                                </m:e>
                                <m:sub>
                                  <m:r>
                                    <a:rPr lang="en-GB" sz="2000">
                                      <a:latin typeface="Cambria Math" panose="02040503050406030204" pitchFamily="18" charset="0"/>
                                    </a:rPr>
                                    <m:t>𝑛</m:t>
                                  </m:r>
                                </m:sub>
                              </m:sSub>
                              <m:func>
                                <m:funcPr>
                                  <m:ctrlPr>
                                    <a:rPr lang="en-GB" sz="2000" i="1">
                                      <a:latin typeface="Cambria Math" panose="02040503050406030204" pitchFamily="18" charset="0"/>
                                    </a:rPr>
                                  </m:ctrlPr>
                                </m:funcPr>
                                <m:fName>
                                  <m:r>
                                    <m:rPr>
                                      <m:sty m:val="p"/>
                                    </m:rPr>
                                    <a:rPr lang="en-GB" sz="2000" i="0">
                                      <a:latin typeface="Cambria Math" panose="02040503050406030204" pitchFamily="18" charset="0"/>
                                    </a:rPr>
                                    <m:t>cos</m:t>
                                  </m:r>
                                </m:fName>
                                <m:e>
                                  <m:d>
                                    <m:dPr>
                                      <m:ctrlPr>
                                        <a:rPr lang="en-GB" sz="2000" i="1">
                                          <a:latin typeface="Cambria Math" panose="02040503050406030204" pitchFamily="18" charset="0"/>
                                        </a:rPr>
                                      </m:ctrlPr>
                                    </m:dPr>
                                    <m:e>
                                      <m:r>
                                        <a:rPr lang="en-GB" sz="2000">
                                          <a:latin typeface="Cambria Math" panose="02040503050406030204" pitchFamily="18" charset="0"/>
                                        </a:rPr>
                                        <m:t>𝑛</m:t>
                                      </m:r>
                                      <m:r>
                                        <a:rPr lang="en-GB" sz="2000">
                                          <a:latin typeface="Cambria Math" panose="02040503050406030204" pitchFamily="18" charset="0"/>
                                        </a:rPr>
                                        <m:t>𝜃</m:t>
                                      </m:r>
                                    </m:e>
                                  </m:d>
                                </m:e>
                              </m:func>
                            </m:e>
                          </m:d>
                        </m:e>
                      </m:nary>
                    </m:oMath>
                  </m:oMathPara>
                </a14:m>
                <a:endParaRPr lang="en-GB" sz="2000" dirty="0"/>
              </a:p>
            </p:txBody>
          </p:sp>
        </mc:Choice>
        <mc:Fallback xmlns="">
          <p:sp>
            <p:nvSpPr>
              <p:cNvPr id="3" name="Rectangle 2"/>
              <p:cNvSpPr>
                <a:spLocks noRot="1" noChangeAspect="1" noMove="1" noResize="1" noEditPoints="1" noAdjustHandles="1" noChangeArrowheads="1" noChangeShapeType="1" noTextEdit="1"/>
              </p:cNvSpPr>
              <p:nvPr/>
            </p:nvSpPr>
            <p:spPr>
              <a:xfrm>
                <a:off x="251520" y="1383735"/>
                <a:ext cx="7139929" cy="931537"/>
              </a:xfrm>
              <a:prstGeom prst="rect">
                <a:avLst/>
              </a:prstGeom>
              <a:blipFill rotWithShape="0">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3" name="Rectangle 12"/>
              <p:cNvSpPr/>
              <p:nvPr/>
            </p:nvSpPr>
            <p:spPr>
              <a:xfrm>
                <a:off x="251520" y="2713487"/>
                <a:ext cx="7139929" cy="931537"/>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GB" sz="2000" i="1" smtClean="0">
                              <a:latin typeface="Cambria Math" panose="02040503050406030204" pitchFamily="18" charset="0"/>
                            </a:rPr>
                          </m:ctrlPr>
                        </m:sSubPr>
                        <m:e>
                          <m:r>
                            <a:rPr lang="en-GB" sz="2000">
                              <a:latin typeface="Cambria Math" panose="02040503050406030204" pitchFamily="18" charset="0"/>
                            </a:rPr>
                            <m:t>𝐵</m:t>
                          </m:r>
                        </m:e>
                        <m:sub>
                          <m:r>
                            <a:rPr lang="en-GB" sz="2000" b="0" i="1" smtClean="0">
                              <a:latin typeface="Cambria Math" panose="02040503050406030204" pitchFamily="18" charset="0"/>
                              <a:ea typeface="Cambria Math" panose="02040503050406030204" pitchFamily="18" charset="0"/>
                            </a:rPr>
                            <m:t>𝜃</m:t>
                          </m:r>
                        </m:sub>
                      </m:sSub>
                      <m:r>
                        <a:rPr lang="en-GB" sz="2000" i="0">
                          <a:latin typeface="Cambria Math" panose="02040503050406030204" pitchFamily="18" charset="0"/>
                        </a:rPr>
                        <m:t>=</m:t>
                      </m:r>
                      <m:nary>
                        <m:naryPr>
                          <m:chr m:val="∑"/>
                          <m:limLoc m:val="undOvr"/>
                          <m:ctrlPr>
                            <a:rPr lang="en-GB" sz="2000" i="1">
                              <a:latin typeface="Cambria Math" panose="02040503050406030204" pitchFamily="18" charset="0"/>
                            </a:rPr>
                          </m:ctrlPr>
                        </m:naryPr>
                        <m:sub>
                          <m:r>
                            <a:rPr lang="en-GB" sz="2000">
                              <a:latin typeface="Cambria Math" panose="02040503050406030204" pitchFamily="18" charset="0"/>
                            </a:rPr>
                            <m:t>𝑛</m:t>
                          </m:r>
                          <m:r>
                            <a:rPr lang="en-GB" sz="2000" i="0">
                              <a:latin typeface="Cambria Math" panose="02040503050406030204" pitchFamily="18" charset="0"/>
                            </a:rPr>
                            <m:t>=1</m:t>
                          </m:r>
                        </m:sub>
                        <m:sup>
                          <m:r>
                            <a:rPr lang="en-GB" sz="2000" i="0">
                              <a:latin typeface="Cambria Math" panose="02040503050406030204" pitchFamily="18" charset="0"/>
                            </a:rPr>
                            <m:t>∞</m:t>
                          </m:r>
                        </m:sup>
                        <m:e>
                          <m:sSup>
                            <m:sSupPr>
                              <m:ctrlPr>
                                <a:rPr lang="en-GB" sz="2000" i="1">
                                  <a:latin typeface="Cambria Math" panose="02040503050406030204" pitchFamily="18" charset="0"/>
                                </a:rPr>
                              </m:ctrlPr>
                            </m:sSupPr>
                            <m:e>
                              <m:d>
                                <m:dPr>
                                  <m:ctrlPr>
                                    <a:rPr lang="en-GB" sz="2000" i="1">
                                      <a:latin typeface="Cambria Math" panose="02040503050406030204" pitchFamily="18" charset="0"/>
                                    </a:rPr>
                                  </m:ctrlPr>
                                </m:dPr>
                                <m:e>
                                  <m:f>
                                    <m:fPr>
                                      <m:ctrlPr>
                                        <a:rPr lang="en-GB" sz="2000" i="1">
                                          <a:latin typeface="Cambria Math" panose="02040503050406030204" pitchFamily="18" charset="0"/>
                                        </a:rPr>
                                      </m:ctrlPr>
                                    </m:fPr>
                                    <m:num>
                                      <m:r>
                                        <a:rPr lang="en-GB" sz="2000">
                                          <a:latin typeface="Cambria Math" panose="02040503050406030204" pitchFamily="18" charset="0"/>
                                        </a:rPr>
                                        <m:t>𝑟</m:t>
                                      </m:r>
                                    </m:num>
                                    <m:den>
                                      <m:r>
                                        <a:rPr lang="en-GB" sz="2000">
                                          <a:latin typeface="Cambria Math" panose="02040503050406030204" pitchFamily="18" charset="0"/>
                                        </a:rPr>
                                        <m:t>𝑅</m:t>
                                      </m:r>
                                    </m:den>
                                  </m:f>
                                </m:e>
                              </m:d>
                            </m:e>
                            <m:sup>
                              <m:r>
                                <a:rPr lang="en-GB" sz="2000">
                                  <a:latin typeface="Cambria Math" panose="02040503050406030204" pitchFamily="18" charset="0"/>
                                </a:rPr>
                                <m:t>𝑛</m:t>
                              </m:r>
                              <m:r>
                                <a:rPr lang="en-GB" sz="2000" i="0">
                                  <a:latin typeface="Cambria Math" panose="02040503050406030204" pitchFamily="18" charset="0"/>
                                </a:rPr>
                                <m:t>−1</m:t>
                              </m:r>
                            </m:sup>
                          </m:sSup>
                          <m:d>
                            <m:dPr>
                              <m:begChr m:val="["/>
                              <m:endChr m:val="]"/>
                              <m:ctrlPr>
                                <a:rPr lang="en-GB" sz="2000" i="1">
                                  <a:latin typeface="Cambria Math" panose="02040503050406030204" pitchFamily="18" charset="0"/>
                                </a:rPr>
                              </m:ctrlPr>
                            </m:dPr>
                            <m:e>
                              <m:sSub>
                                <m:sSubPr>
                                  <m:ctrlPr>
                                    <a:rPr lang="en-GB" sz="2000" i="1">
                                      <a:latin typeface="Cambria Math" panose="02040503050406030204" pitchFamily="18" charset="0"/>
                                    </a:rPr>
                                  </m:ctrlPr>
                                </m:sSubPr>
                                <m:e>
                                  <m:r>
                                    <a:rPr lang="en-GB" sz="2000">
                                      <a:latin typeface="Cambria Math" panose="02040503050406030204" pitchFamily="18" charset="0"/>
                                    </a:rPr>
                                    <m:t>𝐵</m:t>
                                  </m:r>
                                </m:e>
                                <m:sub>
                                  <m:r>
                                    <a:rPr lang="en-GB" sz="2000">
                                      <a:latin typeface="Cambria Math" panose="02040503050406030204" pitchFamily="18" charset="0"/>
                                    </a:rPr>
                                    <m:t>𝑛</m:t>
                                  </m:r>
                                </m:sub>
                              </m:sSub>
                              <m:func>
                                <m:funcPr>
                                  <m:ctrlPr>
                                    <a:rPr lang="en-GB" sz="2000" i="1">
                                      <a:latin typeface="Cambria Math" panose="02040503050406030204" pitchFamily="18" charset="0"/>
                                    </a:rPr>
                                  </m:ctrlPr>
                                </m:funcPr>
                                <m:fName>
                                  <m:r>
                                    <m:rPr>
                                      <m:sty m:val="p"/>
                                    </m:rPr>
                                    <a:rPr lang="en-GB" sz="2000" b="0" i="0" smtClean="0">
                                      <a:latin typeface="Cambria Math" panose="02040503050406030204" pitchFamily="18" charset="0"/>
                                    </a:rPr>
                                    <m:t>cos</m:t>
                                  </m:r>
                                </m:fName>
                                <m:e>
                                  <m:d>
                                    <m:dPr>
                                      <m:ctrlPr>
                                        <a:rPr lang="en-GB" sz="2000" i="1">
                                          <a:latin typeface="Cambria Math" panose="02040503050406030204" pitchFamily="18" charset="0"/>
                                        </a:rPr>
                                      </m:ctrlPr>
                                    </m:dPr>
                                    <m:e>
                                      <m:r>
                                        <a:rPr lang="en-GB" sz="2000">
                                          <a:latin typeface="Cambria Math" panose="02040503050406030204" pitchFamily="18" charset="0"/>
                                        </a:rPr>
                                        <m:t>𝑛</m:t>
                                      </m:r>
                                      <m:r>
                                        <a:rPr lang="en-GB" sz="2000">
                                          <a:latin typeface="Cambria Math" panose="02040503050406030204" pitchFamily="18" charset="0"/>
                                        </a:rPr>
                                        <m:t>𝜃</m:t>
                                      </m:r>
                                    </m:e>
                                  </m:d>
                                </m:e>
                              </m:func>
                              <m:r>
                                <a:rPr lang="en-GB" sz="2000" b="1" i="0" smtClean="0">
                                  <a:latin typeface="Cambria Math" panose="02040503050406030204" pitchFamily="18" charset="0"/>
                                </a:rPr>
                                <m:t>−</m:t>
                              </m:r>
                              <m:sSub>
                                <m:sSubPr>
                                  <m:ctrlPr>
                                    <a:rPr lang="en-GB" sz="2000" i="1">
                                      <a:latin typeface="Cambria Math" panose="02040503050406030204" pitchFamily="18" charset="0"/>
                                    </a:rPr>
                                  </m:ctrlPr>
                                </m:sSubPr>
                                <m:e>
                                  <m:r>
                                    <a:rPr lang="en-GB" sz="2000">
                                      <a:latin typeface="Cambria Math" panose="02040503050406030204" pitchFamily="18" charset="0"/>
                                    </a:rPr>
                                    <m:t>𝐴</m:t>
                                  </m:r>
                                </m:e>
                                <m:sub>
                                  <m:r>
                                    <a:rPr lang="en-GB" sz="2000">
                                      <a:latin typeface="Cambria Math" panose="02040503050406030204" pitchFamily="18" charset="0"/>
                                    </a:rPr>
                                    <m:t>𝑛</m:t>
                                  </m:r>
                                </m:sub>
                              </m:sSub>
                              <m:func>
                                <m:funcPr>
                                  <m:ctrlPr>
                                    <a:rPr lang="en-GB" sz="2000" i="1">
                                      <a:latin typeface="Cambria Math" panose="02040503050406030204" pitchFamily="18" charset="0"/>
                                    </a:rPr>
                                  </m:ctrlPr>
                                </m:funcPr>
                                <m:fName>
                                  <m:r>
                                    <m:rPr>
                                      <m:sty m:val="p"/>
                                    </m:rPr>
                                    <a:rPr lang="en-GB" sz="2000" b="0" i="0" smtClean="0">
                                      <a:latin typeface="Cambria Math" panose="02040503050406030204" pitchFamily="18" charset="0"/>
                                    </a:rPr>
                                    <m:t>sin</m:t>
                                  </m:r>
                                </m:fName>
                                <m:e>
                                  <m:d>
                                    <m:dPr>
                                      <m:ctrlPr>
                                        <a:rPr lang="en-GB" sz="2000" i="1">
                                          <a:latin typeface="Cambria Math" panose="02040503050406030204" pitchFamily="18" charset="0"/>
                                        </a:rPr>
                                      </m:ctrlPr>
                                    </m:dPr>
                                    <m:e>
                                      <m:r>
                                        <a:rPr lang="en-GB" sz="2000">
                                          <a:latin typeface="Cambria Math" panose="02040503050406030204" pitchFamily="18" charset="0"/>
                                        </a:rPr>
                                        <m:t>𝑛</m:t>
                                      </m:r>
                                      <m:r>
                                        <a:rPr lang="en-GB" sz="2000">
                                          <a:latin typeface="Cambria Math" panose="02040503050406030204" pitchFamily="18" charset="0"/>
                                        </a:rPr>
                                        <m:t>𝜃</m:t>
                                      </m:r>
                                    </m:e>
                                  </m:d>
                                </m:e>
                              </m:func>
                            </m:e>
                          </m:d>
                        </m:e>
                      </m:nary>
                    </m:oMath>
                  </m:oMathPara>
                </a14:m>
                <a:endParaRPr lang="en-GB" dirty="0"/>
              </a:p>
            </p:txBody>
          </p:sp>
        </mc:Choice>
        <mc:Fallback xmlns="">
          <p:sp>
            <p:nvSpPr>
              <p:cNvPr id="13" name="Rectangle 12"/>
              <p:cNvSpPr>
                <a:spLocks noRot="1" noChangeAspect="1" noMove="1" noResize="1" noEditPoints="1" noAdjustHandles="1" noChangeArrowheads="1" noChangeShapeType="1" noTextEdit="1"/>
              </p:cNvSpPr>
              <p:nvPr/>
            </p:nvSpPr>
            <p:spPr>
              <a:xfrm>
                <a:off x="251520" y="2713487"/>
                <a:ext cx="7139929" cy="931537"/>
              </a:xfrm>
              <a:prstGeom prst="rect">
                <a:avLst/>
              </a:prstGeom>
              <a:blipFill rotWithShape="0">
                <a:blip r:embed="rId4"/>
                <a:stretch>
                  <a:fillRect/>
                </a:stretch>
              </a:blipFill>
            </p:spPr>
            <p:txBody>
              <a:bodyPr/>
              <a:lstStyle/>
              <a:p>
                <a:r>
                  <a:rPr lang="en-GB">
                    <a:noFill/>
                  </a:rPr>
                  <a:t> </a:t>
                </a:r>
              </a:p>
            </p:txBody>
          </p:sp>
        </mc:Fallback>
      </mc:AlternateContent>
      <p:cxnSp>
        <p:nvCxnSpPr>
          <p:cNvPr id="9" name="Straight Connector 8"/>
          <p:cNvCxnSpPr/>
          <p:nvPr/>
        </p:nvCxnSpPr>
        <p:spPr bwMode="auto">
          <a:xfrm>
            <a:off x="5618680" y="3366253"/>
            <a:ext cx="3024336" cy="0"/>
          </a:xfrm>
          <a:prstGeom prst="line">
            <a:avLst/>
          </a:prstGeom>
          <a:solidFill>
            <a:schemeClr val="accent1"/>
          </a:solidFill>
          <a:ln w="12700" cap="flat" cmpd="sng" algn="ctr">
            <a:solidFill>
              <a:schemeClr val="tx1"/>
            </a:solidFill>
            <a:prstDash val="solid"/>
            <a:round/>
            <a:headEnd type="none" w="med" len="med"/>
            <a:tailEnd type="triangle" w="med" len="lg"/>
          </a:ln>
          <a:effectLst/>
        </p:spPr>
      </p:cxnSp>
      <p:cxnSp>
        <p:nvCxnSpPr>
          <p:cNvPr id="16" name="Straight Connector 15"/>
          <p:cNvCxnSpPr/>
          <p:nvPr/>
        </p:nvCxnSpPr>
        <p:spPr bwMode="auto">
          <a:xfrm flipV="1">
            <a:off x="5618680" y="1566053"/>
            <a:ext cx="0" cy="1800200"/>
          </a:xfrm>
          <a:prstGeom prst="line">
            <a:avLst/>
          </a:prstGeom>
          <a:solidFill>
            <a:schemeClr val="accent1"/>
          </a:solidFill>
          <a:ln w="12700" cap="flat" cmpd="sng" algn="ctr">
            <a:solidFill>
              <a:schemeClr val="tx1"/>
            </a:solidFill>
            <a:prstDash val="solid"/>
            <a:round/>
            <a:headEnd type="none" w="med" len="med"/>
            <a:tailEnd type="triangle" w="med" len="lg"/>
          </a:ln>
          <a:effectLst/>
        </p:spPr>
      </p:cxnSp>
      <p:cxnSp>
        <p:nvCxnSpPr>
          <p:cNvPr id="19" name="Straight Connector 18"/>
          <p:cNvCxnSpPr/>
          <p:nvPr/>
        </p:nvCxnSpPr>
        <p:spPr bwMode="auto">
          <a:xfrm flipV="1">
            <a:off x="5618680" y="2574165"/>
            <a:ext cx="2304256" cy="792088"/>
          </a:xfrm>
          <a:prstGeom prst="line">
            <a:avLst/>
          </a:prstGeom>
          <a:solidFill>
            <a:schemeClr val="accent1"/>
          </a:solidFill>
          <a:ln w="12700" cap="flat" cmpd="sng" algn="ctr">
            <a:solidFill>
              <a:schemeClr val="tx1">
                <a:lumMod val="50000"/>
                <a:lumOff val="50000"/>
              </a:schemeClr>
            </a:solidFill>
            <a:prstDash val="solid"/>
            <a:round/>
            <a:headEnd type="none" w="med" len="med"/>
            <a:tailEnd type="none" w="med" len="lg"/>
          </a:ln>
          <a:effectLst/>
        </p:spPr>
      </p:cxnSp>
      <p:cxnSp>
        <p:nvCxnSpPr>
          <p:cNvPr id="22" name="Straight Connector 21"/>
          <p:cNvCxnSpPr/>
          <p:nvPr/>
        </p:nvCxnSpPr>
        <p:spPr bwMode="auto">
          <a:xfrm flipV="1">
            <a:off x="7922936" y="2319531"/>
            <a:ext cx="740751" cy="254633"/>
          </a:xfrm>
          <a:prstGeom prst="line">
            <a:avLst/>
          </a:prstGeom>
          <a:solidFill>
            <a:schemeClr val="accent1"/>
          </a:solidFill>
          <a:ln w="12700" cap="flat" cmpd="sng" algn="ctr">
            <a:solidFill>
              <a:srgbClr val="0033CC"/>
            </a:solidFill>
            <a:prstDash val="solid"/>
            <a:round/>
            <a:headEnd type="none" w="med" len="med"/>
            <a:tailEnd type="triangle" w="med" len="lg"/>
          </a:ln>
          <a:effectLst/>
        </p:spPr>
      </p:cxnSp>
      <p:cxnSp>
        <p:nvCxnSpPr>
          <p:cNvPr id="27" name="Straight Connector 26"/>
          <p:cNvCxnSpPr/>
          <p:nvPr/>
        </p:nvCxnSpPr>
        <p:spPr bwMode="auto">
          <a:xfrm rot="16200000" flipV="1">
            <a:off x="7425244" y="2076472"/>
            <a:ext cx="740751" cy="254633"/>
          </a:xfrm>
          <a:prstGeom prst="line">
            <a:avLst/>
          </a:prstGeom>
          <a:solidFill>
            <a:schemeClr val="accent1"/>
          </a:solidFill>
          <a:ln w="12700" cap="flat" cmpd="sng" algn="ctr">
            <a:solidFill>
              <a:srgbClr val="0033CC"/>
            </a:solidFill>
            <a:prstDash val="solid"/>
            <a:round/>
            <a:headEnd type="none" w="med" len="med"/>
            <a:tailEnd type="triangle" w="med" len="lg"/>
          </a:ln>
          <a:effectLst/>
        </p:spPr>
      </p:cxnSp>
      <mc:AlternateContent xmlns:mc="http://schemas.openxmlformats.org/markup-compatibility/2006" xmlns:a14="http://schemas.microsoft.com/office/drawing/2010/main">
        <mc:Choice Requires="a14">
          <p:sp>
            <p:nvSpPr>
              <p:cNvPr id="29" name="Rectangle 28"/>
              <p:cNvSpPr/>
              <p:nvPr/>
            </p:nvSpPr>
            <p:spPr>
              <a:xfrm>
                <a:off x="8571008" y="3294245"/>
                <a:ext cx="360040" cy="400110"/>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r>
                        <a:rPr lang="en-GB" sz="2000" i="1" smtClean="0">
                          <a:latin typeface="Cambria Math" panose="02040503050406030204" pitchFamily="18" charset="0"/>
                        </a:rPr>
                        <m:t>𝑥</m:t>
                      </m:r>
                    </m:oMath>
                  </m:oMathPara>
                </a14:m>
                <a:endParaRPr lang="en-GB" sz="2000" dirty="0"/>
              </a:p>
            </p:txBody>
          </p:sp>
        </mc:Choice>
        <mc:Fallback xmlns="">
          <p:sp>
            <p:nvSpPr>
              <p:cNvPr id="29" name="Rectangle 28"/>
              <p:cNvSpPr>
                <a:spLocks noRot="1" noChangeAspect="1" noMove="1" noResize="1" noEditPoints="1" noAdjustHandles="1" noChangeArrowheads="1" noChangeShapeType="1" noTextEdit="1"/>
              </p:cNvSpPr>
              <p:nvPr/>
            </p:nvSpPr>
            <p:spPr>
              <a:xfrm>
                <a:off x="8571008" y="3294245"/>
                <a:ext cx="360040" cy="400110"/>
              </a:xfrm>
              <a:prstGeom prst="rect">
                <a:avLst/>
              </a:prstGeom>
              <a:blipFill rotWithShape="0">
                <a:blip r:embed="rId5"/>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2" name="Rectangle 31"/>
              <p:cNvSpPr/>
              <p:nvPr/>
            </p:nvSpPr>
            <p:spPr>
              <a:xfrm>
                <a:off x="5268532" y="1267575"/>
                <a:ext cx="360040" cy="400110"/>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r>
                        <a:rPr lang="en-GB" sz="2000" b="0" i="1" smtClean="0">
                          <a:latin typeface="Cambria Math" panose="02040503050406030204" pitchFamily="18" charset="0"/>
                        </a:rPr>
                        <m:t>𝑦</m:t>
                      </m:r>
                    </m:oMath>
                  </m:oMathPara>
                </a14:m>
                <a:endParaRPr lang="en-GB" sz="2000" b="0" dirty="0"/>
              </a:p>
            </p:txBody>
          </p:sp>
        </mc:Choice>
        <mc:Fallback xmlns="">
          <p:sp>
            <p:nvSpPr>
              <p:cNvPr id="32" name="Rectangle 31"/>
              <p:cNvSpPr>
                <a:spLocks noRot="1" noChangeAspect="1" noMove="1" noResize="1" noEditPoints="1" noAdjustHandles="1" noChangeArrowheads="1" noChangeShapeType="1" noTextEdit="1"/>
              </p:cNvSpPr>
              <p:nvPr/>
            </p:nvSpPr>
            <p:spPr>
              <a:xfrm>
                <a:off x="5268532" y="1267575"/>
                <a:ext cx="360040" cy="400110"/>
              </a:xfrm>
              <a:prstGeom prst="rect">
                <a:avLst/>
              </a:prstGeom>
              <a:blipFill rotWithShape="0">
                <a:blip r:embed="rId6"/>
                <a:stretch>
                  <a:fillRect b="-7576"/>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8" name="Rectangle 17"/>
              <p:cNvSpPr/>
              <p:nvPr/>
            </p:nvSpPr>
            <p:spPr>
              <a:xfrm>
                <a:off x="8633476" y="2063985"/>
                <a:ext cx="510524" cy="40011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GB" sz="2000" i="1" smtClean="0">
                              <a:solidFill>
                                <a:srgbClr val="0033CC"/>
                              </a:solidFill>
                              <a:latin typeface="Cambria Math" panose="02040503050406030204" pitchFamily="18" charset="0"/>
                            </a:rPr>
                          </m:ctrlPr>
                        </m:sSubPr>
                        <m:e>
                          <m:r>
                            <a:rPr lang="en-GB" sz="2000">
                              <a:solidFill>
                                <a:srgbClr val="0033CC"/>
                              </a:solidFill>
                              <a:latin typeface="Cambria Math" panose="02040503050406030204" pitchFamily="18" charset="0"/>
                            </a:rPr>
                            <m:t>𝐵</m:t>
                          </m:r>
                        </m:e>
                        <m:sub>
                          <m:r>
                            <a:rPr lang="en-GB" sz="2000">
                              <a:solidFill>
                                <a:srgbClr val="0033CC"/>
                              </a:solidFill>
                              <a:latin typeface="Cambria Math" panose="02040503050406030204" pitchFamily="18" charset="0"/>
                            </a:rPr>
                            <m:t>𝑟</m:t>
                          </m:r>
                        </m:sub>
                      </m:sSub>
                    </m:oMath>
                  </m:oMathPara>
                </a14:m>
                <a:endParaRPr lang="en-GB" dirty="0"/>
              </a:p>
            </p:txBody>
          </p:sp>
        </mc:Choice>
        <mc:Fallback xmlns="">
          <p:sp>
            <p:nvSpPr>
              <p:cNvPr id="18" name="Rectangle 17"/>
              <p:cNvSpPr>
                <a:spLocks noRot="1" noChangeAspect="1" noMove="1" noResize="1" noEditPoints="1" noAdjustHandles="1" noChangeArrowheads="1" noChangeShapeType="1" noTextEdit="1"/>
              </p:cNvSpPr>
              <p:nvPr/>
            </p:nvSpPr>
            <p:spPr>
              <a:xfrm>
                <a:off x="8633476" y="2063985"/>
                <a:ext cx="510524" cy="400110"/>
              </a:xfrm>
              <a:prstGeom prst="rect">
                <a:avLst/>
              </a:prstGeom>
              <a:blipFill rotWithShape="0">
                <a:blip r:embed="rId7"/>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0" name="Rectangle 19"/>
              <p:cNvSpPr/>
              <p:nvPr/>
            </p:nvSpPr>
            <p:spPr>
              <a:xfrm>
                <a:off x="7190154" y="1482843"/>
                <a:ext cx="540596" cy="40011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GB" sz="2000" i="1" smtClean="0">
                              <a:solidFill>
                                <a:srgbClr val="0033CC"/>
                              </a:solidFill>
                              <a:latin typeface="Cambria Math" panose="02040503050406030204" pitchFamily="18" charset="0"/>
                            </a:rPr>
                          </m:ctrlPr>
                        </m:sSubPr>
                        <m:e>
                          <m:r>
                            <a:rPr lang="en-GB" sz="2000">
                              <a:solidFill>
                                <a:srgbClr val="0033CC"/>
                              </a:solidFill>
                              <a:latin typeface="Cambria Math" panose="02040503050406030204" pitchFamily="18" charset="0"/>
                            </a:rPr>
                            <m:t>𝐵</m:t>
                          </m:r>
                        </m:e>
                        <m:sub>
                          <m:r>
                            <a:rPr lang="en-GB" sz="2000" b="0">
                              <a:solidFill>
                                <a:srgbClr val="0033CC"/>
                              </a:solidFill>
                              <a:latin typeface="Cambria Math" panose="02040503050406030204" pitchFamily="18" charset="0"/>
                              <a:ea typeface="Cambria Math" panose="02040503050406030204" pitchFamily="18" charset="0"/>
                            </a:rPr>
                            <m:t>𝜃</m:t>
                          </m:r>
                        </m:sub>
                      </m:sSub>
                    </m:oMath>
                  </m:oMathPara>
                </a14:m>
                <a:endParaRPr lang="en-GB" dirty="0"/>
              </a:p>
            </p:txBody>
          </p:sp>
        </mc:Choice>
        <mc:Fallback xmlns="">
          <p:sp>
            <p:nvSpPr>
              <p:cNvPr id="20" name="Rectangle 19"/>
              <p:cNvSpPr>
                <a:spLocks noRot="1" noChangeAspect="1" noMove="1" noResize="1" noEditPoints="1" noAdjustHandles="1" noChangeArrowheads="1" noChangeShapeType="1" noTextEdit="1"/>
              </p:cNvSpPr>
              <p:nvPr/>
            </p:nvSpPr>
            <p:spPr>
              <a:xfrm>
                <a:off x="7190154" y="1482843"/>
                <a:ext cx="540596" cy="400110"/>
              </a:xfrm>
              <a:prstGeom prst="rect">
                <a:avLst/>
              </a:prstGeom>
              <a:blipFill rotWithShape="0">
                <a:blip r:embed="rId8"/>
                <a:stretch>
                  <a:fillRect b="-303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3" name="Rectangle 32"/>
              <p:cNvSpPr/>
              <p:nvPr/>
            </p:nvSpPr>
            <p:spPr>
              <a:xfrm>
                <a:off x="6649128" y="2560289"/>
                <a:ext cx="360040" cy="400110"/>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r>
                        <a:rPr lang="en-GB" sz="2000" b="0" i="1" smtClean="0">
                          <a:solidFill>
                            <a:schemeClr val="tx1">
                              <a:lumMod val="50000"/>
                              <a:lumOff val="50000"/>
                            </a:schemeClr>
                          </a:solidFill>
                          <a:latin typeface="Cambria Math" panose="02040503050406030204" pitchFamily="18" charset="0"/>
                        </a:rPr>
                        <m:t>𝑟</m:t>
                      </m:r>
                    </m:oMath>
                  </m:oMathPara>
                </a14:m>
                <a:endParaRPr lang="en-GB" sz="2000" b="0" dirty="0"/>
              </a:p>
            </p:txBody>
          </p:sp>
        </mc:Choice>
        <mc:Fallback xmlns="">
          <p:sp>
            <p:nvSpPr>
              <p:cNvPr id="33" name="Rectangle 32"/>
              <p:cNvSpPr>
                <a:spLocks noRot="1" noChangeAspect="1" noMove="1" noResize="1" noEditPoints="1" noAdjustHandles="1" noChangeArrowheads="1" noChangeShapeType="1" noTextEdit="1"/>
              </p:cNvSpPr>
              <p:nvPr/>
            </p:nvSpPr>
            <p:spPr>
              <a:xfrm>
                <a:off x="6649128" y="2560289"/>
                <a:ext cx="360040" cy="400110"/>
              </a:xfrm>
              <a:prstGeom prst="rect">
                <a:avLst/>
              </a:prstGeom>
              <a:blipFill rotWithShape="0">
                <a:blip r:embed="rId9"/>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1" name="Rectangle 20"/>
              <p:cNvSpPr/>
              <p:nvPr/>
            </p:nvSpPr>
            <p:spPr>
              <a:xfrm>
                <a:off x="7330191" y="2865266"/>
                <a:ext cx="400559" cy="40011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GB" sz="2000" smtClean="0">
                          <a:solidFill>
                            <a:schemeClr val="tx1">
                              <a:lumMod val="50000"/>
                              <a:lumOff val="50000"/>
                            </a:schemeClr>
                          </a:solidFill>
                          <a:latin typeface="Cambria Math" panose="02040503050406030204" pitchFamily="18" charset="0"/>
                        </a:rPr>
                        <m:t>𝜃</m:t>
                      </m:r>
                    </m:oMath>
                  </m:oMathPara>
                </a14:m>
                <a:endParaRPr lang="en-GB" sz="2000" dirty="0">
                  <a:solidFill>
                    <a:schemeClr val="tx1">
                      <a:lumMod val="50000"/>
                      <a:lumOff val="50000"/>
                    </a:schemeClr>
                  </a:solidFill>
                </a:endParaRPr>
              </a:p>
            </p:txBody>
          </p:sp>
        </mc:Choice>
        <mc:Fallback xmlns="">
          <p:sp>
            <p:nvSpPr>
              <p:cNvPr id="21" name="Rectangle 20"/>
              <p:cNvSpPr>
                <a:spLocks noRot="1" noChangeAspect="1" noMove="1" noResize="1" noEditPoints="1" noAdjustHandles="1" noChangeArrowheads="1" noChangeShapeType="1" noTextEdit="1"/>
              </p:cNvSpPr>
              <p:nvPr/>
            </p:nvSpPr>
            <p:spPr>
              <a:xfrm>
                <a:off x="7330191" y="2865266"/>
                <a:ext cx="400559" cy="400110"/>
              </a:xfrm>
              <a:prstGeom prst="rect">
                <a:avLst/>
              </a:prstGeom>
              <a:blipFill rotWithShape="0">
                <a:blip r:embed="rId10"/>
                <a:stretch>
                  <a:fillRect/>
                </a:stretch>
              </a:blipFill>
            </p:spPr>
            <p:txBody>
              <a:bodyPr/>
              <a:lstStyle/>
              <a:p>
                <a:r>
                  <a:rPr lang="en-GB">
                    <a:noFill/>
                  </a:rPr>
                  <a:t> </a:t>
                </a:r>
              </a:p>
            </p:txBody>
          </p:sp>
        </mc:Fallback>
      </mc:AlternateContent>
      <p:sp>
        <p:nvSpPr>
          <p:cNvPr id="24" name="Arc 23"/>
          <p:cNvSpPr/>
          <p:nvPr/>
        </p:nvSpPr>
        <p:spPr bwMode="auto">
          <a:xfrm>
            <a:off x="3743399" y="1567769"/>
            <a:ext cx="3600400" cy="3600400"/>
          </a:xfrm>
          <a:prstGeom prst="arc">
            <a:avLst>
              <a:gd name="adj1" fmla="val 20464564"/>
              <a:gd name="adj2" fmla="val 0"/>
            </a:avLst>
          </a:prstGeom>
          <a:noFill/>
          <a:ln w="12700" cap="flat" cmpd="sng" algn="ctr">
            <a:solidFill>
              <a:schemeClr val="tx1">
                <a:lumMod val="50000"/>
                <a:lumOff val="50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mc:AlternateContent xmlns:mc="http://schemas.openxmlformats.org/markup-compatibility/2006" xmlns:a14="http://schemas.microsoft.com/office/drawing/2010/main">
        <mc:Choice Requires="a14">
          <p:sp>
            <p:nvSpPr>
              <p:cNvPr id="23" name="Rectangle 22"/>
              <p:cNvSpPr/>
              <p:nvPr/>
            </p:nvSpPr>
            <p:spPr>
              <a:xfrm>
                <a:off x="611560" y="5017743"/>
                <a:ext cx="6444208" cy="931537"/>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GB" sz="2000" i="1">
                              <a:latin typeface="Cambria Math" panose="02040503050406030204" pitchFamily="18" charset="0"/>
                            </a:rPr>
                          </m:ctrlPr>
                        </m:sSubPr>
                        <m:e>
                          <m:r>
                            <a:rPr lang="en-GB" sz="2000">
                              <a:latin typeface="Cambria Math" panose="02040503050406030204" pitchFamily="18" charset="0"/>
                            </a:rPr>
                            <m:t>𝐵</m:t>
                          </m:r>
                        </m:e>
                        <m:sub>
                          <m:r>
                            <a:rPr lang="en-GB" sz="2000">
                              <a:latin typeface="Cambria Math" panose="02040503050406030204" pitchFamily="18" charset="0"/>
                            </a:rPr>
                            <m:t>𝑦</m:t>
                          </m:r>
                        </m:sub>
                      </m:sSub>
                      <m:d>
                        <m:dPr>
                          <m:ctrlPr>
                            <a:rPr lang="en-GB" sz="2000" i="1">
                              <a:latin typeface="Cambria Math" panose="02040503050406030204" pitchFamily="18" charset="0"/>
                            </a:rPr>
                          </m:ctrlPr>
                        </m:dPr>
                        <m:e>
                          <m:r>
                            <a:rPr lang="en-GB" sz="2000">
                              <a:latin typeface="Cambria Math" panose="02040503050406030204" pitchFamily="18" charset="0"/>
                            </a:rPr>
                            <m:t>𝑧</m:t>
                          </m:r>
                        </m:e>
                      </m:d>
                      <m:r>
                        <a:rPr lang="en-GB" sz="2000" i="0">
                          <a:latin typeface="Cambria Math" panose="02040503050406030204" pitchFamily="18" charset="0"/>
                        </a:rPr>
                        <m:t>+</m:t>
                      </m:r>
                      <m:r>
                        <a:rPr lang="en-GB" sz="2000">
                          <a:latin typeface="Cambria Math" panose="02040503050406030204" pitchFamily="18" charset="0"/>
                        </a:rPr>
                        <m:t>𝑖</m:t>
                      </m:r>
                      <m:sSub>
                        <m:sSubPr>
                          <m:ctrlPr>
                            <a:rPr lang="en-GB" sz="2000" i="1">
                              <a:latin typeface="Cambria Math" panose="02040503050406030204" pitchFamily="18" charset="0"/>
                            </a:rPr>
                          </m:ctrlPr>
                        </m:sSubPr>
                        <m:e>
                          <m:r>
                            <a:rPr lang="en-GB" sz="2000">
                              <a:latin typeface="Cambria Math" panose="02040503050406030204" pitchFamily="18" charset="0"/>
                            </a:rPr>
                            <m:t>𝐵</m:t>
                          </m:r>
                        </m:e>
                        <m:sub>
                          <m:r>
                            <a:rPr lang="en-GB" sz="2000">
                              <a:latin typeface="Cambria Math" panose="02040503050406030204" pitchFamily="18" charset="0"/>
                            </a:rPr>
                            <m:t>𝑥</m:t>
                          </m:r>
                        </m:sub>
                      </m:sSub>
                      <m:d>
                        <m:dPr>
                          <m:ctrlPr>
                            <a:rPr lang="en-GB" sz="2000" i="1">
                              <a:latin typeface="Cambria Math" panose="02040503050406030204" pitchFamily="18" charset="0"/>
                            </a:rPr>
                          </m:ctrlPr>
                        </m:dPr>
                        <m:e>
                          <m:r>
                            <a:rPr lang="en-GB" sz="2000">
                              <a:latin typeface="Cambria Math" panose="02040503050406030204" pitchFamily="18" charset="0"/>
                            </a:rPr>
                            <m:t>𝑧</m:t>
                          </m:r>
                        </m:e>
                      </m:d>
                      <m:r>
                        <a:rPr lang="en-GB" sz="2000" i="0">
                          <a:latin typeface="Cambria Math" panose="02040503050406030204" pitchFamily="18" charset="0"/>
                        </a:rPr>
                        <m:t>=</m:t>
                      </m:r>
                      <m:nary>
                        <m:naryPr>
                          <m:chr m:val="∑"/>
                          <m:limLoc m:val="undOvr"/>
                          <m:ctrlPr>
                            <a:rPr lang="en-GB" sz="2000" i="1">
                              <a:latin typeface="Cambria Math" panose="02040503050406030204" pitchFamily="18" charset="0"/>
                            </a:rPr>
                          </m:ctrlPr>
                        </m:naryPr>
                        <m:sub>
                          <m:r>
                            <a:rPr lang="en-GB" sz="2000">
                              <a:latin typeface="Cambria Math" panose="02040503050406030204" pitchFamily="18" charset="0"/>
                            </a:rPr>
                            <m:t>𝑛</m:t>
                          </m:r>
                          <m:r>
                            <a:rPr lang="en-GB" sz="2000" i="0">
                              <a:latin typeface="Cambria Math" panose="02040503050406030204" pitchFamily="18" charset="0"/>
                            </a:rPr>
                            <m:t>=1</m:t>
                          </m:r>
                        </m:sub>
                        <m:sup>
                          <m:r>
                            <a:rPr lang="en-GB" sz="2000" i="0">
                              <a:latin typeface="Cambria Math" panose="02040503050406030204" pitchFamily="18" charset="0"/>
                            </a:rPr>
                            <m:t>∞</m:t>
                          </m:r>
                        </m:sup>
                        <m:e>
                          <m:d>
                            <m:dPr>
                              <m:ctrlPr>
                                <a:rPr lang="en-GB" sz="2000" i="1">
                                  <a:latin typeface="Cambria Math" panose="02040503050406030204" pitchFamily="18" charset="0"/>
                                </a:rPr>
                              </m:ctrlPr>
                            </m:dPr>
                            <m:e>
                              <m:sSub>
                                <m:sSubPr>
                                  <m:ctrlPr>
                                    <a:rPr lang="en-GB" sz="2000" i="1">
                                      <a:latin typeface="Cambria Math" panose="02040503050406030204" pitchFamily="18" charset="0"/>
                                    </a:rPr>
                                  </m:ctrlPr>
                                </m:sSubPr>
                                <m:e>
                                  <m:r>
                                    <a:rPr lang="en-GB" sz="2000">
                                      <a:latin typeface="Cambria Math" panose="02040503050406030204" pitchFamily="18" charset="0"/>
                                    </a:rPr>
                                    <m:t>𝐵</m:t>
                                  </m:r>
                                </m:e>
                                <m:sub>
                                  <m:r>
                                    <a:rPr lang="en-GB" sz="2000">
                                      <a:latin typeface="Cambria Math" panose="02040503050406030204" pitchFamily="18" charset="0"/>
                                    </a:rPr>
                                    <m:t>𝑛</m:t>
                                  </m:r>
                                </m:sub>
                              </m:sSub>
                              <m:r>
                                <a:rPr lang="en-GB" sz="2000" i="0">
                                  <a:latin typeface="Cambria Math" panose="02040503050406030204" pitchFamily="18" charset="0"/>
                                </a:rPr>
                                <m:t>+</m:t>
                              </m:r>
                              <m:r>
                                <a:rPr lang="en-GB" sz="2000">
                                  <a:latin typeface="Cambria Math" panose="02040503050406030204" pitchFamily="18" charset="0"/>
                                </a:rPr>
                                <m:t>𝑖</m:t>
                              </m:r>
                              <m:sSub>
                                <m:sSubPr>
                                  <m:ctrlPr>
                                    <a:rPr lang="en-GB" sz="2000" i="1">
                                      <a:latin typeface="Cambria Math" panose="02040503050406030204" pitchFamily="18" charset="0"/>
                                    </a:rPr>
                                  </m:ctrlPr>
                                </m:sSubPr>
                                <m:e>
                                  <m:r>
                                    <a:rPr lang="en-GB" sz="2000">
                                      <a:latin typeface="Cambria Math" panose="02040503050406030204" pitchFamily="18" charset="0"/>
                                    </a:rPr>
                                    <m:t>𝐴</m:t>
                                  </m:r>
                                </m:e>
                                <m:sub>
                                  <m:r>
                                    <a:rPr lang="en-GB" sz="2000">
                                      <a:latin typeface="Cambria Math" panose="02040503050406030204" pitchFamily="18" charset="0"/>
                                    </a:rPr>
                                    <m:t>𝑛</m:t>
                                  </m:r>
                                </m:sub>
                              </m:sSub>
                            </m:e>
                          </m:d>
                          <m:sSup>
                            <m:sSupPr>
                              <m:ctrlPr>
                                <a:rPr lang="en-GB" sz="2000" i="1">
                                  <a:latin typeface="Cambria Math" panose="02040503050406030204" pitchFamily="18" charset="0"/>
                                </a:rPr>
                              </m:ctrlPr>
                            </m:sSupPr>
                            <m:e>
                              <m:d>
                                <m:dPr>
                                  <m:ctrlPr>
                                    <a:rPr lang="en-GB" sz="2000" i="1">
                                      <a:latin typeface="Cambria Math" panose="02040503050406030204" pitchFamily="18" charset="0"/>
                                    </a:rPr>
                                  </m:ctrlPr>
                                </m:dPr>
                                <m:e>
                                  <m:f>
                                    <m:fPr>
                                      <m:ctrlPr>
                                        <a:rPr lang="en-GB" sz="2000" i="1">
                                          <a:latin typeface="Cambria Math" panose="02040503050406030204" pitchFamily="18" charset="0"/>
                                        </a:rPr>
                                      </m:ctrlPr>
                                    </m:fPr>
                                    <m:num>
                                      <m:r>
                                        <a:rPr lang="en-GB" sz="2000">
                                          <a:latin typeface="Cambria Math" panose="02040503050406030204" pitchFamily="18" charset="0"/>
                                        </a:rPr>
                                        <m:t>𝑧</m:t>
                                      </m:r>
                                    </m:num>
                                    <m:den>
                                      <m:r>
                                        <a:rPr lang="en-GB" sz="2000">
                                          <a:latin typeface="Cambria Math" panose="02040503050406030204" pitchFamily="18" charset="0"/>
                                        </a:rPr>
                                        <m:t>𝑅</m:t>
                                      </m:r>
                                    </m:den>
                                  </m:f>
                                </m:e>
                              </m:d>
                            </m:e>
                            <m:sup>
                              <m:r>
                                <a:rPr lang="en-GB" sz="2000">
                                  <a:latin typeface="Cambria Math" panose="02040503050406030204" pitchFamily="18" charset="0"/>
                                </a:rPr>
                                <m:t>𝑛</m:t>
                              </m:r>
                              <m:r>
                                <a:rPr lang="en-GB" sz="2000" i="0">
                                  <a:latin typeface="Cambria Math" panose="02040503050406030204" pitchFamily="18" charset="0"/>
                                </a:rPr>
                                <m:t>−1</m:t>
                              </m:r>
                            </m:sup>
                          </m:sSup>
                        </m:e>
                      </m:nary>
                    </m:oMath>
                  </m:oMathPara>
                </a14:m>
                <a:endParaRPr lang="en-GB" sz="2000" dirty="0"/>
              </a:p>
            </p:txBody>
          </p:sp>
        </mc:Choice>
        <mc:Fallback xmlns="">
          <p:sp>
            <p:nvSpPr>
              <p:cNvPr id="23" name="Rectangle 22"/>
              <p:cNvSpPr>
                <a:spLocks noRot="1" noChangeAspect="1" noMove="1" noResize="1" noEditPoints="1" noAdjustHandles="1" noChangeArrowheads="1" noChangeShapeType="1" noTextEdit="1"/>
              </p:cNvSpPr>
              <p:nvPr/>
            </p:nvSpPr>
            <p:spPr>
              <a:xfrm>
                <a:off x="611560" y="5017743"/>
                <a:ext cx="6444208" cy="931537"/>
              </a:xfrm>
              <a:prstGeom prst="rect">
                <a:avLst/>
              </a:prstGeom>
              <a:blipFill rotWithShape="0">
                <a:blip r:embed="rId11"/>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5" name="Rectangle 24"/>
              <p:cNvSpPr/>
              <p:nvPr/>
            </p:nvSpPr>
            <p:spPr>
              <a:xfrm>
                <a:off x="6121008" y="5359383"/>
                <a:ext cx="2195408" cy="413703"/>
              </a:xfrm>
              <a:prstGeom prst="rect">
                <a:avLst/>
              </a:prstGeom>
            </p:spPr>
            <p:txBody>
              <a:bodyPr wrap="none">
                <a:spAutoFit/>
              </a:bodyPr>
              <a:lstStyle/>
              <a:p>
                <a:pPr/>
                <a14:m>
                  <m:oMathPara xmlns:m="http://schemas.openxmlformats.org/officeDocument/2006/math">
                    <m:oMathParaPr>
                      <m:jc m:val="left"/>
                    </m:oMathParaPr>
                    <m:oMath xmlns:m="http://schemas.openxmlformats.org/officeDocument/2006/math">
                      <m:r>
                        <a:rPr lang="en-GB" sz="2000">
                          <a:latin typeface="Cambria Math" panose="02040503050406030204" pitchFamily="18" charset="0"/>
                        </a:rPr>
                        <m:t>𝑧</m:t>
                      </m:r>
                      <m:r>
                        <a:rPr lang="en-GB" sz="2000" i="0">
                          <a:latin typeface="Cambria Math" panose="02040503050406030204" pitchFamily="18" charset="0"/>
                        </a:rPr>
                        <m:t>=</m:t>
                      </m:r>
                      <m:r>
                        <a:rPr lang="en-GB" sz="2000">
                          <a:latin typeface="Cambria Math" panose="02040503050406030204" pitchFamily="18" charset="0"/>
                        </a:rPr>
                        <m:t>𝑥</m:t>
                      </m:r>
                      <m:r>
                        <a:rPr lang="en-GB" sz="2000" i="0">
                          <a:latin typeface="Cambria Math" panose="02040503050406030204" pitchFamily="18" charset="0"/>
                        </a:rPr>
                        <m:t>+</m:t>
                      </m:r>
                      <m:r>
                        <a:rPr lang="en-GB" sz="2000">
                          <a:latin typeface="Cambria Math" panose="02040503050406030204" pitchFamily="18" charset="0"/>
                        </a:rPr>
                        <m:t>𝑖𝑦</m:t>
                      </m:r>
                      <m:r>
                        <a:rPr lang="en-GB" sz="2000" i="0">
                          <a:latin typeface="Cambria Math" panose="02040503050406030204" pitchFamily="18" charset="0"/>
                        </a:rPr>
                        <m:t>=</m:t>
                      </m:r>
                      <m:r>
                        <a:rPr lang="en-GB" sz="2000">
                          <a:latin typeface="Cambria Math" panose="02040503050406030204" pitchFamily="18" charset="0"/>
                        </a:rPr>
                        <m:t>𝑟</m:t>
                      </m:r>
                      <m:sSup>
                        <m:sSupPr>
                          <m:ctrlPr>
                            <a:rPr lang="en-GB" sz="2000" i="1">
                              <a:latin typeface="Cambria Math" panose="02040503050406030204" pitchFamily="18" charset="0"/>
                            </a:rPr>
                          </m:ctrlPr>
                        </m:sSupPr>
                        <m:e>
                          <m:r>
                            <a:rPr lang="en-GB" sz="2000">
                              <a:latin typeface="Cambria Math" panose="02040503050406030204" pitchFamily="18" charset="0"/>
                            </a:rPr>
                            <m:t>𝑒</m:t>
                          </m:r>
                        </m:e>
                        <m:sup>
                          <m:r>
                            <a:rPr lang="en-GB" sz="2000">
                              <a:latin typeface="Cambria Math" panose="02040503050406030204" pitchFamily="18" charset="0"/>
                            </a:rPr>
                            <m:t>𝑖</m:t>
                          </m:r>
                          <m:r>
                            <a:rPr lang="en-GB" sz="2000">
                              <a:latin typeface="Cambria Math" panose="02040503050406030204" pitchFamily="18" charset="0"/>
                            </a:rPr>
                            <m:t>𝜃</m:t>
                          </m:r>
                        </m:sup>
                      </m:sSup>
                    </m:oMath>
                  </m:oMathPara>
                </a14:m>
                <a:endParaRPr lang="en-GB" sz="2000" dirty="0"/>
              </a:p>
            </p:txBody>
          </p:sp>
        </mc:Choice>
        <mc:Fallback xmlns="">
          <p:sp>
            <p:nvSpPr>
              <p:cNvPr id="25" name="Rectangle 24"/>
              <p:cNvSpPr>
                <a:spLocks noRot="1" noChangeAspect="1" noMove="1" noResize="1" noEditPoints="1" noAdjustHandles="1" noChangeArrowheads="1" noChangeShapeType="1" noTextEdit="1"/>
              </p:cNvSpPr>
              <p:nvPr/>
            </p:nvSpPr>
            <p:spPr>
              <a:xfrm>
                <a:off x="6121008" y="5359383"/>
                <a:ext cx="2195408" cy="413703"/>
              </a:xfrm>
              <a:prstGeom prst="rect">
                <a:avLst/>
              </a:prstGeom>
              <a:blipFill rotWithShape="0">
                <a:blip r:embed="rId12"/>
                <a:stretch>
                  <a:fillRect b="-16176"/>
                </a:stretch>
              </a:blipFill>
            </p:spPr>
            <p:txBody>
              <a:bodyPr/>
              <a:lstStyle/>
              <a:p>
                <a:r>
                  <a:rPr lang="en-GB">
                    <a:noFill/>
                  </a:rPr>
                  <a:t> </a:t>
                </a:r>
              </a:p>
            </p:txBody>
          </p:sp>
        </mc:Fallback>
      </mc:AlternateContent>
      <p:sp>
        <p:nvSpPr>
          <p:cNvPr id="4" name="Oval 3"/>
          <p:cNvSpPr/>
          <p:nvPr/>
        </p:nvSpPr>
        <p:spPr bwMode="auto">
          <a:xfrm>
            <a:off x="5456679" y="3204253"/>
            <a:ext cx="324000" cy="324000"/>
          </a:xfrm>
          <a:prstGeom prst="ellipse">
            <a:avLst/>
          </a:prstGeom>
          <a:solidFill>
            <a:srgbClr val="00B050">
              <a:alpha val="50000"/>
            </a:srgbClr>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6" name="Text Box 36"/>
          <p:cNvSpPr txBox="1">
            <a:spLocks noChangeArrowheads="1"/>
          </p:cNvSpPr>
          <p:nvPr/>
        </p:nvSpPr>
        <p:spPr bwMode="auto">
          <a:xfrm>
            <a:off x="4415215" y="3816251"/>
            <a:ext cx="4248472" cy="830997"/>
          </a:xfrm>
          <a:prstGeom prst="rect">
            <a:avLst/>
          </a:prstGeom>
          <a:noFill/>
          <a:ln w="9525" algn="ctr">
            <a:noFill/>
            <a:miter lim="800000"/>
            <a:headEnd/>
            <a:tailEnd/>
          </a:ln>
        </p:spPr>
        <p:txBody>
          <a:bodyPr wrap="square">
            <a:spAutoFit/>
          </a:bodyPr>
          <a:lstStyle/>
          <a:p>
            <a:pPr algn="ctr" eaLnBrk="0" hangingPunct="0"/>
            <a:r>
              <a:rPr lang="en-US" i="0" dirty="0" smtClean="0">
                <a:solidFill>
                  <a:srgbClr val="00B050"/>
                </a:solidFill>
                <a:latin typeface="Calibri Light" panose="020F0302020204030204" pitchFamily="34" charset="0"/>
                <a:ea typeface="ＭＳ Ｐゴシック" pitchFamily="34" charset="-128"/>
              </a:rPr>
              <a:t>direction of the beam</a:t>
            </a:r>
          </a:p>
          <a:p>
            <a:pPr algn="ctr" eaLnBrk="0" hangingPunct="0"/>
            <a:r>
              <a:rPr lang="en-US" i="0" dirty="0" smtClean="0">
                <a:solidFill>
                  <a:srgbClr val="00B050"/>
                </a:solidFill>
                <a:latin typeface="Calibri Light" panose="020F0302020204030204" pitchFamily="34" charset="0"/>
                <a:ea typeface="ＭＳ Ｐゴシック" pitchFamily="34" charset="-128"/>
              </a:rPr>
              <a:t>(orthogonal to plane)</a:t>
            </a:r>
            <a:endParaRPr lang="en-US" i="0" dirty="0">
              <a:solidFill>
                <a:srgbClr val="00B050"/>
              </a:solidFill>
              <a:latin typeface="Calibri Light" panose="020F0302020204030204" pitchFamily="34" charset="0"/>
              <a:ea typeface="ＭＳ Ｐゴシック" pitchFamily="34" charset="-128"/>
            </a:endParaRPr>
          </a:p>
        </p:txBody>
      </p:sp>
    </p:spTree>
    <p:extLst>
      <p:ext uri="{BB962C8B-B14F-4D97-AF65-F5344CB8AC3E}">
        <p14:creationId xmlns:p14="http://schemas.microsoft.com/office/powerpoint/2010/main" val="422013219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This is an introduction to magnets as building blocks of synchrotrons / transfer lines</a:t>
            </a:r>
            <a:endParaRPr lang="en-US" sz="2800" b="0" i="0" kern="0" dirty="0">
              <a:solidFill>
                <a:srgbClr val="0033CC"/>
              </a:solidFill>
              <a:latin typeface="Calibri Light" panose="020F0302020204030204" pitchFamily="34" charset="0"/>
            </a:endParaRPr>
          </a:p>
          <a:p>
            <a:pPr algn="l">
              <a:lnSpc>
                <a:spcPct val="110000"/>
              </a:lnSpc>
            </a:pPr>
            <a:endParaRPr lang="en-US" sz="2800" b="0" i="0" kern="0" dirty="0" smtClean="0">
              <a:solidFill>
                <a:srgbClr val="0033CC"/>
              </a:solidFill>
              <a:latin typeface="Calibri Light" panose="020F0302020204030204" pitchFamily="34" charset="0"/>
            </a:endParaRPr>
          </a:p>
        </p:txBody>
      </p:sp>
      <p:sp>
        <p:nvSpPr>
          <p:cNvPr id="4" name="TextBox 3"/>
          <p:cNvSpPr txBox="1"/>
          <p:nvPr/>
        </p:nvSpPr>
        <p:spPr>
          <a:xfrm>
            <a:off x="467544" y="1124744"/>
            <a:ext cx="8136904" cy="5509200"/>
          </a:xfrm>
          <a:prstGeom prst="rect">
            <a:avLst/>
          </a:prstGeom>
          <a:solidFill>
            <a:srgbClr val="FFFFFF"/>
          </a:solidFill>
          <a:ln w="12700">
            <a:noFill/>
          </a:ln>
        </p:spPr>
        <p:txBody>
          <a:bodyPr wrap="square" rtlCol="0">
            <a:spAutoFit/>
          </a:bodyPr>
          <a:lstStyle/>
          <a:p>
            <a:r>
              <a:rPr lang="en-US" sz="1600" i="0" dirty="0">
                <a:latin typeface="Courier New" panose="02070309020205020404" pitchFamily="49" charset="0"/>
                <a:cs typeface="Courier New" panose="02070309020205020404" pitchFamily="49" charset="0"/>
              </a:rPr>
              <a:t>//</a:t>
            </a:r>
          </a:p>
          <a:p>
            <a:r>
              <a:rPr lang="en-US" sz="1600" i="0" dirty="0">
                <a:latin typeface="Courier New" panose="02070309020205020404" pitchFamily="49" charset="0"/>
                <a:cs typeface="Courier New" panose="02070309020205020404" pitchFamily="49" charset="0"/>
              </a:rPr>
              <a:t>// MADX Example 2: FODO cell with dipoles</a:t>
            </a:r>
          </a:p>
          <a:p>
            <a:r>
              <a:rPr lang="en-US" sz="1600" i="0" dirty="0">
                <a:latin typeface="Courier New" panose="02070309020205020404" pitchFamily="49" charset="0"/>
                <a:cs typeface="Courier New" panose="02070309020205020404" pitchFamily="49" charset="0"/>
              </a:rPr>
              <a:t>// Author: V. </a:t>
            </a:r>
            <a:r>
              <a:rPr lang="en-US" sz="1600" i="0" dirty="0" err="1">
                <a:latin typeface="Courier New" panose="02070309020205020404" pitchFamily="49" charset="0"/>
                <a:cs typeface="Courier New" panose="02070309020205020404" pitchFamily="49" charset="0"/>
              </a:rPr>
              <a:t>Ziemann</a:t>
            </a:r>
            <a:r>
              <a:rPr lang="en-US" sz="1600" i="0" dirty="0">
                <a:latin typeface="Courier New" panose="02070309020205020404" pitchFamily="49" charset="0"/>
                <a:cs typeface="Courier New" panose="02070309020205020404" pitchFamily="49" charset="0"/>
              </a:rPr>
              <a:t>, Uppsala University</a:t>
            </a:r>
          </a:p>
          <a:p>
            <a:r>
              <a:rPr lang="en-US" sz="1600" i="0" dirty="0">
                <a:latin typeface="Courier New" panose="02070309020205020404" pitchFamily="49" charset="0"/>
                <a:cs typeface="Courier New" panose="02070309020205020404" pitchFamily="49" charset="0"/>
              </a:rPr>
              <a:t>// Date: 060911</a:t>
            </a:r>
          </a:p>
          <a:p>
            <a:endParaRPr lang="en-US" sz="1600" i="0" dirty="0">
              <a:latin typeface="Courier New" panose="02070309020205020404" pitchFamily="49" charset="0"/>
              <a:cs typeface="Courier New" panose="02070309020205020404" pitchFamily="49" charset="0"/>
            </a:endParaRPr>
          </a:p>
          <a:p>
            <a:r>
              <a:rPr lang="en-US" sz="1600" i="0" dirty="0" err="1">
                <a:latin typeface="Courier New" panose="02070309020205020404" pitchFamily="49" charset="0"/>
                <a:cs typeface="Courier New" panose="02070309020205020404" pitchFamily="49" charset="0"/>
              </a:rPr>
              <a:t>TITLE,'Example</a:t>
            </a:r>
            <a:r>
              <a:rPr lang="en-US" sz="1600" i="0" dirty="0">
                <a:latin typeface="Courier New" panose="02070309020205020404" pitchFamily="49" charset="0"/>
                <a:cs typeface="Courier New" panose="02070309020205020404" pitchFamily="49" charset="0"/>
              </a:rPr>
              <a:t> 2: FODO2.MADX'; </a:t>
            </a:r>
          </a:p>
          <a:p>
            <a:endParaRPr lang="en-US" sz="1600" i="0" dirty="0">
              <a:latin typeface="Courier New" panose="02070309020205020404" pitchFamily="49" charset="0"/>
              <a:cs typeface="Courier New" panose="02070309020205020404" pitchFamily="49" charset="0"/>
            </a:endParaRPr>
          </a:p>
          <a:p>
            <a:r>
              <a:rPr lang="en-US" sz="1600" i="0" dirty="0">
                <a:latin typeface="Courier New" panose="02070309020205020404" pitchFamily="49" charset="0"/>
                <a:cs typeface="Courier New" panose="02070309020205020404" pitchFamily="49" charset="0"/>
              </a:rPr>
              <a:t>BEAM, PARTICLE=ELECTRON,PC=3.0;     </a:t>
            </a:r>
          </a:p>
          <a:p>
            <a:endParaRPr lang="en-US" sz="1600" i="0" dirty="0">
              <a:latin typeface="Courier New" panose="02070309020205020404" pitchFamily="49" charset="0"/>
              <a:cs typeface="Courier New" panose="02070309020205020404" pitchFamily="49" charset="0"/>
            </a:endParaRPr>
          </a:p>
          <a:p>
            <a:r>
              <a:rPr lang="en-US" sz="1600" i="0" dirty="0">
                <a:latin typeface="Courier New" panose="02070309020205020404" pitchFamily="49" charset="0"/>
                <a:cs typeface="Courier New" panose="02070309020205020404" pitchFamily="49" charset="0"/>
              </a:rPr>
              <a:t>DEGREE:=PI/180.0</a:t>
            </a:r>
            <a:r>
              <a:rPr lang="en-US" sz="1600" i="0" dirty="0" smtClean="0">
                <a:latin typeface="Courier New" panose="02070309020205020404" pitchFamily="49" charset="0"/>
                <a:cs typeface="Courier New" panose="02070309020205020404" pitchFamily="49" charset="0"/>
              </a:rPr>
              <a:t>;</a:t>
            </a:r>
          </a:p>
          <a:p>
            <a:endParaRPr lang="en-US" sz="1600" i="0" dirty="0" smtClean="0">
              <a:latin typeface="Courier New" panose="02070309020205020404" pitchFamily="49" charset="0"/>
              <a:cs typeface="Courier New" panose="02070309020205020404" pitchFamily="49" charset="0"/>
            </a:endParaRPr>
          </a:p>
          <a:p>
            <a:r>
              <a:rPr lang="en-US" sz="1600" i="0" dirty="0" smtClean="0">
                <a:latin typeface="Courier New" panose="02070309020205020404" pitchFamily="49" charset="0"/>
                <a:cs typeface="Courier New" panose="02070309020205020404" pitchFamily="49" charset="0"/>
              </a:rPr>
              <a:t>QF</a:t>
            </a:r>
            <a:r>
              <a:rPr lang="en-US" sz="1600" i="0" dirty="0">
                <a:latin typeface="Courier New" panose="02070309020205020404" pitchFamily="49" charset="0"/>
                <a:cs typeface="Courier New" panose="02070309020205020404" pitchFamily="49" charset="0"/>
              </a:rPr>
              <a:t>: </a:t>
            </a:r>
            <a:r>
              <a:rPr lang="en-US" sz="1600" i="0" dirty="0">
                <a:solidFill>
                  <a:srgbClr val="0033CC"/>
                </a:solidFill>
                <a:latin typeface="Courier New" panose="02070309020205020404" pitchFamily="49" charset="0"/>
                <a:cs typeface="Courier New" panose="02070309020205020404" pitchFamily="49" charset="0"/>
              </a:rPr>
              <a:t>QUADRUPOLE,L=0.5,K1=0.2</a:t>
            </a:r>
            <a:r>
              <a:rPr lang="en-US" sz="1600" i="0" dirty="0">
                <a:latin typeface="Courier New" panose="02070309020205020404" pitchFamily="49" charset="0"/>
                <a:cs typeface="Courier New" panose="02070309020205020404" pitchFamily="49" charset="0"/>
              </a:rPr>
              <a:t>;       </a:t>
            </a:r>
          </a:p>
          <a:p>
            <a:r>
              <a:rPr lang="en-US" sz="1600" i="0" dirty="0">
                <a:latin typeface="Courier New" panose="02070309020205020404" pitchFamily="49" charset="0"/>
                <a:cs typeface="Courier New" panose="02070309020205020404" pitchFamily="49" charset="0"/>
              </a:rPr>
              <a:t>QD: QUADRUPOLE,L=1.0,K1=-0.2;      </a:t>
            </a:r>
          </a:p>
          <a:p>
            <a:r>
              <a:rPr lang="en-US" sz="1600" i="0" dirty="0">
                <a:latin typeface="Courier New" panose="02070309020205020404" pitchFamily="49" charset="0"/>
                <a:cs typeface="Courier New" panose="02070309020205020404" pitchFamily="49" charset="0"/>
              </a:rPr>
              <a:t>B: </a:t>
            </a:r>
            <a:r>
              <a:rPr lang="en-US" sz="1600" i="0" dirty="0">
                <a:solidFill>
                  <a:srgbClr val="0033CC"/>
                </a:solidFill>
                <a:latin typeface="Courier New" panose="02070309020205020404" pitchFamily="49" charset="0"/>
                <a:cs typeface="Courier New" panose="02070309020205020404" pitchFamily="49" charset="0"/>
              </a:rPr>
              <a:t>SBEND,L=1.0,ANGLE=15.0*DEGREE</a:t>
            </a:r>
            <a:r>
              <a:rPr lang="en-US" sz="1600" i="0" dirty="0">
                <a:latin typeface="Courier New" panose="02070309020205020404" pitchFamily="49" charset="0"/>
                <a:cs typeface="Courier New" panose="02070309020205020404" pitchFamily="49" charset="0"/>
              </a:rPr>
              <a:t>;  </a:t>
            </a:r>
          </a:p>
          <a:p>
            <a:endParaRPr lang="en-US" sz="1600" i="0" dirty="0">
              <a:latin typeface="Courier New" panose="02070309020205020404" pitchFamily="49" charset="0"/>
              <a:cs typeface="Courier New" panose="02070309020205020404" pitchFamily="49" charset="0"/>
            </a:endParaRPr>
          </a:p>
          <a:p>
            <a:r>
              <a:rPr lang="en-US" sz="1600" i="0" dirty="0">
                <a:latin typeface="Courier New" panose="02070309020205020404" pitchFamily="49" charset="0"/>
                <a:cs typeface="Courier New" panose="02070309020205020404" pitchFamily="49" charset="0"/>
              </a:rPr>
              <a:t>FODO: SEQUENCE,REFER=ENTRY,L=12.0;</a:t>
            </a:r>
          </a:p>
          <a:p>
            <a:r>
              <a:rPr lang="en-US" sz="1600" i="0" dirty="0">
                <a:latin typeface="Courier New" panose="02070309020205020404" pitchFamily="49" charset="0"/>
                <a:cs typeface="Courier New" panose="02070309020205020404" pitchFamily="49" charset="0"/>
              </a:rPr>
              <a:t>  QF1:   QF,      AT=0.0;</a:t>
            </a:r>
          </a:p>
          <a:p>
            <a:r>
              <a:rPr lang="en-US" sz="1600" i="0" dirty="0">
                <a:latin typeface="Courier New" panose="02070309020205020404" pitchFamily="49" charset="0"/>
                <a:cs typeface="Courier New" panose="02070309020205020404" pitchFamily="49" charset="0"/>
              </a:rPr>
              <a:t>  B1:    B,       AT=2.5;</a:t>
            </a:r>
          </a:p>
          <a:p>
            <a:r>
              <a:rPr lang="en-US" sz="1600" i="0" dirty="0">
                <a:latin typeface="Courier New" panose="02070309020205020404" pitchFamily="49" charset="0"/>
                <a:cs typeface="Courier New" panose="02070309020205020404" pitchFamily="49" charset="0"/>
              </a:rPr>
              <a:t>  QD1:   QD,      AT=5.5;</a:t>
            </a:r>
          </a:p>
          <a:p>
            <a:r>
              <a:rPr lang="en-US" sz="1600" i="0" dirty="0">
                <a:latin typeface="Courier New" panose="02070309020205020404" pitchFamily="49" charset="0"/>
                <a:cs typeface="Courier New" panose="02070309020205020404" pitchFamily="49" charset="0"/>
              </a:rPr>
              <a:t>  B2:    B,       AT=8.5;</a:t>
            </a:r>
          </a:p>
          <a:p>
            <a:r>
              <a:rPr lang="en-US" sz="1600" i="0" dirty="0">
                <a:latin typeface="Courier New" panose="02070309020205020404" pitchFamily="49" charset="0"/>
                <a:cs typeface="Courier New" panose="02070309020205020404" pitchFamily="49" charset="0"/>
              </a:rPr>
              <a:t>  QF2:   QF,      AT=11.5;</a:t>
            </a:r>
          </a:p>
          <a:p>
            <a:r>
              <a:rPr lang="en-US" sz="1600" i="0" dirty="0">
                <a:latin typeface="Courier New" panose="02070309020205020404" pitchFamily="49" charset="0"/>
                <a:cs typeface="Courier New" panose="02070309020205020404" pitchFamily="49" charset="0"/>
              </a:rPr>
              <a:t>ENDSEQUENCE;</a:t>
            </a:r>
          </a:p>
        </p:txBody>
      </p:sp>
    </p:spTree>
    <p:extLst>
      <p:ext uri="{BB962C8B-B14F-4D97-AF65-F5344CB8AC3E}">
        <p14:creationId xmlns:p14="http://schemas.microsoft.com/office/powerpoint/2010/main" val="138093240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Each multipole term corresponds to a field distribution; they can be added </a:t>
            </a:r>
            <a:r>
              <a:rPr lang="en-US" sz="2800" i="0" kern="0" dirty="0" smtClean="0">
                <a:solidFill>
                  <a:srgbClr val="0033CC"/>
                </a:solidFill>
                <a:latin typeface="Calibri Light" panose="020F0302020204030204" pitchFamily="34" charset="0"/>
              </a:rPr>
              <a:t>up (exploiting linear superposition)</a:t>
            </a:r>
            <a:endParaRPr lang="en-US" sz="2800" b="0" i="0" kern="0" dirty="0" smtClean="0">
              <a:solidFill>
                <a:srgbClr val="0033CC"/>
              </a:solidFill>
              <a:latin typeface="Calibri Light" panose="020F0302020204030204" pitchFamily="34" charset="0"/>
            </a:endParaRPr>
          </a:p>
        </p:txBody>
      </p:sp>
      <p:sp>
        <p:nvSpPr>
          <p:cNvPr id="50" name="TextBox 49"/>
          <p:cNvSpPr txBox="1"/>
          <p:nvPr/>
        </p:nvSpPr>
        <p:spPr>
          <a:xfrm>
            <a:off x="466069" y="1402388"/>
            <a:ext cx="2521755" cy="400110"/>
          </a:xfrm>
          <a:prstGeom prst="rect">
            <a:avLst/>
          </a:prstGeom>
          <a:solidFill>
            <a:srgbClr val="FFFFFF"/>
          </a:solidFill>
          <a:ln w="12700">
            <a:noFill/>
          </a:ln>
        </p:spPr>
        <p:txBody>
          <a:bodyPr wrap="square" rtlCol="0">
            <a:spAutoFit/>
          </a:bodyPr>
          <a:lstStyle/>
          <a:p>
            <a:pPr algn="ctr"/>
            <a:r>
              <a:rPr lang="en-US" sz="2000" i="0" dirty="0" smtClean="0">
                <a:latin typeface="Calibri Light" panose="020F0302020204030204" pitchFamily="34" charset="0"/>
              </a:rPr>
              <a:t>B</a:t>
            </a:r>
            <a:r>
              <a:rPr lang="en-US" sz="2000" i="0" baseline="-25000" dirty="0" smtClean="0">
                <a:latin typeface="Calibri Light" panose="020F0302020204030204" pitchFamily="34" charset="0"/>
              </a:rPr>
              <a:t>1</a:t>
            </a:r>
            <a:r>
              <a:rPr lang="en-US" sz="2000" i="0" dirty="0" smtClean="0">
                <a:latin typeface="Calibri Light" panose="020F0302020204030204" pitchFamily="34" charset="0"/>
              </a:rPr>
              <a:t>: normal dipole</a:t>
            </a:r>
          </a:p>
        </p:txBody>
      </p:sp>
      <p:pic>
        <p:nvPicPr>
          <p:cNvPr id="5" name="Picture 4"/>
          <p:cNvPicPr>
            <a:picLocks noChangeAspect="1"/>
          </p:cNvPicPr>
          <p:nvPr/>
        </p:nvPicPr>
        <p:blipFill rotWithShape="1">
          <a:blip r:embed="rId3"/>
          <a:srcRect l="5337" t="9216" r="6038" b="2133"/>
          <a:stretch/>
        </p:blipFill>
        <p:spPr>
          <a:xfrm>
            <a:off x="831467" y="4581328"/>
            <a:ext cx="1800000" cy="1800000"/>
          </a:xfrm>
          <a:prstGeom prst="rect">
            <a:avLst/>
          </a:prstGeom>
        </p:spPr>
      </p:pic>
      <p:pic>
        <p:nvPicPr>
          <p:cNvPr id="8" name="Picture 7"/>
          <p:cNvPicPr>
            <a:picLocks noChangeAspect="1"/>
          </p:cNvPicPr>
          <p:nvPr/>
        </p:nvPicPr>
        <p:blipFill rotWithShape="1">
          <a:blip r:embed="rId4"/>
          <a:srcRect l="5321" t="9216" r="6054" b="2133"/>
          <a:stretch/>
        </p:blipFill>
        <p:spPr>
          <a:xfrm>
            <a:off x="3672000" y="4581328"/>
            <a:ext cx="1800000" cy="1800000"/>
          </a:xfrm>
          <a:prstGeom prst="rect">
            <a:avLst/>
          </a:prstGeom>
        </p:spPr>
      </p:pic>
      <p:pic>
        <p:nvPicPr>
          <p:cNvPr id="7" name="Picture 6"/>
          <p:cNvPicPr>
            <a:picLocks noChangeAspect="1"/>
          </p:cNvPicPr>
          <p:nvPr/>
        </p:nvPicPr>
        <p:blipFill rotWithShape="1">
          <a:blip r:embed="rId5"/>
          <a:srcRect l="5687" t="9298" r="5688" b="2050"/>
          <a:stretch/>
        </p:blipFill>
        <p:spPr>
          <a:xfrm>
            <a:off x="3672000" y="1845360"/>
            <a:ext cx="1800000" cy="1800000"/>
          </a:xfrm>
          <a:prstGeom prst="rect">
            <a:avLst/>
          </a:prstGeom>
        </p:spPr>
      </p:pic>
      <p:pic>
        <p:nvPicPr>
          <p:cNvPr id="10" name="Picture 9"/>
          <p:cNvPicPr>
            <a:picLocks noChangeAspect="1"/>
          </p:cNvPicPr>
          <p:nvPr/>
        </p:nvPicPr>
        <p:blipFill rotWithShape="1">
          <a:blip r:embed="rId6"/>
          <a:srcRect l="4986" t="9298" r="6389" b="2050"/>
          <a:stretch/>
        </p:blipFill>
        <p:spPr>
          <a:xfrm>
            <a:off x="6515952" y="1845360"/>
            <a:ext cx="1800000" cy="1800000"/>
          </a:xfrm>
          <a:prstGeom prst="rect">
            <a:avLst/>
          </a:prstGeom>
        </p:spPr>
      </p:pic>
      <p:pic>
        <p:nvPicPr>
          <p:cNvPr id="11" name="Picture 10"/>
          <p:cNvPicPr>
            <a:picLocks noChangeAspect="1"/>
          </p:cNvPicPr>
          <p:nvPr/>
        </p:nvPicPr>
        <p:blipFill rotWithShape="1">
          <a:blip r:embed="rId7"/>
          <a:srcRect l="5482" t="9216" r="5892" b="2133"/>
          <a:stretch/>
        </p:blipFill>
        <p:spPr>
          <a:xfrm>
            <a:off x="6515952" y="4581328"/>
            <a:ext cx="1800000" cy="1800000"/>
          </a:xfrm>
          <a:prstGeom prst="rect">
            <a:avLst/>
          </a:prstGeom>
        </p:spPr>
      </p:pic>
      <p:sp>
        <p:nvSpPr>
          <p:cNvPr id="30" name="TextBox 29"/>
          <p:cNvSpPr txBox="1"/>
          <p:nvPr/>
        </p:nvSpPr>
        <p:spPr>
          <a:xfrm>
            <a:off x="3347864" y="1402388"/>
            <a:ext cx="2521755" cy="400110"/>
          </a:xfrm>
          <a:prstGeom prst="rect">
            <a:avLst/>
          </a:prstGeom>
          <a:solidFill>
            <a:srgbClr val="FFFFFF"/>
          </a:solidFill>
          <a:ln w="12700">
            <a:noFill/>
          </a:ln>
        </p:spPr>
        <p:txBody>
          <a:bodyPr wrap="square" rtlCol="0">
            <a:spAutoFit/>
          </a:bodyPr>
          <a:lstStyle/>
          <a:p>
            <a:pPr algn="ctr"/>
            <a:r>
              <a:rPr lang="en-US" sz="2000" i="0" dirty="0" smtClean="0">
                <a:latin typeface="Calibri Light" panose="020F0302020204030204" pitchFamily="34" charset="0"/>
              </a:rPr>
              <a:t>B</a:t>
            </a:r>
            <a:r>
              <a:rPr lang="en-US" sz="2000" i="0" baseline="-25000" dirty="0" smtClean="0">
                <a:latin typeface="Calibri Light" panose="020F0302020204030204" pitchFamily="34" charset="0"/>
              </a:rPr>
              <a:t>2</a:t>
            </a:r>
            <a:r>
              <a:rPr lang="en-US" sz="2000" i="0" dirty="0" smtClean="0">
                <a:latin typeface="Calibri Light" panose="020F0302020204030204" pitchFamily="34" charset="0"/>
              </a:rPr>
              <a:t>: normal quadrupole</a:t>
            </a:r>
          </a:p>
        </p:txBody>
      </p:sp>
      <p:sp>
        <p:nvSpPr>
          <p:cNvPr id="31" name="TextBox 30"/>
          <p:cNvSpPr txBox="1"/>
          <p:nvPr/>
        </p:nvSpPr>
        <p:spPr>
          <a:xfrm>
            <a:off x="6084168" y="1402388"/>
            <a:ext cx="2521755" cy="400110"/>
          </a:xfrm>
          <a:prstGeom prst="rect">
            <a:avLst/>
          </a:prstGeom>
          <a:solidFill>
            <a:srgbClr val="FFFFFF"/>
          </a:solidFill>
          <a:ln w="12700">
            <a:noFill/>
          </a:ln>
        </p:spPr>
        <p:txBody>
          <a:bodyPr wrap="square" rtlCol="0">
            <a:spAutoFit/>
          </a:bodyPr>
          <a:lstStyle/>
          <a:p>
            <a:pPr algn="ctr"/>
            <a:r>
              <a:rPr lang="en-US" sz="2000" i="0" dirty="0" smtClean="0">
                <a:latin typeface="Calibri Light" panose="020F0302020204030204" pitchFamily="34" charset="0"/>
              </a:rPr>
              <a:t>B</a:t>
            </a:r>
            <a:r>
              <a:rPr lang="en-US" sz="2000" i="0" baseline="-25000" dirty="0" smtClean="0">
                <a:latin typeface="Calibri Light" panose="020F0302020204030204" pitchFamily="34" charset="0"/>
              </a:rPr>
              <a:t>3</a:t>
            </a:r>
            <a:r>
              <a:rPr lang="en-US" sz="2000" i="0" dirty="0" smtClean="0">
                <a:latin typeface="Calibri Light" panose="020F0302020204030204" pitchFamily="34" charset="0"/>
              </a:rPr>
              <a:t>: normal sextupole</a:t>
            </a:r>
          </a:p>
        </p:txBody>
      </p:sp>
      <p:sp>
        <p:nvSpPr>
          <p:cNvPr id="34" name="TextBox 33"/>
          <p:cNvSpPr txBox="1"/>
          <p:nvPr/>
        </p:nvSpPr>
        <p:spPr>
          <a:xfrm>
            <a:off x="466069" y="4178725"/>
            <a:ext cx="2521755" cy="400110"/>
          </a:xfrm>
          <a:prstGeom prst="rect">
            <a:avLst/>
          </a:prstGeom>
          <a:solidFill>
            <a:srgbClr val="FFFFFF"/>
          </a:solidFill>
          <a:ln w="12700">
            <a:noFill/>
          </a:ln>
        </p:spPr>
        <p:txBody>
          <a:bodyPr wrap="square" rtlCol="0">
            <a:spAutoFit/>
          </a:bodyPr>
          <a:lstStyle/>
          <a:p>
            <a:pPr algn="ctr"/>
            <a:r>
              <a:rPr lang="en-US" sz="2000" i="0" dirty="0" smtClean="0">
                <a:latin typeface="Calibri Light" panose="020F0302020204030204" pitchFamily="34" charset="0"/>
              </a:rPr>
              <a:t>A</a:t>
            </a:r>
            <a:r>
              <a:rPr lang="en-US" sz="2000" i="0" baseline="-25000" dirty="0" smtClean="0">
                <a:latin typeface="Calibri Light" panose="020F0302020204030204" pitchFamily="34" charset="0"/>
              </a:rPr>
              <a:t>1</a:t>
            </a:r>
            <a:r>
              <a:rPr lang="en-US" sz="2000" i="0" dirty="0" smtClean="0">
                <a:latin typeface="Calibri Light" panose="020F0302020204030204" pitchFamily="34" charset="0"/>
              </a:rPr>
              <a:t>: skew dipole</a:t>
            </a:r>
          </a:p>
        </p:txBody>
      </p:sp>
      <p:sp>
        <p:nvSpPr>
          <p:cNvPr id="35" name="TextBox 34"/>
          <p:cNvSpPr txBox="1"/>
          <p:nvPr/>
        </p:nvSpPr>
        <p:spPr>
          <a:xfrm>
            <a:off x="3347864" y="4167662"/>
            <a:ext cx="2521755" cy="400110"/>
          </a:xfrm>
          <a:prstGeom prst="rect">
            <a:avLst/>
          </a:prstGeom>
          <a:solidFill>
            <a:srgbClr val="FFFFFF"/>
          </a:solidFill>
          <a:ln w="12700">
            <a:noFill/>
          </a:ln>
        </p:spPr>
        <p:txBody>
          <a:bodyPr wrap="square" rtlCol="0">
            <a:spAutoFit/>
          </a:bodyPr>
          <a:lstStyle/>
          <a:p>
            <a:pPr algn="ctr"/>
            <a:r>
              <a:rPr lang="en-US" sz="2000" i="0" dirty="0" smtClean="0">
                <a:latin typeface="Calibri Light" panose="020F0302020204030204" pitchFamily="34" charset="0"/>
              </a:rPr>
              <a:t>A</a:t>
            </a:r>
            <a:r>
              <a:rPr lang="en-US" sz="2000" i="0" baseline="-25000" dirty="0" smtClean="0">
                <a:latin typeface="Calibri Light" panose="020F0302020204030204" pitchFamily="34" charset="0"/>
              </a:rPr>
              <a:t>2</a:t>
            </a:r>
            <a:r>
              <a:rPr lang="en-US" sz="2000" i="0" dirty="0" smtClean="0">
                <a:latin typeface="Calibri Light" panose="020F0302020204030204" pitchFamily="34" charset="0"/>
              </a:rPr>
              <a:t>: skew quadrupole</a:t>
            </a:r>
          </a:p>
        </p:txBody>
      </p:sp>
      <p:sp>
        <p:nvSpPr>
          <p:cNvPr id="36" name="TextBox 35"/>
          <p:cNvSpPr txBox="1"/>
          <p:nvPr/>
        </p:nvSpPr>
        <p:spPr>
          <a:xfrm>
            <a:off x="6154701" y="4167662"/>
            <a:ext cx="2521755" cy="400110"/>
          </a:xfrm>
          <a:prstGeom prst="rect">
            <a:avLst/>
          </a:prstGeom>
          <a:solidFill>
            <a:srgbClr val="FFFFFF"/>
          </a:solidFill>
          <a:ln w="12700">
            <a:noFill/>
          </a:ln>
        </p:spPr>
        <p:txBody>
          <a:bodyPr wrap="square" rtlCol="0">
            <a:spAutoFit/>
          </a:bodyPr>
          <a:lstStyle/>
          <a:p>
            <a:pPr algn="ctr"/>
            <a:r>
              <a:rPr lang="en-US" sz="2000" i="0" dirty="0" smtClean="0">
                <a:latin typeface="Calibri Light" panose="020F0302020204030204" pitchFamily="34" charset="0"/>
              </a:rPr>
              <a:t>A</a:t>
            </a:r>
            <a:r>
              <a:rPr lang="en-US" sz="2000" i="0" baseline="-25000" dirty="0" smtClean="0">
                <a:latin typeface="Calibri Light" panose="020F0302020204030204" pitchFamily="34" charset="0"/>
              </a:rPr>
              <a:t>3</a:t>
            </a:r>
            <a:r>
              <a:rPr lang="en-US" sz="2000" i="0" dirty="0" smtClean="0">
                <a:latin typeface="Calibri Light" panose="020F0302020204030204" pitchFamily="34" charset="0"/>
              </a:rPr>
              <a:t>: skew sextupole</a:t>
            </a:r>
          </a:p>
        </p:txBody>
      </p:sp>
      <p:grpSp>
        <p:nvGrpSpPr>
          <p:cNvPr id="9" name="Group 8"/>
          <p:cNvGrpSpPr/>
          <p:nvPr/>
        </p:nvGrpSpPr>
        <p:grpSpPr>
          <a:xfrm>
            <a:off x="831467" y="1700808"/>
            <a:ext cx="2346634" cy="2088232"/>
            <a:chOff x="831467" y="1196752"/>
            <a:chExt cx="2346634" cy="2088232"/>
          </a:xfrm>
        </p:grpSpPr>
        <p:pic>
          <p:nvPicPr>
            <p:cNvPr id="4" name="Picture 3"/>
            <p:cNvPicPr>
              <a:picLocks noChangeAspect="1"/>
            </p:cNvPicPr>
            <p:nvPr/>
          </p:nvPicPr>
          <p:blipFill rotWithShape="1">
            <a:blip r:embed="rId8"/>
            <a:srcRect l="6363" t="9298" r="5000" b="2041"/>
            <a:stretch/>
          </p:blipFill>
          <p:spPr>
            <a:xfrm>
              <a:off x="831467" y="1341304"/>
              <a:ext cx="1800200" cy="1800201"/>
            </a:xfrm>
            <a:prstGeom prst="rect">
              <a:avLst/>
            </a:prstGeom>
          </p:spPr>
        </p:pic>
        <p:sp>
          <p:nvSpPr>
            <p:cNvPr id="3" name="Rectangle 2"/>
            <p:cNvSpPr/>
            <p:nvPr/>
          </p:nvSpPr>
          <p:spPr bwMode="auto">
            <a:xfrm>
              <a:off x="2602037" y="1196752"/>
              <a:ext cx="576064" cy="2088232"/>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spTree>
    <p:extLst>
      <p:ext uri="{BB962C8B-B14F-4D97-AF65-F5344CB8AC3E}">
        <p14:creationId xmlns:p14="http://schemas.microsoft.com/office/powerpoint/2010/main" val="343382170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The field profile in the horizontal plane follows a polynomial expansion</a:t>
            </a:r>
            <a:endParaRPr lang="en-US" sz="2800" b="0" i="0" kern="0" dirty="0" smtClean="0">
              <a:solidFill>
                <a:srgbClr val="0033CC"/>
              </a:solidFill>
              <a:latin typeface="Calibri Light" panose="020F0302020204030204" pitchFamily="34" charset="0"/>
            </a:endParaRPr>
          </a:p>
        </p:txBody>
      </p:sp>
      <mc:AlternateContent xmlns:mc="http://schemas.openxmlformats.org/markup-compatibility/2006" xmlns:a14="http://schemas.microsoft.com/office/drawing/2010/main">
        <mc:Choice Requires="a14">
          <p:sp>
            <p:nvSpPr>
              <p:cNvPr id="3" name="Rectangle 2"/>
              <p:cNvSpPr/>
              <p:nvPr/>
            </p:nvSpPr>
            <p:spPr>
              <a:xfrm>
                <a:off x="719572" y="1129311"/>
                <a:ext cx="7704856" cy="931537"/>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sz="2000" i="1">
                              <a:latin typeface="Cambria Math" panose="02040503050406030204" pitchFamily="18" charset="0"/>
                            </a:rPr>
                          </m:ctrlPr>
                        </m:sSubPr>
                        <m:e>
                          <m:r>
                            <a:rPr lang="en-GB" sz="2000">
                              <a:latin typeface="Cambria Math" panose="02040503050406030204" pitchFamily="18" charset="0"/>
                            </a:rPr>
                            <m:t>𝐵</m:t>
                          </m:r>
                        </m:e>
                        <m:sub>
                          <m:r>
                            <a:rPr lang="en-GB" sz="2000">
                              <a:latin typeface="Cambria Math" panose="02040503050406030204" pitchFamily="18" charset="0"/>
                            </a:rPr>
                            <m:t>𝑦</m:t>
                          </m:r>
                        </m:sub>
                      </m:sSub>
                      <m:d>
                        <m:dPr>
                          <m:ctrlPr>
                            <a:rPr lang="en-GB" sz="2000" i="1">
                              <a:latin typeface="Cambria Math" panose="02040503050406030204" pitchFamily="18" charset="0"/>
                            </a:rPr>
                          </m:ctrlPr>
                        </m:dPr>
                        <m:e>
                          <m:r>
                            <a:rPr lang="en-GB" sz="2000">
                              <a:latin typeface="Cambria Math" panose="02040503050406030204" pitchFamily="18" charset="0"/>
                            </a:rPr>
                            <m:t>𝑥</m:t>
                          </m:r>
                        </m:e>
                      </m:d>
                      <m:r>
                        <a:rPr lang="en-GB" sz="2000" i="0">
                          <a:latin typeface="Cambria Math" panose="02040503050406030204" pitchFamily="18" charset="0"/>
                        </a:rPr>
                        <m:t>=</m:t>
                      </m:r>
                      <m:nary>
                        <m:naryPr>
                          <m:chr m:val="∑"/>
                          <m:limLoc m:val="undOvr"/>
                          <m:ctrlPr>
                            <a:rPr lang="en-GB" sz="2000" i="1">
                              <a:latin typeface="Cambria Math" panose="02040503050406030204" pitchFamily="18" charset="0"/>
                            </a:rPr>
                          </m:ctrlPr>
                        </m:naryPr>
                        <m:sub>
                          <m:r>
                            <a:rPr lang="en-GB" sz="2000">
                              <a:latin typeface="Cambria Math" panose="02040503050406030204" pitchFamily="18" charset="0"/>
                            </a:rPr>
                            <m:t>𝑛</m:t>
                          </m:r>
                          <m:r>
                            <a:rPr lang="en-GB" sz="2000" i="0">
                              <a:latin typeface="Cambria Math" panose="02040503050406030204" pitchFamily="18" charset="0"/>
                            </a:rPr>
                            <m:t>=1</m:t>
                          </m:r>
                        </m:sub>
                        <m:sup>
                          <m:r>
                            <a:rPr lang="en-GB" sz="2000" i="0">
                              <a:latin typeface="Cambria Math" panose="02040503050406030204" pitchFamily="18" charset="0"/>
                            </a:rPr>
                            <m:t>∞</m:t>
                          </m:r>
                        </m:sup>
                        <m:e>
                          <m:sSub>
                            <m:sSubPr>
                              <m:ctrlPr>
                                <a:rPr lang="en-GB" sz="2000" i="1">
                                  <a:latin typeface="Cambria Math" panose="02040503050406030204" pitchFamily="18" charset="0"/>
                                </a:rPr>
                              </m:ctrlPr>
                            </m:sSubPr>
                            <m:e>
                              <m:r>
                                <a:rPr lang="en-GB" sz="2000">
                                  <a:latin typeface="Cambria Math" panose="02040503050406030204" pitchFamily="18" charset="0"/>
                                </a:rPr>
                                <m:t>𝐵</m:t>
                              </m:r>
                            </m:e>
                            <m:sub>
                              <m:r>
                                <a:rPr lang="en-GB" sz="2000">
                                  <a:latin typeface="Cambria Math" panose="02040503050406030204" pitchFamily="18" charset="0"/>
                                </a:rPr>
                                <m:t>𝑛</m:t>
                              </m:r>
                            </m:sub>
                          </m:sSub>
                          <m:sSup>
                            <m:sSupPr>
                              <m:ctrlPr>
                                <a:rPr lang="en-GB" sz="2000" i="1">
                                  <a:latin typeface="Cambria Math" panose="02040503050406030204" pitchFamily="18" charset="0"/>
                                </a:rPr>
                              </m:ctrlPr>
                            </m:sSupPr>
                            <m:e>
                              <m:d>
                                <m:dPr>
                                  <m:ctrlPr>
                                    <a:rPr lang="en-GB" sz="2000" i="1">
                                      <a:latin typeface="Cambria Math" panose="02040503050406030204" pitchFamily="18" charset="0"/>
                                    </a:rPr>
                                  </m:ctrlPr>
                                </m:dPr>
                                <m:e>
                                  <m:f>
                                    <m:fPr>
                                      <m:ctrlPr>
                                        <a:rPr lang="en-GB" sz="2000" i="1">
                                          <a:latin typeface="Cambria Math" panose="02040503050406030204" pitchFamily="18" charset="0"/>
                                        </a:rPr>
                                      </m:ctrlPr>
                                    </m:fPr>
                                    <m:num>
                                      <m:r>
                                        <a:rPr lang="en-GB" sz="2000">
                                          <a:latin typeface="Cambria Math" panose="02040503050406030204" pitchFamily="18" charset="0"/>
                                        </a:rPr>
                                        <m:t>𝑥</m:t>
                                      </m:r>
                                    </m:num>
                                    <m:den>
                                      <m:r>
                                        <a:rPr lang="en-GB" sz="2000">
                                          <a:latin typeface="Cambria Math" panose="02040503050406030204" pitchFamily="18" charset="0"/>
                                        </a:rPr>
                                        <m:t>𝑅</m:t>
                                      </m:r>
                                    </m:den>
                                  </m:f>
                                </m:e>
                              </m:d>
                            </m:e>
                            <m:sup>
                              <m:r>
                                <a:rPr lang="en-GB" sz="2000">
                                  <a:latin typeface="Cambria Math" panose="02040503050406030204" pitchFamily="18" charset="0"/>
                                </a:rPr>
                                <m:t>𝑛</m:t>
                              </m:r>
                              <m:r>
                                <a:rPr lang="en-GB" sz="2000" i="0">
                                  <a:latin typeface="Cambria Math" panose="02040503050406030204" pitchFamily="18" charset="0"/>
                                </a:rPr>
                                <m:t>−1</m:t>
                              </m:r>
                            </m:sup>
                          </m:sSup>
                        </m:e>
                      </m:nary>
                      <m:r>
                        <a:rPr lang="en-GB" sz="2000" i="0">
                          <a:latin typeface="Cambria Math" panose="02040503050406030204" pitchFamily="18" charset="0"/>
                        </a:rPr>
                        <m:t>=</m:t>
                      </m:r>
                      <m:sSub>
                        <m:sSubPr>
                          <m:ctrlPr>
                            <a:rPr lang="en-GB" sz="2000" i="1">
                              <a:latin typeface="Cambria Math" panose="02040503050406030204" pitchFamily="18" charset="0"/>
                            </a:rPr>
                          </m:ctrlPr>
                        </m:sSubPr>
                        <m:e>
                          <m:r>
                            <a:rPr lang="en-GB" sz="2000">
                              <a:latin typeface="Cambria Math" panose="02040503050406030204" pitchFamily="18" charset="0"/>
                            </a:rPr>
                            <m:t>𝐵</m:t>
                          </m:r>
                        </m:e>
                        <m:sub>
                          <m:r>
                            <a:rPr lang="en-GB" sz="2000" i="0">
                              <a:latin typeface="Cambria Math" panose="02040503050406030204" pitchFamily="18" charset="0"/>
                            </a:rPr>
                            <m:t>1</m:t>
                          </m:r>
                        </m:sub>
                      </m:sSub>
                      <m:r>
                        <a:rPr lang="en-GB" sz="2000" i="0">
                          <a:latin typeface="Cambria Math" panose="02040503050406030204" pitchFamily="18" charset="0"/>
                        </a:rPr>
                        <m:t>+</m:t>
                      </m:r>
                      <m:sSub>
                        <m:sSubPr>
                          <m:ctrlPr>
                            <a:rPr lang="en-GB" sz="2000" i="1">
                              <a:latin typeface="Cambria Math" panose="02040503050406030204" pitchFamily="18" charset="0"/>
                            </a:rPr>
                          </m:ctrlPr>
                        </m:sSubPr>
                        <m:e>
                          <m:r>
                            <a:rPr lang="en-GB" sz="2000">
                              <a:latin typeface="Cambria Math" panose="02040503050406030204" pitchFamily="18" charset="0"/>
                            </a:rPr>
                            <m:t>𝐵</m:t>
                          </m:r>
                        </m:e>
                        <m:sub>
                          <m:r>
                            <a:rPr lang="en-GB" sz="2000" i="0">
                              <a:latin typeface="Cambria Math" panose="02040503050406030204" pitchFamily="18" charset="0"/>
                            </a:rPr>
                            <m:t>2</m:t>
                          </m:r>
                        </m:sub>
                      </m:sSub>
                      <m:f>
                        <m:fPr>
                          <m:ctrlPr>
                            <a:rPr lang="en-GB" sz="2000" i="1">
                              <a:latin typeface="Cambria Math" panose="02040503050406030204" pitchFamily="18" charset="0"/>
                            </a:rPr>
                          </m:ctrlPr>
                        </m:fPr>
                        <m:num>
                          <m:r>
                            <a:rPr lang="en-GB" sz="2000">
                              <a:latin typeface="Cambria Math" panose="02040503050406030204" pitchFamily="18" charset="0"/>
                            </a:rPr>
                            <m:t>𝑥</m:t>
                          </m:r>
                        </m:num>
                        <m:den>
                          <m:r>
                            <a:rPr lang="en-GB" sz="2000">
                              <a:latin typeface="Cambria Math" panose="02040503050406030204" pitchFamily="18" charset="0"/>
                            </a:rPr>
                            <m:t>𝑅</m:t>
                          </m:r>
                        </m:den>
                      </m:f>
                      <m:r>
                        <a:rPr lang="en-GB" sz="2000" i="0">
                          <a:latin typeface="Cambria Math" panose="02040503050406030204" pitchFamily="18" charset="0"/>
                        </a:rPr>
                        <m:t>+</m:t>
                      </m:r>
                      <m:sSub>
                        <m:sSubPr>
                          <m:ctrlPr>
                            <a:rPr lang="en-GB" sz="2000" i="1">
                              <a:latin typeface="Cambria Math" panose="02040503050406030204" pitchFamily="18" charset="0"/>
                            </a:rPr>
                          </m:ctrlPr>
                        </m:sSubPr>
                        <m:e>
                          <m:r>
                            <a:rPr lang="en-GB" sz="2000">
                              <a:latin typeface="Cambria Math" panose="02040503050406030204" pitchFamily="18" charset="0"/>
                            </a:rPr>
                            <m:t>𝐵</m:t>
                          </m:r>
                        </m:e>
                        <m:sub>
                          <m:r>
                            <a:rPr lang="en-GB" sz="2000" i="0">
                              <a:latin typeface="Cambria Math" panose="02040503050406030204" pitchFamily="18" charset="0"/>
                            </a:rPr>
                            <m:t>3</m:t>
                          </m:r>
                        </m:sub>
                      </m:sSub>
                      <m:f>
                        <m:fPr>
                          <m:ctrlPr>
                            <a:rPr lang="en-GB" sz="2000" i="1">
                              <a:latin typeface="Cambria Math" panose="02040503050406030204" pitchFamily="18" charset="0"/>
                            </a:rPr>
                          </m:ctrlPr>
                        </m:fPr>
                        <m:num>
                          <m:sSup>
                            <m:sSupPr>
                              <m:ctrlPr>
                                <a:rPr lang="en-GB" sz="2000" i="1">
                                  <a:latin typeface="Cambria Math" panose="02040503050406030204" pitchFamily="18" charset="0"/>
                                </a:rPr>
                              </m:ctrlPr>
                            </m:sSupPr>
                            <m:e>
                              <m:r>
                                <a:rPr lang="en-GB" sz="2000">
                                  <a:latin typeface="Cambria Math" panose="02040503050406030204" pitchFamily="18" charset="0"/>
                                </a:rPr>
                                <m:t>𝑥</m:t>
                              </m:r>
                            </m:e>
                            <m:sup>
                              <m:r>
                                <a:rPr lang="en-GB" sz="2000" i="0">
                                  <a:latin typeface="Cambria Math" panose="02040503050406030204" pitchFamily="18" charset="0"/>
                                </a:rPr>
                                <m:t>2</m:t>
                              </m:r>
                            </m:sup>
                          </m:sSup>
                        </m:num>
                        <m:den>
                          <m:sSup>
                            <m:sSupPr>
                              <m:ctrlPr>
                                <a:rPr lang="en-GB" sz="2000" i="1">
                                  <a:latin typeface="Cambria Math" panose="02040503050406030204" pitchFamily="18" charset="0"/>
                                </a:rPr>
                              </m:ctrlPr>
                            </m:sSupPr>
                            <m:e>
                              <m:r>
                                <a:rPr lang="en-GB" sz="2000">
                                  <a:latin typeface="Cambria Math" panose="02040503050406030204" pitchFamily="18" charset="0"/>
                                </a:rPr>
                                <m:t>𝑅</m:t>
                              </m:r>
                            </m:e>
                            <m:sup>
                              <m:r>
                                <a:rPr lang="en-GB" sz="2000" i="0">
                                  <a:latin typeface="Cambria Math" panose="02040503050406030204" pitchFamily="18" charset="0"/>
                                </a:rPr>
                                <m:t>2</m:t>
                              </m:r>
                            </m:sup>
                          </m:sSup>
                        </m:den>
                      </m:f>
                      <m:r>
                        <a:rPr lang="en-GB" sz="2000" i="0">
                          <a:latin typeface="Cambria Math" panose="02040503050406030204" pitchFamily="18" charset="0"/>
                        </a:rPr>
                        <m:t>+…</m:t>
                      </m:r>
                    </m:oMath>
                  </m:oMathPara>
                </a14:m>
                <a:endParaRPr lang="en-GB" sz="2000" dirty="0"/>
              </a:p>
            </p:txBody>
          </p:sp>
        </mc:Choice>
        <mc:Fallback xmlns="">
          <p:sp>
            <p:nvSpPr>
              <p:cNvPr id="3" name="Rectangle 2"/>
              <p:cNvSpPr>
                <a:spLocks noRot="1" noChangeAspect="1" noMove="1" noResize="1" noEditPoints="1" noAdjustHandles="1" noChangeArrowheads="1" noChangeShapeType="1" noTextEdit="1"/>
              </p:cNvSpPr>
              <p:nvPr/>
            </p:nvSpPr>
            <p:spPr>
              <a:xfrm>
                <a:off x="719572" y="1129311"/>
                <a:ext cx="7704856" cy="931537"/>
              </a:xfrm>
              <a:prstGeom prst="rect">
                <a:avLst/>
              </a:prstGeom>
              <a:blipFill rotWithShape="0">
                <a:blip r:embed="rId3"/>
                <a:stretch>
                  <a:fillRect/>
                </a:stretch>
              </a:blipFill>
            </p:spPr>
            <p:txBody>
              <a:bodyPr/>
              <a:lstStyle/>
              <a:p>
                <a:r>
                  <a:rPr lang="en-GB">
                    <a:noFill/>
                  </a:rPr>
                  <a:t> </a:t>
                </a:r>
              </a:p>
            </p:txBody>
          </p:sp>
        </mc:Fallback>
      </mc:AlternateContent>
      <p:sp>
        <p:nvSpPr>
          <p:cNvPr id="13" name="Freeform 12"/>
          <p:cNvSpPr/>
          <p:nvPr/>
        </p:nvSpPr>
        <p:spPr bwMode="auto">
          <a:xfrm>
            <a:off x="6410325" y="3123512"/>
            <a:ext cx="1698625" cy="856527"/>
          </a:xfrm>
          <a:custGeom>
            <a:avLst/>
            <a:gdLst>
              <a:gd name="connsiteX0" fmla="*/ 0 w 1698625"/>
              <a:gd name="connsiteY0" fmla="*/ 3175 h 1705118"/>
              <a:gd name="connsiteX1" fmla="*/ 422275 w 1698625"/>
              <a:gd name="connsiteY1" fmla="*/ 1285875 h 1705118"/>
              <a:gd name="connsiteX2" fmla="*/ 844550 w 1698625"/>
              <a:gd name="connsiteY2" fmla="*/ 1704975 h 1705118"/>
              <a:gd name="connsiteX3" fmla="*/ 1282700 w 1698625"/>
              <a:gd name="connsiteY3" fmla="*/ 1254125 h 1705118"/>
              <a:gd name="connsiteX4" fmla="*/ 1698625 w 1698625"/>
              <a:gd name="connsiteY4" fmla="*/ 0 h 17051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8625" h="1705118">
                <a:moveTo>
                  <a:pt x="0" y="3175"/>
                </a:moveTo>
                <a:cubicBezTo>
                  <a:pt x="140758" y="502708"/>
                  <a:pt x="281517" y="1002242"/>
                  <a:pt x="422275" y="1285875"/>
                </a:cubicBezTo>
                <a:cubicBezTo>
                  <a:pt x="563033" y="1569508"/>
                  <a:pt x="701146" y="1710267"/>
                  <a:pt x="844550" y="1704975"/>
                </a:cubicBezTo>
                <a:cubicBezTo>
                  <a:pt x="987954" y="1699683"/>
                  <a:pt x="1140354" y="1538287"/>
                  <a:pt x="1282700" y="1254125"/>
                </a:cubicBezTo>
                <a:cubicBezTo>
                  <a:pt x="1425046" y="969963"/>
                  <a:pt x="1561835" y="484981"/>
                  <a:pt x="1698625" y="0"/>
                </a:cubicBezTo>
              </a:path>
            </a:pathLst>
          </a:custGeom>
          <a:noFill/>
          <a:ln w="12700" cap="flat" cmpd="sng" algn="ctr">
            <a:solidFill>
              <a:srgbClr val="0033CC"/>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cxnSp>
        <p:nvCxnSpPr>
          <p:cNvPr id="21" name="Straight Connector 20"/>
          <p:cNvCxnSpPr/>
          <p:nvPr/>
        </p:nvCxnSpPr>
        <p:spPr bwMode="auto">
          <a:xfrm>
            <a:off x="6300192" y="3980039"/>
            <a:ext cx="1955954" cy="6822"/>
          </a:xfrm>
          <a:prstGeom prst="line">
            <a:avLst/>
          </a:prstGeom>
          <a:solidFill>
            <a:schemeClr val="accent1"/>
          </a:solidFill>
          <a:ln w="12700" cap="flat" cmpd="sng" algn="ctr">
            <a:solidFill>
              <a:schemeClr val="tx1"/>
            </a:solidFill>
            <a:prstDash val="solid"/>
            <a:round/>
            <a:headEnd type="none" w="med" len="med"/>
            <a:tailEnd type="triangle" w="med" len="lg"/>
          </a:ln>
          <a:effectLst/>
        </p:spPr>
      </p:cxnSp>
      <p:cxnSp>
        <p:nvCxnSpPr>
          <p:cNvPr id="23" name="Straight Connector 22"/>
          <p:cNvCxnSpPr/>
          <p:nvPr/>
        </p:nvCxnSpPr>
        <p:spPr bwMode="auto">
          <a:xfrm flipV="1">
            <a:off x="7236296" y="2687016"/>
            <a:ext cx="1" cy="2229438"/>
          </a:xfrm>
          <a:prstGeom prst="line">
            <a:avLst/>
          </a:prstGeom>
          <a:solidFill>
            <a:schemeClr val="accent1"/>
          </a:solidFill>
          <a:ln w="12700" cap="flat" cmpd="sng" algn="ctr">
            <a:solidFill>
              <a:schemeClr val="tx1"/>
            </a:solidFill>
            <a:prstDash val="solid"/>
            <a:round/>
            <a:headEnd type="none" w="med" len="med"/>
            <a:tailEnd type="triangle" w="med" len="lg"/>
          </a:ln>
          <a:effectLst/>
        </p:spPr>
      </p:cxnSp>
      <mc:AlternateContent xmlns:mc="http://schemas.openxmlformats.org/markup-compatibility/2006" xmlns:a14="http://schemas.microsoft.com/office/drawing/2010/main">
        <mc:Choice Requires="a14">
          <p:sp>
            <p:nvSpPr>
              <p:cNvPr id="27" name="Rectangle 26"/>
              <p:cNvSpPr/>
              <p:nvPr/>
            </p:nvSpPr>
            <p:spPr>
              <a:xfrm>
                <a:off x="6741083" y="2352964"/>
                <a:ext cx="528350" cy="424283"/>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GB" sz="2000" i="1">
                              <a:latin typeface="Cambria Math" panose="02040503050406030204" pitchFamily="18" charset="0"/>
                            </a:rPr>
                          </m:ctrlPr>
                        </m:sSubPr>
                        <m:e>
                          <m:r>
                            <a:rPr lang="en-GB" sz="2000">
                              <a:latin typeface="Cambria Math" panose="02040503050406030204" pitchFamily="18" charset="0"/>
                            </a:rPr>
                            <m:t>𝐵</m:t>
                          </m:r>
                        </m:e>
                        <m:sub>
                          <m:r>
                            <a:rPr lang="en-GB" sz="2000">
                              <a:latin typeface="Cambria Math" panose="02040503050406030204" pitchFamily="18" charset="0"/>
                            </a:rPr>
                            <m:t>𝑦</m:t>
                          </m:r>
                        </m:sub>
                      </m:sSub>
                    </m:oMath>
                  </m:oMathPara>
                </a14:m>
                <a:endParaRPr lang="en-GB" dirty="0"/>
              </a:p>
            </p:txBody>
          </p:sp>
        </mc:Choice>
        <mc:Fallback xmlns="">
          <p:sp>
            <p:nvSpPr>
              <p:cNvPr id="27" name="Rectangle 26"/>
              <p:cNvSpPr>
                <a:spLocks noRot="1" noChangeAspect="1" noMove="1" noResize="1" noEditPoints="1" noAdjustHandles="1" noChangeArrowheads="1" noChangeShapeType="1" noTextEdit="1"/>
              </p:cNvSpPr>
              <p:nvPr/>
            </p:nvSpPr>
            <p:spPr>
              <a:xfrm>
                <a:off x="6741083" y="2352964"/>
                <a:ext cx="528350" cy="424283"/>
              </a:xfrm>
              <a:prstGeom prst="rect">
                <a:avLst/>
              </a:prstGeom>
              <a:blipFill rotWithShape="0">
                <a:blip r:embed="rId4"/>
                <a:stretch>
                  <a:fillRect b="-4286"/>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8" name="Rectangle 27"/>
              <p:cNvSpPr/>
              <p:nvPr/>
            </p:nvSpPr>
            <p:spPr>
              <a:xfrm>
                <a:off x="8085378" y="3952096"/>
                <a:ext cx="396262" cy="40011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GB" sz="2000" b="0" i="1" smtClean="0">
                          <a:latin typeface="Cambria Math" panose="02040503050406030204" pitchFamily="18" charset="0"/>
                        </a:rPr>
                        <m:t>𝑥</m:t>
                      </m:r>
                    </m:oMath>
                  </m:oMathPara>
                </a14:m>
                <a:endParaRPr lang="en-GB" b="0" dirty="0"/>
              </a:p>
            </p:txBody>
          </p:sp>
        </mc:Choice>
        <mc:Fallback xmlns="">
          <p:sp>
            <p:nvSpPr>
              <p:cNvPr id="28" name="Rectangle 27"/>
              <p:cNvSpPr>
                <a:spLocks noRot="1" noChangeAspect="1" noMove="1" noResize="1" noEditPoints="1" noAdjustHandles="1" noChangeArrowheads="1" noChangeShapeType="1" noTextEdit="1"/>
              </p:cNvSpPr>
              <p:nvPr/>
            </p:nvSpPr>
            <p:spPr>
              <a:xfrm>
                <a:off x="8085378" y="3952096"/>
                <a:ext cx="396262" cy="400110"/>
              </a:xfrm>
              <a:prstGeom prst="rect">
                <a:avLst/>
              </a:prstGeom>
              <a:blipFill rotWithShape="0">
                <a:blip r:embed="rId5"/>
                <a:stretch>
                  <a:fillRect/>
                </a:stretch>
              </a:blipFill>
            </p:spPr>
            <p:txBody>
              <a:bodyPr/>
              <a:lstStyle/>
              <a:p>
                <a:r>
                  <a:rPr lang="en-GB">
                    <a:noFill/>
                  </a:rPr>
                  <a:t> </a:t>
                </a:r>
              </a:p>
            </p:txBody>
          </p:sp>
        </mc:Fallback>
      </mc:AlternateContent>
      <p:sp>
        <p:nvSpPr>
          <p:cNvPr id="30" name="TextBox 29"/>
          <p:cNvSpPr txBox="1"/>
          <p:nvPr/>
        </p:nvSpPr>
        <p:spPr>
          <a:xfrm>
            <a:off x="5959885" y="4973106"/>
            <a:ext cx="2521755" cy="400110"/>
          </a:xfrm>
          <a:prstGeom prst="rect">
            <a:avLst/>
          </a:prstGeom>
          <a:solidFill>
            <a:srgbClr val="FFFFFF"/>
          </a:solidFill>
          <a:ln w="12700">
            <a:noFill/>
          </a:ln>
        </p:spPr>
        <p:txBody>
          <a:bodyPr wrap="square" rtlCol="0">
            <a:spAutoFit/>
          </a:bodyPr>
          <a:lstStyle/>
          <a:p>
            <a:pPr algn="ctr"/>
            <a:r>
              <a:rPr lang="en-US" sz="2000" i="0" dirty="0" smtClean="0">
                <a:latin typeface="Calibri Light" panose="020F0302020204030204" pitchFamily="34" charset="0"/>
              </a:rPr>
              <a:t>B</a:t>
            </a:r>
            <a:r>
              <a:rPr lang="en-US" sz="2000" i="0" baseline="-25000" dirty="0" smtClean="0">
                <a:latin typeface="Calibri Light" panose="020F0302020204030204" pitchFamily="34" charset="0"/>
              </a:rPr>
              <a:t>3</a:t>
            </a:r>
            <a:r>
              <a:rPr lang="en-US" sz="2000" i="0" dirty="0" smtClean="0">
                <a:latin typeface="Calibri Light" panose="020F0302020204030204" pitchFamily="34" charset="0"/>
              </a:rPr>
              <a:t>: sextupole</a:t>
            </a:r>
          </a:p>
        </p:txBody>
      </p:sp>
      <p:sp>
        <p:nvSpPr>
          <p:cNvPr id="46" name="TextBox 45"/>
          <p:cNvSpPr txBox="1"/>
          <p:nvPr/>
        </p:nvSpPr>
        <p:spPr>
          <a:xfrm>
            <a:off x="3131840" y="4973106"/>
            <a:ext cx="2521755" cy="400110"/>
          </a:xfrm>
          <a:prstGeom prst="rect">
            <a:avLst/>
          </a:prstGeom>
          <a:solidFill>
            <a:srgbClr val="FFFFFF"/>
          </a:solidFill>
          <a:ln w="12700">
            <a:noFill/>
          </a:ln>
        </p:spPr>
        <p:txBody>
          <a:bodyPr wrap="square" rtlCol="0">
            <a:spAutoFit/>
          </a:bodyPr>
          <a:lstStyle/>
          <a:p>
            <a:pPr algn="ctr"/>
            <a:r>
              <a:rPr lang="en-US" sz="2000" i="0" dirty="0" smtClean="0">
                <a:latin typeface="Calibri Light" panose="020F0302020204030204" pitchFamily="34" charset="0"/>
              </a:rPr>
              <a:t>B</a:t>
            </a:r>
            <a:r>
              <a:rPr lang="en-US" sz="2000" i="0" baseline="-25000" dirty="0" smtClean="0">
                <a:latin typeface="Calibri Light" panose="020F0302020204030204" pitchFamily="34" charset="0"/>
              </a:rPr>
              <a:t>2</a:t>
            </a:r>
            <a:r>
              <a:rPr lang="en-US" sz="2000" i="0" dirty="0" smtClean="0">
                <a:latin typeface="Calibri Light" panose="020F0302020204030204" pitchFamily="34" charset="0"/>
              </a:rPr>
              <a:t>: quadrupole</a:t>
            </a:r>
          </a:p>
        </p:txBody>
      </p:sp>
      <p:cxnSp>
        <p:nvCxnSpPr>
          <p:cNvPr id="48" name="Straight Connector 47"/>
          <p:cNvCxnSpPr/>
          <p:nvPr/>
        </p:nvCxnSpPr>
        <p:spPr bwMode="auto">
          <a:xfrm flipV="1">
            <a:off x="3893374" y="2941534"/>
            <a:ext cx="1149428" cy="1913170"/>
          </a:xfrm>
          <a:prstGeom prst="line">
            <a:avLst/>
          </a:prstGeom>
          <a:solidFill>
            <a:schemeClr val="accent1"/>
          </a:solidFill>
          <a:ln w="12700" cap="flat" cmpd="sng" algn="ctr">
            <a:solidFill>
              <a:srgbClr val="0033CC"/>
            </a:solidFill>
            <a:prstDash val="solid"/>
            <a:round/>
            <a:headEnd type="none" w="med" len="med"/>
            <a:tailEnd type="none" w="med" len="med"/>
          </a:ln>
          <a:effectLst/>
        </p:spPr>
      </p:cxnSp>
      <p:sp>
        <p:nvSpPr>
          <p:cNvPr id="57" name="TextBox 56"/>
          <p:cNvSpPr txBox="1"/>
          <p:nvPr/>
        </p:nvSpPr>
        <p:spPr>
          <a:xfrm>
            <a:off x="323528" y="4973106"/>
            <a:ext cx="2521755" cy="400110"/>
          </a:xfrm>
          <a:prstGeom prst="rect">
            <a:avLst/>
          </a:prstGeom>
          <a:solidFill>
            <a:srgbClr val="FFFFFF"/>
          </a:solidFill>
          <a:ln w="12700">
            <a:noFill/>
          </a:ln>
        </p:spPr>
        <p:txBody>
          <a:bodyPr wrap="square" rtlCol="0">
            <a:spAutoFit/>
          </a:bodyPr>
          <a:lstStyle/>
          <a:p>
            <a:pPr algn="ctr"/>
            <a:r>
              <a:rPr lang="en-US" sz="2000" i="0" dirty="0" smtClean="0">
                <a:latin typeface="Calibri Light" panose="020F0302020204030204" pitchFamily="34" charset="0"/>
              </a:rPr>
              <a:t>B</a:t>
            </a:r>
            <a:r>
              <a:rPr lang="en-US" sz="2000" i="0" baseline="-25000" dirty="0" smtClean="0">
                <a:latin typeface="Calibri Light" panose="020F0302020204030204" pitchFamily="34" charset="0"/>
              </a:rPr>
              <a:t>1</a:t>
            </a:r>
            <a:r>
              <a:rPr lang="en-US" sz="2000" i="0" dirty="0" smtClean="0">
                <a:latin typeface="Calibri Light" panose="020F0302020204030204" pitchFamily="34" charset="0"/>
              </a:rPr>
              <a:t>: dipole</a:t>
            </a:r>
          </a:p>
        </p:txBody>
      </p:sp>
      <p:cxnSp>
        <p:nvCxnSpPr>
          <p:cNvPr id="58" name="Straight Connector 57"/>
          <p:cNvCxnSpPr/>
          <p:nvPr/>
        </p:nvCxnSpPr>
        <p:spPr bwMode="auto">
          <a:xfrm>
            <a:off x="566611" y="3260270"/>
            <a:ext cx="1808927" cy="0"/>
          </a:xfrm>
          <a:prstGeom prst="line">
            <a:avLst/>
          </a:prstGeom>
          <a:solidFill>
            <a:schemeClr val="accent1"/>
          </a:solidFill>
          <a:ln w="12700" cap="flat" cmpd="sng" algn="ctr">
            <a:solidFill>
              <a:srgbClr val="0033CC"/>
            </a:solidFill>
            <a:prstDash val="solid"/>
            <a:round/>
            <a:headEnd type="none" w="med" len="med"/>
            <a:tailEnd type="none" w="med" len="med"/>
          </a:ln>
          <a:effectLst/>
        </p:spPr>
      </p:cxnSp>
      <mc:AlternateContent xmlns:mc="http://schemas.openxmlformats.org/markup-compatibility/2006" xmlns:a14="http://schemas.microsoft.com/office/drawing/2010/main">
        <mc:Choice Requires="a14">
          <p:sp>
            <p:nvSpPr>
              <p:cNvPr id="26" name="Rectangle 25"/>
              <p:cNvSpPr/>
              <p:nvPr/>
            </p:nvSpPr>
            <p:spPr>
              <a:xfrm>
                <a:off x="3351097" y="5433381"/>
                <a:ext cx="2076494" cy="689932"/>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GB" sz="2000" b="0" i="1" smtClean="0">
                          <a:latin typeface="Cambria Math" panose="02040503050406030204" pitchFamily="18" charset="0"/>
                        </a:rPr>
                        <m:t>𝐺</m:t>
                      </m:r>
                      <m:r>
                        <a:rPr lang="en-GB" sz="2000" b="0" i="1" smtClean="0">
                          <a:latin typeface="Cambria Math" panose="02040503050406030204" pitchFamily="18" charset="0"/>
                        </a:rPr>
                        <m:t>=</m:t>
                      </m:r>
                      <m:f>
                        <m:fPr>
                          <m:ctrlPr>
                            <a:rPr lang="en-GB" sz="2000" b="0" i="1">
                              <a:latin typeface="Cambria Math" panose="02040503050406030204" pitchFamily="18" charset="0"/>
                            </a:rPr>
                          </m:ctrlPr>
                        </m:fPr>
                        <m:num>
                          <m:sSub>
                            <m:sSubPr>
                              <m:ctrlPr>
                                <a:rPr lang="en-GB" sz="2000" b="0" i="1">
                                  <a:latin typeface="Cambria Math" panose="02040503050406030204" pitchFamily="18" charset="0"/>
                                </a:rPr>
                              </m:ctrlPr>
                            </m:sSubPr>
                            <m:e>
                              <m:r>
                                <a:rPr lang="en-GB" sz="2000" b="0" i="1">
                                  <a:latin typeface="Cambria Math" panose="02040503050406030204" pitchFamily="18" charset="0"/>
                                </a:rPr>
                                <m:t>𝐵</m:t>
                              </m:r>
                            </m:e>
                            <m:sub>
                              <m:r>
                                <a:rPr lang="en-GB" sz="2000" b="0" i="0">
                                  <a:latin typeface="Cambria Math" panose="02040503050406030204" pitchFamily="18" charset="0"/>
                                </a:rPr>
                                <m:t>2</m:t>
                              </m:r>
                            </m:sub>
                          </m:sSub>
                        </m:num>
                        <m:den>
                          <m:r>
                            <a:rPr lang="en-GB" sz="2000" b="0" i="1">
                              <a:latin typeface="Cambria Math" panose="02040503050406030204" pitchFamily="18" charset="0"/>
                            </a:rPr>
                            <m:t>𝑅</m:t>
                          </m:r>
                        </m:den>
                      </m:f>
                      <m:r>
                        <a:rPr lang="en-GB" sz="2000" b="0" i="1" smtClean="0">
                          <a:latin typeface="Cambria Math" panose="02040503050406030204" pitchFamily="18" charset="0"/>
                        </a:rPr>
                        <m:t>=</m:t>
                      </m:r>
                      <m:f>
                        <m:fPr>
                          <m:ctrlPr>
                            <a:rPr lang="en-GB" sz="2000" b="0" i="1">
                              <a:latin typeface="Cambria Math" panose="02040503050406030204" pitchFamily="18" charset="0"/>
                            </a:rPr>
                          </m:ctrlPr>
                        </m:fPr>
                        <m:num>
                          <m:r>
                            <a:rPr lang="en-GB" sz="2000" b="0" i="1" smtClean="0">
                              <a:latin typeface="Cambria Math" panose="02040503050406030204" pitchFamily="18" charset="0"/>
                              <a:ea typeface="Cambria Math" panose="02040503050406030204" pitchFamily="18" charset="0"/>
                            </a:rPr>
                            <m:t>𝜕</m:t>
                          </m:r>
                          <m:sSub>
                            <m:sSubPr>
                              <m:ctrlPr>
                                <a:rPr lang="en-GB" sz="2000" b="0" i="1">
                                  <a:latin typeface="Cambria Math" panose="02040503050406030204" pitchFamily="18" charset="0"/>
                                </a:rPr>
                              </m:ctrlPr>
                            </m:sSubPr>
                            <m:e>
                              <m:r>
                                <a:rPr lang="en-GB" sz="2000" b="0" i="1">
                                  <a:latin typeface="Cambria Math" panose="02040503050406030204" pitchFamily="18" charset="0"/>
                                </a:rPr>
                                <m:t>𝐵</m:t>
                              </m:r>
                            </m:e>
                            <m:sub>
                              <m:r>
                                <a:rPr lang="en-GB" sz="2000" b="0" i="1" smtClean="0">
                                  <a:latin typeface="Cambria Math" panose="02040503050406030204" pitchFamily="18" charset="0"/>
                                </a:rPr>
                                <m:t>𝑦</m:t>
                              </m:r>
                            </m:sub>
                          </m:sSub>
                        </m:num>
                        <m:den>
                          <m:r>
                            <a:rPr lang="en-GB" sz="2000" b="0" i="1">
                              <a:latin typeface="Cambria Math" panose="02040503050406030204" pitchFamily="18" charset="0"/>
                              <a:ea typeface="Cambria Math" panose="02040503050406030204" pitchFamily="18" charset="0"/>
                            </a:rPr>
                            <m:t>𝜕</m:t>
                          </m:r>
                          <m:r>
                            <a:rPr lang="en-GB" sz="2000" b="0" i="1" smtClean="0">
                              <a:latin typeface="Cambria Math" panose="02040503050406030204" pitchFamily="18" charset="0"/>
                              <a:ea typeface="Cambria Math" panose="02040503050406030204" pitchFamily="18" charset="0"/>
                            </a:rPr>
                            <m:t>𝑥</m:t>
                          </m:r>
                        </m:den>
                      </m:f>
                    </m:oMath>
                  </m:oMathPara>
                </a14:m>
                <a:endParaRPr lang="en-GB" sz="2000" b="0" dirty="0"/>
              </a:p>
            </p:txBody>
          </p:sp>
        </mc:Choice>
        <mc:Fallback xmlns="">
          <p:sp>
            <p:nvSpPr>
              <p:cNvPr id="26" name="Rectangle 25"/>
              <p:cNvSpPr>
                <a:spLocks noRot="1" noChangeAspect="1" noMove="1" noResize="1" noEditPoints="1" noAdjustHandles="1" noChangeArrowheads="1" noChangeShapeType="1" noTextEdit="1"/>
              </p:cNvSpPr>
              <p:nvPr/>
            </p:nvSpPr>
            <p:spPr>
              <a:xfrm>
                <a:off x="3351097" y="5433381"/>
                <a:ext cx="2076494" cy="689932"/>
              </a:xfrm>
              <a:prstGeom prst="rect">
                <a:avLst/>
              </a:prstGeom>
              <a:blipFill rotWithShape="0">
                <a:blip r:embed="rId6"/>
                <a:stretch>
                  <a:fillRect/>
                </a:stretch>
              </a:blipFill>
            </p:spPr>
            <p:txBody>
              <a:bodyPr/>
              <a:lstStyle/>
              <a:p>
                <a:r>
                  <a:rPr lang="en-GB">
                    <a:noFill/>
                  </a:rPr>
                  <a:t> </a:t>
                </a:r>
              </a:p>
            </p:txBody>
          </p:sp>
        </mc:Fallback>
      </mc:AlternateContent>
      <p:cxnSp>
        <p:nvCxnSpPr>
          <p:cNvPr id="31" name="Straight Connector 30"/>
          <p:cNvCxnSpPr/>
          <p:nvPr/>
        </p:nvCxnSpPr>
        <p:spPr bwMode="auto">
          <a:xfrm>
            <a:off x="3475404" y="3975955"/>
            <a:ext cx="1955954" cy="6822"/>
          </a:xfrm>
          <a:prstGeom prst="line">
            <a:avLst/>
          </a:prstGeom>
          <a:solidFill>
            <a:schemeClr val="accent1"/>
          </a:solidFill>
          <a:ln w="12700" cap="flat" cmpd="sng" algn="ctr">
            <a:solidFill>
              <a:schemeClr val="tx1"/>
            </a:solidFill>
            <a:prstDash val="solid"/>
            <a:round/>
            <a:headEnd type="none" w="med" len="med"/>
            <a:tailEnd type="triangle" w="med" len="lg"/>
          </a:ln>
          <a:effectLst/>
        </p:spPr>
      </p:cxnSp>
      <p:cxnSp>
        <p:nvCxnSpPr>
          <p:cNvPr id="32" name="Straight Connector 31"/>
          <p:cNvCxnSpPr/>
          <p:nvPr/>
        </p:nvCxnSpPr>
        <p:spPr bwMode="auto">
          <a:xfrm flipV="1">
            <a:off x="4411508" y="2682932"/>
            <a:ext cx="1" cy="2229438"/>
          </a:xfrm>
          <a:prstGeom prst="line">
            <a:avLst/>
          </a:prstGeom>
          <a:solidFill>
            <a:schemeClr val="accent1"/>
          </a:solidFill>
          <a:ln w="12700" cap="flat" cmpd="sng" algn="ctr">
            <a:solidFill>
              <a:schemeClr val="tx1"/>
            </a:solidFill>
            <a:prstDash val="solid"/>
            <a:round/>
            <a:headEnd type="none" w="med" len="med"/>
            <a:tailEnd type="triangle" w="med" len="lg"/>
          </a:ln>
          <a:effectLst/>
        </p:spPr>
      </p:cxnSp>
      <mc:AlternateContent xmlns:mc="http://schemas.openxmlformats.org/markup-compatibility/2006" xmlns:a14="http://schemas.microsoft.com/office/drawing/2010/main">
        <mc:Choice Requires="a14">
          <p:sp>
            <p:nvSpPr>
              <p:cNvPr id="33" name="Rectangle 32"/>
              <p:cNvSpPr/>
              <p:nvPr/>
            </p:nvSpPr>
            <p:spPr>
              <a:xfrm>
                <a:off x="3916295" y="2348880"/>
                <a:ext cx="528350" cy="424283"/>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GB" sz="2000" i="1">
                              <a:latin typeface="Cambria Math" panose="02040503050406030204" pitchFamily="18" charset="0"/>
                            </a:rPr>
                          </m:ctrlPr>
                        </m:sSubPr>
                        <m:e>
                          <m:r>
                            <a:rPr lang="en-GB" sz="2000">
                              <a:latin typeface="Cambria Math" panose="02040503050406030204" pitchFamily="18" charset="0"/>
                            </a:rPr>
                            <m:t>𝐵</m:t>
                          </m:r>
                        </m:e>
                        <m:sub>
                          <m:r>
                            <a:rPr lang="en-GB" sz="2000">
                              <a:latin typeface="Cambria Math" panose="02040503050406030204" pitchFamily="18" charset="0"/>
                            </a:rPr>
                            <m:t>𝑦</m:t>
                          </m:r>
                        </m:sub>
                      </m:sSub>
                    </m:oMath>
                  </m:oMathPara>
                </a14:m>
                <a:endParaRPr lang="en-GB" dirty="0"/>
              </a:p>
            </p:txBody>
          </p:sp>
        </mc:Choice>
        <mc:Fallback xmlns="">
          <p:sp>
            <p:nvSpPr>
              <p:cNvPr id="33" name="Rectangle 32"/>
              <p:cNvSpPr>
                <a:spLocks noRot="1" noChangeAspect="1" noMove="1" noResize="1" noEditPoints="1" noAdjustHandles="1" noChangeArrowheads="1" noChangeShapeType="1" noTextEdit="1"/>
              </p:cNvSpPr>
              <p:nvPr/>
            </p:nvSpPr>
            <p:spPr>
              <a:xfrm>
                <a:off x="3916295" y="2348880"/>
                <a:ext cx="528350" cy="424283"/>
              </a:xfrm>
              <a:prstGeom prst="rect">
                <a:avLst/>
              </a:prstGeom>
              <a:blipFill rotWithShape="0">
                <a:blip r:embed="rId7"/>
                <a:stretch>
                  <a:fillRect b="-5714"/>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4" name="Rectangle 33"/>
              <p:cNvSpPr/>
              <p:nvPr/>
            </p:nvSpPr>
            <p:spPr>
              <a:xfrm>
                <a:off x="5260590" y="3948012"/>
                <a:ext cx="396262" cy="40011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GB" sz="2000" b="0" i="1" smtClean="0">
                          <a:latin typeface="Cambria Math" panose="02040503050406030204" pitchFamily="18" charset="0"/>
                        </a:rPr>
                        <m:t>𝑥</m:t>
                      </m:r>
                    </m:oMath>
                  </m:oMathPara>
                </a14:m>
                <a:endParaRPr lang="en-GB" b="0" dirty="0"/>
              </a:p>
            </p:txBody>
          </p:sp>
        </mc:Choice>
        <mc:Fallback xmlns="">
          <p:sp>
            <p:nvSpPr>
              <p:cNvPr id="34" name="Rectangle 33"/>
              <p:cNvSpPr>
                <a:spLocks noRot="1" noChangeAspect="1" noMove="1" noResize="1" noEditPoints="1" noAdjustHandles="1" noChangeArrowheads="1" noChangeShapeType="1" noTextEdit="1"/>
              </p:cNvSpPr>
              <p:nvPr/>
            </p:nvSpPr>
            <p:spPr>
              <a:xfrm>
                <a:off x="5260590" y="3948012"/>
                <a:ext cx="396262" cy="400110"/>
              </a:xfrm>
              <a:prstGeom prst="rect">
                <a:avLst/>
              </a:prstGeom>
              <a:blipFill rotWithShape="0">
                <a:blip r:embed="rId8"/>
                <a:stretch>
                  <a:fillRect/>
                </a:stretch>
              </a:blipFill>
            </p:spPr>
            <p:txBody>
              <a:bodyPr/>
              <a:lstStyle/>
              <a:p>
                <a:r>
                  <a:rPr lang="en-GB">
                    <a:noFill/>
                  </a:rPr>
                  <a:t> </a:t>
                </a:r>
              </a:p>
            </p:txBody>
          </p:sp>
        </mc:Fallback>
      </mc:AlternateContent>
      <p:cxnSp>
        <p:nvCxnSpPr>
          <p:cNvPr id="38" name="Straight Connector 37"/>
          <p:cNvCxnSpPr/>
          <p:nvPr/>
        </p:nvCxnSpPr>
        <p:spPr bwMode="auto">
          <a:xfrm>
            <a:off x="590352" y="3982059"/>
            <a:ext cx="1955954" cy="6822"/>
          </a:xfrm>
          <a:prstGeom prst="line">
            <a:avLst/>
          </a:prstGeom>
          <a:solidFill>
            <a:schemeClr val="accent1"/>
          </a:solidFill>
          <a:ln w="12700" cap="flat" cmpd="sng" algn="ctr">
            <a:solidFill>
              <a:schemeClr val="tx1"/>
            </a:solidFill>
            <a:prstDash val="solid"/>
            <a:round/>
            <a:headEnd type="none" w="med" len="med"/>
            <a:tailEnd type="triangle" w="med" len="lg"/>
          </a:ln>
          <a:effectLst/>
        </p:spPr>
      </p:cxnSp>
      <p:cxnSp>
        <p:nvCxnSpPr>
          <p:cNvPr id="40" name="Straight Connector 39"/>
          <p:cNvCxnSpPr/>
          <p:nvPr/>
        </p:nvCxnSpPr>
        <p:spPr bwMode="auto">
          <a:xfrm flipV="1">
            <a:off x="1526456" y="2689036"/>
            <a:ext cx="1" cy="2229438"/>
          </a:xfrm>
          <a:prstGeom prst="line">
            <a:avLst/>
          </a:prstGeom>
          <a:solidFill>
            <a:schemeClr val="accent1"/>
          </a:solidFill>
          <a:ln w="12700" cap="flat" cmpd="sng" algn="ctr">
            <a:solidFill>
              <a:schemeClr val="tx1"/>
            </a:solidFill>
            <a:prstDash val="solid"/>
            <a:round/>
            <a:headEnd type="none" w="med" len="med"/>
            <a:tailEnd type="triangle" w="med" len="lg"/>
          </a:ln>
          <a:effectLst/>
        </p:spPr>
      </p:cxnSp>
      <mc:AlternateContent xmlns:mc="http://schemas.openxmlformats.org/markup-compatibility/2006" xmlns:a14="http://schemas.microsoft.com/office/drawing/2010/main">
        <mc:Choice Requires="a14">
          <p:sp>
            <p:nvSpPr>
              <p:cNvPr id="41" name="Rectangle 40"/>
              <p:cNvSpPr/>
              <p:nvPr/>
            </p:nvSpPr>
            <p:spPr>
              <a:xfrm>
                <a:off x="1031243" y="2354984"/>
                <a:ext cx="528350" cy="424283"/>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GB" sz="2000" i="1">
                              <a:latin typeface="Cambria Math" panose="02040503050406030204" pitchFamily="18" charset="0"/>
                            </a:rPr>
                          </m:ctrlPr>
                        </m:sSubPr>
                        <m:e>
                          <m:r>
                            <a:rPr lang="en-GB" sz="2000">
                              <a:latin typeface="Cambria Math" panose="02040503050406030204" pitchFamily="18" charset="0"/>
                            </a:rPr>
                            <m:t>𝐵</m:t>
                          </m:r>
                        </m:e>
                        <m:sub>
                          <m:r>
                            <a:rPr lang="en-GB" sz="2000">
                              <a:latin typeface="Cambria Math" panose="02040503050406030204" pitchFamily="18" charset="0"/>
                            </a:rPr>
                            <m:t>𝑦</m:t>
                          </m:r>
                        </m:sub>
                      </m:sSub>
                    </m:oMath>
                  </m:oMathPara>
                </a14:m>
                <a:endParaRPr lang="en-GB" dirty="0"/>
              </a:p>
            </p:txBody>
          </p:sp>
        </mc:Choice>
        <mc:Fallback xmlns="">
          <p:sp>
            <p:nvSpPr>
              <p:cNvPr id="41" name="Rectangle 40"/>
              <p:cNvSpPr>
                <a:spLocks noRot="1" noChangeAspect="1" noMove="1" noResize="1" noEditPoints="1" noAdjustHandles="1" noChangeArrowheads="1" noChangeShapeType="1" noTextEdit="1"/>
              </p:cNvSpPr>
              <p:nvPr/>
            </p:nvSpPr>
            <p:spPr>
              <a:xfrm>
                <a:off x="1031243" y="2354984"/>
                <a:ext cx="528350" cy="424283"/>
              </a:xfrm>
              <a:prstGeom prst="rect">
                <a:avLst/>
              </a:prstGeom>
              <a:blipFill rotWithShape="0">
                <a:blip r:embed="rId9"/>
                <a:stretch>
                  <a:fillRect b="-5714"/>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7" name="Rectangle 46"/>
              <p:cNvSpPr/>
              <p:nvPr/>
            </p:nvSpPr>
            <p:spPr>
              <a:xfrm>
                <a:off x="2375538" y="3954116"/>
                <a:ext cx="396262" cy="40011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GB" sz="2000" b="0" i="1" smtClean="0">
                          <a:latin typeface="Cambria Math" panose="02040503050406030204" pitchFamily="18" charset="0"/>
                        </a:rPr>
                        <m:t>𝑥</m:t>
                      </m:r>
                    </m:oMath>
                  </m:oMathPara>
                </a14:m>
                <a:endParaRPr lang="en-GB" b="0" dirty="0"/>
              </a:p>
            </p:txBody>
          </p:sp>
        </mc:Choice>
        <mc:Fallback xmlns="">
          <p:sp>
            <p:nvSpPr>
              <p:cNvPr id="47" name="Rectangle 46"/>
              <p:cNvSpPr>
                <a:spLocks noRot="1" noChangeAspect="1" noMove="1" noResize="1" noEditPoints="1" noAdjustHandles="1" noChangeArrowheads="1" noChangeShapeType="1" noTextEdit="1"/>
              </p:cNvSpPr>
              <p:nvPr/>
            </p:nvSpPr>
            <p:spPr>
              <a:xfrm>
                <a:off x="2375538" y="3954116"/>
                <a:ext cx="396262" cy="400110"/>
              </a:xfrm>
              <a:prstGeom prst="rect">
                <a:avLst/>
              </a:prstGeom>
              <a:blipFill rotWithShape="0">
                <a:blip r:embed="rId10"/>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5" name="Rectangle 24"/>
              <p:cNvSpPr/>
              <p:nvPr/>
            </p:nvSpPr>
            <p:spPr>
              <a:xfrm>
                <a:off x="6206976" y="5429868"/>
                <a:ext cx="2076494" cy="687176"/>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GB" sz="2000" b="0" i="1" smtClean="0">
                          <a:latin typeface="Cambria Math" panose="02040503050406030204" pitchFamily="18" charset="0"/>
                        </a:rPr>
                        <m:t>𝐵</m:t>
                      </m:r>
                      <m:r>
                        <a:rPr lang="en-GB" sz="2000" b="0" i="1" smtClean="0">
                          <a:latin typeface="Cambria Math" panose="02040503050406030204" pitchFamily="18" charset="0"/>
                        </a:rPr>
                        <m:t>′′=</m:t>
                      </m:r>
                      <m:f>
                        <m:fPr>
                          <m:ctrlPr>
                            <a:rPr lang="en-GB" sz="2000" b="0" i="1">
                              <a:latin typeface="Cambria Math" panose="02040503050406030204" pitchFamily="18" charset="0"/>
                            </a:rPr>
                          </m:ctrlPr>
                        </m:fPr>
                        <m:num>
                          <m:r>
                            <a:rPr lang="en-GB" sz="2000" b="0" i="1" smtClean="0">
                              <a:latin typeface="Cambria Math" panose="02040503050406030204" pitchFamily="18" charset="0"/>
                            </a:rPr>
                            <m:t>2</m:t>
                          </m:r>
                          <m:sSub>
                            <m:sSubPr>
                              <m:ctrlPr>
                                <a:rPr lang="en-GB" sz="2000" b="0" i="1">
                                  <a:latin typeface="Cambria Math" panose="02040503050406030204" pitchFamily="18" charset="0"/>
                                </a:rPr>
                              </m:ctrlPr>
                            </m:sSubPr>
                            <m:e>
                              <m:r>
                                <a:rPr lang="en-GB" sz="2000" b="0" i="1">
                                  <a:latin typeface="Cambria Math" panose="02040503050406030204" pitchFamily="18" charset="0"/>
                                </a:rPr>
                                <m:t>𝐵</m:t>
                              </m:r>
                            </m:e>
                            <m:sub>
                              <m:r>
                                <a:rPr lang="en-GB" sz="2000" b="0" i="1" smtClean="0">
                                  <a:latin typeface="Cambria Math" panose="02040503050406030204" pitchFamily="18" charset="0"/>
                                </a:rPr>
                                <m:t>3</m:t>
                              </m:r>
                            </m:sub>
                          </m:sSub>
                        </m:num>
                        <m:den>
                          <m:sSup>
                            <m:sSupPr>
                              <m:ctrlPr>
                                <a:rPr lang="en-GB" sz="2000" b="0" i="1" smtClean="0">
                                  <a:latin typeface="Cambria Math" panose="02040503050406030204" pitchFamily="18" charset="0"/>
                                </a:rPr>
                              </m:ctrlPr>
                            </m:sSupPr>
                            <m:e>
                              <m:r>
                                <a:rPr lang="en-GB" sz="2000" b="0" i="1" smtClean="0">
                                  <a:latin typeface="Cambria Math" panose="02040503050406030204" pitchFamily="18" charset="0"/>
                                </a:rPr>
                                <m:t>𝑅</m:t>
                              </m:r>
                            </m:e>
                            <m:sup>
                              <m:r>
                                <a:rPr lang="en-GB" sz="2000" b="0" i="1" smtClean="0">
                                  <a:latin typeface="Cambria Math" panose="02040503050406030204" pitchFamily="18" charset="0"/>
                                </a:rPr>
                                <m:t>2</m:t>
                              </m:r>
                            </m:sup>
                          </m:sSup>
                        </m:den>
                      </m:f>
                    </m:oMath>
                  </m:oMathPara>
                </a14:m>
                <a:endParaRPr lang="en-GB" sz="2000" b="0" dirty="0"/>
              </a:p>
            </p:txBody>
          </p:sp>
        </mc:Choice>
        <mc:Fallback xmlns="">
          <p:sp>
            <p:nvSpPr>
              <p:cNvPr id="25" name="Rectangle 24"/>
              <p:cNvSpPr>
                <a:spLocks noRot="1" noChangeAspect="1" noMove="1" noResize="1" noEditPoints="1" noAdjustHandles="1" noChangeArrowheads="1" noChangeShapeType="1" noTextEdit="1"/>
              </p:cNvSpPr>
              <p:nvPr/>
            </p:nvSpPr>
            <p:spPr>
              <a:xfrm>
                <a:off x="6206976" y="5429868"/>
                <a:ext cx="2076494" cy="687176"/>
              </a:xfrm>
              <a:prstGeom prst="rect">
                <a:avLst/>
              </a:prstGeom>
              <a:blipFill>
                <a:blip r:embed="rId11"/>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106867277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a:solidFill>
                  <a:srgbClr val="0033CC"/>
                </a:solidFill>
                <a:latin typeface="Calibri Light" panose="020F0302020204030204" pitchFamily="34" charset="0"/>
              </a:rPr>
              <a:t>F</a:t>
            </a:r>
            <a:r>
              <a:rPr lang="en-US" sz="2800" i="0" kern="0" dirty="0" smtClean="0">
                <a:solidFill>
                  <a:srgbClr val="0033CC"/>
                </a:solidFill>
                <a:latin typeface="Calibri Light" panose="020F0302020204030204" pitchFamily="34" charset="0"/>
              </a:rPr>
              <a:t>or </a:t>
            </a:r>
            <a:r>
              <a:rPr lang="en-US" sz="2800" i="0" kern="0" dirty="0">
                <a:solidFill>
                  <a:srgbClr val="0033CC"/>
                </a:solidFill>
                <a:latin typeface="Calibri Light" panose="020F0302020204030204" pitchFamily="34" charset="0"/>
              </a:rPr>
              <a:t>optics </a:t>
            </a:r>
            <a:r>
              <a:rPr lang="en-US" sz="2800" i="0" kern="0" dirty="0" smtClean="0">
                <a:solidFill>
                  <a:srgbClr val="0033CC"/>
                </a:solidFill>
                <a:latin typeface="Calibri Light" panose="020F0302020204030204" pitchFamily="34" charset="0"/>
              </a:rPr>
              <a:t>calculation, usually the field or multipole component is given, together with the (magnetic) length: ex. from MAD-X</a:t>
            </a:r>
            <a:endParaRPr lang="en-US" sz="2800" b="0" i="0" kern="0" dirty="0" smtClean="0">
              <a:solidFill>
                <a:srgbClr val="FF0000"/>
              </a:solidFill>
              <a:latin typeface="Calibri Light" panose="020F0302020204030204" pitchFamily="34" charset="0"/>
            </a:endParaRPr>
          </a:p>
        </p:txBody>
      </p:sp>
      <p:sp>
        <p:nvSpPr>
          <p:cNvPr id="11" name="Text Box 36"/>
          <p:cNvSpPr txBox="1">
            <a:spLocks noChangeArrowheads="1"/>
          </p:cNvSpPr>
          <p:nvPr/>
        </p:nvSpPr>
        <p:spPr bwMode="auto">
          <a:xfrm>
            <a:off x="755576" y="1196752"/>
            <a:ext cx="8424936" cy="5632311"/>
          </a:xfrm>
          <a:prstGeom prst="rect">
            <a:avLst/>
          </a:prstGeom>
          <a:noFill/>
          <a:ln w="9525" algn="ctr">
            <a:noFill/>
            <a:miter lim="800000"/>
            <a:headEnd/>
            <a:tailEnd/>
          </a:ln>
        </p:spPr>
        <p:txBody>
          <a:bodyPr wrap="square">
            <a:spAutoFit/>
          </a:bodyPr>
          <a:lstStyle/>
          <a:p>
            <a:pPr eaLnBrk="0" hangingPunct="0"/>
            <a:r>
              <a:rPr lang="en-US" i="0" u="sng" dirty="0" smtClean="0">
                <a:latin typeface="Calibri Light" panose="020F0302020204030204" pitchFamily="34" charset="0"/>
                <a:ea typeface="ＭＳ Ｐゴシック" pitchFamily="34" charset="-128"/>
              </a:rPr>
              <a:t>Dipole</a:t>
            </a:r>
          </a:p>
          <a:p>
            <a:pPr eaLnBrk="0" hangingPunct="0"/>
            <a:r>
              <a:rPr lang="en-US" i="0" dirty="0" smtClean="0">
                <a:latin typeface="Calibri Light" panose="020F0302020204030204" pitchFamily="34" charset="0"/>
                <a:ea typeface="ＭＳ Ｐゴシック" pitchFamily="34" charset="-128"/>
              </a:rPr>
              <a:t>bend angle </a:t>
            </a:r>
            <a:r>
              <a:rPr lang="en-US" i="0" dirty="0" smtClean="0">
                <a:latin typeface="Symbol" panose="05050102010706020507" pitchFamily="18" charset="2"/>
                <a:ea typeface="ＭＳ Ｐゴシック" pitchFamily="34" charset="-128"/>
              </a:rPr>
              <a:t>a</a:t>
            </a:r>
            <a:r>
              <a:rPr lang="en-US" i="0" dirty="0" smtClean="0">
                <a:latin typeface="Calibri Light" panose="020F0302020204030204" pitchFamily="34" charset="0"/>
                <a:ea typeface="ＭＳ Ｐゴシック" pitchFamily="34" charset="-128"/>
              </a:rPr>
              <a:t> [rad] &amp; length L [m]</a:t>
            </a:r>
          </a:p>
          <a:p>
            <a:pPr eaLnBrk="0" hangingPunct="0"/>
            <a:r>
              <a:rPr lang="en-US" i="0" dirty="0" smtClean="0">
                <a:solidFill>
                  <a:srgbClr val="777777"/>
                </a:solidFill>
                <a:latin typeface="Calibri Light" panose="020F0302020204030204" pitchFamily="34" charset="0"/>
                <a:ea typeface="ＭＳ Ｐゴシック" pitchFamily="34" charset="-128"/>
              </a:rPr>
              <a:t>k</a:t>
            </a:r>
            <a:r>
              <a:rPr lang="en-US" i="0" baseline="-25000" dirty="0" smtClean="0">
                <a:solidFill>
                  <a:srgbClr val="777777"/>
                </a:solidFill>
                <a:latin typeface="Calibri Light" panose="020F0302020204030204" pitchFamily="34" charset="0"/>
                <a:ea typeface="ＭＳ Ｐゴシック" pitchFamily="34" charset="-128"/>
              </a:rPr>
              <a:t>0</a:t>
            </a:r>
            <a:r>
              <a:rPr lang="en-US" i="0" dirty="0" smtClean="0">
                <a:solidFill>
                  <a:srgbClr val="777777"/>
                </a:solidFill>
                <a:latin typeface="Calibri Light" panose="020F0302020204030204" pitchFamily="34" charset="0"/>
                <a:ea typeface="ＭＳ Ｐゴシック" pitchFamily="34" charset="-128"/>
              </a:rPr>
              <a:t> [1/m] &amp; length L [</a:t>
            </a:r>
            <a:r>
              <a:rPr lang="en-US" i="0" dirty="0">
                <a:solidFill>
                  <a:srgbClr val="777777"/>
                </a:solidFill>
                <a:latin typeface="Calibri Light" panose="020F0302020204030204" pitchFamily="34" charset="0"/>
                <a:ea typeface="ＭＳ Ｐゴシック" pitchFamily="34" charset="-128"/>
              </a:rPr>
              <a:t>m]	 obsolete</a:t>
            </a:r>
            <a:endParaRPr lang="en-US" i="0" dirty="0" smtClean="0">
              <a:solidFill>
                <a:srgbClr val="777777"/>
              </a:solidFill>
              <a:latin typeface="Calibri Light" panose="020F0302020204030204" pitchFamily="34" charset="0"/>
              <a:ea typeface="ＭＳ Ｐゴシック" pitchFamily="34" charset="-128"/>
            </a:endParaRPr>
          </a:p>
          <a:p>
            <a:pPr eaLnBrk="0" hangingPunct="0"/>
            <a:r>
              <a:rPr lang="en-US" i="0" dirty="0" smtClean="0">
                <a:solidFill>
                  <a:srgbClr val="777777"/>
                </a:solidFill>
                <a:latin typeface="Calibri Light" panose="020F0302020204030204" pitchFamily="34" charset="0"/>
                <a:ea typeface="ＭＳ Ｐゴシック" pitchFamily="34" charset="-128"/>
              </a:rPr>
              <a:t>	k</a:t>
            </a:r>
            <a:r>
              <a:rPr lang="en-US" i="0" baseline="-25000" dirty="0" smtClean="0">
                <a:solidFill>
                  <a:srgbClr val="777777"/>
                </a:solidFill>
                <a:latin typeface="Calibri Light" panose="020F0302020204030204" pitchFamily="34" charset="0"/>
                <a:ea typeface="ＭＳ Ｐゴシック" pitchFamily="34" charset="-128"/>
              </a:rPr>
              <a:t>0</a:t>
            </a:r>
            <a:r>
              <a:rPr lang="en-US" i="0" dirty="0" smtClean="0">
                <a:solidFill>
                  <a:srgbClr val="777777"/>
                </a:solidFill>
                <a:latin typeface="Calibri Light" panose="020F0302020204030204" pitchFamily="34" charset="0"/>
                <a:ea typeface="ＭＳ Ｐゴシック" pitchFamily="34" charset="-128"/>
              </a:rPr>
              <a:t> = B / (B</a:t>
            </a:r>
            <a:r>
              <a:rPr lang="en-US" i="0" dirty="0" smtClean="0">
                <a:solidFill>
                  <a:srgbClr val="777777"/>
                </a:solidFill>
                <a:latin typeface="Symbol" panose="05050102010706020507" pitchFamily="18" charset="2"/>
                <a:ea typeface="ＭＳ Ｐゴシック" pitchFamily="34" charset="-128"/>
              </a:rPr>
              <a:t>r</a:t>
            </a:r>
            <a:r>
              <a:rPr lang="en-US" i="0" dirty="0" smtClean="0">
                <a:solidFill>
                  <a:srgbClr val="777777"/>
                </a:solidFill>
                <a:latin typeface="Calibri Light" panose="020F0302020204030204" pitchFamily="34" charset="0"/>
                <a:ea typeface="ＭＳ Ｐゴシック" pitchFamily="34" charset="-128"/>
              </a:rPr>
              <a:t>)</a:t>
            </a:r>
            <a:r>
              <a:rPr lang="en-US" i="0" dirty="0">
                <a:solidFill>
                  <a:srgbClr val="777777"/>
                </a:solidFill>
                <a:latin typeface="Calibri Light" panose="020F0302020204030204" pitchFamily="34" charset="0"/>
                <a:ea typeface="ＭＳ Ｐゴシック" pitchFamily="34" charset="-128"/>
              </a:rPr>
              <a:t>		 B = B</a:t>
            </a:r>
            <a:r>
              <a:rPr lang="en-US" i="0" baseline="-25000" dirty="0">
                <a:solidFill>
                  <a:srgbClr val="777777"/>
                </a:solidFill>
                <a:latin typeface="Calibri Light" panose="020F0302020204030204" pitchFamily="34" charset="0"/>
                <a:ea typeface="ＭＳ Ｐゴシック" pitchFamily="34" charset="-128"/>
              </a:rPr>
              <a:t>1 </a:t>
            </a:r>
            <a:r>
              <a:rPr lang="en-US" i="0" dirty="0" smtClean="0">
                <a:solidFill>
                  <a:srgbClr val="777777"/>
                </a:solidFill>
                <a:latin typeface="Calibri Light" panose="020F0302020204030204" pitchFamily="34" charset="0"/>
                <a:ea typeface="ＭＳ Ｐゴシック" pitchFamily="34" charset="-128"/>
              </a:rPr>
              <a:t>	</a:t>
            </a:r>
          </a:p>
          <a:p>
            <a:pPr eaLnBrk="0" hangingPunct="0"/>
            <a:r>
              <a:rPr lang="en-US" i="0" dirty="0" smtClean="0">
                <a:solidFill>
                  <a:srgbClr val="777777"/>
                </a:solidFill>
                <a:latin typeface="Calibri Light" panose="020F0302020204030204" pitchFamily="34" charset="0"/>
                <a:ea typeface="ＭＳ Ｐゴシック" pitchFamily="34" charset="-128"/>
              </a:rPr>
              <a:t>				</a:t>
            </a:r>
            <a:r>
              <a:rPr lang="en-US" i="0" dirty="0">
                <a:solidFill>
                  <a:srgbClr val="777777"/>
                </a:solidFill>
                <a:latin typeface="Calibri Light" panose="020F0302020204030204" pitchFamily="34" charset="0"/>
                <a:ea typeface="ＭＳ Ｐゴシック" pitchFamily="34" charset="-128"/>
              </a:rPr>
              <a:t>		</a:t>
            </a:r>
            <a:endParaRPr lang="en-US" i="0" dirty="0" smtClean="0">
              <a:latin typeface="Calibri Light" panose="020F0302020204030204" pitchFamily="34" charset="0"/>
              <a:ea typeface="ＭＳ Ｐゴシック" pitchFamily="34" charset="-128"/>
            </a:endParaRPr>
          </a:p>
          <a:p>
            <a:pPr eaLnBrk="0" hangingPunct="0"/>
            <a:r>
              <a:rPr lang="en-US" i="0" u="sng" dirty="0" smtClean="0">
                <a:latin typeface="Calibri Light" panose="020F0302020204030204" pitchFamily="34" charset="0"/>
                <a:ea typeface="ＭＳ Ｐゴシック" pitchFamily="34" charset="-128"/>
              </a:rPr>
              <a:t>Quadrupole</a:t>
            </a:r>
          </a:p>
          <a:p>
            <a:pPr eaLnBrk="0" hangingPunct="0"/>
            <a:r>
              <a:rPr lang="en-US" i="0" dirty="0" smtClean="0">
                <a:latin typeface="Calibri Light" panose="020F0302020204030204" pitchFamily="34" charset="0"/>
                <a:ea typeface="ＭＳ Ｐゴシック" pitchFamily="34" charset="-128"/>
              </a:rPr>
              <a:t>quadrupole coefficient k</a:t>
            </a:r>
            <a:r>
              <a:rPr lang="en-US" i="0" baseline="-25000" dirty="0" smtClean="0">
                <a:latin typeface="Calibri Light" panose="020F0302020204030204" pitchFamily="34" charset="0"/>
                <a:ea typeface="ＭＳ Ｐゴシック" pitchFamily="34" charset="-128"/>
              </a:rPr>
              <a:t>1</a:t>
            </a:r>
            <a:r>
              <a:rPr lang="en-US" i="0" dirty="0" smtClean="0">
                <a:latin typeface="Calibri Light" panose="020F0302020204030204" pitchFamily="34" charset="0"/>
                <a:ea typeface="ＭＳ Ｐゴシック" pitchFamily="34" charset="-128"/>
              </a:rPr>
              <a:t> [1/m</a:t>
            </a:r>
            <a:r>
              <a:rPr lang="en-US" i="0" baseline="30000" dirty="0" smtClean="0">
                <a:latin typeface="Calibri Light" panose="020F0302020204030204" pitchFamily="34" charset="0"/>
                <a:ea typeface="ＭＳ Ｐゴシック" pitchFamily="34" charset="-128"/>
              </a:rPr>
              <a:t>2</a:t>
            </a:r>
            <a:r>
              <a:rPr lang="en-US" i="0" dirty="0" smtClean="0">
                <a:latin typeface="Calibri Light" panose="020F0302020204030204" pitchFamily="34" charset="0"/>
                <a:ea typeface="ＭＳ Ｐゴシック" pitchFamily="34" charset="-128"/>
              </a:rPr>
              <a:t>] × length L [m]</a:t>
            </a:r>
          </a:p>
          <a:p>
            <a:pPr eaLnBrk="0" hangingPunct="0"/>
            <a:r>
              <a:rPr lang="en-US" i="0" dirty="0" smtClean="0">
                <a:latin typeface="Calibri Light" panose="020F0302020204030204" pitchFamily="34" charset="0"/>
                <a:ea typeface="ＭＳ Ｐゴシック" pitchFamily="34" charset="-128"/>
              </a:rPr>
              <a:t>	k</a:t>
            </a:r>
            <a:r>
              <a:rPr lang="en-US" i="0" baseline="-25000" dirty="0" smtClean="0">
                <a:latin typeface="Calibri Light" panose="020F0302020204030204" pitchFamily="34" charset="0"/>
                <a:ea typeface="ＭＳ Ｐゴシック" pitchFamily="34" charset="-128"/>
              </a:rPr>
              <a:t>1</a:t>
            </a:r>
            <a:r>
              <a:rPr lang="en-US" i="0" dirty="0" smtClean="0">
                <a:latin typeface="Calibri Light" panose="020F0302020204030204" pitchFamily="34" charset="0"/>
                <a:ea typeface="ＭＳ Ｐゴシック" pitchFamily="34" charset="-128"/>
              </a:rPr>
              <a:t> = (</a:t>
            </a:r>
            <a:r>
              <a:rPr lang="en-US" i="0" dirty="0" err="1" smtClean="0">
                <a:latin typeface="Calibri Light" panose="020F0302020204030204" pitchFamily="34" charset="0"/>
              </a:rPr>
              <a:t>dB</a:t>
            </a:r>
            <a:r>
              <a:rPr lang="en-US" i="0" baseline="-25000" dirty="0" err="1" smtClean="0">
                <a:latin typeface="Calibri Light" panose="020F0302020204030204" pitchFamily="34" charset="0"/>
              </a:rPr>
              <a:t>y</a:t>
            </a:r>
            <a:r>
              <a:rPr lang="en-US" i="0" dirty="0" smtClean="0">
                <a:latin typeface="Calibri Light" panose="020F0302020204030204" pitchFamily="34" charset="0"/>
              </a:rPr>
              <a:t>/dx) </a:t>
            </a:r>
            <a:r>
              <a:rPr lang="en-US" i="0" dirty="0" smtClean="0">
                <a:latin typeface="Calibri Light" panose="020F0302020204030204" pitchFamily="34" charset="0"/>
                <a:ea typeface="ＭＳ Ｐゴシック" pitchFamily="34" charset="-128"/>
              </a:rPr>
              <a:t>/ (B</a:t>
            </a:r>
            <a:r>
              <a:rPr lang="en-US" i="0" dirty="0" smtClean="0">
                <a:latin typeface="Symbol" panose="05050102010706020507" pitchFamily="18" charset="2"/>
                <a:ea typeface="ＭＳ Ｐゴシック" pitchFamily="34" charset="-128"/>
              </a:rPr>
              <a:t>r</a:t>
            </a:r>
            <a:r>
              <a:rPr lang="en-US" i="0" dirty="0" smtClean="0">
                <a:latin typeface="Calibri Light" panose="020F0302020204030204" pitchFamily="34" charset="0"/>
                <a:ea typeface="ＭＳ Ｐゴシック" pitchFamily="34" charset="-128"/>
              </a:rPr>
              <a:t>)</a:t>
            </a:r>
          </a:p>
          <a:p>
            <a:pPr eaLnBrk="0" hangingPunct="0"/>
            <a:r>
              <a:rPr lang="en-US" i="0" dirty="0" smtClean="0">
                <a:latin typeface="Calibri Light" panose="020F0302020204030204" pitchFamily="34" charset="0"/>
                <a:ea typeface="ＭＳ Ｐゴシック" pitchFamily="34" charset="-128"/>
              </a:rPr>
              <a:t>				G </a:t>
            </a:r>
            <a:r>
              <a:rPr lang="en-US" i="0" dirty="0">
                <a:latin typeface="Calibri Light" panose="020F0302020204030204" pitchFamily="34" charset="0"/>
                <a:ea typeface="ＭＳ Ｐゴシック" pitchFamily="34" charset="-128"/>
              </a:rPr>
              <a:t>= </a:t>
            </a:r>
            <a:r>
              <a:rPr lang="en-US" i="0" dirty="0" err="1" smtClean="0">
                <a:latin typeface="Calibri Light" panose="020F0302020204030204" pitchFamily="34" charset="0"/>
              </a:rPr>
              <a:t>dB</a:t>
            </a:r>
            <a:r>
              <a:rPr lang="en-US" i="0" baseline="-25000" dirty="0" err="1" smtClean="0">
                <a:latin typeface="Calibri Light" panose="020F0302020204030204" pitchFamily="34" charset="0"/>
              </a:rPr>
              <a:t>y</a:t>
            </a:r>
            <a:r>
              <a:rPr lang="en-US" i="0" dirty="0" smtClean="0">
                <a:latin typeface="Calibri Light" panose="020F0302020204030204" pitchFamily="34" charset="0"/>
              </a:rPr>
              <a:t>/dx = B</a:t>
            </a:r>
            <a:r>
              <a:rPr lang="en-US" i="0" baseline="-25000" dirty="0" smtClean="0">
                <a:latin typeface="Calibri Light" panose="020F0302020204030204" pitchFamily="34" charset="0"/>
              </a:rPr>
              <a:t>2</a:t>
            </a:r>
            <a:r>
              <a:rPr lang="en-US" i="0" dirty="0" smtClean="0">
                <a:latin typeface="Calibri Light" panose="020F0302020204030204" pitchFamily="34" charset="0"/>
              </a:rPr>
              <a:t>/R</a:t>
            </a:r>
          </a:p>
          <a:p>
            <a:pPr eaLnBrk="0" hangingPunct="0"/>
            <a:endParaRPr lang="en-US" i="0" dirty="0">
              <a:latin typeface="Calibri Light" panose="020F0302020204030204" pitchFamily="34" charset="0"/>
              <a:ea typeface="ＭＳ Ｐゴシック" pitchFamily="34" charset="-128"/>
            </a:endParaRPr>
          </a:p>
          <a:p>
            <a:pPr eaLnBrk="0" hangingPunct="0"/>
            <a:r>
              <a:rPr lang="en-US" i="0" u="sng" dirty="0" smtClean="0">
                <a:latin typeface="Calibri Light" panose="020F0302020204030204" pitchFamily="34" charset="0"/>
                <a:ea typeface="ＭＳ Ｐゴシック" pitchFamily="34" charset="-128"/>
              </a:rPr>
              <a:t>Sextupole</a:t>
            </a:r>
            <a:endParaRPr lang="en-US" i="0" u="sng" dirty="0">
              <a:latin typeface="Calibri Light" panose="020F0302020204030204" pitchFamily="34" charset="0"/>
              <a:ea typeface="ＭＳ Ｐゴシック" pitchFamily="34" charset="-128"/>
            </a:endParaRPr>
          </a:p>
          <a:p>
            <a:pPr eaLnBrk="0" hangingPunct="0"/>
            <a:r>
              <a:rPr lang="en-US" i="0" dirty="0" smtClean="0">
                <a:latin typeface="Calibri Light" panose="020F0302020204030204" pitchFamily="34" charset="0"/>
                <a:ea typeface="ＭＳ Ｐゴシック" pitchFamily="34" charset="-128"/>
              </a:rPr>
              <a:t>sextupole </a:t>
            </a:r>
            <a:r>
              <a:rPr lang="en-US" i="0" dirty="0">
                <a:latin typeface="Calibri Light" panose="020F0302020204030204" pitchFamily="34" charset="0"/>
                <a:ea typeface="ＭＳ Ｐゴシック" pitchFamily="34" charset="-128"/>
              </a:rPr>
              <a:t>coefficient </a:t>
            </a:r>
            <a:r>
              <a:rPr lang="en-US" i="0" dirty="0" smtClean="0">
                <a:latin typeface="Calibri Light" panose="020F0302020204030204" pitchFamily="34" charset="0"/>
                <a:ea typeface="ＭＳ Ｐゴシック" pitchFamily="34" charset="-128"/>
              </a:rPr>
              <a:t>k</a:t>
            </a:r>
            <a:r>
              <a:rPr lang="en-US" i="0" baseline="-25000" dirty="0" smtClean="0">
                <a:latin typeface="Calibri Light" panose="020F0302020204030204" pitchFamily="34" charset="0"/>
                <a:ea typeface="ＭＳ Ｐゴシック" pitchFamily="34" charset="-128"/>
              </a:rPr>
              <a:t>2</a:t>
            </a:r>
            <a:r>
              <a:rPr lang="en-US" i="0" dirty="0" smtClean="0">
                <a:latin typeface="Calibri Light" panose="020F0302020204030204" pitchFamily="34" charset="0"/>
                <a:ea typeface="ＭＳ Ｐゴシック" pitchFamily="34" charset="-128"/>
              </a:rPr>
              <a:t> </a:t>
            </a:r>
            <a:r>
              <a:rPr lang="en-US" i="0" dirty="0">
                <a:latin typeface="Calibri Light" panose="020F0302020204030204" pitchFamily="34" charset="0"/>
                <a:ea typeface="ＭＳ Ｐゴシック" pitchFamily="34" charset="-128"/>
              </a:rPr>
              <a:t>[</a:t>
            </a:r>
            <a:r>
              <a:rPr lang="en-US" i="0" dirty="0" smtClean="0">
                <a:latin typeface="Calibri Light" panose="020F0302020204030204" pitchFamily="34" charset="0"/>
                <a:ea typeface="ＭＳ Ｐゴシック" pitchFamily="34" charset="-128"/>
              </a:rPr>
              <a:t>1/m</a:t>
            </a:r>
            <a:r>
              <a:rPr lang="en-US" i="0" baseline="30000" dirty="0" smtClean="0">
                <a:latin typeface="Calibri Light" panose="020F0302020204030204" pitchFamily="34" charset="0"/>
                <a:ea typeface="ＭＳ Ｐゴシック" pitchFamily="34" charset="-128"/>
              </a:rPr>
              <a:t>3</a:t>
            </a:r>
            <a:r>
              <a:rPr lang="en-US" i="0" dirty="0" smtClean="0">
                <a:latin typeface="Calibri Light" panose="020F0302020204030204" pitchFamily="34" charset="0"/>
                <a:ea typeface="ＭＳ Ｐゴシック" pitchFamily="34" charset="-128"/>
              </a:rPr>
              <a:t>] </a:t>
            </a:r>
            <a:r>
              <a:rPr lang="en-US" i="0" dirty="0">
                <a:latin typeface="Calibri Light" panose="020F0302020204030204" pitchFamily="34" charset="0"/>
                <a:ea typeface="ＭＳ Ｐゴシック" pitchFamily="34" charset="-128"/>
              </a:rPr>
              <a:t>× </a:t>
            </a:r>
            <a:r>
              <a:rPr lang="en-US" i="0" dirty="0" smtClean="0">
                <a:latin typeface="Calibri Light" panose="020F0302020204030204" pitchFamily="34" charset="0"/>
                <a:ea typeface="ＭＳ Ｐゴシック" pitchFamily="34" charset="-128"/>
              </a:rPr>
              <a:t>length </a:t>
            </a:r>
            <a:r>
              <a:rPr lang="en-US" i="0" dirty="0">
                <a:latin typeface="Calibri Light" panose="020F0302020204030204" pitchFamily="34" charset="0"/>
                <a:ea typeface="ＭＳ Ｐゴシック" pitchFamily="34" charset="-128"/>
              </a:rPr>
              <a:t>L [m]</a:t>
            </a:r>
          </a:p>
          <a:p>
            <a:pPr eaLnBrk="0" hangingPunct="0"/>
            <a:r>
              <a:rPr lang="en-US" i="0" dirty="0" smtClean="0">
                <a:latin typeface="Calibri Light" panose="020F0302020204030204" pitchFamily="34" charset="0"/>
                <a:ea typeface="ＭＳ Ｐゴシック" pitchFamily="34" charset="-128"/>
              </a:rPr>
              <a:t>	k</a:t>
            </a:r>
            <a:r>
              <a:rPr lang="en-US" i="0" baseline="-25000" dirty="0" smtClean="0">
                <a:latin typeface="Calibri Light" panose="020F0302020204030204" pitchFamily="34" charset="0"/>
                <a:ea typeface="ＭＳ Ｐゴシック" pitchFamily="34" charset="-128"/>
              </a:rPr>
              <a:t>2</a:t>
            </a:r>
            <a:r>
              <a:rPr lang="en-US" i="0" dirty="0" smtClean="0">
                <a:latin typeface="Calibri Light" panose="020F0302020204030204" pitchFamily="34" charset="0"/>
                <a:ea typeface="ＭＳ Ｐゴシック" pitchFamily="34" charset="-128"/>
              </a:rPr>
              <a:t> </a:t>
            </a:r>
            <a:r>
              <a:rPr lang="en-US" i="0" dirty="0">
                <a:latin typeface="Calibri Light" panose="020F0302020204030204" pitchFamily="34" charset="0"/>
                <a:ea typeface="ＭＳ Ｐゴシック" pitchFamily="34" charset="-128"/>
              </a:rPr>
              <a:t>= (</a:t>
            </a:r>
            <a:r>
              <a:rPr lang="en-US" i="0" dirty="0" smtClean="0">
                <a:latin typeface="Calibri Light" panose="020F0302020204030204" pitchFamily="34" charset="0"/>
              </a:rPr>
              <a:t>d</a:t>
            </a:r>
            <a:r>
              <a:rPr lang="en-US" i="0" baseline="30000" dirty="0" smtClean="0">
                <a:latin typeface="Calibri Light" panose="020F0302020204030204" pitchFamily="34" charset="0"/>
              </a:rPr>
              <a:t>2</a:t>
            </a:r>
            <a:r>
              <a:rPr lang="en-US" i="0" dirty="0" smtClean="0">
                <a:latin typeface="Calibri Light" panose="020F0302020204030204" pitchFamily="34" charset="0"/>
              </a:rPr>
              <a:t>B</a:t>
            </a:r>
            <a:r>
              <a:rPr lang="en-US" i="0" baseline="-25000" dirty="0" smtClean="0">
                <a:latin typeface="Calibri Light" panose="020F0302020204030204" pitchFamily="34" charset="0"/>
              </a:rPr>
              <a:t>y</a:t>
            </a:r>
            <a:r>
              <a:rPr lang="en-US" i="0" dirty="0" smtClean="0">
                <a:latin typeface="Calibri Light" panose="020F0302020204030204" pitchFamily="34" charset="0"/>
              </a:rPr>
              <a:t>/dx</a:t>
            </a:r>
            <a:r>
              <a:rPr lang="en-US" i="0" baseline="30000" dirty="0" smtClean="0">
                <a:latin typeface="Calibri Light" panose="020F0302020204030204" pitchFamily="34" charset="0"/>
              </a:rPr>
              <a:t>2</a:t>
            </a:r>
            <a:r>
              <a:rPr lang="en-US" i="0" dirty="0" smtClean="0">
                <a:latin typeface="Calibri Light" panose="020F0302020204030204" pitchFamily="34" charset="0"/>
              </a:rPr>
              <a:t>) </a:t>
            </a:r>
            <a:r>
              <a:rPr lang="en-US" i="0" dirty="0">
                <a:latin typeface="Calibri Light" panose="020F0302020204030204" pitchFamily="34" charset="0"/>
                <a:ea typeface="ＭＳ Ｐゴシック" pitchFamily="34" charset="-128"/>
              </a:rPr>
              <a:t>/ (B</a:t>
            </a:r>
            <a:r>
              <a:rPr lang="en-US" i="0" dirty="0">
                <a:latin typeface="Symbol" panose="05050102010706020507" pitchFamily="18" charset="2"/>
                <a:ea typeface="ＭＳ Ｐゴシック" pitchFamily="34" charset="-128"/>
              </a:rPr>
              <a:t>r</a:t>
            </a:r>
            <a:r>
              <a:rPr lang="en-US" i="0" dirty="0">
                <a:latin typeface="Calibri Light" panose="020F0302020204030204" pitchFamily="34" charset="0"/>
                <a:ea typeface="ＭＳ Ｐゴシック" pitchFamily="34" charset="-128"/>
              </a:rPr>
              <a:t>)</a:t>
            </a:r>
          </a:p>
          <a:p>
            <a:pPr eaLnBrk="0" hangingPunct="0"/>
            <a:r>
              <a:rPr lang="en-US" i="0" dirty="0" smtClean="0">
                <a:latin typeface="Calibri Light" panose="020F0302020204030204" pitchFamily="34" charset="0"/>
              </a:rPr>
              <a:t>				(d</a:t>
            </a:r>
            <a:r>
              <a:rPr lang="en-US" i="0" baseline="30000" dirty="0" smtClean="0">
                <a:latin typeface="Calibri Light" panose="020F0302020204030204" pitchFamily="34" charset="0"/>
              </a:rPr>
              <a:t>2</a:t>
            </a:r>
            <a:r>
              <a:rPr lang="en-US" i="0" dirty="0" smtClean="0">
                <a:latin typeface="Calibri Light" panose="020F0302020204030204" pitchFamily="34" charset="0"/>
              </a:rPr>
              <a:t>B</a:t>
            </a:r>
            <a:r>
              <a:rPr lang="en-US" i="0" baseline="-25000" dirty="0" smtClean="0">
                <a:latin typeface="Calibri Light" panose="020F0302020204030204" pitchFamily="34" charset="0"/>
              </a:rPr>
              <a:t>y</a:t>
            </a:r>
            <a:r>
              <a:rPr lang="en-US" i="0" dirty="0" smtClean="0">
                <a:latin typeface="Calibri Light" panose="020F0302020204030204" pitchFamily="34" charset="0"/>
              </a:rPr>
              <a:t>/dx</a:t>
            </a:r>
            <a:r>
              <a:rPr lang="en-US" i="0" baseline="30000" dirty="0" smtClean="0">
                <a:latin typeface="Calibri Light" panose="020F0302020204030204" pitchFamily="34" charset="0"/>
              </a:rPr>
              <a:t>2</a:t>
            </a:r>
            <a:r>
              <a:rPr lang="en-US" i="0" dirty="0" smtClean="0">
                <a:latin typeface="Calibri Light" panose="020F0302020204030204" pitchFamily="34" charset="0"/>
              </a:rPr>
              <a:t>)/2! = B</a:t>
            </a:r>
            <a:r>
              <a:rPr lang="en-US" i="0" baseline="-25000" dirty="0" smtClean="0">
                <a:latin typeface="Calibri Light" panose="020F0302020204030204" pitchFamily="34" charset="0"/>
              </a:rPr>
              <a:t>3</a:t>
            </a:r>
            <a:r>
              <a:rPr lang="en-US" i="0" dirty="0" smtClean="0">
                <a:latin typeface="Calibri Light" panose="020F0302020204030204" pitchFamily="34" charset="0"/>
              </a:rPr>
              <a:t>/R</a:t>
            </a:r>
            <a:r>
              <a:rPr lang="en-US" i="0" baseline="30000" dirty="0" smtClean="0">
                <a:latin typeface="Calibri Light" panose="020F0302020204030204" pitchFamily="34" charset="0"/>
              </a:rPr>
              <a:t>2</a:t>
            </a:r>
            <a:r>
              <a:rPr lang="en-US" i="0" dirty="0" smtClean="0">
                <a:latin typeface="Calibri Light" panose="020F0302020204030204" pitchFamily="34" charset="0"/>
              </a:rPr>
              <a:t> </a:t>
            </a:r>
          </a:p>
          <a:p>
            <a:pPr eaLnBrk="0" hangingPunct="0"/>
            <a:endParaRPr lang="en-US" i="0" dirty="0">
              <a:latin typeface="Calibri Light" panose="020F0302020204030204" pitchFamily="34" charset="0"/>
              <a:ea typeface="ＭＳ Ｐゴシック" pitchFamily="34" charset="-128"/>
            </a:endParaRPr>
          </a:p>
        </p:txBody>
      </p:sp>
      <p:pic>
        <p:nvPicPr>
          <p:cNvPr id="5" name="Picture 4"/>
          <p:cNvPicPr>
            <a:picLocks noChangeAspect="1"/>
          </p:cNvPicPr>
          <p:nvPr/>
        </p:nvPicPr>
        <p:blipFill>
          <a:blip r:embed="rId3">
            <a:clrChange>
              <a:clrFrom>
                <a:srgbClr val="FFFFFF"/>
              </a:clrFrom>
              <a:clrTo>
                <a:srgbClr val="FFFFFF">
                  <a:alpha val="0"/>
                </a:srgbClr>
              </a:clrTo>
            </a:clrChange>
          </a:blip>
          <a:stretch>
            <a:fillRect/>
          </a:stretch>
        </p:blipFill>
        <p:spPr>
          <a:xfrm rot="964680">
            <a:off x="7912692" y="1231586"/>
            <a:ext cx="706600" cy="1113228"/>
          </a:xfrm>
          <a:prstGeom prst="rect">
            <a:avLst/>
          </a:prstGeom>
        </p:spPr>
      </p:pic>
    </p:spTree>
    <p:extLst>
      <p:ext uri="{BB962C8B-B14F-4D97-AF65-F5344CB8AC3E}">
        <p14:creationId xmlns:p14="http://schemas.microsoft.com/office/powerpoint/2010/main" val="374432339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Here is how to compute magnetic quantities from MAD-X entries, and vice versa</a:t>
            </a:r>
            <a:endParaRPr lang="en-US" sz="2800" b="0" i="0" kern="0" dirty="0" smtClean="0">
              <a:solidFill>
                <a:srgbClr val="0033CC"/>
              </a:solidFill>
              <a:latin typeface="Symbol" panose="05050102010706020507" pitchFamily="18" charset="2"/>
            </a:endParaRPr>
          </a:p>
        </p:txBody>
      </p:sp>
      <p:sp>
        <p:nvSpPr>
          <p:cNvPr id="4" name="TextBox 3"/>
          <p:cNvSpPr txBox="1"/>
          <p:nvPr/>
        </p:nvSpPr>
        <p:spPr>
          <a:xfrm>
            <a:off x="2411760" y="1249124"/>
            <a:ext cx="4320480" cy="1323439"/>
          </a:xfrm>
          <a:prstGeom prst="rect">
            <a:avLst/>
          </a:prstGeom>
          <a:solidFill>
            <a:srgbClr val="FFFFFF"/>
          </a:solidFill>
          <a:ln w="12700">
            <a:solidFill>
              <a:schemeClr val="tx1"/>
            </a:solidFill>
          </a:ln>
        </p:spPr>
        <p:txBody>
          <a:bodyPr wrap="square" rtlCol="0">
            <a:spAutoFit/>
          </a:bodyPr>
          <a:lstStyle/>
          <a:p>
            <a:r>
              <a:rPr lang="en-US" sz="1600" i="0" dirty="0" smtClean="0">
                <a:latin typeface="Courier New" panose="02070309020205020404" pitchFamily="49" charset="0"/>
                <a:cs typeface="Courier New" panose="02070309020205020404" pitchFamily="49" charset="0"/>
              </a:rPr>
              <a:t>BEAM</a:t>
            </a:r>
            <a:r>
              <a:rPr lang="en-US" sz="1600" i="0" dirty="0">
                <a:latin typeface="Courier New" panose="02070309020205020404" pitchFamily="49" charset="0"/>
                <a:cs typeface="Courier New" panose="02070309020205020404" pitchFamily="49" charset="0"/>
              </a:rPr>
              <a:t>, PARTICLE=ELECTRON,PC=</a:t>
            </a:r>
            <a:r>
              <a:rPr lang="en-US" sz="1600" i="0" dirty="0">
                <a:solidFill>
                  <a:srgbClr val="0033CC"/>
                </a:solidFill>
                <a:latin typeface="Courier New" panose="02070309020205020404" pitchFamily="49" charset="0"/>
                <a:cs typeface="Courier New" panose="02070309020205020404" pitchFamily="49" charset="0"/>
              </a:rPr>
              <a:t>3.0</a:t>
            </a:r>
            <a:r>
              <a:rPr lang="en-US" sz="1600" i="0" dirty="0">
                <a:latin typeface="Courier New" panose="02070309020205020404" pitchFamily="49" charset="0"/>
                <a:cs typeface="Courier New" panose="02070309020205020404" pitchFamily="49" charset="0"/>
              </a:rPr>
              <a:t>;     </a:t>
            </a:r>
          </a:p>
          <a:p>
            <a:r>
              <a:rPr lang="en-US" sz="1600" i="0" dirty="0" smtClean="0">
                <a:latin typeface="Courier New" panose="02070309020205020404" pitchFamily="49" charset="0"/>
                <a:cs typeface="Courier New" panose="02070309020205020404" pitchFamily="49" charset="0"/>
              </a:rPr>
              <a:t>DEGREE</a:t>
            </a:r>
            <a:r>
              <a:rPr lang="en-US" sz="1600" i="0" dirty="0">
                <a:latin typeface="Courier New" panose="02070309020205020404" pitchFamily="49" charset="0"/>
                <a:cs typeface="Courier New" panose="02070309020205020404" pitchFamily="49" charset="0"/>
              </a:rPr>
              <a:t>:=PI/180.0</a:t>
            </a:r>
            <a:r>
              <a:rPr lang="en-US" sz="1600" i="0" dirty="0" smtClean="0">
                <a:latin typeface="Courier New" panose="02070309020205020404" pitchFamily="49" charset="0"/>
                <a:cs typeface="Courier New" panose="02070309020205020404" pitchFamily="49" charset="0"/>
              </a:rPr>
              <a:t>;</a:t>
            </a:r>
            <a:endParaRPr lang="en-US" sz="1600" i="0" dirty="0">
              <a:latin typeface="Courier New" panose="02070309020205020404" pitchFamily="49" charset="0"/>
              <a:cs typeface="Courier New" panose="02070309020205020404" pitchFamily="49" charset="0"/>
            </a:endParaRPr>
          </a:p>
          <a:p>
            <a:r>
              <a:rPr lang="en-US" sz="1600" i="0" dirty="0" smtClean="0">
                <a:latin typeface="Courier New" panose="02070309020205020404" pitchFamily="49" charset="0"/>
                <a:cs typeface="Courier New" panose="02070309020205020404" pitchFamily="49" charset="0"/>
              </a:rPr>
              <a:t>QF</a:t>
            </a:r>
            <a:r>
              <a:rPr lang="en-US" sz="1600" i="0" dirty="0">
                <a:latin typeface="Courier New" panose="02070309020205020404" pitchFamily="49" charset="0"/>
                <a:cs typeface="Courier New" panose="02070309020205020404" pitchFamily="49" charset="0"/>
              </a:rPr>
              <a:t>: </a:t>
            </a:r>
            <a:r>
              <a:rPr lang="en-US" sz="1600" i="0" dirty="0">
                <a:solidFill>
                  <a:srgbClr val="0033CC"/>
                </a:solidFill>
                <a:latin typeface="Courier New" panose="02070309020205020404" pitchFamily="49" charset="0"/>
                <a:cs typeface="Courier New" panose="02070309020205020404" pitchFamily="49" charset="0"/>
              </a:rPr>
              <a:t>QUADRUPOLE,L=0.5,K1=0.2</a:t>
            </a:r>
            <a:r>
              <a:rPr lang="en-US" sz="1600" i="0" dirty="0">
                <a:latin typeface="Courier New" panose="02070309020205020404" pitchFamily="49" charset="0"/>
                <a:cs typeface="Courier New" panose="02070309020205020404" pitchFamily="49" charset="0"/>
              </a:rPr>
              <a:t>; </a:t>
            </a:r>
            <a:endParaRPr lang="en-US" sz="1600" i="0" dirty="0" smtClean="0">
              <a:latin typeface="Courier New" panose="02070309020205020404" pitchFamily="49" charset="0"/>
              <a:cs typeface="Courier New" panose="02070309020205020404" pitchFamily="49" charset="0"/>
            </a:endParaRPr>
          </a:p>
          <a:p>
            <a:r>
              <a:rPr lang="en-US" sz="1600" i="0" dirty="0" smtClean="0">
                <a:latin typeface="Courier New" panose="02070309020205020404" pitchFamily="49" charset="0"/>
                <a:cs typeface="Courier New" panose="02070309020205020404" pitchFamily="49" charset="0"/>
              </a:rPr>
              <a:t>QD</a:t>
            </a:r>
            <a:r>
              <a:rPr lang="en-US" sz="1600" i="0" dirty="0">
                <a:latin typeface="Courier New" panose="02070309020205020404" pitchFamily="49" charset="0"/>
                <a:cs typeface="Courier New" panose="02070309020205020404" pitchFamily="49" charset="0"/>
              </a:rPr>
              <a:t>: QUADRUPOLE,L=1.0,K1=-0.2;      </a:t>
            </a:r>
          </a:p>
          <a:p>
            <a:r>
              <a:rPr lang="en-US" sz="1600" i="0" dirty="0">
                <a:latin typeface="Courier New" panose="02070309020205020404" pitchFamily="49" charset="0"/>
                <a:cs typeface="Courier New" panose="02070309020205020404" pitchFamily="49" charset="0"/>
              </a:rPr>
              <a:t>B: </a:t>
            </a:r>
            <a:r>
              <a:rPr lang="en-US" sz="1600" i="0" dirty="0">
                <a:solidFill>
                  <a:srgbClr val="0033CC"/>
                </a:solidFill>
                <a:latin typeface="Courier New" panose="02070309020205020404" pitchFamily="49" charset="0"/>
                <a:cs typeface="Courier New" panose="02070309020205020404" pitchFamily="49" charset="0"/>
              </a:rPr>
              <a:t>SBEND,L=1.0,ANGLE=15.0*DEGREE</a:t>
            </a:r>
            <a:r>
              <a:rPr lang="en-US" sz="1600" i="0" dirty="0">
                <a:latin typeface="Courier New" panose="02070309020205020404" pitchFamily="49" charset="0"/>
                <a:cs typeface="Courier New" panose="02070309020205020404" pitchFamily="49" charset="0"/>
              </a:rPr>
              <a:t>;  </a:t>
            </a:r>
          </a:p>
        </p:txBody>
      </p:sp>
      <p:sp>
        <p:nvSpPr>
          <p:cNvPr id="5" name="TextBox 4"/>
          <p:cNvSpPr txBox="1"/>
          <p:nvPr/>
        </p:nvSpPr>
        <p:spPr>
          <a:xfrm>
            <a:off x="1403648" y="3068960"/>
            <a:ext cx="6768272" cy="3416320"/>
          </a:xfrm>
          <a:prstGeom prst="rect">
            <a:avLst/>
          </a:prstGeom>
          <a:solidFill>
            <a:srgbClr val="FFFFFF"/>
          </a:solidFill>
          <a:ln w="12700">
            <a:noFill/>
          </a:ln>
        </p:spPr>
        <p:txBody>
          <a:bodyPr wrap="square" rtlCol="0">
            <a:spAutoFit/>
          </a:bodyPr>
          <a:lstStyle/>
          <a:p>
            <a:r>
              <a:rPr lang="en-US" i="0" dirty="0" smtClean="0">
                <a:latin typeface="Calibri Light" panose="020F0302020204030204" pitchFamily="34" charset="0"/>
              </a:rPr>
              <a:t>(B</a:t>
            </a:r>
            <a:r>
              <a:rPr lang="en-US" i="0" dirty="0" smtClean="0">
                <a:latin typeface="Symbol" panose="05050102010706020507" pitchFamily="18" charset="2"/>
              </a:rPr>
              <a:t>r</a:t>
            </a:r>
            <a:r>
              <a:rPr lang="en-US" i="0" dirty="0" smtClean="0">
                <a:latin typeface="Calibri Light" panose="020F0302020204030204" pitchFamily="34" charset="0"/>
              </a:rPr>
              <a:t>) = 10</a:t>
            </a:r>
            <a:r>
              <a:rPr lang="en-US" i="0" baseline="30000" dirty="0" smtClean="0">
                <a:latin typeface="Calibri Light" panose="020F0302020204030204" pitchFamily="34" charset="0"/>
              </a:rPr>
              <a:t>9</a:t>
            </a:r>
            <a:r>
              <a:rPr lang="en-US" i="0" dirty="0" smtClean="0">
                <a:latin typeface="Calibri Light" panose="020F0302020204030204" pitchFamily="34" charset="0"/>
              </a:rPr>
              <a:t>/c*PC = 10^9/299792485*3.0 = 10.01 Tm</a:t>
            </a:r>
          </a:p>
          <a:p>
            <a:endParaRPr lang="en-US" i="0" dirty="0" smtClean="0">
              <a:latin typeface="Calibri Light" panose="020F0302020204030204" pitchFamily="34" charset="0"/>
            </a:endParaRPr>
          </a:p>
          <a:p>
            <a:endParaRPr lang="en-US" i="0" dirty="0" smtClean="0">
              <a:latin typeface="Calibri Light" panose="020F0302020204030204" pitchFamily="34" charset="0"/>
            </a:endParaRPr>
          </a:p>
          <a:p>
            <a:r>
              <a:rPr lang="en-US" i="0" u="sng" dirty="0" smtClean="0">
                <a:latin typeface="Calibri Light" panose="020F0302020204030204" pitchFamily="34" charset="0"/>
              </a:rPr>
              <a:t>dipole</a:t>
            </a:r>
            <a:r>
              <a:rPr lang="en-US" i="0" dirty="0" smtClean="0">
                <a:latin typeface="Calibri Light" panose="020F0302020204030204" pitchFamily="34" charset="0"/>
              </a:rPr>
              <a:t> (SBEND)</a:t>
            </a:r>
          </a:p>
          <a:p>
            <a:r>
              <a:rPr lang="en-US" i="0" dirty="0" smtClean="0">
                <a:latin typeface="Calibri Light" panose="020F0302020204030204" pitchFamily="34" charset="0"/>
              </a:rPr>
              <a:t>B = |ANGLE|/L*(</a:t>
            </a:r>
            <a:r>
              <a:rPr lang="en-US" i="0" dirty="0">
                <a:latin typeface="Calibri Light" panose="020F0302020204030204" pitchFamily="34" charset="0"/>
              </a:rPr>
              <a:t>B</a:t>
            </a:r>
            <a:r>
              <a:rPr lang="en-US" i="0" dirty="0">
                <a:latin typeface="Symbol" panose="05050102010706020507" pitchFamily="18" charset="2"/>
              </a:rPr>
              <a:t>r</a:t>
            </a:r>
            <a:r>
              <a:rPr lang="en-US" i="0" dirty="0">
                <a:latin typeface="Calibri Light" panose="020F0302020204030204" pitchFamily="34" charset="0"/>
              </a:rPr>
              <a:t>) </a:t>
            </a:r>
            <a:r>
              <a:rPr lang="en-US" i="0" dirty="0" smtClean="0">
                <a:latin typeface="Calibri Light" panose="020F0302020204030204" pitchFamily="34" charset="0"/>
              </a:rPr>
              <a:t>= (15*pi/180)/1.0*10.01 = 2.62 T</a:t>
            </a:r>
          </a:p>
          <a:p>
            <a:endParaRPr lang="en-US" i="0" dirty="0" smtClean="0">
              <a:latin typeface="Calibri Light" panose="020F0302020204030204" pitchFamily="34" charset="0"/>
            </a:endParaRPr>
          </a:p>
          <a:p>
            <a:endParaRPr lang="en-US" i="0" dirty="0" smtClean="0">
              <a:latin typeface="Calibri Light" panose="020F0302020204030204" pitchFamily="34" charset="0"/>
            </a:endParaRPr>
          </a:p>
          <a:p>
            <a:r>
              <a:rPr lang="en-US" i="0" u="sng" dirty="0" smtClean="0">
                <a:latin typeface="Calibri Light" panose="020F0302020204030204" pitchFamily="34" charset="0"/>
              </a:rPr>
              <a:t>quadrupole</a:t>
            </a:r>
          </a:p>
          <a:p>
            <a:r>
              <a:rPr lang="en-US" i="0" dirty="0" smtClean="0">
                <a:latin typeface="Calibri Light" panose="020F0302020204030204" pitchFamily="34" charset="0"/>
              </a:rPr>
              <a:t>G = |K1|*(</a:t>
            </a:r>
            <a:r>
              <a:rPr lang="en-US" i="0" dirty="0">
                <a:latin typeface="Calibri Light" panose="020F0302020204030204" pitchFamily="34" charset="0"/>
              </a:rPr>
              <a:t>B</a:t>
            </a:r>
            <a:r>
              <a:rPr lang="en-US" i="0" dirty="0">
                <a:latin typeface="Symbol" panose="05050102010706020507" pitchFamily="18" charset="2"/>
              </a:rPr>
              <a:t>r</a:t>
            </a:r>
            <a:r>
              <a:rPr lang="en-US" i="0" dirty="0" smtClean="0">
                <a:latin typeface="Calibri Light" panose="020F0302020204030204" pitchFamily="34" charset="0"/>
              </a:rPr>
              <a:t>) = 0.2*10.01 = 2.00 T/m</a:t>
            </a:r>
          </a:p>
        </p:txBody>
      </p:sp>
      <p:pic>
        <p:nvPicPr>
          <p:cNvPr id="7" name="Picture 6"/>
          <p:cNvPicPr>
            <a:picLocks noChangeAspect="1"/>
          </p:cNvPicPr>
          <p:nvPr/>
        </p:nvPicPr>
        <p:blipFill>
          <a:blip r:embed="rId3">
            <a:clrChange>
              <a:clrFrom>
                <a:srgbClr val="FFFFFF"/>
              </a:clrFrom>
              <a:clrTo>
                <a:srgbClr val="FFFFFF">
                  <a:alpha val="0"/>
                </a:srgbClr>
              </a:clrTo>
            </a:clrChange>
          </a:blip>
          <a:stretch>
            <a:fillRect/>
          </a:stretch>
        </p:blipFill>
        <p:spPr>
          <a:xfrm rot="964680">
            <a:off x="7912692" y="766938"/>
            <a:ext cx="706600" cy="1113228"/>
          </a:xfrm>
          <a:prstGeom prst="rect">
            <a:avLst/>
          </a:prstGeom>
        </p:spPr>
      </p:pic>
    </p:spTree>
    <p:extLst>
      <p:ext uri="{BB962C8B-B14F-4D97-AF65-F5344CB8AC3E}">
        <p14:creationId xmlns:p14="http://schemas.microsoft.com/office/powerpoint/2010/main" val="426146965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a:solidFill>
                  <a:srgbClr val="0033CC"/>
                </a:solidFill>
                <a:latin typeface="Calibri Light" panose="020F0302020204030204" pitchFamily="34" charset="0"/>
              </a:rPr>
              <a:t>The harmonic decomposition is </a:t>
            </a:r>
            <a:r>
              <a:rPr lang="en-US" sz="2800" i="0" kern="0" dirty="0" smtClean="0">
                <a:solidFill>
                  <a:srgbClr val="0033CC"/>
                </a:solidFill>
                <a:latin typeface="Calibri Light" panose="020F0302020204030204" pitchFamily="34" charset="0"/>
              </a:rPr>
              <a:t>used also to describe </a:t>
            </a:r>
            <a:r>
              <a:rPr lang="en-US" sz="2800" i="0" kern="0" dirty="0">
                <a:solidFill>
                  <a:srgbClr val="0033CC"/>
                </a:solidFill>
                <a:latin typeface="Calibri Light" panose="020F0302020204030204" pitchFamily="34" charset="0"/>
              </a:rPr>
              <a:t>the field </a:t>
            </a:r>
            <a:r>
              <a:rPr lang="en-US" sz="2800" i="0" kern="0" dirty="0" smtClean="0">
                <a:solidFill>
                  <a:srgbClr val="0033CC"/>
                </a:solidFill>
                <a:latin typeface="Calibri Light" panose="020F0302020204030204" pitchFamily="34" charset="0"/>
              </a:rPr>
              <a:t>quality (or field homogeneity), that is, the deviations </a:t>
            </a:r>
            <a:r>
              <a:rPr lang="en-US" sz="2800" i="0" kern="0" dirty="0">
                <a:solidFill>
                  <a:srgbClr val="0033CC"/>
                </a:solidFill>
                <a:latin typeface="Calibri Light" panose="020F0302020204030204" pitchFamily="34" charset="0"/>
              </a:rPr>
              <a:t>of the actual B </a:t>
            </a:r>
            <a:r>
              <a:rPr lang="en-US" sz="2800" i="0" kern="0" dirty="0" smtClean="0">
                <a:solidFill>
                  <a:srgbClr val="0033CC"/>
                </a:solidFill>
                <a:latin typeface="Calibri Light" panose="020F0302020204030204" pitchFamily="34" charset="0"/>
              </a:rPr>
              <a:t>with respect to </a:t>
            </a:r>
            <a:r>
              <a:rPr lang="en-US" sz="2800" i="0" kern="0" dirty="0">
                <a:solidFill>
                  <a:srgbClr val="0033CC"/>
                </a:solidFill>
                <a:latin typeface="Calibri Light" panose="020F0302020204030204" pitchFamily="34" charset="0"/>
              </a:rPr>
              <a:t>the ideal </a:t>
            </a:r>
            <a:r>
              <a:rPr lang="en-US" sz="2800" i="0" kern="0" dirty="0" smtClean="0">
                <a:solidFill>
                  <a:srgbClr val="0033CC"/>
                </a:solidFill>
                <a:latin typeface="Calibri Light" panose="020F0302020204030204" pitchFamily="34" charset="0"/>
              </a:rPr>
              <a:t>one</a:t>
            </a:r>
            <a:endParaRPr lang="en-US" sz="2800" b="0" i="0" kern="0" dirty="0" smtClean="0">
              <a:solidFill>
                <a:srgbClr val="0033CC"/>
              </a:solidFill>
              <a:latin typeface="Calibri Light" panose="020F0302020204030204" pitchFamily="34" charset="0"/>
            </a:endParaRPr>
          </a:p>
        </p:txBody>
      </p:sp>
      <mc:AlternateContent xmlns:mc="http://schemas.openxmlformats.org/markup-compatibility/2006" xmlns:a14="http://schemas.microsoft.com/office/drawing/2010/main">
        <mc:Choice Requires="a14">
          <p:sp>
            <p:nvSpPr>
              <p:cNvPr id="5" name="Rectangle 4"/>
              <p:cNvSpPr/>
              <p:nvPr/>
            </p:nvSpPr>
            <p:spPr>
              <a:xfrm>
                <a:off x="5220072" y="2210545"/>
                <a:ext cx="2376264" cy="437492"/>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GB" sz="2000" b="0" i="1" smtClean="0">
                              <a:latin typeface="Cambria Math" panose="02040503050406030204" pitchFamily="18" charset="0"/>
                            </a:rPr>
                          </m:ctrlPr>
                        </m:sSubPr>
                        <m:e>
                          <m:acc>
                            <m:accPr>
                              <m:chr m:val="⃗"/>
                              <m:ctrlPr>
                                <a:rPr lang="en-GB" sz="2000" b="0" i="1" smtClean="0">
                                  <a:latin typeface="Cambria Math" panose="02040503050406030204" pitchFamily="18" charset="0"/>
                                </a:rPr>
                              </m:ctrlPr>
                            </m:accPr>
                            <m:e>
                              <m:r>
                                <a:rPr lang="en-GB" sz="2000" b="0" i="1" smtClean="0">
                                  <a:latin typeface="Cambria Math" panose="02040503050406030204" pitchFamily="18" charset="0"/>
                                </a:rPr>
                                <m:t>𝐵</m:t>
                              </m:r>
                            </m:e>
                          </m:acc>
                        </m:e>
                        <m:sub>
                          <m:r>
                            <a:rPr lang="en-GB" sz="2000" b="0" i="1" smtClean="0">
                              <a:latin typeface="Cambria Math" panose="02040503050406030204" pitchFamily="18" charset="0"/>
                            </a:rPr>
                            <m:t>𝑖𝑑</m:t>
                          </m:r>
                        </m:sub>
                      </m:sSub>
                      <m:d>
                        <m:dPr>
                          <m:ctrlPr>
                            <a:rPr lang="en-GB" sz="2000" b="0" i="1" smtClean="0">
                              <a:latin typeface="Cambria Math" panose="02040503050406030204" pitchFamily="18" charset="0"/>
                            </a:rPr>
                          </m:ctrlPr>
                        </m:dPr>
                        <m:e>
                          <m:r>
                            <a:rPr lang="en-GB" sz="2000" b="0" i="1" smtClean="0">
                              <a:latin typeface="Cambria Math" panose="02040503050406030204" pitchFamily="18" charset="0"/>
                            </a:rPr>
                            <m:t>𝑥</m:t>
                          </m:r>
                          <m:r>
                            <a:rPr lang="en-GB" sz="2000" b="0" i="1" smtClean="0">
                              <a:latin typeface="Cambria Math" panose="02040503050406030204" pitchFamily="18" charset="0"/>
                            </a:rPr>
                            <m:t>,</m:t>
                          </m:r>
                          <m:r>
                            <a:rPr lang="en-GB" sz="2000" b="0" i="1" smtClean="0">
                              <a:latin typeface="Cambria Math" panose="02040503050406030204" pitchFamily="18" charset="0"/>
                            </a:rPr>
                            <m:t>𝑦</m:t>
                          </m:r>
                        </m:e>
                      </m:d>
                      <m:r>
                        <a:rPr lang="en-GB" sz="2000" b="0" i="1" smtClean="0">
                          <a:latin typeface="Cambria Math" panose="02040503050406030204" pitchFamily="18" charset="0"/>
                        </a:rPr>
                        <m:t>=</m:t>
                      </m:r>
                      <m:sSub>
                        <m:sSubPr>
                          <m:ctrlPr>
                            <a:rPr lang="en-GB" sz="2000" i="1">
                              <a:latin typeface="Cambria Math" panose="02040503050406030204" pitchFamily="18" charset="0"/>
                            </a:rPr>
                          </m:ctrlPr>
                        </m:sSubPr>
                        <m:e>
                          <m:r>
                            <a:rPr lang="en-GB" sz="2000">
                              <a:latin typeface="Cambria Math" panose="02040503050406030204" pitchFamily="18" charset="0"/>
                            </a:rPr>
                            <m:t>𝐵</m:t>
                          </m:r>
                        </m:e>
                        <m:sub>
                          <m:r>
                            <a:rPr lang="en-GB" sz="2000" b="0" i="1" smtClean="0">
                              <a:latin typeface="Cambria Math" panose="02040503050406030204" pitchFamily="18" charset="0"/>
                            </a:rPr>
                            <m:t>1</m:t>
                          </m:r>
                        </m:sub>
                      </m:sSub>
                      <m:acc>
                        <m:accPr>
                          <m:chr m:val="⃗"/>
                          <m:ctrlPr>
                            <a:rPr lang="en-GB" sz="2000" b="0" i="1">
                              <a:latin typeface="Cambria Math" panose="02040503050406030204" pitchFamily="18" charset="0"/>
                            </a:rPr>
                          </m:ctrlPr>
                        </m:accPr>
                        <m:e>
                          <m:r>
                            <a:rPr lang="en-GB" sz="2000" b="0" i="1" smtClean="0">
                              <a:latin typeface="Cambria Math" panose="02040503050406030204" pitchFamily="18" charset="0"/>
                            </a:rPr>
                            <m:t>𝑗</m:t>
                          </m:r>
                        </m:e>
                      </m:acc>
                    </m:oMath>
                  </m:oMathPara>
                </a14:m>
                <a:endParaRPr lang="en-GB" sz="2000" b="0" dirty="0"/>
              </a:p>
            </p:txBody>
          </p:sp>
        </mc:Choice>
        <mc:Fallback xmlns="">
          <p:sp>
            <p:nvSpPr>
              <p:cNvPr id="5" name="Rectangle 4"/>
              <p:cNvSpPr>
                <a:spLocks noRot="1" noChangeAspect="1" noMove="1" noResize="1" noEditPoints="1" noAdjustHandles="1" noChangeArrowheads="1" noChangeShapeType="1" noTextEdit="1"/>
              </p:cNvSpPr>
              <p:nvPr/>
            </p:nvSpPr>
            <p:spPr>
              <a:xfrm>
                <a:off x="5220072" y="2210545"/>
                <a:ext cx="2376264" cy="437492"/>
              </a:xfrm>
              <a:prstGeom prst="rect">
                <a:avLst/>
              </a:prstGeom>
              <a:blipFill rotWithShape="0">
                <a:blip r:embed="rId3"/>
                <a:stretch>
                  <a:fillRect t="-7042" b="-845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 name="Rectangle 7"/>
              <p:cNvSpPr/>
              <p:nvPr/>
            </p:nvSpPr>
            <p:spPr>
              <a:xfrm>
                <a:off x="179512" y="3937434"/>
                <a:ext cx="9145016" cy="1147750"/>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GB" sz="2000" i="1" smtClean="0">
                              <a:latin typeface="Cambria Math" panose="02040503050406030204" pitchFamily="18" charset="0"/>
                            </a:rPr>
                          </m:ctrlPr>
                        </m:sSubPr>
                        <m:e>
                          <m:r>
                            <a:rPr lang="en-GB" sz="2000">
                              <a:latin typeface="Cambria Math" panose="02040503050406030204" pitchFamily="18" charset="0"/>
                            </a:rPr>
                            <m:t>𝐵</m:t>
                          </m:r>
                        </m:e>
                        <m:sub>
                          <m:r>
                            <a:rPr lang="en-GB" sz="2000">
                              <a:latin typeface="Cambria Math" panose="02040503050406030204" pitchFamily="18" charset="0"/>
                            </a:rPr>
                            <m:t>𝑦</m:t>
                          </m:r>
                        </m:sub>
                      </m:sSub>
                      <m:d>
                        <m:dPr>
                          <m:ctrlPr>
                            <a:rPr lang="en-GB" sz="2000" i="1">
                              <a:latin typeface="Cambria Math" panose="02040503050406030204" pitchFamily="18" charset="0"/>
                            </a:rPr>
                          </m:ctrlPr>
                        </m:dPr>
                        <m:e>
                          <m:r>
                            <a:rPr lang="en-GB" sz="2000">
                              <a:latin typeface="Cambria Math" panose="02040503050406030204" pitchFamily="18" charset="0"/>
                            </a:rPr>
                            <m:t>𝑧</m:t>
                          </m:r>
                        </m:e>
                      </m:d>
                      <m:r>
                        <a:rPr lang="en-GB" sz="2000" i="0">
                          <a:latin typeface="Cambria Math" panose="02040503050406030204" pitchFamily="18" charset="0"/>
                        </a:rPr>
                        <m:t>+</m:t>
                      </m:r>
                      <m:r>
                        <a:rPr lang="en-GB" sz="2000">
                          <a:latin typeface="Cambria Math" panose="02040503050406030204" pitchFamily="18" charset="0"/>
                        </a:rPr>
                        <m:t>𝑖</m:t>
                      </m:r>
                      <m:sSub>
                        <m:sSubPr>
                          <m:ctrlPr>
                            <a:rPr lang="en-GB" sz="2000" i="1">
                              <a:latin typeface="Cambria Math" panose="02040503050406030204" pitchFamily="18" charset="0"/>
                            </a:rPr>
                          </m:ctrlPr>
                        </m:sSubPr>
                        <m:e>
                          <m:r>
                            <a:rPr lang="en-GB" sz="2000">
                              <a:latin typeface="Cambria Math" panose="02040503050406030204" pitchFamily="18" charset="0"/>
                            </a:rPr>
                            <m:t>𝐵</m:t>
                          </m:r>
                        </m:e>
                        <m:sub>
                          <m:r>
                            <a:rPr lang="en-GB" sz="2000">
                              <a:latin typeface="Cambria Math" panose="02040503050406030204" pitchFamily="18" charset="0"/>
                            </a:rPr>
                            <m:t>𝑥</m:t>
                          </m:r>
                        </m:sub>
                      </m:sSub>
                      <m:d>
                        <m:dPr>
                          <m:ctrlPr>
                            <a:rPr lang="en-GB" sz="2000" i="1">
                              <a:latin typeface="Cambria Math" panose="02040503050406030204" pitchFamily="18" charset="0"/>
                            </a:rPr>
                          </m:ctrlPr>
                        </m:dPr>
                        <m:e>
                          <m:r>
                            <a:rPr lang="en-GB" sz="2000">
                              <a:latin typeface="Cambria Math" panose="02040503050406030204" pitchFamily="18" charset="0"/>
                            </a:rPr>
                            <m:t>𝑧</m:t>
                          </m:r>
                        </m:e>
                      </m:d>
                      <m:r>
                        <a:rPr lang="en-GB" sz="2000" b="1" i="1" smtClean="0">
                          <a:latin typeface="Cambria Math" panose="02040503050406030204" pitchFamily="18" charset="0"/>
                        </a:rPr>
                        <m:t>=</m:t>
                      </m:r>
                      <m:r>
                        <a:rPr lang="en-GB" sz="2000" b="0" i="1" smtClean="0">
                          <a:latin typeface="Cambria Math" panose="02040503050406030204" pitchFamily="18" charset="0"/>
                        </a:rPr>
                        <m:t>=</m:t>
                      </m:r>
                      <m:sSub>
                        <m:sSubPr>
                          <m:ctrlPr>
                            <a:rPr lang="en-GB" sz="2000" b="0" i="1">
                              <a:latin typeface="Cambria Math" panose="02040503050406030204" pitchFamily="18" charset="0"/>
                            </a:rPr>
                          </m:ctrlPr>
                        </m:sSubPr>
                        <m:e>
                          <m:r>
                            <a:rPr lang="en-GB" sz="2000" b="0" i="1">
                              <a:latin typeface="Cambria Math" panose="02040503050406030204" pitchFamily="18" charset="0"/>
                            </a:rPr>
                            <m:t>𝐵</m:t>
                          </m:r>
                        </m:e>
                        <m:sub>
                          <m:r>
                            <a:rPr lang="en-GB" sz="2000" b="0" i="1">
                              <a:latin typeface="Cambria Math" panose="02040503050406030204" pitchFamily="18" charset="0"/>
                            </a:rPr>
                            <m:t>1</m:t>
                          </m:r>
                        </m:sub>
                      </m:sSub>
                      <m:r>
                        <a:rPr lang="en-GB" sz="2000" b="0" i="1" smtClean="0">
                          <a:latin typeface="Cambria Math" panose="02040503050406030204" pitchFamily="18" charset="0"/>
                        </a:rPr>
                        <m:t>+</m:t>
                      </m:r>
                      <m:f>
                        <m:fPr>
                          <m:ctrlPr>
                            <a:rPr lang="en-GB" sz="2000" b="0" i="1" smtClean="0">
                              <a:latin typeface="Cambria Math" panose="02040503050406030204" pitchFamily="18" charset="0"/>
                            </a:rPr>
                          </m:ctrlPr>
                        </m:fPr>
                        <m:num>
                          <m:sSub>
                            <m:sSubPr>
                              <m:ctrlPr>
                                <a:rPr lang="en-GB" sz="2000" b="0" i="1">
                                  <a:latin typeface="Cambria Math" panose="02040503050406030204" pitchFamily="18" charset="0"/>
                                </a:rPr>
                              </m:ctrlPr>
                            </m:sSubPr>
                            <m:e>
                              <m:r>
                                <a:rPr lang="en-GB" sz="2000" b="0" i="1">
                                  <a:latin typeface="Cambria Math" panose="02040503050406030204" pitchFamily="18" charset="0"/>
                                </a:rPr>
                                <m:t>𝐵</m:t>
                              </m:r>
                            </m:e>
                            <m:sub>
                              <m:r>
                                <a:rPr lang="en-GB" sz="2000" b="0" i="1">
                                  <a:latin typeface="Cambria Math" panose="02040503050406030204" pitchFamily="18" charset="0"/>
                                </a:rPr>
                                <m:t>1</m:t>
                              </m:r>
                            </m:sub>
                          </m:sSub>
                        </m:num>
                        <m:den>
                          <m:r>
                            <a:rPr lang="en-GB" sz="2000" b="0" i="1" smtClean="0">
                              <a:latin typeface="Cambria Math" panose="02040503050406030204" pitchFamily="18" charset="0"/>
                            </a:rPr>
                            <m:t>10000</m:t>
                          </m:r>
                        </m:den>
                      </m:f>
                      <m:d>
                        <m:dPr>
                          <m:begChr m:val="["/>
                          <m:endChr m:val="]"/>
                          <m:ctrlPr>
                            <a:rPr lang="en-GB" sz="2000" b="0" i="1" smtClean="0">
                              <a:latin typeface="Cambria Math" panose="02040503050406030204" pitchFamily="18" charset="0"/>
                            </a:rPr>
                          </m:ctrlPr>
                        </m:dPr>
                        <m:e>
                          <m:r>
                            <a:rPr lang="en-GB" sz="2000" b="0">
                              <a:latin typeface="Cambria Math" panose="02040503050406030204" pitchFamily="18" charset="0"/>
                            </a:rPr>
                            <m:t>𝑖</m:t>
                          </m:r>
                          <m:sSub>
                            <m:sSubPr>
                              <m:ctrlPr>
                                <a:rPr lang="en-GB" sz="2000" b="0" i="1">
                                  <a:latin typeface="Cambria Math" panose="02040503050406030204" pitchFamily="18" charset="0"/>
                                </a:rPr>
                              </m:ctrlPr>
                            </m:sSubPr>
                            <m:e>
                              <m:r>
                                <a:rPr lang="en-GB" sz="2000" b="0">
                                  <a:latin typeface="Cambria Math" panose="02040503050406030204" pitchFamily="18" charset="0"/>
                                </a:rPr>
                                <m:t>𝑎</m:t>
                              </m:r>
                            </m:e>
                            <m:sub>
                              <m:r>
                                <a:rPr lang="en-GB" sz="2000" b="0" i="1" smtClean="0">
                                  <a:latin typeface="Cambria Math" panose="02040503050406030204" pitchFamily="18" charset="0"/>
                                </a:rPr>
                                <m:t>1</m:t>
                              </m:r>
                            </m:sub>
                          </m:sSub>
                          <m:r>
                            <a:rPr lang="en-GB" sz="2000" b="0" i="1" smtClean="0">
                              <a:latin typeface="Cambria Math" panose="02040503050406030204" pitchFamily="18" charset="0"/>
                            </a:rPr>
                            <m:t>+</m:t>
                          </m:r>
                          <m:d>
                            <m:dPr>
                              <m:ctrlPr>
                                <a:rPr lang="en-GB" sz="2000" b="0" i="1">
                                  <a:latin typeface="Cambria Math" panose="02040503050406030204" pitchFamily="18" charset="0"/>
                                </a:rPr>
                              </m:ctrlPr>
                            </m:dPr>
                            <m:e>
                              <m:sSub>
                                <m:sSubPr>
                                  <m:ctrlPr>
                                    <a:rPr lang="en-GB" sz="2000" b="0" i="1">
                                      <a:latin typeface="Cambria Math" panose="02040503050406030204" pitchFamily="18" charset="0"/>
                                    </a:rPr>
                                  </m:ctrlPr>
                                </m:sSubPr>
                                <m:e>
                                  <m:r>
                                    <a:rPr lang="en-GB" sz="2000" b="0" i="1">
                                      <a:latin typeface="Cambria Math" panose="02040503050406030204" pitchFamily="18" charset="0"/>
                                    </a:rPr>
                                    <m:t>𝑏</m:t>
                                  </m:r>
                                </m:e>
                                <m:sub>
                                  <m:r>
                                    <a:rPr lang="en-GB" sz="2000" b="0" i="1">
                                      <a:latin typeface="Cambria Math" panose="02040503050406030204" pitchFamily="18" charset="0"/>
                                    </a:rPr>
                                    <m:t>2</m:t>
                                  </m:r>
                                </m:sub>
                              </m:sSub>
                              <m:r>
                                <a:rPr lang="en-GB" sz="2000" b="0" i="0">
                                  <a:latin typeface="Cambria Math" panose="02040503050406030204" pitchFamily="18" charset="0"/>
                                </a:rPr>
                                <m:t>+</m:t>
                              </m:r>
                              <m:r>
                                <a:rPr lang="en-GB" sz="2000" b="0" i="1">
                                  <a:latin typeface="Cambria Math" panose="02040503050406030204" pitchFamily="18" charset="0"/>
                                </a:rPr>
                                <m:t>𝑖</m:t>
                              </m:r>
                              <m:sSub>
                                <m:sSubPr>
                                  <m:ctrlPr>
                                    <a:rPr lang="en-GB" sz="2000" b="0" i="1">
                                      <a:latin typeface="Cambria Math" panose="02040503050406030204" pitchFamily="18" charset="0"/>
                                    </a:rPr>
                                  </m:ctrlPr>
                                </m:sSubPr>
                                <m:e>
                                  <m:r>
                                    <a:rPr lang="en-GB" sz="2000" b="0" i="1">
                                      <a:latin typeface="Cambria Math" panose="02040503050406030204" pitchFamily="18" charset="0"/>
                                    </a:rPr>
                                    <m:t>𝑎</m:t>
                                  </m:r>
                                </m:e>
                                <m:sub>
                                  <m:r>
                                    <a:rPr lang="en-GB" sz="2000" b="0" i="1">
                                      <a:latin typeface="Cambria Math" panose="02040503050406030204" pitchFamily="18" charset="0"/>
                                    </a:rPr>
                                    <m:t>2</m:t>
                                  </m:r>
                                </m:sub>
                              </m:sSub>
                            </m:e>
                          </m:d>
                          <m:d>
                            <m:dPr>
                              <m:ctrlPr>
                                <a:rPr lang="en-GB" sz="2000" b="0" i="1">
                                  <a:latin typeface="Cambria Math" panose="02040503050406030204" pitchFamily="18" charset="0"/>
                                </a:rPr>
                              </m:ctrlPr>
                            </m:dPr>
                            <m:e>
                              <m:f>
                                <m:fPr>
                                  <m:ctrlPr>
                                    <a:rPr lang="en-GB" sz="2000" b="0" i="1">
                                      <a:latin typeface="Cambria Math" panose="02040503050406030204" pitchFamily="18" charset="0"/>
                                    </a:rPr>
                                  </m:ctrlPr>
                                </m:fPr>
                                <m:num>
                                  <m:r>
                                    <a:rPr lang="en-GB" sz="2000" b="0" i="1">
                                      <a:latin typeface="Cambria Math" panose="02040503050406030204" pitchFamily="18" charset="0"/>
                                    </a:rPr>
                                    <m:t>𝑧</m:t>
                                  </m:r>
                                </m:num>
                                <m:den>
                                  <m:r>
                                    <a:rPr lang="en-GB" sz="2000" b="0" i="1">
                                      <a:latin typeface="Cambria Math" panose="02040503050406030204" pitchFamily="18" charset="0"/>
                                    </a:rPr>
                                    <m:t>𝑅</m:t>
                                  </m:r>
                                </m:den>
                              </m:f>
                            </m:e>
                          </m:d>
                          <m:r>
                            <a:rPr lang="en-GB" sz="2000" b="0">
                              <a:latin typeface="Cambria Math" panose="02040503050406030204" pitchFamily="18" charset="0"/>
                            </a:rPr>
                            <m:t>+</m:t>
                          </m:r>
                          <m:d>
                            <m:dPr>
                              <m:ctrlPr>
                                <a:rPr lang="en-GB" sz="2000" b="0" i="1">
                                  <a:latin typeface="Cambria Math" panose="02040503050406030204" pitchFamily="18" charset="0"/>
                                </a:rPr>
                              </m:ctrlPr>
                            </m:dPr>
                            <m:e>
                              <m:sSub>
                                <m:sSubPr>
                                  <m:ctrlPr>
                                    <a:rPr lang="en-GB" sz="2000" b="0" i="1">
                                      <a:latin typeface="Cambria Math" panose="02040503050406030204" pitchFamily="18" charset="0"/>
                                    </a:rPr>
                                  </m:ctrlPr>
                                </m:sSubPr>
                                <m:e>
                                  <m:r>
                                    <a:rPr lang="en-GB" sz="2000" b="0" i="1">
                                      <a:latin typeface="Cambria Math" panose="02040503050406030204" pitchFamily="18" charset="0"/>
                                    </a:rPr>
                                    <m:t>𝑏</m:t>
                                  </m:r>
                                </m:e>
                                <m:sub>
                                  <m:r>
                                    <a:rPr lang="en-GB" sz="2000" b="0" i="1">
                                      <a:latin typeface="Cambria Math" panose="02040503050406030204" pitchFamily="18" charset="0"/>
                                    </a:rPr>
                                    <m:t>3</m:t>
                                  </m:r>
                                </m:sub>
                              </m:sSub>
                              <m:r>
                                <a:rPr lang="en-GB" sz="2000" b="0" i="0">
                                  <a:latin typeface="Cambria Math" panose="02040503050406030204" pitchFamily="18" charset="0"/>
                                </a:rPr>
                                <m:t>+</m:t>
                              </m:r>
                              <m:r>
                                <a:rPr lang="en-GB" sz="2000" b="0" i="1">
                                  <a:latin typeface="Cambria Math" panose="02040503050406030204" pitchFamily="18" charset="0"/>
                                </a:rPr>
                                <m:t>𝑖</m:t>
                              </m:r>
                              <m:sSub>
                                <m:sSubPr>
                                  <m:ctrlPr>
                                    <a:rPr lang="en-GB" sz="2000" b="0" i="1">
                                      <a:latin typeface="Cambria Math" panose="02040503050406030204" pitchFamily="18" charset="0"/>
                                    </a:rPr>
                                  </m:ctrlPr>
                                </m:sSubPr>
                                <m:e>
                                  <m:r>
                                    <a:rPr lang="en-GB" sz="2000" b="0" i="1">
                                      <a:latin typeface="Cambria Math" panose="02040503050406030204" pitchFamily="18" charset="0"/>
                                    </a:rPr>
                                    <m:t>𝑎</m:t>
                                  </m:r>
                                </m:e>
                                <m:sub>
                                  <m:r>
                                    <a:rPr lang="en-GB" sz="2000" b="0" i="1">
                                      <a:latin typeface="Cambria Math" panose="02040503050406030204" pitchFamily="18" charset="0"/>
                                    </a:rPr>
                                    <m:t>3</m:t>
                                  </m:r>
                                </m:sub>
                              </m:sSub>
                            </m:e>
                          </m:d>
                          <m:sSup>
                            <m:sSupPr>
                              <m:ctrlPr>
                                <a:rPr lang="en-GB" sz="2000" b="0" i="1">
                                  <a:latin typeface="Cambria Math" panose="02040503050406030204" pitchFamily="18" charset="0"/>
                                </a:rPr>
                              </m:ctrlPr>
                            </m:sSupPr>
                            <m:e>
                              <m:d>
                                <m:dPr>
                                  <m:ctrlPr>
                                    <a:rPr lang="en-GB" sz="2000" b="0" i="1">
                                      <a:latin typeface="Cambria Math" panose="02040503050406030204" pitchFamily="18" charset="0"/>
                                    </a:rPr>
                                  </m:ctrlPr>
                                </m:dPr>
                                <m:e>
                                  <m:f>
                                    <m:fPr>
                                      <m:ctrlPr>
                                        <a:rPr lang="en-GB" sz="2000" b="0" i="1">
                                          <a:latin typeface="Cambria Math" panose="02040503050406030204" pitchFamily="18" charset="0"/>
                                        </a:rPr>
                                      </m:ctrlPr>
                                    </m:fPr>
                                    <m:num>
                                      <m:r>
                                        <a:rPr lang="en-GB" sz="2000" b="0" i="1">
                                          <a:latin typeface="Cambria Math" panose="02040503050406030204" pitchFamily="18" charset="0"/>
                                        </a:rPr>
                                        <m:t>𝑧</m:t>
                                      </m:r>
                                    </m:num>
                                    <m:den>
                                      <m:r>
                                        <a:rPr lang="en-GB" sz="2000" b="0" i="1">
                                          <a:latin typeface="Cambria Math" panose="02040503050406030204" pitchFamily="18" charset="0"/>
                                        </a:rPr>
                                        <m:t>𝑅</m:t>
                                      </m:r>
                                    </m:den>
                                  </m:f>
                                </m:e>
                              </m:d>
                            </m:e>
                            <m:sup>
                              <m:r>
                                <a:rPr lang="en-GB" sz="2000" b="0" i="1">
                                  <a:latin typeface="Cambria Math" panose="02040503050406030204" pitchFamily="18" charset="0"/>
                                </a:rPr>
                                <m:t>2</m:t>
                              </m:r>
                            </m:sup>
                          </m:sSup>
                          <m:r>
                            <a:rPr lang="en-GB" sz="2000" b="0">
                              <a:latin typeface="Cambria Math" panose="02040503050406030204" pitchFamily="18" charset="0"/>
                            </a:rPr>
                            <m:t>+</m:t>
                          </m:r>
                          <m:d>
                            <m:dPr>
                              <m:ctrlPr>
                                <a:rPr lang="en-GB" sz="2000" b="0" i="1">
                                  <a:latin typeface="Cambria Math" panose="02040503050406030204" pitchFamily="18" charset="0"/>
                                </a:rPr>
                              </m:ctrlPr>
                            </m:dPr>
                            <m:e>
                              <m:sSub>
                                <m:sSubPr>
                                  <m:ctrlPr>
                                    <a:rPr lang="en-GB" sz="2000" b="0" i="1">
                                      <a:latin typeface="Cambria Math" panose="02040503050406030204" pitchFamily="18" charset="0"/>
                                    </a:rPr>
                                  </m:ctrlPr>
                                </m:sSubPr>
                                <m:e>
                                  <m:r>
                                    <a:rPr lang="en-GB" sz="2000" b="0" i="1">
                                      <a:latin typeface="Cambria Math" panose="02040503050406030204" pitchFamily="18" charset="0"/>
                                    </a:rPr>
                                    <m:t>𝑏</m:t>
                                  </m:r>
                                </m:e>
                                <m:sub>
                                  <m:r>
                                    <a:rPr lang="en-GB" sz="2000" b="0" i="1">
                                      <a:latin typeface="Cambria Math" panose="02040503050406030204" pitchFamily="18" charset="0"/>
                                    </a:rPr>
                                    <m:t>4</m:t>
                                  </m:r>
                                </m:sub>
                              </m:sSub>
                              <m:r>
                                <a:rPr lang="en-GB" sz="2000" b="0" i="0">
                                  <a:latin typeface="Cambria Math" panose="02040503050406030204" pitchFamily="18" charset="0"/>
                                </a:rPr>
                                <m:t>+</m:t>
                              </m:r>
                              <m:r>
                                <a:rPr lang="en-GB" sz="2000" b="0" i="1">
                                  <a:latin typeface="Cambria Math" panose="02040503050406030204" pitchFamily="18" charset="0"/>
                                </a:rPr>
                                <m:t>𝑖</m:t>
                              </m:r>
                              <m:sSub>
                                <m:sSubPr>
                                  <m:ctrlPr>
                                    <a:rPr lang="en-GB" sz="2000" b="0" i="1">
                                      <a:latin typeface="Cambria Math" panose="02040503050406030204" pitchFamily="18" charset="0"/>
                                    </a:rPr>
                                  </m:ctrlPr>
                                </m:sSubPr>
                                <m:e>
                                  <m:r>
                                    <a:rPr lang="en-GB" sz="2000" b="0" i="1">
                                      <a:latin typeface="Cambria Math" panose="02040503050406030204" pitchFamily="18" charset="0"/>
                                    </a:rPr>
                                    <m:t>𝑎</m:t>
                                  </m:r>
                                </m:e>
                                <m:sub>
                                  <m:r>
                                    <a:rPr lang="en-GB" sz="2000" b="0" i="1">
                                      <a:latin typeface="Cambria Math" panose="02040503050406030204" pitchFamily="18" charset="0"/>
                                    </a:rPr>
                                    <m:t>4</m:t>
                                  </m:r>
                                </m:sub>
                              </m:sSub>
                            </m:e>
                          </m:d>
                          <m:sSup>
                            <m:sSupPr>
                              <m:ctrlPr>
                                <a:rPr lang="en-GB" sz="2000" b="0" i="1">
                                  <a:latin typeface="Cambria Math" panose="02040503050406030204" pitchFamily="18" charset="0"/>
                                </a:rPr>
                              </m:ctrlPr>
                            </m:sSupPr>
                            <m:e>
                              <m:d>
                                <m:dPr>
                                  <m:ctrlPr>
                                    <a:rPr lang="en-GB" sz="2000" b="0" i="1">
                                      <a:latin typeface="Cambria Math" panose="02040503050406030204" pitchFamily="18" charset="0"/>
                                    </a:rPr>
                                  </m:ctrlPr>
                                </m:dPr>
                                <m:e>
                                  <m:f>
                                    <m:fPr>
                                      <m:ctrlPr>
                                        <a:rPr lang="en-GB" sz="2000" b="0" i="1">
                                          <a:latin typeface="Cambria Math" panose="02040503050406030204" pitchFamily="18" charset="0"/>
                                        </a:rPr>
                                      </m:ctrlPr>
                                    </m:fPr>
                                    <m:num>
                                      <m:r>
                                        <a:rPr lang="en-GB" sz="2000" b="0" i="1">
                                          <a:latin typeface="Cambria Math" panose="02040503050406030204" pitchFamily="18" charset="0"/>
                                        </a:rPr>
                                        <m:t>𝑧</m:t>
                                      </m:r>
                                    </m:num>
                                    <m:den>
                                      <m:r>
                                        <a:rPr lang="en-GB" sz="2000" b="0" i="1">
                                          <a:latin typeface="Cambria Math" panose="02040503050406030204" pitchFamily="18" charset="0"/>
                                        </a:rPr>
                                        <m:t>𝑅</m:t>
                                      </m:r>
                                    </m:den>
                                  </m:f>
                                </m:e>
                              </m:d>
                            </m:e>
                            <m:sup>
                              <m:r>
                                <a:rPr lang="en-GB" sz="2000" b="0" i="1">
                                  <a:latin typeface="Cambria Math" panose="02040503050406030204" pitchFamily="18" charset="0"/>
                                </a:rPr>
                                <m:t>3</m:t>
                              </m:r>
                            </m:sup>
                          </m:sSup>
                          <m:r>
                            <a:rPr lang="en-GB" sz="2000" b="0">
                              <a:latin typeface="Cambria Math" panose="02040503050406030204" pitchFamily="18" charset="0"/>
                            </a:rPr>
                            <m:t>+…</m:t>
                          </m:r>
                        </m:e>
                      </m:d>
                    </m:oMath>
                  </m:oMathPara>
                </a14:m>
                <a:endParaRPr lang="en-GB" sz="2000" b="0" dirty="0"/>
              </a:p>
            </p:txBody>
          </p:sp>
        </mc:Choice>
        <mc:Fallback xmlns="">
          <p:sp>
            <p:nvSpPr>
              <p:cNvPr id="8" name="Rectangle 7"/>
              <p:cNvSpPr>
                <a:spLocks noRot="1" noChangeAspect="1" noMove="1" noResize="1" noEditPoints="1" noAdjustHandles="1" noChangeArrowheads="1" noChangeShapeType="1" noTextEdit="1"/>
              </p:cNvSpPr>
              <p:nvPr/>
            </p:nvSpPr>
            <p:spPr>
              <a:xfrm>
                <a:off x="179512" y="3937434"/>
                <a:ext cx="9145016" cy="1147750"/>
              </a:xfrm>
              <a:prstGeom prst="rect">
                <a:avLst/>
              </a:prstGeom>
              <a:blipFill rotWithShape="0">
                <a:blip r:embed="rId4"/>
                <a:stretch>
                  <a:fillRect/>
                </a:stretch>
              </a:blipFill>
            </p:spPr>
            <p:txBody>
              <a:bodyPr/>
              <a:lstStyle/>
              <a:p>
                <a:r>
                  <a:rPr lang="en-GB">
                    <a:noFill/>
                  </a:rPr>
                  <a:t> </a:t>
                </a:r>
              </a:p>
            </p:txBody>
          </p:sp>
        </mc:Fallback>
      </mc:AlternateContent>
      <p:sp>
        <p:nvSpPr>
          <p:cNvPr id="9" name="TextBox 8"/>
          <p:cNvSpPr txBox="1"/>
          <p:nvPr/>
        </p:nvSpPr>
        <p:spPr>
          <a:xfrm>
            <a:off x="1902346" y="1556792"/>
            <a:ext cx="2521755" cy="400110"/>
          </a:xfrm>
          <a:prstGeom prst="rect">
            <a:avLst/>
          </a:prstGeom>
          <a:solidFill>
            <a:srgbClr val="FFFFFF"/>
          </a:solidFill>
          <a:ln w="12700">
            <a:noFill/>
          </a:ln>
        </p:spPr>
        <p:txBody>
          <a:bodyPr wrap="square" rtlCol="0">
            <a:spAutoFit/>
          </a:bodyPr>
          <a:lstStyle/>
          <a:p>
            <a:pPr algn="ctr"/>
            <a:r>
              <a:rPr lang="en-US" sz="2000" i="0" dirty="0" smtClean="0">
                <a:latin typeface="Calibri Light" panose="020F0302020204030204" pitchFamily="34" charset="0"/>
              </a:rPr>
              <a:t>(normal) dipole</a:t>
            </a:r>
          </a:p>
        </p:txBody>
      </p:sp>
      <mc:AlternateContent xmlns:mc="http://schemas.openxmlformats.org/markup-compatibility/2006" xmlns:a14="http://schemas.microsoft.com/office/drawing/2010/main">
        <mc:Choice Requires="a14">
          <p:sp>
            <p:nvSpPr>
              <p:cNvPr id="11" name="Rectangle 10"/>
              <p:cNvSpPr/>
              <p:nvPr/>
            </p:nvSpPr>
            <p:spPr>
              <a:xfrm>
                <a:off x="467544" y="5660490"/>
                <a:ext cx="8811822" cy="720838"/>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GB" sz="2000" b="0" i="1" smtClean="0">
                              <a:latin typeface="Cambria Math" panose="02040503050406030204" pitchFamily="18" charset="0"/>
                            </a:rPr>
                          </m:ctrlPr>
                        </m:sSubPr>
                        <m:e>
                          <m:r>
                            <a:rPr lang="en-GB" sz="2000" b="0">
                              <a:latin typeface="Cambria Math" panose="02040503050406030204" pitchFamily="18" charset="0"/>
                            </a:rPr>
                            <m:t>𝑏</m:t>
                          </m:r>
                        </m:e>
                        <m:sub>
                          <m:r>
                            <a:rPr lang="en-GB" sz="2000" b="0">
                              <a:latin typeface="Cambria Math" panose="02040503050406030204" pitchFamily="18" charset="0"/>
                            </a:rPr>
                            <m:t>2</m:t>
                          </m:r>
                        </m:sub>
                      </m:sSub>
                      <m:r>
                        <a:rPr lang="en-GB" sz="2000" b="0" i="1" smtClean="0">
                          <a:latin typeface="Cambria Math" panose="02040503050406030204" pitchFamily="18" charset="0"/>
                        </a:rPr>
                        <m:t>=10000</m:t>
                      </m:r>
                      <m:f>
                        <m:fPr>
                          <m:ctrlPr>
                            <a:rPr lang="en-GB" sz="2000" b="0" i="1">
                              <a:latin typeface="Cambria Math" panose="02040503050406030204" pitchFamily="18" charset="0"/>
                            </a:rPr>
                          </m:ctrlPr>
                        </m:fPr>
                        <m:num>
                          <m:sSub>
                            <m:sSubPr>
                              <m:ctrlPr>
                                <a:rPr lang="en-GB" sz="2000" b="0" i="1">
                                  <a:latin typeface="Cambria Math" panose="02040503050406030204" pitchFamily="18" charset="0"/>
                                </a:rPr>
                              </m:ctrlPr>
                            </m:sSubPr>
                            <m:e>
                              <m:r>
                                <a:rPr lang="en-GB" sz="2000" b="0">
                                  <a:latin typeface="Cambria Math" panose="02040503050406030204" pitchFamily="18" charset="0"/>
                                </a:rPr>
                                <m:t>𝐵</m:t>
                              </m:r>
                            </m:e>
                            <m:sub>
                              <m:r>
                                <a:rPr lang="en-GB" sz="2000" b="0">
                                  <a:latin typeface="Cambria Math" panose="02040503050406030204" pitchFamily="18" charset="0"/>
                                </a:rPr>
                                <m:t>2</m:t>
                              </m:r>
                            </m:sub>
                          </m:sSub>
                        </m:num>
                        <m:den>
                          <m:sSub>
                            <m:sSubPr>
                              <m:ctrlPr>
                                <a:rPr lang="en-GB" sz="2000" b="0" i="1">
                                  <a:latin typeface="Cambria Math" panose="02040503050406030204" pitchFamily="18" charset="0"/>
                                </a:rPr>
                              </m:ctrlPr>
                            </m:sSubPr>
                            <m:e>
                              <m:r>
                                <a:rPr lang="en-GB" sz="2000" b="0">
                                  <a:latin typeface="Cambria Math" panose="02040503050406030204" pitchFamily="18" charset="0"/>
                                </a:rPr>
                                <m:t>𝐵</m:t>
                              </m:r>
                            </m:e>
                            <m:sub>
                              <m:r>
                                <a:rPr lang="en-GB" sz="2000" b="0">
                                  <a:latin typeface="Cambria Math" panose="02040503050406030204" pitchFamily="18" charset="0"/>
                                </a:rPr>
                                <m:t>1</m:t>
                              </m:r>
                            </m:sub>
                          </m:sSub>
                        </m:den>
                      </m:f>
                      <m:r>
                        <a:rPr lang="en-GB" sz="2000" b="0" i="1" smtClean="0">
                          <a:latin typeface="Cambria Math" panose="02040503050406030204" pitchFamily="18" charset="0"/>
                        </a:rPr>
                        <m:t>      </m:t>
                      </m:r>
                      <m:sSub>
                        <m:sSubPr>
                          <m:ctrlPr>
                            <a:rPr lang="en-GB" sz="2000" b="0" i="1">
                              <a:latin typeface="Cambria Math" panose="02040503050406030204" pitchFamily="18" charset="0"/>
                            </a:rPr>
                          </m:ctrlPr>
                        </m:sSubPr>
                        <m:e>
                          <m:r>
                            <a:rPr lang="en-GB" sz="2000" b="0">
                              <a:latin typeface="Cambria Math" panose="02040503050406030204" pitchFamily="18" charset="0"/>
                            </a:rPr>
                            <m:t>𝑏</m:t>
                          </m:r>
                        </m:e>
                        <m:sub>
                          <m:r>
                            <a:rPr lang="en-GB" sz="2000" b="0" i="1" smtClean="0">
                              <a:latin typeface="Cambria Math" panose="02040503050406030204" pitchFamily="18" charset="0"/>
                            </a:rPr>
                            <m:t>3</m:t>
                          </m:r>
                        </m:sub>
                      </m:sSub>
                      <m:r>
                        <a:rPr lang="en-GB" sz="2000" b="0">
                          <a:latin typeface="Cambria Math" panose="02040503050406030204" pitchFamily="18" charset="0"/>
                        </a:rPr>
                        <m:t>=10000</m:t>
                      </m:r>
                      <m:f>
                        <m:fPr>
                          <m:ctrlPr>
                            <a:rPr lang="en-GB" sz="2000" b="0" i="1">
                              <a:latin typeface="Cambria Math" panose="02040503050406030204" pitchFamily="18" charset="0"/>
                            </a:rPr>
                          </m:ctrlPr>
                        </m:fPr>
                        <m:num>
                          <m:sSub>
                            <m:sSubPr>
                              <m:ctrlPr>
                                <a:rPr lang="en-GB" sz="2000" b="0" i="1">
                                  <a:latin typeface="Cambria Math" panose="02040503050406030204" pitchFamily="18" charset="0"/>
                                </a:rPr>
                              </m:ctrlPr>
                            </m:sSubPr>
                            <m:e>
                              <m:r>
                                <a:rPr lang="en-GB" sz="2000" b="0">
                                  <a:latin typeface="Cambria Math" panose="02040503050406030204" pitchFamily="18" charset="0"/>
                                </a:rPr>
                                <m:t>𝐵</m:t>
                              </m:r>
                            </m:e>
                            <m:sub>
                              <m:r>
                                <a:rPr lang="en-GB" sz="2000" b="0" i="1" smtClean="0">
                                  <a:latin typeface="Cambria Math" panose="02040503050406030204" pitchFamily="18" charset="0"/>
                                </a:rPr>
                                <m:t>3</m:t>
                              </m:r>
                            </m:sub>
                          </m:sSub>
                        </m:num>
                        <m:den>
                          <m:sSub>
                            <m:sSubPr>
                              <m:ctrlPr>
                                <a:rPr lang="en-GB" sz="2000" b="0" i="1">
                                  <a:latin typeface="Cambria Math" panose="02040503050406030204" pitchFamily="18" charset="0"/>
                                </a:rPr>
                              </m:ctrlPr>
                            </m:sSubPr>
                            <m:e>
                              <m:r>
                                <a:rPr lang="en-GB" sz="2000" b="0">
                                  <a:latin typeface="Cambria Math" panose="02040503050406030204" pitchFamily="18" charset="0"/>
                                </a:rPr>
                                <m:t>𝐵</m:t>
                              </m:r>
                            </m:e>
                            <m:sub>
                              <m:r>
                                <a:rPr lang="en-GB" sz="2000" b="0">
                                  <a:latin typeface="Cambria Math" panose="02040503050406030204" pitchFamily="18" charset="0"/>
                                </a:rPr>
                                <m:t>1</m:t>
                              </m:r>
                            </m:sub>
                          </m:sSub>
                        </m:den>
                      </m:f>
                      <m:r>
                        <a:rPr lang="en-GB" sz="2000" b="0" i="1" smtClean="0">
                          <a:latin typeface="Cambria Math" panose="02040503050406030204" pitchFamily="18" charset="0"/>
                        </a:rPr>
                        <m:t>      </m:t>
                      </m:r>
                      <m:sSub>
                        <m:sSubPr>
                          <m:ctrlPr>
                            <a:rPr lang="en-GB" sz="2000" b="0" i="1">
                              <a:latin typeface="Cambria Math" panose="02040503050406030204" pitchFamily="18" charset="0"/>
                            </a:rPr>
                          </m:ctrlPr>
                        </m:sSubPr>
                        <m:e>
                          <m:r>
                            <a:rPr lang="en-GB" sz="2000" b="0">
                              <a:latin typeface="Cambria Math" panose="02040503050406030204" pitchFamily="18" charset="0"/>
                            </a:rPr>
                            <m:t>𝑎</m:t>
                          </m:r>
                        </m:e>
                        <m:sub>
                          <m:r>
                            <a:rPr lang="en-GB" sz="2000" b="0" i="1" smtClean="0">
                              <a:latin typeface="Cambria Math" panose="02040503050406030204" pitchFamily="18" charset="0"/>
                            </a:rPr>
                            <m:t>1</m:t>
                          </m:r>
                        </m:sub>
                      </m:sSub>
                      <m:r>
                        <a:rPr lang="en-GB" sz="2000" b="0">
                          <a:latin typeface="Cambria Math" panose="02040503050406030204" pitchFamily="18" charset="0"/>
                        </a:rPr>
                        <m:t>=10000</m:t>
                      </m:r>
                      <m:f>
                        <m:fPr>
                          <m:ctrlPr>
                            <a:rPr lang="en-GB" sz="2000" b="0" i="1">
                              <a:latin typeface="Cambria Math" panose="02040503050406030204" pitchFamily="18" charset="0"/>
                            </a:rPr>
                          </m:ctrlPr>
                        </m:fPr>
                        <m:num>
                          <m:sSub>
                            <m:sSubPr>
                              <m:ctrlPr>
                                <a:rPr lang="en-GB" sz="2000" b="0" i="1">
                                  <a:latin typeface="Cambria Math" panose="02040503050406030204" pitchFamily="18" charset="0"/>
                                </a:rPr>
                              </m:ctrlPr>
                            </m:sSubPr>
                            <m:e>
                              <m:r>
                                <a:rPr lang="en-GB" sz="2000" b="0">
                                  <a:latin typeface="Cambria Math" panose="02040503050406030204" pitchFamily="18" charset="0"/>
                                </a:rPr>
                                <m:t>𝐴</m:t>
                              </m:r>
                            </m:e>
                            <m:sub>
                              <m:r>
                                <a:rPr lang="en-GB" sz="2000" b="0" i="1" smtClean="0">
                                  <a:latin typeface="Cambria Math" panose="02040503050406030204" pitchFamily="18" charset="0"/>
                                </a:rPr>
                                <m:t>1</m:t>
                              </m:r>
                            </m:sub>
                          </m:sSub>
                        </m:num>
                        <m:den>
                          <m:sSub>
                            <m:sSubPr>
                              <m:ctrlPr>
                                <a:rPr lang="en-GB" sz="2000" b="0" i="1">
                                  <a:latin typeface="Cambria Math" panose="02040503050406030204" pitchFamily="18" charset="0"/>
                                </a:rPr>
                              </m:ctrlPr>
                            </m:sSubPr>
                            <m:e>
                              <m:r>
                                <a:rPr lang="en-GB" sz="2000" b="0">
                                  <a:latin typeface="Cambria Math" panose="02040503050406030204" pitchFamily="18" charset="0"/>
                                </a:rPr>
                                <m:t>𝐵</m:t>
                              </m:r>
                            </m:e>
                            <m:sub>
                              <m:r>
                                <a:rPr lang="en-GB" sz="2000" b="0">
                                  <a:latin typeface="Cambria Math" panose="02040503050406030204" pitchFamily="18" charset="0"/>
                                </a:rPr>
                                <m:t>1</m:t>
                              </m:r>
                            </m:sub>
                          </m:sSub>
                        </m:den>
                      </m:f>
                      <m:r>
                        <a:rPr lang="en-GB" sz="2000" b="0" i="1" smtClean="0">
                          <a:latin typeface="Cambria Math" panose="02040503050406030204" pitchFamily="18" charset="0"/>
                        </a:rPr>
                        <m:t>      </m:t>
                      </m:r>
                      <m:sSub>
                        <m:sSubPr>
                          <m:ctrlPr>
                            <a:rPr lang="en-GB" sz="2000" b="0" i="1" smtClean="0">
                              <a:latin typeface="Cambria Math" panose="02040503050406030204" pitchFamily="18" charset="0"/>
                            </a:rPr>
                          </m:ctrlPr>
                        </m:sSubPr>
                        <m:e>
                          <m:r>
                            <a:rPr lang="en-GB" sz="2000" b="0" i="1" smtClean="0">
                              <a:latin typeface="Cambria Math" panose="02040503050406030204" pitchFamily="18" charset="0"/>
                            </a:rPr>
                            <m:t>𝑎</m:t>
                          </m:r>
                        </m:e>
                        <m:sub>
                          <m:r>
                            <a:rPr lang="en-GB" sz="2000" b="0">
                              <a:latin typeface="Cambria Math" panose="02040503050406030204" pitchFamily="18" charset="0"/>
                            </a:rPr>
                            <m:t>2</m:t>
                          </m:r>
                        </m:sub>
                      </m:sSub>
                      <m:r>
                        <a:rPr lang="en-GB" sz="2000" b="0">
                          <a:latin typeface="Cambria Math" panose="02040503050406030204" pitchFamily="18" charset="0"/>
                        </a:rPr>
                        <m:t>=10000</m:t>
                      </m:r>
                      <m:f>
                        <m:fPr>
                          <m:ctrlPr>
                            <a:rPr lang="en-GB" sz="2000" b="0" i="1">
                              <a:latin typeface="Cambria Math" panose="02040503050406030204" pitchFamily="18" charset="0"/>
                            </a:rPr>
                          </m:ctrlPr>
                        </m:fPr>
                        <m:num>
                          <m:sSub>
                            <m:sSubPr>
                              <m:ctrlPr>
                                <a:rPr lang="en-GB" sz="2000" b="0" i="1">
                                  <a:latin typeface="Cambria Math" panose="02040503050406030204" pitchFamily="18" charset="0"/>
                                </a:rPr>
                              </m:ctrlPr>
                            </m:sSubPr>
                            <m:e>
                              <m:r>
                                <a:rPr lang="en-GB" sz="2000" b="0" i="1" smtClean="0">
                                  <a:latin typeface="Cambria Math" panose="02040503050406030204" pitchFamily="18" charset="0"/>
                                </a:rPr>
                                <m:t>𝐴</m:t>
                              </m:r>
                            </m:e>
                            <m:sub>
                              <m:r>
                                <a:rPr lang="en-GB" sz="2000" b="0">
                                  <a:latin typeface="Cambria Math" panose="02040503050406030204" pitchFamily="18" charset="0"/>
                                </a:rPr>
                                <m:t>2</m:t>
                              </m:r>
                            </m:sub>
                          </m:sSub>
                        </m:num>
                        <m:den>
                          <m:sSub>
                            <m:sSubPr>
                              <m:ctrlPr>
                                <a:rPr lang="en-GB" sz="2000" b="0" i="1">
                                  <a:latin typeface="Cambria Math" panose="02040503050406030204" pitchFamily="18" charset="0"/>
                                </a:rPr>
                              </m:ctrlPr>
                            </m:sSubPr>
                            <m:e>
                              <m:r>
                                <a:rPr lang="en-GB" sz="2000" b="0">
                                  <a:latin typeface="Cambria Math" panose="02040503050406030204" pitchFamily="18" charset="0"/>
                                </a:rPr>
                                <m:t>𝐵</m:t>
                              </m:r>
                            </m:e>
                            <m:sub>
                              <m:r>
                                <a:rPr lang="en-GB" sz="2000" b="0">
                                  <a:latin typeface="Cambria Math" panose="02040503050406030204" pitchFamily="18" charset="0"/>
                                </a:rPr>
                                <m:t>1</m:t>
                              </m:r>
                            </m:sub>
                          </m:sSub>
                        </m:den>
                      </m:f>
                      <m:r>
                        <a:rPr lang="en-GB" sz="2000" b="0" i="1" smtClean="0">
                          <a:latin typeface="Cambria Math" panose="02040503050406030204" pitchFamily="18" charset="0"/>
                        </a:rPr>
                        <m:t>     …</m:t>
                      </m:r>
                    </m:oMath>
                  </m:oMathPara>
                </a14:m>
                <a:endParaRPr lang="en-GB" sz="2000" b="0" dirty="0"/>
              </a:p>
            </p:txBody>
          </p:sp>
        </mc:Choice>
        <mc:Fallback xmlns="">
          <p:sp>
            <p:nvSpPr>
              <p:cNvPr id="11" name="Rectangle 10"/>
              <p:cNvSpPr>
                <a:spLocks noRot="1" noChangeAspect="1" noMove="1" noResize="1" noEditPoints="1" noAdjustHandles="1" noChangeArrowheads="1" noChangeShapeType="1" noTextEdit="1"/>
              </p:cNvSpPr>
              <p:nvPr/>
            </p:nvSpPr>
            <p:spPr>
              <a:xfrm>
                <a:off x="467544" y="5660490"/>
                <a:ext cx="8811822" cy="720838"/>
              </a:xfrm>
              <a:prstGeom prst="rect">
                <a:avLst/>
              </a:prstGeom>
              <a:blipFill rotWithShape="0">
                <a:blip r:embed="rId5"/>
                <a:stretch>
                  <a:fillRect/>
                </a:stretch>
              </a:blipFill>
            </p:spPr>
            <p:txBody>
              <a:bodyPr/>
              <a:lstStyle/>
              <a:p>
                <a:r>
                  <a:rPr lang="en-GB">
                    <a:noFill/>
                  </a:rPr>
                  <a:t> </a:t>
                </a:r>
              </a:p>
            </p:txBody>
          </p:sp>
        </mc:Fallback>
      </mc:AlternateContent>
      <p:grpSp>
        <p:nvGrpSpPr>
          <p:cNvPr id="3" name="Group 2"/>
          <p:cNvGrpSpPr/>
          <p:nvPr/>
        </p:nvGrpSpPr>
        <p:grpSpPr>
          <a:xfrm>
            <a:off x="2267744" y="1999764"/>
            <a:ext cx="2347692" cy="2088232"/>
            <a:chOff x="2267744" y="1710393"/>
            <a:chExt cx="2347692" cy="2088232"/>
          </a:xfrm>
        </p:grpSpPr>
        <p:pic>
          <p:nvPicPr>
            <p:cNvPr id="10" name="Picture 9"/>
            <p:cNvPicPr>
              <a:picLocks noChangeAspect="1"/>
            </p:cNvPicPr>
            <p:nvPr/>
          </p:nvPicPr>
          <p:blipFill rotWithShape="1">
            <a:blip r:embed="rId6"/>
            <a:srcRect l="6363" t="9298" r="5000" b="2041"/>
            <a:stretch/>
          </p:blipFill>
          <p:spPr>
            <a:xfrm>
              <a:off x="2267744" y="1710393"/>
              <a:ext cx="1800200" cy="1800201"/>
            </a:xfrm>
            <a:prstGeom prst="rect">
              <a:avLst/>
            </a:prstGeom>
          </p:spPr>
        </p:pic>
        <p:sp>
          <p:nvSpPr>
            <p:cNvPr id="14" name="Rectangle 13"/>
            <p:cNvSpPr/>
            <p:nvPr/>
          </p:nvSpPr>
          <p:spPr bwMode="auto">
            <a:xfrm>
              <a:off x="4039372" y="1710393"/>
              <a:ext cx="576064" cy="2088232"/>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pic>
        <p:nvPicPr>
          <p:cNvPr id="13" name="Picture 12"/>
          <p:cNvPicPr>
            <a:picLocks noChangeAspect="1"/>
          </p:cNvPicPr>
          <p:nvPr/>
        </p:nvPicPr>
        <p:blipFill>
          <a:blip r:embed="rId7">
            <a:clrChange>
              <a:clrFrom>
                <a:srgbClr val="FFFFFF"/>
              </a:clrFrom>
              <a:clrTo>
                <a:srgbClr val="FFFFFF">
                  <a:alpha val="0"/>
                </a:srgbClr>
              </a:clrTo>
            </a:clrChange>
          </a:blip>
          <a:stretch>
            <a:fillRect/>
          </a:stretch>
        </p:blipFill>
        <p:spPr>
          <a:xfrm rot="964680">
            <a:off x="8051414" y="1125181"/>
            <a:ext cx="706600" cy="1113228"/>
          </a:xfrm>
          <a:prstGeom prst="rect">
            <a:avLst/>
          </a:prstGeom>
        </p:spPr>
      </p:pic>
    </p:spTree>
    <p:extLst>
      <p:ext uri="{BB962C8B-B14F-4D97-AF65-F5344CB8AC3E}">
        <p14:creationId xmlns:p14="http://schemas.microsoft.com/office/powerpoint/2010/main" val="37486803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rotWithShape="1">
          <a:blip r:embed="rId3"/>
          <a:srcRect l="5687" t="9298" r="5688" b="2050"/>
          <a:stretch/>
        </p:blipFill>
        <p:spPr>
          <a:xfrm>
            <a:off x="2231840" y="1701008"/>
            <a:ext cx="1800000" cy="1800000"/>
          </a:xfrm>
          <a:prstGeom prst="rect">
            <a:avLst/>
          </a:prstGeom>
        </p:spPr>
      </p:pic>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The same expression can be written for a quadrupole</a:t>
            </a:r>
            <a:endParaRPr lang="en-US" sz="2800" b="0" i="0" kern="0" dirty="0" smtClean="0">
              <a:solidFill>
                <a:srgbClr val="0033CC"/>
              </a:solidFill>
              <a:latin typeface="Calibri Light" panose="020F0302020204030204" pitchFamily="34" charset="0"/>
            </a:endParaRPr>
          </a:p>
        </p:txBody>
      </p:sp>
      <mc:AlternateContent xmlns:mc="http://schemas.openxmlformats.org/markup-compatibility/2006" xmlns:a14="http://schemas.microsoft.com/office/drawing/2010/main">
        <mc:Choice Requires="a14">
          <p:sp>
            <p:nvSpPr>
              <p:cNvPr id="11" name="Rectangle 10"/>
              <p:cNvSpPr/>
              <p:nvPr/>
            </p:nvSpPr>
            <p:spPr>
              <a:xfrm>
                <a:off x="1664834" y="5732498"/>
                <a:ext cx="7371662" cy="720838"/>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GB" sz="2000" b="0" i="1" smtClean="0">
                              <a:latin typeface="Cambria Math" panose="02040503050406030204" pitchFamily="18" charset="0"/>
                            </a:rPr>
                          </m:ctrlPr>
                        </m:sSubPr>
                        <m:e>
                          <m:r>
                            <a:rPr lang="en-GB" sz="2000" b="0">
                              <a:latin typeface="Cambria Math" panose="02040503050406030204" pitchFamily="18" charset="0"/>
                            </a:rPr>
                            <m:t>𝑏</m:t>
                          </m:r>
                        </m:e>
                        <m:sub>
                          <m:r>
                            <a:rPr lang="en-GB" sz="2000" b="0" i="1" smtClean="0">
                              <a:latin typeface="Cambria Math" panose="02040503050406030204" pitchFamily="18" charset="0"/>
                            </a:rPr>
                            <m:t>3</m:t>
                          </m:r>
                        </m:sub>
                      </m:sSub>
                      <m:r>
                        <a:rPr lang="en-GB" sz="2000" b="0" i="1" smtClean="0">
                          <a:latin typeface="Cambria Math" panose="02040503050406030204" pitchFamily="18" charset="0"/>
                        </a:rPr>
                        <m:t>=10000</m:t>
                      </m:r>
                      <m:f>
                        <m:fPr>
                          <m:ctrlPr>
                            <a:rPr lang="en-GB" sz="2000" b="0" i="1">
                              <a:latin typeface="Cambria Math" panose="02040503050406030204" pitchFamily="18" charset="0"/>
                            </a:rPr>
                          </m:ctrlPr>
                        </m:fPr>
                        <m:num>
                          <m:sSub>
                            <m:sSubPr>
                              <m:ctrlPr>
                                <a:rPr lang="en-GB" sz="2000" b="0" i="1">
                                  <a:latin typeface="Cambria Math" panose="02040503050406030204" pitchFamily="18" charset="0"/>
                                </a:rPr>
                              </m:ctrlPr>
                            </m:sSubPr>
                            <m:e>
                              <m:r>
                                <a:rPr lang="en-GB" sz="2000" b="0">
                                  <a:latin typeface="Cambria Math" panose="02040503050406030204" pitchFamily="18" charset="0"/>
                                </a:rPr>
                                <m:t>𝐵</m:t>
                              </m:r>
                            </m:e>
                            <m:sub>
                              <m:r>
                                <a:rPr lang="en-GB" sz="2000" b="0" i="1" smtClean="0">
                                  <a:latin typeface="Cambria Math" panose="02040503050406030204" pitchFamily="18" charset="0"/>
                                </a:rPr>
                                <m:t>3</m:t>
                              </m:r>
                            </m:sub>
                          </m:sSub>
                        </m:num>
                        <m:den>
                          <m:sSub>
                            <m:sSubPr>
                              <m:ctrlPr>
                                <a:rPr lang="en-GB" sz="2000" b="0" i="1">
                                  <a:latin typeface="Cambria Math" panose="02040503050406030204" pitchFamily="18" charset="0"/>
                                </a:rPr>
                              </m:ctrlPr>
                            </m:sSubPr>
                            <m:e>
                              <m:r>
                                <a:rPr lang="en-GB" sz="2000" b="0">
                                  <a:latin typeface="Cambria Math" panose="02040503050406030204" pitchFamily="18" charset="0"/>
                                </a:rPr>
                                <m:t>𝐵</m:t>
                              </m:r>
                            </m:e>
                            <m:sub>
                              <m:r>
                                <a:rPr lang="en-GB" sz="2000" b="0" i="1" smtClean="0">
                                  <a:latin typeface="Cambria Math" panose="02040503050406030204" pitchFamily="18" charset="0"/>
                                </a:rPr>
                                <m:t>2</m:t>
                              </m:r>
                            </m:sub>
                          </m:sSub>
                        </m:den>
                      </m:f>
                      <m:r>
                        <a:rPr lang="en-GB" sz="2000" b="0" i="1" smtClean="0">
                          <a:latin typeface="Cambria Math" panose="02040503050406030204" pitchFamily="18" charset="0"/>
                        </a:rPr>
                        <m:t>      </m:t>
                      </m:r>
                      <m:sSub>
                        <m:sSubPr>
                          <m:ctrlPr>
                            <a:rPr lang="en-GB" sz="2000" b="0" i="1">
                              <a:latin typeface="Cambria Math" panose="02040503050406030204" pitchFamily="18" charset="0"/>
                            </a:rPr>
                          </m:ctrlPr>
                        </m:sSubPr>
                        <m:e>
                          <m:r>
                            <a:rPr lang="en-GB" sz="2000" b="0">
                              <a:latin typeface="Cambria Math" panose="02040503050406030204" pitchFamily="18" charset="0"/>
                            </a:rPr>
                            <m:t>𝑏</m:t>
                          </m:r>
                        </m:e>
                        <m:sub>
                          <m:r>
                            <a:rPr lang="en-GB" sz="2000" b="0" i="1" smtClean="0">
                              <a:latin typeface="Cambria Math" panose="02040503050406030204" pitchFamily="18" charset="0"/>
                            </a:rPr>
                            <m:t>4</m:t>
                          </m:r>
                        </m:sub>
                      </m:sSub>
                      <m:r>
                        <a:rPr lang="en-GB" sz="2000" b="0">
                          <a:latin typeface="Cambria Math" panose="02040503050406030204" pitchFamily="18" charset="0"/>
                        </a:rPr>
                        <m:t>=10000</m:t>
                      </m:r>
                      <m:f>
                        <m:fPr>
                          <m:ctrlPr>
                            <a:rPr lang="en-GB" sz="2000" b="0" i="1">
                              <a:latin typeface="Cambria Math" panose="02040503050406030204" pitchFamily="18" charset="0"/>
                            </a:rPr>
                          </m:ctrlPr>
                        </m:fPr>
                        <m:num>
                          <m:sSub>
                            <m:sSubPr>
                              <m:ctrlPr>
                                <a:rPr lang="en-GB" sz="2000" b="0" i="1">
                                  <a:latin typeface="Cambria Math" panose="02040503050406030204" pitchFamily="18" charset="0"/>
                                </a:rPr>
                              </m:ctrlPr>
                            </m:sSubPr>
                            <m:e>
                              <m:r>
                                <a:rPr lang="en-GB" sz="2000" b="0">
                                  <a:latin typeface="Cambria Math" panose="02040503050406030204" pitchFamily="18" charset="0"/>
                                </a:rPr>
                                <m:t>𝐵</m:t>
                              </m:r>
                            </m:e>
                            <m:sub>
                              <m:r>
                                <a:rPr lang="en-GB" sz="2000" b="0" i="1" smtClean="0">
                                  <a:latin typeface="Cambria Math" panose="02040503050406030204" pitchFamily="18" charset="0"/>
                                </a:rPr>
                                <m:t>4</m:t>
                              </m:r>
                            </m:sub>
                          </m:sSub>
                        </m:num>
                        <m:den>
                          <m:sSub>
                            <m:sSubPr>
                              <m:ctrlPr>
                                <a:rPr lang="en-GB" sz="2000" b="0" i="1">
                                  <a:latin typeface="Cambria Math" panose="02040503050406030204" pitchFamily="18" charset="0"/>
                                </a:rPr>
                              </m:ctrlPr>
                            </m:sSubPr>
                            <m:e>
                              <m:r>
                                <a:rPr lang="en-GB" sz="2000" b="0">
                                  <a:latin typeface="Cambria Math" panose="02040503050406030204" pitchFamily="18" charset="0"/>
                                </a:rPr>
                                <m:t>𝐵</m:t>
                              </m:r>
                            </m:e>
                            <m:sub>
                              <m:r>
                                <a:rPr lang="en-GB" sz="2000" b="0" i="1" smtClean="0">
                                  <a:latin typeface="Cambria Math" panose="02040503050406030204" pitchFamily="18" charset="0"/>
                                </a:rPr>
                                <m:t>2</m:t>
                              </m:r>
                            </m:sub>
                          </m:sSub>
                        </m:den>
                      </m:f>
                      <m:r>
                        <a:rPr lang="en-GB" sz="2000" b="0" i="1" smtClean="0">
                          <a:latin typeface="Cambria Math" panose="02040503050406030204" pitchFamily="18" charset="0"/>
                        </a:rPr>
                        <m:t>      </m:t>
                      </m:r>
                      <m:sSub>
                        <m:sSubPr>
                          <m:ctrlPr>
                            <a:rPr lang="en-GB" sz="2000" b="0" i="1" smtClean="0">
                              <a:latin typeface="Cambria Math" panose="02040503050406030204" pitchFamily="18" charset="0"/>
                            </a:rPr>
                          </m:ctrlPr>
                        </m:sSubPr>
                        <m:e>
                          <m:r>
                            <a:rPr lang="en-GB" sz="2000" b="0" i="1" smtClean="0">
                              <a:latin typeface="Cambria Math" panose="02040503050406030204" pitchFamily="18" charset="0"/>
                            </a:rPr>
                            <m:t>𝑎</m:t>
                          </m:r>
                        </m:e>
                        <m:sub>
                          <m:r>
                            <a:rPr lang="en-GB" sz="2000" b="0">
                              <a:latin typeface="Cambria Math" panose="02040503050406030204" pitchFamily="18" charset="0"/>
                            </a:rPr>
                            <m:t>2</m:t>
                          </m:r>
                        </m:sub>
                      </m:sSub>
                      <m:r>
                        <a:rPr lang="en-GB" sz="2000" b="0">
                          <a:latin typeface="Cambria Math" panose="02040503050406030204" pitchFamily="18" charset="0"/>
                        </a:rPr>
                        <m:t>=10000</m:t>
                      </m:r>
                      <m:f>
                        <m:fPr>
                          <m:ctrlPr>
                            <a:rPr lang="en-GB" sz="2000" b="0" i="1">
                              <a:latin typeface="Cambria Math" panose="02040503050406030204" pitchFamily="18" charset="0"/>
                            </a:rPr>
                          </m:ctrlPr>
                        </m:fPr>
                        <m:num>
                          <m:sSub>
                            <m:sSubPr>
                              <m:ctrlPr>
                                <a:rPr lang="en-GB" sz="2000" b="0" i="1">
                                  <a:latin typeface="Cambria Math" panose="02040503050406030204" pitchFamily="18" charset="0"/>
                                </a:rPr>
                              </m:ctrlPr>
                            </m:sSubPr>
                            <m:e>
                              <m:r>
                                <a:rPr lang="en-GB" sz="2000" b="0" i="1" smtClean="0">
                                  <a:latin typeface="Cambria Math" panose="02040503050406030204" pitchFamily="18" charset="0"/>
                                </a:rPr>
                                <m:t>𝐴</m:t>
                              </m:r>
                            </m:e>
                            <m:sub>
                              <m:r>
                                <a:rPr lang="en-GB" sz="2000" b="0">
                                  <a:latin typeface="Cambria Math" panose="02040503050406030204" pitchFamily="18" charset="0"/>
                                </a:rPr>
                                <m:t>2</m:t>
                              </m:r>
                            </m:sub>
                          </m:sSub>
                        </m:num>
                        <m:den>
                          <m:sSub>
                            <m:sSubPr>
                              <m:ctrlPr>
                                <a:rPr lang="en-GB" sz="2000" b="0" i="1">
                                  <a:latin typeface="Cambria Math" panose="02040503050406030204" pitchFamily="18" charset="0"/>
                                </a:rPr>
                              </m:ctrlPr>
                            </m:sSubPr>
                            <m:e>
                              <m:r>
                                <a:rPr lang="en-GB" sz="2000" b="0">
                                  <a:latin typeface="Cambria Math" panose="02040503050406030204" pitchFamily="18" charset="0"/>
                                </a:rPr>
                                <m:t>𝐵</m:t>
                              </m:r>
                            </m:e>
                            <m:sub>
                              <m:r>
                                <a:rPr lang="en-GB" sz="2000" b="0" i="1" smtClean="0">
                                  <a:latin typeface="Cambria Math" panose="02040503050406030204" pitchFamily="18" charset="0"/>
                                </a:rPr>
                                <m:t>2</m:t>
                              </m:r>
                            </m:sub>
                          </m:sSub>
                        </m:den>
                      </m:f>
                      <m:r>
                        <a:rPr lang="en-GB" sz="2000" b="0" i="1" smtClean="0">
                          <a:latin typeface="Cambria Math" panose="02040503050406030204" pitchFamily="18" charset="0"/>
                        </a:rPr>
                        <m:t>      …</m:t>
                      </m:r>
                    </m:oMath>
                  </m:oMathPara>
                </a14:m>
                <a:endParaRPr lang="en-GB" sz="2000" b="0" dirty="0"/>
              </a:p>
            </p:txBody>
          </p:sp>
        </mc:Choice>
        <mc:Fallback xmlns="">
          <p:sp>
            <p:nvSpPr>
              <p:cNvPr id="11" name="Rectangle 10"/>
              <p:cNvSpPr>
                <a:spLocks noRot="1" noChangeAspect="1" noMove="1" noResize="1" noEditPoints="1" noAdjustHandles="1" noChangeArrowheads="1" noChangeShapeType="1" noTextEdit="1"/>
              </p:cNvSpPr>
              <p:nvPr/>
            </p:nvSpPr>
            <p:spPr>
              <a:xfrm>
                <a:off x="1664834" y="5732498"/>
                <a:ext cx="7371662" cy="720838"/>
              </a:xfrm>
              <a:prstGeom prst="rect">
                <a:avLst/>
              </a:prstGeom>
              <a:blipFill rotWithShape="0">
                <a:blip r:embed="rId4"/>
                <a:stretch>
                  <a:fillRect/>
                </a:stretch>
              </a:blipFill>
            </p:spPr>
            <p:txBody>
              <a:bodyPr/>
              <a:lstStyle/>
              <a:p>
                <a:r>
                  <a:rPr lang="en-GB">
                    <a:noFill/>
                  </a:rPr>
                  <a:t> </a:t>
                </a:r>
              </a:p>
            </p:txBody>
          </p:sp>
        </mc:Fallback>
      </mc:AlternateContent>
      <p:sp>
        <p:nvSpPr>
          <p:cNvPr id="13" name="TextBox 12"/>
          <p:cNvSpPr txBox="1"/>
          <p:nvPr/>
        </p:nvSpPr>
        <p:spPr>
          <a:xfrm>
            <a:off x="1907704" y="1258036"/>
            <a:ext cx="2521755" cy="400110"/>
          </a:xfrm>
          <a:prstGeom prst="rect">
            <a:avLst/>
          </a:prstGeom>
          <a:solidFill>
            <a:srgbClr val="FFFFFF"/>
          </a:solidFill>
          <a:ln w="12700">
            <a:noFill/>
          </a:ln>
        </p:spPr>
        <p:txBody>
          <a:bodyPr wrap="square" rtlCol="0">
            <a:spAutoFit/>
          </a:bodyPr>
          <a:lstStyle/>
          <a:p>
            <a:pPr algn="ctr"/>
            <a:r>
              <a:rPr lang="en-US" sz="2000" i="0" dirty="0" smtClean="0">
                <a:latin typeface="Calibri Light" panose="020F0302020204030204" pitchFamily="34" charset="0"/>
              </a:rPr>
              <a:t>(normal) quadrupole</a:t>
            </a:r>
          </a:p>
        </p:txBody>
      </p:sp>
      <mc:AlternateContent xmlns:mc="http://schemas.openxmlformats.org/markup-compatibility/2006" xmlns:a14="http://schemas.microsoft.com/office/drawing/2010/main">
        <mc:Choice Requires="a14">
          <p:sp>
            <p:nvSpPr>
              <p:cNvPr id="14" name="Rectangle 13"/>
              <p:cNvSpPr/>
              <p:nvPr/>
            </p:nvSpPr>
            <p:spPr>
              <a:xfrm>
                <a:off x="5220072" y="2210545"/>
                <a:ext cx="3168352" cy="695062"/>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GB" sz="2000" b="0" i="1" smtClean="0">
                              <a:latin typeface="Cambria Math" panose="02040503050406030204" pitchFamily="18" charset="0"/>
                            </a:rPr>
                          </m:ctrlPr>
                        </m:sSubPr>
                        <m:e>
                          <m:acc>
                            <m:accPr>
                              <m:chr m:val="⃗"/>
                              <m:ctrlPr>
                                <a:rPr lang="en-GB" sz="2000" b="0" i="1" smtClean="0">
                                  <a:latin typeface="Cambria Math" panose="02040503050406030204" pitchFamily="18" charset="0"/>
                                </a:rPr>
                              </m:ctrlPr>
                            </m:accPr>
                            <m:e>
                              <m:r>
                                <a:rPr lang="en-GB" sz="2000" b="0" i="1" smtClean="0">
                                  <a:latin typeface="Cambria Math" panose="02040503050406030204" pitchFamily="18" charset="0"/>
                                </a:rPr>
                                <m:t>𝐵</m:t>
                              </m:r>
                            </m:e>
                          </m:acc>
                        </m:e>
                        <m:sub>
                          <m:r>
                            <a:rPr lang="en-GB" sz="2000" b="0" i="1" smtClean="0">
                              <a:latin typeface="Cambria Math" panose="02040503050406030204" pitchFamily="18" charset="0"/>
                            </a:rPr>
                            <m:t>𝑖𝑑</m:t>
                          </m:r>
                        </m:sub>
                      </m:sSub>
                      <m:d>
                        <m:dPr>
                          <m:ctrlPr>
                            <a:rPr lang="en-GB" sz="2000" b="0" i="1" smtClean="0">
                              <a:latin typeface="Cambria Math" panose="02040503050406030204" pitchFamily="18" charset="0"/>
                            </a:rPr>
                          </m:ctrlPr>
                        </m:dPr>
                        <m:e>
                          <m:r>
                            <a:rPr lang="en-GB" sz="2000" b="0" i="1" smtClean="0">
                              <a:latin typeface="Cambria Math" panose="02040503050406030204" pitchFamily="18" charset="0"/>
                            </a:rPr>
                            <m:t>𝑥</m:t>
                          </m:r>
                          <m:r>
                            <a:rPr lang="en-GB" sz="2000" b="0" i="1" smtClean="0">
                              <a:latin typeface="Cambria Math" panose="02040503050406030204" pitchFamily="18" charset="0"/>
                            </a:rPr>
                            <m:t>,</m:t>
                          </m:r>
                          <m:r>
                            <a:rPr lang="en-GB" sz="2000" b="0" i="1" smtClean="0">
                              <a:latin typeface="Cambria Math" panose="02040503050406030204" pitchFamily="18" charset="0"/>
                            </a:rPr>
                            <m:t>𝑦</m:t>
                          </m:r>
                        </m:e>
                      </m:d>
                      <m:r>
                        <a:rPr lang="en-GB" sz="2000" b="0" i="1" smtClean="0">
                          <a:latin typeface="Cambria Math" panose="02040503050406030204" pitchFamily="18" charset="0"/>
                        </a:rPr>
                        <m:t>=</m:t>
                      </m:r>
                      <m:sSub>
                        <m:sSubPr>
                          <m:ctrlPr>
                            <a:rPr lang="en-GB" sz="2000" i="1">
                              <a:latin typeface="Cambria Math" panose="02040503050406030204" pitchFamily="18" charset="0"/>
                            </a:rPr>
                          </m:ctrlPr>
                        </m:sSubPr>
                        <m:e>
                          <m:r>
                            <a:rPr lang="en-GB" sz="2000">
                              <a:latin typeface="Cambria Math" panose="02040503050406030204" pitchFamily="18" charset="0"/>
                            </a:rPr>
                            <m:t>𝐵</m:t>
                          </m:r>
                        </m:e>
                        <m:sub>
                          <m:r>
                            <a:rPr lang="en-GB" sz="2000" b="0">
                              <a:latin typeface="Cambria Math" panose="02040503050406030204" pitchFamily="18" charset="0"/>
                            </a:rPr>
                            <m:t>2</m:t>
                          </m:r>
                        </m:sub>
                      </m:sSub>
                      <m:d>
                        <m:dPr>
                          <m:begChr m:val="["/>
                          <m:endChr m:val="]"/>
                          <m:ctrlPr>
                            <a:rPr lang="en-GB" sz="2000" b="0" i="1" smtClean="0">
                              <a:latin typeface="Cambria Math" panose="02040503050406030204" pitchFamily="18" charset="0"/>
                            </a:rPr>
                          </m:ctrlPr>
                        </m:dPr>
                        <m:e>
                          <m:r>
                            <a:rPr lang="en-GB" sz="2000" b="0" i="1" smtClean="0">
                              <a:latin typeface="Cambria Math" panose="02040503050406030204" pitchFamily="18" charset="0"/>
                            </a:rPr>
                            <m:t>𝑥</m:t>
                          </m:r>
                          <m:acc>
                            <m:accPr>
                              <m:chr m:val="⃗"/>
                              <m:ctrlPr>
                                <a:rPr lang="en-GB" sz="2000" b="0" i="1">
                                  <a:latin typeface="Cambria Math" panose="02040503050406030204" pitchFamily="18" charset="0"/>
                                </a:rPr>
                              </m:ctrlPr>
                            </m:accPr>
                            <m:e>
                              <m:r>
                                <a:rPr lang="en-GB" sz="2000" b="0">
                                  <a:latin typeface="Cambria Math" panose="02040503050406030204" pitchFamily="18" charset="0"/>
                                </a:rPr>
                                <m:t>𝑗</m:t>
                              </m:r>
                            </m:e>
                          </m:acc>
                          <m:r>
                            <a:rPr lang="en-GB" sz="2000" b="0" i="1" smtClean="0">
                              <a:latin typeface="Cambria Math" panose="02040503050406030204" pitchFamily="18" charset="0"/>
                            </a:rPr>
                            <m:t>+</m:t>
                          </m:r>
                          <m:r>
                            <a:rPr lang="en-GB" sz="2000" b="0" i="1" smtClean="0">
                              <a:latin typeface="Cambria Math" panose="02040503050406030204" pitchFamily="18" charset="0"/>
                            </a:rPr>
                            <m:t>𝑦</m:t>
                          </m:r>
                          <m:acc>
                            <m:accPr>
                              <m:chr m:val="⃗"/>
                              <m:ctrlPr>
                                <a:rPr lang="en-GB" sz="2000" b="0" i="1">
                                  <a:latin typeface="Cambria Math" panose="02040503050406030204" pitchFamily="18" charset="0"/>
                                </a:rPr>
                              </m:ctrlPr>
                            </m:accPr>
                            <m:e>
                              <m:r>
                                <a:rPr lang="en-GB" sz="2000" b="0">
                                  <a:latin typeface="Cambria Math" panose="02040503050406030204" pitchFamily="18" charset="0"/>
                                </a:rPr>
                                <m:t>𝑖</m:t>
                              </m:r>
                            </m:e>
                          </m:acc>
                        </m:e>
                      </m:d>
                      <m:f>
                        <m:fPr>
                          <m:ctrlPr>
                            <a:rPr lang="en-GB" sz="2000" b="0" i="1">
                              <a:latin typeface="Cambria Math" panose="02040503050406030204" pitchFamily="18" charset="0"/>
                            </a:rPr>
                          </m:ctrlPr>
                        </m:fPr>
                        <m:num>
                          <m:r>
                            <a:rPr lang="en-GB" sz="2000" b="0" i="1" smtClean="0">
                              <a:latin typeface="Cambria Math" panose="02040503050406030204" pitchFamily="18" charset="0"/>
                            </a:rPr>
                            <m:t>1</m:t>
                          </m:r>
                        </m:num>
                        <m:den>
                          <m:r>
                            <a:rPr lang="en-GB" sz="2000" b="0">
                              <a:latin typeface="Cambria Math" panose="02040503050406030204" pitchFamily="18" charset="0"/>
                            </a:rPr>
                            <m:t>𝑅</m:t>
                          </m:r>
                        </m:den>
                      </m:f>
                    </m:oMath>
                  </m:oMathPara>
                </a14:m>
                <a:endParaRPr lang="en-GB" sz="2000" b="0" dirty="0"/>
              </a:p>
            </p:txBody>
          </p:sp>
        </mc:Choice>
        <mc:Fallback xmlns="">
          <p:sp>
            <p:nvSpPr>
              <p:cNvPr id="14" name="Rectangle 13"/>
              <p:cNvSpPr>
                <a:spLocks noRot="1" noChangeAspect="1" noMove="1" noResize="1" noEditPoints="1" noAdjustHandles="1" noChangeArrowheads="1" noChangeShapeType="1" noTextEdit="1"/>
              </p:cNvSpPr>
              <p:nvPr/>
            </p:nvSpPr>
            <p:spPr>
              <a:xfrm>
                <a:off x="5220072" y="2210545"/>
                <a:ext cx="3168352" cy="695062"/>
              </a:xfrm>
              <a:prstGeom prst="rect">
                <a:avLst/>
              </a:prstGeom>
              <a:blipFill rotWithShape="0">
                <a:blip r:embed="rId5"/>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 name="Rectangle 14"/>
              <p:cNvSpPr/>
              <p:nvPr/>
            </p:nvSpPr>
            <p:spPr>
              <a:xfrm>
                <a:off x="755576" y="4140000"/>
                <a:ext cx="9145016" cy="1109214"/>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GB" sz="2000" i="1" smtClean="0">
                              <a:latin typeface="Cambria Math" panose="02040503050406030204" pitchFamily="18" charset="0"/>
                            </a:rPr>
                          </m:ctrlPr>
                        </m:sSubPr>
                        <m:e>
                          <m:r>
                            <a:rPr lang="en-GB" sz="2000">
                              <a:latin typeface="Cambria Math" panose="02040503050406030204" pitchFamily="18" charset="0"/>
                            </a:rPr>
                            <m:t>𝐵</m:t>
                          </m:r>
                        </m:e>
                        <m:sub>
                          <m:r>
                            <a:rPr lang="en-GB" sz="2000">
                              <a:latin typeface="Cambria Math" panose="02040503050406030204" pitchFamily="18" charset="0"/>
                            </a:rPr>
                            <m:t>𝑦</m:t>
                          </m:r>
                        </m:sub>
                      </m:sSub>
                      <m:d>
                        <m:dPr>
                          <m:ctrlPr>
                            <a:rPr lang="en-GB" sz="2000" i="1">
                              <a:latin typeface="Cambria Math" panose="02040503050406030204" pitchFamily="18" charset="0"/>
                            </a:rPr>
                          </m:ctrlPr>
                        </m:dPr>
                        <m:e>
                          <m:r>
                            <a:rPr lang="en-GB" sz="2000">
                              <a:latin typeface="Cambria Math" panose="02040503050406030204" pitchFamily="18" charset="0"/>
                            </a:rPr>
                            <m:t>𝑧</m:t>
                          </m:r>
                        </m:e>
                      </m:d>
                      <m:r>
                        <a:rPr lang="en-GB" sz="2000" i="0">
                          <a:latin typeface="Cambria Math" panose="02040503050406030204" pitchFamily="18" charset="0"/>
                        </a:rPr>
                        <m:t>+</m:t>
                      </m:r>
                      <m:r>
                        <a:rPr lang="en-GB" sz="2000">
                          <a:latin typeface="Cambria Math" panose="02040503050406030204" pitchFamily="18" charset="0"/>
                        </a:rPr>
                        <m:t>𝑖</m:t>
                      </m:r>
                      <m:sSub>
                        <m:sSubPr>
                          <m:ctrlPr>
                            <a:rPr lang="en-GB" sz="2000" i="1">
                              <a:latin typeface="Cambria Math" panose="02040503050406030204" pitchFamily="18" charset="0"/>
                            </a:rPr>
                          </m:ctrlPr>
                        </m:sSubPr>
                        <m:e>
                          <m:r>
                            <a:rPr lang="en-GB" sz="2000">
                              <a:latin typeface="Cambria Math" panose="02040503050406030204" pitchFamily="18" charset="0"/>
                            </a:rPr>
                            <m:t>𝐵</m:t>
                          </m:r>
                        </m:e>
                        <m:sub>
                          <m:r>
                            <a:rPr lang="en-GB" sz="2000">
                              <a:latin typeface="Cambria Math" panose="02040503050406030204" pitchFamily="18" charset="0"/>
                            </a:rPr>
                            <m:t>𝑥</m:t>
                          </m:r>
                        </m:sub>
                      </m:sSub>
                      <m:d>
                        <m:dPr>
                          <m:ctrlPr>
                            <a:rPr lang="en-GB" sz="2000" i="1">
                              <a:latin typeface="Cambria Math" panose="02040503050406030204" pitchFamily="18" charset="0"/>
                            </a:rPr>
                          </m:ctrlPr>
                        </m:dPr>
                        <m:e>
                          <m:r>
                            <a:rPr lang="en-GB" sz="2000">
                              <a:latin typeface="Cambria Math" panose="02040503050406030204" pitchFamily="18" charset="0"/>
                            </a:rPr>
                            <m:t>𝑧</m:t>
                          </m:r>
                        </m:e>
                      </m:d>
                      <m:r>
                        <a:rPr lang="en-GB" sz="2000" b="1" i="1" smtClean="0">
                          <a:latin typeface="Cambria Math" panose="02040503050406030204" pitchFamily="18" charset="0"/>
                        </a:rPr>
                        <m:t>=</m:t>
                      </m:r>
                      <m:r>
                        <a:rPr lang="en-GB" sz="2000" b="0" i="1" smtClean="0">
                          <a:latin typeface="Cambria Math" panose="02040503050406030204" pitchFamily="18" charset="0"/>
                        </a:rPr>
                        <m:t>=</m:t>
                      </m:r>
                      <m:sSub>
                        <m:sSubPr>
                          <m:ctrlPr>
                            <a:rPr lang="en-GB" sz="2000" b="0" i="1">
                              <a:latin typeface="Cambria Math" panose="02040503050406030204" pitchFamily="18" charset="0"/>
                            </a:rPr>
                          </m:ctrlPr>
                        </m:sSubPr>
                        <m:e>
                          <m:r>
                            <a:rPr lang="en-GB" sz="2000" b="0">
                              <a:latin typeface="Cambria Math" panose="02040503050406030204" pitchFamily="18" charset="0"/>
                            </a:rPr>
                            <m:t>𝐵</m:t>
                          </m:r>
                        </m:e>
                        <m:sub>
                          <m:r>
                            <a:rPr lang="en-GB" sz="2000" b="0">
                              <a:latin typeface="Cambria Math" panose="02040503050406030204" pitchFamily="18" charset="0"/>
                            </a:rPr>
                            <m:t>2</m:t>
                          </m:r>
                        </m:sub>
                      </m:sSub>
                      <m:f>
                        <m:fPr>
                          <m:ctrlPr>
                            <a:rPr lang="en-GB" sz="2000" b="0" i="1" smtClean="0">
                              <a:latin typeface="Cambria Math" panose="02040503050406030204" pitchFamily="18" charset="0"/>
                            </a:rPr>
                          </m:ctrlPr>
                        </m:fPr>
                        <m:num>
                          <m:r>
                            <a:rPr lang="en-GB" sz="2000" b="0" i="1" smtClean="0">
                              <a:latin typeface="Cambria Math" panose="02040503050406030204" pitchFamily="18" charset="0"/>
                            </a:rPr>
                            <m:t>𝑧</m:t>
                          </m:r>
                        </m:num>
                        <m:den>
                          <m:r>
                            <a:rPr lang="en-GB" sz="2000" b="0" i="1" smtClean="0">
                              <a:latin typeface="Cambria Math" panose="02040503050406030204" pitchFamily="18" charset="0"/>
                            </a:rPr>
                            <m:t>𝑅</m:t>
                          </m:r>
                        </m:den>
                      </m:f>
                      <m:r>
                        <a:rPr lang="en-GB" sz="2000" b="0" i="1" smtClean="0">
                          <a:latin typeface="Cambria Math" panose="02040503050406030204" pitchFamily="18" charset="0"/>
                        </a:rPr>
                        <m:t>+</m:t>
                      </m:r>
                      <m:f>
                        <m:fPr>
                          <m:ctrlPr>
                            <a:rPr lang="en-GB" sz="2000" b="0" i="1" smtClean="0">
                              <a:latin typeface="Cambria Math" panose="02040503050406030204" pitchFamily="18" charset="0"/>
                            </a:rPr>
                          </m:ctrlPr>
                        </m:fPr>
                        <m:num>
                          <m:sSub>
                            <m:sSubPr>
                              <m:ctrlPr>
                                <a:rPr lang="en-GB" sz="2000" b="0" i="1">
                                  <a:latin typeface="Cambria Math" panose="02040503050406030204" pitchFamily="18" charset="0"/>
                                </a:rPr>
                              </m:ctrlPr>
                            </m:sSubPr>
                            <m:e>
                              <m:r>
                                <a:rPr lang="en-GB" sz="2000" b="0" i="1" smtClean="0">
                                  <a:latin typeface="Cambria Math" panose="02040503050406030204" pitchFamily="18" charset="0"/>
                                </a:rPr>
                                <m:t>𝐵</m:t>
                              </m:r>
                            </m:e>
                            <m:sub>
                              <m:r>
                                <a:rPr lang="en-GB" sz="2000" b="0" i="1" smtClean="0">
                                  <a:latin typeface="Cambria Math" panose="02040503050406030204" pitchFamily="18" charset="0"/>
                                </a:rPr>
                                <m:t>2</m:t>
                              </m:r>
                            </m:sub>
                          </m:sSub>
                        </m:num>
                        <m:den>
                          <m:r>
                            <a:rPr lang="en-GB" sz="2000" b="0" i="1" smtClean="0">
                              <a:latin typeface="Cambria Math" panose="02040503050406030204" pitchFamily="18" charset="0"/>
                            </a:rPr>
                            <m:t>10000</m:t>
                          </m:r>
                        </m:den>
                      </m:f>
                      <m:d>
                        <m:dPr>
                          <m:begChr m:val="["/>
                          <m:endChr m:val="]"/>
                          <m:ctrlPr>
                            <a:rPr lang="en-GB" sz="2000" b="0" i="1" smtClean="0">
                              <a:latin typeface="Cambria Math" panose="02040503050406030204" pitchFamily="18" charset="0"/>
                            </a:rPr>
                          </m:ctrlPr>
                        </m:dPr>
                        <m:e>
                          <m:r>
                            <a:rPr lang="en-GB" sz="2000" b="0">
                              <a:latin typeface="Cambria Math" panose="02040503050406030204" pitchFamily="18" charset="0"/>
                            </a:rPr>
                            <m:t>𝑖</m:t>
                          </m:r>
                          <m:sSub>
                            <m:sSubPr>
                              <m:ctrlPr>
                                <a:rPr lang="en-GB" sz="2000" b="0" i="1">
                                  <a:latin typeface="Cambria Math" panose="02040503050406030204" pitchFamily="18" charset="0"/>
                                </a:rPr>
                              </m:ctrlPr>
                            </m:sSubPr>
                            <m:e>
                              <m:r>
                                <a:rPr lang="en-GB" sz="2000" b="0">
                                  <a:latin typeface="Cambria Math" panose="02040503050406030204" pitchFamily="18" charset="0"/>
                                </a:rPr>
                                <m:t>𝑎</m:t>
                              </m:r>
                            </m:e>
                            <m:sub>
                              <m:r>
                                <a:rPr lang="en-GB" sz="2000" b="0" i="1" smtClean="0">
                                  <a:latin typeface="Cambria Math" panose="02040503050406030204" pitchFamily="18" charset="0"/>
                                </a:rPr>
                                <m:t>2</m:t>
                              </m:r>
                            </m:sub>
                          </m:sSub>
                          <m:d>
                            <m:dPr>
                              <m:ctrlPr>
                                <a:rPr lang="en-GB" sz="2000" b="0" i="1">
                                  <a:latin typeface="Cambria Math" panose="02040503050406030204" pitchFamily="18" charset="0"/>
                                </a:rPr>
                              </m:ctrlPr>
                            </m:dPr>
                            <m:e>
                              <m:f>
                                <m:fPr>
                                  <m:ctrlPr>
                                    <a:rPr lang="en-GB" sz="2000" b="0" i="1">
                                      <a:latin typeface="Cambria Math" panose="02040503050406030204" pitchFamily="18" charset="0"/>
                                    </a:rPr>
                                  </m:ctrlPr>
                                </m:fPr>
                                <m:num>
                                  <m:r>
                                    <a:rPr lang="en-GB" sz="2000" b="0">
                                      <a:latin typeface="Cambria Math" panose="02040503050406030204" pitchFamily="18" charset="0"/>
                                    </a:rPr>
                                    <m:t>𝑧</m:t>
                                  </m:r>
                                </m:num>
                                <m:den>
                                  <m:r>
                                    <a:rPr lang="en-GB" sz="2000" b="0">
                                      <a:latin typeface="Cambria Math" panose="02040503050406030204" pitchFamily="18" charset="0"/>
                                    </a:rPr>
                                    <m:t>𝑅</m:t>
                                  </m:r>
                                </m:den>
                              </m:f>
                            </m:e>
                          </m:d>
                          <m:r>
                            <a:rPr lang="en-GB" sz="2000" b="0" i="1" smtClean="0">
                              <a:latin typeface="Cambria Math" panose="02040503050406030204" pitchFamily="18" charset="0"/>
                            </a:rPr>
                            <m:t>+</m:t>
                          </m:r>
                          <m:d>
                            <m:dPr>
                              <m:ctrlPr>
                                <a:rPr lang="en-GB" sz="2000" b="0" i="1">
                                  <a:latin typeface="Cambria Math" panose="02040503050406030204" pitchFamily="18" charset="0"/>
                                </a:rPr>
                              </m:ctrlPr>
                            </m:dPr>
                            <m:e>
                              <m:sSub>
                                <m:sSubPr>
                                  <m:ctrlPr>
                                    <a:rPr lang="en-GB" sz="2000" b="0" i="1">
                                      <a:latin typeface="Cambria Math" panose="02040503050406030204" pitchFamily="18" charset="0"/>
                                    </a:rPr>
                                  </m:ctrlPr>
                                </m:sSubPr>
                                <m:e>
                                  <m:r>
                                    <a:rPr lang="en-GB" sz="2000" b="0" i="1">
                                      <a:latin typeface="Cambria Math" panose="02040503050406030204" pitchFamily="18" charset="0"/>
                                    </a:rPr>
                                    <m:t>𝑏</m:t>
                                  </m:r>
                                </m:e>
                                <m:sub>
                                  <m:r>
                                    <a:rPr lang="en-GB" sz="2000" b="0" i="1">
                                      <a:latin typeface="Cambria Math" panose="02040503050406030204" pitchFamily="18" charset="0"/>
                                    </a:rPr>
                                    <m:t>3</m:t>
                                  </m:r>
                                </m:sub>
                              </m:sSub>
                              <m:r>
                                <a:rPr lang="en-GB" sz="2000" b="0" i="0">
                                  <a:latin typeface="Cambria Math" panose="02040503050406030204" pitchFamily="18" charset="0"/>
                                </a:rPr>
                                <m:t>+</m:t>
                              </m:r>
                              <m:r>
                                <a:rPr lang="en-GB" sz="2000" b="0" i="1">
                                  <a:latin typeface="Cambria Math" panose="02040503050406030204" pitchFamily="18" charset="0"/>
                                </a:rPr>
                                <m:t>𝑖</m:t>
                              </m:r>
                              <m:sSub>
                                <m:sSubPr>
                                  <m:ctrlPr>
                                    <a:rPr lang="en-GB" sz="2000" b="0" i="1">
                                      <a:latin typeface="Cambria Math" panose="02040503050406030204" pitchFamily="18" charset="0"/>
                                    </a:rPr>
                                  </m:ctrlPr>
                                </m:sSubPr>
                                <m:e>
                                  <m:r>
                                    <a:rPr lang="en-GB" sz="2000" b="0" i="1">
                                      <a:latin typeface="Cambria Math" panose="02040503050406030204" pitchFamily="18" charset="0"/>
                                    </a:rPr>
                                    <m:t>𝑎</m:t>
                                  </m:r>
                                </m:e>
                                <m:sub>
                                  <m:r>
                                    <a:rPr lang="en-GB" sz="2000" b="0" i="1">
                                      <a:latin typeface="Cambria Math" panose="02040503050406030204" pitchFamily="18" charset="0"/>
                                    </a:rPr>
                                    <m:t>3</m:t>
                                  </m:r>
                                </m:sub>
                              </m:sSub>
                            </m:e>
                          </m:d>
                          <m:sSup>
                            <m:sSupPr>
                              <m:ctrlPr>
                                <a:rPr lang="en-GB" sz="2000" b="0" i="1">
                                  <a:latin typeface="Cambria Math" panose="02040503050406030204" pitchFamily="18" charset="0"/>
                                </a:rPr>
                              </m:ctrlPr>
                            </m:sSupPr>
                            <m:e>
                              <m:d>
                                <m:dPr>
                                  <m:ctrlPr>
                                    <a:rPr lang="en-GB" sz="2000" b="0" i="1">
                                      <a:latin typeface="Cambria Math" panose="02040503050406030204" pitchFamily="18" charset="0"/>
                                    </a:rPr>
                                  </m:ctrlPr>
                                </m:dPr>
                                <m:e>
                                  <m:f>
                                    <m:fPr>
                                      <m:ctrlPr>
                                        <a:rPr lang="en-GB" sz="2000" b="0" i="1">
                                          <a:latin typeface="Cambria Math" panose="02040503050406030204" pitchFamily="18" charset="0"/>
                                        </a:rPr>
                                      </m:ctrlPr>
                                    </m:fPr>
                                    <m:num>
                                      <m:r>
                                        <a:rPr lang="en-GB" sz="2000" b="0" i="1">
                                          <a:latin typeface="Cambria Math" panose="02040503050406030204" pitchFamily="18" charset="0"/>
                                        </a:rPr>
                                        <m:t>𝑧</m:t>
                                      </m:r>
                                    </m:num>
                                    <m:den>
                                      <m:r>
                                        <a:rPr lang="en-GB" sz="2000" b="0" i="1">
                                          <a:latin typeface="Cambria Math" panose="02040503050406030204" pitchFamily="18" charset="0"/>
                                        </a:rPr>
                                        <m:t>𝑅</m:t>
                                      </m:r>
                                    </m:den>
                                  </m:f>
                                </m:e>
                              </m:d>
                            </m:e>
                            <m:sup>
                              <m:r>
                                <a:rPr lang="en-GB" sz="2000" b="0" i="1">
                                  <a:latin typeface="Cambria Math" panose="02040503050406030204" pitchFamily="18" charset="0"/>
                                </a:rPr>
                                <m:t>2</m:t>
                              </m:r>
                            </m:sup>
                          </m:sSup>
                          <m:r>
                            <a:rPr lang="en-GB" sz="2000" b="0">
                              <a:latin typeface="Cambria Math" panose="02040503050406030204" pitchFamily="18" charset="0"/>
                            </a:rPr>
                            <m:t>+</m:t>
                          </m:r>
                          <m:d>
                            <m:dPr>
                              <m:ctrlPr>
                                <a:rPr lang="en-GB" sz="2000" b="0" i="1">
                                  <a:latin typeface="Cambria Math" panose="02040503050406030204" pitchFamily="18" charset="0"/>
                                </a:rPr>
                              </m:ctrlPr>
                            </m:dPr>
                            <m:e>
                              <m:sSub>
                                <m:sSubPr>
                                  <m:ctrlPr>
                                    <a:rPr lang="en-GB" sz="2000" b="0" i="1">
                                      <a:latin typeface="Cambria Math" panose="02040503050406030204" pitchFamily="18" charset="0"/>
                                    </a:rPr>
                                  </m:ctrlPr>
                                </m:sSubPr>
                                <m:e>
                                  <m:r>
                                    <a:rPr lang="en-GB" sz="2000" b="0" i="1">
                                      <a:latin typeface="Cambria Math" panose="02040503050406030204" pitchFamily="18" charset="0"/>
                                    </a:rPr>
                                    <m:t>𝑏</m:t>
                                  </m:r>
                                </m:e>
                                <m:sub>
                                  <m:r>
                                    <a:rPr lang="en-GB" sz="2000" b="0" i="1">
                                      <a:latin typeface="Cambria Math" panose="02040503050406030204" pitchFamily="18" charset="0"/>
                                    </a:rPr>
                                    <m:t>4</m:t>
                                  </m:r>
                                </m:sub>
                              </m:sSub>
                              <m:r>
                                <a:rPr lang="en-GB" sz="2000" b="0" i="0">
                                  <a:latin typeface="Cambria Math" panose="02040503050406030204" pitchFamily="18" charset="0"/>
                                </a:rPr>
                                <m:t>+</m:t>
                              </m:r>
                              <m:r>
                                <a:rPr lang="en-GB" sz="2000" b="0" i="1">
                                  <a:latin typeface="Cambria Math" panose="02040503050406030204" pitchFamily="18" charset="0"/>
                                </a:rPr>
                                <m:t>𝑖</m:t>
                              </m:r>
                              <m:sSub>
                                <m:sSubPr>
                                  <m:ctrlPr>
                                    <a:rPr lang="en-GB" sz="2000" b="0" i="1">
                                      <a:latin typeface="Cambria Math" panose="02040503050406030204" pitchFamily="18" charset="0"/>
                                    </a:rPr>
                                  </m:ctrlPr>
                                </m:sSubPr>
                                <m:e>
                                  <m:r>
                                    <a:rPr lang="en-GB" sz="2000" b="0" i="1">
                                      <a:latin typeface="Cambria Math" panose="02040503050406030204" pitchFamily="18" charset="0"/>
                                    </a:rPr>
                                    <m:t>𝑎</m:t>
                                  </m:r>
                                </m:e>
                                <m:sub>
                                  <m:r>
                                    <a:rPr lang="en-GB" sz="2000" b="0" i="1">
                                      <a:latin typeface="Cambria Math" panose="02040503050406030204" pitchFamily="18" charset="0"/>
                                    </a:rPr>
                                    <m:t>4</m:t>
                                  </m:r>
                                </m:sub>
                              </m:sSub>
                            </m:e>
                          </m:d>
                          <m:sSup>
                            <m:sSupPr>
                              <m:ctrlPr>
                                <a:rPr lang="en-GB" sz="2000" b="0" i="1">
                                  <a:latin typeface="Cambria Math" panose="02040503050406030204" pitchFamily="18" charset="0"/>
                                </a:rPr>
                              </m:ctrlPr>
                            </m:sSupPr>
                            <m:e>
                              <m:d>
                                <m:dPr>
                                  <m:ctrlPr>
                                    <a:rPr lang="en-GB" sz="2000" b="0" i="1">
                                      <a:latin typeface="Cambria Math" panose="02040503050406030204" pitchFamily="18" charset="0"/>
                                    </a:rPr>
                                  </m:ctrlPr>
                                </m:dPr>
                                <m:e>
                                  <m:f>
                                    <m:fPr>
                                      <m:ctrlPr>
                                        <a:rPr lang="en-GB" sz="2000" b="0" i="1">
                                          <a:latin typeface="Cambria Math" panose="02040503050406030204" pitchFamily="18" charset="0"/>
                                        </a:rPr>
                                      </m:ctrlPr>
                                    </m:fPr>
                                    <m:num>
                                      <m:r>
                                        <a:rPr lang="en-GB" sz="2000" b="0" i="1">
                                          <a:latin typeface="Cambria Math" panose="02040503050406030204" pitchFamily="18" charset="0"/>
                                        </a:rPr>
                                        <m:t>𝑧</m:t>
                                      </m:r>
                                    </m:num>
                                    <m:den>
                                      <m:r>
                                        <a:rPr lang="en-GB" sz="2000" b="0" i="1">
                                          <a:latin typeface="Cambria Math" panose="02040503050406030204" pitchFamily="18" charset="0"/>
                                        </a:rPr>
                                        <m:t>𝑅</m:t>
                                      </m:r>
                                    </m:den>
                                  </m:f>
                                </m:e>
                              </m:d>
                            </m:e>
                            <m:sup>
                              <m:r>
                                <a:rPr lang="en-GB" sz="2000" b="0" i="1">
                                  <a:latin typeface="Cambria Math" panose="02040503050406030204" pitchFamily="18" charset="0"/>
                                </a:rPr>
                                <m:t>3</m:t>
                              </m:r>
                            </m:sup>
                          </m:sSup>
                          <m:r>
                            <a:rPr lang="en-GB" sz="2000" b="0">
                              <a:latin typeface="Cambria Math" panose="02040503050406030204" pitchFamily="18" charset="0"/>
                            </a:rPr>
                            <m:t>+…</m:t>
                          </m:r>
                        </m:e>
                      </m:d>
                    </m:oMath>
                  </m:oMathPara>
                </a14:m>
                <a:endParaRPr lang="en-GB" sz="2000" b="0" dirty="0"/>
              </a:p>
            </p:txBody>
          </p:sp>
        </mc:Choice>
        <mc:Fallback xmlns="">
          <p:sp>
            <p:nvSpPr>
              <p:cNvPr id="15" name="Rectangle 14"/>
              <p:cNvSpPr>
                <a:spLocks noRot="1" noChangeAspect="1" noMove="1" noResize="1" noEditPoints="1" noAdjustHandles="1" noChangeArrowheads="1" noChangeShapeType="1" noTextEdit="1"/>
              </p:cNvSpPr>
              <p:nvPr/>
            </p:nvSpPr>
            <p:spPr>
              <a:xfrm>
                <a:off x="755576" y="4140000"/>
                <a:ext cx="9145016" cy="1109214"/>
              </a:xfrm>
              <a:prstGeom prst="rect">
                <a:avLst/>
              </a:prstGeom>
              <a:blipFill rotWithShape="0">
                <a:blip r:embed="rId6"/>
                <a:stretch>
                  <a:fillRect/>
                </a:stretch>
              </a:blipFill>
            </p:spPr>
            <p:txBody>
              <a:bodyPr/>
              <a:lstStyle/>
              <a:p>
                <a:r>
                  <a:rPr lang="en-GB">
                    <a:noFill/>
                  </a:rPr>
                  <a:t> </a:t>
                </a:r>
              </a:p>
            </p:txBody>
          </p:sp>
        </mc:Fallback>
      </mc:AlternateContent>
      <p:pic>
        <p:nvPicPr>
          <p:cNvPr id="9" name="Picture 8"/>
          <p:cNvPicPr>
            <a:picLocks noChangeAspect="1"/>
          </p:cNvPicPr>
          <p:nvPr/>
        </p:nvPicPr>
        <p:blipFill>
          <a:blip r:embed="rId7">
            <a:clrChange>
              <a:clrFrom>
                <a:srgbClr val="FFFFFF"/>
              </a:clrFrom>
              <a:clrTo>
                <a:srgbClr val="FFFFFF">
                  <a:alpha val="0"/>
                </a:srgbClr>
              </a:clrTo>
            </a:clrChange>
          </a:blip>
          <a:stretch>
            <a:fillRect/>
          </a:stretch>
        </p:blipFill>
        <p:spPr>
          <a:xfrm rot="964680">
            <a:off x="7952693" y="480738"/>
            <a:ext cx="706600" cy="1113228"/>
          </a:xfrm>
          <a:prstGeom prst="rect">
            <a:avLst/>
          </a:prstGeom>
        </p:spPr>
      </p:pic>
    </p:spTree>
    <p:extLst>
      <p:ext uri="{BB962C8B-B14F-4D97-AF65-F5344CB8AC3E}">
        <p14:creationId xmlns:p14="http://schemas.microsoft.com/office/powerpoint/2010/main" val="187183635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The </a:t>
            </a:r>
            <a:r>
              <a:rPr lang="en-US" sz="2800" kern="0" dirty="0" smtClean="0">
                <a:solidFill>
                  <a:srgbClr val="0033CC"/>
                </a:solidFill>
                <a:latin typeface="Calibri Light" panose="020F0302020204030204" pitchFamily="34" charset="0"/>
              </a:rPr>
              <a:t>allowed </a:t>
            </a:r>
            <a:r>
              <a:rPr lang="en-US" sz="2800" i="0" kern="0" dirty="0" smtClean="0">
                <a:solidFill>
                  <a:srgbClr val="0033CC"/>
                </a:solidFill>
                <a:latin typeface="Calibri Light" panose="020F0302020204030204" pitchFamily="34" charset="0"/>
              </a:rPr>
              <a:t>/</a:t>
            </a:r>
            <a:r>
              <a:rPr lang="en-US" sz="2800" kern="0" dirty="0" smtClean="0">
                <a:solidFill>
                  <a:srgbClr val="0033CC"/>
                </a:solidFill>
                <a:latin typeface="Calibri Light" panose="020F0302020204030204" pitchFamily="34" charset="0"/>
              </a:rPr>
              <a:t> not-allowed </a:t>
            </a:r>
            <a:r>
              <a:rPr lang="en-US" sz="2800" i="0" kern="0" dirty="0" smtClean="0">
                <a:solidFill>
                  <a:srgbClr val="0033CC"/>
                </a:solidFill>
                <a:latin typeface="Calibri Light" panose="020F0302020204030204" pitchFamily="34" charset="0"/>
              </a:rPr>
              <a:t>harmonics refer to some terms that shall / shall not cancel out thanks to design symmetries</a:t>
            </a:r>
            <a:endParaRPr lang="en-US" sz="2800" b="0" i="0" kern="0" dirty="0" smtClean="0">
              <a:solidFill>
                <a:srgbClr val="0033CC"/>
              </a:solidFill>
              <a:latin typeface="Calibri Light" panose="020F0302020204030204" pitchFamily="34" charset="0"/>
            </a:endParaRPr>
          </a:p>
        </p:txBody>
      </p:sp>
      <p:sp>
        <p:nvSpPr>
          <p:cNvPr id="4" name="TextBox 3"/>
          <p:cNvSpPr txBox="1"/>
          <p:nvPr/>
        </p:nvSpPr>
        <p:spPr>
          <a:xfrm>
            <a:off x="251520" y="1196752"/>
            <a:ext cx="8640960" cy="5632311"/>
          </a:xfrm>
          <a:prstGeom prst="rect">
            <a:avLst/>
          </a:prstGeom>
          <a:solidFill>
            <a:srgbClr val="FFFFFF"/>
          </a:solidFill>
          <a:ln w="12700">
            <a:noFill/>
          </a:ln>
        </p:spPr>
        <p:txBody>
          <a:bodyPr wrap="square" rtlCol="0">
            <a:spAutoFit/>
          </a:bodyPr>
          <a:lstStyle/>
          <a:p>
            <a:r>
              <a:rPr lang="en-US" i="0" dirty="0" smtClean="0">
                <a:latin typeface="Calibri Light" panose="020F0302020204030204" pitchFamily="34" charset="0"/>
              </a:rPr>
              <a:t>	</a:t>
            </a:r>
            <a:r>
              <a:rPr lang="en-US" i="0" u="sng" dirty="0" smtClean="0">
                <a:latin typeface="Calibri Light" panose="020F0302020204030204" pitchFamily="34" charset="0"/>
              </a:rPr>
              <a:t>fully symmetric dipoles</a:t>
            </a:r>
            <a:endParaRPr lang="en-US" i="0" dirty="0" smtClean="0">
              <a:latin typeface="Calibri Light" panose="020F0302020204030204" pitchFamily="34" charset="0"/>
            </a:endParaRPr>
          </a:p>
          <a:p>
            <a:r>
              <a:rPr lang="en-US" i="0" dirty="0" smtClean="0">
                <a:latin typeface="Calibri Light" panose="020F0302020204030204" pitchFamily="34" charset="0"/>
              </a:rPr>
              <a:t>	allowed: B</a:t>
            </a:r>
            <a:r>
              <a:rPr lang="en-US" i="0" baseline="-25000" dirty="0" smtClean="0">
                <a:latin typeface="Calibri Light" panose="020F0302020204030204" pitchFamily="34" charset="0"/>
              </a:rPr>
              <a:t>1</a:t>
            </a:r>
            <a:r>
              <a:rPr lang="en-US" i="0" dirty="0" smtClean="0">
                <a:latin typeface="Calibri Light" panose="020F0302020204030204" pitchFamily="34" charset="0"/>
              </a:rPr>
              <a:t>, b</a:t>
            </a:r>
            <a:r>
              <a:rPr lang="en-US" i="0" baseline="-25000" dirty="0" smtClean="0">
                <a:latin typeface="Calibri Light" panose="020F0302020204030204" pitchFamily="34" charset="0"/>
              </a:rPr>
              <a:t>3</a:t>
            </a:r>
            <a:r>
              <a:rPr lang="en-US" i="0" dirty="0" smtClean="0">
                <a:latin typeface="Calibri Light" panose="020F0302020204030204" pitchFamily="34" charset="0"/>
              </a:rPr>
              <a:t>, b</a:t>
            </a:r>
            <a:r>
              <a:rPr lang="en-US" i="0" baseline="-25000" dirty="0" smtClean="0">
                <a:latin typeface="Calibri Light" panose="020F0302020204030204" pitchFamily="34" charset="0"/>
              </a:rPr>
              <a:t>5</a:t>
            </a:r>
            <a:r>
              <a:rPr lang="en-US" i="0" dirty="0" smtClean="0">
                <a:latin typeface="Calibri Light" panose="020F0302020204030204" pitchFamily="34" charset="0"/>
              </a:rPr>
              <a:t>, b</a:t>
            </a:r>
            <a:r>
              <a:rPr lang="en-US" i="0" baseline="-25000" dirty="0" smtClean="0">
                <a:latin typeface="Calibri Light" panose="020F0302020204030204" pitchFamily="34" charset="0"/>
              </a:rPr>
              <a:t>7</a:t>
            </a:r>
            <a:r>
              <a:rPr lang="en-US" i="0" dirty="0" smtClean="0">
                <a:latin typeface="Calibri Light" panose="020F0302020204030204" pitchFamily="34" charset="0"/>
              </a:rPr>
              <a:t>, b</a:t>
            </a:r>
            <a:r>
              <a:rPr lang="en-US" i="0" baseline="-25000" dirty="0" smtClean="0">
                <a:latin typeface="Calibri Light" panose="020F0302020204030204" pitchFamily="34" charset="0"/>
              </a:rPr>
              <a:t>9</a:t>
            </a:r>
            <a:r>
              <a:rPr lang="en-US" i="0" dirty="0" smtClean="0">
                <a:latin typeface="Calibri Light" panose="020F0302020204030204" pitchFamily="34" charset="0"/>
              </a:rPr>
              <a:t>, etc.</a:t>
            </a:r>
          </a:p>
          <a:p>
            <a:r>
              <a:rPr lang="en-US" i="0" dirty="0" smtClean="0">
                <a:latin typeface="Calibri Light" panose="020F0302020204030204" pitchFamily="34" charset="0"/>
              </a:rPr>
              <a:t>	not-allowed: all the others</a:t>
            </a:r>
          </a:p>
          <a:p>
            <a:endParaRPr lang="en-US" sz="2000" i="0" dirty="0" smtClean="0">
              <a:latin typeface="Calibri Light" panose="020F0302020204030204" pitchFamily="34" charset="0"/>
            </a:endParaRPr>
          </a:p>
          <a:p>
            <a:r>
              <a:rPr lang="en-US" i="0" dirty="0" smtClean="0">
                <a:latin typeface="Calibri Light" panose="020F0302020204030204" pitchFamily="34" charset="0"/>
              </a:rPr>
              <a:t>				</a:t>
            </a:r>
            <a:r>
              <a:rPr lang="en-US" i="0" u="sng" dirty="0" smtClean="0">
                <a:latin typeface="Calibri Light" panose="020F0302020204030204" pitchFamily="34" charset="0"/>
              </a:rPr>
              <a:t>half symmetric dipoles</a:t>
            </a:r>
            <a:endParaRPr lang="en-US" i="0" dirty="0">
              <a:latin typeface="Calibri Light" panose="020F0302020204030204" pitchFamily="34" charset="0"/>
            </a:endParaRPr>
          </a:p>
          <a:p>
            <a:r>
              <a:rPr lang="en-US" i="0" dirty="0" smtClean="0">
                <a:latin typeface="Calibri Light" panose="020F0302020204030204" pitchFamily="34" charset="0"/>
              </a:rPr>
              <a:t>				allowed</a:t>
            </a:r>
            <a:r>
              <a:rPr lang="en-US" i="0" dirty="0">
                <a:latin typeface="Calibri Light" panose="020F0302020204030204" pitchFamily="34" charset="0"/>
              </a:rPr>
              <a:t>: B</a:t>
            </a:r>
            <a:r>
              <a:rPr lang="en-US" i="0" baseline="-25000" dirty="0">
                <a:latin typeface="Calibri Light" panose="020F0302020204030204" pitchFamily="34" charset="0"/>
              </a:rPr>
              <a:t>1</a:t>
            </a:r>
            <a:r>
              <a:rPr lang="en-US" i="0" dirty="0">
                <a:latin typeface="Calibri Light" panose="020F0302020204030204" pitchFamily="34" charset="0"/>
              </a:rPr>
              <a:t>, b</a:t>
            </a:r>
            <a:r>
              <a:rPr lang="en-US" i="0" baseline="-25000" dirty="0" smtClean="0">
                <a:latin typeface="Calibri Light" panose="020F0302020204030204" pitchFamily="34" charset="0"/>
              </a:rPr>
              <a:t>2</a:t>
            </a:r>
            <a:r>
              <a:rPr lang="en-US" i="0" dirty="0" smtClean="0">
                <a:latin typeface="Calibri Light" panose="020F0302020204030204" pitchFamily="34" charset="0"/>
              </a:rPr>
              <a:t>, b</a:t>
            </a:r>
            <a:r>
              <a:rPr lang="en-US" i="0" baseline="-25000" dirty="0" smtClean="0">
                <a:latin typeface="Calibri Light" panose="020F0302020204030204" pitchFamily="34" charset="0"/>
              </a:rPr>
              <a:t>3</a:t>
            </a:r>
            <a:r>
              <a:rPr lang="en-US" i="0" dirty="0" smtClean="0">
                <a:latin typeface="Calibri Light" panose="020F0302020204030204" pitchFamily="34" charset="0"/>
              </a:rPr>
              <a:t>, b</a:t>
            </a:r>
            <a:r>
              <a:rPr lang="en-US" i="0" baseline="-25000" dirty="0" smtClean="0">
                <a:latin typeface="Calibri Light" panose="020F0302020204030204" pitchFamily="34" charset="0"/>
              </a:rPr>
              <a:t>4</a:t>
            </a:r>
            <a:r>
              <a:rPr lang="en-US" i="0" dirty="0" smtClean="0">
                <a:latin typeface="Calibri Light" panose="020F0302020204030204" pitchFamily="34" charset="0"/>
              </a:rPr>
              <a:t>, b</a:t>
            </a:r>
            <a:r>
              <a:rPr lang="en-US" i="0" baseline="-25000" dirty="0" smtClean="0">
                <a:latin typeface="Calibri Light" panose="020F0302020204030204" pitchFamily="34" charset="0"/>
              </a:rPr>
              <a:t>5</a:t>
            </a:r>
            <a:r>
              <a:rPr lang="en-US" i="0" dirty="0" smtClean="0">
                <a:latin typeface="Calibri Light" panose="020F0302020204030204" pitchFamily="34" charset="0"/>
              </a:rPr>
              <a:t>, </a:t>
            </a:r>
            <a:r>
              <a:rPr lang="en-US" i="0" dirty="0">
                <a:latin typeface="Calibri Light" panose="020F0302020204030204" pitchFamily="34" charset="0"/>
              </a:rPr>
              <a:t>etc.</a:t>
            </a:r>
          </a:p>
          <a:p>
            <a:r>
              <a:rPr lang="en-US" i="0" dirty="0" smtClean="0">
                <a:latin typeface="Calibri Light" panose="020F0302020204030204" pitchFamily="34" charset="0"/>
              </a:rPr>
              <a:t>				not-allowed</a:t>
            </a:r>
            <a:r>
              <a:rPr lang="en-US" i="0" dirty="0">
                <a:latin typeface="Calibri Light" panose="020F0302020204030204" pitchFamily="34" charset="0"/>
              </a:rPr>
              <a:t>: all the </a:t>
            </a:r>
            <a:r>
              <a:rPr lang="en-US" i="0" dirty="0" smtClean="0">
                <a:latin typeface="Calibri Light" panose="020F0302020204030204" pitchFamily="34" charset="0"/>
              </a:rPr>
              <a:t>others </a:t>
            </a:r>
            <a:endParaRPr lang="en-US" i="0" dirty="0">
              <a:latin typeface="Calibri Light" panose="020F0302020204030204" pitchFamily="34" charset="0"/>
            </a:endParaRPr>
          </a:p>
          <a:p>
            <a:endParaRPr lang="en-US" sz="2000" i="0" dirty="0" smtClean="0">
              <a:latin typeface="Calibri Light" panose="020F0302020204030204" pitchFamily="34" charset="0"/>
            </a:endParaRPr>
          </a:p>
          <a:p>
            <a:r>
              <a:rPr lang="en-US" i="0" dirty="0" smtClean="0">
                <a:latin typeface="Calibri Light" panose="020F0302020204030204" pitchFamily="34" charset="0"/>
              </a:rPr>
              <a:t>	</a:t>
            </a:r>
            <a:r>
              <a:rPr lang="en-US" i="0" u="sng" dirty="0" smtClean="0">
                <a:latin typeface="Calibri Light" panose="020F0302020204030204" pitchFamily="34" charset="0"/>
              </a:rPr>
              <a:t>fully </a:t>
            </a:r>
            <a:r>
              <a:rPr lang="en-US" i="0" u="sng" dirty="0">
                <a:latin typeface="Calibri Light" panose="020F0302020204030204" pitchFamily="34" charset="0"/>
              </a:rPr>
              <a:t>symmetric </a:t>
            </a:r>
            <a:r>
              <a:rPr lang="en-US" i="0" u="sng" dirty="0" smtClean="0">
                <a:latin typeface="Calibri Light" panose="020F0302020204030204" pitchFamily="34" charset="0"/>
              </a:rPr>
              <a:t>quadrupoles</a:t>
            </a:r>
            <a:endParaRPr lang="en-US" i="0" u="sng" dirty="0">
              <a:latin typeface="Calibri Light" panose="020F0302020204030204" pitchFamily="34" charset="0"/>
            </a:endParaRPr>
          </a:p>
          <a:p>
            <a:r>
              <a:rPr lang="en-US" i="0" dirty="0" smtClean="0">
                <a:latin typeface="Calibri Light" panose="020F0302020204030204" pitchFamily="34" charset="0"/>
              </a:rPr>
              <a:t>	allowed</a:t>
            </a:r>
            <a:r>
              <a:rPr lang="en-US" i="0" dirty="0">
                <a:latin typeface="Calibri Light" panose="020F0302020204030204" pitchFamily="34" charset="0"/>
              </a:rPr>
              <a:t>: </a:t>
            </a:r>
            <a:r>
              <a:rPr lang="en-US" i="0" dirty="0" smtClean="0">
                <a:latin typeface="Calibri Light" panose="020F0302020204030204" pitchFamily="34" charset="0"/>
              </a:rPr>
              <a:t>B</a:t>
            </a:r>
            <a:r>
              <a:rPr lang="en-US" i="0" baseline="-25000" dirty="0" smtClean="0">
                <a:latin typeface="Calibri Light" panose="020F0302020204030204" pitchFamily="34" charset="0"/>
              </a:rPr>
              <a:t>2</a:t>
            </a:r>
            <a:r>
              <a:rPr lang="en-US" i="0" dirty="0" smtClean="0">
                <a:latin typeface="Calibri Light" panose="020F0302020204030204" pitchFamily="34" charset="0"/>
              </a:rPr>
              <a:t>, </a:t>
            </a:r>
            <a:r>
              <a:rPr lang="en-US" i="0" dirty="0">
                <a:latin typeface="Calibri Light" panose="020F0302020204030204" pitchFamily="34" charset="0"/>
              </a:rPr>
              <a:t>b</a:t>
            </a:r>
            <a:r>
              <a:rPr lang="en-US" i="0" baseline="-25000" dirty="0" smtClean="0">
                <a:latin typeface="Calibri Light" panose="020F0302020204030204" pitchFamily="34" charset="0"/>
              </a:rPr>
              <a:t>6</a:t>
            </a:r>
            <a:r>
              <a:rPr lang="en-US" i="0" dirty="0" smtClean="0">
                <a:latin typeface="Calibri Light" panose="020F0302020204030204" pitchFamily="34" charset="0"/>
              </a:rPr>
              <a:t>, b</a:t>
            </a:r>
            <a:r>
              <a:rPr lang="en-US" i="0" baseline="-25000" dirty="0" smtClean="0">
                <a:latin typeface="Calibri Light" panose="020F0302020204030204" pitchFamily="34" charset="0"/>
              </a:rPr>
              <a:t>10</a:t>
            </a:r>
            <a:r>
              <a:rPr lang="en-US" i="0" dirty="0" smtClean="0">
                <a:latin typeface="Calibri Light" panose="020F0302020204030204" pitchFamily="34" charset="0"/>
              </a:rPr>
              <a:t>, b</a:t>
            </a:r>
            <a:r>
              <a:rPr lang="en-US" i="0" baseline="-25000" dirty="0" smtClean="0">
                <a:latin typeface="Calibri Light" panose="020F0302020204030204" pitchFamily="34" charset="0"/>
              </a:rPr>
              <a:t>14</a:t>
            </a:r>
            <a:r>
              <a:rPr lang="en-US" i="0" dirty="0" smtClean="0">
                <a:latin typeface="Calibri Light" panose="020F0302020204030204" pitchFamily="34" charset="0"/>
              </a:rPr>
              <a:t>, b</a:t>
            </a:r>
            <a:r>
              <a:rPr lang="en-US" i="0" baseline="-25000" dirty="0" smtClean="0">
                <a:latin typeface="Calibri Light" panose="020F0302020204030204" pitchFamily="34" charset="0"/>
              </a:rPr>
              <a:t>18</a:t>
            </a:r>
            <a:r>
              <a:rPr lang="en-US" i="0" dirty="0" smtClean="0">
                <a:latin typeface="Calibri Light" panose="020F0302020204030204" pitchFamily="34" charset="0"/>
              </a:rPr>
              <a:t>, </a:t>
            </a:r>
            <a:r>
              <a:rPr lang="en-US" i="0" dirty="0">
                <a:latin typeface="Calibri Light" panose="020F0302020204030204" pitchFamily="34" charset="0"/>
              </a:rPr>
              <a:t>etc.</a:t>
            </a:r>
          </a:p>
          <a:p>
            <a:r>
              <a:rPr lang="en-US" i="0" dirty="0" smtClean="0">
                <a:latin typeface="Calibri Light" panose="020F0302020204030204" pitchFamily="34" charset="0"/>
              </a:rPr>
              <a:t>	not-allowed</a:t>
            </a:r>
            <a:r>
              <a:rPr lang="en-US" i="0" dirty="0">
                <a:latin typeface="Calibri Light" panose="020F0302020204030204" pitchFamily="34" charset="0"/>
              </a:rPr>
              <a:t>: all the others</a:t>
            </a:r>
          </a:p>
          <a:p>
            <a:endParaRPr lang="en-US" sz="2000" i="0" dirty="0" smtClean="0">
              <a:latin typeface="Calibri Light" panose="020F0302020204030204" pitchFamily="34" charset="0"/>
            </a:endParaRPr>
          </a:p>
          <a:p>
            <a:r>
              <a:rPr lang="en-US" i="0" dirty="0" smtClean="0">
                <a:latin typeface="Calibri Light" panose="020F0302020204030204" pitchFamily="34" charset="0"/>
              </a:rPr>
              <a:t>				</a:t>
            </a:r>
            <a:r>
              <a:rPr lang="en-US" i="0" u="sng" dirty="0" smtClean="0">
                <a:latin typeface="Calibri Light" panose="020F0302020204030204" pitchFamily="34" charset="0"/>
              </a:rPr>
              <a:t>fully </a:t>
            </a:r>
            <a:r>
              <a:rPr lang="en-US" i="0" u="sng" dirty="0">
                <a:latin typeface="Calibri Light" panose="020F0302020204030204" pitchFamily="34" charset="0"/>
              </a:rPr>
              <a:t>symmetric </a:t>
            </a:r>
            <a:r>
              <a:rPr lang="en-US" i="0" u="sng" dirty="0" smtClean="0">
                <a:latin typeface="Calibri Light" panose="020F0302020204030204" pitchFamily="34" charset="0"/>
              </a:rPr>
              <a:t>sextupoles</a:t>
            </a:r>
            <a:endParaRPr lang="en-US" i="0" u="sng" dirty="0">
              <a:latin typeface="Calibri Light" panose="020F0302020204030204" pitchFamily="34" charset="0"/>
            </a:endParaRPr>
          </a:p>
          <a:p>
            <a:r>
              <a:rPr lang="en-US" i="0" dirty="0" smtClean="0">
                <a:latin typeface="Calibri Light" panose="020F0302020204030204" pitchFamily="34" charset="0"/>
              </a:rPr>
              <a:t>				allowed</a:t>
            </a:r>
            <a:r>
              <a:rPr lang="en-US" i="0" dirty="0">
                <a:latin typeface="Calibri Light" panose="020F0302020204030204" pitchFamily="34" charset="0"/>
              </a:rPr>
              <a:t>: </a:t>
            </a:r>
            <a:r>
              <a:rPr lang="en-US" i="0" dirty="0" smtClean="0">
                <a:latin typeface="Calibri Light" panose="020F0302020204030204" pitchFamily="34" charset="0"/>
              </a:rPr>
              <a:t>B</a:t>
            </a:r>
            <a:r>
              <a:rPr lang="en-US" i="0" baseline="-25000" dirty="0" smtClean="0">
                <a:latin typeface="Calibri Light" panose="020F0302020204030204" pitchFamily="34" charset="0"/>
              </a:rPr>
              <a:t>3</a:t>
            </a:r>
            <a:r>
              <a:rPr lang="en-US" i="0" dirty="0" smtClean="0">
                <a:latin typeface="Calibri Light" panose="020F0302020204030204" pitchFamily="34" charset="0"/>
              </a:rPr>
              <a:t>, </a:t>
            </a:r>
            <a:r>
              <a:rPr lang="en-US" i="0" dirty="0">
                <a:latin typeface="Calibri Light" panose="020F0302020204030204" pitchFamily="34" charset="0"/>
              </a:rPr>
              <a:t>b</a:t>
            </a:r>
            <a:r>
              <a:rPr lang="en-US" i="0" baseline="-25000" dirty="0" smtClean="0">
                <a:latin typeface="Calibri Light" panose="020F0302020204030204" pitchFamily="34" charset="0"/>
              </a:rPr>
              <a:t>9</a:t>
            </a:r>
            <a:r>
              <a:rPr lang="en-US" i="0" dirty="0" smtClean="0">
                <a:latin typeface="Calibri Light" panose="020F0302020204030204" pitchFamily="34" charset="0"/>
              </a:rPr>
              <a:t>, b</a:t>
            </a:r>
            <a:r>
              <a:rPr lang="en-US" i="0" baseline="-25000" dirty="0" smtClean="0">
                <a:latin typeface="Calibri Light" panose="020F0302020204030204" pitchFamily="34" charset="0"/>
              </a:rPr>
              <a:t>15</a:t>
            </a:r>
            <a:r>
              <a:rPr lang="en-US" i="0" dirty="0" smtClean="0">
                <a:latin typeface="Calibri Light" panose="020F0302020204030204" pitchFamily="34" charset="0"/>
              </a:rPr>
              <a:t>, b</a:t>
            </a:r>
            <a:r>
              <a:rPr lang="en-US" i="0" baseline="-25000" dirty="0" smtClean="0">
                <a:latin typeface="Calibri Light" panose="020F0302020204030204" pitchFamily="34" charset="0"/>
              </a:rPr>
              <a:t>21</a:t>
            </a:r>
            <a:r>
              <a:rPr lang="en-US" i="0" dirty="0" smtClean="0">
                <a:latin typeface="Calibri Light" panose="020F0302020204030204" pitchFamily="34" charset="0"/>
              </a:rPr>
              <a:t>, etc</a:t>
            </a:r>
            <a:r>
              <a:rPr lang="en-US" i="0" dirty="0">
                <a:latin typeface="Calibri Light" panose="020F0302020204030204" pitchFamily="34" charset="0"/>
              </a:rPr>
              <a:t>.</a:t>
            </a:r>
          </a:p>
          <a:p>
            <a:r>
              <a:rPr lang="en-US" i="0" dirty="0" smtClean="0">
                <a:latin typeface="Calibri Light" panose="020F0302020204030204" pitchFamily="34" charset="0"/>
              </a:rPr>
              <a:t>				not-allowed</a:t>
            </a:r>
            <a:r>
              <a:rPr lang="en-US" i="0" dirty="0">
                <a:latin typeface="Calibri Light" panose="020F0302020204030204" pitchFamily="34" charset="0"/>
              </a:rPr>
              <a:t>: all the </a:t>
            </a:r>
            <a:r>
              <a:rPr lang="en-US" i="0" dirty="0" smtClean="0">
                <a:latin typeface="Calibri Light" panose="020F0302020204030204" pitchFamily="34" charset="0"/>
              </a:rPr>
              <a:t>others</a:t>
            </a:r>
            <a:endParaRPr lang="en-US" i="0" dirty="0">
              <a:latin typeface="Calibri Light" panose="020F0302020204030204" pitchFamily="34" charset="0"/>
            </a:endParaRPr>
          </a:p>
        </p:txBody>
      </p:sp>
      <p:grpSp>
        <p:nvGrpSpPr>
          <p:cNvPr id="11" name="Group 10"/>
          <p:cNvGrpSpPr>
            <a:grpSpLocks noChangeAspect="1"/>
          </p:cNvGrpSpPr>
          <p:nvPr/>
        </p:nvGrpSpPr>
        <p:grpSpPr>
          <a:xfrm>
            <a:off x="5940152" y="1268760"/>
            <a:ext cx="1117800" cy="1117800"/>
            <a:chOff x="5760000" y="1008000"/>
            <a:chExt cx="1620000" cy="1620000"/>
          </a:xfrm>
        </p:grpSpPr>
        <p:cxnSp>
          <p:nvCxnSpPr>
            <p:cNvPr id="5" name="Straight Connector 4"/>
            <p:cNvCxnSpPr/>
            <p:nvPr/>
          </p:nvCxnSpPr>
          <p:spPr bwMode="auto">
            <a:xfrm>
              <a:off x="5760000" y="1818000"/>
              <a:ext cx="1620000" cy="0"/>
            </a:xfrm>
            <a:prstGeom prst="line">
              <a:avLst/>
            </a:prstGeom>
            <a:solidFill>
              <a:schemeClr val="accent1"/>
            </a:solidFill>
            <a:ln w="12700" cap="flat" cmpd="sng" algn="ctr">
              <a:solidFill>
                <a:srgbClr val="0033CC"/>
              </a:solidFill>
              <a:prstDash val="lgDashDot"/>
              <a:round/>
              <a:headEnd type="none" w="med" len="med"/>
              <a:tailEnd type="none" w="med" len="med"/>
            </a:ln>
            <a:effectLst/>
          </p:spPr>
        </p:cxnSp>
        <p:cxnSp>
          <p:nvCxnSpPr>
            <p:cNvPr id="10" name="Straight Connector 9"/>
            <p:cNvCxnSpPr/>
            <p:nvPr/>
          </p:nvCxnSpPr>
          <p:spPr bwMode="auto">
            <a:xfrm>
              <a:off x="6570000" y="1008000"/>
              <a:ext cx="0" cy="1620000"/>
            </a:xfrm>
            <a:prstGeom prst="line">
              <a:avLst/>
            </a:prstGeom>
            <a:solidFill>
              <a:schemeClr val="accent1"/>
            </a:solidFill>
            <a:ln w="12700" cap="flat" cmpd="sng" algn="ctr">
              <a:solidFill>
                <a:srgbClr val="0033CC"/>
              </a:solidFill>
              <a:prstDash val="lgDashDot"/>
              <a:round/>
              <a:headEnd type="none" w="med" len="med"/>
              <a:tailEnd type="none" w="med" len="med"/>
            </a:ln>
            <a:effectLst/>
          </p:spPr>
        </p:cxnSp>
      </p:grpSp>
      <p:cxnSp>
        <p:nvCxnSpPr>
          <p:cNvPr id="13" name="Straight Connector 12"/>
          <p:cNvCxnSpPr/>
          <p:nvPr/>
        </p:nvCxnSpPr>
        <p:spPr bwMode="auto">
          <a:xfrm>
            <a:off x="2411760" y="3212976"/>
            <a:ext cx="1117800" cy="0"/>
          </a:xfrm>
          <a:prstGeom prst="line">
            <a:avLst/>
          </a:prstGeom>
          <a:solidFill>
            <a:schemeClr val="accent1"/>
          </a:solidFill>
          <a:ln w="12700" cap="flat" cmpd="sng" algn="ctr">
            <a:solidFill>
              <a:srgbClr val="0033CC"/>
            </a:solidFill>
            <a:prstDash val="lgDashDot"/>
            <a:round/>
            <a:headEnd type="none" w="med" len="med"/>
            <a:tailEnd type="none" w="med" len="med"/>
          </a:ln>
          <a:effectLst/>
        </p:spPr>
      </p:cxnSp>
      <p:grpSp>
        <p:nvGrpSpPr>
          <p:cNvPr id="20" name="Group 19"/>
          <p:cNvGrpSpPr/>
          <p:nvPr/>
        </p:nvGrpSpPr>
        <p:grpSpPr>
          <a:xfrm>
            <a:off x="5940152" y="4039392"/>
            <a:ext cx="1119547" cy="1117800"/>
            <a:chOff x="5940152" y="3987483"/>
            <a:chExt cx="1119547" cy="1117800"/>
          </a:xfrm>
        </p:grpSpPr>
        <p:cxnSp>
          <p:nvCxnSpPr>
            <p:cNvPr id="16" name="Straight Connector 15"/>
            <p:cNvCxnSpPr/>
            <p:nvPr/>
          </p:nvCxnSpPr>
          <p:spPr bwMode="auto">
            <a:xfrm>
              <a:off x="5940152" y="4546383"/>
              <a:ext cx="1117800" cy="0"/>
            </a:xfrm>
            <a:prstGeom prst="line">
              <a:avLst/>
            </a:prstGeom>
            <a:solidFill>
              <a:schemeClr val="accent1"/>
            </a:solidFill>
            <a:ln w="12700" cap="flat" cmpd="sng" algn="ctr">
              <a:solidFill>
                <a:srgbClr val="0033CC"/>
              </a:solidFill>
              <a:prstDash val="lgDashDot"/>
              <a:round/>
              <a:headEnd type="none" w="med" len="med"/>
              <a:tailEnd type="none" w="med" len="med"/>
            </a:ln>
            <a:effectLst/>
          </p:spPr>
        </p:cxnSp>
        <p:cxnSp>
          <p:nvCxnSpPr>
            <p:cNvPr id="17" name="Straight Connector 16"/>
            <p:cNvCxnSpPr/>
            <p:nvPr/>
          </p:nvCxnSpPr>
          <p:spPr bwMode="auto">
            <a:xfrm>
              <a:off x="6499052" y="3987483"/>
              <a:ext cx="0" cy="1117800"/>
            </a:xfrm>
            <a:prstGeom prst="line">
              <a:avLst/>
            </a:prstGeom>
            <a:solidFill>
              <a:schemeClr val="accent1"/>
            </a:solidFill>
            <a:ln w="12700" cap="flat" cmpd="sng" algn="ctr">
              <a:solidFill>
                <a:srgbClr val="0033CC"/>
              </a:solidFill>
              <a:prstDash val="lgDashDot"/>
              <a:round/>
              <a:headEnd type="none" w="med" len="med"/>
              <a:tailEnd type="none" w="med" len="med"/>
            </a:ln>
            <a:effectLst/>
          </p:spPr>
        </p:cxnSp>
        <p:cxnSp>
          <p:nvCxnSpPr>
            <p:cNvPr id="18" name="Straight Connector 17"/>
            <p:cNvCxnSpPr/>
            <p:nvPr/>
          </p:nvCxnSpPr>
          <p:spPr bwMode="auto">
            <a:xfrm rot="2700000">
              <a:off x="5941899" y="4546383"/>
              <a:ext cx="1117800" cy="0"/>
            </a:xfrm>
            <a:prstGeom prst="line">
              <a:avLst/>
            </a:prstGeom>
            <a:solidFill>
              <a:schemeClr val="accent1"/>
            </a:solidFill>
            <a:ln w="12700" cap="flat" cmpd="sng" algn="ctr">
              <a:solidFill>
                <a:srgbClr val="0033CC"/>
              </a:solidFill>
              <a:prstDash val="lgDashDot"/>
              <a:round/>
              <a:headEnd type="none" w="med" len="med"/>
              <a:tailEnd type="none" w="med" len="med"/>
            </a:ln>
            <a:effectLst/>
          </p:spPr>
        </p:cxnSp>
        <p:cxnSp>
          <p:nvCxnSpPr>
            <p:cNvPr id="19" name="Straight Connector 18"/>
            <p:cNvCxnSpPr/>
            <p:nvPr/>
          </p:nvCxnSpPr>
          <p:spPr bwMode="auto">
            <a:xfrm rot="2700000">
              <a:off x="6500799" y="3987483"/>
              <a:ext cx="0" cy="1117800"/>
            </a:xfrm>
            <a:prstGeom prst="line">
              <a:avLst/>
            </a:prstGeom>
            <a:solidFill>
              <a:schemeClr val="accent1"/>
            </a:solidFill>
            <a:ln w="12700" cap="flat" cmpd="sng" algn="ctr">
              <a:solidFill>
                <a:srgbClr val="0033CC"/>
              </a:solidFill>
              <a:prstDash val="lgDashDot"/>
              <a:round/>
              <a:headEnd type="none" w="med" len="med"/>
              <a:tailEnd type="none" w="med" len="med"/>
            </a:ln>
            <a:effectLst/>
          </p:spPr>
        </p:cxnSp>
      </p:grpSp>
      <p:grpSp>
        <p:nvGrpSpPr>
          <p:cNvPr id="28" name="Group 27"/>
          <p:cNvGrpSpPr/>
          <p:nvPr/>
        </p:nvGrpSpPr>
        <p:grpSpPr>
          <a:xfrm>
            <a:off x="2401596" y="5464274"/>
            <a:ext cx="1129711" cy="1117802"/>
            <a:chOff x="2401596" y="5551558"/>
            <a:chExt cx="1129711" cy="1117802"/>
          </a:xfrm>
        </p:grpSpPr>
        <p:cxnSp>
          <p:nvCxnSpPr>
            <p:cNvPr id="22" name="Straight Connector 21"/>
            <p:cNvCxnSpPr/>
            <p:nvPr/>
          </p:nvCxnSpPr>
          <p:spPr bwMode="auto">
            <a:xfrm>
              <a:off x="2411760" y="6110460"/>
              <a:ext cx="1117800" cy="0"/>
            </a:xfrm>
            <a:prstGeom prst="line">
              <a:avLst/>
            </a:prstGeom>
            <a:solidFill>
              <a:schemeClr val="accent1"/>
            </a:solidFill>
            <a:ln w="12700" cap="flat" cmpd="sng" algn="ctr">
              <a:solidFill>
                <a:srgbClr val="0033CC"/>
              </a:solidFill>
              <a:prstDash val="lgDashDot"/>
              <a:round/>
              <a:headEnd type="none" w="med" len="med"/>
              <a:tailEnd type="none" w="med" len="med"/>
            </a:ln>
            <a:effectLst/>
          </p:spPr>
        </p:cxnSp>
        <p:cxnSp>
          <p:nvCxnSpPr>
            <p:cNvPr id="23" name="Straight Connector 22"/>
            <p:cNvCxnSpPr/>
            <p:nvPr/>
          </p:nvCxnSpPr>
          <p:spPr bwMode="auto">
            <a:xfrm>
              <a:off x="2970660" y="5551560"/>
              <a:ext cx="0" cy="1117800"/>
            </a:xfrm>
            <a:prstGeom prst="line">
              <a:avLst/>
            </a:prstGeom>
            <a:solidFill>
              <a:schemeClr val="accent1"/>
            </a:solidFill>
            <a:ln w="12700" cap="flat" cmpd="sng" algn="ctr">
              <a:solidFill>
                <a:srgbClr val="0033CC"/>
              </a:solidFill>
              <a:prstDash val="lgDashDot"/>
              <a:round/>
              <a:headEnd type="none" w="med" len="med"/>
              <a:tailEnd type="none" w="med" len="med"/>
            </a:ln>
            <a:effectLst/>
          </p:spPr>
        </p:cxnSp>
        <p:cxnSp>
          <p:nvCxnSpPr>
            <p:cNvPr id="24" name="Straight Connector 23"/>
            <p:cNvCxnSpPr/>
            <p:nvPr/>
          </p:nvCxnSpPr>
          <p:spPr bwMode="auto">
            <a:xfrm rot="3600000">
              <a:off x="2413507" y="6110460"/>
              <a:ext cx="1117800" cy="0"/>
            </a:xfrm>
            <a:prstGeom prst="line">
              <a:avLst/>
            </a:prstGeom>
            <a:solidFill>
              <a:schemeClr val="accent1"/>
            </a:solidFill>
            <a:ln w="12700" cap="flat" cmpd="sng" algn="ctr">
              <a:solidFill>
                <a:srgbClr val="0033CC"/>
              </a:solidFill>
              <a:prstDash val="lgDashDot"/>
              <a:round/>
              <a:headEnd type="none" w="med" len="med"/>
              <a:tailEnd type="none" w="med" len="med"/>
            </a:ln>
            <a:effectLst/>
          </p:spPr>
        </p:cxnSp>
        <p:cxnSp>
          <p:nvCxnSpPr>
            <p:cNvPr id="25" name="Straight Connector 24"/>
            <p:cNvCxnSpPr/>
            <p:nvPr/>
          </p:nvCxnSpPr>
          <p:spPr bwMode="auto">
            <a:xfrm rot="3600000">
              <a:off x="2972407" y="5551560"/>
              <a:ext cx="0" cy="1117800"/>
            </a:xfrm>
            <a:prstGeom prst="line">
              <a:avLst/>
            </a:prstGeom>
            <a:solidFill>
              <a:schemeClr val="accent1"/>
            </a:solidFill>
            <a:ln w="12700" cap="flat" cmpd="sng" algn="ctr">
              <a:solidFill>
                <a:srgbClr val="0033CC"/>
              </a:solidFill>
              <a:prstDash val="lgDashDot"/>
              <a:round/>
              <a:headEnd type="none" w="med" len="med"/>
              <a:tailEnd type="none" w="med" len="med"/>
            </a:ln>
            <a:effectLst/>
          </p:spPr>
        </p:cxnSp>
        <p:cxnSp>
          <p:nvCxnSpPr>
            <p:cNvPr id="26" name="Straight Connector 25"/>
            <p:cNvCxnSpPr/>
            <p:nvPr/>
          </p:nvCxnSpPr>
          <p:spPr bwMode="auto">
            <a:xfrm rot="7200000">
              <a:off x="2401596" y="6110458"/>
              <a:ext cx="1117800" cy="0"/>
            </a:xfrm>
            <a:prstGeom prst="line">
              <a:avLst/>
            </a:prstGeom>
            <a:solidFill>
              <a:schemeClr val="accent1"/>
            </a:solidFill>
            <a:ln w="12700" cap="flat" cmpd="sng" algn="ctr">
              <a:solidFill>
                <a:srgbClr val="0033CC"/>
              </a:solidFill>
              <a:prstDash val="lgDashDot"/>
              <a:round/>
              <a:headEnd type="none" w="med" len="med"/>
              <a:tailEnd type="none" w="med" len="med"/>
            </a:ln>
            <a:effectLst/>
          </p:spPr>
        </p:cxnSp>
        <p:cxnSp>
          <p:nvCxnSpPr>
            <p:cNvPr id="27" name="Straight Connector 26"/>
            <p:cNvCxnSpPr/>
            <p:nvPr/>
          </p:nvCxnSpPr>
          <p:spPr bwMode="auto">
            <a:xfrm rot="7200000">
              <a:off x="2960496" y="5551558"/>
              <a:ext cx="0" cy="1117800"/>
            </a:xfrm>
            <a:prstGeom prst="line">
              <a:avLst/>
            </a:prstGeom>
            <a:solidFill>
              <a:schemeClr val="accent1"/>
            </a:solidFill>
            <a:ln w="12700" cap="flat" cmpd="sng" algn="ctr">
              <a:solidFill>
                <a:srgbClr val="0033CC"/>
              </a:solidFill>
              <a:prstDash val="lgDashDot"/>
              <a:round/>
              <a:headEnd type="none" w="med" len="med"/>
              <a:tailEnd type="none" w="med" len="med"/>
            </a:ln>
            <a:effectLst/>
          </p:spPr>
        </p:cxnSp>
      </p:grpSp>
      <p:pic>
        <p:nvPicPr>
          <p:cNvPr id="21" name="Picture 20"/>
          <p:cNvPicPr>
            <a:picLocks noChangeAspect="1"/>
          </p:cNvPicPr>
          <p:nvPr/>
        </p:nvPicPr>
        <p:blipFill>
          <a:blip r:embed="rId3">
            <a:clrChange>
              <a:clrFrom>
                <a:srgbClr val="FFFFFF"/>
              </a:clrFrom>
              <a:clrTo>
                <a:srgbClr val="FFFFFF">
                  <a:alpha val="0"/>
                </a:srgbClr>
              </a:clrTo>
            </a:clrChange>
          </a:blip>
          <a:stretch>
            <a:fillRect/>
          </a:stretch>
        </p:blipFill>
        <p:spPr>
          <a:xfrm rot="964680">
            <a:off x="7841480" y="1344833"/>
            <a:ext cx="706600" cy="1113228"/>
          </a:xfrm>
          <a:prstGeom prst="rect">
            <a:avLst/>
          </a:prstGeom>
        </p:spPr>
      </p:pic>
    </p:spTree>
    <p:extLst>
      <p:ext uri="{BB962C8B-B14F-4D97-AF65-F5344CB8AC3E}">
        <p14:creationId xmlns:p14="http://schemas.microsoft.com/office/powerpoint/2010/main" val="127269268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The field quality is often also shown with a </a:t>
            </a:r>
            <a:r>
              <a:rPr lang="en-US" sz="2800" i="0" kern="0" dirty="0" smtClean="0">
                <a:solidFill>
                  <a:srgbClr val="0033CC"/>
                </a:solidFill>
                <a:latin typeface="Symbol" panose="05050102010706020507" pitchFamily="18" charset="2"/>
              </a:rPr>
              <a:t>D</a:t>
            </a:r>
            <a:r>
              <a:rPr lang="en-US" sz="2800" i="0" kern="0" dirty="0" smtClean="0">
                <a:solidFill>
                  <a:srgbClr val="0033CC"/>
                </a:solidFill>
                <a:latin typeface="Calibri Light" panose="020F0302020204030204" pitchFamily="34" charset="0"/>
              </a:rPr>
              <a:t>B/B plot</a:t>
            </a:r>
            <a:endParaRPr lang="en-US" sz="2800" b="0" i="0" kern="0" dirty="0" smtClean="0">
              <a:solidFill>
                <a:srgbClr val="0033CC"/>
              </a:solidFill>
              <a:latin typeface="Calibri Light" panose="020F0302020204030204" pitchFamily="34" charset="0"/>
            </a:endParaRPr>
          </a:p>
        </p:txBody>
      </p:sp>
      <mc:AlternateContent xmlns:mc="http://schemas.openxmlformats.org/markup-compatibility/2006" xmlns:a14="http://schemas.microsoft.com/office/drawing/2010/main">
        <mc:Choice Requires="a14">
          <p:sp>
            <p:nvSpPr>
              <p:cNvPr id="12" name="Rectangle 11"/>
              <p:cNvSpPr/>
              <p:nvPr/>
            </p:nvSpPr>
            <p:spPr>
              <a:xfrm>
                <a:off x="2627784" y="1412776"/>
                <a:ext cx="3888432" cy="742254"/>
              </a:xfrm>
              <a:prstGeom prst="rect">
                <a:avLst/>
              </a:prstGeom>
            </p:spPr>
            <p:txBody>
              <a:bodyPr wrap="square">
                <a:spAutoFit/>
              </a:bodyPr>
              <a:lstStyle/>
              <a:p>
                <a:pPr/>
                <a14:m>
                  <m:oMathPara xmlns:m="http://schemas.openxmlformats.org/officeDocument/2006/math">
                    <m:oMathParaPr>
                      <m:jc m:val="center"/>
                    </m:oMathParaPr>
                    <m:oMath xmlns:m="http://schemas.openxmlformats.org/officeDocument/2006/math">
                      <m:f>
                        <m:fPr>
                          <m:ctrlPr>
                            <a:rPr lang="el-GR" sz="2000" b="0" i="1" smtClean="0">
                              <a:latin typeface="Cambria Math" panose="02040503050406030204" pitchFamily="18" charset="0"/>
                              <a:ea typeface="Cambria Math" panose="02040503050406030204" pitchFamily="18" charset="0"/>
                            </a:rPr>
                          </m:ctrlPr>
                        </m:fPr>
                        <m:num>
                          <m:r>
                            <m:rPr>
                              <m:sty m:val="p"/>
                            </m:rPr>
                            <a:rPr lang="el-GR" sz="2000" b="0">
                              <a:latin typeface="Cambria Math" panose="02040503050406030204" pitchFamily="18" charset="0"/>
                              <a:ea typeface="Cambria Math" panose="02040503050406030204" pitchFamily="18" charset="0"/>
                            </a:rPr>
                            <m:t>Δ</m:t>
                          </m:r>
                          <m:r>
                            <a:rPr lang="en-GB" sz="2000" b="0">
                              <a:latin typeface="Cambria Math" panose="02040503050406030204" pitchFamily="18" charset="0"/>
                              <a:ea typeface="Cambria Math" panose="02040503050406030204" pitchFamily="18" charset="0"/>
                            </a:rPr>
                            <m:t>𝐵</m:t>
                          </m:r>
                        </m:num>
                        <m:den>
                          <m:r>
                            <a:rPr lang="en-GB" sz="2000" b="0" i="1" smtClean="0">
                              <a:latin typeface="Cambria Math" panose="02040503050406030204" pitchFamily="18" charset="0"/>
                              <a:ea typeface="Cambria Math" panose="02040503050406030204" pitchFamily="18" charset="0"/>
                            </a:rPr>
                            <m:t>𝐵</m:t>
                          </m:r>
                        </m:den>
                      </m:f>
                      <m:r>
                        <a:rPr lang="en-GB" sz="2000" b="0" i="1" smtClean="0">
                          <a:latin typeface="Cambria Math" panose="02040503050406030204" pitchFamily="18" charset="0"/>
                        </a:rPr>
                        <m:t>=</m:t>
                      </m:r>
                      <m:f>
                        <m:fPr>
                          <m:ctrlPr>
                            <a:rPr lang="en-GB" sz="2000" b="0" i="1" smtClean="0">
                              <a:latin typeface="Cambria Math" panose="02040503050406030204" pitchFamily="18" charset="0"/>
                            </a:rPr>
                          </m:ctrlPr>
                        </m:fPr>
                        <m:num>
                          <m:r>
                            <a:rPr lang="en-GB" sz="2000" b="0">
                              <a:latin typeface="Cambria Math" panose="02040503050406030204" pitchFamily="18" charset="0"/>
                            </a:rPr>
                            <m:t>𝐵</m:t>
                          </m:r>
                          <m:d>
                            <m:dPr>
                              <m:ctrlPr>
                                <a:rPr lang="en-GB" sz="2000" b="0" i="1">
                                  <a:latin typeface="Cambria Math" panose="02040503050406030204" pitchFamily="18" charset="0"/>
                                </a:rPr>
                              </m:ctrlPr>
                            </m:dPr>
                            <m:e>
                              <m:r>
                                <a:rPr lang="en-GB" sz="2000" b="0">
                                  <a:latin typeface="Cambria Math" panose="02040503050406030204" pitchFamily="18" charset="0"/>
                                </a:rPr>
                                <m:t>𝑥</m:t>
                              </m:r>
                              <m:r>
                                <a:rPr lang="en-GB" sz="2000" b="0">
                                  <a:latin typeface="Cambria Math" panose="02040503050406030204" pitchFamily="18" charset="0"/>
                                </a:rPr>
                                <m:t>,</m:t>
                              </m:r>
                              <m:r>
                                <a:rPr lang="en-GB" sz="2000" b="0">
                                  <a:latin typeface="Cambria Math" panose="02040503050406030204" pitchFamily="18" charset="0"/>
                                </a:rPr>
                                <m:t>𝑦</m:t>
                              </m:r>
                            </m:e>
                          </m:d>
                          <m:r>
                            <a:rPr lang="en-GB" sz="2000" b="0">
                              <a:latin typeface="Cambria Math" panose="02040503050406030204" pitchFamily="18" charset="0"/>
                            </a:rPr>
                            <m:t>−</m:t>
                          </m:r>
                          <m:sSub>
                            <m:sSubPr>
                              <m:ctrlPr>
                                <a:rPr lang="en-GB" sz="2000" b="0" i="1">
                                  <a:latin typeface="Cambria Math" panose="02040503050406030204" pitchFamily="18" charset="0"/>
                                </a:rPr>
                              </m:ctrlPr>
                            </m:sSubPr>
                            <m:e>
                              <m:r>
                                <a:rPr lang="en-GB" sz="2000" b="0">
                                  <a:latin typeface="Cambria Math" panose="02040503050406030204" pitchFamily="18" charset="0"/>
                                </a:rPr>
                                <m:t>𝐵</m:t>
                              </m:r>
                            </m:e>
                            <m:sub>
                              <m:r>
                                <a:rPr lang="en-GB" sz="2000" b="0">
                                  <a:latin typeface="Cambria Math" panose="02040503050406030204" pitchFamily="18" charset="0"/>
                                </a:rPr>
                                <m:t>𝑖𝑑</m:t>
                              </m:r>
                            </m:sub>
                          </m:sSub>
                          <m:d>
                            <m:dPr>
                              <m:ctrlPr>
                                <a:rPr lang="en-GB" sz="2000" b="0" i="1">
                                  <a:latin typeface="Cambria Math" panose="02040503050406030204" pitchFamily="18" charset="0"/>
                                </a:rPr>
                              </m:ctrlPr>
                            </m:dPr>
                            <m:e>
                              <m:r>
                                <a:rPr lang="en-GB" sz="2000" b="0">
                                  <a:latin typeface="Cambria Math" panose="02040503050406030204" pitchFamily="18" charset="0"/>
                                </a:rPr>
                                <m:t>𝑥</m:t>
                              </m:r>
                              <m:r>
                                <a:rPr lang="en-GB" sz="2000" b="0">
                                  <a:latin typeface="Cambria Math" panose="02040503050406030204" pitchFamily="18" charset="0"/>
                                </a:rPr>
                                <m:t>,</m:t>
                              </m:r>
                              <m:r>
                                <a:rPr lang="en-GB" sz="2000" b="0">
                                  <a:latin typeface="Cambria Math" panose="02040503050406030204" pitchFamily="18" charset="0"/>
                                </a:rPr>
                                <m:t>𝑦</m:t>
                              </m:r>
                            </m:e>
                          </m:d>
                        </m:num>
                        <m:den>
                          <m:sSub>
                            <m:sSubPr>
                              <m:ctrlPr>
                                <a:rPr lang="en-GB" sz="2000" b="0" i="1">
                                  <a:latin typeface="Cambria Math" panose="02040503050406030204" pitchFamily="18" charset="0"/>
                                </a:rPr>
                              </m:ctrlPr>
                            </m:sSubPr>
                            <m:e>
                              <m:r>
                                <a:rPr lang="en-GB" sz="2000" b="0">
                                  <a:latin typeface="Cambria Math" panose="02040503050406030204" pitchFamily="18" charset="0"/>
                                </a:rPr>
                                <m:t>𝐵</m:t>
                              </m:r>
                            </m:e>
                            <m:sub>
                              <m:r>
                                <a:rPr lang="en-GB" sz="2000" b="0">
                                  <a:latin typeface="Cambria Math" panose="02040503050406030204" pitchFamily="18" charset="0"/>
                                </a:rPr>
                                <m:t>𝑖𝑑</m:t>
                              </m:r>
                            </m:sub>
                          </m:sSub>
                          <m:d>
                            <m:dPr>
                              <m:ctrlPr>
                                <a:rPr lang="en-GB" sz="2000" b="0" i="1">
                                  <a:latin typeface="Cambria Math" panose="02040503050406030204" pitchFamily="18" charset="0"/>
                                </a:rPr>
                              </m:ctrlPr>
                            </m:dPr>
                            <m:e>
                              <m:r>
                                <a:rPr lang="en-GB" sz="2000" b="0">
                                  <a:latin typeface="Cambria Math" panose="02040503050406030204" pitchFamily="18" charset="0"/>
                                </a:rPr>
                                <m:t>𝑥</m:t>
                              </m:r>
                              <m:r>
                                <a:rPr lang="en-GB" sz="2000" b="0">
                                  <a:latin typeface="Cambria Math" panose="02040503050406030204" pitchFamily="18" charset="0"/>
                                </a:rPr>
                                <m:t>,</m:t>
                              </m:r>
                              <m:r>
                                <a:rPr lang="en-GB" sz="2000" b="0">
                                  <a:latin typeface="Cambria Math" panose="02040503050406030204" pitchFamily="18" charset="0"/>
                                </a:rPr>
                                <m:t>𝑦</m:t>
                              </m:r>
                            </m:e>
                          </m:d>
                        </m:den>
                      </m:f>
                    </m:oMath>
                  </m:oMathPara>
                </a14:m>
                <a:endParaRPr lang="en-GB" sz="2000" dirty="0"/>
              </a:p>
            </p:txBody>
          </p:sp>
        </mc:Choice>
        <mc:Fallback xmlns="">
          <p:sp>
            <p:nvSpPr>
              <p:cNvPr id="12" name="Rectangle 11"/>
              <p:cNvSpPr>
                <a:spLocks noRot="1" noChangeAspect="1" noMove="1" noResize="1" noEditPoints="1" noAdjustHandles="1" noChangeArrowheads="1" noChangeShapeType="1" noTextEdit="1"/>
              </p:cNvSpPr>
              <p:nvPr/>
            </p:nvSpPr>
            <p:spPr>
              <a:xfrm>
                <a:off x="2627784" y="1412776"/>
                <a:ext cx="3888432" cy="742254"/>
              </a:xfrm>
              <a:prstGeom prst="rect">
                <a:avLst/>
              </a:prstGeom>
              <a:blipFill rotWithShape="0">
                <a:blip r:embed="rId3"/>
                <a:stretch>
                  <a:fillRect/>
                </a:stretch>
              </a:blipFill>
            </p:spPr>
            <p:txBody>
              <a:bodyPr/>
              <a:lstStyle/>
              <a:p>
                <a:r>
                  <a:rPr lang="en-GB">
                    <a:noFill/>
                  </a:rPr>
                  <a:t> </a:t>
                </a:r>
              </a:p>
            </p:txBody>
          </p:sp>
        </mc:Fallback>
      </mc:AlternateContent>
      <p:pic>
        <p:nvPicPr>
          <p:cNvPr id="3" name="Picture 2"/>
          <p:cNvPicPr>
            <a:picLocks noChangeAspect="1"/>
          </p:cNvPicPr>
          <p:nvPr/>
        </p:nvPicPr>
        <p:blipFill rotWithShape="1">
          <a:blip r:embed="rId4"/>
          <a:srcRect l="14805" t="9392" r="51111" b="7983"/>
          <a:stretch/>
        </p:blipFill>
        <p:spPr>
          <a:xfrm rot="5400000">
            <a:off x="3284045" y="-220635"/>
            <a:ext cx="2690755" cy="9217026"/>
          </a:xfrm>
          <a:prstGeom prst="rect">
            <a:avLst/>
          </a:prstGeom>
        </p:spPr>
      </p:pic>
      <p:pic>
        <p:nvPicPr>
          <p:cNvPr id="7" name="Picture 6"/>
          <p:cNvPicPr>
            <a:picLocks noChangeAspect="1"/>
          </p:cNvPicPr>
          <p:nvPr/>
        </p:nvPicPr>
        <p:blipFill>
          <a:blip r:embed="rId5">
            <a:clrChange>
              <a:clrFrom>
                <a:srgbClr val="FFFFFF"/>
              </a:clrFrom>
              <a:clrTo>
                <a:srgbClr val="FFFFFF">
                  <a:alpha val="0"/>
                </a:srgbClr>
              </a:clrTo>
            </a:clrChange>
          </a:blip>
          <a:stretch>
            <a:fillRect/>
          </a:stretch>
        </p:blipFill>
        <p:spPr>
          <a:xfrm rot="964680">
            <a:off x="8128693" y="372073"/>
            <a:ext cx="706600" cy="1113228"/>
          </a:xfrm>
          <a:prstGeom prst="rect">
            <a:avLst/>
          </a:prstGeom>
        </p:spPr>
      </p:pic>
      <p:sp>
        <p:nvSpPr>
          <p:cNvPr id="8" name="TextBox 7"/>
          <p:cNvSpPr txBox="1"/>
          <p:nvPr/>
        </p:nvSpPr>
        <p:spPr>
          <a:xfrm>
            <a:off x="5738810" y="2055870"/>
            <a:ext cx="3395514" cy="707886"/>
          </a:xfrm>
          <a:prstGeom prst="rect">
            <a:avLst/>
          </a:prstGeom>
          <a:solidFill>
            <a:srgbClr val="FFFFFF"/>
          </a:solidFill>
          <a:ln w="12700">
            <a:noFill/>
          </a:ln>
        </p:spPr>
        <p:txBody>
          <a:bodyPr wrap="square" rtlCol="0">
            <a:spAutoFit/>
          </a:bodyPr>
          <a:lstStyle/>
          <a:p>
            <a:pPr algn="ctr"/>
            <a:r>
              <a:rPr lang="en-US" sz="2000" i="0" dirty="0" smtClean="0">
                <a:latin typeface="Calibri Light" panose="020F0302020204030204" pitchFamily="34" charset="0"/>
              </a:rPr>
              <a:t>done on one component, usually B</a:t>
            </a:r>
            <a:r>
              <a:rPr lang="en-US" sz="2000" i="0" baseline="-25000" dirty="0" smtClean="0">
                <a:latin typeface="Calibri Light" panose="020F0302020204030204" pitchFamily="34" charset="0"/>
              </a:rPr>
              <a:t>y</a:t>
            </a:r>
            <a:r>
              <a:rPr lang="en-US" sz="2000" i="0" dirty="0" smtClean="0">
                <a:latin typeface="Calibri Light" panose="020F0302020204030204" pitchFamily="34" charset="0"/>
              </a:rPr>
              <a:t> for a dipole</a:t>
            </a:r>
          </a:p>
        </p:txBody>
      </p:sp>
    </p:spTree>
    <p:extLst>
      <p:ext uri="{BB962C8B-B14F-4D97-AF65-F5344CB8AC3E}">
        <p14:creationId xmlns:p14="http://schemas.microsoft.com/office/powerpoint/2010/main" val="383224219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Symbol" panose="05050102010706020507" pitchFamily="18" charset="2"/>
              </a:rPr>
              <a:t>D</a:t>
            </a:r>
            <a:r>
              <a:rPr lang="en-US" sz="2800" i="0" kern="0" dirty="0" smtClean="0">
                <a:solidFill>
                  <a:srgbClr val="0033CC"/>
                </a:solidFill>
                <a:latin typeface="Calibri Light" panose="020F0302020204030204" pitchFamily="34" charset="0"/>
              </a:rPr>
              <a:t>B/B can (at least locally) be expressed from the harmonics</a:t>
            </a:r>
            <a:r>
              <a:rPr lang="en-US" sz="2800" i="0" kern="0" dirty="0">
                <a:solidFill>
                  <a:srgbClr val="0033CC"/>
                </a:solidFill>
                <a:latin typeface="Calibri Light" panose="020F0302020204030204" pitchFamily="34" charset="0"/>
              </a:rPr>
              <a:t>:</a:t>
            </a:r>
            <a:r>
              <a:rPr lang="en-US" sz="2800" i="0" kern="0" dirty="0" smtClean="0">
                <a:solidFill>
                  <a:srgbClr val="0033CC"/>
                </a:solidFill>
                <a:latin typeface="Calibri Light" panose="020F0302020204030204" pitchFamily="34" charset="0"/>
              </a:rPr>
              <a:t> this is the expansion for a dipole</a:t>
            </a:r>
            <a:endParaRPr lang="en-US" sz="2800" b="0" i="0" kern="0" dirty="0" smtClean="0">
              <a:solidFill>
                <a:srgbClr val="0033CC"/>
              </a:solidFill>
              <a:latin typeface="Calibri Light" panose="020F0302020204030204" pitchFamily="34" charset="0"/>
            </a:endParaRPr>
          </a:p>
        </p:txBody>
      </p:sp>
      <mc:AlternateContent xmlns:mc="http://schemas.openxmlformats.org/markup-compatibility/2006" xmlns:a14="http://schemas.microsoft.com/office/drawing/2010/main">
        <mc:Choice Requires="a14">
          <p:sp>
            <p:nvSpPr>
              <p:cNvPr id="14" name="Rectangle 13"/>
              <p:cNvSpPr/>
              <p:nvPr/>
            </p:nvSpPr>
            <p:spPr>
              <a:xfrm>
                <a:off x="1115616" y="3212976"/>
                <a:ext cx="9145016" cy="777264"/>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GB" sz="2000" b="0" i="1" smtClean="0">
                              <a:latin typeface="Cambria Math" panose="02040503050406030204" pitchFamily="18" charset="0"/>
                            </a:rPr>
                          </m:ctrlPr>
                        </m:sSubPr>
                        <m:e>
                          <m:r>
                            <a:rPr lang="en-GB" sz="2000" b="0" i="1" smtClean="0">
                              <a:latin typeface="Cambria Math" panose="02040503050406030204" pitchFamily="18" charset="0"/>
                            </a:rPr>
                            <m:t>𝐵</m:t>
                          </m:r>
                        </m:e>
                        <m:sub>
                          <m:r>
                            <a:rPr lang="en-GB" sz="2000" b="0" i="1" smtClean="0">
                              <a:latin typeface="Cambria Math" panose="02040503050406030204" pitchFamily="18" charset="0"/>
                            </a:rPr>
                            <m:t>𝑦</m:t>
                          </m:r>
                        </m:sub>
                      </m:sSub>
                      <m:d>
                        <m:dPr>
                          <m:ctrlPr>
                            <a:rPr lang="en-GB" sz="2000" b="0" i="1" smtClean="0">
                              <a:latin typeface="Cambria Math" panose="02040503050406030204" pitchFamily="18" charset="0"/>
                            </a:rPr>
                          </m:ctrlPr>
                        </m:dPr>
                        <m:e>
                          <m:r>
                            <a:rPr lang="en-GB" sz="2000" b="0" i="1" smtClean="0">
                              <a:latin typeface="Cambria Math" panose="02040503050406030204" pitchFamily="18" charset="0"/>
                            </a:rPr>
                            <m:t>𝑥</m:t>
                          </m:r>
                        </m:e>
                      </m:d>
                      <m:r>
                        <a:rPr lang="en-GB" sz="2000" b="0" i="1" smtClean="0">
                          <a:latin typeface="Cambria Math" panose="02040503050406030204" pitchFamily="18" charset="0"/>
                        </a:rPr>
                        <m:t>=</m:t>
                      </m:r>
                      <m:sSub>
                        <m:sSubPr>
                          <m:ctrlPr>
                            <a:rPr lang="en-GB" sz="2000" b="0" i="1">
                              <a:latin typeface="Cambria Math" panose="02040503050406030204" pitchFamily="18" charset="0"/>
                            </a:rPr>
                          </m:ctrlPr>
                        </m:sSubPr>
                        <m:e>
                          <m:r>
                            <a:rPr lang="en-GB" sz="2000" b="0" i="1">
                              <a:latin typeface="Cambria Math" panose="02040503050406030204" pitchFamily="18" charset="0"/>
                            </a:rPr>
                            <m:t>𝐵</m:t>
                          </m:r>
                        </m:e>
                        <m:sub>
                          <m:r>
                            <a:rPr lang="en-GB" sz="2000" b="0" i="1">
                              <a:latin typeface="Cambria Math" panose="02040503050406030204" pitchFamily="18" charset="0"/>
                            </a:rPr>
                            <m:t>1</m:t>
                          </m:r>
                        </m:sub>
                      </m:sSub>
                      <m:r>
                        <a:rPr lang="en-GB" sz="2000" b="0" i="1" smtClean="0">
                          <a:latin typeface="Cambria Math" panose="02040503050406030204" pitchFamily="18" charset="0"/>
                        </a:rPr>
                        <m:t>+</m:t>
                      </m:r>
                      <m:f>
                        <m:fPr>
                          <m:ctrlPr>
                            <a:rPr lang="en-GB" sz="2000" b="0" i="1" smtClean="0">
                              <a:latin typeface="Cambria Math" panose="02040503050406030204" pitchFamily="18" charset="0"/>
                            </a:rPr>
                          </m:ctrlPr>
                        </m:fPr>
                        <m:num>
                          <m:sSub>
                            <m:sSubPr>
                              <m:ctrlPr>
                                <a:rPr lang="en-GB" sz="2000" b="0" i="1">
                                  <a:latin typeface="Cambria Math" panose="02040503050406030204" pitchFamily="18" charset="0"/>
                                </a:rPr>
                              </m:ctrlPr>
                            </m:sSubPr>
                            <m:e>
                              <m:r>
                                <a:rPr lang="en-GB" sz="2000" b="0" i="1">
                                  <a:latin typeface="Cambria Math" panose="02040503050406030204" pitchFamily="18" charset="0"/>
                                </a:rPr>
                                <m:t>𝐵</m:t>
                              </m:r>
                            </m:e>
                            <m:sub>
                              <m:r>
                                <a:rPr lang="en-GB" sz="2000" b="0" i="1">
                                  <a:latin typeface="Cambria Math" panose="02040503050406030204" pitchFamily="18" charset="0"/>
                                </a:rPr>
                                <m:t>1</m:t>
                              </m:r>
                            </m:sub>
                          </m:sSub>
                        </m:num>
                        <m:den>
                          <m:r>
                            <a:rPr lang="en-GB" sz="2000" b="0" i="1" smtClean="0">
                              <a:latin typeface="Cambria Math" panose="02040503050406030204" pitchFamily="18" charset="0"/>
                            </a:rPr>
                            <m:t>10000</m:t>
                          </m:r>
                        </m:den>
                      </m:f>
                      <m:d>
                        <m:dPr>
                          <m:begChr m:val="["/>
                          <m:endChr m:val="]"/>
                          <m:ctrlPr>
                            <a:rPr lang="en-GB" sz="2000" b="0" i="1" smtClean="0">
                              <a:latin typeface="Cambria Math" panose="02040503050406030204" pitchFamily="18" charset="0"/>
                            </a:rPr>
                          </m:ctrlPr>
                        </m:dPr>
                        <m:e>
                          <m:sSub>
                            <m:sSubPr>
                              <m:ctrlPr>
                                <a:rPr lang="en-GB" sz="2000" b="0" i="1">
                                  <a:latin typeface="Cambria Math" panose="02040503050406030204" pitchFamily="18" charset="0"/>
                                </a:rPr>
                              </m:ctrlPr>
                            </m:sSubPr>
                            <m:e>
                              <m:r>
                                <a:rPr lang="en-GB" sz="2000" b="0">
                                  <a:latin typeface="Cambria Math" panose="02040503050406030204" pitchFamily="18" charset="0"/>
                                </a:rPr>
                                <m:t>𝑏</m:t>
                              </m:r>
                            </m:e>
                            <m:sub>
                              <m:r>
                                <a:rPr lang="en-GB" sz="2000" b="0">
                                  <a:latin typeface="Cambria Math" panose="02040503050406030204" pitchFamily="18" charset="0"/>
                                </a:rPr>
                                <m:t>2</m:t>
                              </m:r>
                            </m:sub>
                          </m:sSub>
                          <m:d>
                            <m:dPr>
                              <m:ctrlPr>
                                <a:rPr lang="en-GB" sz="2000" b="0" i="1">
                                  <a:latin typeface="Cambria Math" panose="02040503050406030204" pitchFamily="18" charset="0"/>
                                </a:rPr>
                              </m:ctrlPr>
                            </m:dPr>
                            <m:e>
                              <m:f>
                                <m:fPr>
                                  <m:ctrlPr>
                                    <a:rPr lang="en-GB" sz="2000" b="0" i="1">
                                      <a:latin typeface="Cambria Math" panose="02040503050406030204" pitchFamily="18" charset="0"/>
                                    </a:rPr>
                                  </m:ctrlPr>
                                </m:fPr>
                                <m:num>
                                  <m:r>
                                    <a:rPr lang="en-GB" sz="2000" b="0" i="1" smtClean="0">
                                      <a:latin typeface="Cambria Math" panose="02040503050406030204" pitchFamily="18" charset="0"/>
                                    </a:rPr>
                                    <m:t>𝑥</m:t>
                                  </m:r>
                                </m:num>
                                <m:den>
                                  <m:r>
                                    <a:rPr lang="en-GB" sz="2000" b="0" i="1">
                                      <a:latin typeface="Cambria Math" panose="02040503050406030204" pitchFamily="18" charset="0"/>
                                    </a:rPr>
                                    <m:t>𝑅</m:t>
                                  </m:r>
                                </m:den>
                              </m:f>
                            </m:e>
                          </m:d>
                          <m:r>
                            <a:rPr lang="en-GB" sz="2000" b="0">
                              <a:latin typeface="Cambria Math" panose="02040503050406030204" pitchFamily="18" charset="0"/>
                            </a:rPr>
                            <m:t>+</m:t>
                          </m:r>
                          <m:sSub>
                            <m:sSubPr>
                              <m:ctrlPr>
                                <a:rPr lang="en-GB" sz="2000" b="0" i="1">
                                  <a:latin typeface="Cambria Math" panose="02040503050406030204" pitchFamily="18" charset="0"/>
                                </a:rPr>
                              </m:ctrlPr>
                            </m:sSubPr>
                            <m:e>
                              <m:r>
                                <a:rPr lang="en-GB" sz="2000" b="0">
                                  <a:latin typeface="Cambria Math" panose="02040503050406030204" pitchFamily="18" charset="0"/>
                                </a:rPr>
                                <m:t>𝑏</m:t>
                              </m:r>
                            </m:e>
                            <m:sub>
                              <m:r>
                                <a:rPr lang="en-GB" sz="2000" b="0">
                                  <a:latin typeface="Cambria Math" panose="02040503050406030204" pitchFamily="18" charset="0"/>
                                </a:rPr>
                                <m:t>3</m:t>
                              </m:r>
                            </m:sub>
                          </m:sSub>
                          <m:sSup>
                            <m:sSupPr>
                              <m:ctrlPr>
                                <a:rPr lang="en-GB" sz="2000" b="0" i="1">
                                  <a:latin typeface="Cambria Math" panose="02040503050406030204" pitchFamily="18" charset="0"/>
                                </a:rPr>
                              </m:ctrlPr>
                            </m:sSupPr>
                            <m:e>
                              <m:d>
                                <m:dPr>
                                  <m:ctrlPr>
                                    <a:rPr lang="en-GB" sz="2000" b="0" i="1">
                                      <a:latin typeface="Cambria Math" panose="02040503050406030204" pitchFamily="18" charset="0"/>
                                    </a:rPr>
                                  </m:ctrlPr>
                                </m:dPr>
                                <m:e>
                                  <m:f>
                                    <m:fPr>
                                      <m:ctrlPr>
                                        <a:rPr lang="en-GB" sz="2000" b="0" i="1">
                                          <a:latin typeface="Cambria Math" panose="02040503050406030204" pitchFamily="18" charset="0"/>
                                        </a:rPr>
                                      </m:ctrlPr>
                                    </m:fPr>
                                    <m:num>
                                      <m:r>
                                        <a:rPr lang="en-GB" sz="2000" b="0" i="1" smtClean="0">
                                          <a:latin typeface="Cambria Math" panose="02040503050406030204" pitchFamily="18" charset="0"/>
                                        </a:rPr>
                                        <m:t>𝑥</m:t>
                                      </m:r>
                                    </m:num>
                                    <m:den>
                                      <m:r>
                                        <a:rPr lang="en-GB" sz="2000" b="0" i="1">
                                          <a:latin typeface="Cambria Math" panose="02040503050406030204" pitchFamily="18" charset="0"/>
                                        </a:rPr>
                                        <m:t>𝑅</m:t>
                                      </m:r>
                                    </m:den>
                                  </m:f>
                                </m:e>
                              </m:d>
                            </m:e>
                            <m:sup>
                              <m:r>
                                <a:rPr lang="en-GB" sz="2000" b="0" i="1">
                                  <a:latin typeface="Cambria Math" panose="02040503050406030204" pitchFamily="18" charset="0"/>
                                </a:rPr>
                                <m:t>2</m:t>
                              </m:r>
                            </m:sup>
                          </m:sSup>
                          <m:r>
                            <a:rPr lang="en-GB" sz="2000" b="0">
                              <a:latin typeface="Cambria Math" panose="02040503050406030204" pitchFamily="18" charset="0"/>
                            </a:rPr>
                            <m:t>+</m:t>
                          </m:r>
                          <m:sSub>
                            <m:sSubPr>
                              <m:ctrlPr>
                                <a:rPr lang="en-GB" sz="2000" b="0" i="1">
                                  <a:latin typeface="Cambria Math" panose="02040503050406030204" pitchFamily="18" charset="0"/>
                                </a:rPr>
                              </m:ctrlPr>
                            </m:sSubPr>
                            <m:e>
                              <m:r>
                                <a:rPr lang="en-GB" sz="2000" b="0">
                                  <a:latin typeface="Cambria Math" panose="02040503050406030204" pitchFamily="18" charset="0"/>
                                </a:rPr>
                                <m:t>𝑏</m:t>
                              </m:r>
                            </m:e>
                            <m:sub>
                              <m:r>
                                <a:rPr lang="en-GB" sz="2000" b="0">
                                  <a:latin typeface="Cambria Math" panose="02040503050406030204" pitchFamily="18" charset="0"/>
                                </a:rPr>
                                <m:t>4</m:t>
                              </m:r>
                            </m:sub>
                          </m:sSub>
                          <m:sSup>
                            <m:sSupPr>
                              <m:ctrlPr>
                                <a:rPr lang="en-GB" sz="2000" b="0" i="1">
                                  <a:latin typeface="Cambria Math" panose="02040503050406030204" pitchFamily="18" charset="0"/>
                                </a:rPr>
                              </m:ctrlPr>
                            </m:sSupPr>
                            <m:e>
                              <m:d>
                                <m:dPr>
                                  <m:ctrlPr>
                                    <a:rPr lang="en-GB" sz="2000" b="0" i="1">
                                      <a:latin typeface="Cambria Math" panose="02040503050406030204" pitchFamily="18" charset="0"/>
                                    </a:rPr>
                                  </m:ctrlPr>
                                </m:dPr>
                                <m:e>
                                  <m:f>
                                    <m:fPr>
                                      <m:ctrlPr>
                                        <a:rPr lang="en-GB" sz="2000" b="0" i="1">
                                          <a:latin typeface="Cambria Math" panose="02040503050406030204" pitchFamily="18" charset="0"/>
                                        </a:rPr>
                                      </m:ctrlPr>
                                    </m:fPr>
                                    <m:num>
                                      <m:r>
                                        <a:rPr lang="en-GB" sz="2000" b="0" i="1" smtClean="0">
                                          <a:latin typeface="Cambria Math" panose="02040503050406030204" pitchFamily="18" charset="0"/>
                                        </a:rPr>
                                        <m:t>𝑥</m:t>
                                      </m:r>
                                    </m:num>
                                    <m:den>
                                      <m:r>
                                        <a:rPr lang="en-GB" sz="2000" b="0" i="1">
                                          <a:latin typeface="Cambria Math" panose="02040503050406030204" pitchFamily="18" charset="0"/>
                                        </a:rPr>
                                        <m:t>𝑅</m:t>
                                      </m:r>
                                    </m:den>
                                  </m:f>
                                </m:e>
                              </m:d>
                            </m:e>
                            <m:sup>
                              <m:r>
                                <a:rPr lang="en-GB" sz="2000" b="0" i="1">
                                  <a:latin typeface="Cambria Math" panose="02040503050406030204" pitchFamily="18" charset="0"/>
                                </a:rPr>
                                <m:t>3</m:t>
                              </m:r>
                            </m:sup>
                          </m:sSup>
                          <m:r>
                            <a:rPr lang="en-GB" sz="2000" b="0">
                              <a:latin typeface="Cambria Math" panose="02040503050406030204" pitchFamily="18" charset="0"/>
                            </a:rPr>
                            <m:t>+…</m:t>
                          </m:r>
                        </m:e>
                      </m:d>
                    </m:oMath>
                  </m:oMathPara>
                </a14:m>
                <a:endParaRPr lang="en-GB" sz="2000" b="0" dirty="0"/>
              </a:p>
            </p:txBody>
          </p:sp>
        </mc:Choice>
        <mc:Fallback xmlns="">
          <p:sp>
            <p:nvSpPr>
              <p:cNvPr id="14" name="Rectangle 13"/>
              <p:cNvSpPr>
                <a:spLocks noRot="1" noChangeAspect="1" noMove="1" noResize="1" noEditPoints="1" noAdjustHandles="1" noChangeArrowheads="1" noChangeShapeType="1" noTextEdit="1"/>
              </p:cNvSpPr>
              <p:nvPr/>
            </p:nvSpPr>
            <p:spPr>
              <a:xfrm>
                <a:off x="1115616" y="3212976"/>
                <a:ext cx="9145016" cy="777264"/>
              </a:xfrm>
              <a:prstGeom prst="rect">
                <a:avLst/>
              </a:prstGeom>
              <a:blipFill rotWithShape="0">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 name="Rectangle 14"/>
              <p:cNvSpPr/>
              <p:nvPr/>
            </p:nvSpPr>
            <p:spPr>
              <a:xfrm>
                <a:off x="1115616" y="2204864"/>
                <a:ext cx="2434849" cy="424283"/>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GB" sz="2000" b="0" i="1" smtClean="0">
                              <a:latin typeface="Cambria Math" panose="02040503050406030204" pitchFamily="18" charset="0"/>
                            </a:rPr>
                          </m:ctrlPr>
                        </m:sSubPr>
                        <m:e>
                          <m:r>
                            <a:rPr lang="en-GB" sz="2000" b="0" i="1" smtClean="0">
                              <a:latin typeface="Cambria Math" panose="02040503050406030204" pitchFamily="18" charset="0"/>
                            </a:rPr>
                            <m:t>𝐵</m:t>
                          </m:r>
                        </m:e>
                        <m:sub>
                          <m:r>
                            <a:rPr lang="en-GB" sz="2000" b="0" i="1" smtClean="0">
                              <a:latin typeface="Cambria Math" panose="02040503050406030204" pitchFamily="18" charset="0"/>
                            </a:rPr>
                            <m:t>𝑦</m:t>
                          </m:r>
                          <m:r>
                            <a:rPr lang="en-GB" sz="2000" b="0" i="1" smtClean="0">
                              <a:latin typeface="Cambria Math" panose="02040503050406030204" pitchFamily="18" charset="0"/>
                            </a:rPr>
                            <m:t>,</m:t>
                          </m:r>
                          <m:r>
                            <a:rPr lang="en-GB" sz="2000" b="0" i="1" smtClean="0">
                              <a:latin typeface="Cambria Math" panose="02040503050406030204" pitchFamily="18" charset="0"/>
                            </a:rPr>
                            <m:t>𝑖𝑑</m:t>
                          </m:r>
                        </m:sub>
                      </m:sSub>
                      <m:d>
                        <m:dPr>
                          <m:ctrlPr>
                            <a:rPr lang="en-GB" sz="2000" b="0" i="1">
                              <a:latin typeface="Cambria Math" panose="02040503050406030204" pitchFamily="18" charset="0"/>
                            </a:rPr>
                          </m:ctrlPr>
                        </m:dPr>
                        <m:e>
                          <m:r>
                            <a:rPr lang="en-GB" sz="2000" b="0" i="1" smtClean="0">
                              <a:latin typeface="Cambria Math" panose="02040503050406030204" pitchFamily="18" charset="0"/>
                            </a:rPr>
                            <m:t>𝑥</m:t>
                          </m:r>
                        </m:e>
                      </m:d>
                      <m:r>
                        <a:rPr lang="en-GB" sz="2000" b="0" i="1" smtClean="0">
                          <a:latin typeface="Cambria Math" panose="02040503050406030204" pitchFamily="18" charset="0"/>
                        </a:rPr>
                        <m:t>=</m:t>
                      </m:r>
                      <m:sSub>
                        <m:sSubPr>
                          <m:ctrlPr>
                            <a:rPr lang="en-GB" sz="2000" b="0" i="1">
                              <a:latin typeface="Cambria Math" panose="02040503050406030204" pitchFamily="18" charset="0"/>
                            </a:rPr>
                          </m:ctrlPr>
                        </m:sSubPr>
                        <m:e>
                          <m:r>
                            <a:rPr lang="en-GB" sz="2000" b="0" i="1">
                              <a:latin typeface="Cambria Math" panose="02040503050406030204" pitchFamily="18" charset="0"/>
                            </a:rPr>
                            <m:t>𝐵</m:t>
                          </m:r>
                        </m:e>
                        <m:sub>
                          <m:r>
                            <a:rPr lang="en-GB" sz="2000" b="0" i="1">
                              <a:latin typeface="Cambria Math" panose="02040503050406030204" pitchFamily="18" charset="0"/>
                            </a:rPr>
                            <m:t>1</m:t>
                          </m:r>
                        </m:sub>
                      </m:sSub>
                    </m:oMath>
                  </m:oMathPara>
                </a14:m>
                <a:endParaRPr lang="en-GB" sz="2000" b="0" dirty="0"/>
              </a:p>
            </p:txBody>
          </p:sp>
        </mc:Choice>
        <mc:Fallback xmlns="">
          <p:sp>
            <p:nvSpPr>
              <p:cNvPr id="15" name="Rectangle 14"/>
              <p:cNvSpPr>
                <a:spLocks noRot="1" noChangeAspect="1" noMove="1" noResize="1" noEditPoints="1" noAdjustHandles="1" noChangeArrowheads="1" noChangeShapeType="1" noTextEdit="1"/>
              </p:cNvSpPr>
              <p:nvPr/>
            </p:nvSpPr>
            <p:spPr>
              <a:xfrm>
                <a:off x="1115616" y="2204864"/>
                <a:ext cx="2434849" cy="424283"/>
              </a:xfrm>
              <a:prstGeom prst="rect">
                <a:avLst/>
              </a:prstGeom>
              <a:blipFill rotWithShape="0">
                <a:blip r:embed="rId4"/>
                <a:stretch>
                  <a:fillRect b="-579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6" name="Rectangle 15"/>
              <p:cNvSpPr/>
              <p:nvPr/>
            </p:nvSpPr>
            <p:spPr>
              <a:xfrm>
                <a:off x="1115616" y="4437112"/>
                <a:ext cx="9145016" cy="777264"/>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f>
                        <m:fPr>
                          <m:ctrlPr>
                            <a:rPr lang="en-GB" sz="2000" b="0" i="1" smtClean="0">
                              <a:latin typeface="Cambria Math" panose="02040503050406030204" pitchFamily="18" charset="0"/>
                            </a:rPr>
                          </m:ctrlPr>
                        </m:fPr>
                        <m:num>
                          <m:r>
                            <m:rPr>
                              <m:sty m:val="p"/>
                            </m:rPr>
                            <a:rPr lang="el-GR" sz="2000" b="0">
                              <a:latin typeface="Cambria Math" panose="02040503050406030204" pitchFamily="18" charset="0"/>
                              <a:ea typeface="Cambria Math" panose="02040503050406030204" pitchFamily="18" charset="0"/>
                            </a:rPr>
                            <m:t>Δ</m:t>
                          </m:r>
                          <m:r>
                            <a:rPr lang="en-GB" sz="2000" b="0" i="1" smtClean="0">
                              <a:latin typeface="Cambria Math" panose="02040503050406030204" pitchFamily="18" charset="0"/>
                              <a:ea typeface="Cambria Math" panose="02040503050406030204" pitchFamily="18" charset="0"/>
                            </a:rPr>
                            <m:t>𝐵</m:t>
                          </m:r>
                        </m:num>
                        <m:den>
                          <m:r>
                            <a:rPr lang="en-GB" sz="2000" b="0" i="1" smtClean="0">
                              <a:latin typeface="Cambria Math" panose="02040503050406030204" pitchFamily="18" charset="0"/>
                            </a:rPr>
                            <m:t>𝐵</m:t>
                          </m:r>
                        </m:den>
                      </m:f>
                      <m:r>
                        <a:rPr lang="en-GB" sz="2000" b="0" i="1" smtClean="0">
                          <a:latin typeface="Cambria Math" panose="02040503050406030204" pitchFamily="18" charset="0"/>
                        </a:rPr>
                        <m:t>(</m:t>
                      </m:r>
                      <m:r>
                        <a:rPr lang="en-GB" sz="2000" b="0" i="1" smtClean="0">
                          <a:latin typeface="Cambria Math" panose="02040503050406030204" pitchFamily="18" charset="0"/>
                        </a:rPr>
                        <m:t>𝑥</m:t>
                      </m:r>
                      <m:r>
                        <a:rPr lang="en-GB" sz="2000" b="0" i="1" smtClean="0">
                          <a:latin typeface="Cambria Math" panose="02040503050406030204" pitchFamily="18" charset="0"/>
                        </a:rPr>
                        <m:t>)=</m:t>
                      </m:r>
                      <m:f>
                        <m:fPr>
                          <m:ctrlPr>
                            <a:rPr lang="en-GB" sz="2000" b="0" i="1" smtClean="0">
                              <a:latin typeface="Cambria Math" panose="02040503050406030204" pitchFamily="18" charset="0"/>
                            </a:rPr>
                          </m:ctrlPr>
                        </m:fPr>
                        <m:num>
                          <m:r>
                            <a:rPr lang="en-GB" sz="2000" b="0" i="1" smtClean="0">
                              <a:latin typeface="Cambria Math" panose="02040503050406030204" pitchFamily="18" charset="0"/>
                            </a:rPr>
                            <m:t>1</m:t>
                          </m:r>
                        </m:num>
                        <m:den>
                          <m:r>
                            <a:rPr lang="en-GB" sz="2000" b="0" i="1" smtClean="0">
                              <a:latin typeface="Cambria Math" panose="02040503050406030204" pitchFamily="18" charset="0"/>
                            </a:rPr>
                            <m:t>10000</m:t>
                          </m:r>
                        </m:den>
                      </m:f>
                      <m:d>
                        <m:dPr>
                          <m:begChr m:val="["/>
                          <m:endChr m:val="]"/>
                          <m:ctrlPr>
                            <a:rPr lang="en-GB" sz="2000" b="0" i="1" smtClean="0">
                              <a:latin typeface="Cambria Math" panose="02040503050406030204" pitchFamily="18" charset="0"/>
                            </a:rPr>
                          </m:ctrlPr>
                        </m:dPr>
                        <m:e>
                          <m:sSub>
                            <m:sSubPr>
                              <m:ctrlPr>
                                <a:rPr lang="en-GB" sz="2000" b="0" i="1">
                                  <a:latin typeface="Cambria Math" panose="02040503050406030204" pitchFamily="18" charset="0"/>
                                </a:rPr>
                              </m:ctrlPr>
                            </m:sSubPr>
                            <m:e>
                              <m:r>
                                <a:rPr lang="en-GB" sz="2000" b="0">
                                  <a:latin typeface="Cambria Math" panose="02040503050406030204" pitchFamily="18" charset="0"/>
                                </a:rPr>
                                <m:t>𝑏</m:t>
                              </m:r>
                            </m:e>
                            <m:sub>
                              <m:r>
                                <a:rPr lang="en-GB" sz="2000" b="0">
                                  <a:latin typeface="Cambria Math" panose="02040503050406030204" pitchFamily="18" charset="0"/>
                                </a:rPr>
                                <m:t>2</m:t>
                              </m:r>
                            </m:sub>
                          </m:sSub>
                          <m:d>
                            <m:dPr>
                              <m:ctrlPr>
                                <a:rPr lang="en-GB" sz="2000" b="0" i="1">
                                  <a:latin typeface="Cambria Math" panose="02040503050406030204" pitchFamily="18" charset="0"/>
                                </a:rPr>
                              </m:ctrlPr>
                            </m:dPr>
                            <m:e>
                              <m:f>
                                <m:fPr>
                                  <m:ctrlPr>
                                    <a:rPr lang="en-GB" sz="2000" b="0" i="1">
                                      <a:latin typeface="Cambria Math" panose="02040503050406030204" pitchFamily="18" charset="0"/>
                                    </a:rPr>
                                  </m:ctrlPr>
                                </m:fPr>
                                <m:num>
                                  <m:r>
                                    <a:rPr lang="en-GB" sz="2000" b="0" i="1" smtClean="0">
                                      <a:latin typeface="Cambria Math" panose="02040503050406030204" pitchFamily="18" charset="0"/>
                                    </a:rPr>
                                    <m:t>𝑥</m:t>
                                  </m:r>
                                </m:num>
                                <m:den>
                                  <m:r>
                                    <a:rPr lang="en-GB" sz="2000" b="0" i="1">
                                      <a:latin typeface="Cambria Math" panose="02040503050406030204" pitchFamily="18" charset="0"/>
                                    </a:rPr>
                                    <m:t>𝑅</m:t>
                                  </m:r>
                                </m:den>
                              </m:f>
                            </m:e>
                          </m:d>
                          <m:r>
                            <a:rPr lang="en-GB" sz="2000" b="0">
                              <a:latin typeface="Cambria Math" panose="02040503050406030204" pitchFamily="18" charset="0"/>
                            </a:rPr>
                            <m:t>+</m:t>
                          </m:r>
                          <m:sSub>
                            <m:sSubPr>
                              <m:ctrlPr>
                                <a:rPr lang="en-GB" sz="2000" b="0" i="1">
                                  <a:latin typeface="Cambria Math" panose="02040503050406030204" pitchFamily="18" charset="0"/>
                                </a:rPr>
                              </m:ctrlPr>
                            </m:sSubPr>
                            <m:e>
                              <m:r>
                                <a:rPr lang="en-GB" sz="2000" b="0">
                                  <a:latin typeface="Cambria Math" panose="02040503050406030204" pitchFamily="18" charset="0"/>
                                </a:rPr>
                                <m:t>𝑏</m:t>
                              </m:r>
                            </m:e>
                            <m:sub>
                              <m:r>
                                <a:rPr lang="en-GB" sz="2000" b="0">
                                  <a:latin typeface="Cambria Math" panose="02040503050406030204" pitchFamily="18" charset="0"/>
                                </a:rPr>
                                <m:t>3</m:t>
                              </m:r>
                            </m:sub>
                          </m:sSub>
                          <m:sSup>
                            <m:sSupPr>
                              <m:ctrlPr>
                                <a:rPr lang="en-GB" sz="2000" b="0" i="1">
                                  <a:latin typeface="Cambria Math" panose="02040503050406030204" pitchFamily="18" charset="0"/>
                                </a:rPr>
                              </m:ctrlPr>
                            </m:sSupPr>
                            <m:e>
                              <m:d>
                                <m:dPr>
                                  <m:ctrlPr>
                                    <a:rPr lang="en-GB" sz="2000" b="0" i="1">
                                      <a:latin typeface="Cambria Math" panose="02040503050406030204" pitchFamily="18" charset="0"/>
                                    </a:rPr>
                                  </m:ctrlPr>
                                </m:dPr>
                                <m:e>
                                  <m:f>
                                    <m:fPr>
                                      <m:ctrlPr>
                                        <a:rPr lang="en-GB" sz="2000" b="0" i="1">
                                          <a:latin typeface="Cambria Math" panose="02040503050406030204" pitchFamily="18" charset="0"/>
                                        </a:rPr>
                                      </m:ctrlPr>
                                    </m:fPr>
                                    <m:num>
                                      <m:r>
                                        <a:rPr lang="en-GB" sz="2000" b="0" i="1" smtClean="0">
                                          <a:latin typeface="Cambria Math" panose="02040503050406030204" pitchFamily="18" charset="0"/>
                                        </a:rPr>
                                        <m:t>𝑥</m:t>
                                      </m:r>
                                    </m:num>
                                    <m:den>
                                      <m:r>
                                        <a:rPr lang="en-GB" sz="2000" b="0" i="1">
                                          <a:latin typeface="Cambria Math" panose="02040503050406030204" pitchFamily="18" charset="0"/>
                                        </a:rPr>
                                        <m:t>𝑅</m:t>
                                      </m:r>
                                    </m:den>
                                  </m:f>
                                </m:e>
                              </m:d>
                            </m:e>
                            <m:sup>
                              <m:r>
                                <a:rPr lang="en-GB" sz="2000" b="0" i="1">
                                  <a:latin typeface="Cambria Math" panose="02040503050406030204" pitchFamily="18" charset="0"/>
                                </a:rPr>
                                <m:t>2</m:t>
                              </m:r>
                            </m:sup>
                          </m:sSup>
                          <m:r>
                            <a:rPr lang="en-GB" sz="2000" b="0">
                              <a:latin typeface="Cambria Math" panose="02040503050406030204" pitchFamily="18" charset="0"/>
                            </a:rPr>
                            <m:t>+</m:t>
                          </m:r>
                          <m:sSub>
                            <m:sSubPr>
                              <m:ctrlPr>
                                <a:rPr lang="en-GB" sz="2000" b="0" i="1">
                                  <a:latin typeface="Cambria Math" panose="02040503050406030204" pitchFamily="18" charset="0"/>
                                </a:rPr>
                              </m:ctrlPr>
                            </m:sSubPr>
                            <m:e>
                              <m:r>
                                <a:rPr lang="en-GB" sz="2000" b="0">
                                  <a:latin typeface="Cambria Math" panose="02040503050406030204" pitchFamily="18" charset="0"/>
                                </a:rPr>
                                <m:t>𝑏</m:t>
                              </m:r>
                            </m:e>
                            <m:sub>
                              <m:r>
                                <a:rPr lang="en-GB" sz="2000" b="0">
                                  <a:latin typeface="Cambria Math" panose="02040503050406030204" pitchFamily="18" charset="0"/>
                                </a:rPr>
                                <m:t>4</m:t>
                              </m:r>
                            </m:sub>
                          </m:sSub>
                          <m:sSup>
                            <m:sSupPr>
                              <m:ctrlPr>
                                <a:rPr lang="en-GB" sz="2000" b="0" i="1">
                                  <a:latin typeface="Cambria Math" panose="02040503050406030204" pitchFamily="18" charset="0"/>
                                </a:rPr>
                              </m:ctrlPr>
                            </m:sSupPr>
                            <m:e>
                              <m:d>
                                <m:dPr>
                                  <m:ctrlPr>
                                    <a:rPr lang="en-GB" sz="2000" b="0" i="1">
                                      <a:latin typeface="Cambria Math" panose="02040503050406030204" pitchFamily="18" charset="0"/>
                                    </a:rPr>
                                  </m:ctrlPr>
                                </m:dPr>
                                <m:e>
                                  <m:f>
                                    <m:fPr>
                                      <m:ctrlPr>
                                        <a:rPr lang="en-GB" sz="2000" b="0" i="1">
                                          <a:latin typeface="Cambria Math" panose="02040503050406030204" pitchFamily="18" charset="0"/>
                                        </a:rPr>
                                      </m:ctrlPr>
                                    </m:fPr>
                                    <m:num>
                                      <m:r>
                                        <a:rPr lang="en-GB" sz="2000" b="0" i="1" smtClean="0">
                                          <a:latin typeface="Cambria Math" panose="02040503050406030204" pitchFamily="18" charset="0"/>
                                        </a:rPr>
                                        <m:t>𝑥</m:t>
                                      </m:r>
                                    </m:num>
                                    <m:den>
                                      <m:r>
                                        <a:rPr lang="en-GB" sz="2000" b="0" i="1">
                                          <a:latin typeface="Cambria Math" panose="02040503050406030204" pitchFamily="18" charset="0"/>
                                        </a:rPr>
                                        <m:t>𝑅</m:t>
                                      </m:r>
                                    </m:den>
                                  </m:f>
                                </m:e>
                              </m:d>
                            </m:e>
                            <m:sup>
                              <m:r>
                                <a:rPr lang="en-GB" sz="2000" b="0" i="1">
                                  <a:latin typeface="Cambria Math" panose="02040503050406030204" pitchFamily="18" charset="0"/>
                                </a:rPr>
                                <m:t>3</m:t>
                              </m:r>
                            </m:sup>
                          </m:sSup>
                          <m:r>
                            <a:rPr lang="en-GB" sz="2000" b="0">
                              <a:latin typeface="Cambria Math" panose="02040503050406030204" pitchFamily="18" charset="0"/>
                            </a:rPr>
                            <m:t>+…</m:t>
                          </m:r>
                        </m:e>
                      </m:d>
                    </m:oMath>
                  </m:oMathPara>
                </a14:m>
                <a:endParaRPr lang="en-GB" sz="2000" b="0" dirty="0"/>
              </a:p>
            </p:txBody>
          </p:sp>
        </mc:Choice>
        <mc:Fallback xmlns="">
          <p:sp>
            <p:nvSpPr>
              <p:cNvPr id="16" name="Rectangle 15"/>
              <p:cNvSpPr>
                <a:spLocks noRot="1" noChangeAspect="1" noMove="1" noResize="1" noEditPoints="1" noAdjustHandles="1" noChangeArrowheads="1" noChangeShapeType="1" noTextEdit="1"/>
              </p:cNvSpPr>
              <p:nvPr/>
            </p:nvSpPr>
            <p:spPr>
              <a:xfrm>
                <a:off x="1115616" y="4437112"/>
                <a:ext cx="9145016" cy="777264"/>
              </a:xfrm>
              <a:prstGeom prst="rect">
                <a:avLst/>
              </a:prstGeom>
              <a:blipFill rotWithShape="0">
                <a:blip r:embed="rId5"/>
                <a:stretch>
                  <a:fillRect/>
                </a:stretch>
              </a:blipFill>
            </p:spPr>
            <p:txBody>
              <a:bodyPr/>
              <a:lstStyle/>
              <a:p>
                <a:r>
                  <a:rPr lang="en-GB">
                    <a:noFill/>
                  </a:rPr>
                  <a:t> </a:t>
                </a:r>
              </a:p>
            </p:txBody>
          </p:sp>
        </mc:Fallback>
      </mc:AlternateContent>
      <p:pic>
        <p:nvPicPr>
          <p:cNvPr id="7" name="Picture 6"/>
          <p:cNvPicPr>
            <a:picLocks noChangeAspect="1"/>
          </p:cNvPicPr>
          <p:nvPr/>
        </p:nvPicPr>
        <p:blipFill>
          <a:blip r:embed="rId6">
            <a:clrChange>
              <a:clrFrom>
                <a:srgbClr val="FFFFFF"/>
              </a:clrFrom>
              <a:clrTo>
                <a:srgbClr val="FFFFFF">
                  <a:alpha val="0"/>
                </a:srgbClr>
              </a:clrTo>
            </a:clrChange>
          </a:blip>
          <a:stretch>
            <a:fillRect/>
          </a:stretch>
        </p:blipFill>
        <p:spPr>
          <a:xfrm rot="964680">
            <a:off x="7952693" y="943554"/>
            <a:ext cx="706600" cy="1113228"/>
          </a:xfrm>
          <a:prstGeom prst="rect">
            <a:avLst/>
          </a:prstGeom>
        </p:spPr>
      </p:pic>
    </p:spTree>
    <p:extLst>
      <p:ext uri="{BB962C8B-B14F-4D97-AF65-F5344CB8AC3E}">
        <p14:creationId xmlns:p14="http://schemas.microsoft.com/office/powerpoint/2010/main" val="387374201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51520" y="1516717"/>
            <a:ext cx="8136904" cy="3400931"/>
          </a:xfrm>
          <a:prstGeom prst="rect">
            <a:avLst/>
          </a:prstGeom>
          <a:solidFill>
            <a:srgbClr val="FFFFFF"/>
          </a:solidFill>
          <a:ln w="12700">
            <a:noFill/>
          </a:ln>
        </p:spPr>
        <p:txBody>
          <a:bodyPr wrap="square" rtlCol="0">
            <a:spAutoFit/>
          </a:bodyPr>
          <a:lstStyle/>
          <a:p>
            <a:pPr marL="514350" indent="-514350">
              <a:spcBef>
                <a:spcPts val="3000"/>
              </a:spcBef>
              <a:buAutoNum type="arabicPeriod"/>
            </a:pPr>
            <a:r>
              <a:rPr lang="en-US" sz="2800" i="0" dirty="0" smtClean="0">
                <a:solidFill>
                  <a:srgbClr val="969696"/>
                </a:solidFill>
                <a:latin typeface="Calibri Light" panose="020F0302020204030204" pitchFamily="34" charset="0"/>
                <a:cs typeface="Courier New" panose="02070309020205020404" pitchFamily="49" charset="0"/>
              </a:rPr>
              <a:t>Introduction, jargon, general concepts and formulae</a:t>
            </a:r>
          </a:p>
          <a:p>
            <a:pPr marL="514350" indent="-514350">
              <a:spcBef>
                <a:spcPts val="3000"/>
              </a:spcBef>
              <a:buAutoNum type="arabicPeriod"/>
            </a:pPr>
            <a:r>
              <a:rPr lang="en-US" sz="2800" i="0" dirty="0" smtClean="0">
                <a:solidFill>
                  <a:srgbClr val="0033CC"/>
                </a:solidFill>
                <a:latin typeface="Calibri Light" panose="020F0302020204030204" pitchFamily="34" charset="0"/>
                <a:cs typeface="Courier New" panose="02070309020205020404" pitchFamily="49" charset="0"/>
              </a:rPr>
              <a:t>Resistive magnets</a:t>
            </a:r>
          </a:p>
          <a:p>
            <a:pPr marL="514350" indent="-514350">
              <a:spcBef>
                <a:spcPts val="3000"/>
              </a:spcBef>
              <a:buAutoNum type="arabicPeriod"/>
            </a:pPr>
            <a:r>
              <a:rPr lang="en-US" sz="2800" i="0" dirty="0" smtClean="0">
                <a:solidFill>
                  <a:srgbClr val="969696"/>
                </a:solidFill>
                <a:latin typeface="Calibri Light" panose="020F0302020204030204" pitchFamily="34" charset="0"/>
                <a:cs typeface="Courier New" panose="02070309020205020404" pitchFamily="49" charset="0"/>
              </a:rPr>
              <a:t>Superconducting magnets</a:t>
            </a:r>
          </a:p>
          <a:p>
            <a:pPr marL="514350" indent="-514350">
              <a:spcBef>
                <a:spcPts val="3000"/>
              </a:spcBef>
              <a:buAutoNum type="arabicPeriod"/>
            </a:pPr>
            <a:r>
              <a:rPr lang="en-US" sz="2800" i="0" dirty="0" smtClean="0">
                <a:solidFill>
                  <a:srgbClr val="969696"/>
                </a:solidFill>
                <a:latin typeface="Calibri Light" panose="020F0302020204030204" pitchFamily="34" charset="0"/>
                <a:cs typeface="Courier New" panose="02070309020205020404" pitchFamily="49" charset="0"/>
              </a:rPr>
              <a:t>Tutorial with OPERA-2D</a:t>
            </a:r>
          </a:p>
          <a:p>
            <a:pPr marL="514350" indent="-514350">
              <a:buAutoNum type="arabicPeriod"/>
            </a:pPr>
            <a:endParaRPr lang="en-US" sz="2800" i="0" dirty="0">
              <a:latin typeface="Calibri Light" panose="020F0302020204030204" pitchFamily="34" charset="0"/>
              <a:cs typeface="Courier New" panose="02070309020205020404" pitchFamily="49" charset="0"/>
            </a:endParaRPr>
          </a:p>
        </p:txBody>
      </p:sp>
    </p:spTree>
    <p:extLst>
      <p:ext uri="{BB962C8B-B14F-4D97-AF65-F5344CB8AC3E}">
        <p14:creationId xmlns:p14="http://schemas.microsoft.com/office/powerpoint/2010/main" val="341682628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If you want to know more…</a:t>
            </a:r>
            <a:endParaRPr lang="en-US" sz="2800" b="0" i="0" kern="0" dirty="0" smtClean="0">
              <a:solidFill>
                <a:srgbClr val="0033CC"/>
              </a:solidFill>
              <a:latin typeface="Calibri Light" panose="020F0302020204030204" pitchFamily="34" charset="0"/>
            </a:endParaRPr>
          </a:p>
        </p:txBody>
      </p:sp>
      <p:sp>
        <p:nvSpPr>
          <p:cNvPr id="4" name="TextBox 3"/>
          <p:cNvSpPr txBox="1"/>
          <p:nvPr/>
        </p:nvSpPr>
        <p:spPr>
          <a:xfrm>
            <a:off x="251520" y="764704"/>
            <a:ext cx="8136904" cy="5909310"/>
          </a:xfrm>
          <a:prstGeom prst="rect">
            <a:avLst/>
          </a:prstGeom>
          <a:solidFill>
            <a:srgbClr val="FFFFFF"/>
          </a:solidFill>
          <a:ln w="12700">
            <a:noFill/>
          </a:ln>
        </p:spPr>
        <p:txBody>
          <a:bodyPr wrap="square" rtlCol="0">
            <a:spAutoFit/>
          </a:bodyPr>
          <a:lstStyle/>
          <a:p>
            <a:pPr marL="514350" indent="-514350">
              <a:spcBef>
                <a:spcPts val="0"/>
              </a:spcBef>
              <a:buAutoNum type="arabicPeriod"/>
            </a:pPr>
            <a:r>
              <a:rPr lang="en-US" sz="2100" i="0" dirty="0" smtClean="0">
                <a:latin typeface="Calibri Light" panose="020F0302020204030204" pitchFamily="34" charset="0"/>
                <a:cs typeface="Courier New" panose="02070309020205020404" pitchFamily="49" charset="0"/>
              </a:rPr>
              <a:t>N. Marks, Magnets for Accelerators, </a:t>
            </a:r>
            <a:r>
              <a:rPr lang="en-US" sz="2100" i="0" dirty="0" smtClean="0">
                <a:latin typeface="Calibri Light" panose="020F0302020204030204" pitchFamily="34" charset="0"/>
                <a:cs typeface="Courier New" panose="02070309020205020404" pitchFamily="49" charset="0"/>
              </a:rPr>
              <a:t>JAI (John Adams Institute) course, Jan</a:t>
            </a:r>
            <a:r>
              <a:rPr lang="en-US" sz="2100" i="0" dirty="0" smtClean="0">
                <a:latin typeface="Calibri Light" panose="020F0302020204030204" pitchFamily="34" charset="0"/>
                <a:cs typeface="Courier New" panose="02070309020205020404" pitchFamily="49" charset="0"/>
              </a:rPr>
              <a:t>. 2015</a:t>
            </a:r>
          </a:p>
          <a:p>
            <a:pPr marL="514350" indent="-514350">
              <a:spcBef>
                <a:spcPts val="0"/>
              </a:spcBef>
              <a:buAutoNum type="arabicPeriod"/>
            </a:pPr>
            <a:r>
              <a:rPr lang="en-US" sz="2100" i="0" dirty="0" smtClean="0">
                <a:latin typeface="Calibri Light" panose="020F0302020204030204" pitchFamily="34" charset="0"/>
                <a:cs typeface="Courier New" panose="02070309020205020404" pitchFamily="49" charset="0"/>
              </a:rPr>
              <a:t>D. Tommasini, Practical Definitions &amp; Formulae for Normal Conducting Magnets</a:t>
            </a:r>
          </a:p>
          <a:p>
            <a:pPr marL="514350" indent="-514350">
              <a:spcBef>
                <a:spcPts val="0"/>
              </a:spcBef>
              <a:buAutoNum type="arabicPeriod"/>
            </a:pPr>
            <a:r>
              <a:rPr lang="en-US" sz="2100" i="0" dirty="0" smtClean="0">
                <a:latin typeface="Calibri Light" panose="020F0302020204030204" pitchFamily="34" charset="0"/>
                <a:cs typeface="Courier New" panose="02070309020205020404" pitchFamily="49" charset="0"/>
              </a:rPr>
              <a:t>Lectures about magnets in CERN Accelerator Schools</a:t>
            </a:r>
          </a:p>
          <a:p>
            <a:pPr marL="514350" indent="-514350">
              <a:spcBef>
                <a:spcPts val="0"/>
              </a:spcBef>
              <a:buAutoNum type="arabicPeriod"/>
            </a:pPr>
            <a:r>
              <a:rPr lang="en-US" sz="2100" i="0" dirty="0" smtClean="0">
                <a:latin typeface="Calibri Light" panose="020F0302020204030204" pitchFamily="34" charset="0"/>
                <a:cs typeface="Courier New" panose="02070309020205020404" pitchFamily="49" charset="0"/>
              </a:rPr>
              <a:t>Special CAS edition on magnets, Bruges, Jun. 2009</a:t>
            </a:r>
          </a:p>
          <a:p>
            <a:pPr marL="514350" indent="-514350">
              <a:spcBef>
                <a:spcPts val="0"/>
              </a:spcBef>
              <a:buAutoNum type="arabicPeriod"/>
            </a:pPr>
            <a:r>
              <a:rPr lang="en-US" sz="2100" i="0" dirty="0" smtClean="0">
                <a:latin typeface="Calibri Light" panose="020F0302020204030204" pitchFamily="34" charset="0"/>
                <a:cs typeface="Courier New" panose="02070309020205020404" pitchFamily="49" charset="0"/>
              </a:rPr>
              <a:t>Lectures about </a:t>
            </a:r>
            <a:r>
              <a:rPr lang="en-US" sz="2100" i="0" dirty="0">
                <a:latin typeface="Calibri Light" panose="020F0302020204030204" pitchFamily="34" charset="0"/>
                <a:cs typeface="Courier New" panose="02070309020205020404" pitchFamily="49" charset="0"/>
              </a:rPr>
              <a:t>magnets in </a:t>
            </a:r>
            <a:r>
              <a:rPr lang="en-US" sz="2100" i="0" dirty="0" smtClean="0">
                <a:latin typeface="Calibri Light" panose="020F0302020204030204" pitchFamily="34" charset="0"/>
                <a:cs typeface="Courier New" panose="02070309020205020404" pitchFamily="49" charset="0"/>
              </a:rPr>
              <a:t>JUAS (Joint </a:t>
            </a:r>
            <a:r>
              <a:rPr lang="en-US" sz="2100" i="0" dirty="0">
                <a:latin typeface="Calibri Light" panose="020F0302020204030204" pitchFamily="34" charset="0"/>
                <a:cs typeface="Courier New" panose="02070309020205020404" pitchFamily="49" charset="0"/>
              </a:rPr>
              <a:t>Universities Accelerator </a:t>
            </a:r>
            <a:r>
              <a:rPr lang="en-US" sz="2100" i="0" dirty="0" smtClean="0">
                <a:latin typeface="Calibri Light" panose="020F0302020204030204" pitchFamily="34" charset="0"/>
                <a:cs typeface="Courier New" panose="02070309020205020404" pitchFamily="49" charset="0"/>
              </a:rPr>
              <a:t>School)</a:t>
            </a:r>
          </a:p>
          <a:p>
            <a:pPr marL="514350" indent="-514350">
              <a:spcBef>
                <a:spcPts val="0"/>
              </a:spcBef>
              <a:buAutoNum type="arabicPeriod"/>
            </a:pPr>
            <a:r>
              <a:rPr lang="en-US" sz="2100" i="0" dirty="0" smtClean="0">
                <a:latin typeface="Calibri Light" panose="020F0302020204030204" pitchFamily="34" charset="0"/>
                <a:cs typeface="Courier New" panose="02070309020205020404" pitchFamily="49" charset="0"/>
              </a:rPr>
              <a:t>Superconducting </a:t>
            </a:r>
            <a:r>
              <a:rPr lang="en-US" sz="2100" i="0" dirty="0">
                <a:latin typeface="Calibri Light" panose="020F0302020204030204" pitchFamily="34" charset="0"/>
                <a:cs typeface="Courier New" panose="02070309020205020404" pitchFamily="49" charset="0"/>
              </a:rPr>
              <a:t>magnets for particle accelerators in </a:t>
            </a:r>
            <a:r>
              <a:rPr lang="en-US" sz="2100" i="0" dirty="0" smtClean="0">
                <a:latin typeface="Calibri Light" panose="020F0302020204030204" pitchFamily="34" charset="0"/>
                <a:cs typeface="Courier New" panose="02070309020205020404" pitchFamily="49" charset="0"/>
              </a:rPr>
              <a:t>USPAS (U.S</a:t>
            </a:r>
            <a:r>
              <a:rPr lang="en-US" sz="2100" i="0" dirty="0">
                <a:latin typeface="Calibri Light" panose="020F0302020204030204" pitchFamily="34" charset="0"/>
                <a:cs typeface="Courier New" panose="02070309020205020404" pitchFamily="49" charset="0"/>
              </a:rPr>
              <a:t>. Particle Accelerator </a:t>
            </a:r>
            <a:r>
              <a:rPr lang="en-US" sz="2100" i="0" dirty="0" smtClean="0">
                <a:latin typeface="Calibri Light" panose="020F0302020204030204" pitchFamily="34" charset="0"/>
                <a:cs typeface="Courier New" panose="02070309020205020404" pitchFamily="49" charset="0"/>
              </a:rPr>
              <a:t>Schools)</a:t>
            </a:r>
            <a:endParaRPr lang="en-US" sz="2100" i="0" dirty="0" smtClean="0">
              <a:latin typeface="Calibri Light" panose="020F0302020204030204" pitchFamily="34" charset="0"/>
              <a:cs typeface="Courier New" panose="02070309020205020404" pitchFamily="49" charset="0"/>
            </a:endParaRPr>
          </a:p>
          <a:p>
            <a:pPr marL="514350" indent="-514350">
              <a:spcBef>
                <a:spcPts val="0"/>
              </a:spcBef>
              <a:buAutoNum type="arabicPeriod"/>
            </a:pPr>
            <a:r>
              <a:rPr lang="en-US" sz="2100" i="0" dirty="0" smtClean="0">
                <a:latin typeface="Calibri Light" panose="020F0302020204030204" pitchFamily="34" charset="0"/>
                <a:cs typeface="Courier New" panose="02070309020205020404" pitchFamily="49" charset="0"/>
              </a:rPr>
              <a:t>J. Tanabe, Iron Dominated Electromagnets</a:t>
            </a:r>
          </a:p>
          <a:p>
            <a:pPr marL="514350" indent="-514350">
              <a:spcBef>
                <a:spcPts val="0"/>
              </a:spcBef>
              <a:buAutoNum type="arabicPeriod"/>
            </a:pPr>
            <a:r>
              <a:rPr lang="en-US" sz="2100" i="0" dirty="0" smtClean="0">
                <a:latin typeface="Calibri Light" panose="020F0302020204030204" pitchFamily="34" charset="0"/>
                <a:cs typeface="Courier New" panose="02070309020205020404" pitchFamily="49" charset="0"/>
              </a:rPr>
              <a:t>P. Campbell, Permanent Magnet Materials and their Application</a:t>
            </a:r>
          </a:p>
          <a:p>
            <a:pPr marL="514350" indent="-514350">
              <a:spcBef>
                <a:spcPts val="0"/>
              </a:spcBef>
              <a:buAutoNum type="arabicPeriod"/>
            </a:pPr>
            <a:r>
              <a:rPr lang="en-US" sz="2100" i="0" dirty="0" smtClean="0">
                <a:latin typeface="Calibri Light" panose="020F0302020204030204" pitchFamily="34" charset="0"/>
                <a:cs typeface="Courier New" panose="02070309020205020404" pitchFamily="49" charset="0"/>
              </a:rPr>
              <a:t>K.-H. Mess, P. </a:t>
            </a:r>
            <a:r>
              <a:rPr lang="en-US" sz="2100" i="0" dirty="0" err="1" smtClean="0">
                <a:latin typeface="Calibri Light" panose="020F0302020204030204" pitchFamily="34" charset="0"/>
                <a:cs typeface="Courier New" panose="02070309020205020404" pitchFamily="49" charset="0"/>
              </a:rPr>
              <a:t>Schmüser</a:t>
            </a:r>
            <a:r>
              <a:rPr lang="en-US" sz="2100" i="0" dirty="0" smtClean="0">
                <a:latin typeface="Calibri Light" panose="020F0302020204030204" pitchFamily="34" charset="0"/>
                <a:cs typeface="Courier New" panose="02070309020205020404" pitchFamily="49" charset="0"/>
              </a:rPr>
              <a:t>, S. Wolff, Superconducting Accelerator Magnets</a:t>
            </a:r>
          </a:p>
          <a:p>
            <a:pPr marL="514350" indent="-514350">
              <a:spcBef>
                <a:spcPts val="0"/>
              </a:spcBef>
              <a:buAutoNum type="arabicPeriod"/>
            </a:pPr>
            <a:r>
              <a:rPr lang="en-US" sz="2100" i="0" dirty="0" smtClean="0">
                <a:latin typeface="Calibri Light" panose="020F0302020204030204" pitchFamily="34" charset="0"/>
                <a:cs typeface="Courier New" panose="02070309020205020404" pitchFamily="49" charset="0"/>
              </a:rPr>
              <a:t>M. N. Wilson, Superconducting Magnets</a:t>
            </a:r>
          </a:p>
          <a:p>
            <a:pPr marL="514350" indent="-514350">
              <a:spcBef>
                <a:spcPts val="0"/>
              </a:spcBef>
              <a:buAutoNum type="arabicPeriod"/>
            </a:pPr>
            <a:r>
              <a:rPr lang="en-GB" sz="2100" i="0" dirty="0" smtClean="0">
                <a:latin typeface="Calibri Light" panose="020F0302020204030204" pitchFamily="34" charset="0"/>
                <a:cs typeface="Courier New" panose="02070309020205020404" pitchFamily="49" charset="0"/>
              </a:rPr>
              <a:t>A. Devred, Practical </a:t>
            </a:r>
            <a:r>
              <a:rPr lang="en-GB" sz="2100" i="0" dirty="0">
                <a:latin typeface="Calibri Light" panose="020F0302020204030204" pitchFamily="34" charset="0"/>
                <a:cs typeface="Courier New" panose="02070309020205020404" pitchFamily="49" charset="0"/>
              </a:rPr>
              <a:t>Low-Temperature Superconductors for </a:t>
            </a:r>
            <a:r>
              <a:rPr lang="en-GB" sz="2100" i="0" dirty="0" smtClean="0">
                <a:latin typeface="Calibri Light" panose="020F0302020204030204" pitchFamily="34" charset="0"/>
                <a:cs typeface="Courier New" panose="02070309020205020404" pitchFamily="49" charset="0"/>
              </a:rPr>
              <a:t>Electromagnets</a:t>
            </a:r>
          </a:p>
          <a:p>
            <a:pPr marL="514350" indent="-514350">
              <a:spcBef>
                <a:spcPts val="0"/>
              </a:spcBef>
              <a:buAutoNum type="arabicPeriod"/>
            </a:pPr>
            <a:r>
              <a:rPr lang="en-GB" sz="2100" i="0" dirty="0" smtClean="0">
                <a:latin typeface="Calibri Light" panose="020F0302020204030204" pitchFamily="34" charset="0"/>
                <a:cs typeface="Courier New" panose="02070309020205020404" pitchFamily="49" charset="0"/>
              </a:rPr>
              <a:t>L. Rossi and E. </a:t>
            </a:r>
            <a:r>
              <a:rPr lang="en-GB" sz="2100" i="0" dirty="0" err="1" smtClean="0">
                <a:latin typeface="Calibri Light" panose="020F0302020204030204" pitchFamily="34" charset="0"/>
                <a:cs typeface="Courier New" panose="02070309020205020404" pitchFamily="49" charset="0"/>
              </a:rPr>
              <a:t>Todesco</a:t>
            </a:r>
            <a:r>
              <a:rPr lang="en-GB" sz="2100" i="0" dirty="0" smtClean="0">
                <a:latin typeface="Calibri Light" panose="020F0302020204030204" pitchFamily="34" charset="0"/>
                <a:cs typeface="Courier New" panose="02070309020205020404" pitchFamily="49" charset="0"/>
              </a:rPr>
              <a:t>, Electromagnetic design of superconducting dipoles based on sector coils</a:t>
            </a:r>
            <a:endParaRPr lang="en-US" sz="2100" i="0" dirty="0">
              <a:latin typeface="Calibri Light" panose="020F0302020204030204" pitchFamily="34" charset="0"/>
              <a:cs typeface="Courier New" panose="02070309020205020404" pitchFamily="49" charset="0"/>
            </a:endParaRPr>
          </a:p>
        </p:txBody>
      </p:sp>
    </p:spTree>
    <p:extLst>
      <p:ext uri="{BB962C8B-B14F-4D97-AF65-F5344CB8AC3E}">
        <p14:creationId xmlns:p14="http://schemas.microsoft.com/office/powerpoint/2010/main" val="308415087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Resistive magnets are in most cases “iron-dominated</a:t>
            </a:r>
            <a:r>
              <a:rPr lang="en-US" sz="2800" i="0" kern="0" dirty="0" smtClean="0">
                <a:solidFill>
                  <a:srgbClr val="0033CC"/>
                </a:solidFill>
                <a:latin typeface="Calibri Light" panose="020F0302020204030204" pitchFamily="34" charset="0"/>
              </a:rPr>
              <a:t>”: </a:t>
            </a:r>
            <a:r>
              <a:rPr lang="en-US" sz="2800" i="0" kern="0" dirty="0" smtClean="0">
                <a:solidFill>
                  <a:srgbClr val="0033CC"/>
                </a:solidFill>
                <a:latin typeface="Calibri Light" panose="020F0302020204030204" pitchFamily="34" charset="0"/>
              </a:rPr>
              <a:t>the BH response of the yoke material is important</a:t>
            </a:r>
            <a:endParaRPr lang="en-US" sz="2800" b="0" i="0" kern="0" dirty="0" smtClean="0">
              <a:solidFill>
                <a:srgbClr val="0033CC"/>
              </a:solidFill>
              <a:latin typeface="Calibri Light" panose="020F0302020204030204" pitchFamily="34" charset="0"/>
            </a:endParaRPr>
          </a:p>
        </p:txBody>
      </p:sp>
      <p:sp>
        <p:nvSpPr>
          <p:cNvPr id="5" name="Text Box 36"/>
          <p:cNvSpPr txBox="1">
            <a:spLocks noChangeArrowheads="1"/>
          </p:cNvSpPr>
          <p:nvPr/>
        </p:nvSpPr>
        <p:spPr bwMode="auto">
          <a:xfrm>
            <a:off x="2102947" y="5909210"/>
            <a:ext cx="4938105" cy="400110"/>
          </a:xfrm>
          <a:prstGeom prst="rect">
            <a:avLst/>
          </a:prstGeom>
          <a:noFill/>
          <a:ln w="9525" algn="ctr">
            <a:noFill/>
            <a:miter lim="800000"/>
            <a:headEnd/>
            <a:tailEnd/>
          </a:ln>
        </p:spPr>
        <p:txBody>
          <a:bodyPr wrap="square">
            <a:spAutoFit/>
          </a:bodyPr>
          <a:lstStyle/>
          <a:p>
            <a:pPr algn="ctr" eaLnBrk="0" hangingPunct="0"/>
            <a:r>
              <a:rPr lang="en-US" sz="2000" i="0" dirty="0" smtClean="0">
                <a:latin typeface="Calibri Light" panose="020F0302020204030204" pitchFamily="34" charset="0"/>
                <a:ea typeface="ＭＳ Ｐゴシック" pitchFamily="34" charset="-128"/>
              </a:rPr>
              <a:t>curves for typical M1200-100 A electrical steel</a:t>
            </a:r>
            <a:endParaRPr lang="en-US" sz="2000" i="0" dirty="0">
              <a:latin typeface="Calibri Light" panose="020F0302020204030204" pitchFamily="34" charset="0"/>
              <a:ea typeface="ＭＳ Ｐゴシック" pitchFamily="34" charset="-128"/>
            </a:endParaRPr>
          </a:p>
        </p:txBody>
      </p:sp>
      <p:pic>
        <p:nvPicPr>
          <p:cNvPr id="4" name="Picture 3"/>
          <p:cNvPicPr>
            <a:picLocks noChangeAspect="1"/>
          </p:cNvPicPr>
          <p:nvPr/>
        </p:nvPicPr>
        <p:blipFill>
          <a:blip r:embed="rId3"/>
          <a:stretch>
            <a:fillRect/>
          </a:stretch>
        </p:blipFill>
        <p:spPr>
          <a:xfrm>
            <a:off x="1586099" y="1776571"/>
            <a:ext cx="5971802" cy="3956685"/>
          </a:xfrm>
          <a:prstGeom prst="rect">
            <a:avLst/>
          </a:prstGeom>
        </p:spPr>
      </p:pic>
    </p:spTree>
    <p:extLst>
      <p:ext uri="{BB962C8B-B14F-4D97-AF65-F5344CB8AC3E}">
        <p14:creationId xmlns:p14="http://schemas.microsoft.com/office/powerpoint/2010/main" val="171796541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These are typical fields for resistive dipoles and quadrupoles, taken from machines at CERN</a:t>
            </a:r>
            <a:endParaRPr lang="en-US" sz="2800" b="0" i="0" kern="0" dirty="0" smtClean="0">
              <a:solidFill>
                <a:srgbClr val="0033CC"/>
              </a:solidFill>
              <a:latin typeface="Calibri Light" panose="020F0302020204030204" pitchFamily="34" charset="0"/>
            </a:endParaRPr>
          </a:p>
        </p:txBody>
      </p:sp>
      <p:sp>
        <p:nvSpPr>
          <p:cNvPr id="7" name="Text Box 36"/>
          <p:cNvSpPr txBox="1">
            <a:spLocks noChangeArrowheads="1"/>
          </p:cNvSpPr>
          <p:nvPr/>
        </p:nvSpPr>
        <p:spPr bwMode="auto">
          <a:xfrm>
            <a:off x="395536" y="1487681"/>
            <a:ext cx="8424936" cy="4893647"/>
          </a:xfrm>
          <a:prstGeom prst="rect">
            <a:avLst/>
          </a:prstGeom>
          <a:noFill/>
          <a:ln w="9525" algn="ctr">
            <a:noFill/>
            <a:miter lim="800000"/>
            <a:headEnd/>
            <a:tailEnd/>
          </a:ln>
        </p:spPr>
        <p:txBody>
          <a:bodyPr wrap="square">
            <a:spAutoFit/>
          </a:bodyPr>
          <a:lstStyle/>
          <a:p>
            <a:pPr eaLnBrk="0" hangingPunct="0"/>
            <a:r>
              <a:rPr lang="en-US" i="0" u="sng" dirty="0" smtClean="0">
                <a:latin typeface="Calibri Light" panose="020F0302020204030204" pitchFamily="34" charset="0"/>
                <a:ea typeface="ＭＳ Ｐゴシック" pitchFamily="34" charset="-128"/>
              </a:rPr>
              <a:t>PS @ 26 GeV</a:t>
            </a:r>
            <a:endParaRPr lang="en-US" i="0" u="sng" dirty="0">
              <a:latin typeface="Calibri Light" panose="020F0302020204030204" pitchFamily="34" charset="0"/>
              <a:ea typeface="ＭＳ Ｐゴシック" pitchFamily="34" charset="-128"/>
            </a:endParaRPr>
          </a:p>
          <a:p>
            <a:pPr eaLnBrk="0" hangingPunct="0"/>
            <a:r>
              <a:rPr lang="en-US" i="0" dirty="0" smtClean="0">
                <a:latin typeface="Calibri Light" panose="020F0302020204030204" pitchFamily="34" charset="0"/>
                <a:ea typeface="ＭＳ Ｐゴシック" pitchFamily="34" charset="-128"/>
              </a:rPr>
              <a:t>combined function bending 	B = 1.5 T</a:t>
            </a:r>
          </a:p>
          <a:p>
            <a:pPr eaLnBrk="0" hangingPunct="0"/>
            <a:endParaRPr lang="en-US" i="0" u="sng" dirty="0" smtClean="0">
              <a:latin typeface="Calibri Light" panose="020F0302020204030204" pitchFamily="34" charset="0"/>
              <a:ea typeface="ＭＳ Ｐゴシック" pitchFamily="34" charset="-128"/>
            </a:endParaRPr>
          </a:p>
          <a:p>
            <a:pPr eaLnBrk="0" hangingPunct="0"/>
            <a:endParaRPr lang="en-US" i="0" u="sng" dirty="0">
              <a:latin typeface="Calibri Light" panose="020F0302020204030204" pitchFamily="34" charset="0"/>
              <a:ea typeface="ＭＳ Ｐゴシック" pitchFamily="34" charset="-128"/>
            </a:endParaRPr>
          </a:p>
          <a:p>
            <a:pPr eaLnBrk="0" hangingPunct="0"/>
            <a:r>
              <a:rPr lang="en-US" i="0" u="sng" dirty="0" smtClean="0">
                <a:latin typeface="Calibri Light" panose="020F0302020204030204" pitchFamily="34" charset="0"/>
                <a:ea typeface="ＭＳ Ｐゴシック" pitchFamily="34" charset="-128"/>
              </a:rPr>
              <a:t>SPS @ 450 GeV</a:t>
            </a:r>
          </a:p>
          <a:p>
            <a:pPr eaLnBrk="0" hangingPunct="0"/>
            <a:r>
              <a:rPr lang="en-US" i="0" dirty="0" smtClean="0">
                <a:latin typeface="Calibri Light" panose="020F0302020204030204" pitchFamily="34" charset="0"/>
                <a:ea typeface="ＭＳ Ｐゴシック" pitchFamily="34" charset="-128"/>
              </a:rPr>
              <a:t>bending			B = 2.0 T</a:t>
            </a:r>
          </a:p>
          <a:p>
            <a:pPr eaLnBrk="0" hangingPunct="0"/>
            <a:r>
              <a:rPr lang="en-US" i="0" dirty="0" smtClean="0">
                <a:latin typeface="Calibri Light" panose="020F0302020204030204" pitchFamily="34" charset="0"/>
                <a:ea typeface="ＭＳ Ｐゴシック" pitchFamily="34" charset="-128"/>
              </a:rPr>
              <a:t>quadrupole	</a:t>
            </a:r>
            <a:r>
              <a:rPr lang="en-US" i="0" dirty="0">
                <a:latin typeface="Calibri Light" panose="020F0302020204030204" pitchFamily="34" charset="0"/>
                <a:ea typeface="ＭＳ Ｐゴシック" pitchFamily="34" charset="-128"/>
              </a:rPr>
              <a:t>	</a:t>
            </a:r>
            <a:r>
              <a:rPr lang="en-US" i="0" dirty="0" smtClean="0">
                <a:latin typeface="Calibri Light" panose="020F0302020204030204" pitchFamily="34" charset="0"/>
                <a:ea typeface="ＭＳ Ｐゴシック" pitchFamily="34" charset="-128"/>
              </a:rPr>
              <a:t>	</a:t>
            </a:r>
            <a:r>
              <a:rPr lang="en-US" i="0" dirty="0" err="1" smtClean="0">
                <a:latin typeface="Calibri Light" panose="020F0302020204030204" pitchFamily="34" charset="0"/>
                <a:ea typeface="ＭＳ Ｐゴシック" pitchFamily="34" charset="-128"/>
              </a:rPr>
              <a:t>B</a:t>
            </a:r>
            <a:r>
              <a:rPr lang="en-US" i="0" baseline="-25000" dirty="0" err="1" smtClean="0">
                <a:latin typeface="Calibri Light" panose="020F0302020204030204" pitchFamily="34" charset="0"/>
                <a:ea typeface="ＭＳ Ｐゴシック" pitchFamily="34" charset="-128"/>
              </a:rPr>
              <a:t>pole</a:t>
            </a:r>
            <a:r>
              <a:rPr lang="en-US" i="0" dirty="0" smtClean="0">
                <a:latin typeface="Calibri Light" panose="020F0302020204030204" pitchFamily="34" charset="0"/>
                <a:ea typeface="ＭＳ Ｐゴシック" pitchFamily="34" charset="-128"/>
              </a:rPr>
              <a:t> </a:t>
            </a:r>
            <a:r>
              <a:rPr lang="en-US" i="0" dirty="0">
                <a:latin typeface="Calibri Light" panose="020F0302020204030204" pitchFamily="34" charset="0"/>
                <a:ea typeface="ＭＳ Ｐゴシック" pitchFamily="34" charset="-128"/>
              </a:rPr>
              <a:t>= </a:t>
            </a:r>
            <a:r>
              <a:rPr lang="en-US" i="0" dirty="0" smtClean="0">
                <a:latin typeface="Calibri Light" panose="020F0302020204030204" pitchFamily="34" charset="0"/>
                <a:ea typeface="ＭＳ Ｐゴシック" pitchFamily="34" charset="-128"/>
              </a:rPr>
              <a:t>21.7*0.044 </a:t>
            </a:r>
            <a:r>
              <a:rPr lang="en-US" i="0" dirty="0">
                <a:latin typeface="Calibri Light" panose="020F0302020204030204" pitchFamily="34" charset="0"/>
                <a:ea typeface="ＭＳ Ｐゴシック" pitchFamily="34" charset="-128"/>
              </a:rPr>
              <a:t>= </a:t>
            </a:r>
            <a:r>
              <a:rPr lang="en-US" i="0" dirty="0" smtClean="0">
                <a:latin typeface="Calibri Light" panose="020F0302020204030204" pitchFamily="34" charset="0"/>
                <a:ea typeface="ＭＳ Ｐゴシック" pitchFamily="34" charset="-128"/>
              </a:rPr>
              <a:t>0.95 T</a:t>
            </a:r>
          </a:p>
          <a:p>
            <a:pPr eaLnBrk="0" hangingPunct="0"/>
            <a:endParaRPr lang="en-US" i="0" dirty="0" smtClean="0">
              <a:latin typeface="Calibri Light" panose="020F0302020204030204" pitchFamily="34" charset="0"/>
              <a:ea typeface="ＭＳ Ｐゴシック" pitchFamily="34" charset="-128"/>
            </a:endParaRPr>
          </a:p>
          <a:p>
            <a:pPr eaLnBrk="0" hangingPunct="0"/>
            <a:endParaRPr lang="en-US" i="0" dirty="0" smtClean="0">
              <a:latin typeface="Calibri Light" panose="020F0302020204030204" pitchFamily="34" charset="0"/>
              <a:ea typeface="ＭＳ Ｐゴシック" pitchFamily="34" charset="-128"/>
            </a:endParaRPr>
          </a:p>
          <a:p>
            <a:pPr eaLnBrk="0" hangingPunct="0"/>
            <a:r>
              <a:rPr lang="en-US" i="0" u="sng" dirty="0">
                <a:latin typeface="Calibri Light" panose="020F0302020204030204" pitchFamily="34" charset="0"/>
                <a:ea typeface="ＭＳ Ｐゴシック" pitchFamily="34" charset="-128"/>
              </a:rPr>
              <a:t>TI2 / TI8 (transfer </a:t>
            </a:r>
            <a:r>
              <a:rPr lang="en-US" i="0" u="sng" dirty="0" smtClean="0">
                <a:latin typeface="Calibri Light" panose="020F0302020204030204" pitchFamily="34" charset="0"/>
                <a:ea typeface="ＭＳ Ｐゴシック" pitchFamily="34" charset="-128"/>
              </a:rPr>
              <a:t>lines SPS to LHC, @ 450 GeV)</a:t>
            </a:r>
          </a:p>
          <a:p>
            <a:pPr eaLnBrk="0" hangingPunct="0"/>
            <a:r>
              <a:rPr lang="en-US" i="0" dirty="0" smtClean="0">
                <a:latin typeface="Calibri Light" panose="020F0302020204030204" pitchFamily="34" charset="0"/>
                <a:ea typeface="ＭＳ Ｐゴシック" pitchFamily="34" charset="-128"/>
              </a:rPr>
              <a:t>bending			B = 1.8 T</a:t>
            </a:r>
          </a:p>
          <a:p>
            <a:pPr eaLnBrk="0" hangingPunct="0"/>
            <a:r>
              <a:rPr lang="en-US" i="0" dirty="0" smtClean="0">
                <a:latin typeface="Calibri Light" panose="020F0302020204030204" pitchFamily="34" charset="0"/>
                <a:ea typeface="ＭＳ Ｐゴシック" pitchFamily="34" charset="-128"/>
              </a:rPr>
              <a:t>quadrupole			</a:t>
            </a:r>
            <a:r>
              <a:rPr lang="en-US" i="0" dirty="0" err="1" smtClean="0">
                <a:latin typeface="Calibri Light" panose="020F0302020204030204" pitchFamily="34" charset="0"/>
                <a:ea typeface="ＭＳ Ｐゴシック" pitchFamily="34" charset="-128"/>
              </a:rPr>
              <a:t>B</a:t>
            </a:r>
            <a:r>
              <a:rPr lang="en-US" i="0" baseline="-25000" dirty="0" err="1" smtClean="0">
                <a:latin typeface="Calibri Light" panose="020F0302020204030204" pitchFamily="34" charset="0"/>
                <a:ea typeface="ＭＳ Ｐゴシック" pitchFamily="34" charset="-128"/>
              </a:rPr>
              <a:t>pole</a:t>
            </a:r>
            <a:r>
              <a:rPr lang="en-US" i="0" dirty="0" smtClean="0">
                <a:latin typeface="Calibri Light" panose="020F0302020204030204" pitchFamily="34" charset="0"/>
                <a:ea typeface="ＭＳ Ｐゴシック" pitchFamily="34" charset="-128"/>
              </a:rPr>
              <a:t> = 53.5*0.016 = 0.86 T</a:t>
            </a:r>
          </a:p>
          <a:p>
            <a:pPr eaLnBrk="0" hangingPunct="0"/>
            <a:endParaRPr lang="en-US" i="0" dirty="0" smtClean="0">
              <a:latin typeface="Calibri Light" panose="020F0302020204030204" pitchFamily="34" charset="0"/>
              <a:ea typeface="ＭＳ Ｐゴシック" pitchFamily="34" charset="-128"/>
            </a:endParaRPr>
          </a:p>
        </p:txBody>
      </p:sp>
    </p:spTree>
    <p:extLst>
      <p:ext uri="{BB962C8B-B14F-4D97-AF65-F5344CB8AC3E}">
        <p14:creationId xmlns:p14="http://schemas.microsoft.com/office/powerpoint/2010/main" val="173785816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This is </a:t>
            </a:r>
            <a:r>
              <a:rPr lang="en-US" sz="2800" i="0" kern="0" dirty="0" smtClean="0">
                <a:solidFill>
                  <a:srgbClr val="0033CC"/>
                </a:solidFill>
                <a:latin typeface="Calibri Light" panose="020F0302020204030204" pitchFamily="34" charset="0"/>
              </a:rPr>
              <a:t>the (average) </a:t>
            </a:r>
            <a:r>
              <a:rPr lang="en-US" sz="2800" i="0" kern="0" dirty="0" smtClean="0">
                <a:solidFill>
                  <a:srgbClr val="0033CC"/>
                </a:solidFill>
                <a:latin typeface="Calibri Light" panose="020F0302020204030204" pitchFamily="34" charset="0"/>
              </a:rPr>
              <a:t>transfer function field B vs. current I for the SPS main dipoles</a:t>
            </a:r>
            <a:endParaRPr lang="en-US" sz="2800" b="0" i="0" kern="0" dirty="0" smtClean="0">
              <a:solidFill>
                <a:srgbClr val="0033CC"/>
              </a:solidFill>
              <a:latin typeface="Calibri Light" panose="020F0302020204030204" pitchFamily="34" charset="0"/>
            </a:endParaRPr>
          </a:p>
        </p:txBody>
      </p:sp>
      <p:pic>
        <p:nvPicPr>
          <p:cNvPr id="3" name="Picture 2"/>
          <p:cNvPicPr>
            <a:picLocks noChangeAspect="1"/>
          </p:cNvPicPr>
          <p:nvPr/>
        </p:nvPicPr>
        <p:blipFill>
          <a:blip r:embed="rId3"/>
          <a:stretch>
            <a:fillRect/>
          </a:stretch>
        </p:blipFill>
        <p:spPr>
          <a:xfrm>
            <a:off x="820233" y="1409775"/>
            <a:ext cx="7503535" cy="4971553"/>
          </a:xfrm>
          <a:prstGeom prst="rect">
            <a:avLst/>
          </a:prstGeom>
        </p:spPr>
      </p:pic>
      <p:pic>
        <p:nvPicPr>
          <p:cNvPr id="4" name="Picture 3"/>
          <p:cNvPicPr>
            <a:picLocks noChangeAspect="1"/>
          </p:cNvPicPr>
          <p:nvPr/>
        </p:nvPicPr>
        <p:blipFill rotWithShape="1">
          <a:blip r:embed="rId4"/>
          <a:srcRect r="23684"/>
          <a:stretch/>
        </p:blipFill>
        <p:spPr>
          <a:xfrm>
            <a:off x="5913228" y="2996952"/>
            <a:ext cx="2047340" cy="2587858"/>
          </a:xfrm>
          <a:prstGeom prst="rect">
            <a:avLst/>
          </a:prstGeom>
        </p:spPr>
      </p:pic>
    </p:spTree>
    <p:extLst>
      <p:ext uri="{BB962C8B-B14F-4D97-AF65-F5344CB8AC3E}">
        <p14:creationId xmlns:p14="http://schemas.microsoft.com/office/powerpoint/2010/main" val="34019844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If the magnet is not dc, then an rms power / current is taken, considering the duty cycle</a:t>
            </a:r>
            <a:endParaRPr lang="en-US" sz="2800" b="0" i="0" kern="0" dirty="0">
              <a:solidFill>
                <a:srgbClr val="0033CC"/>
              </a:solidFill>
              <a:latin typeface="Calibri Light" panose="020F0302020204030204" pitchFamily="34" charset="0"/>
            </a:endParaRPr>
          </a:p>
          <a:p>
            <a:pPr algn="l">
              <a:lnSpc>
                <a:spcPct val="110000"/>
              </a:lnSpc>
            </a:pPr>
            <a:endParaRPr lang="en-US" sz="2800" b="0" i="0" kern="0" dirty="0">
              <a:solidFill>
                <a:srgbClr val="0033CC"/>
              </a:solidFill>
              <a:latin typeface="Calibri Light" panose="020F0302020204030204" pitchFamily="34" charset="0"/>
            </a:endParaRPr>
          </a:p>
          <a:p>
            <a:pPr algn="l">
              <a:lnSpc>
                <a:spcPct val="110000"/>
              </a:lnSpc>
            </a:pPr>
            <a:endParaRPr lang="en-US" sz="2800" b="0" i="0" kern="0" dirty="0" smtClean="0">
              <a:solidFill>
                <a:srgbClr val="0033CC"/>
              </a:solidFill>
              <a:latin typeface="Calibri Light" panose="020F0302020204030204" pitchFamily="34" charset="0"/>
            </a:endParaRPr>
          </a:p>
        </p:txBody>
      </p:sp>
      <mc:AlternateContent xmlns:mc="http://schemas.openxmlformats.org/markup-compatibility/2006" xmlns:a14="http://schemas.microsoft.com/office/drawing/2010/main">
        <mc:Choice Requires="a14">
          <p:sp>
            <p:nvSpPr>
              <p:cNvPr id="4" name="TextBox 3"/>
              <p:cNvSpPr txBox="1"/>
              <p:nvPr/>
            </p:nvSpPr>
            <p:spPr>
              <a:xfrm>
                <a:off x="2459370" y="2171794"/>
                <a:ext cx="4225259" cy="1113190"/>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𝑃</m:t>
                          </m:r>
                        </m:e>
                        <m:sub>
                          <m:r>
                            <a:rPr lang="en-GB" b="0" i="1" smtClean="0">
                              <a:latin typeface="Cambria Math" panose="02040503050406030204" pitchFamily="18" charset="0"/>
                              <a:ea typeface="Cambria Math" panose="02040503050406030204" pitchFamily="18" charset="0"/>
                            </a:rPr>
                            <m:t>𝑟𝑚𝑠</m:t>
                          </m:r>
                        </m:sub>
                      </m:sSub>
                      <m:r>
                        <a:rPr lang="en-GB" b="0" i="1" smtClean="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𝑅</m:t>
                      </m:r>
                      <m:sSubSup>
                        <m:sSubSupPr>
                          <m:ctrlPr>
                            <a:rPr lang="en-GB" b="0" i="1" smtClean="0">
                              <a:latin typeface="Cambria Math" panose="02040503050406030204" pitchFamily="18" charset="0"/>
                              <a:ea typeface="Cambria Math" panose="02040503050406030204" pitchFamily="18" charset="0"/>
                            </a:rPr>
                          </m:ctrlPr>
                        </m:sSubSupPr>
                        <m:e>
                          <m:r>
                            <a:rPr lang="en-GB" b="0" i="1" smtClean="0">
                              <a:latin typeface="Cambria Math" panose="02040503050406030204" pitchFamily="18" charset="0"/>
                              <a:ea typeface="Cambria Math" panose="02040503050406030204" pitchFamily="18" charset="0"/>
                            </a:rPr>
                            <m:t>𝐼</m:t>
                          </m:r>
                        </m:e>
                        <m:sub>
                          <m:r>
                            <a:rPr lang="en-GB" b="0" i="1" smtClean="0">
                              <a:latin typeface="Cambria Math" panose="02040503050406030204" pitchFamily="18" charset="0"/>
                              <a:ea typeface="Cambria Math" panose="02040503050406030204" pitchFamily="18" charset="0"/>
                            </a:rPr>
                            <m:t>𝑟𝑚𝑠</m:t>
                          </m:r>
                        </m:sub>
                        <m:sup>
                          <m:r>
                            <a:rPr lang="en-GB" b="0" i="1" smtClean="0">
                              <a:latin typeface="Cambria Math" panose="02040503050406030204" pitchFamily="18" charset="0"/>
                              <a:ea typeface="Cambria Math" panose="02040503050406030204" pitchFamily="18" charset="0"/>
                            </a:rPr>
                            <m:t>2</m:t>
                          </m:r>
                        </m:sup>
                      </m:sSubSup>
                      <m:r>
                        <a:rPr lang="en-GB" b="0" i="1" smtClean="0">
                          <a:latin typeface="Cambria Math" panose="02040503050406030204" pitchFamily="18" charset="0"/>
                          <a:ea typeface="Cambria Math" panose="02040503050406030204" pitchFamily="18" charset="0"/>
                        </a:rPr>
                        <m:t>=</m:t>
                      </m:r>
                      <m:f>
                        <m:fPr>
                          <m:ctrlPr>
                            <a:rPr lang="en-GB" b="0" i="1" smtClean="0">
                              <a:latin typeface="Cambria Math" panose="02040503050406030204" pitchFamily="18" charset="0"/>
                              <a:ea typeface="Cambria Math" panose="02040503050406030204" pitchFamily="18" charset="0"/>
                            </a:rPr>
                          </m:ctrlPr>
                        </m:fPr>
                        <m:num>
                          <m:r>
                            <a:rPr lang="en-GB" b="0" i="1" smtClean="0">
                              <a:latin typeface="Cambria Math" panose="02040503050406030204" pitchFamily="18" charset="0"/>
                              <a:ea typeface="Cambria Math" panose="02040503050406030204" pitchFamily="18" charset="0"/>
                            </a:rPr>
                            <m:t>1</m:t>
                          </m:r>
                        </m:num>
                        <m:den>
                          <m:r>
                            <a:rPr lang="en-GB" b="0" i="1" smtClean="0">
                              <a:latin typeface="Cambria Math" panose="02040503050406030204" pitchFamily="18" charset="0"/>
                              <a:ea typeface="Cambria Math" panose="02040503050406030204" pitchFamily="18" charset="0"/>
                            </a:rPr>
                            <m:t>𝑇</m:t>
                          </m:r>
                        </m:den>
                      </m:f>
                      <m:nary>
                        <m:naryPr>
                          <m:limLoc m:val="undOvr"/>
                          <m:ctrlPr>
                            <a:rPr lang="en-GB" b="0" i="1" smtClean="0">
                              <a:latin typeface="Cambria Math" panose="02040503050406030204" pitchFamily="18" charset="0"/>
                              <a:ea typeface="Cambria Math" panose="02040503050406030204" pitchFamily="18" charset="0"/>
                            </a:rPr>
                          </m:ctrlPr>
                        </m:naryPr>
                        <m:sub>
                          <m:r>
                            <m:rPr>
                              <m:brk m:alnAt="24"/>
                            </m:rPr>
                            <a:rPr lang="en-GB" b="0" i="1" smtClean="0">
                              <a:latin typeface="Cambria Math" panose="02040503050406030204" pitchFamily="18" charset="0"/>
                              <a:ea typeface="Cambria Math" panose="02040503050406030204" pitchFamily="18" charset="0"/>
                            </a:rPr>
                            <m:t>0</m:t>
                          </m:r>
                        </m:sub>
                        <m:sup>
                          <m:r>
                            <a:rPr lang="en-GB" b="0" i="1" smtClean="0">
                              <a:latin typeface="Cambria Math" panose="02040503050406030204" pitchFamily="18" charset="0"/>
                              <a:ea typeface="Cambria Math" panose="02040503050406030204" pitchFamily="18" charset="0"/>
                            </a:rPr>
                            <m:t>𝑇</m:t>
                          </m:r>
                        </m:sup>
                        <m:e>
                          <m:r>
                            <a:rPr lang="en-GB" b="0" i="1" smtClean="0">
                              <a:latin typeface="Cambria Math" panose="02040503050406030204" pitchFamily="18" charset="0"/>
                              <a:ea typeface="Cambria Math" panose="02040503050406030204" pitchFamily="18" charset="0"/>
                            </a:rPr>
                            <m:t>𝑅</m:t>
                          </m:r>
                          <m:sSup>
                            <m:sSupPr>
                              <m:ctrlPr>
                                <a:rPr lang="en-GB" b="0" i="1" smtClean="0">
                                  <a:latin typeface="Cambria Math" panose="02040503050406030204" pitchFamily="18" charset="0"/>
                                  <a:ea typeface="Cambria Math" panose="02040503050406030204" pitchFamily="18" charset="0"/>
                                </a:rPr>
                              </m:ctrlPr>
                            </m:sSupPr>
                            <m:e>
                              <m:d>
                                <m:dPr>
                                  <m:begChr m:val="["/>
                                  <m:endChr m:val="]"/>
                                  <m:ctrlPr>
                                    <a:rPr lang="en-GB" b="0" i="1" smtClean="0">
                                      <a:latin typeface="Cambria Math" panose="02040503050406030204" pitchFamily="18" charset="0"/>
                                      <a:ea typeface="Cambria Math" panose="02040503050406030204" pitchFamily="18" charset="0"/>
                                    </a:rPr>
                                  </m:ctrlPr>
                                </m:dPr>
                                <m:e>
                                  <m:r>
                                    <a:rPr lang="en-GB" b="0">
                                      <a:latin typeface="Cambria Math" panose="02040503050406030204" pitchFamily="18" charset="0"/>
                                      <a:ea typeface="Cambria Math" panose="02040503050406030204" pitchFamily="18" charset="0"/>
                                    </a:rPr>
                                    <m:t>𝐼</m:t>
                                  </m:r>
                                  <m:d>
                                    <m:dPr>
                                      <m:ctrlPr>
                                        <a:rPr lang="en-GB" b="0" i="1">
                                          <a:latin typeface="Cambria Math" panose="02040503050406030204" pitchFamily="18" charset="0"/>
                                          <a:ea typeface="Cambria Math" panose="02040503050406030204" pitchFamily="18" charset="0"/>
                                        </a:rPr>
                                      </m:ctrlPr>
                                    </m:dPr>
                                    <m:e>
                                      <m:r>
                                        <a:rPr lang="en-GB" b="0">
                                          <a:latin typeface="Cambria Math" panose="02040503050406030204" pitchFamily="18" charset="0"/>
                                          <a:ea typeface="Cambria Math" panose="02040503050406030204" pitchFamily="18" charset="0"/>
                                        </a:rPr>
                                        <m:t>𝑡</m:t>
                                      </m:r>
                                    </m:e>
                                  </m:d>
                                </m:e>
                              </m:d>
                            </m:e>
                            <m:sup>
                              <m:r>
                                <a:rPr lang="en-GB" b="0" i="1" smtClean="0">
                                  <a:latin typeface="Cambria Math" panose="02040503050406030204" pitchFamily="18" charset="0"/>
                                  <a:ea typeface="Cambria Math" panose="02040503050406030204" pitchFamily="18" charset="0"/>
                                </a:rPr>
                                <m:t>2</m:t>
                              </m:r>
                            </m:sup>
                          </m:sSup>
                          <m:r>
                            <a:rPr lang="en-GB" b="0" i="1" smtClean="0">
                              <a:latin typeface="Cambria Math" panose="02040503050406030204" pitchFamily="18" charset="0"/>
                              <a:ea typeface="Cambria Math" panose="02040503050406030204" pitchFamily="18" charset="0"/>
                            </a:rPr>
                            <m:t>𝑑𝑡</m:t>
                          </m:r>
                        </m:e>
                      </m:nary>
                    </m:oMath>
                  </m:oMathPara>
                </a14:m>
                <a:endParaRPr lang="en-GB" b="0" dirty="0"/>
              </a:p>
            </p:txBody>
          </p:sp>
        </mc:Choice>
        <mc:Fallback xmlns="">
          <p:sp>
            <p:nvSpPr>
              <p:cNvPr id="4" name="TextBox 3"/>
              <p:cNvSpPr txBox="1">
                <a:spLocks noRot="1" noChangeAspect="1" noMove="1" noResize="1" noEditPoints="1" noAdjustHandles="1" noChangeArrowheads="1" noChangeShapeType="1" noTextEdit="1"/>
              </p:cNvSpPr>
              <p:nvPr/>
            </p:nvSpPr>
            <p:spPr>
              <a:xfrm>
                <a:off x="2459370" y="2171794"/>
                <a:ext cx="4225259" cy="1113190"/>
              </a:xfrm>
              <a:prstGeom prst="rect">
                <a:avLst/>
              </a:prstGeom>
              <a:blipFill rotWithShape="0">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 name="TextBox 4"/>
              <p:cNvSpPr txBox="1"/>
              <p:nvPr/>
            </p:nvSpPr>
            <p:spPr>
              <a:xfrm>
                <a:off x="5052165" y="3789040"/>
                <a:ext cx="1680075" cy="770019"/>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𝐼</m:t>
                          </m:r>
                        </m:e>
                        <m:sub>
                          <m:r>
                            <a:rPr lang="en-GB" b="0">
                              <a:latin typeface="Cambria Math" panose="02040503050406030204" pitchFamily="18" charset="0"/>
                              <a:ea typeface="Cambria Math" panose="02040503050406030204" pitchFamily="18" charset="0"/>
                            </a:rPr>
                            <m:t>𝑟𝑚𝑠</m:t>
                          </m:r>
                        </m:sub>
                      </m:sSub>
                      <m:r>
                        <a:rPr lang="en-GB" b="0">
                          <a:latin typeface="Cambria Math" panose="02040503050406030204" pitchFamily="18" charset="0"/>
                          <a:ea typeface="Cambria Math" panose="02040503050406030204" pitchFamily="18" charset="0"/>
                        </a:rPr>
                        <m:t>=</m:t>
                      </m:r>
                      <m:f>
                        <m:fPr>
                          <m:ctrlPr>
                            <a:rPr lang="en-GB" b="0" i="1" smtClean="0">
                              <a:latin typeface="Cambria Math" panose="02040503050406030204" pitchFamily="18" charset="0"/>
                              <a:ea typeface="Cambria Math" panose="02040503050406030204" pitchFamily="18" charset="0"/>
                            </a:rPr>
                          </m:ctrlPr>
                        </m:fPr>
                        <m:num>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𝐼</m:t>
                              </m:r>
                            </m:e>
                            <m:sub>
                              <m:r>
                                <a:rPr lang="en-GB" b="0">
                                  <a:latin typeface="Cambria Math" panose="02040503050406030204" pitchFamily="18" charset="0"/>
                                  <a:ea typeface="Cambria Math" panose="02040503050406030204" pitchFamily="18" charset="0"/>
                                </a:rPr>
                                <m:t>𝑝𝑒𝑎𝑘</m:t>
                              </m:r>
                            </m:sub>
                          </m:sSub>
                        </m:num>
                        <m:den>
                          <m:rad>
                            <m:radPr>
                              <m:degHide m:val="on"/>
                              <m:ctrlPr>
                                <a:rPr lang="en-GB" b="0" i="1" smtClean="0">
                                  <a:latin typeface="Cambria Math" panose="02040503050406030204" pitchFamily="18" charset="0"/>
                                  <a:ea typeface="Cambria Math" panose="02040503050406030204" pitchFamily="18" charset="0"/>
                                </a:rPr>
                              </m:ctrlPr>
                            </m:radPr>
                            <m:deg/>
                            <m:e>
                              <m:r>
                                <a:rPr lang="en-GB" b="0" i="1" smtClean="0">
                                  <a:latin typeface="Cambria Math" panose="02040503050406030204" pitchFamily="18" charset="0"/>
                                  <a:ea typeface="Cambria Math" panose="02040503050406030204" pitchFamily="18" charset="0"/>
                                </a:rPr>
                                <m:t>2</m:t>
                              </m:r>
                            </m:e>
                          </m:rad>
                        </m:den>
                      </m:f>
                    </m:oMath>
                  </m:oMathPara>
                </a14:m>
                <a:r>
                  <a:rPr lang="en-GB" b="0" i="1" dirty="0" smtClean="0">
                    <a:latin typeface="Cambria Math" panose="02040503050406030204" pitchFamily="18" charset="0"/>
                  </a:rPr>
                  <a:t/>
                </a:r>
                <a:br>
                  <a:rPr lang="en-GB" b="0" i="1" dirty="0" smtClean="0">
                    <a:latin typeface="Cambria Math" panose="02040503050406030204" pitchFamily="18" charset="0"/>
                  </a:rPr>
                </a:br>
                <a:endParaRPr lang="en-GB" b="0" dirty="0"/>
              </a:p>
            </p:txBody>
          </p:sp>
        </mc:Choice>
        <mc:Fallback xmlns="">
          <p:sp>
            <p:nvSpPr>
              <p:cNvPr id="5" name="TextBox 4"/>
              <p:cNvSpPr txBox="1">
                <a:spLocks noRot="1" noChangeAspect="1" noMove="1" noResize="1" noEditPoints="1" noAdjustHandles="1" noChangeArrowheads="1" noChangeShapeType="1" noTextEdit="1"/>
              </p:cNvSpPr>
              <p:nvPr/>
            </p:nvSpPr>
            <p:spPr>
              <a:xfrm>
                <a:off x="5052165" y="3789040"/>
                <a:ext cx="1680075" cy="770019"/>
              </a:xfrm>
              <a:prstGeom prst="rect">
                <a:avLst/>
              </a:prstGeom>
              <a:blipFill>
                <a:blip r:embed="rId4"/>
                <a:stretch>
                  <a:fillRect/>
                </a:stretch>
              </a:blipFill>
            </p:spPr>
            <p:txBody>
              <a:bodyPr/>
              <a:lstStyle/>
              <a:p>
                <a:r>
                  <a:rPr lang="en-GB">
                    <a:noFill/>
                  </a:rPr>
                  <a:t> </a:t>
                </a:r>
              </a:p>
            </p:txBody>
          </p:sp>
        </mc:Fallback>
      </mc:AlternateContent>
      <p:sp>
        <p:nvSpPr>
          <p:cNvPr id="8" name="Text Box 36"/>
          <p:cNvSpPr txBox="1">
            <a:spLocks noChangeArrowheads="1"/>
          </p:cNvSpPr>
          <p:nvPr/>
        </p:nvSpPr>
        <p:spPr bwMode="auto">
          <a:xfrm>
            <a:off x="1338146" y="4009634"/>
            <a:ext cx="3528392" cy="461665"/>
          </a:xfrm>
          <a:prstGeom prst="rect">
            <a:avLst/>
          </a:prstGeom>
          <a:noFill/>
          <a:ln w="9525" algn="ctr">
            <a:noFill/>
            <a:miter lim="800000"/>
            <a:headEnd/>
            <a:tailEnd/>
          </a:ln>
        </p:spPr>
        <p:txBody>
          <a:bodyPr wrap="square">
            <a:spAutoFit/>
          </a:bodyPr>
          <a:lstStyle/>
          <a:p>
            <a:pPr eaLnBrk="0" hangingPunct="0"/>
            <a:r>
              <a:rPr lang="en-US" i="0" dirty="0" smtClean="0">
                <a:latin typeface="Calibri Light" panose="020F0302020204030204" pitchFamily="34" charset="0"/>
                <a:ea typeface="ＭＳ Ｐゴシック" pitchFamily="34" charset="-128"/>
              </a:rPr>
              <a:t>for a pure sine wave</a:t>
            </a:r>
            <a:endParaRPr lang="en-US" i="0" dirty="0">
              <a:latin typeface="Calibri Light" panose="020F0302020204030204" pitchFamily="34" charset="0"/>
              <a:ea typeface="ＭＳ Ｐゴシック" pitchFamily="34" charset="-128"/>
            </a:endParaRPr>
          </a:p>
        </p:txBody>
      </p:sp>
      <mc:AlternateContent xmlns:mc="http://schemas.openxmlformats.org/markup-compatibility/2006" xmlns:a14="http://schemas.microsoft.com/office/drawing/2010/main">
        <mc:Choice Requires="a14">
          <p:sp>
            <p:nvSpPr>
              <p:cNvPr id="7" name="TextBox 6"/>
              <p:cNvSpPr txBox="1"/>
              <p:nvPr/>
            </p:nvSpPr>
            <p:spPr>
              <a:xfrm>
                <a:off x="5052165" y="5122962"/>
                <a:ext cx="1680075" cy="770019"/>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𝐼</m:t>
                          </m:r>
                        </m:e>
                        <m:sub>
                          <m:r>
                            <a:rPr lang="en-GB" b="0">
                              <a:latin typeface="Cambria Math" panose="02040503050406030204" pitchFamily="18" charset="0"/>
                              <a:ea typeface="Cambria Math" panose="02040503050406030204" pitchFamily="18" charset="0"/>
                            </a:rPr>
                            <m:t>𝑟𝑚𝑠</m:t>
                          </m:r>
                        </m:sub>
                      </m:sSub>
                      <m:r>
                        <a:rPr lang="en-GB" b="0">
                          <a:latin typeface="Cambria Math" panose="02040503050406030204" pitchFamily="18" charset="0"/>
                          <a:ea typeface="Cambria Math" panose="02040503050406030204" pitchFamily="18" charset="0"/>
                        </a:rPr>
                        <m:t>=</m:t>
                      </m:r>
                      <m:f>
                        <m:fPr>
                          <m:ctrlPr>
                            <a:rPr lang="en-GB" b="0" i="1">
                              <a:latin typeface="Cambria Math" panose="02040503050406030204" pitchFamily="18" charset="0"/>
                              <a:ea typeface="Cambria Math" panose="02040503050406030204" pitchFamily="18" charset="0"/>
                            </a:rPr>
                          </m:ctrlPr>
                        </m:fPr>
                        <m:num>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𝐼</m:t>
                              </m:r>
                            </m:e>
                            <m:sub>
                              <m:r>
                                <a:rPr lang="en-GB" b="0">
                                  <a:latin typeface="Cambria Math" panose="02040503050406030204" pitchFamily="18" charset="0"/>
                                  <a:ea typeface="Cambria Math" panose="02040503050406030204" pitchFamily="18" charset="0"/>
                                </a:rPr>
                                <m:t>𝑝𝑒𝑎𝑘</m:t>
                              </m:r>
                            </m:sub>
                          </m:sSub>
                        </m:num>
                        <m:den>
                          <m:rad>
                            <m:radPr>
                              <m:degHide m:val="on"/>
                              <m:ctrlPr>
                                <a:rPr lang="en-GB" b="0" i="1">
                                  <a:latin typeface="Cambria Math" panose="02040503050406030204" pitchFamily="18" charset="0"/>
                                  <a:ea typeface="Cambria Math" panose="02040503050406030204" pitchFamily="18" charset="0"/>
                                </a:rPr>
                              </m:ctrlPr>
                            </m:radPr>
                            <m:deg/>
                            <m:e>
                              <m:r>
                                <a:rPr lang="en-GB" b="0" i="1" smtClean="0">
                                  <a:latin typeface="Cambria Math" panose="02040503050406030204" pitchFamily="18" charset="0"/>
                                  <a:ea typeface="Cambria Math" panose="02040503050406030204" pitchFamily="18" charset="0"/>
                                </a:rPr>
                                <m:t>3</m:t>
                              </m:r>
                            </m:e>
                          </m:rad>
                        </m:den>
                      </m:f>
                    </m:oMath>
                  </m:oMathPara>
                </a14:m>
                <a:r>
                  <a:rPr lang="en-GB" b="0" i="1" dirty="0" smtClean="0">
                    <a:latin typeface="Cambria Math" panose="02040503050406030204" pitchFamily="18" charset="0"/>
                  </a:rPr>
                  <a:t/>
                </a:r>
                <a:br>
                  <a:rPr lang="en-GB" b="0" i="1" dirty="0" smtClean="0">
                    <a:latin typeface="Cambria Math" panose="02040503050406030204" pitchFamily="18" charset="0"/>
                  </a:rPr>
                </a:br>
                <a:endParaRPr lang="en-GB" b="0" dirty="0"/>
              </a:p>
            </p:txBody>
          </p:sp>
        </mc:Choice>
        <mc:Fallback xmlns="">
          <p:sp>
            <p:nvSpPr>
              <p:cNvPr id="7" name="TextBox 6"/>
              <p:cNvSpPr txBox="1">
                <a:spLocks noRot="1" noChangeAspect="1" noMove="1" noResize="1" noEditPoints="1" noAdjustHandles="1" noChangeArrowheads="1" noChangeShapeType="1" noTextEdit="1"/>
              </p:cNvSpPr>
              <p:nvPr/>
            </p:nvSpPr>
            <p:spPr>
              <a:xfrm>
                <a:off x="5052165" y="5122962"/>
                <a:ext cx="1680075" cy="770019"/>
              </a:xfrm>
              <a:prstGeom prst="rect">
                <a:avLst/>
              </a:prstGeom>
              <a:blipFill>
                <a:blip r:embed="rId5"/>
                <a:stretch>
                  <a:fillRect/>
                </a:stretch>
              </a:blipFill>
            </p:spPr>
            <p:txBody>
              <a:bodyPr/>
              <a:lstStyle/>
              <a:p>
                <a:r>
                  <a:rPr lang="en-GB">
                    <a:noFill/>
                  </a:rPr>
                  <a:t> </a:t>
                </a:r>
              </a:p>
            </p:txBody>
          </p:sp>
        </mc:Fallback>
      </mc:AlternateContent>
      <p:sp>
        <p:nvSpPr>
          <p:cNvPr id="9" name="Text Box 36"/>
          <p:cNvSpPr txBox="1">
            <a:spLocks noChangeArrowheads="1"/>
          </p:cNvSpPr>
          <p:nvPr/>
        </p:nvSpPr>
        <p:spPr bwMode="auto">
          <a:xfrm>
            <a:off x="1338146" y="5343556"/>
            <a:ext cx="3528392" cy="461665"/>
          </a:xfrm>
          <a:prstGeom prst="rect">
            <a:avLst/>
          </a:prstGeom>
          <a:noFill/>
          <a:ln w="9525" algn="ctr">
            <a:noFill/>
            <a:miter lim="800000"/>
            <a:headEnd/>
            <a:tailEnd/>
          </a:ln>
        </p:spPr>
        <p:txBody>
          <a:bodyPr wrap="square">
            <a:spAutoFit/>
          </a:bodyPr>
          <a:lstStyle/>
          <a:p>
            <a:pPr eaLnBrk="0" hangingPunct="0"/>
            <a:r>
              <a:rPr lang="en-US" i="0" dirty="0" smtClean="0">
                <a:latin typeface="Calibri Light" panose="020F0302020204030204" pitchFamily="34" charset="0"/>
                <a:ea typeface="ＭＳ Ｐゴシック" pitchFamily="34" charset="-128"/>
              </a:rPr>
              <a:t>for a linear ramp from 0</a:t>
            </a:r>
            <a:endParaRPr lang="en-US" i="0" dirty="0">
              <a:latin typeface="Calibri Light" panose="020F0302020204030204" pitchFamily="34" charset="0"/>
              <a:ea typeface="ＭＳ Ｐゴシック" pitchFamily="34" charset="-128"/>
            </a:endParaRPr>
          </a:p>
        </p:txBody>
      </p:sp>
      <p:pic>
        <p:nvPicPr>
          <p:cNvPr id="10" name="Picture 9"/>
          <p:cNvPicPr>
            <a:picLocks noChangeAspect="1"/>
          </p:cNvPicPr>
          <p:nvPr/>
        </p:nvPicPr>
        <p:blipFill>
          <a:blip r:embed="rId6">
            <a:clrChange>
              <a:clrFrom>
                <a:srgbClr val="FFFFFF"/>
              </a:clrFrom>
              <a:clrTo>
                <a:srgbClr val="FFFFFF">
                  <a:alpha val="0"/>
                </a:srgbClr>
              </a:clrTo>
            </a:clrChange>
          </a:blip>
          <a:stretch>
            <a:fillRect/>
          </a:stretch>
        </p:blipFill>
        <p:spPr>
          <a:xfrm rot="964680">
            <a:off x="7952693" y="943554"/>
            <a:ext cx="706600" cy="1113228"/>
          </a:xfrm>
          <a:prstGeom prst="rect">
            <a:avLst/>
          </a:prstGeom>
        </p:spPr>
      </p:pic>
    </p:spTree>
    <p:extLst>
      <p:ext uri="{BB962C8B-B14F-4D97-AF65-F5344CB8AC3E}">
        <p14:creationId xmlns:p14="http://schemas.microsoft.com/office/powerpoint/2010/main" val="34420967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This will be a cycle to 2.0 GeV of the PSB at CERN after the upgrade planned from 2019-2020</a:t>
            </a:r>
            <a:endParaRPr lang="en-US" sz="2800" b="0" i="0" kern="0" dirty="0" smtClean="0">
              <a:solidFill>
                <a:srgbClr val="0033CC"/>
              </a:solidFill>
              <a:latin typeface="Calibri Light" panose="020F0302020204030204" pitchFamily="34" charset="0"/>
            </a:endParaRPr>
          </a:p>
        </p:txBody>
      </p:sp>
      <p:pic>
        <p:nvPicPr>
          <p:cNvPr id="3" name="Picture 2"/>
          <p:cNvPicPr>
            <a:picLocks noChangeAspect="1"/>
          </p:cNvPicPr>
          <p:nvPr/>
        </p:nvPicPr>
        <p:blipFill>
          <a:blip r:embed="rId3"/>
          <a:stretch>
            <a:fillRect/>
          </a:stretch>
        </p:blipFill>
        <p:spPr>
          <a:xfrm>
            <a:off x="820233" y="1409775"/>
            <a:ext cx="7503535" cy="4971553"/>
          </a:xfrm>
          <a:prstGeom prst="rect">
            <a:avLst/>
          </a:prstGeom>
        </p:spPr>
      </p:pic>
      <p:sp>
        <p:nvSpPr>
          <p:cNvPr id="5" name="Text Box 36"/>
          <p:cNvSpPr txBox="1">
            <a:spLocks noChangeArrowheads="1"/>
          </p:cNvSpPr>
          <p:nvPr/>
        </p:nvSpPr>
        <p:spPr bwMode="auto">
          <a:xfrm>
            <a:off x="7220715" y="3864021"/>
            <a:ext cx="2101001" cy="476845"/>
          </a:xfrm>
          <a:prstGeom prst="rect">
            <a:avLst/>
          </a:prstGeom>
          <a:noFill/>
          <a:ln w="9525" algn="ctr">
            <a:noFill/>
            <a:miter lim="800000"/>
            <a:headEnd/>
            <a:tailEnd/>
          </a:ln>
        </p:spPr>
        <p:txBody>
          <a:bodyPr wrap="square">
            <a:spAutoFit/>
          </a:bodyPr>
          <a:lstStyle/>
          <a:p>
            <a:pPr algn="ctr" eaLnBrk="0" hangingPunct="0"/>
            <a:r>
              <a:rPr lang="en-US" i="0" dirty="0" err="1" smtClean="0">
                <a:solidFill>
                  <a:srgbClr val="F6860A"/>
                </a:solidFill>
                <a:latin typeface="Calibri Light" panose="020F0302020204030204" pitchFamily="34" charset="0"/>
                <a:ea typeface="ＭＳ Ｐゴシック" pitchFamily="34" charset="-128"/>
              </a:rPr>
              <a:t>rms</a:t>
            </a:r>
            <a:endParaRPr lang="en-US" i="0" dirty="0">
              <a:solidFill>
                <a:srgbClr val="F6860A"/>
              </a:solidFill>
              <a:latin typeface="Calibri Light" panose="020F0302020204030204" pitchFamily="34" charset="0"/>
              <a:ea typeface="ＭＳ Ｐゴシック" pitchFamily="34" charset="-128"/>
            </a:endParaRPr>
          </a:p>
        </p:txBody>
      </p:sp>
      <p:pic>
        <p:nvPicPr>
          <p:cNvPr id="7" name="Picture 6"/>
          <p:cNvPicPr>
            <a:picLocks noChangeAspect="1"/>
          </p:cNvPicPr>
          <p:nvPr/>
        </p:nvPicPr>
        <p:blipFill>
          <a:blip r:embed="rId4">
            <a:clrChange>
              <a:clrFrom>
                <a:srgbClr val="FFFFFF"/>
              </a:clrFrom>
              <a:clrTo>
                <a:srgbClr val="FFFFFF">
                  <a:alpha val="0"/>
                </a:srgbClr>
              </a:clrTo>
            </a:clrChange>
          </a:blip>
          <a:stretch>
            <a:fillRect/>
          </a:stretch>
        </p:blipFill>
        <p:spPr>
          <a:xfrm rot="964680">
            <a:off x="8269315" y="657530"/>
            <a:ext cx="706600" cy="1113228"/>
          </a:xfrm>
          <a:prstGeom prst="rect">
            <a:avLst/>
          </a:prstGeom>
        </p:spPr>
      </p:pic>
    </p:spTree>
    <p:extLst>
      <p:ext uri="{BB962C8B-B14F-4D97-AF65-F5344CB8AC3E}">
        <p14:creationId xmlns:p14="http://schemas.microsoft.com/office/powerpoint/2010/main" val="237947438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For resistive coils, the </a:t>
            </a:r>
            <a:r>
              <a:rPr lang="en-US" sz="2800" i="0" kern="0" dirty="0" smtClean="0">
                <a:solidFill>
                  <a:srgbClr val="0033CC"/>
                </a:solidFill>
                <a:latin typeface="Calibri Light" panose="020F0302020204030204" pitchFamily="34" charset="0"/>
              </a:rPr>
              <a:t>material </a:t>
            </a:r>
            <a:r>
              <a:rPr lang="en-US" sz="2800" i="0" kern="0" dirty="0" smtClean="0">
                <a:solidFill>
                  <a:srgbClr val="0033CC"/>
                </a:solidFill>
                <a:latin typeface="Calibri Light" panose="020F0302020204030204" pitchFamily="34" charset="0"/>
              </a:rPr>
              <a:t>is </a:t>
            </a:r>
            <a:r>
              <a:rPr lang="en-US" sz="2800" i="0" kern="0" dirty="0" smtClean="0">
                <a:solidFill>
                  <a:srgbClr val="0033CC"/>
                </a:solidFill>
                <a:latin typeface="Calibri Light" panose="020F0302020204030204" pitchFamily="34" charset="0"/>
              </a:rPr>
              <a:t>most often copper, </a:t>
            </a:r>
            <a:r>
              <a:rPr lang="en-US" sz="2800" i="0" kern="0" dirty="0" smtClean="0">
                <a:solidFill>
                  <a:srgbClr val="0033CC"/>
                </a:solidFill>
                <a:latin typeface="Calibri Light" panose="020F0302020204030204" pitchFamily="34" charset="0"/>
              </a:rPr>
              <a:t>sometimes </a:t>
            </a:r>
            <a:r>
              <a:rPr lang="en-US" sz="2800" i="0" kern="0" dirty="0" smtClean="0">
                <a:solidFill>
                  <a:srgbClr val="0033CC"/>
                </a:solidFill>
                <a:latin typeface="Calibri Light" panose="020F0302020204030204" pitchFamily="34" charset="0"/>
              </a:rPr>
              <a:t>aluminum</a:t>
            </a:r>
            <a:endParaRPr lang="en-US" sz="2800" b="0" i="0" kern="0" dirty="0" smtClean="0">
              <a:solidFill>
                <a:srgbClr val="0033CC"/>
              </a:solidFill>
              <a:latin typeface="Calibri Light" panose="020F0302020204030204" pitchFamily="34" charset="0"/>
            </a:endParaRPr>
          </a:p>
        </p:txBody>
      </p:sp>
      <p:sp>
        <p:nvSpPr>
          <p:cNvPr id="4" name="Content Placeholder 2"/>
          <p:cNvSpPr txBox="1">
            <a:spLocks/>
          </p:cNvSpPr>
          <p:nvPr/>
        </p:nvSpPr>
        <p:spPr bwMode="auto">
          <a:xfrm>
            <a:off x="1043608" y="743648"/>
            <a:ext cx="9144000" cy="50405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pPr marL="0" indent="0">
              <a:buNone/>
              <a:tabLst>
                <a:tab pos="2514600" algn="l"/>
                <a:tab pos="5470525" algn="l"/>
                <a:tab pos="7527925" algn="l"/>
              </a:tabLst>
            </a:pPr>
            <a:r>
              <a:rPr lang="en-GB" sz="2400" i="0" kern="0" dirty="0" smtClean="0">
                <a:latin typeface="Calibri Light" panose="020F0302020204030204" pitchFamily="34" charset="0"/>
              </a:rPr>
              <a:t>	Cu	Al	</a:t>
            </a:r>
          </a:p>
          <a:p>
            <a:pPr marL="0" indent="0">
              <a:buNone/>
              <a:tabLst>
                <a:tab pos="2514600" algn="l"/>
                <a:tab pos="5197475" algn="l"/>
              </a:tabLst>
            </a:pPr>
            <a:r>
              <a:rPr lang="en-GB" sz="2400" i="0" kern="0" dirty="0">
                <a:latin typeface="Calibri Light" panose="020F0302020204030204" pitchFamily="34" charset="0"/>
              </a:rPr>
              <a:t>raw metal price	≈ </a:t>
            </a:r>
            <a:r>
              <a:rPr lang="en-GB" sz="2400" i="0" kern="0" dirty="0" smtClean="0">
                <a:latin typeface="Calibri Light" panose="020F0302020204030204" pitchFamily="34" charset="0"/>
              </a:rPr>
              <a:t>6500 </a:t>
            </a:r>
            <a:r>
              <a:rPr lang="en-GB" sz="2400" i="0" kern="0" dirty="0">
                <a:latin typeface="Calibri Light" panose="020F0302020204030204" pitchFamily="34" charset="0"/>
              </a:rPr>
              <a:t>$/ton 	 	≈ </a:t>
            </a:r>
            <a:r>
              <a:rPr lang="en-GB" sz="2400" i="0" kern="0" dirty="0" smtClean="0">
                <a:latin typeface="Calibri Light" panose="020F0302020204030204" pitchFamily="34" charset="0"/>
              </a:rPr>
              <a:t>1800 </a:t>
            </a:r>
            <a:r>
              <a:rPr lang="en-GB" sz="2400" i="0" kern="0" dirty="0">
                <a:latin typeface="Calibri Light" panose="020F0302020204030204" pitchFamily="34" charset="0"/>
              </a:rPr>
              <a:t>$/</a:t>
            </a:r>
            <a:r>
              <a:rPr lang="en-GB" sz="2400" i="0" kern="0" dirty="0" smtClean="0">
                <a:latin typeface="Calibri Light" panose="020F0302020204030204" pitchFamily="34" charset="0"/>
              </a:rPr>
              <a:t>ton</a:t>
            </a:r>
          </a:p>
          <a:p>
            <a:pPr marL="0" indent="0">
              <a:buNone/>
              <a:tabLst>
                <a:tab pos="2514600" algn="l"/>
                <a:tab pos="5197475" algn="l"/>
              </a:tabLst>
            </a:pPr>
            <a:r>
              <a:rPr lang="en-GB" sz="2400" i="0" kern="0" dirty="0">
                <a:latin typeface="Calibri Light" panose="020F0302020204030204" pitchFamily="34" charset="0"/>
              </a:rPr>
              <a:t>electrical resistivity 	1.72∙10</a:t>
            </a:r>
            <a:r>
              <a:rPr lang="en-GB" sz="2400" i="0" kern="0" baseline="30000" dirty="0">
                <a:latin typeface="Calibri Light" panose="020F0302020204030204" pitchFamily="34" charset="0"/>
              </a:rPr>
              <a:t>-8</a:t>
            </a:r>
            <a:r>
              <a:rPr lang="en-GB" sz="2400" i="0" kern="0" dirty="0">
                <a:latin typeface="Calibri Light" panose="020F0302020204030204" pitchFamily="34" charset="0"/>
              </a:rPr>
              <a:t> </a:t>
            </a:r>
            <a:r>
              <a:rPr lang="en-GB" sz="2400" i="0" kern="0" dirty="0">
                <a:latin typeface="Symbol" panose="05050102010706020507" pitchFamily="18" charset="2"/>
              </a:rPr>
              <a:t>W</a:t>
            </a:r>
            <a:r>
              <a:rPr lang="en-GB" sz="2400" i="0" kern="0" dirty="0">
                <a:latin typeface="Calibri Light" panose="020F0302020204030204" pitchFamily="34" charset="0"/>
              </a:rPr>
              <a:t>/m </a:t>
            </a:r>
            <a:r>
              <a:rPr lang="en-GB" sz="2400" i="0" kern="0" baseline="30000" dirty="0">
                <a:latin typeface="Calibri Light" panose="020F0302020204030204" pitchFamily="34" charset="0"/>
              </a:rPr>
              <a:t>		</a:t>
            </a:r>
            <a:r>
              <a:rPr lang="en-GB" sz="2400" i="0" kern="0" dirty="0">
                <a:latin typeface="Calibri Light" panose="020F0302020204030204" pitchFamily="34" charset="0"/>
              </a:rPr>
              <a:t>2.65∙10</a:t>
            </a:r>
            <a:r>
              <a:rPr lang="en-GB" sz="2400" i="0" kern="0" baseline="30000" dirty="0">
                <a:latin typeface="Calibri Light" panose="020F0302020204030204" pitchFamily="34" charset="0"/>
              </a:rPr>
              <a:t>-8</a:t>
            </a:r>
            <a:r>
              <a:rPr lang="en-GB" sz="2400" i="0" kern="0" dirty="0">
                <a:latin typeface="Calibri Light" panose="020F0302020204030204" pitchFamily="34" charset="0"/>
              </a:rPr>
              <a:t> </a:t>
            </a:r>
            <a:r>
              <a:rPr lang="en-GB" sz="2400" i="0" kern="0" dirty="0" smtClean="0">
                <a:latin typeface="Symbol" panose="05050102010706020507" pitchFamily="18" charset="2"/>
              </a:rPr>
              <a:t>W</a:t>
            </a:r>
            <a:r>
              <a:rPr lang="en-GB" sz="2400" i="0" kern="0" dirty="0" smtClean="0">
                <a:latin typeface="Calibri Light" panose="020F0302020204030204" pitchFamily="34" charset="0"/>
              </a:rPr>
              <a:t>/m</a:t>
            </a:r>
          </a:p>
          <a:p>
            <a:pPr marL="0" indent="0">
              <a:buNone/>
              <a:tabLst>
                <a:tab pos="2514600" algn="l"/>
                <a:tab pos="5197475" algn="l"/>
              </a:tabLst>
            </a:pPr>
            <a:r>
              <a:rPr lang="en-GB" sz="2400" i="0" kern="0" dirty="0" smtClean="0">
                <a:latin typeface="Calibri Light" panose="020F0302020204030204" pitchFamily="34" charset="0"/>
              </a:rPr>
              <a:t>density</a:t>
            </a:r>
            <a:r>
              <a:rPr lang="en-GB" sz="2400" i="0" kern="0" dirty="0">
                <a:latin typeface="Calibri Light" panose="020F0302020204030204" pitchFamily="34" charset="0"/>
              </a:rPr>
              <a:t>	8.9 kg/dm</a:t>
            </a:r>
            <a:r>
              <a:rPr lang="en-GB" sz="2400" i="0" kern="0" baseline="30000" dirty="0">
                <a:latin typeface="Calibri Light" panose="020F0302020204030204" pitchFamily="34" charset="0"/>
              </a:rPr>
              <a:t>3		</a:t>
            </a:r>
            <a:r>
              <a:rPr lang="en-GB" sz="2400" i="0" kern="0" dirty="0">
                <a:latin typeface="Calibri Light" panose="020F0302020204030204" pitchFamily="34" charset="0"/>
              </a:rPr>
              <a:t>2.7 </a:t>
            </a:r>
            <a:r>
              <a:rPr lang="en-GB" sz="2400" i="0" kern="0" dirty="0" smtClean="0">
                <a:latin typeface="Calibri Light" panose="020F0302020204030204" pitchFamily="34" charset="0"/>
              </a:rPr>
              <a:t>kg/dm</a:t>
            </a:r>
            <a:r>
              <a:rPr lang="en-GB" sz="2400" i="0" kern="0" baseline="30000" dirty="0" smtClean="0">
                <a:latin typeface="Calibri Light" panose="020F0302020204030204" pitchFamily="34" charset="0"/>
              </a:rPr>
              <a:t>3</a:t>
            </a:r>
            <a:endParaRPr lang="en-GB" sz="2400" i="0" kern="0" baseline="30000" dirty="0">
              <a:latin typeface="Calibri Light" panose="020F0302020204030204" pitchFamily="34" charset="0"/>
            </a:endParaRPr>
          </a:p>
          <a:p>
            <a:pPr marL="0" indent="0">
              <a:buNone/>
            </a:pPr>
            <a:endParaRPr lang="en-GB" sz="2400" i="0" kern="0" baseline="30000" dirty="0" smtClean="0">
              <a:latin typeface="Calibri Light" panose="020F0302020204030204" pitchFamily="34" charset="0"/>
            </a:endParaRP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1520" y="2764328"/>
            <a:ext cx="5976664" cy="3891472"/>
          </a:xfrm>
          <a:prstGeom prst="rect">
            <a:avLst/>
          </a:prstGeom>
        </p:spPr>
      </p:pic>
      <p:sp>
        <p:nvSpPr>
          <p:cNvPr id="8" name="Content Placeholder 2"/>
          <p:cNvSpPr txBox="1">
            <a:spLocks/>
          </p:cNvSpPr>
          <p:nvPr/>
        </p:nvSpPr>
        <p:spPr bwMode="auto">
          <a:xfrm>
            <a:off x="6372152" y="4005064"/>
            <a:ext cx="2819473" cy="50405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pPr marL="0" indent="0">
              <a:buNone/>
            </a:pPr>
            <a:r>
              <a:rPr lang="en-GB" sz="2400" i="0" kern="0" dirty="0" err="1" smtClean="0">
                <a:latin typeface="Calibri Light" panose="020F0302020204030204" pitchFamily="34" charset="0"/>
              </a:rPr>
              <a:t>LHCb</a:t>
            </a:r>
            <a:r>
              <a:rPr lang="en-GB" sz="2400" i="0" kern="0" dirty="0" smtClean="0">
                <a:latin typeface="Calibri Light" panose="020F0302020204030204" pitchFamily="34" charset="0"/>
              </a:rPr>
              <a:t> detector dipole</a:t>
            </a:r>
          </a:p>
          <a:p>
            <a:pPr marL="0" indent="0">
              <a:buNone/>
            </a:pPr>
            <a:r>
              <a:rPr lang="en-GB" sz="2400" i="0" kern="0" dirty="0" smtClean="0">
                <a:latin typeface="Calibri Light" panose="020F0302020204030204" pitchFamily="34" charset="0"/>
              </a:rPr>
              <a:t>Al coils</a:t>
            </a:r>
          </a:p>
          <a:p>
            <a:pPr marL="0" indent="0">
              <a:buNone/>
            </a:pPr>
            <a:r>
              <a:rPr lang="en-GB" sz="2400" i="0" kern="0" dirty="0" smtClean="0">
                <a:latin typeface="Calibri Light" panose="020F0302020204030204" pitchFamily="34" charset="0"/>
              </a:rPr>
              <a:t>coil mass 2 × 25 t </a:t>
            </a:r>
          </a:p>
          <a:p>
            <a:pPr marL="0" indent="0">
              <a:buNone/>
            </a:pPr>
            <a:r>
              <a:rPr lang="en-GB" sz="2400" i="0" kern="0" dirty="0" smtClean="0">
                <a:latin typeface="Calibri Light" panose="020F0302020204030204" pitchFamily="34" charset="0"/>
              </a:rPr>
              <a:t>power </a:t>
            </a:r>
            <a:r>
              <a:rPr lang="en-GB" sz="2400" i="0" kern="0" dirty="0">
                <a:latin typeface="Calibri Light" panose="020F0302020204030204" pitchFamily="34" charset="0"/>
              </a:rPr>
              <a:t>2 × </a:t>
            </a:r>
            <a:r>
              <a:rPr lang="en-GB" sz="2400" i="0" kern="0" dirty="0" smtClean="0">
                <a:latin typeface="Calibri Light" panose="020F0302020204030204" pitchFamily="34" charset="0"/>
              </a:rPr>
              <a:t>2.1 MW</a:t>
            </a:r>
            <a:endParaRPr lang="en-GB" sz="2400" i="0" kern="0" baseline="30000" dirty="0" smtClean="0">
              <a:latin typeface="Calibri Light" panose="020F0302020204030204" pitchFamily="34" charset="0"/>
            </a:endParaRPr>
          </a:p>
        </p:txBody>
      </p:sp>
    </p:spTree>
    <p:extLst>
      <p:ext uri="{BB962C8B-B14F-4D97-AF65-F5344CB8AC3E}">
        <p14:creationId xmlns:p14="http://schemas.microsoft.com/office/powerpoint/2010/main" val="416238482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3">
            <a:clrChange>
              <a:clrFrom>
                <a:srgbClr val="B2B2B2"/>
              </a:clrFrom>
              <a:clrTo>
                <a:srgbClr val="B2B2B2">
                  <a:alpha val="0"/>
                </a:srgbClr>
              </a:clrTo>
            </a:clrChange>
            <a:extLst>
              <a:ext uri="{28A0092B-C50C-407E-A947-70E740481C1C}">
                <a14:useLocalDpi xmlns:a14="http://schemas.microsoft.com/office/drawing/2010/main" val="0"/>
              </a:ext>
            </a:extLst>
          </a:blip>
          <a:srcRect l="28349" t="18068" r="31867" b="26471"/>
          <a:stretch/>
        </p:blipFill>
        <p:spPr>
          <a:xfrm>
            <a:off x="4860032" y="1273751"/>
            <a:ext cx="3200902" cy="2070755"/>
          </a:xfrm>
          <a:prstGeom prst="rect">
            <a:avLst/>
          </a:prstGeom>
        </p:spPr>
      </p:pic>
      <p:pic>
        <p:nvPicPr>
          <p:cNvPr id="3" name="Picture 2"/>
          <p:cNvPicPr>
            <a:picLocks noChangeAspect="1"/>
          </p:cNvPicPr>
          <p:nvPr/>
        </p:nvPicPr>
        <p:blipFill rotWithShape="1">
          <a:blip r:embed="rId4">
            <a:clrChange>
              <a:clrFrom>
                <a:srgbClr val="B2B2B2"/>
              </a:clrFrom>
              <a:clrTo>
                <a:srgbClr val="B2B2B2">
                  <a:alpha val="0"/>
                </a:srgbClr>
              </a:clrTo>
            </a:clrChange>
            <a:extLst>
              <a:ext uri="{28A0092B-C50C-407E-A947-70E740481C1C}">
                <a14:useLocalDpi xmlns:a14="http://schemas.microsoft.com/office/drawing/2010/main" val="0"/>
              </a:ext>
            </a:extLst>
          </a:blip>
          <a:srcRect l="33463" t="18064" r="32676" b="26468"/>
          <a:stretch/>
        </p:blipFill>
        <p:spPr>
          <a:xfrm flipH="1">
            <a:off x="1415593" y="1273620"/>
            <a:ext cx="2724359" cy="2071017"/>
          </a:xfrm>
          <a:prstGeom prst="rect">
            <a:avLst/>
          </a:prstGeom>
        </p:spPr>
      </p:pic>
      <p:sp>
        <p:nvSpPr>
          <p:cNvPr id="8" name="Rectangle 7"/>
          <p:cNvSpPr/>
          <p:nvPr/>
        </p:nvSpPr>
        <p:spPr bwMode="auto">
          <a:xfrm>
            <a:off x="107504" y="1052736"/>
            <a:ext cx="216024" cy="2304256"/>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9" name="Rectangle 8"/>
          <p:cNvSpPr/>
          <p:nvPr/>
        </p:nvSpPr>
        <p:spPr bwMode="auto">
          <a:xfrm>
            <a:off x="71500" y="1052736"/>
            <a:ext cx="9154684" cy="288032"/>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 name="Rectangle 11"/>
          <p:cNvSpPr/>
          <p:nvPr/>
        </p:nvSpPr>
        <p:spPr bwMode="auto">
          <a:xfrm>
            <a:off x="5811183" y="869000"/>
            <a:ext cx="446524" cy="351656"/>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0" name="Rectangle 9"/>
          <p:cNvSpPr/>
          <p:nvPr/>
        </p:nvSpPr>
        <p:spPr bwMode="auto">
          <a:xfrm>
            <a:off x="8060426" y="1203945"/>
            <a:ext cx="216024" cy="2304256"/>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9" name="Text Box 36"/>
          <p:cNvSpPr txBox="1">
            <a:spLocks noChangeArrowheads="1"/>
          </p:cNvSpPr>
          <p:nvPr/>
        </p:nvSpPr>
        <p:spPr bwMode="auto">
          <a:xfrm>
            <a:off x="1835696" y="3316922"/>
            <a:ext cx="1447501" cy="400110"/>
          </a:xfrm>
          <a:prstGeom prst="rect">
            <a:avLst/>
          </a:prstGeom>
          <a:noFill/>
          <a:ln w="9525" algn="ctr">
            <a:noFill/>
            <a:miter lim="800000"/>
            <a:headEnd/>
            <a:tailEnd/>
          </a:ln>
        </p:spPr>
        <p:txBody>
          <a:bodyPr wrap="square">
            <a:spAutoFit/>
          </a:bodyPr>
          <a:lstStyle/>
          <a:p>
            <a:pPr algn="ctr" eaLnBrk="0" hangingPunct="0"/>
            <a:r>
              <a:rPr lang="en-US" sz="2000" i="0" dirty="0" smtClean="0">
                <a:latin typeface="Calibri Light" panose="020F0302020204030204" pitchFamily="34" charset="0"/>
                <a:ea typeface="ＭＳ Ｐゴシック" pitchFamily="34" charset="-128"/>
              </a:rPr>
              <a:t>“C”</a:t>
            </a:r>
            <a:endParaRPr lang="en-US" sz="2000" i="0" dirty="0">
              <a:latin typeface="Calibri Light" panose="020F0302020204030204" pitchFamily="34" charset="0"/>
              <a:ea typeface="ＭＳ Ｐゴシック" pitchFamily="34" charset="-128"/>
            </a:endParaRPr>
          </a:p>
        </p:txBody>
      </p:sp>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These are the most common types of resistive dipoles</a:t>
            </a:r>
            <a:endParaRPr lang="en-US" sz="2800" b="0" i="0" kern="0" dirty="0" smtClean="0">
              <a:solidFill>
                <a:srgbClr val="0033CC"/>
              </a:solidFill>
              <a:latin typeface="Calibri Light" panose="020F0302020204030204" pitchFamily="34" charset="0"/>
            </a:endParaRPr>
          </a:p>
        </p:txBody>
      </p:sp>
      <p:sp>
        <p:nvSpPr>
          <p:cNvPr id="22" name="Text Box 36"/>
          <p:cNvSpPr txBox="1">
            <a:spLocks noChangeArrowheads="1"/>
          </p:cNvSpPr>
          <p:nvPr/>
        </p:nvSpPr>
        <p:spPr bwMode="auto">
          <a:xfrm>
            <a:off x="5729611" y="3316922"/>
            <a:ext cx="1447501" cy="400110"/>
          </a:xfrm>
          <a:prstGeom prst="rect">
            <a:avLst/>
          </a:prstGeom>
          <a:noFill/>
          <a:ln w="9525" algn="ctr">
            <a:noFill/>
            <a:miter lim="800000"/>
            <a:headEnd/>
            <a:tailEnd/>
          </a:ln>
        </p:spPr>
        <p:txBody>
          <a:bodyPr wrap="square">
            <a:spAutoFit/>
          </a:bodyPr>
          <a:lstStyle/>
          <a:p>
            <a:pPr algn="ctr" eaLnBrk="0" hangingPunct="0"/>
            <a:r>
              <a:rPr lang="en-US" sz="2000" i="0" dirty="0" smtClean="0">
                <a:latin typeface="Calibri Light" panose="020F0302020204030204" pitchFamily="34" charset="0"/>
                <a:ea typeface="ＭＳ Ｐゴシック" pitchFamily="34" charset="-128"/>
              </a:rPr>
              <a:t>“H”</a:t>
            </a:r>
            <a:endParaRPr lang="en-US" sz="2000" i="0" dirty="0">
              <a:latin typeface="Calibri Light" panose="020F0302020204030204" pitchFamily="34" charset="0"/>
              <a:ea typeface="ＭＳ Ｐゴシック" pitchFamily="34" charset="-128"/>
            </a:endParaRPr>
          </a:p>
        </p:txBody>
      </p:sp>
      <p:sp>
        <p:nvSpPr>
          <p:cNvPr id="4" name="Rectangle 3"/>
          <p:cNvSpPr/>
          <p:nvPr/>
        </p:nvSpPr>
        <p:spPr bwMode="auto">
          <a:xfrm>
            <a:off x="4067944" y="1203945"/>
            <a:ext cx="288032" cy="2304256"/>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6" name="Rectangle 15"/>
          <p:cNvSpPr/>
          <p:nvPr/>
        </p:nvSpPr>
        <p:spPr bwMode="auto">
          <a:xfrm>
            <a:off x="7916410" y="1166919"/>
            <a:ext cx="288032" cy="2304256"/>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pic>
        <p:nvPicPr>
          <p:cNvPr id="26" name="Picture 25"/>
          <p:cNvPicPr>
            <a:picLocks noChangeAspect="1"/>
          </p:cNvPicPr>
          <p:nvPr/>
        </p:nvPicPr>
        <p:blipFill rotWithShape="1">
          <a:blip r:embed="rId5">
            <a:clrChange>
              <a:clrFrom>
                <a:srgbClr val="B2B2B2"/>
              </a:clrFrom>
              <a:clrTo>
                <a:srgbClr val="B2B2B2">
                  <a:alpha val="0"/>
                </a:srgbClr>
              </a:clrTo>
            </a:clrChange>
            <a:extLst>
              <a:ext uri="{28A0092B-C50C-407E-A947-70E740481C1C}">
                <a14:useLocalDpi xmlns:a14="http://schemas.microsoft.com/office/drawing/2010/main" val="0"/>
              </a:ext>
            </a:extLst>
          </a:blip>
          <a:srcRect l="14341" t="19238" r="17652" b="28688"/>
          <a:stretch/>
        </p:blipFill>
        <p:spPr>
          <a:xfrm>
            <a:off x="-1044624" y="3940321"/>
            <a:ext cx="5472000" cy="1944000"/>
          </a:xfrm>
          <a:prstGeom prst="rect">
            <a:avLst/>
          </a:prstGeom>
        </p:spPr>
      </p:pic>
      <p:sp>
        <p:nvSpPr>
          <p:cNvPr id="27" name="Text Box 36"/>
          <p:cNvSpPr txBox="1">
            <a:spLocks noChangeArrowheads="1"/>
          </p:cNvSpPr>
          <p:nvPr/>
        </p:nvSpPr>
        <p:spPr bwMode="auto">
          <a:xfrm>
            <a:off x="395536" y="5668405"/>
            <a:ext cx="2520000" cy="707886"/>
          </a:xfrm>
          <a:prstGeom prst="rect">
            <a:avLst/>
          </a:prstGeom>
          <a:noFill/>
          <a:ln w="9525" algn="ctr">
            <a:noFill/>
            <a:miter lim="800000"/>
            <a:headEnd/>
            <a:tailEnd/>
          </a:ln>
        </p:spPr>
        <p:txBody>
          <a:bodyPr wrap="square">
            <a:spAutoFit/>
          </a:bodyPr>
          <a:lstStyle/>
          <a:p>
            <a:pPr algn="ctr" eaLnBrk="0" hangingPunct="0"/>
            <a:r>
              <a:rPr lang="en-US" sz="2000" i="0" dirty="0">
                <a:latin typeface="Calibri Light" panose="020F0302020204030204" pitchFamily="34" charset="0"/>
                <a:ea typeface="ＭＳ Ｐゴシック" pitchFamily="34" charset="-128"/>
              </a:rPr>
              <a:t>w</a:t>
            </a:r>
            <a:r>
              <a:rPr lang="en-US" sz="2000" i="0" dirty="0" smtClean="0">
                <a:latin typeface="Calibri Light" panose="020F0302020204030204" pitchFamily="34" charset="0"/>
                <a:ea typeface="ＭＳ Ｐゴシック" pitchFamily="34" charset="-128"/>
              </a:rPr>
              <a:t>indow frame              (“O”)</a:t>
            </a:r>
            <a:endParaRPr lang="en-US" sz="2000" i="0" dirty="0">
              <a:latin typeface="Calibri Light" panose="020F0302020204030204" pitchFamily="34" charset="0"/>
              <a:ea typeface="ＭＳ Ｐゴシック" pitchFamily="34" charset="-128"/>
            </a:endParaRPr>
          </a:p>
        </p:txBody>
      </p:sp>
      <p:sp>
        <p:nvSpPr>
          <p:cNvPr id="29" name="Text Box 36"/>
          <p:cNvSpPr txBox="1">
            <a:spLocks noChangeArrowheads="1"/>
          </p:cNvSpPr>
          <p:nvPr/>
        </p:nvSpPr>
        <p:spPr bwMode="auto">
          <a:xfrm>
            <a:off x="4517888" y="5673442"/>
            <a:ext cx="3564000" cy="707886"/>
          </a:xfrm>
          <a:prstGeom prst="rect">
            <a:avLst/>
          </a:prstGeom>
          <a:noFill/>
          <a:ln w="9525" algn="ctr">
            <a:noFill/>
            <a:miter lim="800000"/>
            <a:headEnd/>
            <a:tailEnd/>
          </a:ln>
        </p:spPr>
        <p:txBody>
          <a:bodyPr wrap="square">
            <a:spAutoFit/>
          </a:bodyPr>
          <a:lstStyle/>
          <a:p>
            <a:pPr algn="ctr" eaLnBrk="0" hangingPunct="0"/>
            <a:r>
              <a:rPr lang="en-US" sz="2000" i="0" dirty="0">
                <a:latin typeface="Calibri Light" panose="020F0302020204030204" pitchFamily="34" charset="0"/>
                <a:ea typeface="ＭＳ Ｐゴシック" pitchFamily="34" charset="-128"/>
              </a:rPr>
              <a:t>w</a:t>
            </a:r>
            <a:r>
              <a:rPr lang="en-US" sz="2000" i="0" dirty="0" smtClean="0">
                <a:latin typeface="Calibri Light" panose="020F0302020204030204" pitchFamily="34" charset="0"/>
                <a:ea typeface="ＭＳ Ｐゴシック" pitchFamily="34" charset="-128"/>
              </a:rPr>
              <a:t>indow frame (“O”)</a:t>
            </a:r>
          </a:p>
          <a:p>
            <a:pPr algn="ctr" eaLnBrk="0" hangingPunct="0"/>
            <a:r>
              <a:rPr lang="en-US" sz="2000" i="0" dirty="0" smtClean="0">
                <a:latin typeface="Calibri Light" panose="020F0302020204030204" pitchFamily="34" charset="0"/>
                <a:ea typeface="ＭＳ Ｐゴシック" pitchFamily="34" charset="-128"/>
              </a:rPr>
              <a:t>with windings on both </a:t>
            </a:r>
            <a:r>
              <a:rPr lang="en-US" sz="2000" i="0" dirty="0" err="1" smtClean="0">
                <a:latin typeface="Calibri Light" panose="020F0302020204030204" pitchFamily="34" charset="0"/>
                <a:ea typeface="ＭＳ Ｐゴシック" pitchFamily="34" charset="-128"/>
              </a:rPr>
              <a:t>backlegs</a:t>
            </a:r>
            <a:endParaRPr lang="en-US" sz="2000" i="0" dirty="0">
              <a:latin typeface="Calibri Light" panose="020F0302020204030204" pitchFamily="34" charset="0"/>
              <a:ea typeface="ＭＳ Ｐゴシック" pitchFamily="34" charset="-128"/>
            </a:endParaRPr>
          </a:p>
        </p:txBody>
      </p:sp>
      <p:sp>
        <p:nvSpPr>
          <p:cNvPr id="7" name="Rectangle 6"/>
          <p:cNvSpPr/>
          <p:nvPr/>
        </p:nvSpPr>
        <p:spPr bwMode="auto">
          <a:xfrm>
            <a:off x="4355976" y="3717032"/>
            <a:ext cx="144016" cy="2520280"/>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pic>
        <p:nvPicPr>
          <p:cNvPr id="28" name="Picture 27"/>
          <p:cNvPicPr>
            <a:picLocks noChangeAspect="1"/>
          </p:cNvPicPr>
          <p:nvPr/>
        </p:nvPicPr>
        <p:blipFill rotWithShape="1">
          <a:blip r:embed="rId6">
            <a:clrChange>
              <a:clrFrom>
                <a:srgbClr val="B2B2B2"/>
              </a:clrFrom>
              <a:clrTo>
                <a:srgbClr val="B2B2B2">
                  <a:alpha val="0"/>
                </a:srgbClr>
              </a:clrTo>
            </a:clrChange>
            <a:extLst>
              <a:ext uri="{28A0092B-C50C-407E-A947-70E740481C1C}">
                <a14:useLocalDpi xmlns:a14="http://schemas.microsoft.com/office/drawing/2010/main" val="0"/>
              </a:ext>
            </a:extLst>
          </a:blip>
          <a:srcRect l="14320" t="19286" r="17661" b="28642"/>
          <a:stretch/>
        </p:blipFill>
        <p:spPr>
          <a:xfrm>
            <a:off x="3563888" y="3940213"/>
            <a:ext cx="5472608" cy="1944216"/>
          </a:xfrm>
          <a:prstGeom prst="rect">
            <a:avLst/>
          </a:prstGeom>
        </p:spPr>
      </p:pic>
    </p:spTree>
    <p:extLst>
      <p:ext uri="{BB962C8B-B14F-4D97-AF65-F5344CB8AC3E}">
        <p14:creationId xmlns:p14="http://schemas.microsoft.com/office/powerpoint/2010/main" val="67469058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a:clrChange>
              <a:clrFrom>
                <a:srgbClr val="B2B2B2"/>
              </a:clrFrom>
              <a:clrTo>
                <a:srgbClr val="B2B2B2">
                  <a:alpha val="0"/>
                </a:srgbClr>
              </a:clrTo>
            </a:clrChange>
            <a:extLst>
              <a:ext uri="{28A0092B-C50C-407E-A947-70E740481C1C}">
                <a14:useLocalDpi xmlns:a14="http://schemas.microsoft.com/office/drawing/2010/main" val="0"/>
              </a:ext>
            </a:extLst>
          </a:blip>
          <a:srcRect l="33463" t="18064" r="32676" b="26468"/>
          <a:stretch/>
        </p:blipFill>
        <p:spPr>
          <a:xfrm flipH="1">
            <a:off x="3275856" y="1913608"/>
            <a:ext cx="2859635" cy="2173851"/>
          </a:xfrm>
          <a:prstGeom prst="rect">
            <a:avLst/>
          </a:prstGeom>
        </p:spPr>
      </p:pic>
      <p:sp>
        <p:nvSpPr>
          <p:cNvPr id="8" name="Rectangle 7"/>
          <p:cNvSpPr/>
          <p:nvPr/>
        </p:nvSpPr>
        <p:spPr bwMode="auto">
          <a:xfrm>
            <a:off x="-36512" y="836712"/>
            <a:ext cx="216024" cy="2304256"/>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9" name="Rectangle 8"/>
          <p:cNvSpPr/>
          <p:nvPr/>
        </p:nvSpPr>
        <p:spPr bwMode="auto">
          <a:xfrm>
            <a:off x="71500" y="784672"/>
            <a:ext cx="9154684" cy="288032"/>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 name="Rectangle 11"/>
          <p:cNvSpPr/>
          <p:nvPr/>
        </p:nvSpPr>
        <p:spPr bwMode="auto">
          <a:xfrm>
            <a:off x="5811183" y="869000"/>
            <a:ext cx="446524" cy="351656"/>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The magnetic circuit is dimensioned so that the pole is wide enough for field quality, and there is enough room for the flux in the return legs</a:t>
            </a:r>
            <a:endParaRPr lang="en-US" sz="2800" b="0" i="0" kern="0" dirty="0" smtClean="0">
              <a:solidFill>
                <a:srgbClr val="0033CC"/>
              </a:solidFill>
              <a:latin typeface="Calibri Light" panose="020F0302020204030204" pitchFamily="34" charset="0"/>
            </a:endParaRPr>
          </a:p>
        </p:txBody>
      </p:sp>
      <mc:AlternateContent xmlns:mc="http://schemas.openxmlformats.org/markup-compatibility/2006" xmlns:a14="http://schemas.microsoft.com/office/drawing/2010/main">
        <mc:Choice Requires="a14">
          <p:sp>
            <p:nvSpPr>
              <p:cNvPr id="15" name="TextBox 14"/>
              <p:cNvSpPr txBox="1"/>
              <p:nvPr/>
            </p:nvSpPr>
            <p:spPr>
              <a:xfrm>
                <a:off x="2894388" y="5566040"/>
                <a:ext cx="3405804" cy="815288"/>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𝐵</m:t>
                          </m:r>
                        </m:e>
                        <m:sub>
                          <m:r>
                            <a:rPr lang="en-GB" b="0" i="1" smtClean="0">
                              <a:latin typeface="Cambria Math" panose="02040503050406030204" pitchFamily="18" charset="0"/>
                              <a:ea typeface="Cambria Math" panose="02040503050406030204" pitchFamily="18" charset="0"/>
                            </a:rPr>
                            <m:t>𝑙𝑒𝑔</m:t>
                          </m:r>
                        </m:sub>
                      </m:sSub>
                      <m:r>
                        <a:rPr lang="en-GB" b="0" i="1" smtClean="0">
                          <a:latin typeface="Cambria Math" panose="02040503050406030204" pitchFamily="18" charset="0"/>
                          <a:ea typeface="Cambria Math" panose="02040503050406030204" pitchFamily="18" charset="0"/>
                        </a:rPr>
                        <m:t> ≅</m:t>
                      </m:r>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𝐵</m:t>
                          </m:r>
                        </m:e>
                        <m:sub>
                          <m:r>
                            <a:rPr lang="en-GB" b="0" i="1" smtClean="0">
                              <a:latin typeface="Cambria Math" panose="02040503050406030204" pitchFamily="18" charset="0"/>
                              <a:ea typeface="Cambria Math" panose="02040503050406030204" pitchFamily="18" charset="0"/>
                            </a:rPr>
                            <m:t>𝑔𝑎𝑝</m:t>
                          </m:r>
                        </m:sub>
                      </m:sSub>
                      <m:f>
                        <m:fPr>
                          <m:ctrlPr>
                            <a:rPr lang="en-GB" b="0" i="1" smtClean="0">
                              <a:latin typeface="Cambria Math" panose="02040503050406030204" pitchFamily="18" charset="0"/>
                              <a:ea typeface="Cambria Math" panose="02040503050406030204" pitchFamily="18" charset="0"/>
                            </a:rPr>
                          </m:ctrlPr>
                        </m:fPr>
                        <m:num>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𝑤</m:t>
                              </m:r>
                            </m:e>
                            <m:sub>
                              <m:r>
                                <a:rPr lang="en-GB" b="0" i="1" smtClean="0">
                                  <a:latin typeface="Cambria Math" panose="02040503050406030204" pitchFamily="18" charset="0"/>
                                  <a:ea typeface="Cambria Math" panose="02040503050406030204" pitchFamily="18" charset="0"/>
                                </a:rPr>
                                <m:t>𝑝𝑜𝑙𝑒</m:t>
                              </m:r>
                            </m:sub>
                          </m:sSub>
                          <m:r>
                            <a:rPr lang="en-GB" b="0" i="1" smtClean="0">
                              <a:latin typeface="Cambria Math" panose="02040503050406030204" pitchFamily="18" charset="0"/>
                              <a:ea typeface="Cambria Math" panose="02040503050406030204" pitchFamily="18" charset="0"/>
                            </a:rPr>
                            <m:t>+1.2</m:t>
                          </m:r>
                          <m:r>
                            <a:rPr lang="en-GB" b="0" i="1" smtClean="0">
                              <a:latin typeface="Cambria Math" panose="02040503050406030204" pitchFamily="18" charset="0"/>
                              <a:ea typeface="Cambria Math" panose="02040503050406030204" pitchFamily="18" charset="0"/>
                            </a:rPr>
                            <m:t>h</m:t>
                          </m:r>
                        </m:num>
                        <m:den>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𝑤</m:t>
                              </m:r>
                            </m:e>
                            <m:sub>
                              <m:r>
                                <a:rPr lang="en-GB" b="0" i="1" smtClean="0">
                                  <a:latin typeface="Cambria Math" panose="02040503050406030204" pitchFamily="18" charset="0"/>
                                  <a:ea typeface="Cambria Math" panose="02040503050406030204" pitchFamily="18" charset="0"/>
                                </a:rPr>
                                <m:t>𝑙𝑒𝑔</m:t>
                              </m:r>
                            </m:sub>
                          </m:sSub>
                        </m:den>
                      </m:f>
                    </m:oMath>
                  </m:oMathPara>
                </a14:m>
                <a:r>
                  <a:rPr lang="en-GB" b="0" i="1" dirty="0" smtClean="0">
                    <a:latin typeface="Cambria Math" panose="02040503050406030204" pitchFamily="18" charset="0"/>
                  </a:rPr>
                  <a:t/>
                </a:r>
                <a:br>
                  <a:rPr lang="en-GB" b="0" i="1" dirty="0" smtClean="0">
                    <a:latin typeface="Cambria Math" panose="02040503050406030204" pitchFamily="18" charset="0"/>
                  </a:rPr>
                </a:br>
                <a:endParaRPr lang="en-GB" b="0" dirty="0"/>
              </a:p>
            </p:txBody>
          </p:sp>
        </mc:Choice>
        <mc:Fallback xmlns="">
          <p:sp>
            <p:nvSpPr>
              <p:cNvPr id="15" name="TextBox 14"/>
              <p:cNvSpPr txBox="1">
                <a:spLocks noRot="1" noChangeAspect="1" noMove="1" noResize="1" noEditPoints="1" noAdjustHandles="1" noChangeArrowheads="1" noChangeShapeType="1" noTextEdit="1"/>
              </p:cNvSpPr>
              <p:nvPr/>
            </p:nvSpPr>
            <p:spPr>
              <a:xfrm>
                <a:off x="2894388" y="5566040"/>
                <a:ext cx="3405804" cy="815288"/>
              </a:xfrm>
              <a:prstGeom prst="rect">
                <a:avLst/>
              </a:prstGeom>
              <a:blipFill rotWithShape="0">
                <a:blip r:embed="rId4"/>
                <a:stretch>
                  <a:fillRect/>
                </a:stretch>
              </a:blipFill>
            </p:spPr>
            <p:txBody>
              <a:bodyPr/>
              <a:lstStyle/>
              <a:p>
                <a:r>
                  <a:rPr lang="en-GB">
                    <a:noFill/>
                  </a:rPr>
                  <a:t> </a:t>
                </a:r>
              </a:p>
            </p:txBody>
          </p:sp>
        </mc:Fallback>
      </mc:AlternateContent>
      <p:cxnSp>
        <p:nvCxnSpPr>
          <p:cNvPr id="17" name="Straight Connector 16"/>
          <p:cNvCxnSpPr/>
          <p:nvPr/>
        </p:nvCxnSpPr>
        <p:spPr bwMode="auto">
          <a:xfrm>
            <a:off x="3320616" y="2989523"/>
            <a:ext cx="804721" cy="0"/>
          </a:xfrm>
          <a:prstGeom prst="line">
            <a:avLst/>
          </a:prstGeom>
          <a:solidFill>
            <a:schemeClr val="accent1"/>
          </a:solidFill>
          <a:ln w="12700" cap="flat" cmpd="sng" algn="ctr">
            <a:solidFill>
              <a:srgbClr val="FFC000"/>
            </a:solidFill>
            <a:prstDash val="solid"/>
            <a:round/>
            <a:headEnd type="triangle" w="med" len="lg"/>
            <a:tailEnd type="triangle" w="med" len="lg"/>
          </a:ln>
          <a:effectLst/>
        </p:spPr>
      </p:cxnSp>
      <p:cxnSp>
        <p:nvCxnSpPr>
          <p:cNvPr id="35" name="Straight Connector 34"/>
          <p:cNvCxnSpPr/>
          <p:nvPr/>
        </p:nvCxnSpPr>
        <p:spPr bwMode="auto">
          <a:xfrm>
            <a:off x="4427984" y="2004645"/>
            <a:ext cx="0" cy="504000"/>
          </a:xfrm>
          <a:prstGeom prst="line">
            <a:avLst/>
          </a:prstGeom>
          <a:solidFill>
            <a:schemeClr val="accent1"/>
          </a:solidFill>
          <a:ln w="12700" cap="flat" cmpd="sng" algn="ctr">
            <a:solidFill>
              <a:srgbClr val="FFC000"/>
            </a:solidFill>
            <a:prstDash val="solid"/>
            <a:round/>
            <a:headEnd type="triangle" w="med" len="lg"/>
            <a:tailEnd type="triangle" w="med" len="lg"/>
          </a:ln>
          <a:effectLst/>
        </p:spPr>
      </p:cxnSp>
      <mc:AlternateContent xmlns:mc="http://schemas.openxmlformats.org/markup-compatibility/2006" xmlns:a14="http://schemas.microsoft.com/office/drawing/2010/main">
        <mc:Choice Requires="a14">
          <p:sp>
            <p:nvSpPr>
              <p:cNvPr id="36" name="TextBox 35"/>
              <p:cNvSpPr txBox="1"/>
              <p:nvPr/>
            </p:nvSpPr>
            <p:spPr>
              <a:xfrm>
                <a:off x="2635244" y="2719612"/>
                <a:ext cx="696216" cy="332720"/>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sz="2000" b="0" i="1" smtClean="0">
                              <a:solidFill>
                                <a:schemeClr val="tx1"/>
                              </a:solidFill>
                              <a:latin typeface="Cambria Math" panose="02040503050406030204" pitchFamily="18" charset="0"/>
                              <a:ea typeface="Cambria Math" panose="02040503050406030204" pitchFamily="18" charset="0"/>
                            </a:rPr>
                          </m:ctrlPr>
                        </m:sSubPr>
                        <m:e>
                          <m:r>
                            <a:rPr lang="en-GB" sz="2000" b="0">
                              <a:solidFill>
                                <a:schemeClr val="tx1"/>
                              </a:solidFill>
                              <a:latin typeface="Cambria Math" panose="02040503050406030204" pitchFamily="18" charset="0"/>
                              <a:ea typeface="Cambria Math" panose="02040503050406030204" pitchFamily="18" charset="0"/>
                            </a:rPr>
                            <m:t>𝑤</m:t>
                          </m:r>
                        </m:e>
                        <m:sub>
                          <m:r>
                            <a:rPr lang="en-GB" sz="2000" b="0">
                              <a:solidFill>
                                <a:schemeClr val="tx1"/>
                              </a:solidFill>
                              <a:latin typeface="Cambria Math" panose="02040503050406030204" pitchFamily="18" charset="0"/>
                              <a:ea typeface="Cambria Math" panose="02040503050406030204" pitchFamily="18" charset="0"/>
                            </a:rPr>
                            <m:t>𝑙𝑒𝑔</m:t>
                          </m:r>
                          <m:r>
                            <a:rPr lang="en-GB" sz="2000" b="0" i="1" smtClean="0">
                              <a:solidFill>
                                <a:schemeClr val="tx1"/>
                              </a:solidFill>
                              <a:latin typeface="Cambria Math" panose="02040503050406030204" pitchFamily="18" charset="0"/>
                              <a:ea typeface="Cambria Math" panose="02040503050406030204" pitchFamily="18" charset="0"/>
                            </a:rPr>
                            <m:t>,2</m:t>
                          </m:r>
                        </m:sub>
                      </m:sSub>
                    </m:oMath>
                  </m:oMathPara>
                </a14:m>
                <a:endParaRPr lang="en-GB" b="0" dirty="0"/>
              </a:p>
            </p:txBody>
          </p:sp>
        </mc:Choice>
        <mc:Fallback xmlns="">
          <p:sp>
            <p:nvSpPr>
              <p:cNvPr id="36" name="TextBox 35"/>
              <p:cNvSpPr txBox="1">
                <a:spLocks noRot="1" noChangeAspect="1" noMove="1" noResize="1" noEditPoints="1" noAdjustHandles="1" noChangeArrowheads="1" noChangeShapeType="1" noTextEdit="1"/>
              </p:cNvSpPr>
              <p:nvPr/>
            </p:nvSpPr>
            <p:spPr>
              <a:xfrm>
                <a:off x="2635244" y="2719612"/>
                <a:ext cx="696216" cy="332720"/>
              </a:xfrm>
              <a:prstGeom prst="rect">
                <a:avLst/>
              </a:prstGeom>
              <a:blipFill rotWithShape="0">
                <a:blip r:embed="rId5"/>
                <a:stretch>
                  <a:fillRect l="-8772" b="-25455"/>
                </a:stretch>
              </a:blipFill>
            </p:spPr>
            <p:txBody>
              <a:bodyPr/>
              <a:lstStyle/>
              <a:p>
                <a:r>
                  <a:rPr lang="en-GB">
                    <a:noFill/>
                  </a:rPr>
                  <a:t> </a:t>
                </a:r>
              </a:p>
            </p:txBody>
          </p:sp>
        </mc:Fallback>
      </mc:AlternateContent>
      <p:cxnSp>
        <p:nvCxnSpPr>
          <p:cNvPr id="37" name="Straight Connector 36"/>
          <p:cNvCxnSpPr/>
          <p:nvPr/>
        </p:nvCxnSpPr>
        <p:spPr bwMode="auto">
          <a:xfrm>
            <a:off x="4679242" y="3358061"/>
            <a:ext cx="810000" cy="0"/>
          </a:xfrm>
          <a:prstGeom prst="line">
            <a:avLst/>
          </a:prstGeom>
          <a:solidFill>
            <a:schemeClr val="accent1"/>
          </a:solidFill>
          <a:ln w="12700" cap="flat" cmpd="sng" algn="ctr">
            <a:solidFill>
              <a:srgbClr val="FFC000"/>
            </a:solidFill>
            <a:prstDash val="solid"/>
            <a:round/>
            <a:headEnd type="triangle" w="med" len="lg"/>
            <a:tailEnd type="triangle" w="med" len="lg"/>
          </a:ln>
          <a:effectLst/>
        </p:spPr>
      </p:cxnSp>
      <mc:AlternateContent xmlns:mc="http://schemas.openxmlformats.org/markup-compatibility/2006" xmlns:a14="http://schemas.microsoft.com/office/drawing/2010/main">
        <mc:Choice Requires="a14">
          <p:sp>
            <p:nvSpPr>
              <p:cNvPr id="38" name="TextBox 37"/>
              <p:cNvSpPr txBox="1"/>
              <p:nvPr/>
            </p:nvSpPr>
            <p:spPr>
              <a:xfrm>
                <a:off x="4832267" y="3297006"/>
                <a:ext cx="656975" cy="331437"/>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sz="2000" b="0" i="1" smtClean="0">
                              <a:solidFill>
                                <a:srgbClr val="FFC000"/>
                              </a:solidFill>
                              <a:latin typeface="Cambria Math" panose="02040503050406030204" pitchFamily="18" charset="0"/>
                              <a:ea typeface="Cambria Math" panose="02040503050406030204" pitchFamily="18" charset="0"/>
                            </a:rPr>
                          </m:ctrlPr>
                        </m:sSubPr>
                        <m:e>
                          <m:r>
                            <a:rPr lang="en-GB" sz="2000" b="0">
                              <a:solidFill>
                                <a:srgbClr val="FFC000"/>
                              </a:solidFill>
                              <a:latin typeface="Cambria Math" panose="02040503050406030204" pitchFamily="18" charset="0"/>
                              <a:ea typeface="Cambria Math" panose="02040503050406030204" pitchFamily="18" charset="0"/>
                            </a:rPr>
                            <m:t>𝑤</m:t>
                          </m:r>
                        </m:e>
                        <m:sub>
                          <m:r>
                            <a:rPr lang="en-GB" sz="2000" b="0" i="1" smtClean="0">
                              <a:solidFill>
                                <a:srgbClr val="FFC000"/>
                              </a:solidFill>
                              <a:latin typeface="Cambria Math" panose="02040503050406030204" pitchFamily="18" charset="0"/>
                              <a:ea typeface="Cambria Math" panose="02040503050406030204" pitchFamily="18" charset="0"/>
                            </a:rPr>
                            <m:t>𝑝𝑜𝑙𝑒</m:t>
                          </m:r>
                        </m:sub>
                      </m:sSub>
                    </m:oMath>
                  </m:oMathPara>
                </a14:m>
                <a:endParaRPr lang="en-GB" b="0" dirty="0"/>
              </a:p>
            </p:txBody>
          </p:sp>
        </mc:Choice>
        <mc:Fallback xmlns="">
          <p:sp>
            <p:nvSpPr>
              <p:cNvPr id="38" name="TextBox 37"/>
              <p:cNvSpPr txBox="1">
                <a:spLocks noRot="1" noChangeAspect="1" noMove="1" noResize="1" noEditPoints="1" noAdjustHandles="1" noChangeArrowheads="1" noChangeShapeType="1" noTextEdit="1"/>
              </p:cNvSpPr>
              <p:nvPr/>
            </p:nvSpPr>
            <p:spPr>
              <a:xfrm>
                <a:off x="4832267" y="3297006"/>
                <a:ext cx="656975" cy="331437"/>
              </a:xfrm>
              <a:prstGeom prst="rect">
                <a:avLst/>
              </a:prstGeom>
              <a:blipFill rotWithShape="0">
                <a:blip r:embed="rId6"/>
                <a:stretch>
                  <a:fillRect l="-10280" r="-1869" b="-27778"/>
                </a:stretch>
              </a:blipFill>
            </p:spPr>
            <p:txBody>
              <a:bodyPr/>
              <a:lstStyle/>
              <a:p>
                <a:r>
                  <a:rPr lang="en-GB">
                    <a:noFill/>
                  </a:rPr>
                  <a:t> </a:t>
                </a:r>
              </a:p>
            </p:txBody>
          </p:sp>
        </mc:Fallback>
      </mc:AlternateContent>
      <p:cxnSp>
        <p:nvCxnSpPr>
          <p:cNvPr id="39" name="Straight Connector 38"/>
          <p:cNvCxnSpPr/>
          <p:nvPr/>
        </p:nvCxnSpPr>
        <p:spPr bwMode="auto">
          <a:xfrm>
            <a:off x="5292080" y="2736006"/>
            <a:ext cx="0" cy="504000"/>
          </a:xfrm>
          <a:prstGeom prst="line">
            <a:avLst/>
          </a:prstGeom>
          <a:solidFill>
            <a:schemeClr val="accent1"/>
          </a:solidFill>
          <a:ln w="12700" cap="flat" cmpd="sng" algn="ctr">
            <a:solidFill>
              <a:schemeClr val="tx1"/>
            </a:solidFill>
            <a:prstDash val="solid"/>
            <a:round/>
            <a:headEnd type="triangle" w="med" len="lg"/>
            <a:tailEnd type="triangle" w="med" len="lg"/>
          </a:ln>
          <a:effectLst/>
        </p:spPr>
      </p:cxnSp>
      <p:sp>
        <p:nvSpPr>
          <p:cNvPr id="41" name="TextBox 40"/>
          <p:cNvSpPr txBox="1"/>
          <p:nvPr/>
        </p:nvSpPr>
        <p:spPr>
          <a:xfrm>
            <a:off x="5375850" y="2830192"/>
            <a:ext cx="128240" cy="307777"/>
          </a:xfrm>
          <a:prstGeom prst="rect">
            <a:avLst/>
          </a:prstGeom>
          <a:solidFill>
            <a:srgbClr val="FFFFFF"/>
          </a:solidFill>
        </p:spPr>
        <p:txBody>
          <a:bodyPr wrap="none" lIns="0" tIns="0" rIns="0" bIns="0" rtlCol="0">
            <a:spAutoFit/>
          </a:bodyPr>
          <a:lstStyle/>
          <a:p>
            <a:r>
              <a:rPr lang="en-GB" sz="2000" b="0" dirty="0"/>
              <a:t>h</a:t>
            </a:r>
          </a:p>
        </p:txBody>
      </p:sp>
      <p:sp>
        <p:nvSpPr>
          <p:cNvPr id="4" name="Rectangle 3"/>
          <p:cNvSpPr/>
          <p:nvPr/>
        </p:nvSpPr>
        <p:spPr bwMode="auto">
          <a:xfrm>
            <a:off x="7409866" y="928688"/>
            <a:ext cx="258478" cy="4732560"/>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 name="Rectangle 6"/>
          <p:cNvSpPr/>
          <p:nvPr/>
        </p:nvSpPr>
        <p:spPr bwMode="auto">
          <a:xfrm>
            <a:off x="2915816" y="1685032"/>
            <a:ext cx="3744416" cy="288032"/>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2" name="Rectangle 31"/>
          <p:cNvSpPr/>
          <p:nvPr/>
        </p:nvSpPr>
        <p:spPr bwMode="auto">
          <a:xfrm>
            <a:off x="6055676" y="1781200"/>
            <a:ext cx="351656" cy="2367880"/>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mc:AlternateContent xmlns:mc="http://schemas.openxmlformats.org/markup-compatibility/2006" xmlns:a14="http://schemas.microsoft.com/office/drawing/2010/main">
        <mc:Choice Requires="a14">
          <p:sp>
            <p:nvSpPr>
              <p:cNvPr id="33" name="TextBox 32"/>
              <p:cNvSpPr txBox="1"/>
              <p:nvPr/>
            </p:nvSpPr>
            <p:spPr>
              <a:xfrm>
                <a:off x="4211376" y="1599108"/>
                <a:ext cx="696216" cy="332720"/>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sz="2000" b="0" i="1" smtClean="0">
                              <a:solidFill>
                                <a:schemeClr val="tx1"/>
                              </a:solidFill>
                              <a:latin typeface="Cambria Math" panose="02040503050406030204" pitchFamily="18" charset="0"/>
                              <a:ea typeface="Cambria Math" panose="02040503050406030204" pitchFamily="18" charset="0"/>
                            </a:rPr>
                          </m:ctrlPr>
                        </m:sSubPr>
                        <m:e>
                          <m:r>
                            <a:rPr lang="en-GB" sz="2000" b="0">
                              <a:solidFill>
                                <a:schemeClr val="tx1"/>
                              </a:solidFill>
                              <a:latin typeface="Cambria Math" panose="02040503050406030204" pitchFamily="18" charset="0"/>
                              <a:ea typeface="Cambria Math" panose="02040503050406030204" pitchFamily="18" charset="0"/>
                            </a:rPr>
                            <m:t>𝑤</m:t>
                          </m:r>
                        </m:e>
                        <m:sub>
                          <m:r>
                            <a:rPr lang="en-GB" sz="2000" b="0">
                              <a:solidFill>
                                <a:schemeClr val="tx1"/>
                              </a:solidFill>
                              <a:latin typeface="Cambria Math" panose="02040503050406030204" pitchFamily="18" charset="0"/>
                              <a:ea typeface="Cambria Math" panose="02040503050406030204" pitchFamily="18" charset="0"/>
                            </a:rPr>
                            <m:t>𝑙𝑒𝑔</m:t>
                          </m:r>
                          <m:r>
                            <a:rPr lang="en-GB" sz="2000" b="0" i="1" smtClean="0">
                              <a:solidFill>
                                <a:schemeClr val="tx1"/>
                              </a:solidFill>
                              <a:latin typeface="Cambria Math" panose="02040503050406030204" pitchFamily="18" charset="0"/>
                              <a:ea typeface="Cambria Math" panose="02040503050406030204" pitchFamily="18" charset="0"/>
                            </a:rPr>
                            <m:t>,1</m:t>
                          </m:r>
                        </m:sub>
                      </m:sSub>
                    </m:oMath>
                  </m:oMathPara>
                </a14:m>
                <a:endParaRPr lang="en-GB" b="0" dirty="0"/>
              </a:p>
            </p:txBody>
          </p:sp>
        </mc:Choice>
        <mc:Fallback xmlns="">
          <p:sp>
            <p:nvSpPr>
              <p:cNvPr id="33" name="TextBox 32"/>
              <p:cNvSpPr txBox="1">
                <a:spLocks noRot="1" noChangeAspect="1" noMove="1" noResize="1" noEditPoints="1" noAdjustHandles="1" noChangeArrowheads="1" noChangeShapeType="1" noTextEdit="1"/>
              </p:cNvSpPr>
              <p:nvPr/>
            </p:nvSpPr>
            <p:spPr>
              <a:xfrm>
                <a:off x="4211376" y="1599108"/>
                <a:ext cx="696216" cy="332720"/>
              </a:xfrm>
              <a:prstGeom prst="rect">
                <a:avLst/>
              </a:prstGeom>
              <a:blipFill rotWithShape="0">
                <a:blip r:embed="rId7"/>
                <a:stretch>
                  <a:fillRect l="-9649" b="-2545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0" name="TextBox 19"/>
              <p:cNvSpPr txBox="1"/>
              <p:nvPr/>
            </p:nvSpPr>
            <p:spPr>
              <a:xfrm>
                <a:off x="2894388" y="4640452"/>
                <a:ext cx="2864502" cy="397929"/>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𝑤</m:t>
                          </m:r>
                        </m:e>
                        <m:sub>
                          <m:r>
                            <a:rPr lang="en-GB" b="0" i="1" smtClean="0">
                              <a:latin typeface="Cambria Math" panose="02040503050406030204" pitchFamily="18" charset="0"/>
                              <a:ea typeface="Cambria Math" panose="02040503050406030204" pitchFamily="18" charset="0"/>
                            </a:rPr>
                            <m:t>𝑝𝑜𝑙𝑒</m:t>
                          </m:r>
                        </m:sub>
                      </m:sSub>
                      <m:r>
                        <a:rPr lang="en-GB" b="0" i="1" smtClean="0">
                          <a:latin typeface="Cambria Math" panose="02040503050406030204" pitchFamily="18" charset="0"/>
                          <a:ea typeface="Cambria Math" panose="02040503050406030204" pitchFamily="18" charset="0"/>
                        </a:rPr>
                        <m:t> ≅</m:t>
                      </m:r>
                      <m:sSub>
                        <m:sSubPr>
                          <m:ctrlPr>
                            <a:rPr lang="en-GB" b="0" i="1">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𝑤</m:t>
                          </m:r>
                        </m:e>
                        <m:sub>
                          <m:r>
                            <a:rPr lang="en-GB" b="0" i="1" smtClean="0">
                              <a:latin typeface="Cambria Math" panose="02040503050406030204" pitchFamily="18" charset="0"/>
                              <a:ea typeface="Cambria Math" panose="02040503050406030204" pitchFamily="18" charset="0"/>
                            </a:rPr>
                            <m:t>𝐺𝐹𝑅</m:t>
                          </m:r>
                        </m:sub>
                      </m:sSub>
                      <m:r>
                        <a:rPr lang="en-GB" b="0" i="1" smtClean="0">
                          <a:latin typeface="Cambria Math" panose="02040503050406030204" pitchFamily="18" charset="0"/>
                          <a:ea typeface="Cambria Math" panose="02040503050406030204" pitchFamily="18" charset="0"/>
                        </a:rPr>
                        <m:t>+2.5</m:t>
                      </m:r>
                      <m:r>
                        <a:rPr lang="en-GB" b="0" i="1" smtClean="0">
                          <a:latin typeface="Cambria Math" panose="02040503050406030204" pitchFamily="18" charset="0"/>
                          <a:ea typeface="Cambria Math" panose="02040503050406030204" pitchFamily="18" charset="0"/>
                        </a:rPr>
                        <m:t>h</m:t>
                      </m:r>
                    </m:oMath>
                  </m:oMathPara>
                </a14:m>
                <a:r>
                  <a:rPr lang="en-GB" b="0" i="1" dirty="0" smtClean="0">
                    <a:latin typeface="Cambria Math" panose="02040503050406030204" pitchFamily="18" charset="0"/>
                  </a:rPr>
                  <a:t/>
                </a:r>
                <a:br>
                  <a:rPr lang="en-GB" b="0" i="1" dirty="0" smtClean="0">
                    <a:latin typeface="Cambria Math" panose="02040503050406030204" pitchFamily="18" charset="0"/>
                  </a:rPr>
                </a:br>
                <a:endParaRPr lang="en-GB" b="0" dirty="0"/>
              </a:p>
            </p:txBody>
          </p:sp>
        </mc:Choice>
        <mc:Fallback xmlns="">
          <p:sp>
            <p:nvSpPr>
              <p:cNvPr id="20" name="TextBox 19"/>
              <p:cNvSpPr txBox="1">
                <a:spLocks noRot="1" noChangeAspect="1" noMove="1" noResize="1" noEditPoints="1" noAdjustHandles="1" noChangeArrowheads="1" noChangeShapeType="1" noTextEdit="1"/>
              </p:cNvSpPr>
              <p:nvPr/>
            </p:nvSpPr>
            <p:spPr>
              <a:xfrm>
                <a:off x="2894388" y="4640452"/>
                <a:ext cx="2864502" cy="397929"/>
              </a:xfrm>
              <a:prstGeom prst="rect">
                <a:avLst/>
              </a:prstGeom>
              <a:blipFill rotWithShape="0">
                <a:blip r:embed="rId8"/>
                <a:stretch>
                  <a:fillRect l="-2766" r="-426" b="-24242"/>
                </a:stretch>
              </a:blipFill>
            </p:spPr>
            <p:txBody>
              <a:bodyPr/>
              <a:lstStyle/>
              <a:p>
                <a:r>
                  <a:rPr lang="en-GB">
                    <a:noFill/>
                  </a:rPr>
                  <a:t> </a:t>
                </a:r>
              </a:p>
            </p:txBody>
          </p:sp>
        </mc:Fallback>
      </mc:AlternateContent>
    </p:spTree>
    <p:extLst>
      <p:ext uri="{BB962C8B-B14F-4D97-AF65-F5344CB8AC3E}">
        <p14:creationId xmlns:p14="http://schemas.microsoft.com/office/powerpoint/2010/main" val="329936986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The Ampere-turns are a linear function of the gap and of the B field (at least up to saturation)</a:t>
            </a:r>
            <a:endParaRPr lang="en-US" sz="2800" b="0" i="0" kern="0" dirty="0" smtClean="0">
              <a:solidFill>
                <a:srgbClr val="0033CC"/>
              </a:solidFill>
              <a:latin typeface="Calibri Light" panose="020F0302020204030204" pitchFamily="34" charset="0"/>
            </a:endParaRPr>
          </a:p>
        </p:txBody>
      </p:sp>
      <mc:AlternateContent xmlns:mc="http://schemas.openxmlformats.org/markup-compatibility/2006" xmlns:a14="http://schemas.microsoft.com/office/drawing/2010/main">
        <mc:Choice Requires="a14">
          <p:sp>
            <p:nvSpPr>
              <p:cNvPr id="32" name="TextBox 31"/>
              <p:cNvSpPr txBox="1"/>
              <p:nvPr/>
            </p:nvSpPr>
            <p:spPr>
              <a:xfrm>
                <a:off x="1619672" y="4322918"/>
                <a:ext cx="6009722" cy="968791"/>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b="0" i="1" smtClean="0">
                          <a:latin typeface="Cambria Math" panose="02040503050406030204" pitchFamily="18" charset="0"/>
                          <a:ea typeface="Cambria Math" panose="02040503050406030204" pitchFamily="18" charset="0"/>
                        </a:rPr>
                        <m:t>𝑁𝐼</m:t>
                      </m:r>
                      <m:r>
                        <a:rPr lang="en-GB" b="0" i="1" smtClean="0">
                          <a:latin typeface="Cambria Math" panose="02040503050406030204" pitchFamily="18" charset="0"/>
                          <a:ea typeface="Cambria Math" panose="02040503050406030204" pitchFamily="18" charset="0"/>
                        </a:rPr>
                        <m:t>=</m:t>
                      </m:r>
                      <m:nary>
                        <m:naryPr>
                          <m:chr m:val="∮"/>
                          <m:limLoc m:val="undOvr"/>
                          <m:subHide m:val="on"/>
                          <m:supHide m:val="on"/>
                          <m:ctrlPr>
                            <a:rPr lang="en-GB" b="0" i="1" smtClean="0">
                              <a:latin typeface="Cambria Math" panose="02040503050406030204" pitchFamily="18" charset="0"/>
                              <a:ea typeface="Cambria Math" panose="02040503050406030204" pitchFamily="18" charset="0"/>
                            </a:rPr>
                          </m:ctrlPr>
                        </m:naryPr>
                        <m:sub/>
                        <m:sup/>
                        <m:e>
                          <m:acc>
                            <m:accPr>
                              <m:chr m:val="⃗"/>
                              <m:ctrlPr>
                                <a:rPr lang="en-GB" b="0" i="1" smtClean="0">
                                  <a:latin typeface="Cambria Math" panose="02040503050406030204" pitchFamily="18" charset="0"/>
                                  <a:ea typeface="Cambria Math" panose="02040503050406030204" pitchFamily="18" charset="0"/>
                                </a:rPr>
                              </m:ctrlPr>
                            </m:accPr>
                            <m:e>
                              <m:r>
                                <a:rPr lang="en-GB" b="0" i="1" smtClean="0">
                                  <a:latin typeface="Cambria Math" panose="02040503050406030204" pitchFamily="18" charset="0"/>
                                  <a:ea typeface="Cambria Math" panose="02040503050406030204" pitchFamily="18" charset="0"/>
                                </a:rPr>
                                <m:t>𝐻</m:t>
                              </m:r>
                            </m:e>
                          </m:acc>
                          <m:r>
                            <a:rPr lang="en-GB" b="0" i="1" smtClean="0">
                              <a:latin typeface="Cambria Math" panose="02040503050406030204" pitchFamily="18" charset="0"/>
                              <a:ea typeface="Cambria Math" panose="02040503050406030204" pitchFamily="18" charset="0"/>
                            </a:rPr>
                            <m:t>∙</m:t>
                          </m:r>
                          <m:acc>
                            <m:accPr>
                              <m:chr m:val="⃗"/>
                              <m:ctrlPr>
                                <a:rPr lang="en-GB" b="0" i="1">
                                  <a:latin typeface="Cambria Math" panose="02040503050406030204" pitchFamily="18" charset="0"/>
                                  <a:ea typeface="Cambria Math" panose="02040503050406030204" pitchFamily="18" charset="0"/>
                                </a:rPr>
                              </m:ctrlPr>
                            </m:accPr>
                            <m:e>
                              <m:r>
                                <a:rPr lang="en-GB" b="0" i="1" smtClean="0">
                                  <a:latin typeface="Cambria Math" panose="02040503050406030204" pitchFamily="18" charset="0"/>
                                  <a:ea typeface="Cambria Math" panose="02040503050406030204" pitchFamily="18" charset="0"/>
                                </a:rPr>
                                <m:t>𝑑𝑙</m:t>
                              </m:r>
                            </m:e>
                          </m:acc>
                          <m:r>
                            <a:rPr lang="en-GB" b="0" i="1" smtClean="0">
                              <a:latin typeface="Cambria Math" panose="02040503050406030204" pitchFamily="18" charset="0"/>
                              <a:ea typeface="Cambria Math" panose="02040503050406030204" pitchFamily="18" charset="0"/>
                            </a:rPr>
                            <m:t>=</m:t>
                          </m:r>
                        </m:e>
                      </m:nary>
                      <m:f>
                        <m:fPr>
                          <m:ctrlPr>
                            <a:rPr lang="en-GB" b="0" i="1" smtClean="0">
                              <a:latin typeface="Cambria Math" panose="02040503050406030204" pitchFamily="18" charset="0"/>
                              <a:ea typeface="Cambria Math" panose="02040503050406030204" pitchFamily="18" charset="0"/>
                            </a:rPr>
                          </m:ctrlPr>
                        </m:fPr>
                        <m:num>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𝐵</m:t>
                              </m:r>
                            </m:e>
                            <m:sub>
                              <m:r>
                                <a:rPr lang="en-GB" b="0">
                                  <a:latin typeface="Cambria Math" panose="02040503050406030204" pitchFamily="18" charset="0"/>
                                  <a:ea typeface="Cambria Math" panose="02040503050406030204" pitchFamily="18" charset="0"/>
                                </a:rPr>
                                <m:t>𝐹𝑒</m:t>
                              </m:r>
                            </m:sub>
                          </m:sSub>
                        </m:num>
                        <m:den>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𝜇</m:t>
                              </m:r>
                            </m:e>
                            <m:sub>
                              <m:r>
                                <a:rPr lang="en-GB" b="0" i="1" smtClean="0">
                                  <a:latin typeface="Cambria Math" panose="02040503050406030204" pitchFamily="18" charset="0"/>
                                  <a:ea typeface="Cambria Math" panose="02040503050406030204" pitchFamily="18" charset="0"/>
                                </a:rPr>
                                <m:t>0</m:t>
                              </m:r>
                            </m:sub>
                          </m:sSub>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𝜇</m:t>
                              </m:r>
                            </m:e>
                            <m:sub>
                              <m:r>
                                <a:rPr lang="en-GB" b="0" i="1" smtClean="0">
                                  <a:latin typeface="Cambria Math" panose="02040503050406030204" pitchFamily="18" charset="0"/>
                                  <a:ea typeface="Cambria Math" panose="02040503050406030204" pitchFamily="18" charset="0"/>
                                </a:rPr>
                                <m:t>𝑟</m:t>
                              </m:r>
                            </m:sub>
                          </m:sSub>
                        </m:den>
                      </m:f>
                      <m:r>
                        <a:rPr lang="en-GB" b="0">
                          <a:latin typeface="Cambria Math" panose="02040503050406030204" pitchFamily="18" charset="0"/>
                          <a:ea typeface="Cambria Math" panose="02040503050406030204" pitchFamily="18" charset="0"/>
                        </a:rPr>
                        <m:t>∙</m:t>
                      </m:r>
                      <m:sSub>
                        <m:sSubPr>
                          <m:ctrlPr>
                            <a:rPr lang="en-GB" b="0" i="1">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𝑙</m:t>
                          </m:r>
                        </m:e>
                        <m:sub>
                          <m:r>
                            <a:rPr lang="en-GB" b="0">
                              <a:latin typeface="Cambria Math" panose="02040503050406030204" pitchFamily="18" charset="0"/>
                              <a:ea typeface="Cambria Math" panose="02040503050406030204" pitchFamily="18" charset="0"/>
                            </a:rPr>
                            <m:t>𝐹𝑒</m:t>
                          </m:r>
                        </m:sub>
                      </m:sSub>
                      <m:r>
                        <a:rPr lang="en-GB" b="0" i="1" smtClean="0">
                          <a:latin typeface="Cambria Math" panose="02040503050406030204" pitchFamily="18" charset="0"/>
                          <a:ea typeface="Cambria Math" panose="02040503050406030204" pitchFamily="18" charset="0"/>
                        </a:rPr>
                        <m:t>+</m:t>
                      </m:r>
                      <m:f>
                        <m:fPr>
                          <m:ctrlPr>
                            <a:rPr lang="en-GB" b="0" i="1">
                              <a:latin typeface="Cambria Math" panose="02040503050406030204" pitchFamily="18" charset="0"/>
                              <a:ea typeface="Cambria Math" panose="02040503050406030204" pitchFamily="18" charset="0"/>
                            </a:rPr>
                          </m:ctrlPr>
                        </m:fPr>
                        <m:num>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𝐵</m:t>
                              </m:r>
                            </m:e>
                            <m:sub>
                              <m:r>
                                <a:rPr lang="en-GB" b="0" i="1" smtClean="0">
                                  <a:latin typeface="Cambria Math" panose="02040503050406030204" pitchFamily="18" charset="0"/>
                                  <a:ea typeface="Cambria Math" panose="02040503050406030204" pitchFamily="18" charset="0"/>
                                </a:rPr>
                                <m:t>𝑔𝑎𝑝</m:t>
                              </m:r>
                            </m:sub>
                          </m:sSub>
                        </m:num>
                        <m:den>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𝜇</m:t>
                              </m:r>
                            </m:e>
                            <m:sub>
                              <m:r>
                                <a:rPr lang="en-GB" b="0">
                                  <a:latin typeface="Cambria Math" panose="02040503050406030204" pitchFamily="18" charset="0"/>
                                  <a:ea typeface="Cambria Math" panose="02040503050406030204" pitchFamily="18" charset="0"/>
                                </a:rPr>
                                <m:t>0</m:t>
                              </m:r>
                            </m:sub>
                          </m:sSub>
                        </m:den>
                      </m:f>
                      <m:r>
                        <a:rPr lang="en-GB" b="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h</m:t>
                      </m:r>
                      <m:r>
                        <a:rPr lang="en-GB" b="0" i="1" smtClean="0">
                          <a:latin typeface="Cambria Math" panose="02040503050406030204" pitchFamily="18" charset="0"/>
                          <a:ea typeface="Cambria Math" panose="02040503050406030204" pitchFamily="18" charset="0"/>
                        </a:rPr>
                        <m:t>≅</m:t>
                      </m:r>
                      <m:f>
                        <m:fPr>
                          <m:ctrlPr>
                            <a:rPr lang="en-GB" b="0" i="1">
                              <a:latin typeface="Cambria Math" panose="02040503050406030204" pitchFamily="18" charset="0"/>
                              <a:ea typeface="Cambria Math" panose="02040503050406030204" pitchFamily="18" charset="0"/>
                            </a:rPr>
                          </m:ctrlPr>
                        </m:fPr>
                        <m:num>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𝐵</m:t>
                              </m:r>
                            </m:e>
                            <m:sub>
                              <m:r>
                                <a:rPr lang="en-GB" b="0">
                                  <a:latin typeface="Cambria Math" panose="02040503050406030204" pitchFamily="18" charset="0"/>
                                  <a:ea typeface="Cambria Math" panose="02040503050406030204" pitchFamily="18" charset="0"/>
                                </a:rPr>
                                <m:t>𝑔𝑎𝑝</m:t>
                              </m:r>
                            </m:sub>
                          </m:sSub>
                          <m:r>
                            <a:rPr lang="en-GB" b="0" i="1" smtClean="0">
                              <a:latin typeface="Cambria Math" panose="02040503050406030204" pitchFamily="18" charset="0"/>
                              <a:ea typeface="Cambria Math" panose="02040503050406030204" pitchFamily="18" charset="0"/>
                            </a:rPr>
                            <m:t>h</m:t>
                          </m:r>
                        </m:num>
                        <m:den>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𝜇</m:t>
                              </m:r>
                            </m:e>
                            <m:sub>
                              <m:r>
                                <a:rPr lang="en-GB" b="0">
                                  <a:latin typeface="Cambria Math" panose="02040503050406030204" pitchFamily="18" charset="0"/>
                                  <a:ea typeface="Cambria Math" panose="02040503050406030204" pitchFamily="18" charset="0"/>
                                </a:rPr>
                                <m:t>0</m:t>
                              </m:r>
                            </m:sub>
                          </m:sSub>
                        </m:den>
                      </m:f>
                    </m:oMath>
                  </m:oMathPara>
                </a14:m>
                <a:r>
                  <a:rPr lang="en-GB" b="0" i="1" dirty="0" smtClean="0">
                    <a:latin typeface="Cambria Math" panose="02040503050406030204" pitchFamily="18" charset="0"/>
                  </a:rPr>
                  <a:t/>
                </a:r>
                <a:br>
                  <a:rPr lang="en-GB" b="0" i="1" dirty="0" smtClean="0">
                    <a:latin typeface="Cambria Math" panose="02040503050406030204" pitchFamily="18" charset="0"/>
                  </a:rPr>
                </a:br>
                <a:endParaRPr lang="en-GB" b="0" dirty="0"/>
              </a:p>
            </p:txBody>
          </p:sp>
        </mc:Choice>
        <mc:Fallback xmlns="">
          <p:sp>
            <p:nvSpPr>
              <p:cNvPr id="32" name="TextBox 31"/>
              <p:cNvSpPr txBox="1">
                <a:spLocks noRot="1" noChangeAspect="1" noMove="1" noResize="1" noEditPoints="1" noAdjustHandles="1" noChangeArrowheads="1" noChangeShapeType="1" noTextEdit="1"/>
              </p:cNvSpPr>
              <p:nvPr/>
            </p:nvSpPr>
            <p:spPr>
              <a:xfrm>
                <a:off x="1619672" y="4322918"/>
                <a:ext cx="6009722" cy="968791"/>
              </a:xfrm>
              <a:prstGeom prst="rect">
                <a:avLst/>
              </a:prstGeom>
              <a:blipFill rotWithShape="0">
                <a:blip r:embed="rId3"/>
                <a:stretch>
                  <a:fillRect/>
                </a:stretch>
              </a:blipFill>
            </p:spPr>
            <p:txBody>
              <a:bodyPr/>
              <a:lstStyle/>
              <a:p>
                <a:r>
                  <a:rPr lang="en-GB">
                    <a:noFill/>
                  </a:rPr>
                  <a:t> </a:t>
                </a:r>
              </a:p>
            </p:txBody>
          </p:sp>
        </mc:Fallback>
      </mc:AlternateContent>
      <p:grpSp>
        <p:nvGrpSpPr>
          <p:cNvPr id="37" name="Group 36"/>
          <p:cNvGrpSpPr>
            <a:grpSpLocks noChangeAspect="1"/>
          </p:cNvGrpSpPr>
          <p:nvPr/>
        </p:nvGrpSpPr>
        <p:grpSpPr>
          <a:xfrm>
            <a:off x="2708909" y="1412777"/>
            <a:ext cx="3303251" cy="2304255"/>
            <a:chOff x="2094706" y="946740"/>
            <a:chExt cx="5013839" cy="3497513"/>
          </a:xfrm>
        </p:grpSpPr>
        <p:grpSp>
          <p:nvGrpSpPr>
            <p:cNvPr id="31" name="Group 30"/>
            <p:cNvGrpSpPr/>
            <p:nvPr/>
          </p:nvGrpSpPr>
          <p:grpSpPr>
            <a:xfrm>
              <a:off x="2094706" y="946740"/>
              <a:ext cx="4781550" cy="3497513"/>
              <a:chOff x="1374626" y="946740"/>
              <a:chExt cx="4781550" cy="3497513"/>
            </a:xfrm>
          </p:grpSpPr>
          <p:pic>
            <p:nvPicPr>
              <p:cNvPr id="20" name="Picture 19"/>
              <p:cNvPicPr>
                <a:picLocks noChangeAspect="1"/>
              </p:cNvPicPr>
              <p:nvPr/>
            </p:nvPicPr>
            <p:blipFill rotWithShape="1">
              <a:blip r:embed="rId4">
                <a:clrChange>
                  <a:clrFrom>
                    <a:srgbClr val="B2B2B2"/>
                  </a:clrFrom>
                  <a:clrTo>
                    <a:srgbClr val="B2B2B2">
                      <a:alpha val="0"/>
                    </a:srgbClr>
                  </a:clrTo>
                </a:clrChange>
                <a:extLst>
                  <a:ext uri="{28A0092B-C50C-407E-A947-70E740481C1C}">
                    <a14:useLocalDpi xmlns:a14="http://schemas.microsoft.com/office/drawing/2010/main" val="0"/>
                  </a:ext>
                </a:extLst>
              </a:blip>
              <a:srcRect l="33463" t="18064" r="32676" b="26468"/>
              <a:stretch/>
            </p:blipFill>
            <p:spPr>
              <a:xfrm flipH="1">
                <a:off x="1486741" y="1127487"/>
                <a:ext cx="4258988" cy="3237618"/>
              </a:xfrm>
              <a:prstGeom prst="rect">
                <a:avLst/>
              </a:prstGeom>
            </p:spPr>
          </p:pic>
          <p:cxnSp>
            <p:nvCxnSpPr>
              <p:cNvPr id="21" name="Straight Connector 20"/>
              <p:cNvCxnSpPr/>
              <p:nvPr/>
            </p:nvCxnSpPr>
            <p:spPr bwMode="auto">
              <a:xfrm flipH="1">
                <a:off x="4237205" y="2384423"/>
                <a:ext cx="0" cy="702000"/>
              </a:xfrm>
              <a:prstGeom prst="line">
                <a:avLst/>
              </a:prstGeom>
              <a:solidFill>
                <a:schemeClr val="accent1"/>
              </a:solidFill>
              <a:ln w="19050" cap="flat" cmpd="sng" algn="ctr">
                <a:solidFill>
                  <a:srgbClr val="FFC000"/>
                </a:solidFill>
                <a:prstDash val="solid"/>
                <a:round/>
                <a:headEnd type="none" w="med" len="med"/>
                <a:tailEnd type="none" w="med" len="med"/>
              </a:ln>
              <a:effectLst/>
            </p:spPr>
          </p:cxnSp>
          <p:sp>
            <p:nvSpPr>
              <p:cNvPr id="27" name="Freeform 26"/>
              <p:cNvSpPr/>
              <p:nvPr/>
            </p:nvSpPr>
            <p:spPr bwMode="auto">
              <a:xfrm>
                <a:off x="2164740" y="1606514"/>
                <a:ext cx="2080235" cy="1130336"/>
              </a:xfrm>
              <a:custGeom>
                <a:avLst/>
                <a:gdLst>
                  <a:gd name="connsiteX0" fmla="*/ 2080235 w 2080235"/>
                  <a:gd name="connsiteY0" fmla="*/ 771561 h 1130336"/>
                  <a:gd name="connsiteX1" fmla="*/ 2010385 w 2080235"/>
                  <a:gd name="connsiteY1" fmla="*/ 635036 h 1130336"/>
                  <a:gd name="connsiteX2" fmla="*/ 1953235 w 2080235"/>
                  <a:gd name="connsiteY2" fmla="*/ 520736 h 1130336"/>
                  <a:gd name="connsiteX3" fmla="*/ 1870685 w 2080235"/>
                  <a:gd name="connsiteY3" fmla="*/ 371511 h 1130336"/>
                  <a:gd name="connsiteX4" fmla="*/ 1791310 w 2080235"/>
                  <a:gd name="connsiteY4" fmla="*/ 244511 h 1130336"/>
                  <a:gd name="connsiteX5" fmla="*/ 1699235 w 2080235"/>
                  <a:gd name="connsiteY5" fmla="*/ 152436 h 1130336"/>
                  <a:gd name="connsiteX6" fmla="*/ 1575410 w 2080235"/>
                  <a:gd name="connsiteY6" fmla="*/ 73061 h 1130336"/>
                  <a:gd name="connsiteX7" fmla="*/ 1413485 w 2080235"/>
                  <a:gd name="connsiteY7" fmla="*/ 28611 h 1130336"/>
                  <a:gd name="connsiteX8" fmla="*/ 1003910 w 2080235"/>
                  <a:gd name="connsiteY8" fmla="*/ 9561 h 1130336"/>
                  <a:gd name="connsiteX9" fmla="*/ 730860 w 2080235"/>
                  <a:gd name="connsiteY9" fmla="*/ 36 h 1130336"/>
                  <a:gd name="connsiteX10" fmla="*/ 591160 w 2080235"/>
                  <a:gd name="connsiteY10" fmla="*/ 12736 h 1130336"/>
                  <a:gd name="connsiteX11" fmla="*/ 457810 w 2080235"/>
                  <a:gd name="connsiteY11" fmla="*/ 38136 h 1130336"/>
                  <a:gd name="connsiteX12" fmla="*/ 340335 w 2080235"/>
                  <a:gd name="connsiteY12" fmla="*/ 88936 h 1130336"/>
                  <a:gd name="connsiteX13" fmla="*/ 241910 w 2080235"/>
                  <a:gd name="connsiteY13" fmla="*/ 168311 h 1130336"/>
                  <a:gd name="connsiteX14" fmla="*/ 178410 w 2080235"/>
                  <a:gd name="connsiteY14" fmla="*/ 241336 h 1130336"/>
                  <a:gd name="connsiteX15" fmla="*/ 133960 w 2080235"/>
                  <a:gd name="connsiteY15" fmla="*/ 327061 h 1130336"/>
                  <a:gd name="connsiteX16" fmla="*/ 95860 w 2080235"/>
                  <a:gd name="connsiteY16" fmla="*/ 431836 h 1130336"/>
                  <a:gd name="connsiteX17" fmla="*/ 57760 w 2080235"/>
                  <a:gd name="connsiteY17" fmla="*/ 555661 h 1130336"/>
                  <a:gd name="connsiteX18" fmla="*/ 29185 w 2080235"/>
                  <a:gd name="connsiteY18" fmla="*/ 708061 h 1130336"/>
                  <a:gd name="connsiteX19" fmla="*/ 13310 w 2080235"/>
                  <a:gd name="connsiteY19" fmla="*/ 831886 h 1130336"/>
                  <a:gd name="connsiteX20" fmla="*/ 6960 w 2080235"/>
                  <a:gd name="connsiteY20" fmla="*/ 933486 h 1130336"/>
                  <a:gd name="connsiteX21" fmla="*/ 610 w 2080235"/>
                  <a:gd name="connsiteY21" fmla="*/ 1019211 h 1130336"/>
                  <a:gd name="connsiteX22" fmla="*/ 610 w 2080235"/>
                  <a:gd name="connsiteY22" fmla="*/ 1130336 h 1130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2080235" h="1130336">
                    <a:moveTo>
                      <a:pt x="2080235" y="771561"/>
                    </a:moveTo>
                    <a:lnTo>
                      <a:pt x="2010385" y="635036"/>
                    </a:lnTo>
                    <a:cubicBezTo>
                      <a:pt x="1989218" y="593232"/>
                      <a:pt x="1976518" y="564657"/>
                      <a:pt x="1953235" y="520736"/>
                    </a:cubicBezTo>
                    <a:cubicBezTo>
                      <a:pt x="1929952" y="476815"/>
                      <a:pt x="1897673" y="417549"/>
                      <a:pt x="1870685" y="371511"/>
                    </a:cubicBezTo>
                    <a:cubicBezTo>
                      <a:pt x="1843697" y="325473"/>
                      <a:pt x="1819885" y="281023"/>
                      <a:pt x="1791310" y="244511"/>
                    </a:cubicBezTo>
                    <a:cubicBezTo>
                      <a:pt x="1762735" y="207999"/>
                      <a:pt x="1735218" y="181011"/>
                      <a:pt x="1699235" y="152436"/>
                    </a:cubicBezTo>
                    <a:cubicBezTo>
                      <a:pt x="1663252" y="123861"/>
                      <a:pt x="1623035" y="93698"/>
                      <a:pt x="1575410" y="73061"/>
                    </a:cubicBezTo>
                    <a:cubicBezTo>
                      <a:pt x="1527785" y="52423"/>
                      <a:pt x="1508735" y="39194"/>
                      <a:pt x="1413485" y="28611"/>
                    </a:cubicBezTo>
                    <a:cubicBezTo>
                      <a:pt x="1318235" y="18028"/>
                      <a:pt x="1003910" y="9561"/>
                      <a:pt x="1003910" y="9561"/>
                    </a:cubicBezTo>
                    <a:cubicBezTo>
                      <a:pt x="890139" y="4799"/>
                      <a:pt x="799652" y="-493"/>
                      <a:pt x="730860" y="36"/>
                    </a:cubicBezTo>
                    <a:cubicBezTo>
                      <a:pt x="662068" y="565"/>
                      <a:pt x="636668" y="6386"/>
                      <a:pt x="591160" y="12736"/>
                    </a:cubicBezTo>
                    <a:cubicBezTo>
                      <a:pt x="545652" y="19086"/>
                      <a:pt x="499614" y="25436"/>
                      <a:pt x="457810" y="38136"/>
                    </a:cubicBezTo>
                    <a:cubicBezTo>
                      <a:pt x="416006" y="50836"/>
                      <a:pt x="376318" y="67240"/>
                      <a:pt x="340335" y="88936"/>
                    </a:cubicBezTo>
                    <a:cubicBezTo>
                      <a:pt x="304352" y="110632"/>
                      <a:pt x="268897" y="142911"/>
                      <a:pt x="241910" y="168311"/>
                    </a:cubicBezTo>
                    <a:cubicBezTo>
                      <a:pt x="214922" y="193711"/>
                      <a:pt x="196402" y="214878"/>
                      <a:pt x="178410" y="241336"/>
                    </a:cubicBezTo>
                    <a:cubicBezTo>
                      <a:pt x="160418" y="267794"/>
                      <a:pt x="147718" y="295311"/>
                      <a:pt x="133960" y="327061"/>
                    </a:cubicBezTo>
                    <a:cubicBezTo>
                      <a:pt x="120202" y="358811"/>
                      <a:pt x="108560" y="393736"/>
                      <a:pt x="95860" y="431836"/>
                    </a:cubicBezTo>
                    <a:cubicBezTo>
                      <a:pt x="83160" y="469936"/>
                      <a:pt x="68872" y="509624"/>
                      <a:pt x="57760" y="555661"/>
                    </a:cubicBezTo>
                    <a:cubicBezTo>
                      <a:pt x="46648" y="601698"/>
                      <a:pt x="36593" y="662023"/>
                      <a:pt x="29185" y="708061"/>
                    </a:cubicBezTo>
                    <a:cubicBezTo>
                      <a:pt x="21777" y="754098"/>
                      <a:pt x="17014" y="794315"/>
                      <a:pt x="13310" y="831886"/>
                    </a:cubicBezTo>
                    <a:cubicBezTo>
                      <a:pt x="9606" y="869457"/>
                      <a:pt x="9077" y="902265"/>
                      <a:pt x="6960" y="933486"/>
                    </a:cubicBezTo>
                    <a:cubicBezTo>
                      <a:pt x="4843" y="964707"/>
                      <a:pt x="1668" y="986403"/>
                      <a:pt x="610" y="1019211"/>
                    </a:cubicBezTo>
                    <a:cubicBezTo>
                      <a:pt x="-448" y="1052019"/>
                      <a:pt x="81" y="1091177"/>
                      <a:pt x="610" y="1130336"/>
                    </a:cubicBezTo>
                  </a:path>
                </a:pathLst>
              </a:custGeom>
              <a:noFill/>
              <a:ln w="19050" cap="flat" cmpd="sng" algn="ctr">
                <a:solidFill>
                  <a:srgbClr val="FFC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8" name="Freeform 27"/>
              <p:cNvSpPr/>
              <p:nvPr/>
            </p:nvSpPr>
            <p:spPr bwMode="auto">
              <a:xfrm flipV="1">
                <a:off x="2164740" y="2738423"/>
                <a:ext cx="2080235" cy="1130336"/>
              </a:xfrm>
              <a:custGeom>
                <a:avLst/>
                <a:gdLst>
                  <a:gd name="connsiteX0" fmla="*/ 2080235 w 2080235"/>
                  <a:gd name="connsiteY0" fmla="*/ 771561 h 1130336"/>
                  <a:gd name="connsiteX1" fmla="*/ 2010385 w 2080235"/>
                  <a:gd name="connsiteY1" fmla="*/ 635036 h 1130336"/>
                  <a:gd name="connsiteX2" fmla="*/ 1953235 w 2080235"/>
                  <a:gd name="connsiteY2" fmla="*/ 520736 h 1130336"/>
                  <a:gd name="connsiteX3" fmla="*/ 1870685 w 2080235"/>
                  <a:gd name="connsiteY3" fmla="*/ 371511 h 1130336"/>
                  <a:gd name="connsiteX4" fmla="*/ 1791310 w 2080235"/>
                  <a:gd name="connsiteY4" fmla="*/ 244511 h 1130336"/>
                  <a:gd name="connsiteX5" fmla="*/ 1699235 w 2080235"/>
                  <a:gd name="connsiteY5" fmla="*/ 152436 h 1130336"/>
                  <a:gd name="connsiteX6" fmla="*/ 1575410 w 2080235"/>
                  <a:gd name="connsiteY6" fmla="*/ 73061 h 1130336"/>
                  <a:gd name="connsiteX7" fmla="*/ 1413485 w 2080235"/>
                  <a:gd name="connsiteY7" fmla="*/ 28611 h 1130336"/>
                  <a:gd name="connsiteX8" fmla="*/ 1003910 w 2080235"/>
                  <a:gd name="connsiteY8" fmla="*/ 9561 h 1130336"/>
                  <a:gd name="connsiteX9" fmla="*/ 730860 w 2080235"/>
                  <a:gd name="connsiteY9" fmla="*/ 36 h 1130336"/>
                  <a:gd name="connsiteX10" fmla="*/ 591160 w 2080235"/>
                  <a:gd name="connsiteY10" fmla="*/ 12736 h 1130336"/>
                  <a:gd name="connsiteX11" fmla="*/ 457810 w 2080235"/>
                  <a:gd name="connsiteY11" fmla="*/ 38136 h 1130336"/>
                  <a:gd name="connsiteX12" fmla="*/ 340335 w 2080235"/>
                  <a:gd name="connsiteY12" fmla="*/ 88936 h 1130336"/>
                  <a:gd name="connsiteX13" fmla="*/ 241910 w 2080235"/>
                  <a:gd name="connsiteY13" fmla="*/ 168311 h 1130336"/>
                  <a:gd name="connsiteX14" fmla="*/ 178410 w 2080235"/>
                  <a:gd name="connsiteY14" fmla="*/ 241336 h 1130336"/>
                  <a:gd name="connsiteX15" fmla="*/ 133960 w 2080235"/>
                  <a:gd name="connsiteY15" fmla="*/ 327061 h 1130336"/>
                  <a:gd name="connsiteX16" fmla="*/ 95860 w 2080235"/>
                  <a:gd name="connsiteY16" fmla="*/ 431836 h 1130336"/>
                  <a:gd name="connsiteX17" fmla="*/ 57760 w 2080235"/>
                  <a:gd name="connsiteY17" fmla="*/ 555661 h 1130336"/>
                  <a:gd name="connsiteX18" fmla="*/ 29185 w 2080235"/>
                  <a:gd name="connsiteY18" fmla="*/ 708061 h 1130336"/>
                  <a:gd name="connsiteX19" fmla="*/ 13310 w 2080235"/>
                  <a:gd name="connsiteY19" fmla="*/ 831886 h 1130336"/>
                  <a:gd name="connsiteX20" fmla="*/ 6960 w 2080235"/>
                  <a:gd name="connsiteY20" fmla="*/ 933486 h 1130336"/>
                  <a:gd name="connsiteX21" fmla="*/ 610 w 2080235"/>
                  <a:gd name="connsiteY21" fmla="*/ 1019211 h 1130336"/>
                  <a:gd name="connsiteX22" fmla="*/ 610 w 2080235"/>
                  <a:gd name="connsiteY22" fmla="*/ 1130336 h 1130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2080235" h="1130336">
                    <a:moveTo>
                      <a:pt x="2080235" y="771561"/>
                    </a:moveTo>
                    <a:lnTo>
                      <a:pt x="2010385" y="635036"/>
                    </a:lnTo>
                    <a:cubicBezTo>
                      <a:pt x="1989218" y="593232"/>
                      <a:pt x="1976518" y="564657"/>
                      <a:pt x="1953235" y="520736"/>
                    </a:cubicBezTo>
                    <a:cubicBezTo>
                      <a:pt x="1929952" y="476815"/>
                      <a:pt x="1897673" y="417549"/>
                      <a:pt x="1870685" y="371511"/>
                    </a:cubicBezTo>
                    <a:cubicBezTo>
                      <a:pt x="1843697" y="325473"/>
                      <a:pt x="1819885" y="281023"/>
                      <a:pt x="1791310" y="244511"/>
                    </a:cubicBezTo>
                    <a:cubicBezTo>
                      <a:pt x="1762735" y="207999"/>
                      <a:pt x="1735218" y="181011"/>
                      <a:pt x="1699235" y="152436"/>
                    </a:cubicBezTo>
                    <a:cubicBezTo>
                      <a:pt x="1663252" y="123861"/>
                      <a:pt x="1623035" y="93698"/>
                      <a:pt x="1575410" y="73061"/>
                    </a:cubicBezTo>
                    <a:cubicBezTo>
                      <a:pt x="1527785" y="52423"/>
                      <a:pt x="1508735" y="39194"/>
                      <a:pt x="1413485" y="28611"/>
                    </a:cubicBezTo>
                    <a:cubicBezTo>
                      <a:pt x="1318235" y="18028"/>
                      <a:pt x="1003910" y="9561"/>
                      <a:pt x="1003910" y="9561"/>
                    </a:cubicBezTo>
                    <a:cubicBezTo>
                      <a:pt x="890139" y="4799"/>
                      <a:pt x="799652" y="-493"/>
                      <a:pt x="730860" y="36"/>
                    </a:cubicBezTo>
                    <a:cubicBezTo>
                      <a:pt x="662068" y="565"/>
                      <a:pt x="636668" y="6386"/>
                      <a:pt x="591160" y="12736"/>
                    </a:cubicBezTo>
                    <a:cubicBezTo>
                      <a:pt x="545652" y="19086"/>
                      <a:pt x="499614" y="25436"/>
                      <a:pt x="457810" y="38136"/>
                    </a:cubicBezTo>
                    <a:cubicBezTo>
                      <a:pt x="416006" y="50836"/>
                      <a:pt x="376318" y="67240"/>
                      <a:pt x="340335" y="88936"/>
                    </a:cubicBezTo>
                    <a:cubicBezTo>
                      <a:pt x="304352" y="110632"/>
                      <a:pt x="268897" y="142911"/>
                      <a:pt x="241910" y="168311"/>
                    </a:cubicBezTo>
                    <a:cubicBezTo>
                      <a:pt x="214922" y="193711"/>
                      <a:pt x="196402" y="214878"/>
                      <a:pt x="178410" y="241336"/>
                    </a:cubicBezTo>
                    <a:cubicBezTo>
                      <a:pt x="160418" y="267794"/>
                      <a:pt x="147718" y="295311"/>
                      <a:pt x="133960" y="327061"/>
                    </a:cubicBezTo>
                    <a:cubicBezTo>
                      <a:pt x="120202" y="358811"/>
                      <a:pt x="108560" y="393736"/>
                      <a:pt x="95860" y="431836"/>
                    </a:cubicBezTo>
                    <a:cubicBezTo>
                      <a:pt x="83160" y="469936"/>
                      <a:pt x="68872" y="509624"/>
                      <a:pt x="57760" y="555661"/>
                    </a:cubicBezTo>
                    <a:cubicBezTo>
                      <a:pt x="46648" y="601698"/>
                      <a:pt x="36593" y="662023"/>
                      <a:pt x="29185" y="708061"/>
                    </a:cubicBezTo>
                    <a:cubicBezTo>
                      <a:pt x="21777" y="754098"/>
                      <a:pt x="17014" y="794315"/>
                      <a:pt x="13310" y="831886"/>
                    </a:cubicBezTo>
                    <a:cubicBezTo>
                      <a:pt x="9606" y="869457"/>
                      <a:pt x="9077" y="902265"/>
                      <a:pt x="6960" y="933486"/>
                    </a:cubicBezTo>
                    <a:cubicBezTo>
                      <a:pt x="4843" y="964707"/>
                      <a:pt x="1668" y="986403"/>
                      <a:pt x="610" y="1019211"/>
                    </a:cubicBezTo>
                    <a:cubicBezTo>
                      <a:pt x="-448" y="1052019"/>
                      <a:pt x="81" y="1091177"/>
                      <a:pt x="610" y="1130336"/>
                    </a:cubicBezTo>
                  </a:path>
                </a:pathLst>
              </a:custGeom>
              <a:noFill/>
              <a:ln w="19050" cap="flat" cmpd="sng" algn="ctr">
                <a:solidFill>
                  <a:srgbClr val="FFC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9" name="Rectangle 28"/>
              <p:cNvSpPr/>
              <p:nvPr/>
            </p:nvSpPr>
            <p:spPr bwMode="auto">
              <a:xfrm>
                <a:off x="1374626" y="1059121"/>
                <a:ext cx="4781550" cy="114086"/>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0" name="Rectangle 29"/>
              <p:cNvSpPr/>
              <p:nvPr/>
            </p:nvSpPr>
            <p:spPr bwMode="auto">
              <a:xfrm>
                <a:off x="5662603" y="946740"/>
                <a:ext cx="266431" cy="3497513"/>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sp>
          <p:nvSpPr>
            <p:cNvPr id="33" name="TextBox 32"/>
            <p:cNvSpPr txBox="1"/>
            <p:nvPr/>
          </p:nvSpPr>
          <p:spPr>
            <a:xfrm>
              <a:off x="5439152" y="2550757"/>
              <a:ext cx="194649" cy="467159"/>
            </a:xfrm>
            <a:prstGeom prst="rect">
              <a:avLst/>
            </a:prstGeom>
            <a:solidFill>
              <a:srgbClr val="FFFFFF"/>
            </a:solidFill>
          </p:spPr>
          <p:txBody>
            <a:bodyPr wrap="none" lIns="0" tIns="0" rIns="0" bIns="0" rtlCol="0">
              <a:spAutoFit/>
            </a:bodyPr>
            <a:lstStyle/>
            <a:p>
              <a:r>
                <a:rPr lang="en-GB" sz="2000" b="0" dirty="0"/>
                <a:t>h</a:t>
              </a:r>
            </a:p>
          </p:txBody>
        </p:sp>
        <p:cxnSp>
          <p:nvCxnSpPr>
            <p:cNvPr id="34" name="Straight Connector 33"/>
            <p:cNvCxnSpPr/>
            <p:nvPr/>
          </p:nvCxnSpPr>
          <p:spPr bwMode="auto">
            <a:xfrm>
              <a:off x="5330180" y="2368018"/>
              <a:ext cx="0" cy="720000"/>
            </a:xfrm>
            <a:prstGeom prst="line">
              <a:avLst/>
            </a:prstGeom>
            <a:solidFill>
              <a:schemeClr val="accent1"/>
            </a:solidFill>
            <a:ln w="12700" cap="flat" cmpd="sng" algn="ctr">
              <a:solidFill>
                <a:schemeClr val="tx1"/>
              </a:solidFill>
              <a:prstDash val="solid"/>
              <a:round/>
              <a:headEnd type="triangle" w="med" len="lg"/>
              <a:tailEnd type="triangle" w="med" len="lg"/>
            </a:ln>
            <a:effectLst/>
          </p:spPr>
        </p:cxnSp>
        <p:sp>
          <p:nvSpPr>
            <p:cNvPr id="35" name="TextBox 34"/>
            <p:cNvSpPr txBox="1"/>
            <p:nvPr/>
          </p:nvSpPr>
          <p:spPr>
            <a:xfrm>
              <a:off x="6417539" y="1987017"/>
              <a:ext cx="691006" cy="467159"/>
            </a:xfrm>
            <a:prstGeom prst="rect">
              <a:avLst/>
            </a:prstGeom>
            <a:solidFill>
              <a:srgbClr val="FFFFFF"/>
            </a:solidFill>
          </p:spPr>
          <p:txBody>
            <a:bodyPr wrap="none" lIns="0" tIns="0" rIns="0" bIns="0" rtlCol="0">
              <a:spAutoFit/>
            </a:bodyPr>
            <a:lstStyle/>
            <a:p>
              <a:r>
                <a:rPr lang="en-GB" sz="2000" b="0" dirty="0" smtClean="0"/>
                <a:t>NI/2</a:t>
              </a:r>
              <a:endParaRPr lang="en-GB" sz="2000" b="0" dirty="0"/>
            </a:p>
          </p:txBody>
        </p:sp>
        <p:sp>
          <p:nvSpPr>
            <p:cNvPr id="36" name="TextBox 35"/>
            <p:cNvSpPr txBox="1"/>
            <p:nvPr/>
          </p:nvSpPr>
          <p:spPr>
            <a:xfrm>
              <a:off x="6417539" y="3086423"/>
              <a:ext cx="691006" cy="467159"/>
            </a:xfrm>
            <a:prstGeom prst="rect">
              <a:avLst/>
            </a:prstGeom>
            <a:solidFill>
              <a:srgbClr val="FFFFFF"/>
            </a:solidFill>
          </p:spPr>
          <p:txBody>
            <a:bodyPr wrap="none" lIns="0" tIns="0" rIns="0" bIns="0" rtlCol="0">
              <a:spAutoFit/>
            </a:bodyPr>
            <a:lstStyle/>
            <a:p>
              <a:r>
                <a:rPr lang="en-GB" sz="2000" b="0" dirty="0" smtClean="0"/>
                <a:t>NI/2</a:t>
              </a:r>
              <a:endParaRPr lang="en-GB" sz="2000" b="0" dirty="0"/>
            </a:p>
          </p:txBody>
        </p:sp>
      </p:grpSp>
      <mc:AlternateContent xmlns:mc="http://schemas.openxmlformats.org/markup-compatibility/2006" xmlns:a14="http://schemas.microsoft.com/office/drawing/2010/main">
        <mc:Choice Requires="a14">
          <p:sp>
            <p:nvSpPr>
              <p:cNvPr id="39" name="TextBox 38"/>
              <p:cNvSpPr txBox="1"/>
              <p:nvPr/>
            </p:nvSpPr>
            <p:spPr>
              <a:xfrm>
                <a:off x="4455143" y="1694460"/>
                <a:ext cx="380169" cy="307777"/>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sz="2000" b="0" i="1" smtClean="0">
                              <a:solidFill>
                                <a:srgbClr val="FFC000"/>
                              </a:solidFill>
                              <a:latin typeface="Cambria Math" panose="02040503050406030204" pitchFamily="18" charset="0"/>
                              <a:ea typeface="Cambria Math" panose="02040503050406030204" pitchFamily="18" charset="0"/>
                            </a:rPr>
                          </m:ctrlPr>
                        </m:sSubPr>
                        <m:e>
                          <m:r>
                            <a:rPr lang="en-GB" sz="2000" b="0" i="1" smtClean="0">
                              <a:solidFill>
                                <a:srgbClr val="FFC000"/>
                              </a:solidFill>
                              <a:latin typeface="Cambria Math" panose="02040503050406030204" pitchFamily="18" charset="0"/>
                              <a:ea typeface="Cambria Math" panose="02040503050406030204" pitchFamily="18" charset="0"/>
                            </a:rPr>
                            <m:t>𝑙</m:t>
                          </m:r>
                        </m:e>
                        <m:sub>
                          <m:r>
                            <a:rPr lang="en-GB" sz="2000" b="0" i="1" smtClean="0">
                              <a:solidFill>
                                <a:srgbClr val="FFC000"/>
                              </a:solidFill>
                              <a:latin typeface="Cambria Math" panose="02040503050406030204" pitchFamily="18" charset="0"/>
                              <a:ea typeface="Cambria Math" panose="02040503050406030204" pitchFamily="18" charset="0"/>
                            </a:rPr>
                            <m:t>𝐹𝑒</m:t>
                          </m:r>
                        </m:sub>
                      </m:sSub>
                    </m:oMath>
                  </m:oMathPara>
                </a14:m>
                <a:endParaRPr lang="en-GB" b="0" dirty="0"/>
              </a:p>
            </p:txBody>
          </p:sp>
        </mc:Choice>
        <mc:Fallback xmlns="">
          <p:sp>
            <p:nvSpPr>
              <p:cNvPr id="39" name="TextBox 38"/>
              <p:cNvSpPr txBox="1">
                <a:spLocks noRot="1" noChangeAspect="1" noMove="1" noResize="1" noEditPoints="1" noAdjustHandles="1" noChangeArrowheads="1" noChangeShapeType="1" noTextEdit="1"/>
              </p:cNvSpPr>
              <p:nvPr/>
            </p:nvSpPr>
            <p:spPr>
              <a:xfrm>
                <a:off x="4455143" y="1694460"/>
                <a:ext cx="380169" cy="307777"/>
              </a:xfrm>
              <a:prstGeom prst="rect">
                <a:avLst/>
              </a:prstGeom>
              <a:blipFill rotWithShape="0">
                <a:blip r:embed="rId5"/>
                <a:stretch>
                  <a:fillRect l="-24194" b="-1800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3" name="TextBox 42"/>
              <p:cNvSpPr txBox="1"/>
              <p:nvPr/>
            </p:nvSpPr>
            <p:spPr>
              <a:xfrm>
                <a:off x="2386299" y="5431558"/>
                <a:ext cx="1302151" cy="764055"/>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b="0" i="1" smtClean="0">
                          <a:latin typeface="Cambria Math" panose="02040503050406030204" pitchFamily="18" charset="0"/>
                          <a:ea typeface="Cambria Math" panose="02040503050406030204" pitchFamily="18" charset="0"/>
                        </a:rPr>
                        <m:t>𝑁𝐼</m:t>
                      </m:r>
                      <m:r>
                        <a:rPr lang="en-GB" b="0" i="1" smtClean="0">
                          <a:latin typeface="Cambria Math" panose="02040503050406030204" pitchFamily="18" charset="0"/>
                          <a:ea typeface="Cambria Math" panose="02040503050406030204" pitchFamily="18" charset="0"/>
                        </a:rPr>
                        <m:t>=</m:t>
                      </m:r>
                      <m:f>
                        <m:fPr>
                          <m:ctrlPr>
                            <a:rPr lang="en-GB" b="0" i="1">
                              <a:latin typeface="Cambria Math" panose="02040503050406030204" pitchFamily="18" charset="0"/>
                              <a:ea typeface="Cambria Math" panose="02040503050406030204" pitchFamily="18" charset="0"/>
                            </a:rPr>
                          </m:ctrlPr>
                        </m:fPr>
                        <m:num>
                          <m:r>
                            <a:rPr lang="en-GB" b="0" i="1" smtClean="0">
                              <a:latin typeface="Cambria Math" panose="02040503050406030204" pitchFamily="18" charset="0"/>
                              <a:ea typeface="Cambria Math" panose="02040503050406030204" pitchFamily="18" charset="0"/>
                            </a:rPr>
                            <m:t>𝐵h</m:t>
                          </m:r>
                        </m:num>
                        <m:den>
                          <m:r>
                            <a:rPr lang="en-GB" b="0">
                              <a:latin typeface="Cambria Math" panose="02040503050406030204" pitchFamily="18" charset="0"/>
                              <a:ea typeface="Cambria Math" panose="02040503050406030204" pitchFamily="18" charset="0"/>
                            </a:rPr>
                            <m:t>𝜂</m:t>
                          </m:r>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𝜇</m:t>
                              </m:r>
                            </m:e>
                            <m:sub>
                              <m:r>
                                <a:rPr lang="en-GB" b="0">
                                  <a:latin typeface="Cambria Math" panose="02040503050406030204" pitchFamily="18" charset="0"/>
                                  <a:ea typeface="Cambria Math" panose="02040503050406030204" pitchFamily="18" charset="0"/>
                                </a:rPr>
                                <m:t>0</m:t>
                              </m:r>
                            </m:sub>
                          </m:sSub>
                        </m:den>
                      </m:f>
                    </m:oMath>
                  </m:oMathPara>
                </a14:m>
                <a:r>
                  <a:rPr lang="en-GB" b="0" i="1" dirty="0" smtClean="0">
                    <a:latin typeface="Cambria Math" panose="02040503050406030204" pitchFamily="18" charset="0"/>
                  </a:rPr>
                  <a:t/>
                </a:r>
                <a:br>
                  <a:rPr lang="en-GB" b="0" i="1" dirty="0" smtClean="0">
                    <a:latin typeface="Cambria Math" panose="02040503050406030204" pitchFamily="18" charset="0"/>
                  </a:rPr>
                </a:br>
                <a:endParaRPr lang="en-GB" b="0" dirty="0"/>
              </a:p>
            </p:txBody>
          </p:sp>
        </mc:Choice>
        <mc:Fallback xmlns="">
          <p:sp>
            <p:nvSpPr>
              <p:cNvPr id="43" name="TextBox 42"/>
              <p:cNvSpPr txBox="1">
                <a:spLocks noRot="1" noChangeAspect="1" noMove="1" noResize="1" noEditPoints="1" noAdjustHandles="1" noChangeArrowheads="1" noChangeShapeType="1" noTextEdit="1"/>
              </p:cNvSpPr>
              <p:nvPr/>
            </p:nvSpPr>
            <p:spPr>
              <a:xfrm>
                <a:off x="2386299" y="5431558"/>
                <a:ext cx="1302151" cy="764055"/>
              </a:xfrm>
              <a:prstGeom prst="rect">
                <a:avLst/>
              </a:prstGeom>
              <a:blipFill rotWithShape="0">
                <a:blip r:embed="rId6"/>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4" name="TextBox 43"/>
              <p:cNvSpPr txBox="1"/>
              <p:nvPr/>
            </p:nvSpPr>
            <p:spPr>
              <a:xfrm>
                <a:off x="4018107" y="5431558"/>
                <a:ext cx="1912768" cy="1062086"/>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b="0" smtClean="0">
                          <a:latin typeface="Cambria Math" panose="02040503050406030204" pitchFamily="18" charset="0"/>
                          <a:ea typeface="Cambria Math" panose="02040503050406030204" pitchFamily="18" charset="0"/>
                        </a:rPr>
                        <m:t>𝜂</m:t>
                      </m:r>
                      <m:r>
                        <a:rPr lang="en-GB" b="0" i="1" smtClean="0">
                          <a:latin typeface="Cambria Math" panose="02040503050406030204" pitchFamily="18" charset="0"/>
                          <a:ea typeface="Cambria Math" panose="02040503050406030204" pitchFamily="18" charset="0"/>
                        </a:rPr>
                        <m:t>=</m:t>
                      </m:r>
                      <m:f>
                        <m:fPr>
                          <m:ctrlPr>
                            <a:rPr lang="en-GB" b="0" i="1" smtClean="0">
                              <a:latin typeface="Cambria Math" panose="02040503050406030204" pitchFamily="18" charset="0"/>
                              <a:ea typeface="Cambria Math" panose="02040503050406030204" pitchFamily="18" charset="0"/>
                            </a:rPr>
                          </m:ctrlPr>
                        </m:fPr>
                        <m:num>
                          <m:r>
                            <a:rPr lang="en-GB" b="0" i="1" smtClean="0">
                              <a:latin typeface="Cambria Math" panose="02040503050406030204" pitchFamily="18" charset="0"/>
                              <a:ea typeface="Cambria Math" panose="02040503050406030204" pitchFamily="18" charset="0"/>
                            </a:rPr>
                            <m:t>1</m:t>
                          </m:r>
                        </m:num>
                        <m:den>
                          <m:r>
                            <a:rPr lang="en-GB" b="0" i="1" smtClean="0">
                              <a:latin typeface="Cambria Math" panose="02040503050406030204" pitchFamily="18" charset="0"/>
                              <a:ea typeface="Cambria Math" panose="02040503050406030204" pitchFamily="18" charset="0"/>
                            </a:rPr>
                            <m:t>1+</m:t>
                          </m:r>
                          <m:f>
                            <m:fPr>
                              <m:ctrlPr>
                                <a:rPr lang="en-GB" b="0" i="1">
                                  <a:latin typeface="Cambria Math" panose="02040503050406030204" pitchFamily="18" charset="0"/>
                                  <a:ea typeface="Cambria Math" panose="02040503050406030204" pitchFamily="18" charset="0"/>
                                </a:rPr>
                              </m:ctrlPr>
                            </m:fPr>
                            <m:num>
                              <m:r>
                                <a:rPr lang="en-GB" b="0" i="1" smtClean="0">
                                  <a:latin typeface="Cambria Math" panose="02040503050406030204" pitchFamily="18" charset="0"/>
                                  <a:ea typeface="Cambria Math" panose="02040503050406030204" pitchFamily="18" charset="0"/>
                                </a:rPr>
                                <m:t>1</m:t>
                              </m:r>
                            </m:num>
                            <m:den>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𝜇</m:t>
                                  </m:r>
                                </m:e>
                                <m:sub>
                                  <m:r>
                                    <a:rPr lang="en-GB" b="0">
                                      <a:latin typeface="Cambria Math" panose="02040503050406030204" pitchFamily="18" charset="0"/>
                                      <a:ea typeface="Cambria Math" panose="02040503050406030204" pitchFamily="18" charset="0"/>
                                    </a:rPr>
                                    <m:t>𝑟</m:t>
                                  </m:r>
                                </m:sub>
                              </m:sSub>
                            </m:den>
                          </m:f>
                          <m:f>
                            <m:fPr>
                              <m:ctrlPr>
                                <a:rPr lang="en-GB" b="0" i="1" smtClean="0">
                                  <a:latin typeface="Cambria Math" panose="02040503050406030204" pitchFamily="18" charset="0"/>
                                  <a:ea typeface="Cambria Math" panose="02040503050406030204" pitchFamily="18" charset="0"/>
                                </a:rPr>
                              </m:ctrlPr>
                            </m:fPr>
                            <m:num>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𝑙</m:t>
                                  </m:r>
                                </m:e>
                                <m:sub>
                                  <m:r>
                                    <a:rPr lang="en-GB" b="0">
                                      <a:latin typeface="Cambria Math" panose="02040503050406030204" pitchFamily="18" charset="0"/>
                                      <a:ea typeface="Cambria Math" panose="02040503050406030204" pitchFamily="18" charset="0"/>
                                    </a:rPr>
                                    <m:t>𝐹𝑒</m:t>
                                  </m:r>
                                </m:sub>
                              </m:sSub>
                            </m:num>
                            <m:den>
                              <m:r>
                                <a:rPr lang="en-GB" b="0">
                                  <a:latin typeface="Cambria Math" panose="02040503050406030204" pitchFamily="18" charset="0"/>
                                  <a:ea typeface="Cambria Math" panose="02040503050406030204" pitchFamily="18" charset="0"/>
                                </a:rPr>
                                <m:t>h</m:t>
                              </m:r>
                            </m:den>
                          </m:f>
                        </m:den>
                      </m:f>
                    </m:oMath>
                  </m:oMathPara>
                </a14:m>
                <a:r>
                  <a:rPr lang="en-GB" b="0" i="1" dirty="0" smtClean="0">
                    <a:latin typeface="Cambria Math" panose="02040503050406030204" pitchFamily="18" charset="0"/>
                  </a:rPr>
                  <a:t/>
                </a:r>
                <a:br>
                  <a:rPr lang="en-GB" b="0" i="1" dirty="0" smtClean="0">
                    <a:latin typeface="Cambria Math" panose="02040503050406030204" pitchFamily="18" charset="0"/>
                  </a:rPr>
                </a:br>
                <a:endParaRPr lang="en-GB" b="0" dirty="0"/>
              </a:p>
            </p:txBody>
          </p:sp>
        </mc:Choice>
        <mc:Fallback xmlns="">
          <p:sp>
            <p:nvSpPr>
              <p:cNvPr id="44" name="TextBox 43"/>
              <p:cNvSpPr txBox="1">
                <a:spLocks noRot="1" noChangeAspect="1" noMove="1" noResize="1" noEditPoints="1" noAdjustHandles="1" noChangeArrowheads="1" noChangeShapeType="1" noTextEdit="1"/>
              </p:cNvSpPr>
              <p:nvPr/>
            </p:nvSpPr>
            <p:spPr>
              <a:xfrm>
                <a:off x="4018107" y="5431558"/>
                <a:ext cx="1912768" cy="1062086"/>
              </a:xfrm>
              <a:prstGeom prst="rect">
                <a:avLst/>
              </a:prstGeom>
              <a:blipFill rotWithShape="0">
                <a:blip r:embed="rId7"/>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356547182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The same can be solved using magnetic reluctances and Hopkinson’s law, which is a parallel of Ohm’s law</a:t>
            </a:r>
            <a:endParaRPr lang="en-US" sz="2800" b="0" i="0" kern="0" dirty="0" smtClean="0">
              <a:solidFill>
                <a:srgbClr val="0033CC"/>
              </a:solidFill>
              <a:latin typeface="Calibri Light" panose="020F0302020204030204" pitchFamily="34" charset="0"/>
            </a:endParaRPr>
          </a:p>
        </p:txBody>
      </p:sp>
      <mc:AlternateContent xmlns:mc="http://schemas.openxmlformats.org/markup-compatibility/2006" xmlns:a14="http://schemas.microsoft.com/office/drawing/2010/main">
        <mc:Choice Requires="a14">
          <p:sp>
            <p:nvSpPr>
              <p:cNvPr id="409" name="TextBox 408"/>
              <p:cNvSpPr txBox="1"/>
              <p:nvPr/>
            </p:nvSpPr>
            <p:spPr>
              <a:xfrm>
                <a:off x="2195736" y="3360531"/>
                <a:ext cx="1567673" cy="788549"/>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b="0" i="1" smtClean="0">
                          <a:latin typeface="Cambria Math" panose="02040503050406030204" pitchFamily="18" charset="0"/>
                          <a:ea typeface="Cambria Math" panose="02040503050406030204" pitchFamily="18" charset="0"/>
                        </a:rPr>
                        <m:t>ℛ</m:t>
                      </m:r>
                      <m:r>
                        <a:rPr lang="en-GB" b="0" i="1" smtClean="0">
                          <a:latin typeface="Cambria Math" panose="02040503050406030204" pitchFamily="18" charset="0"/>
                          <a:ea typeface="Cambria Math" panose="02040503050406030204" pitchFamily="18" charset="0"/>
                        </a:rPr>
                        <m:t>=</m:t>
                      </m:r>
                      <m:f>
                        <m:fPr>
                          <m:ctrlPr>
                            <a:rPr lang="en-GB" b="0" i="1" smtClean="0">
                              <a:latin typeface="Cambria Math" panose="02040503050406030204" pitchFamily="18" charset="0"/>
                              <a:ea typeface="Cambria Math" panose="02040503050406030204" pitchFamily="18" charset="0"/>
                            </a:rPr>
                          </m:ctrlPr>
                        </m:fPr>
                        <m:num>
                          <m:r>
                            <a:rPr lang="en-GB" b="0" i="1" smtClean="0">
                              <a:latin typeface="Cambria Math" panose="02040503050406030204" pitchFamily="18" charset="0"/>
                              <a:ea typeface="Cambria Math" panose="02040503050406030204" pitchFamily="18" charset="0"/>
                            </a:rPr>
                            <m:t>𝑙</m:t>
                          </m:r>
                        </m:num>
                        <m:den>
                          <m:sSub>
                            <m:sSubPr>
                              <m:ctrlPr>
                                <a:rPr lang="en-GB" b="0" i="1" smtClean="0">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𝜇</m:t>
                              </m:r>
                            </m:e>
                            <m:sub>
                              <m:r>
                                <a:rPr lang="en-GB" b="0" i="1" smtClean="0">
                                  <a:latin typeface="Cambria Math" panose="02040503050406030204" pitchFamily="18" charset="0"/>
                                  <a:ea typeface="Cambria Math" panose="02040503050406030204" pitchFamily="18" charset="0"/>
                                </a:rPr>
                                <m:t>0</m:t>
                              </m:r>
                            </m:sub>
                          </m:sSub>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𝜇</m:t>
                              </m:r>
                            </m:e>
                            <m:sub>
                              <m:r>
                                <a:rPr lang="en-GB" b="0" i="1" smtClean="0">
                                  <a:latin typeface="Cambria Math" panose="02040503050406030204" pitchFamily="18" charset="0"/>
                                  <a:ea typeface="Cambria Math" panose="02040503050406030204" pitchFamily="18" charset="0"/>
                                </a:rPr>
                                <m:t>𝑟</m:t>
                              </m:r>
                            </m:sub>
                          </m:sSub>
                          <m:r>
                            <a:rPr lang="en-GB" b="0" i="1" smtClean="0">
                              <a:latin typeface="Cambria Math" panose="02040503050406030204" pitchFamily="18" charset="0"/>
                              <a:ea typeface="Cambria Math" panose="02040503050406030204" pitchFamily="18" charset="0"/>
                            </a:rPr>
                            <m:t>𝐴</m:t>
                          </m:r>
                        </m:den>
                      </m:f>
                    </m:oMath>
                  </m:oMathPara>
                </a14:m>
                <a:r>
                  <a:rPr lang="en-GB" b="0" i="1" dirty="0" smtClean="0">
                    <a:latin typeface="Cambria Math" panose="02040503050406030204" pitchFamily="18" charset="0"/>
                  </a:rPr>
                  <a:t/>
                </a:r>
                <a:br>
                  <a:rPr lang="en-GB" b="0" i="1" dirty="0" smtClean="0">
                    <a:latin typeface="Cambria Math" panose="02040503050406030204" pitchFamily="18" charset="0"/>
                  </a:rPr>
                </a:br>
                <a:endParaRPr lang="en-GB" b="0" dirty="0"/>
              </a:p>
            </p:txBody>
          </p:sp>
        </mc:Choice>
        <mc:Fallback xmlns="">
          <p:sp>
            <p:nvSpPr>
              <p:cNvPr id="409" name="TextBox 408"/>
              <p:cNvSpPr txBox="1">
                <a:spLocks noRot="1" noChangeAspect="1" noMove="1" noResize="1" noEditPoints="1" noAdjustHandles="1" noChangeArrowheads="1" noChangeShapeType="1" noTextEdit="1"/>
              </p:cNvSpPr>
              <p:nvPr/>
            </p:nvSpPr>
            <p:spPr>
              <a:xfrm>
                <a:off x="2195736" y="3360531"/>
                <a:ext cx="1567673" cy="788549"/>
              </a:xfrm>
              <a:prstGeom prst="rect">
                <a:avLst/>
              </a:prstGeom>
              <a:blipFill rotWithShape="0">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25" name="TextBox 124"/>
              <p:cNvSpPr txBox="1"/>
              <p:nvPr/>
            </p:nvSpPr>
            <p:spPr>
              <a:xfrm>
                <a:off x="2195736" y="2060849"/>
                <a:ext cx="1014252" cy="689099"/>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b="0">
                          <a:latin typeface="Cambria Math" panose="02040503050406030204" pitchFamily="18" charset="0"/>
                          <a:ea typeface="Cambria Math" panose="02040503050406030204" pitchFamily="18" charset="0"/>
                        </a:rPr>
                        <m:t>ℛ</m:t>
                      </m:r>
                      <m:r>
                        <a:rPr lang="en-GB" b="0" i="1" smtClean="0">
                          <a:latin typeface="Cambria Math" panose="02040503050406030204" pitchFamily="18" charset="0"/>
                        </a:rPr>
                        <m:t>=</m:t>
                      </m:r>
                      <m:f>
                        <m:fPr>
                          <m:ctrlPr>
                            <a:rPr lang="en-GB" b="0" i="1" smtClean="0">
                              <a:latin typeface="Cambria Math" panose="02040503050406030204" pitchFamily="18" charset="0"/>
                            </a:rPr>
                          </m:ctrlPr>
                        </m:fPr>
                        <m:num>
                          <m:r>
                            <m:rPr>
                              <m:nor/>
                            </m:rPr>
                            <a:rPr lang="en-GB" b="0" i="0">
                              <a:latin typeface="Cambria Math" panose="02040503050406030204" pitchFamily="18" charset="0"/>
                            </a:rPr>
                            <m:t>NI</m:t>
                          </m:r>
                        </m:num>
                        <m:den>
                          <m:r>
                            <m:rPr>
                              <m:sty m:val="p"/>
                            </m:rPr>
                            <a:rPr lang="el-GR" b="0">
                              <a:latin typeface="Cambria Math" panose="02040503050406030204" pitchFamily="18" charset="0"/>
                              <a:ea typeface="Cambria Math" panose="02040503050406030204" pitchFamily="18" charset="0"/>
                            </a:rPr>
                            <m:t>Φ</m:t>
                          </m:r>
                        </m:den>
                      </m:f>
                    </m:oMath>
                  </m:oMathPara>
                </a14:m>
                <a:r>
                  <a:rPr lang="en-GB" b="0" i="1" dirty="0" smtClean="0">
                    <a:latin typeface="Cambria Math" panose="02040503050406030204" pitchFamily="18" charset="0"/>
                  </a:rPr>
                  <a:t/>
                </a:r>
                <a:br>
                  <a:rPr lang="en-GB" b="0" i="1" dirty="0" smtClean="0">
                    <a:latin typeface="Cambria Math" panose="02040503050406030204" pitchFamily="18" charset="0"/>
                  </a:rPr>
                </a:br>
                <a:endParaRPr lang="en-GB" b="0" dirty="0"/>
              </a:p>
            </p:txBody>
          </p:sp>
        </mc:Choice>
        <mc:Fallback xmlns="">
          <p:sp>
            <p:nvSpPr>
              <p:cNvPr id="125" name="TextBox 124"/>
              <p:cNvSpPr txBox="1">
                <a:spLocks noRot="1" noChangeAspect="1" noMove="1" noResize="1" noEditPoints="1" noAdjustHandles="1" noChangeArrowheads="1" noChangeShapeType="1" noTextEdit="1"/>
              </p:cNvSpPr>
              <p:nvPr/>
            </p:nvSpPr>
            <p:spPr>
              <a:xfrm>
                <a:off x="2195736" y="2060849"/>
                <a:ext cx="1014252" cy="689099"/>
              </a:xfrm>
              <a:prstGeom prst="rect">
                <a:avLst/>
              </a:prstGeom>
              <a:blipFill rotWithShape="0">
                <a:blip r:embed="rId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26" name="TextBox 125"/>
              <p:cNvSpPr txBox="1"/>
              <p:nvPr/>
            </p:nvSpPr>
            <p:spPr>
              <a:xfrm>
                <a:off x="4932040" y="2060848"/>
                <a:ext cx="844205" cy="689099"/>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m:rPr>
                          <m:sty m:val="p"/>
                        </m:rPr>
                        <a:rPr lang="en-GB" b="0" smtClean="0">
                          <a:solidFill>
                            <a:srgbClr val="969696"/>
                          </a:solidFill>
                          <a:latin typeface="Cambria Math" panose="02040503050406030204" pitchFamily="18" charset="0"/>
                          <a:ea typeface="Cambria Math" panose="02040503050406030204" pitchFamily="18" charset="0"/>
                        </a:rPr>
                        <m:t>R</m:t>
                      </m:r>
                      <m:r>
                        <a:rPr lang="en-GB" b="0" i="1" smtClean="0">
                          <a:solidFill>
                            <a:srgbClr val="969696"/>
                          </a:solidFill>
                          <a:latin typeface="Cambria Math" panose="02040503050406030204" pitchFamily="18" charset="0"/>
                        </a:rPr>
                        <m:t>=</m:t>
                      </m:r>
                      <m:f>
                        <m:fPr>
                          <m:ctrlPr>
                            <a:rPr lang="en-GB" b="0" i="1" smtClean="0">
                              <a:solidFill>
                                <a:srgbClr val="969696"/>
                              </a:solidFill>
                              <a:latin typeface="Cambria Math" panose="02040503050406030204" pitchFamily="18" charset="0"/>
                            </a:rPr>
                          </m:ctrlPr>
                        </m:fPr>
                        <m:num>
                          <m:r>
                            <m:rPr>
                              <m:nor/>
                            </m:rPr>
                            <a:rPr lang="en-GB" b="0" i="0" smtClean="0">
                              <a:solidFill>
                                <a:srgbClr val="969696"/>
                              </a:solidFill>
                              <a:latin typeface="Cambria Math" panose="02040503050406030204" pitchFamily="18" charset="0"/>
                            </a:rPr>
                            <m:t>V</m:t>
                          </m:r>
                        </m:num>
                        <m:den>
                          <m:r>
                            <a:rPr lang="en-GB" b="0" i="1" smtClean="0">
                              <a:solidFill>
                                <a:srgbClr val="969696"/>
                              </a:solidFill>
                              <a:latin typeface="Cambria Math" panose="02040503050406030204" pitchFamily="18" charset="0"/>
                              <a:ea typeface="Cambria Math" panose="02040503050406030204" pitchFamily="18" charset="0"/>
                            </a:rPr>
                            <m:t>𝐼</m:t>
                          </m:r>
                        </m:den>
                      </m:f>
                    </m:oMath>
                  </m:oMathPara>
                </a14:m>
                <a:r>
                  <a:rPr lang="en-GB" b="0" i="1" dirty="0" smtClean="0">
                    <a:solidFill>
                      <a:srgbClr val="969696"/>
                    </a:solidFill>
                    <a:latin typeface="Cambria Math" panose="02040503050406030204" pitchFamily="18" charset="0"/>
                  </a:rPr>
                  <a:t/>
                </a:r>
                <a:br>
                  <a:rPr lang="en-GB" b="0" i="1" dirty="0" smtClean="0">
                    <a:solidFill>
                      <a:srgbClr val="969696"/>
                    </a:solidFill>
                    <a:latin typeface="Cambria Math" panose="02040503050406030204" pitchFamily="18" charset="0"/>
                  </a:rPr>
                </a:br>
                <a:endParaRPr lang="en-GB" b="0" dirty="0">
                  <a:solidFill>
                    <a:srgbClr val="969696"/>
                  </a:solidFill>
                </a:endParaRPr>
              </a:p>
            </p:txBody>
          </p:sp>
        </mc:Choice>
        <mc:Fallback xmlns="">
          <p:sp>
            <p:nvSpPr>
              <p:cNvPr id="126" name="TextBox 125"/>
              <p:cNvSpPr txBox="1">
                <a:spLocks noRot="1" noChangeAspect="1" noMove="1" noResize="1" noEditPoints="1" noAdjustHandles="1" noChangeArrowheads="1" noChangeShapeType="1" noTextEdit="1"/>
              </p:cNvSpPr>
              <p:nvPr/>
            </p:nvSpPr>
            <p:spPr>
              <a:xfrm>
                <a:off x="4932040" y="2060848"/>
                <a:ext cx="844205" cy="689099"/>
              </a:xfrm>
              <a:prstGeom prst="rect">
                <a:avLst/>
              </a:prstGeom>
              <a:blipFill rotWithShape="0">
                <a:blip r:embed="rId5"/>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29" name="TextBox 128"/>
              <p:cNvSpPr txBox="1"/>
              <p:nvPr/>
            </p:nvSpPr>
            <p:spPr>
              <a:xfrm>
                <a:off x="2195736" y="4707976"/>
                <a:ext cx="1842877" cy="1097288"/>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b="0" smtClean="0">
                          <a:latin typeface="Cambria Math" panose="02040503050406030204" pitchFamily="18" charset="0"/>
                          <a:ea typeface="Cambria Math" panose="02040503050406030204" pitchFamily="18" charset="0"/>
                        </a:rPr>
                        <m:t>𝜂</m:t>
                      </m:r>
                      <m:r>
                        <a:rPr lang="en-GB" b="0" i="1" smtClean="0">
                          <a:latin typeface="Cambria Math" panose="02040503050406030204" pitchFamily="18" charset="0"/>
                          <a:ea typeface="Cambria Math" panose="02040503050406030204" pitchFamily="18" charset="0"/>
                        </a:rPr>
                        <m:t>=</m:t>
                      </m:r>
                      <m:f>
                        <m:fPr>
                          <m:ctrlPr>
                            <a:rPr lang="en-GB" b="0" i="1" smtClean="0">
                              <a:latin typeface="Cambria Math" panose="02040503050406030204" pitchFamily="18" charset="0"/>
                              <a:ea typeface="Cambria Math" panose="02040503050406030204" pitchFamily="18" charset="0"/>
                            </a:rPr>
                          </m:ctrlPr>
                        </m:fPr>
                        <m:num>
                          <m:r>
                            <a:rPr lang="en-GB" b="0" i="1" smtClean="0">
                              <a:latin typeface="Cambria Math" panose="02040503050406030204" pitchFamily="18" charset="0"/>
                              <a:ea typeface="Cambria Math" panose="02040503050406030204" pitchFamily="18" charset="0"/>
                            </a:rPr>
                            <m:t>1</m:t>
                          </m:r>
                        </m:num>
                        <m:den>
                          <m:r>
                            <a:rPr lang="en-GB" b="0" i="1" smtClean="0">
                              <a:latin typeface="Cambria Math" panose="02040503050406030204" pitchFamily="18" charset="0"/>
                              <a:ea typeface="Cambria Math" panose="02040503050406030204" pitchFamily="18" charset="0"/>
                            </a:rPr>
                            <m:t>1+</m:t>
                          </m:r>
                          <m:f>
                            <m:fPr>
                              <m:ctrlPr>
                                <a:rPr lang="en-GB" b="0" i="1" smtClean="0">
                                  <a:latin typeface="Cambria Math" panose="02040503050406030204" pitchFamily="18" charset="0"/>
                                  <a:ea typeface="Cambria Math" panose="02040503050406030204" pitchFamily="18" charset="0"/>
                                </a:rPr>
                              </m:ctrlPr>
                            </m:fPr>
                            <m:num>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ℛ</m:t>
                                  </m:r>
                                </m:e>
                                <m:sub>
                                  <m:r>
                                    <a:rPr lang="en-GB" b="0">
                                      <a:latin typeface="Cambria Math" panose="02040503050406030204" pitchFamily="18" charset="0"/>
                                      <a:ea typeface="Cambria Math" panose="02040503050406030204" pitchFamily="18" charset="0"/>
                                    </a:rPr>
                                    <m:t>𝐹𝑒</m:t>
                                  </m:r>
                                </m:sub>
                              </m:sSub>
                            </m:num>
                            <m:den>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ℛ</m:t>
                                  </m:r>
                                </m:e>
                                <m:sub>
                                  <m:r>
                                    <a:rPr lang="en-GB" b="0" i="1" smtClean="0">
                                      <a:latin typeface="Cambria Math" panose="02040503050406030204" pitchFamily="18" charset="0"/>
                                      <a:ea typeface="Cambria Math" panose="02040503050406030204" pitchFamily="18" charset="0"/>
                                    </a:rPr>
                                    <m:t>𝑔𝑎𝑝</m:t>
                                  </m:r>
                                </m:sub>
                              </m:sSub>
                            </m:den>
                          </m:f>
                        </m:den>
                      </m:f>
                    </m:oMath>
                  </m:oMathPara>
                </a14:m>
                <a:r>
                  <a:rPr lang="en-GB" b="0" i="1" dirty="0" smtClean="0">
                    <a:latin typeface="Cambria Math" panose="02040503050406030204" pitchFamily="18" charset="0"/>
                  </a:rPr>
                  <a:t/>
                </a:r>
                <a:br>
                  <a:rPr lang="en-GB" b="0" i="1" dirty="0" smtClean="0">
                    <a:latin typeface="Cambria Math" panose="02040503050406030204" pitchFamily="18" charset="0"/>
                  </a:rPr>
                </a:br>
                <a:endParaRPr lang="en-GB" b="0" dirty="0"/>
              </a:p>
            </p:txBody>
          </p:sp>
        </mc:Choice>
        <mc:Fallback xmlns="">
          <p:sp>
            <p:nvSpPr>
              <p:cNvPr id="129" name="TextBox 128"/>
              <p:cNvSpPr txBox="1">
                <a:spLocks noRot="1" noChangeAspect="1" noMove="1" noResize="1" noEditPoints="1" noAdjustHandles="1" noChangeArrowheads="1" noChangeShapeType="1" noTextEdit="1"/>
              </p:cNvSpPr>
              <p:nvPr/>
            </p:nvSpPr>
            <p:spPr>
              <a:xfrm>
                <a:off x="2195736" y="4707976"/>
                <a:ext cx="1842877" cy="1097288"/>
              </a:xfrm>
              <a:prstGeom prst="rect">
                <a:avLst/>
              </a:prstGeom>
              <a:blipFill rotWithShape="0">
                <a:blip r:embed="rId6"/>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 name="TextBox 7"/>
              <p:cNvSpPr txBox="1"/>
              <p:nvPr/>
            </p:nvSpPr>
            <p:spPr>
              <a:xfrm>
                <a:off x="4932040" y="3360531"/>
                <a:ext cx="1007327" cy="701474"/>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m:rPr>
                          <m:sty m:val="p"/>
                        </m:rPr>
                        <a:rPr lang="en-GB" b="0" smtClean="0">
                          <a:solidFill>
                            <a:srgbClr val="969696"/>
                          </a:solidFill>
                          <a:latin typeface="Cambria Math" panose="02040503050406030204" pitchFamily="18" charset="0"/>
                          <a:ea typeface="Cambria Math" panose="02040503050406030204" pitchFamily="18" charset="0"/>
                        </a:rPr>
                        <m:t>R</m:t>
                      </m:r>
                      <m:r>
                        <a:rPr lang="en-GB" b="0" i="1" smtClean="0">
                          <a:solidFill>
                            <a:srgbClr val="969696"/>
                          </a:solidFill>
                          <a:latin typeface="Cambria Math" panose="02040503050406030204" pitchFamily="18" charset="0"/>
                        </a:rPr>
                        <m:t>=</m:t>
                      </m:r>
                      <m:f>
                        <m:fPr>
                          <m:ctrlPr>
                            <a:rPr lang="en-GB" b="0" i="1" smtClean="0">
                              <a:solidFill>
                                <a:srgbClr val="969696"/>
                              </a:solidFill>
                              <a:latin typeface="Cambria Math" panose="02040503050406030204" pitchFamily="18" charset="0"/>
                            </a:rPr>
                          </m:ctrlPr>
                        </m:fPr>
                        <m:num>
                          <m:r>
                            <a:rPr lang="en-GB" b="0" i="1" smtClean="0">
                              <a:solidFill>
                                <a:srgbClr val="969696"/>
                              </a:solidFill>
                              <a:latin typeface="Cambria Math" panose="02040503050406030204" pitchFamily="18" charset="0"/>
                            </a:rPr>
                            <m:t>𝑙</m:t>
                          </m:r>
                        </m:num>
                        <m:den>
                          <m:r>
                            <a:rPr lang="en-GB" b="0" i="1" smtClean="0">
                              <a:solidFill>
                                <a:srgbClr val="969696"/>
                              </a:solidFill>
                              <a:latin typeface="Cambria Math" panose="02040503050406030204" pitchFamily="18" charset="0"/>
                            </a:rPr>
                            <m:t>𝜎</m:t>
                          </m:r>
                          <m:r>
                            <a:rPr lang="en-GB" b="0" i="1" smtClean="0">
                              <a:solidFill>
                                <a:srgbClr val="969696"/>
                              </a:solidFill>
                              <a:latin typeface="Cambria Math" panose="02040503050406030204" pitchFamily="18" charset="0"/>
                            </a:rPr>
                            <m:t>𝑆</m:t>
                          </m:r>
                        </m:den>
                      </m:f>
                    </m:oMath>
                  </m:oMathPara>
                </a14:m>
                <a:r>
                  <a:rPr lang="en-GB" b="0" i="1" dirty="0" smtClean="0">
                    <a:solidFill>
                      <a:srgbClr val="969696"/>
                    </a:solidFill>
                    <a:latin typeface="Cambria Math" panose="02040503050406030204" pitchFamily="18" charset="0"/>
                  </a:rPr>
                  <a:t/>
                </a:r>
                <a:br>
                  <a:rPr lang="en-GB" b="0" i="1" dirty="0" smtClean="0">
                    <a:solidFill>
                      <a:srgbClr val="969696"/>
                    </a:solidFill>
                    <a:latin typeface="Cambria Math" panose="02040503050406030204" pitchFamily="18" charset="0"/>
                  </a:rPr>
                </a:br>
                <a:endParaRPr lang="en-GB" b="0" dirty="0">
                  <a:solidFill>
                    <a:srgbClr val="969696"/>
                  </a:solidFill>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4932040" y="3360531"/>
                <a:ext cx="1007327" cy="701474"/>
              </a:xfrm>
              <a:prstGeom prst="rect">
                <a:avLst/>
              </a:prstGeom>
              <a:blipFill rotWithShape="0">
                <a:blip r:embed="rId7"/>
                <a:stretch>
                  <a:fillRect/>
                </a:stretch>
              </a:blipFill>
            </p:spPr>
            <p:txBody>
              <a:bodyPr/>
              <a:lstStyle/>
              <a:p>
                <a:r>
                  <a:rPr lang="en-GB">
                    <a:noFill/>
                  </a:rPr>
                  <a:t> </a:t>
                </a:r>
              </a:p>
            </p:txBody>
          </p:sp>
        </mc:Fallback>
      </mc:AlternateContent>
      <p:pic>
        <p:nvPicPr>
          <p:cNvPr id="9" name="Picture 8"/>
          <p:cNvPicPr>
            <a:picLocks noChangeAspect="1"/>
          </p:cNvPicPr>
          <p:nvPr/>
        </p:nvPicPr>
        <p:blipFill>
          <a:blip r:embed="rId8">
            <a:clrChange>
              <a:clrFrom>
                <a:srgbClr val="FFFFFF"/>
              </a:clrFrom>
              <a:clrTo>
                <a:srgbClr val="FFFFFF">
                  <a:alpha val="0"/>
                </a:srgbClr>
              </a:clrTo>
            </a:clrChange>
          </a:blip>
          <a:stretch>
            <a:fillRect/>
          </a:stretch>
        </p:blipFill>
        <p:spPr>
          <a:xfrm rot="964680">
            <a:off x="7952693" y="943554"/>
            <a:ext cx="706600" cy="1113228"/>
          </a:xfrm>
          <a:prstGeom prst="rect">
            <a:avLst/>
          </a:prstGeom>
        </p:spPr>
      </p:pic>
    </p:spTree>
    <p:extLst>
      <p:ext uri="{BB962C8B-B14F-4D97-AF65-F5344CB8AC3E}">
        <p14:creationId xmlns:p14="http://schemas.microsoft.com/office/powerpoint/2010/main" val="133703691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According to history, the first electromagnet (not for an accelerator) was built </a:t>
            </a:r>
            <a:r>
              <a:rPr lang="en-US" sz="2800" i="0" kern="0" dirty="0">
                <a:solidFill>
                  <a:srgbClr val="0033CC"/>
                </a:solidFill>
                <a:latin typeface="Calibri Light" panose="020F0302020204030204" pitchFamily="34" charset="0"/>
              </a:rPr>
              <a:t>in England in 1824 by William Sturgeon</a:t>
            </a:r>
            <a:endParaRPr lang="en-US" sz="2800" b="0" i="0" kern="0" dirty="0">
              <a:solidFill>
                <a:srgbClr val="0033CC"/>
              </a:solidFill>
              <a:latin typeface="Calibri Light" panose="020F0302020204030204" pitchFamily="34" charset="0"/>
            </a:endParaRPr>
          </a:p>
          <a:p>
            <a:pPr algn="l">
              <a:lnSpc>
                <a:spcPct val="110000"/>
              </a:lnSpc>
            </a:pPr>
            <a:endParaRPr lang="en-US" sz="2800" b="0" i="0" kern="0" dirty="0" smtClean="0">
              <a:solidFill>
                <a:srgbClr val="0033CC"/>
              </a:solidFill>
              <a:latin typeface="Calibri Light" panose="020F0302020204030204" pitchFamily="34" charset="0"/>
            </a:endParaRPr>
          </a:p>
        </p:txBody>
      </p:sp>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l="2439" t="3431" r="4878" b="2220"/>
          <a:stretch/>
        </p:blipFill>
        <p:spPr>
          <a:xfrm>
            <a:off x="899592" y="1210017"/>
            <a:ext cx="3672408" cy="5315327"/>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96136" y="2092785"/>
            <a:ext cx="2376264" cy="3391251"/>
          </a:xfrm>
          <a:prstGeom prst="rect">
            <a:avLst/>
          </a:prstGeom>
        </p:spPr>
      </p:pic>
      <p:sp>
        <p:nvSpPr>
          <p:cNvPr id="7" name="Text Box 36"/>
          <p:cNvSpPr txBox="1">
            <a:spLocks noChangeArrowheads="1"/>
          </p:cNvSpPr>
          <p:nvPr/>
        </p:nvSpPr>
        <p:spPr bwMode="auto">
          <a:xfrm>
            <a:off x="4860032" y="5477162"/>
            <a:ext cx="4248472" cy="400110"/>
          </a:xfrm>
          <a:prstGeom prst="rect">
            <a:avLst/>
          </a:prstGeom>
          <a:noFill/>
          <a:ln w="9525" algn="ctr">
            <a:noFill/>
            <a:miter lim="800000"/>
            <a:headEnd/>
            <a:tailEnd/>
          </a:ln>
        </p:spPr>
        <p:txBody>
          <a:bodyPr wrap="square">
            <a:spAutoFit/>
          </a:bodyPr>
          <a:lstStyle/>
          <a:p>
            <a:pPr algn="ctr" eaLnBrk="0" hangingPunct="0"/>
            <a:r>
              <a:rPr lang="en-US" sz="2000" i="0" dirty="0">
                <a:latin typeface="Calibri Light" panose="020F0302020204030204" pitchFamily="34" charset="0"/>
                <a:ea typeface="ＭＳ Ｐゴシック" pitchFamily="34" charset="-128"/>
              </a:rPr>
              <a:t> </a:t>
            </a:r>
            <a:r>
              <a:rPr lang="en-US" sz="2000" i="0" dirty="0" smtClean="0">
                <a:latin typeface="Calibri Light" panose="020F0302020204030204" pitchFamily="34" charset="0"/>
                <a:ea typeface="ＭＳ Ｐゴシック" pitchFamily="34" charset="-128"/>
              </a:rPr>
              <a:t>William Sturgeon</a:t>
            </a:r>
            <a:endParaRPr lang="en-US" sz="2000" i="0" dirty="0">
              <a:latin typeface="Calibri Light" panose="020F0302020204030204" pitchFamily="34" charset="0"/>
              <a:ea typeface="ＭＳ Ｐゴシック" pitchFamily="34" charset="-128"/>
            </a:endParaRPr>
          </a:p>
        </p:txBody>
      </p:sp>
      <p:pic>
        <p:nvPicPr>
          <p:cNvPr id="8" name="Picture 7"/>
          <p:cNvPicPr>
            <a:picLocks noChangeAspect="1"/>
          </p:cNvPicPr>
          <p:nvPr/>
        </p:nvPicPr>
        <p:blipFill>
          <a:blip r:embed="rId5">
            <a:clrChange>
              <a:clrFrom>
                <a:srgbClr val="FFFFFF"/>
              </a:clrFrom>
              <a:clrTo>
                <a:srgbClr val="FFFFFF">
                  <a:alpha val="0"/>
                </a:srgbClr>
              </a:clrTo>
            </a:clrChange>
          </a:blip>
          <a:stretch>
            <a:fillRect/>
          </a:stretch>
        </p:blipFill>
        <p:spPr>
          <a:xfrm rot="964680">
            <a:off x="7912692" y="1231586"/>
            <a:ext cx="706600" cy="1113228"/>
          </a:xfrm>
          <a:prstGeom prst="rect">
            <a:avLst/>
          </a:prstGeom>
        </p:spPr>
      </p:pic>
    </p:spTree>
    <p:extLst>
      <p:ext uri="{BB962C8B-B14F-4D97-AF65-F5344CB8AC3E}">
        <p14:creationId xmlns:p14="http://schemas.microsoft.com/office/powerpoint/2010/main" val="131957480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Example of computation of Ampere-turns and current</a:t>
            </a:r>
            <a:endParaRPr lang="en-US" sz="2800" b="0" i="0" kern="0" dirty="0" smtClean="0">
              <a:solidFill>
                <a:srgbClr val="0033CC"/>
              </a:solidFill>
              <a:latin typeface="Calibri Light" panose="020F0302020204030204" pitchFamily="34" charset="0"/>
            </a:endParaRPr>
          </a:p>
        </p:txBody>
      </p:sp>
      <mc:AlternateContent xmlns:mc="http://schemas.openxmlformats.org/markup-compatibility/2006" xmlns:a14="http://schemas.microsoft.com/office/drawing/2010/main">
        <mc:Choice Requires="a14">
          <p:sp>
            <p:nvSpPr>
              <p:cNvPr id="48" name="Text Box 36"/>
              <p:cNvSpPr txBox="1">
                <a:spLocks noChangeArrowheads="1"/>
              </p:cNvSpPr>
              <p:nvPr/>
            </p:nvSpPr>
            <p:spPr bwMode="auto">
              <a:xfrm>
                <a:off x="179512" y="903486"/>
                <a:ext cx="8424936" cy="5324535"/>
              </a:xfrm>
              <a:prstGeom prst="rect">
                <a:avLst/>
              </a:prstGeom>
              <a:noFill/>
              <a:ln w="9525" algn="ctr">
                <a:noFill/>
                <a:miter lim="800000"/>
                <a:headEnd/>
                <a:tailEnd/>
              </a:ln>
            </p:spPr>
            <p:txBody>
              <a:bodyPr wrap="square">
                <a:spAutoFit/>
              </a:bodyPr>
              <a:lstStyle/>
              <a:p>
                <a:pPr eaLnBrk="0" hangingPunct="0"/>
                <a:r>
                  <a:rPr lang="en-US" i="0" dirty="0" smtClean="0">
                    <a:latin typeface="Calibri Light" panose="020F0302020204030204" pitchFamily="34" charset="0"/>
                    <a:ea typeface="ＭＳ Ｐゴシック" pitchFamily="34" charset="-128"/>
                  </a:rPr>
                  <a:t>central field	B = 1.5 T</a:t>
                </a:r>
              </a:p>
              <a:p>
                <a:pPr eaLnBrk="0" hangingPunct="0"/>
                <a:r>
                  <a:rPr lang="en-US" i="0" dirty="0" smtClean="0">
                    <a:latin typeface="Calibri Light" panose="020F0302020204030204" pitchFamily="34" charset="0"/>
                    <a:ea typeface="ＭＳ Ｐゴシック" pitchFamily="34" charset="-128"/>
                  </a:rPr>
                  <a:t>total gap	80 mm</a:t>
                </a:r>
              </a:p>
              <a:p>
                <a:pPr eaLnBrk="0" hangingPunct="0"/>
                <a:endParaRPr lang="en-US" sz="2000" i="0" dirty="0">
                  <a:latin typeface="Calibri Light" panose="020F0302020204030204" pitchFamily="34" charset="0"/>
                  <a:ea typeface="ＭＳ Ｐゴシック" pitchFamily="34" charset="-128"/>
                </a:endParaRPr>
              </a:p>
              <a:p>
                <a:pPr eaLnBrk="0" hangingPunct="0"/>
                <a14:m>
                  <m:oMath xmlns:m="http://schemas.openxmlformats.org/officeDocument/2006/math">
                    <m:r>
                      <a:rPr lang="en-GB" b="0">
                        <a:latin typeface="Cambria Math" panose="02040503050406030204" pitchFamily="18" charset="0"/>
                        <a:ea typeface="Cambria Math" panose="02040503050406030204" pitchFamily="18" charset="0"/>
                      </a:rPr>
                      <m:t>𝜂</m:t>
                    </m:r>
                  </m:oMath>
                </a14:m>
                <a:r>
                  <a:rPr lang="en-GB" b="0" dirty="0">
                    <a:ea typeface="Cambria Math" panose="02040503050406030204" pitchFamily="18" charset="0"/>
                  </a:rPr>
                  <a:t> </a:t>
                </a:r>
                <a14:m>
                  <m:oMath xmlns:m="http://schemas.openxmlformats.org/officeDocument/2006/math">
                    <m:r>
                      <a:rPr lang="en-GB" b="0">
                        <a:latin typeface="Cambria Math" panose="02040503050406030204" pitchFamily="18" charset="0"/>
                        <a:ea typeface="Cambria Math" panose="02040503050406030204" pitchFamily="18" charset="0"/>
                      </a:rPr>
                      <m:t>≅</m:t>
                    </m:r>
                  </m:oMath>
                </a14:m>
                <a:r>
                  <a:rPr lang="en-US" i="0" dirty="0" smtClean="0">
                    <a:latin typeface="Calibri Light" panose="020F0302020204030204" pitchFamily="34" charset="0"/>
                    <a:ea typeface="ＭＳ Ｐゴシック" pitchFamily="34" charset="-128"/>
                  </a:rPr>
                  <a:t> 0.97 </a:t>
                </a:r>
              </a:p>
              <a:p>
                <a:pPr eaLnBrk="0" hangingPunct="0"/>
                <a:endParaRPr lang="en-US" sz="2000" i="0" dirty="0">
                  <a:latin typeface="Calibri Light" panose="020F0302020204030204" pitchFamily="34" charset="0"/>
                  <a:ea typeface="ＭＳ Ｐゴシック" pitchFamily="34" charset="-128"/>
                </a:endParaRPr>
              </a:p>
              <a:p>
                <a:pPr eaLnBrk="0" hangingPunct="0"/>
                <a:r>
                  <a:rPr lang="en-US" i="0" dirty="0" smtClean="0">
                    <a:latin typeface="Calibri Light" panose="020F0302020204030204" pitchFamily="34" charset="0"/>
                    <a:ea typeface="ＭＳ Ｐゴシック" pitchFamily="34" charset="-128"/>
                  </a:rPr>
                  <a:t>NI = (1.5*0.080)/(0.97*4*pi*10^-7) = 98446 A   total</a:t>
                </a:r>
              </a:p>
              <a:p>
                <a:pPr eaLnBrk="0" hangingPunct="0"/>
                <a:endParaRPr lang="en-US" i="0" dirty="0" smtClean="0">
                  <a:latin typeface="Calibri Light" panose="020F0302020204030204" pitchFamily="34" charset="0"/>
                  <a:ea typeface="ＭＳ Ｐゴシック" pitchFamily="34" charset="-128"/>
                </a:endParaRPr>
              </a:p>
              <a:p>
                <a:pPr eaLnBrk="0" hangingPunct="0"/>
                <a:endParaRPr lang="en-US" i="0" dirty="0">
                  <a:latin typeface="Calibri Light" panose="020F0302020204030204" pitchFamily="34" charset="0"/>
                  <a:ea typeface="ＭＳ Ｐゴシック" pitchFamily="34" charset="-128"/>
                </a:endParaRPr>
              </a:p>
              <a:p>
                <a:pPr eaLnBrk="0" hangingPunct="0"/>
                <a:r>
                  <a:rPr lang="en-US" i="0" u="sng" dirty="0" smtClean="0">
                    <a:latin typeface="Calibri Light" panose="020F0302020204030204" pitchFamily="34" charset="0"/>
                    <a:ea typeface="ＭＳ Ｐゴシック" pitchFamily="34" charset="-128"/>
                  </a:rPr>
                  <a:t>low inductance option</a:t>
                </a:r>
              </a:p>
              <a:p>
                <a:pPr eaLnBrk="0" hangingPunct="0"/>
                <a:r>
                  <a:rPr lang="en-US" i="0" dirty="0" smtClean="0">
                    <a:latin typeface="Calibri Light" panose="020F0302020204030204" pitchFamily="34" charset="0"/>
                    <a:ea typeface="ＭＳ Ｐゴシック" pitchFamily="34" charset="-128"/>
                  </a:rPr>
                  <a:t>64 turns, I </a:t>
                </a:r>
                <a14:m>
                  <m:oMath xmlns:m="http://schemas.openxmlformats.org/officeDocument/2006/math">
                    <m:r>
                      <a:rPr lang="en-GB" b="0">
                        <a:latin typeface="Cambria Math" panose="02040503050406030204" pitchFamily="18" charset="0"/>
                        <a:ea typeface="Cambria Math" panose="02040503050406030204" pitchFamily="18" charset="0"/>
                      </a:rPr>
                      <m:t>≅</m:t>
                    </m:r>
                  </m:oMath>
                </a14:m>
                <a:r>
                  <a:rPr lang="en-US" i="0" dirty="0" smtClean="0">
                    <a:latin typeface="Calibri Light" panose="020F0302020204030204" pitchFamily="34" charset="0"/>
                    <a:ea typeface="ＭＳ Ｐゴシック" pitchFamily="34" charset="-128"/>
                  </a:rPr>
                  <a:t> 98500/64 = 1540 A</a:t>
                </a:r>
              </a:p>
              <a:p>
                <a:pPr eaLnBrk="0" hangingPunct="0"/>
                <a:r>
                  <a:rPr lang="en-US" i="0" dirty="0">
                    <a:solidFill>
                      <a:srgbClr val="969696"/>
                    </a:solidFill>
                    <a:latin typeface="Calibri Light" panose="020F0302020204030204" pitchFamily="34" charset="0"/>
                    <a:ea typeface="ＭＳ Ｐゴシック" pitchFamily="34" charset="-128"/>
                  </a:rPr>
                  <a:t>L = </a:t>
                </a:r>
                <a:r>
                  <a:rPr lang="en-US" i="0" dirty="0" smtClean="0">
                    <a:solidFill>
                      <a:srgbClr val="969696"/>
                    </a:solidFill>
                    <a:latin typeface="Calibri Light" panose="020F0302020204030204" pitchFamily="34" charset="0"/>
                    <a:ea typeface="ＭＳ Ｐゴシック" pitchFamily="34" charset="-128"/>
                  </a:rPr>
                  <a:t>62.9 </a:t>
                </a:r>
                <a:r>
                  <a:rPr lang="en-US" i="0" dirty="0" err="1" smtClean="0">
                    <a:solidFill>
                      <a:srgbClr val="969696"/>
                    </a:solidFill>
                    <a:latin typeface="Calibri Light" panose="020F0302020204030204" pitchFamily="34" charset="0"/>
                    <a:ea typeface="ＭＳ Ｐゴシック" pitchFamily="34" charset="-128"/>
                  </a:rPr>
                  <a:t>mH</a:t>
                </a:r>
                <a:r>
                  <a:rPr lang="en-US" i="0" dirty="0" smtClean="0">
                    <a:solidFill>
                      <a:srgbClr val="969696"/>
                    </a:solidFill>
                    <a:latin typeface="Calibri Light" panose="020F0302020204030204" pitchFamily="34" charset="0"/>
                    <a:ea typeface="ＭＳ Ｐゴシック" pitchFamily="34" charset="-128"/>
                  </a:rPr>
                  <a:t>, R = 15.0 </a:t>
                </a:r>
                <a:r>
                  <a:rPr lang="en-US" i="0" dirty="0" err="1" smtClean="0">
                    <a:solidFill>
                      <a:srgbClr val="969696"/>
                    </a:solidFill>
                    <a:latin typeface="Calibri Light" panose="020F0302020204030204" pitchFamily="34" charset="0"/>
                    <a:ea typeface="ＭＳ Ｐゴシック" pitchFamily="34" charset="-128"/>
                  </a:rPr>
                  <a:t>m</a:t>
                </a:r>
                <a:r>
                  <a:rPr lang="en-US" i="0" dirty="0" err="1" smtClean="0">
                    <a:solidFill>
                      <a:srgbClr val="969696"/>
                    </a:solidFill>
                    <a:latin typeface="Symbol" panose="05050102010706020507" pitchFamily="18" charset="2"/>
                    <a:ea typeface="ＭＳ Ｐゴシック" pitchFamily="34" charset="-128"/>
                  </a:rPr>
                  <a:t>W</a:t>
                </a:r>
                <a:endParaRPr lang="en-US" i="0" dirty="0">
                  <a:solidFill>
                    <a:srgbClr val="969696"/>
                  </a:solidFill>
                  <a:latin typeface="Symbol" panose="05050102010706020507" pitchFamily="18" charset="2"/>
                  <a:ea typeface="ＭＳ Ｐゴシック" pitchFamily="34" charset="-128"/>
                </a:endParaRPr>
              </a:p>
              <a:p>
                <a:pPr eaLnBrk="0" hangingPunct="0"/>
                <a:endParaRPr lang="en-US" sz="1200" i="0" dirty="0">
                  <a:latin typeface="Calibri Light" panose="020F0302020204030204" pitchFamily="34" charset="0"/>
                  <a:ea typeface="ＭＳ Ｐゴシック" pitchFamily="34" charset="-128"/>
                </a:endParaRPr>
              </a:p>
              <a:p>
                <a:pPr eaLnBrk="0" hangingPunct="0"/>
                <a:r>
                  <a:rPr lang="en-US" i="0" u="sng" dirty="0">
                    <a:latin typeface="Calibri Light" panose="020F0302020204030204" pitchFamily="34" charset="0"/>
                    <a:ea typeface="ＭＳ Ｐゴシック" pitchFamily="34" charset="-128"/>
                  </a:rPr>
                  <a:t>low </a:t>
                </a:r>
                <a:r>
                  <a:rPr lang="en-US" i="0" u="sng" dirty="0" smtClean="0">
                    <a:latin typeface="Calibri Light" panose="020F0302020204030204" pitchFamily="34" charset="0"/>
                    <a:ea typeface="ＭＳ Ｐゴシック" pitchFamily="34" charset="-128"/>
                  </a:rPr>
                  <a:t>current option</a:t>
                </a:r>
                <a:endParaRPr lang="en-US" i="0" u="sng" dirty="0">
                  <a:latin typeface="Calibri Light" panose="020F0302020204030204" pitchFamily="34" charset="0"/>
                  <a:ea typeface="ＭＳ Ｐゴシック" pitchFamily="34" charset="-128"/>
                </a:endParaRPr>
              </a:p>
              <a:p>
                <a:pPr eaLnBrk="0" hangingPunct="0"/>
                <a:r>
                  <a:rPr lang="en-US" i="0" dirty="0" smtClean="0">
                    <a:latin typeface="Calibri Light" panose="020F0302020204030204" pitchFamily="34" charset="0"/>
                    <a:ea typeface="ＭＳ Ｐゴシック" pitchFamily="34" charset="-128"/>
                  </a:rPr>
                  <a:t>204 </a:t>
                </a:r>
                <a:r>
                  <a:rPr lang="en-US" i="0" dirty="0">
                    <a:latin typeface="Calibri Light" panose="020F0302020204030204" pitchFamily="34" charset="0"/>
                    <a:ea typeface="ＭＳ Ｐゴシック" pitchFamily="34" charset="-128"/>
                  </a:rPr>
                  <a:t>turns, I </a:t>
                </a:r>
                <a14:m>
                  <m:oMath xmlns:m="http://schemas.openxmlformats.org/officeDocument/2006/math">
                    <m:r>
                      <a:rPr lang="en-GB" b="0">
                        <a:latin typeface="Cambria Math" panose="02040503050406030204" pitchFamily="18" charset="0"/>
                        <a:ea typeface="Cambria Math" panose="02040503050406030204" pitchFamily="18" charset="0"/>
                      </a:rPr>
                      <m:t>≅</m:t>
                    </m:r>
                  </m:oMath>
                </a14:m>
                <a:r>
                  <a:rPr lang="en-US" i="0" dirty="0">
                    <a:latin typeface="Calibri Light" panose="020F0302020204030204" pitchFamily="34" charset="0"/>
                    <a:ea typeface="ＭＳ Ｐゴシック" pitchFamily="34" charset="-128"/>
                  </a:rPr>
                  <a:t> </a:t>
                </a:r>
                <a:r>
                  <a:rPr lang="en-US" i="0" dirty="0" smtClean="0">
                    <a:latin typeface="Calibri Light" panose="020F0302020204030204" pitchFamily="34" charset="0"/>
                    <a:ea typeface="ＭＳ Ｐゴシック" pitchFamily="34" charset="-128"/>
                  </a:rPr>
                  <a:t>98500/204 </a:t>
                </a:r>
                <a:r>
                  <a:rPr lang="en-US" i="0" dirty="0">
                    <a:latin typeface="Calibri Light" panose="020F0302020204030204" pitchFamily="34" charset="0"/>
                    <a:ea typeface="ＭＳ Ｐゴシック" pitchFamily="34" charset="-128"/>
                  </a:rPr>
                  <a:t>= </a:t>
                </a:r>
                <a:r>
                  <a:rPr lang="en-US" i="0" dirty="0" smtClean="0">
                    <a:latin typeface="Calibri Light" panose="020F0302020204030204" pitchFamily="34" charset="0"/>
                    <a:ea typeface="ＭＳ Ｐゴシック" pitchFamily="34" charset="-128"/>
                  </a:rPr>
                  <a:t>483 A</a:t>
                </a:r>
              </a:p>
              <a:p>
                <a:pPr eaLnBrk="0" hangingPunct="0"/>
                <a:r>
                  <a:rPr lang="en-US" i="0" dirty="0" smtClean="0">
                    <a:solidFill>
                      <a:srgbClr val="969696"/>
                    </a:solidFill>
                    <a:latin typeface="Calibri Light" panose="020F0302020204030204" pitchFamily="34" charset="0"/>
                    <a:ea typeface="ＭＳ Ｐゴシック" pitchFamily="34" charset="-128"/>
                  </a:rPr>
                  <a:t>L = 639 </a:t>
                </a:r>
                <a:r>
                  <a:rPr lang="en-US" i="0" dirty="0" err="1" smtClean="0">
                    <a:solidFill>
                      <a:srgbClr val="969696"/>
                    </a:solidFill>
                    <a:latin typeface="Calibri Light" panose="020F0302020204030204" pitchFamily="34" charset="0"/>
                    <a:ea typeface="ＭＳ Ｐゴシック" pitchFamily="34" charset="-128"/>
                  </a:rPr>
                  <a:t>mH</a:t>
                </a:r>
                <a:r>
                  <a:rPr lang="en-US" i="0" dirty="0">
                    <a:solidFill>
                      <a:srgbClr val="969696"/>
                    </a:solidFill>
                    <a:latin typeface="Calibri Light" panose="020F0302020204030204" pitchFamily="34" charset="0"/>
                    <a:ea typeface="ＭＳ Ｐゴシック" pitchFamily="34" charset="-128"/>
                  </a:rPr>
                  <a:t>, R = </a:t>
                </a:r>
                <a:r>
                  <a:rPr lang="en-US" i="0" dirty="0" smtClean="0">
                    <a:solidFill>
                      <a:srgbClr val="969696"/>
                    </a:solidFill>
                    <a:latin typeface="Calibri Light" panose="020F0302020204030204" pitchFamily="34" charset="0"/>
                    <a:ea typeface="ＭＳ Ｐゴシック" pitchFamily="34" charset="-128"/>
                  </a:rPr>
                  <a:t>160 </a:t>
                </a:r>
                <a:r>
                  <a:rPr lang="en-US" i="0" dirty="0" err="1" smtClean="0">
                    <a:solidFill>
                      <a:srgbClr val="969696"/>
                    </a:solidFill>
                    <a:latin typeface="Calibri Light" panose="020F0302020204030204" pitchFamily="34" charset="0"/>
                    <a:ea typeface="ＭＳ Ｐゴシック" pitchFamily="34" charset="-128"/>
                  </a:rPr>
                  <a:t>m</a:t>
                </a:r>
                <a:r>
                  <a:rPr lang="en-US" i="0" dirty="0" err="1" smtClean="0">
                    <a:solidFill>
                      <a:srgbClr val="969696"/>
                    </a:solidFill>
                    <a:latin typeface="Symbol" panose="05050102010706020507" pitchFamily="18" charset="2"/>
                    <a:ea typeface="ＭＳ Ｐゴシック" pitchFamily="34" charset="-128"/>
                  </a:rPr>
                  <a:t>W</a:t>
                </a:r>
                <a:endParaRPr lang="en-US" i="0" dirty="0" smtClean="0">
                  <a:solidFill>
                    <a:srgbClr val="969696"/>
                  </a:solidFill>
                  <a:latin typeface="Symbol" panose="05050102010706020507" pitchFamily="18" charset="2"/>
                  <a:ea typeface="ＭＳ Ｐゴシック" pitchFamily="34" charset="-128"/>
                </a:endParaRPr>
              </a:p>
            </p:txBody>
          </p:sp>
        </mc:Choice>
        <mc:Fallback xmlns="">
          <p:sp>
            <p:nvSpPr>
              <p:cNvPr id="48" name="Text Box 36"/>
              <p:cNvSpPr txBox="1">
                <a:spLocks noRot="1" noChangeAspect="1" noMove="1" noResize="1" noEditPoints="1" noAdjustHandles="1" noChangeArrowheads="1" noChangeShapeType="1" noTextEdit="1"/>
              </p:cNvSpPr>
              <p:nvPr/>
            </p:nvSpPr>
            <p:spPr bwMode="auto">
              <a:xfrm>
                <a:off x="179512" y="903486"/>
                <a:ext cx="8424936" cy="5324535"/>
              </a:xfrm>
              <a:prstGeom prst="rect">
                <a:avLst/>
              </a:prstGeom>
              <a:blipFill>
                <a:blip r:embed="rId3"/>
                <a:stretch>
                  <a:fillRect l="-1085" t="-915" b="-1602"/>
                </a:stretch>
              </a:blipFill>
              <a:ln w="9525" algn="ctr">
                <a:noFill/>
                <a:miter lim="800000"/>
                <a:headEnd/>
                <a:tailEnd/>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 name="TextBox 4"/>
              <p:cNvSpPr txBox="1"/>
              <p:nvPr/>
            </p:nvSpPr>
            <p:spPr>
              <a:xfrm>
                <a:off x="5940152" y="1196752"/>
                <a:ext cx="1302151" cy="764055"/>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b="0" i="1" smtClean="0">
                          <a:solidFill>
                            <a:srgbClr val="969696"/>
                          </a:solidFill>
                          <a:latin typeface="Cambria Math" panose="02040503050406030204" pitchFamily="18" charset="0"/>
                          <a:ea typeface="Cambria Math" panose="02040503050406030204" pitchFamily="18" charset="0"/>
                        </a:rPr>
                        <m:t>𝑁𝐼</m:t>
                      </m:r>
                      <m:r>
                        <a:rPr lang="en-GB" b="0" i="1" smtClean="0">
                          <a:solidFill>
                            <a:srgbClr val="969696"/>
                          </a:solidFill>
                          <a:latin typeface="Cambria Math" panose="02040503050406030204" pitchFamily="18" charset="0"/>
                          <a:ea typeface="Cambria Math" panose="02040503050406030204" pitchFamily="18" charset="0"/>
                        </a:rPr>
                        <m:t>=</m:t>
                      </m:r>
                      <m:f>
                        <m:fPr>
                          <m:ctrlPr>
                            <a:rPr lang="en-GB" b="0" i="1">
                              <a:solidFill>
                                <a:srgbClr val="969696"/>
                              </a:solidFill>
                              <a:latin typeface="Cambria Math" panose="02040503050406030204" pitchFamily="18" charset="0"/>
                              <a:ea typeface="Cambria Math" panose="02040503050406030204" pitchFamily="18" charset="0"/>
                            </a:rPr>
                          </m:ctrlPr>
                        </m:fPr>
                        <m:num>
                          <m:r>
                            <a:rPr lang="en-GB" b="0" i="1" smtClean="0">
                              <a:solidFill>
                                <a:srgbClr val="969696"/>
                              </a:solidFill>
                              <a:latin typeface="Cambria Math" panose="02040503050406030204" pitchFamily="18" charset="0"/>
                              <a:ea typeface="Cambria Math" panose="02040503050406030204" pitchFamily="18" charset="0"/>
                            </a:rPr>
                            <m:t>𝐵h</m:t>
                          </m:r>
                        </m:num>
                        <m:den>
                          <m:r>
                            <a:rPr lang="en-GB" b="0">
                              <a:solidFill>
                                <a:srgbClr val="969696"/>
                              </a:solidFill>
                              <a:latin typeface="Cambria Math" panose="02040503050406030204" pitchFamily="18" charset="0"/>
                              <a:ea typeface="Cambria Math" panose="02040503050406030204" pitchFamily="18" charset="0"/>
                            </a:rPr>
                            <m:t>𝜂</m:t>
                          </m:r>
                          <m:sSub>
                            <m:sSubPr>
                              <m:ctrlPr>
                                <a:rPr lang="en-GB" b="0" i="1">
                                  <a:solidFill>
                                    <a:srgbClr val="969696"/>
                                  </a:solidFill>
                                  <a:latin typeface="Cambria Math" panose="02040503050406030204" pitchFamily="18" charset="0"/>
                                  <a:ea typeface="Cambria Math" panose="02040503050406030204" pitchFamily="18" charset="0"/>
                                </a:rPr>
                              </m:ctrlPr>
                            </m:sSubPr>
                            <m:e>
                              <m:r>
                                <a:rPr lang="en-GB" b="0">
                                  <a:solidFill>
                                    <a:srgbClr val="969696"/>
                                  </a:solidFill>
                                  <a:latin typeface="Cambria Math" panose="02040503050406030204" pitchFamily="18" charset="0"/>
                                  <a:ea typeface="Cambria Math" panose="02040503050406030204" pitchFamily="18" charset="0"/>
                                </a:rPr>
                                <m:t>𝜇</m:t>
                              </m:r>
                            </m:e>
                            <m:sub>
                              <m:r>
                                <a:rPr lang="en-GB" b="0">
                                  <a:solidFill>
                                    <a:srgbClr val="969696"/>
                                  </a:solidFill>
                                  <a:latin typeface="Cambria Math" panose="02040503050406030204" pitchFamily="18" charset="0"/>
                                  <a:ea typeface="Cambria Math" panose="02040503050406030204" pitchFamily="18" charset="0"/>
                                </a:rPr>
                                <m:t>0</m:t>
                              </m:r>
                            </m:sub>
                          </m:sSub>
                        </m:den>
                      </m:f>
                    </m:oMath>
                  </m:oMathPara>
                </a14:m>
                <a:r>
                  <a:rPr lang="en-GB" b="0" i="1" dirty="0" smtClean="0">
                    <a:latin typeface="Cambria Math" panose="02040503050406030204" pitchFamily="18" charset="0"/>
                  </a:rPr>
                  <a:t/>
                </a:r>
                <a:br>
                  <a:rPr lang="en-GB" b="0" i="1" dirty="0" smtClean="0">
                    <a:latin typeface="Cambria Math" panose="02040503050406030204" pitchFamily="18" charset="0"/>
                  </a:rPr>
                </a:br>
                <a:endParaRPr lang="en-GB" b="0" dirty="0"/>
              </a:p>
            </p:txBody>
          </p:sp>
        </mc:Choice>
        <mc:Fallback xmlns="">
          <p:sp>
            <p:nvSpPr>
              <p:cNvPr id="5" name="TextBox 4"/>
              <p:cNvSpPr txBox="1">
                <a:spLocks noRot="1" noChangeAspect="1" noMove="1" noResize="1" noEditPoints="1" noAdjustHandles="1" noChangeArrowheads="1" noChangeShapeType="1" noTextEdit="1"/>
              </p:cNvSpPr>
              <p:nvPr/>
            </p:nvSpPr>
            <p:spPr>
              <a:xfrm>
                <a:off x="5940152" y="1196752"/>
                <a:ext cx="1302151" cy="764055"/>
              </a:xfrm>
              <a:prstGeom prst="rect">
                <a:avLst/>
              </a:prstGeom>
              <a:blipFill rotWithShape="0">
                <a:blip r:embed="rId4"/>
                <a:stretch>
                  <a:fillRect/>
                </a:stretch>
              </a:blipFill>
            </p:spPr>
            <p:txBody>
              <a:bodyPr/>
              <a:lstStyle/>
              <a:p>
                <a:r>
                  <a:rPr lang="en-GB">
                    <a:noFill/>
                  </a:rPr>
                  <a:t> </a:t>
                </a:r>
              </a:p>
            </p:txBody>
          </p:sp>
        </mc:Fallback>
      </mc:AlternateContent>
      <p:pic>
        <p:nvPicPr>
          <p:cNvPr id="7" name="Picture 6"/>
          <p:cNvPicPr>
            <a:picLocks noChangeAspect="1"/>
          </p:cNvPicPr>
          <p:nvPr/>
        </p:nvPicPr>
        <p:blipFill>
          <a:blip r:embed="rId5">
            <a:clrChange>
              <a:clrFrom>
                <a:srgbClr val="FFFFFF"/>
              </a:clrFrom>
              <a:clrTo>
                <a:srgbClr val="FFFFFF">
                  <a:alpha val="0"/>
                </a:srgbClr>
              </a:clrTo>
            </a:clrChange>
          </a:blip>
          <a:stretch>
            <a:fillRect/>
          </a:stretch>
        </p:blipFill>
        <p:spPr>
          <a:xfrm rot="964680">
            <a:off x="7952693" y="943554"/>
            <a:ext cx="706600" cy="1113228"/>
          </a:xfrm>
          <a:prstGeom prst="rect">
            <a:avLst/>
          </a:prstGeom>
        </p:spPr>
      </p:pic>
    </p:spTree>
    <p:extLst>
      <p:ext uri="{BB962C8B-B14F-4D97-AF65-F5344CB8AC3E}">
        <p14:creationId xmlns:p14="http://schemas.microsoft.com/office/powerpoint/2010/main" val="27904824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Besides the number of turns, the overall size of the coil depends on the current density j, which drives the resistive power consumption (linearly)</a:t>
            </a:r>
            <a:endParaRPr lang="en-US" sz="2800" b="0" i="0" kern="0" dirty="0">
              <a:solidFill>
                <a:srgbClr val="FF0000"/>
              </a:solidFill>
              <a:latin typeface="Calibri Light" panose="020F0302020204030204" pitchFamily="34" charset="0"/>
            </a:endParaRPr>
          </a:p>
          <a:p>
            <a:pPr algn="l">
              <a:lnSpc>
                <a:spcPct val="110000"/>
              </a:lnSpc>
            </a:pPr>
            <a:endParaRPr lang="en-US" sz="2800" b="0" i="0" kern="0" dirty="0" smtClean="0">
              <a:solidFill>
                <a:srgbClr val="0033CC"/>
              </a:solidFill>
              <a:latin typeface="Calibri Light" panose="020F0302020204030204" pitchFamily="34" charset="0"/>
            </a:endParaRPr>
          </a:p>
        </p:txBody>
      </p:sp>
      <p:sp>
        <p:nvSpPr>
          <p:cNvPr id="555" name="Text Box 36"/>
          <p:cNvSpPr txBox="1">
            <a:spLocks noChangeArrowheads="1"/>
          </p:cNvSpPr>
          <p:nvPr/>
        </p:nvSpPr>
        <p:spPr bwMode="auto">
          <a:xfrm>
            <a:off x="3897016" y="1598866"/>
            <a:ext cx="4923456" cy="400110"/>
          </a:xfrm>
          <a:prstGeom prst="rect">
            <a:avLst/>
          </a:prstGeom>
          <a:noFill/>
          <a:ln w="9525" algn="ctr">
            <a:noFill/>
            <a:miter lim="800000"/>
            <a:headEnd/>
            <a:tailEnd/>
          </a:ln>
        </p:spPr>
        <p:txBody>
          <a:bodyPr wrap="square">
            <a:spAutoFit/>
          </a:bodyPr>
          <a:lstStyle/>
          <a:p>
            <a:pPr algn="ctr" eaLnBrk="0" hangingPunct="0"/>
            <a:r>
              <a:rPr lang="en-US" sz="2000" i="0" dirty="0" smtClean="0">
                <a:latin typeface="Calibri Light" panose="020F0302020204030204" pitchFamily="34" charset="0"/>
                <a:ea typeface="ＭＳ Ｐゴシック" pitchFamily="34" charset="-128"/>
              </a:rPr>
              <a:t>ex. NI = 50000 A (</a:t>
            </a:r>
            <a:r>
              <a:rPr lang="en-US" sz="2000" i="0" dirty="0" err="1" smtClean="0">
                <a:latin typeface="Calibri Light" panose="020F0302020204030204" pitchFamily="34" charset="0"/>
                <a:ea typeface="ＭＳ Ｐゴシック" pitchFamily="34" charset="-128"/>
              </a:rPr>
              <a:t>rms</a:t>
            </a:r>
            <a:r>
              <a:rPr lang="en-US" sz="2000" i="0" dirty="0">
                <a:latin typeface="Calibri Light" panose="020F0302020204030204" pitchFamily="34" charset="0"/>
                <a:ea typeface="ＭＳ Ｐゴシック" pitchFamily="34" charset="-128"/>
              </a:rPr>
              <a:t>)</a:t>
            </a:r>
          </a:p>
        </p:txBody>
      </p:sp>
      <p:sp>
        <p:nvSpPr>
          <p:cNvPr id="554" name="Rounded Rectangle 553"/>
          <p:cNvSpPr/>
          <p:nvPr/>
        </p:nvSpPr>
        <p:spPr bwMode="auto">
          <a:xfrm>
            <a:off x="5399344" y="4889970"/>
            <a:ext cx="1918800" cy="1080000"/>
          </a:xfrm>
          <a:prstGeom prst="roundRect">
            <a:avLst>
              <a:gd name="adj" fmla="val 0"/>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cxnSp>
        <p:nvCxnSpPr>
          <p:cNvPr id="7" name="Straight Arrow Connector 6"/>
          <p:cNvCxnSpPr/>
          <p:nvPr/>
        </p:nvCxnSpPr>
        <p:spPr bwMode="auto">
          <a:xfrm>
            <a:off x="2483768" y="2060848"/>
            <a:ext cx="0" cy="4242415"/>
          </a:xfrm>
          <a:prstGeom prst="straightConnector1">
            <a:avLst/>
          </a:prstGeom>
          <a:solidFill>
            <a:schemeClr val="accent1"/>
          </a:solidFill>
          <a:ln w="12700" cap="flat" cmpd="sng" algn="ctr">
            <a:solidFill>
              <a:schemeClr val="tx1"/>
            </a:solidFill>
            <a:prstDash val="solid"/>
            <a:round/>
            <a:headEnd type="none" w="med" len="med"/>
            <a:tailEnd type="triangle" w="med" len="lg"/>
          </a:ln>
          <a:effectLst/>
        </p:spPr>
      </p:cxnSp>
      <p:sp>
        <p:nvSpPr>
          <p:cNvPr id="13" name="Text Box 36"/>
          <p:cNvSpPr txBox="1">
            <a:spLocks noChangeArrowheads="1"/>
          </p:cNvSpPr>
          <p:nvPr/>
        </p:nvSpPr>
        <p:spPr bwMode="auto">
          <a:xfrm>
            <a:off x="-36512" y="2736123"/>
            <a:ext cx="2726624" cy="1015663"/>
          </a:xfrm>
          <a:prstGeom prst="rect">
            <a:avLst/>
          </a:prstGeom>
          <a:noFill/>
          <a:ln w="9525" algn="ctr">
            <a:noFill/>
            <a:miter lim="800000"/>
            <a:headEnd/>
            <a:tailEnd/>
          </a:ln>
        </p:spPr>
        <p:txBody>
          <a:bodyPr wrap="square">
            <a:spAutoFit/>
          </a:bodyPr>
          <a:lstStyle/>
          <a:p>
            <a:pPr algn="ctr" eaLnBrk="0" hangingPunct="0"/>
            <a:r>
              <a:rPr lang="en-US" sz="2000" i="0" dirty="0" smtClean="0">
                <a:latin typeface="Calibri Light" panose="020F0302020204030204" pitchFamily="34" charset="0"/>
                <a:ea typeface="ＭＳ Ｐゴシック" pitchFamily="34" charset="-128"/>
              </a:rPr>
              <a:t>air cooled</a:t>
            </a:r>
          </a:p>
          <a:p>
            <a:pPr algn="ctr" eaLnBrk="0" hangingPunct="0"/>
            <a:r>
              <a:rPr lang="en-US" sz="2000" i="0" dirty="0" smtClean="0">
                <a:latin typeface="Calibri Light" panose="020F0302020204030204" pitchFamily="34" charset="0"/>
                <a:ea typeface="ＭＳ Ｐゴシック" pitchFamily="34" charset="-128"/>
              </a:rPr>
              <a:t>(by conduction on external surface)</a:t>
            </a:r>
            <a:endParaRPr lang="en-US" sz="2000" i="0" dirty="0">
              <a:latin typeface="Calibri Light" panose="020F0302020204030204" pitchFamily="34" charset="0"/>
              <a:ea typeface="ＭＳ Ｐゴシック" pitchFamily="34" charset="-128"/>
            </a:endParaRPr>
          </a:p>
        </p:txBody>
      </p:sp>
      <p:sp>
        <p:nvSpPr>
          <p:cNvPr id="16" name="Text Box 36"/>
          <p:cNvSpPr txBox="1">
            <a:spLocks noChangeArrowheads="1"/>
          </p:cNvSpPr>
          <p:nvPr/>
        </p:nvSpPr>
        <p:spPr bwMode="auto">
          <a:xfrm>
            <a:off x="1766936" y="6144428"/>
            <a:ext cx="1146807" cy="707886"/>
          </a:xfrm>
          <a:prstGeom prst="rect">
            <a:avLst/>
          </a:prstGeom>
          <a:noFill/>
          <a:ln w="9525" algn="ctr">
            <a:noFill/>
            <a:miter lim="800000"/>
            <a:headEnd/>
            <a:tailEnd/>
          </a:ln>
        </p:spPr>
        <p:txBody>
          <a:bodyPr wrap="square">
            <a:spAutoFit/>
          </a:bodyPr>
          <a:lstStyle/>
          <a:p>
            <a:pPr algn="ctr" eaLnBrk="0" hangingPunct="0"/>
            <a:r>
              <a:rPr lang="en-US" sz="2000" i="0" dirty="0" smtClean="0">
                <a:latin typeface="Calibri Light" panose="020F0302020204030204" pitchFamily="34" charset="0"/>
                <a:ea typeface="ＭＳ Ｐゴシック" pitchFamily="34" charset="-128"/>
              </a:rPr>
              <a:t>j</a:t>
            </a:r>
          </a:p>
          <a:p>
            <a:pPr algn="ctr" eaLnBrk="0" hangingPunct="0"/>
            <a:r>
              <a:rPr lang="en-US" sz="2000" i="0" dirty="0" smtClean="0">
                <a:latin typeface="Calibri Light" panose="020F0302020204030204" pitchFamily="34" charset="0"/>
                <a:ea typeface="ＭＳ Ｐゴシック" pitchFamily="34" charset="-128"/>
              </a:rPr>
              <a:t>(</a:t>
            </a:r>
            <a:r>
              <a:rPr lang="en-US" sz="2000" i="0" dirty="0" err="1" smtClean="0">
                <a:latin typeface="Calibri Light" panose="020F0302020204030204" pitchFamily="34" charset="0"/>
                <a:ea typeface="ＭＳ Ｐゴシック" pitchFamily="34" charset="-128"/>
              </a:rPr>
              <a:t>rms</a:t>
            </a:r>
            <a:r>
              <a:rPr lang="en-US" sz="2000" i="0" dirty="0" smtClean="0">
                <a:latin typeface="Calibri Light" panose="020F0302020204030204" pitchFamily="34" charset="0"/>
                <a:ea typeface="ＭＳ Ｐゴシック" pitchFamily="34" charset="-128"/>
              </a:rPr>
              <a:t>)</a:t>
            </a:r>
            <a:endParaRPr lang="en-US" sz="2000" i="0" dirty="0">
              <a:latin typeface="Calibri Light" panose="020F0302020204030204" pitchFamily="34" charset="0"/>
              <a:ea typeface="ＭＳ Ｐゴシック" pitchFamily="34" charset="-128"/>
            </a:endParaRPr>
          </a:p>
        </p:txBody>
      </p:sp>
      <p:cxnSp>
        <p:nvCxnSpPr>
          <p:cNvPr id="9" name="Straight Connector 8"/>
          <p:cNvCxnSpPr/>
          <p:nvPr/>
        </p:nvCxnSpPr>
        <p:spPr bwMode="auto">
          <a:xfrm>
            <a:off x="683568" y="4122274"/>
            <a:ext cx="2556730" cy="0"/>
          </a:xfrm>
          <a:prstGeom prst="line">
            <a:avLst/>
          </a:prstGeom>
          <a:solidFill>
            <a:schemeClr val="accent1"/>
          </a:solidFill>
          <a:ln w="12700" cap="flat" cmpd="sng" algn="ctr">
            <a:solidFill>
              <a:schemeClr val="tx1"/>
            </a:solidFill>
            <a:prstDash val="dash"/>
            <a:round/>
            <a:headEnd type="none" w="med" len="med"/>
            <a:tailEnd type="none" w="med" len="med"/>
          </a:ln>
          <a:effectLst/>
        </p:spPr>
      </p:cxnSp>
      <p:sp>
        <p:nvSpPr>
          <p:cNvPr id="15" name="Text Box 36"/>
          <p:cNvSpPr txBox="1">
            <a:spLocks noChangeArrowheads="1"/>
          </p:cNvSpPr>
          <p:nvPr/>
        </p:nvSpPr>
        <p:spPr bwMode="auto">
          <a:xfrm>
            <a:off x="1027501" y="3906064"/>
            <a:ext cx="1656000" cy="400110"/>
          </a:xfrm>
          <a:prstGeom prst="rect">
            <a:avLst/>
          </a:prstGeom>
          <a:solidFill>
            <a:srgbClr val="FFFFFF"/>
          </a:solidFill>
          <a:ln w="9525" algn="ctr">
            <a:noFill/>
            <a:miter lim="800000"/>
            <a:headEnd/>
            <a:tailEnd/>
          </a:ln>
        </p:spPr>
        <p:txBody>
          <a:bodyPr wrap="square">
            <a:spAutoFit/>
          </a:bodyPr>
          <a:lstStyle/>
          <a:p>
            <a:pPr algn="ctr" eaLnBrk="0" hangingPunct="0"/>
            <a:r>
              <a:rPr lang="en-US" sz="2000" i="0" dirty="0" smtClean="0">
                <a:latin typeface="Calibri Light" panose="020F0302020204030204" pitchFamily="34" charset="0"/>
                <a:ea typeface="ＭＳ Ｐゴシック" pitchFamily="34" charset="-128"/>
              </a:rPr>
              <a:t>1 – 1.5 A/mm</a:t>
            </a:r>
            <a:r>
              <a:rPr lang="en-US" sz="2000" i="0" baseline="30000" dirty="0" smtClean="0">
                <a:latin typeface="Calibri Light" panose="020F0302020204030204" pitchFamily="34" charset="0"/>
                <a:ea typeface="ＭＳ Ｐゴシック" pitchFamily="34" charset="-128"/>
              </a:rPr>
              <a:t>2</a:t>
            </a:r>
            <a:endParaRPr lang="en-US" sz="2000" i="0" baseline="30000" dirty="0">
              <a:latin typeface="Calibri Light" panose="020F0302020204030204" pitchFamily="34" charset="0"/>
              <a:ea typeface="ＭＳ Ｐゴシック" pitchFamily="34" charset="-128"/>
            </a:endParaRPr>
          </a:p>
        </p:txBody>
      </p:sp>
      <p:sp>
        <p:nvSpPr>
          <p:cNvPr id="23" name="Text Box 36"/>
          <p:cNvSpPr txBox="1">
            <a:spLocks noChangeArrowheads="1"/>
          </p:cNvSpPr>
          <p:nvPr/>
        </p:nvSpPr>
        <p:spPr bwMode="auto">
          <a:xfrm>
            <a:off x="-36512" y="4737338"/>
            <a:ext cx="2726624" cy="707886"/>
          </a:xfrm>
          <a:prstGeom prst="rect">
            <a:avLst/>
          </a:prstGeom>
          <a:noFill/>
          <a:ln w="9525" algn="ctr">
            <a:noFill/>
            <a:miter lim="800000"/>
            <a:headEnd/>
            <a:tailEnd/>
          </a:ln>
        </p:spPr>
        <p:txBody>
          <a:bodyPr wrap="square">
            <a:spAutoFit/>
          </a:bodyPr>
          <a:lstStyle/>
          <a:p>
            <a:pPr algn="ctr" eaLnBrk="0" hangingPunct="0"/>
            <a:r>
              <a:rPr lang="en-US" sz="2000" i="0" dirty="0" smtClean="0">
                <a:latin typeface="Calibri Light" panose="020F0302020204030204" pitchFamily="34" charset="0"/>
                <a:ea typeface="ＭＳ Ｐゴシック" pitchFamily="34" charset="-128"/>
              </a:rPr>
              <a:t>water cooled</a:t>
            </a:r>
          </a:p>
          <a:p>
            <a:pPr algn="ctr" eaLnBrk="0" hangingPunct="0"/>
            <a:r>
              <a:rPr lang="en-US" sz="2000" i="0" dirty="0" smtClean="0">
                <a:latin typeface="Calibri Light" panose="020F0302020204030204" pitchFamily="34" charset="0"/>
                <a:ea typeface="ＭＳ Ｐゴシック" pitchFamily="34" charset="-128"/>
              </a:rPr>
              <a:t>(hollow conductor)</a:t>
            </a:r>
            <a:endParaRPr lang="en-US" sz="2000" i="0" dirty="0">
              <a:latin typeface="Calibri Light" panose="020F0302020204030204" pitchFamily="34" charset="0"/>
              <a:ea typeface="ＭＳ Ｐゴシック" pitchFamily="34" charset="-128"/>
            </a:endParaRPr>
          </a:p>
        </p:txBody>
      </p:sp>
      <p:sp>
        <p:nvSpPr>
          <p:cNvPr id="24" name="Rounded Rectangle 23"/>
          <p:cNvSpPr/>
          <p:nvPr/>
        </p:nvSpPr>
        <p:spPr bwMode="auto">
          <a:xfrm>
            <a:off x="1000411" y="5534287"/>
            <a:ext cx="589091" cy="589091"/>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5" name="Oval 24"/>
          <p:cNvSpPr/>
          <p:nvPr/>
        </p:nvSpPr>
        <p:spPr bwMode="auto">
          <a:xfrm>
            <a:off x="1164047" y="5697242"/>
            <a:ext cx="261818" cy="261818"/>
          </a:xfrm>
          <a:prstGeom prst="ellipse">
            <a:avLst/>
          </a:prstGeom>
          <a:solidFill>
            <a:srgbClr val="BFEBED"/>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6" name="Rounded Rectangle 25"/>
          <p:cNvSpPr/>
          <p:nvPr/>
        </p:nvSpPr>
        <p:spPr bwMode="auto">
          <a:xfrm>
            <a:off x="1161454" y="2027927"/>
            <a:ext cx="267004" cy="524297"/>
          </a:xfrm>
          <a:prstGeom prst="roundRect">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0" name="Text Box 36"/>
          <p:cNvSpPr txBox="1">
            <a:spLocks noChangeArrowheads="1"/>
          </p:cNvSpPr>
          <p:nvPr/>
        </p:nvSpPr>
        <p:spPr bwMode="auto">
          <a:xfrm>
            <a:off x="1441501" y="4211338"/>
            <a:ext cx="828000" cy="338554"/>
          </a:xfrm>
          <a:prstGeom prst="rect">
            <a:avLst/>
          </a:prstGeom>
          <a:solidFill>
            <a:srgbClr val="FFFFFF"/>
          </a:solidFill>
          <a:ln w="9525" algn="ctr">
            <a:noFill/>
            <a:miter lim="800000"/>
            <a:headEnd/>
            <a:tailEnd/>
          </a:ln>
        </p:spPr>
        <p:txBody>
          <a:bodyPr wrap="square">
            <a:spAutoFit/>
          </a:bodyPr>
          <a:lstStyle/>
          <a:p>
            <a:pPr algn="ctr" eaLnBrk="0" hangingPunct="0"/>
            <a:r>
              <a:rPr lang="en-US" sz="1600" i="0" dirty="0" smtClean="0">
                <a:latin typeface="Calibri Light" panose="020F0302020204030204" pitchFamily="34" charset="0"/>
                <a:ea typeface="ＭＳ Ｐゴシック" pitchFamily="34" charset="-128"/>
              </a:rPr>
              <a:t>(for Cu)</a:t>
            </a:r>
            <a:endParaRPr lang="en-US" sz="1600" i="0" baseline="30000" dirty="0">
              <a:latin typeface="Calibri Light" panose="020F0302020204030204" pitchFamily="34" charset="0"/>
              <a:ea typeface="ＭＳ Ｐゴシック" pitchFamily="34" charset="-128"/>
            </a:endParaRPr>
          </a:p>
        </p:txBody>
      </p:sp>
      <p:grpSp>
        <p:nvGrpSpPr>
          <p:cNvPr id="8" name="Group 7"/>
          <p:cNvGrpSpPr/>
          <p:nvPr/>
        </p:nvGrpSpPr>
        <p:grpSpPr>
          <a:xfrm>
            <a:off x="3897016" y="2226151"/>
            <a:ext cx="4923456" cy="2160000"/>
            <a:chOff x="3897016" y="2226151"/>
            <a:chExt cx="4923456" cy="2160000"/>
          </a:xfrm>
        </p:grpSpPr>
        <p:sp>
          <p:nvSpPr>
            <p:cNvPr id="288" name="Rounded Rectangle 287"/>
            <p:cNvSpPr/>
            <p:nvPr/>
          </p:nvSpPr>
          <p:spPr bwMode="auto">
            <a:xfrm>
              <a:off x="3959344" y="2226151"/>
              <a:ext cx="4798800" cy="2160000"/>
            </a:xfrm>
            <a:prstGeom prst="roundRect">
              <a:avLst>
                <a:gd name="adj" fmla="val 0"/>
              </a:avLst>
            </a:prstGeom>
            <a:solidFill>
              <a:srgbClr val="FFC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cxnSp>
          <p:nvCxnSpPr>
            <p:cNvPr id="27" name="Straight Connector 26"/>
            <p:cNvCxnSpPr/>
            <p:nvPr/>
          </p:nvCxnSpPr>
          <p:spPr bwMode="auto">
            <a:xfrm>
              <a:off x="3959344" y="2586151"/>
              <a:ext cx="4798800" cy="0"/>
            </a:xfrm>
            <a:prstGeom prst="line">
              <a:avLst/>
            </a:prstGeom>
            <a:solidFill>
              <a:schemeClr val="accent1"/>
            </a:solidFill>
            <a:ln w="9525" cap="flat" cmpd="sng" algn="ctr">
              <a:solidFill>
                <a:srgbClr val="969696"/>
              </a:solidFill>
              <a:prstDash val="solid"/>
              <a:round/>
              <a:headEnd type="none" w="med" len="med"/>
              <a:tailEnd type="none" w="med" len="med"/>
            </a:ln>
            <a:effectLst/>
          </p:spPr>
        </p:cxnSp>
        <p:cxnSp>
          <p:nvCxnSpPr>
            <p:cNvPr id="28" name="Straight Connector 27"/>
            <p:cNvCxnSpPr/>
            <p:nvPr/>
          </p:nvCxnSpPr>
          <p:spPr bwMode="auto">
            <a:xfrm>
              <a:off x="3959344" y="2946151"/>
              <a:ext cx="4798800" cy="0"/>
            </a:xfrm>
            <a:prstGeom prst="line">
              <a:avLst/>
            </a:prstGeom>
            <a:solidFill>
              <a:schemeClr val="accent1"/>
            </a:solidFill>
            <a:ln w="9525" cap="flat" cmpd="sng" algn="ctr">
              <a:solidFill>
                <a:srgbClr val="969696"/>
              </a:solidFill>
              <a:prstDash val="solid"/>
              <a:round/>
              <a:headEnd type="none" w="med" len="med"/>
              <a:tailEnd type="none" w="med" len="med"/>
            </a:ln>
            <a:effectLst/>
          </p:spPr>
        </p:cxnSp>
        <p:cxnSp>
          <p:nvCxnSpPr>
            <p:cNvPr id="29" name="Straight Connector 28"/>
            <p:cNvCxnSpPr/>
            <p:nvPr/>
          </p:nvCxnSpPr>
          <p:spPr bwMode="auto">
            <a:xfrm>
              <a:off x="3959344" y="3306151"/>
              <a:ext cx="4798800" cy="0"/>
            </a:xfrm>
            <a:prstGeom prst="line">
              <a:avLst/>
            </a:prstGeom>
            <a:solidFill>
              <a:schemeClr val="accent1"/>
            </a:solidFill>
            <a:ln w="9525" cap="flat" cmpd="sng" algn="ctr">
              <a:solidFill>
                <a:srgbClr val="969696"/>
              </a:solidFill>
              <a:prstDash val="solid"/>
              <a:round/>
              <a:headEnd type="none" w="med" len="med"/>
              <a:tailEnd type="none" w="med" len="med"/>
            </a:ln>
            <a:effectLst/>
          </p:spPr>
        </p:cxnSp>
        <p:cxnSp>
          <p:nvCxnSpPr>
            <p:cNvPr id="30" name="Straight Connector 29"/>
            <p:cNvCxnSpPr/>
            <p:nvPr/>
          </p:nvCxnSpPr>
          <p:spPr bwMode="auto">
            <a:xfrm>
              <a:off x="3959344" y="3666151"/>
              <a:ext cx="4798800" cy="0"/>
            </a:xfrm>
            <a:prstGeom prst="line">
              <a:avLst/>
            </a:prstGeom>
            <a:solidFill>
              <a:schemeClr val="accent1"/>
            </a:solidFill>
            <a:ln w="9525" cap="flat" cmpd="sng" algn="ctr">
              <a:solidFill>
                <a:srgbClr val="969696"/>
              </a:solidFill>
              <a:prstDash val="solid"/>
              <a:round/>
              <a:headEnd type="none" w="med" len="med"/>
              <a:tailEnd type="none" w="med" len="med"/>
            </a:ln>
            <a:effectLst/>
          </p:spPr>
        </p:cxnSp>
        <p:cxnSp>
          <p:nvCxnSpPr>
            <p:cNvPr id="31" name="Straight Connector 30"/>
            <p:cNvCxnSpPr/>
            <p:nvPr/>
          </p:nvCxnSpPr>
          <p:spPr bwMode="auto">
            <a:xfrm>
              <a:off x="3959344" y="4026151"/>
              <a:ext cx="4798800" cy="0"/>
            </a:xfrm>
            <a:prstGeom prst="line">
              <a:avLst/>
            </a:prstGeom>
            <a:solidFill>
              <a:schemeClr val="accent1"/>
            </a:solidFill>
            <a:ln w="9525" cap="flat" cmpd="sng" algn="ctr">
              <a:solidFill>
                <a:srgbClr val="969696"/>
              </a:solidFill>
              <a:prstDash val="solid"/>
              <a:round/>
              <a:headEnd type="none" w="med" len="med"/>
              <a:tailEnd type="none" w="med" len="med"/>
            </a:ln>
            <a:effectLst/>
          </p:spPr>
        </p:cxnSp>
        <p:cxnSp>
          <p:nvCxnSpPr>
            <p:cNvPr id="34" name="Straight Connector 33"/>
            <p:cNvCxnSpPr/>
            <p:nvPr/>
          </p:nvCxnSpPr>
          <p:spPr bwMode="auto">
            <a:xfrm flipV="1">
              <a:off x="4559194" y="2226151"/>
              <a:ext cx="0" cy="2160000"/>
            </a:xfrm>
            <a:prstGeom prst="line">
              <a:avLst/>
            </a:prstGeom>
            <a:solidFill>
              <a:schemeClr val="accent1"/>
            </a:solidFill>
            <a:ln w="9525" cap="flat" cmpd="sng" algn="ctr">
              <a:solidFill>
                <a:srgbClr val="969696"/>
              </a:solidFill>
              <a:prstDash val="solid"/>
              <a:round/>
              <a:headEnd type="none" w="med" len="med"/>
              <a:tailEnd type="none" w="med" len="med"/>
            </a:ln>
            <a:effectLst/>
          </p:spPr>
        </p:cxnSp>
        <p:cxnSp>
          <p:nvCxnSpPr>
            <p:cNvPr id="35" name="Straight Connector 34"/>
            <p:cNvCxnSpPr/>
            <p:nvPr/>
          </p:nvCxnSpPr>
          <p:spPr bwMode="auto">
            <a:xfrm flipV="1">
              <a:off x="5159044" y="2226151"/>
              <a:ext cx="0" cy="2160000"/>
            </a:xfrm>
            <a:prstGeom prst="line">
              <a:avLst/>
            </a:prstGeom>
            <a:solidFill>
              <a:schemeClr val="accent1"/>
            </a:solidFill>
            <a:ln w="9525" cap="flat" cmpd="sng" algn="ctr">
              <a:solidFill>
                <a:srgbClr val="969696"/>
              </a:solidFill>
              <a:prstDash val="solid"/>
              <a:round/>
              <a:headEnd type="none" w="med" len="med"/>
              <a:tailEnd type="none" w="med" len="med"/>
            </a:ln>
            <a:effectLst/>
          </p:spPr>
        </p:cxnSp>
        <p:cxnSp>
          <p:nvCxnSpPr>
            <p:cNvPr id="36" name="Straight Connector 35"/>
            <p:cNvCxnSpPr/>
            <p:nvPr/>
          </p:nvCxnSpPr>
          <p:spPr bwMode="auto">
            <a:xfrm flipV="1">
              <a:off x="5758894" y="2226151"/>
              <a:ext cx="0" cy="2160000"/>
            </a:xfrm>
            <a:prstGeom prst="line">
              <a:avLst/>
            </a:prstGeom>
            <a:solidFill>
              <a:schemeClr val="accent1"/>
            </a:solidFill>
            <a:ln w="9525" cap="flat" cmpd="sng" algn="ctr">
              <a:solidFill>
                <a:srgbClr val="969696"/>
              </a:solidFill>
              <a:prstDash val="solid"/>
              <a:round/>
              <a:headEnd type="none" w="med" len="med"/>
              <a:tailEnd type="none" w="med" len="med"/>
            </a:ln>
            <a:effectLst/>
          </p:spPr>
        </p:cxnSp>
        <p:cxnSp>
          <p:nvCxnSpPr>
            <p:cNvPr id="37" name="Straight Connector 36"/>
            <p:cNvCxnSpPr/>
            <p:nvPr/>
          </p:nvCxnSpPr>
          <p:spPr bwMode="auto">
            <a:xfrm flipV="1">
              <a:off x="6358744" y="2226151"/>
              <a:ext cx="0" cy="2160000"/>
            </a:xfrm>
            <a:prstGeom prst="line">
              <a:avLst/>
            </a:prstGeom>
            <a:solidFill>
              <a:schemeClr val="accent1"/>
            </a:solidFill>
            <a:ln w="9525" cap="flat" cmpd="sng" algn="ctr">
              <a:solidFill>
                <a:srgbClr val="969696"/>
              </a:solidFill>
              <a:prstDash val="solid"/>
              <a:round/>
              <a:headEnd type="none" w="med" len="med"/>
              <a:tailEnd type="none" w="med" len="med"/>
            </a:ln>
            <a:effectLst/>
          </p:spPr>
        </p:cxnSp>
        <p:cxnSp>
          <p:nvCxnSpPr>
            <p:cNvPr id="38" name="Straight Connector 37"/>
            <p:cNvCxnSpPr/>
            <p:nvPr/>
          </p:nvCxnSpPr>
          <p:spPr bwMode="auto">
            <a:xfrm flipV="1">
              <a:off x="6958594" y="2226151"/>
              <a:ext cx="0" cy="2160000"/>
            </a:xfrm>
            <a:prstGeom prst="line">
              <a:avLst/>
            </a:prstGeom>
            <a:solidFill>
              <a:schemeClr val="accent1"/>
            </a:solidFill>
            <a:ln w="9525" cap="flat" cmpd="sng" algn="ctr">
              <a:solidFill>
                <a:srgbClr val="969696"/>
              </a:solidFill>
              <a:prstDash val="solid"/>
              <a:round/>
              <a:headEnd type="none" w="med" len="med"/>
              <a:tailEnd type="none" w="med" len="med"/>
            </a:ln>
            <a:effectLst/>
          </p:spPr>
        </p:cxnSp>
        <p:cxnSp>
          <p:nvCxnSpPr>
            <p:cNvPr id="39" name="Straight Connector 38"/>
            <p:cNvCxnSpPr/>
            <p:nvPr/>
          </p:nvCxnSpPr>
          <p:spPr bwMode="auto">
            <a:xfrm flipV="1">
              <a:off x="7558444" y="2226151"/>
              <a:ext cx="0" cy="2160000"/>
            </a:xfrm>
            <a:prstGeom prst="line">
              <a:avLst/>
            </a:prstGeom>
            <a:solidFill>
              <a:schemeClr val="accent1"/>
            </a:solidFill>
            <a:ln w="9525" cap="flat" cmpd="sng" algn="ctr">
              <a:solidFill>
                <a:srgbClr val="969696"/>
              </a:solidFill>
              <a:prstDash val="solid"/>
              <a:round/>
              <a:headEnd type="none" w="med" len="med"/>
              <a:tailEnd type="none" w="med" len="med"/>
            </a:ln>
            <a:effectLst/>
          </p:spPr>
        </p:cxnSp>
        <p:cxnSp>
          <p:nvCxnSpPr>
            <p:cNvPr id="40" name="Straight Connector 39"/>
            <p:cNvCxnSpPr/>
            <p:nvPr/>
          </p:nvCxnSpPr>
          <p:spPr bwMode="auto">
            <a:xfrm flipV="1">
              <a:off x="8158294" y="2226151"/>
              <a:ext cx="0" cy="2160000"/>
            </a:xfrm>
            <a:prstGeom prst="line">
              <a:avLst/>
            </a:prstGeom>
            <a:solidFill>
              <a:schemeClr val="accent1"/>
            </a:solidFill>
            <a:ln w="9525" cap="flat" cmpd="sng" algn="ctr">
              <a:solidFill>
                <a:srgbClr val="969696"/>
              </a:solidFill>
              <a:prstDash val="solid"/>
              <a:round/>
              <a:headEnd type="none" w="med" len="med"/>
              <a:tailEnd type="none" w="med" len="med"/>
            </a:ln>
            <a:effectLst/>
          </p:spPr>
        </p:cxnSp>
        <p:sp>
          <p:nvSpPr>
            <p:cNvPr id="556" name="Text Box 36"/>
            <p:cNvSpPr txBox="1">
              <a:spLocks noChangeArrowheads="1"/>
            </p:cNvSpPr>
            <p:nvPr/>
          </p:nvSpPr>
          <p:spPr bwMode="auto">
            <a:xfrm>
              <a:off x="3897016" y="2952208"/>
              <a:ext cx="4923456" cy="784830"/>
            </a:xfrm>
            <a:prstGeom prst="rect">
              <a:avLst/>
            </a:prstGeom>
            <a:noFill/>
            <a:ln w="9525" algn="ctr">
              <a:noFill/>
              <a:miter lim="800000"/>
              <a:headEnd/>
              <a:tailEnd/>
            </a:ln>
          </p:spPr>
          <p:txBody>
            <a:bodyPr wrap="square">
              <a:spAutoFit/>
            </a:bodyPr>
            <a:lstStyle/>
            <a:p>
              <a:pPr algn="ctr" eaLnBrk="0" hangingPunct="0"/>
              <a:r>
                <a:rPr lang="en-US" sz="2000" i="0" dirty="0" smtClean="0">
                  <a:latin typeface="Calibri Light" panose="020F0302020204030204" pitchFamily="34" charset="0"/>
                  <a:ea typeface="ＭＳ Ｐゴシック" pitchFamily="34" charset="-128"/>
                </a:rPr>
                <a:t>j = 1 A/mm</a:t>
              </a:r>
              <a:r>
                <a:rPr lang="en-US" sz="2000" i="0" baseline="30000" dirty="0" smtClean="0">
                  <a:latin typeface="Calibri Light" panose="020F0302020204030204" pitchFamily="34" charset="0"/>
                  <a:ea typeface="ＭＳ Ｐゴシック" pitchFamily="34" charset="-128"/>
                </a:rPr>
                <a:t>2</a:t>
              </a:r>
            </a:p>
            <a:p>
              <a:pPr algn="ctr" eaLnBrk="0" hangingPunct="0"/>
              <a:endParaRPr lang="en-US" sz="500" i="0" dirty="0">
                <a:latin typeface="Calibri Light" panose="020F0302020204030204" pitchFamily="34" charset="0"/>
                <a:ea typeface="ＭＳ Ｐゴシック" pitchFamily="34" charset="-128"/>
              </a:endParaRPr>
            </a:p>
            <a:p>
              <a:pPr algn="ctr" eaLnBrk="0" hangingPunct="0"/>
              <a:r>
                <a:rPr lang="en-US" sz="2000" i="0" dirty="0" smtClean="0">
                  <a:latin typeface="Calibri Light" panose="020F0302020204030204" pitchFamily="34" charset="0"/>
                  <a:ea typeface="ＭＳ Ｐゴシック" pitchFamily="34" charset="-128"/>
                </a:rPr>
                <a:t>A = 50000/1 = 50000 </a:t>
              </a:r>
              <a:r>
                <a:rPr lang="en-US" sz="2000" i="0" dirty="0">
                  <a:latin typeface="Calibri Light" panose="020F0302020204030204" pitchFamily="34" charset="0"/>
                  <a:ea typeface="ＭＳ Ｐゴシック" pitchFamily="34" charset="-128"/>
                </a:rPr>
                <a:t>mm</a:t>
              </a:r>
              <a:r>
                <a:rPr lang="en-US" sz="2000" i="0" baseline="30000" dirty="0">
                  <a:latin typeface="Calibri Light" panose="020F0302020204030204" pitchFamily="34" charset="0"/>
                  <a:ea typeface="ＭＳ Ｐゴシック" pitchFamily="34" charset="-128"/>
                </a:rPr>
                <a:t>2</a:t>
              </a:r>
              <a:endParaRPr lang="en-US" sz="2000" i="0" dirty="0">
                <a:latin typeface="Calibri Light" panose="020F0302020204030204" pitchFamily="34" charset="0"/>
                <a:ea typeface="ＭＳ Ｐゴシック" pitchFamily="34" charset="-128"/>
              </a:endParaRPr>
            </a:p>
          </p:txBody>
        </p:sp>
      </p:grpSp>
      <p:cxnSp>
        <p:nvCxnSpPr>
          <p:cNvPr id="42" name="Straight Connector 41"/>
          <p:cNvCxnSpPr/>
          <p:nvPr/>
        </p:nvCxnSpPr>
        <p:spPr bwMode="auto">
          <a:xfrm>
            <a:off x="5399344" y="5159970"/>
            <a:ext cx="1918800" cy="0"/>
          </a:xfrm>
          <a:prstGeom prst="line">
            <a:avLst/>
          </a:prstGeom>
          <a:solidFill>
            <a:schemeClr val="accent1"/>
          </a:solidFill>
          <a:ln w="9525" cap="flat" cmpd="sng" algn="ctr">
            <a:solidFill>
              <a:srgbClr val="969696"/>
            </a:solidFill>
            <a:prstDash val="solid"/>
            <a:round/>
            <a:headEnd type="none" w="med" len="med"/>
            <a:tailEnd type="none" w="med" len="med"/>
          </a:ln>
          <a:effectLst/>
        </p:spPr>
      </p:cxnSp>
      <p:cxnSp>
        <p:nvCxnSpPr>
          <p:cNvPr id="43" name="Straight Connector 42"/>
          <p:cNvCxnSpPr/>
          <p:nvPr/>
        </p:nvCxnSpPr>
        <p:spPr bwMode="auto">
          <a:xfrm>
            <a:off x="5399344" y="5429970"/>
            <a:ext cx="1918800" cy="0"/>
          </a:xfrm>
          <a:prstGeom prst="line">
            <a:avLst/>
          </a:prstGeom>
          <a:solidFill>
            <a:schemeClr val="accent1"/>
          </a:solidFill>
          <a:ln w="9525" cap="flat" cmpd="sng" algn="ctr">
            <a:solidFill>
              <a:srgbClr val="969696"/>
            </a:solidFill>
            <a:prstDash val="solid"/>
            <a:round/>
            <a:headEnd type="none" w="med" len="med"/>
            <a:tailEnd type="none" w="med" len="med"/>
          </a:ln>
          <a:effectLst/>
        </p:spPr>
      </p:cxnSp>
      <p:cxnSp>
        <p:nvCxnSpPr>
          <p:cNvPr id="44" name="Straight Connector 43"/>
          <p:cNvCxnSpPr/>
          <p:nvPr/>
        </p:nvCxnSpPr>
        <p:spPr bwMode="auto">
          <a:xfrm>
            <a:off x="5399344" y="5699970"/>
            <a:ext cx="1918800" cy="0"/>
          </a:xfrm>
          <a:prstGeom prst="line">
            <a:avLst/>
          </a:prstGeom>
          <a:solidFill>
            <a:schemeClr val="accent1"/>
          </a:solidFill>
          <a:ln w="9525" cap="flat" cmpd="sng" algn="ctr">
            <a:solidFill>
              <a:srgbClr val="969696"/>
            </a:solidFill>
            <a:prstDash val="solid"/>
            <a:round/>
            <a:headEnd type="none" w="med" len="med"/>
            <a:tailEnd type="none" w="med" len="med"/>
          </a:ln>
          <a:effectLst/>
        </p:spPr>
      </p:cxnSp>
      <p:cxnSp>
        <p:nvCxnSpPr>
          <p:cNvPr id="46" name="Straight Connector 45"/>
          <p:cNvCxnSpPr/>
          <p:nvPr/>
        </p:nvCxnSpPr>
        <p:spPr bwMode="auto">
          <a:xfrm>
            <a:off x="6358744" y="4889970"/>
            <a:ext cx="0" cy="1080000"/>
          </a:xfrm>
          <a:prstGeom prst="line">
            <a:avLst/>
          </a:prstGeom>
          <a:solidFill>
            <a:schemeClr val="accent1"/>
          </a:solidFill>
          <a:ln w="9525" cap="flat" cmpd="sng" algn="ctr">
            <a:solidFill>
              <a:srgbClr val="969696"/>
            </a:solidFill>
            <a:prstDash val="solid"/>
            <a:round/>
            <a:headEnd type="none" w="med" len="med"/>
            <a:tailEnd type="none" w="med" len="med"/>
          </a:ln>
          <a:effectLst/>
        </p:spPr>
      </p:cxnSp>
      <p:cxnSp>
        <p:nvCxnSpPr>
          <p:cNvPr id="47" name="Straight Connector 46"/>
          <p:cNvCxnSpPr/>
          <p:nvPr/>
        </p:nvCxnSpPr>
        <p:spPr bwMode="auto">
          <a:xfrm>
            <a:off x="6838444" y="4889970"/>
            <a:ext cx="0" cy="1080000"/>
          </a:xfrm>
          <a:prstGeom prst="line">
            <a:avLst/>
          </a:prstGeom>
          <a:solidFill>
            <a:schemeClr val="accent1"/>
          </a:solidFill>
          <a:ln w="9525" cap="flat" cmpd="sng" algn="ctr">
            <a:solidFill>
              <a:srgbClr val="969696"/>
            </a:solidFill>
            <a:prstDash val="solid"/>
            <a:round/>
            <a:headEnd type="none" w="med" len="med"/>
            <a:tailEnd type="none" w="med" len="med"/>
          </a:ln>
          <a:effectLst/>
        </p:spPr>
      </p:cxnSp>
      <p:cxnSp>
        <p:nvCxnSpPr>
          <p:cNvPr id="48" name="Straight Connector 47"/>
          <p:cNvCxnSpPr/>
          <p:nvPr/>
        </p:nvCxnSpPr>
        <p:spPr bwMode="auto">
          <a:xfrm>
            <a:off x="5879044" y="4889970"/>
            <a:ext cx="0" cy="1080000"/>
          </a:xfrm>
          <a:prstGeom prst="line">
            <a:avLst/>
          </a:prstGeom>
          <a:solidFill>
            <a:schemeClr val="accent1"/>
          </a:solidFill>
          <a:ln w="9525" cap="flat" cmpd="sng" algn="ctr">
            <a:solidFill>
              <a:srgbClr val="969696"/>
            </a:solidFill>
            <a:prstDash val="solid"/>
            <a:round/>
            <a:headEnd type="none" w="med" len="med"/>
            <a:tailEnd type="none" w="med" len="med"/>
          </a:ln>
          <a:effectLst/>
        </p:spPr>
      </p:cxnSp>
      <p:sp>
        <p:nvSpPr>
          <p:cNvPr id="557" name="Text Box 36"/>
          <p:cNvSpPr txBox="1">
            <a:spLocks noChangeArrowheads="1"/>
          </p:cNvSpPr>
          <p:nvPr/>
        </p:nvSpPr>
        <p:spPr bwMode="auto">
          <a:xfrm>
            <a:off x="3897016" y="4883667"/>
            <a:ext cx="4923456" cy="1092607"/>
          </a:xfrm>
          <a:prstGeom prst="rect">
            <a:avLst/>
          </a:prstGeom>
          <a:noFill/>
          <a:ln w="9525" algn="ctr">
            <a:noFill/>
            <a:miter lim="800000"/>
            <a:headEnd/>
            <a:tailEnd/>
          </a:ln>
        </p:spPr>
        <p:txBody>
          <a:bodyPr wrap="square">
            <a:spAutoFit/>
          </a:bodyPr>
          <a:lstStyle/>
          <a:p>
            <a:pPr algn="ctr" eaLnBrk="0" hangingPunct="0"/>
            <a:r>
              <a:rPr lang="en-US" sz="2000" i="0" dirty="0" smtClean="0">
                <a:latin typeface="Calibri Light" panose="020F0302020204030204" pitchFamily="34" charset="0"/>
                <a:ea typeface="ＭＳ Ｐゴシック" pitchFamily="34" charset="-128"/>
              </a:rPr>
              <a:t>j = 5 A/mm</a:t>
            </a:r>
            <a:r>
              <a:rPr lang="en-US" sz="2000" i="0" baseline="30000" dirty="0" smtClean="0">
                <a:latin typeface="Calibri Light" panose="020F0302020204030204" pitchFamily="34" charset="0"/>
                <a:ea typeface="ＭＳ Ｐゴシック" pitchFamily="34" charset="-128"/>
              </a:rPr>
              <a:t>2</a:t>
            </a:r>
            <a:r>
              <a:rPr lang="en-US" sz="2000" i="0" dirty="0" smtClean="0">
                <a:latin typeface="Calibri Light" panose="020F0302020204030204" pitchFamily="34" charset="0"/>
                <a:ea typeface="ＭＳ Ｐゴシック" pitchFamily="34" charset="-128"/>
              </a:rPr>
              <a:t> </a:t>
            </a:r>
          </a:p>
          <a:p>
            <a:pPr algn="ctr" eaLnBrk="0" hangingPunct="0"/>
            <a:endParaRPr lang="en-US" sz="500" i="0" dirty="0" smtClean="0">
              <a:latin typeface="Calibri Light" panose="020F0302020204030204" pitchFamily="34" charset="0"/>
              <a:ea typeface="ＭＳ Ｐゴシック" pitchFamily="34" charset="-128"/>
            </a:endParaRPr>
          </a:p>
          <a:p>
            <a:pPr algn="ctr" eaLnBrk="0" hangingPunct="0"/>
            <a:r>
              <a:rPr lang="en-US" sz="2000" i="0" dirty="0" smtClean="0">
                <a:latin typeface="Calibri Light" panose="020F0302020204030204" pitchFamily="34" charset="0"/>
                <a:ea typeface="ＭＳ Ｐゴシック" pitchFamily="34" charset="-128"/>
              </a:rPr>
              <a:t>A = 50000/5 = </a:t>
            </a:r>
          </a:p>
          <a:p>
            <a:pPr algn="ctr" eaLnBrk="0" hangingPunct="0"/>
            <a:r>
              <a:rPr lang="en-US" sz="2000" i="0" dirty="0" smtClean="0">
                <a:latin typeface="Calibri Light" panose="020F0302020204030204" pitchFamily="34" charset="0"/>
                <a:ea typeface="ＭＳ Ｐゴシック" pitchFamily="34" charset="-128"/>
              </a:rPr>
              <a:t>= 10000 </a:t>
            </a:r>
            <a:r>
              <a:rPr lang="en-US" sz="2000" i="0" dirty="0">
                <a:latin typeface="Calibri Light" panose="020F0302020204030204" pitchFamily="34" charset="0"/>
                <a:ea typeface="ＭＳ Ｐゴシック" pitchFamily="34" charset="-128"/>
              </a:rPr>
              <a:t>mm</a:t>
            </a:r>
            <a:r>
              <a:rPr lang="en-US" sz="2000" i="0" baseline="30000" dirty="0">
                <a:latin typeface="Calibri Light" panose="020F0302020204030204" pitchFamily="34" charset="0"/>
                <a:ea typeface="ＭＳ Ｐゴシック" pitchFamily="34" charset="-128"/>
              </a:rPr>
              <a:t>2</a:t>
            </a:r>
            <a:endParaRPr lang="en-US" sz="2000" i="0" dirty="0">
              <a:latin typeface="Calibri Light" panose="020F0302020204030204" pitchFamily="34" charset="0"/>
              <a:ea typeface="ＭＳ Ｐゴシック" pitchFamily="34" charset="-128"/>
            </a:endParaRPr>
          </a:p>
        </p:txBody>
      </p:sp>
      <p:pic>
        <p:nvPicPr>
          <p:cNvPr id="41" name="Picture 40"/>
          <p:cNvPicPr>
            <a:picLocks noChangeAspect="1"/>
          </p:cNvPicPr>
          <p:nvPr/>
        </p:nvPicPr>
        <p:blipFill>
          <a:blip r:embed="rId3">
            <a:clrChange>
              <a:clrFrom>
                <a:srgbClr val="FFFFFF"/>
              </a:clrFrom>
              <a:clrTo>
                <a:srgbClr val="FFFFFF">
                  <a:alpha val="0"/>
                </a:srgbClr>
              </a:clrTo>
            </a:clrChange>
          </a:blip>
          <a:stretch>
            <a:fillRect/>
          </a:stretch>
        </p:blipFill>
        <p:spPr>
          <a:xfrm rot="964680">
            <a:off x="7952693" y="943554"/>
            <a:ext cx="706600" cy="1113228"/>
          </a:xfrm>
          <a:prstGeom prst="rect">
            <a:avLst/>
          </a:prstGeom>
        </p:spPr>
      </p:pic>
    </p:spTree>
    <p:extLst>
      <p:ext uri="{BB962C8B-B14F-4D97-AF65-F5344CB8AC3E}">
        <p14:creationId xmlns:p14="http://schemas.microsoft.com/office/powerpoint/2010/main" val="232452146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These are common formulae for the main electric parameters of a resistive dipole (1/2)</a:t>
            </a:r>
            <a:endParaRPr lang="en-US" sz="2800" b="0" i="0" kern="0" dirty="0">
              <a:solidFill>
                <a:srgbClr val="0033CC"/>
              </a:solidFill>
              <a:latin typeface="Calibri Light" panose="020F0302020204030204" pitchFamily="34" charset="0"/>
            </a:endParaRPr>
          </a:p>
          <a:p>
            <a:pPr algn="l">
              <a:lnSpc>
                <a:spcPct val="110000"/>
              </a:lnSpc>
            </a:pPr>
            <a:endParaRPr lang="en-US" sz="2800" b="0" i="0" kern="0" dirty="0">
              <a:solidFill>
                <a:srgbClr val="0033CC"/>
              </a:solidFill>
              <a:latin typeface="Calibri Light" panose="020F0302020204030204" pitchFamily="34" charset="0"/>
            </a:endParaRPr>
          </a:p>
          <a:p>
            <a:pPr algn="l">
              <a:lnSpc>
                <a:spcPct val="110000"/>
              </a:lnSpc>
            </a:pPr>
            <a:endParaRPr lang="en-US" sz="2800" b="0" i="0" kern="0" dirty="0" smtClean="0">
              <a:solidFill>
                <a:srgbClr val="0033CC"/>
              </a:solidFill>
              <a:latin typeface="Calibri Light" panose="020F0302020204030204" pitchFamily="34" charset="0"/>
            </a:endParaRPr>
          </a:p>
        </p:txBody>
      </p:sp>
      <mc:AlternateContent xmlns:mc="http://schemas.openxmlformats.org/markup-compatibility/2006" xmlns:a14="http://schemas.microsoft.com/office/drawing/2010/main">
        <mc:Choice Requires="a14">
          <p:sp>
            <p:nvSpPr>
              <p:cNvPr id="4" name="TextBox 3"/>
              <p:cNvSpPr txBox="1"/>
              <p:nvPr/>
            </p:nvSpPr>
            <p:spPr>
              <a:xfrm>
                <a:off x="3921264" y="1618328"/>
                <a:ext cx="1302151" cy="764055"/>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b="0" i="1" smtClean="0">
                          <a:latin typeface="Cambria Math" panose="02040503050406030204" pitchFamily="18" charset="0"/>
                          <a:ea typeface="Cambria Math" panose="02040503050406030204" pitchFamily="18" charset="0"/>
                        </a:rPr>
                        <m:t>𝑁𝐼</m:t>
                      </m:r>
                      <m:r>
                        <a:rPr lang="en-GB" b="0" i="1" smtClean="0">
                          <a:latin typeface="Cambria Math" panose="02040503050406030204" pitchFamily="18" charset="0"/>
                          <a:ea typeface="Cambria Math" panose="02040503050406030204" pitchFamily="18" charset="0"/>
                        </a:rPr>
                        <m:t>=</m:t>
                      </m:r>
                      <m:f>
                        <m:fPr>
                          <m:ctrlPr>
                            <a:rPr lang="en-GB" b="0" i="1">
                              <a:latin typeface="Cambria Math" panose="02040503050406030204" pitchFamily="18" charset="0"/>
                              <a:ea typeface="Cambria Math" panose="02040503050406030204" pitchFamily="18" charset="0"/>
                            </a:rPr>
                          </m:ctrlPr>
                        </m:fPr>
                        <m:num>
                          <m:r>
                            <a:rPr lang="en-GB" b="0" i="1" smtClean="0">
                              <a:latin typeface="Cambria Math" panose="02040503050406030204" pitchFamily="18" charset="0"/>
                              <a:ea typeface="Cambria Math" panose="02040503050406030204" pitchFamily="18" charset="0"/>
                            </a:rPr>
                            <m:t>𝐵h</m:t>
                          </m:r>
                        </m:num>
                        <m:den>
                          <m:r>
                            <a:rPr lang="en-GB" b="0">
                              <a:latin typeface="Cambria Math" panose="02040503050406030204" pitchFamily="18" charset="0"/>
                              <a:ea typeface="Cambria Math" panose="02040503050406030204" pitchFamily="18" charset="0"/>
                            </a:rPr>
                            <m:t>𝜂</m:t>
                          </m:r>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𝜇</m:t>
                              </m:r>
                            </m:e>
                            <m:sub>
                              <m:r>
                                <a:rPr lang="en-GB" b="0">
                                  <a:latin typeface="Cambria Math" panose="02040503050406030204" pitchFamily="18" charset="0"/>
                                  <a:ea typeface="Cambria Math" panose="02040503050406030204" pitchFamily="18" charset="0"/>
                                </a:rPr>
                                <m:t>0</m:t>
                              </m:r>
                            </m:sub>
                          </m:sSub>
                        </m:den>
                      </m:f>
                    </m:oMath>
                  </m:oMathPara>
                </a14:m>
                <a:r>
                  <a:rPr lang="en-GB" b="0" i="1" dirty="0" smtClean="0">
                    <a:latin typeface="Cambria Math" panose="02040503050406030204" pitchFamily="18" charset="0"/>
                  </a:rPr>
                  <a:t/>
                </a:r>
                <a:br>
                  <a:rPr lang="en-GB" b="0" i="1" dirty="0" smtClean="0">
                    <a:latin typeface="Cambria Math" panose="02040503050406030204" pitchFamily="18" charset="0"/>
                  </a:rPr>
                </a:br>
                <a:endParaRPr lang="en-GB" b="0" dirty="0"/>
              </a:p>
            </p:txBody>
          </p:sp>
        </mc:Choice>
        <mc:Fallback xmlns="">
          <p:sp>
            <p:nvSpPr>
              <p:cNvPr id="4" name="TextBox 3"/>
              <p:cNvSpPr txBox="1">
                <a:spLocks noRot="1" noChangeAspect="1" noMove="1" noResize="1" noEditPoints="1" noAdjustHandles="1" noChangeArrowheads="1" noChangeShapeType="1" noTextEdit="1"/>
              </p:cNvSpPr>
              <p:nvPr/>
            </p:nvSpPr>
            <p:spPr>
              <a:xfrm>
                <a:off x="3921264" y="1618328"/>
                <a:ext cx="1302151" cy="764055"/>
              </a:xfrm>
              <a:prstGeom prst="rect">
                <a:avLst/>
              </a:prstGeom>
              <a:blipFill rotWithShape="0">
                <a:blip r:embed="rId3"/>
                <a:stretch>
                  <a:fillRect/>
                </a:stretch>
              </a:blipFill>
            </p:spPr>
            <p:txBody>
              <a:bodyPr/>
              <a:lstStyle/>
              <a:p>
                <a:r>
                  <a:rPr lang="en-GB">
                    <a:noFill/>
                  </a:rPr>
                  <a:t> </a:t>
                </a:r>
              </a:p>
            </p:txBody>
          </p:sp>
        </mc:Fallback>
      </mc:AlternateContent>
      <p:sp>
        <p:nvSpPr>
          <p:cNvPr id="7" name="Text Box 36"/>
          <p:cNvSpPr txBox="1">
            <a:spLocks noChangeArrowheads="1"/>
          </p:cNvSpPr>
          <p:nvPr/>
        </p:nvSpPr>
        <p:spPr bwMode="auto">
          <a:xfrm>
            <a:off x="827584" y="1757129"/>
            <a:ext cx="3528392" cy="5632311"/>
          </a:xfrm>
          <a:prstGeom prst="rect">
            <a:avLst/>
          </a:prstGeom>
          <a:noFill/>
          <a:ln w="9525" algn="ctr">
            <a:noFill/>
            <a:miter lim="800000"/>
            <a:headEnd/>
            <a:tailEnd/>
          </a:ln>
        </p:spPr>
        <p:txBody>
          <a:bodyPr wrap="square">
            <a:spAutoFit/>
          </a:bodyPr>
          <a:lstStyle/>
          <a:p>
            <a:pPr eaLnBrk="0" hangingPunct="0"/>
            <a:r>
              <a:rPr lang="en-US" i="0" dirty="0" smtClean="0">
                <a:latin typeface="Calibri Light" panose="020F0302020204030204" pitchFamily="34" charset="0"/>
                <a:ea typeface="ＭＳ Ｐゴシック" pitchFamily="34" charset="-128"/>
              </a:rPr>
              <a:t>Ampere-turns (total)</a:t>
            </a:r>
          </a:p>
          <a:p>
            <a:pPr eaLnBrk="0" hangingPunct="0"/>
            <a:endParaRPr lang="en-US" i="0" dirty="0" smtClean="0">
              <a:latin typeface="Calibri Light" panose="020F0302020204030204" pitchFamily="34" charset="0"/>
              <a:ea typeface="ＭＳ Ｐゴシック" pitchFamily="34" charset="-128"/>
            </a:endParaRPr>
          </a:p>
          <a:p>
            <a:pPr eaLnBrk="0" hangingPunct="0"/>
            <a:endParaRPr lang="en-US" i="0" dirty="0" smtClean="0">
              <a:latin typeface="Calibri Light" panose="020F0302020204030204" pitchFamily="34" charset="0"/>
              <a:ea typeface="ＭＳ Ｐゴシック" pitchFamily="34" charset="-128"/>
            </a:endParaRPr>
          </a:p>
          <a:p>
            <a:pPr eaLnBrk="0" hangingPunct="0"/>
            <a:r>
              <a:rPr lang="en-US" i="0" dirty="0" smtClean="0">
                <a:latin typeface="Calibri Light" panose="020F0302020204030204" pitchFamily="34" charset="0"/>
                <a:ea typeface="ＭＳ Ｐゴシック" pitchFamily="34" charset="-128"/>
              </a:rPr>
              <a:t>current</a:t>
            </a:r>
          </a:p>
          <a:p>
            <a:pPr eaLnBrk="0" hangingPunct="0"/>
            <a:endParaRPr lang="en-US" i="0" dirty="0">
              <a:latin typeface="Calibri Light" panose="020F0302020204030204" pitchFamily="34" charset="0"/>
              <a:ea typeface="ＭＳ Ｐゴシック" pitchFamily="34" charset="-128"/>
            </a:endParaRPr>
          </a:p>
          <a:p>
            <a:pPr eaLnBrk="0" hangingPunct="0"/>
            <a:endParaRPr lang="en-US" i="0" dirty="0" smtClean="0">
              <a:latin typeface="Calibri Light" panose="020F0302020204030204" pitchFamily="34" charset="0"/>
              <a:ea typeface="ＭＳ Ｐゴシック" pitchFamily="34" charset="-128"/>
            </a:endParaRPr>
          </a:p>
          <a:p>
            <a:pPr eaLnBrk="0" hangingPunct="0"/>
            <a:r>
              <a:rPr lang="en-US" i="0" dirty="0" smtClean="0">
                <a:latin typeface="Calibri Light" panose="020F0302020204030204" pitchFamily="34" charset="0"/>
                <a:ea typeface="ＭＳ Ｐゴシック" pitchFamily="34" charset="-128"/>
              </a:rPr>
              <a:t>resistance (total)</a:t>
            </a:r>
          </a:p>
          <a:p>
            <a:pPr eaLnBrk="0" hangingPunct="0"/>
            <a:endParaRPr lang="en-US" i="0" dirty="0" smtClean="0">
              <a:latin typeface="Calibri Light" panose="020F0302020204030204" pitchFamily="34" charset="0"/>
              <a:ea typeface="ＭＳ Ｐゴシック" pitchFamily="34" charset="-128"/>
            </a:endParaRPr>
          </a:p>
          <a:p>
            <a:pPr eaLnBrk="0" hangingPunct="0"/>
            <a:endParaRPr lang="en-US" i="0" dirty="0" smtClean="0">
              <a:latin typeface="Calibri Light" panose="020F0302020204030204" pitchFamily="34" charset="0"/>
              <a:ea typeface="ＭＳ Ｐゴシック" pitchFamily="34" charset="-128"/>
            </a:endParaRPr>
          </a:p>
          <a:p>
            <a:pPr eaLnBrk="0" hangingPunct="0"/>
            <a:r>
              <a:rPr lang="en-US" i="0" dirty="0" smtClean="0">
                <a:solidFill>
                  <a:srgbClr val="969696"/>
                </a:solidFill>
                <a:latin typeface="Calibri Light" panose="020F0302020204030204" pitchFamily="34" charset="0"/>
                <a:ea typeface="ＭＳ Ｐゴシック" pitchFamily="34" charset="-128"/>
              </a:rPr>
              <a:t>inductance</a:t>
            </a:r>
          </a:p>
          <a:p>
            <a:pPr eaLnBrk="0" hangingPunct="0"/>
            <a:endParaRPr lang="en-US" i="0" dirty="0">
              <a:latin typeface="Calibri Light" panose="020F0302020204030204" pitchFamily="34" charset="0"/>
              <a:ea typeface="ＭＳ Ｐゴシック" pitchFamily="34" charset="-128"/>
            </a:endParaRPr>
          </a:p>
          <a:p>
            <a:pPr eaLnBrk="0" hangingPunct="0"/>
            <a:endParaRPr lang="en-US" i="0" dirty="0" smtClean="0">
              <a:latin typeface="Calibri Light" panose="020F0302020204030204" pitchFamily="34" charset="0"/>
              <a:ea typeface="ＭＳ Ｐゴシック" pitchFamily="34" charset="-128"/>
            </a:endParaRPr>
          </a:p>
          <a:p>
            <a:pPr eaLnBrk="0" hangingPunct="0"/>
            <a:endParaRPr lang="en-US" i="0" dirty="0" smtClean="0">
              <a:latin typeface="Calibri Light" panose="020F0302020204030204" pitchFamily="34" charset="0"/>
              <a:ea typeface="ＭＳ Ｐゴシック" pitchFamily="34" charset="-128"/>
            </a:endParaRPr>
          </a:p>
          <a:p>
            <a:pPr eaLnBrk="0" hangingPunct="0"/>
            <a:endParaRPr lang="en-US" i="0" dirty="0" smtClean="0">
              <a:latin typeface="Calibri Light" panose="020F0302020204030204" pitchFamily="34" charset="0"/>
              <a:ea typeface="ＭＳ Ｐゴシック" pitchFamily="34" charset="-128"/>
            </a:endParaRPr>
          </a:p>
          <a:p>
            <a:pPr eaLnBrk="0" hangingPunct="0"/>
            <a:endParaRPr lang="en-US" i="0" dirty="0">
              <a:latin typeface="Calibri Light" panose="020F0302020204030204" pitchFamily="34" charset="0"/>
              <a:ea typeface="ＭＳ Ｐゴシック" pitchFamily="34" charset="-128"/>
            </a:endParaRPr>
          </a:p>
        </p:txBody>
      </p:sp>
      <mc:AlternateContent xmlns:mc="http://schemas.openxmlformats.org/markup-compatibility/2006" xmlns:a14="http://schemas.microsoft.com/office/drawing/2010/main">
        <mc:Choice Requires="a14">
          <p:sp>
            <p:nvSpPr>
              <p:cNvPr id="18" name="TextBox 17"/>
              <p:cNvSpPr txBox="1"/>
              <p:nvPr/>
            </p:nvSpPr>
            <p:spPr>
              <a:xfrm>
                <a:off x="3921264" y="2689181"/>
                <a:ext cx="1203535" cy="701154"/>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b="0" i="1" smtClean="0">
                          <a:latin typeface="Cambria Math" panose="02040503050406030204" pitchFamily="18" charset="0"/>
                          <a:ea typeface="Cambria Math" panose="02040503050406030204" pitchFamily="18" charset="0"/>
                        </a:rPr>
                        <m:t>𝐼</m:t>
                      </m:r>
                      <m:r>
                        <a:rPr lang="en-GB" b="0" i="1" smtClean="0">
                          <a:latin typeface="Cambria Math" panose="02040503050406030204" pitchFamily="18" charset="0"/>
                          <a:ea typeface="Cambria Math" panose="02040503050406030204" pitchFamily="18" charset="0"/>
                        </a:rPr>
                        <m:t>=</m:t>
                      </m:r>
                      <m:f>
                        <m:fPr>
                          <m:ctrlPr>
                            <a:rPr lang="en-GB" b="0" i="1">
                              <a:latin typeface="Cambria Math" panose="02040503050406030204" pitchFamily="18" charset="0"/>
                              <a:ea typeface="Cambria Math" panose="02040503050406030204" pitchFamily="18" charset="0"/>
                            </a:rPr>
                          </m:ctrlPr>
                        </m:fPr>
                        <m:num>
                          <m:r>
                            <a:rPr lang="en-GB" b="0" i="1" smtClean="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𝑁𝐼</m:t>
                          </m:r>
                          <m:r>
                            <a:rPr lang="en-GB" b="0" i="1" smtClean="0">
                              <a:latin typeface="Cambria Math" panose="02040503050406030204" pitchFamily="18" charset="0"/>
                              <a:ea typeface="Cambria Math" panose="02040503050406030204" pitchFamily="18" charset="0"/>
                            </a:rPr>
                            <m:t>)</m:t>
                          </m:r>
                        </m:num>
                        <m:den>
                          <m:r>
                            <a:rPr lang="en-GB" b="0" i="1" smtClean="0">
                              <a:latin typeface="Cambria Math" panose="02040503050406030204" pitchFamily="18" charset="0"/>
                              <a:ea typeface="Cambria Math" panose="02040503050406030204" pitchFamily="18" charset="0"/>
                            </a:rPr>
                            <m:t>𝑁</m:t>
                          </m:r>
                        </m:den>
                      </m:f>
                    </m:oMath>
                  </m:oMathPara>
                </a14:m>
                <a:r>
                  <a:rPr lang="en-GB" b="0" i="1" dirty="0" smtClean="0">
                    <a:latin typeface="Cambria Math" panose="02040503050406030204" pitchFamily="18" charset="0"/>
                  </a:rPr>
                  <a:t/>
                </a:r>
                <a:br>
                  <a:rPr lang="en-GB" b="0" i="1" dirty="0" smtClean="0">
                    <a:latin typeface="Cambria Math" panose="02040503050406030204" pitchFamily="18" charset="0"/>
                  </a:rPr>
                </a:br>
                <a:endParaRPr lang="en-GB" b="0" dirty="0"/>
              </a:p>
            </p:txBody>
          </p:sp>
        </mc:Choice>
        <mc:Fallback xmlns="">
          <p:sp>
            <p:nvSpPr>
              <p:cNvPr id="18" name="TextBox 17"/>
              <p:cNvSpPr txBox="1">
                <a:spLocks noRot="1" noChangeAspect="1" noMove="1" noResize="1" noEditPoints="1" noAdjustHandles="1" noChangeArrowheads="1" noChangeShapeType="1" noTextEdit="1"/>
              </p:cNvSpPr>
              <p:nvPr/>
            </p:nvSpPr>
            <p:spPr>
              <a:xfrm>
                <a:off x="3921264" y="2689181"/>
                <a:ext cx="1203535" cy="701154"/>
              </a:xfrm>
              <a:prstGeom prst="rect">
                <a:avLst/>
              </a:prstGeom>
              <a:blipFill rotWithShape="0">
                <a:blip r:embed="rId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9" name="TextBox 18"/>
              <p:cNvSpPr txBox="1"/>
              <p:nvPr/>
            </p:nvSpPr>
            <p:spPr>
              <a:xfrm>
                <a:off x="3845064" y="3777992"/>
                <a:ext cx="1768626" cy="753924"/>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b="0" i="1" smtClean="0">
                          <a:latin typeface="Cambria Math" panose="02040503050406030204" pitchFamily="18" charset="0"/>
                          <a:ea typeface="Cambria Math" panose="02040503050406030204" pitchFamily="18" charset="0"/>
                        </a:rPr>
                        <m:t>𝑅</m:t>
                      </m:r>
                      <m:r>
                        <a:rPr lang="en-GB" b="0" i="1" smtClean="0">
                          <a:latin typeface="Cambria Math" panose="02040503050406030204" pitchFamily="18" charset="0"/>
                          <a:ea typeface="Cambria Math" panose="02040503050406030204" pitchFamily="18" charset="0"/>
                        </a:rPr>
                        <m:t>=</m:t>
                      </m:r>
                      <m:f>
                        <m:fPr>
                          <m:ctrlPr>
                            <a:rPr lang="en-GB" b="0" i="1">
                              <a:latin typeface="Cambria Math" panose="02040503050406030204" pitchFamily="18" charset="0"/>
                              <a:ea typeface="Cambria Math" panose="02040503050406030204" pitchFamily="18" charset="0"/>
                            </a:rPr>
                          </m:ctrlPr>
                        </m:fPr>
                        <m:num>
                          <m:r>
                            <a:rPr lang="en-GB" b="0">
                              <a:latin typeface="Cambria Math" panose="02040503050406030204" pitchFamily="18" charset="0"/>
                              <a:ea typeface="Cambria Math" panose="02040503050406030204" pitchFamily="18" charset="0"/>
                            </a:rPr>
                            <m:t>𝜌</m:t>
                          </m:r>
                          <m:r>
                            <a:rPr lang="en-GB" b="0" i="1" smtClean="0">
                              <a:latin typeface="Cambria Math" panose="02040503050406030204" pitchFamily="18" charset="0"/>
                              <a:ea typeface="Cambria Math" panose="02040503050406030204" pitchFamily="18" charset="0"/>
                            </a:rPr>
                            <m:t>𝑁</m:t>
                          </m:r>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𝐿</m:t>
                              </m:r>
                            </m:e>
                            <m:sub>
                              <m:r>
                                <a:rPr lang="en-GB" b="0" i="1" smtClean="0">
                                  <a:latin typeface="Cambria Math" panose="02040503050406030204" pitchFamily="18" charset="0"/>
                                  <a:ea typeface="Cambria Math" panose="02040503050406030204" pitchFamily="18" charset="0"/>
                                </a:rPr>
                                <m:t>𝑡𝑢𝑟𝑛</m:t>
                              </m:r>
                            </m:sub>
                          </m:sSub>
                        </m:num>
                        <m:den>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𝐴</m:t>
                              </m:r>
                            </m:e>
                            <m:sub>
                              <m:r>
                                <a:rPr lang="en-GB" b="0" i="1" smtClean="0">
                                  <a:latin typeface="Cambria Math" panose="02040503050406030204" pitchFamily="18" charset="0"/>
                                  <a:ea typeface="Cambria Math" panose="02040503050406030204" pitchFamily="18" charset="0"/>
                                </a:rPr>
                                <m:t>𝑐𝑜𝑛𝑑</m:t>
                              </m:r>
                            </m:sub>
                          </m:sSub>
                        </m:den>
                      </m:f>
                    </m:oMath>
                  </m:oMathPara>
                </a14:m>
                <a:r>
                  <a:rPr lang="en-GB" b="0" i="1" dirty="0" smtClean="0">
                    <a:latin typeface="Cambria Math" panose="02040503050406030204" pitchFamily="18" charset="0"/>
                  </a:rPr>
                  <a:t/>
                </a:r>
                <a:br>
                  <a:rPr lang="en-GB" b="0" i="1" dirty="0" smtClean="0">
                    <a:latin typeface="Cambria Math" panose="02040503050406030204" pitchFamily="18" charset="0"/>
                  </a:rPr>
                </a:br>
                <a:endParaRPr lang="en-GB" b="0" dirty="0"/>
              </a:p>
            </p:txBody>
          </p:sp>
        </mc:Choice>
        <mc:Fallback xmlns="">
          <p:sp>
            <p:nvSpPr>
              <p:cNvPr id="19" name="TextBox 18"/>
              <p:cNvSpPr txBox="1">
                <a:spLocks noRot="1" noChangeAspect="1" noMove="1" noResize="1" noEditPoints="1" noAdjustHandles="1" noChangeArrowheads="1" noChangeShapeType="1" noTextEdit="1"/>
              </p:cNvSpPr>
              <p:nvPr/>
            </p:nvSpPr>
            <p:spPr>
              <a:xfrm>
                <a:off x="3845064" y="3777992"/>
                <a:ext cx="1768626" cy="753924"/>
              </a:xfrm>
              <a:prstGeom prst="rect">
                <a:avLst/>
              </a:prstGeom>
              <a:blipFill rotWithShape="0">
                <a:blip r:embed="rId5"/>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0" name="TextBox 19"/>
              <p:cNvSpPr txBox="1"/>
              <p:nvPr/>
            </p:nvSpPr>
            <p:spPr>
              <a:xfrm>
                <a:off x="3889734" y="5123615"/>
                <a:ext cx="2030620" cy="369397"/>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b="0" i="1" smtClean="0">
                          <a:solidFill>
                            <a:srgbClr val="969696"/>
                          </a:solidFill>
                          <a:latin typeface="Cambria Math" panose="02040503050406030204" pitchFamily="18" charset="0"/>
                          <a:ea typeface="Cambria Math" panose="02040503050406030204" pitchFamily="18" charset="0"/>
                        </a:rPr>
                        <m:t>𝐿</m:t>
                      </m:r>
                      <m:r>
                        <a:rPr lang="en-GB" b="0">
                          <a:solidFill>
                            <a:srgbClr val="969696"/>
                          </a:solidFill>
                          <a:latin typeface="Cambria Math" panose="02040503050406030204" pitchFamily="18" charset="0"/>
                          <a:ea typeface="Cambria Math" panose="02040503050406030204" pitchFamily="18" charset="0"/>
                        </a:rPr>
                        <m:t>≅</m:t>
                      </m:r>
                      <m:r>
                        <a:rPr lang="en-GB" b="0">
                          <a:solidFill>
                            <a:srgbClr val="969696"/>
                          </a:solidFill>
                          <a:latin typeface="Cambria Math" panose="02040503050406030204" pitchFamily="18" charset="0"/>
                          <a:ea typeface="Cambria Math" panose="02040503050406030204" pitchFamily="18" charset="0"/>
                        </a:rPr>
                        <m:t>𝜂</m:t>
                      </m:r>
                      <m:sSub>
                        <m:sSubPr>
                          <m:ctrlPr>
                            <a:rPr lang="en-GB" b="0" i="1">
                              <a:solidFill>
                                <a:srgbClr val="969696"/>
                              </a:solidFill>
                              <a:latin typeface="Cambria Math" panose="02040503050406030204" pitchFamily="18" charset="0"/>
                              <a:ea typeface="Cambria Math" panose="02040503050406030204" pitchFamily="18" charset="0"/>
                            </a:rPr>
                          </m:ctrlPr>
                        </m:sSubPr>
                        <m:e>
                          <m:r>
                            <a:rPr lang="en-GB" b="0">
                              <a:solidFill>
                                <a:srgbClr val="969696"/>
                              </a:solidFill>
                              <a:latin typeface="Cambria Math" panose="02040503050406030204" pitchFamily="18" charset="0"/>
                              <a:ea typeface="Cambria Math" panose="02040503050406030204" pitchFamily="18" charset="0"/>
                            </a:rPr>
                            <m:t>𝜇</m:t>
                          </m:r>
                        </m:e>
                        <m:sub>
                          <m:r>
                            <a:rPr lang="en-GB" b="0">
                              <a:solidFill>
                                <a:srgbClr val="969696"/>
                              </a:solidFill>
                              <a:latin typeface="Cambria Math" panose="02040503050406030204" pitchFamily="18" charset="0"/>
                              <a:ea typeface="Cambria Math" panose="02040503050406030204" pitchFamily="18" charset="0"/>
                            </a:rPr>
                            <m:t>0</m:t>
                          </m:r>
                        </m:sub>
                      </m:sSub>
                      <m:sSup>
                        <m:sSupPr>
                          <m:ctrlPr>
                            <a:rPr lang="en-GB" b="0" i="1" smtClean="0">
                              <a:solidFill>
                                <a:srgbClr val="969696"/>
                              </a:solidFill>
                              <a:latin typeface="Cambria Math" panose="02040503050406030204" pitchFamily="18" charset="0"/>
                              <a:ea typeface="Cambria Math" panose="02040503050406030204" pitchFamily="18" charset="0"/>
                            </a:rPr>
                          </m:ctrlPr>
                        </m:sSupPr>
                        <m:e>
                          <m:r>
                            <a:rPr lang="en-GB" b="0" i="1" smtClean="0">
                              <a:solidFill>
                                <a:srgbClr val="969696"/>
                              </a:solidFill>
                              <a:latin typeface="Cambria Math" panose="02040503050406030204" pitchFamily="18" charset="0"/>
                              <a:ea typeface="Cambria Math" panose="02040503050406030204" pitchFamily="18" charset="0"/>
                            </a:rPr>
                            <m:t>𝑁</m:t>
                          </m:r>
                        </m:e>
                        <m:sup>
                          <m:r>
                            <a:rPr lang="en-GB" b="0" i="1" smtClean="0">
                              <a:solidFill>
                                <a:srgbClr val="969696"/>
                              </a:solidFill>
                              <a:latin typeface="Cambria Math" panose="02040503050406030204" pitchFamily="18" charset="0"/>
                              <a:ea typeface="Cambria Math" panose="02040503050406030204" pitchFamily="18" charset="0"/>
                            </a:rPr>
                            <m:t>2</m:t>
                          </m:r>
                        </m:sup>
                      </m:sSup>
                      <m:r>
                        <a:rPr lang="en-GB" b="0" i="1" smtClean="0">
                          <a:solidFill>
                            <a:srgbClr val="969696"/>
                          </a:solidFill>
                          <a:latin typeface="Cambria Math" panose="02040503050406030204" pitchFamily="18" charset="0"/>
                          <a:ea typeface="Cambria Math" panose="02040503050406030204" pitchFamily="18" charset="0"/>
                        </a:rPr>
                        <m:t>𝐴</m:t>
                      </m:r>
                      <m:r>
                        <a:rPr lang="en-GB" b="0" i="1" smtClean="0">
                          <a:solidFill>
                            <a:srgbClr val="969696"/>
                          </a:solidFill>
                          <a:latin typeface="Cambria Math" panose="02040503050406030204" pitchFamily="18" charset="0"/>
                          <a:ea typeface="Cambria Math" panose="02040503050406030204" pitchFamily="18" charset="0"/>
                        </a:rPr>
                        <m:t>/</m:t>
                      </m:r>
                      <m:r>
                        <a:rPr lang="en-GB" b="0" i="1" smtClean="0">
                          <a:solidFill>
                            <a:srgbClr val="969696"/>
                          </a:solidFill>
                          <a:latin typeface="Cambria Math" panose="02040503050406030204" pitchFamily="18" charset="0"/>
                          <a:ea typeface="Cambria Math" panose="02040503050406030204" pitchFamily="18" charset="0"/>
                        </a:rPr>
                        <m:t>h</m:t>
                      </m:r>
                    </m:oMath>
                  </m:oMathPara>
                </a14:m>
                <a:r>
                  <a:rPr lang="en-GB" b="0" i="1" dirty="0" smtClean="0">
                    <a:solidFill>
                      <a:srgbClr val="969696"/>
                    </a:solidFill>
                    <a:latin typeface="Cambria Math" panose="02040503050406030204" pitchFamily="18" charset="0"/>
                  </a:rPr>
                  <a:t/>
                </a:r>
                <a:br>
                  <a:rPr lang="en-GB" b="0" i="1" dirty="0" smtClean="0">
                    <a:solidFill>
                      <a:srgbClr val="969696"/>
                    </a:solidFill>
                    <a:latin typeface="Cambria Math" panose="02040503050406030204" pitchFamily="18" charset="0"/>
                  </a:rPr>
                </a:br>
                <a:endParaRPr lang="en-GB" b="0" dirty="0">
                  <a:solidFill>
                    <a:srgbClr val="969696"/>
                  </a:solidFill>
                </a:endParaRPr>
              </a:p>
            </p:txBody>
          </p:sp>
        </mc:Choice>
        <mc:Fallback xmlns="">
          <p:sp>
            <p:nvSpPr>
              <p:cNvPr id="20" name="TextBox 19"/>
              <p:cNvSpPr txBox="1">
                <a:spLocks noRot="1" noChangeAspect="1" noMove="1" noResize="1" noEditPoints="1" noAdjustHandles="1" noChangeArrowheads="1" noChangeShapeType="1" noTextEdit="1"/>
              </p:cNvSpPr>
              <p:nvPr/>
            </p:nvSpPr>
            <p:spPr>
              <a:xfrm>
                <a:off x="3889734" y="5123615"/>
                <a:ext cx="2030620" cy="369397"/>
              </a:xfrm>
              <a:prstGeom prst="rect">
                <a:avLst/>
              </a:prstGeom>
              <a:blipFill rotWithShape="0">
                <a:blip r:embed="rId6"/>
                <a:stretch>
                  <a:fillRect l="-5105" r="-1201" b="-3770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1" name="TextBox 20"/>
              <p:cNvSpPr txBox="1"/>
              <p:nvPr/>
            </p:nvSpPr>
            <p:spPr>
              <a:xfrm>
                <a:off x="4322832" y="5754112"/>
                <a:ext cx="3729482" cy="397929"/>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b="0" i="1" smtClean="0">
                          <a:solidFill>
                            <a:srgbClr val="969696"/>
                          </a:solidFill>
                          <a:latin typeface="Cambria Math" panose="02040503050406030204" pitchFamily="18" charset="0"/>
                          <a:ea typeface="Cambria Math" panose="02040503050406030204" pitchFamily="18" charset="0"/>
                        </a:rPr>
                        <m:t>𝐴</m:t>
                      </m:r>
                      <m:r>
                        <a:rPr lang="en-GB" b="0">
                          <a:solidFill>
                            <a:srgbClr val="969696"/>
                          </a:solidFill>
                          <a:latin typeface="Cambria Math" panose="02040503050406030204" pitchFamily="18" charset="0"/>
                          <a:ea typeface="Cambria Math" panose="02040503050406030204" pitchFamily="18" charset="0"/>
                        </a:rPr>
                        <m:t>≅</m:t>
                      </m:r>
                      <m:sSub>
                        <m:sSubPr>
                          <m:ctrlPr>
                            <a:rPr lang="en-GB" b="0" i="1">
                              <a:solidFill>
                                <a:srgbClr val="969696"/>
                              </a:solidFill>
                              <a:latin typeface="Cambria Math" panose="02040503050406030204" pitchFamily="18" charset="0"/>
                              <a:ea typeface="Cambria Math" panose="02040503050406030204" pitchFamily="18" charset="0"/>
                            </a:rPr>
                          </m:ctrlPr>
                        </m:sSubPr>
                        <m:e>
                          <m:r>
                            <a:rPr lang="en-GB" b="0" i="1" smtClean="0">
                              <a:solidFill>
                                <a:srgbClr val="969696"/>
                              </a:solidFill>
                              <a:latin typeface="Cambria Math" panose="02040503050406030204" pitchFamily="18" charset="0"/>
                              <a:ea typeface="Cambria Math" panose="02040503050406030204" pitchFamily="18" charset="0"/>
                            </a:rPr>
                            <m:t>(</m:t>
                          </m:r>
                          <m:r>
                            <a:rPr lang="en-GB" b="0">
                              <a:solidFill>
                                <a:srgbClr val="969696"/>
                              </a:solidFill>
                              <a:latin typeface="Cambria Math" panose="02040503050406030204" pitchFamily="18" charset="0"/>
                              <a:ea typeface="Cambria Math" panose="02040503050406030204" pitchFamily="18" charset="0"/>
                            </a:rPr>
                            <m:t>𝑤</m:t>
                          </m:r>
                        </m:e>
                        <m:sub>
                          <m:r>
                            <a:rPr lang="en-GB" b="0">
                              <a:solidFill>
                                <a:srgbClr val="969696"/>
                              </a:solidFill>
                              <a:latin typeface="Cambria Math" panose="02040503050406030204" pitchFamily="18" charset="0"/>
                              <a:ea typeface="Cambria Math" panose="02040503050406030204" pitchFamily="18" charset="0"/>
                            </a:rPr>
                            <m:t>𝑝𝑜𝑙𝑒</m:t>
                          </m:r>
                        </m:sub>
                      </m:sSub>
                      <m:r>
                        <a:rPr lang="en-GB" b="0">
                          <a:solidFill>
                            <a:srgbClr val="969696"/>
                          </a:solidFill>
                          <a:latin typeface="Cambria Math" panose="02040503050406030204" pitchFamily="18" charset="0"/>
                          <a:ea typeface="Cambria Math" panose="02040503050406030204" pitchFamily="18" charset="0"/>
                        </a:rPr>
                        <m:t>+1.2</m:t>
                      </m:r>
                      <m:r>
                        <a:rPr lang="en-GB" b="0">
                          <a:solidFill>
                            <a:srgbClr val="969696"/>
                          </a:solidFill>
                          <a:latin typeface="Cambria Math" panose="02040503050406030204" pitchFamily="18" charset="0"/>
                          <a:ea typeface="Cambria Math" panose="02040503050406030204" pitchFamily="18" charset="0"/>
                        </a:rPr>
                        <m:t>h</m:t>
                      </m:r>
                      <m:r>
                        <a:rPr lang="en-GB" b="0" i="1" smtClean="0">
                          <a:solidFill>
                            <a:srgbClr val="969696"/>
                          </a:solidFill>
                          <a:latin typeface="Cambria Math" panose="02040503050406030204" pitchFamily="18" charset="0"/>
                          <a:ea typeface="Cambria Math" panose="02040503050406030204" pitchFamily="18" charset="0"/>
                        </a:rPr>
                        <m:t>)(</m:t>
                      </m:r>
                      <m:sSub>
                        <m:sSubPr>
                          <m:ctrlPr>
                            <a:rPr lang="en-GB" b="0" i="1" smtClean="0">
                              <a:solidFill>
                                <a:srgbClr val="969696"/>
                              </a:solidFill>
                              <a:latin typeface="Cambria Math" panose="02040503050406030204" pitchFamily="18" charset="0"/>
                              <a:ea typeface="Cambria Math" panose="02040503050406030204" pitchFamily="18" charset="0"/>
                            </a:rPr>
                          </m:ctrlPr>
                        </m:sSubPr>
                        <m:e>
                          <m:r>
                            <a:rPr lang="en-GB" b="0" i="1" smtClean="0">
                              <a:solidFill>
                                <a:srgbClr val="969696"/>
                              </a:solidFill>
                              <a:latin typeface="Cambria Math" panose="02040503050406030204" pitchFamily="18" charset="0"/>
                              <a:ea typeface="Cambria Math" panose="02040503050406030204" pitchFamily="18" charset="0"/>
                            </a:rPr>
                            <m:t>𝑙</m:t>
                          </m:r>
                        </m:e>
                        <m:sub>
                          <m:r>
                            <a:rPr lang="en-GB" b="0" i="1" smtClean="0">
                              <a:solidFill>
                                <a:srgbClr val="969696"/>
                              </a:solidFill>
                              <a:latin typeface="Cambria Math" panose="02040503050406030204" pitchFamily="18" charset="0"/>
                              <a:ea typeface="Cambria Math" panose="02040503050406030204" pitchFamily="18" charset="0"/>
                            </a:rPr>
                            <m:t>𝐹𝑒</m:t>
                          </m:r>
                        </m:sub>
                      </m:sSub>
                      <m:r>
                        <a:rPr lang="en-GB" b="0" i="1" smtClean="0">
                          <a:solidFill>
                            <a:srgbClr val="969696"/>
                          </a:solidFill>
                          <a:latin typeface="Cambria Math" panose="02040503050406030204" pitchFamily="18" charset="0"/>
                          <a:ea typeface="Cambria Math" panose="02040503050406030204" pitchFamily="18" charset="0"/>
                        </a:rPr>
                        <m:t>+</m:t>
                      </m:r>
                      <m:r>
                        <a:rPr lang="en-GB" b="0" i="1" smtClean="0">
                          <a:solidFill>
                            <a:srgbClr val="969696"/>
                          </a:solidFill>
                          <a:latin typeface="Cambria Math" panose="02040503050406030204" pitchFamily="18" charset="0"/>
                          <a:ea typeface="Cambria Math" panose="02040503050406030204" pitchFamily="18" charset="0"/>
                        </a:rPr>
                        <m:t>h</m:t>
                      </m:r>
                      <m:r>
                        <a:rPr lang="en-GB" b="0" i="1" smtClean="0">
                          <a:solidFill>
                            <a:srgbClr val="969696"/>
                          </a:solidFill>
                          <a:latin typeface="Cambria Math" panose="02040503050406030204" pitchFamily="18" charset="0"/>
                          <a:ea typeface="Cambria Math" panose="02040503050406030204" pitchFamily="18" charset="0"/>
                        </a:rPr>
                        <m:t>)</m:t>
                      </m:r>
                    </m:oMath>
                  </m:oMathPara>
                </a14:m>
                <a:r>
                  <a:rPr lang="en-GB" b="0" i="1" dirty="0" smtClean="0">
                    <a:solidFill>
                      <a:srgbClr val="969696"/>
                    </a:solidFill>
                    <a:latin typeface="Cambria Math" panose="02040503050406030204" pitchFamily="18" charset="0"/>
                  </a:rPr>
                  <a:t/>
                </a:r>
                <a:br>
                  <a:rPr lang="en-GB" b="0" i="1" dirty="0" smtClean="0">
                    <a:solidFill>
                      <a:srgbClr val="969696"/>
                    </a:solidFill>
                    <a:latin typeface="Cambria Math" panose="02040503050406030204" pitchFamily="18" charset="0"/>
                  </a:rPr>
                </a:br>
                <a:endParaRPr lang="en-GB" b="0" dirty="0">
                  <a:solidFill>
                    <a:srgbClr val="969696"/>
                  </a:solidFill>
                </a:endParaRPr>
              </a:p>
            </p:txBody>
          </p:sp>
        </mc:Choice>
        <mc:Fallback xmlns="">
          <p:sp>
            <p:nvSpPr>
              <p:cNvPr id="21" name="TextBox 20"/>
              <p:cNvSpPr txBox="1">
                <a:spLocks noRot="1" noChangeAspect="1" noMove="1" noResize="1" noEditPoints="1" noAdjustHandles="1" noChangeArrowheads="1" noChangeShapeType="1" noTextEdit="1"/>
              </p:cNvSpPr>
              <p:nvPr/>
            </p:nvSpPr>
            <p:spPr>
              <a:xfrm>
                <a:off x="4322832" y="5754112"/>
                <a:ext cx="3729482" cy="397929"/>
              </a:xfrm>
              <a:prstGeom prst="rect">
                <a:avLst/>
              </a:prstGeom>
              <a:blipFill rotWithShape="0">
                <a:blip r:embed="rId7"/>
                <a:stretch>
                  <a:fillRect l="-2778" b="-26154"/>
                </a:stretch>
              </a:blipFill>
            </p:spPr>
            <p:txBody>
              <a:bodyPr/>
              <a:lstStyle/>
              <a:p>
                <a:r>
                  <a:rPr lang="en-GB">
                    <a:noFill/>
                  </a:rPr>
                  <a:t> </a:t>
                </a:r>
              </a:p>
            </p:txBody>
          </p:sp>
        </mc:Fallback>
      </mc:AlternateContent>
      <p:pic>
        <p:nvPicPr>
          <p:cNvPr id="10" name="Picture 9"/>
          <p:cNvPicPr>
            <a:picLocks noChangeAspect="1"/>
          </p:cNvPicPr>
          <p:nvPr/>
        </p:nvPicPr>
        <p:blipFill>
          <a:blip r:embed="rId8">
            <a:clrChange>
              <a:clrFrom>
                <a:srgbClr val="FFFFFF"/>
              </a:clrFrom>
              <a:clrTo>
                <a:srgbClr val="FFFFFF">
                  <a:alpha val="0"/>
                </a:srgbClr>
              </a:clrTo>
            </a:clrChange>
          </a:blip>
          <a:stretch>
            <a:fillRect/>
          </a:stretch>
        </p:blipFill>
        <p:spPr>
          <a:xfrm rot="964680">
            <a:off x="8122159" y="696762"/>
            <a:ext cx="706600" cy="1113228"/>
          </a:xfrm>
          <a:prstGeom prst="rect">
            <a:avLst/>
          </a:prstGeom>
        </p:spPr>
      </p:pic>
    </p:spTree>
    <p:extLst>
      <p:ext uri="{BB962C8B-B14F-4D97-AF65-F5344CB8AC3E}">
        <p14:creationId xmlns:p14="http://schemas.microsoft.com/office/powerpoint/2010/main" val="302074547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These are common formulae for the main electric parameters of a resistive dipole (2/2)</a:t>
            </a:r>
            <a:endParaRPr lang="en-US" sz="2800" b="0" i="0" kern="0" dirty="0">
              <a:solidFill>
                <a:srgbClr val="0033CC"/>
              </a:solidFill>
              <a:latin typeface="Calibri Light" panose="020F0302020204030204" pitchFamily="34" charset="0"/>
            </a:endParaRPr>
          </a:p>
          <a:p>
            <a:pPr algn="l">
              <a:lnSpc>
                <a:spcPct val="110000"/>
              </a:lnSpc>
            </a:pPr>
            <a:endParaRPr lang="en-US" sz="2800" b="0" i="0" kern="0" dirty="0">
              <a:solidFill>
                <a:srgbClr val="0033CC"/>
              </a:solidFill>
              <a:latin typeface="Calibri Light" panose="020F0302020204030204" pitchFamily="34" charset="0"/>
            </a:endParaRPr>
          </a:p>
          <a:p>
            <a:pPr algn="l">
              <a:lnSpc>
                <a:spcPct val="110000"/>
              </a:lnSpc>
            </a:pPr>
            <a:endParaRPr lang="en-US" sz="2800" b="0" i="0" kern="0" dirty="0" smtClean="0">
              <a:solidFill>
                <a:srgbClr val="0033CC"/>
              </a:solidFill>
              <a:latin typeface="Calibri Light" panose="020F0302020204030204" pitchFamily="34" charset="0"/>
            </a:endParaRPr>
          </a:p>
        </p:txBody>
      </p:sp>
      <p:sp>
        <p:nvSpPr>
          <p:cNvPr id="7" name="Text Box 36"/>
          <p:cNvSpPr txBox="1">
            <a:spLocks noChangeArrowheads="1"/>
          </p:cNvSpPr>
          <p:nvPr/>
        </p:nvSpPr>
        <p:spPr bwMode="auto">
          <a:xfrm>
            <a:off x="827584" y="1757129"/>
            <a:ext cx="3528392" cy="4801314"/>
          </a:xfrm>
          <a:prstGeom prst="rect">
            <a:avLst/>
          </a:prstGeom>
          <a:noFill/>
          <a:ln w="9525" algn="ctr">
            <a:noFill/>
            <a:miter lim="800000"/>
            <a:headEnd/>
            <a:tailEnd/>
          </a:ln>
        </p:spPr>
        <p:txBody>
          <a:bodyPr wrap="square">
            <a:spAutoFit/>
          </a:bodyPr>
          <a:lstStyle/>
          <a:p>
            <a:pPr eaLnBrk="0" hangingPunct="0"/>
            <a:r>
              <a:rPr lang="en-US" i="0" dirty="0" smtClean="0">
                <a:latin typeface="Calibri Light" panose="020F0302020204030204" pitchFamily="34" charset="0"/>
                <a:ea typeface="ＭＳ Ｐゴシック" pitchFamily="34" charset="-128"/>
              </a:rPr>
              <a:t>voltage</a:t>
            </a:r>
          </a:p>
          <a:p>
            <a:pPr eaLnBrk="0" hangingPunct="0"/>
            <a:endParaRPr lang="en-US" i="0" dirty="0" smtClean="0">
              <a:latin typeface="Calibri Light" panose="020F0302020204030204" pitchFamily="34" charset="0"/>
              <a:ea typeface="ＭＳ Ｐゴシック" pitchFamily="34" charset="-128"/>
            </a:endParaRPr>
          </a:p>
          <a:p>
            <a:pPr eaLnBrk="0" hangingPunct="0"/>
            <a:endParaRPr lang="en-US" i="0" dirty="0" smtClean="0">
              <a:latin typeface="Calibri Light" panose="020F0302020204030204" pitchFamily="34" charset="0"/>
              <a:ea typeface="ＭＳ Ｐゴシック" pitchFamily="34" charset="-128"/>
            </a:endParaRPr>
          </a:p>
          <a:p>
            <a:pPr eaLnBrk="0" hangingPunct="0"/>
            <a:r>
              <a:rPr lang="en-US" i="0" dirty="0" smtClean="0">
                <a:latin typeface="Calibri Light" panose="020F0302020204030204" pitchFamily="34" charset="0"/>
                <a:ea typeface="ＭＳ Ｐゴシック" pitchFamily="34" charset="-128"/>
              </a:rPr>
              <a:t>resistive power (</a:t>
            </a:r>
            <a:r>
              <a:rPr lang="en-US" i="0" dirty="0" err="1" smtClean="0">
                <a:latin typeface="Calibri Light" panose="020F0302020204030204" pitchFamily="34" charset="0"/>
                <a:ea typeface="ＭＳ Ｐゴシック" pitchFamily="34" charset="-128"/>
              </a:rPr>
              <a:t>rms</a:t>
            </a:r>
            <a:r>
              <a:rPr lang="en-US" i="0" dirty="0" smtClean="0">
                <a:latin typeface="Calibri Light" panose="020F0302020204030204" pitchFamily="34" charset="0"/>
                <a:ea typeface="ＭＳ Ｐゴシック" pitchFamily="34" charset="-128"/>
              </a:rPr>
              <a:t>)</a:t>
            </a:r>
          </a:p>
          <a:p>
            <a:pPr eaLnBrk="0" hangingPunct="0"/>
            <a:endParaRPr lang="en-US" i="0" dirty="0">
              <a:latin typeface="Calibri Light" panose="020F0302020204030204" pitchFamily="34" charset="0"/>
              <a:ea typeface="ＭＳ Ｐゴシック" pitchFamily="34" charset="-128"/>
            </a:endParaRPr>
          </a:p>
          <a:p>
            <a:pPr eaLnBrk="0" hangingPunct="0"/>
            <a:endParaRPr lang="en-US" i="0" dirty="0" smtClean="0">
              <a:latin typeface="Calibri Light" panose="020F0302020204030204" pitchFamily="34" charset="0"/>
              <a:ea typeface="ＭＳ Ｐゴシック" pitchFamily="34" charset="-128"/>
            </a:endParaRPr>
          </a:p>
          <a:p>
            <a:pPr eaLnBrk="0" hangingPunct="0"/>
            <a:endParaRPr lang="en-US" i="0" dirty="0" smtClean="0">
              <a:latin typeface="Calibri Light" panose="020F0302020204030204" pitchFamily="34" charset="0"/>
              <a:ea typeface="ＭＳ Ｐゴシック" pitchFamily="34" charset="-128"/>
            </a:endParaRPr>
          </a:p>
          <a:p>
            <a:pPr eaLnBrk="0" hangingPunct="0"/>
            <a:endParaRPr lang="en-US" sz="1200" i="0" dirty="0" smtClean="0">
              <a:latin typeface="Calibri Light" panose="020F0302020204030204" pitchFamily="34" charset="0"/>
              <a:ea typeface="ＭＳ Ｐゴシック" pitchFamily="34" charset="-128"/>
            </a:endParaRPr>
          </a:p>
          <a:p>
            <a:pPr eaLnBrk="0" hangingPunct="0"/>
            <a:endParaRPr lang="en-US" sz="1200" i="0" dirty="0">
              <a:latin typeface="Calibri Light" panose="020F0302020204030204" pitchFamily="34" charset="0"/>
              <a:ea typeface="ＭＳ Ｐゴシック" pitchFamily="34" charset="-128"/>
            </a:endParaRPr>
          </a:p>
          <a:p>
            <a:pPr eaLnBrk="0" hangingPunct="0"/>
            <a:endParaRPr lang="en-US" sz="1200" i="0" dirty="0" smtClean="0">
              <a:latin typeface="Calibri Light" panose="020F0302020204030204" pitchFamily="34" charset="0"/>
              <a:ea typeface="ＭＳ Ｐゴシック" pitchFamily="34" charset="-128"/>
            </a:endParaRPr>
          </a:p>
          <a:p>
            <a:pPr eaLnBrk="0" hangingPunct="0"/>
            <a:endParaRPr lang="en-US" sz="1200" i="0" dirty="0">
              <a:latin typeface="Calibri Light" panose="020F0302020204030204" pitchFamily="34" charset="0"/>
              <a:ea typeface="ＭＳ Ｐゴシック" pitchFamily="34" charset="-128"/>
            </a:endParaRPr>
          </a:p>
          <a:p>
            <a:pPr eaLnBrk="0" hangingPunct="0"/>
            <a:endParaRPr lang="en-US" sz="1800" i="0" dirty="0" smtClean="0">
              <a:latin typeface="Calibri Light" panose="020F0302020204030204" pitchFamily="34" charset="0"/>
              <a:ea typeface="ＭＳ Ｐゴシック" pitchFamily="34" charset="-128"/>
            </a:endParaRPr>
          </a:p>
          <a:p>
            <a:pPr eaLnBrk="0" hangingPunct="0"/>
            <a:r>
              <a:rPr lang="en-US" i="0" dirty="0" smtClean="0">
                <a:solidFill>
                  <a:srgbClr val="969696"/>
                </a:solidFill>
                <a:latin typeface="Calibri Light" panose="020F0302020204030204" pitchFamily="34" charset="0"/>
                <a:ea typeface="ＭＳ Ｐゴシック" pitchFamily="34" charset="-128"/>
              </a:rPr>
              <a:t>magnetic stored energy</a:t>
            </a:r>
          </a:p>
          <a:p>
            <a:pPr eaLnBrk="0" hangingPunct="0"/>
            <a:endParaRPr lang="en-US" i="0" dirty="0" smtClean="0">
              <a:latin typeface="Calibri Light" panose="020F0302020204030204" pitchFamily="34" charset="0"/>
              <a:ea typeface="ＭＳ Ｐゴシック" pitchFamily="34" charset="-128"/>
            </a:endParaRPr>
          </a:p>
          <a:p>
            <a:pPr eaLnBrk="0" hangingPunct="0"/>
            <a:endParaRPr lang="en-US" i="0" dirty="0">
              <a:latin typeface="Calibri Light" panose="020F0302020204030204" pitchFamily="34" charset="0"/>
              <a:ea typeface="ＭＳ Ｐゴシック" pitchFamily="34" charset="-128"/>
            </a:endParaRPr>
          </a:p>
        </p:txBody>
      </p:sp>
      <mc:AlternateContent xmlns:mc="http://schemas.openxmlformats.org/markup-compatibility/2006" xmlns:a14="http://schemas.microsoft.com/office/drawing/2010/main">
        <mc:Choice Requires="a14">
          <p:sp>
            <p:nvSpPr>
              <p:cNvPr id="21" name="TextBox 20"/>
              <p:cNvSpPr txBox="1"/>
              <p:nvPr/>
            </p:nvSpPr>
            <p:spPr>
              <a:xfrm>
                <a:off x="4225433" y="1618328"/>
                <a:ext cx="1883785" cy="698909"/>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b="0" i="1" smtClean="0">
                          <a:latin typeface="Cambria Math" panose="02040503050406030204" pitchFamily="18" charset="0"/>
                          <a:ea typeface="Cambria Math" panose="02040503050406030204" pitchFamily="18" charset="0"/>
                        </a:rPr>
                        <m:t>𝑉</m:t>
                      </m:r>
                      <m:r>
                        <a:rPr lang="en-GB" b="0" i="1" smtClean="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𝑅𝐼</m:t>
                      </m:r>
                      <m:r>
                        <a:rPr lang="en-GB" b="0" i="1" smtClean="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𝐿</m:t>
                      </m:r>
                      <m:f>
                        <m:fPr>
                          <m:ctrlPr>
                            <a:rPr lang="en-GB" b="0" i="1">
                              <a:latin typeface="Cambria Math" panose="02040503050406030204" pitchFamily="18" charset="0"/>
                              <a:ea typeface="Cambria Math" panose="02040503050406030204" pitchFamily="18" charset="0"/>
                            </a:rPr>
                          </m:ctrlPr>
                        </m:fPr>
                        <m:num>
                          <m:r>
                            <a:rPr lang="en-GB" b="0" i="1" smtClean="0">
                              <a:latin typeface="Cambria Math" panose="02040503050406030204" pitchFamily="18" charset="0"/>
                              <a:ea typeface="Cambria Math" panose="02040503050406030204" pitchFamily="18" charset="0"/>
                            </a:rPr>
                            <m:t>𝑑𝐼</m:t>
                          </m:r>
                        </m:num>
                        <m:den>
                          <m:r>
                            <a:rPr lang="en-GB" b="0" i="1" smtClean="0">
                              <a:latin typeface="Cambria Math" panose="02040503050406030204" pitchFamily="18" charset="0"/>
                              <a:ea typeface="Cambria Math" panose="02040503050406030204" pitchFamily="18" charset="0"/>
                            </a:rPr>
                            <m:t>𝑑𝑡</m:t>
                          </m:r>
                        </m:den>
                      </m:f>
                    </m:oMath>
                  </m:oMathPara>
                </a14:m>
                <a:r>
                  <a:rPr lang="en-GB" b="0" i="1" dirty="0" smtClean="0">
                    <a:latin typeface="Cambria Math" panose="02040503050406030204" pitchFamily="18" charset="0"/>
                  </a:rPr>
                  <a:t/>
                </a:r>
                <a:br>
                  <a:rPr lang="en-GB" b="0" i="1" dirty="0" smtClean="0">
                    <a:latin typeface="Cambria Math" panose="02040503050406030204" pitchFamily="18" charset="0"/>
                  </a:rPr>
                </a:br>
                <a:endParaRPr lang="en-GB" b="0" dirty="0"/>
              </a:p>
            </p:txBody>
          </p:sp>
        </mc:Choice>
        <mc:Fallback xmlns="">
          <p:sp>
            <p:nvSpPr>
              <p:cNvPr id="21" name="TextBox 20"/>
              <p:cNvSpPr txBox="1">
                <a:spLocks noRot="1" noChangeAspect="1" noMove="1" noResize="1" noEditPoints="1" noAdjustHandles="1" noChangeArrowheads="1" noChangeShapeType="1" noTextEdit="1"/>
              </p:cNvSpPr>
              <p:nvPr/>
            </p:nvSpPr>
            <p:spPr>
              <a:xfrm>
                <a:off x="4225433" y="1618328"/>
                <a:ext cx="1883785" cy="698909"/>
              </a:xfrm>
              <a:prstGeom prst="rect">
                <a:avLst/>
              </a:prstGeom>
              <a:blipFill rotWithShape="0">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2" name="TextBox 21"/>
              <p:cNvSpPr txBox="1"/>
              <p:nvPr/>
            </p:nvSpPr>
            <p:spPr>
              <a:xfrm>
                <a:off x="4225433" y="2871677"/>
                <a:ext cx="3327642" cy="1964384"/>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𝑃</m:t>
                          </m:r>
                        </m:e>
                        <m:sub>
                          <m:r>
                            <a:rPr lang="en-GB" b="0">
                              <a:latin typeface="Cambria Math" panose="02040503050406030204" pitchFamily="18" charset="0"/>
                              <a:ea typeface="Cambria Math" panose="02040503050406030204" pitchFamily="18" charset="0"/>
                            </a:rPr>
                            <m:t>𝑟𝑚𝑠</m:t>
                          </m:r>
                        </m:sub>
                      </m:sSub>
                      <m:r>
                        <a:rPr lang="en-GB" b="0" i="1" smtClean="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𝑅</m:t>
                      </m:r>
                      <m:sSubSup>
                        <m:sSubSupPr>
                          <m:ctrlPr>
                            <a:rPr lang="en-GB" b="0" i="1" smtClean="0">
                              <a:latin typeface="Cambria Math" panose="02040503050406030204" pitchFamily="18" charset="0"/>
                              <a:ea typeface="Cambria Math" panose="02040503050406030204" pitchFamily="18" charset="0"/>
                            </a:rPr>
                          </m:ctrlPr>
                        </m:sSubSupPr>
                        <m:e>
                          <m:r>
                            <a:rPr lang="en-GB" b="0" i="1" smtClean="0">
                              <a:latin typeface="Cambria Math" panose="02040503050406030204" pitchFamily="18" charset="0"/>
                              <a:ea typeface="Cambria Math" panose="02040503050406030204" pitchFamily="18" charset="0"/>
                            </a:rPr>
                            <m:t>𝐼</m:t>
                          </m:r>
                        </m:e>
                        <m:sub>
                          <m:r>
                            <a:rPr lang="en-GB" b="0" i="1" smtClean="0">
                              <a:latin typeface="Cambria Math" panose="02040503050406030204" pitchFamily="18" charset="0"/>
                              <a:ea typeface="Cambria Math" panose="02040503050406030204" pitchFamily="18" charset="0"/>
                            </a:rPr>
                            <m:t>𝑟𝑚𝑠</m:t>
                          </m:r>
                        </m:sub>
                        <m:sup>
                          <m:r>
                            <a:rPr lang="en-GB" b="0" i="1" smtClean="0">
                              <a:latin typeface="Cambria Math" panose="02040503050406030204" pitchFamily="18" charset="0"/>
                              <a:ea typeface="Cambria Math" panose="02040503050406030204" pitchFamily="18" charset="0"/>
                            </a:rPr>
                            <m:t>2</m:t>
                          </m:r>
                        </m:sup>
                      </m:sSubSup>
                    </m:oMath>
                  </m:oMathPara>
                </a14:m>
                <a:endParaRPr lang="en-GB" b="0" i="1" dirty="0" smtClean="0">
                  <a:latin typeface="Cambria Math" panose="02040503050406030204" pitchFamily="18" charset="0"/>
                  <a:ea typeface="Cambria Math" panose="02040503050406030204" pitchFamily="18" charset="0"/>
                </a:endParaRPr>
              </a:p>
              <a:p>
                <a:endParaRPr lang="en-GB" sz="1500" b="0" i="1" dirty="0" smtClean="0">
                  <a:latin typeface="Cambria Math" panose="02040503050406030204" pitchFamily="18" charset="0"/>
                  <a:ea typeface="Cambria Math" panose="02040503050406030204" pitchFamily="18" charset="0"/>
                </a:endParaRPr>
              </a:p>
              <a:p>
                <a:pPr/>
                <a14:m>
                  <m:oMathPara xmlns:m="http://schemas.openxmlformats.org/officeDocument/2006/math">
                    <m:oMathParaPr>
                      <m:jc m:val="left"/>
                    </m:oMathParaPr>
                    <m:oMath xmlns:m="http://schemas.openxmlformats.org/officeDocument/2006/math">
                      <m:r>
                        <a:rPr lang="en-GB" b="0" i="1" smtClean="0">
                          <a:latin typeface="Cambria Math" panose="02040503050406030204" pitchFamily="18" charset="0"/>
                          <a:ea typeface="Cambria Math" panose="02040503050406030204" pitchFamily="18" charset="0"/>
                        </a:rPr>
                        <m:t>          =</m:t>
                      </m:r>
                      <m:r>
                        <a:rPr lang="en-GB" b="0">
                          <a:latin typeface="Cambria Math" panose="02040503050406030204" pitchFamily="18" charset="0"/>
                          <a:ea typeface="Cambria Math" panose="02040503050406030204" pitchFamily="18" charset="0"/>
                        </a:rPr>
                        <m:t>𝜌</m:t>
                      </m:r>
                      <m:sSubSup>
                        <m:sSubSupPr>
                          <m:ctrlPr>
                            <a:rPr lang="en-GB" b="0" i="1">
                              <a:latin typeface="Cambria Math" panose="02040503050406030204" pitchFamily="18" charset="0"/>
                              <a:ea typeface="Cambria Math" panose="02040503050406030204" pitchFamily="18" charset="0"/>
                            </a:rPr>
                          </m:ctrlPr>
                        </m:sSubSupPr>
                        <m:e>
                          <m:r>
                            <a:rPr lang="en-GB" b="0" i="1" smtClean="0">
                              <a:latin typeface="Cambria Math" panose="02040503050406030204" pitchFamily="18" charset="0"/>
                              <a:ea typeface="Cambria Math" panose="02040503050406030204" pitchFamily="18" charset="0"/>
                            </a:rPr>
                            <m:t>𝑗</m:t>
                          </m:r>
                        </m:e>
                        <m:sub>
                          <m:r>
                            <a:rPr lang="en-GB" b="0">
                              <a:latin typeface="Cambria Math" panose="02040503050406030204" pitchFamily="18" charset="0"/>
                              <a:ea typeface="Cambria Math" panose="02040503050406030204" pitchFamily="18" charset="0"/>
                            </a:rPr>
                            <m:t>𝑟𝑚𝑠</m:t>
                          </m:r>
                        </m:sub>
                        <m:sup>
                          <m:r>
                            <a:rPr lang="en-GB" b="0">
                              <a:latin typeface="Cambria Math" panose="02040503050406030204" pitchFamily="18" charset="0"/>
                              <a:ea typeface="Cambria Math" panose="02040503050406030204" pitchFamily="18" charset="0"/>
                            </a:rPr>
                            <m:t>2</m:t>
                          </m:r>
                        </m:sup>
                      </m:sSubSup>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𝑉</m:t>
                          </m:r>
                        </m:e>
                        <m:sub>
                          <m:r>
                            <a:rPr lang="en-GB" b="0">
                              <a:latin typeface="Cambria Math" panose="02040503050406030204" pitchFamily="18" charset="0"/>
                              <a:ea typeface="Cambria Math" panose="02040503050406030204" pitchFamily="18" charset="0"/>
                            </a:rPr>
                            <m:t>𝑐𝑜𝑛𝑑</m:t>
                          </m:r>
                        </m:sub>
                      </m:sSub>
                    </m:oMath>
                  </m:oMathPara>
                </a14:m>
                <a:endParaRPr lang="en-GB" b="0" i="1" dirty="0" smtClean="0">
                  <a:latin typeface="Cambria Math" panose="02040503050406030204" pitchFamily="18" charset="0"/>
                </a:endParaRPr>
              </a:p>
              <a:p>
                <a:endParaRPr lang="en-GB" sz="1500" b="0" i="1" dirty="0" smtClean="0">
                  <a:latin typeface="Cambria Math" panose="02040503050406030204" pitchFamily="18" charset="0"/>
                </a:endParaRPr>
              </a:p>
              <a:p>
                <a:pPr/>
                <a14:m>
                  <m:oMathPara xmlns:m="http://schemas.openxmlformats.org/officeDocument/2006/math">
                    <m:oMathParaPr>
                      <m:jc m:val="left"/>
                    </m:oMathParaPr>
                    <m:oMath xmlns:m="http://schemas.openxmlformats.org/officeDocument/2006/math">
                      <m:r>
                        <a:rPr lang="en-GB" b="0" i="1" smtClean="0">
                          <a:latin typeface="Cambria Math" panose="02040503050406030204" pitchFamily="18" charset="0"/>
                          <a:ea typeface="Cambria Math" panose="02040503050406030204" pitchFamily="18" charset="0"/>
                        </a:rPr>
                        <m:t>          </m:t>
                      </m:r>
                      <m:r>
                        <a:rPr lang="en-GB" b="0">
                          <a:latin typeface="Cambria Math" panose="02040503050406030204" pitchFamily="18" charset="0"/>
                          <a:ea typeface="Cambria Math" panose="02040503050406030204" pitchFamily="18" charset="0"/>
                        </a:rPr>
                        <m:t>=</m:t>
                      </m:r>
                      <m:f>
                        <m:fPr>
                          <m:ctrlPr>
                            <a:rPr lang="en-GB" b="0" i="1">
                              <a:latin typeface="Cambria Math" panose="02040503050406030204" pitchFamily="18" charset="0"/>
                              <a:ea typeface="Cambria Math" panose="02040503050406030204" pitchFamily="18" charset="0"/>
                            </a:rPr>
                          </m:ctrlPr>
                        </m:fPr>
                        <m:num>
                          <m:r>
                            <a:rPr lang="en-GB" b="0">
                              <a:latin typeface="Cambria Math" panose="02040503050406030204" pitchFamily="18" charset="0"/>
                              <a:ea typeface="Cambria Math" panose="02040503050406030204" pitchFamily="18" charset="0"/>
                            </a:rPr>
                            <m:t>𝜌</m:t>
                          </m:r>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𝐿</m:t>
                              </m:r>
                            </m:e>
                            <m:sub>
                              <m:r>
                                <a:rPr lang="en-GB" b="0">
                                  <a:latin typeface="Cambria Math" panose="02040503050406030204" pitchFamily="18" charset="0"/>
                                  <a:ea typeface="Cambria Math" panose="02040503050406030204" pitchFamily="18" charset="0"/>
                                </a:rPr>
                                <m:t>𝑡𝑢𝑟𝑛</m:t>
                              </m:r>
                            </m:sub>
                          </m:sSub>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𝐵</m:t>
                              </m:r>
                            </m:e>
                            <m:sub>
                              <m:r>
                                <a:rPr lang="en-GB" b="0" i="1" smtClean="0">
                                  <a:latin typeface="Cambria Math" panose="02040503050406030204" pitchFamily="18" charset="0"/>
                                  <a:ea typeface="Cambria Math" panose="02040503050406030204" pitchFamily="18" charset="0"/>
                                </a:rPr>
                                <m:t>𝑟𝑚𝑠</m:t>
                              </m:r>
                            </m:sub>
                          </m:sSub>
                          <m:r>
                            <a:rPr lang="en-GB" b="0">
                              <a:latin typeface="Cambria Math" panose="02040503050406030204" pitchFamily="18" charset="0"/>
                              <a:ea typeface="Cambria Math" panose="02040503050406030204" pitchFamily="18" charset="0"/>
                            </a:rPr>
                            <m:t>h</m:t>
                          </m:r>
                        </m:num>
                        <m:den>
                          <m:r>
                            <a:rPr lang="en-GB" b="0">
                              <a:latin typeface="Cambria Math" panose="02040503050406030204" pitchFamily="18" charset="0"/>
                              <a:ea typeface="Cambria Math" panose="02040503050406030204" pitchFamily="18" charset="0"/>
                            </a:rPr>
                            <m:t>𝜂</m:t>
                          </m:r>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𝜇</m:t>
                              </m:r>
                            </m:e>
                            <m:sub>
                              <m:r>
                                <a:rPr lang="en-GB" b="0">
                                  <a:latin typeface="Cambria Math" panose="02040503050406030204" pitchFamily="18" charset="0"/>
                                  <a:ea typeface="Cambria Math" panose="02040503050406030204" pitchFamily="18" charset="0"/>
                                </a:rPr>
                                <m:t>0</m:t>
                              </m:r>
                            </m:sub>
                          </m:sSub>
                        </m:den>
                      </m:f>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𝑗</m:t>
                          </m:r>
                        </m:e>
                        <m:sub>
                          <m:r>
                            <a:rPr lang="en-GB" b="0">
                              <a:latin typeface="Cambria Math" panose="02040503050406030204" pitchFamily="18" charset="0"/>
                              <a:ea typeface="Cambria Math" panose="02040503050406030204" pitchFamily="18" charset="0"/>
                            </a:rPr>
                            <m:t>𝑟𝑚𝑠</m:t>
                          </m:r>
                        </m:sub>
                      </m:sSub>
                    </m:oMath>
                  </m:oMathPara>
                </a14:m>
                <a:r>
                  <a:rPr lang="en-GB" b="0" i="1" dirty="0" smtClean="0">
                    <a:latin typeface="Cambria Math" panose="02040503050406030204" pitchFamily="18" charset="0"/>
                  </a:rPr>
                  <a:t/>
                </a:r>
                <a:br>
                  <a:rPr lang="en-GB" b="0" i="1" dirty="0" smtClean="0">
                    <a:latin typeface="Cambria Math" panose="02040503050406030204" pitchFamily="18" charset="0"/>
                  </a:rPr>
                </a:br>
                <a:endParaRPr lang="en-GB" b="0" dirty="0"/>
              </a:p>
            </p:txBody>
          </p:sp>
        </mc:Choice>
        <mc:Fallback xmlns="">
          <p:sp>
            <p:nvSpPr>
              <p:cNvPr id="22" name="TextBox 21"/>
              <p:cNvSpPr txBox="1">
                <a:spLocks noRot="1" noChangeAspect="1" noMove="1" noResize="1" noEditPoints="1" noAdjustHandles="1" noChangeArrowheads="1" noChangeShapeType="1" noTextEdit="1"/>
              </p:cNvSpPr>
              <p:nvPr/>
            </p:nvSpPr>
            <p:spPr>
              <a:xfrm>
                <a:off x="4225433" y="2871677"/>
                <a:ext cx="3327642" cy="1964384"/>
              </a:xfrm>
              <a:prstGeom prst="rect">
                <a:avLst/>
              </a:prstGeom>
              <a:blipFill>
                <a:blip r:embed="rId4"/>
                <a:stretch>
                  <a:fillRect l="-3114"/>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3" name="TextBox 22"/>
              <p:cNvSpPr txBox="1"/>
              <p:nvPr/>
            </p:nvSpPr>
            <p:spPr>
              <a:xfrm>
                <a:off x="4149233" y="5185736"/>
                <a:ext cx="1530291" cy="691536"/>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b="0" i="1" smtClean="0">
                              <a:solidFill>
                                <a:srgbClr val="969696"/>
                              </a:solidFill>
                              <a:latin typeface="Cambria Math" panose="02040503050406030204" pitchFamily="18" charset="0"/>
                              <a:ea typeface="Cambria Math" panose="02040503050406030204" pitchFamily="18" charset="0"/>
                            </a:rPr>
                          </m:ctrlPr>
                        </m:sSubPr>
                        <m:e>
                          <m:r>
                            <a:rPr lang="en-GB" b="0" i="1" smtClean="0">
                              <a:solidFill>
                                <a:srgbClr val="969696"/>
                              </a:solidFill>
                              <a:latin typeface="Cambria Math" panose="02040503050406030204" pitchFamily="18" charset="0"/>
                              <a:ea typeface="Cambria Math" panose="02040503050406030204" pitchFamily="18" charset="0"/>
                            </a:rPr>
                            <m:t>𝐸</m:t>
                          </m:r>
                        </m:e>
                        <m:sub>
                          <m:r>
                            <a:rPr lang="en-GB" b="0" i="1" smtClean="0">
                              <a:solidFill>
                                <a:srgbClr val="969696"/>
                              </a:solidFill>
                              <a:latin typeface="Cambria Math" panose="02040503050406030204" pitchFamily="18" charset="0"/>
                              <a:ea typeface="Cambria Math" panose="02040503050406030204" pitchFamily="18" charset="0"/>
                            </a:rPr>
                            <m:t>𝑚</m:t>
                          </m:r>
                        </m:sub>
                      </m:sSub>
                      <m:r>
                        <a:rPr lang="en-GB" b="0" i="1" smtClean="0">
                          <a:solidFill>
                            <a:srgbClr val="969696"/>
                          </a:solidFill>
                          <a:latin typeface="Cambria Math" panose="02040503050406030204" pitchFamily="18" charset="0"/>
                          <a:ea typeface="Cambria Math" panose="02040503050406030204" pitchFamily="18" charset="0"/>
                        </a:rPr>
                        <m:t>=</m:t>
                      </m:r>
                      <m:f>
                        <m:fPr>
                          <m:ctrlPr>
                            <a:rPr lang="en-GB" b="0" i="1">
                              <a:solidFill>
                                <a:srgbClr val="969696"/>
                              </a:solidFill>
                              <a:latin typeface="Cambria Math" panose="02040503050406030204" pitchFamily="18" charset="0"/>
                              <a:ea typeface="Cambria Math" panose="02040503050406030204" pitchFamily="18" charset="0"/>
                            </a:rPr>
                          </m:ctrlPr>
                        </m:fPr>
                        <m:num>
                          <m:r>
                            <a:rPr lang="en-GB" b="0" i="1" smtClean="0">
                              <a:solidFill>
                                <a:srgbClr val="969696"/>
                              </a:solidFill>
                              <a:latin typeface="Cambria Math" panose="02040503050406030204" pitchFamily="18" charset="0"/>
                              <a:ea typeface="Cambria Math" panose="02040503050406030204" pitchFamily="18" charset="0"/>
                            </a:rPr>
                            <m:t>1</m:t>
                          </m:r>
                        </m:num>
                        <m:den>
                          <m:r>
                            <a:rPr lang="en-GB" b="0" i="1" smtClean="0">
                              <a:solidFill>
                                <a:srgbClr val="969696"/>
                              </a:solidFill>
                              <a:latin typeface="Cambria Math" panose="02040503050406030204" pitchFamily="18" charset="0"/>
                              <a:ea typeface="Cambria Math" panose="02040503050406030204" pitchFamily="18" charset="0"/>
                            </a:rPr>
                            <m:t>2</m:t>
                          </m:r>
                        </m:den>
                      </m:f>
                      <m:r>
                        <a:rPr lang="en-GB" b="0" i="1" smtClean="0">
                          <a:solidFill>
                            <a:srgbClr val="969696"/>
                          </a:solidFill>
                          <a:latin typeface="Cambria Math" panose="02040503050406030204" pitchFamily="18" charset="0"/>
                          <a:ea typeface="Cambria Math" panose="02040503050406030204" pitchFamily="18" charset="0"/>
                        </a:rPr>
                        <m:t>𝐿</m:t>
                      </m:r>
                      <m:sSup>
                        <m:sSupPr>
                          <m:ctrlPr>
                            <a:rPr lang="en-GB" b="0" i="1" smtClean="0">
                              <a:solidFill>
                                <a:srgbClr val="969696"/>
                              </a:solidFill>
                              <a:latin typeface="Cambria Math" panose="02040503050406030204" pitchFamily="18" charset="0"/>
                              <a:ea typeface="Cambria Math" panose="02040503050406030204" pitchFamily="18" charset="0"/>
                            </a:rPr>
                          </m:ctrlPr>
                        </m:sSupPr>
                        <m:e>
                          <m:r>
                            <a:rPr lang="en-GB" b="0" i="1" smtClean="0">
                              <a:solidFill>
                                <a:srgbClr val="969696"/>
                              </a:solidFill>
                              <a:latin typeface="Cambria Math" panose="02040503050406030204" pitchFamily="18" charset="0"/>
                              <a:ea typeface="Cambria Math" panose="02040503050406030204" pitchFamily="18" charset="0"/>
                            </a:rPr>
                            <m:t>𝐼</m:t>
                          </m:r>
                        </m:e>
                        <m:sup>
                          <m:r>
                            <a:rPr lang="en-GB" b="0" i="1" smtClean="0">
                              <a:solidFill>
                                <a:srgbClr val="969696"/>
                              </a:solidFill>
                              <a:latin typeface="Cambria Math" panose="02040503050406030204" pitchFamily="18" charset="0"/>
                              <a:ea typeface="Cambria Math" panose="02040503050406030204" pitchFamily="18" charset="0"/>
                            </a:rPr>
                            <m:t>2</m:t>
                          </m:r>
                        </m:sup>
                      </m:sSup>
                    </m:oMath>
                  </m:oMathPara>
                </a14:m>
                <a:r>
                  <a:rPr lang="en-GB" b="0" i="1" dirty="0" smtClean="0">
                    <a:solidFill>
                      <a:srgbClr val="969696"/>
                    </a:solidFill>
                    <a:latin typeface="Cambria Math" panose="02040503050406030204" pitchFamily="18" charset="0"/>
                  </a:rPr>
                  <a:t/>
                </a:r>
                <a:br>
                  <a:rPr lang="en-GB" b="0" i="1" dirty="0" smtClean="0">
                    <a:solidFill>
                      <a:srgbClr val="969696"/>
                    </a:solidFill>
                    <a:latin typeface="Cambria Math" panose="02040503050406030204" pitchFamily="18" charset="0"/>
                  </a:rPr>
                </a:br>
                <a:endParaRPr lang="en-GB" b="0" dirty="0">
                  <a:solidFill>
                    <a:srgbClr val="969696"/>
                  </a:solidFill>
                </a:endParaRPr>
              </a:p>
            </p:txBody>
          </p:sp>
        </mc:Choice>
        <mc:Fallback xmlns="">
          <p:sp>
            <p:nvSpPr>
              <p:cNvPr id="23" name="TextBox 22"/>
              <p:cNvSpPr txBox="1">
                <a:spLocks noRot="1" noChangeAspect="1" noMove="1" noResize="1" noEditPoints="1" noAdjustHandles="1" noChangeArrowheads="1" noChangeShapeType="1" noTextEdit="1"/>
              </p:cNvSpPr>
              <p:nvPr/>
            </p:nvSpPr>
            <p:spPr>
              <a:xfrm>
                <a:off x="4149233" y="5185736"/>
                <a:ext cx="1530291" cy="691536"/>
              </a:xfrm>
              <a:prstGeom prst="rect">
                <a:avLst/>
              </a:prstGeom>
              <a:blipFill rotWithShape="0">
                <a:blip r:embed="rId5"/>
                <a:stretch>
                  <a:fillRect/>
                </a:stretch>
              </a:blipFill>
            </p:spPr>
            <p:txBody>
              <a:bodyPr/>
              <a:lstStyle/>
              <a:p>
                <a:r>
                  <a:rPr lang="en-GB">
                    <a:noFill/>
                  </a:rPr>
                  <a:t> </a:t>
                </a:r>
              </a:p>
            </p:txBody>
          </p:sp>
        </mc:Fallback>
      </mc:AlternateContent>
      <p:pic>
        <p:nvPicPr>
          <p:cNvPr id="8" name="Picture 7"/>
          <p:cNvPicPr>
            <a:picLocks noChangeAspect="1"/>
          </p:cNvPicPr>
          <p:nvPr/>
        </p:nvPicPr>
        <p:blipFill>
          <a:blip r:embed="rId6">
            <a:clrChange>
              <a:clrFrom>
                <a:srgbClr val="FFFFFF"/>
              </a:clrFrom>
              <a:clrTo>
                <a:srgbClr val="FFFFFF">
                  <a:alpha val="0"/>
                </a:srgbClr>
              </a:clrTo>
            </a:clrChange>
          </a:blip>
          <a:stretch>
            <a:fillRect/>
          </a:stretch>
        </p:blipFill>
        <p:spPr>
          <a:xfrm rot="964680">
            <a:off x="8122159" y="696762"/>
            <a:ext cx="706600" cy="1113228"/>
          </a:xfrm>
          <a:prstGeom prst="rect">
            <a:avLst/>
          </a:prstGeom>
        </p:spPr>
      </p:pic>
    </p:spTree>
    <p:extLst>
      <p:ext uri="{BB962C8B-B14F-4D97-AF65-F5344CB8AC3E}">
        <p14:creationId xmlns:p14="http://schemas.microsoft.com/office/powerpoint/2010/main" val="169939948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The table describes the field quality – in terms of allowed multipoles – for the different layouts of these examples</a:t>
            </a:r>
            <a:endParaRPr lang="en-US" sz="2800" b="0" i="0" kern="0" dirty="0" smtClean="0">
              <a:solidFill>
                <a:srgbClr val="FF0000"/>
              </a:solidFill>
              <a:latin typeface="Calibri Light" panose="020F0302020204030204" pitchFamily="34" charset="0"/>
            </a:endParaRPr>
          </a:p>
        </p:txBody>
      </p:sp>
      <p:sp>
        <p:nvSpPr>
          <p:cNvPr id="20" name="Text Box 36"/>
          <p:cNvSpPr txBox="1">
            <a:spLocks noChangeArrowheads="1"/>
          </p:cNvSpPr>
          <p:nvPr/>
        </p:nvSpPr>
        <p:spPr bwMode="auto">
          <a:xfrm>
            <a:off x="2232000" y="5782643"/>
            <a:ext cx="6984776" cy="400110"/>
          </a:xfrm>
          <a:prstGeom prst="rect">
            <a:avLst/>
          </a:prstGeom>
          <a:noFill/>
          <a:ln w="9525" algn="ctr">
            <a:noFill/>
            <a:miter lim="800000"/>
            <a:headEnd/>
            <a:tailEnd/>
          </a:ln>
        </p:spPr>
        <p:txBody>
          <a:bodyPr wrap="square">
            <a:spAutoFit/>
          </a:bodyPr>
          <a:lstStyle/>
          <a:p>
            <a:pPr eaLnBrk="0" hangingPunct="0"/>
            <a:r>
              <a:rPr lang="en-US" sz="2000" i="0" dirty="0" smtClean="0">
                <a:solidFill>
                  <a:srgbClr val="777777"/>
                </a:solidFill>
                <a:latin typeface="Calibri Light" panose="020F0302020204030204" pitchFamily="34" charset="0"/>
                <a:ea typeface="ＭＳ Ｐゴシック" pitchFamily="34" charset="-128"/>
              </a:rPr>
              <a:t>NI = 20 kA, h = 50 mm, </a:t>
            </a:r>
            <a:r>
              <a:rPr lang="en-US" sz="2000" i="0" dirty="0" err="1" smtClean="0">
                <a:solidFill>
                  <a:srgbClr val="777777"/>
                </a:solidFill>
                <a:latin typeface="Calibri Light" panose="020F0302020204030204" pitchFamily="34" charset="0"/>
                <a:ea typeface="ＭＳ Ｐゴシック" pitchFamily="34" charset="-128"/>
              </a:rPr>
              <a:t>w</a:t>
            </a:r>
            <a:r>
              <a:rPr lang="en-US" sz="2000" i="0" baseline="-25000" dirty="0" err="1" smtClean="0">
                <a:solidFill>
                  <a:srgbClr val="777777"/>
                </a:solidFill>
                <a:latin typeface="Calibri Light" panose="020F0302020204030204" pitchFamily="34" charset="0"/>
                <a:ea typeface="ＭＳ Ｐゴシック" pitchFamily="34" charset="-128"/>
              </a:rPr>
              <a:t>pole</a:t>
            </a:r>
            <a:r>
              <a:rPr lang="en-US" sz="2000" i="0" baseline="-25000" dirty="0" smtClean="0">
                <a:solidFill>
                  <a:srgbClr val="777777"/>
                </a:solidFill>
                <a:latin typeface="Calibri Light" panose="020F0302020204030204" pitchFamily="34" charset="0"/>
                <a:ea typeface="ＭＳ Ｐゴシック" pitchFamily="34" charset="-128"/>
              </a:rPr>
              <a:t> </a:t>
            </a:r>
            <a:r>
              <a:rPr lang="en-US" sz="2000" i="0" dirty="0" smtClean="0">
                <a:solidFill>
                  <a:srgbClr val="777777"/>
                </a:solidFill>
                <a:latin typeface="Calibri Light" panose="020F0302020204030204" pitchFamily="34" charset="0"/>
                <a:ea typeface="ＭＳ Ｐゴシック" pitchFamily="34" charset="-128"/>
              </a:rPr>
              <a:t>= 80 mm</a:t>
            </a:r>
          </a:p>
        </p:txBody>
      </p:sp>
      <p:graphicFrame>
        <p:nvGraphicFramePr>
          <p:cNvPr id="13" name="Table 12"/>
          <p:cNvGraphicFramePr>
            <a:graphicFrameLocks noGrp="1"/>
          </p:cNvGraphicFramePr>
          <p:nvPr>
            <p:extLst>
              <p:ext uri="{D42A27DB-BD31-4B8C-83A1-F6EECF244321}">
                <p14:modId xmlns:p14="http://schemas.microsoft.com/office/powerpoint/2010/main" val="1384134990"/>
              </p:ext>
            </p:extLst>
          </p:nvPr>
        </p:nvGraphicFramePr>
        <p:xfrm>
          <a:off x="2232000" y="1484784"/>
          <a:ext cx="4680000" cy="3888000"/>
        </p:xfrm>
        <a:graphic>
          <a:graphicData uri="http://schemas.openxmlformats.org/drawingml/2006/table">
            <a:tbl>
              <a:tblPr>
                <a:tableStyleId>{5C22544A-7EE6-4342-B048-85BDC9FD1C3A}</a:tableStyleId>
              </a:tblPr>
              <a:tblGrid>
                <a:gridCol w="900000">
                  <a:extLst>
                    <a:ext uri="{9D8B030D-6E8A-4147-A177-3AD203B41FA5}">
                      <a16:colId xmlns:a16="http://schemas.microsoft.com/office/drawing/2014/main" val="20000"/>
                    </a:ext>
                  </a:extLst>
                </a:gridCol>
                <a:gridCol w="1260000">
                  <a:extLst>
                    <a:ext uri="{9D8B030D-6E8A-4147-A177-3AD203B41FA5}">
                      <a16:colId xmlns:a16="http://schemas.microsoft.com/office/drawing/2014/main" val="20001"/>
                    </a:ext>
                  </a:extLst>
                </a:gridCol>
                <a:gridCol w="1260000">
                  <a:extLst>
                    <a:ext uri="{9D8B030D-6E8A-4147-A177-3AD203B41FA5}">
                      <a16:colId xmlns:a16="http://schemas.microsoft.com/office/drawing/2014/main" val="20002"/>
                    </a:ext>
                  </a:extLst>
                </a:gridCol>
                <a:gridCol w="1260000">
                  <a:extLst>
                    <a:ext uri="{9D8B030D-6E8A-4147-A177-3AD203B41FA5}">
                      <a16:colId xmlns:a16="http://schemas.microsoft.com/office/drawing/2014/main" val="20003"/>
                    </a:ext>
                  </a:extLst>
                </a:gridCol>
              </a:tblGrid>
              <a:tr h="432000">
                <a:tc>
                  <a:txBody>
                    <a:bodyPr/>
                    <a:lstStyle/>
                    <a:p>
                      <a:pPr algn="ctr" fontAlgn="ctr"/>
                      <a:endParaRPr lang="en-GB" sz="2000" b="0" i="0" u="none" strike="noStrike" baseline="-25000"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noFill/>
                  </a:tcPr>
                </a:tc>
                <a:tc>
                  <a:txBody>
                    <a:bodyPr/>
                    <a:lstStyle/>
                    <a:p>
                      <a:pPr algn="ctr" fontAlgn="ctr"/>
                      <a:r>
                        <a:rPr lang="en-GB" sz="2000" b="0" i="0" u="none" strike="noStrike" dirty="0" smtClean="0">
                          <a:solidFill>
                            <a:schemeClr val="tx1"/>
                          </a:solidFill>
                          <a:effectLst/>
                          <a:latin typeface="Calibri Light" panose="020F0302020204030204" pitchFamily="34" charset="0"/>
                        </a:rPr>
                        <a:t>C-shaped</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smtClean="0">
                          <a:solidFill>
                            <a:schemeClr val="tx1"/>
                          </a:solidFill>
                          <a:effectLst/>
                          <a:latin typeface="Calibri Light" panose="020F0302020204030204" pitchFamily="34" charset="0"/>
                        </a:rPr>
                        <a:t>H-shaped</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smtClean="0">
                          <a:solidFill>
                            <a:schemeClr val="tx1"/>
                          </a:solidFill>
                          <a:effectLst/>
                          <a:latin typeface="Calibri Light" panose="020F0302020204030204" pitchFamily="34" charset="0"/>
                        </a:rPr>
                        <a:t>O-shaped</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extLst>
                  <a:ext uri="{0D108BD9-81ED-4DB2-BD59-A6C34878D82A}">
                    <a16:rowId xmlns:a16="http://schemas.microsoft.com/office/drawing/2014/main" val="10000"/>
                  </a:ext>
                </a:extLst>
              </a:tr>
              <a:tr h="432000">
                <a:tc>
                  <a:txBody>
                    <a:bodyPr/>
                    <a:lstStyle/>
                    <a:p>
                      <a:pPr algn="ctr" fontAlgn="ctr"/>
                      <a:r>
                        <a:rPr lang="en-GB" sz="2000" u="none" strike="noStrike" dirty="0" smtClean="0">
                          <a:solidFill>
                            <a:schemeClr val="tx1"/>
                          </a:solidFill>
                          <a:effectLst/>
                          <a:latin typeface="Calibri Light" panose="020F0302020204030204" pitchFamily="34" charset="0"/>
                        </a:rPr>
                        <a:t> b</a:t>
                      </a:r>
                      <a:r>
                        <a:rPr lang="en-GB" sz="2000" u="none" strike="noStrike" baseline="-25000" dirty="0" smtClean="0">
                          <a:solidFill>
                            <a:schemeClr val="tx1"/>
                          </a:solidFill>
                          <a:effectLst/>
                          <a:latin typeface="Calibri Light" panose="020F0302020204030204" pitchFamily="34" charset="0"/>
                        </a:rPr>
                        <a:t>2</a:t>
                      </a:r>
                      <a:endParaRPr lang="en-GB" sz="2000" b="0" i="0" u="none" strike="noStrike" baseline="-25000"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u="none" strike="noStrike" dirty="0" smtClean="0">
                          <a:solidFill>
                            <a:schemeClr val="tx1"/>
                          </a:solidFill>
                          <a:effectLst/>
                          <a:latin typeface="Calibri Light" panose="020F0302020204030204" pitchFamily="34" charset="0"/>
                        </a:rPr>
                        <a:t>1.4</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smtClean="0">
                          <a:solidFill>
                            <a:schemeClr val="tx1"/>
                          </a:solidFill>
                          <a:effectLst/>
                          <a:latin typeface="Calibri Light" panose="020F0302020204030204" pitchFamily="34" charset="0"/>
                        </a:rPr>
                        <a:t>0</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smtClean="0">
                          <a:solidFill>
                            <a:schemeClr val="tx1"/>
                          </a:solidFill>
                          <a:effectLst/>
                          <a:latin typeface="Calibri Light" panose="020F0302020204030204" pitchFamily="34" charset="0"/>
                        </a:rPr>
                        <a:t>0</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extLst>
                  <a:ext uri="{0D108BD9-81ED-4DB2-BD59-A6C34878D82A}">
                    <a16:rowId xmlns:a16="http://schemas.microsoft.com/office/drawing/2014/main" val="10001"/>
                  </a:ext>
                </a:extLst>
              </a:tr>
              <a:tr h="432000">
                <a:tc>
                  <a:txBody>
                    <a:bodyPr/>
                    <a:lstStyle/>
                    <a:p>
                      <a:pPr algn="ctr" fontAlgn="ctr"/>
                      <a:r>
                        <a:rPr lang="en-GB" sz="2000" u="none" strike="noStrike" dirty="0" smtClean="0">
                          <a:solidFill>
                            <a:schemeClr val="tx1"/>
                          </a:solidFill>
                          <a:effectLst/>
                          <a:latin typeface="Calibri Light" panose="020F0302020204030204" pitchFamily="34" charset="0"/>
                        </a:rPr>
                        <a:t> b</a:t>
                      </a:r>
                      <a:r>
                        <a:rPr lang="en-GB" sz="2000" u="none" strike="noStrike" baseline="-25000" dirty="0" smtClean="0">
                          <a:solidFill>
                            <a:schemeClr val="tx1"/>
                          </a:solidFill>
                          <a:effectLst/>
                          <a:latin typeface="Calibri Light" panose="020F0302020204030204" pitchFamily="34" charset="0"/>
                        </a:rPr>
                        <a:t>3</a:t>
                      </a:r>
                      <a:endParaRPr lang="en-GB" sz="2000" b="0" i="0" u="none" strike="noStrike" baseline="-25000"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smtClean="0">
                          <a:solidFill>
                            <a:schemeClr val="tx1"/>
                          </a:solidFill>
                          <a:effectLst/>
                          <a:latin typeface="Calibri Light" panose="020F0302020204030204" pitchFamily="34" charset="0"/>
                        </a:rPr>
                        <a:t>-88.2</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smtClean="0">
                          <a:solidFill>
                            <a:schemeClr val="tx1"/>
                          </a:solidFill>
                          <a:effectLst/>
                          <a:latin typeface="Calibri Light" panose="020F0302020204030204" pitchFamily="34" charset="0"/>
                        </a:rPr>
                        <a:t>-87.0</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smtClean="0">
                          <a:solidFill>
                            <a:schemeClr val="tx1"/>
                          </a:solidFill>
                          <a:effectLst/>
                          <a:latin typeface="Calibri Light" panose="020F0302020204030204" pitchFamily="34" charset="0"/>
                        </a:rPr>
                        <a:t>0.2</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extLst>
                  <a:ext uri="{0D108BD9-81ED-4DB2-BD59-A6C34878D82A}">
                    <a16:rowId xmlns:a16="http://schemas.microsoft.com/office/drawing/2014/main" val="10002"/>
                  </a:ext>
                </a:extLst>
              </a:tr>
              <a:tr h="432000">
                <a:tc>
                  <a:txBody>
                    <a:bodyPr/>
                    <a:lstStyle/>
                    <a:p>
                      <a:pPr algn="ctr" fontAlgn="ctr"/>
                      <a:r>
                        <a:rPr lang="en-GB" sz="2000" u="none" strike="noStrike" dirty="0" smtClean="0">
                          <a:solidFill>
                            <a:schemeClr val="tx1"/>
                          </a:solidFill>
                          <a:effectLst/>
                          <a:latin typeface="Calibri Light" panose="020F0302020204030204" pitchFamily="34" charset="0"/>
                        </a:rPr>
                        <a:t> b</a:t>
                      </a:r>
                      <a:r>
                        <a:rPr lang="en-GB" sz="2000" u="none" strike="noStrike" baseline="-25000" dirty="0" smtClean="0">
                          <a:solidFill>
                            <a:schemeClr val="tx1"/>
                          </a:solidFill>
                          <a:effectLst/>
                          <a:latin typeface="Calibri Light" panose="020F0302020204030204" pitchFamily="34" charset="0"/>
                        </a:rPr>
                        <a:t>4</a:t>
                      </a:r>
                      <a:endParaRPr lang="en-GB" sz="2000" b="0" i="0" u="none" strike="noStrike" baseline="-25000"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smtClean="0">
                          <a:solidFill>
                            <a:schemeClr val="tx1"/>
                          </a:solidFill>
                          <a:effectLst/>
                          <a:latin typeface="Calibri Light" panose="020F0302020204030204" pitchFamily="34" charset="0"/>
                        </a:rPr>
                        <a:t>0.7</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smtClean="0">
                          <a:solidFill>
                            <a:schemeClr val="tx1"/>
                          </a:solidFill>
                          <a:effectLst/>
                          <a:latin typeface="Calibri Light" panose="020F0302020204030204" pitchFamily="34" charset="0"/>
                        </a:rPr>
                        <a:t>0</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smtClean="0">
                          <a:solidFill>
                            <a:schemeClr val="tx1"/>
                          </a:solidFill>
                          <a:effectLst/>
                          <a:latin typeface="Calibri Light" panose="020F0302020204030204" pitchFamily="34" charset="0"/>
                        </a:rPr>
                        <a:t>0</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extLst>
                  <a:ext uri="{0D108BD9-81ED-4DB2-BD59-A6C34878D82A}">
                    <a16:rowId xmlns:a16="http://schemas.microsoft.com/office/drawing/2014/main" val="10003"/>
                  </a:ext>
                </a:extLst>
              </a:tr>
              <a:tr h="432000">
                <a:tc>
                  <a:txBody>
                    <a:bodyPr/>
                    <a:lstStyle/>
                    <a:p>
                      <a:pPr algn="ctr" fontAlgn="ctr"/>
                      <a:r>
                        <a:rPr lang="en-GB" sz="2000" u="none" strike="noStrike" dirty="0" smtClean="0">
                          <a:solidFill>
                            <a:schemeClr val="tx1"/>
                          </a:solidFill>
                          <a:effectLst/>
                          <a:latin typeface="Calibri Light" panose="020F0302020204030204" pitchFamily="34" charset="0"/>
                        </a:rPr>
                        <a:t> b</a:t>
                      </a:r>
                      <a:r>
                        <a:rPr lang="en-GB" sz="2000" u="none" strike="noStrike" baseline="-25000" dirty="0" smtClean="0">
                          <a:solidFill>
                            <a:schemeClr val="tx1"/>
                          </a:solidFill>
                          <a:effectLst/>
                          <a:latin typeface="Calibri Light" panose="020F0302020204030204" pitchFamily="34" charset="0"/>
                        </a:rPr>
                        <a:t>5</a:t>
                      </a:r>
                      <a:endParaRPr lang="en-GB" sz="2000" b="0" i="0" u="none" strike="noStrike" baseline="-25000"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smtClean="0">
                          <a:solidFill>
                            <a:schemeClr val="tx1"/>
                          </a:solidFill>
                          <a:effectLst/>
                          <a:latin typeface="Calibri Light" panose="020F0302020204030204" pitchFamily="34" charset="0"/>
                        </a:rPr>
                        <a:t>-31.6</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smtClean="0">
                          <a:solidFill>
                            <a:schemeClr val="tx1"/>
                          </a:solidFill>
                          <a:effectLst/>
                          <a:latin typeface="Calibri Light" panose="020F0302020204030204" pitchFamily="34" charset="0"/>
                        </a:rPr>
                        <a:t>-31.4</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smtClean="0">
                          <a:solidFill>
                            <a:schemeClr val="tx1"/>
                          </a:solidFill>
                          <a:effectLst/>
                          <a:latin typeface="Calibri Light" panose="020F0302020204030204" pitchFamily="34" charset="0"/>
                        </a:rPr>
                        <a:t>-0.1</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extLst>
                  <a:ext uri="{0D108BD9-81ED-4DB2-BD59-A6C34878D82A}">
                    <a16:rowId xmlns:a16="http://schemas.microsoft.com/office/drawing/2014/main" val="10004"/>
                  </a:ext>
                </a:extLst>
              </a:tr>
              <a:tr h="432000">
                <a:tc>
                  <a:txBody>
                    <a:bodyPr/>
                    <a:lstStyle/>
                    <a:p>
                      <a:pPr algn="ctr" fontAlgn="ctr"/>
                      <a:r>
                        <a:rPr lang="en-GB" sz="2000" u="none" strike="noStrike" dirty="0" smtClean="0">
                          <a:solidFill>
                            <a:schemeClr val="tx1"/>
                          </a:solidFill>
                          <a:effectLst/>
                          <a:latin typeface="Calibri Light" panose="020F0302020204030204" pitchFamily="34" charset="0"/>
                        </a:rPr>
                        <a:t> b</a:t>
                      </a:r>
                      <a:r>
                        <a:rPr lang="en-GB" sz="2000" u="none" strike="noStrike" baseline="-25000" dirty="0" smtClean="0">
                          <a:solidFill>
                            <a:schemeClr val="tx1"/>
                          </a:solidFill>
                          <a:effectLst/>
                          <a:latin typeface="Calibri Light" panose="020F0302020204030204" pitchFamily="34" charset="0"/>
                        </a:rPr>
                        <a:t>6</a:t>
                      </a:r>
                      <a:endParaRPr lang="en-GB" sz="2000" b="0" i="0" u="none" strike="noStrike" baseline="-25000"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smtClean="0">
                          <a:solidFill>
                            <a:schemeClr val="tx1"/>
                          </a:solidFill>
                          <a:effectLst/>
                          <a:latin typeface="Calibri Light" panose="020F0302020204030204" pitchFamily="34" charset="0"/>
                        </a:rPr>
                        <a:t>0.1</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smtClean="0">
                          <a:solidFill>
                            <a:schemeClr val="tx1"/>
                          </a:solidFill>
                          <a:effectLst/>
                          <a:latin typeface="Calibri Light" panose="020F0302020204030204" pitchFamily="34" charset="0"/>
                        </a:rPr>
                        <a:t>0</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smtClean="0">
                          <a:solidFill>
                            <a:schemeClr val="tx1"/>
                          </a:solidFill>
                          <a:effectLst/>
                          <a:latin typeface="Calibri Light" panose="020F0302020204030204" pitchFamily="34" charset="0"/>
                        </a:rPr>
                        <a:t>0</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extLst>
                  <a:ext uri="{0D108BD9-81ED-4DB2-BD59-A6C34878D82A}">
                    <a16:rowId xmlns:a16="http://schemas.microsoft.com/office/drawing/2014/main" val="10005"/>
                  </a:ext>
                </a:extLst>
              </a:tr>
              <a:tr h="432000">
                <a:tc>
                  <a:txBody>
                    <a:bodyPr/>
                    <a:lstStyle/>
                    <a:p>
                      <a:pPr algn="ctr" fontAlgn="ctr"/>
                      <a:r>
                        <a:rPr lang="en-GB" sz="2000" u="none" strike="noStrike" dirty="0" smtClean="0">
                          <a:solidFill>
                            <a:schemeClr val="tx1"/>
                          </a:solidFill>
                          <a:effectLst/>
                          <a:latin typeface="Calibri Light" panose="020F0302020204030204" pitchFamily="34" charset="0"/>
                        </a:rPr>
                        <a:t> b</a:t>
                      </a:r>
                      <a:r>
                        <a:rPr lang="en-GB" sz="2000" u="none" strike="noStrike" baseline="-25000" dirty="0" smtClean="0">
                          <a:solidFill>
                            <a:schemeClr val="tx1"/>
                          </a:solidFill>
                          <a:effectLst/>
                          <a:latin typeface="Calibri Light" panose="020F0302020204030204" pitchFamily="34" charset="0"/>
                        </a:rPr>
                        <a:t>7</a:t>
                      </a:r>
                      <a:endParaRPr lang="en-GB" sz="2000" b="0" i="0" u="none" strike="noStrike" baseline="-25000"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smtClean="0">
                          <a:solidFill>
                            <a:schemeClr val="tx1"/>
                          </a:solidFill>
                          <a:effectLst/>
                          <a:latin typeface="Calibri Light" panose="020F0302020204030204" pitchFamily="34" charset="0"/>
                        </a:rPr>
                        <a:t>-3.8</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smtClean="0">
                          <a:solidFill>
                            <a:schemeClr val="tx1"/>
                          </a:solidFill>
                          <a:effectLst/>
                          <a:latin typeface="Calibri Light" panose="020F0302020204030204" pitchFamily="34" charset="0"/>
                        </a:rPr>
                        <a:t>-3.8</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smtClean="0">
                          <a:solidFill>
                            <a:schemeClr val="tx1"/>
                          </a:solidFill>
                          <a:effectLst/>
                          <a:latin typeface="Calibri Light" panose="020F0302020204030204" pitchFamily="34" charset="0"/>
                        </a:rPr>
                        <a:t>-0.1</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extLst>
                  <a:ext uri="{0D108BD9-81ED-4DB2-BD59-A6C34878D82A}">
                    <a16:rowId xmlns:a16="http://schemas.microsoft.com/office/drawing/2014/main" val="10006"/>
                  </a:ext>
                </a:extLst>
              </a:tr>
              <a:tr h="432000">
                <a:tc>
                  <a:txBody>
                    <a:bodyPr/>
                    <a:lstStyle/>
                    <a:p>
                      <a:pPr algn="ctr" fontAlgn="ctr"/>
                      <a:r>
                        <a:rPr lang="en-GB" sz="2000" u="none" strike="noStrike" dirty="0" smtClean="0">
                          <a:solidFill>
                            <a:schemeClr val="tx1"/>
                          </a:solidFill>
                          <a:effectLst/>
                          <a:latin typeface="Calibri Light" panose="020F0302020204030204" pitchFamily="34" charset="0"/>
                        </a:rPr>
                        <a:t> b</a:t>
                      </a:r>
                      <a:r>
                        <a:rPr lang="en-GB" sz="2000" u="none" strike="noStrike" baseline="-25000" dirty="0" smtClean="0">
                          <a:solidFill>
                            <a:schemeClr val="tx1"/>
                          </a:solidFill>
                          <a:effectLst/>
                          <a:latin typeface="Calibri Light" panose="020F0302020204030204" pitchFamily="34" charset="0"/>
                        </a:rPr>
                        <a:t>8</a:t>
                      </a:r>
                      <a:endParaRPr lang="en-GB" sz="2000" b="0" i="0" u="none" strike="noStrike" baseline="-25000"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smtClean="0">
                          <a:solidFill>
                            <a:schemeClr val="tx1"/>
                          </a:solidFill>
                          <a:effectLst/>
                          <a:latin typeface="Calibri Light" panose="020F0302020204030204" pitchFamily="34" charset="0"/>
                        </a:rPr>
                        <a:t>0.0</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smtClean="0">
                          <a:solidFill>
                            <a:schemeClr val="tx1"/>
                          </a:solidFill>
                          <a:effectLst/>
                          <a:latin typeface="Calibri Light" panose="020F0302020204030204" pitchFamily="34" charset="0"/>
                        </a:rPr>
                        <a:t>0</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smtClean="0">
                          <a:solidFill>
                            <a:schemeClr val="tx1"/>
                          </a:solidFill>
                          <a:effectLst/>
                          <a:latin typeface="Calibri Light" panose="020F0302020204030204" pitchFamily="34" charset="0"/>
                        </a:rPr>
                        <a:t>0</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extLst>
                  <a:ext uri="{0D108BD9-81ED-4DB2-BD59-A6C34878D82A}">
                    <a16:rowId xmlns:a16="http://schemas.microsoft.com/office/drawing/2014/main" val="10007"/>
                  </a:ext>
                </a:extLst>
              </a:tr>
              <a:tr h="432000">
                <a:tc>
                  <a:txBody>
                    <a:bodyPr/>
                    <a:lstStyle/>
                    <a:p>
                      <a:pPr algn="ctr" fontAlgn="ctr"/>
                      <a:r>
                        <a:rPr lang="en-GB" sz="2000" u="none" strike="noStrike" dirty="0" smtClean="0">
                          <a:solidFill>
                            <a:schemeClr val="tx1"/>
                          </a:solidFill>
                          <a:effectLst/>
                          <a:latin typeface="Calibri Light" panose="020F0302020204030204" pitchFamily="34" charset="0"/>
                        </a:rPr>
                        <a:t> b</a:t>
                      </a:r>
                      <a:r>
                        <a:rPr lang="en-GB" sz="2000" u="none" strike="noStrike" baseline="-25000" dirty="0" smtClean="0">
                          <a:solidFill>
                            <a:schemeClr val="tx1"/>
                          </a:solidFill>
                          <a:effectLst/>
                          <a:latin typeface="Calibri Light" panose="020F0302020204030204" pitchFamily="34" charset="0"/>
                        </a:rPr>
                        <a:t>9</a:t>
                      </a:r>
                      <a:endParaRPr lang="en-GB" sz="2000" b="0" i="0" u="none" strike="noStrike" baseline="-25000"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smtClean="0">
                          <a:solidFill>
                            <a:schemeClr val="tx1"/>
                          </a:solidFill>
                          <a:effectLst/>
                          <a:latin typeface="Calibri Light" panose="020F0302020204030204" pitchFamily="34" charset="0"/>
                        </a:rPr>
                        <a:t>0.0</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smtClean="0">
                          <a:solidFill>
                            <a:schemeClr val="tx1"/>
                          </a:solidFill>
                          <a:effectLst/>
                          <a:latin typeface="Calibri Light" panose="020F0302020204030204" pitchFamily="34" charset="0"/>
                        </a:rPr>
                        <a:t>0.0</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smtClean="0">
                          <a:solidFill>
                            <a:schemeClr val="tx1"/>
                          </a:solidFill>
                          <a:effectLst/>
                          <a:latin typeface="Calibri Light" panose="020F0302020204030204" pitchFamily="34" charset="0"/>
                        </a:rPr>
                        <a:t>0.0</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extLst>
                  <a:ext uri="{0D108BD9-81ED-4DB2-BD59-A6C34878D82A}">
                    <a16:rowId xmlns:a16="http://schemas.microsoft.com/office/drawing/2014/main" val="10008"/>
                  </a:ext>
                </a:extLst>
              </a:tr>
            </a:tbl>
          </a:graphicData>
        </a:graphic>
      </p:graphicFrame>
      <p:sp>
        <p:nvSpPr>
          <p:cNvPr id="7" name="Rectangle 6"/>
          <p:cNvSpPr/>
          <p:nvPr/>
        </p:nvSpPr>
        <p:spPr>
          <a:xfrm>
            <a:off x="2358446" y="5405576"/>
            <a:ext cx="4553554" cy="400110"/>
          </a:xfrm>
          <a:prstGeom prst="rect">
            <a:avLst/>
          </a:prstGeom>
        </p:spPr>
        <p:txBody>
          <a:bodyPr wrap="none">
            <a:spAutoFit/>
          </a:bodyPr>
          <a:lstStyle/>
          <a:p>
            <a:pPr algn="r" eaLnBrk="0" hangingPunct="0"/>
            <a:r>
              <a:rPr lang="en-US" sz="2000" i="0" dirty="0" err="1" smtClean="0">
                <a:solidFill>
                  <a:srgbClr val="777777"/>
                </a:solidFill>
                <a:latin typeface="Calibri Light" panose="020F0302020204030204" pitchFamily="34" charset="0"/>
                <a:ea typeface="ＭＳ Ｐゴシック" pitchFamily="34" charset="-128"/>
              </a:rPr>
              <a:t>b</a:t>
            </a:r>
            <a:r>
              <a:rPr lang="en-US" sz="2000" i="0" baseline="-25000" dirty="0" err="1" smtClean="0">
                <a:solidFill>
                  <a:srgbClr val="777777"/>
                </a:solidFill>
                <a:latin typeface="Calibri Light" panose="020F0302020204030204" pitchFamily="34" charset="0"/>
                <a:ea typeface="ＭＳ Ｐゴシック" pitchFamily="34" charset="-128"/>
              </a:rPr>
              <a:t>n</a:t>
            </a:r>
            <a:r>
              <a:rPr lang="en-US" sz="2000" i="0" dirty="0" smtClean="0">
                <a:solidFill>
                  <a:srgbClr val="777777"/>
                </a:solidFill>
                <a:latin typeface="Calibri Light" panose="020F0302020204030204" pitchFamily="34" charset="0"/>
                <a:ea typeface="ＭＳ Ｐゴシック" pitchFamily="34" charset="-128"/>
              </a:rPr>
              <a:t> multipoles in units of 10</a:t>
            </a:r>
            <a:r>
              <a:rPr lang="en-US" sz="2000" i="0" baseline="30000" dirty="0" smtClean="0">
                <a:solidFill>
                  <a:srgbClr val="777777"/>
                </a:solidFill>
                <a:latin typeface="Calibri Light" panose="020F0302020204030204" pitchFamily="34" charset="0"/>
                <a:ea typeface="ＭＳ Ｐゴシック" pitchFamily="34" charset="-128"/>
              </a:rPr>
              <a:t>-4</a:t>
            </a:r>
            <a:r>
              <a:rPr lang="en-US" sz="2000" i="0" dirty="0" smtClean="0">
                <a:solidFill>
                  <a:srgbClr val="777777"/>
                </a:solidFill>
                <a:latin typeface="Calibri Light" panose="020F0302020204030204" pitchFamily="34" charset="0"/>
                <a:ea typeface="ＭＳ Ｐゴシック" pitchFamily="34" charset="-128"/>
              </a:rPr>
              <a:t> at </a:t>
            </a:r>
            <a:r>
              <a:rPr lang="en-US" sz="2000" i="0" dirty="0">
                <a:solidFill>
                  <a:srgbClr val="777777"/>
                </a:solidFill>
                <a:latin typeface="Calibri Light" panose="020F0302020204030204" pitchFamily="34" charset="0"/>
                <a:ea typeface="ＭＳ Ｐゴシック" pitchFamily="34" charset="-128"/>
              </a:rPr>
              <a:t>R = 17 mm</a:t>
            </a:r>
          </a:p>
        </p:txBody>
      </p:sp>
      <p:pic>
        <p:nvPicPr>
          <p:cNvPr id="8" name="Picture 7"/>
          <p:cNvPicPr>
            <a:picLocks noChangeAspect="1"/>
          </p:cNvPicPr>
          <p:nvPr/>
        </p:nvPicPr>
        <p:blipFill>
          <a:blip r:embed="rId3">
            <a:clrChange>
              <a:clrFrom>
                <a:srgbClr val="FFFFFF"/>
              </a:clrFrom>
              <a:clrTo>
                <a:srgbClr val="FFFFFF">
                  <a:alpha val="0"/>
                </a:srgbClr>
              </a:clrTo>
            </a:clrChange>
          </a:blip>
          <a:stretch>
            <a:fillRect/>
          </a:stretch>
        </p:blipFill>
        <p:spPr>
          <a:xfrm rot="964680">
            <a:off x="7952693" y="943554"/>
            <a:ext cx="706600" cy="1113228"/>
          </a:xfrm>
          <a:prstGeom prst="rect">
            <a:avLst/>
          </a:prstGeom>
        </p:spPr>
      </p:pic>
    </p:spTree>
    <p:extLst>
      <p:ext uri="{BB962C8B-B14F-4D97-AF65-F5344CB8AC3E}">
        <p14:creationId xmlns:p14="http://schemas.microsoft.com/office/powerpoint/2010/main" val="358714432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3">
            <a:clrChange>
              <a:clrFrom>
                <a:srgbClr val="B2B2B2"/>
              </a:clrFrom>
              <a:clrTo>
                <a:srgbClr val="B2B2B2">
                  <a:alpha val="0"/>
                </a:srgbClr>
              </a:clrTo>
            </a:clrChange>
            <a:extLst>
              <a:ext uri="{28A0092B-C50C-407E-A947-70E740481C1C}">
                <a14:useLocalDpi xmlns:a14="http://schemas.microsoft.com/office/drawing/2010/main" val="0"/>
              </a:ext>
            </a:extLst>
          </a:blip>
          <a:srcRect l="33870" t="16590" r="36208" b="27422"/>
          <a:stretch/>
        </p:blipFill>
        <p:spPr>
          <a:xfrm>
            <a:off x="3049200" y="770249"/>
            <a:ext cx="3042000" cy="2642400"/>
          </a:xfrm>
          <a:prstGeom prst="rect">
            <a:avLst/>
          </a:prstGeom>
        </p:spPr>
      </p:pic>
      <p:pic>
        <p:nvPicPr>
          <p:cNvPr id="17" name="Picture 16"/>
          <p:cNvPicPr>
            <a:picLocks noChangeAspect="1"/>
          </p:cNvPicPr>
          <p:nvPr/>
        </p:nvPicPr>
        <p:blipFill rotWithShape="1">
          <a:blip r:embed="rId4">
            <a:clrChange>
              <a:clrFrom>
                <a:srgbClr val="B2B2B2"/>
              </a:clrFrom>
              <a:clrTo>
                <a:srgbClr val="B2B2B2">
                  <a:alpha val="0"/>
                </a:srgbClr>
              </a:clrTo>
            </a:clrChange>
            <a:extLst>
              <a:ext uri="{28A0092B-C50C-407E-A947-70E740481C1C}">
                <a14:useLocalDpi xmlns:a14="http://schemas.microsoft.com/office/drawing/2010/main" val="0"/>
              </a:ext>
            </a:extLst>
          </a:blip>
          <a:srcRect l="33871" t="16590" r="36207" b="27422"/>
          <a:stretch/>
        </p:blipFill>
        <p:spPr>
          <a:xfrm>
            <a:off x="5436000" y="3247049"/>
            <a:ext cx="3042000" cy="2642400"/>
          </a:xfrm>
          <a:prstGeom prst="rect">
            <a:avLst/>
          </a:prstGeom>
        </p:spPr>
      </p:pic>
      <p:sp>
        <p:nvSpPr>
          <p:cNvPr id="11" name="Right Triangle 10"/>
          <p:cNvSpPr/>
          <p:nvPr/>
        </p:nvSpPr>
        <p:spPr bwMode="auto">
          <a:xfrm rot="11423605">
            <a:off x="5414316" y="443249"/>
            <a:ext cx="1331069" cy="1154871"/>
          </a:xfrm>
          <a:prstGeom prst="rtTriangle">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nvGrpSpPr>
          <p:cNvPr id="18" name="Group 17"/>
          <p:cNvGrpSpPr/>
          <p:nvPr/>
        </p:nvGrpSpPr>
        <p:grpSpPr>
          <a:xfrm>
            <a:off x="4142333" y="2912154"/>
            <a:ext cx="5367458" cy="3256205"/>
            <a:chOff x="1758926" y="617316"/>
            <a:chExt cx="5367458" cy="3256205"/>
          </a:xfrm>
        </p:grpSpPr>
        <p:sp>
          <p:nvSpPr>
            <p:cNvPr id="13" name="Right Triangle 12"/>
            <p:cNvSpPr/>
            <p:nvPr/>
          </p:nvSpPr>
          <p:spPr bwMode="auto">
            <a:xfrm>
              <a:off x="5262560" y="619697"/>
              <a:ext cx="1576077" cy="1008112"/>
            </a:xfrm>
            <a:prstGeom prst="rtTriangle">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 name="Right Triangle 13"/>
            <p:cNvSpPr/>
            <p:nvPr/>
          </p:nvSpPr>
          <p:spPr bwMode="auto">
            <a:xfrm flipH="1">
              <a:off x="2198117" y="617316"/>
              <a:ext cx="1584176" cy="1008112"/>
            </a:xfrm>
            <a:prstGeom prst="rtTriangle">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5" name="Right Triangle 14"/>
            <p:cNvSpPr/>
            <p:nvPr/>
          </p:nvSpPr>
          <p:spPr bwMode="auto">
            <a:xfrm flipH="1" flipV="1">
              <a:off x="1758926" y="3003028"/>
              <a:ext cx="2016224" cy="861465"/>
            </a:xfrm>
            <a:prstGeom prst="rtTriangle">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6" name="Right Triangle 15"/>
            <p:cNvSpPr/>
            <p:nvPr/>
          </p:nvSpPr>
          <p:spPr bwMode="auto">
            <a:xfrm flipV="1">
              <a:off x="5262560" y="3012056"/>
              <a:ext cx="1863824" cy="861465"/>
            </a:xfrm>
            <a:prstGeom prst="rtTriangle">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grpSp>
        <p:nvGrpSpPr>
          <p:cNvPr id="24" name="Group 23"/>
          <p:cNvGrpSpPr/>
          <p:nvPr/>
        </p:nvGrpSpPr>
        <p:grpSpPr>
          <a:xfrm>
            <a:off x="1758926" y="433565"/>
            <a:ext cx="5367458" cy="3256205"/>
            <a:chOff x="1758926" y="617316"/>
            <a:chExt cx="5367458" cy="3256205"/>
          </a:xfrm>
        </p:grpSpPr>
        <p:sp>
          <p:nvSpPr>
            <p:cNvPr id="25" name="Right Triangle 24"/>
            <p:cNvSpPr/>
            <p:nvPr/>
          </p:nvSpPr>
          <p:spPr bwMode="auto">
            <a:xfrm>
              <a:off x="5262560" y="619697"/>
              <a:ext cx="1576077" cy="1008112"/>
            </a:xfrm>
            <a:prstGeom prst="rtTriangle">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6" name="Right Triangle 25"/>
            <p:cNvSpPr/>
            <p:nvPr/>
          </p:nvSpPr>
          <p:spPr bwMode="auto">
            <a:xfrm flipH="1">
              <a:off x="2198117" y="617316"/>
              <a:ext cx="1584176" cy="1008112"/>
            </a:xfrm>
            <a:prstGeom prst="rtTriangle">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7" name="Right Triangle 26"/>
            <p:cNvSpPr/>
            <p:nvPr/>
          </p:nvSpPr>
          <p:spPr bwMode="auto">
            <a:xfrm flipH="1" flipV="1">
              <a:off x="1758926" y="3003028"/>
              <a:ext cx="2016224" cy="861465"/>
            </a:xfrm>
            <a:prstGeom prst="rtTriangle">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8" name="Right Triangle 27"/>
            <p:cNvSpPr/>
            <p:nvPr/>
          </p:nvSpPr>
          <p:spPr bwMode="auto">
            <a:xfrm flipV="1">
              <a:off x="5262560" y="3012056"/>
              <a:ext cx="1863824" cy="861465"/>
            </a:xfrm>
            <a:prstGeom prst="rtTriangle">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sp>
        <p:nvSpPr>
          <p:cNvPr id="9" name="Text Box 36"/>
          <p:cNvSpPr txBox="1">
            <a:spLocks noChangeArrowheads="1"/>
          </p:cNvSpPr>
          <p:nvPr/>
        </p:nvSpPr>
        <p:spPr bwMode="auto">
          <a:xfrm>
            <a:off x="1028368" y="5658462"/>
            <a:ext cx="2628000" cy="707886"/>
          </a:xfrm>
          <a:prstGeom prst="rect">
            <a:avLst/>
          </a:prstGeom>
          <a:noFill/>
          <a:ln w="9525" algn="ctr">
            <a:noFill/>
            <a:miter lim="800000"/>
            <a:headEnd/>
            <a:tailEnd/>
          </a:ln>
        </p:spPr>
        <p:txBody>
          <a:bodyPr wrap="square">
            <a:spAutoFit/>
          </a:bodyPr>
          <a:lstStyle/>
          <a:p>
            <a:pPr algn="ctr" eaLnBrk="0" hangingPunct="0"/>
            <a:r>
              <a:rPr lang="en-US" sz="2000" i="0" dirty="0" smtClean="0">
                <a:latin typeface="Calibri Light" panose="020F0302020204030204" pitchFamily="34" charset="0"/>
                <a:ea typeface="ＭＳ Ｐゴシック" pitchFamily="34" charset="-128"/>
              </a:rPr>
              <a:t>figure-of-8</a:t>
            </a:r>
          </a:p>
          <a:p>
            <a:pPr algn="ctr" eaLnBrk="0" hangingPunct="0"/>
            <a:r>
              <a:rPr lang="en-US" sz="2000" i="0" dirty="0" smtClean="0">
                <a:latin typeface="Calibri Light" panose="020F0302020204030204" pitchFamily="34" charset="0"/>
                <a:ea typeface="ＭＳ Ｐゴシック" pitchFamily="34" charset="-128"/>
              </a:rPr>
              <a:t>(useful because narrow)</a:t>
            </a:r>
          </a:p>
        </p:txBody>
      </p:sp>
      <p:sp>
        <p:nvSpPr>
          <p:cNvPr id="10" name="Text Box 36"/>
          <p:cNvSpPr txBox="1">
            <a:spLocks noChangeArrowheads="1"/>
          </p:cNvSpPr>
          <p:nvPr/>
        </p:nvSpPr>
        <p:spPr bwMode="auto">
          <a:xfrm>
            <a:off x="5562434" y="5658462"/>
            <a:ext cx="2664000" cy="1323439"/>
          </a:xfrm>
          <a:prstGeom prst="rect">
            <a:avLst/>
          </a:prstGeom>
          <a:noFill/>
          <a:ln w="9525" algn="ctr">
            <a:noFill/>
            <a:miter lim="800000"/>
            <a:headEnd/>
            <a:tailEnd/>
          </a:ln>
        </p:spPr>
        <p:txBody>
          <a:bodyPr wrap="square">
            <a:spAutoFit/>
          </a:bodyPr>
          <a:lstStyle/>
          <a:p>
            <a:pPr algn="ctr" eaLnBrk="0" hangingPunct="0"/>
            <a:r>
              <a:rPr lang="en-US" sz="2000" i="0" dirty="0" smtClean="0">
                <a:latin typeface="Calibri Light" panose="020F0302020204030204" pitchFamily="34" charset="0"/>
                <a:ea typeface="ＭＳ Ｐゴシック" pitchFamily="34" charset="-128"/>
              </a:rPr>
              <a:t>quadrupole                       with half the coils</a:t>
            </a:r>
          </a:p>
          <a:p>
            <a:pPr algn="ctr" eaLnBrk="0" hangingPunct="0"/>
            <a:r>
              <a:rPr lang="en-US" sz="2000" i="0" dirty="0" smtClean="0">
                <a:latin typeface="Calibri Light" panose="020F0302020204030204" pitchFamily="34" charset="0"/>
                <a:ea typeface="ＭＳ Ｐゴシック" pitchFamily="34" charset="-128"/>
              </a:rPr>
              <a:t>(maybe not so common)</a:t>
            </a:r>
            <a:endParaRPr lang="en-US" sz="2000" i="0" dirty="0">
              <a:latin typeface="Calibri Light" panose="020F0302020204030204" pitchFamily="34" charset="0"/>
              <a:ea typeface="ＭＳ Ｐゴシック" pitchFamily="34" charset="-128"/>
            </a:endParaRPr>
          </a:p>
        </p:txBody>
      </p:sp>
      <p:grpSp>
        <p:nvGrpSpPr>
          <p:cNvPr id="4" name="Group 3"/>
          <p:cNvGrpSpPr/>
          <p:nvPr/>
        </p:nvGrpSpPr>
        <p:grpSpPr>
          <a:xfrm>
            <a:off x="-466526" y="2779743"/>
            <a:ext cx="5470574" cy="3345826"/>
            <a:chOff x="-4538662" y="301821"/>
            <a:chExt cx="5470574" cy="3345826"/>
          </a:xfrm>
        </p:grpSpPr>
        <p:pic>
          <p:nvPicPr>
            <p:cNvPr id="3" name="Picture 2"/>
            <p:cNvPicPr>
              <a:picLocks noChangeAspect="1"/>
            </p:cNvPicPr>
            <p:nvPr/>
          </p:nvPicPr>
          <p:blipFill rotWithShape="1">
            <a:blip r:embed="rId5">
              <a:clrChange>
                <a:clrFrom>
                  <a:srgbClr val="B2B2B2"/>
                </a:clrFrom>
                <a:clrTo>
                  <a:srgbClr val="B2B2B2">
                    <a:alpha val="0"/>
                  </a:srgbClr>
                </a:clrTo>
              </a:clrChange>
            </a:blip>
            <a:srcRect l="16734" t="21032" r="70241" b="29309"/>
            <a:stretch/>
          </p:blipFill>
          <p:spPr>
            <a:xfrm>
              <a:off x="-2628800" y="764704"/>
              <a:ext cx="1899766" cy="2592288"/>
            </a:xfrm>
            <a:prstGeom prst="rect">
              <a:avLst/>
            </a:prstGeom>
          </p:spPr>
        </p:pic>
        <p:sp>
          <p:nvSpPr>
            <p:cNvPr id="30" name="Right Triangle 29"/>
            <p:cNvSpPr/>
            <p:nvPr/>
          </p:nvSpPr>
          <p:spPr bwMode="auto">
            <a:xfrm>
              <a:off x="-921752" y="301821"/>
              <a:ext cx="1576077" cy="1008112"/>
            </a:xfrm>
            <a:prstGeom prst="rtTriangle">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1" name="Right Triangle 30"/>
            <p:cNvSpPr/>
            <p:nvPr/>
          </p:nvSpPr>
          <p:spPr bwMode="auto">
            <a:xfrm flipH="1">
              <a:off x="-4110475" y="301821"/>
              <a:ext cx="1584176" cy="1008112"/>
            </a:xfrm>
            <a:prstGeom prst="rtTriangle">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2" name="Right Triangle 31"/>
            <p:cNvSpPr/>
            <p:nvPr/>
          </p:nvSpPr>
          <p:spPr bwMode="auto">
            <a:xfrm flipH="1" flipV="1">
              <a:off x="-4538662" y="2782902"/>
              <a:ext cx="2016224" cy="861465"/>
            </a:xfrm>
            <a:prstGeom prst="rtTriangle">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3" name="Right Triangle 32"/>
            <p:cNvSpPr/>
            <p:nvPr/>
          </p:nvSpPr>
          <p:spPr bwMode="auto">
            <a:xfrm flipV="1">
              <a:off x="-931912" y="2786182"/>
              <a:ext cx="1863824" cy="861465"/>
            </a:xfrm>
            <a:prstGeom prst="rtTriangle">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sp>
        <p:nvSpPr>
          <p:cNvPr id="8" name="Text Box 36"/>
          <p:cNvSpPr txBox="1">
            <a:spLocks noChangeArrowheads="1"/>
          </p:cNvSpPr>
          <p:nvPr/>
        </p:nvSpPr>
        <p:spPr bwMode="auto">
          <a:xfrm>
            <a:off x="3779912" y="3173241"/>
            <a:ext cx="1447501" cy="707886"/>
          </a:xfrm>
          <a:prstGeom prst="rect">
            <a:avLst/>
          </a:prstGeom>
          <a:noFill/>
          <a:ln w="9525" algn="ctr">
            <a:noFill/>
            <a:miter lim="800000"/>
            <a:headEnd/>
            <a:tailEnd/>
          </a:ln>
        </p:spPr>
        <p:txBody>
          <a:bodyPr wrap="square">
            <a:spAutoFit/>
          </a:bodyPr>
          <a:lstStyle/>
          <a:p>
            <a:pPr algn="ctr" eaLnBrk="0" hangingPunct="0"/>
            <a:r>
              <a:rPr lang="en-US" sz="2000" i="0" dirty="0" smtClean="0">
                <a:latin typeface="Calibri Light" panose="020F0302020204030204" pitchFamily="34" charset="0"/>
                <a:ea typeface="ＭＳ Ｐゴシック" pitchFamily="34" charset="-128"/>
              </a:rPr>
              <a:t>standard quadrupole</a:t>
            </a:r>
            <a:endParaRPr lang="en-US" sz="2000" i="0" dirty="0">
              <a:latin typeface="Calibri Light" panose="020F0302020204030204" pitchFamily="34" charset="0"/>
              <a:ea typeface="ＭＳ Ｐゴシック" pitchFamily="34" charset="-128"/>
            </a:endParaRPr>
          </a:p>
        </p:txBody>
      </p:sp>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a:solidFill>
                  <a:srgbClr val="0033CC"/>
                </a:solidFill>
                <a:latin typeface="Calibri Light" panose="020F0302020204030204" pitchFamily="34" charset="0"/>
              </a:rPr>
              <a:t>These are the most common </a:t>
            </a:r>
            <a:r>
              <a:rPr lang="en-US" sz="2800" i="0" kern="0" dirty="0" smtClean="0">
                <a:solidFill>
                  <a:srgbClr val="0033CC"/>
                </a:solidFill>
                <a:latin typeface="Calibri Light" panose="020F0302020204030204" pitchFamily="34" charset="0"/>
              </a:rPr>
              <a:t>types of resistive quadrupoles</a:t>
            </a:r>
            <a:endParaRPr lang="en-US" sz="2800" b="0" i="0" kern="0" dirty="0">
              <a:solidFill>
                <a:srgbClr val="FF0000"/>
              </a:solidFill>
              <a:latin typeface="Calibri Light" panose="020F0302020204030204" pitchFamily="34" charset="0"/>
            </a:endParaRPr>
          </a:p>
        </p:txBody>
      </p:sp>
    </p:spTree>
    <p:extLst>
      <p:ext uri="{BB962C8B-B14F-4D97-AF65-F5344CB8AC3E}">
        <p14:creationId xmlns:p14="http://schemas.microsoft.com/office/powerpoint/2010/main" val="112004464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These are useful formulae for standard resistive quadrupoles</a:t>
            </a:r>
            <a:endParaRPr lang="en-US" sz="2800" b="0" i="0" kern="0" dirty="0">
              <a:solidFill>
                <a:srgbClr val="0033CC"/>
              </a:solidFill>
              <a:latin typeface="Calibri Light" panose="020F0302020204030204" pitchFamily="34" charset="0"/>
            </a:endParaRPr>
          </a:p>
          <a:p>
            <a:pPr algn="l">
              <a:lnSpc>
                <a:spcPct val="110000"/>
              </a:lnSpc>
            </a:pPr>
            <a:endParaRPr lang="en-US" sz="2800" b="0" i="0" kern="0" dirty="0" smtClean="0">
              <a:solidFill>
                <a:srgbClr val="0033CC"/>
              </a:solidFill>
              <a:latin typeface="Calibri Light" panose="020F0302020204030204" pitchFamily="34" charset="0"/>
            </a:endParaRPr>
          </a:p>
        </p:txBody>
      </p:sp>
      <mc:AlternateContent xmlns:mc="http://schemas.openxmlformats.org/markup-compatibility/2006" xmlns:a14="http://schemas.microsoft.com/office/drawing/2010/main">
        <mc:Choice Requires="a14">
          <p:sp>
            <p:nvSpPr>
              <p:cNvPr id="19" name="TextBox 18"/>
              <p:cNvSpPr txBox="1"/>
              <p:nvPr/>
            </p:nvSpPr>
            <p:spPr>
              <a:xfrm>
                <a:off x="4329382" y="1700808"/>
                <a:ext cx="1496564" cy="397929"/>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𝐵</m:t>
                          </m:r>
                        </m:e>
                        <m:sub>
                          <m:r>
                            <a:rPr lang="en-GB" b="0" i="1" smtClean="0">
                              <a:latin typeface="Cambria Math" panose="02040503050406030204" pitchFamily="18" charset="0"/>
                              <a:ea typeface="Cambria Math" panose="02040503050406030204" pitchFamily="18" charset="0"/>
                            </a:rPr>
                            <m:t>𝑝𝑜𝑙𝑒</m:t>
                          </m:r>
                        </m:sub>
                      </m:sSub>
                      <m:r>
                        <a:rPr lang="en-GB" b="0" i="1" smtClean="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𝐺𝑟</m:t>
                      </m:r>
                    </m:oMath>
                  </m:oMathPara>
                </a14:m>
                <a:r>
                  <a:rPr lang="en-GB" b="0" i="1" dirty="0" smtClean="0">
                    <a:latin typeface="Cambria Math" panose="02040503050406030204" pitchFamily="18" charset="0"/>
                  </a:rPr>
                  <a:t/>
                </a:r>
                <a:br>
                  <a:rPr lang="en-GB" b="0" i="1" dirty="0" smtClean="0">
                    <a:latin typeface="Cambria Math" panose="02040503050406030204" pitchFamily="18" charset="0"/>
                  </a:rPr>
                </a:br>
                <a:endParaRPr lang="en-GB" b="0" dirty="0"/>
              </a:p>
            </p:txBody>
          </p:sp>
        </mc:Choice>
        <mc:Fallback xmlns="">
          <p:sp>
            <p:nvSpPr>
              <p:cNvPr id="19" name="TextBox 18"/>
              <p:cNvSpPr txBox="1">
                <a:spLocks noRot="1" noChangeAspect="1" noMove="1" noResize="1" noEditPoints="1" noAdjustHandles="1" noChangeArrowheads="1" noChangeShapeType="1" noTextEdit="1"/>
              </p:cNvSpPr>
              <p:nvPr/>
            </p:nvSpPr>
            <p:spPr>
              <a:xfrm>
                <a:off x="4329382" y="1700808"/>
                <a:ext cx="1496564" cy="397929"/>
              </a:xfrm>
              <a:prstGeom prst="rect">
                <a:avLst/>
              </a:prstGeom>
              <a:blipFill rotWithShape="0">
                <a:blip r:embed="rId3"/>
                <a:stretch>
                  <a:fillRect l="-6911" r="-1626" b="-26154"/>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5" name="TextBox 24"/>
              <p:cNvSpPr txBox="1"/>
              <p:nvPr/>
            </p:nvSpPr>
            <p:spPr>
              <a:xfrm>
                <a:off x="4329382" y="2606827"/>
                <a:ext cx="1472070" cy="803938"/>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b="0" i="1" smtClean="0">
                          <a:latin typeface="Cambria Math" panose="02040503050406030204" pitchFamily="18" charset="0"/>
                          <a:ea typeface="Cambria Math" panose="02040503050406030204" pitchFamily="18" charset="0"/>
                        </a:rPr>
                        <m:t>𝑁𝐼</m:t>
                      </m:r>
                      <m:r>
                        <a:rPr lang="en-GB" b="0" i="1" smtClean="0">
                          <a:latin typeface="Cambria Math" panose="02040503050406030204" pitchFamily="18" charset="0"/>
                          <a:ea typeface="Cambria Math" panose="02040503050406030204" pitchFamily="18" charset="0"/>
                        </a:rPr>
                        <m:t>=</m:t>
                      </m:r>
                      <m:f>
                        <m:fPr>
                          <m:ctrlPr>
                            <a:rPr lang="en-GB" b="0" i="1">
                              <a:latin typeface="Cambria Math" panose="02040503050406030204" pitchFamily="18" charset="0"/>
                              <a:ea typeface="Cambria Math" panose="02040503050406030204" pitchFamily="18" charset="0"/>
                            </a:rPr>
                          </m:ctrlPr>
                        </m:fPr>
                        <m:num>
                          <m:r>
                            <a:rPr lang="en-GB" b="0">
                              <a:latin typeface="Cambria Math" panose="02040503050406030204" pitchFamily="18" charset="0"/>
                              <a:ea typeface="Cambria Math" panose="02040503050406030204" pitchFamily="18" charset="0"/>
                            </a:rPr>
                            <m:t>𝐺</m:t>
                          </m:r>
                          <m:sSup>
                            <m:sSupPr>
                              <m:ctrlPr>
                                <a:rPr lang="en-GB" b="0" i="1">
                                  <a:latin typeface="Cambria Math" panose="02040503050406030204" pitchFamily="18" charset="0"/>
                                  <a:ea typeface="Cambria Math" panose="02040503050406030204" pitchFamily="18" charset="0"/>
                                </a:rPr>
                              </m:ctrlPr>
                            </m:sSupPr>
                            <m:e>
                              <m:r>
                                <a:rPr lang="en-GB" b="0">
                                  <a:latin typeface="Cambria Math" panose="02040503050406030204" pitchFamily="18" charset="0"/>
                                  <a:ea typeface="Cambria Math" panose="02040503050406030204" pitchFamily="18" charset="0"/>
                                </a:rPr>
                                <m:t>𝑟</m:t>
                              </m:r>
                            </m:e>
                            <m:sup>
                              <m:r>
                                <a:rPr lang="en-GB" b="0">
                                  <a:latin typeface="Cambria Math" panose="02040503050406030204" pitchFamily="18" charset="0"/>
                                  <a:ea typeface="Cambria Math" panose="02040503050406030204" pitchFamily="18" charset="0"/>
                                </a:rPr>
                                <m:t>2</m:t>
                              </m:r>
                            </m:sup>
                          </m:sSup>
                        </m:num>
                        <m:den>
                          <m:r>
                            <a:rPr lang="en-GB" b="0">
                              <a:latin typeface="Cambria Math" panose="02040503050406030204" pitchFamily="18" charset="0"/>
                              <a:ea typeface="Cambria Math" panose="02040503050406030204" pitchFamily="18" charset="0"/>
                            </a:rPr>
                            <m:t>2</m:t>
                          </m:r>
                          <m:r>
                            <a:rPr lang="en-GB" b="0">
                              <a:latin typeface="Cambria Math" panose="02040503050406030204" pitchFamily="18" charset="0"/>
                              <a:ea typeface="Cambria Math" panose="02040503050406030204" pitchFamily="18" charset="0"/>
                            </a:rPr>
                            <m:t>𝜂</m:t>
                          </m:r>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𝜇</m:t>
                              </m:r>
                            </m:e>
                            <m:sub>
                              <m:r>
                                <a:rPr lang="en-GB" b="0">
                                  <a:latin typeface="Cambria Math" panose="02040503050406030204" pitchFamily="18" charset="0"/>
                                  <a:ea typeface="Cambria Math" panose="02040503050406030204" pitchFamily="18" charset="0"/>
                                </a:rPr>
                                <m:t>0</m:t>
                              </m:r>
                            </m:sub>
                          </m:sSub>
                        </m:den>
                      </m:f>
                    </m:oMath>
                  </m:oMathPara>
                </a14:m>
                <a:r>
                  <a:rPr lang="en-GB" b="0" dirty="0">
                    <a:latin typeface="Cambria Math" panose="02040503050406030204" pitchFamily="18" charset="0"/>
                  </a:rPr>
                  <a:t/>
                </a:r>
                <a:br>
                  <a:rPr lang="en-GB" b="0" dirty="0">
                    <a:latin typeface="Cambria Math" panose="02040503050406030204" pitchFamily="18" charset="0"/>
                  </a:rPr>
                </a:br>
                <a:endParaRPr lang="en-GB" b="0" dirty="0"/>
              </a:p>
            </p:txBody>
          </p:sp>
        </mc:Choice>
        <mc:Fallback xmlns="">
          <p:sp>
            <p:nvSpPr>
              <p:cNvPr id="25" name="TextBox 24"/>
              <p:cNvSpPr txBox="1">
                <a:spLocks noRot="1" noChangeAspect="1" noMove="1" noResize="1" noEditPoints="1" noAdjustHandles="1" noChangeArrowheads="1" noChangeShapeType="1" noTextEdit="1"/>
              </p:cNvSpPr>
              <p:nvPr/>
            </p:nvSpPr>
            <p:spPr>
              <a:xfrm>
                <a:off x="4329382" y="2606827"/>
                <a:ext cx="1472070" cy="803938"/>
              </a:xfrm>
              <a:prstGeom prst="rect">
                <a:avLst/>
              </a:prstGeom>
              <a:blipFill rotWithShape="0">
                <a:blip r:embed="rId4"/>
                <a:stretch>
                  <a:fillRect/>
                </a:stretch>
              </a:blipFill>
            </p:spPr>
            <p:txBody>
              <a:bodyPr/>
              <a:lstStyle/>
              <a:p>
                <a:r>
                  <a:rPr lang="en-GB">
                    <a:noFill/>
                  </a:rPr>
                  <a:t> </a:t>
                </a:r>
              </a:p>
            </p:txBody>
          </p:sp>
        </mc:Fallback>
      </mc:AlternateContent>
      <p:sp>
        <p:nvSpPr>
          <p:cNvPr id="26" name="Text Box 36"/>
          <p:cNvSpPr txBox="1">
            <a:spLocks noChangeArrowheads="1"/>
          </p:cNvSpPr>
          <p:nvPr/>
        </p:nvSpPr>
        <p:spPr bwMode="auto">
          <a:xfrm>
            <a:off x="827584" y="1701913"/>
            <a:ext cx="3528392" cy="6370975"/>
          </a:xfrm>
          <a:prstGeom prst="rect">
            <a:avLst/>
          </a:prstGeom>
          <a:noFill/>
          <a:ln w="9525" algn="ctr">
            <a:noFill/>
            <a:miter lim="800000"/>
            <a:headEnd/>
            <a:tailEnd/>
          </a:ln>
        </p:spPr>
        <p:txBody>
          <a:bodyPr wrap="square">
            <a:spAutoFit/>
          </a:bodyPr>
          <a:lstStyle/>
          <a:p>
            <a:pPr eaLnBrk="0" hangingPunct="0"/>
            <a:r>
              <a:rPr lang="en-US" i="0" dirty="0">
                <a:latin typeface="Calibri Light" panose="020F0302020204030204" pitchFamily="34" charset="0"/>
                <a:ea typeface="ＭＳ Ｐゴシック" pitchFamily="34" charset="-128"/>
              </a:rPr>
              <a:t>Pole tip field</a:t>
            </a:r>
          </a:p>
          <a:p>
            <a:pPr eaLnBrk="0" hangingPunct="0"/>
            <a:endParaRPr lang="en-US" i="0" dirty="0" smtClean="0">
              <a:latin typeface="Calibri Light" panose="020F0302020204030204" pitchFamily="34" charset="0"/>
              <a:ea typeface="ＭＳ Ｐゴシック" pitchFamily="34" charset="-128"/>
            </a:endParaRPr>
          </a:p>
          <a:p>
            <a:pPr eaLnBrk="0" hangingPunct="0"/>
            <a:endParaRPr lang="en-US" i="0" dirty="0" smtClean="0">
              <a:latin typeface="Calibri Light" panose="020F0302020204030204" pitchFamily="34" charset="0"/>
              <a:ea typeface="ＭＳ Ｐゴシック" pitchFamily="34" charset="-128"/>
            </a:endParaRPr>
          </a:p>
          <a:p>
            <a:pPr eaLnBrk="0" hangingPunct="0"/>
            <a:r>
              <a:rPr lang="en-US" i="0" dirty="0" smtClean="0">
                <a:latin typeface="Calibri Light" panose="020F0302020204030204" pitchFamily="34" charset="0"/>
                <a:ea typeface="ＭＳ Ｐゴシック" pitchFamily="34" charset="-128"/>
              </a:rPr>
              <a:t>Ampere-turns (per pole)</a:t>
            </a:r>
          </a:p>
          <a:p>
            <a:pPr eaLnBrk="0" hangingPunct="0"/>
            <a:endParaRPr lang="en-US" i="0" dirty="0" smtClean="0">
              <a:latin typeface="Calibri Light" panose="020F0302020204030204" pitchFamily="34" charset="0"/>
              <a:ea typeface="ＭＳ Ｐゴシック" pitchFamily="34" charset="-128"/>
            </a:endParaRPr>
          </a:p>
          <a:p>
            <a:pPr eaLnBrk="0" hangingPunct="0"/>
            <a:endParaRPr lang="en-US" i="0" dirty="0" smtClean="0">
              <a:latin typeface="Calibri Light" panose="020F0302020204030204" pitchFamily="34" charset="0"/>
              <a:ea typeface="ＭＳ Ｐゴシック" pitchFamily="34" charset="-128"/>
            </a:endParaRPr>
          </a:p>
          <a:p>
            <a:pPr eaLnBrk="0" hangingPunct="0"/>
            <a:r>
              <a:rPr lang="en-US" i="0" dirty="0" smtClean="0">
                <a:latin typeface="Calibri Light" panose="020F0302020204030204" pitchFamily="34" charset="0"/>
                <a:ea typeface="ＭＳ Ｐゴシック" pitchFamily="34" charset="-128"/>
              </a:rPr>
              <a:t>current</a:t>
            </a:r>
          </a:p>
          <a:p>
            <a:pPr eaLnBrk="0" hangingPunct="0"/>
            <a:endParaRPr lang="en-US" i="0" dirty="0">
              <a:latin typeface="Calibri Light" panose="020F0302020204030204" pitchFamily="34" charset="0"/>
              <a:ea typeface="ＭＳ Ｐゴシック" pitchFamily="34" charset="-128"/>
            </a:endParaRPr>
          </a:p>
          <a:p>
            <a:pPr eaLnBrk="0" hangingPunct="0"/>
            <a:endParaRPr lang="en-US" i="0" dirty="0" smtClean="0">
              <a:latin typeface="Calibri Light" panose="020F0302020204030204" pitchFamily="34" charset="0"/>
              <a:ea typeface="ＭＳ Ｐゴシック" pitchFamily="34" charset="-128"/>
            </a:endParaRPr>
          </a:p>
          <a:p>
            <a:pPr eaLnBrk="0" hangingPunct="0"/>
            <a:r>
              <a:rPr lang="en-US" i="0" dirty="0" smtClean="0">
                <a:latin typeface="Calibri Light" panose="020F0302020204030204" pitchFamily="34" charset="0"/>
                <a:ea typeface="ＭＳ Ｐゴシック" pitchFamily="34" charset="-128"/>
              </a:rPr>
              <a:t>resistance (total)</a:t>
            </a:r>
          </a:p>
          <a:p>
            <a:pPr eaLnBrk="0" hangingPunct="0"/>
            <a:endParaRPr lang="en-US" i="0" dirty="0" smtClean="0">
              <a:latin typeface="Calibri Light" panose="020F0302020204030204" pitchFamily="34" charset="0"/>
              <a:ea typeface="ＭＳ Ｐゴシック" pitchFamily="34" charset="-128"/>
            </a:endParaRPr>
          </a:p>
          <a:p>
            <a:pPr eaLnBrk="0" hangingPunct="0"/>
            <a:endParaRPr lang="en-US" i="0" dirty="0" smtClean="0">
              <a:latin typeface="Calibri Light" panose="020F0302020204030204" pitchFamily="34" charset="0"/>
              <a:ea typeface="ＭＳ Ｐゴシック" pitchFamily="34" charset="-128"/>
            </a:endParaRPr>
          </a:p>
          <a:p>
            <a:pPr eaLnBrk="0" hangingPunct="0"/>
            <a:endParaRPr lang="en-US" i="0" dirty="0">
              <a:latin typeface="Calibri Light" panose="020F0302020204030204" pitchFamily="34" charset="0"/>
              <a:ea typeface="ＭＳ Ｐゴシック" pitchFamily="34" charset="-128"/>
            </a:endParaRPr>
          </a:p>
          <a:p>
            <a:pPr eaLnBrk="0" hangingPunct="0"/>
            <a:endParaRPr lang="en-US" i="0" dirty="0" smtClean="0">
              <a:latin typeface="Calibri Light" panose="020F0302020204030204" pitchFamily="34" charset="0"/>
              <a:ea typeface="ＭＳ Ｐゴシック" pitchFamily="34" charset="-128"/>
            </a:endParaRPr>
          </a:p>
          <a:p>
            <a:pPr eaLnBrk="0" hangingPunct="0"/>
            <a:endParaRPr lang="en-US" i="0" dirty="0" smtClean="0">
              <a:latin typeface="Calibri Light" panose="020F0302020204030204" pitchFamily="34" charset="0"/>
              <a:ea typeface="ＭＳ Ｐゴシック" pitchFamily="34" charset="-128"/>
            </a:endParaRPr>
          </a:p>
          <a:p>
            <a:pPr eaLnBrk="0" hangingPunct="0"/>
            <a:endParaRPr lang="en-US" i="0" dirty="0" smtClean="0">
              <a:latin typeface="Calibri Light" panose="020F0302020204030204" pitchFamily="34" charset="0"/>
              <a:ea typeface="ＭＳ Ｐゴシック" pitchFamily="34" charset="-128"/>
            </a:endParaRPr>
          </a:p>
          <a:p>
            <a:pPr eaLnBrk="0" hangingPunct="0"/>
            <a:endParaRPr lang="en-US" i="0" dirty="0">
              <a:latin typeface="Calibri Light" panose="020F0302020204030204" pitchFamily="34" charset="0"/>
              <a:ea typeface="ＭＳ Ｐゴシック" pitchFamily="34" charset="-128"/>
            </a:endParaRPr>
          </a:p>
        </p:txBody>
      </p:sp>
      <mc:AlternateContent xmlns:mc="http://schemas.openxmlformats.org/markup-compatibility/2006" xmlns:a14="http://schemas.microsoft.com/office/drawing/2010/main">
        <mc:Choice Requires="a14">
          <p:sp>
            <p:nvSpPr>
              <p:cNvPr id="27" name="TextBox 26"/>
              <p:cNvSpPr txBox="1"/>
              <p:nvPr/>
            </p:nvSpPr>
            <p:spPr>
              <a:xfrm>
                <a:off x="4329382" y="3786265"/>
                <a:ext cx="1203535" cy="701154"/>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b="0" i="1" smtClean="0">
                          <a:latin typeface="Cambria Math" panose="02040503050406030204" pitchFamily="18" charset="0"/>
                          <a:ea typeface="Cambria Math" panose="02040503050406030204" pitchFamily="18" charset="0"/>
                        </a:rPr>
                        <m:t>𝐼</m:t>
                      </m:r>
                      <m:r>
                        <a:rPr lang="en-GB" b="0" i="1" smtClean="0">
                          <a:latin typeface="Cambria Math" panose="02040503050406030204" pitchFamily="18" charset="0"/>
                          <a:ea typeface="Cambria Math" panose="02040503050406030204" pitchFamily="18" charset="0"/>
                        </a:rPr>
                        <m:t>=</m:t>
                      </m:r>
                      <m:f>
                        <m:fPr>
                          <m:ctrlPr>
                            <a:rPr lang="en-GB" b="0" i="1">
                              <a:latin typeface="Cambria Math" panose="02040503050406030204" pitchFamily="18" charset="0"/>
                              <a:ea typeface="Cambria Math" panose="02040503050406030204" pitchFamily="18" charset="0"/>
                            </a:rPr>
                          </m:ctrlPr>
                        </m:fPr>
                        <m:num>
                          <m:r>
                            <a:rPr lang="en-GB" b="0" i="1" smtClean="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𝑁𝐼</m:t>
                          </m:r>
                          <m:r>
                            <a:rPr lang="en-GB" b="0" i="1" smtClean="0">
                              <a:latin typeface="Cambria Math" panose="02040503050406030204" pitchFamily="18" charset="0"/>
                              <a:ea typeface="Cambria Math" panose="02040503050406030204" pitchFamily="18" charset="0"/>
                            </a:rPr>
                            <m:t>)</m:t>
                          </m:r>
                        </m:num>
                        <m:den>
                          <m:r>
                            <a:rPr lang="en-GB" b="0" i="1" smtClean="0">
                              <a:latin typeface="Cambria Math" panose="02040503050406030204" pitchFamily="18" charset="0"/>
                              <a:ea typeface="Cambria Math" panose="02040503050406030204" pitchFamily="18" charset="0"/>
                            </a:rPr>
                            <m:t>𝑁</m:t>
                          </m:r>
                        </m:den>
                      </m:f>
                    </m:oMath>
                  </m:oMathPara>
                </a14:m>
                <a:r>
                  <a:rPr lang="en-GB" b="0" i="1" dirty="0" smtClean="0">
                    <a:latin typeface="Cambria Math" panose="02040503050406030204" pitchFamily="18" charset="0"/>
                  </a:rPr>
                  <a:t/>
                </a:r>
                <a:br>
                  <a:rPr lang="en-GB" b="0" i="1" dirty="0" smtClean="0">
                    <a:latin typeface="Cambria Math" panose="02040503050406030204" pitchFamily="18" charset="0"/>
                  </a:rPr>
                </a:br>
                <a:endParaRPr lang="en-GB" b="0" dirty="0"/>
              </a:p>
            </p:txBody>
          </p:sp>
        </mc:Choice>
        <mc:Fallback xmlns="">
          <p:sp>
            <p:nvSpPr>
              <p:cNvPr id="27" name="TextBox 26"/>
              <p:cNvSpPr txBox="1">
                <a:spLocks noRot="1" noChangeAspect="1" noMove="1" noResize="1" noEditPoints="1" noAdjustHandles="1" noChangeArrowheads="1" noChangeShapeType="1" noTextEdit="1"/>
              </p:cNvSpPr>
              <p:nvPr/>
            </p:nvSpPr>
            <p:spPr>
              <a:xfrm>
                <a:off x="4329382" y="3786265"/>
                <a:ext cx="1203535" cy="701154"/>
              </a:xfrm>
              <a:prstGeom prst="rect">
                <a:avLst/>
              </a:prstGeom>
              <a:blipFill rotWithShape="0">
                <a:blip r:embed="rId5"/>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8" name="TextBox 27"/>
              <p:cNvSpPr txBox="1"/>
              <p:nvPr/>
            </p:nvSpPr>
            <p:spPr>
              <a:xfrm>
                <a:off x="4253182" y="4871770"/>
                <a:ext cx="1989840" cy="753924"/>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b="0" i="1" smtClean="0">
                          <a:latin typeface="Cambria Math" panose="02040503050406030204" pitchFamily="18" charset="0"/>
                          <a:ea typeface="Cambria Math" panose="02040503050406030204" pitchFamily="18" charset="0"/>
                        </a:rPr>
                        <m:t>𝑅</m:t>
                      </m:r>
                      <m:r>
                        <a:rPr lang="en-GB" b="0" i="1" smtClean="0">
                          <a:latin typeface="Cambria Math" panose="02040503050406030204" pitchFamily="18" charset="0"/>
                          <a:ea typeface="Cambria Math" panose="02040503050406030204" pitchFamily="18" charset="0"/>
                        </a:rPr>
                        <m:t>=4</m:t>
                      </m:r>
                      <m:f>
                        <m:fPr>
                          <m:ctrlPr>
                            <a:rPr lang="en-GB" b="0" i="1">
                              <a:latin typeface="Cambria Math" panose="02040503050406030204" pitchFamily="18" charset="0"/>
                              <a:ea typeface="Cambria Math" panose="02040503050406030204" pitchFamily="18" charset="0"/>
                            </a:rPr>
                          </m:ctrlPr>
                        </m:fPr>
                        <m:num>
                          <m:r>
                            <a:rPr lang="en-GB" b="0">
                              <a:latin typeface="Cambria Math" panose="02040503050406030204" pitchFamily="18" charset="0"/>
                              <a:ea typeface="Cambria Math" panose="02040503050406030204" pitchFamily="18" charset="0"/>
                            </a:rPr>
                            <m:t>𝜌</m:t>
                          </m:r>
                          <m:r>
                            <a:rPr lang="en-GB" b="0" i="1" smtClean="0">
                              <a:latin typeface="Cambria Math" panose="02040503050406030204" pitchFamily="18" charset="0"/>
                              <a:ea typeface="Cambria Math" panose="02040503050406030204" pitchFamily="18" charset="0"/>
                            </a:rPr>
                            <m:t>𝑁</m:t>
                          </m:r>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𝐿</m:t>
                              </m:r>
                            </m:e>
                            <m:sub>
                              <m:r>
                                <a:rPr lang="en-GB" b="0" i="1" smtClean="0">
                                  <a:latin typeface="Cambria Math" panose="02040503050406030204" pitchFamily="18" charset="0"/>
                                  <a:ea typeface="Cambria Math" panose="02040503050406030204" pitchFamily="18" charset="0"/>
                                </a:rPr>
                                <m:t>𝑡𝑢𝑟𝑛</m:t>
                              </m:r>
                            </m:sub>
                          </m:sSub>
                        </m:num>
                        <m:den>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𝐴</m:t>
                              </m:r>
                            </m:e>
                            <m:sub>
                              <m:r>
                                <a:rPr lang="en-GB" b="0" i="1" smtClean="0">
                                  <a:latin typeface="Cambria Math" panose="02040503050406030204" pitchFamily="18" charset="0"/>
                                  <a:ea typeface="Cambria Math" panose="02040503050406030204" pitchFamily="18" charset="0"/>
                                </a:rPr>
                                <m:t>𝑐𝑜𝑛𝑑</m:t>
                              </m:r>
                            </m:sub>
                          </m:sSub>
                        </m:den>
                      </m:f>
                    </m:oMath>
                  </m:oMathPara>
                </a14:m>
                <a:r>
                  <a:rPr lang="en-GB" b="0" i="1" dirty="0" smtClean="0">
                    <a:latin typeface="Cambria Math" panose="02040503050406030204" pitchFamily="18" charset="0"/>
                  </a:rPr>
                  <a:t/>
                </a:r>
                <a:br>
                  <a:rPr lang="en-GB" b="0" i="1" dirty="0" smtClean="0">
                    <a:latin typeface="Cambria Math" panose="02040503050406030204" pitchFamily="18" charset="0"/>
                  </a:rPr>
                </a:br>
                <a:endParaRPr lang="en-GB" b="0" dirty="0"/>
              </a:p>
            </p:txBody>
          </p:sp>
        </mc:Choice>
        <mc:Fallback xmlns="">
          <p:sp>
            <p:nvSpPr>
              <p:cNvPr id="28" name="TextBox 27"/>
              <p:cNvSpPr txBox="1">
                <a:spLocks noRot="1" noChangeAspect="1" noMove="1" noResize="1" noEditPoints="1" noAdjustHandles="1" noChangeArrowheads="1" noChangeShapeType="1" noTextEdit="1"/>
              </p:cNvSpPr>
              <p:nvPr/>
            </p:nvSpPr>
            <p:spPr>
              <a:xfrm>
                <a:off x="4253182" y="4871770"/>
                <a:ext cx="1989840" cy="753924"/>
              </a:xfrm>
              <a:prstGeom prst="rect">
                <a:avLst/>
              </a:prstGeom>
              <a:blipFill rotWithShape="0">
                <a:blip r:embed="rId6"/>
                <a:stretch>
                  <a:fillRect/>
                </a:stretch>
              </a:blipFill>
            </p:spPr>
            <p:txBody>
              <a:bodyPr/>
              <a:lstStyle/>
              <a:p>
                <a:r>
                  <a:rPr lang="en-GB">
                    <a:noFill/>
                  </a:rPr>
                  <a:t> </a:t>
                </a:r>
              </a:p>
            </p:txBody>
          </p:sp>
        </mc:Fallback>
      </mc:AlternateContent>
      <p:pic>
        <p:nvPicPr>
          <p:cNvPr id="9" name="Picture 8"/>
          <p:cNvPicPr>
            <a:picLocks noChangeAspect="1"/>
          </p:cNvPicPr>
          <p:nvPr/>
        </p:nvPicPr>
        <p:blipFill>
          <a:blip r:embed="rId7">
            <a:clrChange>
              <a:clrFrom>
                <a:srgbClr val="FFFFFF"/>
              </a:clrFrom>
              <a:clrTo>
                <a:srgbClr val="FFFFFF">
                  <a:alpha val="0"/>
                </a:srgbClr>
              </a:clrTo>
            </a:clrChange>
          </a:blip>
          <a:stretch>
            <a:fillRect/>
          </a:stretch>
        </p:blipFill>
        <p:spPr>
          <a:xfrm rot="964680">
            <a:off x="7952693" y="943554"/>
            <a:ext cx="706600" cy="1113228"/>
          </a:xfrm>
          <a:prstGeom prst="rect">
            <a:avLst/>
          </a:prstGeom>
        </p:spPr>
      </p:pic>
    </p:spTree>
    <p:extLst>
      <p:ext uri="{BB962C8B-B14F-4D97-AF65-F5344CB8AC3E}">
        <p14:creationId xmlns:p14="http://schemas.microsoft.com/office/powerpoint/2010/main" val="365219257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a:solidFill>
                  <a:srgbClr val="0033CC"/>
                </a:solidFill>
                <a:latin typeface="Calibri Light" panose="020F0302020204030204" pitchFamily="34" charset="0"/>
              </a:rPr>
              <a:t>These are </a:t>
            </a:r>
            <a:r>
              <a:rPr lang="en-US" sz="2800" i="0" kern="0" dirty="0" smtClean="0">
                <a:solidFill>
                  <a:srgbClr val="0033CC"/>
                </a:solidFill>
                <a:latin typeface="Calibri Light" panose="020F0302020204030204" pitchFamily="34" charset="0"/>
              </a:rPr>
              <a:t>useful formulae for the </a:t>
            </a:r>
            <a:r>
              <a:rPr lang="en-US" sz="2800" i="0" kern="0" dirty="0">
                <a:solidFill>
                  <a:srgbClr val="0033CC"/>
                </a:solidFill>
                <a:latin typeface="Calibri Light" panose="020F0302020204030204" pitchFamily="34" charset="0"/>
              </a:rPr>
              <a:t>main </a:t>
            </a:r>
            <a:r>
              <a:rPr lang="en-US" sz="2800" i="0" kern="0" dirty="0" smtClean="0">
                <a:solidFill>
                  <a:srgbClr val="0033CC"/>
                </a:solidFill>
                <a:latin typeface="Calibri Light" panose="020F0302020204030204" pitchFamily="34" charset="0"/>
              </a:rPr>
              <a:t>cooling                      parameters </a:t>
            </a:r>
            <a:r>
              <a:rPr lang="en-US" sz="2800" i="0" kern="0" dirty="0">
                <a:solidFill>
                  <a:srgbClr val="0033CC"/>
                </a:solidFill>
                <a:latin typeface="Calibri Light" panose="020F0302020204030204" pitchFamily="34" charset="0"/>
              </a:rPr>
              <a:t>of a </a:t>
            </a:r>
            <a:r>
              <a:rPr lang="en-US" sz="2800" i="0" kern="0" dirty="0" smtClean="0">
                <a:solidFill>
                  <a:srgbClr val="0033CC"/>
                </a:solidFill>
                <a:latin typeface="Calibri Light" panose="020F0302020204030204" pitchFamily="34" charset="0"/>
              </a:rPr>
              <a:t>water cooled resistive magnet</a:t>
            </a:r>
            <a:endParaRPr lang="en-US" sz="2800" b="0" i="0" kern="0" dirty="0">
              <a:solidFill>
                <a:srgbClr val="0033CC"/>
              </a:solidFill>
              <a:latin typeface="Calibri Light" panose="020F0302020204030204" pitchFamily="34" charset="0"/>
            </a:endParaRPr>
          </a:p>
          <a:p>
            <a:pPr algn="l">
              <a:lnSpc>
                <a:spcPct val="110000"/>
              </a:lnSpc>
            </a:pPr>
            <a:endParaRPr lang="en-US" sz="2800" b="0" i="0" kern="0" dirty="0" smtClean="0">
              <a:solidFill>
                <a:srgbClr val="0033CC"/>
              </a:solidFill>
              <a:latin typeface="Calibri Light" panose="020F0302020204030204" pitchFamily="34" charset="0"/>
            </a:endParaRPr>
          </a:p>
        </p:txBody>
      </p:sp>
      <mc:AlternateContent xmlns:mc="http://schemas.openxmlformats.org/markup-compatibility/2006" xmlns:a14="http://schemas.microsoft.com/office/drawing/2010/main">
        <mc:Choice Requires="a14">
          <p:sp>
            <p:nvSpPr>
              <p:cNvPr id="12" name="TextBox 11"/>
              <p:cNvSpPr txBox="1"/>
              <p:nvPr/>
            </p:nvSpPr>
            <p:spPr>
              <a:xfrm>
                <a:off x="3845064" y="1588012"/>
                <a:ext cx="2012539" cy="689099"/>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𝑄</m:t>
                          </m:r>
                        </m:e>
                        <m:sub>
                          <m:r>
                            <a:rPr lang="en-GB" b="0" i="1" smtClean="0">
                              <a:latin typeface="Cambria Math" panose="02040503050406030204" pitchFamily="18" charset="0"/>
                              <a:ea typeface="Cambria Math" panose="02040503050406030204" pitchFamily="18" charset="0"/>
                            </a:rPr>
                            <m:t>𝑡𝑜𝑡</m:t>
                          </m:r>
                        </m:sub>
                      </m:sSub>
                      <m:r>
                        <a:rPr lang="en-GB" b="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14.3</m:t>
                      </m:r>
                      <m:f>
                        <m:fPr>
                          <m:ctrlPr>
                            <a:rPr lang="en-GB" b="0" i="1">
                              <a:latin typeface="Cambria Math" panose="02040503050406030204" pitchFamily="18" charset="0"/>
                              <a:ea typeface="Cambria Math" panose="02040503050406030204" pitchFamily="18" charset="0"/>
                            </a:rPr>
                          </m:ctrlPr>
                        </m:fPr>
                        <m:num>
                          <m:r>
                            <a:rPr lang="en-GB" b="0" i="1" smtClean="0">
                              <a:latin typeface="Cambria Math" panose="02040503050406030204" pitchFamily="18" charset="0"/>
                              <a:ea typeface="Cambria Math" panose="02040503050406030204" pitchFamily="18" charset="0"/>
                            </a:rPr>
                            <m:t>𝑃</m:t>
                          </m:r>
                        </m:num>
                        <m:den>
                          <m:r>
                            <m:rPr>
                              <m:sty m:val="p"/>
                            </m:rPr>
                            <a:rPr lang="el-GR" b="0" i="1" smtClean="0">
                              <a:latin typeface="Cambria Math" panose="02040503050406030204" pitchFamily="18" charset="0"/>
                              <a:ea typeface="Cambria Math" panose="02040503050406030204" pitchFamily="18" charset="0"/>
                            </a:rPr>
                            <m:t>Δ</m:t>
                          </m:r>
                          <m:r>
                            <a:rPr lang="en-GB" b="0" i="1" smtClean="0">
                              <a:latin typeface="Cambria Math" panose="02040503050406030204" pitchFamily="18" charset="0"/>
                              <a:ea typeface="Cambria Math" panose="02040503050406030204" pitchFamily="18" charset="0"/>
                            </a:rPr>
                            <m:t>𝑇</m:t>
                          </m:r>
                        </m:den>
                      </m:f>
                    </m:oMath>
                  </m:oMathPara>
                </a14:m>
                <a:r>
                  <a:rPr lang="en-GB" b="0" i="1" dirty="0" smtClean="0">
                    <a:latin typeface="Cambria Math" panose="02040503050406030204" pitchFamily="18" charset="0"/>
                  </a:rPr>
                  <a:t/>
                </a:r>
                <a:br>
                  <a:rPr lang="en-GB" b="0" i="1" dirty="0" smtClean="0">
                    <a:latin typeface="Cambria Math" panose="02040503050406030204" pitchFamily="18" charset="0"/>
                  </a:rPr>
                </a:br>
                <a:endParaRPr lang="en-GB" b="0" dirty="0"/>
              </a:p>
            </p:txBody>
          </p:sp>
        </mc:Choice>
        <mc:Fallback xmlns="">
          <p:sp>
            <p:nvSpPr>
              <p:cNvPr id="12" name="TextBox 11"/>
              <p:cNvSpPr txBox="1">
                <a:spLocks noRot="1" noChangeAspect="1" noMove="1" noResize="1" noEditPoints="1" noAdjustHandles="1" noChangeArrowheads="1" noChangeShapeType="1" noTextEdit="1"/>
              </p:cNvSpPr>
              <p:nvPr/>
            </p:nvSpPr>
            <p:spPr>
              <a:xfrm>
                <a:off x="3845064" y="1588012"/>
                <a:ext cx="2012539" cy="689099"/>
              </a:xfrm>
              <a:prstGeom prst="rect">
                <a:avLst/>
              </a:prstGeom>
              <a:blipFill rotWithShape="0">
                <a:blip r:embed="rId3"/>
                <a:stretch>
                  <a:fillRect/>
                </a:stretch>
              </a:blipFill>
            </p:spPr>
            <p:txBody>
              <a:bodyPr/>
              <a:lstStyle/>
              <a:p>
                <a:r>
                  <a:rPr lang="en-GB">
                    <a:noFill/>
                  </a:rPr>
                  <a:t> </a:t>
                </a:r>
              </a:p>
            </p:txBody>
          </p:sp>
        </mc:Fallback>
      </mc:AlternateContent>
      <p:sp>
        <p:nvSpPr>
          <p:cNvPr id="13" name="Text Box 36"/>
          <p:cNvSpPr txBox="1">
            <a:spLocks noChangeArrowheads="1"/>
          </p:cNvSpPr>
          <p:nvPr/>
        </p:nvSpPr>
        <p:spPr bwMode="auto">
          <a:xfrm>
            <a:off x="827584" y="1757129"/>
            <a:ext cx="3528392" cy="5632311"/>
          </a:xfrm>
          <a:prstGeom prst="rect">
            <a:avLst/>
          </a:prstGeom>
          <a:noFill/>
          <a:ln w="9525" algn="ctr">
            <a:noFill/>
            <a:miter lim="800000"/>
            <a:headEnd/>
            <a:tailEnd/>
          </a:ln>
        </p:spPr>
        <p:txBody>
          <a:bodyPr wrap="square">
            <a:spAutoFit/>
          </a:bodyPr>
          <a:lstStyle/>
          <a:p>
            <a:pPr eaLnBrk="0" hangingPunct="0"/>
            <a:r>
              <a:rPr lang="en-US" i="0" dirty="0" smtClean="0">
                <a:latin typeface="Calibri Light" panose="020F0302020204030204" pitchFamily="34" charset="0"/>
                <a:ea typeface="ＭＳ Ｐゴシック" pitchFamily="34" charset="-128"/>
              </a:rPr>
              <a:t>cooling flow </a:t>
            </a:r>
          </a:p>
          <a:p>
            <a:pPr eaLnBrk="0" hangingPunct="0"/>
            <a:endParaRPr lang="en-US" i="0" dirty="0" smtClean="0">
              <a:latin typeface="Calibri Light" panose="020F0302020204030204" pitchFamily="34" charset="0"/>
              <a:ea typeface="ＭＳ Ｐゴシック" pitchFamily="34" charset="-128"/>
            </a:endParaRPr>
          </a:p>
          <a:p>
            <a:pPr eaLnBrk="0" hangingPunct="0"/>
            <a:endParaRPr lang="en-US" i="0" dirty="0" smtClean="0">
              <a:latin typeface="Calibri Light" panose="020F0302020204030204" pitchFamily="34" charset="0"/>
              <a:ea typeface="ＭＳ Ｐゴシック" pitchFamily="34" charset="-128"/>
            </a:endParaRPr>
          </a:p>
          <a:p>
            <a:pPr eaLnBrk="0" hangingPunct="0"/>
            <a:r>
              <a:rPr lang="en-US" i="0" dirty="0" smtClean="0">
                <a:latin typeface="Calibri Light" panose="020F0302020204030204" pitchFamily="34" charset="0"/>
                <a:ea typeface="ＭＳ Ｐゴシック" pitchFamily="34" charset="-128"/>
              </a:rPr>
              <a:t>water velocity</a:t>
            </a:r>
          </a:p>
          <a:p>
            <a:pPr eaLnBrk="0" hangingPunct="0"/>
            <a:endParaRPr lang="en-US" i="0" dirty="0">
              <a:latin typeface="Calibri Light" panose="020F0302020204030204" pitchFamily="34" charset="0"/>
              <a:ea typeface="ＭＳ Ｐゴシック" pitchFamily="34" charset="-128"/>
            </a:endParaRPr>
          </a:p>
          <a:p>
            <a:pPr eaLnBrk="0" hangingPunct="0"/>
            <a:endParaRPr lang="en-US" i="0" dirty="0" smtClean="0">
              <a:latin typeface="Calibri Light" panose="020F0302020204030204" pitchFamily="34" charset="0"/>
              <a:ea typeface="ＭＳ Ｐゴシック" pitchFamily="34" charset="-128"/>
            </a:endParaRPr>
          </a:p>
          <a:p>
            <a:pPr eaLnBrk="0" hangingPunct="0"/>
            <a:r>
              <a:rPr lang="en-US" i="0" dirty="0" smtClean="0">
                <a:latin typeface="Calibri Light" panose="020F0302020204030204" pitchFamily="34" charset="0"/>
                <a:ea typeface="ＭＳ Ｐゴシック" pitchFamily="34" charset="-128"/>
              </a:rPr>
              <a:t>Reynolds number</a:t>
            </a:r>
          </a:p>
          <a:p>
            <a:pPr eaLnBrk="0" hangingPunct="0"/>
            <a:endParaRPr lang="en-US" i="0" dirty="0" smtClean="0">
              <a:latin typeface="Calibri Light" panose="020F0302020204030204" pitchFamily="34" charset="0"/>
              <a:ea typeface="ＭＳ Ｐゴシック" pitchFamily="34" charset="-128"/>
            </a:endParaRPr>
          </a:p>
          <a:p>
            <a:pPr eaLnBrk="0" hangingPunct="0"/>
            <a:endParaRPr lang="en-US" i="0" dirty="0" smtClean="0">
              <a:latin typeface="Calibri Light" panose="020F0302020204030204" pitchFamily="34" charset="0"/>
              <a:ea typeface="ＭＳ Ｐゴシック" pitchFamily="34" charset="-128"/>
            </a:endParaRPr>
          </a:p>
          <a:p>
            <a:pPr eaLnBrk="0" hangingPunct="0"/>
            <a:r>
              <a:rPr lang="en-US" i="0" dirty="0" smtClean="0">
                <a:latin typeface="Calibri Light" panose="020F0302020204030204" pitchFamily="34" charset="0"/>
                <a:ea typeface="ＭＳ Ｐゴシック" pitchFamily="34" charset="-128"/>
              </a:rPr>
              <a:t>pressure drop</a:t>
            </a:r>
          </a:p>
          <a:p>
            <a:pPr eaLnBrk="0" hangingPunct="0"/>
            <a:endParaRPr lang="en-US" i="0" dirty="0">
              <a:latin typeface="Calibri Light" panose="020F0302020204030204" pitchFamily="34" charset="0"/>
              <a:ea typeface="ＭＳ Ｐゴシック" pitchFamily="34" charset="-128"/>
            </a:endParaRPr>
          </a:p>
          <a:p>
            <a:pPr eaLnBrk="0" hangingPunct="0"/>
            <a:endParaRPr lang="en-US" i="0" dirty="0" smtClean="0">
              <a:latin typeface="Calibri Light" panose="020F0302020204030204" pitchFamily="34" charset="0"/>
              <a:ea typeface="ＭＳ Ｐゴシック" pitchFamily="34" charset="-128"/>
            </a:endParaRPr>
          </a:p>
          <a:p>
            <a:pPr eaLnBrk="0" hangingPunct="0"/>
            <a:endParaRPr lang="en-US" i="0" dirty="0" smtClean="0">
              <a:latin typeface="Calibri Light" panose="020F0302020204030204" pitchFamily="34" charset="0"/>
              <a:ea typeface="ＭＳ Ｐゴシック" pitchFamily="34" charset="-128"/>
            </a:endParaRPr>
          </a:p>
          <a:p>
            <a:pPr eaLnBrk="0" hangingPunct="0"/>
            <a:endParaRPr lang="en-US" i="0" dirty="0" smtClean="0">
              <a:latin typeface="Calibri Light" panose="020F0302020204030204" pitchFamily="34" charset="0"/>
              <a:ea typeface="ＭＳ Ｐゴシック" pitchFamily="34" charset="-128"/>
            </a:endParaRPr>
          </a:p>
          <a:p>
            <a:pPr eaLnBrk="0" hangingPunct="0"/>
            <a:endParaRPr lang="en-US" i="0" dirty="0">
              <a:latin typeface="Calibri Light" panose="020F0302020204030204" pitchFamily="34" charset="0"/>
              <a:ea typeface="ＭＳ Ｐゴシック" pitchFamily="34" charset="-128"/>
            </a:endParaRPr>
          </a:p>
        </p:txBody>
      </p:sp>
      <mc:AlternateContent xmlns:mc="http://schemas.openxmlformats.org/markup-compatibility/2006" xmlns:a14="http://schemas.microsoft.com/office/drawing/2010/main">
        <mc:Choice Requires="a14">
          <p:sp>
            <p:nvSpPr>
              <p:cNvPr id="14" name="TextBox 13"/>
              <p:cNvSpPr txBox="1"/>
              <p:nvPr/>
            </p:nvSpPr>
            <p:spPr>
              <a:xfrm>
                <a:off x="3845064" y="2738708"/>
                <a:ext cx="1771447" cy="693908"/>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b="0" i="1" smtClean="0">
                          <a:latin typeface="Cambria Math" panose="02040503050406030204" pitchFamily="18" charset="0"/>
                          <a:ea typeface="Cambria Math" panose="02040503050406030204" pitchFamily="18" charset="0"/>
                        </a:rPr>
                        <m:t>𝑣</m:t>
                      </m:r>
                      <m:r>
                        <a:rPr lang="en-GB" b="0" i="1" smtClean="0">
                          <a:latin typeface="Cambria Math" panose="02040503050406030204" pitchFamily="18" charset="0"/>
                          <a:ea typeface="Cambria Math" panose="02040503050406030204" pitchFamily="18" charset="0"/>
                        </a:rPr>
                        <m:t>=</m:t>
                      </m:r>
                      <m:f>
                        <m:fPr>
                          <m:ctrlPr>
                            <a:rPr lang="en-GB" b="0" i="1">
                              <a:latin typeface="Cambria Math" panose="02040503050406030204" pitchFamily="18" charset="0"/>
                              <a:ea typeface="Cambria Math" panose="02040503050406030204" pitchFamily="18" charset="0"/>
                            </a:rPr>
                          </m:ctrlPr>
                        </m:fPr>
                        <m:num>
                          <m:r>
                            <a:rPr lang="en-GB" b="0" i="1" smtClean="0">
                              <a:latin typeface="Cambria Math" panose="02040503050406030204" pitchFamily="18" charset="0"/>
                              <a:ea typeface="Cambria Math" panose="02040503050406030204" pitchFamily="18" charset="0"/>
                            </a:rPr>
                            <m:t>1000</m:t>
                          </m:r>
                        </m:num>
                        <m:den>
                          <m:r>
                            <a:rPr lang="en-GB" b="0" i="1" smtClean="0">
                              <a:latin typeface="Cambria Math" panose="02040503050406030204" pitchFamily="18" charset="0"/>
                              <a:ea typeface="Cambria Math" panose="02040503050406030204" pitchFamily="18" charset="0"/>
                            </a:rPr>
                            <m:t>15</m:t>
                          </m:r>
                          <m:r>
                            <a:rPr lang="en-GB" b="0" i="1" smtClean="0">
                              <a:latin typeface="Cambria Math" panose="02040503050406030204" pitchFamily="18" charset="0"/>
                              <a:ea typeface="Cambria Math" panose="02040503050406030204" pitchFamily="18" charset="0"/>
                            </a:rPr>
                            <m:t>𝜋</m:t>
                          </m:r>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𝑑</m:t>
                              </m:r>
                            </m:e>
                            <m:sup>
                              <m:r>
                                <a:rPr lang="en-GB" b="0" i="1" smtClean="0">
                                  <a:latin typeface="Cambria Math" panose="02040503050406030204" pitchFamily="18" charset="0"/>
                                  <a:ea typeface="Cambria Math" panose="02040503050406030204" pitchFamily="18" charset="0"/>
                                </a:rPr>
                                <m:t>2</m:t>
                              </m:r>
                            </m:sup>
                          </m:sSup>
                        </m:den>
                      </m:f>
                      <m:r>
                        <a:rPr lang="en-GB" b="0" i="1" smtClean="0">
                          <a:latin typeface="Cambria Math" panose="02040503050406030204" pitchFamily="18" charset="0"/>
                          <a:ea typeface="Cambria Math" panose="02040503050406030204" pitchFamily="18" charset="0"/>
                        </a:rPr>
                        <m:t>𝑄</m:t>
                      </m:r>
                    </m:oMath>
                  </m:oMathPara>
                </a14:m>
                <a:r>
                  <a:rPr lang="en-GB" b="0" i="1" dirty="0" smtClean="0">
                    <a:latin typeface="Cambria Math" panose="02040503050406030204" pitchFamily="18" charset="0"/>
                  </a:rPr>
                  <a:t/>
                </a:r>
                <a:br>
                  <a:rPr lang="en-GB" b="0" i="1" dirty="0" smtClean="0">
                    <a:latin typeface="Cambria Math" panose="02040503050406030204" pitchFamily="18" charset="0"/>
                  </a:rPr>
                </a:br>
                <a:endParaRPr lang="en-GB" b="0" dirty="0"/>
              </a:p>
            </p:txBody>
          </p:sp>
        </mc:Choice>
        <mc:Fallback xmlns="">
          <p:sp>
            <p:nvSpPr>
              <p:cNvPr id="14" name="TextBox 13"/>
              <p:cNvSpPr txBox="1">
                <a:spLocks noRot="1" noChangeAspect="1" noMove="1" noResize="1" noEditPoints="1" noAdjustHandles="1" noChangeArrowheads="1" noChangeShapeType="1" noTextEdit="1"/>
              </p:cNvSpPr>
              <p:nvPr/>
            </p:nvSpPr>
            <p:spPr>
              <a:xfrm>
                <a:off x="3845064" y="2738708"/>
                <a:ext cx="1771447" cy="693908"/>
              </a:xfrm>
              <a:prstGeom prst="rect">
                <a:avLst/>
              </a:prstGeom>
              <a:blipFill rotWithShape="0">
                <a:blip r:embed="rId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 name="TextBox 14"/>
              <p:cNvSpPr txBox="1"/>
              <p:nvPr/>
            </p:nvSpPr>
            <p:spPr>
              <a:xfrm>
                <a:off x="3845064" y="4005064"/>
                <a:ext cx="1855444" cy="369397"/>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b="0" i="1" smtClean="0">
                          <a:latin typeface="Cambria Math" panose="02040503050406030204" pitchFamily="18" charset="0"/>
                          <a:ea typeface="Cambria Math" panose="02040503050406030204" pitchFamily="18" charset="0"/>
                        </a:rPr>
                        <m:t>𝑅𝑒</m:t>
                      </m:r>
                      <m:r>
                        <a:rPr lang="en-GB" b="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1400</m:t>
                      </m:r>
                      <m:r>
                        <a:rPr lang="en-GB" b="0" i="1" smtClean="0">
                          <a:latin typeface="Cambria Math" panose="02040503050406030204" pitchFamily="18" charset="0"/>
                          <a:ea typeface="Cambria Math" panose="02040503050406030204" pitchFamily="18" charset="0"/>
                        </a:rPr>
                        <m:t>𝑑𝑣</m:t>
                      </m:r>
                    </m:oMath>
                  </m:oMathPara>
                </a14:m>
                <a:endParaRPr lang="en-GB" b="0" dirty="0"/>
              </a:p>
            </p:txBody>
          </p:sp>
        </mc:Choice>
        <mc:Fallback xmlns="">
          <p:sp>
            <p:nvSpPr>
              <p:cNvPr id="15" name="TextBox 14"/>
              <p:cNvSpPr txBox="1">
                <a:spLocks noRot="1" noChangeAspect="1" noMove="1" noResize="1" noEditPoints="1" noAdjustHandles="1" noChangeArrowheads="1" noChangeShapeType="1" noTextEdit="1"/>
              </p:cNvSpPr>
              <p:nvPr/>
            </p:nvSpPr>
            <p:spPr>
              <a:xfrm>
                <a:off x="3845064" y="4005064"/>
                <a:ext cx="1855444" cy="369397"/>
              </a:xfrm>
              <a:prstGeom prst="rect">
                <a:avLst/>
              </a:prstGeom>
              <a:blipFill rotWithShape="0">
                <a:blip r:embed="rId5"/>
                <a:stretch>
                  <a:fillRect l="-5921" r="-1316" b="-9836"/>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6" name="TextBox 15"/>
              <p:cNvSpPr txBox="1"/>
              <p:nvPr/>
            </p:nvSpPr>
            <p:spPr>
              <a:xfrm>
                <a:off x="3845064" y="4871368"/>
                <a:ext cx="2604687" cy="746423"/>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m:rPr>
                          <m:sty m:val="p"/>
                        </m:rPr>
                        <a:rPr lang="el-GR" b="0" i="1" smtClean="0">
                          <a:latin typeface="Cambria Math" panose="02040503050406030204" pitchFamily="18" charset="0"/>
                          <a:ea typeface="Cambria Math" panose="02040503050406030204" pitchFamily="18" charset="0"/>
                        </a:rPr>
                        <m:t>Δ</m:t>
                      </m:r>
                      <m:r>
                        <a:rPr lang="en-GB" b="0" i="1" smtClean="0">
                          <a:latin typeface="Cambria Math" panose="02040503050406030204" pitchFamily="18" charset="0"/>
                          <a:ea typeface="Cambria Math" panose="02040503050406030204" pitchFamily="18" charset="0"/>
                        </a:rPr>
                        <m:t>𝑝</m:t>
                      </m:r>
                      <m:r>
                        <a:rPr lang="en-GB" b="0" i="1" smtClean="0">
                          <a:latin typeface="Cambria Math" panose="02040503050406030204" pitchFamily="18" charset="0"/>
                          <a:ea typeface="Cambria Math" panose="02040503050406030204" pitchFamily="18" charset="0"/>
                        </a:rPr>
                        <m:t>=60</m:t>
                      </m:r>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𝐿</m:t>
                          </m:r>
                        </m:e>
                        <m:sub>
                          <m:r>
                            <a:rPr lang="en-GB" b="0" i="1" smtClean="0">
                              <a:latin typeface="Cambria Math" panose="02040503050406030204" pitchFamily="18" charset="0"/>
                              <a:ea typeface="Cambria Math" panose="02040503050406030204" pitchFamily="18" charset="0"/>
                            </a:rPr>
                            <m:t>h𝑦𝑑𝑟</m:t>
                          </m:r>
                        </m:sub>
                      </m:sSub>
                      <m:f>
                        <m:fPr>
                          <m:ctrlPr>
                            <a:rPr lang="en-GB" b="0" i="1" smtClean="0">
                              <a:latin typeface="Cambria Math" panose="02040503050406030204" pitchFamily="18" charset="0"/>
                              <a:ea typeface="Cambria Math" panose="02040503050406030204" pitchFamily="18" charset="0"/>
                            </a:rPr>
                          </m:ctrlPr>
                        </m:fPr>
                        <m:num>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𝑄</m:t>
                              </m:r>
                            </m:e>
                            <m:sup>
                              <m:r>
                                <a:rPr lang="en-GB" b="0" i="1" smtClean="0">
                                  <a:latin typeface="Cambria Math" panose="02040503050406030204" pitchFamily="18" charset="0"/>
                                  <a:ea typeface="Cambria Math" panose="02040503050406030204" pitchFamily="18" charset="0"/>
                                </a:rPr>
                                <m:t>1.75</m:t>
                              </m:r>
                            </m:sup>
                          </m:sSup>
                        </m:num>
                        <m:den>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𝑑</m:t>
                              </m:r>
                            </m:e>
                            <m:sup>
                              <m:r>
                                <a:rPr lang="en-GB" b="0" i="1" smtClean="0">
                                  <a:latin typeface="Cambria Math" panose="02040503050406030204" pitchFamily="18" charset="0"/>
                                  <a:ea typeface="Cambria Math" panose="02040503050406030204" pitchFamily="18" charset="0"/>
                                </a:rPr>
                                <m:t>4.75</m:t>
                              </m:r>
                            </m:sup>
                          </m:sSup>
                        </m:den>
                      </m:f>
                    </m:oMath>
                  </m:oMathPara>
                </a14:m>
                <a:r>
                  <a:rPr lang="en-GB" b="0" i="1" dirty="0" smtClean="0">
                    <a:latin typeface="Cambria Math" panose="02040503050406030204" pitchFamily="18" charset="0"/>
                  </a:rPr>
                  <a:t/>
                </a:r>
                <a:br>
                  <a:rPr lang="en-GB" b="0" i="1" dirty="0" smtClean="0">
                    <a:latin typeface="Cambria Math" panose="02040503050406030204" pitchFamily="18" charset="0"/>
                  </a:rPr>
                </a:br>
                <a:endParaRPr lang="en-GB" b="0" dirty="0"/>
              </a:p>
            </p:txBody>
          </p:sp>
        </mc:Choice>
        <mc:Fallback xmlns="">
          <p:sp>
            <p:nvSpPr>
              <p:cNvPr id="16" name="TextBox 15"/>
              <p:cNvSpPr txBox="1">
                <a:spLocks noRot="1" noChangeAspect="1" noMove="1" noResize="1" noEditPoints="1" noAdjustHandles="1" noChangeArrowheads="1" noChangeShapeType="1" noTextEdit="1"/>
              </p:cNvSpPr>
              <p:nvPr/>
            </p:nvSpPr>
            <p:spPr>
              <a:xfrm>
                <a:off x="3845064" y="4871368"/>
                <a:ext cx="2604687" cy="746423"/>
              </a:xfrm>
              <a:prstGeom prst="rect">
                <a:avLst/>
              </a:prstGeom>
              <a:blipFill rotWithShape="0">
                <a:blip r:embed="rId6"/>
                <a:stretch>
                  <a:fillRect/>
                </a:stretch>
              </a:blipFill>
            </p:spPr>
            <p:txBody>
              <a:bodyPr/>
              <a:lstStyle/>
              <a:p>
                <a:r>
                  <a:rPr lang="en-GB">
                    <a:noFill/>
                  </a:rPr>
                  <a:t> </a:t>
                </a:r>
              </a:p>
            </p:txBody>
          </p:sp>
        </mc:Fallback>
      </mc:AlternateContent>
      <p:pic>
        <p:nvPicPr>
          <p:cNvPr id="9" name="Picture 8"/>
          <p:cNvPicPr>
            <a:picLocks noChangeAspect="1"/>
          </p:cNvPicPr>
          <p:nvPr/>
        </p:nvPicPr>
        <p:blipFill>
          <a:blip r:embed="rId7">
            <a:clrChange>
              <a:clrFrom>
                <a:srgbClr val="FFFFFF"/>
              </a:clrFrom>
              <a:clrTo>
                <a:srgbClr val="FFFFFF">
                  <a:alpha val="0"/>
                </a:srgbClr>
              </a:clrTo>
            </a:clrChange>
          </a:blip>
          <a:stretch>
            <a:fillRect/>
          </a:stretch>
        </p:blipFill>
        <p:spPr>
          <a:xfrm rot="964680">
            <a:off x="8122159" y="264712"/>
            <a:ext cx="706600" cy="1113228"/>
          </a:xfrm>
          <a:prstGeom prst="rect">
            <a:avLst/>
          </a:prstGeom>
        </p:spPr>
      </p:pic>
      <mc:AlternateContent xmlns:mc="http://schemas.openxmlformats.org/markup-compatibility/2006" xmlns:a14="http://schemas.microsoft.com/office/drawing/2010/main">
        <mc:Choice Requires="a14">
          <p:sp>
            <p:nvSpPr>
              <p:cNvPr id="10" name="TextBox 9"/>
              <p:cNvSpPr txBox="1"/>
              <p:nvPr/>
            </p:nvSpPr>
            <p:spPr>
              <a:xfrm>
                <a:off x="6416652" y="1764805"/>
                <a:ext cx="1999586" cy="398571"/>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𝑄</m:t>
                          </m:r>
                        </m:e>
                        <m:sub>
                          <m:r>
                            <a:rPr lang="en-GB" b="0" i="1" smtClean="0">
                              <a:latin typeface="Cambria Math" panose="02040503050406030204" pitchFamily="18" charset="0"/>
                              <a:ea typeface="Cambria Math" panose="02040503050406030204" pitchFamily="18" charset="0"/>
                            </a:rPr>
                            <m:t>𝑡𝑜𝑡</m:t>
                          </m:r>
                        </m:sub>
                      </m:sSub>
                      <m:r>
                        <a:rPr lang="en-GB" b="0">
                          <a:latin typeface="Cambria Math" panose="02040503050406030204" pitchFamily="18" charset="0"/>
                          <a:ea typeface="Cambria Math" panose="02040503050406030204" pitchFamily="18" charset="0"/>
                        </a:rPr>
                        <m:t>≅</m:t>
                      </m:r>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𝑁</m:t>
                          </m:r>
                        </m:e>
                        <m:sub>
                          <m:r>
                            <a:rPr lang="en-GB" b="0" i="1" smtClean="0">
                              <a:latin typeface="Cambria Math" panose="02040503050406030204" pitchFamily="18" charset="0"/>
                              <a:ea typeface="Cambria Math" panose="02040503050406030204" pitchFamily="18" charset="0"/>
                            </a:rPr>
                            <m:t>h𝑦𝑑𝑟</m:t>
                          </m:r>
                        </m:sub>
                      </m:sSub>
                      <m:r>
                        <a:rPr lang="en-GB" b="0" i="1" smtClean="0">
                          <a:latin typeface="Cambria Math" panose="02040503050406030204" pitchFamily="18" charset="0"/>
                          <a:ea typeface="Cambria Math" panose="02040503050406030204" pitchFamily="18" charset="0"/>
                        </a:rPr>
                        <m:t>𝑄</m:t>
                      </m:r>
                    </m:oMath>
                  </m:oMathPara>
                </a14:m>
                <a:r>
                  <a:rPr lang="en-GB" b="0" i="1" dirty="0" smtClean="0">
                    <a:latin typeface="Cambria Math" panose="02040503050406030204" pitchFamily="18" charset="0"/>
                  </a:rPr>
                  <a:t/>
                </a:r>
                <a:br>
                  <a:rPr lang="en-GB" b="0" i="1" dirty="0" smtClean="0">
                    <a:latin typeface="Cambria Math" panose="02040503050406030204" pitchFamily="18" charset="0"/>
                  </a:rPr>
                </a:br>
                <a:endParaRPr lang="en-GB" b="0" dirty="0"/>
              </a:p>
            </p:txBody>
          </p:sp>
        </mc:Choice>
        <mc:Fallback xmlns="">
          <p:sp>
            <p:nvSpPr>
              <p:cNvPr id="10" name="TextBox 9"/>
              <p:cNvSpPr txBox="1">
                <a:spLocks noRot="1" noChangeAspect="1" noMove="1" noResize="1" noEditPoints="1" noAdjustHandles="1" noChangeArrowheads="1" noChangeShapeType="1" noTextEdit="1"/>
              </p:cNvSpPr>
              <p:nvPr/>
            </p:nvSpPr>
            <p:spPr>
              <a:xfrm>
                <a:off x="6416652" y="1764805"/>
                <a:ext cx="1999586" cy="398571"/>
              </a:xfrm>
              <a:prstGeom prst="rect">
                <a:avLst/>
              </a:prstGeom>
              <a:blipFill rotWithShape="0">
                <a:blip r:embed="rId8"/>
                <a:stretch>
                  <a:fillRect l="-6707" r="-2134" b="-24615"/>
                </a:stretch>
              </a:blipFill>
            </p:spPr>
            <p:txBody>
              <a:bodyPr/>
              <a:lstStyle/>
              <a:p>
                <a:r>
                  <a:rPr lang="en-GB">
                    <a:noFill/>
                  </a:rPr>
                  <a:t> </a:t>
                </a:r>
              </a:p>
            </p:txBody>
          </p:sp>
        </mc:Fallback>
      </mc:AlternateContent>
    </p:spTree>
    <p:extLst>
      <p:ext uri="{BB962C8B-B14F-4D97-AF65-F5344CB8AC3E}">
        <p14:creationId xmlns:p14="http://schemas.microsoft.com/office/powerpoint/2010/main" val="4040285468"/>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The </a:t>
            </a:r>
            <a:r>
              <a:rPr lang="en-US" sz="2800" kern="0" dirty="0" smtClean="0">
                <a:solidFill>
                  <a:srgbClr val="0033CC"/>
                </a:solidFill>
                <a:latin typeface="Calibri Light" panose="020F0302020204030204" pitchFamily="34" charset="0"/>
              </a:rPr>
              <a:t>ideal</a:t>
            </a:r>
            <a:r>
              <a:rPr lang="en-US" sz="2800" i="0" kern="0" dirty="0" smtClean="0">
                <a:solidFill>
                  <a:srgbClr val="0033CC"/>
                </a:solidFill>
                <a:latin typeface="Calibri Light" panose="020F0302020204030204" pitchFamily="34" charset="0"/>
              </a:rPr>
              <a:t> poles for dipole, quadrupole, sextupole, etc. are lines of constant scalar potential</a:t>
            </a:r>
            <a:endParaRPr lang="en-US" sz="2800" b="0" i="0" kern="0" dirty="0">
              <a:solidFill>
                <a:srgbClr val="0033CC"/>
              </a:solidFill>
              <a:latin typeface="Calibri Light" panose="020F0302020204030204" pitchFamily="34" charset="0"/>
            </a:endParaRPr>
          </a:p>
          <a:p>
            <a:pPr algn="l">
              <a:lnSpc>
                <a:spcPct val="110000"/>
              </a:lnSpc>
            </a:pPr>
            <a:endParaRPr lang="en-US" sz="2800" b="0" i="0" kern="0" dirty="0" smtClean="0">
              <a:solidFill>
                <a:srgbClr val="0033CC"/>
              </a:solidFill>
              <a:latin typeface="Calibri Light" panose="020F0302020204030204" pitchFamily="34" charset="0"/>
            </a:endParaRPr>
          </a:p>
        </p:txBody>
      </p:sp>
      <mc:AlternateContent xmlns:mc="http://schemas.openxmlformats.org/markup-compatibility/2006" xmlns:a14="http://schemas.microsoft.com/office/drawing/2010/main">
        <mc:Choice Requires="a14">
          <p:sp>
            <p:nvSpPr>
              <p:cNvPr id="4" name="TextBox 3"/>
              <p:cNvSpPr txBox="1"/>
              <p:nvPr/>
            </p:nvSpPr>
            <p:spPr>
              <a:xfrm>
                <a:off x="3923928" y="2379382"/>
                <a:ext cx="1370888" cy="369397"/>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b="0" i="1" smtClean="0">
                          <a:latin typeface="Cambria Math" panose="02040503050406030204" pitchFamily="18" charset="0"/>
                          <a:ea typeface="Cambria Math" panose="02040503050406030204" pitchFamily="18" charset="0"/>
                        </a:rPr>
                        <m:t>𝑦</m:t>
                      </m:r>
                      <m:r>
                        <a:rPr lang="en-GB" b="0" i="1" smtClean="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h</m:t>
                      </m:r>
                      <m:r>
                        <a:rPr lang="en-GB" b="0" i="1" smtClean="0">
                          <a:latin typeface="Cambria Math" panose="02040503050406030204" pitchFamily="18" charset="0"/>
                          <a:ea typeface="Cambria Math" panose="02040503050406030204" pitchFamily="18" charset="0"/>
                        </a:rPr>
                        <m:t>/2</m:t>
                      </m:r>
                    </m:oMath>
                  </m:oMathPara>
                </a14:m>
                <a:r>
                  <a:rPr lang="en-GB" b="0" i="1" dirty="0" smtClean="0">
                    <a:latin typeface="Cambria Math" panose="02040503050406030204" pitchFamily="18" charset="0"/>
                  </a:rPr>
                  <a:t/>
                </a:r>
                <a:br>
                  <a:rPr lang="en-GB" b="0" i="1" dirty="0" smtClean="0">
                    <a:latin typeface="Cambria Math" panose="02040503050406030204" pitchFamily="18" charset="0"/>
                  </a:rPr>
                </a:br>
                <a:endParaRPr lang="en-GB" b="0" dirty="0"/>
              </a:p>
            </p:txBody>
          </p:sp>
        </mc:Choice>
        <mc:Fallback xmlns="">
          <p:sp>
            <p:nvSpPr>
              <p:cNvPr id="4" name="TextBox 3"/>
              <p:cNvSpPr txBox="1">
                <a:spLocks noRot="1" noChangeAspect="1" noMove="1" noResize="1" noEditPoints="1" noAdjustHandles="1" noChangeArrowheads="1" noChangeShapeType="1" noTextEdit="1"/>
              </p:cNvSpPr>
              <p:nvPr/>
            </p:nvSpPr>
            <p:spPr>
              <a:xfrm>
                <a:off x="3923928" y="2379382"/>
                <a:ext cx="1370888" cy="369397"/>
              </a:xfrm>
              <a:prstGeom prst="rect">
                <a:avLst/>
              </a:prstGeom>
              <a:blipFill rotWithShape="0">
                <a:blip r:embed="rId3"/>
                <a:stretch>
                  <a:fillRect l="-8000" r="-2222" b="-3770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7" name="TextBox 6"/>
              <p:cNvSpPr txBox="1"/>
              <p:nvPr/>
            </p:nvSpPr>
            <p:spPr>
              <a:xfrm>
                <a:off x="3923928" y="3696278"/>
                <a:ext cx="1510413" cy="369397"/>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b="0" i="1" smtClean="0">
                          <a:latin typeface="Cambria Math" panose="02040503050406030204" pitchFamily="18" charset="0"/>
                          <a:ea typeface="Cambria Math" panose="02040503050406030204" pitchFamily="18" charset="0"/>
                        </a:rPr>
                        <m:t>2</m:t>
                      </m:r>
                      <m:r>
                        <a:rPr lang="en-GB" b="0" i="1" smtClean="0">
                          <a:latin typeface="Cambria Math" panose="02040503050406030204" pitchFamily="18" charset="0"/>
                          <a:ea typeface="Cambria Math" panose="02040503050406030204" pitchFamily="18" charset="0"/>
                        </a:rPr>
                        <m:t>𝑥𝑦</m:t>
                      </m:r>
                      <m:r>
                        <a:rPr lang="en-GB" b="0" i="1" smtClean="0">
                          <a:latin typeface="Cambria Math" panose="02040503050406030204" pitchFamily="18" charset="0"/>
                          <a:ea typeface="Cambria Math" panose="02040503050406030204" pitchFamily="18" charset="0"/>
                        </a:rPr>
                        <m:t>=</m:t>
                      </m:r>
                      <m:r>
                        <a:rPr lang="en-GB" b="0">
                          <a:latin typeface="Cambria Math" panose="02040503050406030204" pitchFamily="18" charset="0"/>
                          <a:ea typeface="Cambria Math" panose="02040503050406030204" pitchFamily="18" charset="0"/>
                        </a:rPr>
                        <m:t>±</m:t>
                      </m:r>
                      <m:sSup>
                        <m:sSupPr>
                          <m:ctrlPr>
                            <a:rPr lang="en-GB" b="0" i="1">
                              <a:latin typeface="Cambria Math" panose="02040503050406030204" pitchFamily="18" charset="0"/>
                              <a:ea typeface="Cambria Math" panose="02040503050406030204" pitchFamily="18" charset="0"/>
                            </a:rPr>
                          </m:ctrlPr>
                        </m:sSupPr>
                        <m:e>
                          <m:r>
                            <a:rPr lang="en-GB" b="0">
                              <a:latin typeface="Cambria Math" panose="02040503050406030204" pitchFamily="18" charset="0"/>
                              <a:ea typeface="Cambria Math" panose="02040503050406030204" pitchFamily="18" charset="0"/>
                            </a:rPr>
                            <m:t>𝑟</m:t>
                          </m:r>
                        </m:e>
                        <m:sup>
                          <m:r>
                            <a:rPr lang="en-GB" b="0">
                              <a:latin typeface="Cambria Math" panose="02040503050406030204" pitchFamily="18" charset="0"/>
                              <a:ea typeface="Cambria Math" panose="02040503050406030204" pitchFamily="18" charset="0"/>
                            </a:rPr>
                            <m:t>2</m:t>
                          </m:r>
                        </m:sup>
                      </m:sSup>
                    </m:oMath>
                  </m:oMathPara>
                </a14:m>
                <a:r>
                  <a:rPr lang="en-GB" b="0" i="1" dirty="0" smtClean="0">
                    <a:latin typeface="Cambria Math" panose="02040503050406030204" pitchFamily="18" charset="0"/>
                  </a:rPr>
                  <a:t/>
                </a:r>
                <a:br>
                  <a:rPr lang="en-GB" b="0" i="1" dirty="0" smtClean="0">
                    <a:latin typeface="Cambria Math" panose="02040503050406030204" pitchFamily="18" charset="0"/>
                  </a:rPr>
                </a:br>
                <a:endParaRPr lang="en-GB" b="0" dirty="0"/>
              </a:p>
            </p:txBody>
          </p:sp>
        </mc:Choice>
        <mc:Fallback xmlns="">
          <p:sp>
            <p:nvSpPr>
              <p:cNvPr id="7" name="TextBox 6"/>
              <p:cNvSpPr txBox="1">
                <a:spLocks noRot="1" noChangeAspect="1" noMove="1" noResize="1" noEditPoints="1" noAdjustHandles="1" noChangeArrowheads="1" noChangeShapeType="1" noTextEdit="1"/>
              </p:cNvSpPr>
              <p:nvPr/>
            </p:nvSpPr>
            <p:spPr>
              <a:xfrm>
                <a:off x="3923928" y="3696278"/>
                <a:ext cx="1510413" cy="369397"/>
              </a:xfrm>
              <a:prstGeom prst="rect">
                <a:avLst/>
              </a:prstGeom>
              <a:blipFill rotWithShape="0">
                <a:blip r:embed="rId4"/>
                <a:stretch>
                  <a:fillRect l="-7287" b="-2786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 name="TextBox 7"/>
              <p:cNvSpPr txBox="1"/>
              <p:nvPr/>
            </p:nvSpPr>
            <p:spPr>
              <a:xfrm>
                <a:off x="3923928" y="5013174"/>
                <a:ext cx="2365006" cy="369397"/>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b="0" i="1" smtClean="0">
                          <a:latin typeface="Cambria Math" panose="02040503050406030204" pitchFamily="18" charset="0"/>
                          <a:ea typeface="Cambria Math" panose="02040503050406030204" pitchFamily="18" charset="0"/>
                        </a:rPr>
                        <m:t>3</m:t>
                      </m:r>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𝑥</m:t>
                          </m:r>
                        </m:e>
                        <m:sup>
                          <m:r>
                            <a:rPr lang="en-GB" b="0" i="1" smtClean="0">
                              <a:latin typeface="Cambria Math" panose="02040503050406030204" pitchFamily="18" charset="0"/>
                              <a:ea typeface="Cambria Math" panose="02040503050406030204" pitchFamily="18" charset="0"/>
                            </a:rPr>
                            <m:t>2</m:t>
                          </m:r>
                        </m:sup>
                      </m:sSup>
                      <m:r>
                        <a:rPr lang="en-GB" b="0" i="1" smtClean="0">
                          <a:latin typeface="Cambria Math" panose="02040503050406030204" pitchFamily="18" charset="0"/>
                          <a:ea typeface="Cambria Math" panose="02040503050406030204" pitchFamily="18" charset="0"/>
                        </a:rPr>
                        <m:t>𝑦</m:t>
                      </m:r>
                      <m:r>
                        <a:rPr lang="en-GB" b="0" i="1" smtClean="0">
                          <a:latin typeface="Cambria Math" panose="02040503050406030204" pitchFamily="18" charset="0"/>
                          <a:ea typeface="Cambria Math" panose="02040503050406030204" pitchFamily="18" charset="0"/>
                        </a:rPr>
                        <m:t>−</m:t>
                      </m:r>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𝑦</m:t>
                          </m:r>
                        </m:e>
                        <m:sup>
                          <m:r>
                            <a:rPr lang="en-GB" b="0" i="1" smtClean="0">
                              <a:latin typeface="Cambria Math" panose="02040503050406030204" pitchFamily="18" charset="0"/>
                              <a:ea typeface="Cambria Math" panose="02040503050406030204" pitchFamily="18" charset="0"/>
                            </a:rPr>
                            <m:t>3</m:t>
                          </m:r>
                        </m:sup>
                      </m:sSup>
                      <m:r>
                        <a:rPr lang="en-GB" b="0" i="1" smtClean="0">
                          <a:latin typeface="Cambria Math" panose="02040503050406030204" pitchFamily="18" charset="0"/>
                          <a:ea typeface="Cambria Math" panose="02040503050406030204" pitchFamily="18" charset="0"/>
                        </a:rPr>
                        <m:t>=</m:t>
                      </m:r>
                      <m:r>
                        <a:rPr lang="en-GB" b="0">
                          <a:latin typeface="Cambria Math" panose="02040503050406030204" pitchFamily="18" charset="0"/>
                          <a:ea typeface="Cambria Math" panose="02040503050406030204" pitchFamily="18" charset="0"/>
                        </a:rPr>
                        <m:t>±</m:t>
                      </m:r>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𝑟</m:t>
                          </m:r>
                        </m:e>
                        <m:sup>
                          <m:r>
                            <a:rPr lang="en-GB" b="0" i="1" smtClean="0">
                              <a:latin typeface="Cambria Math" panose="02040503050406030204" pitchFamily="18" charset="0"/>
                              <a:ea typeface="Cambria Math" panose="02040503050406030204" pitchFamily="18" charset="0"/>
                            </a:rPr>
                            <m:t>3</m:t>
                          </m:r>
                        </m:sup>
                      </m:sSup>
                    </m:oMath>
                  </m:oMathPara>
                </a14:m>
                <a:r>
                  <a:rPr lang="en-GB" b="0" i="1" dirty="0" smtClean="0">
                    <a:latin typeface="Cambria Math" panose="02040503050406030204" pitchFamily="18" charset="0"/>
                  </a:rPr>
                  <a:t/>
                </a:r>
                <a:br>
                  <a:rPr lang="en-GB" b="0" i="1" dirty="0" smtClean="0">
                    <a:latin typeface="Cambria Math" panose="02040503050406030204" pitchFamily="18" charset="0"/>
                  </a:rPr>
                </a:br>
                <a:endParaRPr lang="en-GB" b="0" dirty="0"/>
              </a:p>
            </p:txBody>
          </p:sp>
        </mc:Choice>
        <mc:Fallback xmlns="">
          <p:sp>
            <p:nvSpPr>
              <p:cNvPr id="8" name="TextBox 7"/>
              <p:cNvSpPr txBox="1">
                <a:spLocks noRot="1" noChangeAspect="1" noMove="1" noResize="1" noEditPoints="1" noAdjustHandles="1" noChangeArrowheads="1" noChangeShapeType="1" noTextEdit="1"/>
              </p:cNvSpPr>
              <p:nvPr/>
            </p:nvSpPr>
            <p:spPr>
              <a:xfrm>
                <a:off x="3923928" y="5013174"/>
                <a:ext cx="2365006" cy="369397"/>
              </a:xfrm>
              <a:prstGeom prst="rect">
                <a:avLst/>
              </a:prstGeom>
              <a:blipFill rotWithShape="0">
                <a:blip r:embed="rId5"/>
                <a:stretch>
                  <a:fillRect l="-4639" b="-2786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9" name="TextBox 8"/>
              <p:cNvSpPr txBox="1"/>
              <p:nvPr/>
            </p:nvSpPr>
            <p:spPr>
              <a:xfrm>
                <a:off x="827584" y="2379381"/>
                <a:ext cx="2249462" cy="369397"/>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b="0" i="1" smtClean="0">
                          <a:latin typeface="Cambria Math" panose="02040503050406030204" pitchFamily="18" charset="0"/>
                          <a:ea typeface="Cambria Math" panose="02040503050406030204" pitchFamily="18" charset="0"/>
                        </a:rPr>
                        <m:t>𝜌</m:t>
                      </m:r>
                      <m:func>
                        <m:funcPr>
                          <m:ctrlPr>
                            <a:rPr lang="en-GB" b="0" i="1" smtClean="0">
                              <a:latin typeface="Cambria Math" panose="02040503050406030204" pitchFamily="18" charset="0"/>
                              <a:ea typeface="Cambria Math" panose="02040503050406030204" pitchFamily="18" charset="0"/>
                            </a:rPr>
                          </m:ctrlPr>
                        </m:funcPr>
                        <m:fName>
                          <m:r>
                            <m:rPr>
                              <m:sty m:val="p"/>
                            </m:rPr>
                            <a:rPr lang="en-GB" b="0" i="0" smtClean="0">
                              <a:latin typeface="Cambria Math" panose="02040503050406030204" pitchFamily="18" charset="0"/>
                              <a:ea typeface="Cambria Math" panose="02040503050406030204" pitchFamily="18" charset="0"/>
                            </a:rPr>
                            <m:t>sin</m:t>
                          </m:r>
                        </m:fName>
                        <m:e>
                          <m:d>
                            <m:dPr>
                              <m:ctrlPr>
                                <a:rPr lang="en-GB" b="0" i="1" smtClean="0">
                                  <a:latin typeface="Cambria Math" panose="02040503050406030204" pitchFamily="18" charset="0"/>
                                  <a:ea typeface="Cambria Math" panose="02040503050406030204" pitchFamily="18" charset="0"/>
                                </a:rPr>
                              </m:ctrlPr>
                            </m:dPr>
                            <m:e>
                              <m:r>
                                <a:rPr lang="en-GB" b="0" i="1" smtClean="0">
                                  <a:latin typeface="Cambria Math" panose="02040503050406030204" pitchFamily="18" charset="0"/>
                                  <a:ea typeface="Cambria Math" panose="02040503050406030204" pitchFamily="18" charset="0"/>
                                </a:rPr>
                                <m:t>𝜃</m:t>
                              </m:r>
                            </m:e>
                          </m:d>
                        </m:e>
                      </m:func>
                      <m:r>
                        <a:rPr lang="en-GB" b="0" i="1" smtClean="0">
                          <a:latin typeface="Cambria Math" panose="02040503050406030204" pitchFamily="18" charset="0"/>
                          <a:ea typeface="Cambria Math" panose="02040503050406030204" pitchFamily="18" charset="0"/>
                        </a:rPr>
                        <m:t>=</m:t>
                      </m:r>
                      <m:r>
                        <a:rPr lang="en-GB" b="0">
                          <a:latin typeface="Cambria Math" panose="02040503050406030204" pitchFamily="18" charset="0"/>
                          <a:ea typeface="Cambria Math" panose="02040503050406030204" pitchFamily="18" charset="0"/>
                        </a:rPr>
                        <m:t>±</m:t>
                      </m:r>
                      <m:r>
                        <a:rPr lang="en-GB" b="0">
                          <a:latin typeface="Cambria Math" panose="02040503050406030204" pitchFamily="18" charset="0"/>
                          <a:ea typeface="Cambria Math" panose="02040503050406030204" pitchFamily="18" charset="0"/>
                        </a:rPr>
                        <m:t>h</m:t>
                      </m:r>
                      <m:r>
                        <a:rPr lang="en-GB" b="0">
                          <a:latin typeface="Cambria Math" panose="02040503050406030204" pitchFamily="18" charset="0"/>
                          <a:ea typeface="Cambria Math" panose="02040503050406030204" pitchFamily="18" charset="0"/>
                        </a:rPr>
                        <m:t>/2</m:t>
                      </m:r>
                    </m:oMath>
                  </m:oMathPara>
                </a14:m>
                <a:r>
                  <a:rPr lang="en-GB" b="0" i="1" dirty="0" smtClean="0">
                    <a:latin typeface="Cambria Math" panose="02040503050406030204" pitchFamily="18" charset="0"/>
                  </a:rPr>
                  <a:t/>
                </a:r>
                <a:br>
                  <a:rPr lang="en-GB" b="0" i="1" dirty="0" smtClean="0">
                    <a:latin typeface="Cambria Math" panose="02040503050406030204" pitchFamily="18" charset="0"/>
                  </a:rPr>
                </a:br>
                <a:endParaRPr lang="en-GB" b="0" dirty="0"/>
              </a:p>
            </p:txBody>
          </p:sp>
        </mc:Choice>
        <mc:Fallback xmlns="">
          <p:sp>
            <p:nvSpPr>
              <p:cNvPr id="9" name="TextBox 8"/>
              <p:cNvSpPr txBox="1">
                <a:spLocks noRot="1" noChangeAspect="1" noMove="1" noResize="1" noEditPoints="1" noAdjustHandles="1" noChangeArrowheads="1" noChangeShapeType="1" noTextEdit="1"/>
              </p:cNvSpPr>
              <p:nvPr/>
            </p:nvSpPr>
            <p:spPr>
              <a:xfrm>
                <a:off x="827584" y="2379381"/>
                <a:ext cx="2249462" cy="369397"/>
              </a:xfrm>
              <a:prstGeom prst="rect">
                <a:avLst/>
              </a:prstGeom>
              <a:blipFill rotWithShape="0">
                <a:blip r:embed="rId6"/>
                <a:stretch>
                  <a:fillRect l="-4878" r="-813" b="-3770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0" name="TextBox 9"/>
              <p:cNvSpPr txBox="1"/>
              <p:nvPr/>
            </p:nvSpPr>
            <p:spPr>
              <a:xfrm>
                <a:off x="827584" y="3696278"/>
                <a:ext cx="2371098" cy="369397"/>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p>
                        <m:sSupPr>
                          <m:ctrlPr>
                            <a:rPr lang="en-GB" b="0" i="1" smtClean="0">
                              <a:latin typeface="Cambria Math" panose="02040503050406030204" pitchFamily="18" charset="0"/>
                              <a:ea typeface="Cambria Math" panose="02040503050406030204" pitchFamily="18" charset="0"/>
                            </a:rPr>
                          </m:ctrlPr>
                        </m:sSupPr>
                        <m:e>
                          <m:r>
                            <a:rPr lang="en-GB" b="0">
                              <a:latin typeface="Cambria Math" panose="02040503050406030204" pitchFamily="18" charset="0"/>
                              <a:ea typeface="Cambria Math" panose="02040503050406030204" pitchFamily="18" charset="0"/>
                            </a:rPr>
                            <m:t>𝜌</m:t>
                          </m:r>
                        </m:e>
                        <m:sup>
                          <m:r>
                            <a:rPr lang="en-GB" b="0" i="1" smtClean="0">
                              <a:latin typeface="Cambria Math" panose="02040503050406030204" pitchFamily="18" charset="0"/>
                              <a:ea typeface="Cambria Math" panose="02040503050406030204" pitchFamily="18" charset="0"/>
                            </a:rPr>
                            <m:t>2</m:t>
                          </m:r>
                        </m:sup>
                      </m:sSup>
                      <m:func>
                        <m:funcPr>
                          <m:ctrlPr>
                            <a:rPr lang="en-GB" b="0" i="1" smtClean="0">
                              <a:latin typeface="Cambria Math" panose="02040503050406030204" pitchFamily="18" charset="0"/>
                              <a:ea typeface="Cambria Math" panose="02040503050406030204" pitchFamily="18" charset="0"/>
                            </a:rPr>
                          </m:ctrlPr>
                        </m:funcPr>
                        <m:fName>
                          <m:r>
                            <m:rPr>
                              <m:sty m:val="p"/>
                            </m:rPr>
                            <a:rPr lang="en-GB" b="0" i="0" smtClean="0">
                              <a:latin typeface="Cambria Math" panose="02040503050406030204" pitchFamily="18" charset="0"/>
                              <a:ea typeface="Cambria Math" panose="02040503050406030204" pitchFamily="18" charset="0"/>
                            </a:rPr>
                            <m:t>sin</m:t>
                          </m:r>
                        </m:fName>
                        <m:e>
                          <m:d>
                            <m:dPr>
                              <m:ctrlPr>
                                <a:rPr lang="en-GB" b="0" i="1" smtClean="0">
                                  <a:latin typeface="Cambria Math" panose="02040503050406030204" pitchFamily="18" charset="0"/>
                                  <a:ea typeface="Cambria Math" panose="02040503050406030204" pitchFamily="18" charset="0"/>
                                </a:rPr>
                              </m:ctrlPr>
                            </m:dPr>
                            <m:e>
                              <m:r>
                                <a:rPr lang="en-GB" b="0" i="1" smtClean="0">
                                  <a:latin typeface="Cambria Math" panose="02040503050406030204" pitchFamily="18" charset="0"/>
                                  <a:ea typeface="Cambria Math" panose="02040503050406030204" pitchFamily="18" charset="0"/>
                                </a:rPr>
                                <m:t>2</m:t>
                              </m:r>
                              <m:r>
                                <a:rPr lang="en-GB" b="0" i="1" smtClean="0">
                                  <a:latin typeface="Cambria Math" panose="02040503050406030204" pitchFamily="18" charset="0"/>
                                  <a:ea typeface="Cambria Math" panose="02040503050406030204" pitchFamily="18" charset="0"/>
                                </a:rPr>
                                <m:t>𝜃</m:t>
                              </m:r>
                            </m:e>
                          </m:d>
                        </m:e>
                      </m:func>
                      <m:r>
                        <a:rPr lang="en-GB" b="0" i="1" smtClean="0">
                          <a:latin typeface="Cambria Math" panose="02040503050406030204" pitchFamily="18" charset="0"/>
                          <a:ea typeface="Cambria Math" panose="02040503050406030204" pitchFamily="18" charset="0"/>
                        </a:rPr>
                        <m:t>=</m:t>
                      </m:r>
                      <m:r>
                        <a:rPr lang="en-GB" b="0">
                          <a:latin typeface="Cambria Math" panose="02040503050406030204" pitchFamily="18" charset="0"/>
                          <a:ea typeface="Cambria Math" panose="02040503050406030204" pitchFamily="18" charset="0"/>
                        </a:rPr>
                        <m:t>±</m:t>
                      </m:r>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𝑟</m:t>
                          </m:r>
                        </m:e>
                        <m:sup>
                          <m:r>
                            <a:rPr lang="en-GB" b="0" i="1" smtClean="0">
                              <a:latin typeface="Cambria Math" panose="02040503050406030204" pitchFamily="18" charset="0"/>
                              <a:ea typeface="Cambria Math" panose="02040503050406030204" pitchFamily="18" charset="0"/>
                            </a:rPr>
                            <m:t>2</m:t>
                          </m:r>
                        </m:sup>
                      </m:sSup>
                    </m:oMath>
                  </m:oMathPara>
                </a14:m>
                <a:r>
                  <a:rPr lang="en-GB" b="0" i="1" dirty="0" smtClean="0">
                    <a:latin typeface="Cambria Math" panose="02040503050406030204" pitchFamily="18" charset="0"/>
                  </a:rPr>
                  <a:t/>
                </a:r>
                <a:br>
                  <a:rPr lang="en-GB" b="0" i="1" dirty="0" smtClean="0">
                    <a:latin typeface="Cambria Math" panose="02040503050406030204" pitchFamily="18" charset="0"/>
                  </a:rPr>
                </a:br>
                <a:endParaRPr lang="en-GB" b="0" dirty="0"/>
              </a:p>
            </p:txBody>
          </p:sp>
        </mc:Choice>
        <mc:Fallback xmlns="">
          <p:sp>
            <p:nvSpPr>
              <p:cNvPr id="10" name="TextBox 9"/>
              <p:cNvSpPr txBox="1">
                <a:spLocks noRot="1" noChangeAspect="1" noMove="1" noResize="1" noEditPoints="1" noAdjustHandles="1" noChangeArrowheads="1" noChangeShapeType="1" noTextEdit="1"/>
              </p:cNvSpPr>
              <p:nvPr/>
            </p:nvSpPr>
            <p:spPr>
              <a:xfrm>
                <a:off x="827584" y="3696278"/>
                <a:ext cx="2371098" cy="369397"/>
              </a:xfrm>
              <a:prstGeom prst="rect">
                <a:avLst/>
              </a:prstGeom>
              <a:blipFill rotWithShape="0">
                <a:blip r:embed="rId7"/>
                <a:stretch>
                  <a:fillRect l="-4627" b="-2786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1" name="TextBox 10"/>
              <p:cNvSpPr txBox="1"/>
              <p:nvPr/>
            </p:nvSpPr>
            <p:spPr>
              <a:xfrm>
                <a:off x="827584" y="5013176"/>
                <a:ext cx="2371098" cy="369397"/>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p>
                        <m:sSupPr>
                          <m:ctrlPr>
                            <a:rPr lang="en-GB" b="0" i="1" smtClean="0">
                              <a:latin typeface="Cambria Math" panose="02040503050406030204" pitchFamily="18" charset="0"/>
                              <a:ea typeface="Cambria Math" panose="02040503050406030204" pitchFamily="18" charset="0"/>
                            </a:rPr>
                          </m:ctrlPr>
                        </m:sSupPr>
                        <m:e>
                          <m:r>
                            <a:rPr lang="en-GB" b="0">
                              <a:latin typeface="Cambria Math" panose="02040503050406030204" pitchFamily="18" charset="0"/>
                              <a:ea typeface="Cambria Math" panose="02040503050406030204" pitchFamily="18" charset="0"/>
                            </a:rPr>
                            <m:t>𝜌</m:t>
                          </m:r>
                        </m:e>
                        <m:sup>
                          <m:r>
                            <a:rPr lang="en-GB" b="0" i="1" smtClean="0">
                              <a:latin typeface="Cambria Math" panose="02040503050406030204" pitchFamily="18" charset="0"/>
                              <a:ea typeface="Cambria Math" panose="02040503050406030204" pitchFamily="18" charset="0"/>
                            </a:rPr>
                            <m:t>3</m:t>
                          </m:r>
                        </m:sup>
                      </m:sSup>
                      <m:func>
                        <m:funcPr>
                          <m:ctrlPr>
                            <a:rPr lang="en-GB" b="0" i="1" smtClean="0">
                              <a:latin typeface="Cambria Math" panose="02040503050406030204" pitchFamily="18" charset="0"/>
                              <a:ea typeface="Cambria Math" panose="02040503050406030204" pitchFamily="18" charset="0"/>
                            </a:rPr>
                          </m:ctrlPr>
                        </m:funcPr>
                        <m:fName>
                          <m:r>
                            <m:rPr>
                              <m:sty m:val="p"/>
                            </m:rPr>
                            <a:rPr lang="en-GB" b="0" i="0" smtClean="0">
                              <a:latin typeface="Cambria Math" panose="02040503050406030204" pitchFamily="18" charset="0"/>
                              <a:ea typeface="Cambria Math" panose="02040503050406030204" pitchFamily="18" charset="0"/>
                            </a:rPr>
                            <m:t>sin</m:t>
                          </m:r>
                        </m:fName>
                        <m:e>
                          <m:d>
                            <m:dPr>
                              <m:ctrlPr>
                                <a:rPr lang="en-GB" b="0" i="1" smtClean="0">
                                  <a:latin typeface="Cambria Math" panose="02040503050406030204" pitchFamily="18" charset="0"/>
                                  <a:ea typeface="Cambria Math" panose="02040503050406030204" pitchFamily="18" charset="0"/>
                                </a:rPr>
                              </m:ctrlPr>
                            </m:dPr>
                            <m:e>
                              <m:r>
                                <a:rPr lang="en-GB" b="0" i="1" smtClean="0">
                                  <a:latin typeface="Cambria Math" panose="02040503050406030204" pitchFamily="18" charset="0"/>
                                  <a:ea typeface="Cambria Math" panose="02040503050406030204" pitchFamily="18" charset="0"/>
                                </a:rPr>
                                <m:t>3</m:t>
                              </m:r>
                              <m:r>
                                <a:rPr lang="en-GB" b="0" i="1" smtClean="0">
                                  <a:latin typeface="Cambria Math" panose="02040503050406030204" pitchFamily="18" charset="0"/>
                                  <a:ea typeface="Cambria Math" panose="02040503050406030204" pitchFamily="18" charset="0"/>
                                </a:rPr>
                                <m:t>𝜃</m:t>
                              </m:r>
                            </m:e>
                          </m:d>
                        </m:e>
                      </m:func>
                      <m:r>
                        <a:rPr lang="en-GB" b="0" i="1" smtClean="0">
                          <a:latin typeface="Cambria Math" panose="02040503050406030204" pitchFamily="18" charset="0"/>
                          <a:ea typeface="Cambria Math" panose="02040503050406030204" pitchFamily="18" charset="0"/>
                        </a:rPr>
                        <m:t>=</m:t>
                      </m:r>
                      <m:r>
                        <a:rPr lang="en-GB" b="0">
                          <a:latin typeface="Cambria Math" panose="02040503050406030204" pitchFamily="18" charset="0"/>
                          <a:ea typeface="Cambria Math" panose="02040503050406030204" pitchFamily="18" charset="0"/>
                        </a:rPr>
                        <m:t>±</m:t>
                      </m:r>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𝑟</m:t>
                          </m:r>
                        </m:e>
                        <m:sup>
                          <m:r>
                            <a:rPr lang="en-GB" b="0" i="1" smtClean="0">
                              <a:latin typeface="Cambria Math" panose="02040503050406030204" pitchFamily="18" charset="0"/>
                              <a:ea typeface="Cambria Math" panose="02040503050406030204" pitchFamily="18" charset="0"/>
                            </a:rPr>
                            <m:t>3</m:t>
                          </m:r>
                        </m:sup>
                      </m:sSup>
                    </m:oMath>
                  </m:oMathPara>
                </a14:m>
                <a:r>
                  <a:rPr lang="en-GB" b="0" i="1" dirty="0" smtClean="0">
                    <a:latin typeface="Cambria Math" panose="02040503050406030204" pitchFamily="18" charset="0"/>
                  </a:rPr>
                  <a:t/>
                </a:r>
                <a:br>
                  <a:rPr lang="en-GB" b="0" i="1" dirty="0" smtClean="0">
                    <a:latin typeface="Cambria Math" panose="02040503050406030204" pitchFamily="18" charset="0"/>
                  </a:rPr>
                </a:br>
                <a:endParaRPr lang="en-GB" b="0" dirty="0"/>
              </a:p>
            </p:txBody>
          </p:sp>
        </mc:Choice>
        <mc:Fallback xmlns="">
          <p:sp>
            <p:nvSpPr>
              <p:cNvPr id="11" name="TextBox 10"/>
              <p:cNvSpPr txBox="1">
                <a:spLocks noRot="1" noChangeAspect="1" noMove="1" noResize="1" noEditPoints="1" noAdjustHandles="1" noChangeArrowheads="1" noChangeShapeType="1" noTextEdit="1"/>
              </p:cNvSpPr>
              <p:nvPr/>
            </p:nvSpPr>
            <p:spPr>
              <a:xfrm>
                <a:off x="827584" y="5013176"/>
                <a:ext cx="2371098" cy="369397"/>
              </a:xfrm>
              <a:prstGeom prst="rect">
                <a:avLst/>
              </a:prstGeom>
              <a:blipFill rotWithShape="0">
                <a:blip r:embed="rId8"/>
                <a:stretch>
                  <a:fillRect l="-4627" b="-27869"/>
                </a:stretch>
              </a:blipFill>
            </p:spPr>
            <p:txBody>
              <a:bodyPr/>
              <a:lstStyle/>
              <a:p>
                <a:r>
                  <a:rPr lang="en-GB">
                    <a:noFill/>
                  </a:rPr>
                  <a:t> </a:t>
                </a:r>
              </a:p>
            </p:txBody>
          </p:sp>
        </mc:Fallback>
      </mc:AlternateContent>
      <p:sp>
        <p:nvSpPr>
          <p:cNvPr id="12" name="Text Box 36"/>
          <p:cNvSpPr txBox="1">
            <a:spLocks noChangeArrowheads="1"/>
          </p:cNvSpPr>
          <p:nvPr/>
        </p:nvSpPr>
        <p:spPr bwMode="auto">
          <a:xfrm>
            <a:off x="6444208" y="2333246"/>
            <a:ext cx="3528392" cy="461665"/>
          </a:xfrm>
          <a:prstGeom prst="rect">
            <a:avLst/>
          </a:prstGeom>
          <a:noFill/>
          <a:ln w="9525" algn="ctr">
            <a:noFill/>
            <a:miter lim="800000"/>
            <a:headEnd/>
            <a:tailEnd/>
          </a:ln>
        </p:spPr>
        <p:txBody>
          <a:bodyPr wrap="square">
            <a:spAutoFit/>
          </a:bodyPr>
          <a:lstStyle/>
          <a:p>
            <a:pPr eaLnBrk="0" hangingPunct="0"/>
            <a:r>
              <a:rPr lang="en-US" i="0" dirty="0" smtClean="0">
                <a:latin typeface="Calibri Light" panose="020F0302020204030204" pitchFamily="34" charset="0"/>
                <a:ea typeface="ＭＳ Ｐゴシック" pitchFamily="34" charset="-128"/>
              </a:rPr>
              <a:t>straight line</a:t>
            </a:r>
            <a:endParaRPr lang="en-US" i="0" dirty="0">
              <a:latin typeface="Calibri Light" panose="020F0302020204030204" pitchFamily="34" charset="0"/>
              <a:ea typeface="ＭＳ Ｐゴシック" pitchFamily="34" charset="-128"/>
            </a:endParaRPr>
          </a:p>
        </p:txBody>
      </p:sp>
      <p:sp>
        <p:nvSpPr>
          <p:cNvPr id="13" name="Text Box 36"/>
          <p:cNvSpPr txBox="1">
            <a:spLocks noChangeArrowheads="1"/>
          </p:cNvSpPr>
          <p:nvPr/>
        </p:nvSpPr>
        <p:spPr bwMode="auto">
          <a:xfrm>
            <a:off x="6444208" y="3650143"/>
            <a:ext cx="3528392" cy="461665"/>
          </a:xfrm>
          <a:prstGeom prst="rect">
            <a:avLst/>
          </a:prstGeom>
          <a:noFill/>
          <a:ln w="9525" algn="ctr">
            <a:noFill/>
            <a:miter lim="800000"/>
            <a:headEnd/>
            <a:tailEnd/>
          </a:ln>
        </p:spPr>
        <p:txBody>
          <a:bodyPr wrap="square">
            <a:spAutoFit/>
          </a:bodyPr>
          <a:lstStyle/>
          <a:p>
            <a:pPr eaLnBrk="0" hangingPunct="0"/>
            <a:r>
              <a:rPr lang="en-US" i="0" dirty="0" smtClean="0">
                <a:latin typeface="Calibri Light" panose="020F0302020204030204" pitchFamily="34" charset="0"/>
                <a:ea typeface="ＭＳ Ｐゴシック" pitchFamily="34" charset="-128"/>
              </a:rPr>
              <a:t>hyperbola</a:t>
            </a:r>
            <a:endParaRPr lang="en-US" i="0" dirty="0">
              <a:latin typeface="Calibri Light" panose="020F0302020204030204" pitchFamily="34" charset="0"/>
              <a:ea typeface="ＭＳ Ｐゴシック" pitchFamily="34" charset="-128"/>
            </a:endParaRPr>
          </a:p>
        </p:txBody>
      </p:sp>
      <p:sp>
        <p:nvSpPr>
          <p:cNvPr id="14" name="Text Box 36"/>
          <p:cNvSpPr txBox="1">
            <a:spLocks noChangeArrowheads="1"/>
          </p:cNvSpPr>
          <p:nvPr/>
        </p:nvSpPr>
        <p:spPr bwMode="auto">
          <a:xfrm>
            <a:off x="755576" y="1827750"/>
            <a:ext cx="3528392" cy="461665"/>
          </a:xfrm>
          <a:prstGeom prst="rect">
            <a:avLst/>
          </a:prstGeom>
          <a:noFill/>
          <a:ln w="9525" algn="ctr">
            <a:noFill/>
            <a:miter lim="800000"/>
            <a:headEnd/>
            <a:tailEnd/>
          </a:ln>
        </p:spPr>
        <p:txBody>
          <a:bodyPr wrap="square">
            <a:spAutoFit/>
          </a:bodyPr>
          <a:lstStyle/>
          <a:p>
            <a:pPr eaLnBrk="0" hangingPunct="0"/>
            <a:r>
              <a:rPr lang="en-US" i="0" dirty="0" smtClean="0">
                <a:latin typeface="Calibri Light" panose="020F0302020204030204" pitchFamily="34" charset="0"/>
                <a:ea typeface="ＭＳ Ｐゴシック" pitchFamily="34" charset="-128"/>
              </a:rPr>
              <a:t>dipole</a:t>
            </a:r>
            <a:endParaRPr lang="en-US" i="0" dirty="0">
              <a:latin typeface="Calibri Light" panose="020F0302020204030204" pitchFamily="34" charset="0"/>
              <a:ea typeface="ＭＳ Ｐゴシック" pitchFamily="34" charset="-128"/>
            </a:endParaRPr>
          </a:p>
        </p:txBody>
      </p:sp>
      <p:sp>
        <p:nvSpPr>
          <p:cNvPr id="15" name="Text Box 36"/>
          <p:cNvSpPr txBox="1">
            <a:spLocks noChangeArrowheads="1"/>
          </p:cNvSpPr>
          <p:nvPr/>
        </p:nvSpPr>
        <p:spPr bwMode="auto">
          <a:xfrm>
            <a:off x="755576" y="3255367"/>
            <a:ext cx="3528392" cy="461665"/>
          </a:xfrm>
          <a:prstGeom prst="rect">
            <a:avLst/>
          </a:prstGeom>
          <a:noFill/>
          <a:ln w="9525" algn="ctr">
            <a:noFill/>
            <a:miter lim="800000"/>
            <a:headEnd/>
            <a:tailEnd/>
          </a:ln>
        </p:spPr>
        <p:txBody>
          <a:bodyPr wrap="square">
            <a:spAutoFit/>
          </a:bodyPr>
          <a:lstStyle/>
          <a:p>
            <a:pPr eaLnBrk="0" hangingPunct="0"/>
            <a:r>
              <a:rPr lang="en-US" i="0" dirty="0" smtClean="0">
                <a:latin typeface="Calibri Light" panose="020F0302020204030204" pitchFamily="34" charset="0"/>
                <a:ea typeface="ＭＳ Ｐゴシック" pitchFamily="34" charset="-128"/>
              </a:rPr>
              <a:t>quadrupole</a:t>
            </a:r>
            <a:endParaRPr lang="en-US" i="0" dirty="0">
              <a:latin typeface="Calibri Light" panose="020F0302020204030204" pitchFamily="34" charset="0"/>
              <a:ea typeface="ＭＳ Ｐゴシック" pitchFamily="34" charset="-128"/>
            </a:endParaRPr>
          </a:p>
        </p:txBody>
      </p:sp>
      <p:sp>
        <p:nvSpPr>
          <p:cNvPr id="16" name="Text Box 36"/>
          <p:cNvSpPr txBox="1">
            <a:spLocks noChangeArrowheads="1"/>
          </p:cNvSpPr>
          <p:nvPr/>
        </p:nvSpPr>
        <p:spPr bwMode="auto">
          <a:xfrm>
            <a:off x="755576" y="4581128"/>
            <a:ext cx="3528392" cy="461665"/>
          </a:xfrm>
          <a:prstGeom prst="rect">
            <a:avLst/>
          </a:prstGeom>
          <a:noFill/>
          <a:ln w="9525" algn="ctr">
            <a:noFill/>
            <a:miter lim="800000"/>
            <a:headEnd/>
            <a:tailEnd/>
          </a:ln>
        </p:spPr>
        <p:txBody>
          <a:bodyPr wrap="square">
            <a:spAutoFit/>
          </a:bodyPr>
          <a:lstStyle/>
          <a:p>
            <a:pPr eaLnBrk="0" hangingPunct="0"/>
            <a:r>
              <a:rPr lang="en-US" i="0" dirty="0" smtClean="0">
                <a:latin typeface="Calibri Light" panose="020F0302020204030204" pitchFamily="34" charset="0"/>
                <a:ea typeface="ＭＳ Ｐゴシック" pitchFamily="34" charset="-128"/>
              </a:rPr>
              <a:t>sextupole</a:t>
            </a:r>
            <a:endParaRPr lang="en-US" i="0" dirty="0">
              <a:latin typeface="Calibri Light" panose="020F0302020204030204" pitchFamily="34" charset="0"/>
              <a:ea typeface="ＭＳ Ｐゴシック" pitchFamily="34" charset="-128"/>
            </a:endParaRPr>
          </a:p>
        </p:txBody>
      </p:sp>
    </p:spTree>
    <p:extLst>
      <p:ext uri="{BB962C8B-B14F-4D97-AF65-F5344CB8AC3E}">
        <p14:creationId xmlns:p14="http://schemas.microsoft.com/office/powerpoint/2010/main" val="3162388650"/>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As an example, this is the pole tip used in the SESAME quadrupoles vs. the theoretical hyperbola</a:t>
            </a:r>
            <a:endParaRPr lang="en-US" sz="2800" b="0" i="0" kern="0" dirty="0" smtClean="0">
              <a:solidFill>
                <a:srgbClr val="0033CC"/>
              </a:solidFill>
              <a:latin typeface="Calibri Light" panose="020F0302020204030204" pitchFamily="34" charset="0"/>
            </a:endParaRPr>
          </a:p>
        </p:txBody>
      </p:sp>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l="21651" t="16567" r="24800" b="14340"/>
          <a:stretch/>
        </p:blipFill>
        <p:spPr>
          <a:xfrm>
            <a:off x="683568" y="1272143"/>
            <a:ext cx="5904656" cy="5383657"/>
          </a:xfrm>
          <a:prstGeom prst="rect">
            <a:avLst/>
          </a:prstGeom>
        </p:spPr>
      </p:pic>
      <p:grpSp>
        <p:nvGrpSpPr>
          <p:cNvPr id="7" name="Group 6"/>
          <p:cNvGrpSpPr/>
          <p:nvPr/>
        </p:nvGrpSpPr>
        <p:grpSpPr>
          <a:xfrm>
            <a:off x="4860033" y="860785"/>
            <a:ext cx="4752527" cy="2928255"/>
            <a:chOff x="4860033" y="860785"/>
            <a:chExt cx="4752527" cy="2928255"/>
          </a:xfrm>
        </p:grpSpPr>
        <p:pic>
          <p:nvPicPr>
            <p:cNvPr id="4" name="Picture 3"/>
            <p:cNvPicPr>
              <a:picLocks noChangeAspect="1"/>
            </p:cNvPicPr>
            <p:nvPr/>
          </p:nvPicPr>
          <p:blipFill rotWithShape="1">
            <a:blip r:embed="rId4">
              <a:extLst>
                <a:ext uri="{28A0092B-C50C-407E-A947-70E740481C1C}">
                  <a14:useLocalDpi xmlns:a14="http://schemas.microsoft.com/office/drawing/2010/main" val="0"/>
                </a:ext>
              </a:extLst>
            </a:blip>
            <a:srcRect l="39374" t="36444" r="47929" b="51059"/>
            <a:stretch/>
          </p:blipFill>
          <p:spPr>
            <a:xfrm>
              <a:off x="4860033" y="860785"/>
              <a:ext cx="3744416" cy="2609230"/>
            </a:xfrm>
            <a:prstGeom prst="rect">
              <a:avLst/>
            </a:prstGeom>
          </p:spPr>
        </p:pic>
        <p:sp>
          <p:nvSpPr>
            <p:cNvPr id="5" name="Isosceles Triangle 4"/>
            <p:cNvSpPr/>
            <p:nvPr/>
          </p:nvSpPr>
          <p:spPr bwMode="auto">
            <a:xfrm>
              <a:off x="7524328" y="2564904"/>
              <a:ext cx="2088232" cy="1224136"/>
            </a:xfrm>
            <a:prstGeom prst="triangle">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sp>
        <p:nvSpPr>
          <p:cNvPr id="8" name="Oval 7"/>
          <p:cNvSpPr>
            <a:spLocks noChangeAspect="1"/>
          </p:cNvSpPr>
          <p:nvPr/>
        </p:nvSpPr>
        <p:spPr bwMode="auto">
          <a:xfrm>
            <a:off x="7092279" y="2280156"/>
            <a:ext cx="771208" cy="330517"/>
          </a:xfrm>
          <a:prstGeom prst="ellipse">
            <a:avLst/>
          </a:prstGeom>
          <a:solidFill>
            <a:schemeClr val="tx2">
              <a:lumMod val="40000"/>
              <a:lumOff val="60000"/>
              <a:alpha val="25000"/>
            </a:schemeClr>
          </a:solidFill>
          <a:ln w="12700" cap="flat" cmpd="sng" algn="ctr">
            <a:solidFill>
              <a:srgbClr val="FFC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pic>
        <p:nvPicPr>
          <p:cNvPr id="9" name="Picture 8"/>
          <p:cNvPicPr>
            <a:picLocks noChangeAspect="1"/>
          </p:cNvPicPr>
          <p:nvPr/>
        </p:nvPicPr>
        <p:blipFill rotWithShape="1">
          <a:blip r:embed="rId3">
            <a:extLst>
              <a:ext uri="{28A0092B-C50C-407E-A947-70E740481C1C}">
                <a14:useLocalDpi xmlns:a14="http://schemas.microsoft.com/office/drawing/2010/main" val="0"/>
              </a:ext>
            </a:extLst>
          </a:blip>
          <a:srcRect l="28788" t="75408" r="62038" b="18462"/>
          <a:stretch/>
        </p:blipFill>
        <p:spPr>
          <a:xfrm>
            <a:off x="5724128" y="3469758"/>
            <a:ext cx="3115927" cy="1471410"/>
          </a:xfrm>
          <a:prstGeom prst="rect">
            <a:avLst/>
          </a:prstGeom>
        </p:spPr>
      </p:pic>
    </p:spTree>
    <p:extLst>
      <p:ext uri="{BB962C8B-B14F-4D97-AF65-F5344CB8AC3E}">
        <p14:creationId xmlns:p14="http://schemas.microsoft.com/office/powerpoint/2010/main" val="373769746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The working principle is the same as this large magnet, of the 184’’ (4.7 m) cyclotron at Berkeley (picture taken in 1942)</a:t>
            </a:r>
            <a:endParaRPr lang="en-US" sz="2800" b="0" i="0" kern="0" dirty="0">
              <a:solidFill>
                <a:srgbClr val="0033CC"/>
              </a:solidFill>
              <a:latin typeface="Calibri Light" panose="020F0302020204030204" pitchFamily="34" charset="0"/>
            </a:endParaRPr>
          </a:p>
          <a:p>
            <a:pPr algn="l">
              <a:lnSpc>
                <a:spcPct val="110000"/>
              </a:lnSpc>
            </a:pPr>
            <a:endParaRPr lang="en-US" sz="2800" b="0" i="0" kern="0" dirty="0" smtClean="0">
              <a:solidFill>
                <a:srgbClr val="0033CC"/>
              </a:solidFill>
              <a:latin typeface="Calibri Light" panose="020F0302020204030204" pitchFamily="34" charset="0"/>
            </a:endParaRPr>
          </a:p>
        </p:txBody>
      </p:sp>
      <p:pic>
        <p:nvPicPr>
          <p:cNvPr id="12" name="Picture 4" descr="\\cern.ch\dfs\Users\t\tomma\Desktop\fig_1_120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3568" y="1198527"/>
            <a:ext cx="7340827" cy="5254809"/>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p:cNvPicPr>
            <a:picLocks noChangeAspect="1"/>
          </p:cNvPicPr>
          <p:nvPr/>
        </p:nvPicPr>
        <p:blipFill>
          <a:blip r:embed="rId4">
            <a:clrChange>
              <a:clrFrom>
                <a:srgbClr val="FFFFFF"/>
              </a:clrFrom>
              <a:clrTo>
                <a:srgbClr val="FFFFFF">
                  <a:alpha val="0"/>
                </a:srgbClr>
              </a:clrTo>
            </a:clrChange>
          </a:blip>
          <a:stretch>
            <a:fillRect/>
          </a:stretch>
        </p:blipFill>
        <p:spPr>
          <a:xfrm rot="964680">
            <a:off x="8297067" y="840778"/>
            <a:ext cx="706600" cy="1113228"/>
          </a:xfrm>
          <a:prstGeom prst="rect">
            <a:avLst/>
          </a:prstGeom>
        </p:spPr>
      </p:pic>
    </p:spTree>
    <p:extLst>
      <p:ext uri="{BB962C8B-B14F-4D97-AF65-F5344CB8AC3E}">
        <p14:creationId xmlns:p14="http://schemas.microsoft.com/office/powerpoint/2010/main" val="2656921783"/>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This is the lamination of the LEP main bending magnets, with the pole shims well visible</a:t>
            </a:r>
            <a:endParaRPr lang="en-US" sz="2800" b="0" i="0" kern="0" dirty="0" smtClean="0">
              <a:solidFill>
                <a:srgbClr val="0033CC"/>
              </a:solidFill>
              <a:latin typeface="Calibri Light" panose="020F0302020204030204" pitchFamily="34" charset="0"/>
            </a:endParaRPr>
          </a:p>
        </p:txBody>
      </p:sp>
      <p:pic>
        <p:nvPicPr>
          <p:cNvPr id="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4242" y="1146940"/>
            <a:ext cx="8455383" cy="51646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Oval 2"/>
          <p:cNvSpPr/>
          <p:nvPr/>
        </p:nvSpPr>
        <p:spPr bwMode="auto">
          <a:xfrm>
            <a:off x="3124220" y="3084200"/>
            <a:ext cx="504056" cy="216024"/>
          </a:xfrm>
          <a:prstGeom prst="ellipse">
            <a:avLst/>
          </a:prstGeom>
          <a:solidFill>
            <a:schemeClr val="tx2">
              <a:lumMod val="40000"/>
              <a:lumOff val="60000"/>
              <a:alpha val="25000"/>
            </a:schemeClr>
          </a:solidFill>
          <a:ln w="12700" cap="flat" cmpd="sng" algn="ctr">
            <a:solidFill>
              <a:srgbClr val="FFC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 name="Oval 6"/>
          <p:cNvSpPr/>
          <p:nvPr/>
        </p:nvSpPr>
        <p:spPr bwMode="auto">
          <a:xfrm>
            <a:off x="4427984" y="3084200"/>
            <a:ext cx="504056" cy="216024"/>
          </a:xfrm>
          <a:prstGeom prst="ellipse">
            <a:avLst/>
          </a:prstGeom>
          <a:solidFill>
            <a:schemeClr val="tx2">
              <a:lumMod val="40000"/>
              <a:lumOff val="60000"/>
              <a:alpha val="25000"/>
            </a:schemeClr>
          </a:solidFill>
          <a:ln w="12700" cap="flat" cmpd="sng" algn="ctr">
            <a:solidFill>
              <a:srgbClr val="FFC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8" name="Oval 7"/>
          <p:cNvSpPr/>
          <p:nvPr/>
        </p:nvSpPr>
        <p:spPr bwMode="auto">
          <a:xfrm>
            <a:off x="3124220" y="3660264"/>
            <a:ext cx="504056" cy="216024"/>
          </a:xfrm>
          <a:prstGeom prst="ellipse">
            <a:avLst/>
          </a:prstGeom>
          <a:solidFill>
            <a:schemeClr val="tx2">
              <a:lumMod val="40000"/>
              <a:lumOff val="60000"/>
              <a:alpha val="25000"/>
            </a:schemeClr>
          </a:solidFill>
          <a:ln w="12700" cap="flat" cmpd="sng" algn="ctr">
            <a:solidFill>
              <a:srgbClr val="FFC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9" name="Oval 8"/>
          <p:cNvSpPr/>
          <p:nvPr/>
        </p:nvSpPr>
        <p:spPr bwMode="auto">
          <a:xfrm>
            <a:off x="4427984" y="3660264"/>
            <a:ext cx="504056" cy="216024"/>
          </a:xfrm>
          <a:prstGeom prst="ellipse">
            <a:avLst/>
          </a:prstGeom>
          <a:solidFill>
            <a:schemeClr val="tx2">
              <a:lumMod val="40000"/>
              <a:lumOff val="60000"/>
              <a:alpha val="25000"/>
            </a:schemeClr>
          </a:solidFill>
          <a:ln w="12700" cap="flat" cmpd="sng" algn="ctr">
            <a:solidFill>
              <a:srgbClr val="FFC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pic>
        <p:nvPicPr>
          <p:cNvPr id="10" name="Picture 9"/>
          <p:cNvPicPr>
            <a:picLocks noChangeAspect="1"/>
          </p:cNvPicPr>
          <p:nvPr/>
        </p:nvPicPr>
        <p:blipFill>
          <a:blip r:embed="rId4">
            <a:clrChange>
              <a:clrFrom>
                <a:srgbClr val="FFFFFF"/>
              </a:clrFrom>
              <a:clrTo>
                <a:srgbClr val="FFFFFF">
                  <a:alpha val="0"/>
                </a:srgbClr>
              </a:clrTo>
            </a:clrChange>
          </a:blip>
          <a:stretch>
            <a:fillRect/>
          </a:stretch>
        </p:blipFill>
        <p:spPr>
          <a:xfrm rot="964680">
            <a:off x="4326712" y="516441"/>
            <a:ext cx="706600" cy="1113228"/>
          </a:xfrm>
          <a:prstGeom prst="rect">
            <a:avLst/>
          </a:prstGeom>
        </p:spPr>
      </p:pic>
    </p:spTree>
    <p:extLst>
      <p:ext uri="{BB962C8B-B14F-4D97-AF65-F5344CB8AC3E}">
        <p14:creationId xmlns:p14="http://schemas.microsoft.com/office/powerpoint/2010/main" val="3613640171"/>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In 3D, the longitudinal dimension of the magnet is described by a magnetic length</a:t>
            </a:r>
            <a:endParaRPr lang="en-US" sz="2800" b="0" i="0" kern="0" dirty="0" smtClean="0">
              <a:solidFill>
                <a:srgbClr val="0033CC"/>
              </a:solidFill>
              <a:latin typeface="Calibri Light" panose="020F0302020204030204" pitchFamily="34" charset="0"/>
            </a:endParaRPr>
          </a:p>
        </p:txBody>
      </p:sp>
      <p:grpSp>
        <p:nvGrpSpPr>
          <p:cNvPr id="3" name="Group 2"/>
          <p:cNvGrpSpPr/>
          <p:nvPr/>
        </p:nvGrpSpPr>
        <p:grpSpPr>
          <a:xfrm>
            <a:off x="210706" y="1196752"/>
            <a:ext cx="8722588" cy="4350868"/>
            <a:chOff x="210706" y="1238372"/>
            <a:chExt cx="8722588" cy="4350868"/>
          </a:xfrm>
        </p:grpSpPr>
        <p:pic>
          <p:nvPicPr>
            <p:cNvPr id="5" name="Picture 4"/>
            <p:cNvPicPr>
              <a:picLocks noChangeAspect="1"/>
            </p:cNvPicPr>
            <p:nvPr/>
          </p:nvPicPr>
          <p:blipFill rotWithShape="1">
            <a:blip r:embed="rId3"/>
            <a:srcRect b="17775"/>
            <a:stretch/>
          </p:blipFill>
          <p:spPr>
            <a:xfrm>
              <a:off x="210706" y="1238372"/>
              <a:ext cx="8722588" cy="4350868"/>
            </a:xfrm>
            <a:prstGeom prst="rect">
              <a:avLst/>
            </a:prstGeom>
          </p:spPr>
        </p:pic>
        <p:pic>
          <p:nvPicPr>
            <p:cNvPr id="7" name="Picture 6"/>
            <p:cNvPicPr>
              <a:picLocks noChangeAspect="1"/>
            </p:cNvPicPr>
            <p:nvPr/>
          </p:nvPicPr>
          <p:blipFill rotWithShape="1">
            <a:blip r:embed="rId4"/>
            <a:srcRect l="48577" t="85943" r="49144" b="9534"/>
            <a:stretch/>
          </p:blipFill>
          <p:spPr>
            <a:xfrm>
              <a:off x="7878607" y="4029682"/>
              <a:ext cx="241948" cy="241946"/>
            </a:xfrm>
            <a:prstGeom prst="rect">
              <a:avLst/>
            </a:prstGeom>
          </p:spPr>
        </p:pic>
      </p:grpSp>
      <mc:AlternateContent xmlns:mc="http://schemas.openxmlformats.org/markup-compatibility/2006" xmlns:a14="http://schemas.microsoft.com/office/drawing/2010/main">
        <mc:Choice Requires="a14">
          <p:sp>
            <p:nvSpPr>
              <p:cNvPr id="8" name="TextBox 7"/>
              <p:cNvSpPr txBox="1"/>
              <p:nvPr/>
            </p:nvSpPr>
            <p:spPr>
              <a:xfrm>
                <a:off x="3389497" y="5661248"/>
                <a:ext cx="2528513" cy="1079463"/>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𝑙</m:t>
                          </m:r>
                        </m:e>
                        <m:sub>
                          <m:r>
                            <a:rPr lang="en-GB" b="0" i="1" smtClean="0">
                              <a:latin typeface="Cambria Math" panose="02040503050406030204" pitchFamily="18" charset="0"/>
                              <a:ea typeface="Cambria Math" panose="02040503050406030204" pitchFamily="18" charset="0"/>
                            </a:rPr>
                            <m:t>𝑚</m:t>
                          </m:r>
                        </m:sub>
                      </m:sSub>
                      <m:sSub>
                        <m:sSubPr>
                          <m:ctrlPr>
                            <a:rPr lang="en-GB" b="0" i="1">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𝐵</m:t>
                          </m:r>
                        </m:e>
                        <m:sub>
                          <m:r>
                            <a:rPr lang="en-GB" b="0" i="1" smtClean="0">
                              <a:latin typeface="Cambria Math" panose="02040503050406030204" pitchFamily="18" charset="0"/>
                              <a:ea typeface="Cambria Math" panose="02040503050406030204" pitchFamily="18" charset="0"/>
                            </a:rPr>
                            <m:t>0</m:t>
                          </m:r>
                        </m:sub>
                      </m:sSub>
                      <m:r>
                        <a:rPr lang="en-GB" b="0" i="1" smtClean="0">
                          <a:latin typeface="Cambria Math" panose="02040503050406030204" pitchFamily="18" charset="0"/>
                          <a:ea typeface="Cambria Math" panose="02040503050406030204" pitchFamily="18" charset="0"/>
                        </a:rPr>
                        <m:t>=</m:t>
                      </m:r>
                      <m:nary>
                        <m:naryPr>
                          <m:limLoc m:val="undOvr"/>
                          <m:ctrlPr>
                            <a:rPr lang="en-GB" b="0" i="1" smtClean="0">
                              <a:latin typeface="Cambria Math" panose="02040503050406030204" pitchFamily="18" charset="0"/>
                              <a:ea typeface="Cambria Math" panose="02040503050406030204" pitchFamily="18" charset="0"/>
                            </a:rPr>
                          </m:ctrlPr>
                        </m:naryPr>
                        <m:sub>
                          <m:r>
                            <m:rPr>
                              <m:brk m:alnAt="24"/>
                            </m:rPr>
                            <a:rPr lang="en-GB" b="0" i="1" smtClean="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m:t>
                          </m:r>
                        </m:sub>
                        <m:sup>
                          <m:r>
                            <a:rPr lang="en-GB" b="0" i="1" smtClean="0">
                              <a:latin typeface="Cambria Math" panose="02040503050406030204" pitchFamily="18" charset="0"/>
                              <a:ea typeface="Cambria Math" panose="02040503050406030204" pitchFamily="18" charset="0"/>
                            </a:rPr>
                            <m:t>∞</m:t>
                          </m:r>
                        </m:sup>
                        <m:e>
                          <m:r>
                            <a:rPr lang="en-GB" b="0" i="1" smtClean="0">
                              <a:latin typeface="Cambria Math" panose="02040503050406030204" pitchFamily="18" charset="0"/>
                              <a:ea typeface="Cambria Math" panose="02040503050406030204" pitchFamily="18" charset="0"/>
                            </a:rPr>
                            <m:t>𝐵</m:t>
                          </m:r>
                          <m:d>
                            <m:dPr>
                              <m:ctrlPr>
                                <a:rPr lang="en-GB" b="0" i="1" smtClean="0">
                                  <a:latin typeface="Cambria Math" panose="02040503050406030204" pitchFamily="18" charset="0"/>
                                  <a:ea typeface="Cambria Math" panose="02040503050406030204" pitchFamily="18" charset="0"/>
                                </a:rPr>
                              </m:ctrlPr>
                            </m:dPr>
                            <m:e>
                              <m:r>
                                <a:rPr lang="en-GB" b="0" i="1" smtClean="0">
                                  <a:latin typeface="Cambria Math" panose="02040503050406030204" pitchFamily="18" charset="0"/>
                                  <a:ea typeface="Cambria Math" panose="02040503050406030204" pitchFamily="18" charset="0"/>
                                </a:rPr>
                                <m:t>𝑧</m:t>
                              </m:r>
                            </m:e>
                          </m:d>
                          <m:r>
                            <a:rPr lang="en-GB" b="0" i="1" smtClean="0">
                              <a:latin typeface="Cambria Math" panose="02040503050406030204" pitchFamily="18" charset="0"/>
                              <a:ea typeface="Cambria Math" panose="02040503050406030204" pitchFamily="18" charset="0"/>
                            </a:rPr>
                            <m:t>𝑑𝑧</m:t>
                          </m:r>
                        </m:e>
                      </m:nary>
                    </m:oMath>
                  </m:oMathPara>
                </a14:m>
                <a:r>
                  <a:rPr lang="en-GB" b="0" i="1" dirty="0" smtClean="0">
                    <a:latin typeface="Cambria Math" panose="02040503050406030204" pitchFamily="18" charset="0"/>
                  </a:rPr>
                  <a:t/>
                </a:r>
                <a:br>
                  <a:rPr lang="en-GB" b="0" i="1" dirty="0" smtClean="0">
                    <a:latin typeface="Cambria Math" panose="02040503050406030204" pitchFamily="18" charset="0"/>
                  </a:rPr>
                </a:br>
                <a:endParaRPr lang="en-GB" b="0" dirty="0"/>
              </a:p>
            </p:txBody>
          </p:sp>
        </mc:Choice>
        <mc:Fallback xmlns="">
          <p:sp>
            <p:nvSpPr>
              <p:cNvPr id="8" name="TextBox 7"/>
              <p:cNvSpPr txBox="1">
                <a:spLocks noRot="1" noChangeAspect="1" noMove="1" noResize="1" noEditPoints="1" noAdjustHandles="1" noChangeArrowheads="1" noChangeShapeType="1" noTextEdit="1"/>
              </p:cNvSpPr>
              <p:nvPr/>
            </p:nvSpPr>
            <p:spPr>
              <a:xfrm>
                <a:off x="3389497" y="5661248"/>
                <a:ext cx="2528513" cy="1079463"/>
              </a:xfrm>
              <a:prstGeom prst="rect">
                <a:avLst/>
              </a:prstGeom>
              <a:blipFill rotWithShape="0">
                <a:blip r:embed="rId5"/>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4095215081"/>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The magnetic length can be estimated at first order with simple formulae</a:t>
            </a:r>
            <a:endParaRPr lang="en-US" sz="2800" b="0" i="0" kern="0" dirty="0" smtClean="0">
              <a:solidFill>
                <a:srgbClr val="0033CC"/>
              </a:solidFill>
              <a:latin typeface="Calibri Light" panose="020F0302020204030204" pitchFamily="34" charset="0"/>
            </a:endParaRPr>
          </a:p>
        </p:txBody>
      </p:sp>
      <mc:AlternateContent xmlns:mc="http://schemas.openxmlformats.org/markup-compatibility/2006" xmlns:a14="http://schemas.microsoft.com/office/drawing/2010/main">
        <mc:Choice Requires="a14">
          <p:sp>
            <p:nvSpPr>
              <p:cNvPr id="12" name="TextBox 11"/>
              <p:cNvSpPr txBox="1"/>
              <p:nvPr/>
            </p:nvSpPr>
            <p:spPr>
              <a:xfrm>
                <a:off x="1691680" y="3188543"/>
                <a:ext cx="1714957" cy="369397"/>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𝑙</m:t>
                          </m:r>
                        </m:e>
                        <m:sub>
                          <m:r>
                            <a:rPr lang="en-GB" b="0">
                              <a:latin typeface="Cambria Math" panose="02040503050406030204" pitchFamily="18" charset="0"/>
                              <a:ea typeface="Cambria Math" panose="02040503050406030204" pitchFamily="18" charset="0"/>
                            </a:rPr>
                            <m:t>𝑚</m:t>
                          </m:r>
                        </m:sub>
                      </m:sSub>
                      <m:r>
                        <a:rPr lang="en-GB" b="0" i="1" smtClean="0">
                          <a:latin typeface="Cambria Math" panose="02040503050406030204" pitchFamily="18" charset="0"/>
                          <a:ea typeface="Cambria Math" panose="02040503050406030204" pitchFamily="18" charset="0"/>
                        </a:rPr>
                        <m:t>≅</m:t>
                      </m:r>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𝑙</m:t>
                          </m:r>
                        </m:e>
                        <m:sub>
                          <m:r>
                            <a:rPr lang="en-GB" b="0">
                              <a:latin typeface="Cambria Math" panose="02040503050406030204" pitchFamily="18" charset="0"/>
                              <a:ea typeface="Cambria Math" panose="02040503050406030204" pitchFamily="18" charset="0"/>
                            </a:rPr>
                            <m:t>𝐹𝑒</m:t>
                          </m:r>
                        </m:sub>
                      </m:sSub>
                      <m:r>
                        <a:rPr lang="en-GB" b="0">
                          <a:latin typeface="Cambria Math" panose="02040503050406030204" pitchFamily="18" charset="0"/>
                          <a:ea typeface="Cambria Math" panose="02040503050406030204" pitchFamily="18" charset="0"/>
                        </a:rPr>
                        <m:t>+</m:t>
                      </m:r>
                      <m:r>
                        <a:rPr lang="en-GB" b="0">
                          <a:latin typeface="Cambria Math" panose="02040503050406030204" pitchFamily="18" charset="0"/>
                          <a:ea typeface="Cambria Math" panose="02040503050406030204" pitchFamily="18" charset="0"/>
                        </a:rPr>
                        <m:t>h</m:t>
                      </m:r>
                    </m:oMath>
                  </m:oMathPara>
                </a14:m>
                <a:r>
                  <a:rPr lang="en-GB" b="0" dirty="0">
                    <a:latin typeface="Cambria Math" panose="02040503050406030204" pitchFamily="18" charset="0"/>
                  </a:rPr>
                  <a:t/>
                </a:r>
                <a:br>
                  <a:rPr lang="en-GB" b="0" dirty="0">
                    <a:latin typeface="Cambria Math" panose="02040503050406030204" pitchFamily="18" charset="0"/>
                  </a:rPr>
                </a:br>
                <a:endParaRPr lang="en-GB" b="0" dirty="0"/>
              </a:p>
            </p:txBody>
          </p:sp>
        </mc:Choice>
        <mc:Fallback xmlns="">
          <p:sp>
            <p:nvSpPr>
              <p:cNvPr id="12" name="TextBox 11"/>
              <p:cNvSpPr txBox="1">
                <a:spLocks noRot="1" noChangeAspect="1" noMove="1" noResize="1" noEditPoints="1" noAdjustHandles="1" noChangeArrowheads="1" noChangeShapeType="1" noTextEdit="1"/>
              </p:cNvSpPr>
              <p:nvPr/>
            </p:nvSpPr>
            <p:spPr>
              <a:xfrm>
                <a:off x="1691680" y="3188543"/>
                <a:ext cx="1714957" cy="369397"/>
              </a:xfrm>
              <a:prstGeom prst="rect">
                <a:avLst/>
              </a:prstGeom>
              <a:blipFill rotWithShape="0">
                <a:blip r:embed="rId3"/>
                <a:stretch>
                  <a:fillRect l="-6406" r="-1423" b="-1639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3" name="TextBox 12"/>
              <p:cNvSpPr txBox="1"/>
              <p:nvPr/>
            </p:nvSpPr>
            <p:spPr>
              <a:xfrm>
                <a:off x="1691680" y="4859803"/>
                <a:ext cx="2263055" cy="369397"/>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b="0" i="1" smtClean="0">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𝑙</m:t>
                          </m:r>
                        </m:e>
                        <m:sub>
                          <m:r>
                            <a:rPr lang="en-GB" b="0">
                              <a:latin typeface="Cambria Math" panose="02040503050406030204" pitchFamily="18" charset="0"/>
                              <a:ea typeface="Cambria Math" panose="02040503050406030204" pitchFamily="18" charset="0"/>
                            </a:rPr>
                            <m:t>𝑚</m:t>
                          </m:r>
                        </m:sub>
                      </m:sSub>
                      <m:r>
                        <a:rPr lang="en-GB" b="0">
                          <a:latin typeface="Cambria Math" panose="02040503050406030204" pitchFamily="18" charset="0"/>
                          <a:ea typeface="Cambria Math" panose="02040503050406030204" pitchFamily="18" charset="0"/>
                        </a:rPr>
                        <m:t>≅</m:t>
                      </m:r>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𝑙</m:t>
                          </m:r>
                        </m:e>
                        <m:sub>
                          <m:r>
                            <a:rPr lang="en-GB" b="0">
                              <a:latin typeface="Cambria Math" panose="02040503050406030204" pitchFamily="18" charset="0"/>
                              <a:ea typeface="Cambria Math" panose="02040503050406030204" pitchFamily="18" charset="0"/>
                            </a:rPr>
                            <m:t>𝐹𝑒</m:t>
                          </m:r>
                        </m:sub>
                      </m:sSub>
                      <m:r>
                        <a:rPr lang="en-GB" b="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0.80</m:t>
                      </m:r>
                      <m:r>
                        <a:rPr lang="en-GB" b="0" i="1" smtClean="0">
                          <a:latin typeface="Cambria Math" panose="02040503050406030204" pitchFamily="18" charset="0"/>
                          <a:ea typeface="Cambria Math" panose="02040503050406030204" pitchFamily="18" charset="0"/>
                        </a:rPr>
                        <m:t>𝑟</m:t>
                      </m:r>
                    </m:oMath>
                  </m:oMathPara>
                </a14:m>
                <a:r>
                  <a:rPr lang="en-GB" b="0" dirty="0">
                    <a:latin typeface="Cambria Math" panose="02040503050406030204" pitchFamily="18" charset="0"/>
                  </a:rPr>
                  <a:t/>
                </a:r>
                <a:br>
                  <a:rPr lang="en-GB" b="0" dirty="0">
                    <a:latin typeface="Cambria Math" panose="02040503050406030204" pitchFamily="18" charset="0"/>
                  </a:rPr>
                </a:br>
                <a:endParaRPr lang="en-GB" b="0" dirty="0"/>
              </a:p>
            </p:txBody>
          </p:sp>
        </mc:Choice>
        <mc:Fallback xmlns="">
          <p:sp>
            <p:nvSpPr>
              <p:cNvPr id="13" name="TextBox 12"/>
              <p:cNvSpPr txBox="1">
                <a:spLocks noRot="1" noChangeAspect="1" noMove="1" noResize="1" noEditPoints="1" noAdjustHandles="1" noChangeArrowheads="1" noChangeShapeType="1" noTextEdit="1"/>
              </p:cNvSpPr>
              <p:nvPr/>
            </p:nvSpPr>
            <p:spPr>
              <a:xfrm>
                <a:off x="1691680" y="4859803"/>
                <a:ext cx="2263055" cy="369397"/>
              </a:xfrm>
              <a:prstGeom prst="rect">
                <a:avLst/>
              </a:prstGeom>
              <a:blipFill rotWithShape="0">
                <a:blip r:embed="rId4"/>
                <a:stretch>
                  <a:fillRect l="-4852" b="-1639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4" name="TextBox 13"/>
              <p:cNvSpPr txBox="1"/>
              <p:nvPr/>
            </p:nvSpPr>
            <p:spPr>
              <a:xfrm>
                <a:off x="3985140" y="1579293"/>
                <a:ext cx="1173719" cy="369397"/>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b="0" i="1" smtClean="0">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𝑙</m:t>
                          </m:r>
                        </m:e>
                        <m:sub>
                          <m:r>
                            <a:rPr lang="en-GB" b="0">
                              <a:latin typeface="Cambria Math" panose="02040503050406030204" pitchFamily="18" charset="0"/>
                              <a:ea typeface="Cambria Math" panose="02040503050406030204" pitchFamily="18" charset="0"/>
                            </a:rPr>
                            <m:t>𝑚</m:t>
                          </m:r>
                        </m:sub>
                      </m:sSub>
                      <m:r>
                        <a:rPr lang="en-GB" b="0" i="1" smtClean="0">
                          <a:latin typeface="Cambria Math" panose="02040503050406030204" pitchFamily="18" charset="0"/>
                          <a:ea typeface="Cambria Math" panose="02040503050406030204" pitchFamily="18" charset="0"/>
                        </a:rPr>
                        <m:t>&gt;</m:t>
                      </m:r>
                      <m:sSub>
                        <m:sSubPr>
                          <m:ctrlPr>
                            <a:rPr lang="en-GB" b="0" i="1">
                              <a:latin typeface="Cambria Math" panose="02040503050406030204" pitchFamily="18" charset="0"/>
                              <a:ea typeface="Cambria Math" panose="02040503050406030204" pitchFamily="18" charset="0"/>
                            </a:rPr>
                          </m:ctrlPr>
                        </m:sSubPr>
                        <m:e>
                          <m:r>
                            <a:rPr lang="en-GB" b="0">
                              <a:latin typeface="Cambria Math" panose="02040503050406030204" pitchFamily="18" charset="0"/>
                              <a:ea typeface="Cambria Math" panose="02040503050406030204" pitchFamily="18" charset="0"/>
                            </a:rPr>
                            <m:t>𝑙</m:t>
                          </m:r>
                        </m:e>
                        <m:sub>
                          <m:r>
                            <a:rPr lang="en-GB" b="0">
                              <a:latin typeface="Cambria Math" panose="02040503050406030204" pitchFamily="18" charset="0"/>
                              <a:ea typeface="Cambria Math" panose="02040503050406030204" pitchFamily="18" charset="0"/>
                            </a:rPr>
                            <m:t>𝐹𝑒</m:t>
                          </m:r>
                        </m:sub>
                      </m:sSub>
                    </m:oMath>
                  </m:oMathPara>
                </a14:m>
                <a:r>
                  <a:rPr lang="en-GB" b="0" i="1" dirty="0" smtClean="0">
                    <a:latin typeface="Cambria Math" panose="02040503050406030204" pitchFamily="18" charset="0"/>
                  </a:rPr>
                  <a:t/>
                </a:r>
                <a:br>
                  <a:rPr lang="en-GB" b="0" i="1" dirty="0" smtClean="0">
                    <a:latin typeface="Cambria Math" panose="02040503050406030204" pitchFamily="18" charset="0"/>
                  </a:rPr>
                </a:br>
                <a:endParaRPr lang="en-GB" b="0" dirty="0"/>
              </a:p>
            </p:txBody>
          </p:sp>
        </mc:Choice>
        <mc:Fallback xmlns="">
          <p:sp>
            <p:nvSpPr>
              <p:cNvPr id="14" name="TextBox 13"/>
              <p:cNvSpPr txBox="1">
                <a:spLocks noRot="1" noChangeAspect="1" noMove="1" noResize="1" noEditPoints="1" noAdjustHandles="1" noChangeArrowheads="1" noChangeShapeType="1" noTextEdit="1"/>
              </p:cNvSpPr>
              <p:nvPr/>
            </p:nvSpPr>
            <p:spPr>
              <a:xfrm>
                <a:off x="3985140" y="1579293"/>
                <a:ext cx="1173719" cy="369397"/>
              </a:xfrm>
              <a:prstGeom prst="rect">
                <a:avLst/>
              </a:prstGeom>
              <a:blipFill rotWithShape="0">
                <a:blip r:embed="rId5"/>
                <a:stretch>
                  <a:fillRect l="-9375" b="-16393"/>
                </a:stretch>
              </a:blipFill>
            </p:spPr>
            <p:txBody>
              <a:bodyPr/>
              <a:lstStyle/>
              <a:p>
                <a:r>
                  <a:rPr lang="en-GB">
                    <a:noFill/>
                  </a:rPr>
                  <a:t> </a:t>
                </a:r>
              </a:p>
            </p:txBody>
          </p:sp>
        </mc:Fallback>
      </mc:AlternateContent>
      <p:sp>
        <p:nvSpPr>
          <p:cNvPr id="17" name="Text Box 36"/>
          <p:cNvSpPr txBox="1">
            <a:spLocks noChangeArrowheads="1"/>
          </p:cNvSpPr>
          <p:nvPr/>
        </p:nvSpPr>
        <p:spPr bwMode="auto">
          <a:xfrm>
            <a:off x="1619672" y="2636912"/>
            <a:ext cx="3528392" cy="461665"/>
          </a:xfrm>
          <a:prstGeom prst="rect">
            <a:avLst/>
          </a:prstGeom>
          <a:noFill/>
          <a:ln w="9525" algn="ctr">
            <a:noFill/>
            <a:miter lim="800000"/>
            <a:headEnd/>
            <a:tailEnd/>
          </a:ln>
        </p:spPr>
        <p:txBody>
          <a:bodyPr wrap="square">
            <a:spAutoFit/>
          </a:bodyPr>
          <a:lstStyle/>
          <a:p>
            <a:pPr eaLnBrk="0" hangingPunct="0"/>
            <a:r>
              <a:rPr lang="en-US" i="0" dirty="0" smtClean="0">
                <a:latin typeface="Calibri Light" panose="020F0302020204030204" pitchFamily="34" charset="0"/>
                <a:ea typeface="ＭＳ Ｐゴシック" pitchFamily="34" charset="-128"/>
              </a:rPr>
              <a:t>dipole</a:t>
            </a:r>
            <a:endParaRPr lang="en-US" i="0" dirty="0">
              <a:latin typeface="Calibri Light" panose="020F0302020204030204" pitchFamily="34" charset="0"/>
              <a:ea typeface="ＭＳ Ｐゴシック" pitchFamily="34" charset="-128"/>
            </a:endParaRPr>
          </a:p>
        </p:txBody>
      </p:sp>
      <p:sp>
        <p:nvSpPr>
          <p:cNvPr id="18" name="Text Box 36"/>
          <p:cNvSpPr txBox="1">
            <a:spLocks noChangeArrowheads="1"/>
          </p:cNvSpPr>
          <p:nvPr/>
        </p:nvSpPr>
        <p:spPr bwMode="auto">
          <a:xfrm>
            <a:off x="1619672" y="4352561"/>
            <a:ext cx="3528392" cy="461665"/>
          </a:xfrm>
          <a:prstGeom prst="rect">
            <a:avLst/>
          </a:prstGeom>
          <a:noFill/>
          <a:ln w="9525" algn="ctr">
            <a:noFill/>
            <a:miter lim="800000"/>
            <a:headEnd/>
            <a:tailEnd/>
          </a:ln>
        </p:spPr>
        <p:txBody>
          <a:bodyPr wrap="square">
            <a:spAutoFit/>
          </a:bodyPr>
          <a:lstStyle/>
          <a:p>
            <a:pPr eaLnBrk="0" hangingPunct="0"/>
            <a:r>
              <a:rPr lang="en-US" i="0" dirty="0" smtClean="0">
                <a:latin typeface="Calibri Light" panose="020F0302020204030204" pitchFamily="34" charset="0"/>
                <a:ea typeface="ＭＳ Ｐゴシック" pitchFamily="34" charset="-128"/>
              </a:rPr>
              <a:t>quadrupole</a:t>
            </a:r>
            <a:endParaRPr lang="en-US" i="0" dirty="0">
              <a:latin typeface="Calibri Light" panose="020F0302020204030204" pitchFamily="34" charset="0"/>
              <a:ea typeface="ＭＳ Ｐゴシック" pitchFamily="34" charset="-128"/>
            </a:endParaRPr>
          </a:p>
        </p:txBody>
      </p:sp>
      <p:pic>
        <p:nvPicPr>
          <p:cNvPr id="9" name="Picture 8"/>
          <p:cNvPicPr>
            <a:picLocks noChangeAspect="1"/>
          </p:cNvPicPr>
          <p:nvPr/>
        </p:nvPicPr>
        <p:blipFill>
          <a:blip r:embed="rId6">
            <a:clrChange>
              <a:clrFrom>
                <a:srgbClr val="FFFFFF"/>
              </a:clrFrom>
              <a:clrTo>
                <a:srgbClr val="FFFFFF">
                  <a:alpha val="0"/>
                </a:srgbClr>
              </a:clrTo>
            </a:clrChange>
          </a:blip>
          <a:stretch>
            <a:fillRect/>
          </a:stretch>
        </p:blipFill>
        <p:spPr>
          <a:xfrm rot="964680">
            <a:off x="7952693" y="943554"/>
            <a:ext cx="706600" cy="1113228"/>
          </a:xfrm>
          <a:prstGeom prst="rect">
            <a:avLst/>
          </a:prstGeom>
        </p:spPr>
      </p:pic>
    </p:spTree>
    <p:extLst>
      <p:ext uri="{BB962C8B-B14F-4D97-AF65-F5344CB8AC3E}">
        <p14:creationId xmlns:p14="http://schemas.microsoft.com/office/powerpoint/2010/main" val="597087134"/>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a:solidFill>
                  <a:srgbClr val="0033CC"/>
                </a:solidFill>
                <a:latin typeface="Calibri Light" panose="020F0302020204030204" pitchFamily="34" charset="0"/>
              </a:rPr>
              <a:t>There are many </a:t>
            </a:r>
            <a:r>
              <a:rPr lang="en-US" sz="2800" i="0" kern="0" dirty="0" smtClean="0">
                <a:solidFill>
                  <a:srgbClr val="0033CC"/>
                </a:solidFill>
                <a:latin typeface="Calibri Light" panose="020F0302020204030204" pitchFamily="34" charset="0"/>
              </a:rPr>
              <a:t>different options to terminate the pole ends, depending on the type of magnet, its field level, etc.</a:t>
            </a:r>
            <a:endParaRPr lang="en-US" sz="2800" b="0" i="0" kern="0" dirty="0" smtClean="0">
              <a:solidFill>
                <a:srgbClr val="FF0000"/>
              </a:solidFill>
              <a:latin typeface="Calibri Light" panose="020F0302020204030204" pitchFamily="34" charset="0"/>
            </a:endParaRPr>
          </a:p>
        </p:txBody>
      </p:sp>
      <p:grpSp>
        <p:nvGrpSpPr>
          <p:cNvPr id="11" name="Group 10"/>
          <p:cNvGrpSpPr/>
          <p:nvPr/>
        </p:nvGrpSpPr>
        <p:grpSpPr>
          <a:xfrm>
            <a:off x="395536" y="1527940"/>
            <a:ext cx="3748303" cy="4421340"/>
            <a:chOff x="1391910" y="1440004"/>
            <a:chExt cx="3748303" cy="4421340"/>
          </a:xfrm>
        </p:grpSpPr>
        <p:grpSp>
          <p:nvGrpSpPr>
            <p:cNvPr id="5" name="Group 4"/>
            <p:cNvGrpSpPr>
              <a:grpSpLocks noChangeAspect="1"/>
            </p:cNvGrpSpPr>
            <p:nvPr/>
          </p:nvGrpSpPr>
          <p:grpSpPr>
            <a:xfrm>
              <a:off x="1551781" y="1440004"/>
              <a:ext cx="2974824" cy="4421340"/>
              <a:chOff x="1551780" y="1440000"/>
              <a:chExt cx="3863408" cy="5742000"/>
            </a:xfrm>
          </p:grpSpPr>
          <p:pic>
            <p:nvPicPr>
              <p:cNvPr id="3" name="Picture 2"/>
              <p:cNvPicPr>
                <a:picLocks noChangeAspect="1"/>
              </p:cNvPicPr>
              <p:nvPr/>
            </p:nvPicPr>
            <p:blipFill>
              <a:blip r:embed="rId3"/>
              <a:stretch>
                <a:fillRect/>
              </a:stretch>
            </p:blipFill>
            <p:spPr>
              <a:xfrm>
                <a:off x="1551780" y="1440000"/>
                <a:ext cx="3863408" cy="2880000"/>
              </a:xfrm>
              <a:prstGeom prst="rect">
                <a:avLst/>
              </a:prstGeom>
            </p:spPr>
          </p:pic>
          <p:pic>
            <p:nvPicPr>
              <p:cNvPr id="7" name="Picture 6"/>
              <p:cNvPicPr>
                <a:picLocks noChangeAspect="1"/>
              </p:cNvPicPr>
              <p:nvPr/>
            </p:nvPicPr>
            <p:blipFill>
              <a:blip r:embed="rId3"/>
              <a:stretch>
                <a:fillRect/>
              </a:stretch>
            </p:blipFill>
            <p:spPr>
              <a:xfrm flipV="1">
                <a:off x="1551780" y="4302000"/>
                <a:ext cx="3863408" cy="2880000"/>
              </a:xfrm>
              <a:prstGeom prst="rect">
                <a:avLst/>
              </a:prstGeom>
            </p:spPr>
          </p:pic>
        </p:grpSp>
        <p:cxnSp>
          <p:nvCxnSpPr>
            <p:cNvPr id="8" name="Straight Connector 7"/>
            <p:cNvCxnSpPr/>
            <p:nvPr/>
          </p:nvCxnSpPr>
          <p:spPr bwMode="auto">
            <a:xfrm>
              <a:off x="1391910" y="3647263"/>
              <a:ext cx="3672000" cy="0"/>
            </a:xfrm>
            <a:prstGeom prst="line">
              <a:avLst/>
            </a:prstGeom>
            <a:solidFill>
              <a:schemeClr val="accent1"/>
            </a:solidFill>
            <a:ln w="12700" cap="flat" cmpd="sng" algn="ctr">
              <a:solidFill>
                <a:schemeClr val="tx1"/>
              </a:solidFill>
              <a:prstDash val="solid"/>
              <a:round/>
              <a:headEnd type="none" w="med" len="med"/>
              <a:tailEnd type="triangle" w="med" len="lg"/>
            </a:ln>
            <a:effectLst/>
          </p:spPr>
        </p:cxnSp>
        <p:sp>
          <p:nvSpPr>
            <p:cNvPr id="9" name="Rectangle 8"/>
            <p:cNvSpPr/>
            <p:nvPr/>
          </p:nvSpPr>
          <p:spPr>
            <a:xfrm>
              <a:off x="4865779" y="3634192"/>
              <a:ext cx="274434" cy="369332"/>
            </a:xfrm>
            <a:prstGeom prst="rect">
              <a:avLst/>
            </a:prstGeom>
          </p:spPr>
          <p:txBody>
            <a:bodyPr wrap="none">
              <a:spAutoFit/>
            </a:bodyPr>
            <a:lstStyle/>
            <a:p>
              <a:r>
                <a:rPr lang="en-GB" sz="1800" i="0" dirty="0" smtClean="0">
                  <a:latin typeface="Calibri Light" panose="020F0302020204030204" pitchFamily="34" charset="0"/>
                </a:rPr>
                <a:t>z</a:t>
              </a:r>
              <a:endParaRPr lang="en-GB" sz="1800" i="0" dirty="0">
                <a:latin typeface="Calibri Light" panose="020F0302020204030204" pitchFamily="34" charset="0"/>
              </a:endParaRPr>
            </a:p>
          </p:txBody>
        </p:sp>
      </p:grpSp>
      <p:grpSp>
        <p:nvGrpSpPr>
          <p:cNvPr id="21" name="Group 20"/>
          <p:cNvGrpSpPr/>
          <p:nvPr/>
        </p:nvGrpSpPr>
        <p:grpSpPr>
          <a:xfrm>
            <a:off x="4788024" y="3272284"/>
            <a:ext cx="3888432" cy="3430607"/>
            <a:chOff x="4788024" y="3272284"/>
            <a:chExt cx="3888432" cy="3430607"/>
          </a:xfrm>
        </p:grpSpPr>
        <p:pic>
          <p:nvPicPr>
            <p:cNvPr id="4" name="Picture 3"/>
            <p:cNvPicPr>
              <a:picLocks noChangeAspect="1"/>
            </p:cNvPicPr>
            <p:nvPr/>
          </p:nvPicPr>
          <p:blipFill rotWithShape="1">
            <a:blip r:embed="rId4"/>
            <a:srcRect l="20485" t="10138" r="19764" b="29413"/>
            <a:stretch/>
          </p:blipFill>
          <p:spPr>
            <a:xfrm>
              <a:off x="4788024" y="3678555"/>
              <a:ext cx="3647629" cy="3024336"/>
            </a:xfrm>
            <a:prstGeom prst="rect">
              <a:avLst/>
            </a:prstGeom>
          </p:spPr>
        </p:pic>
        <p:sp>
          <p:nvSpPr>
            <p:cNvPr id="13" name="Rectangle 12"/>
            <p:cNvSpPr/>
            <p:nvPr/>
          </p:nvSpPr>
          <p:spPr bwMode="auto">
            <a:xfrm>
              <a:off x="6378550" y="4771752"/>
              <a:ext cx="360040" cy="144016"/>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 name="Rectangle 13"/>
            <p:cNvSpPr/>
            <p:nvPr/>
          </p:nvSpPr>
          <p:spPr bwMode="auto">
            <a:xfrm>
              <a:off x="6948264" y="5163352"/>
              <a:ext cx="486000" cy="144016"/>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5" name="Rectangle 14"/>
            <p:cNvSpPr/>
            <p:nvPr/>
          </p:nvSpPr>
          <p:spPr bwMode="auto">
            <a:xfrm>
              <a:off x="7594178" y="5504532"/>
              <a:ext cx="360040" cy="144016"/>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 name="Text Box 36"/>
            <p:cNvSpPr txBox="1">
              <a:spLocks noChangeArrowheads="1"/>
            </p:cNvSpPr>
            <p:nvPr/>
          </p:nvSpPr>
          <p:spPr bwMode="auto">
            <a:xfrm>
              <a:off x="6349945" y="4690235"/>
              <a:ext cx="576000" cy="288000"/>
            </a:xfrm>
            <a:prstGeom prst="rect">
              <a:avLst/>
            </a:prstGeom>
            <a:noFill/>
            <a:ln w="9525" algn="ctr">
              <a:noFill/>
              <a:miter lim="800000"/>
              <a:headEnd/>
              <a:tailEnd/>
            </a:ln>
          </p:spPr>
          <p:txBody>
            <a:bodyPr wrap="square">
              <a:spAutoFit/>
            </a:bodyPr>
            <a:lstStyle/>
            <a:p>
              <a:pPr algn="ctr" eaLnBrk="0" hangingPunct="0"/>
              <a:r>
                <a:rPr lang="en-US" sz="1400" i="0" dirty="0" smtClean="0">
                  <a:latin typeface="Calibri Light" panose="020F0302020204030204" pitchFamily="34" charset="0"/>
                  <a:ea typeface="ＭＳ Ｐゴシック" pitchFamily="34" charset="-128"/>
                </a:rPr>
                <a:t>inner</a:t>
              </a:r>
              <a:endParaRPr lang="en-US" sz="2000" i="0" dirty="0">
                <a:latin typeface="Calibri Light" panose="020F0302020204030204" pitchFamily="34" charset="0"/>
                <a:ea typeface="ＭＳ Ｐゴシック" pitchFamily="34" charset="-128"/>
              </a:endParaRPr>
            </a:p>
          </p:txBody>
        </p:sp>
        <p:sp>
          <p:nvSpPr>
            <p:cNvPr id="16" name="Text Box 36"/>
            <p:cNvSpPr txBox="1">
              <a:spLocks noChangeArrowheads="1"/>
            </p:cNvSpPr>
            <p:nvPr/>
          </p:nvSpPr>
          <p:spPr bwMode="auto">
            <a:xfrm>
              <a:off x="6827490" y="5076405"/>
              <a:ext cx="684000" cy="523220"/>
            </a:xfrm>
            <a:prstGeom prst="rect">
              <a:avLst/>
            </a:prstGeom>
            <a:noFill/>
            <a:ln w="9525" algn="ctr">
              <a:noFill/>
              <a:miter lim="800000"/>
              <a:headEnd/>
              <a:tailEnd/>
            </a:ln>
          </p:spPr>
          <p:txBody>
            <a:bodyPr wrap="square">
              <a:spAutoFit/>
            </a:bodyPr>
            <a:lstStyle/>
            <a:p>
              <a:pPr algn="ctr" eaLnBrk="0" hangingPunct="0"/>
              <a:r>
                <a:rPr lang="en-US" sz="1400" i="0" dirty="0" smtClean="0">
                  <a:latin typeface="Calibri Light" panose="020F0302020204030204" pitchFamily="34" charset="0"/>
                  <a:ea typeface="ＭＳ Ｐゴシック" pitchFamily="34" charset="-128"/>
                </a:rPr>
                <a:t>central</a:t>
              </a:r>
              <a:endParaRPr lang="en-US" sz="2000" i="0" dirty="0">
                <a:latin typeface="Calibri Light" panose="020F0302020204030204" pitchFamily="34" charset="0"/>
                <a:ea typeface="ＭＳ Ｐゴシック" pitchFamily="34" charset="-128"/>
              </a:endParaRPr>
            </a:p>
          </p:txBody>
        </p:sp>
        <p:sp>
          <p:nvSpPr>
            <p:cNvPr id="17" name="Text Box 36"/>
            <p:cNvSpPr txBox="1">
              <a:spLocks noChangeArrowheads="1"/>
            </p:cNvSpPr>
            <p:nvPr/>
          </p:nvSpPr>
          <p:spPr bwMode="auto">
            <a:xfrm>
              <a:off x="7495723" y="5419824"/>
              <a:ext cx="576000" cy="307777"/>
            </a:xfrm>
            <a:prstGeom prst="rect">
              <a:avLst/>
            </a:prstGeom>
            <a:noFill/>
            <a:ln w="9525" algn="ctr">
              <a:noFill/>
              <a:miter lim="800000"/>
              <a:headEnd/>
              <a:tailEnd/>
            </a:ln>
          </p:spPr>
          <p:txBody>
            <a:bodyPr wrap="square">
              <a:spAutoFit/>
            </a:bodyPr>
            <a:lstStyle/>
            <a:p>
              <a:pPr algn="ctr" eaLnBrk="0" hangingPunct="0"/>
              <a:r>
                <a:rPr lang="en-US" sz="1400" i="0" dirty="0" smtClean="0">
                  <a:latin typeface="Calibri Light" panose="020F0302020204030204" pitchFamily="34" charset="0"/>
                  <a:ea typeface="ＭＳ Ｐゴシック" pitchFamily="34" charset="-128"/>
                </a:rPr>
                <a:t>outer</a:t>
              </a:r>
              <a:endParaRPr lang="en-US" sz="2000" i="0" dirty="0">
                <a:latin typeface="Calibri Light" panose="020F0302020204030204" pitchFamily="34" charset="0"/>
                <a:ea typeface="ＭＳ Ｐゴシック" pitchFamily="34" charset="-128"/>
              </a:endParaRPr>
            </a:p>
          </p:txBody>
        </p:sp>
        <p:sp>
          <p:nvSpPr>
            <p:cNvPr id="19" name="Isosceles Triangle 18"/>
            <p:cNvSpPr/>
            <p:nvPr/>
          </p:nvSpPr>
          <p:spPr bwMode="auto">
            <a:xfrm>
              <a:off x="6516217" y="3272284"/>
              <a:ext cx="2088232" cy="750974"/>
            </a:xfrm>
            <a:prstGeom prst="triangle">
              <a:avLst>
                <a:gd name="adj" fmla="val 18600"/>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2" name="Rectangle 21"/>
            <p:cNvSpPr/>
            <p:nvPr/>
          </p:nvSpPr>
          <p:spPr bwMode="auto">
            <a:xfrm>
              <a:off x="7884368" y="3560316"/>
              <a:ext cx="792088" cy="1129919"/>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8" name="Isosceles Triangle 17"/>
            <p:cNvSpPr/>
            <p:nvPr/>
          </p:nvSpPr>
          <p:spPr bwMode="auto">
            <a:xfrm rot="20921767">
              <a:off x="4816758" y="3348793"/>
              <a:ext cx="3139683" cy="288032"/>
            </a:xfrm>
            <a:prstGeom prst="triangle">
              <a:avLst>
                <a:gd name="adj" fmla="val 23653"/>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pic>
        <p:nvPicPr>
          <p:cNvPr id="10" name="Picture 9"/>
          <p:cNvPicPr>
            <a:picLocks noChangeAspect="1"/>
          </p:cNvPicPr>
          <p:nvPr/>
        </p:nvPicPr>
        <p:blipFill rotWithShape="1">
          <a:blip r:embed="rId5"/>
          <a:srcRect b="28878"/>
          <a:stretch/>
        </p:blipFill>
        <p:spPr>
          <a:xfrm>
            <a:off x="4572000" y="1397357"/>
            <a:ext cx="3359202" cy="1783324"/>
          </a:xfrm>
          <a:prstGeom prst="rect">
            <a:avLst/>
          </a:prstGeom>
        </p:spPr>
      </p:pic>
      <p:sp>
        <p:nvSpPr>
          <p:cNvPr id="23" name="Text Box 36"/>
          <p:cNvSpPr txBox="1">
            <a:spLocks noChangeArrowheads="1"/>
          </p:cNvSpPr>
          <p:nvPr/>
        </p:nvSpPr>
        <p:spPr bwMode="auto">
          <a:xfrm>
            <a:off x="4464052" y="6298967"/>
            <a:ext cx="2584922" cy="461665"/>
          </a:xfrm>
          <a:prstGeom prst="rect">
            <a:avLst/>
          </a:prstGeom>
          <a:solidFill>
            <a:srgbClr val="FFFFFF"/>
          </a:solidFill>
          <a:ln w="9525" algn="ctr">
            <a:noFill/>
            <a:miter lim="800000"/>
            <a:headEnd/>
            <a:tailEnd/>
          </a:ln>
        </p:spPr>
        <p:txBody>
          <a:bodyPr wrap="square">
            <a:spAutoFit/>
          </a:bodyPr>
          <a:lstStyle/>
          <a:p>
            <a:pPr algn="ctr" eaLnBrk="0" hangingPunct="0"/>
            <a:r>
              <a:rPr lang="en-US" i="0" dirty="0" smtClean="0">
                <a:latin typeface="Calibri Light" panose="020F0302020204030204" pitchFamily="34" charset="0"/>
                <a:ea typeface="ＭＳ Ｐゴシック" pitchFamily="34" charset="-128"/>
              </a:rPr>
              <a:t>SESAME dipole</a:t>
            </a:r>
            <a:endParaRPr lang="en-US" i="0" dirty="0">
              <a:latin typeface="Calibri Light" panose="020F0302020204030204" pitchFamily="34" charset="0"/>
              <a:ea typeface="ＭＳ Ｐゴシック" pitchFamily="34" charset="-128"/>
            </a:endParaRPr>
          </a:p>
        </p:txBody>
      </p:sp>
      <p:sp>
        <p:nvSpPr>
          <p:cNvPr id="26" name="Text Box 36"/>
          <p:cNvSpPr txBox="1">
            <a:spLocks noChangeArrowheads="1"/>
          </p:cNvSpPr>
          <p:nvPr/>
        </p:nvSpPr>
        <p:spPr bwMode="auto">
          <a:xfrm>
            <a:off x="6073695" y="3031365"/>
            <a:ext cx="2584922" cy="461665"/>
          </a:xfrm>
          <a:prstGeom prst="rect">
            <a:avLst/>
          </a:prstGeom>
          <a:solidFill>
            <a:srgbClr val="FFFFFF"/>
          </a:solidFill>
          <a:ln w="9525" algn="ctr">
            <a:noFill/>
            <a:miter lim="800000"/>
            <a:headEnd/>
            <a:tailEnd/>
          </a:ln>
        </p:spPr>
        <p:txBody>
          <a:bodyPr wrap="square">
            <a:spAutoFit/>
          </a:bodyPr>
          <a:lstStyle/>
          <a:p>
            <a:pPr algn="ctr" eaLnBrk="0" hangingPunct="0"/>
            <a:r>
              <a:rPr lang="en-US" i="0" dirty="0" smtClean="0">
                <a:latin typeface="Calibri Light" panose="020F0302020204030204" pitchFamily="34" charset="0"/>
                <a:ea typeface="ＭＳ Ｐゴシック" pitchFamily="34" charset="-128"/>
              </a:rPr>
              <a:t>DIAMOND dipole</a:t>
            </a:r>
            <a:endParaRPr lang="en-US" i="0" dirty="0">
              <a:latin typeface="Calibri Light" panose="020F0302020204030204" pitchFamily="34" charset="0"/>
              <a:ea typeface="ＭＳ Ｐゴシック" pitchFamily="34" charset="-128"/>
            </a:endParaRPr>
          </a:p>
        </p:txBody>
      </p:sp>
      <p:pic>
        <p:nvPicPr>
          <p:cNvPr id="24" name="Picture 23"/>
          <p:cNvPicPr>
            <a:picLocks noChangeAspect="1"/>
          </p:cNvPicPr>
          <p:nvPr/>
        </p:nvPicPr>
        <p:blipFill>
          <a:blip r:embed="rId6">
            <a:clrChange>
              <a:clrFrom>
                <a:srgbClr val="FFFFFF"/>
              </a:clrFrom>
              <a:clrTo>
                <a:srgbClr val="FFFFFF">
                  <a:alpha val="0"/>
                </a:srgbClr>
              </a:clrTo>
            </a:clrChange>
          </a:blip>
          <a:stretch>
            <a:fillRect/>
          </a:stretch>
        </p:blipFill>
        <p:spPr>
          <a:xfrm rot="964680">
            <a:off x="8240725" y="552746"/>
            <a:ext cx="706600" cy="1113228"/>
          </a:xfrm>
          <a:prstGeom prst="rect">
            <a:avLst/>
          </a:prstGeom>
        </p:spPr>
      </p:pic>
      <p:sp>
        <p:nvSpPr>
          <p:cNvPr id="25" name="Text Box 36"/>
          <p:cNvSpPr txBox="1">
            <a:spLocks noChangeArrowheads="1"/>
          </p:cNvSpPr>
          <p:nvPr/>
        </p:nvSpPr>
        <p:spPr bwMode="auto">
          <a:xfrm>
            <a:off x="281745" y="6068134"/>
            <a:ext cx="2584922" cy="461665"/>
          </a:xfrm>
          <a:prstGeom prst="rect">
            <a:avLst/>
          </a:prstGeom>
          <a:solidFill>
            <a:srgbClr val="FFFFFF"/>
          </a:solidFill>
          <a:ln w="9525" algn="ctr">
            <a:noFill/>
            <a:miter lim="800000"/>
            <a:headEnd/>
            <a:tailEnd/>
          </a:ln>
        </p:spPr>
        <p:txBody>
          <a:bodyPr wrap="square">
            <a:spAutoFit/>
          </a:bodyPr>
          <a:lstStyle/>
          <a:p>
            <a:pPr algn="ctr" eaLnBrk="0" hangingPunct="0"/>
            <a:r>
              <a:rPr lang="en-US" i="0" dirty="0" smtClean="0">
                <a:latin typeface="Calibri Light" panose="020F0302020204030204" pitchFamily="34" charset="0"/>
                <a:ea typeface="ＭＳ Ｐゴシック" pitchFamily="34" charset="-128"/>
              </a:rPr>
              <a:t>abrupt</a:t>
            </a:r>
            <a:endParaRPr lang="en-US" i="0" dirty="0">
              <a:latin typeface="Calibri Light" panose="020F0302020204030204" pitchFamily="34" charset="0"/>
              <a:ea typeface="ＭＳ Ｐゴシック" pitchFamily="34" charset="-128"/>
            </a:endParaRPr>
          </a:p>
        </p:txBody>
      </p:sp>
    </p:spTree>
    <p:extLst>
      <p:ext uri="{BB962C8B-B14F-4D97-AF65-F5344CB8AC3E}">
        <p14:creationId xmlns:p14="http://schemas.microsoft.com/office/powerpoint/2010/main" val="1312883616"/>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Usually two dipole elements are found in lattice codes: the sector dipole (SBEND) and the parallel faces dipole (RBEND)</a:t>
            </a:r>
            <a:endParaRPr lang="en-US" sz="2800" b="0" i="0" kern="0" dirty="0" smtClean="0">
              <a:solidFill>
                <a:srgbClr val="0033CC"/>
              </a:solidFill>
              <a:latin typeface="Calibri Light" panose="020F0302020204030204" pitchFamily="34" charset="0"/>
            </a:endParaRPr>
          </a:p>
        </p:txBody>
      </p:sp>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l="9051" t="55572" r="63387" b="24368"/>
          <a:stretch/>
        </p:blipFill>
        <p:spPr>
          <a:xfrm>
            <a:off x="4609774" y="3717032"/>
            <a:ext cx="3920433" cy="2016224"/>
          </a:xfrm>
          <a:prstGeom prst="rect">
            <a:avLst/>
          </a:prstGeom>
        </p:spPr>
      </p:pic>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l="58218" t="55881" r="11407" b="24059"/>
          <a:stretch/>
        </p:blipFill>
        <p:spPr>
          <a:xfrm>
            <a:off x="467544" y="1556792"/>
            <a:ext cx="4320480" cy="2016224"/>
          </a:xfrm>
          <a:prstGeom prst="rect">
            <a:avLst/>
          </a:prstGeom>
        </p:spPr>
      </p:pic>
      <p:sp>
        <p:nvSpPr>
          <p:cNvPr id="9" name="Text Box 36"/>
          <p:cNvSpPr txBox="1">
            <a:spLocks noChangeArrowheads="1"/>
          </p:cNvSpPr>
          <p:nvPr/>
        </p:nvSpPr>
        <p:spPr bwMode="auto">
          <a:xfrm>
            <a:off x="4805794" y="2334071"/>
            <a:ext cx="3528392" cy="461665"/>
          </a:xfrm>
          <a:prstGeom prst="rect">
            <a:avLst/>
          </a:prstGeom>
          <a:noFill/>
          <a:ln w="9525" algn="ctr">
            <a:noFill/>
            <a:miter lim="800000"/>
            <a:headEnd/>
            <a:tailEnd/>
          </a:ln>
        </p:spPr>
        <p:txBody>
          <a:bodyPr wrap="square">
            <a:spAutoFit/>
          </a:bodyPr>
          <a:lstStyle/>
          <a:p>
            <a:pPr algn="ctr" eaLnBrk="0" hangingPunct="0"/>
            <a:r>
              <a:rPr lang="en-US" i="0" dirty="0" smtClean="0">
                <a:latin typeface="Calibri Light" panose="020F0302020204030204" pitchFamily="34" charset="0"/>
                <a:ea typeface="ＭＳ Ｐゴシック" pitchFamily="34" charset="-128"/>
              </a:rPr>
              <a:t>top views</a:t>
            </a:r>
            <a:endParaRPr lang="en-US" i="0" dirty="0">
              <a:latin typeface="Calibri Light" panose="020F0302020204030204" pitchFamily="34" charset="0"/>
              <a:ea typeface="ＭＳ Ｐゴシック" pitchFamily="34" charset="-128"/>
            </a:endParaRPr>
          </a:p>
        </p:txBody>
      </p:sp>
      <p:sp>
        <p:nvSpPr>
          <p:cNvPr id="7" name="Text Box 36"/>
          <p:cNvSpPr txBox="1">
            <a:spLocks noChangeArrowheads="1"/>
          </p:cNvSpPr>
          <p:nvPr/>
        </p:nvSpPr>
        <p:spPr bwMode="auto">
          <a:xfrm>
            <a:off x="863588" y="2092027"/>
            <a:ext cx="3528392" cy="461665"/>
          </a:xfrm>
          <a:prstGeom prst="rect">
            <a:avLst/>
          </a:prstGeom>
          <a:noFill/>
          <a:ln w="9525" algn="ctr">
            <a:noFill/>
            <a:miter lim="800000"/>
            <a:headEnd/>
            <a:tailEnd/>
          </a:ln>
        </p:spPr>
        <p:txBody>
          <a:bodyPr wrap="square">
            <a:spAutoFit/>
          </a:bodyPr>
          <a:lstStyle/>
          <a:p>
            <a:pPr algn="ctr" eaLnBrk="0" hangingPunct="0"/>
            <a:r>
              <a:rPr lang="en-US" i="0" dirty="0" smtClean="0">
                <a:latin typeface="Calibri Light" panose="020F0302020204030204" pitchFamily="34" charset="0"/>
                <a:ea typeface="ＭＳ Ｐゴシック" pitchFamily="34" charset="-128"/>
              </a:rPr>
              <a:t>SBEND</a:t>
            </a:r>
            <a:endParaRPr lang="en-US" i="0" dirty="0">
              <a:latin typeface="Calibri Light" panose="020F0302020204030204" pitchFamily="34" charset="0"/>
              <a:ea typeface="ＭＳ Ｐゴシック" pitchFamily="34" charset="-128"/>
            </a:endParaRPr>
          </a:p>
        </p:txBody>
      </p:sp>
      <p:sp>
        <p:nvSpPr>
          <p:cNvPr id="4" name="Rectangle 3"/>
          <p:cNvSpPr/>
          <p:nvPr/>
        </p:nvSpPr>
        <p:spPr>
          <a:xfrm>
            <a:off x="6055265" y="4275617"/>
            <a:ext cx="1029449" cy="461665"/>
          </a:xfrm>
          <a:prstGeom prst="rect">
            <a:avLst/>
          </a:prstGeom>
        </p:spPr>
        <p:txBody>
          <a:bodyPr wrap="none">
            <a:spAutoFit/>
          </a:bodyPr>
          <a:lstStyle/>
          <a:p>
            <a:pPr algn="ctr" eaLnBrk="0" hangingPunct="0"/>
            <a:r>
              <a:rPr lang="en-US" i="0" dirty="0" smtClean="0">
                <a:latin typeface="Calibri Light" panose="020F0302020204030204" pitchFamily="34" charset="0"/>
                <a:ea typeface="ＭＳ Ｐゴシック" pitchFamily="34" charset="-128"/>
              </a:rPr>
              <a:t>RBEND</a:t>
            </a:r>
            <a:endParaRPr lang="en-US" i="0" dirty="0">
              <a:latin typeface="Calibri Light" panose="020F0302020204030204" pitchFamily="34" charset="0"/>
              <a:ea typeface="ＭＳ Ｐゴシック" pitchFamily="34" charset="-128"/>
            </a:endParaRPr>
          </a:p>
        </p:txBody>
      </p:sp>
      <p:pic>
        <p:nvPicPr>
          <p:cNvPr id="10" name="Picture 9"/>
          <p:cNvPicPr>
            <a:picLocks noChangeAspect="1"/>
          </p:cNvPicPr>
          <p:nvPr/>
        </p:nvPicPr>
        <p:blipFill>
          <a:blip r:embed="rId4">
            <a:clrChange>
              <a:clrFrom>
                <a:srgbClr val="FFFFFF"/>
              </a:clrFrom>
              <a:clrTo>
                <a:srgbClr val="FFFFFF">
                  <a:alpha val="0"/>
                </a:srgbClr>
              </a:clrTo>
            </a:clrChange>
          </a:blip>
          <a:stretch>
            <a:fillRect/>
          </a:stretch>
        </p:blipFill>
        <p:spPr>
          <a:xfrm rot="964680">
            <a:off x="8240725" y="1231586"/>
            <a:ext cx="706600" cy="1113228"/>
          </a:xfrm>
          <a:prstGeom prst="rect">
            <a:avLst/>
          </a:prstGeom>
        </p:spPr>
      </p:pic>
    </p:spTree>
    <p:extLst>
      <p:ext uri="{BB962C8B-B14F-4D97-AF65-F5344CB8AC3E}">
        <p14:creationId xmlns:p14="http://schemas.microsoft.com/office/powerpoint/2010/main" val="291234164"/>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The two types of dipoles are slightly different in terms of focusing, for a geometric effect</a:t>
            </a:r>
            <a:endParaRPr lang="en-US" sz="2800" b="0" i="0" kern="0" dirty="0" smtClean="0">
              <a:solidFill>
                <a:srgbClr val="0033CC"/>
              </a:solidFill>
              <a:latin typeface="Calibri Light" panose="020F0302020204030204" pitchFamily="34" charset="0"/>
            </a:endParaRPr>
          </a:p>
        </p:txBody>
      </p:sp>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l="1603" t="22259" r="54860" b="47650"/>
          <a:stretch/>
        </p:blipFill>
        <p:spPr>
          <a:xfrm>
            <a:off x="2411760" y="3212976"/>
            <a:ext cx="6192688" cy="3024336"/>
          </a:xfrm>
          <a:prstGeom prst="rect">
            <a:avLst/>
          </a:prstGeom>
        </p:spPr>
      </p:pic>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l="53154" t="26150" r="4321" b="46985"/>
          <a:stretch/>
        </p:blipFill>
        <p:spPr>
          <a:xfrm>
            <a:off x="251520" y="1088740"/>
            <a:ext cx="6048672" cy="2700300"/>
          </a:xfrm>
          <a:prstGeom prst="rect">
            <a:avLst/>
          </a:prstGeom>
        </p:spPr>
      </p:pic>
      <p:sp>
        <p:nvSpPr>
          <p:cNvPr id="7" name="Text Box 36"/>
          <p:cNvSpPr txBox="1">
            <a:spLocks noChangeArrowheads="1"/>
          </p:cNvSpPr>
          <p:nvPr/>
        </p:nvSpPr>
        <p:spPr bwMode="auto">
          <a:xfrm>
            <a:off x="4788024" y="1600933"/>
            <a:ext cx="3528392" cy="830997"/>
          </a:xfrm>
          <a:prstGeom prst="rect">
            <a:avLst/>
          </a:prstGeom>
          <a:noFill/>
          <a:ln w="9525" algn="ctr">
            <a:noFill/>
            <a:miter lim="800000"/>
            <a:headEnd/>
            <a:tailEnd/>
          </a:ln>
        </p:spPr>
        <p:txBody>
          <a:bodyPr wrap="square">
            <a:spAutoFit/>
          </a:bodyPr>
          <a:lstStyle/>
          <a:p>
            <a:pPr algn="ctr" eaLnBrk="0" hangingPunct="0"/>
            <a:r>
              <a:rPr lang="en-US" i="0" dirty="0" smtClean="0">
                <a:latin typeface="Calibri Light" panose="020F0302020204030204" pitchFamily="34" charset="0"/>
                <a:ea typeface="ＭＳ Ｐゴシック" pitchFamily="34" charset="-128"/>
              </a:rPr>
              <a:t>SBEND</a:t>
            </a:r>
          </a:p>
          <a:p>
            <a:pPr algn="ctr" eaLnBrk="0" hangingPunct="0"/>
            <a:r>
              <a:rPr lang="en-US" i="0" dirty="0" smtClean="0">
                <a:latin typeface="Calibri Light" panose="020F0302020204030204" pitchFamily="34" charset="0"/>
                <a:ea typeface="ＭＳ Ｐゴシック" pitchFamily="34" charset="-128"/>
              </a:rPr>
              <a:t>horizontal focusing</a:t>
            </a:r>
            <a:endParaRPr lang="en-US" i="0" dirty="0">
              <a:latin typeface="Calibri Light" panose="020F0302020204030204" pitchFamily="34" charset="0"/>
              <a:ea typeface="ＭＳ Ｐゴシック" pitchFamily="34" charset="-128"/>
            </a:endParaRPr>
          </a:p>
        </p:txBody>
      </p:sp>
      <p:sp>
        <p:nvSpPr>
          <p:cNvPr id="8" name="Text Box 36"/>
          <p:cNvSpPr txBox="1">
            <a:spLocks noChangeArrowheads="1"/>
          </p:cNvSpPr>
          <p:nvPr/>
        </p:nvSpPr>
        <p:spPr bwMode="auto">
          <a:xfrm>
            <a:off x="107504" y="4154587"/>
            <a:ext cx="3528392" cy="830997"/>
          </a:xfrm>
          <a:prstGeom prst="rect">
            <a:avLst/>
          </a:prstGeom>
          <a:noFill/>
          <a:ln w="9525" algn="ctr">
            <a:noFill/>
            <a:miter lim="800000"/>
            <a:headEnd/>
            <a:tailEnd/>
          </a:ln>
        </p:spPr>
        <p:txBody>
          <a:bodyPr wrap="square">
            <a:spAutoFit/>
          </a:bodyPr>
          <a:lstStyle/>
          <a:p>
            <a:pPr algn="ctr" eaLnBrk="0" hangingPunct="0"/>
            <a:r>
              <a:rPr lang="en-US" i="0" dirty="0" smtClean="0">
                <a:latin typeface="Calibri Light" panose="020F0302020204030204" pitchFamily="34" charset="0"/>
                <a:ea typeface="ＭＳ Ｐゴシック" pitchFamily="34" charset="-128"/>
              </a:rPr>
              <a:t>RBEND</a:t>
            </a:r>
          </a:p>
          <a:p>
            <a:pPr algn="ctr" eaLnBrk="0" hangingPunct="0"/>
            <a:r>
              <a:rPr lang="en-US" i="0" dirty="0" smtClean="0">
                <a:latin typeface="Calibri Light" panose="020F0302020204030204" pitchFamily="34" charset="0"/>
                <a:ea typeface="ＭＳ Ｐゴシック" pitchFamily="34" charset="-128"/>
              </a:rPr>
              <a:t>vertical edge focusing</a:t>
            </a:r>
            <a:endParaRPr lang="en-US" i="0" dirty="0">
              <a:latin typeface="Calibri Light" panose="020F0302020204030204" pitchFamily="34" charset="0"/>
              <a:ea typeface="ＭＳ Ｐゴシック" pitchFamily="34" charset="-128"/>
            </a:endParaRPr>
          </a:p>
        </p:txBody>
      </p:sp>
      <p:sp>
        <p:nvSpPr>
          <p:cNvPr id="9" name="Text Box 36"/>
          <p:cNvSpPr txBox="1">
            <a:spLocks noChangeArrowheads="1"/>
          </p:cNvSpPr>
          <p:nvPr/>
        </p:nvSpPr>
        <p:spPr bwMode="auto">
          <a:xfrm>
            <a:off x="263352" y="6236136"/>
            <a:ext cx="7308000" cy="830997"/>
          </a:xfrm>
          <a:prstGeom prst="rect">
            <a:avLst/>
          </a:prstGeom>
          <a:noFill/>
          <a:ln w="9525" algn="ctr">
            <a:noFill/>
            <a:miter lim="800000"/>
            <a:headEnd/>
            <a:tailEnd/>
          </a:ln>
        </p:spPr>
        <p:txBody>
          <a:bodyPr wrap="square">
            <a:spAutoFit/>
          </a:bodyPr>
          <a:lstStyle/>
          <a:p>
            <a:pPr algn="ctr" eaLnBrk="0" hangingPunct="0"/>
            <a:r>
              <a:rPr lang="en-US" i="0" dirty="0" smtClean="0">
                <a:solidFill>
                  <a:srgbClr val="777777"/>
                </a:solidFill>
                <a:latin typeface="Calibri Light" panose="020F0302020204030204" pitchFamily="34" charset="0"/>
                <a:ea typeface="ＭＳ Ｐゴシック" pitchFamily="34" charset="-128"/>
              </a:rPr>
              <a:t> - and anything in between (playing with the edge angles) -</a:t>
            </a:r>
          </a:p>
        </p:txBody>
      </p:sp>
      <p:pic>
        <p:nvPicPr>
          <p:cNvPr id="10" name="Picture 9"/>
          <p:cNvPicPr>
            <a:picLocks noChangeAspect="1"/>
          </p:cNvPicPr>
          <p:nvPr/>
        </p:nvPicPr>
        <p:blipFill>
          <a:blip r:embed="rId4">
            <a:clrChange>
              <a:clrFrom>
                <a:srgbClr val="FFFFFF"/>
              </a:clrFrom>
              <a:clrTo>
                <a:srgbClr val="FFFFFF">
                  <a:alpha val="0"/>
                </a:srgbClr>
              </a:clrTo>
            </a:clrChange>
          </a:blip>
          <a:stretch>
            <a:fillRect/>
          </a:stretch>
        </p:blipFill>
        <p:spPr>
          <a:xfrm rot="964680">
            <a:off x="8024701" y="655522"/>
            <a:ext cx="706600" cy="1113228"/>
          </a:xfrm>
          <a:prstGeom prst="rect">
            <a:avLst/>
          </a:prstGeom>
        </p:spPr>
      </p:pic>
    </p:spTree>
    <p:extLst>
      <p:ext uri="{BB962C8B-B14F-4D97-AF65-F5344CB8AC3E}">
        <p14:creationId xmlns:p14="http://schemas.microsoft.com/office/powerpoint/2010/main" val="2690538493"/>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endParaRPr lang="en-US" sz="2800" b="0" i="0" kern="0" dirty="0" smtClean="0">
              <a:solidFill>
                <a:srgbClr val="0033CC"/>
              </a:solidFill>
              <a:latin typeface="Calibri Light" panose="020F0302020204030204" pitchFamily="34" charset="0"/>
            </a:endParaRPr>
          </a:p>
        </p:txBody>
      </p:sp>
      <p:sp>
        <p:nvSpPr>
          <p:cNvPr id="4" name="TextBox 3"/>
          <p:cNvSpPr txBox="1"/>
          <p:nvPr/>
        </p:nvSpPr>
        <p:spPr>
          <a:xfrm>
            <a:off x="251520" y="1516717"/>
            <a:ext cx="8136904" cy="3831818"/>
          </a:xfrm>
          <a:prstGeom prst="rect">
            <a:avLst/>
          </a:prstGeom>
          <a:solidFill>
            <a:srgbClr val="FFFFFF"/>
          </a:solidFill>
          <a:ln w="12700">
            <a:noFill/>
          </a:ln>
        </p:spPr>
        <p:txBody>
          <a:bodyPr wrap="square" rtlCol="0">
            <a:spAutoFit/>
          </a:bodyPr>
          <a:lstStyle/>
          <a:p>
            <a:pPr marL="514350" indent="-514350">
              <a:spcBef>
                <a:spcPts val="3000"/>
              </a:spcBef>
              <a:buAutoNum type="arabicPeriod"/>
            </a:pPr>
            <a:r>
              <a:rPr lang="en-US" sz="2800" i="0" dirty="0" smtClean="0">
                <a:solidFill>
                  <a:srgbClr val="969696"/>
                </a:solidFill>
                <a:latin typeface="Calibri Light" panose="020F0302020204030204" pitchFamily="34" charset="0"/>
                <a:cs typeface="Courier New" panose="02070309020205020404" pitchFamily="49" charset="0"/>
              </a:rPr>
              <a:t>Introduction, jargon, general concepts and formulae</a:t>
            </a:r>
          </a:p>
          <a:p>
            <a:pPr marL="514350" indent="-514350">
              <a:spcBef>
                <a:spcPts val="3000"/>
              </a:spcBef>
              <a:buAutoNum type="arabicPeriod"/>
            </a:pPr>
            <a:r>
              <a:rPr lang="en-US" sz="2800" i="0" dirty="0" smtClean="0">
                <a:solidFill>
                  <a:srgbClr val="969696"/>
                </a:solidFill>
                <a:latin typeface="Calibri Light" panose="020F0302020204030204" pitchFamily="34" charset="0"/>
                <a:cs typeface="Courier New" panose="02070309020205020404" pitchFamily="49" charset="0"/>
              </a:rPr>
              <a:t>Resistive magnets</a:t>
            </a:r>
          </a:p>
          <a:p>
            <a:pPr marL="514350" indent="-514350">
              <a:spcBef>
                <a:spcPts val="3000"/>
              </a:spcBef>
              <a:buFontTx/>
              <a:buAutoNum type="arabicPeriod"/>
            </a:pPr>
            <a:r>
              <a:rPr lang="en-US" sz="2800" i="0" dirty="0" smtClean="0">
                <a:solidFill>
                  <a:srgbClr val="0033CC"/>
                </a:solidFill>
                <a:latin typeface="Calibri Light" panose="020F0302020204030204" pitchFamily="34" charset="0"/>
                <a:cs typeface="Courier New" panose="02070309020205020404" pitchFamily="49" charset="0"/>
              </a:rPr>
              <a:t>Superconducting magnets </a:t>
            </a:r>
            <a:r>
              <a:rPr lang="en-US" sz="2800" i="0" dirty="0" smtClean="0">
                <a:solidFill>
                  <a:schemeClr val="bg1">
                    <a:lumMod val="10000"/>
                  </a:schemeClr>
                </a:solidFill>
                <a:latin typeface="Calibri Light" panose="020F0302020204030204" pitchFamily="34" charset="0"/>
                <a:cs typeface="Courier New" panose="02070309020205020404" pitchFamily="49" charset="0"/>
              </a:rPr>
              <a:t>(</a:t>
            </a:r>
            <a:r>
              <a:rPr lang="en-US" sz="2800" i="0" dirty="0">
                <a:solidFill>
                  <a:schemeClr val="bg1">
                    <a:lumMod val="10000"/>
                  </a:schemeClr>
                </a:solidFill>
                <a:latin typeface="Calibri Light" panose="020F0302020204030204" pitchFamily="34" charset="0"/>
                <a:cs typeface="Courier New" panose="02070309020205020404" pitchFamily="49" charset="0"/>
              </a:rPr>
              <a:t>thanks to </a:t>
            </a:r>
            <a:r>
              <a:rPr lang="en-US" sz="2800" i="0" dirty="0">
                <a:solidFill>
                  <a:srgbClr val="0033CC"/>
                </a:solidFill>
                <a:latin typeface="Calibri Light" panose="020F0302020204030204" pitchFamily="34" charset="0"/>
                <a:cs typeface="Courier New" panose="02070309020205020404" pitchFamily="49" charset="0"/>
              </a:rPr>
              <a:t>Luca Bottura</a:t>
            </a:r>
            <a:r>
              <a:rPr lang="en-US" sz="2800" i="0" dirty="0">
                <a:solidFill>
                  <a:schemeClr val="bg1">
                    <a:lumMod val="10000"/>
                  </a:schemeClr>
                </a:solidFill>
                <a:latin typeface="Calibri Light" panose="020F0302020204030204" pitchFamily="34" charset="0"/>
                <a:cs typeface="Courier New" panose="02070309020205020404" pitchFamily="49" charset="0"/>
              </a:rPr>
              <a:t> for the material of many </a:t>
            </a:r>
            <a:r>
              <a:rPr lang="en-US" sz="2800" i="0" dirty="0" smtClean="0">
                <a:solidFill>
                  <a:schemeClr val="bg1">
                    <a:lumMod val="10000"/>
                  </a:schemeClr>
                </a:solidFill>
                <a:latin typeface="Calibri Light" panose="020F0302020204030204" pitchFamily="34" charset="0"/>
                <a:cs typeface="Courier New" panose="02070309020205020404" pitchFamily="49" charset="0"/>
              </a:rPr>
              <a:t>slides)</a:t>
            </a:r>
          </a:p>
          <a:p>
            <a:pPr marL="514350" indent="-514350">
              <a:spcBef>
                <a:spcPts val="3000"/>
              </a:spcBef>
              <a:buAutoNum type="arabicPeriod"/>
            </a:pPr>
            <a:r>
              <a:rPr lang="en-US" sz="2800" i="0" dirty="0" smtClean="0">
                <a:solidFill>
                  <a:srgbClr val="969696"/>
                </a:solidFill>
                <a:latin typeface="Calibri Light" panose="020F0302020204030204" pitchFamily="34" charset="0"/>
                <a:cs typeface="Courier New" panose="02070309020205020404" pitchFamily="49" charset="0"/>
              </a:rPr>
              <a:t>Tutorial with OPERA-2D</a:t>
            </a:r>
          </a:p>
          <a:p>
            <a:pPr marL="514350" indent="-514350">
              <a:buAutoNum type="arabicPeriod"/>
            </a:pPr>
            <a:endParaRPr lang="en-US" sz="2800" i="0" dirty="0">
              <a:latin typeface="Calibri Light" panose="020F0302020204030204" pitchFamily="34" charset="0"/>
              <a:cs typeface="Courier New" panose="02070309020205020404" pitchFamily="49" charset="0"/>
            </a:endParaRPr>
          </a:p>
        </p:txBody>
      </p:sp>
    </p:spTree>
    <p:extLst>
      <p:ext uri="{BB962C8B-B14F-4D97-AF65-F5344CB8AC3E}">
        <p14:creationId xmlns:p14="http://schemas.microsoft.com/office/powerpoint/2010/main" val="3763215069"/>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descr="Screen Shot 2014-08-27 at 9.36.25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87624" y="1628800"/>
            <a:ext cx="7308304" cy="5089220"/>
          </a:xfrm>
          <a:prstGeom prst="rect">
            <a:avLst/>
          </a:prstGeom>
        </p:spPr>
      </p:pic>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This is a history chart of superconductors, starting with Hg all the way to HTS (High Temperature Superconductors)</a:t>
            </a:r>
            <a:endParaRPr lang="en-US" sz="2800" b="0" i="0" kern="0" dirty="0" smtClean="0">
              <a:solidFill>
                <a:srgbClr val="0033CC"/>
              </a:solidFill>
              <a:latin typeface="Calibri Light" panose="020F0302020204030204" pitchFamily="34" charset="0"/>
            </a:endParaRPr>
          </a:p>
        </p:txBody>
      </p:sp>
      <p:sp>
        <p:nvSpPr>
          <p:cNvPr id="16" name="Rectangle 15"/>
          <p:cNvSpPr/>
          <p:nvPr/>
        </p:nvSpPr>
        <p:spPr bwMode="auto">
          <a:xfrm>
            <a:off x="2555776" y="5589240"/>
            <a:ext cx="288032" cy="288032"/>
          </a:xfrm>
          <a:prstGeom prst="rect">
            <a:avLst/>
          </a:prstGeom>
          <a:noFill/>
          <a:ln w="28575" cap="flat" cmpd="sng" algn="ctr">
            <a:solidFill>
              <a:srgbClr val="0033CC"/>
            </a:solidFill>
            <a:prstDash val="solid"/>
            <a:round/>
            <a:headEnd type="none" w="med" len="med"/>
            <a:tailEnd type="none" w="med" len="med"/>
          </a:ln>
          <a:effectLst/>
          <a:extLst/>
        </p:spPr>
        <p:txBody>
          <a:bodyPr vert="horz" wrap="none" lIns="91440" tIns="45720" rIns="91440" bIns="45720" numCol="1" rtlCol="0" anchor="t" anchorCtr="0" compatLnSpc="1">
            <a:prstTxWarp prst="textNoShape">
              <a:avLst/>
            </a:prstTxWarp>
          </a:bodyPr>
          <a:lstStyle/>
          <a:p>
            <a:pPr algn="ctr"/>
            <a:endParaRPr lang="en-US" sz="3800" b="0" i="0">
              <a:solidFill>
                <a:srgbClr val="000000"/>
              </a:solidFill>
              <a:latin typeface="Tahoma" charset="0"/>
              <a:ea typeface="ＭＳ Ｐゴシック" charset="0"/>
            </a:endParaRPr>
          </a:p>
        </p:txBody>
      </p:sp>
      <p:sp>
        <p:nvSpPr>
          <p:cNvPr id="17" name="Rectangle 16"/>
          <p:cNvSpPr/>
          <p:nvPr/>
        </p:nvSpPr>
        <p:spPr bwMode="auto">
          <a:xfrm>
            <a:off x="2483768" y="4797152"/>
            <a:ext cx="576064" cy="360040"/>
          </a:xfrm>
          <a:prstGeom prst="rect">
            <a:avLst/>
          </a:prstGeom>
          <a:noFill/>
          <a:ln w="28575" cap="flat" cmpd="sng" algn="ctr">
            <a:solidFill>
              <a:srgbClr val="0033CC"/>
            </a:solidFill>
            <a:prstDash val="solid"/>
            <a:round/>
            <a:headEnd type="none" w="med" len="med"/>
            <a:tailEnd type="none" w="med" len="med"/>
          </a:ln>
          <a:effectLst/>
          <a:extLst/>
        </p:spPr>
        <p:txBody>
          <a:bodyPr vert="horz" wrap="none" lIns="91440" tIns="45720" rIns="91440" bIns="45720" numCol="1" rtlCol="0" anchor="t" anchorCtr="0" compatLnSpc="1">
            <a:prstTxWarp prst="textNoShape">
              <a:avLst/>
            </a:prstTxWarp>
          </a:bodyPr>
          <a:lstStyle/>
          <a:p>
            <a:pPr algn="ctr"/>
            <a:endParaRPr lang="en-US" sz="3800" b="0" i="0">
              <a:solidFill>
                <a:srgbClr val="000000"/>
              </a:solidFill>
              <a:latin typeface="Tahoma" charset="0"/>
              <a:ea typeface="ＭＳ Ｐゴシック" charset="0"/>
            </a:endParaRPr>
          </a:p>
        </p:txBody>
      </p:sp>
      <p:sp>
        <p:nvSpPr>
          <p:cNvPr id="18" name="Rectangle 17"/>
          <p:cNvSpPr/>
          <p:nvPr/>
        </p:nvSpPr>
        <p:spPr bwMode="auto">
          <a:xfrm>
            <a:off x="4139952" y="2780928"/>
            <a:ext cx="792088" cy="288032"/>
          </a:xfrm>
          <a:prstGeom prst="rect">
            <a:avLst/>
          </a:prstGeom>
          <a:noFill/>
          <a:ln w="28575" cap="flat" cmpd="sng" algn="ctr">
            <a:solidFill>
              <a:srgbClr val="0033CC"/>
            </a:solidFill>
            <a:prstDash val="solid"/>
            <a:round/>
            <a:headEnd type="none" w="med" len="med"/>
            <a:tailEnd type="none" w="med" len="med"/>
          </a:ln>
          <a:effectLst/>
          <a:extLst/>
        </p:spPr>
        <p:txBody>
          <a:bodyPr vert="horz" wrap="none" lIns="91440" tIns="45720" rIns="91440" bIns="45720" numCol="1" rtlCol="0" anchor="t" anchorCtr="0" compatLnSpc="1">
            <a:prstTxWarp prst="textNoShape">
              <a:avLst/>
            </a:prstTxWarp>
          </a:bodyPr>
          <a:lstStyle/>
          <a:p>
            <a:pPr algn="ctr"/>
            <a:endParaRPr lang="en-US" sz="3800" b="0" i="0">
              <a:solidFill>
                <a:srgbClr val="000000"/>
              </a:solidFill>
              <a:latin typeface="Tahoma" charset="0"/>
              <a:ea typeface="ＭＳ Ｐゴシック" charset="0"/>
            </a:endParaRPr>
          </a:p>
        </p:txBody>
      </p:sp>
      <p:sp>
        <p:nvSpPr>
          <p:cNvPr id="19" name="Rectangle 18"/>
          <p:cNvSpPr/>
          <p:nvPr/>
        </p:nvSpPr>
        <p:spPr bwMode="auto">
          <a:xfrm>
            <a:off x="3635896" y="2420888"/>
            <a:ext cx="1008112" cy="288032"/>
          </a:xfrm>
          <a:prstGeom prst="rect">
            <a:avLst/>
          </a:prstGeom>
          <a:noFill/>
          <a:ln w="28575" cap="flat" cmpd="sng" algn="ctr">
            <a:solidFill>
              <a:srgbClr val="0033CC"/>
            </a:solidFill>
            <a:prstDash val="solid"/>
            <a:round/>
            <a:headEnd type="none" w="med" len="med"/>
            <a:tailEnd type="none" w="med" len="med"/>
          </a:ln>
          <a:effectLst/>
          <a:extLst/>
        </p:spPr>
        <p:txBody>
          <a:bodyPr vert="horz" wrap="none" lIns="91440" tIns="45720" rIns="91440" bIns="45720" numCol="1" rtlCol="0" anchor="t" anchorCtr="0" compatLnSpc="1">
            <a:prstTxWarp prst="textNoShape">
              <a:avLst/>
            </a:prstTxWarp>
          </a:bodyPr>
          <a:lstStyle/>
          <a:p>
            <a:pPr algn="ctr"/>
            <a:endParaRPr lang="en-US" sz="3800" b="0" i="0">
              <a:solidFill>
                <a:srgbClr val="000000"/>
              </a:solidFill>
              <a:latin typeface="Tahoma" charset="0"/>
              <a:ea typeface="ＭＳ Ｐゴシック" charset="0"/>
            </a:endParaRPr>
          </a:p>
        </p:txBody>
      </p:sp>
      <p:sp>
        <p:nvSpPr>
          <p:cNvPr id="20" name="Rectangle 19"/>
          <p:cNvSpPr/>
          <p:nvPr/>
        </p:nvSpPr>
        <p:spPr bwMode="auto">
          <a:xfrm>
            <a:off x="6156176" y="3573016"/>
            <a:ext cx="576064" cy="288032"/>
          </a:xfrm>
          <a:prstGeom prst="rect">
            <a:avLst/>
          </a:prstGeom>
          <a:noFill/>
          <a:ln w="28575" cap="flat" cmpd="sng" algn="ctr">
            <a:solidFill>
              <a:srgbClr val="0033CC"/>
            </a:solidFill>
            <a:prstDash val="solid"/>
            <a:round/>
            <a:headEnd type="none" w="med" len="med"/>
            <a:tailEnd type="none" w="med" len="med"/>
          </a:ln>
          <a:effectLst/>
          <a:extLst/>
        </p:spPr>
        <p:txBody>
          <a:bodyPr vert="horz" wrap="none" lIns="91440" tIns="45720" rIns="91440" bIns="45720" numCol="1" rtlCol="0" anchor="t" anchorCtr="0" compatLnSpc="1">
            <a:prstTxWarp prst="textNoShape">
              <a:avLst/>
            </a:prstTxWarp>
          </a:bodyPr>
          <a:lstStyle/>
          <a:p>
            <a:pPr algn="ctr"/>
            <a:endParaRPr lang="en-US" sz="3800" b="0" i="0">
              <a:solidFill>
                <a:srgbClr val="000000"/>
              </a:solidFill>
              <a:latin typeface="Tahoma" charset="0"/>
              <a:ea typeface="ＭＳ Ｐゴシック" charset="0"/>
            </a:endParaRPr>
          </a:p>
        </p:txBody>
      </p:sp>
    </p:spTree>
    <p:extLst>
      <p:ext uri="{BB962C8B-B14F-4D97-AF65-F5344CB8AC3E}">
        <p14:creationId xmlns:p14="http://schemas.microsoft.com/office/powerpoint/2010/main" val="1453726103"/>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Superconductivity makes possible large accelerators with fields well above 2 T</a:t>
            </a:r>
            <a:endParaRPr lang="en-US" sz="2800" b="0" i="0" kern="0" dirty="0" smtClean="0">
              <a:solidFill>
                <a:srgbClr val="0033CC"/>
              </a:solidFill>
              <a:latin typeface="Calibri Light" panose="020F0302020204030204" pitchFamily="34" charset="0"/>
            </a:endParaRPr>
          </a:p>
        </p:txBody>
      </p:sp>
      <p:pic>
        <p:nvPicPr>
          <p:cNvPr id="13" name="Picture 7"/>
          <p:cNvPicPr>
            <a:picLocks noChangeAspect="1" noChangeArrowheads="1"/>
          </p:cNvPicPr>
          <p:nvPr/>
        </p:nvPicPr>
        <p:blipFill rotWithShape="1">
          <a:blip r:embed="rId3">
            <a:extLst>
              <a:ext uri="{28A0092B-C50C-407E-A947-70E740481C1C}">
                <a14:useLocalDpi xmlns:a14="http://schemas.microsoft.com/office/drawing/2010/main" val="0"/>
              </a:ext>
            </a:extLst>
          </a:blip>
          <a:srcRect l="1795" t="2532" r="3109" b="1639"/>
          <a:stretch/>
        </p:blipFill>
        <p:spPr bwMode="auto">
          <a:xfrm>
            <a:off x="2771800" y="1484785"/>
            <a:ext cx="3816424" cy="453650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sp>
        <p:nvSpPr>
          <p:cNvPr id="14" name="Freeform 8"/>
          <p:cNvSpPr>
            <a:spLocks/>
          </p:cNvSpPr>
          <p:nvPr/>
        </p:nvSpPr>
        <p:spPr bwMode="auto">
          <a:xfrm>
            <a:off x="3476080" y="4466893"/>
            <a:ext cx="552450" cy="914400"/>
          </a:xfrm>
          <a:custGeom>
            <a:avLst/>
            <a:gdLst>
              <a:gd name="T0" fmla="*/ 0 w 383"/>
              <a:gd name="T1" fmla="*/ 3 h 600"/>
              <a:gd name="T2" fmla="*/ 124 w 383"/>
              <a:gd name="T3" fmla="*/ 3 h 600"/>
              <a:gd name="T4" fmla="*/ 264 w 383"/>
              <a:gd name="T5" fmla="*/ 23 h 600"/>
              <a:gd name="T6" fmla="*/ 364 w 383"/>
              <a:gd name="T7" fmla="*/ 75 h 600"/>
              <a:gd name="T8" fmla="*/ 376 w 383"/>
              <a:gd name="T9" fmla="*/ 239 h 600"/>
              <a:gd name="T10" fmla="*/ 376 w 383"/>
              <a:gd name="T11" fmla="*/ 347 h 600"/>
              <a:gd name="T12" fmla="*/ 368 w 383"/>
              <a:gd name="T13" fmla="*/ 503 h 600"/>
              <a:gd name="T14" fmla="*/ 312 w 383"/>
              <a:gd name="T15" fmla="*/ 567 h 600"/>
              <a:gd name="T16" fmla="*/ 128 w 383"/>
              <a:gd name="T17" fmla="*/ 595 h 600"/>
              <a:gd name="T18" fmla="*/ 0 w 383"/>
              <a:gd name="T19" fmla="*/ 595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3" h="600">
                <a:moveTo>
                  <a:pt x="0" y="3"/>
                </a:moveTo>
                <a:cubicBezTo>
                  <a:pt x="40" y="1"/>
                  <a:pt x="80" y="0"/>
                  <a:pt x="124" y="3"/>
                </a:cubicBezTo>
                <a:cubicBezTo>
                  <a:pt x="168" y="6"/>
                  <a:pt x="224" y="11"/>
                  <a:pt x="264" y="23"/>
                </a:cubicBezTo>
                <a:cubicBezTo>
                  <a:pt x="304" y="35"/>
                  <a:pt x="345" y="39"/>
                  <a:pt x="364" y="75"/>
                </a:cubicBezTo>
                <a:cubicBezTo>
                  <a:pt x="383" y="111"/>
                  <a:pt x="374" y="194"/>
                  <a:pt x="376" y="239"/>
                </a:cubicBezTo>
                <a:cubicBezTo>
                  <a:pt x="378" y="284"/>
                  <a:pt x="377" y="303"/>
                  <a:pt x="376" y="347"/>
                </a:cubicBezTo>
                <a:cubicBezTo>
                  <a:pt x="375" y="391"/>
                  <a:pt x="379" y="466"/>
                  <a:pt x="368" y="503"/>
                </a:cubicBezTo>
                <a:cubicBezTo>
                  <a:pt x="357" y="540"/>
                  <a:pt x="352" y="552"/>
                  <a:pt x="312" y="567"/>
                </a:cubicBezTo>
                <a:cubicBezTo>
                  <a:pt x="272" y="582"/>
                  <a:pt x="180" y="590"/>
                  <a:pt x="128" y="595"/>
                </a:cubicBezTo>
                <a:cubicBezTo>
                  <a:pt x="76" y="600"/>
                  <a:pt x="38" y="597"/>
                  <a:pt x="0" y="595"/>
                </a:cubicBezTo>
              </a:path>
            </a:pathLst>
          </a:custGeom>
          <a:solidFill>
            <a:srgbClr val="7EC5CA"/>
          </a:solidFill>
          <a:ln>
            <a:noFill/>
          </a:ln>
          <a:effectLst/>
          <a:extLst>
            <a:ext uri="{91240B29-F687-4f45-9708-019B960494DF}">
              <a14:hiddenLine xmlns=""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15" name="Text Box 9"/>
          <p:cNvSpPr txBox="1">
            <a:spLocks noChangeArrowheads="1"/>
          </p:cNvSpPr>
          <p:nvPr/>
        </p:nvSpPr>
        <p:spPr bwMode="auto">
          <a:xfrm>
            <a:off x="4426993" y="3736643"/>
            <a:ext cx="1620000" cy="581025"/>
          </a:xfrm>
          <a:prstGeom prst="rect">
            <a:avLst/>
          </a:prstGeom>
          <a:solidFill>
            <a:srgbClr val="FFFFFF"/>
          </a:solidFill>
          <a:ln>
            <a:noFill/>
          </a:ln>
          <a:effectLst/>
          <a:extLst>
            <a:ext uri="{909E8E84-426E-40dd-AFC4-6F175D3DCCD1}">
              <a14:hiddenFill xmlns="" xmlns:a14="http://schemas.microsoft.com/office/drawing/2010/main">
                <a:solidFill>
                  <a:schemeClr val="bg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GB" sz="1600" i="0" kern="0" dirty="0">
                <a:solidFill>
                  <a:srgbClr val="000000"/>
                </a:solidFill>
                <a:latin typeface="Calibri Light" panose="020F0302020204030204" pitchFamily="34" charset="0"/>
                <a:ea typeface="ＭＳ Ｐゴシック" charset="0"/>
              </a:rPr>
              <a:t>c</a:t>
            </a:r>
            <a:r>
              <a:rPr kumimoji="0" lang="en-GB" sz="1600" i="0" u="none" strike="noStrike" kern="0" cap="none" spc="0" normalizeH="0" baseline="0" noProof="0" dirty="0" err="1" smtClean="0">
                <a:ln>
                  <a:noFill/>
                </a:ln>
                <a:solidFill>
                  <a:srgbClr val="000000"/>
                </a:solidFill>
                <a:effectLst/>
                <a:uLnTx/>
                <a:uFillTx/>
                <a:latin typeface="Calibri Light" panose="020F0302020204030204" pitchFamily="34" charset="0"/>
                <a:ea typeface="ＭＳ Ｐゴシック" charset="0"/>
              </a:rPr>
              <a:t>onventional</a:t>
            </a:r>
            <a:r>
              <a:rPr kumimoji="0" lang="en-GB" sz="1600" i="0" u="none" strike="noStrike" kern="0" cap="none" spc="0" normalizeH="0" baseline="0" noProof="0" dirty="0" smtClean="0">
                <a:ln>
                  <a:noFill/>
                </a:ln>
                <a:solidFill>
                  <a:srgbClr val="000000"/>
                </a:solidFill>
                <a:effectLst/>
                <a:uLnTx/>
                <a:uFillTx/>
                <a:latin typeface="Calibri Light" panose="020F0302020204030204" pitchFamily="34" charset="0"/>
                <a:ea typeface="ＭＳ Ｐゴシック" charset="0"/>
              </a:rPr>
              <a:t> </a:t>
            </a:r>
            <a:r>
              <a:rPr kumimoji="0" lang="en-GB" sz="1600" i="0" u="none" strike="noStrike" kern="0" cap="none" spc="0" normalizeH="0" baseline="0" noProof="0" dirty="0">
                <a:ln>
                  <a:noFill/>
                </a:ln>
                <a:solidFill>
                  <a:srgbClr val="000000"/>
                </a:solidFill>
                <a:effectLst/>
                <a:uLnTx/>
                <a:uFillTx/>
                <a:latin typeface="Calibri Light" panose="020F0302020204030204" pitchFamily="34" charset="0"/>
                <a:ea typeface="ＭＳ Ｐゴシック" charset="0"/>
              </a:rPr>
              <a:t>iron electromagnets</a:t>
            </a:r>
            <a:endParaRPr kumimoji="0" lang="en-US" sz="1600" i="0" u="none" strike="noStrike" kern="0" cap="none" spc="0" normalizeH="0" baseline="0" noProof="0" dirty="0">
              <a:ln>
                <a:noFill/>
              </a:ln>
              <a:solidFill>
                <a:srgbClr val="000000"/>
              </a:solidFill>
              <a:effectLst/>
              <a:uLnTx/>
              <a:uFillTx/>
              <a:latin typeface="Calibri Light" panose="020F0302020204030204" pitchFamily="34" charset="0"/>
              <a:ea typeface="ＭＳ Ｐゴシック" charset="0"/>
            </a:endParaRPr>
          </a:p>
        </p:txBody>
      </p:sp>
      <p:sp>
        <p:nvSpPr>
          <p:cNvPr id="16" name="Line 10"/>
          <p:cNvSpPr>
            <a:spLocks noChangeShapeType="1"/>
          </p:cNvSpPr>
          <p:nvPr/>
        </p:nvSpPr>
        <p:spPr bwMode="auto">
          <a:xfrm flipH="1">
            <a:off x="4045992" y="4270043"/>
            <a:ext cx="381000" cy="304800"/>
          </a:xfrm>
          <a:prstGeom prst="line">
            <a:avLst/>
          </a:prstGeom>
          <a:noFill/>
          <a:ln w="12700">
            <a:solidFill>
              <a:srgbClr val="000000"/>
            </a:solidFill>
            <a:round/>
            <a:headEnd/>
            <a:tailEnd type="triangle" w="med"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17" name="Text Box 11"/>
          <p:cNvSpPr txBox="1">
            <a:spLocks noChangeArrowheads="1"/>
          </p:cNvSpPr>
          <p:nvPr/>
        </p:nvSpPr>
        <p:spPr bwMode="auto">
          <a:xfrm>
            <a:off x="4534272" y="2780928"/>
            <a:ext cx="685800" cy="336550"/>
          </a:xfrm>
          <a:prstGeom prst="rect">
            <a:avLst/>
          </a:prstGeom>
          <a:noFill/>
          <a:ln>
            <a:noFill/>
          </a:ln>
          <a:effectLst/>
          <a:extLst>
            <a:ext uri="{909E8E84-426E-40dd-AFC4-6F175D3DCCD1}">
              <a14:hiddenFill xmlns="" xmlns:a14="http://schemas.microsoft.com/office/drawing/2010/main">
                <a:solidFill>
                  <a:schemeClr val="bg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fontAlgn="auto">
              <a:spcBef>
                <a:spcPts val="0"/>
              </a:spcBef>
              <a:spcAft>
                <a:spcPts val="0"/>
              </a:spcAft>
              <a:defRPr/>
            </a:pPr>
            <a:r>
              <a:rPr lang="en-GB" sz="1600" i="0" kern="0" dirty="0" err="1">
                <a:solidFill>
                  <a:srgbClr val="000000"/>
                </a:solidFill>
                <a:latin typeface="Calibri Light" panose="020F0302020204030204" pitchFamily="34" charset="0"/>
                <a:ea typeface="ＭＳ Ｐゴシック" charset="0"/>
              </a:rPr>
              <a:t>Nb-Ti</a:t>
            </a:r>
            <a:endParaRPr lang="en-US" sz="1600" i="0" kern="0" dirty="0">
              <a:solidFill>
                <a:srgbClr val="000000"/>
              </a:solidFill>
              <a:latin typeface="Calibri Light" panose="020F0302020204030204" pitchFamily="34" charset="0"/>
              <a:ea typeface="ＭＳ Ｐゴシック" charset="0"/>
            </a:endParaRPr>
          </a:p>
        </p:txBody>
      </p:sp>
      <p:sp>
        <p:nvSpPr>
          <p:cNvPr id="18" name="Line 12"/>
          <p:cNvSpPr>
            <a:spLocks noChangeShapeType="1"/>
          </p:cNvSpPr>
          <p:nvPr/>
        </p:nvSpPr>
        <p:spPr bwMode="auto">
          <a:xfrm flipV="1">
            <a:off x="5133430" y="2553956"/>
            <a:ext cx="531813" cy="257175"/>
          </a:xfrm>
          <a:prstGeom prst="line">
            <a:avLst/>
          </a:prstGeom>
          <a:noFill/>
          <a:ln w="12700">
            <a:solidFill>
              <a:srgbClr val="000000"/>
            </a:solidFill>
            <a:round/>
            <a:headEnd/>
            <a:tailEnd type="triangle" w="med"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Tree>
    <p:extLst>
      <p:ext uri="{BB962C8B-B14F-4D97-AF65-F5344CB8AC3E}">
        <p14:creationId xmlns:p14="http://schemas.microsoft.com/office/powerpoint/2010/main" val="2054483001"/>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This is a summary of (somehow) practical superconductors</a:t>
            </a:r>
            <a:endParaRPr lang="en-US" sz="2800" b="0" i="0" kern="0" dirty="0" smtClean="0">
              <a:solidFill>
                <a:srgbClr val="0033CC"/>
              </a:solidFill>
              <a:latin typeface="Calibri Light" panose="020F0302020204030204" pitchFamily="34" charset="0"/>
            </a:endParaRPr>
          </a:p>
        </p:txBody>
      </p:sp>
      <p:graphicFrame>
        <p:nvGraphicFramePr>
          <p:cNvPr id="7" name="Table 6"/>
          <p:cNvGraphicFramePr>
            <a:graphicFrameLocks noGrp="1"/>
          </p:cNvGraphicFramePr>
          <p:nvPr>
            <p:extLst>
              <p:ext uri="{D42A27DB-BD31-4B8C-83A1-F6EECF244321}">
                <p14:modId xmlns:p14="http://schemas.microsoft.com/office/powerpoint/2010/main" val="1930940276"/>
              </p:ext>
            </p:extLst>
          </p:nvPr>
        </p:nvGraphicFramePr>
        <p:xfrm>
          <a:off x="270001" y="2241168"/>
          <a:ext cx="8603999" cy="2840085"/>
        </p:xfrm>
        <a:graphic>
          <a:graphicData uri="http://schemas.openxmlformats.org/drawingml/2006/table">
            <a:tbl>
              <a:tblPr firstRow="1" bandRow="1">
                <a:tableStyleId>{5C22544A-7EE6-4342-B048-85BDC9FD1C3A}</a:tableStyleId>
              </a:tblPr>
              <a:tblGrid>
                <a:gridCol w="2009693">
                  <a:extLst>
                    <a:ext uri="{9D8B030D-6E8A-4147-A177-3AD203B41FA5}">
                      <a16:colId xmlns:a16="http://schemas.microsoft.com/office/drawing/2014/main" val="20000"/>
                    </a:ext>
                  </a:extLst>
                </a:gridCol>
                <a:gridCol w="1099051">
                  <a:extLst>
                    <a:ext uri="{9D8B030D-6E8A-4147-A177-3AD203B41FA5}">
                      <a16:colId xmlns:a16="http://schemas.microsoft.com/office/drawing/2014/main" val="20001"/>
                    </a:ext>
                  </a:extLst>
                </a:gridCol>
                <a:gridCol w="1099051">
                  <a:extLst>
                    <a:ext uri="{9D8B030D-6E8A-4147-A177-3AD203B41FA5}">
                      <a16:colId xmlns:a16="http://schemas.microsoft.com/office/drawing/2014/main" val="20002"/>
                    </a:ext>
                  </a:extLst>
                </a:gridCol>
                <a:gridCol w="1099051">
                  <a:extLst>
                    <a:ext uri="{9D8B030D-6E8A-4147-A177-3AD203B41FA5}">
                      <a16:colId xmlns:a16="http://schemas.microsoft.com/office/drawing/2014/main" val="20003"/>
                    </a:ext>
                  </a:extLst>
                </a:gridCol>
                <a:gridCol w="1099051">
                  <a:extLst>
                    <a:ext uri="{9D8B030D-6E8A-4147-A177-3AD203B41FA5}">
                      <a16:colId xmlns:a16="http://schemas.microsoft.com/office/drawing/2014/main" val="20004"/>
                    </a:ext>
                  </a:extLst>
                </a:gridCol>
                <a:gridCol w="1099051">
                  <a:extLst>
                    <a:ext uri="{9D8B030D-6E8A-4147-A177-3AD203B41FA5}">
                      <a16:colId xmlns:a16="http://schemas.microsoft.com/office/drawing/2014/main" val="20005"/>
                    </a:ext>
                  </a:extLst>
                </a:gridCol>
                <a:gridCol w="1099051">
                  <a:extLst>
                    <a:ext uri="{9D8B030D-6E8A-4147-A177-3AD203B41FA5}">
                      <a16:colId xmlns:a16="http://schemas.microsoft.com/office/drawing/2014/main" val="3732520944"/>
                    </a:ext>
                  </a:extLst>
                </a:gridCol>
              </a:tblGrid>
              <a:tr h="540000">
                <a:tc>
                  <a:txBody>
                    <a:bodyPr/>
                    <a:lstStyle/>
                    <a:p>
                      <a:pPr algn="l"/>
                      <a:endParaRPr lang="en-GB" sz="2200" dirty="0">
                        <a:latin typeface="Calibri Light" panose="020F0302020204030204" pitchFamily="34" charset="0"/>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FFFF"/>
                    </a:solidFill>
                  </a:tcPr>
                </a:tc>
                <a:tc gridSpan="3">
                  <a:txBody>
                    <a:bodyPr/>
                    <a:lstStyle/>
                    <a:p>
                      <a:pPr algn="ctr" fontAlgn="ctr"/>
                      <a:r>
                        <a:rPr lang="en-GB" sz="2200" u="none" strike="noStrike" dirty="0" smtClean="0">
                          <a:solidFill>
                            <a:schemeClr val="tx1"/>
                          </a:solidFill>
                          <a:effectLst/>
                          <a:latin typeface="Calibri Light" panose="020F0302020204030204" pitchFamily="34" charset="0"/>
                        </a:rPr>
                        <a:t>LTS</a:t>
                      </a:r>
                      <a:endParaRPr lang="en-GB" sz="22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50000"/>
                      </a:srgbClr>
                    </a:solidFill>
                  </a:tcPr>
                </a:tc>
                <a:tc hMerge="1">
                  <a:txBody>
                    <a:bodyPr/>
                    <a:lstStyle/>
                    <a:p>
                      <a:pPr algn="ctr" fontAlgn="ctr"/>
                      <a:endParaRPr lang="en-GB" sz="2400" b="0"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solidFill>
                  </a:tcPr>
                </a:tc>
                <a:tc hMerge="1">
                  <a:txBody>
                    <a:bodyPr/>
                    <a:lstStyle/>
                    <a:p>
                      <a:pPr algn="ctr" fontAlgn="ctr"/>
                      <a:endParaRPr lang="en-GB" sz="2400" b="0"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solidFill>
                  </a:tcPr>
                </a:tc>
                <a:tc gridSpan="3">
                  <a:txBody>
                    <a:bodyPr/>
                    <a:lstStyle/>
                    <a:p>
                      <a:pPr algn="ctr" fontAlgn="ctr"/>
                      <a:r>
                        <a:rPr lang="en-GB" sz="2200" b="0" i="0" u="none" strike="noStrike" dirty="0" smtClean="0">
                          <a:solidFill>
                            <a:srgbClr val="000000"/>
                          </a:solidFill>
                          <a:effectLst/>
                          <a:latin typeface="Calibri Light" panose="020F0302020204030204" pitchFamily="34" charset="0"/>
                        </a:rPr>
                        <a:t>HTS</a:t>
                      </a:r>
                      <a:endParaRPr lang="en-GB" sz="2200" b="0"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alpha val="50000"/>
                      </a:srgbClr>
                    </a:solidFill>
                  </a:tcPr>
                </a:tc>
                <a:tc hMerge="1">
                  <a:txBody>
                    <a:bodyPr/>
                    <a:lstStyle/>
                    <a:p>
                      <a:pPr algn="ctr" fontAlgn="ctr"/>
                      <a:endParaRPr lang="en-GB" sz="2400" b="0"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solidFill>
                  </a:tcPr>
                </a:tc>
                <a:tc hMerge="1">
                  <a:txBody>
                    <a:bodyPr/>
                    <a:lstStyle/>
                    <a:p>
                      <a:pPr algn="ctr" fontAlgn="ctr"/>
                      <a:endParaRPr lang="en-GB" sz="2200" b="0"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alpha val="50000"/>
                      </a:srgbClr>
                    </a:solidFill>
                  </a:tcPr>
                </a:tc>
                <a:extLst>
                  <a:ext uri="{0D108BD9-81ED-4DB2-BD59-A6C34878D82A}">
                    <a16:rowId xmlns:a16="http://schemas.microsoft.com/office/drawing/2014/main" val="10000"/>
                  </a:ext>
                </a:extLst>
              </a:tr>
              <a:tr h="540000">
                <a:tc>
                  <a:txBody>
                    <a:bodyPr/>
                    <a:lstStyle/>
                    <a:p>
                      <a:pPr algn="l" fontAlgn="ctr"/>
                      <a:r>
                        <a:rPr lang="en-GB" sz="2200" u="none" strike="noStrike" dirty="0" smtClean="0">
                          <a:effectLst/>
                          <a:latin typeface="Calibri Light" panose="020F0302020204030204" pitchFamily="34" charset="0"/>
                        </a:rPr>
                        <a:t>  material</a:t>
                      </a:r>
                      <a:endParaRPr lang="en-GB" sz="2200" b="0"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DDDD"/>
                    </a:solidFill>
                  </a:tcPr>
                </a:tc>
                <a:tc>
                  <a:txBody>
                    <a:bodyPr/>
                    <a:lstStyle/>
                    <a:p>
                      <a:pPr algn="ctr" fontAlgn="ctr"/>
                      <a:r>
                        <a:rPr lang="en-GB" sz="2200" b="0" i="0" u="none" strike="noStrike" dirty="0" err="1" smtClean="0">
                          <a:solidFill>
                            <a:srgbClr val="000000"/>
                          </a:solidFill>
                          <a:effectLst/>
                          <a:latin typeface="Calibri Light" panose="020F0302020204030204" pitchFamily="34" charset="0"/>
                        </a:rPr>
                        <a:t>Nb-Ti</a:t>
                      </a:r>
                      <a:endParaRPr lang="en-GB" sz="2200" b="0"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200" b="0" i="0" u="none" strike="noStrike" dirty="0" smtClean="0">
                          <a:solidFill>
                            <a:srgbClr val="000000"/>
                          </a:solidFill>
                          <a:effectLst/>
                          <a:latin typeface="Calibri Light" panose="020F0302020204030204" pitchFamily="34" charset="0"/>
                        </a:rPr>
                        <a:t>Nb</a:t>
                      </a:r>
                      <a:r>
                        <a:rPr lang="en-GB" sz="2200" b="0" i="0" u="none" strike="noStrike" baseline="-25000" dirty="0" smtClean="0">
                          <a:solidFill>
                            <a:srgbClr val="000000"/>
                          </a:solidFill>
                          <a:effectLst/>
                          <a:latin typeface="Calibri Light" panose="020F0302020204030204" pitchFamily="34" charset="0"/>
                        </a:rPr>
                        <a:t>3</a:t>
                      </a:r>
                      <a:r>
                        <a:rPr lang="en-GB" sz="2200" b="0" i="0" u="none" strike="noStrike" dirty="0" smtClean="0">
                          <a:solidFill>
                            <a:srgbClr val="000000"/>
                          </a:solidFill>
                          <a:effectLst/>
                          <a:latin typeface="Calibri Light" panose="020F0302020204030204" pitchFamily="34" charset="0"/>
                        </a:rPr>
                        <a:t>Sn</a:t>
                      </a:r>
                      <a:endParaRPr lang="en-GB" sz="2200" b="0"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200" b="0" i="0" u="none" strike="noStrike" dirty="0" smtClean="0">
                          <a:solidFill>
                            <a:srgbClr val="000000"/>
                          </a:solidFill>
                          <a:effectLst/>
                          <a:latin typeface="Calibri Light" panose="020F0302020204030204" pitchFamily="34" charset="0"/>
                        </a:rPr>
                        <a:t>MgB</a:t>
                      </a:r>
                      <a:r>
                        <a:rPr lang="en-GB" sz="2200" b="0" i="0" u="none" strike="noStrike" baseline="-25000" dirty="0" smtClean="0">
                          <a:solidFill>
                            <a:srgbClr val="000000"/>
                          </a:solidFill>
                          <a:effectLst/>
                          <a:latin typeface="Calibri Light" panose="020F0302020204030204" pitchFamily="34" charset="0"/>
                        </a:rPr>
                        <a:t>2</a:t>
                      </a:r>
                      <a:endParaRPr lang="en-GB" sz="2200" b="0" i="0" u="none" strike="noStrike" baseline="-25000" dirty="0">
                        <a:solidFill>
                          <a:srgbClr val="000000"/>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200" b="0" i="0" u="none" strike="noStrike" dirty="0" smtClean="0">
                          <a:solidFill>
                            <a:srgbClr val="000000"/>
                          </a:solidFill>
                          <a:effectLst/>
                          <a:latin typeface="Calibri Light" panose="020F0302020204030204" pitchFamily="34" charset="0"/>
                        </a:rPr>
                        <a:t>REBCO</a:t>
                      </a:r>
                      <a:endParaRPr lang="en-GB" sz="2200" b="0"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alpha val="25000"/>
                      </a:srgbClr>
                    </a:solidFill>
                  </a:tcPr>
                </a:tc>
                <a:tc>
                  <a:txBody>
                    <a:bodyPr/>
                    <a:lstStyle/>
                    <a:p>
                      <a:pPr algn="ctr" fontAlgn="ctr"/>
                      <a:r>
                        <a:rPr lang="en-GB" sz="2200" b="0" i="0" u="none" strike="noStrike" dirty="0" smtClean="0">
                          <a:solidFill>
                            <a:srgbClr val="000000"/>
                          </a:solidFill>
                          <a:effectLst/>
                          <a:latin typeface="Calibri Light" panose="020F0302020204030204" pitchFamily="34" charset="0"/>
                        </a:rPr>
                        <a:t>SCCO</a:t>
                      </a:r>
                      <a:endParaRPr lang="en-GB" sz="2200" b="0"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alpha val="25000"/>
                      </a:srgbClr>
                    </a:solidFill>
                  </a:tcPr>
                </a:tc>
                <a:tc>
                  <a:txBody>
                    <a:bodyPr/>
                    <a:lstStyle/>
                    <a:p>
                      <a:pPr algn="ctr" fontAlgn="ctr"/>
                      <a:r>
                        <a:rPr lang="en-GB" sz="2200" b="0" i="0" u="none" strike="noStrike" dirty="0" smtClean="0">
                          <a:solidFill>
                            <a:srgbClr val="000000"/>
                          </a:solidFill>
                          <a:effectLst/>
                          <a:latin typeface="Calibri Light" panose="020F0302020204030204" pitchFamily="34" charset="0"/>
                        </a:rPr>
                        <a:t>Fe based</a:t>
                      </a:r>
                      <a:endParaRPr lang="en-GB" sz="2200" b="0"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alpha val="25000"/>
                      </a:srgbClr>
                    </a:solidFill>
                  </a:tcPr>
                </a:tc>
                <a:extLst>
                  <a:ext uri="{0D108BD9-81ED-4DB2-BD59-A6C34878D82A}">
                    <a16:rowId xmlns:a16="http://schemas.microsoft.com/office/drawing/2014/main" val="10001"/>
                  </a:ext>
                </a:extLst>
              </a:tr>
              <a:tr h="540000">
                <a:tc>
                  <a:txBody>
                    <a:bodyPr/>
                    <a:lstStyle/>
                    <a:p>
                      <a:pPr algn="l" fontAlgn="ctr"/>
                      <a:r>
                        <a:rPr lang="en-GB" sz="2200" u="none" strike="noStrike" dirty="0" smtClean="0">
                          <a:effectLst/>
                          <a:latin typeface="Calibri Light" panose="020F0302020204030204" pitchFamily="34" charset="0"/>
                        </a:rPr>
                        <a:t>  year of discovery</a:t>
                      </a:r>
                      <a:endParaRPr lang="en-GB" sz="2200" b="0"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DDDD"/>
                    </a:solidFill>
                  </a:tcPr>
                </a:tc>
                <a:tc>
                  <a:txBody>
                    <a:bodyPr/>
                    <a:lstStyle/>
                    <a:p>
                      <a:pPr algn="ctr" fontAlgn="ctr"/>
                      <a:r>
                        <a:rPr lang="en-GB" sz="2200" b="0" i="0" u="none" strike="noStrike" dirty="0" smtClean="0">
                          <a:solidFill>
                            <a:srgbClr val="000000"/>
                          </a:solidFill>
                          <a:effectLst/>
                          <a:latin typeface="Calibri Light" panose="020F0302020204030204" pitchFamily="34" charset="0"/>
                        </a:rPr>
                        <a:t>1961</a:t>
                      </a:r>
                      <a:endParaRPr lang="en-GB" sz="2200" b="0"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200" b="0" i="0" u="none" strike="noStrike" dirty="0" smtClean="0">
                          <a:solidFill>
                            <a:srgbClr val="000000"/>
                          </a:solidFill>
                          <a:effectLst/>
                          <a:latin typeface="Calibri Light" panose="020F0302020204030204" pitchFamily="34" charset="0"/>
                        </a:rPr>
                        <a:t>1954</a:t>
                      </a:r>
                      <a:endParaRPr lang="en-GB" sz="2200" b="0"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200" b="0" i="0" u="none" strike="noStrike" dirty="0" smtClean="0">
                          <a:solidFill>
                            <a:srgbClr val="000000"/>
                          </a:solidFill>
                          <a:effectLst/>
                          <a:latin typeface="Calibri Light" panose="020F0302020204030204" pitchFamily="34" charset="0"/>
                        </a:rPr>
                        <a:t>2001</a:t>
                      </a:r>
                      <a:endParaRPr lang="en-GB" sz="2200" b="0"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200" b="0" i="0" u="none" strike="noStrike" dirty="0" smtClean="0">
                          <a:solidFill>
                            <a:srgbClr val="000000"/>
                          </a:solidFill>
                          <a:effectLst/>
                          <a:latin typeface="Calibri Light" panose="020F0302020204030204" pitchFamily="34" charset="0"/>
                        </a:rPr>
                        <a:t>1987</a:t>
                      </a:r>
                      <a:endParaRPr lang="en-GB" sz="2200" b="0"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alpha val="25000"/>
                      </a:srgbClr>
                    </a:solidFill>
                  </a:tcPr>
                </a:tc>
                <a:tc>
                  <a:txBody>
                    <a:bodyPr/>
                    <a:lstStyle/>
                    <a:p>
                      <a:pPr algn="ctr" fontAlgn="ctr"/>
                      <a:r>
                        <a:rPr lang="en-GB" sz="2200" b="0" i="0" u="none" strike="noStrike" dirty="0" smtClean="0">
                          <a:solidFill>
                            <a:srgbClr val="000000"/>
                          </a:solidFill>
                          <a:effectLst/>
                          <a:latin typeface="Calibri Light" panose="020F0302020204030204" pitchFamily="34" charset="0"/>
                        </a:rPr>
                        <a:t>1988</a:t>
                      </a:r>
                      <a:endParaRPr lang="en-GB" sz="2200" b="0"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alpha val="25000"/>
                      </a:srgbClr>
                    </a:solidFill>
                  </a:tcPr>
                </a:tc>
                <a:tc>
                  <a:txBody>
                    <a:bodyPr/>
                    <a:lstStyle/>
                    <a:p>
                      <a:pPr algn="ctr" fontAlgn="ctr"/>
                      <a:r>
                        <a:rPr lang="en-GB" sz="2200" b="0" i="0" u="none" strike="noStrike" dirty="0" smtClean="0">
                          <a:solidFill>
                            <a:srgbClr val="000000"/>
                          </a:solidFill>
                          <a:effectLst/>
                          <a:latin typeface="Calibri Light" panose="020F0302020204030204" pitchFamily="34" charset="0"/>
                        </a:rPr>
                        <a:t>2008</a:t>
                      </a:r>
                      <a:endParaRPr lang="en-GB" sz="2200" b="0"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alpha val="25000"/>
                      </a:srgbClr>
                    </a:solidFill>
                  </a:tcPr>
                </a:tc>
                <a:extLst>
                  <a:ext uri="{0D108BD9-81ED-4DB2-BD59-A6C34878D82A}">
                    <a16:rowId xmlns:a16="http://schemas.microsoft.com/office/drawing/2014/main" val="10002"/>
                  </a:ext>
                </a:extLst>
              </a:tr>
              <a:tr h="540000">
                <a:tc>
                  <a:txBody>
                    <a:bodyPr/>
                    <a:lstStyle/>
                    <a:p>
                      <a:pPr algn="l" fontAlgn="ctr"/>
                      <a:r>
                        <a:rPr lang="en-GB" sz="2200" u="none" strike="noStrike" dirty="0" smtClean="0">
                          <a:effectLst/>
                          <a:latin typeface="Calibri Light" panose="020F0302020204030204" pitchFamily="34" charset="0"/>
                        </a:rPr>
                        <a:t>  T</a:t>
                      </a:r>
                      <a:r>
                        <a:rPr lang="en-GB" sz="2200" u="none" strike="noStrike" baseline="-25000" dirty="0" smtClean="0">
                          <a:effectLst/>
                          <a:latin typeface="Calibri Light" panose="020F0302020204030204" pitchFamily="34" charset="0"/>
                        </a:rPr>
                        <a:t>c</a:t>
                      </a:r>
                      <a:r>
                        <a:rPr lang="en-GB" sz="2200" u="none" strike="noStrike" dirty="0" smtClean="0">
                          <a:effectLst/>
                          <a:latin typeface="Calibri Light" panose="020F0302020204030204" pitchFamily="34" charset="0"/>
                        </a:rPr>
                        <a:t> [K]</a:t>
                      </a:r>
                      <a:endParaRPr lang="en-GB" sz="2200" b="0"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DDDD"/>
                    </a:solidFill>
                  </a:tcPr>
                </a:tc>
                <a:tc>
                  <a:txBody>
                    <a:bodyPr/>
                    <a:lstStyle/>
                    <a:p>
                      <a:pPr algn="ctr" fontAlgn="ctr"/>
                      <a:r>
                        <a:rPr lang="en-GB" sz="2200" b="0" i="0" u="none" strike="noStrike" dirty="0" smtClean="0">
                          <a:solidFill>
                            <a:srgbClr val="000000"/>
                          </a:solidFill>
                          <a:effectLst/>
                          <a:latin typeface="Calibri Light" panose="020F0302020204030204" pitchFamily="34" charset="0"/>
                        </a:rPr>
                        <a:t>9.2</a:t>
                      </a:r>
                      <a:endParaRPr lang="en-GB" sz="2200" b="0"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200" b="0" i="0" u="none" strike="noStrike" dirty="0" smtClean="0">
                          <a:solidFill>
                            <a:srgbClr val="000000"/>
                          </a:solidFill>
                          <a:effectLst/>
                          <a:latin typeface="Calibri Light" panose="020F0302020204030204" pitchFamily="34" charset="0"/>
                        </a:rPr>
                        <a:t>18.2</a:t>
                      </a:r>
                      <a:endParaRPr lang="en-GB" sz="2200" b="0"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200" b="0" i="0" u="none" strike="noStrike" dirty="0" smtClean="0">
                          <a:solidFill>
                            <a:srgbClr val="000000"/>
                          </a:solidFill>
                          <a:effectLst/>
                          <a:latin typeface="Calibri Light" panose="020F0302020204030204" pitchFamily="34" charset="0"/>
                        </a:rPr>
                        <a:t>39</a:t>
                      </a:r>
                      <a:endParaRPr lang="en-GB" sz="2200" b="0"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200" b="0" i="0" u="none" strike="noStrike" dirty="0" smtClean="0">
                          <a:solidFill>
                            <a:srgbClr val="000000"/>
                          </a:solidFill>
                          <a:effectLst/>
                          <a:latin typeface="Calibri Light" panose="020F0302020204030204" pitchFamily="34" charset="0"/>
                        </a:rPr>
                        <a:t>≈93</a:t>
                      </a:r>
                      <a:endParaRPr lang="en-GB" sz="2200" b="0"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alpha val="25000"/>
                      </a:srgbClr>
                    </a:solidFill>
                  </a:tcPr>
                </a:tc>
                <a:tc>
                  <a:txBody>
                    <a:bodyPr/>
                    <a:lstStyle/>
                    <a:p>
                      <a:pPr algn="ctr" fontAlgn="ctr"/>
                      <a:r>
                        <a:rPr lang="en-GB" sz="2200" b="0" i="0" u="none" strike="noStrike" dirty="0" smtClean="0">
                          <a:solidFill>
                            <a:srgbClr val="000000"/>
                          </a:solidFill>
                          <a:effectLst/>
                          <a:latin typeface="Calibri Light" panose="020F0302020204030204" pitchFamily="34" charset="0"/>
                        </a:rPr>
                        <a:t>95 / 108</a:t>
                      </a:r>
                      <a:endParaRPr lang="en-GB" sz="2200" b="0"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alpha val="25000"/>
                      </a:srgbClr>
                    </a:solidFill>
                  </a:tcPr>
                </a:tc>
                <a:tc>
                  <a:txBody>
                    <a:bodyPr/>
                    <a:lstStyle/>
                    <a:p>
                      <a:pPr algn="ctr" fontAlgn="ctr"/>
                      <a:r>
                        <a:rPr lang="en-GB" sz="2200" b="0" i="0" u="none" strike="noStrike" dirty="0" smtClean="0">
                          <a:solidFill>
                            <a:srgbClr val="000000"/>
                          </a:solidFill>
                          <a:effectLst/>
                          <a:latin typeface="Calibri Light" panose="020F0302020204030204" pitchFamily="34" charset="0"/>
                        </a:rPr>
                        <a:t>up</a:t>
                      </a:r>
                      <a:r>
                        <a:rPr lang="en-GB" sz="2200" b="0" i="0" u="none" strike="noStrike" baseline="0" dirty="0" smtClean="0">
                          <a:solidFill>
                            <a:srgbClr val="000000"/>
                          </a:solidFill>
                          <a:effectLst/>
                          <a:latin typeface="Calibri Light" panose="020F0302020204030204" pitchFamily="34" charset="0"/>
                        </a:rPr>
                        <a:t> to 58</a:t>
                      </a:r>
                      <a:endParaRPr lang="en-GB" sz="2200" b="0"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alpha val="25000"/>
                      </a:srgbClr>
                    </a:solidFill>
                  </a:tcPr>
                </a:tc>
                <a:extLst>
                  <a:ext uri="{0D108BD9-81ED-4DB2-BD59-A6C34878D82A}">
                    <a16:rowId xmlns:a16="http://schemas.microsoft.com/office/drawing/2014/main" val="10003"/>
                  </a:ext>
                </a:extLst>
              </a:tr>
              <a:tr h="540000">
                <a:tc>
                  <a:txBody>
                    <a:bodyPr/>
                    <a:lstStyle/>
                    <a:p>
                      <a:pPr algn="l" fontAlgn="ctr"/>
                      <a:r>
                        <a:rPr lang="en-GB" sz="2200" u="none" strike="noStrike" dirty="0" smtClean="0">
                          <a:effectLst/>
                          <a:latin typeface="Calibri Light" panose="020F0302020204030204" pitchFamily="34" charset="0"/>
                        </a:rPr>
                        <a:t>  </a:t>
                      </a:r>
                      <a:r>
                        <a:rPr lang="en-GB" sz="2200" u="none" strike="noStrike" dirty="0" smtClean="0">
                          <a:effectLst/>
                          <a:latin typeface="Calibri Light" panose="020F0302020204030204" pitchFamily="34" charset="0"/>
                        </a:rPr>
                        <a:t>B</a:t>
                      </a:r>
                      <a:r>
                        <a:rPr lang="en-GB" sz="2200" u="none" strike="noStrike" baseline="-25000" dirty="0" smtClean="0">
                          <a:effectLst/>
                          <a:latin typeface="Calibri Light" panose="020F0302020204030204" pitchFamily="34" charset="0"/>
                        </a:rPr>
                        <a:t>c2</a:t>
                      </a:r>
                      <a:r>
                        <a:rPr lang="en-GB" sz="2200" u="none" strike="noStrike" dirty="0" smtClean="0">
                          <a:effectLst/>
                          <a:latin typeface="Calibri Light" panose="020F0302020204030204" pitchFamily="34" charset="0"/>
                        </a:rPr>
                        <a:t> </a:t>
                      </a:r>
                      <a:r>
                        <a:rPr lang="en-GB" sz="2200" u="none" strike="noStrike" dirty="0" smtClean="0">
                          <a:effectLst/>
                          <a:latin typeface="Calibri Light" panose="020F0302020204030204" pitchFamily="34" charset="0"/>
                        </a:rPr>
                        <a:t>[T]</a:t>
                      </a:r>
                      <a:endParaRPr lang="en-GB" sz="2200" b="0"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DDDD"/>
                    </a:solidFill>
                  </a:tcPr>
                </a:tc>
                <a:tc>
                  <a:txBody>
                    <a:bodyPr/>
                    <a:lstStyle/>
                    <a:p>
                      <a:pPr algn="ctr" fontAlgn="ctr"/>
                      <a:r>
                        <a:rPr lang="en-GB" sz="2200" b="0" i="0" u="none" strike="noStrike" dirty="0" smtClean="0">
                          <a:solidFill>
                            <a:srgbClr val="000000"/>
                          </a:solidFill>
                          <a:effectLst/>
                          <a:latin typeface="Calibri Light" panose="020F0302020204030204" pitchFamily="34" charset="0"/>
                        </a:rPr>
                        <a:t>≈14.5</a:t>
                      </a:r>
                      <a:endParaRPr lang="en-GB" sz="2200" b="0"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200" b="0" i="0" u="none" strike="noStrike" dirty="0" smtClean="0">
                          <a:solidFill>
                            <a:srgbClr val="000000"/>
                          </a:solidFill>
                          <a:effectLst/>
                          <a:latin typeface="Calibri Light" panose="020F0302020204030204" pitchFamily="34" charset="0"/>
                        </a:rPr>
                        <a:t>≈30</a:t>
                      </a:r>
                      <a:endParaRPr lang="en-GB" sz="2200" b="0"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200" b="0" i="0" u="none" strike="noStrike" dirty="0" smtClean="0">
                          <a:solidFill>
                            <a:srgbClr val="000000"/>
                          </a:solidFill>
                          <a:effectLst/>
                          <a:latin typeface="Calibri Light" panose="020F0302020204030204" pitchFamily="34" charset="0"/>
                        </a:rPr>
                        <a:t>&gt;30</a:t>
                      </a:r>
                      <a:endParaRPr lang="en-GB" sz="2200" b="0"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200" b="0" i="0" u="none" strike="noStrike" dirty="0" smtClean="0">
                          <a:solidFill>
                            <a:srgbClr val="000000"/>
                          </a:solidFill>
                          <a:effectLst/>
                          <a:latin typeface="Calibri Light" panose="020F0302020204030204" pitchFamily="34" charset="0"/>
                        </a:rPr>
                        <a:t>120…250</a:t>
                      </a:r>
                      <a:endParaRPr lang="en-GB" sz="2200" b="0"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alpha val="25000"/>
                      </a:srgbClr>
                    </a:solidFill>
                  </a:tcPr>
                </a:tc>
                <a:tc>
                  <a:txBody>
                    <a:bodyPr/>
                    <a:lstStyle/>
                    <a:p>
                      <a:pPr algn="ctr" fontAlgn="ctr"/>
                      <a:r>
                        <a:rPr lang="en-GB" sz="2200" b="0" i="0" u="none" strike="noStrike" dirty="0" smtClean="0">
                          <a:solidFill>
                            <a:srgbClr val="000000"/>
                          </a:solidFill>
                          <a:effectLst/>
                          <a:latin typeface="Calibri Light" panose="020F0302020204030204" pitchFamily="34" charset="0"/>
                        </a:rPr>
                        <a:t>≈200</a:t>
                      </a:r>
                      <a:endParaRPr lang="en-GB" sz="2200" b="0"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alpha val="25000"/>
                      </a:srgbClr>
                    </a:solidFill>
                  </a:tcPr>
                </a:tc>
                <a:tc>
                  <a:txBody>
                    <a:bodyPr/>
                    <a:lstStyle/>
                    <a:p>
                      <a:pPr algn="ctr" fontAlgn="ctr"/>
                      <a:r>
                        <a:rPr lang="en-GB" sz="2200" b="0" i="0" u="none" strike="noStrike" dirty="0" smtClean="0">
                          <a:solidFill>
                            <a:srgbClr val="000000"/>
                          </a:solidFill>
                          <a:effectLst/>
                          <a:latin typeface="Calibri Light" panose="020F0302020204030204" pitchFamily="34" charset="0"/>
                        </a:rPr>
                        <a:t>&gt;100</a:t>
                      </a:r>
                      <a:endParaRPr lang="en-GB" sz="2200" b="0" i="0" u="none" strike="noStrike" dirty="0">
                        <a:solidFill>
                          <a:srgbClr val="000000"/>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0000">
                        <a:alpha val="25000"/>
                      </a:srgbClr>
                    </a:solid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2836818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This short course is organized in several blocks</a:t>
            </a:r>
            <a:endParaRPr lang="en-US" sz="2800" b="0" i="0" kern="0" dirty="0" smtClean="0">
              <a:solidFill>
                <a:srgbClr val="0033CC"/>
              </a:solidFill>
              <a:latin typeface="Calibri Light" panose="020F0302020204030204" pitchFamily="34" charset="0"/>
            </a:endParaRPr>
          </a:p>
        </p:txBody>
      </p:sp>
      <p:sp>
        <p:nvSpPr>
          <p:cNvPr id="4" name="TextBox 3"/>
          <p:cNvSpPr txBox="1"/>
          <p:nvPr/>
        </p:nvSpPr>
        <p:spPr>
          <a:xfrm>
            <a:off x="251520" y="1516717"/>
            <a:ext cx="8136904" cy="3400931"/>
          </a:xfrm>
          <a:prstGeom prst="rect">
            <a:avLst/>
          </a:prstGeom>
          <a:solidFill>
            <a:srgbClr val="FFFFFF"/>
          </a:solidFill>
          <a:ln w="12700">
            <a:noFill/>
          </a:ln>
        </p:spPr>
        <p:txBody>
          <a:bodyPr wrap="square" rtlCol="0">
            <a:spAutoFit/>
          </a:bodyPr>
          <a:lstStyle/>
          <a:p>
            <a:pPr marL="514350" indent="-514350">
              <a:spcBef>
                <a:spcPts val="3000"/>
              </a:spcBef>
              <a:buAutoNum type="arabicPeriod"/>
            </a:pPr>
            <a:r>
              <a:rPr lang="en-US" sz="2800" i="0" dirty="0" smtClean="0">
                <a:solidFill>
                  <a:srgbClr val="0033CC"/>
                </a:solidFill>
                <a:latin typeface="Calibri Light" panose="020F0302020204030204" pitchFamily="34" charset="0"/>
                <a:cs typeface="Courier New" panose="02070309020205020404" pitchFamily="49" charset="0"/>
              </a:rPr>
              <a:t>Introduction, jargon, general concepts and formulae</a:t>
            </a:r>
          </a:p>
          <a:p>
            <a:pPr marL="514350" indent="-514350">
              <a:spcBef>
                <a:spcPts val="3000"/>
              </a:spcBef>
              <a:buAutoNum type="arabicPeriod"/>
            </a:pPr>
            <a:r>
              <a:rPr lang="en-US" sz="2800" i="0" dirty="0" smtClean="0">
                <a:solidFill>
                  <a:srgbClr val="969696"/>
                </a:solidFill>
                <a:latin typeface="Calibri Light" panose="020F0302020204030204" pitchFamily="34" charset="0"/>
                <a:cs typeface="Courier New" panose="02070309020205020404" pitchFamily="49" charset="0"/>
              </a:rPr>
              <a:t>Resistive magnets</a:t>
            </a:r>
          </a:p>
          <a:p>
            <a:pPr marL="514350" indent="-514350">
              <a:spcBef>
                <a:spcPts val="3000"/>
              </a:spcBef>
              <a:buAutoNum type="arabicPeriod"/>
            </a:pPr>
            <a:r>
              <a:rPr lang="en-US" sz="2800" i="0" dirty="0" smtClean="0">
                <a:solidFill>
                  <a:srgbClr val="969696"/>
                </a:solidFill>
                <a:latin typeface="Calibri Light" panose="020F0302020204030204" pitchFamily="34" charset="0"/>
                <a:cs typeface="Courier New" panose="02070309020205020404" pitchFamily="49" charset="0"/>
              </a:rPr>
              <a:t>Superconducting magnets</a:t>
            </a:r>
          </a:p>
          <a:p>
            <a:pPr marL="514350" indent="-514350">
              <a:spcBef>
                <a:spcPts val="3000"/>
              </a:spcBef>
              <a:buAutoNum type="arabicPeriod"/>
            </a:pPr>
            <a:r>
              <a:rPr lang="en-US" sz="2800" i="0" dirty="0" smtClean="0">
                <a:solidFill>
                  <a:srgbClr val="969696"/>
                </a:solidFill>
                <a:latin typeface="Calibri Light" panose="020F0302020204030204" pitchFamily="34" charset="0"/>
                <a:cs typeface="Courier New" panose="02070309020205020404" pitchFamily="49" charset="0"/>
              </a:rPr>
              <a:t>Tutorial with OPERA-2D</a:t>
            </a:r>
          </a:p>
          <a:p>
            <a:pPr marL="514350" indent="-514350">
              <a:buAutoNum type="arabicPeriod"/>
            </a:pPr>
            <a:endParaRPr lang="en-US" sz="2800" i="0" dirty="0">
              <a:latin typeface="Calibri Light" panose="020F0302020204030204" pitchFamily="34" charset="0"/>
              <a:cs typeface="Courier New" panose="02070309020205020404" pitchFamily="49" charset="0"/>
            </a:endParaRPr>
          </a:p>
        </p:txBody>
      </p:sp>
    </p:spTree>
    <p:extLst>
      <p:ext uri="{BB962C8B-B14F-4D97-AF65-F5344CB8AC3E}">
        <p14:creationId xmlns:p14="http://schemas.microsoft.com/office/powerpoint/2010/main" val="129322621"/>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The field in the aperture of a superconducting dipole can be derived using </a:t>
            </a:r>
            <a:r>
              <a:rPr lang="en-US" sz="2800" i="0" kern="0" dirty="0" err="1" smtClean="0">
                <a:solidFill>
                  <a:srgbClr val="0033CC"/>
                </a:solidFill>
                <a:latin typeface="Calibri Light" panose="020F0302020204030204" pitchFamily="34" charset="0"/>
              </a:rPr>
              <a:t>Biot</a:t>
            </a:r>
            <a:r>
              <a:rPr lang="en-US" sz="2800" i="0" kern="0" dirty="0" smtClean="0">
                <a:solidFill>
                  <a:srgbClr val="0033CC"/>
                </a:solidFill>
                <a:latin typeface="Calibri Light" panose="020F0302020204030204" pitchFamily="34" charset="0"/>
              </a:rPr>
              <a:t>-Savart law (in 2D)</a:t>
            </a:r>
            <a:endParaRPr lang="en-US" sz="2800" b="0" i="0" kern="0" dirty="0" smtClean="0">
              <a:solidFill>
                <a:srgbClr val="0033CC"/>
              </a:solidFill>
              <a:latin typeface="Calibri Light" panose="020F0302020204030204" pitchFamily="34" charset="0"/>
            </a:endParaRPr>
          </a:p>
        </p:txBody>
      </p:sp>
      <mc:AlternateContent xmlns:mc="http://schemas.openxmlformats.org/markup-compatibility/2006" xmlns:a14="http://schemas.microsoft.com/office/drawing/2010/main">
        <mc:Choice Requires="a14">
          <p:sp>
            <p:nvSpPr>
              <p:cNvPr id="20" name="TextBox 19"/>
              <p:cNvSpPr txBox="1"/>
              <p:nvPr/>
            </p:nvSpPr>
            <p:spPr>
              <a:xfrm>
                <a:off x="6299834" y="4697970"/>
                <a:ext cx="1768882" cy="777008"/>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b="0" i="1" smtClean="0">
                          <a:latin typeface="Cambria Math" panose="02040503050406030204" pitchFamily="18" charset="0"/>
                          <a:ea typeface="Cambria Math" panose="02040503050406030204" pitchFamily="18" charset="0"/>
                        </a:rPr>
                        <m:t>𝐵</m:t>
                      </m:r>
                      <m:r>
                        <a:rPr lang="en-GB" b="0" i="1" smtClean="0">
                          <a:latin typeface="Cambria Math" panose="02040503050406030204" pitchFamily="18" charset="0"/>
                          <a:ea typeface="Cambria Math" panose="02040503050406030204" pitchFamily="18" charset="0"/>
                        </a:rPr>
                        <m:t>=</m:t>
                      </m:r>
                      <m:f>
                        <m:fPr>
                          <m:ctrlPr>
                            <a:rPr lang="en-GB" b="0" i="1" smtClean="0">
                              <a:latin typeface="Cambria Math" panose="02040503050406030204" pitchFamily="18" charset="0"/>
                              <a:ea typeface="Cambria Math" panose="02040503050406030204" pitchFamily="18" charset="0"/>
                            </a:rPr>
                          </m:ctrlPr>
                        </m:fPr>
                        <m:num>
                          <m:rad>
                            <m:radPr>
                              <m:degHide m:val="on"/>
                              <m:ctrlPr>
                                <a:rPr lang="en-GB" b="0" i="1">
                                  <a:latin typeface="Cambria Math" panose="02040503050406030204" pitchFamily="18" charset="0"/>
                                  <a:ea typeface="Cambria Math" panose="02040503050406030204" pitchFamily="18" charset="0"/>
                                </a:rPr>
                              </m:ctrlPr>
                            </m:radPr>
                            <m:deg/>
                            <m:e>
                              <m:r>
                                <a:rPr lang="en-GB" b="0">
                                  <a:latin typeface="Cambria Math" panose="02040503050406030204" pitchFamily="18" charset="0"/>
                                  <a:ea typeface="Cambria Math" panose="02040503050406030204" pitchFamily="18" charset="0"/>
                                </a:rPr>
                                <m:t>3</m:t>
                              </m:r>
                            </m:e>
                          </m:rad>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𝜇</m:t>
                              </m:r>
                            </m:e>
                            <m:sub>
                              <m:r>
                                <a:rPr lang="en-GB" b="0" i="1" smtClean="0">
                                  <a:latin typeface="Cambria Math" panose="02040503050406030204" pitchFamily="18" charset="0"/>
                                  <a:ea typeface="Cambria Math" panose="02040503050406030204" pitchFamily="18" charset="0"/>
                                </a:rPr>
                                <m:t>0</m:t>
                              </m:r>
                            </m:sub>
                          </m:sSub>
                        </m:num>
                        <m:den>
                          <m:r>
                            <a:rPr lang="en-GB" b="0" i="1" smtClean="0">
                              <a:latin typeface="Cambria Math" panose="02040503050406030204" pitchFamily="18" charset="0"/>
                              <a:ea typeface="Cambria Math" panose="02040503050406030204" pitchFamily="18" charset="0"/>
                            </a:rPr>
                            <m:t>𝜋</m:t>
                          </m:r>
                        </m:den>
                      </m:f>
                      <m:r>
                        <a:rPr lang="en-GB" b="0" i="1" smtClean="0">
                          <a:latin typeface="Cambria Math" panose="02040503050406030204" pitchFamily="18" charset="0"/>
                          <a:ea typeface="Cambria Math" panose="02040503050406030204" pitchFamily="18" charset="0"/>
                        </a:rPr>
                        <m:t>𝑗𝑤</m:t>
                      </m:r>
                    </m:oMath>
                  </m:oMathPara>
                </a14:m>
                <a:endParaRPr lang="en-GB" b="0" dirty="0"/>
              </a:p>
            </p:txBody>
          </p:sp>
        </mc:Choice>
        <mc:Fallback xmlns="">
          <p:sp>
            <p:nvSpPr>
              <p:cNvPr id="20" name="TextBox 19"/>
              <p:cNvSpPr txBox="1">
                <a:spLocks noRot="1" noChangeAspect="1" noMove="1" noResize="1" noEditPoints="1" noAdjustHandles="1" noChangeArrowheads="1" noChangeShapeType="1" noTextEdit="1"/>
              </p:cNvSpPr>
              <p:nvPr/>
            </p:nvSpPr>
            <p:spPr>
              <a:xfrm>
                <a:off x="6299834" y="4697970"/>
                <a:ext cx="1768882" cy="777008"/>
              </a:xfrm>
              <a:prstGeom prst="rect">
                <a:avLst/>
              </a:prstGeom>
              <a:blipFill rotWithShape="0">
                <a:blip r:embed="rId3"/>
                <a:stretch>
                  <a:fillRect/>
                </a:stretch>
              </a:blipFill>
            </p:spPr>
            <p:txBody>
              <a:bodyPr/>
              <a:lstStyle/>
              <a:p>
                <a:r>
                  <a:rPr lang="en-GB">
                    <a:noFill/>
                  </a:rPr>
                  <a:t> </a:t>
                </a:r>
              </a:p>
            </p:txBody>
          </p:sp>
        </mc:Fallback>
      </mc:AlternateContent>
      <p:sp>
        <p:nvSpPr>
          <p:cNvPr id="21" name="Text Box 36"/>
          <p:cNvSpPr txBox="1">
            <a:spLocks noChangeArrowheads="1"/>
          </p:cNvSpPr>
          <p:nvPr/>
        </p:nvSpPr>
        <p:spPr bwMode="auto">
          <a:xfrm>
            <a:off x="5456902" y="5506240"/>
            <a:ext cx="3528392" cy="461665"/>
          </a:xfrm>
          <a:prstGeom prst="rect">
            <a:avLst/>
          </a:prstGeom>
          <a:noFill/>
          <a:ln w="9525" algn="ctr">
            <a:noFill/>
            <a:miter lim="800000"/>
            <a:headEnd/>
            <a:tailEnd/>
          </a:ln>
        </p:spPr>
        <p:txBody>
          <a:bodyPr wrap="square">
            <a:spAutoFit/>
          </a:bodyPr>
          <a:lstStyle/>
          <a:p>
            <a:pPr algn="ctr" eaLnBrk="0" hangingPunct="0"/>
            <a:r>
              <a:rPr lang="en-US" i="0" dirty="0" smtClean="0">
                <a:latin typeface="Calibri Light" panose="020F0302020204030204" pitchFamily="34" charset="0"/>
                <a:ea typeface="ＭＳ Ｐゴシック" pitchFamily="34" charset="-128"/>
              </a:rPr>
              <a:t>for a 60 </a:t>
            </a:r>
            <a:r>
              <a:rPr lang="en-US" i="0" dirty="0" err="1" smtClean="0">
                <a:latin typeface="Calibri Light" panose="020F0302020204030204" pitchFamily="34" charset="0"/>
                <a:ea typeface="ＭＳ Ｐゴシック" pitchFamily="34" charset="-128"/>
              </a:rPr>
              <a:t>deg</a:t>
            </a:r>
            <a:r>
              <a:rPr lang="en-US" i="0" dirty="0" smtClean="0">
                <a:latin typeface="Calibri Light" panose="020F0302020204030204" pitchFamily="34" charset="0"/>
                <a:ea typeface="ＭＳ Ｐゴシック" pitchFamily="34" charset="-128"/>
              </a:rPr>
              <a:t> sector coil</a:t>
            </a:r>
            <a:endParaRPr lang="en-US" sz="2800" i="0" dirty="0">
              <a:latin typeface="Calibri Light" panose="020F0302020204030204" pitchFamily="34" charset="0"/>
              <a:ea typeface="ＭＳ Ｐゴシック" pitchFamily="34" charset="-128"/>
            </a:endParaRPr>
          </a:p>
        </p:txBody>
      </p:sp>
      <p:grpSp>
        <p:nvGrpSpPr>
          <p:cNvPr id="4" name="Group 3"/>
          <p:cNvGrpSpPr/>
          <p:nvPr/>
        </p:nvGrpSpPr>
        <p:grpSpPr>
          <a:xfrm>
            <a:off x="1300555" y="1317562"/>
            <a:ext cx="6542891" cy="753989"/>
            <a:chOff x="923402" y="1317562"/>
            <a:chExt cx="6542891" cy="753989"/>
          </a:xfrm>
        </p:grpSpPr>
        <mc:AlternateContent xmlns:mc="http://schemas.openxmlformats.org/markup-compatibility/2006" xmlns:a14="http://schemas.microsoft.com/office/drawing/2010/main">
          <mc:Choice Requires="a14">
            <p:sp>
              <p:nvSpPr>
                <p:cNvPr id="24" name="TextBox 23"/>
                <p:cNvSpPr txBox="1"/>
                <p:nvPr/>
              </p:nvSpPr>
              <p:spPr>
                <a:xfrm>
                  <a:off x="923402" y="1317562"/>
                  <a:ext cx="1357166" cy="753989"/>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𝐵</m:t>
                            </m:r>
                          </m:e>
                          <m:sub>
                            <m:r>
                              <a:rPr lang="en-GB" b="0" i="1" smtClean="0">
                                <a:latin typeface="Cambria Math" panose="02040503050406030204" pitchFamily="18" charset="0"/>
                                <a:ea typeface="Cambria Math" panose="02040503050406030204" pitchFamily="18" charset="0"/>
                              </a:rPr>
                              <m:t>𝜃</m:t>
                            </m:r>
                          </m:sub>
                        </m:sSub>
                        <m:r>
                          <a:rPr lang="en-GB" b="0" i="1" smtClean="0">
                            <a:latin typeface="Cambria Math" panose="02040503050406030204" pitchFamily="18" charset="0"/>
                            <a:ea typeface="Cambria Math" panose="02040503050406030204" pitchFamily="18" charset="0"/>
                          </a:rPr>
                          <m:t>=</m:t>
                        </m:r>
                        <m:f>
                          <m:fPr>
                            <m:ctrlPr>
                              <a:rPr lang="en-GB" b="0" i="1" smtClean="0">
                                <a:latin typeface="Cambria Math" panose="02040503050406030204" pitchFamily="18" charset="0"/>
                                <a:ea typeface="Cambria Math" panose="02040503050406030204" pitchFamily="18" charset="0"/>
                              </a:rPr>
                            </m:ctrlPr>
                          </m:fPr>
                          <m:num>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𝜇</m:t>
                                </m:r>
                              </m:e>
                              <m:sub>
                                <m:r>
                                  <a:rPr lang="en-GB" b="0" i="1" smtClean="0">
                                    <a:latin typeface="Cambria Math" panose="02040503050406030204" pitchFamily="18" charset="0"/>
                                    <a:ea typeface="Cambria Math" panose="02040503050406030204" pitchFamily="18" charset="0"/>
                                  </a:rPr>
                                  <m:t>0</m:t>
                                </m:r>
                              </m:sub>
                            </m:sSub>
                            <m:r>
                              <a:rPr lang="en-GB" b="0" i="1" smtClean="0">
                                <a:latin typeface="Cambria Math" panose="02040503050406030204" pitchFamily="18" charset="0"/>
                                <a:ea typeface="Cambria Math" panose="02040503050406030204" pitchFamily="18" charset="0"/>
                              </a:rPr>
                              <m:t>𝐼</m:t>
                            </m:r>
                          </m:num>
                          <m:den>
                            <m:r>
                              <a:rPr lang="en-GB" b="0" i="1" smtClean="0">
                                <a:latin typeface="Cambria Math" panose="02040503050406030204" pitchFamily="18" charset="0"/>
                                <a:ea typeface="Cambria Math" panose="02040503050406030204" pitchFamily="18" charset="0"/>
                              </a:rPr>
                              <m:t>2</m:t>
                            </m:r>
                            <m:r>
                              <a:rPr lang="en-GB" b="0" i="1" smtClean="0">
                                <a:latin typeface="Cambria Math" panose="02040503050406030204" pitchFamily="18" charset="0"/>
                                <a:ea typeface="Cambria Math" panose="02040503050406030204" pitchFamily="18" charset="0"/>
                              </a:rPr>
                              <m:t>𝜋𝜌</m:t>
                            </m:r>
                          </m:den>
                        </m:f>
                      </m:oMath>
                    </m:oMathPara>
                  </a14:m>
                  <a:endParaRPr lang="en-GB" b="0" dirty="0"/>
                </a:p>
              </p:txBody>
            </p:sp>
          </mc:Choice>
          <mc:Fallback xmlns="">
            <p:sp>
              <p:nvSpPr>
                <p:cNvPr id="24" name="TextBox 23"/>
                <p:cNvSpPr txBox="1">
                  <a:spLocks noRot="1" noChangeAspect="1" noMove="1" noResize="1" noEditPoints="1" noAdjustHandles="1" noChangeArrowheads="1" noChangeShapeType="1" noTextEdit="1"/>
                </p:cNvSpPr>
                <p:nvPr/>
              </p:nvSpPr>
              <p:spPr>
                <a:xfrm>
                  <a:off x="923402" y="1317562"/>
                  <a:ext cx="1357166" cy="753989"/>
                </a:xfrm>
                <a:prstGeom prst="rect">
                  <a:avLst/>
                </a:prstGeom>
                <a:blipFill rotWithShape="0">
                  <a:blip r:embed="rId4"/>
                  <a:stretch>
                    <a:fillRect/>
                  </a:stretch>
                </a:blipFill>
              </p:spPr>
              <p:txBody>
                <a:bodyPr/>
                <a:lstStyle/>
                <a:p>
                  <a:r>
                    <a:rPr lang="en-GB">
                      <a:noFill/>
                    </a:rPr>
                    <a:t> </a:t>
                  </a:r>
                </a:p>
              </p:txBody>
            </p:sp>
          </mc:Fallback>
        </mc:AlternateContent>
        <p:sp>
          <p:nvSpPr>
            <p:cNvPr id="25" name="Text Box 36"/>
            <p:cNvSpPr txBox="1">
              <a:spLocks noChangeArrowheads="1"/>
            </p:cNvSpPr>
            <p:nvPr/>
          </p:nvSpPr>
          <p:spPr bwMode="auto">
            <a:xfrm>
              <a:off x="3073162" y="1463723"/>
              <a:ext cx="4393131" cy="461665"/>
            </a:xfrm>
            <a:prstGeom prst="rect">
              <a:avLst/>
            </a:prstGeom>
            <a:noFill/>
            <a:ln w="9525" algn="ctr">
              <a:noFill/>
              <a:miter lim="800000"/>
              <a:headEnd/>
              <a:tailEnd/>
            </a:ln>
          </p:spPr>
          <p:txBody>
            <a:bodyPr wrap="square">
              <a:spAutoFit/>
            </a:bodyPr>
            <a:lstStyle/>
            <a:p>
              <a:pPr algn="ctr" eaLnBrk="0" hangingPunct="0"/>
              <a:r>
                <a:rPr lang="en-US" i="0" dirty="0" err="1" smtClean="0">
                  <a:latin typeface="Calibri Light" panose="020F0302020204030204" pitchFamily="34" charset="0"/>
                  <a:ea typeface="ＭＳ Ｐゴシック" pitchFamily="34" charset="-128"/>
                </a:rPr>
                <a:t>Biot</a:t>
              </a:r>
              <a:r>
                <a:rPr lang="en-US" i="0" dirty="0" smtClean="0">
                  <a:latin typeface="Calibri Light" panose="020F0302020204030204" pitchFamily="34" charset="0"/>
                  <a:ea typeface="ＭＳ Ｐゴシック" pitchFamily="34" charset="-128"/>
                </a:rPr>
                <a:t>-Savart law for an infinite wire</a:t>
              </a:r>
              <a:endParaRPr lang="en-US" sz="2800" i="0" dirty="0">
                <a:latin typeface="Calibri Light" panose="020F0302020204030204" pitchFamily="34" charset="0"/>
                <a:ea typeface="ＭＳ Ｐゴシック" pitchFamily="34" charset="-128"/>
              </a:endParaRPr>
            </a:p>
          </p:txBody>
        </p:sp>
      </p:grpSp>
      <p:sp>
        <p:nvSpPr>
          <p:cNvPr id="26" name="Text Box 36"/>
          <p:cNvSpPr txBox="1">
            <a:spLocks noChangeArrowheads="1"/>
          </p:cNvSpPr>
          <p:nvPr/>
        </p:nvSpPr>
        <p:spPr bwMode="auto">
          <a:xfrm>
            <a:off x="5420079" y="3445476"/>
            <a:ext cx="3528392" cy="461665"/>
          </a:xfrm>
          <a:prstGeom prst="rect">
            <a:avLst/>
          </a:prstGeom>
          <a:noFill/>
          <a:ln w="9525" algn="ctr">
            <a:noFill/>
            <a:miter lim="800000"/>
            <a:headEnd/>
            <a:tailEnd/>
          </a:ln>
        </p:spPr>
        <p:txBody>
          <a:bodyPr wrap="square">
            <a:spAutoFit/>
          </a:bodyPr>
          <a:lstStyle/>
          <a:p>
            <a:pPr algn="ctr" eaLnBrk="0" hangingPunct="0"/>
            <a:r>
              <a:rPr lang="en-US" i="0" dirty="0" smtClean="0">
                <a:latin typeface="Calibri Light" panose="020F0302020204030204" pitchFamily="34" charset="0"/>
                <a:ea typeface="ＭＳ Ｐゴシック" pitchFamily="34" charset="-128"/>
              </a:rPr>
              <a:t>for a sector coil</a:t>
            </a:r>
            <a:endParaRPr lang="en-US" sz="2800" i="0" dirty="0">
              <a:latin typeface="Calibri Light" panose="020F0302020204030204" pitchFamily="34" charset="0"/>
              <a:ea typeface="ＭＳ Ｐゴシック" pitchFamily="34" charset="-128"/>
            </a:endParaRPr>
          </a:p>
        </p:txBody>
      </p:sp>
      <p:grpSp>
        <p:nvGrpSpPr>
          <p:cNvPr id="3" name="Group 2"/>
          <p:cNvGrpSpPr/>
          <p:nvPr/>
        </p:nvGrpSpPr>
        <p:grpSpPr>
          <a:xfrm>
            <a:off x="885300" y="2648246"/>
            <a:ext cx="3974732" cy="3373042"/>
            <a:chOff x="1475656" y="2808773"/>
            <a:chExt cx="3974732" cy="3373042"/>
          </a:xfrm>
        </p:grpSpPr>
        <p:sp>
          <p:nvSpPr>
            <p:cNvPr id="169" name="AutoShape 2"/>
            <p:cNvSpPr>
              <a:spLocks noChangeArrowheads="1"/>
            </p:cNvSpPr>
            <p:nvPr/>
          </p:nvSpPr>
          <p:spPr bwMode="auto">
            <a:xfrm rot="5400000">
              <a:off x="1723380" y="2926378"/>
              <a:ext cx="3122816" cy="3147839"/>
            </a:xfrm>
            <a:custGeom>
              <a:avLst/>
              <a:gdLst>
                <a:gd name="G0" fmla="+- 6845 0 0"/>
                <a:gd name="G1" fmla="+- -9503513 0 0"/>
                <a:gd name="G2" fmla="+- 0 0 -9503513"/>
                <a:gd name="T0" fmla="*/ 0 256 1"/>
                <a:gd name="T1" fmla="*/ 180 256 1"/>
                <a:gd name="G3" fmla="+- -9503513 T0 T1"/>
                <a:gd name="T2" fmla="*/ 0 256 1"/>
                <a:gd name="T3" fmla="*/ 90 256 1"/>
                <a:gd name="G4" fmla="+- -9503513 T2 T3"/>
                <a:gd name="G5" fmla="*/ G4 2 1"/>
                <a:gd name="T4" fmla="*/ 90 256 1"/>
                <a:gd name="T5" fmla="*/ 0 256 1"/>
                <a:gd name="G6" fmla="+- -9503513 T4 T5"/>
                <a:gd name="G7" fmla="*/ G6 2 1"/>
                <a:gd name="G8" fmla="abs -9503513"/>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6845"/>
                <a:gd name="G18" fmla="*/ 6845 1 2"/>
                <a:gd name="G19" fmla="+- G18 5400 0"/>
                <a:gd name="G20" fmla="cos G19 -9503513"/>
                <a:gd name="G21" fmla="sin G19 -9503513"/>
                <a:gd name="G22" fmla="+- G20 10800 0"/>
                <a:gd name="G23" fmla="+- G21 10800 0"/>
                <a:gd name="G24" fmla="+- 10800 0 G20"/>
                <a:gd name="G25" fmla="+- 6845 10800 0"/>
                <a:gd name="G26" fmla="?: G9 G17 G25"/>
                <a:gd name="G27" fmla="?: G9 0 21600"/>
                <a:gd name="G28" fmla="cos 10800 -9503513"/>
                <a:gd name="G29" fmla="sin 10800 -9503513"/>
                <a:gd name="G30" fmla="sin 6845 -9503513"/>
                <a:gd name="G31" fmla="+- G28 10800 0"/>
                <a:gd name="G32" fmla="+- G29 10800 0"/>
                <a:gd name="G33" fmla="+- G30 10800 0"/>
                <a:gd name="G34" fmla="?: G4 0 G31"/>
                <a:gd name="G35" fmla="?: -9503513 G34 0"/>
                <a:gd name="G36" fmla="?: G6 G35 G31"/>
                <a:gd name="G37" fmla="+- 21600 0 G36"/>
                <a:gd name="G38" fmla="?: G4 0 G33"/>
                <a:gd name="G39" fmla="?: -9503513 G38 G32"/>
                <a:gd name="G40" fmla="?: G6 G39 0"/>
                <a:gd name="G41" fmla="?: G4 G32 21600"/>
                <a:gd name="G42" fmla="?: G6 G41 G33"/>
                <a:gd name="T12" fmla="*/ 10800 w 21600"/>
                <a:gd name="T13" fmla="*/ 0 h 21600"/>
                <a:gd name="T14" fmla="*/ 3571 w 21600"/>
                <a:gd name="T15" fmla="*/ 5740 h 21600"/>
                <a:gd name="T16" fmla="*/ 10800 w 21600"/>
                <a:gd name="T17" fmla="*/ 3955 h 21600"/>
                <a:gd name="T18" fmla="*/ 18029 w 21600"/>
                <a:gd name="T19" fmla="*/ 5740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5192" y="6875"/>
                  </a:moveTo>
                  <a:cubicBezTo>
                    <a:pt x="6472" y="5044"/>
                    <a:pt x="8566" y="3954"/>
                    <a:pt x="10800" y="3954"/>
                  </a:cubicBezTo>
                  <a:cubicBezTo>
                    <a:pt x="13033" y="3954"/>
                    <a:pt x="15127" y="5044"/>
                    <a:pt x="16407" y="6875"/>
                  </a:cubicBezTo>
                  <a:lnTo>
                    <a:pt x="19648" y="4607"/>
                  </a:lnTo>
                  <a:cubicBezTo>
                    <a:pt x="17627" y="1719"/>
                    <a:pt x="14324" y="0"/>
                    <a:pt x="10799" y="0"/>
                  </a:cubicBezTo>
                  <a:cubicBezTo>
                    <a:pt x="7275" y="0"/>
                    <a:pt x="3972" y="1719"/>
                    <a:pt x="1951" y="4607"/>
                  </a:cubicBezTo>
                  <a:close/>
                </a:path>
              </a:pathLst>
            </a:custGeom>
            <a:solidFill>
              <a:srgbClr val="C0C0C0"/>
            </a:solidFill>
            <a:ln w="19050">
              <a:solidFill>
                <a:srgbClr val="000000"/>
              </a:solidFill>
              <a:miter lim="800000"/>
              <a:headEnd/>
              <a:tailEnd/>
            </a:ln>
            <a:effectLst/>
            <a:extLs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170" name="Line 3"/>
            <p:cNvSpPr>
              <a:spLocks noChangeShapeType="1"/>
            </p:cNvSpPr>
            <p:nvPr/>
          </p:nvSpPr>
          <p:spPr bwMode="auto">
            <a:xfrm flipV="1">
              <a:off x="3277281" y="3058999"/>
              <a:ext cx="0" cy="3122816"/>
            </a:xfrm>
            <a:prstGeom prst="line">
              <a:avLst/>
            </a:prstGeom>
            <a:noFill/>
            <a:ln w="9525">
              <a:solidFill>
                <a:srgbClr val="000000"/>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171" name="Line 4"/>
            <p:cNvSpPr>
              <a:spLocks noChangeShapeType="1"/>
            </p:cNvSpPr>
            <p:nvPr/>
          </p:nvSpPr>
          <p:spPr bwMode="auto">
            <a:xfrm>
              <a:off x="3277281" y="4500299"/>
              <a:ext cx="765691" cy="650587"/>
            </a:xfrm>
            <a:prstGeom prst="line">
              <a:avLst/>
            </a:prstGeom>
            <a:noFill/>
            <a:ln w="9525">
              <a:solidFill>
                <a:srgbClr val="000000"/>
              </a:solidFill>
              <a:round/>
              <a:headEnd/>
              <a:tailEnd type="triangle" w="sm"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172" name="Line 5"/>
            <p:cNvSpPr>
              <a:spLocks noChangeShapeType="1"/>
            </p:cNvSpPr>
            <p:nvPr/>
          </p:nvSpPr>
          <p:spPr bwMode="auto">
            <a:xfrm>
              <a:off x="3277281" y="4500299"/>
              <a:ext cx="1506359" cy="475429"/>
            </a:xfrm>
            <a:prstGeom prst="line">
              <a:avLst/>
            </a:prstGeom>
            <a:noFill/>
            <a:ln w="9525">
              <a:solidFill>
                <a:srgbClr val="000000"/>
              </a:solidFill>
              <a:round/>
              <a:headEnd/>
              <a:tailEnd type="triangle" w="sm"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175" name="Line 8"/>
            <p:cNvSpPr>
              <a:spLocks noChangeShapeType="1"/>
            </p:cNvSpPr>
            <p:nvPr/>
          </p:nvSpPr>
          <p:spPr bwMode="auto">
            <a:xfrm flipV="1">
              <a:off x="3277281" y="2808773"/>
              <a:ext cx="1191074" cy="1691526"/>
            </a:xfrm>
            <a:prstGeom prst="line">
              <a:avLst/>
            </a:prstGeom>
            <a:noFill/>
            <a:ln w="9525">
              <a:solidFill>
                <a:srgbClr val="000000"/>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178" name="Arc 11"/>
            <p:cNvSpPr>
              <a:spLocks/>
            </p:cNvSpPr>
            <p:nvPr/>
          </p:nvSpPr>
          <p:spPr bwMode="auto">
            <a:xfrm>
              <a:off x="3277281" y="2936389"/>
              <a:ext cx="1921733" cy="1571417"/>
            </a:xfrm>
            <a:custGeom>
              <a:avLst/>
              <a:gdLst>
                <a:gd name="G0" fmla="+- 0 0 0"/>
                <a:gd name="G1" fmla="+- 17649 0 0"/>
                <a:gd name="G2" fmla="+- 21600 0 0"/>
                <a:gd name="T0" fmla="*/ 12452 w 21600"/>
                <a:gd name="T1" fmla="*/ 0 h 17649"/>
                <a:gd name="T2" fmla="*/ 21600 w 21600"/>
                <a:gd name="T3" fmla="*/ 17649 h 17649"/>
                <a:gd name="T4" fmla="*/ 0 w 21600"/>
                <a:gd name="T5" fmla="*/ 17649 h 17649"/>
              </a:gdLst>
              <a:ahLst/>
              <a:cxnLst>
                <a:cxn ang="0">
                  <a:pos x="T0" y="T1"/>
                </a:cxn>
                <a:cxn ang="0">
                  <a:pos x="T2" y="T3"/>
                </a:cxn>
                <a:cxn ang="0">
                  <a:pos x="T4" y="T5"/>
                </a:cxn>
              </a:cxnLst>
              <a:rect l="0" t="0" r="r" b="b"/>
              <a:pathLst>
                <a:path w="21600" h="17649" fill="none" extrusionOk="0">
                  <a:moveTo>
                    <a:pt x="12452" y="-1"/>
                  </a:moveTo>
                  <a:cubicBezTo>
                    <a:pt x="18188" y="4046"/>
                    <a:pt x="21600" y="10628"/>
                    <a:pt x="21600" y="17649"/>
                  </a:cubicBezTo>
                </a:path>
                <a:path w="21600" h="17649" stroke="0" extrusionOk="0">
                  <a:moveTo>
                    <a:pt x="12452" y="-1"/>
                  </a:moveTo>
                  <a:cubicBezTo>
                    <a:pt x="18188" y="4046"/>
                    <a:pt x="21600" y="10628"/>
                    <a:pt x="21600" y="17649"/>
                  </a:cubicBezTo>
                  <a:lnTo>
                    <a:pt x="0" y="17649"/>
                  </a:lnTo>
                  <a:close/>
                </a:path>
              </a:pathLst>
            </a:custGeom>
            <a:noFill/>
            <a:ln w="9525">
              <a:solidFill>
                <a:srgbClr val="000000"/>
              </a:solidFill>
              <a:round/>
              <a:headEnd type="triangle" w="sm" len="lg"/>
              <a:tailEnd type="triangle" w="sm" len="lg"/>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180" name="AutoShape 25"/>
            <p:cNvSpPr>
              <a:spLocks noChangeArrowheads="1"/>
            </p:cNvSpPr>
            <p:nvPr/>
          </p:nvSpPr>
          <p:spPr bwMode="auto">
            <a:xfrm rot="16200000" flipH="1">
              <a:off x="1723380" y="2916369"/>
              <a:ext cx="3122816" cy="3147839"/>
            </a:xfrm>
            <a:custGeom>
              <a:avLst/>
              <a:gdLst>
                <a:gd name="G0" fmla="+- 6845 0 0"/>
                <a:gd name="G1" fmla="+- -9503513 0 0"/>
                <a:gd name="G2" fmla="+- 0 0 -9503513"/>
                <a:gd name="T0" fmla="*/ 0 256 1"/>
                <a:gd name="T1" fmla="*/ 180 256 1"/>
                <a:gd name="G3" fmla="+- -9503513 T0 T1"/>
                <a:gd name="T2" fmla="*/ 0 256 1"/>
                <a:gd name="T3" fmla="*/ 90 256 1"/>
                <a:gd name="G4" fmla="+- -9503513 T2 T3"/>
                <a:gd name="G5" fmla="*/ G4 2 1"/>
                <a:gd name="T4" fmla="*/ 90 256 1"/>
                <a:gd name="T5" fmla="*/ 0 256 1"/>
                <a:gd name="G6" fmla="+- -9503513 T4 T5"/>
                <a:gd name="G7" fmla="*/ G6 2 1"/>
                <a:gd name="G8" fmla="abs -9503513"/>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6845"/>
                <a:gd name="G18" fmla="*/ 6845 1 2"/>
                <a:gd name="G19" fmla="+- G18 5400 0"/>
                <a:gd name="G20" fmla="cos G19 -9503513"/>
                <a:gd name="G21" fmla="sin G19 -9503513"/>
                <a:gd name="G22" fmla="+- G20 10800 0"/>
                <a:gd name="G23" fmla="+- G21 10800 0"/>
                <a:gd name="G24" fmla="+- 10800 0 G20"/>
                <a:gd name="G25" fmla="+- 6845 10800 0"/>
                <a:gd name="G26" fmla="?: G9 G17 G25"/>
                <a:gd name="G27" fmla="?: G9 0 21600"/>
                <a:gd name="G28" fmla="cos 10800 -9503513"/>
                <a:gd name="G29" fmla="sin 10800 -9503513"/>
                <a:gd name="G30" fmla="sin 6845 -9503513"/>
                <a:gd name="G31" fmla="+- G28 10800 0"/>
                <a:gd name="G32" fmla="+- G29 10800 0"/>
                <a:gd name="G33" fmla="+- G30 10800 0"/>
                <a:gd name="G34" fmla="?: G4 0 G31"/>
                <a:gd name="G35" fmla="?: -9503513 G34 0"/>
                <a:gd name="G36" fmla="?: G6 G35 G31"/>
                <a:gd name="G37" fmla="+- 21600 0 G36"/>
                <a:gd name="G38" fmla="?: G4 0 G33"/>
                <a:gd name="G39" fmla="?: -9503513 G38 G32"/>
                <a:gd name="G40" fmla="?: G6 G39 0"/>
                <a:gd name="G41" fmla="?: G4 G32 21600"/>
                <a:gd name="G42" fmla="?: G6 G41 G33"/>
                <a:gd name="T12" fmla="*/ 10800 w 21600"/>
                <a:gd name="T13" fmla="*/ 0 h 21600"/>
                <a:gd name="T14" fmla="*/ 3571 w 21600"/>
                <a:gd name="T15" fmla="*/ 5740 h 21600"/>
                <a:gd name="T16" fmla="*/ 10800 w 21600"/>
                <a:gd name="T17" fmla="*/ 3955 h 21600"/>
                <a:gd name="T18" fmla="*/ 18029 w 21600"/>
                <a:gd name="T19" fmla="*/ 5740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5192" y="6875"/>
                  </a:moveTo>
                  <a:cubicBezTo>
                    <a:pt x="6472" y="5044"/>
                    <a:pt x="8566" y="3954"/>
                    <a:pt x="10800" y="3954"/>
                  </a:cubicBezTo>
                  <a:cubicBezTo>
                    <a:pt x="13033" y="3954"/>
                    <a:pt x="15127" y="5044"/>
                    <a:pt x="16407" y="6875"/>
                  </a:cubicBezTo>
                  <a:lnTo>
                    <a:pt x="19648" y="4607"/>
                  </a:lnTo>
                  <a:cubicBezTo>
                    <a:pt x="17627" y="1719"/>
                    <a:pt x="14324" y="0"/>
                    <a:pt x="10799" y="0"/>
                  </a:cubicBezTo>
                  <a:cubicBezTo>
                    <a:pt x="7275" y="0"/>
                    <a:pt x="3972" y="1719"/>
                    <a:pt x="1951" y="4607"/>
                  </a:cubicBezTo>
                  <a:close/>
                </a:path>
              </a:pathLst>
            </a:custGeom>
            <a:solidFill>
              <a:srgbClr val="FFFFFF"/>
            </a:solidFill>
            <a:ln w="19050">
              <a:solidFill>
                <a:srgbClr val="000000"/>
              </a:solidFill>
              <a:miter lim="800000"/>
              <a:headEnd/>
              <a:tailEnd/>
            </a:ln>
            <a:effectLst/>
            <a:extLs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181" name="Line 26"/>
            <p:cNvSpPr>
              <a:spLocks noChangeShapeType="1"/>
            </p:cNvSpPr>
            <p:nvPr/>
          </p:nvSpPr>
          <p:spPr bwMode="auto">
            <a:xfrm>
              <a:off x="1475656" y="4500299"/>
              <a:ext cx="3963575" cy="0"/>
            </a:xfrm>
            <a:prstGeom prst="line">
              <a:avLst/>
            </a:prstGeom>
            <a:noFill/>
            <a:ln w="9525">
              <a:solidFill>
                <a:srgbClr val="000000"/>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mc:AlternateContent xmlns:mc="http://schemas.openxmlformats.org/markup-compatibility/2006" xmlns:a14="http://schemas.microsoft.com/office/drawing/2010/main">
          <mc:Choice Requires="a14">
            <p:sp>
              <p:nvSpPr>
                <p:cNvPr id="28" name="TextBox 27"/>
                <p:cNvSpPr txBox="1"/>
                <p:nvPr/>
              </p:nvSpPr>
              <p:spPr>
                <a:xfrm>
                  <a:off x="3517033" y="4808591"/>
                  <a:ext cx="229550" cy="369332"/>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b="0" i="1" smtClean="0">
                            <a:latin typeface="Cambria Math" panose="02040503050406030204" pitchFamily="18" charset="0"/>
                            <a:ea typeface="Cambria Math" panose="02040503050406030204" pitchFamily="18" charset="0"/>
                          </a:rPr>
                          <m:t>𝑟</m:t>
                        </m:r>
                      </m:oMath>
                    </m:oMathPara>
                  </a14:m>
                  <a:endParaRPr lang="en-GB" b="0" dirty="0"/>
                </a:p>
              </p:txBody>
            </p:sp>
          </mc:Choice>
          <mc:Fallback xmlns="">
            <p:sp>
              <p:nvSpPr>
                <p:cNvPr id="28" name="TextBox 27"/>
                <p:cNvSpPr txBox="1">
                  <a:spLocks noRot="1" noChangeAspect="1" noMove="1" noResize="1" noEditPoints="1" noAdjustHandles="1" noChangeArrowheads="1" noChangeShapeType="1" noTextEdit="1"/>
                </p:cNvSpPr>
                <p:nvPr/>
              </p:nvSpPr>
              <p:spPr>
                <a:xfrm>
                  <a:off x="3517033" y="4808591"/>
                  <a:ext cx="229550" cy="369332"/>
                </a:xfrm>
                <a:prstGeom prst="rect">
                  <a:avLst/>
                </a:prstGeom>
                <a:blipFill>
                  <a:blip r:embed="rId5"/>
                  <a:stretch>
                    <a:fillRect l="-3157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9" name="TextBox 28"/>
                <p:cNvSpPr txBox="1"/>
                <p:nvPr/>
              </p:nvSpPr>
              <p:spPr>
                <a:xfrm>
                  <a:off x="4879270" y="4780016"/>
                  <a:ext cx="571118" cy="369332"/>
                </a:xfrm>
                <a:prstGeom prst="rect">
                  <a:avLst/>
                </a:prstGeom>
                <a:noFill/>
              </p:spPr>
              <p:txBody>
                <a:bodyPr wrap="square" lIns="0" tIns="0" rIns="0" bIns="0" rtlCol="0">
                  <a:spAutoFit/>
                </a:bodyPr>
                <a:lstStyle/>
                <a:p>
                  <a14:m>
                    <m:oMath xmlns:m="http://schemas.openxmlformats.org/officeDocument/2006/math">
                      <m:r>
                        <a:rPr lang="en-GB" b="0" i="1" smtClean="0">
                          <a:latin typeface="Cambria Math" panose="02040503050406030204" pitchFamily="18" charset="0"/>
                          <a:ea typeface="Cambria Math" panose="02040503050406030204" pitchFamily="18" charset="0"/>
                        </a:rPr>
                        <m:t>𝑟</m:t>
                      </m:r>
                    </m:oMath>
                  </a14:m>
                  <a:r>
                    <a:rPr lang="en-GB" b="0" dirty="0" smtClean="0"/>
                    <a:t>+w</a:t>
                  </a:r>
                  <a:endParaRPr lang="en-GB" b="0" dirty="0"/>
                </a:p>
              </p:txBody>
            </p:sp>
          </mc:Choice>
          <mc:Fallback xmlns="">
            <p:sp>
              <p:nvSpPr>
                <p:cNvPr id="29" name="TextBox 28"/>
                <p:cNvSpPr txBox="1">
                  <a:spLocks noRot="1" noChangeAspect="1" noMove="1" noResize="1" noEditPoints="1" noAdjustHandles="1" noChangeArrowheads="1" noChangeShapeType="1" noTextEdit="1"/>
                </p:cNvSpPr>
                <p:nvPr/>
              </p:nvSpPr>
              <p:spPr>
                <a:xfrm>
                  <a:off x="4879270" y="4780016"/>
                  <a:ext cx="571118" cy="369332"/>
                </a:xfrm>
                <a:prstGeom prst="rect">
                  <a:avLst/>
                </a:prstGeom>
                <a:blipFill>
                  <a:blip r:embed="rId6"/>
                  <a:stretch>
                    <a:fillRect l="-13978" t="-26667" r="-29032" b="-5000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0" name="TextBox 29"/>
                <p:cNvSpPr txBox="1"/>
                <p:nvPr/>
              </p:nvSpPr>
              <p:spPr>
                <a:xfrm>
                  <a:off x="5053045" y="3246742"/>
                  <a:ext cx="291939" cy="369332"/>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b="0" i="1" smtClean="0">
                            <a:latin typeface="Cambria Math" panose="02040503050406030204" pitchFamily="18" charset="0"/>
                            <a:ea typeface="Cambria Math" panose="02040503050406030204" pitchFamily="18" charset="0"/>
                          </a:rPr>
                          <m:t>𝜑</m:t>
                        </m:r>
                      </m:oMath>
                    </m:oMathPara>
                  </a14:m>
                  <a:endParaRPr lang="en-GB" b="0" dirty="0"/>
                </a:p>
              </p:txBody>
            </p:sp>
          </mc:Choice>
          <mc:Fallback xmlns="">
            <p:sp>
              <p:nvSpPr>
                <p:cNvPr id="30" name="TextBox 29"/>
                <p:cNvSpPr txBox="1">
                  <a:spLocks noRot="1" noChangeAspect="1" noMove="1" noResize="1" noEditPoints="1" noAdjustHandles="1" noChangeArrowheads="1" noChangeShapeType="1" noTextEdit="1"/>
                </p:cNvSpPr>
                <p:nvPr/>
              </p:nvSpPr>
              <p:spPr>
                <a:xfrm>
                  <a:off x="5053045" y="3246742"/>
                  <a:ext cx="291939" cy="369332"/>
                </a:xfrm>
                <a:prstGeom prst="rect">
                  <a:avLst/>
                </a:prstGeom>
                <a:blipFill>
                  <a:blip r:embed="rId7"/>
                  <a:stretch>
                    <a:fillRect l="-37500" r="-8333" b="-2623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1" name="TextBox 30"/>
                <p:cNvSpPr txBox="1"/>
                <p:nvPr/>
              </p:nvSpPr>
              <p:spPr>
                <a:xfrm>
                  <a:off x="4468355" y="5666767"/>
                  <a:ext cx="192810" cy="369332"/>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b="0" i="1" smtClean="0">
                            <a:latin typeface="Cambria Math" panose="02040503050406030204" pitchFamily="18" charset="0"/>
                            <a:ea typeface="Cambria Math" panose="02040503050406030204" pitchFamily="18" charset="0"/>
                          </a:rPr>
                          <m:t>𝑗</m:t>
                        </m:r>
                      </m:oMath>
                    </m:oMathPara>
                  </a14:m>
                  <a:endParaRPr lang="en-GB" b="0" dirty="0"/>
                </a:p>
              </p:txBody>
            </p:sp>
          </mc:Choice>
          <mc:Fallback xmlns="">
            <p:sp>
              <p:nvSpPr>
                <p:cNvPr id="31" name="TextBox 30"/>
                <p:cNvSpPr txBox="1">
                  <a:spLocks noRot="1" noChangeAspect="1" noMove="1" noResize="1" noEditPoints="1" noAdjustHandles="1" noChangeArrowheads="1" noChangeShapeType="1" noTextEdit="1"/>
                </p:cNvSpPr>
                <p:nvPr/>
              </p:nvSpPr>
              <p:spPr>
                <a:xfrm>
                  <a:off x="4468355" y="5666767"/>
                  <a:ext cx="192810" cy="369332"/>
                </a:xfrm>
                <a:prstGeom prst="rect">
                  <a:avLst/>
                </a:prstGeom>
                <a:blipFill>
                  <a:blip r:embed="rId8"/>
                  <a:stretch>
                    <a:fillRect l="-71875" r="-28125" b="-34426"/>
                  </a:stretch>
                </a:blipFill>
              </p:spPr>
              <p:txBody>
                <a:bodyPr/>
                <a:lstStyle/>
                <a:p>
                  <a:r>
                    <a:rPr lang="en-GB">
                      <a:noFill/>
                    </a:rPr>
                    <a:t> </a:t>
                  </a:r>
                </a:p>
              </p:txBody>
            </p:sp>
          </mc:Fallback>
        </mc:AlternateContent>
      </p:grpSp>
      <mc:AlternateContent xmlns:mc="http://schemas.openxmlformats.org/markup-compatibility/2006" xmlns:a14="http://schemas.microsoft.com/office/drawing/2010/main">
        <mc:Choice Requires="a14">
          <p:sp>
            <p:nvSpPr>
              <p:cNvPr id="32" name="TextBox 31"/>
              <p:cNvSpPr txBox="1"/>
              <p:nvPr/>
            </p:nvSpPr>
            <p:spPr>
              <a:xfrm>
                <a:off x="6012160" y="2739293"/>
                <a:ext cx="2344231" cy="693844"/>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b="0" i="1" smtClean="0">
                          <a:latin typeface="Cambria Math" panose="02040503050406030204" pitchFamily="18" charset="0"/>
                          <a:ea typeface="Cambria Math" panose="02040503050406030204" pitchFamily="18" charset="0"/>
                        </a:rPr>
                        <m:t>𝐵</m:t>
                      </m:r>
                      <m:r>
                        <a:rPr lang="en-GB" b="0" i="1" smtClean="0">
                          <a:latin typeface="Cambria Math" panose="02040503050406030204" pitchFamily="18" charset="0"/>
                          <a:ea typeface="Cambria Math" panose="02040503050406030204" pitchFamily="18" charset="0"/>
                        </a:rPr>
                        <m:t>=</m:t>
                      </m:r>
                      <m:f>
                        <m:fPr>
                          <m:ctrlPr>
                            <a:rPr lang="en-GB" b="0" i="1" smtClean="0">
                              <a:latin typeface="Cambria Math" panose="02040503050406030204" pitchFamily="18" charset="0"/>
                              <a:ea typeface="Cambria Math" panose="02040503050406030204" pitchFamily="18" charset="0"/>
                            </a:rPr>
                          </m:ctrlPr>
                        </m:fPr>
                        <m:num>
                          <m:r>
                            <a:rPr lang="en-GB" b="0" i="1" smtClean="0">
                              <a:latin typeface="Cambria Math" panose="02040503050406030204" pitchFamily="18" charset="0"/>
                              <a:ea typeface="Cambria Math" panose="02040503050406030204" pitchFamily="18" charset="0"/>
                            </a:rPr>
                            <m:t>2</m:t>
                          </m:r>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𝜇</m:t>
                              </m:r>
                            </m:e>
                            <m:sub>
                              <m:r>
                                <a:rPr lang="en-GB" b="0" i="1" smtClean="0">
                                  <a:latin typeface="Cambria Math" panose="02040503050406030204" pitchFamily="18" charset="0"/>
                                  <a:ea typeface="Cambria Math" panose="02040503050406030204" pitchFamily="18" charset="0"/>
                                </a:rPr>
                                <m:t>0</m:t>
                              </m:r>
                            </m:sub>
                          </m:sSub>
                          <m:func>
                            <m:funcPr>
                              <m:ctrlPr>
                                <a:rPr lang="en-GB" b="0" i="1" smtClean="0">
                                  <a:latin typeface="Cambria Math" panose="02040503050406030204" pitchFamily="18" charset="0"/>
                                  <a:ea typeface="Cambria Math" panose="02040503050406030204" pitchFamily="18" charset="0"/>
                                </a:rPr>
                              </m:ctrlPr>
                            </m:funcPr>
                            <m:fName>
                              <m:r>
                                <m:rPr>
                                  <m:sty m:val="p"/>
                                </m:rPr>
                                <a:rPr lang="en-GB" b="0" i="0" smtClean="0">
                                  <a:latin typeface="Cambria Math" panose="02040503050406030204" pitchFamily="18" charset="0"/>
                                  <a:ea typeface="Cambria Math" panose="02040503050406030204" pitchFamily="18" charset="0"/>
                                </a:rPr>
                                <m:t>sin</m:t>
                              </m:r>
                            </m:fName>
                            <m:e>
                              <m:r>
                                <a:rPr lang="en-GB" b="0">
                                  <a:latin typeface="Cambria Math" panose="02040503050406030204" pitchFamily="18" charset="0"/>
                                  <a:ea typeface="Cambria Math" panose="02040503050406030204" pitchFamily="18" charset="0"/>
                                </a:rPr>
                                <m:t>𝜑</m:t>
                              </m:r>
                              <m:r>
                                <m:rPr>
                                  <m:nor/>
                                </m:rPr>
                                <a:rPr lang="en-GB" b="0" dirty="0"/>
                                <m:t> </m:t>
                              </m:r>
                            </m:e>
                          </m:func>
                        </m:num>
                        <m:den>
                          <m:r>
                            <a:rPr lang="en-GB" b="0" i="1" smtClean="0">
                              <a:latin typeface="Cambria Math" panose="02040503050406030204" pitchFamily="18" charset="0"/>
                              <a:ea typeface="Cambria Math" panose="02040503050406030204" pitchFamily="18" charset="0"/>
                            </a:rPr>
                            <m:t>𝜋</m:t>
                          </m:r>
                        </m:den>
                      </m:f>
                      <m:r>
                        <a:rPr lang="en-GB" b="0" i="1" smtClean="0">
                          <a:latin typeface="Cambria Math" panose="02040503050406030204" pitchFamily="18" charset="0"/>
                          <a:ea typeface="Cambria Math" panose="02040503050406030204" pitchFamily="18" charset="0"/>
                        </a:rPr>
                        <m:t>𝑗𝑤</m:t>
                      </m:r>
                    </m:oMath>
                  </m:oMathPara>
                </a14:m>
                <a:endParaRPr lang="en-GB" b="0" dirty="0"/>
              </a:p>
            </p:txBody>
          </p:sp>
        </mc:Choice>
        <mc:Fallback xmlns="">
          <p:sp>
            <p:nvSpPr>
              <p:cNvPr id="32" name="TextBox 31"/>
              <p:cNvSpPr txBox="1">
                <a:spLocks noRot="1" noChangeAspect="1" noMove="1" noResize="1" noEditPoints="1" noAdjustHandles="1" noChangeArrowheads="1" noChangeShapeType="1" noTextEdit="1"/>
              </p:cNvSpPr>
              <p:nvPr/>
            </p:nvSpPr>
            <p:spPr>
              <a:xfrm>
                <a:off x="6012160" y="2739293"/>
                <a:ext cx="2344231" cy="693844"/>
              </a:xfrm>
              <a:prstGeom prst="rect">
                <a:avLst/>
              </a:prstGeom>
              <a:blipFill rotWithShape="0">
                <a:blip r:embed="rId9"/>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496164207"/>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a:solidFill>
                  <a:srgbClr val="0033CC"/>
                </a:solidFill>
                <a:latin typeface="Calibri Light" panose="020F0302020204030204" pitchFamily="34" charset="0"/>
              </a:rPr>
              <a:t>This is how it would look like one aperture of the LHC </a:t>
            </a:r>
            <a:r>
              <a:rPr lang="en-US" sz="2800" i="0" kern="0" dirty="0" smtClean="0">
                <a:solidFill>
                  <a:srgbClr val="0033CC"/>
                </a:solidFill>
                <a:latin typeface="Calibri Light" panose="020F0302020204030204" pitchFamily="34" charset="0"/>
              </a:rPr>
              <a:t>dipoles </a:t>
            </a:r>
            <a:r>
              <a:rPr lang="en-US" sz="2800" i="0" kern="0" dirty="0">
                <a:solidFill>
                  <a:srgbClr val="0033CC"/>
                </a:solidFill>
                <a:latin typeface="Calibri Light" panose="020F0302020204030204" pitchFamily="34" charset="0"/>
              </a:rPr>
              <a:t>at 8.3 T, with two different current densities (without iron)</a:t>
            </a:r>
            <a:endParaRPr lang="en-US" sz="2800" b="0" i="0" kern="0" dirty="0">
              <a:solidFill>
                <a:srgbClr val="FF0000"/>
              </a:solidFill>
              <a:latin typeface="Calibri Light" panose="020F0302020204030204" pitchFamily="34" charset="0"/>
            </a:endParaRPr>
          </a:p>
        </p:txBody>
      </p:sp>
      <p:pic>
        <p:nvPicPr>
          <p:cNvPr id="27" name="Picture 26"/>
          <p:cNvPicPr>
            <a:picLocks noChangeAspect="1"/>
          </p:cNvPicPr>
          <p:nvPr/>
        </p:nvPicPr>
        <p:blipFill rotWithShape="1">
          <a:blip r:embed="rId3" cstate="print">
            <a:clrChange>
              <a:clrFrom>
                <a:srgbClr val="B2B2B2"/>
              </a:clrFrom>
              <a:clrTo>
                <a:srgbClr val="B2B2B2">
                  <a:alpha val="0"/>
                </a:srgbClr>
              </a:clrTo>
            </a:clrChange>
            <a:extLst>
              <a:ext uri="{28A0092B-C50C-407E-A947-70E740481C1C}">
                <a14:useLocalDpi xmlns:a14="http://schemas.microsoft.com/office/drawing/2010/main" val="0"/>
              </a:ext>
            </a:extLst>
          </a:blip>
          <a:srcRect l="19719" t="-51" r="23094" b="8636"/>
          <a:stretch/>
        </p:blipFill>
        <p:spPr>
          <a:xfrm>
            <a:off x="180000" y="1483200"/>
            <a:ext cx="4392000" cy="3258000"/>
          </a:xfrm>
          <a:prstGeom prst="rect">
            <a:avLst/>
          </a:prstGeom>
        </p:spPr>
      </p:pic>
      <p:pic>
        <p:nvPicPr>
          <p:cNvPr id="33" name="Picture 32"/>
          <p:cNvPicPr>
            <a:picLocks noChangeAspect="1"/>
          </p:cNvPicPr>
          <p:nvPr/>
        </p:nvPicPr>
        <p:blipFill rotWithShape="1">
          <a:blip r:embed="rId4" cstate="print">
            <a:clrChange>
              <a:clrFrom>
                <a:srgbClr val="B2B2B2"/>
              </a:clrFrom>
              <a:clrTo>
                <a:srgbClr val="B2B2B2">
                  <a:alpha val="0"/>
                </a:srgbClr>
              </a:clrTo>
            </a:clrChange>
            <a:extLst>
              <a:ext uri="{28A0092B-C50C-407E-A947-70E740481C1C}">
                <a14:useLocalDpi xmlns:a14="http://schemas.microsoft.com/office/drawing/2010/main" val="0"/>
              </a:ext>
            </a:extLst>
          </a:blip>
          <a:srcRect l="19719" t="-51" r="23094" b="8636"/>
          <a:stretch/>
        </p:blipFill>
        <p:spPr>
          <a:xfrm>
            <a:off x="4500000" y="1483200"/>
            <a:ext cx="4392000" cy="3258000"/>
          </a:xfrm>
          <a:prstGeom prst="rect">
            <a:avLst/>
          </a:prstGeom>
        </p:spPr>
      </p:pic>
      <p:sp>
        <p:nvSpPr>
          <p:cNvPr id="34" name="Text Box 36"/>
          <p:cNvSpPr txBox="1">
            <a:spLocks noChangeArrowheads="1"/>
          </p:cNvSpPr>
          <p:nvPr/>
        </p:nvSpPr>
        <p:spPr bwMode="auto">
          <a:xfrm>
            <a:off x="479809" y="5445224"/>
            <a:ext cx="4020183" cy="1323439"/>
          </a:xfrm>
          <a:prstGeom prst="rect">
            <a:avLst/>
          </a:prstGeom>
          <a:noFill/>
          <a:ln w="9525" algn="ctr">
            <a:noFill/>
            <a:miter lim="800000"/>
            <a:headEnd/>
            <a:tailEnd/>
          </a:ln>
        </p:spPr>
        <p:txBody>
          <a:bodyPr wrap="square">
            <a:spAutoFit/>
          </a:bodyPr>
          <a:lstStyle/>
          <a:p>
            <a:pPr eaLnBrk="0" hangingPunct="0"/>
            <a:r>
              <a:rPr lang="en-US" sz="2000" i="0" dirty="0" smtClean="0">
                <a:latin typeface="Calibri Light" panose="020F0302020204030204" pitchFamily="34" charset="0"/>
                <a:ea typeface="ＭＳ Ｐゴシック" pitchFamily="34" charset="-128"/>
              </a:rPr>
              <a:t>j = 400 A/mm</a:t>
            </a:r>
            <a:r>
              <a:rPr lang="en-US" sz="2000" i="0" baseline="30000" dirty="0" smtClean="0">
                <a:latin typeface="Calibri Light" panose="020F0302020204030204" pitchFamily="34" charset="0"/>
                <a:ea typeface="ＭＳ Ｐゴシック" pitchFamily="34" charset="-128"/>
              </a:rPr>
              <a:t>2</a:t>
            </a:r>
          </a:p>
          <a:p>
            <a:pPr eaLnBrk="0" hangingPunct="0"/>
            <a:r>
              <a:rPr lang="en-US" sz="2000" i="0" dirty="0" smtClean="0">
                <a:latin typeface="Calibri Light" panose="020F0302020204030204" pitchFamily="34" charset="0"/>
                <a:ea typeface="ＭＳ Ｐゴシック" pitchFamily="34" charset="-128"/>
              </a:rPr>
              <a:t>w = 30 mm</a:t>
            </a:r>
          </a:p>
          <a:p>
            <a:pPr eaLnBrk="0" hangingPunct="0"/>
            <a:r>
              <a:rPr lang="en-US" sz="2000" i="0" dirty="0" smtClean="0">
                <a:latin typeface="Calibri Light" panose="020F0302020204030204" pitchFamily="34" charset="0"/>
                <a:ea typeface="ＭＳ Ｐゴシック" pitchFamily="34" charset="-128"/>
              </a:rPr>
              <a:t>NI = 1.2 MA</a:t>
            </a:r>
          </a:p>
          <a:p>
            <a:pPr eaLnBrk="0" hangingPunct="0"/>
            <a:r>
              <a:rPr lang="en-US" sz="2000" i="0" dirty="0" smtClean="0">
                <a:solidFill>
                  <a:srgbClr val="969696"/>
                </a:solidFill>
                <a:latin typeface="Calibri Light" panose="020F0302020204030204" pitchFamily="34" charset="0"/>
                <a:ea typeface="ＭＳ Ｐゴシック" pitchFamily="34" charset="-128"/>
              </a:rPr>
              <a:t>P = 14.9 MW/m (if Cu at room temp.)</a:t>
            </a:r>
            <a:endParaRPr lang="en-US" i="0" dirty="0">
              <a:solidFill>
                <a:srgbClr val="969696"/>
              </a:solidFill>
              <a:latin typeface="Calibri Light" panose="020F0302020204030204" pitchFamily="34" charset="0"/>
              <a:ea typeface="ＭＳ Ｐゴシック" pitchFamily="34" charset="-128"/>
            </a:endParaRPr>
          </a:p>
        </p:txBody>
      </p:sp>
      <p:sp>
        <p:nvSpPr>
          <p:cNvPr id="35" name="Text Box 36"/>
          <p:cNvSpPr txBox="1">
            <a:spLocks noChangeArrowheads="1"/>
          </p:cNvSpPr>
          <p:nvPr/>
        </p:nvSpPr>
        <p:spPr bwMode="auto">
          <a:xfrm>
            <a:off x="5011337" y="5445224"/>
            <a:ext cx="3809135" cy="1323439"/>
          </a:xfrm>
          <a:prstGeom prst="rect">
            <a:avLst/>
          </a:prstGeom>
          <a:noFill/>
          <a:ln w="9525" algn="ctr">
            <a:noFill/>
            <a:miter lim="800000"/>
            <a:headEnd/>
            <a:tailEnd/>
          </a:ln>
        </p:spPr>
        <p:txBody>
          <a:bodyPr wrap="square">
            <a:spAutoFit/>
          </a:bodyPr>
          <a:lstStyle/>
          <a:p>
            <a:pPr eaLnBrk="0" hangingPunct="0"/>
            <a:r>
              <a:rPr lang="en-US" sz="2000" i="0" dirty="0" smtClean="0">
                <a:latin typeface="Calibri Light" panose="020F0302020204030204" pitchFamily="34" charset="0"/>
                <a:ea typeface="ＭＳ Ｐゴシック" pitchFamily="34" charset="-128"/>
              </a:rPr>
              <a:t>j = 40 A/mm</a:t>
            </a:r>
            <a:r>
              <a:rPr lang="en-US" sz="2000" i="0" baseline="30000" dirty="0" smtClean="0">
                <a:latin typeface="Calibri Light" panose="020F0302020204030204" pitchFamily="34" charset="0"/>
                <a:ea typeface="ＭＳ Ｐゴシック" pitchFamily="34" charset="-128"/>
              </a:rPr>
              <a:t>2</a:t>
            </a:r>
          </a:p>
          <a:p>
            <a:pPr eaLnBrk="0" hangingPunct="0"/>
            <a:r>
              <a:rPr lang="en-US" sz="2000" i="0" dirty="0">
                <a:latin typeface="Calibri Light" panose="020F0302020204030204" pitchFamily="34" charset="0"/>
                <a:ea typeface="ＭＳ Ｐゴシック" pitchFamily="34" charset="-128"/>
              </a:rPr>
              <a:t>w = </a:t>
            </a:r>
            <a:r>
              <a:rPr lang="en-US" sz="2000" i="0" dirty="0" smtClean="0">
                <a:latin typeface="Calibri Light" panose="020F0302020204030204" pitchFamily="34" charset="0"/>
                <a:ea typeface="ＭＳ Ｐゴシック" pitchFamily="34" charset="-128"/>
              </a:rPr>
              <a:t>300 </a:t>
            </a:r>
            <a:r>
              <a:rPr lang="en-US" sz="2000" i="0" dirty="0">
                <a:latin typeface="Calibri Light" panose="020F0302020204030204" pitchFamily="34" charset="0"/>
                <a:ea typeface="ＭＳ Ｐゴシック" pitchFamily="34" charset="-128"/>
              </a:rPr>
              <a:t>mm</a:t>
            </a:r>
          </a:p>
          <a:p>
            <a:pPr eaLnBrk="0" hangingPunct="0"/>
            <a:r>
              <a:rPr lang="en-US" sz="2000" i="0" dirty="0" smtClean="0">
                <a:latin typeface="Calibri Light" panose="020F0302020204030204" pitchFamily="34" charset="0"/>
                <a:ea typeface="ＭＳ Ｐゴシック" pitchFamily="34" charset="-128"/>
              </a:rPr>
              <a:t>NI = 4.5 MA</a:t>
            </a:r>
          </a:p>
          <a:p>
            <a:pPr eaLnBrk="0" hangingPunct="0"/>
            <a:r>
              <a:rPr lang="en-US" sz="2000" i="0" dirty="0" smtClean="0">
                <a:solidFill>
                  <a:srgbClr val="969696"/>
                </a:solidFill>
                <a:latin typeface="Calibri Light" panose="020F0302020204030204" pitchFamily="34" charset="0"/>
                <a:ea typeface="ＭＳ Ｐゴシック" pitchFamily="34" charset="-128"/>
              </a:rPr>
              <a:t>P = 6.2 MW/m (if Cu at room temp.)</a:t>
            </a:r>
            <a:endParaRPr lang="en-US" i="0" dirty="0">
              <a:solidFill>
                <a:srgbClr val="969696"/>
              </a:solidFill>
              <a:latin typeface="Calibri Light" panose="020F0302020204030204" pitchFamily="34" charset="0"/>
              <a:ea typeface="ＭＳ Ｐゴシック" pitchFamily="34" charset="-128"/>
            </a:endParaRPr>
          </a:p>
        </p:txBody>
      </p:sp>
      <p:sp>
        <p:nvSpPr>
          <p:cNvPr id="36" name="Line 20"/>
          <p:cNvSpPr>
            <a:spLocks noChangeShapeType="1"/>
          </p:cNvSpPr>
          <p:nvPr/>
        </p:nvSpPr>
        <p:spPr bwMode="auto">
          <a:xfrm>
            <a:off x="2042194" y="3107853"/>
            <a:ext cx="0" cy="2160000"/>
          </a:xfrm>
          <a:prstGeom prst="line">
            <a:avLst/>
          </a:prstGeom>
          <a:noFill/>
          <a:ln w="9525">
            <a:solidFill>
              <a:srgbClr val="000000"/>
            </a:solidFill>
            <a:prstDash val="dash"/>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37" name="Line 20"/>
          <p:cNvSpPr>
            <a:spLocks noChangeShapeType="1"/>
          </p:cNvSpPr>
          <p:nvPr/>
        </p:nvSpPr>
        <p:spPr bwMode="auto">
          <a:xfrm>
            <a:off x="2706935" y="3107853"/>
            <a:ext cx="0" cy="2160000"/>
          </a:xfrm>
          <a:prstGeom prst="line">
            <a:avLst/>
          </a:prstGeom>
          <a:noFill/>
          <a:ln w="9525">
            <a:solidFill>
              <a:srgbClr val="000000"/>
            </a:solidFill>
            <a:prstDash val="dash"/>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38" name="Line 20"/>
          <p:cNvSpPr>
            <a:spLocks noChangeShapeType="1"/>
          </p:cNvSpPr>
          <p:nvPr/>
        </p:nvSpPr>
        <p:spPr bwMode="auto">
          <a:xfrm>
            <a:off x="4819548" y="3107853"/>
            <a:ext cx="0" cy="2160000"/>
          </a:xfrm>
          <a:prstGeom prst="line">
            <a:avLst/>
          </a:prstGeom>
          <a:noFill/>
          <a:ln w="9525">
            <a:solidFill>
              <a:srgbClr val="000000"/>
            </a:solidFill>
            <a:prstDash val="dash"/>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39" name="Line 20"/>
          <p:cNvSpPr>
            <a:spLocks noChangeShapeType="1"/>
          </p:cNvSpPr>
          <p:nvPr/>
        </p:nvSpPr>
        <p:spPr bwMode="auto">
          <a:xfrm>
            <a:off x="8571109" y="3107853"/>
            <a:ext cx="0" cy="2160000"/>
          </a:xfrm>
          <a:prstGeom prst="line">
            <a:avLst/>
          </a:prstGeom>
          <a:noFill/>
          <a:ln w="9525">
            <a:solidFill>
              <a:srgbClr val="000000"/>
            </a:solidFill>
            <a:prstDash val="dash"/>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cxnSp>
        <p:nvCxnSpPr>
          <p:cNvPr id="40" name="Straight Connector 39"/>
          <p:cNvCxnSpPr/>
          <p:nvPr/>
        </p:nvCxnSpPr>
        <p:spPr bwMode="auto">
          <a:xfrm>
            <a:off x="2037432" y="5006354"/>
            <a:ext cx="676800" cy="6822"/>
          </a:xfrm>
          <a:prstGeom prst="line">
            <a:avLst/>
          </a:prstGeom>
          <a:solidFill>
            <a:schemeClr val="accent1"/>
          </a:solidFill>
          <a:ln w="12700" cap="flat" cmpd="sng" algn="ctr">
            <a:solidFill>
              <a:schemeClr val="tx1"/>
            </a:solidFill>
            <a:prstDash val="solid"/>
            <a:round/>
            <a:headEnd type="triangle" w="med" len="lg"/>
            <a:tailEnd type="triangle" w="med" len="lg"/>
          </a:ln>
          <a:effectLst/>
        </p:spPr>
      </p:cxnSp>
      <p:sp>
        <p:nvSpPr>
          <p:cNvPr id="41" name="Text Box 36"/>
          <p:cNvSpPr txBox="1">
            <a:spLocks noChangeArrowheads="1"/>
          </p:cNvSpPr>
          <p:nvPr/>
        </p:nvSpPr>
        <p:spPr bwMode="auto">
          <a:xfrm>
            <a:off x="2690285" y="4813121"/>
            <a:ext cx="1044000" cy="400110"/>
          </a:xfrm>
          <a:prstGeom prst="rect">
            <a:avLst/>
          </a:prstGeom>
          <a:noFill/>
          <a:ln w="9525" algn="ctr">
            <a:noFill/>
            <a:miter lim="800000"/>
            <a:headEnd/>
            <a:tailEnd/>
          </a:ln>
        </p:spPr>
        <p:txBody>
          <a:bodyPr wrap="square">
            <a:spAutoFit/>
          </a:bodyPr>
          <a:lstStyle/>
          <a:p>
            <a:pPr algn="ctr" eaLnBrk="0" hangingPunct="0"/>
            <a:r>
              <a:rPr lang="en-US" sz="2000" i="0" dirty="0" smtClean="0">
                <a:latin typeface="Calibri Light" panose="020F0302020204030204" pitchFamily="34" charset="0"/>
                <a:ea typeface="ＭＳ Ｐゴシック" pitchFamily="34" charset="-128"/>
              </a:rPr>
              <a:t>116 mm</a:t>
            </a:r>
            <a:endParaRPr lang="en-US" i="0" dirty="0">
              <a:latin typeface="Calibri Light" panose="020F0302020204030204" pitchFamily="34" charset="0"/>
              <a:ea typeface="ＭＳ Ｐゴシック" pitchFamily="34" charset="-128"/>
            </a:endParaRPr>
          </a:p>
        </p:txBody>
      </p:sp>
      <p:cxnSp>
        <p:nvCxnSpPr>
          <p:cNvPr id="42" name="Straight Connector 41"/>
          <p:cNvCxnSpPr/>
          <p:nvPr/>
        </p:nvCxnSpPr>
        <p:spPr bwMode="auto">
          <a:xfrm>
            <a:off x="4804315" y="5013176"/>
            <a:ext cx="3780000" cy="6822"/>
          </a:xfrm>
          <a:prstGeom prst="line">
            <a:avLst/>
          </a:prstGeom>
          <a:solidFill>
            <a:schemeClr val="accent1"/>
          </a:solidFill>
          <a:ln w="12700" cap="flat" cmpd="sng" algn="ctr">
            <a:solidFill>
              <a:schemeClr val="tx1"/>
            </a:solidFill>
            <a:prstDash val="solid"/>
            <a:round/>
            <a:headEnd type="triangle" w="med" len="lg"/>
            <a:tailEnd type="triangle" w="med" len="lg"/>
          </a:ln>
          <a:effectLst/>
        </p:spPr>
      </p:cxnSp>
      <p:sp>
        <p:nvSpPr>
          <p:cNvPr id="43" name="Text Box 36"/>
          <p:cNvSpPr txBox="1">
            <a:spLocks noChangeArrowheads="1"/>
          </p:cNvSpPr>
          <p:nvPr/>
        </p:nvSpPr>
        <p:spPr bwMode="auto">
          <a:xfrm>
            <a:off x="6264304" y="4816202"/>
            <a:ext cx="1044000" cy="400110"/>
          </a:xfrm>
          <a:prstGeom prst="rect">
            <a:avLst/>
          </a:prstGeom>
          <a:solidFill>
            <a:srgbClr val="FFFFFF"/>
          </a:solidFill>
          <a:ln w="9525" algn="ctr">
            <a:noFill/>
            <a:miter lim="800000"/>
            <a:headEnd/>
            <a:tailEnd/>
          </a:ln>
        </p:spPr>
        <p:txBody>
          <a:bodyPr wrap="square">
            <a:spAutoFit/>
          </a:bodyPr>
          <a:lstStyle/>
          <a:p>
            <a:pPr algn="ctr" eaLnBrk="0" hangingPunct="0"/>
            <a:r>
              <a:rPr lang="en-US" sz="2000" i="0" dirty="0" smtClean="0">
                <a:latin typeface="Calibri Light" panose="020F0302020204030204" pitchFamily="34" charset="0"/>
                <a:ea typeface="ＭＳ Ｐゴシック" pitchFamily="34" charset="-128"/>
              </a:rPr>
              <a:t>656 mm</a:t>
            </a:r>
            <a:endParaRPr lang="en-US" i="0" dirty="0">
              <a:latin typeface="Calibri Light" panose="020F0302020204030204" pitchFamily="34" charset="0"/>
              <a:ea typeface="ＭＳ Ｐゴシック" pitchFamily="34" charset="-128"/>
            </a:endParaRPr>
          </a:p>
        </p:txBody>
      </p:sp>
      <p:sp>
        <p:nvSpPr>
          <p:cNvPr id="44" name="Rectangle 43"/>
          <p:cNvSpPr/>
          <p:nvPr/>
        </p:nvSpPr>
        <p:spPr bwMode="auto">
          <a:xfrm>
            <a:off x="35496" y="1340768"/>
            <a:ext cx="9001000" cy="216024"/>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5" name="Rectangle 44"/>
          <p:cNvSpPr/>
          <p:nvPr/>
        </p:nvSpPr>
        <p:spPr bwMode="auto">
          <a:xfrm>
            <a:off x="4354835" y="1259751"/>
            <a:ext cx="207640" cy="3720063"/>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625717848"/>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This is the actual coil of the LHC main dipoles (one aperture), showing the position of the superconducting cables</a:t>
            </a:r>
            <a:endParaRPr lang="en-US" sz="2800" b="0" i="0" kern="0" dirty="0" smtClean="0">
              <a:solidFill>
                <a:srgbClr val="0033CC"/>
              </a:solidFill>
              <a:latin typeface="Calibri Light" panose="020F0302020204030204" pitchFamily="34" charset="0"/>
            </a:endParaRPr>
          </a:p>
        </p:txBody>
      </p:sp>
      <p:pic>
        <p:nvPicPr>
          <p:cNvPr id="32"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55776" y="1479268"/>
            <a:ext cx="3602038" cy="34655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sp>
        <p:nvSpPr>
          <p:cNvPr id="34" name="Rectangle 18"/>
          <p:cNvSpPr>
            <a:spLocks noChangeArrowheads="1"/>
          </p:cNvSpPr>
          <p:nvPr/>
        </p:nvSpPr>
        <p:spPr bwMode="auto">
          <a:xfrm>
            <a:off x="3654326" y="3100898"/>
            <a:ext cx="1498600" cy="400110"/>
          </a:xfrm>
          <a:prstGeom prst="rect">
            <a:avLst/>
          </a:prstGeom>
          <a:solidFill>
            <a:srgbClr val="FFFFFF"/>
          </a:solid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square" anchor="ctr">
            <a:spAutoFit/>
          </a:bodyPr>
          <a:lstStyle/>
          <a:p>
            <a:pPr fontAlgn="auto">
              <a:spcBef>
                <a:spcPts val="0"/>
              </a:spcBef>
              <a:spcAft>
                <a:spcPts val="0"/>
              </a:spcAft>
              <a:defRPr/>
            </a:pPr>
            <a:r>
              <a:rPr lang="en-US" sz="2000" i="0" kern="0" dirty="0">
                <a:solidFill>
                  <a:srgbClr val="000000"/>
                </a:solidFill>
                <a:latin typeface="Calibri Light" panose="020F0302020204030204" pitchFamily="34" charset="0"/>
                <a:ea typeface="ＭＳ Ｐゴシック" charset="0"/>
              </a:rPr>
              <a:t>Magnet bore</a:t>
            </a:r>
          </a:p>
        </p:txBody>
      </p:sp>
      <p:grpSp>
        <p:nvGrpSpPr>
          <p:cNvPr id="35" name="Group 36"/>
          <p:cNvGrpSpPr>
            <a:grpSpLocks/>
          </p:cNvGrpSpPr>
          <p:nvPr/>
        </p:nvGrpSpPr>
        <p:grpSpPr bwMode="auto">
          <a:xfrm>
            <a:off x="3257451" y="4409793"/>
            <a:ext cx="3336925" cy="1654175"/>
            <a:chOff x="710" y="3094"/>
            <a:chExt cx="2102" cy="1042"/>
          </a:xfrm>
        </p:grpSpPr>
        <p:pic>
          <p:nvPicPr>
            <p:cNvPr id="36" name="Picture 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32" y="3888"/>
              <a:ext cx="1680" cy="24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nvGrpSpPr>
            <p:cNvPr id="37" name="Group 20"/>
            <p:cNvGrpSpPr>
              <a:grpSpLocks/>
            </p:cNvGrpSpPr>
            <p:nvPr/>
          </p:nvGrpSpPr>
          <p:grpSpPr bwMode="auto">
            <a:xfrm>
              <a:off x="710" y="3094"/>
              <a:ext cx="1804" cy="710"/>
              <a:chOff x="710" y="3094"/>
              <a:chExt cx="1804" cy="710"/>
            </a:xfrm>
          </p:grpSpPr>
          <p:sp>
            <p:nvSpPr>
              <p:cNvPr id="38" name="AutoShape 5"/>
              <p:cNvSpPr>
                <a:spLocks/>
              </p:cNvSpPr>
              <p:nvPr/>
            </p:nvSpPr>
            <p:spPr bwMode="auto">
              <a:xfrm>
                <a:off x="940" y="3552"/>
                <a:ext cx="1574" cy="252"/>
              </a:xfrm>
              <a:prstGeom prst="accentCallout2">
                <a:avLst>
                  <a:gd name="adj1" fmla="val 24491"/>
                  <a:gd name="adj2" fmla="val -2356"/>
                  <a:gd name="adj3" fmla="val 24491"/>
                  <a:gd name="adj4" fmla="val -3634"/>
                  <a:gd name="adj5" fmla="val -101699"/>
                  <a:gd name="adj6" fmla="val -8250"/>
                </a:avLst>
              </a:prstGeom>
              <a:noFill/>
              <a:ln w="9525">
                <a:solidFill>
                  <a:srgbClr val="0000FF"/>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2000" i="0" kern="0" dirty="0">
                    <a:solidFill>
                      <a:srgbClr val="000000"/>
                    </a:solidFill>
                    <a:latin typeface="Calibri Light" panose="020F0302020204030204" pitchFamily="34" charset="0"/>
                    <a:ea typeface="ＭＳ Ｐゴシック" charset="0"/>
                  </a:rPr>
                  <a:t>Superconducting cable</a:t>
                </a:r>
              </a:p>
            </p:txBody>
          </p:sp>
          <p:sp>
            <p:nvSpPr>
              <p:cNvPr id="39" name="Freeform 19"/>
              <p:cNvSpPr>
                <a:spLocks/>
              </p:cNvSpPr>
              <p:nvPr/>
            </p:nvSpPr>
            <p:spPr bwMode="auto">
              <a:xfrm>
                <a:off x="710" y="3094"/>
                <a:ext cx="230" cy="202"/>
              </a:xfrm>
              <a:custGeom>
                <a:avLst/>
                <a:gdLst>
                  <a:gd name="T0" fmla="*/ 216 w 230"/>
                  <a:gd name="T1" fmla="*/ 0 h 202"/>
                  <a:gd name="T2" fmla="*/ 0 w 230"/>
                  <a:gd name="T3" fmla="*/ 178 h 202"/>
                  <a:gd name="T4" fmla="*/ 24 w 230"/>
                  <a:gd name="T5" fmla="*/ 202 h 202"/>
                  <a:gd name="T6" fmla="*/ 230 w 230"/>
                  <a:gd name="T7" fmla="*/ 18 h 202"/>
                  <a:gd name="T8" fmla="*/ 216 w 230"/>
                  <a:gd name="T9" fmla="*/ 0 h 202"/>
                </a:gdLst>
                <a:ahLst/>
                <a:cxnLst>
                  <a:cxn ang="0">
                    <a:pos x="T0" y="T1"/>
                  </a:cxn>
                  <a:cxn ang="0">
                    <a:pos x="T2" y="T3"/>
                  </a:cxn>
                  <a:cxn ang="0">
                    <a:pos x="T4" y="T5"/>
                  </a:cxn>
                  <a:cxn ang="0">
                    <a:pos x="T6" y="T7"/>
                  </a:cxn>
                  <a:cxn ang="0">
                    <a:pos x="T8" y="T9"/>
                  </a:cxn>
                </a:cxnLst>
                <a:rect l="0" t="0" r="r" b="b"/>
                <a:pathLst>
                  <a:path w="230" h="202">
                    <a:moveTo>
                      <a:pt x="216" y="0"/>
                    </a:moveTo>
                    <a:lnTo>
                      <a:pt x="0" y="178"/>
                    </a:lnTo>
                    <a:lnTo>
                      <a:pt x="24" y="202"/>
                    </a:lnTo>
                    <a:lnTo>
                      <a:pt x="230" y="18"/>
                    </a:lnTo>
                    <a:lnTo>
                      <a:pt x="216" y="0"/>
                    </a:lnTo>
                    <a:close/>
                  </a:path>
                </a:pathLst>
              </a:custGeom>
              <a:solidFill>
                <a:srgbClr val="FF0000"/>
              </a:solidFill>
              <a:ln w="9525" cap="flat" cmpd="sng">
                <a:solidFill>
                  <a:srgbClr val="000000"/>
                </a:solidFill>
                <a:prstDash val="solid"/>
                <a:round/>
                <a:headEnd/>
                <a:tailEnd/>
              </a:ln>
              <a:effectLst/>
              <a:extLs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grpSp>
      </p:grpSp>
      <p:sp>
        <p:nvSpPr>
          <p:cNvPr id="41" name="Freeform 21"/>
          <p:cNvSpPr>
            <a:spLocks/>
          </p:cNvSpPr>
          <p:nvPr/>
        </p:nvSpPr>
        <p:spPr bwMode="auto">
          <a:xfrm>
            <a:off x="5152926" y="3019143"/>
            <a:ext cx="492125" cy="323850"/>
          </a:xfrm>
          <a:custGeom>
            <a:avLst/>
            <a:gdLst>
              <a:gd name="T0" fmla="*/ 0 w 310"/>
              <a:gd name="T1" fmla="*/ 22 h 204"/>
              <a:gd name="T2" fmla="*/ 30 w 310"/>
              <a:gd name="T3" fmla="*/ 204 h 204"/>
              <a:gd name="T4" fmla="*/ 310 w 310"/>
              <a:gd name="T5" fmla="*/ 204 h 204"/>
              <a:gd name="T6" fmla="*/ 280 w 310"/>
              <a:gd name="T7" fmla="*/ 0 h 204"/>
              <a:gd name="T8" fmla="*/ 0 w 310"/>
              <a:gd name="T9" fmla="*/ 22 h 204"/>
            </a:gdLst>
            <a:ahLst/>
            <a:cxnLst>
              <a:cxn ang="0">
                <a:pos x="T0" y="T1"/>
              </a:cxn>
              <a:cxn ang="0">
                <a:pos x="T2" y="T3"/>
              </a:cxn>
              <a:cxn ang="0">
                <a:pos x="T4" y="T5"/>
              </a:cxn>
              <a:cxn ang="0">
                <a:pos x="T6" y="T7"/>
              </a:cxn>
              <a:cxn ang="0">
                <a:pos x="T8" y="T9"/>
              </a:cxn>
            </a:cxnLst>
            <a:rect l="0" t="0" r="r" b="b"/>
            <a:pathLst>
              <a:path w="310" h="204">
                <a:moveTo>
                  <a:pt x="0" y="22"/>
                </a:moveTo>
                <a:lnTo>
                  <a:pt x="30" y="204"/>
                </a:lnTo>
                <a:lnTo>
                  <a:pt x="310" y="204"/>
                </a:lnTo>
                <a:lnTo>
                  <a:pt x="280" y="0"/>
                </a:lnTo>
                <a:lnTo>
                  <a:pt x="0" y="22"/>
                </a:lnTo>
                <a:close/>
              </a:path>
            </a:pathLst>
          </a:custGeom>
          <a:solidFill>
            <a:srgbClr val="333399">
              <a:lumMod val="40000"/>
              <a:lumOff val="60000"/>
              <a:alpha val="50000"/>
            </a:srgbClr>
          </a:solidFill>
          <a:ln w="9525" cap="flat" cmpd="sng">
            <a:solidFill>
              <a:srgbClr val="000000"/>
            </a:solidFill>
            <a:prstDash val="solid"/>
            <a:round/>
            <a:headEnd/>
            <a:tailEnd/>
          </a:ln>
          <a:effectLst/>
          <a:extLs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42" name="Freeform 22"/>
          <p:cNvSpPr>
            <a:spLocks/>
          </p:cNvSpPr>
          <p:nvPr/>
        </p:nvSpPr>
        <p:spPr bwMode="auto">
          <a:xfrm>
            <a:off x="4984651" y="2565118"/>
            <a:ext cx="558800" cy="473075"/>
          </a:xfrm>
          <a:custGeom>
            <a:avLst/>
            <a:gdLst>
              <a:gd name="T0" fmla="*/ 0 w 352"/>
              <a:gd name="T1" fmla="*/ 138 h 298"/>
              <a:gd name="T2" fmla="*/ 96 w 352"/>
              <a:gd name="T3" fmla="*/ 298 h 298"/>
              <a:gd name="T4" fmla="*/ 352 w 352"/>
              <a:gd name="T5" fmla="*/ 182 h 298"/>
              <a:gd name="T6" fmla="*/ 250 w 352"/>
              <a:gd name="T7" fmla="*/ 0 h 298"/>
              <a:gd name="T8" fmla="*/ 0 w 352"/>
              <a:gd name="T9" fmla="*/ 138 h 298"/>
            </a:gdLst>
            <a:ahLst/>
            <a:cxnLst>
              <a:cxn ang="0">
                <a:pos x="T0" y="T1"/>
              </a:cxn>
              <a:cxn ang="0">
                <a:pos x="T2" y="T3"/>
              </a:cxn>
              <a:cxn ang="0">
                <a:pos x="T4" y="T5"/>
              </a:cxn>
              <a:cxn ang="0">
                <a:pos x="T6" y="T7"/>
              </a:cxn>
              <a:cxn ang="0">
                <a:pos x="T8" y="T9"/>
              </a:cxn>
            </a:cxnLst>
            <a:rect l="0" t="0" r="r" b="b"/>
            <a:pathLst>
              <a:path w="352" h="298">
                <a:moveTo>
                  <a:pt x="0" y="138"/>
                </a:moveTo>
                <a:lnTo>
                  <a:pt x="96" y="298"/>
                </a:lnTo>
                <a:lnTo>
                  <a:pt x="352" y="182"/>
                </a:lnTo>
                <a:lnTo>
                  <a:pt x="250" y="0"/>
                </a:lnTo>
                <a:lnTo>
                  <a:pt x="0" y="138"/>
                </a:lnTo>
                <a:close/>
              </a:path>
            </a:pathLst>
          </a:custGeom>
          <a:solidFill>
            <a:srgbClr val="333399">
              <a:lumMod val="40000"/>
              <a:lumOff val="60000"/>
              <a:alpha val="50000"/>
            </a:srgbClr>
          </a:solidFill>
          <a:ln w="9525" cap="flat" cmpd="sng">
            <a:solidFill>
              <a:srgbClr val="000000"/>
            </a:solidFill>
            <a:prstDash val="solid"/>
            <a:round/>
            <a:headEnd/>
            <a:tailEnd/>
          </a:ln>
          <a:effectLst/>
          <a:extLs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43" name="Freeform 23"/>
          <p:cNvSpPr>
            <a:spLocks/>
          </p:cNvSpPr>
          <p:nvPr/>
        </p:nvSpPr>
        <p:spPr bwMode="auto">
          <a:xfrm>
            <a:off x="4790976" y="2282543"/>
            <a:ext cx="428625" cy="463550"/>
          </a:xfrm>
          <a:custGeom>
            <a:avLst/>
            <a:gdLst>
              <a:gd name="T0" fmla="*/ 0 w 270"/>
              <a:gd name="T1" fmla="*/ 218 h 292"/>
              <a:gd name="T2" fmla="*/ 82 w 270"/>
              <a:gd name="T3" fmla="*/ 292 h 292"/>
              <a:gd name="T4" fmla="*/ 270 w 270"/>
              <a:gd name="T5" fmla="*/ 74 h 292"/>
              <a:gd name="T6" fmla="*/ 174 w 270"/>
              <a:gd name="T7" fmla="*/ 0 h 292"/>
              <a:gd name="T8" fmla="*/ 0 w 270"/>
              <a:gd name="T9" fmla="*/ 218 h 292"/>
            </a:gdLst>
            <a:ahLst/>
            <a:cxnLst>
              <a:cxn ang="0">
                <a:pos x="T0" y="T1"/>
              </a:cxn>
              <a:cxn ang="0">
                <a:pos x="T2" y="T3"/>
              </a:cxn>
              <a:cxn ang="0">
                <a:pos x="T4" y="T5"/>
              </a:cxn>
              <a:cxn ang="0">
                <a:pos x="T6" y="T7"/>
              </a:cxn>
              <a:cxn ang="0">
                <a:pos x="T8" y="T9"/>
              </a:cxn>
            </a:cxnLst>
            <a:rect l="0" t="0" r="r" b="b"/>
            <a:pathLst>
              <a:path w="270" h="292">
                <a:moveTo>
                  <a:pt x="0" y="218"/>
                </a:moveTo>
                <a:lnTo>
                  <a:pt x="82" y="292"/>
                </a:lnTo>
                <a:lnTo>
                  <a:pt x="270" y="74"/>
                </a:lnTo>
                <a:lnTo>
                  <a:pt x="174" y="0"/>
                </a:lnTo>
                <a:lnTo>
                  <a:pt x="0" y="218"/>
                </a:lnTo>
                <a:close/>
              </a:path>
            </a:pathLst>
          </a:custGeom>
          <a:solidFill>
            <a:srgbClr val="333399">
              <a:lumMod val="40000"/>
              <a:lumOff val="60000"/>
              <a:alpha val="50000"/>
            </a:srgbClr>
          </a:solidFill>
          <a:ln w="9525" cap="flat" cmpd="sng">
            <a:solidFill>
              <a:srgbClr val="000000"/>
            </a:solidFill>
            <a:prstDash val="solid"/>
            <a:round/>
            <a:headEnd/>
            <a:tailEnd/>
          </a:ln>
          <a:effectLst/>
          <a:extLs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44" name="Freeform 24"/>
          <p:cNvSpPr>
            <a:spLocks/>
          </p:cNvSpPr>
          <p:nvPr/>
        </p:nvSpPr>
        <p:spPr bwMode="auto">
          <a:xfrm>
            <a:off x="4587776" y="2130143"/>
            <a:ext cx="263525" cy="460375"/>
          </a:xfrm>
          <a:custGeom>
            <a:avLst/>
            <a:gdLst>
              <a:gd name="T0" fmla="*/ 0 w 166"/>
              <a:gd name="T1" fmla="*/ 268 h 290"/>
              <a:gd name="T2" fmla="*/ 64 w 166"/>
              <a:gd name="T3" fmla="*/ 290 h 290"/>
              <a:gd name="T4" fmla="*/ 166 w 166"/>
              <a:gd name="T5" fmla="*/ 26 h 290"/>
              <a:gd name="T6" fmla="*/ 88 w 166"/>
              <a:gd name="T7" fmla="*/ 0 h 290"/>
              <a:gd name="T8" fmla="*/ 0 w 166"/>
              <a:gd name="T9" fmla="*/ 268 h 290"/>
            </a:gdLst>
            <a:ahLst/>
            <a:cxnLst>
              <a:cxn ang="0">
                <a:pos x="T0" y="T1"/>
              </a:cxn>
              <a:cxn ang="0">
                <a:pos x="T2" y="T3"/>
              </a:cxn>
              <a:cxn ang="0">
                <a:pos x="T4" y="T5"/>
              </a:cxn>
              <a:cxn ang="0">
                <a:pos x="T6" y="T7"/>
              </a:cxn>
              <a:cxn ang="0">
                <a:pos x="T8" y="T9"/>
              </a:cxn>
            </a:cxnLst>
            <a:rect l="0" t="0" r="r" b="b"/>
            <a:pathLst>
              <a:path w="166" h="290">
                <a:moveTo>
                  <a:pt x="0" y="268"/>
                </a:moveTo>
                <a:lnTo>
                  <a:pt x="64" y="290"/>
                </a:lnTo>
                <a:lnTo>
                  <a:pt x="166" y="26"/>
                </a:lnTo>
                <a:lnTo>
                  <a:pt x="88" y="0"/>
                </a:lnTo>
                <a:lnTo>
                  <a:pt x="0" y="268"/>
                </a:lnTo>
                <a:close/>
              </a:path>
            </a:pathLst>
          </a:custGeom>
          <a:solidFill>
            <a:srgbClr val="333399">
              <a:lumMod val="40000"/>
              <a:lumOff val="60000"/>
              <a:alpha val="50000"/>
            </a:srgbClr>
          </a:solidFill>
          <a:ln w="9525" cap="flat" cmpd="sng">
            <a:solidFill>
              <a:srgbClr val="000000"/>
            </a:solidFill>
            <a:prstDash val="solid"/>
            <a:round/>
            <a:headEnd/>
            <a:tailEnd/>
          </a:ln>
          <a:effectLst/>
          <a:extLs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45" name="Freeform 26"/>
          <p:cNvSpPr>
            <a:spLocks/>
          </p:cNvSpPr>
          <p:nvPr/>
        </p:nvSpPr>
        <p:spPr bwMode="auto">
          <a:xfrm>
            <a:off x="5594251" y="2847693"/>
            <a:ext cx="520700" cy="495300"/>
          </a:xfrm>
          <a:custGeom>
            <a:avLst/>
            <a:gdLst>
              <a:gd name="T0" fmla="*/ 0 w 328"/>
              <a:gd name="T1" fmla="*/ 46 h 312"/>
              <a:gd name="T2" fmla="*/ 34 w 328"/>
              <a:gd name="T3" fmla="*/ 180 h 312"/>
              <a:gd name="T4" fmla="*/ 48 w 328"/>
              <a:gd name="T5" fmla="*/ 310 h 312"/>
              <a:gd name="T6" fmla="*/ 328 w 328"/>
              <a:gd name="T7" fmla="*/ 312 h 312"/>
              <a:gd name="T8" fmla="*/ 318 w 328"/>
              <a:gd name="T9" fmla="*/ 174 h 312"/>
              <a:gd name="T10" fmla="*/ 280 w 328"/>
              <a:gd name="T11" fmla="*/ 0 h 312"/>
              <a:gd name="T12" fmla="*/ 0 w 328"/>
              <a:gd name="T13" fmla="*/ 46 h 312"/>
            </a:gdLst>
            <a:ahLst/>
            <a:cxnLst>
              <a:cxn ang="0">
                <a:pos x="T0" y="T1"/>
              </a:cxn>
              <a:cxn ang="0">
                <a:pos x="T2" y="T3"/>
              </a:cxn>
              <a:cxn ang="0">
                <a:pos x="T4" y="T5"/>
              </a:cxn>
              <a:cxn ang="0">
                <a:pos x="T6" y="T7"/>
              </a:cxn>
              <a:cxn ang="0">
                <a:pos x="T8" y="T9"/>
              </a:cxn>
              <a:cxn ang="0">
                <a:pos x="T10" y="T11"/>
              </a:cxn>
              <a:cxn ang="0">
                <a:pos x="T12" y="T13"/>
              </a:cxn>
            </a:cxnLst>
            <a:rect l="0" t="0" r="r" b="b"/>
            <a:pathLst>
              <a:path w="328" h="312">
                <a:moveTo>
                  <a:pt x="0" y="46"/>
                </a:moveTo>
                <a:lnTo>
                  <a:pt x="34" y="180"/>
                </a:lnTo>
                <a:lnTo>
                  <a:pt x="48" y="310"/>
                </a:lnTo>
                <a:lnTo>
                  <a:pt x="328" y="312"/>
                </a:lnTo>
                <a:lnTo>
                  <a:pt x="318" y="174"/>
                </a:lnTo>
                <a:lnTo>
                  <a:pt x="280" y="0"/>
                </a:lnTo>
                <a:lnTo>
                  <a:pt x="0" y="46"/>
                </a:lnTo>
                <a:close/>
              </a:path>
            </a:pathLst>
          </a:custGeom>
          <a:solidFill>
            <a:srgbClr val="333399">
              <a:lumMod val="40000"/>
              <a:lumOff val="60000"/>
              <a:alpha val="50000"/>
            </a:srgbClr>
          </a:solidFill>
          <a:ln w="9525" cap="flat" cmpd="sng">
            <a:solidFill>
              <a:srgbClr val="000000"/>
            </a:solidFill>
            <a:prstDash val="solid"/>
            <a:round/>
            <a:headEnd/>
            <a:tailEnd/>
          </a:ln>
          <a:effectLst/>
          <a:extLs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46" name="Freeform 28"/>
          <p:cNvSpPr>
            <a:spLocks/>
          </p:cNvSpPr>
          <p:nvPr/>
        </p:nvSpPr>
        <p:spPr bwMode="auto">
          <a:xfrm>
            <a:off x="5105301" y="1980918"/>
            <a:ext cx="866775" cy="873125"/>
          </a:xfrm>
          <a:custGeom>
            <a:avLst/>
            <a:gdLst>
              <a:gd name="T0" fmla="*/ 292 w 546"/>
              <a:gd name="T1" fmla="*/ 550 h 550"/>
              <a:gd name="T2" fmla="*/ 546 w 546"/>
              <a:gd name="T3" fmla="*/ 430 h 550"/>
              <a:gd name="T4" fmla="*/ 446 w 546"/>
              <a:gd name="T5" fmla="*/ 246 h 550"/>
              <a:gd name="T6" fmla="*/ 314 w 546"/>
              <a:gd name="T7" fmla="*/ 90 h 550"/>
              <a:gd name="T8" fmla="*/ 214 w 546"/>
              <a:gd name="T9" fmla="*/ 0 h 550"/>
              <a:gd name="T10" fmla="*/ 0 w 546"/>
              <a:gd name="T11" fmla="*/ 182 h 550"/>
              <a:gd name="T12" fmla="*/ 112 w 546"/>
              <a:gd name="T13" fmla="*/ 284 h 550"/>
              <a:gd name="T14" fmla="*/ 216 w 546"/>
              <a:gd name="T15" fmla="*/ 410 h 550"/>
              <a:gd name="T16" fmla="*/ 292 w 546"/>
              <a:gd name="T17" fmla="*/ 550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6" h="550">
                <a:moveTo>
                  <a:pt x="292" y="550"/>
                </a:moveTo>
                <a:lnTo>
                  <a:pt x="546" y="430"/>
                </a:lnTo>
                <a:lnTo>
                  <a:pt x="446" y="246"/>
                </a:lnTo>
                <a:lnTo>
                  <a:pt x="314" y="90"/>
                </a:lnTo>
                <a:lnTo>
                  <a:pt x="214" y="0"/>
                </a:lnTo>
                <a:lnTo>
                  <a:pt x="0" y="182"/>
                </a:lnTo>
                <a:lnTo>
                  <a:pt x="112" y="284"/>
                </a:lnTo>
                <a:lnTo>
                  <a:pt x="216" y="410"/>
                </a:lnTo>
                <a:lnTo>
                  <a:pt x="292" y="550"/>
                </a:lnTo>
                <a:close/>
              </a:path>
            </a:pathLst>
          </a:custGeom>
          <a:solidFill>
            <a:srgbClr val="333399">
              <a:lumMod val="40000"/>
              <a:lumOff val="60000"/>
              <a:alpha val="50000"/>
            </a:srgbClr>
          </a:solidFill>
          <a:ln w="9525" cap="flat" cmpd="sng">
            <a:solidFill>
              <a:srgbClr val="000000"/>
            </a:solidFill>
            <a:prstDash val="solid"/>
            <a:round/>
            <a:headEnd/>
            <a:tailEnd/>
          </a:ln>
          <a:effectLst/>
          <a:extLs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47" name="AutoShape 8"/>
          <p:cNvSpPr>
            <a:spLocks/>
          </p:cNvSpPr>
          <p:nvPr/>
        </p:nvSpPr>
        <p:spPr bwMode="auto">
          <a:xfrm>
            <a:off x="6372200" y="2049181"/>
            <a:ext cx="1403350" cy="400050"/>
          </a:xfrm>
          <a:prstGeom prst="accentCallout2">
            <a:avLst>
              <a:gd name="adj1" fmla="val 13741"/>
              <a:gd name="adj2" fmla="val -5431"/>
              <a:gd name="adj3" fmla="val 13741"/>
              <a:gd name="adj4" fmla="val -22060"/>
              <a:gd name="adj5" fmla="val 82824"/>
              <a:gd name="adj6" fmla="val -72398"/>
            </a:avLst>
          </a:prstGeom>
          <a:noFill/>
          <a:ln w="9525">
            <a:solidFill>
              <a:srgbClr val="0000FF"/>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000" i="0" u="none" strike="noStrike" kern="0" cap="none" spc="0" normalizeH="0" baseline="0" noProof="0" dirty="0">
                <a:ln>
                  <a:noFill/>
                </a:ln>
                <a:solidFill>
                  <a:srgbClr val="000000"/>
                </a:solidFill>
                <a:effectLst/>
                <a:uLnTx/>
                <a:uFillTx/>
                <a:latin typeface="Calibri Light" panose="020F0302020204030204" pitchFamily="34" charset="0"/>
                <a:ea typeface="ＭＳ Ｐゴシック" charset="0"/>
              </a:rPr>
              <a:t>Coil blocks</a:t>
            </a:r>
          </a:p>
        </p:txBody>
      </p:sp>
      <p:grpSp>
        <p:nvGrpSpPr>
          <p:cNvPr id="49" name="Group 34"/>
          <p:cNvGrpSpPr>
            <a:grpSpLocks/>
          </p:cNvGrpSpPr>
          <p:nvPr/>
        </p:nvGrpSpPr>
        <p:grpSpPr bwMode="auto">
          <a:xfrm>
            <a:off x="4683026" y="3644622"/>
            <a:ext cx="1352550" cy="882651"/>
            <a:chOff x="1608" y="2612"/>
            <a:chExt cx="852" cy="556"/>
          </a:xfrm>
        </p:grpSpPr>
        <p:sp>
          <p:nvSpPr>
            <p:cNvPr id="51" name="Freeform 30"/>
            <p:cNvSpPr>
              <a:spLocks/>
            </p:cNvSpPr>
            <p:nvPr/>
          </p:nvSpPr>
          <p:spPr bwMode="auto">
            <a:xfrm>
              <a:off x="1896" y="2612"/>
              <a:ext cx="286" cy="128"/>
            </a:xfrm>
            <a:custGeom>
              <a:avLst/>
              <a:gdLst>
                <a:gd name="T0" fmla="*/ 6 w 286"/>
                <a:gd name="T1" fmla="*/ 0 h 128"/>
                <a:gd name="T2" fmla="*/ 0 w 286"/>
                <a:gd name="T3" fmla="*/ 14 h 128"/>
                <a:gd name="T4" fmla="*/ 254 w 286"/>
                <a:gd name="T5" fmla="*/ 128 h 128"/>
                <a:gd name="T6" fmla="*/ 286 w 286"/>
                <a:gd name="T7" fmla="*/ 30 h 128"/>
                <a:gd name="T8" fmla="*/ 6 w 286"/>
                <a:gd name="T9" fmla="*/ 0 h 128"/>
              </a:gdLst>
              <a:ahLst/>
              <a:cxnLst>
                <a:cxn ang="0">
                  <a:pos x="T0" y="T1"/>
                </a:cxn>
                <a:cxn ang="0">
                  <a:pos x="T2" y="T3"/>
                </a:cxn>
                <a:cxn ang="0">
                  <a:pos x="T4" y="T5"/>
                </a:cxn>
                <a:cxn ang="0">
                  <a:pos x="T6" y="T7"/>
                </a:cxn>
                <a:cxn ang="0">
                  <a:pos x="T8" y="T9"/>
                </a:cxn>
              </a:cxnLst>
              <a:rect l="0" t="0" r="r" b="b"/>
              <a:pathLst>
                <a:path w="286" h="128">
                  <a:moveTo>
                    <a:pt x="6" y="0"/>
                  </a:moveTo>
                  <a:lnTo>
                    <a:pt x="0" y="14"/>
                  </a:lnTo>
                  <a:lnTo>
                    <a:pt x="254" y="128"/>
                  </a:lnTo>
                  <a:lnTo>
                    <a:pt x="286" y="30"/>
                  </a:lnTo>
                  <a:lnTo>
                    <a:pt x="6" y="0"/>
                  </a:lnTo>
                  <a:close/>
                </a:path>
              </a:pathLst>
            </a:custGeom>
            <a:solidFill>
              <a:srgbClr val="00E4A8"/>
            </a:solidFill>
            <a:ln w="9525" cap="flat" cmpd="sng">
              <a:solidFill>
                <a:srgbClr val="000000"/>
              </a:solidFill>
              <a:prstDash val="solid"/>
              <a:round/>
              <a:headEnd/>
              <a:tailEnd/>
            </a:ln>
            <a:effectLst/>
            <a:extLs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52" name="Freeform 31"/>
            <p:cNvSpPr>
              <a:spLocks/>
            </p:cNvSpPr>
            <p:nvPr/>
          </p:nvSpPr>
          <p:spPr bwMode="auto">
            <a:xfrm>
              <a:off x="1758" y="2780"/>
              <a:ext cx="286" cy="242"/>
            </a:xfrm>
            <a:custGeom>
              <a:avLst/>
              <a:gdLst>
                <a:gd name="T0" fmla="*/ 42 w 286"/>
                <a:gd name="T1" fmla="*/ 0 h 242"/>
                <a:gd name="T2" fmla="*/ 0 w 286"/>
                <a:gd name="T3" fmla="*/ 32 h 242"/>
                <a:gd name="T4" fmla="*/ 190 w 286"/>
                <a:gd name="T5" fmla="*/ 242 h 242"/>
                <a:gd name="T6" fmla="*/ 286 w 286"/>
                <a:gd name="T7" fmla="*/ 142 h 242"/>
                <a:gd name="T8" fmla="*/ 42 w 286"/>
                <a:gd name="T9" fmla="*/ 0 h 242"/>
              </a:gdLst>
              <a:ahLst/>
              <a:cxnLst>
                <a:cxn ang="0">
                  <a:pos x="T0" y="T1"/>
                </a:cxn>
                <a:cxn ang="0">
                  <a:pos x="T2" y="T3"/>
                </a:cxn>
                <a:cxn ang="0">
                  <a:pos x="T4" y="T5"/>
                </a:cxn>
                <a:cxn ang="0">
                  <a:pos x="T6" y="T7"/>
                </a:cxn>
                <a:cxn ang="0">
                  <a:pos x="T8" y="T9"/>
                </a:cxn>
              </a:cxnLst>
              <a:rect l="0" t="0" r="r" b="b"/>
              <a:pathLst>
                <a:path w="286" h="242">
                  <a:moveTo>
                    <a:pt x="42" y="0"/>
                  </a:moveTo>
                  <a:lnTo>
                    <a:pt x="0" y="32"/>
                  </a:lnTo>
                  <a:lnTo>
                    <a:pt x="190" y="242"/>
                  </a:lnTo>
                  <a:lnTo>
                    <a:pt x="286" y="142"/>
                  </a:lnTo>
                  <a:lnTo>
                    <a:pt x="42" y="0"/>
                  </a:lnTo>
                  <a:close/>
                </a:path>
              </a:pathLst>
            </a:custGeom>
            <a:solidFill>
              <a:srgbClr val="00E4A8"/>
            </a:solidFill>
            <a:ln w="9525" cap="flat" cmpd="sng">
              <a:solidFill>
                <a:srgbClr val="000000"/>
              </a:solidFill>
              <a:prstDash val="solid"/>
              <a:round/>
              <a:headEnd/>
              <a:tailEnd/>
            </a:ln>
            <a:effectLst/>
            <a:extLs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53" name="Freeform 32"/>
            <p:cNvSpPr>
              <a:spLocks/>
            </p:cNvSpPr>
            <p:nvPr/>
          </p:nvSpPr>
          <p:spPr bwMode="auto">
            <a:xfrm>
              <a:off x="1608" y="2880"/>
              <a:ext cx="242" cy="288"/>
            </a:xfrm>
            <a:custGeom>
              <a:avLst/>
              <a:gdLst>
                <a:gd name="T0" fmla="*/ 68 w 242"/>
                <a:gd name="T1" fmla="*/ 0 h 288"/>
                <a:gd name="T2" fmla="*/ 0 w 242"/>
                <a:gd name="T3" fmla="*/ 32 h 288"/>
                <a:gd name="T4" fmla="*/ 108 w 242"/>
                <a:gd name="T5" fmla="*/ 288 h 288"/>
                <a:gd name="T6" fmla="*/ 242 w 242"/>
                <a:gd name="T7" fmla="*/ 218 h 288"/>
                <a:gd name="T8" fmla="*/ 68 w 242"/>
                <a:gd name="T9" fmla="*/ 0 h 288"/>
              </a:gdLst>
              <a:ahLst/>
              <a:cxnLst>
                <a:cxn ang="0">
                  <a:pos x="T0" y="T1"/>
                </a:cxn>
                <a:cxn ang="0">
                  <a:pos x="T2" y="T3"/>
                </a:cxn>
                <a:cxn ang="0">
                  <a:pos x="T4" y="T5"/>
                </a:cxn>
                <a:cxn ang="0">
                  <a:pos x="T6" y="T7"/>
                </a:cxn>
                <a:cxn ang="0">
                  <a:pos x="T8" y="T9"/>
                </a:cxn>
              </a:cxnLst>
              <a:rect l="0" t="0" r="r" b="b"/>
              <a:pathLst>
                <a:path w="242" h="288">
                  <a:moveTo>
                    <a:pt x="68" y="0"/>
                  </a:moveTo>
                  <a:lnTo>
                    <a:pt x="0" y="32"/>
                  </a:lnTo>
                  <a:lnTo>
                    <a:pt x="108" y="288"/>
                  </a:lnTo>
                  <a:lnTo>
                    <a:pt x="242" y="218"/>
                  </a:lnTo>
                  <a:lnTo>
                    <a:pt x="68" y="0"/>
                  </a:lnTo>
                  <a:close/>
                </a:path>
              </a:pathLst>
            </a:custGeom>
            <a:solidFill>
              <a:srgbClr val="00E4A8"/>
            </a:solidFill>
            <a:ln w="9525" cap="flat" cmpd="sng">
              <a:solidFill>
                <a:srgbClr val="000000"/>
              </a:solidFill>
              <a:prstDash val="solid"/>
              <a:round/>
              <a:headEnd/>
              <a:tailEnd/>
            </a:ln>
            <a:effectLst/>
            <a:extLs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54" name="Freeform 33"/>
            <p:cNvSpPr>
              <a:spLocks/>
            </p:cNvSpPr>
            <p:nvPr/>
          </p:nvSpPr>
          <p:spPr bwMode="auto">
            <a:xfrm>
              <a:off x="2170" y="2694"/>
              <a:ext cx="290" cy="164"/>
            </a:xfrm>
            <a:custGeom>
              <a:avLst/>
              <a:gdLst>
                <a:gd name="T0" fmla="*/ 14 w 290"/>
                <a:gd name="T1" fmla="*/ 0 h 164"/>
                <a:gd name="T2" fmla="*/ 0 w 290"/>
                <a:gd name="T3" fmla="*/ 38 h 164"/>
                <a:gd name="T4" fmla="*/ 252 w 290"/>
                <a:gd name="T5" fmla="*/ 164 h 164"/>
                <a:gd name="T6" fmla="*/ 290 w 290"/>
                <a:gd name="T7" fmla="*/ 44 h 164"/>
                <a:gd name="T8" fmla="*/ 14 w 290"/>
                <a:gd name="T9" fmla="*/ 0 h 164"/>
              </a:gdLst>
              <a:ahLst/>
              <a:cxnLst>
                <a:cxn ang="0">
                  <a:pos x="T0" y="T1"/>
                </a:cxn>
                <a:cxn ang="0">
                  <a:pos x="T2" y="T3"/>
                </a:cxn>
                <a:cxn ang="0">
                  <a:pos x="T4" y="T5"/>
                </a:cxn>
                <a:cxn ang="0">
                  <a:pos x="T6" y="T7"/>
                </a:cxn>
                <a:cxn ang="0">
                  <a:pos x="T8" y="T9"/>
                </a:cxn>
              </a:cxnLst>
              <a:rect l="0" t="0" r="r" b="b"/>
              <a:pathLst>
                <a:path w="290" h="164">
                  <a:moveTo>
                    <a:pt x="14" y="0"/>
                  </a:moveTo>
                  <a:lnTo>
                    <a:pt x="0" y="38"/>
                  </a:lnTo>
                  <a:lnTo>
                    <a:pt x="252" y="164"/>
                  </a:lnTo>
                  <a:lnTo>
                    <a:pt x="290" y="44"/>
                  </a:lnTo>
                  <a:lnTo>
                    <a:pt x="14" y="0"/>
                  </a:lnTo>
                  <a:close/>
                </a:path>
              </a:pathLst>
            </a:custGeom>
            <a:solidFill>
              <a:srgbClr val="00E4A8"/>
            </a:solidFill>
            <a:ln w="9525" cap="flat" cmpd="sng">
              <a:solidFill>
                <a:srgbClr val="000000"/>
              </a:solidFill>
              <a:prstDash val="solid"/>
              <a:round/>
              <a:headEnd/>
              <a:tailEnd/>
            </a:ln>
            <a:effectLst/>
            <a:extLs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grpSp>
      <p:sp>
        <p:nvSpPr>
          <p:cNvPr id="50" name="AutoShape 7"/>
          <p:cNvSpPr>
            <a:spLocks/>
          </p:cNvSpPr>
          <p:nvPr/>
        </p:nvSpPr>
        <p:spPr bwMode="auto">
          <a:xfrm>
            <a:off x="6448400" y="4485998"/>
            <a:ext cx="965200" cy="400050"/>
          </a:xfrm>
          <a:prstGeom prst="accentCallout2">
            <a:avLst>
              <a:gd name="adj1" fmla="val 24491"/>
              <a:gd name="adj2" fmla="val -6153"/>
              <a:gd name="adj3" fmla="val 24491"/>
              <a:gd name="adj4" fmla="val -25255"/>
              <a:gd name="adj5" fmla="val -161565"/>
              <a:gd name="adj6" fmla="val -80639"/>
            </a:avLst>
          </a:prstGeom>
          <a:noFill/>
          <a:ln w="9525">
            <a:solidFill>
              <a:srgbClr val="0000FF"/>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spAutoFit/>
          </a:bodyPr>
          <a:lstStyle/>
          <a:p>
            <a:pPr fontAlgn="auto">
              <a:spcBef>
                <a:spcPts val="0"/>
              </a:spcBef>
              <a:spcAft>
                <a:spcPts val="0"/>
              </a:spcAft>
              <a:defRPr/>
            </a:pPr>
            <a:r>
              <a:rPr lang="en-US" sz="2000" i="0" kern="0" dirty="0">
                <a:solidFill>
                  <a:srgbClr val="000000"/>
                </a:solidFill>
                <a:latin typeface="Calibri Light" panose="020F0302020204030204" pitchFamily="34" charset="0"/>
                <a:ea typeface="ＭＳ Ｐゴシック" charset="0"/>
              </a:rPr>
              <a:t>Spacers</a:t>
            </a:r>
          </a:p>
        </p:txBody>
      </p:sp>
      <p:sp>
        <p:nvSpPr>
          <p:cNvPr id="3" name="Rectangle 2"/>
          <p:cNvSpPr/>
          <p:nvPr/>
        </p:nvSpPr>
        <p:spPr bwMode="auto">
          <a:xfrm>
            <a:off x="2411760" y="1412776"/>
            <a:ext cx="1728192" cy="288032"/>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936253633"/>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GB" sz="2800" i="0" kern="0" dirty="0" smtClean="0">
                <a:solidFill>
                  <a:srgbClr val="0033CC"/>
                </a:solidFill>
                <a:latin typeface="Calibri Light" panose="020F0302020204030204" pitchFamily="34" charset="0"/>
              </a:rPr>
              <a:t>Around the coils, iron is used to </a:t>
            </a:r>
            <a:r>
              <a:rPr lang="en-GB" sz="2800" i="0" kern="0" dirty="0">
                <a:solidFill>
                  <a:srgbClr val="0033CC"/>
                </a:solidFill>
                <a:latin typeface="Calibri Light" panose="020F0302020204030204" pitchFamily="34" charset="0"/>
              </a:rPr>
              <a:t>close the magnetic circuit</a:t>
            </a:r>
          </a:p>
        </p:txBody>
      </p:sp>
      <p:pic>
        <p:nvPicPr>
          <p:cNvPr id="27" name="Picture 26" descr="Screen shot 2011-12-05 at 10.49.46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25790" y="1609220"/>
            <a:ext cx="5442554" cy="4340060"/>
          </a:xfrm>
          <a:prstGeom prst="rect">
            <a:avLst/>
          </a:prstGeom>
        </p:spPr>
      </p:pic>
      <p:sp>
        <p:nvSpPr>
          <p:cNvPr id="30" name="AutoShape 8"/>
          <p:cNvSpPr>
            <a:spLocks/>
          </p:cNvSpPr>
          <p:nvPr/>
        </p:nvSpPr>
        <p:spPr bwMode="auto">
          <a:xfrm>
            <a:off x="482565" y="2617332"/>
            <a:ext cx="2057400" cy="762000"/>
          </a:xfrm>
          <a:prstGeom prst="accentCallout2">
            <a:avLst>
              <a:gd name="adj1" fmla="val 15000"/>
              <a:gd name="adj2" fmla="val 103704"/>
              <a:gd name="adj3" fmla="val 15000"/>
              <a:gd name="adj4" fmla="val 144986"/>
              <a:gd name="adj5" fmla="val 71543"/>
              <a:gd name="adj6" fmla="val 165934"/>
            </a:avLst>
          </a:prstGeom>
          <a:noFill/>
          <a:ln w="9525">
            <a:solidFill>
              <a:srgbClr val="0000FF"/>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fontAlgn="auto">
              <a:spcBef>
                <a:spcPts val="0"/>
              </a:spcBef>
              <a:spcAft>
                <a:spcPts val="0"/>
              </a:spcAft>
              <a:defRPr/>
            </a:pPr>
            <a:r>
              <a:rPr lang="en-US" sz="2000" i="0" kern="0" dirty="0">
                <a:solidFill>
                  <a:srgbClr val="000000"/>
                </a:solidFill>
                <a:latin typeface="Calibri Light" panose="020F0302020204030204" pitchFamily="34" charset="0"/>
                <a:ea typeface="ＭＳ Ｐゴシック" charset="0"/>
              </a:rPr>
              <a:t>gap between coil and yoke</a:t>
            </a:r>
          </a:p>
        </p:txBody>
      </p:sp>
      <p:sp>
        <p:nvSpPr>
          <p:cNvPr id="31" name="AutoShape 8"/>
          <p:cNvSpPr>
            <a:spLocks/>
          </p:cNvSpPr>
          <p:nvPr/>
        </p:nvSpPr>
        <p:spPr bwMode="auto">
          <a:xfrm>
            <a:off x="1742197" y="5137612"/>
            <a:ext cx="831446" cy="576064"/>
          </a:xfrm>
          <a:prstGeom prst="accentCallout2">
            <a:avLst>
              <a:gd name="adj1" fmla="val 15000"/>
              <a:gd name="adj2" fmla="val 103704"/>
              <a:gd name="adj3" fmla="val 15000"/>
              <a:gd name="adj4" fmla="val 144986"/>
              <a:gd name="adj5" fmla="val -204010"/>
              <a:gd name="adj6" fmla="val 249376"/>
            </a:avLst>
          </a:prstGeom>
          <a:noFill/>
          <a:ln w="9525">
            <a:solidFill>
              <a:srgbClr val="0000FF"/>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lgn="r" fontAlgn="auto">
              <a:spcBef>
                <a:spcPts val="0"/>
              </a:spcBef>
              <a:spcAft>
                <a:spcPts val="0"/>
              </a:spcAft>
              <a:defRPr/>
            </a:pPr>
            <a:r>
              <a:rPr lang="en-US" sz="2000" i="0" kern="0" dirty="0">
                <a:solidFill>
                  <a:srgbClr val="000000"/>
                </a:solidFill>
                <a:latin typeface="Calibri Light" panose="020F0302020204030204" pitchFamily="34" charset="0"/>
                <a:ea typeface="ＭＳ Ｐゴシック" charset="0"/>
              </a:rPr>
              <a:t>coil</a:t>
            </a:r>
          </a:p>
        </p:txBody>
      </p:sp>
      <p:grpSp>
        <p:nvGrpSpPr>
          <p:cNvPr id="35" name="Group 34"/>
          <p:cNvGrpSpPr/>
          <p:nvPr/>
        </p:nvGrpSpPr>
        <p:grpSpPr>
          <a:xfrm>
            <a:off x="3456969" y="3248718"/>
            <a:ext cx="1185332" cy="1071032"/>
            <a:chOff x="3009900" y="2980266"/>
            <a:chExt cx="1185332" cy="1071032"/>
          </a:xfrm>
        </p:grpSpPr>
        <p:grpSp>
          <p:nvGrpSpPr>
            <p:cNvPr id="36" name="Group 35"/>
            <p:cNvGrpSpPr/>
            <p:nvPr/>
          </p:nvGrpSpPr>
          <p:grpSpPr>
            <a:xfrm>
              <a:off x="3009900" y="2980266"/>
              <a:ext cx="1181100" cy="1071032"/>
              <a:chOff x="3009900" y="2980267"/>
              <a:chExt cx="1181100" cy="1071032"/>
            </a:xfrm>
          </p:grpSpPr>
          <p:sp>
            <p:nvSpPr>
              <p:cNvPr id="40" name="Block Arc 39"/>
              <p:cNvSpPr/>
              <p:nvPr/>
            </p:nvSpPr>
            <p:spPr>
              <a:xfrm rot="16200000">
                <a:off x="3228759" y="3082980"/>
                <a:ext cx="756086" cy="855131"/>
              </a:xfrm>
              <a:prstGeom prst="blockArc">
                <a:avLst>
                  <a:gd name="adj1" fmla="val 12141967"/>
                  <a:gd name="adj2" fmla="val 20438574"/>
                  <a:gd name="adj3" fmla="val 19526"/>
                </a:avLst>
              </a:prstGeom>
              <a:solidFill>
                <a:srgbClr val="FF0000">
                  <a:alpha val="29000"/>
                </a:srgbClr>
              </a:solidFill>
              <a:ln w="9525" cap="flat" cmpd="sng" algn="ctr">
                <a:no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000000"/>
                  </a:solidFill>
                  <a:effectLst/>
                  <a:uLnTx/>
                  <a:uFillTx/>
                  <a:latin typeface="Tahoma"/>
                  <a:ea typeface="ＭＳ Ｐゴシック"/>
                  <a:cs typeface="+mn-cs"/>
                </a:endParaRPr>
              </a:p>
            </p:txBody>
          </p:sp>
          <p:sp>
            <p:nvSpPr>
              <p:cNvPr id="41" name="Block Arc 40"/>
              <p:cNvSpPr/>
              <p:nvPr/>
            </p:nvSpPr>
            <p:spPr>
              <a:xfrm rot="16200000">
                <a:off x="3064934" y="2925233"/>
                <a:ext cx="1071032" cy="1181100"/>
              </a:xfrm>
              <a:prstGeom prst="blockArc">
                <a:avLst>
                  <a:gd name="adj1" fmla="val 13397973"/>
                  <a:gd name="adj2" fmla="val 18891911"/>
                  <a:gd name="adj3" fmla="val 14748"/>
                </a:avLst>
              </a:prstGeom>
              <a:solidFill>
                <a:srgbClr val="FF0000">
                  <a:alpha val="29000"/>
                </a:srgbClr>
              </a:solidFill>
              <a:ln w="9525" cap="flat" cmpd="sng" algn="ctr">
                <a:no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000000"/>
                  </a:solidFill>
                  <a:effectLst/>
                  <a:uLnTx/>
                  <a:uFillTx/>
                  <a:latin typeface="Tahoma"/>
                  <a:ea typeface="ＭＳ Ｐゴシック"/>
                  <a:cs typeface="+mn-cs"/>
                </a:endParaRPr>
              </a:p>
            </p:txBody>
          </p:sp>
        </p:grpSp>
        <p:grpSp>
          <p:nvGrpSpPr>
            <p:cNvPr id="37" name="Group 36"/>
            <p:cNvGrpSpPr/>
            <p:nvPr/>
          </p:nvGrpSpPr>
          <p:grpSpPr>
            <a:xfrm flipH="1">
              <a:off x="3014132" y="2980266"/>
              <a:ext cx="1181100" cy="1071032"/>
              <a:chOff x="3009900" y="2980267"/>
              <a:chExt cx="1181100" cy="1071032"/>
            </a:xfrm>
          </p:grpSpPr>
          <p:sp>
            <p:nvSpPr>
              <p:cNvPr id="38" name="Block Arc 37"/>
              <p:cNvSpPr/>
              <p:nvPr/>
            </p:nvSpPr>
            <p:spPr>
              <a:xfrm rot="16200000">
                <a:off x="3228759" y="3082980"/>
                <a:ext cx="756086" cy="855131"/>
              </a:xfrm>
              <a:prstGeom prst="blockArc">
                <a:avLst>
                  <a:gd name="adj1" fmla="val 12141967"/>
                  <a:gd name="adj2" fmla="val 20438574"/>
                  <a:gd name="adj3" fmla="val 19526"/>
                </a:avLst>
              </a:prstGeom>
              <a:solidFill>
                <a:srgbClr val="FF0000">
                  <a:alpha val="29000"/>
                </a:srgbClr>
              </a:solidFill>
              <a:ln w="9525" cap="flat" cmpd="sng" algn="ctr">
                <a:no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000000"/>
                  </a:solidFill>
                  <a:effectLst/>
                  <a:uLnTx/>
                  <a:uFillTx/>
                  <a:latin typeface="Tahoma"/>
                  <a:ea typeface="ＭＳ Ｐゴシック"/>
                  <a:cs typeface="+mn-cs"/>
                </a:endParaRPr>
              </a:p>
            </p:txBody>
          </p:sp>
          <p:sp>
            <p:nvSpPr>
              <p:cNvPr id="39" name="Block Arc 38"/>
              <p:cNvSpPr/>
              <p:nvPr/>
            </p:nvSpPr>
            <p:spPr>
              <a:xfrm rot="16200000">
                <a:off x="3064934" y="2925233"/>
                <a:ext cx="1071032" cy="1181100"/>
              </a:xfrm>
              <a:prstGeom prst="blockArc">
                <a:avLst>
                  <a:gd name="adj1" fmla="val 13397973"/>
                  <a:gd name="adj2" fmla="val 18891911"/>
                  <a:gd name="adj3" fmla="val 14748"/>
                </a:avLst>
              </a:prstGeom>
              <a:solidFill>
                <a:srgbClr val="FF0000">
                  <a:alpha val="29000"/>
                </a:srgbClr>
              </a:solidFill>
              <a:ln w="9525" cap="flat" cmpd="sng" algn="ctr">
                <a:no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000000"/>
                  </a:solidFill>
                  <a:effectLst/>
                  <a:uLnTx/>
                  <a:uFillTx/>
                  <a:latin typeface="Tahoma"/>
                  <a:ea typeface="ＭＳ Ｐゴシック"/>
                  <a:cs typeface="+mn-cs"/>
                </a:endParaRPr>
              </a:p>
            </p:txBody>
          </p:sp>
        </p:grpSp>
      </p:grpSp>
      <p:grpSp>
        <p:nvGrpSpPr>
          <p:cNvPr id="42" name="Group 41"/>
          <p:cNvGrpSpPr/>
          <p:nvPr/>
        </p:nvGrpSpPr>
        <p:grpSpPr>
          <a:xfrm>
            <a:off x="5260371" y="3236018"/>
            <a:ext cx="1185332" cy="1071032"/>
            <a:chOff x="3009900" y="2980266"/>
            <a:chExt cx="1185332" cy="1071032"/>
          </a:xfrm>
        </p:grpSpPr>
        <p:grpSp>
          <p:nvGrpSpPr>
            <p:cNvPr id="43" name="Group 42"/>
            <p:cNvGrpSpPr/>
            <p:nvPr/>
          </p:nvGrpSpPr>
          <p:grpSpPr>
            <a:xfrm>
              <a:off x="3009900" y="2980266"/>
              <a:ext cx="1181100" cy="1071032"/>
              <a:chOff x="3009900" y="2980267"/>
              <a:chExt cx="1181100" cy="1071032"/>
            </a:xfrm>
          </p:grpSpPr>
          <p:sp>
            <p:nvSpPr>
              <p:cNvPr id="47" name="Block Arc 46"/>
              <p:cNvSpPr/>
              <p:nvPr/>
            </p:nvSpPr>
            <p:spPr>
              <a:xfrm rot="16200000">
                <a:off x="3228759" y="3082980"/>
                <a:ext cx="756086" cy="855131"/>
              </a:xfrm>
              <a:prstGeom prst="blockArc">
                <a:avLst>
                  <a:gd name="adj1" fmla="val 12141967"/>
                  <a:gd name="adj2" fmla="val 20438574"/>
                  <a:gd name="adj3" fmla="val 19526"/>
                </a:avLst>
              </a:prstGeom>
              <a:solidFill>
                <a:srgbClr val="FF0000">
                  <a:alpha val="29000"/>
                </a:srgbClr>
              </a:solidFill>
              <a:ln w="9525" cap="flat" cmpd="sng" algn="ctr">
                <a:no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000000"/>
                  </a:solidFill>
                  <a:effectLst/>
                  <a:uLnTx/>
                  <a:uFillTx/>
                  <a:latin typeface="Tahoma"/>
                  <a:ea typeface="ＭＳ Ｐゴシック"/>
                  <a:cs typeface="+mn-cs"/>
                </a:endParaRPr>
              </a:p>
            </p:txBody>
          </p:sp>
          <p:sp>
            <p:nvSpPr>
              <p:cNvPr id="48" name="Block Arc 47"/>
              <p:cNvSpPr/>
              <p:nvPr/>
            </p:nvSpPr>
            <p:spPr>
              <a:xfrm rot="16200000">
                <a:off x="3064934" y="2925233"/>
                <a:ext cx="1071032" cy="1181100"/>
              </a:xfrm>
              <a:prstGeom prst="blockArc">
                <a:avLst>
                  <a:gd name="adj1" fmla="val 13397973"/>
                  <a:gd name="adj2" fmla="val 18891911"/>
                  <a:gd name="adj3" fmla="val 14748"/>
                </a:avLst>
              </a:prstGeom>
              <a:solidFill>
                <a:srgbClr val="FF0000">
                  <a:alpha val="29000"/>
                </a:srgbClr>
              </a:solidFill>
              <a:ln w="9525" cap="flat" cmpd="sng" algn="ctr">
                <a:no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000000"/>
                  </a:solidFill>
                  <a:effectLst/>
                  <a:uLnTx/>
                  <a:uFillTx/>
                  <a:latin typeface="Tahoma"/>
                  <a:ea typeface="ＭＳ Ｐゴシック"/>
                  <a:cs typeface="+mn-cs"/>
                </a:endParaRPr>
              </a:p>
            </p:txBody>
          </p:sp>
        </p:grpSp>
        <p:grpSp>
          <p:nvGrpSpPr>
            <p:cNvPr id="44" name="Group 43"/>
            <p:cNvGrpSpPr/>
            <p:nvPr/>
          </p:nvGrpSpPr>
          <p:grpSpPr>
            <a:xfrm flipH="1">
              <a:off x="3014132" y="2980266"/>
              <a:ext cx="1181100" cy="1071032"/>
              <a:chOff x="3009900" y="2980267"/>
              <a:chExt cx="1181100" cy="1071032"/>
            </a:xfrm>
          </p:grpSpPr>
          <p:sp>
            <p:nvSpPr>
              <p:cNvPr id="45" name="Block Arc 44"/>
              <p:cNvSpPr/>
              <p:nvPr/>
            </p:nvSpPr>
            <p:spPr>
              <a:xfrm rot="16200000">
                <a:off x="3228759" y="3082980"/>
                <a:ext cx="756086" cy="855131"/>
              </a:xfrm>
              <a:prstGeom prst="blockArc">
                <a:avLst>
                  <a:gd name="adj1" fmla="val 12141967"/>
                  <a:gd name="adj2" fmla="val 20438574"/>
                  <a:gd name="adj3" fmla="val 19526"/>
                </a:avLst>
              </a:prstGeom>
              <a:solidFill>
                <a:srgbClr val="FF0000">
                  <a:alpha val="29000"/>
                </a:srgbClr>
              </a:solidFill>
              <a:ln w="9525" cap="flat" cmpd="sng" algn="ctr">
                <a:no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000000"/>
                  </a:solidFill>
                  <a:effectLst/>
                  <a:uLnTx/>
                  <a:uFillTx/>
                  <a:latin typeface="Tahoma"/>
                  <a:ea typeface="ＭＳ Ｐゴシック"/>
                  <a:cs typeface="+mn-cs"/>
                </a:endParaRPr>
              </a:p>
            </p:txBody>
          </p:sp>
          <p:sp>
            <p:nvSpPr>
              <p:cNvPr id="46" name="Block Arc 45"/>
              <p:cNvSpPr/>
              <p:nvPr/>
            </p:nvSpPr>
            <p:spPr>
              <a:xfrm rot="16200000">
                <a:off x="3064934" y="2925233"/>
                <a:ext cx="1071032" cy="1181100"/>
              </a:xfrm>
              <a:prstGeom prst="blockArc">
                <a:avLst>
                  <a:gd name="adj1" fmla="val 13397973"/>
                  <a:gd name="adj2" fmla="val 18891911"/>
                  <a:gd name="adj3" fmla="val 14748"/>
                </a:avLst>
              </a:prstGeom>
              <a:solidFill>
                <a:srgbClr val="FF0000">
                  <a:alpha val="29000"/>
                </a:srgbClr>
              </a:solidFill>
              <a:ln w="9525" cap="flat" cmpd="sng" algn="ctr">
                <a:no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000000"/>
                  </a:solidFill>
                  <a:effectLst/>
                  <a:uLnTx/>
                  <a:uFillTx/>
                  <a:latin typeface="Tahoma"/>
                  <a:ea typeface="ＭＳ Ｐゴシック"/>
                  <a:cs typeface="+mn-cs"/>
                </a:endParaRPr>
              </a:p>
            </p:txBody>
          </p:sp>
        </p:grpSp>
      </p:grpSp>
    </p:spTree>
    <p:extLst>
      <p:ext uri="{BB962C8B-B14F-4D97-AF65-F5344CB8AC3E}">
        <p14:creationId xmlns:p14="http://schemas.microsoft.com/office/powerpoint/2010/main" val="3257384620"/>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The allowable current density is high – </a:t>
            </a:r>
            <a:r>
              <a:rPr lang="en-US" sz="2800" i="0" kern="0" dirty="0">
                <a:solidFill>
                  <a:srgbClr val="0033CC"/>
                </a:solidFill>
                <a:latin typeface="Calibri Light" panose="020F0302020204030204" pitchFamily="34" charset="0"/>
              </a:rPr>
              <a:t>though finite – and </a:t>
            </a:r>
            <a:r>
              <a:rPr lang="en-US" sz="2800" i="0" kern="0" dirty="0" smtClean="0">
                <a:solidFill>
                  <a:srgbClr val="0033CC"/>
                </a:solidFill>
                <a:latin typeface="Calibri Light" panose="020F0302020204030204" pitchFamily="34" charset="0"/>
              </a:rPr>
              <a:t>it depends on the temperature and the field</a:t>
            </a:r>
            <a:endParaRPr lang="en-US" sz="2800" b="0" i="0" kern="0" dirty="0" smtClean="0">
              <a:solidFill>
                <a:srgbClr val="0033CC"/>
              </a:solidFill>
              <a:latin typeface="Calibri Light" panose="020F0302020204030204" pitchFamily="34" charset="0"/>
            </a:endParaRPr>
          </a:p>
        </p:txBody>
      </p:sp>
      <p:grpSp>
        <p:nvGrpSpPr>
          <p:cNvPr id="41" name="Group 3"/>
          <p:cNvGrpSpPr>
            <a:grpSpLocks noChangeAspect="1"/>
          </p:cNvGrpSpPr>
          <p:nvPr/>
        </p:nvGrpSpPr>
        <p:grpSpPr bwMode="auto">
          <a:xfrm>
            <a:off x="2050617" y="1052736"/>
            <a:ext cx="6923806" cy="5777628"/>
            <a:chOff x="2208" y="70"/>
            <a:chExt cx="4591" cy="3831"/>
          </a:xfrm>
        </p:grpSpPr>
        <p:pic>
          <p:nvPicPr>
            <p:cNvPr id="42" name="Picture 4" descr="Jcmatlab"/>
            <p:cNvPicPr>
              <a:picLocks noChangeAspect="1" noChangeArrowheads="1"/>
            </p:cNvPicPr>
            <p:nvPr/>
          </p:nvPicPr>
          <p:blipFill>
            <a:blip r:embed="rId3">
              <a:extLst>
                <a:ext uri="{28A0092B-C50C-407E-A947-70E740481C1C}">
                  <a14:useLocalDpi xmlns:a14="http://schemas.microsoft.com/office/drawing/2010/main" val="0"/>
                </a:ext>
              </a:extLst>
            </a:blip>
            <a:srcRect b="7863"/>
            <a:stretch>
              <a:fillRect/>
            </a:stretch>
          </p:blipFill>
          <p:spPr bwMode="auto">
            <a:xfrm>
              <a:off x="2268" y="91"/>
              <a:ext cx="3184" cy="379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43" name="Rectangle 5"/>
            <p:cNvSpPr>
              <a:spLocks noChangeArrowheads="1"/>
            </p:cNvSpPr>
            <p:nvPr/>
          </p:nvSpPr>
          <p:spPr bwMode="auto">
            <a:xfrm>
              <a:off x="2558" y="2785"/>
              <a:ext cx="191" cy="173"/>
            </a:xfrm>
            <a:prstGeom prst="rect">
              <a:avLst/>
            </a:prstGeom>
            <a:solidFill>
              <a:srgbClr val="FFFFFF"/>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000000"/>
                </a:solidFill>
                <a:effectLst/>
                <a:uLnTx/>
                <a:uFillTx/>
                <a:latin typeface="Tahoma" charset="0"/>
                <a:ea typeface="ＭＳ Ｐゴシック" charset="0"/>
              </a:endParaRPr>
            </a:p>
          </p:txBody>
        </p:sp>
        <p:sp>
          <p:nvSpPr>
            <p:cNvPr id="44" name="Rectangle 6"/>
            <p:cNvSpPr>
              <a:spLocks noChangeArrowheads="1"/>
            </p:cNvSpPr>
            <p:nvPr/>
          </p:nvSpPr>
          <p:spPr bwMode="auto">
            <a:xfrm>
              <a:off x="2415" y="1908"/>
              <a:ext cx="334" cy="173"/>
            </a:xfrm>
            <a:prstGeom prst="rect">
              <a:avLst/>
            </a:prstGeom>
            <a:solidFill>
              <a:srgbClr val="FFFFFF"/>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000000"/>
                </a:solidFill>
                <a:effectLst/>
                <a:uLnTx/>
                <a:uFillTx/>
                <a:latin typeface="Tahoma" charset="0"/>
                <a:ea typeface="ＭＳ Ｐゴシック" charset="0"/>
              </a:endParaRPr>
            </a:p>
          </p:txBody>
        </p:sp>
        <p:sp>
          <p:nvSpPr>
            <p:cNvPr id="45" name="Rectangle 7"/>
            <p:cNvSpPr>
              <a:spLocks noChangeArrowheads="1"/>
            </p:cNvSpPr>
            <p:nvPr/>
          </p:nvSpPr>
          <p:spPr bwMode="auto">
            <a:xfrm>
              <a:off x="2362" y="1460"/>
              <a:ext cx="385" cy="172"/>
            </a:xfrm>
            <a:prstGeom prst="rect">
              <a:avLst/>
            </a:prstGeom>
            <a:solidFill>
              <a:srgbClr val="FFFFFF"/>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000000"/>
                </a:solidFill>
                <a:effectLst/>
                <a:uLnTx/>
                <a:uFillTx/>
                <a:latin typeface="Tahoma" charset="0"/>
                <a:ea typeface="ＭＳ Ｐゴシック" charset="0"/>
              </a:endParaRPr>
            </a:p>
          </p:txBody>
        </p:sp>
        <p:sp>
          <p:nvSpPr>
            <p:cNvPr id="46" name="Rectangle 8"/>
            <p:cNvSpPr>
              <a:spLocks noChangeArrowheads="1"/>
            </p:cNvSpPr>
            <p:nvPr/>
          </p:nvSpPr>
          <p:spPr bwMode="auto">
            <a:xfrm>
              <a:off x="2482" y="2341"/>
              <a:ext cx="272" cy="173"/>
            </a:xfrm>
            <a:prstGeom prst="rect">
              <a:avLst/>
            </a:prstGeom>
            <a:solidFill>
              <a:srgbClr val="FFFFFF"/>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000000"/>
                </a:solidFill>
                <a:effectLst/>
                <a:uLnTx/>
                <a:uFillTx/>
                <a:latin typeface="Tahoma" charset="0"/>
                <a:ea typeface="ＭＳ Ｐゴシック" charset="0"/>
              </a:endParaRPr>
            </a:p>
          </p:txBody>
        </p:sp>
        <p:sp>
          <p:nvSpPr>
            <p:cNvPr id="47" name="Rectangle 9"/>
            <p:cNvSpPr>
              <a:spLocks noChangeArrowheads="1"/>
            </p:cNvSpPr>
            <p:nvPr/>
          </p:nvSpPr>
          <p:spPr bwMode="auto">
            <a:xfrm rot="1116376">
              <a:off x="3130" y="3451"/>
              <a:ext cx="191" cy="172"/>
            </a:xfrm>
            <a:prstGeom prst="rect">
              <a:avLst/>
            </a:prstGeom>
            <a:solidFill>
              <a:srgbClr val="FFFFFF"/>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000000"/>
                </a:solidFill>
                <a:effectLst/>
                <a:uLnTx/>
                <a:uFillTx/>
                <a:latin typeface="Tahoma" charset="0"/>
                <a:ea typeface="ＭＳ Ｐゴシック" charset="0"/>
              </a:endParaRPr>
            </a:p>
          </p:txBody>
        </p:sp>
        <p:sp>
          <p:nvSpPr>
            <p:cNvPr id="48" name="Rectangle 10"/>
            <p:cNvSpPr>
              <a:spLocks noChangeArrowheads="1"/>
            </p:cNvSpPr>
            <p:nvPr/>
          </p:nvSpPr>
          <p:spPr bwMode="auto">
            <a:xfrm rot="18863245">
              <a:off x="4647" y="3318"/>
              <a:ext cx="191" cy="173"/>
            </a:xfrm>
            <a:prstGeom prst="rect">
              <a:avLst/>
            </a:prstGeom>
            <a:solidFill>
              <a:srgbClr val="FFFFFF"/>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000000"/>
                </a:solidFill>
                <a:effectLst/>
                <a:uLnTx/>
                <a:uFillTx/>
                <a:latin typeface="Tahoma" charset="0"/>
                <a:ea typeface="ＭＳ Ｐゴシック" charset="0"/>
              </a:endParaRPr>
            </a:p>
          </p:txBody>
        </p:sp>
        <p:sp>
          <p:nvSpPr>
            <p:cNvPr id="49" name="Line 11"/>
            <p:cNvSpPr>
              <a:spLocks noChangeShapeType="1"/>
            </p:cNvSpPr>
            <p:nvPr/>
          </p:nvSpPr>
          <p:spPr bwMode="auto">
            <a:xfrm>
              <a:off x="3523" y="2535"/>
              <a:ext cx="1747" cy="430"/>
            </a:xfrm>
            <a:prstGeom prst="line">
              <a:avLst/>
            </a:prstGeom>
            <a:noFill/>
            <a:ln w="12700">
              <a:solidFill>
                <a:srgbClr val="000000"/>
              </a:solidFill>
              <a:round/>
              <a:headEnd/>
              <a:tailEnd type="triangle" w="sm" len="lg"/>
            </a:ln>
            <a:effectLst>
              <a:outerShdw blurRad="63500" dist="38099" dir="2700000" algn="ctr" rotWithShape="0">
                <a:srgbClr val="000000">
                  <a:alpha val="74998"/>
                </a:srgbClr>
              </a:outerShdw>
            </a:effectLst>
            <a:extLst>
              <a:ext uri="{909E8E84-426E-40dd-AFC4-6F175D3DCCD1}">
                <a14:hiddenFill xmlns="" xmlns:a14="http://schemas.microsoft.com/office/drawing/2010/main">
                  <a:noFill/>
                </a14:hiddenFill>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50" name="Line 12"/>
            <p:cNvSpPr>
              <a:spLocks noChangeShapeType="1"/>
            </p:cNvSpPr>
            <p:nvPr/>
          </p:nvSpPr>
          <p:spPr bwMode="auto">
            <a:xfrm flipH="1">
              <a:off x="2586" y="2535"/>
              <a:ext cx="934" cy="960"/>
            </a:xfrm>
            <a:prstGeom prst="line">
              <a:avLst/>
            </a:prstGeom>
            <a:noFill/>
            <a:ln w="12700">
              <a:solidFill>
                <a:srgbClr val="000000"/>
              </a:solidFill>
              <a:round/>
              <a:headEnd/>
              <a:tailEnd type="triangle" w="sm" len="lg"/>
            </a:ln>
            <a:effectLst>
              <a:outerShdw blurRad="63500" dist="38099" dir="2700000" algn="ctr" rotWithShape="0">
                <a:srgbClr val="000000">
                  <a:alpha val="74998"/>
                </a:srgbClr>
              </a:outerShdw>
            </a:effectLst>
            <a:extLst>
              <a:ext uri="{909E8E84-426E-40dd-AFC4-6F175D3DCCD1}">
                <a14:hiddenFill xmlns="" xmlns:a14="http://schemas.microsoft.com/office/drawing/2010/main">
                  <a:noFill/>
                </a14:hiddenFill>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51" name="Line 13"/>
            <p:cNvSpPr>
              <a:spLocks noChangeShapeType="1"/>
            </p:cNvSpPr>
            <p:nvPr/>
          </p:nvSpPr>
          <p:spPr bwMode="auto">
            <a:xfrm flipH="1" flipV="1">
              <a:off x="3521" y="102"/>
              <a:ext cx="0" cy="2430"/>
            </a:xfrm>
            <a:prstGeom prst="line">
              <a:avLst/>
            </a:prstGeom>
            <a:noFill/>
            <a:ln w="12700">
              <a:solidFill>
                <a:srgbClr val="000000"/>
              </a:solidFill>
              <a:round/>
              <a:headEnd/>
              <a:tailEnd type="triangle" w="sm" len="lg"/>
            </a:ln>
            <a:effectLst>
              <a:outerShdw blurRad="63500" dist="38099" dir="2700000" algn="ctr" rotWithShape="0">
                <a:srgbClr val="000000">
                  <a:alpha val="74998"/>
                </a:srgbClr>
              </a:outerShdw>
            </a:effectLst>
            <a:extLst>
              <a:ext uri="{909E8E84-426E-40dd-AFC4-6F175D3DCCD1}">
                <a14:hiddenFill xmlns="" xmlns:a14="http://schemas.microsoft.com/office/drawing/2010/main">
                  <a:noFill/>
                </a14:hiddenFill>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52" name="Rectangle 14"/>
            <p:cNvSpPr>
              <a:spLocks noChangeArrowheads="1"/>
            </p:cNvSpPr>
            <p:nvPr/>
          </p:nvSpPr>
          <p:spPr bwMode="auto">
            <a:xfrm>
              <a:off x="5097" y="2670"/>
              <a:ext cx="454" cy="250"/>
            </a:xfrm>
            <a:prstGeom prst="rect">
              <a:avLst/>
            </a:prstGeom>
            <a:noFill/>
            <a:ln>
              <a:noFill/>
            </a:ln>
            <a:effectLst>
              <a:outerShdw blurRad="38100" dist="25399" dir="2700000" algn="ctr" rotWithShape="0">
                <a:srgbClr val="000000">
                  <a:alpha val="75000"/>
                </a:srgbClr>
              </a:outerShdw>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solidFill>
                    <a:srgbClr val="000000"/>
                  </a:solidFill>
                  <a:effectLst/>
                  <a:uLnTx/>
                  <a:uFillTx/>
                  <a:latin typeface="Arial" charset="0"/>
                  <a:ea typeface="ＭＳ Ｐゴシック" charset="0"/>
                </a:rPr>
                <a:t>B [T]</a:t>
              </a:r>
            </a:p>
          </p:txBody>
        </p:sp>
        <p:sp>
          <p:nvSpPr>
            <p:cNvPr id="53" name="Rectangle 15"/>
            <p:cNvSpPr>
              <a:spLocks noChangeArrowheads="1"/>
            </p:cNvSpPr>
            <p:nvPr/>
          </p:nvSpPr>
          <p:spPr bwMode="auto">
            <a:xfrm>
              <a:off x="2229" y="3141"/>
              <a:ext cx="454" cy="250"/>
            </a:xfrm>
            <a:prstGeom prst="rect">
              <a:avLst/>
            </a:prstGeom>
            <a:noFill/>
            <a:ln>
              <a:noFill/>
            </a:ln>
            <a:effectLst>
              <a:outerShdw blurRad="38100" dist="25399" dir="2700000" algn="ctr" rotWithShape="0">
                <a:srgbClr val="000000">
                  <a:alpha val="85999"/>
                </a:srgbClr>
              </a:outerShdw>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en-US" sz="2000" b="0" i="0" u="none" strike="noStrike" kern="0" cap="none" spc="0" normalizeH="0" baseline="0" noProof="0">
                  <a:ln>
                    <a:noFill/>
                  </a:ln>
                  <a:solidFill>
                    <a:srgbClr val="000000"/>
                  </a:solidFill>
                  <a:effectLst/>
                  <a:uLnTx/>
                  <a:uFillTx/>
                  <a:latin typeface="Arial" charset="0"/>
                  <a:ea typeface="ＭＳ Ｐゴシック" charset="0"/>
                </a:rPr>
                <a:t>T [K]</a:t>
              </a:r>
            </a:p>
          </p:txBody>
        </p:sp>
        <p:sp>
          <p:nvSpPr>
            <p:cNvPr id="54" name="Rectangle 16"/>
            <p:cNvSpPr>
              <a:spLocks noChangeArrowheads="1"/>
            </p:cNvSpPr>
            <p:nvPr/>
          </p:nvSpPr>
          <p:spPr bwMode="auto">
            <a:xfrm>
              <a:off x="3503" y="70"/>
              <a:ext cx="857" cy="250"/>
            </a:xfrm>
            <a:prstGeom prst="rect">
              <a:avLst/>
            </a:prstGeom>
            <a:noFill/>
            <a:ln>
              <a:noFill/>
            </a:ln>
            <a:effectLst>
              <a:outerShdw blurRad="38100" dist="25399" dir="2700000" algn="ctr" rotWithShape="0">
                <a:srgbClr val="000000">
                  <a:alpha val="75000"/>
                </a:srgbClr>
              </a:outerShdw>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en-US" sz="2000" b="0" i="0" u="none" strike="noStrike" kern="0" cap="none" spc="0" normalizeH="0" baseline="0" noProof="0" dirty="0" err="1">
                  <a:ln>
                    <a:noFill/>
                  </a:ln>
                  <a:solidFill>
                    <a:srgbClr val="000000"/>
                  </a:solidFill>
                  <a:effectLst/>
                  <a:uLnTx/>
                  <a:uFillTx/>
                  <a:latin typeface="Arial" charset="0"/>
                  <a:ea typeface="ＭＳ Ｐゴシック" charset="0"/>
                </a:rPr>
                <a:t>J</a:t>
              </a:r>
              <a:r>
                <a:rPr kumimoji="0" lang="en-US" sz="2000" b="0" i="0" u="none" strike="noStrike" kern="0" cap="none" spc="0" normalizeH="0" baseline="-25000" noProof="0" dirty="0" err="1">
                  <a:ln>
                    <a:noFill/>
                  </a:ln>
                  <a:solidFill>
                    <a:srgbClr val="000000"/>
                  </a:solidFill>
                  <a:effectLst/>
                  <a:uLnTx/>
                  <a:uFillTx/>
                  <a:latin typeface="Arial" charset="0"/>
                  <a:ea typeface="ＭＳ Ｐゴシック" charset="0"/>
                </a:rPr>
                <a:t>c</a:t>
              </a:r>
              <a:r>
                <a:rPr kumimoji="0" lang="en-US" sz="2000" b="0" i="0" u="none" strike="noStrike" kern="0" cap="none" spc="0" normalizeH="0" baseline="0" noProof="0" dirty="0">
                  <a:ln>
                    <a:noFill/>
                  </a:ln>
                  <a:solidFill>
                    <a:srgbClr val="000000"/>
                  </a:solidFill>
                  <a:effectLst/>
                  <a:uLnTx/>
                  <a:uFillTx/>
                  <a:latin typeface="Arial" charset="0"/>
                  <a:ea typeface="ＭＳ Ｐゴシック" charset="0"/>
                </a:rPr>
                <a:t> [A/mm</a:t>
              </a:r>
              <a:r>
                <a:rPr kumimoji="0" lang="en-US" sz="2000" b="0" i="0" u="none" strike="noStrike" kern="0" cap="none" spc="0" normalizeH="0" baseline="30000" noProof="0" dirty="0">
                  <a:ln>
                    <a:noFill/>
                  </a:ln>
                  <a:solidFill>
                    <a:srgbClr val="000000"/>
                  </a:solidFill>
                  <a:effectLst/>
                  <a:uLnTx/>
                  <a:uFillTx/>
                  <a:latin typeface="Arial" charset="0"/>
                  <a:ea typeface="ＭＳ Ｐゴシック" charset="0"/>
                </a:rPr>
                <a:t>2</a:t>
              </a:r>
              <a:r>
                <a:rPr kumimoji="0" lang="en-US" sz="2000" b="0" i="0" u="none" strike="noStrike" kern="0" cap="none" spc="0" normalizeH="0" baseline="0" noProof="0" dirty="0">
                  <a:ln>
                    <a:noFill/>
                  </a:ln>
                  <a:solidFill>
                    <a:srgbClr val="000000"/>
                  </a:solidFill>
                  <a:effectLst/>
                  <a:uLnTx/>
                  <a:uFillTx/>
                  <a:latin typeface="Arial" charset="0"/>
                  <a:ea typeface="ＭＳ Ｐゴシック" charset="0"/>
                </a:rPr>
                <a:t>]</a:t>
              </a:r>
            </a:p>
          </p:txBody>
        </p:sp>
        <p:sp>
          <p:nvSpPr>
            <p:cNvPr id="55" name="Rectangle 17"/>
            <p:cNvSpPr>
              <a:spLocks noChangeArrowheads="1"/>
            </p:cNvSpPr>
            <p:nvPr/>
          </p:nvSpPr>
          <p:spPr bwMode="auto">
            <a:xfrm>
              <a:off x="3130" y="3416"/>
              <a:ext cx="187" cy="212"/>
            </a:xfrm>
            <a:prstGeom prst="rect">
              <a:avLst/>
            </a:prstGeom>
            <a:noFill/>
            <a:ln>
              <a:noFill/>
            </a:ln>
            <a:extLst>
              <a:ext uri="{909E8E84-426E-40dd-AFC4-6F175D3DCCD1}">
                <a14:hiddenFill xmlns="" xmlns:a14="http://schemas.microsoft.com/office/drawing/2010/main">
                  <a:solidFill>
                    <a:schemeClr val="bg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en-US" sz="1600" b="0" i="0" u="none" strike="noStrike" kern="0" cap="none" spc="0" normalizeH="0" baseline="0" noProof="0" smtClean="0">
                  <a:ln>
                    <a:noFill/>
                  </a:ln>
                  <a:solidFill>
                    <a:srgbClr val="000000"/>
                  </a:solidFill>
                  <a:effectLst/>
                  <a:uLnTx/>
                  <a:uFillTx/>
                  <a:latin typeface="Arial" charset="0"/>
                  <a:ea typeface="ＭＳ Ｐゴシック" charset="0"/>
                </a:rPr>
                <a:t>5</a:t>
              </a:r>
            </a:p>
          </p:txBody>
        </p:sp>
        <p:sp>
          <p:nvSpPr>
            <p:cNvPr id="56" name="Rectangle 18"/>
            <p:cNvSpPr>
              <a:spLocks noChangeArrowheads="1"/>
            </p:cNvSpPr>
            <p:nvPr/>
          </p:nvSpPr>
          <p:spPr bwMode="auto">
            <a:xfrm>
              <a:off x="4714" y="3254"/>
              <a:ext cx="187" cy="21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en-US" sz="1600" b="0" i="0" u="none" strike="noStrike" kern="0" cap="none" spc="0" normalizeH="0" baseline="0" noProof="0" smtClean="0">
                  <a:ln>
                    <a:noFill/>
                  </a:ln>
                  <a:solidFill>
                    <a:srgbClr val="000000"/>
                  </a:solidFill>
                  <a:effectLst/>
                  <a:uLnTx/>
                  <a:uFillTx/>
                  <a:latin typeface="Arial" charset="0"/>
                  <a:ea typeface="ＭＳ Ｐゴシック" charset="0"/>
                </a:rPr>
                <a:t>5</a:t>
              </a:r>
            </a:p>
          </p:txBody>
        </p:sp>
        <p:sp>
          <p:nvSpPr>
            <p:cNvPr id="57" name="Rectangle 19"/>
            <p:cNvSpPr>
              <a:spLocks noChangeArrowheads="1"/>
            </p:cNvSpPr>
            <p:nvPr/>
          </p:nvSpPr>
          <p:spPr bwMode="auto">
            <a:xfrm>
              <a:off x="2457" y="2757"/>
              <a:ext cx="330" cy="212"/>
            </a:xfrm>
            <a:prstGeom prst="rect">
              <a:avLst/>
            </a:prstGeom>
            <a:noFill/>
            <a:ln>
              <a:noFill/>
            </a:ln>
            <a:extLst>
              <a:ext uri="{909E8E84-426E-40dd-AFC4-6F175D3DCCD1}">
                <a14:hiddenFill xmlns="" xmlns:a14="http://schemas.microsoft.com/office/drawing/2010/main">
                  <a:solidFill>
                    <a:schemeClr val="bg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en-US" sz="1600" b="0" i="0" u="none" strike="noStrike" kern="0" cap="none" spc="0" normalizeH="0" baseline="0" noProof="0" smtClean="0">
                  <a:ln>
                    <a:noFill/>
                  </a:ln>
                  <a:solidFill>
                    <a:srgbClr val="000000"/>
                  </a:solidFill>
                  <a:effectLst/>
                  <a:uLnTx/>
                  <a:uFillTx/>
                  <a:latin typeface="Arial" charset="0"/>
                  <a:ea typeface="ＭＳ Ｐゴシック" charset="0"/>
                </a:rPr>
                <a:t>100</a:t>
              </a:r>
            </a:p>
          </p:txBody>
        </p:sp>
        <p:sp>
          <p:nvSpPr>
            <p:cNvPr id="58" name="Rectangle 20"/>
            <p:cNvSpPr>
              <a:spLocks noChangeArrowheads="1"/>
            </p:cNvSpPr>
            <p:nvPr/>
          </p:nvSpPr>
          <p:spPr bwMode="auto">
            <a:xfrm>
              <a:off x="2351" y="2317"/>
              <a:ext cx="436" cy="212"/>
            </a:xfrm>
            <a:prstGeom prst="rect">
              <a:avLst/>
            </a:prstGeom>
            <a:noFill/>
            <a:ln>
              <a:noFill/>
            </a:ln>
            <a:extLst>
              <a:ext uri="{909E8E84-426E-40dd-AFC4-6F175D3DCCD1}">
                <a14:hiddenFill xmlns="" xmlns:a14="http://schemas.microsoft.com/office/drawing/2010/main">
                  <a:solidFill>
                    <a:schemeClr val="bg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en-US" sz="1600" b="0" i="0" u="none" strike="noStrike" kern="0" cap="none" spc="0" normalizeH="0" baseline="0" noProof="0" smtClean="0">
                  <a:ln>
                    <a:noFill/>
                  </a:ln>
                  <a:solidFill>
                    <a:srgbClr val="000000"/>
                  </a:solidFill>
                  <a:effectLst/>
                  <a:uLnTx/>
                  <a:uFillTx/>
                  <a:latin typeface="Arial" charset="0"/>
                  <a:ea typeface="ＭＳ Ｐゴシック" charset="0"/>
                </a:rPr>
                <a:t>1,000</a:t>
              </a:r>
            </a:p>
          </p:txBody>
        </p:sp>
        <p:sp>
          <p:nvSpPr>
            <p:cNvPr id="59" name="Rectangle 21"/>
            <p:cNvSpPr>
              <a:spLocks noChangeArrowheads="1"/>
            </p:cNvSpPr>
            <p:nvPr/>
          </p:nvSpPr>
          <p:spPr bwMode="auto">
            <a:xfrm>
              <a:off x="2279" y="1872"/>
              <a:ext cx="508" cy="212"/>
            </a:xfrm>
            <a:prstGeom prst="rect">
              <a:avLst/>
            </a:prstGeom>
            <a:noFill/>
            <a:ln>
              <a:noFill/>
            </a:ln>
            <a:extLst>
              <a:ext uri="{909E8E84-426E-40dd-AFC4-6F175D3DCCD1}">
                <a14:hiddenFill xmlns="" xmlns:a14="http://schemas.microsoft.com/office/drawing/2010/main">
                  <a:solidFill>
                    <a:schemeClr val="bg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en-US" sz="1600" b="0" i="0" u="none" strike="noStrike" kern="0" cap="none" spc="0" normalizeH="0" baseline="0" noProof="0" smtClean="0">
                  <a:ln>
                    <a:noFill/>
                  </a:ln>
                  <a:solidFill>
                    <a:srgbClr val="000000"/>
                  </a:solidFill>
                  <a:effectLst/>
                  <a:uLnTx/>
                  <a:uFillTx/>
                  <a:latin typeface="Arial" charset="0"/>
                  <a:ea typeface="ＭＳ Ｐゴシック" charset="0"/>
                </a:rPr>
                <a:t>10,000</a:t>
              </a:r>
            </a:p>
          </p:txBody>
        </p:sp>
        <p:sp>
          <p:nvSpPr>
            <p:cNvPr id="60" name="Rectangle 22"/>
            <p:cNvSpPr>
              <a:spLocks noChangeArrowheads="1"/>
            </p:cNvSpPr>
            <p:nvPr/>
          </p:nvSpPr>
          <p:spPr bwMode="auto">
            <a:xfrm>
              <a:off x="2208" y="1426"/>
              <a:ext cx="579" cy="212"/>
            </a:xfrm>
            <a:prstGeom prst="rect">
              <a:avLst/>
            </a:prstGeom>
            <a:noFill/>
            <a:ln>
              <a:noFill/>
            </a:ln>
            <a:extLst>
              <a:ext uri="{909E8E84-426E-40dd-AFC4-6F175D3DCCD1}">
                <a14:hiddenFill xmlns="" xmlns:a14="http://schemas.microsoft.com/office/drawing/2010/main">
                  <a:solidFill>
                    <a:schemeClr val="bg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en-US" sz="1600" b="0" i="0" u="none" strike="noStrike" kern="0" cap="none" spc="0" normalizeH="0" baseline="0" noProof="0" smtClean="0">
                  <a:ln>
                    <a:noFill/>
                  </a:ln>
                  <a:solidFill>
                    <a:srgbClr val="000000"/>
                  </a:solidFill>
                  <a:effectLst/>
                  <a:uLnTx/>
                  <a:uFillTx/>
                  <a:latin typeface="Arial" charset="0"/>
                  <a:ea typeface="ＭＳ Ｐゴシック" charset="0"/>
                </a:rPr>
                <a:t>100,000</a:t>
              </a:r>
            </a:p>
          </p:txBody>
        </p:sp>
        <p:sp>
          <p:nvSpPr>
            <p:cNvPr id="61" name="Oval 23"/>
            <p:cNvSpPr>
              <a:spLocks noChangeArrowheads="1"/>
            </p:cNvSpPr>
            <p:nvPr/>
          </p:nvSpPr>
          <p:spPr bwMode="auto">
            <a:xfrm>
              <a:off x="3691" y="1862"/>
              <a:ext cx="58" cy="58"/>
            </a:xfrm>
            <a:prstGeom prst="ellipse">
              <a:avLst/>
            </a:prstGeom>
            <a:noFill/>
            <a:ln w="19050">
              <a:solidFill>
                <a:srgbClr val="000000"/>
              </a:solidFill>
              <a:round/>
              <a:headEnd/>
              <a:tailEnd/>
            </a:ln>
            <a:extLst>
              <a:ext uri="{909E8E84-426E-40dd-AFC4-6F175D3DCCD1}">
                <a14:hiddenFill xmlns="" xmlns:a14="http://schemas.microsoft.com/office/drawing/2010/main">
                  <a:solidFill>
                    <a:schemeClr val="accent1"/>
                  </a:solidFill>
                </a14:hiddenFill>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000000"/>
                </a:solidFill>
                <a:effectLst/>
                <a:uLnTx/>
                <a:uFillTx/>
                <a:latin typeface="Tahoma" charset="0"/>
                <a:ea typeface="ＭＳ Ｐゴシック" charset="0"/>
              </a:endParaRPr>
            </a:p>
          </p:txBody>
        </p:sp>
        <p:sp>
          <p:nvSpPr>
            <p:cNvPr id="62" name="Rectangle 24"/>
            <p:cNvSpPr>
              <a:spLocks noChangeArrowheads="1"/>
            </p:cNvSpPr>
            <p:nvPr/>
          </p:nvSpPr>
          <p:spPr bwMode="auto">
            <a:xfrm rot="18863245">
              <a:off x="4298" y="3688"/>
              <a:ext cx="191" cy="173"/>
            </a:xfrm>
            <a:prstGeom prst="rect">
              <a:avLst/>
            </a:prstGeom>
            <a:solidFill>
              <a:srgbClr val="FFFFFF"/>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000000"/>
                </a:solidFill>
                <a:effectLst/>
                <a:uLnTx/>
                <a:uFillTx/>
                <a:latin typeface="Tahoma" charset="0"/>
                <a:ea typeface="ＭＳ Ｐゴシック" charset="0"/>
              </a:endParaRPr>
            </a:p>
          </p:txBody>
        </p:sp>
        <p:sp>
          <p:nvSpPr>
            <p:cNvPr id="63" name="Rectangle 25"/>
            <p:cNvSpPr>
              <a:spLocks noChangeArrowheads="1"/>
            </p:cNvSpPr>
            <p:nvPr/>
          </p:nvSpPr>
          <p:spPr bwMode="auto">
            <a:xfrm rot="1116376">
              <a:off x="3644" y="3578"/>
              <a:ext cx="191" cy="172"/>
            </a:xfrm>
            <a:prstGeom prst="rect">
              <a:avLst/>
            </a:prstGeom>
            <a:solidFill>
              <a:srgbClr val="FFFFFF"/>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000000"/>
                </a:solidFill>
                <a:effectLst/>
                <a:uLnTx/>
                <a:uFillTx/>
                <a:latin typeface="Tahoma" charset="0"/>
                <a:ea typeface="ＭＳ Ｐゴシック" charset="0"/>
              </a:endParaRPr>
            </a:p>
          </p:txBody>
        </p:sp>
        <p:sp>
          <p:nvSpPr>
            <p:cNvPr id="64" name="Rectangle 26"/>
            <p:cNvSpPr>
              <a:spLocks noChangeArrowheads="1"/>
            </p:cNvSpPr>
            <p:nvPr/>
          </p:nvSpPr>
          <p:spPr bwMode="auto">
            <a:xfrm rot="1116376">
              <a:off x="4143" y="3709"/>
              <a:ext cx="191" cy="172"/>
            </a:xfrm>
            <a:prstGeom prst="rect">
              <a:avLst/>
            </a:prstGeom>
            <a:solidFill>
              <a:srgbClr val="FFFFFF"/>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000000"/>
                </a:solidFill>
                <a:effectLst/>
                <a:uLnTx/>
                <a:uFillTx/>
                <a:latin typeface="Tahoma" charset="0"/>
                <a:ea typeface="ＭＳ Ｐゴシック" charset="0"/>
              </a:endParaRPr>
            </a:p>
          </p:txBody>
        </p:sp>
        <p:sp>
          <p:nvSpPr>
            <p:cNvPr id="65" name="Rectangle 27"/>
            <p:cNvSpPr>
              <a:spLocks noChangeArrowheads="1"/>
            </p:cNvSpPr>
            <p:nvPr/>
          </p:nvSpPr>
          <p:spPr bwMode="auto">
            <a:xfrm>
              <a:off x="4336" y="3637"/>
              <a:ext cx="258" cy="21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en-US" sz="1600" b="0" i="0" u="none" strike="noStrike" kern="0" cap="none" spc="0" normalizeH="0" baseline="0" noProof="0" smtClean="0">
                  <a:ln>
                    <a:noFill/>
                  </a:ln>
                  <a:solidFill>
                    <a:srgbClr val="000000"/>
                  </a:solidFill>
                  <a:effectLst/>
                  <a:uLnTx/>
                  <a:uFillTx/>
                  <a:latin typeface="Arial" charset="0"/>
                  <a:ea typeface="ＭＳ Ｐゴシック" charset="0"/>
                </a:rPr>
                <a:t>10</a:t>
              </a:r>
            </a:p>
          </p:txBody>
        </p:sp>
        <p:sp>
          <p:nvSpPr>
            <p:cNvPr id="66" name="Rectangle 28"/>
            <p:cNvSpPr>
              <a:spLocks noChangeArrowheads="1"/>
            </p:cNvSpPr>
            <p:nvPr/>
          </p:nvSpPr>
          <p:spPr bwMode="auto">
            <a:xfrm>
              <a:off x="3583" y="3553"/>
              <a:ext cx="258" cy="212"/>
            </a:xfrm>
            <a:prstGeom prst="rect">
              <a:avLst/>
            </a:prstGeom>
            <a:noFill/>
            <a:ln>
              <a:noFill/>
            </a:ln>
            <a:extLst>
              <a:ext uri="{909E8E84-426E-40dd-AFC4-6F175D3DCCD1}">
                <a14:hiddenFill xmlns="" xmlns:a14="http://schemas.microsoft.com/office/drawing/2010/main">
                  <a:solidFill>
                    <a:schemeClr val="bg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en-US" sz="1600" b="0" i="0" u="none" strike="noStrike" kern="0" cap="none" spc="0" normalizeH="0" baseline="0" noProof="0" smtClean="0">
                  <a:ln>
                    <a:noFill/>
                  </a:ln>
                  <a:solidFill>
                    <a:srgbClr val="000000"/>
                  </a:solidFill>
                  <a:effectLst/>
                  <a:uLnTx/>
                  <a:uFillTx/>
                  <a:latin typeface="Arial" charset="0"/>
                  <a:ea typeface="ＭＳ Ｐゴシック" charset="0"/>
                </a:rPr>
                <a:t>10</a:t>
              </a:r>
            </a:p>
          </p:txBody>
        </p:sp>
        <p:sp>
          <p:nvSpPr>
            <p:cNvPr id="67" name="Rectangle 29"/>
            <p:cNvSpPr>
              <a:spLocks noChangeArrowheads="1"/>
            </p:cNvSpPr>
            <p:nvPr/>
          </p:nvSpPr>
          <p:spPr bwMode="auto">
            <a:xfrm>
              <a:off x="4107" y="3689"/>
              <a:ext cx="258" cy="21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en-US" sz="1600" b="0" i="0" u="none" strike="noStrike" kern="0" cap="none" spc="0" normalizeH="0" baseline="0" noProof="0" smtClean="0">
                  <a:ln>
                    <a:noFill/>
                  </a:ln>
                  <a:solidFill>
                    <a:srgbClr val="000000"/>
                  </a:solidFill>
                  <a:effectLst/>
                  <a:uLnTx/>
                  <a:uFillTx/>
                  <a:latin typeface="Arial" charset="0"/>
                  <a:ea typeface="ＭＳ Ｐゴシック" charset="0"/>
                </a:rPr>
                <a:t>15</a:t>
              </a:r>
            </a:p>
          </p:txBody>
        </p:sp>
        <p:grpSp>
          <p:nvGrpSpPr>
            <p:cNvPr id="68" name="Group 30"/>
            <p:cNvGrpSpPr>
              <a:grpSpLocks/>
            </p:cNvGrpSpPr>
            <p:nvPr/>
          </p:nvGrpSpPr>
          <p:grpSpPr bwMode="auto">
            <a:xfrm>
              <a:off x="3945" y="677"/>
              <a:ext cx="2854" cy="762"/>
              <a:chOff x="4301" y="792"/>
              <a:chExt cx="2854" cy="762"/>
            </a:xfrm>
          </p:grpSpPr>
          <p:sp>
            <p:nvSpPr>
              <p:cNvPr id="75" name="Rectangle 31"/>
              <p:cNvSpPr>
                <a:spLocks noChangeArrowheads="1"/>
              </p:cNvSpPr>
              <p:nvPr/>
            </p:nvSpPr>
            <p:spPr bwMode="auto">
              <a:xfrm>
                <a:off x="4348" y="1373"/>
                <a:ext cx="508" cy="148"/>
              </a:xfrm>
              <a:prstGeom prst="rect">
                <a:avLst/>
              </a:prstGeom>
              <a:solidFill>
                <a:srgbClr val="FFFFFF"/>
              </a:solidFill>
              <a:ln>
                <a:noFill/>
              </a:ln>
              <a:extLst>
                <a:ext uri="{91240B29-F687-4f45-9708-019B960494DF}">
                  <a14:hiddenLine xmlns="" xmlns:a14="http://schemas.microsoft.com/office/drawing/2010/main" w="9525">
                    <a:solidFill>
                      <a:schemeClr val="tx1"/>
                    </a:solidFill>
                    <a:miter lim="800000"/>
                    <a:headEnd/>
                    <a:tailEnd/>
                  </a14:hiddenLine>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000000"/>
                  </a:solidFill>
                  <a:effectLst/>
                  <a:uLnTx/>
                  <a:uFillTx/>
                  <a:latin typeface="Tahoma" charset="0"/>
                  <a:ea typeface="ＭＳ Ｐゴシック" charset="0"/>
                </a:endParaRPr>
              </a:p>
            </p:txBody>
          </p:sp>
          <p:sp>
            <p:nvSpPr>
              <p:cNvPr id="76" name="Rectangle 32"/>
              <p:cNvSpPr>
                <a:spLocks noChangeArrowheads="1"/>
              </p:cNvSpPr>
              <p:nvPr/>
            </p:nvSpPr>
            <p:spPr bwMode="auto">
              <a:xfrm rot="21582786">
                <a:off x="4301" y="1342"/>
                <a:ext cx="603" cy="212"/>
              </a:xfrm>
              <a:prstGeom prst="rect">
                <a:avLst/>
              </a:prstGeom>
              <a:solidFill>
                <a:srgbClr val="FFFFFF">
                  <a:alpha val="50000"/>
                </a:srgbClr>
              </a:solidFill>
              <a:ln>
                <a:noFill/>
              </a:ln>
              <a:effectLst/>
              <a:extLst>
                <a:ext uri="{909E8E84-426E-40dd-AFC4-6F175D3DCCD1}">
                  <a14:hiddenFill xmlns="" xmlns:a14="http://schemas.microsoft.com/office/drawing/2010/main">
                    <a:solidFill>
                      <a:schemeClr val="bg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38100" dist="25399" dir="2700000" algn="ctr" rotWithShape="0">
                        <a:srgbClr val="000000">
                          <a:alpha val="75000"/>
                        </a:srgbClr>
                      </a:outerShdw>
                    </a:effectLst>
                  </a14:hiddenEffects>
                </a:ext>
              </a:extLst>
            </p:spPr>
            <p:txBody>
              <a:bodyPr wrap="none">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FF0000"/>
                    </a:solidFill>
                    <a:effectLst/>
                    <a:uLnTx/>
                    <a:uFillTx/>
                    <a:latin typeface="Arial" charset="0"/>
                    <a:ea typeface="ＭＳ Ｐゴシック" charset="0"/>
                  </a:rPr>
                  <a:t>B = 5 [T]</a:t>
                </a:r>
              </a:p>
            </p:txBody>
          </p:sp>
          <p:sp>
            <p:nvSpPr>
              <p:cNvPr id="78" name="Rectangle 32"/>
              <p:cNvSpPr>
                <a:spLocks noChangeArrowheads="1"/>
              </p:cNvSpPr>
              <p:nvPr/>
            </p:nvSpPr>
            <p:spPr bwMode="auto">
              <a:xfrm rot="21582786">
                <a:off x="6585" y="792"/>
                <a:ext cx="570" cy="224"/>
              </a:xfrm>
              <a:prstGeom prst="rect">
                <a:avLst/>
              </a:prstGeom>
              <a:solidFill>
                <a:srgbClr val="FFFFFF">
                  <a:alpha val="50000"/>
                </a:srgbClr>
              </a:solidFill>
              <a:ln>
                <a:noFill/>
              </a:ln>
              <a:effectLst/>
              <a:extLst>
                <a:ext uri="{909E8E84-426E-40dd-AFC4-6F175D3DCCD1}">
                  <a14:hiddenFill xmlns="" xmlns:a14="http://schemas.microsoft.com/office/drawing/2010/main">
                    <a:solidFill>
                      <a:schemeClr val="bg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38100" dist="25399" dir="2700000" algn="ctr" rotWithShape="0">
                        <a:srgbClr val="000000">
                          <a:alpha val="75000"/>
                        </a:srgbClr>
                      </a:outerShdw>
                    </a:effectLst>
                  </a14:hiddenEffects>
                </a:ext>
              </a:extLst>
            </p:spPr>
            <p:txBody>
              <a:bodyPr wrap="none">
                <a:spAutoFit/>
              </a:bodyPr>
              <a:lstStyle/>
              <a:p>
                <a:pPr eaLnBrk="0" fontAlgn="auto" hangingPunct="0">
                  <a:spcBef>
                    <a:spcPts val="0"/>
                  </a:spcBef>
                  <a:spcAft>
                    <a:spcPts val="0"/>
                  </a:spcAft>
                  <a:defRPr/>
                </a:pPr>
                <a:r>
                  <a:rPr lang="en-US" sz="1600" b="0" i="0" kern="0" dirty="0" err="1">
                    <a:solidFill>
                      <a:schemeClr val="accent1"/>
                    </a:solidFill>
                    <a:latin typeface="Arial" charset="0"/>
                    <a:ea typeface="ＭＳ Ｐゴシック" charset="0"/>
                  </a:rPr>
                  <a:t>J</a:t>
                </a:r>
                <a:r>
                  <a:rPr lang="en-US" sz="1600" b="0" i="0" kern="0" baseline="-25000" dirty="0" err="1">
                    <a:solidFill>
                      <a:schemeClr val="accent1"/>
                    </a:solidFill>
                    <a:latin typeface="Arial" charset="0"/>
                    <a:ea typeface="ＭＳ Ｐゴシック" charset="0"/>
                  </a:rPr>
                  <a:t>c</a:t>
                </a:r>
                <a:r>
                  <a:rPr lang="en-US" sz="1600" b="0" i="0" kern="0" dirty="0">
                    <a:solidFill>
                      <a:schemeClr val="accent1"/>
                    </a:solidFill>
                    <a:latin typeface="Arial" charset="0"/>
                    <a:ea typeface="ＭＳ Ｐゴシック" charset="0"/>
                  </a:rPr>
                  <a:t> not </a:t>
                </a:r>
                <a:r>
                  <a:rPr lang="en-US" sz="1600" b="0" i="0" kern="0" dirty="0" smtClean="0">
                    <a:solidFill>
                      <a:schemeClr val="accent1"/>
                    </a:solidFill>
                    <a:latin typeface="Arial" charset="0"/>
                    <a:ea typeface="ＭＳ Ｐゴシック" charset="0"/>
                  </a:rPr>
                  <a:t>J</a:t>
                </a:r>
                <a:endParaRPr lang="en-US" sz="1600" b="0" i="0" kern="0" dirty="0">
                  <a:solidFill>
                    <a:schemeClr val="accent1"/>
                  </a:solidFill>
                  <a:latin typeface="Arial" charset="0"/>
                  <a:ea typeface="ＭＳ Ｐゴシック" charset="0"/>
                </a:endParaRPr>
              </a:p>
            </p:txBody>
          </p:sp>
        </p:grpSp>
        <p:grpSp>
          <p:nvGrpSpPr>
            <p:cNvPr id="69" name="Group 33"/>
            <p:cNvGrpSpPr>
              <a:grpSpLocks/>
            </p:cNvGrpSpPr>
            <p:nvPr/>
          </p:nvGrpSpPr>
          <p:grpSpPr bwMode="auto">
            <a:xfrm>
              <a:off x="2841" y="570"/>
              <a:ext cx="568" cy="212"/>
              <a:chOff x="1001" y="401"/>
              <a:chExt cx="568" cy="212"/>
            </a:xfrm>
          </p:grpSpPr>
          <p:sp>
            <p:nvSpPr>
              <p:cNvPr id="73" name="Rectangle 34"/>
              <p:cNvSpPr>
                <a:spLocks noChangeArrowheads="1"/>
              </p:cNvSpPr>
              <p:nvPr/>
            </p:nvSpPr>
            <p:spPr bwMode="auto">
              <a:xfrm>
                <a:off x="1049" y="445"/>
                <a:ext cx="472" cy="125"/>
              </a:xfrm>
              <a:prstGeom prst="rect">
                <a:avLst/>
              </a:prstGeom>
              <a:solidFill>
                <a:srgbClr val="FFFFFF"/>
              </a:solidFill>
              <a:ln>
                <a:noFill/>
              </a:ln>
              <a:extLst>
                <a:ext uri="{91240B29-F687-4f45-9708-019B960494DF}">
                  <a14:hiddenLine xmlns="" xmlns:a14="http://schemas.microsoft.com/office/drawing/2010/main" w="9525">
                    <a:solidFill>
                      <a:schemeClr val="tx1"/>
                    </a:solidFill>
                    <a:miter lim="800000"/>
                    <a:headEnd/>
                    <a:tailEnd/>
                  </a14:hiddenLine>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000000"/>
                  </a:solidFill>
                  <a:effectLst/>
                  <a:uLnTx/>
                  <a:uFillTx/>
                  <a:latin typeface="Tahoma" charset="0"/>
                  <a:ea typeface="ＭＳ Ｐゴシック" charset="0"/>
                </a:endParaRPr>
              </a:p>
            </p:txBody>
          </p:sp>
          <p:sp>
            <p:nvSpPr>
              <p:cNvPr id="74" name="Rectangle 35"/>
              <p:cNvSpPr>
                <a:spLocks noChangeArrowheads="1"/>
              </p:cNvSpPr>
              <p:nvPr/>
            </p:nvSpPr>
            <p:spPr bwMode="auto">
              <a:xfrm>
                <a:off x="1001" y="401"/>
                <a:ext cx="568" cy="212"/>
              </a:xfrm>
              <a:prstGeom prst="rect">
                <a:avLst/>
              </a:prstGeom>
              <a:solidFill>
                <a:srgbClr val="FFFFFF">
                  <a:alpha val="50000"/>
                </a:srgbClr>
              </a:solid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38100" dist="25399" dir="2700000" algn="ctr" rotWithShape="0">
                        <a:srgbClr val="000000">
                          <a:alpha val="75000"/>
                        </a:srgbClr>
                      </a:outerShdw>
                    </a:effectLst>
                  </a14:hiddenEffects>
                </a:ext>
              </a:extLst>
            </p:spPr>
            <p:txBody>
              <a:bodyPr wrap="none">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0000FF"/>
                    </a:solidFill>
                    <a:effectLst/>
                    <a:uLnTx/>
                    <a:uFillTx/>
                    <a:latin typeface="Arial" charset="0"/>
                    <a:ea typeface="ＭＳ Ｐゴシック" charset="0"/>
                  </a:rPr>
                  <a:t>T=1.9 K</a:t>
                </a:r>
              </a:p>
            </p:txBody>
          </p:sp>
        </p:grpSp>
        <p:grpSp>
          <p:nvGrpSpPr>
            <p:cNvPr id="70" name="Group 36"/>
            <p:cNvGrpSpPr>
              <a:grpSpLocks/>
            </p:cNvGrpSpPr>
            <p:nvPr/>
          </p:nvGrpSpPr>
          <p:grpSpPr bwMode="auto">
            <a:xfrm>
              <a:off x="2663" y="805"/>
              <a:ext cx="568" cy="212"/>
              <a:chOff x="1001" y="401"/>
              <a:chExt cx="568" cy="212"/>
            </a:xfrm>
          </p:grpSpPr>
          <p:sp>
            <p:nvSpPr>
              <p:cNvPr id="71" name="Rectangle 37"/>
              <p:cNvSpPr>
                <a:spLocks noChangeArrowheads="1"/>
              </p:cNvSpPr>
              <p:nvPr/>
            </p:nvSpPr>
            <p:spPr bwMode="auto">
              <a:xfrm>
                <a:off x="1049" y="445"/>
                <a:ext cx="472" cy="125"/>
              </a:xfrm>
              <a:prstGeom prst="rect">
                <a:avLst/>
              </a:prstGeom>
              <a:solidFill>
                <a:srgbClr val="FFFFFF"/>
              </a:solidFill>
              <a:ln>
                <a:noFill/>
              </a:ln>
              <a:extLst>
                <a:ext uri="{91240B29-F687-4f45-9708-019B960494DF}">
                  <a14:hiddenLine xmlns="" xmlns:a14="http://schemas.microsoft.com/office/drawing/2010/main" w="9525">
                    <a:solidFill>
                      <a:schemeClr val="tx1"/>
                    </a:solidFill>
                    <a:miter lim="800000"/>
                    <a:headEnd/>
                    <a:tailEnd/>
                  </a14:hiddenLine>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000000"/>
                  </a:solidFill>
                  <a:effectLst/>
                  <a:uLnTx/>
                  <a:uFillTx/>
                  <a:latin typeface="Tahoma" charset="0"/>
                  <a:ea typeface="ＭＳ Ｐゴシック" charset="0"/>
                </a:endParaRPr>
              </a:p>
            </p:txBody>
          </p:sp>
          <p:sp>
            <p:nvSpPr>
              <p:cNvPr id="72" name="Rectangle 38"/>
              <p:cNvSpPr>
                <a:spLocks noChangeArrowheads="1"/>
              </p:cNvSpPr>
              <p:nvPr/>
            </p:nvSpPr>
            <p:spPr bwMode="auto">
              <a:xfrm>
                <a:off x="1001" y="401"/>
                <a:ext cx="568" cy="212"/>
              </a:xfrm>
              <a:prstGeom prst="rect">
                <a:avLst/>
              </a:prstGeom>
              <a:solidFill>
                <a:srgbClr val="FFFFFF">
                  <a:alpha val="50000"/>
                </a:srgbClr>
              </a:solid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38100" dist="25399" dir="2700000" algn="ctr" rotWithShape="0">
                        <a:srgbClr val="000000">
                          <a:alpha val="75000"/>
                        </a:srgbClr>
                      </a:outerShdw>
                    </a:effectLst>
                  </a14:hiddenEffects>
                </a:ext>
              </a:extLst>
            </p:spPr>
            <p:txBody>
              <a:bodyPr wrap="none">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0000FF"/>
                    </a:solidFill>
                    <a:effectLst/>
                    <a:uLnTx/>
                    <a:uFillTx/>
                    <a:latin typeface="Arial" charset="0"/>
                    <a:ea typeface="ＭＳ Ｐゴシック" charset="0"/>
                  </a:rPr>
                  <a:t>T=4.2 K</a:t>
                </a:r>
              </a:p>
            </p:txBody>
          </p:sp>
        </p:grpSp>
      </p:grpSp>
      <p:sp>
        <p:nvSpPr>
          <p:cNvPr id="3" name="Oval 2"/>
          <p:cNvSpPr/>
          <p:nvPr/>
        </p:nvSpPr>
        <p:spPr bwMode="auto">
          <a:xfrm>
            <a:off x="3970266" y="1052736"/>
            <a:ext cx="444208" cy="444257"/>
          </a:xfrm>
          <a:prstGeom prst="ellipse">
            <a:avLst/>
          </a:prstGeom>
          <a:noFill/>
          <a:ln w="19050" cap="flat" cmpd="sng" algn="ctr">
            <a:solidFill>
              <a:srgbClr val="00B05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cxnSp>
        <p:nvCxnSpPr>
          <p:cNvPr id="5" name="Straight Connector 4"/>
          <p:cNvCxnSpPr/>
          <p:nvPr/>
        </p:nvCxnSpPr>
        <p:spPr bwMode="auto">
          <a:xfrm>
            <a:off x="4374638" y="1404676"/>
            <a:ext cx="3884097" cy="919089"/>
          </a:xfrm>
          <a:prstGeom prst="line">
            <a:avLst/>
          </a:prstGeom>
          <a:solidFill>
            <a:schemeClr val="accent1"/>
          </a:solidFill>
          <a:ln w="12700" cap="flat" cmpd="sng" algn="ctr">
            <a:solidFill>
              <a:srgbClr val="00B050"/>
            </a:solidFill>
            <a:prstDash val="solid"/>
            <a:round/>
            <a:headEnd type="none" w="med" len="med"/>
            <a:tailEnd type="none" w="med" len="med"/>
          </a:ln>
          <a:effectLst/>
        </p:spPr>
      </p:cxnSp>
    </p:spTree>
    <p:extLst>
      <p:ext uri="{BB962C8B-B14F-4D97-AF65-F5344CB8AC3E}">
        <p14:creationId xmlns:p14="http://schemas.microsoft.com/office/powerpoint/2010/main" val="368686899"/>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The maximum achievable field (on paper) depends on                   the amount of conductor and on the superconductor’s          critical line</a:t>
            </a:r>
            <a:endParaRPr lang="en-US" sz="2800" b="0" i="0" kern="0" dirty="0" smtClean="0">
              <a:solidFill>
                <a:srgbClr val="0033CC"/>
              </a:solidFill>
              <a:latin typeface="Calibri Light" panose="020F0302020204030204" pitchFamily="34" charset="0"/>
            </a:endParaRPr>
          </a:p>
        </p:txBody>
      </p:sp>
      <p:pic>
        <p:nvPicPr>
          <p:cNvPr id="55" name="Picture 8" descr="NbTi surface2"/>
          <p:cNvPicPr>
            <a:picLocks noChangeAspect="1" noChangeArrowheads="1"/>
          </p:cNvPicPr>
          <p:nvPr/>
        </p:nvPicPr>
        <p:blipFill>
          <a:blip r:embed="rId3" cstate="print">
            <a:extLst>
              <a:ext uri="{28A0092B-C50C-407E-A947-70E740481C1C}">
                <a14:useLocalDpi xmlns:a14="http://schemas.microsoft.com/office/drawing/2010/main" val="0"/>
              </a:ext>
            </a:extLst>
          </a:blip>
          <a:srcRect t="1349" b="13557"/>
          <a:stretch>
            <a:fillRect/>
          </a:stretch>
        </p:blipFill>
        <p:spPr bwMode="auto">
          <a:xfrm>
            <a:off x="419100" y="1981200"/>
            <a:ext cx="4308475" cy="47053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6" name="Text Box 9"/>
          <p:cNvSpPr txBox="1">
            <a:spLocks noChangeArrowheads="1"/>
          </p:cNvSpPr>
          <p:nvPr/>
        </p:nvSpPr>
        <p:spPr bwMode="auto">
          <a:xfrm>
            <a:off x="681038" y="5330825"/>
            <a:ext cx="260350" cy="27463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GB" sz="1200" b="0" i="0">
                <a:solidFill>
                  <a:srgbClr val="000000"/>
                </a:solidFill>
                <a:latin typeface="Times New Roman" charset="0"/>
                <a:ea typeface="ＭＳ Ｐゴシック" charset="0"/>
              </a:rPr>
              <a:t>8</a:t>
            </a:r>
            <a:endParaRPr lang="en-US" sz="1200" b="0" i="0">
              <a:solidFill>
                <a:srgbClr val="000000"/>
              </a:solidFill>
              <a:latin typeface="Times New Roman" charset="0"/>
              <a:ea typeface="ＭＳ Ｐゴシック" charset="0"/>
            </a:endParaRPr>
          </a:p>
        </p:txBody>
      </p:sp>
      <p:sp>
        <p:nvSpPr>
          <p:cNvPr id="57" name="Text Box 10"/>
          <p:cNvSpPr txBox="1">
            <a:spLocks noChangeArrowheads="1"/>
          </p:cNvSpPr>
          <p:nvPr/>
        </p:nvSpPr>
        <p:spPr bwMode="auto">
          <a:xfrm>
            <a:off x="977900" y="5145088"/>
            <a:ext cx="260350" cy="27463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GB" sz="1200" b="0" i="0">
                <a:solidFill>
                  <a:srgbClr val="000000"/>
                </a:solidFill>
                <a:latin typeface="Times New Roman" charset="0"/>
                <a:ea typeface="ＭＳ Ｐゴシック" charset="0"/>
              </a:rPr>
              <a:t>6</a:t>
            </a:r>
            <a:endParaRPr lang="en-US" sz="1200" b="0" i="0">
              <a:solidFill>
                <a:srgbClr val="000000"/>
              </a:solidFill>
              <a:latin typeface="Times New Roman" charset="0"/>
              <a:ea typeface="ＭＳ Ｐゴシック" charset="0"/>
            </a:endParaRPr>
          </a:p>
        </p:txBody>
      </p:sp>
      <p:sp>
        <p:nvSpPr>
          <p:cNvPr id="58" name="Text Box 11"/>
          <p:cNvSpPr txBox="1">
            <a:spLocks noChangeArrowheads="1"/>
          </p:cNvSpPr>
          <p:nvPr/>
        </p:nvSpPr>
        <p:spPr bwMode="auto">
          <a:xfrm>
            <a:off x="1281113" y="4959350"/>
            <a:ext cx="260350" cy="27463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GB" sz="1200" b="0" i="0">
                <a:solidFill>
                  <a:srgbClr val="000000"/>
                </a:solidFill>
                <a:latin typeface="Times New Roman" charset="0"/>
                <a:ea typeface="ＭＳ Ｐゴシック" charset="0"/>
              </a:rPr>
              <a:t>4</a:t>
            </a:r>
            <a:endParaRPr lang="en-US" sz="1200" b="0" i="0">
              <a:solidFill>
                <a:srgbClr val="000000"/>
              </a:solidFill>
              <a:latin typeface="Times New Roman" charset="0"/>
              <a:ea typeface="ＭＳ Ｐゴシック" charset="0"/>
            </a:endParaRPr>
          </a:p>
        </p:txBody>
      </p:sp>
      <p:sp>
        <p:nvSpPr>
          <p:cNvPr id="59" name="Text Box 12"/>
          <p:cNvSpPr txBox="1">
            <a:spLocks noChangeArrowheads="1"/>
          </p:cNvSpPr>
          <p:nvPr/>
        </p:nvSpPr>
        <p:spPr bwMode="auto">
          <a:xfrm>
            <a:off x="1639888" y="4827588"/>
            <a:ext cx="260350" cy="27463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GB" sz="1200" b="0" i="0">
                <a:solidFill>
                  <a:srgbClr val="000000"/>
                </a:solidFill>
                <a:latin typeface="Times New Roman" charset="0"/>
                <a:ea typeface="ＭＳ Ｐゴシック" charset="0"/>
              </a:rPr>
              <a:t>2</a:t>
            </a:r>
            <a:endParaRPr lang="en-US" sz="1200" b="0" i="0">
              <a:solidFill>
                <a:srgbClr val="000000"/>
              </a:solidFill>
              <a:latin typeface="Times New Roman" charset="0"/>
              <a:ea typeface="ＭＳ Ｐゴシック" charset="0"/>
            </a:endParaRPr>
          </a:p>
        </p:txBody>
      </p:sp>
      <p:sp>
        <p:nvSpPr>
          <p:cNvPr id="60" name="Text Box 13"/>
          <p:cNvSpPr txBox="1">
            <a:spLocks noChangeArrowheads="1"/>
          </p:cNvSpPr>
          <p:nvPr/>
        </p:nvSpPr>
        <p:spPr bwMode="auto">
          <a:xfrm>
            <a:off x="2405063" y="4764088"/>
            <a:ext cx="260350" cy="27463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GB" sz="1200" b="0" i="0">
                <a:solidFill>
                  <a:srgbClr val="000000"/>
                </a:solidFill>
                <a:latin typeface="Times New Roman" charset="0"/>
                <a:ea typeface="ＭＳ Ｐゴシック" charset="0"/>
              </a:rPr>
              <a:t>2</a:t>
            </a:r>
            <a:endParaRPr lang="en-US" sz="1200" b="0" i="0">
              <a:solidFill>
                <a:srgbClr val="000000"/>
              </a:solidFill>
              <a:latin typeface="Times New Roman" charset="0"/>
              <a:ea typeface="ＭＳ Ｐゴシック" charset="0"/>
            </a:endParaRPr>
          </a:p>
        </p:txBody>
      </p:sp>
      <p:sp>
        <p:nvSpPr>
          <p:cNvPr id="61" name="Text Box 14"/>
          <p:cNvSpPr txBox="1">
            <a:spLocks noChangeArrowheads="1"/>
          </p:cNvSpPr>
          <p:nvPr/>
        </p:nvSpPr>
        <p:spPr bwMode="auto">
          <a:xfrm>
            <a:off x="2673350" y="4938713"/>
            <a:ext cx="260350" cy="27463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GB" sz="1200" b="0" i="0">
                <a:solidFill>
                  <a:srgbClr val="000000"/>
                </a:solidFill>
                <a:latin typeface="Times New Roman" charset="0"/>
                <a:ea typeface="ＭＳ Ｐゴシック" charset="0"/>
              </a:rPr>
              <a:t>4</a:t>
            </a:r>
            <a:endParaRPr lang="en-US" sz="1200" b="0" i="0">
              <a:solidFill>
                <a:srgbClr val="000000"/>
              </a:solidFill>
              <a:latin typeface="Times New Roman" charset="0"/>
              <a:ea typeface="ＭＳ Ｐゴシック" charset="0"/>
            </a:endParaRPr>
          </a:p>
        </p:txBody>
      </p:sp>
      <p:sp>
        <p:nvSpPr>
          <p:cNvPr id="62" name="Text Box 15"/>
          <p:cNvSpPr txBox="1">
            <a:spLocks noChangeArrowheads="1"/>
          </p:cNvSpPr>
          <p:nvPr/>
        </p:nvSpPr>
        <p:spPr bwMode="auto">
          <a:xfrm>
            <a:off x="2998788" y="5121275"/>
            <a:ext cx="260350" cy="27463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GB" sz="1200" b="0" i="0">
                <a:solidFill>
                  <a:srgbClr val="000000"/>
                </a:solidFill>
                <a:latin typeface="Times New Roman" charset="0"/>
                <a:ea typeface="ＭＳ Ｐゴシック" charset="0"/>
              </a:rPr>
              <a:t>6</a:t>
            </a:r>
            <a:endParaRPr lang="en-US" sz="1200" b="0" i="0">
              <a:solidFill>
                <a:srgbClr val="000000"/>
              </a:solidFill>
              <a:latin typeface="Times New Roman" charset="0"/>
              <a:ea typeface="ＭＳ Ｐゴシック" charset="0"/>
            </a:endParaRPr>
          </a:p>
        </p:txBody>
      </p:sp>
      <p:sp>
        <p:nvSpPr>
          <p:cNvPr id="63" name="Text Box 16"/>
          <p:cNvSpPr txBox="1">
            <a:spLocks noChangeArrowheads="1"/>
          </p:cNvSpPr>
          <p:nvPr/>
        </p:nvSpPr>
        <p:spPr bwMode="auto">
          <a:xfrm>
            <a:off x="3335338" y="5318125"/>
            <a:ext cx="260350" cy="27463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GB" sz="1200" b="0" i="0">
                <a:solidFill>
                  <a:srgbClr val="000000"/>
                </a:solidFill>
                <a:latin typeface="Times New Roman" charset="0"/>
                <a:ea typeface="ＭＳ Ｐゴシック" charset="0"/>
              </a:rPr>
              <a:t>8</a:t>
            </a:r>
            <a:endParaRPr lang="en-US" sz="1200" b="0" i="0">
              <a:solidFill>
                <a:srgbClr val="000000"/>
              </a:solidFill>
              <a:latin typeface="Times New Roman" charset="0"/>
              <a:ea typeface="ＭＳ Ｐゴシック" charset="0"/>
            </a:endParaRPr>
          </a:p>
        </p:txBody>
      </p:sp>
      <p:sp>
        <p:nvSpPr>
          <p:cNvPr id="64" name="Text Box 17"/>
          <p:cNvSpPr txBox="1">
            <a:spLocks noChangeArrowheads="1"/>
          </p:cNvSpPr>
          <p:nvPr/>
        </p:nvSpPr>
        <p:spPr bwMode="auto">
          <a:xfrm>
            <a:off x="3611563" y="5470525"/>
            <a:ext cx="336550" cy="27463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GB" sz="1200" b="0" i="0">
                <a:solidFill>
                  <a:srgbClr val="000000"/>
                </a:solidFill>
                <a:latin typeface="Times New Roman" charset="0"/>
                <a:ea typeface="ＭＳ Ｐゴシック" charset="0"/>
              </a:rPr>
              <a:t>10</a:t>
            </a:r>
            <a:endParaRPr lang="en-US" sz="1200" b="0" i="0">
              <a:solidFill>
                <a:srgbClr val="000000"/>
              </a:solidFill>
              <a:latin typeface="Times New Roman" charset="0"/>
              <a:ea typeface="ＭＳ Ｐゴシック" charset="0"/>
            </a:endParaRPr>
          </a:p>
        </p:txBody>
      </p:sp>
      <p:sp>
        <p:nvSpPr>
          <p:cNvPr id="65" name="Text Box 18"/>
          <p:cNvSpPr txBox="1">
            <a:spLocks noChangeArrowheads="1"/>
          </p:cNvSpPr>
          <p:nvPr/>
        </p:nvSpPr>
        <p:spPr bwMode="auto">
          <a:xfrm>
            <a:off x="3938588" y="5683250"/>
            <a:ext cx="336550" cy="27463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GB" sz="1200" b="0" i="0">
                <a:solidFill>
                  <a:srgbClr val="000000"/>
                </a:solidFill>
                <a:latin typeface="Times New Roman" charset="0"/>
                <a:ea typeface="ＭＳ Ｐゴシック" charset="0"/>
              </a:rPr>
              <a:t>12</a:t>
            </a:r>
            <a:endParaRPr lang="en-US" sz="1200" b="0" i="0">
              <a:solidFill>
                <a:srgbClr val="000000"/>
              </a:solidFill>
              <a:latin typeface="Times New Roman" charset="0"/>
              <a:ea typeface="ＭＳ Ｐゴシック" charset="0"/>
            </a:endParaRPr>
          </a:p>
        </p:txBody>
      </p:sp>
      <p:sp>
        <p:nvSpPr>
          <p:cNvPr id="66" name="Text Box 19"/>
          <p:cNvSpPr txBox="1">
            <a:spLocks noChangeArrowheads="1"/>
          </p:cNvSpPr>
          <p:nvPr/>
        </p:nvSpPr>
        <p:spPr bwMode="auto">
          <a:xfrm>
            <a:off x="4283075" y="5819775"/>
            <a:ext cx="336550" cy="27463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GB" sz="1200" b="0" i="0">
                <a:solidFill>
                  <a:srgbClr val="000000"/>
                </a:solidFill>
                <a:latin typeface="Times New Roman" charset="0"/>
                <a:ea typeface="ＭＳ Ｐゴシック" charset="0"/>
              </a:rPr>
              <a:t>14</a:t>
            </a:r>
            <a:endParaRPr lang="en-US" sz="1200" b="0" i="0">
              <a:solidFill>
                <a:srgbClr val="000000"/>
              </a:solidFill>
              <a:latin typeface="Times New Roman" charset="0"/>
              <a:ea typeface="ＭＳ Ｐゴシック" charset="0"/>
            </a:endParaRPr>
          </a:p>
        </p:txBody>
      </p:sp>
      <p:sp>
        <p:nvSpPr>
          <p:cNvPr id="67" name="Rectangle 20"/>
          <p:cNvSpPr>
            <a:spLocks noChangeArrowheads="1"/>
          </p:cNvSpPr>
          <p:nvPr/>
        </p:nvSpPr>
        <p:spPr bwMode="auto">
          <a:xfrm>
            <a:off x="1776413" y="4300538"/>
            <a:ext cx="68262" cy="268287"/>
          </a:xfrm>
          <a:prstGeom prst="rect">
            <a:avLst/>
          </a:prstGeom>
          <a:solidFill>
            <a:srgbClr val="FFFFFF"/>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68" name="AutoShape 21"/>
          <p:cNvSpPr>
            <a:spLocks noChangeArrowheads="1"/>
          </p:cNvSpPr>
          <p:nvPr/>
        </p:nvSpPr>
        <p:spPr bwMode="auto">
          <a:xfrm rot="1706844" flipH="1">
            <a:off x="4106763" y="5575300"/>
            <a:ext cx="432000" cy="231775"/>
          </a:xfrm>
          <a:prstGeom prst="parallelogram">
            <a:avLst>
              <a:gd name="adj" fmla="val 63189"/>
            </a:avLst>
          </a:prstGeom>
          <a:solidFill>
            <a:srgbClr val="FFFFFF">
              <a:alpha val="50000"/>
            </a:srgbClr>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i="0" u="none" strike="noStrike" kern="0" cap="none" spc="0" normalizeH="0" baseline="0" noProof="0" dirty="0" smtClean="0">
                <a:ln>
                  <a:noFill/>
                </a:ln>
                <a:solidFill>
                  <a:srgbClr val="000000"/>
                </a:solidFill>
                <a:effectLst/>
                <a:uLnTx/>
                <a:uFillTx/>
                <a:latin typeface="Calibri Light" panose="020F0302020204030204" pitchFamily="34" charset="0"/>
                <a:ea typeface="ＭＳ Ｐゴシック" charset="0"/>
              </a:rPr>
              <a:t>Field [T]</a:t>
            </a:r>
            <a:endParaRPr kumimoji="0" lang="en-US" sz="1200" i="0" u="none" strike="noStrike" kern="0" cap="none" spc="0" normalizeH="0" baseline="0" noProof="0" dirty="0">
              <a:ln>
                <a:noFill/>
              </a:ln>
              <a:solidFill>
                <a:srgbClr val="000000"/>
              </a:solidFill>
              <a:effectLst/>
              <a:uLnTx/>
              <a:uFillTx/>
              <a:latin typeface="Calibri Light" panose="020F0302020204030204" pitchFamily="34" charset="0"/>
              <a:ea typeface="ＭＳ Ｐゴシック" charset="0"/>
            </a:endParaRPr>
          </a:p>
        </p:txBody>
      </p:sp>
      <p:sp>
        <p:nvSpPr>
          <p:cNvPr id="69" name="Text Box 22"/>
          <p:cNvSpPr txBox="1">
            <a:spLocks noChangeArrowheads="1"/>
          </p:cNvSpPr>
          <p:nvPr/>
        </p:nvSpPr>
        <p:spPr bwMode="auto">
          <a:xfrm>
            <a:off x="2090738" y="4257675"/>
            <a:ext cx="260350" cy="27463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GB" sz="1200" b="0" i="0">
                <a:solidFill>
                  <a:srgbClr val="000000"/>
                </a:solidFill>
                <a:latin typeface="Times New Roman" charset="0"/>
                <a:ea typeface="ＭＳ Ｐゴシック" charset="0"/>
              </a:rPr>
              <a:t>1</a:t>
            </a:r>
            <a:endParaRPr lang="en-US" sz="1200" b="0" i="0">
              <a:solidFill>
                <a:srgbClr val="000000"/>
              </a:solidFill>
              <a:latin typeface="Times New Roman" charset="0"/>
              <a:ea typeface="ＭＳ Ｐゴシック" charset="0"/>
            </a:endParaRPr>
          </a:p>
        </p:txBody>
      </p:sp>
      <p:sp>
        <p:nvSpPr>
          <p:cNvPr id="70" name="Text Box 23"/>
          <p:cNvSpPr txBox="1">
            <a:spLocks noChangeArrowheads="1"/>
          </p:cNvSpPr>
          <p:nvPr/>
        </p:nvSpPr>
        <p:spPr bwMode="auto">
          <a:xfrm>
            <a:off x="2060575" y="3871913"/>
            <a:ext cx="260350" cy="27463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GB" sz="1200" b="0" i="0">
                <a:solidFill>
                  <a:srgbClr val="000000"/>
                </a:solidFill>
                <a:latin typeface="Times New Roman" charset="0"/>
                <a:ea typeface="ＭＳ Ｐゴシック" charset="0"/>
              </a:rPr>
              <a:t>2</a:t>
            </a:r>
            <a:endParaRPr lang="en-US" sz="1200" b="0" i="0">
              <a:solidFill>
                <a:srgbClr val="000000"/>
              </a:solidFill>
              <a:latin typeface="Times New Roman" charset="0"/>
              <a:ea typeface="ＭＳ Ｐゴシック" charset="0"/>
            </a:endParaRPr>
          </a:p>
        </p:txBody>
      </p:sp>
      <p:sp>
        <p:nvSpPr>
          <p:cNvPr id="71" name="Text Box 24"/>
          <p:cNvSpPr txBox="1">
            <a:spLocks noChangeArrowheads="1"/>
          </p:cNvSpPr>
          <p:nvPr/>
        </p:nvSpPr>
        <p:spPr bwMode="auto">
          <a:xfrm>
            <a:off x="2066925" y="3502025"/>
            <a:ext cx="260350" cy="27463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GB" sz="1200" b="0" i="0">
                <a:solidFill>
                  <a:srgbClr val="000000"/>
                </a:solidFill>
                <a:latin typeface="Times New Roman" charset="0"/>
                <a:ea typeface="ＭＳ Ｐゴシック" charset="0"/>
              </a:rPr>
              <a:t>3</a:t>
            </a:r>
            <a:endParaRPr lang="en-US" sz="1200" b="0" i="0">
              <a:solidFill>
                <a:srgbClr val="000000"/>
              </a:solidFill>
              <a:latin typeface="Times New Roman" charset="0"/>
              <a:ea typeface="ＭＳ Ｐゴシック" charset="0"/>
            </a:endParaRPr>
          </a:p>
        </p:txBody>
      </p:sp>
      <p:sp>
        <p:nvSpPr>
          <p:cNvPr id="72" name="Text Box 25"/>
          <p:cNvSpPr txBox="1">
            <a:spLocks noChangeArrowheads="1"/>
          </p:cNvSpPr>
          <p:nvPr/>
        </p:nvSpPr>
        <p:spPr bwMode="auto">
          <a:xfrm>
            <a:off x="1887538" y="3114675"/>
            <a:ext cx="260350" cy="27463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GB" sz="1200" b="0" i="0">
                <a:solidFill>
                  <a:srgbClr val="000000"/>
                </a:solidFill>
                <a:latin typeface="Times New Roman" charset="0"/>
                <a:ea typeface="ＭＳ Ｐゴシック" charset="0"/>
              </a:rPr>
              <a:t>4</a:t>
            </a:r>
            <a:endParaRPr lang="en-US" sz="1200" b="0" i="0">
              <a:solidFill>
                <a:srgbClr val="000000"/>
              </a:solidFill>
              <a:latin typeface="Times New Roman" charset="0"/>
              <a:ea typeface="ＭＳ Ｐゴシック" charset="0"/>
            </a:endParaRPr>
          </a:p>
        </p:txBody>
      </p:sp>
      <p:sp>
        <p:nvSpPr>
          <p:cNvPr id="73" name="Text Box 26"/>
          <p:cNvSpPr txBox="1">
            <a:spLocks noChangeArrowheads="1"/>
          </p:cNvSpPr>
          <p:nvPr/>
        </p:nvSpPr>
        <p:spPr bwMode="auto">
          <a:xfrm>
            <a:off x="2092325" y="2776538"/>
            <a:ext cx="260350" cy="27463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GB" sz="1200" b="0" i="0">
                <a:solidFill>
                  <a:srgbClr val="000000"/>
                </a:solidFill>
                <a:latin typeface="Times New Roman" charset="0"/>
                <a:ea typeface="ＭＳ Ｐゴシック" charset="0"/>
              </a:rPr>
              <a:t>5</a:t>
            </a:r>
            <a:endParaRPr lang="en-US" sz="1200" b="0" i="0">
              <a:solidFill>
                <a:srgbClr val="000000"/>
              </a:solidFill>
              <a:latin typeface="Times New Roman" charset="0"/>
              <a:ea typeface="ＭＳ Ｐゴシック" charset="0"/>
            </a:endParaRPr>
          </a:p>
        </p:txBody>
      </p:sp>
      <p:sp>
        <p:nvSpPr>
          <p:cNvPr id="74" name="Text Box 27"/>
          <p:cNvSpPr txBox="1">
            <a:spLocks noChangeArrowheads="1"/>
          </p:cNvSpPr>
          <p:nvPr/>
        </p:nvSpPr>
        <p:spPr bwMode="auto">
          <a:xfrm>
            <a:off x="2092325" y="2403475"/>
            <a:ext cx="260350" cy="274638"/>
          </a:xfrm>
          <a:prstGeom prst="rect">
            <a:avLst/>
          </a:prstGeom>
          <a:noFill/>
          <a:ln>
            <a:noFill/>
          </a:ln>
          <a:effectLst/>
          <a:extLst>
            <a:ext uri="{909E8E84-426E-40dd-AFC4-6F175D3DCCD1}">
              <a14:hiddenFill xmlns="" xmlns:a14="http://schemas.microsoft.com/office/drawing/2010/main">
                <a:solidFill>
                  <a:schemeClr val="bg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GB" sz="1200" b="0" i="0">
                <a:solidFill>
                  <a:srgbClr val="000000"/>
                </a:solidFill>
                <a:latin typeface="Times New Roman" charset="0"/>
                <a:ea typeface="ＭＳ Ｐゴシック" charset="0"/>
              </a:rPr>
              <a:t>6</a:t>
            </a:r>
            <a:endParaRPr lang="en-US" sz="1200" b="0" i="0">
              <a:solidFill>
                <a:srgbClr val="000000"/>
              </a:solidFill>
              <a:latin typeface="Times New Roman" charset="0"/>
              <a:ea typeface="ＭＳ Ｐゴシック" charset="0"/>
            </a:endParaRPr>
          </a:p>
        </p:txBody>
      </p:sp>
      <p:sp>
        <p:nvSpPr>
          <p:cNvPr id="75" name="Text Box 28"/>
          <p:cNvSpPr txBox="1">
            <a:spLocks noChangeArrowheads="1"/>
          </p:cNvSpPr>
          <p:nvPr/>
        </p:nvSpPr>
        <p:spPr bwMode="auto">
          <a:xfrm>
            <a:off x="2106613" y="2052638"/>
            <a:ext cx="260350" cy="27463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GB" sz="1200" b="0" i="0">
                <a:solidFill>
                  <a:srgbClr val="000000"/>
                </a:solidFill>
                <a:latin typeface="Times New Roman" charset="0"/>
                <a:ea typeface="ＭＳ Ｐゴシック" charset="0"/>
              </a:rPr>
              <a:t>7</a:t>
            </a:r>
            <a:endParaRPr lang="en-US" sz="1200" b="0" i="0">
              <a:solidFill>
                <a:srgbClr val="000000"/>
              </a:solidFill>
              <a:latin typeface="Times New Roman" charset="0"/>
              <a:ea typeface="ＭＳ Ｐゴシック" charset="0"/>
            </a:endParaRPr>
          </a:p>
        </p:txBody>
      </p:sp>
      <p:sp>
        <p:nvSpPr>
          <p:cNvPr id="76" name="Text Box 29"/>
          <p:cNvSpPr txBox="1">
            <a:spLocks noChangeArrowheads="1"/>
          </p:cNvSpPr>
          <p:nvPr/>
        </p:nvSpPr>
        <p:spPr bwMode="auto">
          <a:xfrm rot="16200000">
            <a:off x="2390127" y="3369876"/>
            <a:ext cx="1742785" cy="276999"/>
          </a:xfrm>
          <a:prstGeom prst="rect">
            <a:avLst/>
          </a:prstGeom>
          <a:solidFill>
            <a:srgbClr val="FFFFFF">
              <a:alpha val="50000"/>
            </a:srgbClr>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fontAlgn="auto">
              <a:spcBef>
                <a:spcPts val="0"/>
              </a:spcBef>
              <a:spcAft>
                <a:spcPts val="0"/>
              </a:spcAft>
              <a:defRPr/>
            </a:pPr>
            <a:r>
              <a:rPr lang="en-GB" sz="1200" i="0" kern="0" dirty="0">
                <a:solidFill>
                  <a:srgbClr val="000000"/>
                </a:solidFill>
                <a:latin typeface="Calibri Light" panose="020F0302020204030204" pitchFamily="34" charset="0"/>
                <a:ea typeface="ＭＳ Ｐゴシック" charset="0"/>
              </a:rPr>
              <a:t>Current density </a:t>
            </a:r>
            <a:r>
              <a:rPr lang="en-GB" sz="1200" i="0" kern="0" dirty="0" smtClean="0">
                <a:solidFill>
                  <a:srgbClr val="000000"/>
                </a:solidFill>
                <a:latin typeface="Calibri Light" panose="020F0302020204030204" pitchFamily="34" charset="0"/>
                <a:ea typeface="ＭＳ Ｐゴシック" charset="0"/>
              </a:rPr>
              <a:t>[kA/mm</a:t>
            </a:r>
            <a:r>
              <a:rPr lang="en-GB" sz="1200" i="0" kern="0" baseline="30000" dirty="0" smtClean="0">
                <a:solidFill>
                  <a:srgbClr val="000000"/>
                </a:solidFill>
                <a:latin typeface="Calibri Light" panose="020F0302020204030204" pitchFamily="34" charset="0"/>
                <a:ea typeface="ＭＳ Ｐゴシック" charset="0"/>
              </a:rPr>
              <a:t>2</a:t>
            </a:r>
            <a:r>
              <a:rPr lang="en-GB" sz="1200" i="0" kern="0" dirty="0" smtClean="0">
                <a:solidFill>
                  <a:srgbClr val="000000"/>
                </a:solidFill>
                <a:latin typeface="Calibri Light" panose="020F0302020204030204" pitchFamily="34" charset="0"/>
                <a:ea typeface="ＭＳ Ｐゴシック" charset="0"/>
              </a:rPr>
              <a:t>]</a:t>
            </a:r>
            <a:endParaRPr lang="en-US" sz="1200" i="0" kern="0" baseline="30000" dirty="0">
              <a:solidFill>
                <a:srgbClr val="000000"/>
              </a:solidFill>
              <a:latin typeface="Calibri Light" panose="020F0302020204030204" pitchFamily="34" charset="0"/>
              <a:ea typeface="ＭＳ Ｐゴシック" charset="0"/>
            </a:endParaRPr>
          </a:p>
        </p:txBody>
      </p:sp>
      <p:sp>
        <p:nvSpPr>
          <p:cNvPr id="77" name="Line 30"/>
          <p:cNvSpPr>
            <a:spLocks noChangeShapeType="1"/>
          </p:cNvSpPr>
          <p:nvPr/>
        </p:nvSpPr>
        <p:spPr bwMode="auto">
          <a:xfrm flipH="1" flipV="1">
            <a:off x="3429000" y="3276600"/>
            <a:ext cx="0" cy="838200"/>
          </a:xfrm>
          <a:prstGeom prst="line">
            <a:avLst/>
          </a:prstGeom>
          <a:noFill/>
          <a:ln w="9525">
            <a:solidFill>
              <a:srgbClr val="000000"/>
            </a:solidFill>
            <a:round/>
            <a:headEnd/>
            <a:tailEnd type="triangle" w="sm"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78" name="Line 31"/>
          <p:cNvSpPr>
            <a:spLocks noChangeShapeType="1"/>
          </p:cNvSpPr>
          <p:nvPr/>
        </p:nvSpPr>
        <p:spPr bwMode="auto">
          <a:xfrm>
            <a:off x="2195513" y="4483100"/>
            <a:ext cx="153987" cy="90488"/>
          </a:xfrm>
          <a:prstGeom prst="line">
            <a:avLst/>
          </a:prstGeom>
          <a:noFill/>
          <a:ln w="9525">
            <a:solidFill>
              <a:srgbClr val="000000"/>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79" name="Line 32"/>
          <p:cNvSpPr>
            <a:spLocks noChangeShapeType="1"/>
          </p:cNvSpPr>
          <p:nvPr/>
        </p:nvSpPr>
        <p:spPr bwMode="auto">
          <a:xfrm>
            <a:off x="2711450" y="4799013"/>
            <a:ext cx="3175" cy="373062"/>
          </a:xfrm>
          <a:prstGeom prst="line">
            <a:avLst/>
          </a:prstGeom>
          <a:noFill/>
          <a:ln w="12700">
            <a:solidFill>
              <a:srgbClr val="000000"/>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80" name="Line 33"/>
          <p:cNvSpPr>
            <a:spLocks noChangeShapeType="1"/>
          </p:cNvSpPr>
          <p:nvPr/>
        </p:nvSpPr>
        <p:spPr bwMode="auto">
          <a:xfrm>
            <a:off x="2159000" y="4100513"/>
            <a:ext cx="204788" cy="114300"/>
          </a:xfrm>
          <a:prstGeom prst="line">
            <a:avLst/>
          </a:prstGeom>
          <a:noFill/>
          <a:ln w="9525">
            <a:solidFill>
              <a:srgbClr val="000000"/>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81" name="Line 34"/>
          <p:cNvSpPr>
            <a:spLocks noChangeShapeType="1"/>
          </p:cNvSpPr>
          <p:nvPr/>
        </p:nvSpPr>
        <p:spPr bwMode="auto">
          <a:xfrm>
            <a:off x="2147888" y="2649538"/>
            <a:ext cx="225425" cy="133350"/>
          </a:xfrm>
          <a:prstGeom prst="line">
            <a:avLst/>
          </a:prstGeom>
          <a:noFill/>
          <a:ln w="9525">
            <a:solidFill>
              <a:srgbClr val="000000"/>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82" name="Freeform 35"/>
          <p:cNvSpPr>
            <a:spLocks/>
          </p:cNvSpPr>
          <p:nvPr/>
        </p:nvSpPr>
        <p:spPr bwMode="auto">
          <a:xfrm>
            <a:off x="1465263" y="2767013"/>
            <a:ext cx="1746250" cy="3549650"/>
          </a:xfrm>
          <a:custGeom>
            <a:avLst/>
            <a:gdLst>
              <a:gd name="T0" fmla="*/ 0 w 1440"/>
              <a:gd name="T1" fmla="*/ 0 h 2856"/>
              <a:gd name="T2" fmla="*/ 144 w 1440"/>
              <a:gd name="T3" fmla="*/ 84 h 2856"/>
              <a:gd name="T4" fmla="*/ 174 w 1440"/>
              <a:gd name="T5" fmla="*/ 330 h 2856"/>
              <a:gd name="T6" fmla="*/ 222 w 1440"/>
              <a:gd name="T7" fmla="*/ 516 h 2856"/>
              <a:gd name="T8" fmla="*/ 306 w 1440"/>
              <a:gd name="T9" fmla="*/ 834 h 2856"/>
              <a:gd name="T10" fmla="*/ 402 w 1440"/>
              <a:gd name="T11" fmla="*/ 1104 h 2856"/>
              <a:gd name="T12" fmla="*/ 528 w 1440"/>
              <a:gd name="T13" fmla="*/ 1446 h 2856"/>
              <a:gd name="T14" fmla="*/ 714 w 1440"/>
              <a:gd name="T15" fmla="*/ 1866 h 2856"/>
              <a:gd name="T16" fmla="*/ 876 w 1440"/>
              <a:gd name="T17" fmla="*/ 2148 h 2856"/>
              <a:gd name="T18" fmla="*/ 996 w 1440"/>
              <a:gd name="T19" fmla="*/ 2340 h 2856"/>
              <a:gd name="T20" fmla="*/ 1194 w 1440"/>
              <a:gd name="T21" fmla="*/ 2586 h 2856"/>
              <a:gd name="T22" fmla="*/ 1338 w 1440"/>
              <a:gd name="T23" fmla="*/ 2766 h 2856"/>
              <a:gd name="T24" fmla="*/ 1440 w 1440"/>
              <a:gd name="T25" fmla="*/ 2856 h 2856"/>
              <a:gd name="T26" fmla="*/ 18 w 1440"/>
              <a:gd name="T27" fmla="*/ 2040 h 2856"/>
              <a:gd name="T28" fmla="*/ 0 w 1440"/>
              <a:gd name="T29" fmla="*/ 0 h 2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40" h="2856">
                <a:moveTo>
                  <a:pt x="0" y="0"/>
                </a:moveTo>
                <a:lnTo>
                  <a:pt x="144" y="84"/>
                </a:lnTo>
                <a:lnTo>
                  <a:pt x="174" y="330"/>
                </a:lnTo>
                <a:lnTo>
                  <a:pt x="222" y="516"/>
                </a:lnTo>
                <a:lnTo>
                  <a:pt x="306" y="834"/>
                </a:lnTo>
                <a:lnTo>
                  <a:pt x="402" y="1104"/>
                </a:lnTo>
                <a:lnTo>
                  <a:pt x="528" y="1446"/>
                </a:lnTo>
                <a:lnTo>
                  <a:pt x="714" y="1866"/>
                </a:lnTo>
                <a:lnTo>
                  <a:pt x="876" y="2148"/>
                </a:lnTo>
                <a:lnTo>
                  <a:pt x="996" y="2340"/>
                </a:lnTo>
                <a:lnTo>
                  <a:pt x="1194" y="2586"/>
                </a:lnTo>
                <a:lnTo>
                  <a:pt x="1338" y="2766"/>
                </a:lnTo>
                <a:lnTo>
                  <a:pt x="1440" y="2856"/>
                </a:lnTo>
                <a:lnTo>
                  <a:pt x="18" y="2040"/>
                </a:lnTo>
                <a:lnTo>
                  <a:pt x="0" y="0"/>
                </a:lnTo>
                <a:close/>
              </a:path>
            </a:pathLst>
          </a:custGeom>
          <a:solidFill>
            <a:srgbClr val="FFC5F7"/>
          </a:solidFill>
          <a:ln w="9525">
            <a:solidFill>
              <a:srgbClr val="000000"/>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83" name="Line 36"/>
          <p:cNvSpPr>
            <a:spLocks noChangeShapeType="1"/>
          </p:cNvSpPr>
          <p:nvPr/>
        </p:nvSpPr>
        <p:spPr bwMode="auto">
          <a:xfrm>
            <a:off x="1466850" y="2751138"/>
            <a:ext cx="11113" cy="2560637"/>
          </a:xfrm>
          <a:prstGeom prst="line">
            <a:avLst/>
          </a:prstGeom>
          <a:noFill/>
          <a:ln w="15875">
            <a:solidFill>
              <a:srgbClr val="000000"/>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84" name="Line 37"/>
          <p:cNvSpPr>
            <a:spLocks noChangeShapeType="1"/>
          </p:cNvSpPr>
          <p:nvPr/>
        </p:nvSpPr>
        <p:spPr bwMode="auto">
          <a:xfrm>
            <a:off x="1481138" y="5292725"/>
            <a:ext cx="334962" cy="193675"/>
          </a:xfrm>
          <a:prstGeom prst="line">
            <a:avLst/>
          </a:prstGeom>
          <a:noFill/>
          <a:ln w="12700">
            <a:solidFill>
              <a:srgbClr val="000000"/>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85" name="Line 38"/>
          <p:cNvSpPr>
            <a:spLocks noChangeShapeType="1"/>
          </p:cNvSpPr>
          <p:nvPr/>
        </p:nvSpPr>
        <p:spPr bwMode="auto">
          <a:xfrm>
            <a:off x="1979613" y="5588000"/>
            <a:ext cx="1182687" cy="704850"/>
          </a:xfrm>
          <a:prstGeom prst="line">
            <a:avLst/>
          </a:prstGeom>
          <a:noFill/>
          <a:ln w="12700">
            <a:solidFill>
              <a:srgbClr val="000000"/>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86" name="Freeform 40"/>
          <p:cNvSpPr>
            <a:spLocks/>
          </p:cNvSpPr>
          <p:nvPr/>
        </p:nvSpPr>
        <p:spPr bwMode="auto">
          <a:xfrm>
            <a:off x="1627188" y="2849563"/>
            <a:ext cx="1557337" cy="3430587"/>
          </a:xfrm>
          <a:custGeom>
            <a:avLst/>
            <a:gdLst>
              <a:gd name="T0" fmla="*/ 0 w 1284"/>
              <a:gd name="T1" fmla="*/ 0 h 2760"/>
              <a:gd name="T2" fmla="*/ 30 w 1284"/>
              <a:gd name="T3" fmla="*/ 210 h 2760"/>
              <a:gd name="T4" fmla="*/ 102 w 1284"/>
              <a:gd name="T5" fmla="*/ 504 h 2760"/>
              <a:gd name="T6" fmla="*/ 180 w 1284"/>
              <a:gd name="T7" fmla="*/ 774 h 2760"/>
              <a:gd name="T8" fmla="*/ 330 w 1284"/>
              <a:gd name="T9" fmla="*/ 1218 h 2760"/>
              <a:gd name="T10" fmla="*/ 474 w 1284"/>
              <a:gd name="T11" fmla="*/ 1578 h 2760"/>
              <a:gd name="T12" fmla="*/ 600 w 1284"/>
              <a:gd name="T13" fmla="*/ 1842 h 2760"/>
              <a:gd name="T14" fmla="*/ 714 w 1284"/>
              <a:gd name="T15" fmla="*/ 2028 h 2760"/>
              <a:gd name="T16" fmla="*/ 846 w 1284"/>
              <a:gd name="T17" fmla="*/ 2238 h 2760"/>
              <a:gd name="T18" fmla="*/ 996 w 1284"/>
              <a:gd name="T19" fmla="*/ 2430 h 2760"/>
              <a:gd name="T20" fmla="*/ 1146 w 1284"/>
              <a:gd name="T21" fmla="*/ 2616 h 2760"/>
              <a:gd name="T22" fmla="*/ 1284 w 1284"/>
              <a:gd name="T23" fmla="*/ 2760 h 2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84" h="2760">
                <a:moveTo>
                  <a:pt x="0" y="0"/>
                </a:moveTo>
                <a:cubicBezTo>
                  <a:pt x="6" y="63"/>
                  <a:pt x="13" y="126"/>
                  <a:pt x="30" y="210"/>
                </a:cubicBezTo>
                <a:cubicBezTo>
                  <a:pt x="47" y="294"/>
                  <a:pt x="77" y="410"/>
                  <a:pt x="102" y="504"/>
                </a:cubicBezTo>
                <a:cubicBezTo>
                  <a:pt x="127" y="598"/>
                  <a:pt x="142" y="655"/>
                  <a:pt x="180" y="774"/>
                </a:cubicBezTo>
                <a:cubicBezTo>
                  <a:pt x="218" y="893"/>
                  <a:pt x="281" y="1084"/>
                  <a:pt x="330" y="1218"/>
                </a:cubicBezTo>
                <a:cubicBezTo>
                  <a:pt x="379" y="1352"/>
                  <a:pt x="429" y="1474"/>
                  <a:pt x="474" y="1578"/>
                </a:cubicBezTo>
                <a:cubicBezTo>
                  <a:pt x="519" y="1682"/>
                  <a:pt x="560" y="1767"/>
                  <a:pt x="600" y="1842"/>
                </a:cubicBezTo>
                <a:cubicBezTo>
                  <a:pt x="640" y="1917"/>
                  <a:pt x="673" y="1962"/>
                  <a:pt x="714" y="2028"/>
                </a:cubicBezTo>
                <a:cubicBezTo>
                  <a:pt x="755" y="2094"/>
                  <a:pt x="799" y="2171"/>
                  <a:pt x="846" y="2238"/>
                </a:cubicBezTo>
                <a:cubicBezTo>
                  <a:pt x="893" y="2305"/>
                  <a:pt x="946" y="2367"/>
                  <a:pt x="996" y="2430"/>
                </a:cubicBezTo>
                <a:cubicBezTo>
                  <a:pt x="1046" y="2493"/>
                  <a:pt x="1098" y="2561"/>
                  <a:pt x="1146" y="2616"/>
                </a:cubicBezTo>
                <a:cubicBezTo>
                  <a:pt x="1194" y="2671"/>
                  <a:pt x="1239" y="2715"/>
                  <a:pt x="1284" y="2760"/>
                </a:cubicBezTo>
              </a:path>
            </a:pathLst>
          </a:custGeom>
          <a:noFill/>
          <a:ln w="28575" cmpd="sng">
            <a:solidFill>
              <a:srgbClr val="FF00FF"/>
            </a:solidFill>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lgn="ctr">
              <a:defRPr/>
            </a:pPr>
            <a:endParaRPr lang="en-US" b="0" i="0">
              <a:solidFill>
                <a:srgbClr val="000000"/>
              </a:solidFill>
              <a:latin typeface="Tahoma" charset="0"/>
              <a:ea typeface="ＭＳ Ｐゴシック" charset="0"/>
            </a:endParaRPr>
          </a:p>
        </p:txBody>
      </p:sp>
      <p:sp>
        <p:nvSpPr>
          <p:cNvPr id="87" name="Freeform 41"/>
          <p:cNvSpPr>
            <a:spLocks/>
          </p:cNvSpPr>
          <p:nvPr/>
        </p:nvSpPr>
        <p:spPr bwMode="auto">
          <a:xfrm>
            <a:off x="1358900" y="4295775"/>
            <a:ext cx="679450" cy="1524000"/>
          </a:xfrm>
          <a:custGeom>
            <a:avLst/>
            <a:gdLst>
              <a:gd name="T0" fmla="*/ 0 w 560"/>
              <a:gd name="T1" fmla="*/ 0 h 1216"/>
              <a:gd name="T2" fmla="*/ 28 w 560"/>
              <a:gd name="T3" fmla="*/ 112 h 1216"/>
              <a:gd name="T4" fmla="*/ 60 w 560"/>
              <a:gd name="T5" fmla="*/ 212 h 1216"/>
              <a:gd name="T6" fmla="*/ 96 w 560"/>
              <a:gd name="T7" fmla="*/ 312 h 1216"/>
              <a:gd name="T8" fmla="*/ 184 w 560"/>
              <a:gd name="T9" fmla="*/ 544 h 1216"/>
              <a:gd name="T10" fmla="*/ 456 w 560"/>
              <a:gd name="T11" fmla="*/ 1048 h 1216"/>
              <a:gd name="T12" fmla="*/ 560 w 560"/>
              <a:gd name="T13" fmla="*/ 1216 h 1216"/>
            </a:gdLst>
            <a:ahLst/>
            <a:cxnLst>
              <a:cxn ang="0">
                <a:pos x="T0" y="T1"/>
              </a:cxn>
              <a:cxn ang="0">
                <a:pos x="T2" y="T3"/>
              </a:cxn>
              <a:cxn ang="0">
                <a:pos x="T4" y="T5"/>
              </a:cxn>
              <a:cxn ang="0">
                <a:pos x="T6" y="T7"/>
              </a:cxn>
              <a:cxn ang="0">
                <a:pos x="T8" y="T9"/>
              </a:cxn>
              <a:cxn ang="0">
                <a:pos x="T10" y="T11"/>
              </a:cxn>
              <a:cxn ang="0">
                <a:pos x="T12" y="T13"/>
              </a:cxn>
            </a:cxnLst>
            <a:rect l="0" t="0" r="r" b="b"/>
            <a:pathLst>
              <a:path w="560" h="1216">
                <a:moveTo>
                  <a:pt x="0" y="0"/>
                </a:moveTo>
                <a:cubicBezTo>
                  <a:pt x="9" y="38"/>
                  <a:pt x="18" y="77"/>
                  <a:pt x="28" y="112"/>
                </a:cubicBezTo>
                <a:cubicBezTo>
                  <a:pt x="38" y="147"/>
                  <a:pt x="49" y="179"/>
                  <a:pt x="60" y="212"/>
                </a:cubicBezTo>
                <a:cubicBezTo>
                  <a:pt x="71" y="245"/>
                  <a:pt x="75" y="257"/>
                  <a:pt x="96" y="312"/>
                </a:cubicBezTo>
                <a:cubicBezTo>
                  <a:pt x="117" y="367"/>
                  <a:pt x="124" y="421"/>
                  <a:pt x="184" y="544"/>
                </a:cubicBezTo>
                <a:cubicBezTo>
                  <a:pt x="244" y="667"/>
                  <a:pt x="393" y="936"/>
                  <a:pt x="456" y="1048"/>
                </a:cubicBezTo>
                <a:cubicBezTo>
                  <a:pt x="519" y="1160"/>
                  <a:pt x="543" y="1188"/>
                  <a:pt x="560" y="1216"/>
                </a:cubicBezTo>
              </a:path>
            </a:pathLst>
          </a:custGeom>
          <a:noFill/>
          <a:ln w="15875" cmpd="sng">
            <a:solidFill>
              <a:srgbClr val="000000"/>
            </a:solidFill>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88" name="Text Box 42"/>
          <p:cNvSpPr txBox="1">
            <a:spLocks noChangeArrowheads="1"/>
          </p:cNvSpPr>
          <p:nvPr/>
        </p:nvSpPr>
        <p:spPr bwMode="auto">
          <a:xfrm>
            <a:off x="292100" y="5591175"/>
            <a:ext cx="336550" cy="27463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GB" sz="1200" b="0" i="0">
                <a:solidFill>
                  <a:srgbClr val="000000"/>
                </a:solidFill>
                <a:latin typeface="Times New Roman" charset="0"/>
                <a:ea typeface="ＭＳ Ｐゴシック" charset="0"/>
              </a:rPr>
              <a:t>10</a:t>
            </a:r>
            <a:endParaRPr lang="en-US" sz="1200" b="0" i="0">
              <a:solidFill>
                <a:srgbClr val="000000"/>
              </a:solidFill>
              <a:latin typeface="Times New Roman" charset="0"/>
              <a:ea typeface="ＭＳ Ｐゴシック" charset="0"/>
            </a:endParaRPr>
          </a:p>
        </p:txBody>
      </p:sp>
      <p:sp>
        <p:nvSpPr>
          <p:cNvPr id="89" name="Text Box 44"/>
          <p:cNvSpPr txBox="1">
            <a:spLocks noChangeArrowheads="1"/>
          </p:cNvSpPr>
          <p:nvPr/>
        </p:nvSpPr>
        <p:spPr bwMode="auto">
          <a:xfrm rot="-1923899">
            <a:off x="85560" y="5015736"/>
            <a:ext cx="1260000" cy="274637"/>
          </a:xfrm>
          <a:prstGeom prst="rect">
            <a:avLst/>
          </a:prstGeom>
          <a:solidFill>
            <a:srgbClr val="FFFFFF">
              <a:alpha val="50000"/>
            </a:srgbClr>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200" i="0" u="none" strike="noStrike" kern="0" cap="none" spc="0" normalizeH="0" baseline="0" noProof="0" dirty="0">
                <a:ln>
                  <a:noFill/>
                </a:ln>
                <a:solidFill>
                  <a:srgbClr val="000000"/>
                </a:solidFill>
                <a:effectLst/>
                <a:uLnTx/>
                <a:uFillTx/>
                <a:latin typeface="Calibri Light" panose="020F0302020204030204" pitchFamily="34" charset="0"/>
                <a:ea typeface="ＭＳ Ｐゴシック" charset="0"/>
              </a:rPr>
              <a:t>  Temperature </a:t>
            </a:r>
            <a:r>
              <a:rPr kumimoji="0" lang="en-GB" sz="1200" i="0" u="none" strike="noStrike" kern="0" cap="none" spc="0" normalizeH="0" baseline="0" noProof="0" dirty="0" smtClean="0">
                <a:ln>
                  <a:noFill/>
                </a:ln>
                <a:solidFill>
                  <a:srgbClr val="000000"/>
                </a:solidFill>
                <a:effectLst/>
                <a:uLnTx/>
                <a:uFillTx/>
                <a:latin typeface="Calibri Light" panose="020F0302020204030204" pitchFamily="34" charset="0"/>
                <a:ea typeface="ＭＳ Ｐゴシック" charset="0"/>
              </a:rPr>
              <a:t>[K]</a:t>
            </a:r>
            <a:endParaRPr kumimoji="0" lang="en-US" sz="1200" i="0" u="none" strike="noStrike" kern="0" cap="none" spc="0" normalizeH="0" baseline="0" noProof="0" dirty="0">
              <a:ln>
                <a:noFill/>
              </a:ln>
              <a:solidFill>
                <a:srgbClr val="000000"/>
              </a:solidFill>
              <a:effectLst/>
              <a:uLnTx/>
              <a:uFillTx/>
              <a:latin typeface="Calibri Light" panose="020F0302020204030204" pitchFamily="34" charset="0"/>
              <a:ea typeface="ＭＳ Ｐゴシック" charset="0"/>
            </a:endParaRPr>
          </a:p>
        </p:txBody>
      </p:sp>
      <p:sp>
        <p:nvSpPr>
          <p:cNvPr id="93" name="Rectangle 54"/>
          <p:cNvSpPr>
            <a:spLocks noChangeArrowheads="1"/>
          </p:cNvSpPr>
          <p:nvPr/>
        </p:nvSpPr>
        <p:spPr bwMode="auto">
          <a:xfrm>
            <a:off x="5580112" y="1508247"/>
            <a:ext cx="2810963" cy="400110"/>
          </a:xfrm>
          <a:prstGeom prst="rect">
            <a:avLst/>
          </a:prstGeom>
          <a:solidFill>
            <a:srgbClr val="FFFFFF"/>
          </a:solid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square">
            <a:spAutoFit/>
          </a:bodyPr>
          <a:lstStyle/>
          <a:p>
            <a:pPr algn="ctr">
              <a:defRPr/>
            </a:pPr>
            <a:r>
              <a:rPr lang="en-US" sz="2000" i="0" dirty="0" err="1">
                <a:solidFill>
                  <a:srgbClr val="000000"/>
                </a:solidFill>
                <a:latin typeface="Calibri Light" panose="020F0302020204030204" pitchFamily="34" charset="0"/>
                <a:ea typeface="ＭＳ Ｐゴシック" charset="0"/>
              </a:rPr>
              <a:t>Nb-Ti</a:t>
            </a:r>
            <a:r>
              <a:rPr lang="en-US" sz="2000" i="0" dirty="0">
                <a:solidFill>
                  <a:srgbClr val="000000"/>
                </a:solidFill>
                <a:latin typeface="Calibri Light" panose="020F0302020204030204" pitchFamily="34" charset="0"/>
                <a:ea typeface="ＭＳ Ｐゴシック" charset="0"/>
              </a:rPr>
              <a:t> critical current </a:t>
            </a:r>
            <a:r>
              <a:rPr lang="en-US" sz="2000" i="0" dirty="0" smtClean="0">
                <a:solidFill>
                  <a:srgbClr val="000000"/>
                </a:solidFill>
                <a:latin typeface="Calibri Light" panose="020F0302020204030204" pitchFamily="34" charset="0"/>
                <a:ea typeface="ＭＳ Ｐゴシック" charset="0"/>
              </a:rPr>
              <a:t>I</a:t>
            </a:r>
            <a:r>
              <a:rPr lang="en-US" sz="2000" i="0" baseline="-25000" dirty="0" smtClean="0">
                <a:solidFill>
                  <a:srgbClr val="000000"/>
                </a:solidFill>
                <a:latin typeface="Calibri Light" panose="020F0302020204030204" pitchFamily="34" charset="0"/>
                <a:ea typeface="ＭＳ Ｐゴシック" charset="0"/>
              </a:rPr>
              <a:t>C </a:t>
            </a:r>
            <a:r>
              <a:rPr lang="en-US" sz="2000" i="0" dirty="0" smtClean="0">
                <a:solidFill>
                  <a:srgbClr val="000000"/>
                </a:solidFill>
                <a:latin typeface="Calibri Light" panose="020F0302020204030204" pitchFamily="34" charset="0"/>
                <a:ea typeface="ＭＳ Ｐゴシック" charset="0"/>
              </a:rPr>
              <a:t>(</a:t>
            </a:r>
            <a:r>
              <a:rPr lang="en-US" sz="2000" i="0" dirty="0">
                <a:solidFill>
                  <a:srgbClr val="000000"/>
                </a:solidFill>
                <a:latin typeface="Calibri Light" panose="020F0302020204030204" pitchFamily="34" charset="0"/>
                <a:ea typeface="ＭＳ Ｐゴシック" charset="0"/>
              </a:rPr>
              <a:t>B)</a:t>
            </a:r>
          </a:p>
        </p:txBody>
      </p:sp>
      <p:grpSp>
        <p:nvGrpSpPr>
          <p:cNvPr id="4" name="Group 3"/>
          <p:cNvGrpSpPr/>
          <p:nvPr/>
        </p:nvGrpSpPr>
        <p:grpSpPr>
          <a:xfrm>
            <a:off x="4889500" y="1988840"/>
            <a:ext cx="3930650" cy="4114800"/>
            <a:chOff x="4889500" y="1988840"/>
            <a:chExt cx="3930650" cy="4114800"/>
          </a:xfrm>
        </p:grpSpPr>
        <p:pic>
          <p:nvPicPr>
            <p:cNvPr id="53" name="Picture 56" descr="Picture 2"/>
            <p:cNvPicPr>
              <a:picLocks noChangeAspect="1" noChangeArrowheads="1"/>
            </p:cNvPicPr>
            <p:nvPr/>
          </p:nvPicPr>
          <p:blipFill>
            <a:blip r:embed="rId4">
              <a:extLst>
                <a:ext uri="{28A0092B-C50C-407E-A947-70E740481C1C}">
                  <a14:useLocalDpi xmlns:a14="http://schemas.microsoft.com/office/drawing/2010/main" val="0"/>
                </a:ext>
              </a:extLst>
            </a:blip>
            <a:srcRect b="1141"/>
            <a:stretch>
              <a:fillRect/>
            </a:stretch>
          </p:blipFill>
          <p:spPr bwMode="auto">
            <a:xfrm>
              <a:off x="4889500" y="1988840"/>
              <a:ext cx="3930650" cy="4114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90" name="AutoShape 48"/>
            <p:cNvSpPr>
              <a:spLocks noChangeArrowheads="1"/>
            </p:cNvSpPr>
            <p:nvPr/>
          </p:nvSpPr>
          <p:spPr bwMode="auto">
            <a:xfrm>
              <a:off x="7315200" y="3792240"/>
              <a:ext cx="228600" cy="228600"/>
            </a:xfrm>
            <a:prstGeom prst="star4">
              <a:avLst>
                <a:gd name="adj" fmla="val 12500"/>
              </a:avLst>
            </a:prstGeom>
            <a:solidFill>
              <a:srgbClr val="FF6666"/>
            </a:solidFill>
            <a:ln w="9525">
              <a:solidFill>
                <a:srgbClr val="FF0000"/>
              </a:solidFill>
              <a:miter lim="800000"/>
              <a:headEnd/>
              <a:tailEnd/>
            </a:ln>
            <a:effectLst/>
            <a:extLs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91" name="Rectangle 49"/>
            <p:cNvSpPr>
              <a:spLocks noChangeArrowheads="1"/>
            </p:cNvSpPr>
            <p:nvPr/>
          </p:nvSpPr>
          <p:spPr bwMode="auto">
            <a:xfrm>
              <a:off x="6588224" y="4669232"/>
              <a:ext cx="684000" cy="648000"/>
            </a:xfrm>
            <a:prstGeom prst="rect">
              <a:avLst/>
            </a:prstGeom>
            <a:solidFill>
              <a:srgbClr val="FFFFFF">
                <a:alpha val="50000"/>
              </a:srgbClr>
            </a:solid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a:spAutoFit/>
            </a:bodyPr>
            <a:lstStyle/>
            <a:p>
              <a:pPr algn="ctr">
                <a:defRPr/>
              </a:pPr>
              <a:r>
                <a:rPr lang="en-US" sz="2000" i="0" dirty="0">
                  <a:solidFill>
                    <a:srgbClr val="FF0000"/>
                  </a:solidFill>
                  <a:latin typeface="Calibri Light" panose="020F0302020204030204" pitchFamily="34" charset="0"/>
                  <a:ea typeface="ＭＳ Ｐゴシック" charset="0"/>
                </a:rPr>
                <a:t>peak field</a:t>
              </a:r>
            </a:p>
          </p:txBody>
        </p:sp>
        <p:sp>
          <p:nvSpPr>
            <p:cNvPr id="92" name="Rectangle 50"/>
            <p:cNvSpPr>
              <a:spLocks noChangeArrowheads="1"/>
            </p:cNvSpPr>
            <p:nvPr/>
          </p:nvSpPr>
          <p:spPr bwMode="auto">
            <a:xfrm>
              <a:off x="5796136" y="3445024"/>
              <a:ext cx="1044000" cy="648000"/>
            </a:xfrm>
            <a:prstGeom prst="rect">
              <a:avLst/>
            </a:prstGeom>
            <a:solidFill>
              <a:srgbClr val="FFFFFF">
                <a:alpha val="50000"/>
              </a:srgbClr>
            </a:solid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square">
              <a:spAutoFit/>
            </a:bodyPr>
            <a:lstStyle/>
            <a:p>
              <a:pPr algn="ctr">
                <a:defRPr/>
              </a:pPr>
              <a:r>
                <a:rPr lang="en-US" sz="2000" i="0" dirty="0">
                  <a:solidFill>
                    <a:srgbClr val="0033CC"/>
                  </a:solidFill>
                  <a:latin typeface="Calibri Light" panose="020F0302020204030204" pitchFamily="34" charset="0"/>
                  <a:ea typeface="ＭＳ Ｐゴシック" charset="0"/>
                </a:rPr>
                <a:t>5 T bore field</a:t>
              </a:r>
            </a:p>
          </p:txBody>
        </p:sp>
        <p:sp>
          <p:nvSpPr>
            <p:cNvPr id="94" name="Rectangle 55"/>
            <p:cNvSpPr>
              <a:spLocks noChangeArrowheads="1"/>
            </p:cNvSpPr>
            <p:nvPr/>
          </p:nvSpPr>
          <p:spPr bwMode="auto">
            <a:xfrm>
              <a:off x="7461845" y="3430166"/>
              <a:ext cx="1044000" cy="396875"/>
            </a:xfrm>
            <a:prstGeom prst="rect">
              <a:avLst/>
            </a:prstGeom>
            <a:solidFill>
              <a:srgbClr val="FFFFFF">
                <a:alpha val="50000"/>
              </a:srgbClr>
            </a:solid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a:spAutoFit/>
            </a:bodyPr>
            <a:lstStyle/>
            <a:p>
              <a:pPr algn="ctr">
                <a:defRPr/>
              </a:pPr>
              <a:r>
                <a:rPr lang="en-US" sz="2000" i="0" dirty="0" smtClean="0">
                  <a:solidFill>
                    <a:srgbClr val="FF0000"/>
                  </a:solidFill>
                  <a:latin typeface="Calibri Light" panose="020F0302020204030204" pitchFamily="34" charset="0"/>
                  <a:ea typeface="ＭＳ Ｐゴシック" charset="0"/>
                </a:rPr>
                <a:t>quench!</a:t>
              </a:r>
              <a:endParaRPr lang="en-US" sz="2000" i="0" dirty="0">
                <a:solidFill>
                  <a:srgbClr val="FF0000"/>
                </a:solidFill>
                <a:latin typeface="Calibri Light" panose="020F0302020204030204" pitchFamily="34" charset="0"/>
                <a:ea typeface="ＭＳ Ｐゴシック" charset="0"/>
              </a:endParaRPr>
            </a:p>
          </p:txBody>
        </p:sp>
        <p:sp>
          <p:nvSpPr>
            <p:cNvPr id="95" name="Oval 57"/>
            <p:cNvSpPr>
              <a:spLocks noChangeArrowheads="1"/>
            </p:cNvSpPr>
            <p:nvPr/>
          </p:nvSpPr>
          <p:spPr bwMode="auto">
            <a:xfrm>
              <a:off x="6629400" y="4206578"/>
              <a:ext cx="152400" cy="152400"/>
            </a:xfrm>
            <a:prstGeom prst="ellipse">
              <a:avLst/>
            </a:prstGeom>
            <a:noFill/>
            <a:ln w="19050">
              <a:solidFill>
                <a:srgbClr val="0000FF"/>
              </a:solidFill>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lgn="ctr">
                <a:defRPr/>
              </a:pPr>
              <a:endParaRPr lang="en-US" b="0" i="0">
                <a:solidFill>
                  <a:srgbClr val="000000"/>
                </a:solidFill>
                <a:latin typeface="Tahoma" charset="0"/>
                <a:ea typeface="ＭＳ Ｐゴシック" charset="0"/>
              </a:endParaRPr>
            </a:p>
          </p:txBody>
        </p:sp>
      </p:grpSp>
      <p:sp>
        <p:nvSpPr>
          <p:cNvPr id="96" name="Rectangle 59"/>
          <p:cNvSpPr>
            <a:spLocks noChangeArrowheads="1"/>
          </p:cNvSpPr>
          <p:nvPr/>
        </p:nvSpPr>
        <p:spPr bwMode="auto">
          <a:xfrm>
            <a:off x="1068202" y="1508247"/>
            <a:ext cx="2279662" cy="40011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spAutoFit/>
          </a:bodyPr>
          <a:lstStyle/>
          <a:p>
            <a:pPr algn="ctr">
              <a:defRPr/>
            </a:pPr>
            <a:r>
              <a:rPr lang="en-US" sz="2000" i="0" dirty="0" err="1" smtClean="0">
                <a:solidFill>
                  <a:srgbClr val="000000"/>
                </a:solidFill>
                <a:latin typeface="Calibri Light" panose="020F0302020204030204" pitchFamily="34" charset="0"/>
                <a:ea typeface="ＭＳ Ｐゴシック" charset="0"/>
              </a:rPr>
              <a:t>Nb-Ti</a:t>
            </a:r>
            <a:r>
              <a:rPr lang="en-US" sz="2000" i="0" dirty="0" smtClean="0">
                <a:solidFill>
                  <a:srgbClr val="000000"/>
                </a:solidFill>
                <a:latin typeface="Calibri Light" panose="020F0302020204030204" pitchFamily="34" charset="0"/>
                <a:ea typeface="ＭＳ Ｐゴシック" charset="0"/>
              </a:rPr>
              <a:t> </a:t>
            </a:r>
            <a:r>
              <a:rPr lang="en-US" sz="2000" i="0" dirty="0">
                <a:solidFill>
                  <a:srgbClr val="000000"/>
                </a:solidFill>
                <a:latin typeface="Calibri Light" panose="020F0302020204030204" pitchFamily="34" charset="0"/>
                <a:ea typeface="ＭＳ Ｐゴシック" charset="0"/>
              </a:rPr>
              <a:t>critical surface</a:t>
            </a:r>
          </a:p>
        </p:txBody>
      </p:sp>
      <p:sp>
        <p:nvSpPr>
          <p:cNvPr id="99" name="Line 64"/>
          <p:cNvSpPr>
            <a:spLocks noChangeShapeType="1"/>
          </p:cNvSpPr>
          <p:nvPr/>
        </p:nvSpPr>
        <p:spPr bwMode="auto">
          <a:xfrm>
            <a:off x="3373438" y="1715220"/>
            <a:ext cx="2286000" cy="0"/>
          </a:xfrm>
          <a:prstGeom prst="line">
            <a:avLst/>
          </a:prstGeom>
          <a:noFill/>
          <a:ln w="19050">
            <a:solidFill>
              <a:schemeClr val="tx1"/>
            </a:solidFill>
            <a:round/>
            <a:headEnd/>
            <a:tailEnd type="triangle" w="sm"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100" name="Rectangle 61"/>
          <p:cNvSpPr>
            <a:spLocks noChangeArrowheads="1"/>
          </p:cNvSpPr>
          <p:nvPr/>
        </p:nvSpPr>
        <p:spPr bwMode="auto">
          <a:xfrm>
            <a:off x="3881438" y="1516782"/>
            <a:ext cx="1188000" cy="400050"/>
          </a:xfrm>
          <a:prstGeom prst="rect">
            <a:avLst/>
          </a:prstGeom>
          <a:solidFill>
            <a:srgbClr val="FFFFFF"/>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spAutoFit/>
          </a:bodyPr>
          <a:lstStyle/>
          <a:p>
            <a:pPr marL="0" marR="0" lvl="0" indent="0" algn="ctr" defTabSz="914400" eaLnBrk="1" latinLnBrk="0" hangingPunct="1">
              <a:lnSpc>
                <a:spcPct val="100000"/>
              </a:lnSpc>
              <a:buClrTx/>
              <a:buSzTx/>
              <a:buFontTx/>
              <a:buNone/>
              <a:tabLst/>
              <a:defRPr/>
            </a:pPr>
            <a:r>
              <a:rPr lang="en-US" sz="2000" i="0" dirty="0">
                <a:latin typeface="Calibri Light" panose="020F0302020204030204" pitchFamily="34" charset="0"/>
                <a:ea typeface="ＭＳ Ｐゴシック" charset="0"/>
              </a:rPr>
              <a:t>I</a:t>
            </a:r>
            <a:r>
              <a:rPr lang="en-US" sz="2000" i="0" baseline="-25000" dirty="0">
                <a:latin typeface="Calibri Light" panose="020F0302020204030204" pitchFamily="34" charset="0"/>
                <a:ea typeface="ＭＳ Ｐゴシック" charset="0"/>
              </a:rPr>
              <a:t>C</a:t>
            </a:r>
            <a:r>
              <a:rPr lang="en-US" sz="2000" i="0" dirty="0">
                <a:latin typeface="Calibri Light" panose="020F0302020204030204" pitchFamily="34" charset="0"/>
                <a:ea typeface="ＭＳ Ｐゴシック" charset="0"/>
              </a:rPr>
              <a:t> = J</a:t>
            </a:r>
            <a:r>
              <a:rPr lang="en-US" sz="2000" i="0" baseline="-25000" dirty="0">
                <a:latin typeface="Calibri Light" panose="020F0302020204030204" pitchFamily="34" charset="0"/>
                <a:ea typeface="ＭＳ Ｐゴシック" charset="0"/>
              </a:rPr>
              <a:t>C</a:t>
            </a:r>
            <a:r>
              <a:rPr lang="en-US" sz="2000" i="0" dirty="0">
                <a:latin typeface="Calibri Light" panose="020F0302020204030204" pitchFamily="34" charset="0"/>
                <a:ea typeface="ＭＳ Ｐゴシック" charset="0"/>
              </a:rPr>
              <a:t> x A</a:t>
            </a:r>
            <a:r>
              <a:rPr lang="en-US" sz="2000" i="0" baseline="-25000" dirty="0">
                <a:latin typeface="Calibri Light" panose="020F0302020204030204" pitchFamily="34" charset="0"/>
                <a:ea typeface="ＭＳ Ｐゴシック" charset="0"/>
              </a:rPr>
              <a:t>SC</a:t>
            </a:r>
          </a:p>
        </p:txBody>
      </p:sp>
    </p:spTree>
    <p:extLst>
      <p:ext uri="{BB962C8B-B14F-4D97-AF65-F5344CB8AC3E}">
        <p14:creationId xmlns:p14="http://schemas.microsoft.com/office/powerpoint/2010/main" val="2114732702"/>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In practical operation, margins are needed with respect to this short sample limit</a:t>
            </a:r>
            <a:endParaRPr lang="en-US" sz="2800" b="0" i="0" kern="0" dirty="0" smtClean="0">
              <a:solidFill>
                <a:srgbClr val="0033CC"/>
              </a:solidFill>
              <a:latin typeface="Calibri Light" panose="020F0302020204030204" pitchFamily="34" charset="0"/>
            </a:endParaRPr>
          </a:p>
        </p:txBody>
      </p:sp>
      <p:grpSp>
        <p:nvGrpSpPr>
          <p:cNvPr id="3" name="Group 2"/>
          <p:cNvGrpSpPr/>
          <p:nvPr/>
        </p:nvGrpSpPr>
        <p:grpSpPr>
          <a:xfrm>
            <a:off x="2022584" y="1351682"/>
            <a:ext cx="5717768" cy="5173662"/>
            <a:chOff x="2022584" y="1351682"/>
            <a:chExt cx="5717768" cy="5173662"/>
          </a:xfrm>
        </p:grpSpPr>
        <p:pic>
          <p:nvPicPr>
            <p:cNvPr id="21" name="Picture 75" descr="Picture 3"/>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022584" y="1351682"/>
              <a:ext cx="5048250" cy="51736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2" name="Oval 76"/>
            <p:cNvSpPr>
              <a:spLocks noChangeArrowheads="1"/>
            </p:cNvSpPr>
            <p:nvPr/>
          </p:nvSpPr>
          <p:spPr bwMode="auto">
            <a:xfrm>
              <a:off x="4227621" y="4159969"/>
              <a:ext cx="152400" cy="152400"/>
            </a:xfrm>
            <a:prstGeom prst="ellipse">
              <a:avLst/>
            </a:prstGeom>
            <a:noFill/>
            <a:ln w="19050">
              <a:solidFill>
                <a:srgbClr val="0000FF"/>
              </a:solidFill>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lgn="ctr">
                <a:defRPr/>
              </a:pPr>
              <a:endParaRPr lang="en-US" b="0" i="0">
                <a:solidFill>
                  <a:srgbClr val="000000"/>
                </a:solidFill>
                <a:latin typeface="Tahoma" charset="0"/>
                <a:ea typeface="ＭＳ Ｐゴシック" charset="0"/>
              </a:endParaRPr>
            </a:p>
          </p:txBody>
        </p:sp>
        <p:sp>
          <p:nvSpPr>
            <p:cNvPr id="23" name="Oval 78"/>
            <p:cNvSpPr>
              <a:spLocks noChangeArrowheads="1"/>
            </p:cNvSpPr>
            <p:nvPr/>
          </p:nvSpPr>
          <p:spPr bwMode="auto">
            <a:xfrm>
              <a:off x="4554646" y="4159969"/>
              <a:ext cx="152400" cy="152400"/>
            </a:xfrm>
            <a:prstGeom prst="ellipse">
              <a:avLst/>
            </a:prstGeom>
            <a:noFill/>
            <a:ln w="19050">
              <a:solidFill>
                <a:srgbClr val="FF0000"/>
              </a:solidFill>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24" name="Line 79"/>
            <p:cNvSpPr>
              <a:spLocks noChangeShapeType="1"/>
            </p:cNvSpPr>
            <p:nvPr/>
          </p:nvSpPr>
          <p:spPr bwMode="auto">
            <a:xfrm flipV="1">
              <a:off x="4630846" y="4237757"/>
              <a:ext cx="774700" cy="3175"/>
            </a:xfrm>
            <a:prstGeom prst="line">
              <a:avLst/>
            </a:prstGeom>
            <a:noFill/>
            <a:ln w="19050">
              <a:solidFill>
                <a:srgbClr val="000000"/>
              </a:solidFill>
              <a:round/>
              <a:headEnd/>
              <a:tailEnd type="triangle" w="sm"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25" name="Line 80"/>
            <p:cNvSpPr>
              <a:spLocks noChangeShapeType="1"/>
            </p:cNvSpPr>
            <p:nvPr/>
          </p:nvSpPr>
          <p:spPr bwMode="auto">
            <a:xfrm flipV="1">
              <a:off x="4632434" y="2239094"/>
              <a:ext cx="3175" cy="2003425"/>
            </a:xfrm>
            <a:prstGeom prst="line">
              <a:avLst/>
            </a:prstGeom>
            <a:noFill/>
            <a:ln w="19050">
              <a:solidFill>
                <a:srgbClr val="000000"/>
              </a:solidFill>
              <a:round/>
              <a:headEnd/>
              <a:tailEnd type="triangle" w="sm"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26" name="Oval 84"/>
            <p:cNvSpPr>
              <a:spLocks noChangeArrowheads="1"/>
            </p:cNvSpPr>
            <p:nvPr/>
          </p:nvSpPr>
          <p:spPr bwMode="auto">
            <a:xfrm>
              <a:off x="5334109" y="4164732"/>
              <a:ext cx="152400" cy="152400"/>
            </a:xfrm>
            <a:prstGeom prst="ellipse">
              <a:avLst/>
            </a:prstGeom>
            <a:noFill/>
            <a:ln w="19050">
              <a:solidFill>
                <a:srgbClr val="FF0000"/>
              </a:solidFill>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27" name="Oval 85"/>
            <p:cNvSpPr>
              <a:spLocks noChangeArrowheads="1"/>
            </p:cNvSpPr>
            <p:nvPr/>
          </p:nvSpPr>
          <p:spPr bwMode="auto">
            <a:xfrm>
              <a:off x="4567346" y="2154957"/>
              <a:ext cx="152400" cy="152400"/>
            </a:xfrm>
            <a:prstGeom prst="ellipse">
              <a:avLst/>
            </a:prstGeom>
            <a:noFill/>
            <a:ln w="19050">
              <a:solidFill>
                <a:srgbClr val="FF0000"/>
              </a:solidFill>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28" name="Oval 86"/>
            <p:cNvSpPr>
              <a:spLocks noChangeArrowheads="1"/>
            </p:cNvSpPr>
            <p:nvPr/>
          </p:nvSpPr>
          <p:spPr bwMode="auto">
            <a:xfrm>
              <a:off x="5134084" y="3686894"/>
              <a:ext cx="152400" cy="152400"/>
            </a:xfrm>
            <a:prstGeom prst="ellipse">
              <a:avLst/>
            </a:prstGeom>
            <a:noFill/>
            <a:ln w="19050">
              <a:solidFill>
                <a:srgbClr val="FF0000"/>
              </a:solidFill>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29" name="Line 87"/>
            <p:cNvSpPr>
              <a:spLocks noChangeShapeType="1"/>
            </p:cNvSpPr>
            <p:nvPr/>
          </p:nvSpPr>
          <p:spPr bwMode="auto">
            <a:xfrm flipV="1">
              <a:off x="4643546" y="3763094"/>
              <a:ext cx="558800" cy="469900"/>
            </a:xfrm>
            <a:prstGeom prst="line">
              <a:avLst/>
            </a:prstGeom>
            <a:noFill/>
            <a:ln w="19050">
              <a:solidFill>
                <a:srgbClr val="000000"/>
              </a:solidFill>
              <a:round/>
              <a:headEnd/>
              <a:tailEnd type="triangle" w="sm"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30" name="Rectangle 88"/>
            <p:cNvSpPr>
              <a:spLocks noChangeArrowheads="1"/>
            </p:cNvSpPr>
            <p:nvPr/>
          </p:nvSpPr>
          <p:spPr bwMode="auto">
            <a:xfrm>
              <a:off x="4554646" y="1544645"/>
              <a:ext cx="2016000" cy="400110"/>
            </a:xfrm>
            <a:prstGeom prst="rect">
              <a:avLst/>
            </a:prstGeom>
            <a:solidFill>
              <a:srgbClr val="FFFFFF">
                <a:alpha val="50000"/>
              </a:srgbClr>
            </a:solid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a:spAutoFit/>
            </a:bodyPr>
            <a:lstStyle/>
            <a:p>
              <a:pPr>
                <a:defRPr/>
              </a:pPr>
              <a:r>
                <a:rPr lang="en-US" sz="2000" i="0" dirty="0">
                  <a:solidFill>
                    <a:srgbClr val="000000"/>
                  </a:solidFill>
                  <a:latin typeface="Calibri Light" panose="020F0302020204030204" pitchFamily="34" charset="0"/>
                  <a:ea typeface="ＭＳ Ｐゴシック" charset="0"/>
                </a:rPr>
                <a:t>c</a:t>
              </a:r>
              <a:r>
                <a:rPr lang="en-US" sz="2000" i="0" dirty="0" smtClean="0">
                  <a:solidFill>
                    <a:srgbClr val="000000"/>
                  </a:solidFill>
                  <a:latin typeface="Calibri Light" panose="020F0302020204030204" pitchFamily="34" charset="0"/>
                  <a:ea typeface="ＭＳ Ｐゴシック" charset="0"/>
                </a:rPr>
                <a:t>urrent </a:t>
              </a:r>
              <a:r>
                <a:rPr lang="en-US" sz="2000" i="0" dirty="0">
                  <a:solidFill>
                    <a:srgbClr val="000000"/>
                  </a:solidFill>
                  <a:latin typeface="Calibri Light" panose="020F0302020204030204" pitchFamily="34" charset="0"/>
                  <a:ea typeface="ＭＳ Ｐゴシック" charset="0"/>
                </a:rPr>
                <a:t>quench I</a:t>
              </a:r>
              <a:r>
                <a:rPr lang="en-US" sz="2000" i="0" baseline="-25000" dirty="0">
                  <a:solidFill>
                    <a:srgbClr val="000000"/>
                  </a:solidFill>
                  <a:latin typeface="Calibri Light" panose="020F0302020204030204" pitchFamily="34" charset="0"/>
                  <a:ea typeface="ＭＳ Ｐゴシック" charset="0"/>
                </a:rPr>
                <a:t>Q</a:t>
              </a:r>
              <a:endParaRPr lang="en-US" sz="2000" i="0" dirty="0">
                <a:solidFill>
                  <a:srgbClr val="000000"/>
                </a:solidFill>
                <a:latin typeface="Calibri Light" panose="020F0302020204030204" pitchFamily="34" charset="0"/>
                <a:ea typeface="ＭＳ Ｐゴシック" charset="0"/>
              </a:endParaRPr>
            </a:p>
          </p:txBody>
        </p:sp>
        <p:sp>
          <p:nvSpPr>
            <p:cNvPr id="31" name="Rectangle 89"/>
            <p:cNvSpPr>
              <a:spLocks noChangeArrowheads="1"/>
            </p:cNvSpPr>
            <p:nvPr/>
          </p:nvSpPr>
          <p:spPr bwMode="auto">
            <a:xfrm>
              <a:off x="5599221" y="3882157"/>
              <a:ext cx="1764000" cy="396000"/>
            </a:xfrm>
            <a:prstGeom prst="rect">
              <a:avLst/>
            </a:prstGeom>
            <a:solidFill>
              <a:srgbClr val="FFFFFF">
                <a:alpha val="50000"/>
              </a:srgbClr>
            </a:solid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a:spAutoFit/>
            </a:bodyPr>
            <a:lstStyle/>
            <a:p>
              <a:pPr>
                <a:defRPr/>
              </a:pPr>
              <a:r>
                <a:rPr lang="en-US" sz="2000" i="0" dirty="0">
                  <a:solidFill>
                    <a:srgbClr val="000000"/>
                  </a:solidFill>
                  <a:latin typeface="Calibri Light" panose="020F0302020204030204" pitchFamily="34" charset="0"/>
                  <a:ea typeface="ＭＳ Ｐゴシック" charset="0"/>
                </a:rPr>
                <a:t>f</a:t>
              </a:r>
              <a:r>
                <a:rPr lang="en-US" sz="2000" i="0" dirty="0" smtClean="0">
                  <a:solidFill>
                    <a:srgbClr val="000000"/>
                  </a:solidFill>
                  <a:latin typeface="Calibri Light" panose="020F0302020204030204" pitchFamily="34" charset="0"/>
                  <a:ea typeface="ＭＳ Ｐゴシック" charset="0"/>
                </a:rPr>
                <a:t>ield </a:t>
              </a:r>
              <a:r>
                <a:rPr lang="en-US" sz="2000" i="0" dirty="0">
                  <a:solidFill>
                    <a:srgbClr val="000000"/>
                  </a:solidFill>
                  <a:latin typeface="Calibri Light" panose="020F0302020204030204" pitchFamily="34" charset="0"/>
                  <a:ea typeface="ＭＳ Ｐゴシック" charset="0"/>
                </a:rPr>
                <a:t>quench B</a:t>
              </a:r>
              <a:r>
                <a:rPr lang="en-US" sz="2000" i="0" baseline="-25000" dirty="0">
                  <a:solidFill>
                    <a:srgbClr val="000000"/>
                  </a:solidFill>
                  <a:latin typeface="Calibri Light" panose="020F0302020204030204" pitchFamily="34" charset="0"/>
                  <a:ea typeface="ＭＳ Ｐゴシック" charset="0"/>
                </a:rPr>
                <a:t>Q</a:t>
              </a:r>
            </a:p>
          </p:txBody>
        </p:sp>
        <p:sp>
          <p:nvSpPr>
            <p:cNvPr id="32" name="Rectangle 90"/>
            <p:cNvSpPr>
              <a:spLocks noChangeArrowheads="1"/>
            </p:cNvSpPr>
            <p:nvPr/>
          </p:nvSpPr>
          <p:spPr bwMode="auto">
            <a:xfrm>
              <a:off x="5256320" y="3043957"/>
              <a:ext cx="2484032" cy="400110"/>
            </a:xfrm>
            <a:prstGeom prst="rect">
              <a:avLst/>
            </a:prstGeom>
            <a:solidFill>
              <a:srgbClr val="FFFFFF">
                <a:alpha val="50000"/>
              </a:srgbClr>
            </a:solid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square">
              <a:spAutoFit/>
            </a:bodyPr>
            <a:lstStyle/>
            <a:p>
              <a:pPr>
                <a:defRPr/>
              </a:pPr>
              <a:r>
                <a:rPr lang="en-US" sz="2000" i="0" dirty="0" smtClean="0">
                  <a:solidFill>
                    <a:srgbClr val="000000"/>
                  </a:solidFill>
                  <a:latin typeface="Calibri Light" panose="020F0302020204030204" pitchFamily="34" charset="0"/>
                  <a:ea typeface="ＭＳ Ｐゴシック" charset="0"/>
                </a:rPr>
                <a:t>load line </a:t>
              </a:r>
              <a:r>
                <a:rPr lang="en-US" sz="2000" i="0" dirty="0">
                  <a:solidFill>
                    <a:srgbClr val="000000"/>
                  </a:solidFill>
                  <a:latin typeface="Calibri Light" panose="020F0302020204030204" pitchFamily="34" charset="0"/>
                  <a:ea typeface="ＭＳ Ｐゴシック" charset="0"/>
                </a:rPr>
                <a:t>quench I</a:t>
              </a:r>
              <a:r>
                <a:rPr lang="en-US" sz="2000" i="0" baseline="-25000" dirty="0">
                  <a:solidFill>
                    <a:srgbClr val="000000"/>
                  </a:solidFill>
                  <a:latin typeface="Calibri Light" panose="020F0302020204030204" pitchFamily="34" charset="0"/>
                  <a:ea typeface="ＭＳ Ｐゴシック" charset="0"/>
                </a:rPr>
                <a:t>max</a:t>
              </a:r>
            </a:p>
          </p:txBody>
        </p:sp>
        <p:sp>
          <p:nvSpPr>
            <p:cNvPr id="33" name="Line 91"/>
            <p:cNvSpPr>
              <a:spLocks noChangeShapeType="1"/>
            </p:cNvSpPr>
            <p:nvPr/>
          </p:nvSpPr>
          <p:spPr bwMode="auto">
            <a:xfrm flipH="1">
              <a:off x="5045184" y="4691782"/>
              <a:ext cx="558800" cy="469900"/>
            </a:xfrm>
            <a:prstGeom prst="line">
              <a:avLst/>
            </a:prstGeom>
            <a:noFill/>
            <a:ln w="19050">
              <a:solidFill>
                <a:srgbClr val="000000"/>
              </a:solidFill>
              <a:round/>
              <a:headEnd/>
              <a:tailEnd type="triangle" w="sm"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34" name="Rectangle 92"/>
            <p:cNvSpPr>
              <a:spLocks noChangeArrowheads="1"/>
            </p:cNvSpPr>
            <p:nvPr/>
          </p:nvSpPr>
          <p:spPr bwMode="auto">
            <a:xfrm>
              <a:off x="3470384" y="5069607"/>
              <a:ext cx="1476000" cy="701675"/>
            </a:xfrm>
            <a:prstGeom prst="rect">
              <a:avLst/>
            </a:prstGeom>
            <a:solidFill>
              <a:srgbClr val="FFFFFF">
                <a:alpha val="50000"/>
              </a:srgbClr>
            </a:solid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a:spAutoFit/>
            </a:bodyPr>
            <a:lstStyle/>
            <a:p>
              <a:pPr algn="ctr">
                <a:defRPr/>
              </a:pPr>
              <a:r>
                <a:rPr lang="en-US" sz="2000" i="0" dirty="0">
                  <a:solidFill>
                    <a:srgbClr val="000000"/>
                  </a:solidFill>
                  <a:latin typeface="Calibri Light" panose="020F0302020204030204" pitchFamily="34" charset="0"/>
                  <a:ea typeface="ＭＳ Ｐゴシック" charset="0"/>
                </a:rPr>
                <a:t>t</a:t>
              </a:r>
              <a:r>
                <a:rPr lang="en-US" sz="2000" i="0" dirty="0" smtClean="0">
                  <a:solidFill>
                    <a:srgbClr val="000000"/>
                  </a:solidFill>
                  <a:latin typeface="Calibri Light" panose="020F0302020204030204" pitchFamily="34" charset="0"/>
                  <a:ea typeface="ＭＳ Ｐゴシック" charset="0"/>
                </a:rPr>
                <a:t>emperature </a:t>
              </a:r>
              <a:r>
                <a:rPr lang="en-US" sz="2000" i="0" dirty="0">
                  <a:solidFill>
                    <a:srgbClr val="000000"/>
                  </a:solidFill>
                  <a:latin typeface="Calibri Light" panose="020F0302020204030204" pitchFamily="34" charset="0"/>
                  <a:ea typeface="ＭＳ Ｐゴシック" charset="0"/>
                </a:rPr>
                <a:t>quench T</a:t>
              </a:r>
              <a:r>
                <a:rPr lang="en-US" sz="2000" i="0" baseline="-25000" dirty="0">
                  <a:solidFill>
                    <a:srgbClr val="000000"/>
                  </a:solidFill>
                  <a:latin typeface="Calibri Light" panose="020F0302020204030204" pitchFamily="34" charset="0"/>
                  <a:ea typeface="ＭＳ Ｐゴシック" charset="0"/>
                </a:rPr>
                <a:t>CS</a:t>
              </a:r>
            </a:p>
          </p:txBody>
        </p:sp>
        <p:sp>
          <p:nvSpPr>
            <p:cNvPr id="18" name="Rectangle 90"/>
            <p:cNvSpPr>
              <a:spLocks noChangeArrowheads="1"/>
            </p:cNvSpPr>
            <p:nvPr/>
          </p:nvSpPr>
          <p:spPr bwMode="auto">
            <a:xfrm>
              <a:off x="2723813" y="3079491"/>
              <a:ext cx="1474383" cy="707886"/>
            </a:xfrm>
            <a:prstGeom prst="rect">
              <a:avLst/>
            </a:prstGeom>
            <a:solidFill>
              <a:srgbClr val="FFFFFF">
                <a:alpha val="50000"/>
              </a:srgbClr>
            </a:solid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square">
              <a:spAutoFit/>
            </a:bodyPr>
            <a:lstStyle/>
            <a:p>
              <a:pPr>
                <a:defRPr/>
              </a:pPr>
              <a:r>
                <a:rPr lang="en-US" sz="2000" i="0" dirty="0" smtClean="0">
                  <a:solidFill>
                    <a:srgbClr val="0000FF"/>
                  </a:solidFill>
                  <a:latin typeface="Calibri Light" panose="020F0302020204030204" pitchFamily="34" charset="0"/>
                  <a:ea typeface="ＭＳ Ｐゴシック" charset="0"/>
                </a:rPr>
                <a:t>central field</a:t>
              </a:r>
            </a:p>
            <a:p>
              <a:pPr>
                <a:defRPr/>
              </a:pPr>
              <a:r>
                <a:rPr lang="en-US" sz="2000" i="0" dirty="0" smtClean="0">
                  <a:solidFill>
                    <a:srgbClr val="FF0000"/>
                  </a:solidFill>
                  <a:latin typeface="Calibri Light" panose="020F0302020204030204" pitchFamily="34" charset="0"/>
                  <a:ea typeface="ＭＳ Ｐゴシック" charset="0"/>
                </a:rPr>
                <a:t>coil field</a:t>
              </a:r>
              <a:endParaRPr lang="en-US" sz="2000" i="0" dirty="0" smtClean="0">
                <a:solidFill>
                  <a:srgbClr val="FF0000"/>
                </a:solidFill>
                <a:latin typeface="Calibri Light" panose="020F0302020204030204" pitchFamily="34" charset="0"/>
                <a:ea typeface="ＭＳ Ｐゴシック" charset="0"/>
              </a:endParaRPr>
            </a:p>
          </p:txBody>
        </p:sp>
      </p:grpSp>
    </p:spTree>
    <p:extLst>
      <p:ext uri="{BB962C8B-B14F-4D97-AF65-F5344CB8AC3E}">
        <p14:creationId xmlns:p14="http://schemas.microsoft.com/office/powerpoint/2010/main" val="1461366954"/>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This is the best (Apr. 2018) critical current for several superconductors</a:t>
            </a:r>
            <a:endParaRPr lang="en-US" sz="2800" b="0" i="0" kern="0" dirty="0" smtClean="0">
              <a:solidFill>
                <a:srgbClr val="0033CC"/>
              </a:solidFill>
              <a:latin typeface="Calibri Light" panose="020F0302020204030204" pitchFamily="34" charset="0"/>
            </a:endParaRPr>
          </a:p>
        </p:txBody>
      </p:sp>
      <p:pic>
        <p:nvPicPr>
          <p:cNvPr id="4" name="Picture 3"/>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11560" y="1102426"/>
            <a:ext cx="7770418" cy="5637600"/>
          </a:xfrm>
          <a:prstGeom prst="rect">
            <a:avLst/>
          </a:prstGeom>
        </p:spPr>
      </p:pic>
      <p:sp>
        <p:nvSpPr>
          <p:cNvPr id="13" name="Rectangle 4"/>
          <p:cNvSpPr>
            <a:spLocks noChangeArrowheads="1"/>
          </p:cNvSpPr>
          <p:nvPr/>
        </p:nvSpPr>
        <p:spPr bwMode="auto">
          <a:xfrm>
            <a:off x="4509264" y="728633"/>
            <a:ext cx="4608512" cy="400110"/>
          </a:xfrm>
          <a:prstGeom prst="rect">
            <a:avLst/>
          </a:prstGeom>
          <a:solidFill>
            <a:srgbClr val="FFFFFF"/>
          </a:solid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square">
            <a:spAutoFit/>
          </a:bodyPr>
          <a:lstStyle/>
          <a:p>
            <a:pPr algn="ctr">
              <a:defRPr/>
            </a:pPr>
            <a:r>
              <a:rPr lang="en-US" sz="2000" i="0" dirty="0" smtClean="0">
                <a:solidFill>
                  <a:srgbClr val="777777"/>
                </a:solidFill>
                <a:latin typeface="Calibri Light" panose="020F0302020204030204" pitchFamily="34" charset="0"/>
                <a:ea typeface="ＭＳ Ｐゴシック" charset="0"/>
              </a:rPr>
              <a:t>Applied </a:t>
            </a:r>
            <a:r>
              <a:rPr lang="en-US" sz="2000" i="0" dirty="0">
                <a:solidFill>
                  <a:srgbClr val="777777"/>
                </a:solidFill>
                <a:latin typeface="Calibri Light" panose="020F0302020204030204" pitchFamily="34" charset="0"/>
                <a:ea typeface="ＭＳ Ｐゴシック" charset="0"/>
              </a:rPr>
              <a:t>Superconductivity Center at NHMFL</a:t>
            </a:r>
          </a:p>
        </p:txBody>
      </p:sp>
    </p:spTree>
    <p:extLst>
      <p:ext uri="{BB962C8B-B14F-4D97-AF65-F5344CB8AC3E}">
        <p14:creationId xmlns:p14="http://schemas.microsoft.com/office/powerpoint/2010/main" val="704509343"/>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00FF"/>
                </a:solidFill>
                <a:latin typeface="Calibri Light" panose="020F0302020204030204" pitchFamily="34" charset="0"/>
              </a:rPr>
              <a:t>The overall current density is lower than the current density on the superconductor</a:t>
            </a:r>
            <a:endParaRPr lang="en-US" sz="2800" b="0" i="0" kern="0" dirty="0" smtClean="0">
              <a:solidFill>
                <a:srgbClr val="0000FF"/>
              </a:solidFill>
              <a:latin typeface="Calibri Light" panose="020F0302020204030204" pitchFamily="34" charset="0"/>
            </a:endParaRPr>
          </a:p>
        </p:txBody>
      </p:sp>
      <mc:AlternateContent xmlns:mc="http://schemas.openxmlformats.org/markup-compatibility/2006" xmlns:a14="http://schemas.microsoft.com/office/drawing/2010/main">
        <mc:Choice Requires="a14">
          <p:sp>
            <p:nvSpPr>
              <p:cNvPr id="1534" name="TextBox 1533"/>
              <p:cNvSpPr txBox="1"/>
              <p:nvPr/>
            </p:nvSpPr>
            <p:spPr>
              <a:xfrm>
                <a:off x="5799137" y="1240690"/>
                <a:ext cx="2456891" cy="628185"/>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sz="2000" b="0" i="1" smtClean="0">
                              <a:latin typeface="Cambria Math" panose="02040503050406030204" pitchFamily="18" charset="0"/>
                              <a:ea typeface="Cambria Math" panose="02040503050406030204" pitchFamily="18" charset="0"/>
                            </a:rPr>
                          </m:ctrlPr>
                        </m:sSubPr>
                        <m:e>
                          <m:r>
                            <a:rPr lang="en-GB" sz="2000" b="0" i="1" smtClean="0">
                              <a:latin typeface="Cambria Math" panose="02040503050406030204" pitchFamily="18" charset="0"/>
                              <a:ea typeface="Cambria Math" panose="02040503050406030204" pitchFamily="18" charset="0"/>
                            </a:rPr>
                            <m:t>𝑗</m:t>
                          </m:r>
                        </m:e>
                        <m:sub>
                          <m:r>
                            <a:rPr lang="en-GB" sz="2000" b="0" i="1" smtClean="0">
                              <a:latin typeface="Cambria Math" panose="02040503050406030204" pitchFamily="18" charset="0"/>
                              <a:ea typeface="Cambria Math" panose="02040503050406030204" pitchFamily="18" charset="0"/>
                            </a:rPr>
                            <m:t>𝑜𝑣𝑒𝑟𝑎𝑙𝑙</m:t>
                          </m:r>
                        </m:sub>
                      </m:sSub>
                      <m:r>
                        <a:rPr lang="en-GB" sz="2000" b="0" i="1" smtClean="0">
                          <a:latin typeface="Cambria Math" panose="02040503050406030204" pitchFamily="18" charset="0"/>
                          <a:ea typeface="Cambria Math" panose="02040503050406030204" pitchFamily="18" charset="0"/>
                        </a:rPr>
                        <m:t>=</m:t>
                      </m:r>
                      <m:f>
                        <m:fPr>
                          <m:ctrlPr>
                            <a:rPr lang="en-GB" sz="2000" b="0" i="1" smtClean="0">
                              <a:latin typeface="Cambria Math" panose="02040503050406030204" pitchFamily="18" charset="0"/>
                              <a:ea typeface="Cambria Math" panose="02040503050406030204" pitchFamily="18" charset="0"/>
                            </a:rPr>
                          </m:ctrlPr>
                        </m:fPr>
                        <m:num>
                          <m:r>
                            <a:rPr lang="en-GB" sz="2000" b="0" i="1" smtClean="0">
                              <a:latin typeface="Cambria Math" panose="02040503050406030204" pitchFamily="18" charset="0"/>
                              <a:ea typeface="Cambria Math" panose="02040503050406030204" pitchFamily="18" charset="0"/>
                            </a:rPr>
                            <m:t>𝐼</m:t>
                          </m:r>
                        </m:num>
                        <m:den>
                          <m:sSub>
                            <m:sSubPr>
                              <m:ctrlPr>
                                <a:rPr lang="en-GB" sz="2000" b="0" i="1" dirty="0" smtClean="0">
                                  <a:latin typeface="Cambria Math" panose="02040503050406030204" pitchFamily="18" charset="0"/>
                                </a:rPr>
                              </m:ctrlPr>
                            </m:sSubPr>
                            <m:e>
                              <m:r>
                                <a:rPr lang="en-GB" sz="2000" b="0" i="1" dirty="0" smtClean="0">
                                  <a:latin typeface="Cambria Math" panose="02040503050406030204" pitchFamily="18" charset="0"/>
                                </a:rPr>
                                <m:t>𝑤</m:t>
                              </m:r>
                            </m:e>
                            <m:sub>
                              <m:r>
                                <a:rPr lang="en-GB" sz="2000" b="0" i="1" dirty="0" smtClean="0">
                                  <a:latin typeface="Cambria Math" panose="02040503050406030204" pitchFamily="18" charset="0"/>
                                </a:rPr>
                                <m:t>𝑐𝑎𝑏𝑙𝑒</m:t>
                              </m:r>
                            </m:sub>
                          </m:sSub>
                          <m:sSub>
                            <m:sSubPr>
                              <m:ctrlPr>
                                <a:rPr lang="en-GB" sz="2000" b="0" i="1" dirty="0">
                                  <a:latin typeface="Cambria Math" panose="02040503050406030204" pitchFamily="18" charset="0"/>
                                </a:rPr>
                              </m:ctrlPr>
                            </m:sSubPr>
                            <m:e>
                              <m:r>
                                <a:rPr lang="en-GB" sz="2000" b="0" i="1" dirty="0" smtClean="0">
                                  <a:latin typeface="Cambria Math" panose="02040503050406030204" pitchFamily="18" charset="0"/>
                                </a:rPr>
                                <m:t>𝑡</m:t>
                              </m:r>
                            </m:e>
                            <m:sub>
                              <m:r>
                                <a:rPr lang="en-GB" sz="2000" b="0" dirty="0">
                                  <a:latin typeface="Cambria Math" panose="02040503050406030204" pitchFamily="18" charset="0"/>
                                </a:rPr>
                                <m:t>𝑐𝑎𝑏𝑙𝑒</m:t>
                              </m:r>
                            </m:sub>
                          </m:sSub>
                        </m:den>
                      </m:f>
                    </m:oMath>
                  </m:oMathPara>
                </a14:m>
                <a:endParaRPr lang="en-GB" sz="2000" b="0" dirty="0"/>
              </a:p>
            </p:txBody>
          </p:sp>
        </mc:Choice>
        <mc:Fallback xmlns="">
          <p:sp>
            <p:nvSpPr>
              <p:cNvPr id="1534" name="TextBox 1533"/>
              <p:cNvSpPr txBox="1">
                <a:spLocks noRot="1" noChangeAspect="1" noMove="1" noResize="1" noEditPoints="1" noAdjustHandles="1" noChangeArrowheads="1" noChangeShapeType="1" noTextEdit="1"/>
              </p:cNvSpPr>
              <p:nvPr/>
            </p:nvSpPr>
            <p:spPr>
              <a:xfrm>
                <a:off x="5799137" y="1240690"/>
                <a:ext cx="2456891" cy="628185"/>
              </a:xfrm>
              <a:prstGeom prst="rect">
                <a:avLst/>
              </a:prstGeom>
              <a:blipFill>
                <a:blip r:embed="rId3"/>
                <a:stretch>
                  <a:fillRect l="-744"/>
                </a:stretch>
              </a:blipFill>
            </p:spPr>
            <p:txBody>
              <a:bodyPr/>
              <a:lstStyle/>
              <a:p>
                <a:r>
                  <a:rPr lang="en-GB">
                    <a:noFill/>
                  </a:rPr>
                  <a:t> </a:t>
                </a:r>
              </a:p>
            </p:txBody>
          </p:sp>
        </mc:Fallback>
      </mc:AlternateContent>
      <p:grpSp>
        <p:nvGrpSpPr>
          <p:cNvPr id="20" name="Group 19"/>
          <p:cNvGrpSpPr/>
          <p:nvPr/>
        </p:nvGrpSpPr>
        <p:grpSpPr>
          <a:xfrm>
            <a:off x="653626" y="1355943"/>
            <a:ext cx="4187161" cy="2901658"/>
            <a:chOff x="1017220" y="989371"/>
            <a:chExt cx="4187161" cy="2901658"/>
          </a:xfrm>
        </p:grpSpPr>
        <p:grpSp>
          <p:nvGrpSpPr>
            <p:cNvPr id="5" name="Group 4"/>
            <p:cNvGrpSpPr/>
            <p:nvPr/>
          </p:nvGrpSpPr>
          <p:grpSpPr>
            <a:xfrm>
              <a:off x="1078472" y="1226733"/>
              <a:ext cx="2664296" cy="2664296"/>
              <a:chOff x="1043608" y="2060848"/>
              <a:chExt cx="3672408" cy="3672408"/>
            </a:xfrm>
          </p:grpSpPr>
          <p:sp>
            <p:nvSpPr>
              <p:cNvPr id="3" name="Oval 2"/>
              <p:cNvSpPr/>
              <p:nvPr/>
            </p:nvSpPr>
            <p:spPr bwMode="auto">
              <a:xfrm>
                <a:off x="1043608" y="2060848"/>
                <a:ext cx="3672408" cy="3672408"/>
              </a:xfrm>
              <a:prstGeom prst="ellipse">
                <a:avLst/>
              </a:prstGeom>
              <a:solidFill>
                <a:srgbClr val="FFCC66"/>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nvGrpSpPr>
              <p:cNvPr id="4" name="Group 3"/>
              <p:cNvGrpSpPr/>
              <p:nvPr/>
            </p:nvGrpSpPr>
            <p:grpSpPr>
              <a:xfrm>
                <a:off x="1115616" y="2135912"/>
                <a:ext cx="1940024" cy="1936968"/>
                <a:chOff x="1115616" y="2135912"/>
                <a:chExt cx="1940024" cy="1936968"/>
              </a:xfrm>
            </p:grpSpPr>
            <p:sp>
              <p:nvSpPr>
                <p:cNvPr id="7" name="Oval 6"/>
                <p:cNvSpPr/>
                <p:nvPr/>
              </p:nvSpPr>
              <p:spPr bwMode="auto">
                <a:xfrm>
                  <a:off x="2703984" y="21359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8" name="Oval 7"/>
                <p:cNvSpPr/>
                <p:nvPr/>
              </p:nvSpPr>
              <p:spPr bwMode="auto">
                <a:xfrm>
                  <a:off x="1219632" y="32461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9" name="Oval 8"/>
                <p:cNvSpPr/>
                <p:nvPr/>
              </p:nvSpPr>
              <p:spPr bwMode="auto">
                <a:xfrm>
                  <a:off x="2271936" y="22909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0" name="Oval 9"/>
                <p:cNvSpPr/>
                <p:nvPr/>
              </p:nvSpPr>
              <p:spPr bwMode="auto">
                <a:xfrm>
                  <a:off x="2703984" y="26693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1" name="Oval 10"/>
                <p:cNvSpPr/>
                <p:nvPr/>
              </p:nvSpPr>
              <p:spPr bwMode="auto">
                <a:xfrm>
                  <a:off x="2694660" y="3225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 name="Oval 11"/>
                <p:cNvSpPr/>
                <p:nvPr/>
              </p:nvSpPr>
              <p:spPr bwMode="auto">
                <a:xfrm>
                  <a:off x="1571288"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 name="Oval 13"/>
                <p:cNvSpPr/>
                <p:nvPr/>
              </p:nvSpPr>
              <p:spPr bwMode="auto">
                <a:xfrm>
                  <a:off x="1747116" y="32183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5" name="Oval 14"/>
                <p:cNvSpPr/>
                <p:nvPr/>
              </p:nvSpPr>
              <p:spPr bwMode="auto">
                <a:xfrm>
                  <a:off x="2161300" y="281944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6" name="Oval 15"/>
                <p:cNvSpPr/>
                <p:nvPr/>
              </p:nvSpPr>
              <p:spPr bwMode="auto">
                <a:xfrm>
                  <a:off x="1487096" y="2804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7" name="Oval 16"/>
                <p:cNvSpPr/>
                <p:nvPr/>
              </p:nvSpPr>
              <p:spPr bwMode="auto">
                <a:xfrm>
                  <a:off x="1838752" y="246680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8" name="Oval 17"/>
                <p:cNvSpPr/>
                <p:nvPr/>
              </p:nvSpPr>
              <p:spPr bwMode="auto">
                <a:xfrm>
                  <a:off x="1115616"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1" name="Oval 20"/>
                <p:cNvSpPr/>
                <p:nvPr/>
              </p:nvSpPr>
              <p:spPr bwMode="auto">
                <a:xfrm>
                  <a:off x="2026960"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2" name="Oval 21"/>
                <p:cNvSpPr/>
                <p:nvPr/>
              </p:nvSpPr>
              <p:spPr bwMode="auto">
                <a:xfrm>
                  <a:off x="2460144" y="371589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3" name="Oval 22"/>
                <p:cNvSpPr/>
                <p:nvPr/>
              </p:nvSpPr>
              <p:spPr bwMode="auto">
                <a:xfrm>
                  <a:off x="2240908" y="32331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sp>
            <p:nvSpPr>
              <p:cNvPr id="26" name="Oval 25"/>
              <p:cNvSpPr/>
              <p:nvPr/>
            </p:nvSpPr>
            <p:spPr bwMode="auto">
              <a:xfrm flipH="1">
                <a:off x="4182616" y="3269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7" name="Oval 26"/>
              <p:cNvSpPr/>
              <p:nvPr/>
            </p:nvSpPr>
            <p:spPr bwMode="auto">
              <a:xfrm flipH="1">
                <a:off x="3130312" y="23142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0" name="Oval 29"/>
              <p:cNvSpPr/>
              <p:nvPr/>
            </p:nvSpPr>
            <p:spPr bwMode="auto">
              <a:xfrm flipH="1">
                <a:off x="3830960"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1" name="Oval 30"/>
              <p:cNvSpPr/>
              <p:nvPr/>
            </p:nvSpPr>
            <p:spPr bwMode="auto">
              <a:xfrm flipH="1">
                <a:off x="3655132" y="32415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2" name="Oval 31"/>
              <p:cNvSpPr/>
              <p:nvPr/>
            </p:nvSpPr>
            <p:spPr bwMode="auto">
              <a:xfrm flipH="1">
                <a:off x="3240948" y="2842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3" name="Oval 32"/>
              <p:cNvSpPr/>
              <p:nvPr/>
            </p:nvSpPr>
            <p:spPr bwMode="auto">
              <a:xfrm flipH="1">
                <a:off x="3915152" y="282778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4" name="Oval 33"/>
              <p:cNvSpPr/>
              <p:nvPr/>
            </p:nvSpPr>
            <p:spPr bwMode="auto">
              <a:xfrm flipH="1">
                <a:off x="3563496" y="24900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5" name="Oval 34"/>
              <p:cNvSpPr/>
              <p:nvPr/>
            </p:nvSpPr>
            <p:spPr bwMode="auto">
              <a:xfrm flipH="1">
                <a:off x="4286632"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6" name="Oval 35"/>
              <p:cNvSpPr/>
              <p:nvPr/>
            </p:nvSpPr>
            <p:spPr bwMode="auto">
              <a:xfrm flipH="1">
                <a:off x="3375288"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7" name="Oval 36"/>
              <p:cNvSpPr/>
              <p:nvPr/>
            </p:nvSpPr>
            <p:spPr bwMode="auto">
              <a:xfrm flipH="1">
                <a:off x="2942104" y="373912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8" name="Oval 37"/>
              <p:cNvSpPr/>
              <p:nvPr/>
            </p:nvSpPr>
            <p:spPr bwMode="auto">
              <a:xfrm flipH="1">
                <a:off x="3161340" y="32564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0" name="Oval 39"/>
              <p:cNvSpPr/>
              <p:nvPr/>
            </p:nvSpPr>
            <p:spPr bwMode="auto">
              <a:xfrm flipV="1">
                <a:off x="2679576" y="5294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1" name="Oval 40"/>
              <p:cNvSpPr/>
              <p:nvPr/>
            </p:nvSpPr>
            <p:spPr bwMode="auto">
              <a:xfrm flipV="1">
                <a:off x="1195224" y="41841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2" name="Oval 41"/>
              <p:cNvSpPr/>
              <p:nvPr/>
            </p:nvSpPr>
            <p:spPr bwMode="auto">
              <a:xfrm flipV="1">
                <a:off x="2247528" y="513928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3" name="Oval 42"/>
              <p:cNvSpPr/>
              <p:nvPr/>
            </p:nvSpPr>
            <p:spPr bwMode="auto">
              <a:xfrm flipV="1">
                <a:off x="2679576" y="47609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4" name="Oval 43"/>
              <p:cNvSpPr/>
              <p:nvPr/>
            </p:nvSpPr>
            <p:spPr bwMode="auto">
              <a:xfrm flipV="1">
                <a:off x="2670252" y="4204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6" name="Oval 45"/>
              <p:cNvSpPr/>
              <p:nvPr/>
            </p:nvSpPr>
            <p:spPr bwMode="auto">
              <a:xfrm flipV="1">
                <a:off x="172270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7" name="Oval 46"/>
              <p:cNvSpPr/>
              <p:nvPr/>
            </p:nvSpPr>
            <p:spPr bwMode="auto">
              <a:xfrm flipV="1">
                <a:off x="2136892" y="46108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8" name="Oval 47"/>
              <p:cNvSpPr/>
              <p:nvPr/>
            </p:nvSpPr>
            <p:spPr bwMode="auto">
              <a:xfrm flipV="1">
                <a:off x="1462688" y="4625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9" name="Oval 48"/>
              <p:cNvSpPr/>
              <p:nvPr/>
            </p:nvSpPr>
            <p:spPr bwMode="auto">
              <a:xfrm flipV="1">
                <a:off x="1814344" y="49634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3" name="Oval 52"/>
              <p:cNvSpPr/>
              <p:nvPr/>
            </p:nvSpPr>
            <p:spPr bwMode="auto">
              <a:xfrm flipV="1">
                <a:off x="2216500" y="41970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6" name="Oval 55"/>
              <p:cNvSpPr/>
              <p:nvPr/>
            </p:nvSpPr>
            <p:spPr bwMode="auto">
              <a:xfrm flipH="1" flipV="1">
                <a:off x="4205104" y="41989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7" name="Oval 56"/>
              <p:cNvSpPr/>
              <p:nvPr/>
            </p:nvSpPr>
            <p:spPr bwMode="auto">
              <a:xfrm flipH="1" flipV="1">
                <a:off x="3152800" y="51541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1" name="Oval 60"/>
              <p:cNvSpPr/>
              <p:nvPr/>
            </p:nvSpPr>
            <p:spPr bwMode="auto">
              <a:xfrm flipH="1" flipV="1">
                <a:off x="3677620" y="422676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2" name="Oval 61"/>
              <p:cNvSpPr/>
              <p:nvPr/>
            </p:nvSpPr>
            <p:spPr bwMode="auto">
              <a:xfrm flipH="1" flipV="1">
                <a:off x="3263436" y="4625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3" name="Oval 62"/>
              <p:cNvSpPr/>
              <p:nvPr/>
            </p:nvSpPr>
            <p:spPr bwMode="auto">
              <a:xfrm flipH="1" flipV="1">
                <a:off x="3937640" y="46405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4" name="Oval 63"/>
              <p:cNvSpPr/>
              <p:nvPr/>
            </p:nvSpPr>
            <p:spPr bwMode="auto">
              <a:xfrm flipH="1" flipV="1">
                <a:off x="3585984" y="49783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8" name="Oval 67"/>
              <p:cNvSpPr/>
              <p:nvPr/>
            </p:nvSpPr>
            <p:spPr bwMode="auto">
              <a:xfrm flipH="1" flipV="1">
                <a:off x="318382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mc:AlternateContent xmlns:mc="http://schemas.openxmlformats.org/markup-compatibility/2006" xmlns:a14="http://schemas.microsoft.com/office/drawing/2010/main">
          <mc:Choice Requires="a14">
            <p:sp>
              <p:nvSpPr>
                <p:cNvPr id="1520" name="TextBox 1519"/>
                <p:cNvSpPr txBox="1"/>
                <p:nvPr/>
              </p:nvSpPr>
              <p:spPr>
                <a:xfrm>
                  <a:off x="4548624" y="1510128"/>
                  <a:ext cx="655757" cy="307777"/>
                </a:xfrm>
                <a:prstGeom prst="rect">
                  <a:avLst/>
                </a:prstGeom>
                <a:noFill/>
              </p:spPr>
              <p:txBody>
                <a:bodyPr wrap="none" lIns="0" tIns="0" rIns="0" bIns="0" rtlCol="0">
                  <a:spAutoFit/>
                </a:bodyPr>
                <a:lstStyle/>
                <a:p>
                  <a:r>
                    <a:rPr lang="en-GB" sz="2000" b="0" dirty="0" smtClean="0">
                      <a:ea typeface="Cambria Math" panose="02040503050406030204" pitchFamily="18" charset="0"/>
                    </a:rPr>
                    <a:t>d</a:t>
                  </a:r>
                  <a14:m>
                    <m:oMath xmlns:m="http://schemas.openxmlformats.org/officeDocument/2006/math">
                      <m:r>
                        <a:rPr lang="en-GB" sz="2000" b="0" i="1" baseline="-25000" smtClean="0">
                          <a:latin typeface="Cambria Math" panose="02040503050406030204" pitchFamily="18" charset="0"/>
                          <a:ea typeface="Cambria Math" panose="02040503050406030204" pitchFamily="18" charset="0"/>
                        </a:rPr>
                        <m:t>𝑠𝑡𝑟𝑎𝑛𝑑</m:t>
                      </m:r>
                    </m:oMath>
                  </a14:m>
                  <a:endParaRPr lang="en-GB" sz="2000" b="0" baseline="-25000" dirty="0"/>
                </a:p>
              </p:txBody>
            </p:sp>
          </mc:Choice>
          <mc:Fallback xmlns="">
            <p:sp>
              <p:nvSpPr>
                <p:cNvPr id="1520" name="TextBox 1519"/>
                <p:cNvSpPr txBox="1">
                  <a:spLocks noRot="1" noChangeAspect="1" noMove="1" noResize="1" noEditPoints="1" noAdjustHandles="1" noChangeArrowheads="1" noChangeShapeType="1" noTextEdit="1"/>
                </p:cNvSpPr>
                <p:nvPr/>
              </p:nvSpPr>
              <p:spPr>
                <a:xfrm>
                  <a:off x="4548624" y="1510128"/>
                  <a:ext cx="655757" cy="307777"/>
                </a:xfrm>
                <a:prstGeom prst="rect">
                  <a:avLst/>
                </a:prstGeom>
                <a:blipFill>
                  <a:blip r:embed="rId4"/>
                  <a:stretch>
                    <a:fillRect l="-24299" t="-26000" r="-8411" b="-50000"/>
                  </a:stretch>
                </a:blipFill>
              </p:spPr>
              <p:txBody>
                <a:bodyPr/>
                <a:lstStyle/>
                <a:p>
                  <a:r>
                    <a:rPr lang="en-GB">
                      <a:noFill/>
                    </a:rPr>
                    <a:t> </a:t>
                  </a:r>
                </a:p>
              </p:txBody>
            </p:sp>
          </mc:Fallback>
        </mc:AlternateContent>
        <p:sp>
          <p:nvSpPr>
            <p:cNvPr id="1524" name="Line 4"/>
            <p:cNvSpPr>
              <a:spLocks noChangeShapeType="1"/>
            </p:cNvSpPr>
            <p:nvPr/>
          </p:nvSpPr>
          <p:spPr bwMode="auto">
            <a:xfrm flipH="1">
              <a:off x="3684983" y="1766283"/>
              <a:ext cx="799747" cy="310975"/>
            </a:xfrm>
            <a:prstGeom prst="line">
              <a:avLst/>
            </a:prstGeom>
            <a:noFill/>
            <a:ln w="9525">
              <a:solidFill>
                <a:srgbClr val="000000"/>
              </a:solidFill>
              <a:round/>
              <a:headEnd/>
              <a:tailEnd type="triangle" w="sm"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1142" name="Line 4"/>
            <p:cNvSpPr>
              <a:spLocks noChangeShapeType="1"/>
            </p:cNvSpPr>
            <p:nvPr/>
          </p:nvSpPr>
          <p:spPr bwMode="auto">
            <a:xfrm flipH="1">
              <a:off x="2718348" y="1218947"/>
              <a:ext cx="799747" cy="310975"/>
            </a:xfrm>
            <a:prstGeom prst="line">
              <a:avLst/>
            </a:prstGeom>
            <a:noFill/>
            <a:ln w="9525">
              <a:solidFill>
                <a:srgbClr val="000000"/>
              </a:solidFill>
              <a:round/>
              <a:headEnd/>
              <a:tailEnd type="none" w="sm"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1143" name="TextBox 1142"/>
            <p:cNvSpPr txBox="1"/>
            <p:nvPr/>
          </p:nvSpPr>
          <p:spPr>
            <a:xfrm>
              <a:off x="3565733" y="989371"/>
              <a:ext cx="1605439" cy="307777"/>
            </a:xfrm>
            <a:prstGeom prst="rect">
              <a:avLst/>
            </a:prstGeom>
            <a:noFill/>
          </p:spPr>
          <p:txBody>
            <a:bodyPr wrap="none" lIns="0" tIns="0" rIns="0" bIns="0" rtlCol="0">
              <a:spAutoFit/>
            </a:bodyPr>
            <a:lstStyle/>
            <a:p>
              <a:r>
                <a:rPr lang="en-GB" sz="2000" i="0" dirty="0" smtClean="0">
                  <a:latin typeface="Calibri Light" panose="020F0302020204030204" pitchFamily="34" charset="0"/>
                  <a:ea typeface="Cambria Math" panose="02040503050406030204" pitchFamily="18" charset="0"/>
                </a:rPr>
                <a:t>superconductor</a:t>
              </a:r>
              <a:endParaRPr lang="en-GB" sz="2000" i="0" baseline="-25000" dirty="0">
                <a:latin typeface="Calibri Light" panose="020F0302020204030204" pitchFamily="34" charset="0"/>
              </a:endParaRPr>
            </a:p>
          </p:txBody>
        </p:sp>
        <p:sp>
          <p:nvSpPr>
            <p:cNvPr id="1144" name="TextBox 1143"/>
            <p:cNvSpPr txBox="1"/>
            <p:nvPr/>
          </p:nvSpPr>
          <p:spPr>
            <a:xfrm>
              <a:off x="1017220" y="1072887"/>
              <a:ext cx="266098" cy="307777"/>
            </a:xfrm>
            <a:prstGeom prst="rect">
              <a:avLst/>
            </a:prstGeom>
            <a:noFill/>
          </p:spPr>
          <p:txBody>
            <a:bodyPr wrap="none" lIns="0" tIns="0" rIns="0" bIns="0" rtlCol="0">
              <a:spAutoFit/>
            </a:bodyPr>
            <a:lstStyle/>
            <a:p>
              <a:r>
                <a:rPr lang="en-GB" sz="2000" i="0" dirty="0" smtClean="0">
                  <a:latin typeface="Calibri Light" panose="020F0302020204030204" pitchFamily="34" charset="0"/>
                  <a:ea typeface="Cambria Math" panose="02040503050406030204" pitchFamily="18" charset="0"/>
                </a:rPr>
                <a:t>Cu</a:t>
              </a:r>
              <a:endParaRPr lang="en-GB" sz="2000" i="0" baseline="-25000" dirty="0">
                <a:latin typeface="Calibri Light" panose="020F0302020204030204" pitchFamily="34" charset="0"/>
              </a:endParaRPr>
            </a:p>
          </p:txBody>
        </p:sp>
        <p:sp>
          <p:nvSpPr>
            <p:cNvPr id="1145" name="Line 4"/>
            <p:cNvSpPr>
              <a:spLocks noChangeShapeType="1"/>
            </p:cNvSpPr>
            <p:nvPr/>
          </p:nvSpPr>
          <p:spPr bwMode="auto">
            <a:xfrm>
              <a:off x="1395669" y="1410543"/>
              <a:ext cx="373358" cy="529055"/>
            </a:xfrm>
            <a:prstGeom prst="line">
              <a:avLst/>
            </a:prstGeom>
            <a:noFill/>
            <a:ln w="9525">
              <a:solidFill>
                <a:srgbClr val="000000"/>
              </a:solidFill>
              <a:round/>
              <a:headEnd/>
              <a:tailEnd type="none" w="sm"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grpSp>
      <p:sp>
        <p:nvSpPr>
          <p:cNvPr id="1510" name="Rectangle 1509"/>
          <p:cNvSpPr/>
          <p:nvPr/>
        </p:nvSpPr>
        <p:spPr bwMode="auto">
          <a:xfrm>
            <a:off x="299137" y="4638984"/>
            <a:ext cx="7920880" cy="1530655"/>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nvGrpSpPr>
          <p:cNvPr id="1509" name="Group 1508"/>
          <p:cNvGrpSpPr/>
          <p:nvPr/>
        </p:nvGrpSpPr>
        <p:grpSpPr>
          <a:xfrm rot="5400000">
            <a:off x="3608386" y="1644954"/>
            <a:ext cx="1267442" cy="7533264"/>
            <a:chOff x="5292080" y="2115306"/>
            <a:chExt cx="1955335" cy="11621886"/>
          </a:xfrm>
        </p:grpSpPr>
        <p:grpSp>
          <p:nvGrpSpPr>
            <p:cNvPr id="69" name="Group 68"/>
            <p:cNvGrpSpPr/>
            <p:nvPr/>
          </p:nvGrpSpPr>
          <p:grpSpPr>
            <a:xfrm>
              <a:off x="5302053" y="2115306"/>
              <a:ext cx="961627" cy="961627"/>
              <a:chOff x="1043608" y="2060848"/>
              <a:chExt cx="3672408" cy="3672408"/>
            </a:xfrm>
          </p:grpSpPr>
          <p:sp>
            <p:nvSpPr>
              <p:cNvPr id="70" name="Oval 69"/>
              <p:cNvSpPr/>
              <p:nvPr/>
            </p:nvSpPr>
            <p:spPr bwMode="auto">
              <a:xfrm>
                <a:off x="1043608" y="2060848"/>
                <a:ext cx="3672408" cy="3672408"/>
              </a:xfrm>
              <a:prstGeom prst="ellipse">
                <a:avLst/>
              </a:prstGeom>
              <a:solidFill>
                <a:srgbClr val="FFCC66"/>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nvGrpSpPr>
              <p:cNvPr id="71" name="Group 70"/>
              <p:cNvGrpSpPr/>
              <p:nvPr/>
            </p:nvGrpSpPr>
            <p:grpSpPr>
              <a:xfrm>
                <a:off x="1115616" y="2135912"/>
                <a:ext cx="1940024" cy="1936968"/>
                <a:chOff x="1115616" y="2135912"/>
                <a:chExt cx="1940024" cy="1936968"/>
              </a:xfrm>
            </p:grpSpPr>
            <p:sp>
              <p:nvSpPr>
                <p:cNvPr id="100" name="Oval 99"/>
                <p:cNvSpPr/>
                <p:nvPr/>
              </p:nvSpPr>
              <p:spPr bwMode="auto">
                <a:xfrm>
                  <a:off x="2703984" y="21359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01" name="Oval 100"/>
                <p:cNvSpPr/>
                <p:nvPr/>
              </p:nvSpPr>
              <p:spPr bwMode="auto">
                <a:xfrm>
                  <a:off x="1219632" y="32461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02" name="Oval 101"/>
                <p:cNvSpPr/>
                <p:nvPr/>
              </p:nvSpPr>
              <p:spPr bwMode="auto">
                <a:xfrm>
                  <a:off x="2271936" y="22909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03" name="Oval 102"/>
                <p:cNvSpPr/>
                <p:nvPr/>
              </p:nvSpPr>
              <p:spPr bwMode="auto">
                <a:xfrm>
                  <a:off x="2703984" y="26693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04" name="Oval 103"/>
                <p:cNvSpPr/>
                <p:nvPr/>
              </p:nvSpPr>
              <p:spPr bwMode="auto">
                <a:xfrm>
                  <a:off x="2694660" y="3225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05" name="Oval 104"/>
                <p:cNvSpPr/>
                <p:nvPr/>
              </p:nvSpPr>
              <p:spPr bwMode="auto">
                <a:xfrm>
                  <a:off x="1571288"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06" name="Oval 105"/>
                <p:cNvSpPr/>
                <p:nvPr/>
              </p:nvSpPr>
              <p:spPr bwMode="auto">
                <a:xfrm>
                  <a:off x="1747116" y="32183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07" name="Oval 106"/>
                <p:cNvSpPr/>
                <p:nvPr/>
              </p:nvSpPr>
              <p:spPr bwMode="auto">
                <a:xfrm>
                  <a:off x="2161300" y="281944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08" name="Oval 107"/>
                <p:cNvSpPr/>
                <p:nvPr/>
              </p:nvSpPr>
              <p:spPr bwMode="auto">
                <a:xfrm>
                  <a:off x="1487096" y="2804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09" name="Oval 108"/>
                <p:cNvSpPr/>
                <p:nvPr/>
              </p:nvSpPr>
              <p:spPr bwMode="auto">
                <a:xfrm>
                  <a:off x="1838752" y="246680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10" name="Oval 109"/>
                <p:cNvSpPr/>
                <p:nvPr/>
              </p:nvSpPr>
              <p:spPr bwMode="auto">
                <a:xfrm>
                  <a:off x="1115616"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11" name="Oval 110"/>
                <p:cNvSpPr/>
                <p:nvPr/>
              </p:nvSpPr>
              <p:spPr bwMode="auto">
                <a:xfrm>
                  <a:off x="2026960"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12" name="Oval 111"/>
                <p:cNvSpPr/>
                <p:nvPr/>
              </p:nvSpPr>
              <p:spPr bwMode="auto">
                <a:xfrm>
                  <a:off x="2460144" y="371589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13" name="Oval 112"/>
                <p:cNvSpPr/>
                <p:nvPr/>
              </p:nvSpPr>
              <p:spPr bwMode="auto">
                <a:xfrm>
                  <a:off x="2240908" y="32331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sp>
            <p:nvSpPr>
              <p:cNvPr id="72" name="Oval 71"/>
              <p:cNvSpPr/>
              <p:nvPr/>
            </p:nvSpPr>
            <p:spPr bwMode="auto">
              <a:xfrm flipH="1">
                <a:off x="4182616" y="3269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3" name="Oval 72"/>
              <p:cNvSpPr/>
              <p:nvPr/>
            </p:nvSpPr>
            <p:spPr bwMode="auto">
              <a:xfrm flipH="1">
                <a:off x="3130312" y="23142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4" name="Oval 73"/>
              <p:cNvSpPr/>
              <p:nvPr/>
            </p:nvSpPr>
            <p:spPr bwMode="auto">
              <a:xfrm flipH="1">
                <a:off x="3830960"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5" name="Oval 74"/>
              <p:cNvSpPr/>
              <p:nvPr/>
            </p:nvSpPr>
            <p:spPr bwMode="auto">
              <a:xfrm flipH="1">
                <a:off x="3655132" y="32415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6" name="Oval 75"/>
              <p:cNvSpPr/>
              <p:nvPr/>
            </p:nvSpPr>
            <p:spPr bwMode="auto">
              <a:xfrm flipH="1">
                <a:off x="3240948" y="2842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7" name="Oval 76"/>
              <p:cNvSpPr/>
              <p:nvPr/>
            </p:nvSpPr>
            <p:spPr bwMode="auto">
              <a:xfrm flipH="1">
                <a:off x="3915152" y="282778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8" name="Oval 77"/>
              <p:cNvSpPr/>
              <p:nvPr/>
            </p:nvSpPr>
            <p:spPr bwMode="auto">
              <a:xfrm flipH="1">
                <a:off x="3563496" y="24900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9" name="Oval 78"/>
              <p:cNvSpPr/>
              <p:nvPr/>
            </p:nvSpPr>
            <p:spPr bwMode="auto">
              <a:xfrm flipH="1">
                <a:off x="4286632"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80" name="Oval 79"/>
              <p:cNvSpPr/>
              <p:nvPr/>
            </p:nvSpPr>
            <p:spPr bwMode="auto">
              <a:xfrm flipH="1">
                <a:off x="3375288"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81" name="Oval 80"/>
              <p:cNvSpPr/>
              <p:nvPr/>
            </p:nvSpPr>
            <p:spPr bwMode="auto">
              <a:xfrm flipH="1">
                <a:off x="2942104" y="373912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82" name="Oval 81"/>
              <p:cNvSpPr/>
              <p:nvPr/>
            </p:nvSpPr>
            <p:spPr bwMode="auto">
              <a:xfrm flipH="1">
                <a:off x="3161340" y="32564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83" name="Oval 82"/>
              <p:cNvSpPr/>
              <p:nvPr/>
            </p:nvSpPr>
            <p:spPr bwMode="auto">
              <a:xfrm flipV="1">
                <a:off x="2679576" y="5294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84" name="Oval 83"/>
              <p:cNvSpPr/>
              <p:nvPr/>
            </p:nvSpPr>
            <p:spPr bwMode="auto">
              <a:xfrm flipV="1">
                <a:off x="1195224" y="41841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85" name="Oval 84"/>
              <p:cNvSpPr/>
              <p:nvPr/>
            </p:nvSpPr>
            <p:spPr bwMode="auto">
              <a:xfrm flipV="1">
                <a:off x="2247528" y="513928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86" name="Oval 85"/>
              <p:cNvSpPr/>
              <p:nvPr/>
            </p:nvSpPr>
            <p:spPr bwMode="auto">
              <a:xfrm flipV="1">
                <a:off x="2679576" y="47609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87" name="Oval 86"/>
              <p:cNvSpPr/>
              <p:nvPr/>
            </p:nvSpPr>
            <p:spPr bwMode="auto">
              <a:xfrm flipV="1">
                <a:off x="2670252" y="4204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88" name="Oval 87"/>
              <p:cNvSpPr/>
              <p:nvPr/>
            </p:nvSpPr>
            <p:spPr bwMode="auto">
              <a:xfrm flipV="1">
                <a:off x="172270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89" name="Oval 88"/>
              <p:cNvSpPr/>
              <p:nvPr/>
            </p:nvSpPr>
            <p:spPr bwMode="auto">
              <a:xfrm flipV="1">
                <a:off x="2136892" y="46108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90" name="Oval 89"/>
              <p:cNvSpPr/>
              <p:nvPr/>
            </p:nvSpPr>
            <p:spPr bwMode="auto">
              <a:xfrm flipV="1">
                <a:off x="1462688" y="4625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91" name="Oval 90"/>
              <p:cNvSpPr/>
              <p:nvPr/>
            </p:nvSpPr>
            <p:spPr bwMode="auto">
              <a:xfrm flipV="1">
                <a:off x="1814344" y="49634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92" name="Oval 91"/>
              <p:cNvSpPr/>
              <p:nvPr/>
            </p:nvSpPr>
            <p:spPr bwMode="auto">
              <a:xfrm flipV="1">
                <a:off x="2216500" y="41970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93" name="Oval 92"/>
              <p:cNvSpPr/>
              <p:nvPr/>
            </p:nvSpPr>
            <p:spPr bwMode="auto">
              <a:xfrm flipH="1" flipV="1">
                <a:off x="4205104" y="41989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94" name="Oval 93"/>
              <p:cNvSpPr/>
              <p:nvPr/>
            </p:nvSpPr>
            <p:spPr bwMode="auto">
              <a:xfrm flipH="1" flipV="1">
                <a:off x="3152800" y="51541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95" name="Oval 94"/>
              <p:cNvSpPr/>
              <p:nvPr/>
            </p:nvSpPr>
            <p:spPr bwMode="auto">
              <a:xfrm flipH="1" flipV="1">
                <a:off x="3677620" y="422676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96" name="Oval 95"/>
              <p:cNvSpPr/>
              <p:nvPr/>
            </p:nvSpPr>
            <p:spPr bwMode="auto">
              <a:xfrm flipH="1" flipV="1">
                <a:off x="3263436" y="4625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97" name="Oval 96"/>
              <p:cNvSpPr/>
              <p:nvPr/>
            </p:nvSpPr>
            <p:spPr bwMode="auto">
              <a:xfrm flipH="1" flipV="1">
                <a:off x="3937640" y="46405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98" name="Oval 97"/>
              <p:cNvSpPr/>
              <p:nvPr/>
            </p:nvSpPr>
            <p:spPr bwMode="auto">
              <a:xfrm flipH="1" flipV="1">
                <a:off x="3585984" y="49783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99" name="Oval 98"/>
              <p:cNvSpPr/>
              <p:nvPr/>
            </p:nvSpPr>
            <p:spPr bwMode="auto">
              <a:xfrm flipH="1" flipV="1">
                <a:off x="318382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grpSp>
          <p:nvGrpSpPr>
            <p:cNvPr id="114" name="Group 113"/>
            <p:cNvGrpSpPr/>
            <p:nvPr/>
          </p:nvGrpSpPr>
          <p:grpSpPr>
            <a:xfrm>
              <a:off x="6273904" y="2121389"/>
              <a:ext cx="961627" cy="961627"/>
              <a:chOff x="1043608" y="2060848"/>
              <a:chExt cx="3672408" cy="3672408"/>
            </a:xfrm>
          </p:grpSpPr>
          <p:sp>
            <p:nvSpPr>
              <p:cNvPr id="115" name="Oval 114"/>
              <p:cNvSpPr/>
              <p:nvPr/>
            </p:nvSpPr>
            <p:spPr bwMode="auto">
              <a:xfrm>
                <a:off x="1043608" y="2060848"/>
                <a:ext cx="3672408" cy="3672408"/>
              </a:xfrm>
              <a:prstGeom prst="ellipse">
                <a:avLst/>
              </a:prstGeom>
              <a:solidFill>
                <a:srgbClr val="FFCC66"/>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nvGrpSpPr>
              <p:cNvPr id="116" name="Group 115"/>
              <p:cNvGrpSpPr/>
              <p:nvPr/>
            </p:nvGrpSpPr>
            <p:grpSpPr>
              <a:xfrm>
                <a:off x="1115616" y="2135912"/>
                <a:ext cx="1940024" cy="1936968"/>
                <a:chOff x="1115616" y="2135912"/>
                <a:chExt cx="1940024" cy="1936968"/>
              </a:xfrm>
            </p:grpSpPr>
            <p:sp>
              <p:nvSpPr>
                <p:cNvPr id="145" name="Oval 144"/>
                <p:cNvSpPr/>
                <p:nvPr/>
              </p:nvSpPr>
              <p:spPr bwMode="auto">
                <a:xfrm>
                  <a:off x="2703984" y="21359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6" name="Oval 145"/>
                <p:cNvSpPr/>
                <p:nvPr/>
              </p:nvSpPr>
              <p:spPr bwMode="auto">
                <a:xfrm>
                  <a:off x="1219632" y="32461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7" name="Oval 146"/>
                <p:cNvSpPr/>
                <p:nvPr/>
              </p:nvSpPr>
              <p:spPr bwMode="auto">
                <a:xfrm>
                  <a:off x="2271936" y="22909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8" name="Oval 147"/>
                <p:cNvSpPr/>
                <p:nvPr/>
              </p:nvSpPr>
              <p:spPr bwMode="auto">
                <a:xfrm>
                  <a:off x="2703984" y="26693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9" name="Oval 148"/>
                <p:cNvSpPr/>
                <p:nvPr/>
              </p:nvSpPr>
              <p:spPr bwMode="auto">
                <a:xfrm>
                  <a:off x="2694660" y="3225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50" name="Oval 149"/>
                <p:cNvSpPr/>
                <p:nvPr/>
              </p:nvSpPr>
              <p:spPr bwMode="auto">
                <a:xfrm>
                  <a:off x="1571288"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51" name="Oval 150"/>
                <p:cNvSpPr/>
                <p:nvPr/>
              </p:nvSpPr>
              <p:spPr bwMode="auto">
                <a:xfrm>
                  <a:off x="1747116" y="32183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52" name="Oval 151"/>
                <p:cNvSpPr/>
                <p:nvPr/>
              </p:nvSpPr>
              <p:spPr bwMode="auto">
                <a:xfrm>
                  <a:off x="2161300" y="281944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53" name="Oval 152"/>
                <p:cNvSpPr/>
                <p:nvPr/>
              </p:nvSpPr>
              <p:spPr bwMode="auto">
                <a:xfrm>
                  <a:off x="1487096" y="2804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54" name="Oval 153"/>
                <p:cNvSpPr/>
                <p:nvPr/>
              </p:nvSpPr>
              <p:spPr bwMode="auto">
                <a:xfrm>
                  <a:off x="1838752" y="246680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55" name="Oval 154"/>
                <p:cNvSpPr/>
                <p:nvPr/>
              </p:nvSpPr>
              <p:spPr bwMode="auto">
                <a:xfrm>
                  <a:off x="1115616"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56" name="Oval 155"/>
                <p:cNvSpPr/>
                <p:nvPr/>
              </p:nvSpPr>
              <p:spPr bwMode="auto">
                <a:xfrm>
                  <a:off x="2026960"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57" name="Oval 156"/>
                <p:cNvSpPr/>
                <p:nvPr/>
              </p:nvSpPr>
              <p:spPr bwMode="auto">
                <a:xfrm>
                  <a:off x="2460144" y="371589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58" name="Oval 157"/>
                <p:cNvSpPr/>
                <p:nvPr/>
              </p:nvSpPr>
              <p:spPr bwMode="auto">
                <a:xfrm>
                  <a:off x="2240908" y="32331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sp>
            <p:nvSpPr>
              <p:cNvPr id="117" name="Oval 116"/>
              <p:cNvSpPr/>
              <p:nvPr/>
            </p:nvSpPr>
            <p:spPr bwMode="auto">
              <a:xfrm flipH="1">
                <a:off x="4182616" y="3269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18" name="Oval 117"/>
              <p:cNvSpPr/>
              <p:nvPr/>
            </p:nvSpPr>
            <p:spPr bwMode="auto">
              <a:xfrm flipH="1">
                <a:off x="3130312" y="23142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19" name="Oval 118"/>
              <p:cNvSpPr/>
              <p:nvPr/>
            </p:nvSpPr>
            <p:spPr bwMode="auto">
              <a:xfrm flipH="1">
                <a:off x="3830960"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0" name="Oval 119"/>
              <p:cNvSpPr/>
              <p:nvPr/>
            </p:nvSpPr>
            <p:spPr bwMode="auto">
              <a:xfrm flipH="1">
                <a:off x="3655132" y="32415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1" name="Oval 120"/>
              <p:cNvSpPr/>
              <p:nvPr/>
            </p:nvSpPr>
            <p:spPr bwMode="auto">
              <a:xfrm flipH="1">
                <a:off x="3240948" y="2842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2" name="Oval 121"/>
              <p:cNvSpPr/>
              <p:nvPr/>
            </p:nvSpPr>
            <p:spPr bwMode="auto">
              <a:xfrm flipH="1">
                <a:off x="3915152" y="282778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3" name="Oval 122"/>
              <p:cNvSpPr/>
              <p:nvPr/>
            </p:nvSpPr>
            <p:spPr bwMode="auto">
              <a:xfrm flipH="1">
                <a:off x="3563496" y="24900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4" name="Oval 123"/>
              <p:cNvSpPr/>
              <p:nvPr/>
            </p:nvSpPr>
            <p:spPr bwMode="auto">
              <a:xfrm flipH="1">
                <a:off x="4286632"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5" name="Oval 124"/>
              <p:cNvSpPr/>
              <p:nvPr/>
            </p:nvSpPr>
            <p:spPr bwMode="auto">
              <a:xfrm flipH="1">
                <a:off x="3375288"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6" name="Oval 125"/>
              <p:cNvSpPr/>
              <p:nvPr/>
            </p:nvSpPr>
            <p:spPr bwMode="auto">
              <a:xfrm flipH="1">
                <a:off x="2942104" y="373912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7" name="Oval 126"/>
              <p:cNvSpPr/>
              <p:nvPr/>
            </p:nvSpPr>
            <p:spPr bwMode="auto">
              <a:xfrm flipH="1">
                <a:off x="3161340" y="32564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8" name="Oval 127"/>
              <p:cNvSpPr/>
              <p:nvPr/>
            </p:nvSpPr>
            <p:spPr bwMode="auto">
              <a:xfrm flipV="1">
                <a:off x="2679576" y="5294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9" name="Oval 128"/>
              <p:cNvSpPr/>
              <p:nvPr/>
            </p:nvSpPr>
            <p:spPr bwMode="auto">
              <a:xfrm flipV="1">
                <a:off x="1195224" y="41841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0" name="Oval 129"/>
              <p:cNvSpPr/>
              <p:nvPr/>
            </p:nvSpPr>
            <p:spPr bwMode="auto">
              <a:xfrm flipV="1">
                <a:off x="2247528" y="513928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1" name="Oval 130"/>
              <p:cNvSpPr/>
              <p:nvPr/>
            </p:nvSpPr>
            <p:spPr bwMode="auto">
              <a:xfrm flipV="1">
                <a:off x="2679576" y="47609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2" name="Oval 131"/>
              <p:cNvSpPr/>
              <p:nvPr/>
            </p:nvSpPr>
            <p:spPr bwMode="auto">
              <a:xfrm flipV="1">
                <a:off x="2670252" y="4204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3" name="Oval 132"/>
              <p:cNvSpPr/>
              <p:nvPr/>
            </p:nvSpPr>
            <p:spPr bwMode="auto">
              <a:xfrm flipV="1">
                <a:off x="172270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4" name="Oval 133"/>
              <p:cNvSpPr/>
              <p:nvPr/>
            </p:nvSpPr>
            <p:spPr bwMode="auto">
              <a:xfrm flipV="1">
                <a:off x="2136892" y="46108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5" name="Oval 134"/>
              <p:cNvSpPr/>
              <p:nvPr/>
            </p:nvSpPr>
            <p:spPr bwMode="auto">
              <a:xfrm flipV="1">
                <a:off x="1462688" y="4625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6" name="Oval 135"/>
              <p:cNvSpPr/>
              <p:nvPr/>
            </p:nvSpPr>
            <p:spPr bwMode="auto">
              <a:xfrm flipV="1">
                <a:off x="1814344" y="49634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7" name="Oval 136"/>
              <p:cNvSpPr/>
              <p:nvPr/>
            </p:nvSpPr>
            <p:spPr bwMode="auto">
              <a:xfrm flipV="1">
                <a:off x="2216500" y="41970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8" name="Oval 137"/>
              <p:cNvSpPr/>
              <p:nvPr/>
            </p:nvSpPr>
            <p:spPr bwMode="auto">
              <a:xfrm flipH="1" flipV="1">
                <a:off x="4205104" y="41989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9" name="Oval 138"/>
              <p:cNvSpPr/>
              <p:nvPr/>
            </p:nvSpPr>
            <p:spPr bwMode="auto">
              <a:xfrm flipH="1" flipV="1">
                <a:off x="3152800" y="51541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0" name="Oval 139"/>
              <p:cNvSpPr/>
              <p:nvPr/>
            </p:nvSpPr>
            <p:spPr bwMode="auto">
              <a:xfrm flipH="1" flipV="1">
                <a:off x="3677620" y="422676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1" name="Oval 140"/>
              <p:cNvSpPr/>
              <p:nvPr/>
            </p:nvSpPr>
            <p:spPr bwMode="auto">
              <a:xfrm flipH="1" flipV="1">
                <a:off x="3263436" y="4625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2" name="Oval 141"/>
              <p:cNvSpPr/>
              <p:nvPr/>
            </p:nvSpPr>
            <p:spPr bwMode="auto">
              <a:xfrm flipH="1" flipV="1">
                <a:off x="3937640" y="46405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3" name="Oval 142"/>
              <p:cNvSpPr/>
              <p:nvPr/>
            </p:nvSpPr>
            <p:spPr bwMode="auto">
              <a:xfrm flipH="1" flipV="1">
                <a:off x="3585984" y="49783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4" name="Oval 143"/>
              <p:cNvSpPr/>
              <p:nvPr/>
            </p:nvSpPr>
            <p:spPr bwMode="auto">
              <a:xfrm flipH="1" flipV="1">
                <a:off x="318382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grpSp>
          <p:nvGrpSpPr>
            <p:cNvPr id="159" name="Group 158"/>
            <p:cNvGrpSpPr/>
            <p:nvPr/>
          </p:nvGrpSpPr>
          <p:grpSpPr>
            <a:xfrm>
              <a:off x="5305029" y="3082471"/>
              <a:ext cx="961627" cy="961627"/>
              <a:chOff x="1043608" y="2060848"/>
              <a:chExt cx="3672408" cy="3672408"/>
            </a:xfrm>
          </p:grpSpPr>
          <p:sp>
            <p:nvSpPr>
              <p:cNvPr id="160" name="Oval 159"/>
              <p:cNvSpPr/>
              <p:nvPr/>
            </p:nvSpPr>
            <p:spPr bwMode="auto">
              <a:xfrm>
                <a:off x="1043608" y="2060848"/>
                <a:ext cx="3672408" cy="3672408"/>
              </a:xfrm>
              <a:prstGeom prst="ellipse">
                <a:avLst/>
              </a:prstGeom>
              <a:solidFill>
                <a:srgbClr val="FFCC66"/>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nvGrpSpPr>
              <p:cNvPr id="161" name="Group 160"/>
              <p:cNvGrpSpPr/>
              <p:nvPr/>
            </p:nvGrpSpPr>
            <p:grpSpPr>
              <a:xfrm>
                <a:off x="1115616" y="2135912"/>
                <a:ext cx="1940024" cy="1936968"/>
                <a:chOff x="1115616" y="2135912"/>
                <a:chExt cx="1940024" cy="1936968"/>
              </a:xfrm>
            </p:grpSpPr>
            <p:sp>
              <p:nvSpPr>
                <p:cNvPr id="190" name="Oval 189"/>
                <p:cNvSpPr/>
                <p:nvPr/>
              </p:nvSpPr>
              <p:spPr bwMode="auto">
                <a:xfrm>
                  <a:off x="2703984" y="21359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91" name="Oval 190"/>
                <p:cNvSpPr/>
                <p:nvPr/>
              </p:nvSpPr>
              <p:spPr bwMode="auto">
                <a:xfrm>
                  <a:off x="1219632" y="32461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92" name="Oval 191"/>
                <p:cNvSpPr/>
                <p:nvPr/>
              </p:nvSpPr>
              <p:spPr bwMode="auto">
                <a:xfrm>
                  <a:off x="2271936" y="22909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93" name="Oval 192"/>
                <p:cNvSpPr/>
                <p:nvPr/>
              </p:nvSpPr>
              <p:spPr bwMode="auto">
                <a:xfrm>
                  <a:off x="2703984" y="26693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94" name="Oval 193"/>
                <p:cNvSpPr/>
                <p:nvPr/>
              </p:nvSpPr>
              <p:spPr bwMode="auto">
                <a:xfrm>
                  <a:off x="2694660" y="3225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95" name="Oval 194"/>
                <p:cNvSpPr/>
                <p:nvPr/>
              </p:nvSpPr>
              <p:spPr bwMode="auto">
                <a:xfrm>
                  <a:off x="1571288"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96" name="Oval 195"/>
                <p:cNvSpPr/>
                <p:nvPr/>
              </p:nvSpPr>
              <p:spPr bwMode="auto">
                <a:xfrm>
                  <a:off x="1747116" y="32183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97" name="Oval 196"/>
                <p:cNvSpPr/>
                <p:nvPr/>
              </p:nvSpPr>
              <p:spPr bwMode="auto">
                <a:xfrm>
                  <a:off x="2161300" y="281944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98" name="Oval 197"/>
                <p:cNvSpPr/>
                <p:nvPr/>
              </p:nvSpPr>
              <p:spPr bwMode="auto">
                <a:xfrm>
                  <a:off x="1487096" y="2804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99" name="Oval 198"/>
                <p:cNvSpPr/>
                <p:nvPr/>
              </p:nvSpPr>
              <p:spPr bwMode="auto">
                <a:xfrm>
                  <a:off x="1838752" y="246680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00" name="Oval 199"/>
                <p:cNvSpPr/>
                <p:nvPr/>
              </p:nvSpPr>
              <p:spPr bwMode="auto">
                <a:xfrm>
                  <a:off x="1115616"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01" name="Oval 200"/>
                <p:cNvSpPr/>
                <p:nvPr/>
              </p:nvSpPr>
              <p:spPr bwMode="auto">
                <a:xfrm>
                  <a:off x="2026960"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02" name="Oval 201"/>
                <p:cNvSpPr/>
                <p:nvPr/>
              </p:nvSpPr>
              <p:spPr bwMode="auto">
                <a:xfrm>
                  <a:off x="2460144" y="371589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03" name="Oval 202"/>
                <p:cNvSpPr/>
                <p:nvPr/>
              </p:nvSpPr>
              <p:spPr bwMode="auto">
                <a:xfrm>
                  <a:off x="2240908" y="32331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sp>
            <p:nvSpPr>
              <p:cNvPr id="162" name="Oval 161"/>
              <p:cNvSpPr/>
              <p:nvPr/>
            </p:nvSpPr>
            <p:spPr bwMode="auto">
              <a:xfrm flipH="1">
                <a:off x="4182616" y="3269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63" name="Oval 162"/>
              <p:cNvSpPr/>
              <p:nvPr/>
            </p:nvSpPr>
            <p:spPr bwMode="auto">
              <a:xfrm flipH="1">
                <a:off x="3130312" y="23142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64" name="Oval 163"/>
              <p:cNvSpPr/>
              <p:nvPr/>
            </p:nvSpPr>
            <p:spPr bwMode="auto">
              <a:xfrm flipH="1">
                <a:off x="3830960"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65" name="Oval 164"/>
              <p:cNvSpPr/>
              <p:nvPr/>
            </p:nvSpPr>
            <p:spPr bwMode="auto">
              <a:xfrm flipH="1">
                <a:off x="3655132" y="32415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66" name="Oval 165"/>
              <p:cNvSpPr/>
              <p:nvPr/>
            </p:nvSpPr>
            <p:spPr bwMode="auto">
              <a:xfrm flipH="1">
                <a:off x="3240948" y="2842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67" name="Oval 166"/>
              <p:cNvSpPr/>
              <p:nvPr/>
            </p:nvSpPr>
            <p:spPr bwMode="auto">
              <a:xfrm flipH="1">
                <a:off x="3915152" y="282778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68" name="Oval 167"/>
              <p:cNvSpPr/>
              <p:nvPr/>
            </p:nvSpPr>
            <p:spPr bwMode="auto">
              <a:xfrm flipH="1">
                <a:off x="3563496" y="24900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69" name="Oval 168"/>
              <p:cNvSpPr/>
              <p:nvPr/>
            </p:nvSpPr>
            <p:spPr bwMode="auto">
              <a:xfrm flipH="1">
                <a:off x="4286632"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70" name="Oval 169"/>
              <p:cNvSpPr/>
              <p:nvPr/>
            </p:nvSpPr>
            <p:spPr bwMode="auto">
              <a:xfrm flipH="1">
                <a:off x="3375288"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71" name="Oval 170"/>
              <p:cNvSpPr/>
              <p:nvPr/>
            </p:nvSpPr>
            <p:spPr bwMode="auto">
              <a:xfrm flipH="1">
                <a:off x="2942104" y="373912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72" name="Oval 171"/>
              <p:cNvSpPr/>
              <p:nvPr/>
            </p:nvSpPr>
            <p:spPr bwMode="auto">
              <a:xfrm flipH="1">
                <a:off x="3161340" y="32564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73" name="Oval 172"/>
              <p:cNvSpPr/>
              <p:nvPr/>
            </p:nvSpPr>
            <p:spPr bwMode="auto">
              <a:xfrm flipV="1">
                <a:off x="2679576" y="5294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74" name="Oval 173"/>
              <p:cNvSpPr/>
              <p:nvPr/>
            </p:nvSpPr>
            <p:spPr bwMode="auto">
              <a:xfrm flipV="1">
                <a:off x="1195224" y="41841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75" name="Oval 174"/>
              <p:cNvSpPr/>
              <p:nvPr/>
            </p:nvSpPr>
            <p:spPr bwMode="auto">
              <a:xfrm flipV="1">
                <a:off x="2247528" y="513928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76" name="Oval 175"/>
              <p:cNvSpPr/>
              <p:nvPr/>
            </p:nvSpPr>
            <p:spPr bwMode="auto">
              <a:xfrm flipV="1">
                <a:off x="2679576" y="47609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77" name="Oval 176"/>
              <p:cNvSpPr/>
              <p:nvPr/>
            </p:nvSpPr>
            <p:spPr bwMode="auto">
              <a:xfrm flipV="1">
                <a:off x="2670252" y="4204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78" name="Oval 177"/>
              <p:cNvSpPr/>
              <p:nvPr/>
            </p:nvSpPr>
            <p:spPr bwMode="auto">
              <a:xfrm flipV="1">
                <a:off x="172270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79" name="Oval 178"/>
              <p:cNvSpPr/>
              <p:nvPr/>
            </p:nvSpPr>
            <p:spPr bwMode="auto">
              <a:xfrm flipV="1">
                <a:off x="2136892" y="46108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80" name="Oval 179"/>
              <p:cNvSpPr/>
              <p:nvPr/>
            </p:nvSpPr>
            <p:spPr bwMode="auto">
              <a:xfrm flipV="1">
                <a:off x="1462688" y="4625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81" name="Oval 180"/>
              <p:cNvSpPr/>
              <p:nvPr/>
            </p:nvSpPr>
            <p:spPr bwMode="auto">
              <a:xfrm flipV="1">
                <a:off x="1814344" y="49634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82" name="Oval 181"/>
              <p:cNvSpPr/>
              <p:nvPr/>
            </p:nvSpPr>
            <p:spPr bwMode="auto">
              <a:xfrm flipV="1">
                <a:off x="2216500" y="41970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83" name="Oval 182"/>
              <p:cNvSpPr/>
              <p:nvPr/>
            </p:nvSpPr>
            <p:spPr bwMode="auto">
              <a:xfrm flipH="1" flipV="1">
                <a:off x="4205104" y="41989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84" name="Oval 183"/>
              <p:cNvSpPr/>
              <p:nvPr/>
            </p:nvSpPr>
            <p:spPr bwMode="auto">
              <a:xfrm flipH="1" flipV="1">
                <a:off x="3152800" y="51541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85" name="Oval 184"/>
              <p:cNvSpPr/>
              <p:nvPr/>
            </p:nvSpPr>
            <p:spPr bwMode="auto">
              <a:xfrm flipH="1" flipV="1">
                <a:off x="3677620" y="422676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86" name="Oval 185"/>
              <p:cNvSpPr/>
              <p:nvPr/>
            </p:nvSpPr>
            <p:spPr bwMode="auto">
              <a:xfrm flipH="1" flipV="1">
                <a:off x="3263436" y="4625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87" name="Oval 186"/>
              <p:cNvSpPr/>
              <p:nvPr/>
            </p:nvSpPr>
            <p:spPr bwMode="auto">
              <a:xfrm flipH="1" flipV="1">
                <a:off x="3937640" y="46405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88" name="Oval 187"/>
              <p:cNvSpPr/>
              <p:nvPr/>
            </p:nvSpPr>
            <p:spPr bwMode="auto">
              <a:xfrm flipH="1" flipV="1">
                <a:off x="3585984" y="49783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89" name="Oval 188"/>
              <p:cNvSpPr/>
              <p:nvPr/>
            </p:nvSpPr>
            <p:spPr bwMode="auto">
              <a:xfrm flipH="1" flipV="1">
                <a:off x="318382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grpSp>
          <p:nvGrpSpPr>
            <p:cNvPr id="204" name="Group 203"/>
            <p:cNvGrpSpPr/>
            <p:nvPr/>
          </p:nvGrpSpPr>
          <p:grpSpPr>
            <a:xfrm>
              <a:off x="6276880" y="3088554"/>
              <a:ext cx="961627" cy="961627"/>
              <a:chOff x="1043608" y="2060848"/>
              <a:chExt cx="3672408" cy="3672408"/>
            </a:xfrm>
          </p:grpSpPr>
          <p:sp>
            <p:nvSpPr>
              <p:cNvPr id="205" name="Oval 204"/>
              <p:cNvSpPr/>
              <p:nvPr/>
            </p:nvSpPr>
            <p:spPr bwMode="auto">
              <a:xfrm>
                <a:off x="1043608" y="2060848"/>
                <a:ext cx="3672408" cy="3672408"/>
              </a:xfrm>
              <a:prstGeom prst="ellipse">
                <a:avLst/>
              </a:prstGeom>
              <a:solidFill>
                <a:srgbClr val="FFCC66"/>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nvGrpSpPr>
              <p:cNvPr id="206" name="Group 205"/>
              <p:cNvGrpSpPr/>
              <p:nvPr/>
            </p:nvGrpSpPr>
            <p:grpSpPr>
              <a:xfrm>
                <a:off x="1115616" y="2135912"/>
                <a:ext cx="1940024" cy="1936968"/>
                <a:chOff x="1115616" y="2135912"/>
                <a:chExt cx="1940024" cy="1936968"/>
              </a:xfrm>
            </p:grpSpPr>
            <p:sp>
              <p:nvSpPr>
                <p:cNvPr id="235" name="Oval 234"/>
                <p:cNvSpPr/>
                <p:nvPr/>
              </p:nvSpPr>
              <p:spPr bwMode="auto">
                <a:xfrm>
                  <a:off x="2703984" y="21359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36" name="Oval 235"/>
                <p:cNvSpPr/>
                <p:nvPr/>
              </p:nvSpPr>
              <p:spPr bwMode="auto">
                <a:xfrm>
                  <a:off x="1219632" y="32461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37" name="Oval 236"/>
                <p:cNvSpPr/>
                <p:nvPr/>
              </p:nvSpPr>
              <p:spPr bwMode="auto">
                <a:xfrm>
                  <a:off x="2271936" y="22909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38" name="Oval 237"/>
                <p:cNvSpPr/>
                <p:nvPr/>
              </p:nvSpPr>
              <p:spPr bwMode="auto">
                <a:xfrm>
                  <a:off x="2703984" y="26693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39" name="Oval 238"/>
                <p:cNvSpPr/>
                <p:nvPr/>
              </p:nvSpPr>
              <p:spPr bwMode="auto">
                <a:xfrm>
                  <a:off x="2694660" y="3225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40" name="Oval 239"/>
                <p:cNvSpPr/>
                <p:nvPr/>
              </p:nvSpPr>
              <p:spPr bwMode="auto">
                <a:xfrm>
                  <a:off x="1571288"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41" name="Oval 240"/>
                <p:cNvSpPr/>
                <p:nvPr/>
              </p:nvSpPr>
              <p:spPr bwMode="auto">
                <a:xfrm>
                  <a:off x="1747116" y="32183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42" name="Oval 241"/>
                <p:cNvSpPr/>
                <p:nvPr/>
              </p:nvSpPr>
              <p:spPr bwMode="auto">
                <a:xfrm>
                  <a:off x="2161300" y="281944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43" name="Oval 242"/>
                <p:cNvSpPr/>
                <p:nvPr/>
              </p:nvSpPr>
              <p:spPr bwMode="auto">
                <a:xfrm>
                  <a:off x="1487096" y="2804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44" name="Oval 243"/>
                <p:cNvSpPr/>
                <p:nvPr/>
              </p:nvSpPr>
              <p:spPr bwMode="auto">
                <a:xfrm>
                  <a:off x="1838752" y="246680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45" name="Oval 244"/>
                <p:cNvSpPr/>
                <p:nvPr/>
              </p:nvSpPr>
              <p:spPr bwMode="auto">
                <a:xfrm>
                  <a:off x="1115616"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46" name="Oval 245"/>
                <p:cNvSpPr/>
                <p:nvPr/>
              </p:nvSpPr>
              <p:spPr bwMode="auto">
                <a:xfrm>
                  <a:off x="2026960"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47" name="Oval 246"/>
                <p:cNvSpPr/>
                <p:nvPr/>
              </p:nvSpPr>
              <p:spPr bwMode="auto">
                <a:xfrm>
                  <a:off x="2460144" y="371589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48" name="Oval 247"/>
                <p:cNvSpPr/>
                <p:nvPr/>
              </p:nvSpPr>
              <p:spPr bwMode="auto">
                <a:xfrm>
                  <a:off x="2240908" y="32331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sp>
            <p:nvSpPr>
              <p:cNvPr id="207" name="Oval 206"/>
              <p:cNvSpPr/>
              <p:nvPr/>
            </p:nvSpPr>
            <p:spPr bwMode="auto">
              <a:xfrm flipH="1">
                <a:off x="4182616" y="3269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08" name="Oval 207"/>
              <p:cNvSpPr/>
              <p:nvPr/>
            </p:nvSpPr>
            <p:spPr bwMode="auto">
              <a:xfrm flipH="1">
                <a:off x="3130312" y="23142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09" name="Oval 208"/>
              <p:cNvSpPr/>
              <p:nvPr/>
            </p:nvSpPr>
            <p:spPr bwMode="auto">
              <a:xfrm flipH="1">
                <a:off x="3830960"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10" name="Oval 209"/>
              <p:cNvSpPr/>
              <p:nvPr/>
            </p:nvSpPr>
            <p:spPr bwMode="auto">
              <a:xfrm flipH="1">
                <a:off x="3655132" y="32415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11" name="Oval 210"/>
              <p:cNvSpPr/>
              <p:nvPr/>
            </p:nvSpPr>
            <p:spPr bwMode="auto">
              <a:xfrm flipH="1">
                <a:off x="3240948" y="2842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12" name="Oval 211"/>
              <p:cNvSpPr/>
              <p:nvPr/>
            </p:nvSpPr>
            <p:spPr bwMode="auto">
              <a:xfrm flipH="1">
                <a:off x="3915152" y="282778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13" name="Oval 212"/>
              <p:cNvSpPr/>
              <p:nvPr/>
            </p:nvSpPr>
            <p:spPr bwMode="auto">
              <a:xfrm flipH="1">
                <a:off x="3563496" y="24900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14" name="Oval 213"/>
              <p:cNvSpPr/>
              <p:nvPr/>
            </p:nvSpPr>
            <p:spPr bwMode="auto">
              <a:xfrm flipH="1">
                <a:off x="4286632"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15" name="Oval 214"/>
              <p:cNvSpPr/>
              <p:nvPr/>
            </p:nvSpPr>
            <p:spPr bwMode="auto">
              <a:xfrm flipH="1">
                <a:off x="3375288"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16" name="Oval 215"/>
              <p:cNvSpPr/>
              <p:nvPr/>
            </p:nvSpPr>
            <p:spPr bwMode="auto">
              <a:xfrm flipH="1">
                <a:off x="2942104" y="373912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17" name="Oval 216"/>
              <p:cNvSpPr/>
              <p:nvPr/>
            </p:nvSpPr>
            <p:spPr bwMode="auto">
              <a:xfrm flipH="1">
                <a:off x="3161340" y="32564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18" name="Oval 217"/>
              <p:cNvSpPr/>
              <p:nvPr/>
            </p:nvSpPr>
            <p:spPr bwMode="auto">
              <a:xfrm flipV="1">
                <a:off x="2679576" y="5294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19" name="Oval 218"/>
              <p:cNvSpPr/>
              <p:nvPr/>
            </p:nvSpPr>
            <p:spPr bwMode="auto">
              <a:xfrm flipV="1">
                <a:off x="1195224" y="41841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20" name="Oval 219"/>
              <p:cNvSpPr/>
              <p:nvPr/>
            </p:nvSpPr>
            <p:spPr bwMode="auto">
              <a:xfrm flipV="1">
                <a:off x="2247528" y="513928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21" name="Oval 220"/>
              <p:cNvSpPr/>
              <p:nvPr/>
            </p:nvSpPr>
            <p:spPr bwMode="auto">
              <a:xfrm flipV="1">
                <a:off x="2679576" y="47609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22" name="Oval 221"/>
              <p:cNvSpPr/>
              <p:nvPr/>
            </p:nvSpPr>
            <p:spPr bwMode="auto">
              <a:xfrm flipV="1">
                <a:off x="2670252" y="4204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23" name="Oval 222"/>
              <p:cNvSpPr/>
              <p:nvPr/>
            </p:nvSpPr>
            <p:spPr bwMode="auto">
              <a:xfrm flipV="1">
                <a:off x="172270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24" name="Oval 223"/>
              <p:cNvSpPr/>
              <p:nvPr/>
            </p:nvSpPr>
            <p:spPr bwMode="auto">
              <a:xfrm flipV="1">
                <a:off x="2136892" y="46108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25" name="Oval 224"/>
              <p:cNvSpPr/>
              <p:nvPr/>
            </p:nvSpPr>
            <p:spPr bwMode="auto">
              <a:xfrm flipV="1">
                <a:off x="1462688" y="4625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26" name="Oval 225"/>
              <p:cNvSpPr/>
              <p:nvPr/>
            </p:nvSpPr>
            <p:spPr bwMode="auto">
              <a:xfrm flipV="1">
                <a:off x="1814344" y="49634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27" name="Oval 226"/>
              <p:cNvSpPr/>
              <p:nvPr/>
            </p:nvSpPr>
            <p:spPr bwMode="auto">
              <a:xfrm flipV="1">
                <a:off x="2216500" y="41970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28" name="Oval 227"/>
              <p:cNvSpPr/>
              <p:nvPr/>
            </p:nvSpPr>
            <p:spPr bwMode="auto">
              <a:xfrm flipH="1" flipV="1">
                <a:off x="4205104" y="41989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29" name="Oval 228"/>
              <p:cNvSpPr/>
              <p:nvPr/>
            </p:nvSpPr>
            <p:spPr bwMode="auto">
              <a:xfrm flipH="1" flipV="1">
                <a:off x="3152800" y="51541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30" name="Oval 229"/>
              <p:cNvSpPr/>
              <p:nvPr/>
            </p:nvSpPr>
            <p:spPr bwMode="auto">
              <a:xfrm flipH="1" flipV="1">
                <a:off x="3677620" y="422676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31" name="Oval 230"/>
              <p:cNvSpPr/>
              <p:nvPr/>
            </p:nvSpPr>
            <p:spPr bwMode="auto">
              <a:xfrm flipH="1" flipV="1">
                <a:off x="3263436" y="4625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32" name="Oval 231"/>
              <p:cNvSpPr/>
              <p:nvPr/>
            </p:nvSpPr>
            <p:spPr bwMode="auto">
              <a:xfrm flipH="1" flipV="1">
                <a:off x="3937640" y="46405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33" name="Oval 232"/>
              <p:cNvSpPr/>
              <p:nvPr/>
            </p:nvSpPr>
            <p:spPr bwMode="auto">
              <a:xfrm flipH="1" flipV="1">
                <a:off x="3585984" y="49783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34" name="Oval 233"/>
              <p:cNvSpPr/>
              <p:nvPr/>
            </p:nvSpPr>
            <p:spPr bwMode="auto">
              <a:xfrm flipH="1" flipV="1">
                <a:off x="318382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grpSp>
          <p:nvGrpSpPr>
            <p:cNvPr id="249" name="Group 248"/>
            <p:cNvGrpSpPr/>
            <p:nvPr/>
          </p:nvGrpSpPr>
          <p:grpSpPr>
            <a:xfrm>
              <a:off x="5310748" y="4050786"/>
              <a:ext cx="961627" cy="961627"/>
              <a:chOff x="1043608" y="2060848"/>
              <a:chExt cx="3672408" cy="3672408"/>
            </a:xfrm>
          </p:grpSpPr>
          <p:sp>
            <p:nvSpPr>
              <p:cNvPr id="250" name="Oval 249"/>
              <p:cNvSpPr/>
              <p:nvPr/>
            </p:nvSpPr>
            <p:spPr bwMode="auto">
              <a:xfrm>
                <a:off x="1043608" y="2060848"/>
                <a:ext cx="3672408" cy="3672408"/>
              </a:xfrm>
              <a:prstGeom prst="ellipse">
                <a:avLst/>
              </a:prstGeom>
              <a:solidFill>
                <a:srgbClr val="FFCC66"/>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nvGrpSpPr>
              <p:cNvPr id="251" name="Group 250"/>
              <p:cNvGrpSpPr/>
              <p:nvPr/>
            </p:nvGrpSpPr>
            <p:grpSpPr>
              <a:xfrm>
                <a:off x="1115616" y="2135912"/>
                <a:ext cx="1940024" cy="1936968"/>
                <a:chOff x="1115616" y="2135912"/>
                <a:chExt cx="1940024" cy="1936968"/>
              </a:xfrm>
            </p:grpSpPr>
            <p:sp>
              <p:nvSpPr>
                <p:cNvPr id="280" name="Oval 279"/>
                <p:cNvSpPr/>
                <p:nvPr/>
              </p:nvSpPr>
              <p:spPr bwMode="auto">
                <a:xfrm>
                  <a:off x="2703984" y="21359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81" name="Oval 280"/>
                <p:cNvSpPr/>
                <p:nvPr/>
              </p:nvSpPr>
              <p:spPr bwMode="auto">
                <a:xfrm>
                  <a:off x="1219632" y="32461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82" name="Oval 281"/>
                <p:cNvSpPr/>
                <p:nvPr/>
              </p:nvSpPr>
              <p:spPr bwMode="auto">
                <a:xfrm>
                  <a:off x="2271936" y="22909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83" name="Oval 282"/>
                <p:cNvSpPr/>
                <p:nvPr/>
              </p:nvSpPr>
              <p:spPr bwMode="auto">
                <a:xfrm>
                  <a:off x="2703984" y="26693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84" name="Oval 283"/>
                <p:cNvSpPr/>
                <p:nvPr/>
              </p:nvSpPr>
              <p:spPr bwMode="auto">
                <a:xfrm>
                  <a:off x="2694660" y="3225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85" name="Oval 284"/>
                <p:cNvSpPr/>
                <p:nvPr/>
              </p:nvSpPr>
              <p:spPr bwMode="auto">
                <a:xfrm>
                  <a:off x="1571288"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86" name="Oval 285"/>
                <p:cNvSpPr/>
                <p:nvPr/>
              </p:nvSpPr>
              <p:spPr bwMode="auto">
                <a:xfrm>
                  <a:off x="1747116" y="32183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87" name="Oval 286"/>
                <p:cNvSpPr/>
                <p:nvPr/>
              </p:nvSpPr>
              <p:spPr bwMode="auto">
                <a:xfrm>
                  <a:off x="2161300" y="281944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88" name="Oval 287"/>
                <p:cNvSpPr/>
                <p:nvPr/>
              </p:nvSpPr>
              <p:spPr bwMode="auto">
                <a:xfrm>
                  <a:off x="1487096" y="2804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89" name="Oval 288"/>
                <p:cNvSpPr/>
                <p:nvPr/>
              </p:nvSpPr>
              <p:spPr bwMode="auto">
                <a:xfrm>
                  <a:off x="1838752" y="246680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90" name="Oval 289"/>
                <p:cNvSpPr/>
                <p:nvPr/>
              </p:nvSpPr>
              <p:spPr bwMode="auto">
                <a:xfrm>
                  <a:off x="1115616"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91" name="Oval 290"/>
                <p:cNvSpPr/>
                <p:nvPr/>
              </p:nvSpPr>
              <p:spPr bwMode="auto">
                <a:xfrm>
                  <a:off x="2026960"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92" name="Oval 291"/>
                <p:cNvSpPr/>
                <p:nvPr/>
              </p:nvSpPr>
              <p:spPr bwMode="auto">
                <a:xfrm>
                  <a:off x="2460144" y="371589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93" name="Oval 292"/>
                <p:cNvSpPr/>
                <p:nvPr/>
              </p:nvSpPr>
              <p:spPr bwMode="auto">
                <a:xfrm>
                  <a:off x="2240908" y="32331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sp>
            <p:nvSpPr>
              <p:cNvPr id="252" name="Oval 251"/>
              <p:cNvSpPr/>
              <p:nvPr/>
            </p:nvSpPr>
            <p:spPr bwMode="auto">
              <a:xfrm flipH="1">
                <a:off x="4182616" y="3269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53" name="Oval 252"/>
              <p:cNvSpPr/>
              <p:nvPr/>
            </p:nvSpPr>
            <p:spPr bwMode="auto">
              <a:xfrm flipH="1">
                <a:off x="3130312" y="23142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54" name="Oval 253"/>
              <p:cNvSpPr/>
              <p:nvPr/>
            </p:nvSpPr>
            <p:spPr bwMode="auto">
              <a:xfrm flipH="1">
                <a:off x="3830960"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55" name="Oval 254"/>
              <p:cNvSpPr/>
              <p:nvPr/>
            </p:nvSpPr>
            <p:spPr bwMode="auto">
              <a:xfrm flipH="1">
                <a:off x="3655132" y="32415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56" name="Oval 255"/>
              <p:cNvSpPr/>
              <p:nvPr/>
            </p:nvSpPr>
            <p:spPr bwMode="auto">
              <a:xfrm flipH="1">
                <a:off x="3240948" y="2842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57" name="Oval 256"/>
              <p:cNvSpPr/>
              <p:nvPr/>
            </p:nvSpPr>
            <p:spPr bwMode="auto">
              <a:xfrm flipH="1">
                <a:off x="3915152" y="282778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58" name="Oval 257"/>
              <p:cNvSpPr/>
              <p:nvPr/>
            </p:nvSpPr>
            <p:spPr bwMode="auto">
              <a:xfrm flipH="1">
                <a:off x="3563496" y="24900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59" name="Oval 258"/>
              <p:cNvSpPr/>
              <p:nvPr/>
            </p:nvSpPr>
            <p:spPr bwMode="auto">
              <a:xfrm flipH="1">
                <a:off x="4286632"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60" name="Oval 259"/>
              <p:cNvSpPr/>
              <p:nvPr/>
            </p:nvSpPr>
            <p:spPr bwMode="auto">
              <a:xfrm flipH="1">
                <a:off x="3375288"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61" name="Oval 260"/>
              <p:cNvSpPr/>
              <p:nvPr/>
            </p:nvSpPr>
            <p:spPr bwMode="auto">
              <a:xfrm flipH="1">
                <a:off x="2942104" y="373912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62" name="Oval 261"/>
              <p:cNvSpPr/>
              <p:nvPr/>
            </p:nvSpPr>
            <p:spPr bwMode="auto">
              <a:xfrm flipH="1">
                <a:off x="3161340" y="32564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63" name="Oval 262"/>
              <p:cNvSpPr/>
              <p:nvPr/>
            </p:nvSpPr>
            <p:spPr bwMode="auto">
              <a:xfrm flipV="1">
                <a:off x="2679576" y="5294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64" name="Oval 263"/>
              <p:cNvSpPr/>
              <p:nvPr/>
            </p:nvSpPr>
            <p:spPr bwMode="auto">
              <a:xfrm flipV="1">
                <a:off x="1195224" y="41841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65" name="Oval 264"/>
              <p:cNvSpPr/>
              <p:nvPr/>
            </p:nvSpPr>
            <p:spPr bwMode="auto">
              <a:xfrm flipV="1">
                <a:off x="2247528" y="513928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66" name="Oval 265"/>
              <p:cNvSpPr/>
              <p:nvPr/>
            </p:nvSpPr>
            <p:spPr bwMode="auto">
              <a:xfrm flipV="1">
                <a:off x="2679576" y="47609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67" name="Oval 266"/>
              <p:cNvSpPr/>
              <p:nvPr/>
            </p:nvSpPr>
            <p:spPr bwMode="auto">
              <a:xfrm flipV="1">
                <a:off x="2670252" y="4204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68" name="Oval 267"/>
              <p:cNvSpPr/>
              <p:nvPr/>
            </p:nvSpPr>
            <p:spPr bwMode="auto">
              <a:xfrm flipV="1">
                <a:off x="172270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69" name="Oval 268"/>
              <p:cNvSpPr/>
              <p:nvPr/>
            </p:nvSpPr>
            <p:spPr bwMode="auto">
              <a:xfrm flipV="1">
                <a:off x="2136892" y="46108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70" name="Oval 269"/>
              <p:cNvSpPr/>
              <p:nvPr/>
            </p:nvSpPr>
            <p:spPr bwMode="auto">
              <a:xfrm flipV="1">
                <a:off x="1462688" y="4625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71" name="Oval 270"/>
              <p:cNvSpPr/>
              <p:nvPr/>
            </p:nvSpPr>
            <p:spPr bwMode="auto">
              <a:xfrm flipV="1">
                <a:off x="1814344" y="49634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72" name="Oval 271"/>
              <p:cNvSpPr/>
              <p:nvPr/>
            </p:nvSpPr>
            <p:spPr bwMode="auto">
              <a:xfrm flipV="1">
                <a:off x="2216500" y="41970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73" name="Oval 272"/>
              <p:cNvSpPr/>
              <p:nvPr/>
            </p:nvSpPr>
            <p:spPr bwMode="auto">
              <a:xfrm flipH="1" flipV="1">
                <a:off x="4205104" y="41989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74" name="Oval 273"/>
              <p:cNvSpPr/>
              <p:nvPr/>
            </p:nvSpPr>
            <p:spPr bwMode="auto">
              <a:xfrm flipH="1" flipV="1">
                <a:off x="3152800" y="51541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75" name="Oval 274"/>
              <p:cNvSpPr/>
              <p:nvPr/>
            </p:nvSpPr>
            <p:spPr bwMode="auto">
              <a:xfrm flipH="1" flipV="1">
                <a:off x="3677620" y="422676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76" name="Oval 275"/>
              <p:cNvSpPr/>
              <p:nvPr/>
            </p:nvSpPr>
            <p:spPr bwMode="auto">
              <a:xfrm flipH="1" flipV="1">
                <a:off x="3263436" y="4625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77" name="Oval 276"/>
              <p:cNvSpPr/>
              <p:nvPr/>
            </p:nvSpPr>
            <p:spPr bwMode="auto">
              <a:xfrm flipH="1" flipV="1">
                <a:off x="3937640" y="46405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78" name="Oval 277"/>
              <p:cNvSpPr/>
              <p:nvPr/>
            </p:nvSpPr>
            <p:spPr bwMode="auto">
              <a:xfrm flipH="1" flipV="1">
                <a:off x="3585984" y="49783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79" name="Oval 278"/>
              <p:cNvSpPr/>
              <p:nvPr/>
            </p:nvSpPr>
            <p:spPr bwMode="auto">
              <a:xfrm flipH="1" flipV="1">
                <a:off x="318382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grpSp>
          <p:nvGrpSpPr>
            <p:cNvPr id="294" name="Group 293"/>
            <p:cNvGrpSpPr/>
            <p:nvPr/>
          </p:nvGrpSpPr>
          <p:grpSpPr>
            <a:xfrm>
              <a:off x="6282599" y="4056869"/>
              <a:ext cx="961627" cy="961627"/>
              <a:chOff x="1043608" y="2060848"/>
              <a:chExt cx="3672408" cy="3672408"/>
            </a:xfrm>
          </p:grpSpPr>
          <p:sp>
            <p:nvSpPr>
              <p:cNvPr id="295" name="Oval 294"/>
              <p:cNvSpPr/>
              <p:nvPr/>
            </p:nvSpPr>
            <p:spPr bwMode="auto">
              <a:xfrm>
                <a:off x="1043608" y="2060848"/>
                <a:ext cx="3672408" cy="3672408"/>
              </a:xfrm>
              <a:prstGeom prst="ellipse">
                <a:avLst/>
              </a:prstGeom>
              <a:solidFill>
                <a:srgbClr val="FFCC66"/>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nvGrpSpPr>
              <p:cNvPr id="296" name="Group 295"/>
              <p:cNvGrpSpPr/>
              <p:nvPr/>
            </p:nvGrpSpPr>
            <p:grpSpPr>
              <a:xfrm>
                <a:off x="1115616" y="2135912"/>
                <a:ext cx="1940024" cy="1936968"/>
                <a:chOff x="1115616" y="2135912"/>
                <a:chExt cx="1940024" cy="1936968"/>
              </a:xfrm>
            </p:grpSpPr>
            <p:sp>
              <p:nvSpPr>
                <p:cNvPr id="325" name="Oval 324"/>
                <p:cNvSpPr/>
                <p:nvPr/>
              </p:nvSpPr>
              <p:spPr bwMode="auto">
                <a:xfrm>
                  <a:off x="2703984" y="21359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26" name="Oval 325"/>
                <p:cNvSpPr/>
                <p:nvPr/>
              </p:nvSpPr>
              <p:spPr bwMode="auto">
                <a:xfrm>
                  <a:off x="1219632" y="32461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27" name="Oval 326"/>
                <p:cNvSpPr/>
                <p:nvPr/>
              </p:nvSpPr>
              <p:spPr bwMode="auto">
                <a:xfrm>
                  <a:off x="2271936" y="22909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28" name="Oval 327"/>
                <p:cNvSpPr/>
                <p:nvPr/>
              </p:nvSpPr>
              <p:spPr bwMode="auto">
                <a:xfrm>
                  <a:off x="2703984" y="26693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29" name="Oval 328"/>
                <p:cNvSpPr/>
                <p:nvPr/>
              </p:nvSpPr>
              <p:spPr bwMode="auto">
                <a:xfrm>
                  <a:off x="2694660" y="3225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30" name="Oval 329"/>
                <p:cNvSpPr/>
                <p:nvPr/>
              </p:nvSpPr>
              <p:spPr bwMode="auto">
                <a:xfrm>
                  <a:off x="1571288"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31" name="Oval 330"/>
                <p:cNvSpPr/>
                <p:nvPr/>
              </p:nvSpPr>
              <p:spPr bwMode="auto">
                <a:xfrm>
                  <a:off x="1747116" y="32183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32" name="Oval 331"/>
                <p:cNvSpPr/>
                <p:nvPr/>
              </p:nvSpPr>
              <p:spPr bwMode="auto">
                <a:xfrm>
                  <a:off x="2161300" y="281944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33" name="Oval 332"/>
                <p:cNvSpPr/>
                <p:nvPr/>
              </p:nvSpPr>
              <p:spPr bwMode="auto">
                <a:xfrm>
                  <a:off x="1487096" y="2804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34" name="Oval 333"/>
                <p:cNvSpPr/>
                <p:nvPr/>
              </p:nvSpPr>
              <p:spPr bwMode="auto">
                <a:xfrm>
                  <a:off x="1838752" y="246680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35" name="Oval 334"/>
                <p:cNvSpPr/>
                <p:nvPr/>
              </p:nvSpPr>
              <p:spPr bwMode="auto">
                <a:xfrm>
                  <a:off x="1115616"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36" name="Oval 335"/>
                <p:cNvSpPr/>
                <p:nvPr/>
              </p:nvSpPr>
              <p:spPr bwMode="auto">
                <a:xfrm>
                  <a:off x="2026960"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37" name="Oval 336"/>
                <p:cNvSpPr/>
                <p:nvPr/>
              </p:nvSpPr>
              <p:spPr bwMode="auto">
                <a:xfrm>
                  <a:off x="2460144" y="371589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38" name="Oval 337"/>
                <p:cNvSpPr/>
                <p:nvPr/>
              </p:nvSpPr>
              <p:spPr bwMode="auto">
                <a:xfrm>
                  <a:off x="2240908" y="32331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sp>
            <p:nvSpPr>
              <p:cNvPr id="297" name="Oval 296"/>
              <p:cNvSpPr/>
              <p:nvPr/>
            </p:nvSpPr>
            <p:spPr bwMode="auto">
              <a:xfrm flipH="1">
                <a:off x="4182616" y="3269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98" name="Oval 297"/>
              <p:cNvSpPr/>
              <p:nvPr/>
            </p:nvSpPr>
            <p:spPr bwMode="auto">
              <a:xfrm flipH="1">
                <a:off x="3130312" y="23142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99" name="Oval 298"/>
              <p:cNvSpPr/>
              <p:nvPr/>
            </p:nvSpPr>
            <p:spPr bwMode="auto">
              <a:xfrm flipH="1">
                <a:off x="3830960"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00" name="Oval 299"/>
              <p:cNvSpPr/>
              <p:nvPr/>
            </p:nvSpPr>
            <p:spPr bwMode="auto">
              <a:xfrm flipH="1">
                <a:off x="3655132" y="32415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01" name="Oval 300"/>
              <p:cNvSpPr/>
              <p:nvPr/>
            </p:nvSpPr>
            <p:spPr bwMode="auto">
              <a:xfrm flipH="1">
                <a:off x="3240948" y="2842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02" name="Oval 301"/>
              <p:cNvSpPr/>
              <p:nvPr/>
            </p:nvSpPr>
            <p:spPr bwMode="auto">
              <a:xfrm flipH="1">
                <a:off x="3915152" y="282778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03" name="Oval 302"/>
              <p:cNvSpPr/>
              <p:nvPr/>
            </p:nvSpPr>
            <p:spPr bwMode="auto">
              <a:xfrm flipH="1">
                <a:off x="3563496" y="24900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04" name="Oval 303"/>
              <p:cNvSpPr/>
              <p:nvPr/>
            </p:nvSpPr>
            <p:spPr bwMode="auto">
              <a:xfrm flipH="1">
                <a:off x="4286632"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05" name="Oval 304"/>
              <p:cNvSpPr/>
              <p:nvPr/>
            </p:nvSpPr>
            <p:spPr bwMode="auto">
              <a:xfrm flipH="1">
                <a:off x="3375288"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06" name="Oval 305"/>
              <p:cNvSpPr/>
              <p:nvPr/>
            </p:nvSpPr>
            <p:spPr bwMode="auto">
              <a:xfrm flipH="1">
                <a:off x="2942104" y="373912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07" name="Oval 306"/>
              <p:cNvSpPr/>
              <p:nvPr/>
            </p:nvSpPr>
            <p:spPr bwMode="auto">
              <a:xfrm flipH="1">
                <a:off x="3161340" y="32564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08" name="Oval 307"/>
              <p:cNvSpPr/>
              <p:nvPr/>
            </p:nvSpPr>
            <p:spPr bwMode="auto">
              <a:xfrm flipV="1">
                <a:off x="2679576" y="5294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09" name="Oval 308"/>
              <p:cNvSpPr/>
              <p:nvPr/>
            </p:nvSpPr>
            <p:spPr bwMode="auto">
              <a:xfrm flipV="1">
                <a:off x="1195224" y="41841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10" name="Oval 309"/>
              <p:cNvSpPr/>
              <p:nvPr/>
            </p:nvSpPr>
            <p:spPr bwMode="auto">
              <a:xfrm flipV="1">
                <a:off x="2247528" y="513928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11" name="Oval 310"/>
              <p:cNvSpPr/>
              <p:nvPr/>
            </p:nvSpPr>
            <p:spPr bwMode="auto">
              <a:xfrm flipV="1">
                <a:off x="2679576" y="47609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12" name="Oval 311"/>
              <p:cNvSpPr/>
              <p:nvPr/>
            </p:nvSpPr>
            <p:spPr bwMode="auto">
              <a:xfrm flipV="1">
                <a:off x="2670252" y="4204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13" name="Oval 312"/>
              <p:cNvSpPr/>
              <p:nvPr/>
            </p:nvSpPr>
            <p:spPr bwMode="auto">
              <a:xfrm flipV="1">
                <a:off x="172270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14" name="Oval 313"/>
              <p:cNvSpPr/>
              <p:nvPr/>
            </p:nvSpPr>
            <p:spPr bwMode="auto">
              <a:xfrm flipV="1">
                <a:off x="2136892" y="46108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15" name="Oval 314"/>
              <p:cNvSpPr/>
              <p:nvPr/>
            </p:nvSpPr>
            <p:spPr bwMode="auto">
              <a:xfrm flipV="1">
                <a:off x="1462688" y="4625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16" name="Oval 315"/>
              <p:cNvSpPr/>
              <p:nvPr/>
            </p:nvSpPr>
            <p:spPr bwMode="auto">
              <a:xfrm flipV="1">
                <a:off x="1814344" y="49634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17" name="Oval 316"/>
              <p:cNvSpPr/>
              <p:nvPr/>
            </p:nvSpPr>
            <p:spPr bwMode="auto">
              <a:xfrm flipV="1">
                <a:off x="2216500" y="41970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18" name="Oval 317"/>
              <p:cNvSpPr/>
              <p:nvPr/>
            </p:nvSpPr>
            <p:spPr bwMode="auto">
              <a:xfrm flipH="1" flipV="1">
                <a:off x="4205104" y="41989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19" name="Oval 318"/>
              <p:cNvSpPr/>
              <p:nvPr/>
            </p:nvSpPr>
            <p:spPr bwMode="auto">
              <a:xfrm flipH="1" flipV="1">
                <a:off x="3152800" y="51541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20" name="Oval 319"/>
              <p:cNvSpPr/>
              <p:nvPr/>
            </p:nvSpPr>
            <p:spPr bwMode="auto">
              <a:xfrm flipH="1" flipV="1">
                <a:off x="3677620" y="422676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21" name="Oval 320"/>
              <p:cNvSpPr/>
              <p:nvPr/>
            </p:nvSpPr>
            <p:spPr bwMode="auto">
              <a:xfrm flipH="1" flipV="1">
                <a:off x="3263436" y="4625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22" name="Oval 321"/>
              <p:cNvSpPr/>
              <p:nvPr/>
            </p:nvSpPr>
            <p:spPr bwMode="auto">
              <a:xfrm flipH="1" flipV="1">
                <a:off x="3937640" y="46405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23" name="Oval 322"/>
              <p:cNvSpPr/>
              <p:nvPr/>
            </p:nvSpPr>
            <p:spPr bwMode="auto">
              <a:xfrm flipH="1" flipV="1">
                <a:off x="3585984" y="49783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24" name="Oval 323"/>
              <p:cNvSpPr/>
              <p:nvPr/>
            </p:nvSpPr>
            <p:spPr bwMode="auto">
              <a:xfrm flipH="1" flipV="1">
                <a:off x="318382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grpSp>
          <p:nvGrpSpPr>
            <p:cNvPr id="339" name="Group 338"/>
            <p:cNvGrpSpPr/>
            <p:nvPr/>
          </p:nvGrpSpPr>
          <p:grpSpPr>
            <a:xfrm>
              <a:off x="5313724" y="5017951"/>
              <a:ext cx="961627" cy="961627"/>
              <a:chOff x="1043608" y="2060848"/>
              <a:chExt cx="3672408" cy="3672408"/>
            </a:xfrm>
          </p:grpSpPr>
          <p:sp>
            <p:nvSpPr>
              <p:cNvPr id="340" name="Oval 339"/>
              <p:cNvSpPr/>
              <p:nvPr/>
            </p:nvSpPr>
            <p:spPr bwMode="auto">
              <a:xfrm>
                <a:off x="1043608" y="2060848"/>
                <a:ext cx="3672408" cy="3672408"/>
              </a:xfrm>
              <a:prstGeom prst="ellipse">
                <a:avLst/>
              </a:prstGeom>
              <a:solidFill>
                <a:srgbClr val="FFCC66"/>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nvGrpSpPr>
              <p:cNvPr id="341" name="Group 340"/>
              <p:cNvGrpSpPr/>
              <p:nvPr/>
            </p:nvGrpSpPr>
            <p:grpSpPr>
              <a:xfrm>
                <a:off x="1115616" y="2135912"/>
                <a:ext cx="1940024" cy="1936968"/>
                <a:chOff x="1115616" y="2135912"/>
                <a:chExt cx="1940024" cy="1936968"/>
              </a:xfrm>
            </p:grpSpPr>
            <p:sp>
              <p:nvSpPr>
                <p:cNvPr id="370" name="Oval 369"/>
                <p:cNvSpPr/>
                <p:nvPr/>
              </p:nvSpPr>
              <p:spPr bwMode="auto">
                <a:xfrm>
                  <a:off x="2703984" y="21359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71" name="Oval 370"/>
                <p:cNvSpPr/>
                <p:nvPr/>
              </p:nvSpPr>
              <p:spPr bwMode="auto">
                <a:xfrm>
                  <a:off x="1219632" y="32461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72" name="Oval 371"/>
                <p:cNvSpPr/>
                <p:nvPr/>
              </p:nvSpPr>
              <p:spPr bwMode="auto">
                <a:xfrm>
                  <a:off x="2271936" y="22909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73" name="Oval 372"/>
                <p:cNvSpPr/>
                <p:nvPr/>
              </p:nvSpPr>
              <p:spPr bwMode="auto">
                <a:xfrm>
                  <a:off x="2703984" y="26693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74" name="Oval 373"/>
                <p:cNvSpPr/>
                <p:nvPr/>
              </p:nvSpPr>
              <p:spPr bwMode="auto">
                <a:xfrm>
                  <a:off x="2694660" y="3225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75" name="Oval 374"/>
                <p:cNvSpPr/>
                <p:nvPr/>
              </p:nvSpPr>
              <p:spPr bwMode="auto">
                <a:xfrm>
                  <a:off x="1571288"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76" name="Oval 375"/>
                <p:cNvSpPr/>
                <p:nvPr/>
              </p:nvSpPr>
              <p:spPr bwMode="auto">
                <a:xfrm>
                  <a:off x="1747116" y="32183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77" name="Oval 376"/>
                <p:cNvSpPr/>
                <p:nvPr/>
              </p:nvSpPr>
              <p:spPr bwMode="auto">
                <a:xfrm>
                  <a:off x="2161300" y="281944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78" name="Oval 377"/>
                <p:cNvSpPr/>
                <p:nvPr/>
              </p:nvSpPr>
              <p:spPr bwMode="auto">
                <a:xfrm>
                  <a:off x="1487096" y="2804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79" name="Oval 378"/>
                <p:cNvSpPr/>
                <p:nvPr/>
              </p:nvSpPr>
              <p:spPr bwMode="auto">
                <a:xfrm>
                  <a:off x="1838752" y="246680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80" name="Oval 379"/>
                <p:cNvSpPr/>
                <p:nvPr/>
              </p:nvSpPr>
              <p:spPr bwMode="auto">
                <a:xfrm>
                  <a:off x="1115616"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81" name="Oval 380"/>
                <p:cNvSpPr/>
                <p:nvPr/>
              </p:nvSpPr>
              <p:spPr bwMode="auto">
                <a:xfrm>
                  <a:off x="2026960"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82" name="Oval 381"/>
                <p:cNvSpPr/>
                <p:nvPr/>
              </p:nvSpPr>
              <p:spPr bwMode="auto">
                <a:xfrm>
                  <a:off x="2460144" y="371589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83" name="Oval 382"/>
                <p:cNvSpPr/>
                <p:nvPr/>
              </p:nvSpPr>
              <p:spPr bwMode="auto">
                <a:xfrm>
                  <a:off x="2240908" y="32331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sp>
            <p:nvSpPr>
              <p:cNvPr id="342" name="Oval 341"/>
              <p:cNvSpPr/>
              <p:nvPr/>
            </p:nvSpPr>
            <p:spPr bwMode="auto">
              <a:xfrm flipH="1">
                <a:off x="4182616" y="3269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43" name="Oval 342"/>
              <p:cNvSpPr/>
              <p:nvPr/>
            </p:nvSpPr>
            <p:spPr bwMode="auto">
              <a:xfrm flipH="1">
                <a:off x="3130312" y="23142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44" name="Oval 343"/>
              <p:cNvSpPr/>
              <p:nvPr/>
            </p:nvSpPr>
            <p:spPr bwMode="auto">
              <a:xfrm flipH="1">
                <a:off x="3830960"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45" name="Oval 344"/>
              <p:cNvSpPr/>
              <p:nvPr/>
            </p:nvSpPr>
            <p:spPr bwMode="auto">
              <a:xfrm flipH="1">
                <a:off x="3655132" y="32415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46" name="Oval 345"/>
              <p:cNvSpPr/>
              <p:nvPr/>
            </p:nvSpPr>
            <p:spPr bwMode="auto">
              <a:xfrm flipH="1">
                <a:off x="3240948" y="2842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47" name="Oval 346"/>
              <p:cNvSpPr/>
              <p:nvPr/>
            </p:nvSpPr>
            <p:spPr bwMode="auto">
              <a:xfrm flipH="1">
                <a:off x="3915152" y="282778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48" name="Oval 347"/>
              <p:cNvSpPr/>
              <p:nvPr/>
            </p:nvSpPr>
            <p:spPr bwMode="auto">
              <a:xfrm flipH="1">
                <a:off x="3563496" y="24900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49" name="Oval 348"/>
              <p:cNvSpPr/>
              <p:nvPr/>
            </p:nvSpPr>
            <p:spPr bwMode="auto">
              <a:xfrm flipH="1">
                <a:off x="4286632"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50" name="Oval 349"/>
              <p:cNvSpPr/>
              <p:nvPr/>
            </p:nvSpPr>
            <p:spPr bwMode="auto">
              <a:xfrm flipH="1">
                <a:off x="3375288"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51" name="Oval 350"/>
              <p:cNvSpPr/>
              <p:nvPr/>
            </p:nvSpPr>
            <p:spPr bwMode="auto">
              <a:xfrm flipH="1">
                <a:off x="2942104" y="373912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52" name="Oval 351"/>
              <p:cNvSpPr/>
              <p:nvPr/>
            </p:nvSpPr>
            <p:spPr bwMode="auto">
              <a:xfrm flipH="1">
                <a:off x="3161340" y="32564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53" name="Oval 352"/>
              <p:cNvSpPr/>
              <p:nvPr/>
            </p:nvSpPr>
            <p:spPr bwMode="auto">
              <a:xfrm flipV="1">
                <a:off x="2679576" y="5294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54" name="Oval 353"/>
              <p:cNvSpPr/>
              <p:nvPr/>
            </p:nvSpPr>
            <p:spPr bwMode="auto">
              <a:xfrm flipV="1">
                <a:off x="1195224" y="41841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55" name="Oval 354"/>
              <p:cNvSpPr/>
              <p:nvPr/>
            </p:nvSpPr>
            <p:spPr bwMode="auto">
              <a:xfrm flipV="1">
                <a:off x="2247528" y="513928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56" name="Oval 355"/>
              <p:cNvSpPr/>
              <p:nvPr/>
            </p:nvSpPr>
            <p:spPr bwMode="auto">
              <a:xfrm flipV="1">
                <a:off x="2679576" y="47609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57" name="Oval 356"/>
              <p:cNvSpPr/>
              <p:nvPr/>
            </p:nvSpPr>
            <p:spPr bwMode="auto">
              <a:xfrm flipV="1">
                <a:off x="2670252" y="4204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58" name="Oval 357"/>
              <p:cNvSpPr/>
              <p:nvPr/>
            </p:nvSpPr>
            <p:spPr bwMode="auto">
              <a:xfrm flipV="1">
                <a:off x="172270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59" name="Oval 358"/>
              <p:cNvSpPr/>
              <p:nvPr/>
            </p:nvSpPr>
            <p:spPr bwMode="auto">
              <a:xfrm flipV="1">
                <a:off x="2136892" y="46108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60" name="Oval 359"/>
              <p:cNvSpPr/>
              <p:nvPr/>
            </p:nvSpPr>
            <p:spPr bwMode="auto">
              <a:xfrm flipV="1">
                <a:off x="1462688" y="4625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61" name="Oval 360"/>
              <p:cNvSpPr/>
              <p:nvPr/>
            </p:nvSpPr>
            <p:spPr bwMode="auto">
              <a:xfrm flipV="1">
                <a:off x="1814344" y="49634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62" name="Oval 361"/>
              <p:cNvSpPr/>
              <p:nvPr/>
            </p:nvSpPr>
            <p:spPr bwMode="auto">
              <a:xfrm flipV="1">
                <a:off x="2216500" y="41970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63" name="Oval 362"/>
              <p:cNvSpPr/>
              <p:nvPr/>
            </p:nvSpPr>
            <p:spPr bwMode="auto">
              <a:xfrm flipH="1" flipV="1">
                <a:off x="4205104" y="41989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64" name="Oval 363"/>
              <p:cNvSpPr/>
              <p:nvPr/>
            </p:nvSpPr>
            <p:spPr bwMode="auto">
              <a:xfrm flipH="1" flipV="1">
                <a:off x="3152800" y="51541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65" name="Oval 364"/>
              <p:cNvSpPr/>
              <p:nvPr/>
            </p:nvSpPr>
            <p:spPr bwMode="auto">
              <a:xfrm flipH="1" flipV="1">
                <a:off x="3677620" y="422676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66" name="Oval 365"/>
              <p:cNvSpPr/>
              <p:nvPr/>
            </p:nvSpPr>
            <p:spPr bwMode="auto">
              <a:xfrm flipH="1" flipV="1">
                <a:off x="3263436" y="4625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67" name="Oval 366"/>
              <p:cNvSpPr/>
              <p:nvPr/>
            </p:nvSpPr>
            <p:spPr bwMode="auto">
              <a:xfrm flipH="1" flipV="1">
                <a:off x="3937640" y="46405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68" name="Oval 367"/>
              <p:cNvSpPr/>
              <p:nvPr/>
            </p:nvSpPr>
            <p:spPr bwMode="auto">
              <a:xfrm flipH="1" flipV="1">
                <a:off x="3585984" y="49783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69" name="Oval 368"/>
              <p:cNvSpPr/>
              <p:nvPr/>
            </p:nvSpPr>
            <p:spPr bwMode="auto">
              <a:xfrm flipH="1" flipV="1">
                <a:off x="318382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grpSp>
          <p:nvGrpSpPr>
            <p:cNvPr id="384" name="Group 383"/>
            <p:cNvGrpSpPr/>
            <p:nvPr/>
          </p:nvGrpSpPr>
          <p:grpSpPr>
            <a:xfrm>
              <a:off x="6285575" y="5024034"/>
              <a:ext cx="961627" cy="961627"/>
              <a:chOff x="1043608" y="2060848"/>
              <a:chExt cx="3672408" cy="3672408"/>
            </a:xfrm>
          </p:grpSpPr>
          <p:sp>
            <p:nvSpPr>
              <p:cNvPr id="385" name="Oval 384"/>
              <p:cNvSpPr/>
              <p:nvPr/>
            </p:nvSpPr>
            <p:spPr bwMode="auto">
              <a:xfrm>
                <a:off x="1043608" y="2060848"/>
                <a:ext cx="3672408" cy="3672408"/>
              </a:xfrm>
              <a:prstGeom prst="ellipse">
                <a:avLst/>
              </a:prstGeom>
              <a:solidFill>
                <a:srgbClr val="FFCC66"/>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nvGrpSpPr>
              <p:cNvPr id="386" name="Group 385"/>
              <p:cNvGrpSpPr/>
              <p:nvPr/>
            </p:nvGrpSpPr>
            <p:grpSpPr>
              <a:xfrm>
                <a:off x="1115616" y="2135912"/>
                <a:ext cx="1940024" cy="1936968"/>
                <a:chOff x="1115616" y="2135912"/>
                <a:chExt cx="1940024" cy="1936968"/>
              </a:xfrm>
            </p:grpSpPr>
            <p:sp>
              <p:nvSpPr>
                <p:cNvPr id="415" name="Oval 414"/>
                <p:cNvSpPr/>
                <p:nvPr/>
              </p:nvSpPr>
              <p:spPr bwMode="auto">
                <a:xfrm>
                  <a:off x="2703984" y="21359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16" name="Oval 415"/>
                <p:cNvSpPr/>
                <p:nvPr/>
              </p:nvSpPr>
              <p:spPr bwMode="auto">
                <a:xfrm>
                  <a:off x="1219632" y="32461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17" name="Oval 416"/>
                <p:cNvSpPr/>
                <p:nvPr/>
              </p:nvSpPr>
              <p:spPr bwMode="auto">
                <a:xfrm>
                  <a:off x="2271936" y="22909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18" name="Oval 417"/>
                <p:cNvSpPr/>
                <p:nvPr/>
              </p:nvSpPr>
              <p:spPr bwMode="auto">
                <a:xfrm>
                  <a:off x="2703984" y="26693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19" name="Oval 418"/>
                <p:cNvSpPr/>
                <p:nvPr/>
              </p:nvSpPr>
              <p:spPr bwMode="auto">
                <a:xfrm>
                  <a:off x="2694660" y="3225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20" name="Oval 419"/>
                <p:cNvSpPr/>
                <p:nvPr/>
              </p:nvSpPr>
              <p:spPr bwMode="auto">
                <a:xfrm>
                  <a:off x="1571288"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21" name="Oval 420"/>
                <p:cNvSpPr/>
                <p:nvPr/>
              </p:nvSpPr>
              <p:spPr bwMode="auto">
                <a:xfrm>
                  <a:off x="1747116" y="32183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22" name="Oval 421"/>
                <p:cNvSpPr/>
                <p:nvPr/>
              </p:nvSpPr>
              <p:spPr bwMode="auto">
                <a:xfrm>
                  <a:off x="2161300" y="281944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23" name="Oval 422"/>
                <p:cNvSpPr/>
                <p:nvPr/>
              </p:nvSpPr>
              <p:spPr bwMode="auto">
                <a:xfrm>
                  <a:off x="1487096" y="2804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24" name="Oval 423"/>
                <p:cNvSpPr/>
                <p:nvPr/>
              </p:nvSpPr>
              <p:spPr bwMode="auto">
                <a:xfrm>
                  <a:off x="1838752" y="246680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25" name="Oval 424"/>
                <p:cNvSpPr/>
                <p:nvPr/>
              </p:nvSpPr>
              <p:spPr bwMode="auto">
                <a:xfrm>
                  <a:off x="1115616"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26" name="Oval 425"/>
                <p:cNvSpPr/>
                <p:nvPr/>
              </p:nvSpPr>
              <p:spPr bwMode="auto">
                <a:xfrm>
                  <a:off x="2026960"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27" name="Oval 426"/>
                <p:cNvSpPr/>
                <p:nvPr/>
              </p:nvSpPr>
              <p:spPr bwMode="auto">
                <a:xfrm>
                  <a:off x="2460144" y="371589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28" name="Oval 427"/>
                <p:cNvSpPr/>
                <p:nvPr/>
              </p:nvSpPr>
              <p:spPr bwMode="auto">
                <a:xfrm>
                  <a:off x="2240908" y="32331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sp>
            <p:nvSpPr>
              <p:cNvPr id="387" name="Oval 386"/>
              <p:cNvSpPr/>
              <p:nvPr/>
            </p:nvSpPr>
            <p:spPr bwMode="auto">
              <a:xfrm flipH="1">
                <a:off x="4182616" y="3269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88" name="Oval 387"/>
              <p:cNvSpPr/>
              <p:nvPr/>
            </p:nvSpPr>
            <p:spPr bwMode="auto">
              <a:xfrm flipH="1">
                <a:off x="3130312" y="23142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89" name="Oval 388"/>
              <p:cNvSpPr/>
              <p:nvPr/>
            </p:nvSpPr>
            <p:spPr bwMode="auto">
              <a:xfrm flipH="1">
                <a:off x="3830960"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90" name="Oval 389"/>
              <p:cNvSpPr/>
              <p:nvPr/>
            </p:nvSpPr>
            <p:spPr bwMode="auto">
              <a:xfrm flipH="1">
                <a:off x="3655132" y="32415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91" name="Oval 390"/>
              <p:cNvSpPr/>
              <p:nvPr/>
            </p:nvSpPr>
            <p:spPr bwMode="auto">
              <a:xfrm flipH="1">
                <a:off x="3240948" y="2842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92" name="Oval 391"/>
              <p:cNvSpPr/>
              <p:nvPr/>
            </p:nvSpPr>
            <p:spPr bwMode="auto">
              <a:xfrm flipH="1">
                <a:off x="3915152" y="282778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93" name="Oval 392"/>
              <p:cNvSpPr/>
              <p:nvPr/>
            </p:nvSpPr>
            <p:spPr bwMode="auto">
              <a:xfrm flipH="1">
                <a:off x="3563496" y="24900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94" name="Oval 393"/>
              <p:cNvSpPr/>
              <p:nvPr/>
            </p:nvSpPr>
            <p:spPr bwMode="auto">
              <a:xfrm flipH="1">
                <a:off x="4286632"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95" name="Oval 394"/>
              <p:cNvSpPr/>
              <p:nvPr/>
            </p:nvSpPr>
            <p:spPr bwMode="auto">
              <a:xfrm flipH="1">
                <a:off x="3375288"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96" name="Oval 395"/>
              <p:cNvSpPr/>
              <p:nvPr/>
            </p:nvSpPr>
            <p:spPr bwMode="auto">
              <a:xfrm flipH="1">
                <a:off x="2942104" y="373912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97" name="Oval 396"/>
              <p:cNvSpPr/>
              <p:nvPr/>
            </p:nvSpPr>
            <p:spPr bwMode="auto">
              <a:xfrm flipH="1">
                <a:off x="3161340" y="32564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98" name="Oval 397"/>
              <p:cNvSpPr/>
              <p:nvPr/>
            </p:nvSpPr>
            <p:spPr bwMode="auto">
              <a:xfrm flipV="1">
                <a:off x="2679576" y="5294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399" name="Oval 398"/>
              <p:cNvSpPr/>
              <p:nvPr/>
            </p:nvSpPr>
            <p:spPr bwMode="auto">
              <a:xfrm flipV="1">
                <a:off x="1195224" y="41841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00" name="Oval 399"/>
              <p:cNvSpPr/>
              <p:nvPr/>
            </p:nvSpPr>
            <p:spPr bwMode="auto">
              <a:xfrm flipV="1">
                <a:off x="2247528" y="513928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01" name="Oval 400"/>
              <p:cNvSpPr/>
              <p:nvPr/>
            </p:nvSpPr>
            <p:spPr bwMode="auto">
              <a:xfrm flipV="1">
                <a:off x="2679576" y="47609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02" name="Oval 401"/>
              <p:cNvSpPr/>
              <p:nvPr/>
            </p:nvSpPr>
            <p:spPr bwMode="auto">
              <a:xfrm flipV="1">
                <a:off x="2670252" y="4204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03" name="Oval 402"/>
              <p:cNvSpPr/>
              <p:nvPr/>
            </p:nvSpPr>
            <p:spPr bwMode="auto">
              <a:xfrm flipV="1">
                <a:off x="172270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04" name="Oval 403"/>
              <p:cNvSpPr/>
              <p:nvPr/>
            </p:nvSpPr>
            <p:spPr bwMode="auto">
              <a:xfrm flipV="1">
                <a:off x="2136892" y="46108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05" name="Oval 404"/>
              <p:cNvSpPr/>
              <p:nvPr/>
            </p:nvSpPr>
            <p:spPr bwMode="auto">
              <a:xfrm flipV="1">
                <a:off x="1462688" y="4625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06" name="Oval 405"/>
              <p:cNvSpPr/>
              <p:nvPr/>
            </p:nvSpPr>
            <p:spPr bwMode="auto">
              <a:xfrm flipV="1">
                <a:off x="1814344" y="49634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07" name="Oval 406"/>
              <p:cNvSpPr/>
              <p:nvPr/>
            </p:nvSpPr>
            <p:spPr bwMode="auto">
              <a:xfrm flipV="1">
                <a:off x="2216500" y="41970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08" name="Oval 407"/>
              <p:cNvSpPr/>
              <p:nvPr/>
            </p:nvSpPr>
            <p:spPr bwMode="auto">
              <a:xfrm flipH="1" flipV="1">
                <a:off x="4205104" y="41989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09" name="Oval 408"/>
              <p:cNvSpPr/>
              <p:nvPr/>
            </p:nvSpPr>
            <p:spPr bwMode="auto">
              <a:xfrm flipH="1" flipV="1">
                <a:off x="3152800" y="51541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10" name="Oval 409"/>
              <p:cNvSpPr/>
              <p:nvPr/>
            </p:nvSpPr>
            <p:spPr bwMode="auto">
              <a:xfrm flipH="1" flipV="1">
                <a:off x="3677620" y="422676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11" name="Oval 410"/>
              <p:cNvSpPr/>
              <p:nvPr/>
            </p:nvSpPr>
            <p:spPr bwMode="auto">
              <a:xfrm flipH="1" flipV="1">
                <a:off x="3263436" y="4625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12" name="Oval 411"/>
              <p:cNvSpPr/>
              <p:nvPr/>
            </p:nvSpPr>
            <p:spPr bwMode="auto">
              <a:xfrm flipH="1" flipV="1">
                <a:off x="3937640" y="46405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13" name="Oval 412"/>
              <p:cNvSpPr/>
              <p:nvPr/>
            </p:nvSpPr>
            <p:spPr bwMode="auto">
              <a:xfrm flipH="1" flipV="1">
                <a:off x="3585984" y="49783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14" name="Oval 413"/>
              <p:cNvSpPr/>
              <p:nvPr/>
            </p:nvSpPr>
            <p:spPr bwMode="auto">
              <a:xfrm flipH="1" flipV="1">
                <a:off x="318382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grpSp>
          <p:nvGrpSpPr>
            <p:cNvPr id="429" name="Group 428"/>
            <p:cNvGrpSpPr/>
            <p:nvPr/>
          </p:nvGrpSpPr>
          <p:grpSpPr>
            <a:xfrm>
              <a:off x="5302266" y="5990860"/>
              <a:ext cx="961627" cy="961627"/>
              <a:chOff x="1043608" y="2060848"/>
              <a:chExt cx="3672408" cy="3672408"/>
            </a:xfrm>
          </p:grpSpPr>
          <p:sp>
            <p:nvSpPr>
              <p:cNvPr id="430" name="Oval 429"/>
              <p:cNvSpPr/>
              <p:nvPr/>
            </p:nvSpPr>
            <p:spPr bwMode="auto">
              <a:xfrm>
                <a:off x="1043608" y="2060848"/>
                <a:ext cx="3672408" cy="3672408"/>
              </a:xfrm>
              <a:prstGeom prst="ellipse">
                <a:avLst/>
              </a:prstGeom>
              <a:solidFill>
                <a:srgbClr val="FFCC66"/>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nvGrpSpPr>
              <p:cNvPr id="431" name="Group 430"/>
              <p:cNvGrpSpPr/>
              <p:nvPr/>
            </p:nvGrpSpPr>
            <p:grpSpPr>
              <a:xfrm>
                <a:off x="1115616" y="2135912"/>
                <a:ext cx="1940024" cy="1936968"/>
                <a:chOff x="1115616" y="2135912"/>
                <a:chExt cx="1940024" cy="1936968"/>
              </a:xfrm>
            </p:grpSpPr>
            <p:sp>
              <p:nvSpPr>
                <p:cNvPr id="460" name="Oval 459"/>
                <p:cNvSpPr/>
                <p:nvPr/>
              </p:nvSpPr>
              <p:spPr bwMode="auto">
                <a:xfrm>
                  <a:off x="2703984" y="21359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61" name="Oval 460"/>
                <p:cNvSpPr/>
                <p:nvPr/>
              </p:nvSpPr>
              <p:spPr bwMode="auto">
                <a:xfrm>
                  <a:off x="1219632" y="32461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62" name="Oval 461"/>
                <p:cNvSpPr/>
                <p:nvPr/>
              </p:nvSpPr>
              <p:spPr bwMode="auto">
                <a:xfrm>
                  <a:off x="2271936" y="22909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63" name="Oval 462"/>
                <p:cNvSpPr/>
                <p:nvPr/>
              </p:nvSpPr>
              <p:spPr bwMode="auto">
                <a:xfrm>
                  <a:off x="2703984" y="26693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64" name="Oval 463"/>
                <p:cNvSpPr/>
                <p:nvPr/>
              </p:nvSpPr>
              <p:spPr bwMode="auto">
                <a:xfrm>
                  <a:off x="2694660" y="3225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65" name="Oval 464"/>
                <p:cNvSpPr/>
                <p:nvPr/>
              </p:nvSpPr>
              <p:spPr bwMode="auto">
                <a:xfrm>
                  <a:off x="1571288"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66" name="Oval 465"/>
                <p:cNvSpPr/>
                <p:nvPr/>
              </p:nvSpPr>
              <p:spPr bwMode="auto">
                <a:xfrm>
                  <a:off x="1747116" y="32183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67" name="Oval 466"/>
                <p:cNvSpPr/>
                <p:nvPr/>
              </p:nvSpPr>
              <p:spPr bwMode="auto">
                <a:xfrm>
                  <a:off x="2161300" y="281944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68" name="Oval 467"/>
                <p:cNvSpPr/>
                <p:nvPr/>
              </p:nvSpPr>
              <p:spPr bwMode="auto">
                <a:xfrm>
                  <a:off x="1487096" y="2804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69" name="Oval 468"/>
                <p:cNvSpPr/>
                <p:nvPr/>
              </p:nvSpPr>
              <p:spPr bwMode="auto">
                <a:xfrm>
                  <a:off x="1838752" y="246680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70" name="Oval 469"/>
                <p:cNvSpPr/>
                <p:nvPr/>
              </p:nvSpPr>
              <p:spPr bwMode="auto">
                <a:xfrm>
                  <a:off x="1115616"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71" name="Oval 470"/>
                <p:cNvSpPr/>
                <p:nvPr/>
              </p:nvSpPr>
              <p:spPr bwMode="auto">
                <a:xfrm>
                  <a:off x="2026960"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72" name="Oval 471"/>
                <p:cNvSpPr/>
                <p:nvPr/>
              </p:nvSpPr>
              <p:spPr bwMode="auto">
                <a:xfrm>
                  <a:off x="2460144" y="371589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73" name="Oval 472"/>
                <p:cNvSpPr/>
                <p:nvPr/>
              </p:nvSpPr>
              <p:spPr bwMode="auto">
                <a:xfrm>
                  <a:off x="2240908" y="32331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sp>
            <p:nvSpPr>
              <p:cNvPr id="432" name="Oval 431"/>
              <p:cNvSpPr/>
              <p:nvPr/>
            </p:nvSpPr>
            <p:spPr bwMode="auto">
              <a:xfrm flipH="1">
                <a:off x="4182616" y="3269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33" name="Oval 432"/>
              <p:cNvSpPr/>
              <p:nvPr/>
            </p:nvSpPr>
            <p:spPr bwMode="auto">
              <a:xfrm flipH="1">
                <a:off x="3130312" y="23142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34" name="Oval 433"/>
              <p:cNvSpPr/>
              <p:nvPr/>
            </p:nvSpPr>
            <p:spPr bwMode="auto">
              <a:xfrm flipH="1">
                <a:off x="3830960"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35" name="Oval 434"/>
              <p:cNvSpPr/>
              <p:nvPr/>
            </p:nvSpPr>
            <p:spPr bwMode="auto">
              <a:xfrm flipH="1">
                <a:off x="3655132" y="32415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36" name="Oval 435"/>
              <p:cNvSpPr/>
              <p:nvPr/>
            </p:nvSpPr>
            <p:spPr bwMode="auto">
              <a:xfrm flipH="1">
                <a:off x="3240948" y="2842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37" name="Oval 436"/>
              <p:cNvSpPr/>
              <p:nvPr/>
            </p:nvSpPr>
            <p:spPr bwMode="auto">
              <a:xfrm flipH="1">
                <a:off x="3915152" y="282778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38" name="Oval 437"/>
              <p:cNvSpPr/>
              <p:nvPr/>
            </p:nvSpPr>
            <p:spPr bwMode="auto">
              <a:xfrm flipH="1">
                <a:off x="3563496" y="24900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39" name="Oval 438"/>
              <p:cNvSpPr/>
              <p:nvPr/>
            </p:nvSpPr>
            <p:spPr bwMode="auto">
              <a:xfrm flipH="1">
                <a:off x="4286632"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40" name="Oval 439"/>
              <p:cNvSpPr/>
              <p:nvPr/>
            </p:nvSpPr>
            <p:spPr bwMode="auto">
              <a:xfrm flipH="1">
                <a:off x="3375288"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41" name="Oval 440"/>
              <p:cNvSpPr/>
              <p:nvPr/>
            </p:nvSpPr>
            <p:spPr bwMode="auto">
              <a:xfrm flipH="1">
                <a:off x="2942104" y="373912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42" name="Oval 441"/>
              <p:cNvSpPr/>
              <p:nvPr/>
            </p:nvSpPr>
            <p:spPr bwMode="auto">
              <a:xfrm flipH="1">
                <a:off x="3161340" y="32564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43" name="Oval 442"/>
              <p:cNvSpPr/>
              <p:nvPr/>
            </p:nvSpPr>
            <p:spPr bwMode="auto">
              <a:xfrm flipV="1">
                <a:off x="2679576" y="5294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44" name="Oval 443"/>
              <p:cNvSpPr/>
              <p:nvPr/>
            </p:nvSpPr>
            <p:spPr bwMode="auto">
              <a:xfrm flipV="1">
                <a:off x="1195224" y="41841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45" name="Oval 444"/>
              <p:cNvSpPr/>
              <p:nvPr/>
            </p:nvSpPr>
            <p:spPr bwMode="auto">
              <a:xfrm flipV="1">
                <a:off x="2247528" y="513928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46" name="Oval 445"/>
              <p:cNvSpPr/>
              <p:nvPr/>
            </p:nvSpPr>
            <p:spPr bwMode="auto">
              <a:xfrm flipV="1">
                <a:off x="2679576" y="47609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47" name="Oval 446"/>
              <p:cNvSpPr/>
              <p:nvPr/>
            </p:nvSpPr>
            <p:spPr bwMode="auto">
              <a:xfrm flipV="1">
                <a:off x="2670252" y="4204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48" name="Oval 447"/>
              <p:cNvSpPr/>
              <p:nvPr/>
            </p:nvSpPr>
            <p:spPr bwMode="auto">
              <a:xfrm flipV="1">
                <a:off x="172270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49" name="Oval 448"/>
              <p:cNvSpPr/>
              <p:nvPr/>
            </p:nvSpPr>
            <p:spPr bwMode="auto">
              <a:xfrm flipV="1">
                <a:off x="2136892" y="46108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50" name="Oval 449"/>
              <p:cNvSpPr/>
              <p:nvPr/>
            </p:nvSpPr>
            <p:spPr bwMode="auto">
              <a:xfrm flipV="1">
                <a:off x="1462688" y="4625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51" name="Oval 450"/>
              <p:cNvSpPr/>
              <p:nvPr/>
            </p:nvSpPr>
            <p:spPr bwMode="auto">
              <a:xfrm flipV="1">
                <a:off x="1814344" y="49634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52" name="Oval 451"/>
              <p:cNvSpPr/>
              <p:nvPr/>
            </p:nvSpPr>
            <p:spPr bwMode="auto">
              <a:xfrm flipV="1">
                <a:off x="2216500" y="41970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53" name="Oval 452"/>
              <p:cNvSpPr/>
              <p:nvPr/>
            </p:nvSpPr>
            <p:spPr bwMode="auto">
              <a:xfrm flipH="1" flipV="1">
                <a:off x="4205104" y="41989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54" name="Oval 453"/>
              <p:cNvSpPr/>
              <p:nvPr/>
            </p:nvSpPr>
            <p:spPr bwMode="auto">
              <a:xfrm flipH="1" flipV="1">
                <a:off x="3152800" y="51541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55" name="Oval 454"/>
              <p:cNvSpPr/>
              <p:nvPr/>
            </p:nvSpPr>
            <p:spPr bwMode="auto">
              <a:xfrm flipH="1" flipV="1">
                <a:off x="3677620" y="422676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56" name="Oval 455"/>
              <p:cNvSpPr/>
              <p:nvPr/>
            </p:nvSpPr>
            <p:spPr bwMode="auto">
              <a:xfrm flipH="1" flipV="1">
                <a:off x="3263436" y="4625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57" name="Oval 456"/>
              <p:cNvSpPr/>
              <p:nvPr/>
            </p:nvSpPr>
            <p:spPr bwMode="auto">
              <a:xfrm flipH="1" flipV="1">
                <a:off x="3937640" y="46405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58" name="Oval 457"/>
              <p:cNvSpPr/>
              <p:nvPr/>
            </p:nvSpPr>
            <p:spPr bwMode="auto">
              <a:xfrm flipH="1" flipV="1">
                <a:off x="3585984" y="49783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59" name="Oval 458"/>
              <p:cNvSpPr/>
              <p:nvPr/>
            </p:nvSpPr>
            <p:spPr bwMode="auto">
              <a:xfrm flipH="1" flipV="1">
                <a:off x="318382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grpSp>
          <p:nvGrpSpPr>
            <p:cNvPr id="474" name="Group 473"/>
            <p:cNvGrpSpPr/>
            <p:nvPr/>
          </p:nvGrpSpPr>
          <p:grpSpPr>
            <a:xfrm>
              <a:off x="6274117" y="5996943"/>
              <a:ext cx="961627" cy="961627"/>
              <a:chOff x="1043608" y="2060848"/>
              <a:chExt cx="3672408" cy="3672408"/>
            </a:xfrm>
          </p:grpSpPr>
          <p:sp>
            <p:nvSpPr>
              <p:cNvPr id="475" name="Oval 474"/>
              <p:cNvSpPr/>
              <p:nvPr/>
            </p:nvSpPr>
            <p:spPr bwMode="auto">
              <a:xfrm>
                <a:off x="1043608" y="2060848"/>
                <a:ext cx="3672408" cy="3672408"/>
              </a:xfrm>
              <a:prstGeom prst="ellipse">
                <a:avLst/>
              </a:prstGeom>
              <a:solidFill>
                <a:srgbClr val="FFCC66"/>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nvGrpSpPr>
              <p:cNvPr id="476" name="Group 475"/>
              <p:cNvGrpSpPr/>
              <p:nvPr/>
            </p:nvGrpSpPr>
            <p:grpSpPr>
              <a:xfrm>
                <a:off x="1115616" y="2135912"/>
                <a:ext cx="1940024" cy="1936968"/>
                <a:chOff x="1115616" y="2135912"/>
                <a:chExt cx="1940024" cy="1936968"/>
              </a:xfrm>
            </p:grpSpPr>
            <p:sp>
              <p:nvSpPr>
                <p:cNvPr id="505" name="Oval 504"/>
                <p:cNvSpPr/>
                <p:nvPr/>
              </p:nvSpPr>
              <p:spPr bwMode="auto">
                <a:xfrm>
                  <a:off x="2703984" y="21359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06" name="Oval 505"/>
                <p:cNvSpPr/>
                <p:nvPr/>
              </p:nvSpPr>
              <p:spPr bwMode="auto">
                <a:xfrm>
                  <a:off x="1219632" y="32461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07" name="Oval 506"/>
                <p:cNvSpPr/>
                <p:nvPr/>
              </p:nvSpPr>
              <p:spPr bwMode="auto">
                <a:xfrm>
                  <a:off x="2271936" y="22909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08" name="Oval 507"/>
                <p:cNvSpPr/>
                <p:nvPr/>
              </p:nvSpPr>
              <p:spPr bwMode="auto">
                <a:xfrm>
                  <a:off x="2703984" y="26693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09" name="Oval 508"/>
                <p:cNvSpPr/>
                <p:nvPr/>
              </p:nvSpPr>
              <p:spPr bwMode="auto">
                <a:xfrm>
                  <a:off x="2694660" y="3225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10" name="Oval 509"/>
                <p:cNvSpPr/>
                <p:nvPr/>
              </p:nvSpPr>
              <p:spPr bwMode="auto">
                <a:xfrm>
                  <a:off x="1571288"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11" name="Oval 510"/>
                <p:cNvSpPr/>
                <p:nvPr/>
              </p:nvSpPr>
              <p:spPr bwMode="auto">
                <a:xfrm>
                  <a:off x="1747116" y="32183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12" name="Oval 511"/>
                <p:cNvSpPr/>
                <p:nvPr/>
              </p:nvSpPr>
              <p:spPr bwMode="auto">
                <a:xfrm>
                  <a:off x="2161300" y="281944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13" name="Oval 512"/>
                <p:cNvSpPr/>
                <p:nvPr/>
              </p:nvSpPr>
              <p:spPr bwMode="auto">
                <a:xfrm>
                  <a:off x="1487096" y="2804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14" name="Oval 513"/>
                <p:cNvSpPr/>
                <p:nvPr/>
              </p:nvSpPr>
              <p:spPr bwMode="auto">
                <a:xfrm>
                  <a:off x="1838752" y="246680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15" name="Oval 514"/>
                <p:cNvSpPr/>
                <p:nvPr/>
              </p:nvSpPr>
              <p:spPr bwMode="auto">
                <a:xfrm>
                  <a:off x="1115616"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16" name="Oval 515"/>
                <p:cNvSpPr/>
                <p:nvPr/>
              </p:nvSpPr>
              <p:spPr bwMode="auto">
                <a:xfrm>
                  <a:off x="2026960"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17" name="Oval 516"/>
                <p:cNvSpPr/>
                <p:nvPr/>
              </p:nvSpPr>
              <p:spPr bwMode="auto">
                <a:xfrm>
                  <a:off x="2460144" y="371589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18" name="Oval 517"/>
                <p:cNvSpPr/>
                <p:nvPr/>
              </p:nvSpPr>
              <p:spPr bwMode="auto">
                <a:xfrm>
                  <a:off x="2240908" y="32331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sp>
            <p:nvSpPr>
              <p:cNvPr id="477" name="Oval 476"/>
              <p:cNvSpPr/>
              <p:nvPr/>
            </p:nvSpPr>
            <p:spPr bwMode="auto">
              <a:xfrm flipH="1">
                <a:off x="4182616" y="3269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78" name="Oval 477"/>
              <p:cNvSpPr/>
              <p:nvPr/>
            </p:nvSpPr>
            <p:spPr bwMode="auto">
              <a:xfrm flipH="1">
                <a:off x="3130312" y="23142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79" name="Oval 478"/>
              <p:cNvSpPr/>
              <p:nvPr/>
            </p:nvSpPr>
            <p:spPr bwMode="auto">
              <a:xfrm flipH="1">
                <a:off x="3830960"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80" name="Oval 479"/>
              <p:cNvSpPr/>
              <p:nvPr/>
            </p:nvSpPr>
            <p:spPr bwMode="auto">
              <a:xfrm flipH="1">
                <a:off x="3655132" y="32415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81" name="Oval 480"/>
              <p:cNvSpPr/>
              <p:nvPr/>
            </p:nvSpPr>
            <p:spPr bwMode="auto">
              <a:xfrm flipH="1">
                <a:off x="3240948" y="2842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82" name="Oval 481"/>
              <p:cNvSpPr/>
              <p:nvPr/>
            </p:nvSpPr>
            <p:spPr bwMode="auto">
              <a:xfrm flipH="1">
                <a:off x="3915152" y="282778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83" name="Oval 482"/>
              <p:cNvSpPr/>
              <p:nvPr/>
            </p:nvSpPr>
            <p:spPr bwMode="auto">
              <a:xfrm flipH="1">
                <a:off x="3563496" y="24900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84" name="Oval 483"/>
              <p:cNvSpPr/>
              <p:nvPr/>
            </p:nvSpPr>
            <p:spPr bwMode="auto">
              <a:xfrm flipH="1">
                <a:off x="4286632"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85" name="Oval 484"/>
              <p:cNvSpPr/>
              <p:nvPr/>
            </p:nvSpPr>
            <p:spPr bwMode="auto">
              <a:xfrm flipH="1">
                <a:off x="3375288"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86" name="Oval 485"/>
              <p:cNvSpPr/>
              <p:nvPr/>
            </p:nvSpPr>
            <p:spPr bwMode="auto">
              <a:xfrm flipH="1">
                <a:off x="2942104" y="373912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87" name="Oval 486"/>
              <p:cNvSpPr/>
              <p:nvPr/>
            </p:nvSpPr>
            <p:spPr bwMode="auto">
              <a:xfrm flipH="1">
                <a:off x="3161340" y="32564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88" name="Oval 487"/>
              <p:cNvSpPr/>
              <p:nvPr/>
            </p:nvSpPr>
            <p:spPr bwMode="auto">
              <a:xfrm flipV="1">
                <a:off x="2679576" y="5294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89" name="Oval 488"/>
              <p:cNvSpPr/>
              <p:nvPr/>
            </p:nvSpPr>
            <p:spPr bwMode="auto">
              <a:xfrm flipV="1">
                <a:off x="1195224" y="41841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90" name="Oval 489"/>
              <p:cNvSpPr/>
              <p:nvPr/>
            </p:nvSpPr>
            <p:spPr bwMode="auto">
              <a:xfrm flipV="1">
                <a:off x="2247528" y="513928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91" name="Oval 490"/>
              <p:cNvSpPr/>
              <p:nvPr/>
            </p:nvSpPr>
            <p:spPr bwMode="auto">
              <a:xfrm flipV="1">
                <a:off x="2679576" y="47609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92" name="Oval 491"/>
              <p:cNvSpPr/>
              <p:nvPr/>
            </p:nvSpPr>
            <p:spPr bwMode="auto">
              <a:xfrm flipV="1">
                <a:off x="2670252" y="4204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93" name="Oval 492"/>
              <p:cNvSpPr/>
              <p:nvPr/>
            </p:nvSpPr>
            <p:spPr bwMode="auto">
              <a:xfrm flipV="1">
                <a:off x="172270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94" name="Oval 493"/>
              <p:cNvSpPr/>
              <p:nvPr/>
            </p:nvSpPr>
            <p:spPr bwMode="auto">
              <a:xfrm flipV="1">
                <a:off x="2136892" y="46108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95" name="Oval 494"/>
              <p:cNvSpPr/>
              <p:nvPr/>
            </p:nvSpPr>
            <p:spPr bwMode="auto">
              <a:xfrm flipV="1">
                <a:off x="1462688" y="4625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96" name="Oval 495"/>
              <p:cNvSpPr/>
              <p:nvPr/>
            </p:nvSpPr>
            <p:spPr bwMode="auto">
              <a:xfrm flipV="1">
                <a:off x="1814344" y="49634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97" name="Oval 496"/>
              <p:cNvSpPr/>
              <p:nvPr/>
            </p:nvSpPr>
            <p:spPr bwMode="auto">
              <a:xfrm flipV="1">
                <a:off x="2216500" y="41970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98" name="Oval 497"/>
              <p:cNvSpPr/>
              <p:nvPr/>
            </p:nvSpPr>
            <p:spPr bwMode="auto">
              <a:xfrm flipH="1" flipV="1">
                <a:off x="4205104" y="41989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499" name="Oval 498"/>
              <p:cNvSpPr/>
              <p:nvPr/>
            </p:nvSpPr>
            <p:spPr bwMode="auto">
              <a:xfrm flipH="1" flipV="1">
                <a:off x="3152800" y="51541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00" name="Oval 499"/>
              <p:cNvSpPr/>
              <p:nvPr/>
            </p:nvSpPr>
            <p:spPr bwMode="auto">
              <a:xfrm flipH="1" flipV="1">
                <a:off x="3677620" y="422676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01" name="Oval 500"/>
              <p:cNvSpPr/>
              <p:nvPr/>
            </p:nvSpPr>
            <p:spPr bwMode="auto">
              <a:xfrm flipH="1" flipV="1">
                <a:off x="3263436" y="4625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02" name="Oval 501"/>
              <p:cNvSpPr/>
              <p:nvPr/>
            </p:nvSpPr>
            <p:spPr bwMode="auto">
              <a:xfrm flipH="1" flipV="1">
                <a:off x="3937640" y="46405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03" name="Oval 502"/>
              <p:cNvSpPr/>
              <p:nvPr/>
            </p:nvSpPr>
            <p:spPr bwMode="auto">
              <a:xfrm flipH="1" flipV="1">
                <a:off x="3585984" y="49783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04" name="Oval 503"/>
              <p:cNvSpPr/>
              <p:nvPr/>
            </p:nvSpPr>
            <p:spPr bwMode="auto">
              <a:xfrm flipH="1" flipV="1">
                <a:off x="318382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grpSp>
          <p:nvGrpSpPr>
            <p:cNvPr id="519" name="Group 518"/>
            <p:cNvGrpSpPr/>
            <p:nvPr/>
          </p:nvGrpSpPr>
          <p:grpSpPr>
            <a:xfrm>
              <a:off x="5305242" y="6958025"/>
              <a:ext cx="961627" cy="961627"/>
              <a:chOff x="1043608" y="2060848"/>
              <a:chExt cx="3672408" cy="3672408"/>
            </a:xfrm>
          </p:grpSpPr>
          <p:sp>
            <p:nvSpPr>
              <p:cNvPr id="520" name="Oval 519"/>
              <p:cNvSpPr/>
              <p:nvPr/>
            </p:nvSpPr>
            <p:spPr bwMode="auto">
              <a:xfrm>
                <a:off x="1043608" y="2060848"/>
                <a:ext cx="3672408" cy="3672408"/>
              </a:xfrm>
              <a:prstGeom prst="ellipse">
                <a:avLst/>
              </a:prstGeom>
              <a:solidFill>
                <a:srgbClr val="FFCC66"/>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nvGrpSpPr>
              <p:cNvPr id="521" name="Group 520"/>
              <p:cNvGrpSpPr/>
              <p:nvPr/>
            </p:nvGrpSpPr>
            <p:grpSpPr>
              <a:xfrm>
                <a:off x="1115616" y="2135912"/>
                <a:ext cx="1940024" cy="1936968"/>
                <a:chOff x="1115616" y="2135912"/>
                <a:chExt cx="1940024" cy="1936968"/>
              </a:xfrm>
            </p:grpSpPr>
            <p:sp>
              <p:nvSpPr>
                <p:cNvPr id="550" name="Oval 549"/>
                <p:cNvSpPr/>
                <p:nvPr/>
              </p:nvSpPr>
              <p:spPr bwMode="auto">
                <a:xfrm>
                  <a:off x="2703984" y="21359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51" name="Oval 550"/>
                <p:cNvSpPr/>
                <p:nvPr/>
              </p:nvSpPr>
              <p:spPr bwMode="auto">
                <a:xfrm>
                  <a:off x="1219632" y="32461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52" name="Oval 551"/>
                <p:cNvSpPr/>
                <p:nvPr/>
              </p:nvSpPr>
              <p:spPr bwMode="auto">
                <a:xfrm>
                  <a:off x="2271936" y="22909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53" name="Oval 552"/>
                <p:cNvSpPr/>
                <p:nvPr/>
              </p:nvSpPr>
              <p:spPr bwMode="auto">
                <a:xfrm>
                  <a:off x="2703984" y="26693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54" name="Oval 553"/>
                <p:cNvSpPr/>
                <p:nvPr/>
              </p:nvSpPr>
              <p:spPr bwMode="auto">
                <a:xfrm>
                  <a:off x="2694660" y="3225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55" name="Oval 554"/>
                <p:cNvSpPr/>
                <p:nvPr/>
              </p:nvSpPr>
              <p:spPr bwMode="auto">
                <a:xfrm>
                  <a:off x="1571288"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56" name="Oval 555"/>
                <p:cNvSpPr/>
                <p:nvPr/>
              </p:nvSpPr>
              <p:spPr bwMode="auto">
                <a:xfrm>
                  <a:off x="1747116" y="32183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57" name="Oval 556"/>
                <p:cNvSpPr/>
                <p:nvPr/>
              </p:nvSpPr>
              <p:spPr bwMode="auto">
                <a:xfrm>
                  <a:off x="2161300" y="281944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58" name="Oval 557"/>
                <p:cNvSpPr/>
                <p:nvPr/>
              </p:nvSpPr>
              <p:spPr bwMode="auto">
                <a:xfrm>
                  <a:off x="1487096" y="2804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59" name="Oval 558"/>
                <p:cNvSpPr/>
                <p:nvPr/>
              </p:nvSpPr>
              <p:spPr bwMode="auto">
                <a:xfrm>
                  <a:off x="1838752" y="246680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60" name="Oval 559"/>
                <p:cNvSpPr/>
                <p:nvPr/>
              </p:nvSpPr>
              <p:spPr bwMode="auto">
                <a:xfrm>
                  <a:off x="1115616"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61" name="Oval 560"/>
                <p:cNvSpPr/>
                <p:nvPr/>
              </p:nvSpPr>
              <p:spPr bwMode="auto">
                <a:xfrm>
                  <a:off x="2026960"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62" name="Oval 561"/>
                <p:cNvSpPr/>
                <p:nvPr/>
              </p:nvSpPr>
              <p:spPr bwMode="auto">
                <a:xfrm>
                  <a:off x="2460144" y="371589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63" name="Oval 562"/>
                <p:cNvSpPr/>
                <p:nvPr/>
              </p:nvSpPr>
              <p:spPr bwMode="auto">
                <a:xfrm>
                  <a:off x="2240908" y="32331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sp>
            <p:nvSpPr>
              <p:cNvPr id="522" name="Oval 521"/>
              <p:cNvSpPr/>
              <p:nvPr/>
            </p:nvSpPr>
            <p:spPr bwMode="auto">
              <a:xfrm flipH="1">
                <a:off x="4182616" y="3269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23" name="Oval 522"/>
              <p:cNvSpPr/>
              <p:nvPr/>
            </p:nvSpPr>
            <p:spPr bwMode="auto">
              <a:xfrm flipH="1">
                <a:off x="3130312" y="23142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24" name="Oval 523"/>
              <p:cNvSpPr/>
              <p:nvPr/>
            </p:nvSpPr>
            <p:spPr bwMode="auto">
              <a:xfrm flipH="1">
                <a:off x="3830960"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25" name="Oval 524"/>
              <p:cNvSpPr/>
              <p:nvPr/>
            </p:nvSpPr>
            <p:spPr bwMode="auto">
              <a:xfrm flipH="1">
                <a:off x="3655132" y="32415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26" name="Oval 525"/>
              <p:cNvSpPr/>
              <p:nvPr/>
            </p:nvSpPr>
            <p:spPr bwMode="auto">
              <a:xfrm flipH="1">
                <a:off x="3240948" y="2842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27" name="Oval 526"/>
              <p:cNvSpPr/>
              <p:nvPr/>
            </p:nvSpPr>
            <p:spPr bwMode="auto">
              <a:xfrm flipH="1">
                <a:off x="3915152" y="282778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28" name="Oval 527"/>
              <p:cNvSpPr/>
              <p:nvPr/>
            </p:nvSpPr>
            <p:spPr bwMode="auto">
              <a:xfrm flipH="1">
                <a:off x="3563496" y="24900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29" name="Oval 528"/>
              <p:cNvSpPr/>
              <p:nvPr/>
            </p:nvSpPr>
            <p:spPr bwMode="auto">
              <a:xfrm flipH="1">
                <a:off x="4286632"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30" name="Oval 529"/>
              <p:cNvSpPr/>
              <p:nvPr/>
            </p:nvSpPr>
            <p:spPr bwMode="auto">
              <a:xfrm flipH="1">
                <a:off x="3375288"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31" name="Oval 530"/>
              <p:cNvSpPr/>
              <p:nvPr/>
            </p:nvSpPr>
            <p:spPr bwMode="auto">
              <a:xfrm flipH="1">
                <a:off x="2942104" y="373912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32" name="Oval 531"/>
              <p:cNvSpPr/>
              <p:nvPr/>
            </p:nvSpPr>
            <p:spPr bwMode="auto">
              <a:xfrm flipH="1">
                <a:off x="3161340" y="32564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33" name="Oval 532"/>
              <p:cNvSpPr/>
              <p:nvPr/>
            </p:nvSpPr>
            <p:spPr bwMode="auto">
              <a:xfrm flipV="1">
                <a:off x="2679576" y="5294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34" name="Oval 533"/>
              <p:cNvSpPr/>
              <p:nvPr/>
            </p:nvSpPr>
            <p:spPr bwMode="auto">
              <a:xfrm flipV="1">
                <a:off x="1195224" y="41841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35" name="Oval 534"/>
              <p:cNvSpPr/>
              <p:nvPr/>
            </p:nvSpPr>
            <p:spPr bwMode="auto">
              <a:xfrm flipV="1">
                <a:off x="2247528" y="513928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36" name="Oval 535"/>
              <p:cNvSpPr/>
              <p:nvPr/>
            </p:nvSpPr>
            <p:spPr bwMode="auto">
              <a:xfrm flipV="1">
                <a:off x="2679576" y="47609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37" name="Oval 536"/>
              <p:cNvSpPr/>
              <p:nvPr/>
            </p:nvSpPr>
            <p:spPr bwMode="auto">
              <a:xfrm flipV="1">
                <a:off x="2670252" y="4204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38" name="Oval 537"/>
              <p:cNvSpPr/>
              <p:nvPr/>
            </p:nvSpPr>
            <p:spPr bwMode="auto">
              <a:xfrm flipV="1">
                <a:off x="172270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39" name="Oval 538"/>
              <p:cNvSpPr/>
              <p:nvPr/>
            </p:nvSpPr>
            <p:spPr bwMode="auto">
              <a:xfrm flipV="1">
                <a:off x="2136892" y="46108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40" name="Oval 539"/>
              <p:cNvSpPr/>
              <p:nvPr/>
            </p:nvSpPr>
            <p:spPr bwMode="auto">
              <a:xfrm flipV="1">
                <a:off x="1462688" y="4625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41" name="Oval 540"/>
              <p:cNvSpPr/>
              <p:nvPr/>
            </p:nvSpPr>
            <p:spPr bwMode="auto">
              <a:xfrm flipV="1">
                <a:off x="1814344" y="49634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42" name="Oval 541"/>
              <p:cNvSpPr/>
              <p:nvPr/>
            </p:nvSpPr>
            <p:spPr bwMode="auto">
              <a:xfrm flipV="1">
                <a:off x="2216500" y="41970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43" name="Oval 542"/>
              <p:cNvSpPr/>
              <p:nvPr/>
            </p:nvSpPr>
            <p:spPr bwMode="auto">
              <a:xfrm flipH="1" flipV="1">
                <a:off x="4205104" y="41989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44" name="Oval 543"/>
              <p:cNvSpPr/>
              <p:nvPr/>
            </p:nvSpPr>
            <p:spPr bwMode="auto">
              <a:xfrm flipH="1" flipV="1">
                <a:off x="3152800" y="51541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45" name="Oval 544"/>
              <p:cNvSpPr/>
              <p:nvPr/>
            </p:nvSpPr>
            <p:spPr bwMode="auto">
              <a:xfrm flipH="1" flipV="1">
                <a:off x="3677620" y="422676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46" name="Oval 545"/>
              <p:cNvSpPr/>
              <p:nvPr/>
            </p:nvSpPr>
            <p:spPr bwMode="auto">
              <a:xfrm flipH="1" flipV="1">
                <a:off x="3263436" y="4625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47" name="Oval 546"/>
              <p:cNvSpPr/>
              <p:nvPr/>
            </p:nvSpPr>
            <p:spPr bwMode="auto">
              <a:xfrm flipH="1" flipV="1">
                <a:off x="3937640" y="46405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48" name="Oval 547"/>
              <p:cNvSpPr/>
              <p:nvPr/>
            </p:nvSpPr>
            <p:spPr bwMode="auto">
              <a:xfrm flipH="1" flipV="1">
                <a:off x="3585984" y="49783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49" name="Oval 548"/>
              <p:cNvSpPr/>
              <p:nvPr/>
            </p:nvSpPr>
            <p:spPr bwMode="auto">
              <a:xfrm flipH="1" flipV="1">
                <a:off x="318382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grpSp>
          <p:nvGrpSpPr>
            <p:cNvPr id="564" name="Group 563"/>
            <p:cNvGrpSpPr/>
            <p:nvPr/>
          </p:nvGrpSpPr>
          <p:grpSpPr>
            <a:xfrm>
              <a:off x="6277093" y="6964108"/>
              <a:ext cx="961627" cy="961627"/>
              <a:chOff x="1043608" y="2060848"/>
              <a:chExt cx="3672408" cy="3672408"/>
            </a:xfrm>
          </p:grpSpPr>
          <p:sp>
            <p:nvSpPr>
              <p:cNvPr id="565" name="Oval 564"/>
              <p:cNvSpPr/>
              <p:nvPr/>
            </p:nvSpPr>
            <p:spPr bwMode="auto">
              <a:xfrm>
                <a:off x="1043608" y="2060848"/>
                <a:ext cx="3672408" cy="3672408"/>
              </a:xfrm>
              <a:prstGeom prst="ellipse">
                <a:avLst/>
              </a:prstGeom>
              <a:solidFill>
                <a:srgbClr val="FFCC66"/>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nvGrpSpPr>
              <p:cNvPr id="566" name="Group 565"/>
              <p:cNvGrpSpPr/>
              <p:nvPr/>
            </p:nvGrpSpPr>
            <p:grpSpPr>
              <a:xfrm>
                <a:off x="1115616" y="2135912"/>
                <a:ext cx="1940024" cy="1936968"/>
                <a:chOff x="1115616" y="2135912"/>
                <a:chExt cx="1940024" cy="1936968"/>
              </a:xfrm>
            </p:grpSpPr>
            <p:sp>
              <p:nvSpPr>
                <p:cNvPr id="595" name="Oval 594"/>
                <p:cNvSpPr/>
                <p:nvPr/>
              </p:nvSpPr>
              <p:spPr bwMode="auto">
                <a:xfrm>
                  <a:off x="2703984" y="21359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96" name="Oval 595"/>
                <p:cNvSpPr/>
                <p:nvPr/>
              </p:nvSpPr>
              <p:spPr bwMode="auto">
                <a:xfrm>
                  <a:off x="1219632" y="32461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97" name="Oval 596"/>
                <p:cNvSpPr/>
                <p:nvPr/>
              </p:nvSpPr>
              <p:spPr bwMode="auto">
                <a:xfrm>
                  <a:off x="2271936" y="22909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98" name="Oval 597"/>
                <p:cNvSpPr/>
                <p:nvPr/>
              </p:nvSpPr>
              <p:spPr bwMode="auto">
                <a:xfrm>
                  <a:off x="2703984" y="26693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99" name="Oval 598"/>
                <p:cNvSpPr/>
                <p:nvPr/>
              </p:nvSpPr>
              <p:spPr bwMode="auto">
                <a:xfrm>
                  <a:off x="2694660" y="3225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00" name="Oval 599"/>
                <p:cNvSpPr/>
                <p:nvPr/>
              </p:nvSpPr>
              <p:spPr bwMode="auto">
                <a:xfrm>
                  <a:off x="1571288"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01" name="Oval 600"/>
                <p:cNvSpPr/>
                <p:nvPr/>
              </p:nvSpPr>
              <p:spPr bwMode="auto">
                <a:xfrm>
                  <a:off x="1747116" y="32183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02" name="Oval 601"/>
                <p:cNvSpPr/>
                <p:nvPr/>
              </p:nvSpPr>
              <p:spPr bwMode="auto">
                <a:xfrm>
                  <a:off x="2161300" y="281944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03" name="Oval 602"/>
                <p:cNvSpPr/>
                <p:nvPr/>
              </p:nvSpPr>
              <p:spPr bwMode="auto">
                <a:xfrm>
                  <a:off x="1487096" y="2804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04" name="Oval 603"/>
                <p:cNvSpPr/>
                <p:nvPr/>
              </p:nvSpPr>
              <p:spPr bwMode="auto">
                <a:xfrm>
                  <a:off x="1838752" y="246680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05" name="Oval 604"/>
                <p:cNvSpPr/>
                <p:nvPr/>
              </p:nvSpPr>
              <p:spPr bwMode="auto">
                <a:xfrm>
                  <a:off x="1115616"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06" name="Oval 605"/>
                <p:cNvSpPr/>
                <p:nvPr/>
              </p:nvSpPr>
              <p:spPr bwMode="auto">
                <a:xfrm>
                  <a:off x="2026960"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07" name="Oval 606"/>
                <p:cNvSpPr/>
                <p:nvPr/>
              </p:nvSpPr>
              <p:spPr bwMode="auto">
                <a:xfrm>
                  <a:off x="2460144" y="371589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08" name="Oval 607"/>
                <p:cNvSpPr/>
                <p:nvPr/>
              </p:nvSpPr>
              <p:spPr bwMode="auto">
                <a:xfrm>
                  <a:off x="2240908" y="32331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sp>
            <p:nvSpPr>
              <p:cNvPr id="567" name="Oval 566"/>
              <p:cNvSpPr/>
              <p:nvPr/>
            </p:nvSpPr>
            <p:spPr bwMode="auto">
              <a:xfrm flipH="1">
                <a:off x="4182616" y="3269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68" name="Oval 567"/>
              <p:cNvSpPr/>
              <p:nvPr/>
            </p:nvSpPr>
            <p:spPr bwMode="auto">
              <a:xfrm flipH="1">
                <a:off x="3130312" y="23142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69" name="Oval 568"/>
              <p:cNvSpPr/>
              <p:nvPr/>
            </p:nvSpPr>
            <p:spPr bwMode="auto">
              <a:xfrm flipH="1">
                <a:off x="3830960"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70" name="Oval 569"/>
              <p:cNvSpPr/>
              <p:nvPr/>
            </p:nvSpPr>
            <p:spPr bwMode="auto">
              <a:xfrm flipH="1">
                <a:off x="3655132" y="32415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71" name="Oval 570"/>
              <p:cNvSpPr/>
              <p:nvPr/>
            </p:nvSpPr>
            <p:spPr bwMode="auto">
              <a:xfrm flipH="1">
                <a:off x="3240948" y="2842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72" name="Oval 571"/>
              <p:cNvSpPr/>
              <p:nvPr/>
            </p:nvSpPr>
            <p:spPr bwMode="auto">
              <a:xfrm flipH="1">
                <a:off x="3915152" y="282778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73" name="Oval 572"/>
              <p:cNvSpPr/>
              <p:nvPr/>
            </p:nvSpPr>
            <p:spPr bwMode="auto">
              <a:xfrm flipH="1">
                <a:off x="3563496" y="24900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74" name="Oval 573"/>
              <p:cNvSpPr/>
              <p:nvPr/>
            </p:nvSpPr>
            <p:spPr bwMode="auto">
              <a:xfrm flipH="1">
                <a:off x="4286632"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75" name="Oval 574"/>
              <p:cNvSpPr/>
              <p:nvPr/>
            </p:nvSpPr>
            <p:spPr bwMode="auto">
              <a:xfrm flipH="1">
                <a:off x="3375288"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76" name="Oval 575"/>
              <p:cNvSpPr/>
              <p:nvPr/>
            </p:nvSpPr>
            <p:spPr bwMode="auto">
              <a:xfrm flipH="1">
                <a:off x="2942104" y="373912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77" name="Oval 576"/>
              <p:cNvSpPr/>
              <p:nvPr/>
            </p:nvSpPr>
            <p:spPr bwMode="auto">
              <a:xfrm flipH="1">
                <a:off x="3161340" y="32564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78" name="Oval 577"/>
              <p:cNvSpPr/>
              <p:nvPr/>
            </p:nvSpPr>
            <p:spPr bwMode="auto">
              <a:xfrm flipV="1">
                <a:off x="2679576" y="5294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79" name="Oval 578"/>
              <p:cNvSpPr/>
              <p:nvPr/>
            </p:nvSpPr>
            <p:spPr bwMode="auto">
              <a:xfrm flipV="1">
                <a:off x="1195224" y="41841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80" name="Oval 579"/>
              <p:cNvSpPr/>
              <p:nvPr/>
            </p:nvSpPr>
            <p:spPr bwMode="auto">
              <a:xfrm flipV="1">
                <a:off x="2247528" y="513928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81" name="Oval 580"/>
              <p:cNvSpPr/>
              <p:nvPr/>
            </p:nvSpPr>
            <p:spPr bwMode="auto">
              <a:xfrm flipV="1">
                <a:off x="2679576" y="47609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82" name="Oval 581"/>
              <p:cNvSpPr/>
              <p:nvPr/>
            </p:nvSpPr>
            <p:spPr bwMode="auto">
              <a:xfrm flipV="1">
                <a:off x="2670252" y="4204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83" name="Oval 582"/>
              <p:cNvSpPr/>
              <p:nvPr/>
            </p:nvSpPr>
            <p:spPr bwMode="auto">
              <a:xfrm flipV="1">
                <a:off x="172270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84" name="Oval 583"/>
              <p:cNvSpPr/>
              <p:nvPr/>
            </p:nvSpPr>
            <p:spPr bwMode="auto">
              <a:xfrm flipV="1">
                <a:off x="2136892" y="46108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85" name="Oval 584"/>
              <p:cNvSpPr/>
              <p:nvPr/>
            </p:nvSpPr>
            <p:spPr bwMode="auto">
              <a:xfrm flipV="1">
                <a:off x="1462688" y="4625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86" name="Oval 585"/>
              <p:cNvSpPr/>
              <p:nvPr/>
            </p:nvSpPr>
            <p:spPr bwMode="auto">
              <a:xfrm flipV="1">
                <a:off x="1814344" y="49634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87" name="Oval 586"/>
              <p:cNvSpPr/>
              <p:nvPr/>
            </p:nvSpPr>
            <p:spPr bwMode="auto">
              <a:xfrm flipV="1">
                <a:off x="2216500" y="41970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88" name="Oval 587"/>
              <p:cNvSpPr/>
              <p:nvPr/>
            </p:nvSpPr>
            <p:spPr bwMode="auto">
              <a:xfrm flipH="1" flipV="1">
                <a:off x="4205104" y="41989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89" name="Oval 588"/>
              <p:cNvSpPr/>
              <p:nvPr/>
            </p:nvSpPr>
            <p:spPr bwMode="auto">
              <a:xfrm flipH="1" flipV="1">
                <a:off x="3152800" y="51541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90" name="Oval 589"/>
              <p:cNvSpPr/>
              <p:nvPr/>
            </p:nvSpPr>
            <p:spPr bwMode="auto">
              <a:xfrm flipH="1" flipV="1">
                <a:off x="3677620" y="422676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91" name="Oval 590"/>
              <p:cNvSpPr/>
              <p:nvPr/>
            </p:nvSpPr>
            <p:spPr bwMode="auto">
              <a:xfrm flipH="1" flipV="1">
                <a:off x="3263436" y="4625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92" name="Oval 591"/>
              <p:cNvSpPr/>
              <p:nvPr/>
            </p:nvSpPr>
            <p:spPr bwMode="auto">
              <a:xfrm flipH="1" flipV="1">
                <a:off x="3937640" y="46405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93" name="Oval 592"/>
              <p:cNvSpPr/>
              <p:nvPr/>
            </p:nvSpPr>
            <p:spPr bwMode="auto">
              <a:xfrm flipH="1" flipV="1">
                <a:off x="3585984" y="49783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594" name="Oval 593"/>
              <p:cNvSpPr/>
              <p:nvPr/>
            </p:nvSpPr>
            <p:spPr bwMode="auto">
              <a:xfrm flipH="1" flipV="1">
                <a:off x="318382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grpSp>
          <p:nvGrpSpPr>
            <p:cNvPr id="609" name="Group 608"/>
            <p:cNvGrpSpPr/>
            <p:nvPr/>
          </p:nvGrpSpPr>
          <p:grpSpPr>
            <a:xfrm>
              <a:off x="5310961" y="7926340"/>
              <a:ext cx="961627" cy="961627"/>
              <a:chOff x="1043608" y="2060848"/>
              <a:chExt cx="3672408" cy="3672408"/>
            </a:xfrm>
          </p:grpSpPr>
          <p:sp>
            <p:nvSpPr>
              <p:cNvPr id="610" name="Oval 609"/>
              <p:cNvSpPr/>
              <p:nvPr/>
            </p:nvSpPr>
            <p:spPr bwMode="auto">
              <a:xfrm>
                <a:off x="1043608" y="2060848"/>
                <a:ext cx="3672408" cy="3672408"/>
              </a:xfrm>
              <a:prstGeom prst="ellipse">
                <a:avLst/>
              </a:prstGeom>
              <a:solidFill>
                <a:srgbClr val="FFCC66"/>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nvGrpSpPr>
              <p:cNvPr id="611" name="Group 610"/>
              <p:cNvGrpSpPr/>
              <p:nvPr/>
            </p:nvGrpSpPr>
            <p:grpSpPr>
              <a:xfrm>
                <a:off x="1115616" y="2135912"/>
                <a:ext cx="1940024" cy="1936968"/>
                <a:chOff x="1115616" y="2135912"/>
                <a:chExt cx="1940024" cy="1936968"/>
              </a:xfrm>
            </p:grpSpPr>
            <p:sp>
              <p:nvSpPr>
                <p:cNvPr id="640" name="Oval 639"/>
                <p:cNvSpPr/>
                <p:nvPr/>
              </p:nvSpPr>
              <p:spPr bwMode="auto">
                <a:xfrm>
                  <a:off x="2703984" y="21359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41" name="Oval 640"/>
                <p:cNvSpPr/>
                <p:nvPr/>
              </p:nvSpPr>
              <p:spPr bwMode="auto">
                <a:xfrm>
                  <a:off x="1219632" y="32461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42" name="Oval 641"/>
                <p:cNvSpPr/>
                <p:nvPr/>
              </p:nvSpPr>
              <p:spPr bwMode="auto">
                <a:xfrm>
                  <a:off x="2271936" y="22909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43" name="Oval 642"/>
                <p:cNvSpPr/>
                <p:nvPr/>
              </p:nvSpPr>
              <p:spPr bwMode="auto">
                <a:xfrm>
                  <a:off x="2703984" y="26693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44" name="Oval 643"/>
                <p:cNvSpPr/>
                <p:nvPr/>
              </p:nvSpPr>
              <p:spPr bwMode="auto">
                <a:xfrm>
                  <a:off x="2694660" y="3225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45" name="Oval 644"/>
                <p:cNvSpPr/>
                <p:nvPr/>
              </p:nvSpPr>
              <p:spPr bwMode="auto">
                <a:xfrm>
                  <a:off x="1571288"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46" name="Oval 645"/>
                <p:cNvSpPr/>
                <p:nvPr/>
              </p:nvSpPr>
              <p:spPr bwMode="auto">
                <a:xfrm>
                  <a:off x="1747116" y="32183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47" name="Oval 646"/>
                <p:cNvSpPr/>
                <p:nvPr/>
              </p:nvSpPr>
              <p:spPr bwMode="auto">
                <a:xfrm>
                  <a:off x="2161300" y="281944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48" name="Oval 647"/>
                <p:cNvSpPr/>
                <p:nvPr/>
              </p:nvSpPr>
              <p:spPr bwMode="auto">
                <a:xfrm>
                  <a:off x="1487096" y="2804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49" name="Oval 648"/>
                <p:cNvSpPr/>
                <p:nvPr/>
              </p:nvSpPr>
              <p:spPr bwMode="auto">
                <a:xfrm>
                  <a:off x="1838752" y="246680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50" name="Oval 649"/>
                <p:cNvSpPr/>
                <p:nvPr/>
              </p:nvSpPr>
              <p:spPr bwMode="auto">
                <a:xfrm>
                  <a:off x="1115616"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51" name="Oval 650"/>
                <p:cNvSpPr/>
                <p:nvPr/>
              </p:nvSpPr>
              <p:spPr bwMode="auto">
                <a:xfrm>
                  <a:off x="2026960"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52" name="Oval 651"/>
                <p:cNvSpPr/>
                <p:nvPr/>
              </p:nvSpPr>
              <p:spPr bwMode="auto">
                <a:xfrm>
                  <a:off x="2460144" y="371589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53" name="Oval 652"/>
                <p:cNvSpPr/>
                <p:nvPr/>
              </p:nvSpPr>
              <p:spPr bwMode="auto">
                <a:xfrm>
                  <a:off x="2240908" y="32331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sp>
            <p:nvSpPr>
              <p:cNvPr id="612" name="Oval 611"/>
              <p:cNvSpPr/>
              <p:nvPr/>
            </p:nvSpPr>
            <p:spPr bwMode="auto">
              <a:xfrm flipH="1">
                <a:off x="4182616" y="3269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13" name="Oval 612"/>
              <p:cNvSpPr/>
              <p:nvPr/>
            </p:nvSpPr>
            <p:spPr bwMode="auto">
              <a:xfrm flipH="1">
                <a:off x="3130312" y="23142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14" name="Oval 613"/>
              <p:cNvSpPr/>
              <p:nvPr/>
            </p:nvSpPr>
            <p:spPr bwMode="auto">
              <a:xfrm flipH="1">
                <a:off x="3830960"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15" name="Oval 614"/>
              <p:cNvSpPr/>
              <p:nvPr/>
            </p:nvSpPr>
            <p:spPr bwMode="auto">
              <a:xfrm flipH="1">
                <a:off x="3655132" y="32415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16" name="Oval 615"/>
              <p:cNvSpPr/>
              <p:nvPr/>
            </p:nvSpPr>
            <p:spPr bwMode="auto">
              <a:xfrm flipH="1">
                <a:off x="3240948" y="2842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17" name="Oval 616"/>
              <p:cNvSpPr/>
              <p:nvPr/>
            </p:nvSpPr>
            <p:spPr bwMode="auto">
              <a:xfrm flipH="1">
                <a:off x="3915152" y="282778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18" name="Oval 617"/>
              <p:cNvSpPr/>
              <p:nvPr/>
            </p:nvSpPr>
            <p:spPr bwMode="auto">
              <a:xfrm flipH="1">
                <a:off x="3563496" y="24900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19" name="Oval 618"/>
              <p:cNvSpPr/>
              <p:nvPr/>
            </p:nvSpPr>
            <p:spPr bwMode="auto">
              <a:xfrm flipH="1">
                <a:off x="4286632"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20" name="Oval 619"/>
              <p:cNvSpPr/>
              <p:nvPr/>
            </p:nvSpPr>
            <p:spPr bwMode="auto">
              <a:xfrm flipH="1">
                <a:off x="3375288"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21" name="Oval 620"/>
              <p:cNvSpPr/>
              <p:nvPr/>
            </p:nvSpPr>
            <p:spPr bwMode="auto">
              <a:xfrm flipH="1">
                <a:off x="2942104" y="373912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22" name="Oval 621"/>
              <p:cNvSpPr/>
              <p:nvPr/>
            </p:nvSpPr>
            <p:spPr bwMode="auto">
              <a:xfrm flipH="1">
                <a:off x="3161340" y="32564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23" name="Oval 622"/>
              <p:cNvSpPr/>
              <p:nvPr/>
            </p:nvSpPr>
            <p:spPr bwMode="auto">
              <a:xfrm flipV="1">
                <a:off x="2679576" y="5294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24" name="Oval 623"/>
              <p:cNvSpPr/>
              <p:nvPr/>
            </p:nvSpPr>
            <p:spPr bwMode="auto">
              <a:xfrm flipV="1">
                <a:off x="1195224" y="41841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25" name="Oval 624"/>
              <p:cNvSpPr/>
              <p:nvPr/>
            </p:nvSpPr>
            <p:spPr bwMode="auto">
              <a:xfrm flipV="1">
                <a:off x="2247528" y="513928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26" name="Oval 625"/>
              <p:cNvSpPr/>
              <p:nvPr/>
            </p:nvSpPr>
            <p:spPr bwMode="auto">
              <a:xfrm flipV="1">
                <a:off x="2679576" y="47609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27" name="Oval 626"/>
              <p:cNvSpPr/>
              <p:nvPr/>
            </p:nvSpPr>
            <p:spPr bwMode="auto">
              <a:xfrm flipV="1">
                <a:off x="2670252" y="4204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28" name="Oval 627"/>
              <p:cNvSpPr/>
              <p:nvPr/>
            </p:nvSpPr>
            <p:spPr bwMode="auto">
              <a:xfrm flipV="1">
                <a:off x="172270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29" name="Oval 628"/>
              <p:cNvSpPr/>
              <p:nvPr/>
            </p:nvSpPr>
            <p:spPr bwMode="auto">
              <a:xfrm flipV="1">
                <a:off x="2136892" y="46108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30" name="Oval 629"/>
              <p:cNvSpPr/>
              <p:nvPr/>
            </p:nvSpPr>
            <p:spPr bwMode="auto">
              <a:xfrm flipV="1">
                <a:off x="1462688" y="4625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31" name="Oval 630"/>
              <p:cNvSpPr/>
              <p:nvPr/>
            </p:nvSpPr>
            <p:spPr bwMode="auto">
              <a:xfrm flipV="1">
                <a:off x="1814344" y="49634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32" name="Oval 631"/>
              <p:cNvSpPr/>
              <p:nvPr/>
            </p:nvSpPr>
            <p:spPr bwMode="auto">
              <a:xfrm flipV="1">
                <a:off x="2216500" y="41970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33" name="Oval 632"/>
              <p:cNvSpPr/>
              <p:nvPr/>
            </p:nvSpPr>
            <p:spPr bwMode="auto">
              <a:xfrm flipH="1" flipV="1">
                <a:off x="4205104" y="41989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34" name="Oval 633"/>
              <p:cNvSpPr/>
              <p:nvPr/>
            </p:nvSpPr>
            <p:spPr bwMode="auto">
              <a:xfrm flipH="1" flipV="1">
                <a:off x="3152800" y="51541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35" name="Oval 634"/>
              <p:cNvSpPr/>
              <p:nvPr/>
            </p:nvSpPr>
            <p:spPr bwMode="auto">
              <a:xfrm flipH="1" flipV="1">
                <a:off x="3677620" y="422676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36" name="Oval 635"/>
              <p:cNvSpPr/>
              <p:nvPr/>
            </p:nvSpPr>
            <p:spPr bwMode="auto">
              <a:xfrm flipH="1" flipV="1">
                <a:off x="3263436" y="4625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37" name="Oval 636"/>
              <p:cNvSpPr/>
              <p:nvPr/>
            </p:nvSpPr>
            <p:spPr bwMode="auto">
              <a:xfrm flipH="1" flipV="1">
                <a:off x="3937640" y="46405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38" name="Oval 637"/>
              <p:cNvSpPr/>
              <p:nvPr/>
            </p:nvSpPr>
            <p:spPr bwMode="auto">
              <a:xfrm flipH="1" flipV="1">
                <a:off x="3585984" y="49783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39" name="Oval 638"/>
              <p:cNvSpPr/>
              <p:nvPr/>
            </p:nvSpPr>
            <p:spPr bwMode="auto">
              <a:xfrm flipH="1" flipV="1">
                <a:off x="318382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grpSp>
          <p:nvGrpSpPr>
            <p:cNvPr id="654" name="Group 653"/>
            <p:cNvGrpSpPr/>
            <p:nvPr/>
          </p:nvGrpSpPr>
          <p:grpSpPr>
            <a:xfrm>
              <a:off x="6282812" y="7932423"/>
              <a:ext cx="961627" cy="961627"/>
              <a:chOff x="1043608" y="2060848"/>
              <a:chExt cx="3672408" cy="3672408"/>
            </a:xfrm>
          </p:grpSpPr>
          <p:sp>
            <p:nvSpPr>
              <p:cNvPr id="655" name="Oval 654"/>
              <p:cNvSpPr/>
              <p:nvPr/>
            </p:nvSpPr>
            <p:spPr bwMode="auto">
              <a:xfrm>
                <a:off x="1043608" y="2060848"/>
                <a:ext cx="3672408" cy="3672408"/>
              </a:xfrm>
              <a:prstGeom prst="ellipse">
                <a:avLst/>
              </a:prstGeom>
              <a:solidFill>
                <a:srgbClr val="FFCC66"/>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nvGrpSpPr>
              <p:cNvPr id="656" name="Group 655"/>
              <p:cNvGrpSpPr/>
              <p:nvPr/>
            </p:nvGrpSpPr>
            <p:grpSpPr>
              <a:xfrm>
                <a:off x="1115616" y="2135912"/>
                <a:ext cx="1940024" cy="1936968"/>
                <a:chOff x="1115616" y="2135912"/>
                <a:chExt cx="1940024" cy="1936968"/>
              </a:xfrm>
            </p:grpSpPr>
            <p:sp>
              <p:nvSpPr>
                <p:cNvPr id="685" name="Oval 684"/>
                <p:cNvSpPr/>
                <p:nvPr/>
              </p:nvSpPr>
              <p:spPr bwMode="auto">
                <a:xfrm>
                  <a:off x="2703984" y="21359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86" name="Oval 685"/>
                <p:cNvSpPr/>
                <p:nvPr/>
              </p:nvSpPr>
              <p:spPr bwMode="auto">
                <a:xfrm>
                  <a:off x="1219632" y="32461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87" name="Oval 686"/>
                <p:cNvSpPr/>
                <p:nvPr/>
              </p:nvSpPr>
              <p:spPr bwMode="auto">
                <a:xfrm>
                  <a:off x="2271936" y="22909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88" name="Oval 687"/>
                <p:cNvSpPr/>
                <p:nvPr/>
              </p:nvSpPr>
              <p:spPr bwMode="auto">
                <a:xfrm>
                  <a:off x="2703984" y="26693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89" name="Oval 688"/>
                <p:cNvSpPr/>
                <p:nvPr/>
              </p:nvSpPr>
              <p:spPr bwMode="auto">
                <a:xfrm>
                  <a:off x="2694660" y="3225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90" name="Oval 689"/>
                <p:cNvSpPr/>
                <p:nvPr/>
              </p:nvSpPr>
              <p:spPr bwMode="auto">
                <a:xfrm>
                  <a:off x="1571288"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91" name="Oval 690"/>
                <p:cNvSpPr/>
                <p:nvPr/>
              </p:nvSpPr>
              <p:spPr bwMode="auto">
                <a:xfrm>
                  <a:off x="1747116" y="32183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92" name="Oval 691"/>
                <p:cNvSpPr/>
                <p:nvPr/>
              </p:nvSpPr>
              <p:spPr bwMode="auto">
                <a:xfrm>
                  <a:off x="2161300" y="281944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93" name="Oval 692"/>
                <p:cNvSpPr/>
                <p:nvPr/>
              </p:nvSpPr>
              <p:spPr bwMode="auto">
                <a:xfrm>
                  <a:off x="1487096" y="2804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94" name="Oval 693"/>
                <p:cNvSpPr/>
                <p:nvPr/>
              </p:nvSpPr>
              <p:spPr bwMode="auto">
                <a:xfrm>
                  <a:off x="1838752" y="246680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95" name="Oval 694"/>
                <p:cNvSpPr/>
                <p:nvPr/>
              </p:nvSpPr>
              <p:spPr bwMode="auto">
                <a:xfrm>
                  <a:off x="1115616"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96" name="Oval 695"/>
                <p:cNvSpPr/>
                <p:nvPr/>
              </p:nvSpPr>
              <p:spPr bwMode="auto">
                <a:xfrm>
                  <a:off x="2026960"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97" name="Oval 696"/>
                <p:cNvSpPr/>
                <p:nvPr/>
              </p:nvSpPr>
              <p:spPr bwMode="auto">
                <a:xfrm>
                  <a:off x="2460144" y="371589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98" name="Oval 697"/>
                <p:cNvSpPr/>
                <p:nvPr/>
              </p:nvSpPr>
              <p:spPr bwMode="auto">
                <a:xfrm>
                  <a:off x="2240908" y="32331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sp>
            <p:nvSpPr>
              <p:cNvPr id="657" name="Oval 656"/>
              <p:cNvSpPr/>
              <p:nvPr/>
            </p:nvSpPr>
            <p:spPr bwMode="auto">
              <a:xfrm flipH="1">
                <a:off x="4182616" y="3269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58" name="Oval 657"/>
              <p:cNvSpPr/>
              <p:nvPr/>
            </p:nvSpPr>
            <p:spPr bwMode="auto">
              <a:xfrm flipH="1">
                <a:off x="3130312" y="23142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59" name="Oval 658"/>
              <p:cNvSpPr/>
              <p:nvPr/>
            </p:nvSpPr>
            <p:spPr bwMode="auto">
              <a:xfrm flipH="1">
                <a:off x="3830960"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60" name="Oval 659"/>
              <p:cNvSpPr/>
              <p:nvPr/>
            </p:nvSpPr>
            <p:spPr bwMode="auto">
              <a:xfrm flipH="1">
                <a:off x="3655132" y="32415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61" name="Oval 660"/>
              <p:cNvSpPr/>
              <p:nvPr/>
            </p:nvSpPr>
            <p:spPr bwMode="auto">
              <a:xfrm flipH="1">
                <a:off x="3240948" y="2842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62" name="Oval 661"/>
              <p:cNvSpPr/>
              <p:nvPr/>
            </p:nvSpPr>
            <p:spPr bwMode="auto">
              <a:xfrm flipH="1">
                <a:off x="3915152" y="282778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63" name="Oval 662"/>
              <p:cNvSpPr/>
              <p:nvPr/>
            </p:nvSpPr>
            <p:spPr bwMode="auto">
              <a:xfrm flipH="1">
                <a:off x="3563496" y="24900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64" name="Oval 663"/>
              <p:cNvSpPr/>
              <p:nvPr/>
            </p:nvSpPr>
            <p:spPr bwMode="auto">
              <a:xfrm flipH="1">
                <a:off x="4286632"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65" name="Oval 664"/>
              <p:cNvSpPr/>
              <p:nvPr/>
            </p:nvSpPr>
            <p:spPr bwMode="auto">
              <a:xfrm flipH="1">
                <a:off x="3375288"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66" name="Oval 665"/>
              <p:cNvSpPr/>
              <p:nvPr/>
            </p:nvSpPr>
            <p:spPr bwMode="auto">
              <a:xfrm flipH="1">
                <a:off x="2942104" y="373912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67" name="Oval 666"/>
              <p:cNvSpPr/>
              <p:nvPr/>
            </p:nvSpPr>
            <p:spPr bwMode="auto">
              <a:xfrm flipH="1">
                <a:off x="3161340" y="32564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68" name="Oval 667"/>
              <p:cNvSpPr/>
              <p:nvPr/>
            </p:nvSpPr>
            <p:spPr bwMode="auto">
              <a:xfrm flipV="1">
                <a:off x="2679576" y="5294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69" name="Oval 668"/>
              <p:cNvSpPr/>
              <p:nvPr/>
            </p:nvSpPr>
            <p:spPr bwMode="auto">
              <a:xfrm flipV="1">
                <a:off x="1195224" y="41841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70" name="Oval 669"/>
              <p:cNvSpPr/>
              <p:nvPr/>
            </p:nvSpPr>
            <p:spPr bwMode="auto">
              <a:xfrm flipV="1">
                <a:off x="2247528" y="513928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71" name="Oval 670"/>
              <p:cNvSpPr/>
              <p:nvPr/>
            </p:nvSpPr>
            <p:spPr bwMode="auto">
              <a:xfrm flipV="1">
                <a:off x="2679576" y="47609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72" name="Oval 671"/>
              <p:cNvSpPr/>
              <p:nvPr/>
            </p:nvSpPr>
            <p:spPr bwMode="auto">
              <a:xfrm flipV="1">
                <a:off x="2670252" y="4204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73" name="Oval 672"/>
              <p:cNvSpPr/>
              <p:nvPr/>
            </p:nvSpPr>
            <p:spPr bwMode="auto">
              <a:xfrm flipV="1">
                <a:off x="172270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74" name="Oval 673"/>
              <p:cNvSpPr/>
              <p:nvPr/>
            </p:nvSpPr>
            <p:spPr bwMode="auto">
              <a:xfrm flipV="1">
                <a:off x="2136892" y="46108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75" name="Oval 674"/>
              <p:cNvSpPr/>
              <p:nvPr/>
            </p:nvSpPr>
            <p:spPr bwMode="auto">
              <a:xfrm flipV="1">
                <a:off x="1462688" y="4625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76" name="Oval 675"/>
              <p:cNvSpPr/>
              <p:nvPr/>
            </p:nvSpPr>
            <p:spPr bwMode="auto">
              <a:xfrm flipV="1">
                <a:off x="1814344" y="49634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77" name="Oval 676"/>
              <p:cNvSpPr/>
              <p:nvPr/>
            </p:nvSpPr>
            <p:spPr bwMode="auto">
              <a:xfrm flipV="1">
                <a:off x="2216500" y="41970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78" name="Oval 677"/>
              <p:cNvSpPr/>
              <p:nvPr/>
            </p:nvSpPr>
            <p:spPr bwMode="auto">
              <a:xfrm flipH="1" flipV="1">
                <a:off x="4205104" y="41989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79" name="Oval 678"/>
              <p:cNvSpPr/>
              <p:nvPr/>
            </p:nvSpPr>
            <p:spPr bwMode="auto">
              <a:xfrm flipH="1" flipV="1">
                <a:off x="3152800" y="51541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80" name="Oval 679"/>
              <p:cNvSpPr/>
              <p:nvPr/>
            </p:nvSpPr>
            <p:spPr bwMode="auto">
              <a:xfrm flipH="1" flipV="1">
                <a:off x="3677620" y="422676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81" name="Oval 680"/>
              <p:cNvSpPr/>
              <p:nvPr/>
            </p:nvSpPr>
            <p:spPr bwMode="auto">
              <a:xfrm flipH="1" flipV="1">
                <a:off x="3263436" y="4625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82" name="Oval 681"/>
              <p:cNvSpPr/>
              <p:nvPr/>
            </p:nvSpPr>
            <p:spPr bwMode="auto">
              <a:xfrm flipH="1" flipV="1">
                <a:off x="3937640" y="46405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83" name="Oval 682"/>
              <p:cNvSpPr/>
              <p:nvPr/>
            </p:nvSpPr>
            <p:spPr bwMode="auto">
              <a:xfrm flipH="1" flipV="1">
                <a:off x="3585984" y="49783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684" name="Oval 683"/>
              <p:cNvSpPr/>
              <p:nvPr/>
            </p:nvSpPr>
            <p:spPr bwMode="auto">
              <a:xfrm flipH="1" flipV="1">
                <a:off x="318382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grpSp>
          <p:nvGrpSpPr>
            <p:cNvPr id="699" name="Group 698"/>
            <p:cNvGrpSpPr/>
            <p:nvPr/>
          </p:nvGrpSpPr>
          <p:grpSpPr>
            <a:xfrm>
              <a:off x="5313937" y="8893505"/>
              <a:ext cx="961627" cy="961627"/>
              <a:chOff x="1043608" y="2060848"/>
              <a:chExt cx="3672408" cy="3672408"/>
            </a:xfrm>
          </p:grpSpPr>
          <p:sp>
            <p:nvSpPr>
              <p:cNvPr id="700" name="Oval 699"/>
              <p:cNvSpPr/>
              <p:nvPr/>
            </p:nvSpPr>
            <p:spPr bwMode="auto">
              <a:xfrm>
                <a:off x="1043608" y="2060848"/>
                <a:ext cx="3672408" cy="3672408"/>
              </a:xfrm>
              <a:prstGeom prst="ellipse">
                <a:avLst/>
              </a:prstGeom>
              <a:solidFill>
                <a:srgbClr val="FFCC66"/>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nvGrpSpPr>
              <p:cNvPr id="701" name="Group 700"/>
              <p:cNvGrpSpPr/>
              <p:nvPr/>
            </p:nvGrpSpPr>
            <p:grpSpPr>
              <a:xfrm>
                <a:off x="1115616" y="2135912"/>
                <a:ext cx="1940024" cy="1936968"/>
                <a:chOff x="1115616" y="2135912"/>
                <a:chExt cx="1940024" cy="1936968"/>
              </a:xfrm>
            </p:grpSpPr>
            <p:sp>
              <p:nvSpPr>
                <p:cNvPr id="730" name="Oval 729"/>
                <p:cNvSpPr/>
                <p:nvPr/>
              </p:nvSpPr>
              <p:spPr bwMode="auto">
                <a:xfrm>
                  <a:off x="2703984" y="21359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31" name="Oval 730"/>
                <p:cNvSpPr/>
                <p:nvPr/>
              </p:nvSpPr>
              <p:spPr bwMode="auto">
                <a:xfrm>
                  <a:off x="1219632" y="32461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32" name="Oval 731"/>
                <p:cNvSpPr/>
                <p:nvPr/>
              </p:nvSpPr>
              <p:spPr bwMode="auto">
                <a:xfrm>
                  <a:off x="2271936" y="22909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33" name="Oval 732"/>
                <p:cNvSpPr/>
                <p:nvPr/>
              </p:nvSpPr>
              <p:spPr bwMode="auto">
                <a:xfrm>
                  <a:off x="2703984" y="26693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34" name="Oval 733"/>
                <p:cNvSpPr/>
                <p:nvPr/>
              </p:nvSpPr>
              <p:spPr bwMode="auto">
                <a:xfrm>
                  <a:off x="2694660" y="3225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35" name="Oval 734"/>
                <p:cNvSpPr/>
                <p:nvPr/>
              </p:nvSpPr>
              <p:spPr bwMode="auto">
                <a:xfrm>
                  <a:off x="1571288"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36" name="Oval 735"/>
                <p:cNvSpPr/>
                <p:nvPr/>
              </p:nvSpPr>
              <p:spPr bwMode="auto">
                <a:xfrm>
                  <a:off x="1747116" y="32183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37" name="Oval 736"/>
                <p:cNvSpPr/>
                <p:nvPr/>
              </p:nvSpPr>
              <p:spPr bwMode="auto">
                <a:xfrm>
                  <a:off x="2161300" y="281944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38" name="Oval 737"/>
                <p:cNvSpPr/>
                <p:nvPr/>
              </p:nvSpPr>
              <p:spPr bwMode="auto">
                <a:xfrm>
                  <a:off x="1487096" y="2804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39" name="Oval 738"/>
                <p:cNvSpPr/>
                <p:nvPr/>
              </p:nvSpPr>
              <p:spPr bwMode="auto">
                <a:xfrm>
                  <a:off x="1838752" y="246680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40" name="Oval 739"/>
                <p:cNvSpPr/>
                <p:nvPr/>
              </p:nvSpPr>
              <p:spPr bwMode="auto">
                <a:xfrm>
                  <a:off x="1115616"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41" name="Oval 740"/>
                <p:cNvSpPr/>
                <p:nvPr/>
              </p:nvSpPr>
              <p:spPr bwMode="auto">
                <a:xfrm>
                  <a:off x="2026960"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42" name="Oval 741"/>
                <p:cNvSpPr/>
                <p:nvPr/>
              </p:nvSpPr>
              <p:spPr bwMode="auto">
                <a:xfrm>
                  <a:off x="2460144" y="371589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43" name="Oval 742"/>
                <p:cNvSpPr/>
                <p:nvPr/>
              </p:nvSpPr>
              <p:spPr bwMode="auto">
                <a:xfrm>
                  <a:off x="2240908" y="32331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sp>
            <p:nvSpPr>
              <p:cNvPr id="702" name="Oval 701"/>
              <p:cNvSpPr/>
              <p:nvPr/>
            </p:nvSpPr>
            <p:spPr bwMode="auto">
              <a:xfrm flipH="1">
                <a:off x="4182616" y="3269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03" name="Oval 702"/>
              <p:cNvSpPr/>
              <p:nvPr/>
            </p:nvSpPr>
            <p:spPr bwMode="auto">
              <a:xfrm flipH="1">
                <a:off x="3130312" y="23142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04" name="Oval 703"/>
              <p:cNvSpPr/>
              <p:nvPr/>
            </p:nvSpPr>
            <p:spPr bwMode="auto">
              <a:xfrm flipH="1">
                <a:off x="3830960"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05" name="Oval 704"/>
              <p:cNvSpPr/>
              <p:nvPr/>
            </p:nvSpPr>
            <p:spPr bwMode="auto">
              <a:xfrm flipH="1">
                <a:off x="3655132" y="32415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06" name="Oval 705"/>
              <p:cNvSpPr/>
              <p:nvPr/>
            </p:nvSpPr>
            <p:spPr bwMode="auto">
              <a:xfrm flipH="1">
                <a:off x="3240948" y="2842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07" name="Oval 706"/>
              <p:cNvSpPr/>
              <p:nvPr/>
            </p:nvSpPr>
            <p:spPr bwMode="auto">
              <a:xfrm flipH="1">
                <a:off x="3915152" y="282778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08" name="Oval 707"/>
              <p:cNvSpPr/>
              <p:nvPr/>
            </p:nvSpPr>
            <p:spPr bwMode="auto">
              <a:xfrm flipH="1">
                <a:off x="3563496" y="24900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09" name="Oval 708"/>
              <p:cNvSpPr/>
              <p:nvPr/>
            </p:nvSpPr>
            <p:spPr bwMode="auto">
              <a:xfrm flipH="1">
                <a:off x="4286632"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10" name="Oval 709"/>
              <p:cNvSpPr/>
              <p:nvPr/>
            </p:nvSpPr>
            <p:spPr bwMode="auto">
              <a:xfrm flipH="1">
                <a:off x="3375288"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11" name="Oval 710"/>
              <p:cNvSpPr/>
              <p:nvPr/>
            </p:nvSpPr>
            <p:spPr bwMode="auto">
              <a:xfrm flipH="1">
                <a:off x="2942104" y="373912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12" name="Oval 711"/>
              <p:cNvSpPr/>
              <p:nvPr/>
            </p:nvSpPr>
            <p:spPr bwMode="auto">
              <a:xfrm flipH="1">
                <a:off x="3161340" y="32564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13" name="Oval 712"/>
              <p:cNvSpPr/>
              <p:nvPr/>
            </p:nvSpPr>
            <p:spPr bwMode="auto">
              <a:xfrm flipV="1">
                <a:off x="2679576" y="5294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14" name="Oval 713"/>
              <p:cNvSpPr/>
              <p:nvPr/>
            </p:nvSpPr>
            <p:spPr bwMode="auto">
              <a:xfrm flipV="1">
                <a:off x="1195224" y="41841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15" name="Oval 714"/>
              <p:cNvSpPr/>
              <p:nvPr/>
            </p:nvSpPr>
            <p:spPr bwMode="auto">
              <a:xfrm flipV="1">
                <a:off x="2247528" y="513928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16" name="Oval 715"/>
              <p:cNvSpPr/>
              <p:nvPr/>
            </p:nvSpPr>
            <p:spPr bwMode="auto">
              <a:xfrm flipV="1">
                <a:off x="2679576" y="47609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17" name="Oval 716"/>
              <p:cNvSpPr/>
              <p:nvPr/>
            </p:nvSpPr>
            <p:spPr bwMode="auto">
              <a:xfrm flipV="1">
                <a:off x="2670252" y="4204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18" name="Oval 717"/>
              <p:cNvSpPr/>
              <p:nvPr/>
            </p:nvSpPr>
            <p:spPr bwMode="auto">
              <a:xfrm flipV="1">
                <a:off x="172270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19" name="Oval 718"/>
              <p:cNvSpPr/>
              <p:nvPr/>
            </p:nvSpPr>
            <p:spPr bwMode="auto">
              <a:xfrm flipV="1">
                <a:off x="2136892" y="46108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20" name="Oval 719"/>
              <p:cNvSpPr/>
              <p:nvPr/>
            </p:nvSpPr>
            <p:spPr bwMode="auto">
              <a:xfrm flipV="1">
                <a:off x="1462688" y="4625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21" name="Oval 720"/>
              <p:cNvSpPr/>
              <p:nvPr/>
            </p:nvSpPr>
            <p:spPr bwMode="auto">
              <a:xfrm flipV="1">
                <a:off x="1814344" y="49634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22" name="Oval 721"/>
              <p:cNvSpPr/>
              <p:nvPr/>
            </p:nvSpPr>
            <p:spPr bwMode="auto">
              <a:xfrm flipV="1">
                <a:off x="2216500" y="41970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23" name="Oval 722"/>
              <p:cNvSpPr/>
              <p:nvPr/>
            </p:nvSpPr>
            <p:spPr bwMode="auto">
              <a:xfrm flipH="1" flipV="1">
                <a:off x="4205104" y="41989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24" name="Oval 723"/>
              <p:cNvSpPr/>
              <p:nvPr/>
            </p:nvSpPr>
            <p:spPr bwMode="auto">
              <a:xfrm flipH="1" flipV="1">
                <a:off x="3152800" y="51541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25" name="Oval 724"/>
              <p:cNvSpPr/>
              <p:nvPr/>
            </p:nvSpPr>
            <p:spPr bwMode="auto">
              <a:xfrm flipH="1" flipV="1">
                <a:off x="3677620" y="422676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26" name="Oval 725"/>
              <p:cNvSpPr/>
              <p:nvPr/>
            </p:nvSpPr>
            <p:spPr bwMode="auto">
              <a:xfrm flipH="1" flipV="1">
                <a:off x="3263436" y="4625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27" name="Oval 726"/>
              <p:cNvSpPr/>
              <p:nvPr/>
            </p:nvSpPr>
            <p:spPr bwMode="auto">
              <a:xfrm flipH="1" flipV="1">
                <a:off x="3937640" y="46405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28" name="Oval 727"/>
              <p:cNvSpPr/>
              <p:nvPr/>
            </p:nvSpPr>
            <p:spPr bwMode="auto">
              <a:xfrm flipH="1" flipV="1">
                <a:off x="3585984" y="49783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29" name="Oval 728"/>
              <p:cNvSpPr/>
              <p:nvPr/>
            </p:nvSpPr>
            <p:spPr bwMode="auto">
              <a:xfrm flipH="1" flipV="1">
                <a:off x="318382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grpSp>
          <p:nvGrpSpPr>
            <p:cNvPr id="744" name="Group 743"/>
            <p:cNvGrpSpPr/>
            <p:nvPr/>
          </p:nvGrpSpPr>
          <p:grpSpPr>
            <a:xfrm>
              <a:off x="6285788" y="8899588"/>
              <a:ext cx="961627" cy="961627"/>
              <a:chOff x="1043608" y="2060848"/>
              <a:chExt cx="3672408" cy="3672408"/>
            </a:xfrm>
          </p:grpSpPr>
          <p:sp>
            <p:nvSpPr>
              <p:cNvPr id="745" name="Oval 744"/>
              <p:cNvSpPr/>
              <p:nvPr/>
            </p:nvSpPr>
            <p:spPr bwMode="auto">
              <a:xfrm>
                <a:off x="1043608" y="2060848"/>
                <a:ext cx="3672408" cy="3672408"/>
              </a:xfrm>
              <a:prstGeom prst="ellipse">
                <a:avLst/>
              </a:prstGeom>
              <a:solidFill>
                <a:srgbClr val="FFCC66"/>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nvGrpSpPr>
              <p:cNvPr id="746" name="Group 745"/>
              <p:cNvGrpSpPr/>
              <p:nvPr/>
            </p:nvGrpSpPr>
            <p:grpSpPr>
              <a:xfrm>
                <a:off x="1115616" y="2135912"/>
                <a:ext cx="1940024" cy="1936968"/>
                <a:chOff x="1115616" y="2135912"/>
                <a:chExt cx="1940024" cy="1936968"/>
              </a:xfrm>
            </p:grpSpPr>
            <p:sp>
              <p:nvSpPr>
                <p:cNvPr id="775" name="Oval 774"/>
                <p:cNvSpPr/>
                <p:nvPr/>
              </p:nvSpPr>
              <p:spPr bwMode="auto">
                <a:xfrm>
                  <a:off x="2703984" y="21359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76" name="Oval 775"/>
                <p:cNvSpPr/>
                <p:nvPr/>
              </p:nvSpPr>
              <p:spPr bwMode="auto">
                <a:xfrm>
                  <a:off x="1219632" y="32461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77" name="Oval 776"/>
                <p:cNvSpPr/>
                <p:nvPr/>
              </p:nvSpPr>
              <p:spPr bwMode="auto">
                <a:xfrm>
                  <a:off x="2271936" y="22909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78" name="Oval 777"/>
                <p:cNvSpPr/>
                <p:nvPr/>
              </p:nvSpPr>
              <p:spPr bwMode="auto">
                <a:xfrm>
                  <a:off x="2703984" y="26693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79" name="Oval 778"/>
                <p:cNvSpPr/>
                <p:nvPr/>
              </p:nvSpPr>
              <p:spPr bwMode="auto">
                <a:xfrm>
                  <a:off x="2694660" y="3225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80" name="Oval 779"/>
                <p:cNvSpPr/>
                <p:nvPr/>
              </p:nvSpPr>
              <p:spPr bwMode="auto">
                <a:xfrm>
                  <a:off x="1571288"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81" name="Oval 780"/>
                <p:cNvSpPr/>
                <p:nvPr/>
              </p:nvSpPr>
              <p:spPr bwMode="auto">
                <a:xfrm>
                  <a:off x="1747116" y="32183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82" name="Oval 781"/>
                <p:cNvSpPr/>
                <p:nvPr/>
              </p:nvSpPr>
              <p:spPr bwMode="auto">
                <a:xfrm>
                  <a:off x="2161300" y="281944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83" name="Oval 782"/>
                <p:cNvSpPr/>
                <p:nvPr/>
              </p:nvSpPr>
              <p:spPr bwMode="auto">
                <a:xfrm>
                  <a:off x="1487096" y="2804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84" name="Oval 783"/>
                <p:cNvSpPr/>
                <p:nvPr/>
              </p:nvSpPr>
              <p:spPr bwMode="auto">
                <a:xfrm>
                  <a:off x="1838752" y="246680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85" name="Oval 784"/>
                <p:cNvSpPr/>
                <p:nvPr/>
              </p:nvSpPr>
              <p:spPr bwMode="auto">
                <a:xfrm>
                  <a:off x="1115616"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86" name="Oval 785"/>
                <p:cNvSpPr/>
                <p:nvPr/>
              </p:nvSpPr>
              <p:spPr bwMode="auto">
                <a:xfrm>
                  <a:off x="2026960"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87" name="Oval 786"/>
                <p:cNvSpPr/>
                <p:nvPr/>
              </p:nvSpPr>
              <p:spPr bwMode="auto">
                <a:xfrm>
                  <a:off x="2460144" y="371589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88" name="Oval 787"/>
                <p:cNvSpPr/>
                <p:nvPr/>
              </p:nvSpPr>
              <p:spPr bwMode="auto">
                <a:xfrm>
                  <a:off x="2240908" y="32331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sp>
            <p:nvSpPr>
              <p:cNvPr id="747" name="Oval 746"/>
              <p:cNvSpPr/>
              <p:nvPr/>
            </p:nvSpPr>
            <p:spPr bwMode="auto">
              <a:xfrm flipH="1">
                <a:off x="4182616" y="3269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48" name="Oval 747"/>
              <p:cNvSpPr/>
              <p:nvPr/>
            </p:nvSpPr>
            <p:spPr bwMode="auto">
              <a:xfrm flipH="1">
                <a:off x="3130312" y="23142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49" name="Oval 748"/>
              <p:cNvSpPr/>
              <p:nvPr/>
            </p:nvSpPr>
            <p:spPr bwMode="auto">
              <a:xfrm flipH="1">
                <a:off x="3830960"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50" name="Oval 749"/>
              <p:cNvSpPr/>
              <p:nvPr/>
            </p:nvSpPr>
            <p:spPr bwMode="auto">
              <a:xfrm flipH="1">
                <a:off x="3655132" y="32415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51" name="Oval 750"/>
              <p:cNvSpPr/>
              <p:nvPr/>
            </p:nvSpPr>
            <p:spPr bwMode="auto">
              <a:xfrm flipH="1">
                <a:off x="3240948" y="2842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52" name="Oval 751"/>
              <p:cNvSpPr/>
              <p:nvPr/>
            </p:nvSpPr>
            <p:spPr bwMode="auto">
              <a:xfrm flipH="1">
                <a:off x="3915152" y="282778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53" name="Oval 752"/>
              <p:cNvSpPr/>
              <p:nvPr/>
            </p:nvSpPr>
            <p:spPr bwMode="auto">
              <a:xfrm flipH="1">
                <a:off x="3563496" y="24900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54" name="Oval 753"/>
              <p:cNvSpPr/>
              <p:nvPr/>
            </p:nvSpPr>
            <p:spPr bwMode="auto">
              <a:xfrm flipH="1">
                <a:off x="4286632"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55" name="Oval 754"/>
              <p:cNvSpPr/>
              <p:nvPr/>
            </p:nvSpPr>
            <p:spPr bwMode="auto">
              <a:xfrm flipH="1">
                <a:off x="3375288"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56" name="Oval 755"/>
              <p:cNvSpPr/>
              <p:nvPr/>
            </p:nvSpPr>
            <p:spPr bwMode="auto">
              <a:xfrm flipH="1">
                <a:off x="2942104" y="373912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57" name="Oval 756"/>
              <p:cNvSpPr/>
              <p:nvPr/>
            </p:nvSpPr>
            <p:spPr bwMode="auto">
              <a:xfrm flipH="1">
                <a:off x="3161340" y="32564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58" name="Oval 757"/>
              <p:cNvSpPr/>
              <p:nvPr/>
            </p:nvSpPr>
            <p:spPr bwMode="auto">
              <a:xfrm flipV="1">
                <a:off x="2679576" y="5294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59" name="Oval 758"/>
              <p:cNvSpPr/>
              <p:nvPr/>
            </p:nvSpPr>
            <p:spPr bwMode="auto">
              <a:xfrm flipV="1">
                <a:off x="1195224" y="41841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60" name="Oval 759"/>
              <p:cNvSpPr/>
              <p:nvPr/>
            </p:nvSpPr>
            <p:spPr bwMode="auto">
              <a:xfrm flipV="1">
                <a:off x="2247528" y="513928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61" name="Oval 760"/>
              <p:cNvSpPr/>
              <p:nvPr/>
            </p:nvSpPr>
            <p:spPr bwMode="auto">
              <a:xfrm flipV="1">
                <a:off x="2679576" y="47609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62" name="Oval 761"/>
              <p:cNvSpPr/>
              <p:nvPr/>
            </p:nvSpPr>
            <p:spPr bwMode="auto">
              <a:xfrm flipV="1">
                <a:off x="2670252" y="4204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63" name="Oval 762"/>
              <p:cNvSpPr/>
              <p:nvPr/>
            </p:nvSpPr>
            <p:spPr bwMode="auto">
              <a:xfrm flipV="1">
                <a:off x="172270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64" name="Oval 763"/>
              <p:cNvSpPr/>
              <p:nvPr/>
            </p:nvSpPr>
            <p:spPr bwMode="auto">
              <a:xfrm flipV="1">
                <a:off x="2136892" y="46108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65" name="Oval 764"/>
              <p:cNvSpPr/>
              <p:nvPr/>
            </p:nvSpPr>
            <p:spPr bwMode="auto">
              <a:xfrm flipV="1">
                <a:off x="1462688" y="4625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66" name="Oval 765"/>
              <p:cNvSpPr/>
              <p:nvPr/>
            </p:nvSpPr>
            <p:spPr bwMode="auto">
              <a:xfrm flipV="1">
                <a:off x="1814344" y="49634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67" name="Oval 766"/>
              <p:cNvSpPr/>
              <p:nvPr/>
            </p:nvSpPr>
            <p:spPr bwMode="auto">
              <a:xfrm flipV="1">
                <a:off x="2216500" y="41970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68" name="Oval 767"/>
              <p:cNvSpPr/>
              <p:nvPr/>
            </p:nvSpPr>
            <p:spPr bwMode="auto">
              <a:xfrm flipH="1" flipV="1">
                <a:off x="4205104" y="41989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69" name="Oval 768"/>
              <p:cNvSpPr/>
              <p:nvPr/>
            </p:nvSpPr>
            <p:spPr bwMode="auto">
              <a:xfrm flipH="1" flipV="1">
                <a:off x="3152800" y="51541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70" name="Oval 769"/>
              <p:cNvSpPr/>
              <p:nvPr/>
            </p:nvSpPr>
            <p:spPr bwMode="auto">
              <a:xfrm flipH="1" flipV="1">
                <a:off x="3677620" y="422676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71" name="Oval 770"/>
              <p:cNvSpPr/>
              <p:nvPr/>
            </p:nvSpPr>
            <p:spPr bwMode="auto">
              <a:xfrm flipH="1" flipV="1">
                <a:off x="3263436" y="4625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72" name="Oval 771"/>
              <p:cNvSpPr/>
              <p:nvPr/>
            </p:nvSpPr>
            <p:spPr bwMode="auto">
              <a:xfrm flipH="1" flipV="1">
                <a:off x="3937640" y="46405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73" name="Oval 772"/>
              <p:cNvSpPr/>
              <p:nvPr/>
            </p:nvSpPr>
            <p:spPr bwMode="auto">
              <a:xfrm flipH="1" flipV="1">
                <a:off x="3585984" y="49783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774" name="Oval 773"/>
              <p:cNvSpPr/>
              <p:nvPr/>
            </p:nvSpPr>
            <p:spPr bwMode="auto">
              <a:xfrm flipH="1" flipV="1">
                <a:off x="318382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grpSp>
          <p:nvGrpSpPr>
            <p:cNvPr id="1149" name="Group 1148"/>
            <p:cNvGrpSpPr/>
            <p:nvPr/>
          </p:nvGrpSpPr>
          <p:grpSpPr>
            <a:xfrm>
              <a:off x="5292080" y="9866837"/>
              <a:ext cx="961627" cy="961627"/>
              <a:chOff x="1043608" y="2060848"/>
              <a:chExt cx="3672408" cy="3672408"/>
            </a:xfrm>
          </p:grpSpPr>
          <p:sp>
            <p:nvSpPr>
              <p:cNvPr id="1150" name="Oval 1149"/>
              <p:cNvSpPr/>
              <p:nvPr/>
            </p:nvSpPr>
            <p:spPr bwMode="auto">
              <a:xfrm>
                <a:off x="1043608" y="2060848"/>
                <a:ext cx="3672408" cy="3672408"/>
              </a:xfrm>
              <a:prstGeom prst="ellipse">
                <a:avLst/>
              </a:prstGeom>
              <a:solidFill>
                <a:srgbClr val="FFCC66"/>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nvGrpSpPr>
              <p:cNvPr id="1151" name="Group 1150"/>
              <p:cNvGrpSpPr/>
              <p:nvPr/>
            </p:nvGrpSpPr>
            <p:grpSpPr>
              <a:xfrm>
                <a:off x="1115616" y="2135912"/>
                <a:ext cx="1940024" cy="1936968"/>
                <a:chOff x="1115616" y="2135912"/>
                <a:chExt cx="1940024" cy="1936968"/>
              </a:xfrm>
            </p:grpSpPr>
            <p:sp>
              <p:nvSpPr>
                <p:cNvPr id="1180" name="Oval 1179"/>
                <p:cNvSpPr/>
                <p:nvPr/>
              </p:nvSpPr>
              <p:spPr bwMode="auto">
                <a:xfrm>
                  <a:off x="2703984" y="21359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181" name="Oval 1180"/>
                <p:cNvSpPr/>
                <p:nvPr/>
              </p:nvSpPr>
              <p:spPr bwMode="auto">
                <a:xfrm>
                  <a:off x="1219632" y="32461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182" name="Oval 1181"/>
                <p:cNvSpPr/>
                <p:nvPr/>
              </p:nvSpPr>
              <p:spPr bwMode="auto">
                <a:xfrm>
                  <a:off x="2271936" y="22909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183" name="Oval 1182"/>
                <p:cNvSpPr/>
                <p:nvPr/>
              </p:nvSpPr>
              <p:spPr bwMode="auto">
                <a:xfrm>
                  <a:off x="2703984" y="26693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184" name="Oval 1183"/>
                <p:cNvSpPr/>
                <p:nvPr/>
              </p:nvSpPr>
              <p:spPr bwMode="auto">
                <a:xfrm>
                  <a:off x="2694660" y="3225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185" name="Oval 1184"/>
                <p:cNvSpPr/>
                <p:nvPr/>
              </p:nvSpPr>
              <p:spPr bwMode="auto">
                <a:xfrm>
                  <a:off x="1571288"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186" name="Oval 1185"/>
                <p:cNvSpPr/>
                <p:nvPr/>
              </p:nvSpPr>
              <p:spPr bwMode="auto">
                <a:xfrm>
                  <a:off x="1747116" y="32183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187" name="Oval 1186"/>
                <p:cNvSpPr/>
                <p:nvPr/>
              </p:nvSpPr>
              <p:spPr bwMode="auto">
                <a:xfrm>
                  <a:off x="2161300" y="281944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188" name="Oval 1187"/>
                <p:cNvSpPr/>
                <p:nvPr/>
              </p:nvSpPr>
              <p:spPr bwMode="auto">
                <a:xfrm>
                  <a:off x="1487096" y="2804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189" name="Oval 1188"/>
                <p:cNvSpPr/>
                <p:nvPr/>
              </p:nvSpPr>
              <p:spPr bwMode="auto">
                <a:xfrm>
                  <a:off x="1838752" y="246680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190" name="Oval 1189"/>
                <p:cNvSpPr/>
                <p:nvPr/>
              </p:nvSpPr>
              <p:spPr bwMode="auto">
                <a:xfrm>
                  <a:off x="1115616"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191" name="Oval 1190"/>
                <p:cNvSpPr/>
                <p:nvPr/>
              </p:nvSpPr>
              <p:spPr bwMode="auto">
                <a:xfrm>
                  <a:off x="2026960"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192" name="Oval 1191"/>
                <p:cNvSpPr/>
                <p:nvPr/>
              </p:nvSpPr>
              <p:spPr bwMode="auto">
                <a:xfrm>
                  <a:off x="2460144" y="371589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193" name="Oval 1192"/>
                <p:cNvSpPr/>
                <p:nvPr/>
              </p:nvSpPr>
              <p:spPr bwMode="auto">
                <a:xfrm>
                  <a:off x="2240908" y="32331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sp>
            <p:nvSpPr>
              <p:cNvPr id="1152" name="Oval 1151"/>
              <p:cNvSpPr/>
              <p:nvPr/>
            </p:nvSpPr>
            <p:spPr bwMode="auto">
              <a:xfrm flipH="1">
                <a:off x="4182616" y="3269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153" name="Oval 1152"/>
              <p:cNvSpPr/>
              <p:nvPr/>
            </p:nvSpPr>
            <p:spPr bwMode="auto">
              <a:xfrm flipH="1">
                <a:off x="3130312" y="23142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154" name="Oval 1153"/>
              <p:cNvSpPr/>
              <p:nvPr/>
            </p:nvSpPr>
            <p:spPr bwMode="auto">
              <a:xfrm flipH="1">
                <a:off x="3830960"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155" name="Oval 1154"/>
              <p:cNvSpPr/>
              <p:nvPr/>
            </p:nvSpPr>
            <p:spPr bwMode="auto">
              <a:xfrm flipH="1">
                <a:off x="3655132" y="32415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156" name="Oval 1155"/>
              <p:cNvSpPr/>
              <p:nvPr/>
            </p:nvSpPr>
            <p:spPr bwMode="auto">
              <a:xfrm flipH="1">
                <a:off x="3240948" y="2842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157" name="Oval 1156"/>
              <p:cNvSpPr/>
              <p:nvPr/>
            </p:nvSpPr>
            <p:spPr bwMode="auto">
              <a:xfrm flipH="1">
                <a:off x="3915152" y="282778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158" name="Oval 1157"/>
              <p:cNvSpPr/>
              <p:nvPr/>
            </p:nvSpPr>
            <p:spPr bwMode="auto">
              <a:xfrm flipH="1">
                <a:off x="3563496" y="24900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159" name="Oval 1158"/>
              <p:cNvSpPr/>
              <p:nvPr/>
            </p:nvSpPr>
            <p:spPr bwMode="auto">
              <a:xfrm flipH="1">
                <a:off x="4286632"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160" name="Oval 1159"/>
              <p:cNvSpPr/>
              <p:nvPr/>
            </p:nvSpPr>
            <p:spPr bwMode="auto">
              <a:xfrm flipH="1">
                <a:off x="3375288"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161" name="Oval 1160"/>
              <p:cNvSpPr/>
              <p:nvPr/>
            </p:nvSpPr>
            <p:spPr bwMode="auto">
              <a:xfrm flipH="1">
                <a:off x="2942104" y="373912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162" name="Oval 1161"/>
              <p:cNvSpPr/>
              <p:nvPr/>
            </p:nvSpPr>
            <p:spPr bwMode="auto">
              <a:xfrm flipH="1">
                <a:off x="3161340" y="32564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163" name="Oval 1162"/>
              <p:cNvSpPr/>
              <p:nvPr/>
            </p:nvSpPr>
            <p:spPr bwMode="auto">
              <a:xfrm flipV="1">
                <a:off x="2679576" y="5294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164" name="Oval 1163"/>
              <p:cNvSpPr/>
              <p:nvPr/>
            </p:nvSpPr>
            <p:spPr bwMode="auto">
              <a:xfrm flipV="1">
                <a:off x="1195224" y="41841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165" name="Oval 1164"/>
              <p:cNvSpPr/>
              <p:nvPr/>
            </p:nvSpPr>
            <p:spPr bwMode="auto">
              <a:xfrm flipV="1">
                <a:off x="2247528" y="513928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166" name="Oval 1165"/>
              <p:cNvSpPr/>
              <p:nvPr/>
            </p:nvSpPr>
            <p:spPr bwMode="auto">
              <a:xfrm flipV="1">
                <a:off x="2679576" y="47609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167" name="Oval 1166"/>
              <p:cNvSpPr/>
              <p:nvPr/>
            </p:nvSpPr>
            <p:spPr bwMode="auto">
              <a:xfrm flipV="1">
                <a:off x="2670252" y="4204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168" name="Oval 1167"/>
              <p:cNvSpPr/>
              <p:nvPr/>
            </p:nvSpPr>
            <p:spPr bwMode="auto">
              <a:xfrm flipV="1">
                <a:off x="172270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169" name="Oval 1168"/>
              <p:cNvSpPr/>
              <p:nvPr/>
            </p:nvSpPr>
            <p:spPr bwMode="auto">
              <a:xfrm flipV="1">
                <a:off x="2136892" y="46108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170" name="Oval 1169"/>
              <p:cNvSpPr/>
              <p:nvPr/>
            </p:nvSpPr>
            <p:spPr bwMode="auto">
              <a:xfrm flipV="1">
                <a:off x="1462688" y="4625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171" name="Oval 1170"/>
              <p:cNvSpPr/>
              <p:nvPr/>
            </p:nvSpPr>
            <p:spPr bwMode="auto">
              <a:xfrm flipV="1">
                <a:off x="1814344" y="49634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172" name="Oval 1171"/>
              <p:cNvSpPr/>
              <p:nvPr/>
            </p:nvSpPr>
            <p:spPr bwMode="auto">
              <a:xfrm flipV="1">
                <a:off x="2216500" y="41970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173" name="Oval 1172"/>
              <p:cNvSpPr/>
              <p:nvPr/>
            </p:nvSpPr>
            <p:spPr bwMode="auto">
              <a:xfrm flipH="1" flipV="1">
                <a:off x="4205104" y="41989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174" name="Oval 1173"/>
              <p:cNvSpPr/>
              <p:nvPr/>
            </p:nvSpPr>
            <p:spPr bwMode="auto">
              <a:xfrm flipH="1" flipV="1">
                <a:off x="3152800" y="51541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175" name="Oval 1174"/>
              <p:cNvSpPr/>
              <p:nvPr/>
            </p:nvSpPr>
            <p:spPr bwMode="auto">
              <a:xfrm flipH="1" flipV="1">
                <a:off x="3677620" y="422676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176" name="Oval 1175"/>
              <p:cNvSpPr/>
              <p:nvPr/>
            </p:nvSpPr>
            <p:spPr bwMode="auto">
              <a:xfrm flipH="1" flipV="1">
                <a:off x="3263436" y="4625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177" name="Oval 1176"/>
              <p:cNvSpPr/>
              <p:nvPr/>
            </p:nvSpPr>
            <p:spPr bwMode="auto">
              <a:xfrm flipH="1" flipV="1">
                <a:off x="3937640" y="46405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178" name="Oval 1177"/>
              <p:cNvSpPr/>
              <p:nvPr/>
            </p:nvSpPr>
            <p:spPr bwMode="auto">
              <a:xfrm flipH="1" flipV="1">
                <a:off x="3585984" y="49783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179" name="Oval 1178"/>
              <p:cNvSpPr/>
              <p:nvPr/>
            </p:nvSpPr>
            <p:spPr bwMode="auto">
              <a:xfrm flipH="1" flipV="1">
                <a:off x="318382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grpSp>
          <p:nvGrpSpPr>
            <p:cNvPr id="1194" name="Group 1193"/>
            <p:cNvGrpSpPr/>
            <p:nvPr/>
          </p:nvGrpSpPr>
          <p:grpSpPr>
            <a:xfrm>
              <a:off x="6263931" y="9872920"/>
              <a:ext cx="961627" cy="961627"/>
              <a:chOff x="1043608" y="2060848"/>
              <a:chExt cx="3672408" cy="3672408"/>
            </a:xfrm>
          </p:grpSpPr>
          <p:sp>
            <p:nvSpPr>
              <p:cNvPr id="1195" name="Oval 1194"/>
              <p:cNvSpPr/>
              <p:nvPr/>
            </p:nvSpPr>
            <p:spPr bwMode="auto">
              <a:xfrm>
                <a:off x="1043608" y="2060848"/>
                <a:ext cx="3672408" cy="3672408"/>
              </a:xfrm>
              <a:prstGeom prst="ellipse">
                <a:avLst/>
              </a:prstGeom>
              <a:solidFill>
                <a:srgbClr val="FFCC66"/>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nvGrpSpPr>
              <p:cNvPr id="1196" name="Group 1195"/>
              <p:cNvGrpSpPr/>
              <p:nvPr/>
            </p:nvGrpSpPr>
            <p:grpSpPr>
              <a:xfrm>
                <a:off x="1115616" y="2135912"/>
                <a:ext cx="1940024" cy="1936968"/>
                <a:chOff x="1115616" y="2135912"/>
                <a:chExt cx="1940024" cy="1936968"/>
              </a:xfrm>
            </p:grpSpPr>
            <p:sp>
              <p:nvSpPr>
                <p:cNvPr id="1225" name="Oval 1224"/>
                <p:cNvSpPr/>
                <p:nvPr/>
              </p:nvSpPr>
              <p:spPr bwMode="auto">
                <a:xfrm>
                  <a:off x="2703984" y="21359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26" name="Oval 1225"/>
                <p:cNvSpPr/>
                <p:nvPr/>
              </p:nvSpPr>
              <p:spPr bwMode="auto">
                <a:xfrm>
                  <a:off x="1219632" y="32461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27" name="Oval 1226"/>
                <p:cNvSpPr/>
                <p:nvPr/>
              </p:nvSpPr>
              <p:spPr bwMode="auto">
                <a:xfrm>
                  <a:off x="2271936" y="22909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28" name="Oval 1227"/>
                <p:cNvSpPr/>
                <p:nvPr/>
              </p:nvSpPr>
              <p:spPr bwMode="auto">
                <a:xfrm>
                  <a:off x="2703984" y="26693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29" name="Oval 1228"/>
                <p:cNvSpPr/>
                <p:nvPr/>
              </p:nvSpPr>
              <p:spPr bwMode="auto">
                <a:xfrm>
                  <a:off x="2694660" y="3225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30" name="Oval 1229"/>
                <p:cNvSpPr/>
                <p:nvPr/>
              </p:nvSpPr>
              <p:spPr bwMode="auto">
                <a:xfrm>
                  <a:off x="1571288"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31" name="Oval 1230"/>
                <p:cNvSpPr/>
                <p:nvPr/>
              </p:nvSpPr>
              <p:spPr bwMode="auto">
                <a:xfrm>
                  <a:off x="1747116" y="32183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32" name="Oval 1231"/>
                <p:cNvSpPr/>
                <p:nvPr/>
              </p:nvSpPr>
              <p:spPr bwMode="auto">
                <a:xfrm>
                  <a:off x="2161300" y="281944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33" name="Oval 1232"/>
                <p:cNvSpPr/>
                <p:nvPr/>
              </p:nvSpPr>
              <p:spPr bwMode="auto">
                <a:xfrm>
                  <a:off x="1487096" y="2804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34" name="Oval 1233"/>
                <p:cNvSpPr/>
                <p:nvPr/>
              </p:nvSpPr>
              <p:spPr bwMode="auto">
                <a:xfrm>
                  <a:off x="1838752" y="246680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35" name="Oval 1234"/>
                <p:cNvSpPr/>
                <p:nvPr/>
              </p:nvSpPr>
              <p:spPr bwMode="auto">
                <a:xfrm>
                  <a:off x="1115616"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36" name="Oval 1235"/>
                <p:cNvSpPr/>
                <p:nvPr/>
              </p:nvSpPr>
              <p:spPr bwMode="auto">
                <a:xfrm>
                  <a:off x="2026960"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37" name="Oval 1236"/>
                <p:cNvSpPr/>
                <p:nvPr/>
              </p:nvSpPr>
              <p:spPr bwMode="auto">
                <a:xfrm>
                  <a:off x="2460144" y="371589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38" name="Oval 1237"/>
                <p:cNvSpPr/>
                <p:nvPr/>
              </p:nvSpPr>
              <p:spPr bwMode="auto">
                <a:xfrm>
                  <a:off x="2240908" y="32331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sp>
            <p:nvSpPr>
              <p:cNvPr id="1197" name="Oval 1196"/>
              <p:cNvSpPr/>
              <p:nvPr/>
            </p:nvSpPr>
            <p:spPr bwMode="auto">
              <a:xfrm flipH="1">
                <a:off x="4182616" y="3269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198" name="Oval 1197"/>
              <p:cNvSpPr/>
              <p:nvPr/>
            </p:nvSpPr>
            <p:spPr bwMode="auto">
              <a:xfrm flipH="1">
                <a:off x="3130312" y="23142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199" name="Oval 1198"/>
              <p:cNvSpPr/>
              <p:nvPr/>
            </p:nvSpPr>
            <p:spPr bwMode="auto">
              <a:xfrm flipH="1">
                <a:off x="3830960"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00" name="Oval 1199"/>
              <p:cNvSpPr/>
              <p:nvPr/>
            </p:nvSpPr>
            <p:spPr bwMode="auto">
              <a:xfrm flipH="1">
                <a:off x="3655132" y="32415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01" name="Oval 1200"/>
              <p:cNvSpPr/>
              <p:nvPr/>
            </p:nvSpPr>
            <p:spPr bwMode="auto">
              <a:xfrm flipH="1">
                <a:off x="3240948" y="2842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02" name="Oval 1201"/>
              <p:cNvSpPr/>
              <p:nvPr/>
            </p:nvSpPr>
            <p:spPr bwMode="auto">
              <a:xfrm flipH="1">
                <a:off x="3915152" y="282778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03" name="Oval 1202"/>
              <p:cNvSpPr/>
              <p:nvPr/>
            </p:nvSpPr>
            <p:spPr bwMode="auto">
              <a:xfrm flipH="1">
                <a:off x="3563496" y="24900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04" name="Oval 1203"/>
              <p:cNvSpPr/>
              <p:nvPr/>
            </p:nvSpPr>
            <p:spPr bwMode="auto">
              <a:xfrm flipH="1">
                <a:off x="4286632"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05" name="Oval 1204"/>
              <p:cNvSpPr/>
              <p:nvPr/>
            </p:nvSpPr>
            <p:spPr bwMode="auto">
              <a:xfrm flipH="1">
                <a:off x="3375288"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06" name="Oval 1205"/>
              <p:cNvSpPr/>
              <p:nvPr/>
            </p:nvSpPr>
            <p:spPr bwMode="auto">
              <a:xfrm flipH="1">
                <a:off x="2942104" y="373912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07" name="Oval 1206"/>
              <p:cNvSpPr/>
              <p:nvPr/>
            </p:nvSpPr>
            <p:spPr bwMode="auto">
              <a:xfrm flipH="1">
                <a:off x="3161340" y="32564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08" name="Oval 1207"/>
              <p:cNvSpPr/>
              <p:nvPr/>
            </p:nvSpPr>
            <p:spPr bwMode="auto">
              <a:xfrm flipV="1">
                <a:off x="2679576" y="5294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09" name="Oval 1208"/>
              <p:cNvSpPr/>
              <p:nvPr/>
            </p:nvSpPr>
            <p:spPr bwMode="auto">
              <a:xfrm flipV="1">
                <a:off x="1195224" y="41841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10" name="Oval 1209"/>
              <p:cNvSpPr/>
              <p:nvPr/>
            </p:nvSpPr>
            <p:spPr bwMode="auto">
              <a:xfrm flipV="1">
                <a:off x="2247528" y="513928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11" name="Oval 1210"/>
              <p:cNvSpPr/>
              <p:nvPr/>
            </p:nvSpPr>
            <p:spPr bwMode="auto">
              <a:xfrm flipV="1">
                <a:off x="2679576" y="47609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12" name="Oval 1211"/>
              <p:cNvSpPr/>
              <p:nvPr/>
            </p:nvSpPr>
            <p:spPr bwMode="auto">
              <a:xfrm flipV="1">
                <a:off x="2670252" y="4204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13" name="Oval 1212"/>
              <p:cNvSpPr/>
              <p:nvPr/>
            </p:nvSpPr>
            <p:spPr bwMode="auto">
              <a:xfrm flipV="1">
                <a:off x="172270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14" name="Oval 1213"/>
              <p:cNvSpPr/>
              <p:nvPr/>
            </p:nvSpPr>
            <p:spPr bwMode="auto">
              <a:xfrm flipV="1">
                <a:off x="2136892" y="46108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15" name="Oval 1214"/>
              <p:cNvSpPr/>
              <p:nvPr/>
            </p:nvSpPr>
            <p:spPr bwMode="auto">
              <a:xfrm flipV="1">
                <a:off x="1462688" y="4625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16" name="Oval 1215"/>
              <p:cNvSpPr/>
              <p:nvPr/>
            </p:nvSpPr>
            <p:spPr bwMode="auto">
              <a:xfrm flipV="1">
                <a:off x="1814344" y="49634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17" name="Oval 1216"/>
              <p:cNvSpPr/>
              <p:nvPr/>
            </p:nvSpPr>
            <p:spPr bwMode="auto">
              <a:xfrm flipV="1">
                <a:off x="2216500" y="41970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18" name="Oval 1217"/>
              <p:cNvSpPr/>
              <p:nvPr/>
            </p:nvSpPr>
            <p:spPr bwMode="auto">
              <a:xfrm flipH="1" flipV="1">
                <a:off x="4205104" y="41989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19" name="Oval 1218"/>
              <p:cNvSpPr/>
              <p:nvPr/>
            </p:nvSpPr>
            <p:spPr bwMode="auto">
              <a:xfrm flipH="1" flipV="1">
                <a:off x="3152800" y="51541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20" name="Oval 1219"/>
              <p:cNvSpPr/>
              <p:nvPr/>
            </p:nvSpPr>
            <p:spPr bwMode="auto">
              <a:xfrm flipH="1" flipV="1">
                <a:off x="3677620" y="422676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21" name="Oval 1220"/>
              <p:cNvSpPr/>
              <p:nvPr/>
            </p:nvSpPr>
            <p:spPr bwMode="auto">
              <a:xfrm flipH="1" flipV="1">
                <a:off x="3263436" y="4625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22" name="Oval 1221"/>
              <p:cNvSpPr/>
              <p:nvPr/>
            </p:nvSpPr>
            <p:spPr bwMode="auto">
              <a:xfrm flipH="1" flipV="1">
                <a:off x="3937640" y="46405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23" name="Oval 1222"/>
              <p:cNvSpPr/>
              <p:nvPr/>
            </p:nvSpPr>
            <p:spPr bwMode="auto">
              <a:xfrm flipH="1" flipV="1">
                <a:off x="3585984" y="49783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24" name="Oval 1223"/>
              <p:cNvSpPr/>
              <p:nvPr/>
            </p:nvSpPr>
            <p:spPr bwMode="auto">
              <a:xfrm flipH="1" flipV="1">
                <a:off x="318382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grpSp>
          <p:nvGrpSpPr>
            <p:cNvPr id="1239" name="Group 1238"/>
            <p:cNvGrpSpPr/>
            <p:nvPr/>
          </p:nvGrpSpPr>
          <p:grpSpPr>
            <a:xfrm>
              <a:off x="5295056" y="10834002"/>
              <a:ext cx="961627" cy="961627"/>
              <a:chOff x="1043608" y="2060848"/>
              <a:chExt cx="3672408" cy="3672408"/>
            </a:xfrm>
          </p:grpSpPr>
          <p:sp>
            <p:nvSpPr>
              <p:cNvPr id="1240" name="Oval 1239"/>
              <p:cNvSpPr/>
              <p:nvPr/>
            </p:nvSpPr>
            <p:spPr bwMode="auto">
              <a:xfrm>
                <a:off x="1043608" y="2060848"/>
                <a:ext cx="3672408" cy="3672408"/>
              </a:xfrm>
              <a:prstGeom prst="ellipse">
                <a:avLst/>
              </a:prstGeom>
              <a:solidFill>
                <a:srgbClr val="FFCC66"/>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nvGrpSpPr>
              <p:cNvPr id="1241" name="Group 1240"/>
              <p:cNvGrpSpPr/>
              <p:nvPr/>
            </p:nvGrpSpPr>
            <p:grpSpPr>
              <a:xfrm>
                <a:off x="1115616" y="2135912"/>
                <a:ext cx="1940024" cy="1936968"/>
                <a:chOff x="1115616" y="2135912"/>
                <a:chExt cx="1940024" cy="1936968"/>
              </a:xfrm>
            </p:grpSpPr>
            <p:sp>
              <p:nvSpPr>
                <p:cNvPr id="1270" name="Oval 1269"/>
                <p:cNvSpPr/>
                <p:nvPr/>
              </p:nvSpPr>
              <p:spPr bwMode="auto">
                <a:xfrm>
                  <a:off x="2703984" y="21359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71" name="Oval 1270"/>
                <p:cNvSpPr/>
                <p:nvPr/>
              </p:nvSpPr>
              <p:spPr bwMode="auto">
                <a:xfrm>
                  <a:off x="1219632" y="32461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72" name="Oval 1271"/>
                <p:cNvSpPr/>
                <p:nvPr/>
              </p:nvSpPr>
              <p:spPr bwMode="auto">
                <a:xfrm>
                  <a:off x="2271936" y="22909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73" name="Oval 1272"/>
                <p:cNvSpPr/>
                <p:nvPr/>
              </p:nvSpPr>
              <p:spPr bwMode="auto">
                <a:xfrm>
                  <a:off x="2703984" y="26693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74" name="Oval 1273"/>
                <p:cNvSpPr/>
                <p:nvPr/>
              </p:nvSpPr>
              <p:spPr bwMode="auto">
                <a:xfrm>
                  <a:off x="2694660" y="3225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75" name="Oval 1274"/>
                <p:cNvSpPr/>
                <p:nvPr/>
              </p:nvSpPr>
              <p:spPr bwMode="auto">
                <a:xfrm>
                  <a:off x="1571288"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76" name="Oval 1275"/>
                <p:cNvSpPr/>
                <p:nvPr/>
              </p:nvSpPr>
              <p:spPr bwMode="auto">
                <a:xfrm>
                  <a:off x="1747116" y="32183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77" name="Oval 1276"/>
                <p:cNvSpPr/>
                <p:nvPr/>
              </p:nvSpPr>
              <p:spPr bwMode="auto">
                <a:xfrm>
                  <a:off x="2161300" y="281944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78" name="Oval 1277"/>
                <p:cNvSpPr/>
                <p:nvPr/>
              </p:nvSpPr>
              <p:spPr bwMode="auto">
                <a:xfrm>
                  <a:off x="1487096" y="2804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79" name="Oval 1278"/>
                <p:cNvSpPr/>
                <p:nvPr/>
              </p:nvSpPr>
              <p:spPr bwMode="auto">
                <a:xfrm>
                  <a:off x="1838752" y="246680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80" name="Oval 1279"/>
                <p:cNvSpPr/>
                <p:nvPr/>
              </p:nvSpPr>
              <p:spPr bwMode="auto">
                <a:xfrm>
                  <a:off x="1115616"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81" name="Oval 1280"/>
                <p:cNvSpPr/>
                <p:nvPr/>
              </p:nvSpPr>
              <p:spPr bwMode="auto">
                <a:xfrm>
                  <a:off x="2026960"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82" name="Oval 1281"/>
                <p:cNvSpPr/>
                <p:nvPr/>
              </p:nvSpPr>
              <p:spPr bwMode="auto">
                <a:xfrm>
                  <a:off x="2460144" y="371589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83" name="Oval 1282"/>
                <p:cNvSpPr/>
                <p:nvPr/>
              </p:nvSpPr>
              <p:spPr bwMode="auto">
                <a:xfrm>
                  <a:off x="2240908" y="32331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sp>
            <p:nvSpPr>
              <p:cNvPr id="1242" name="Oval 1241"/>
              <p:cNvSpPr/>
              <p:nvPr/>
            </p:nvSpPr>
            <p:spPr bwMode="auto">
              <a:xfrm flipH="1">
                <a:off x="4182616" y="3269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43" name="Oval 1242"/>
              <p:cNvSpPr/>
              <p:nvPr/>
            </p:nvSpPr>
            <p:spPr bwMode="auto">
              <a:xfrm flipH="1">
                <a:off x="3130312" y="23142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44" name="Oval 1243"/>
              <p:cNvSpPr/>
              <p:nvPr/>
            </p:nvSpPr>
            <p:spPr bwMode="auto">
              <a:xfrm flipH="1">
                <a:off x="3830960"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45" name="Oval 1244"/>
              <p:cNvSpPr/>
              <p:nvPr/>
            </p:nvSpPr>
            <p:spPr bwMode="auto">
              <a:xfrm flipH="1">
                <a:off x="3655132" y="32415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46" name="Oval 1245"/>
              <p:cNvSpPr/>
              <p:nvPr/>
            </p:nvSpPr>
            <p:spPr bwMode="auto">
              <a:xfrm flipH="1">
                <a:off x="3240948" y="2842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47" name="Oval 1246"/>
              <p:cNvSpPr/>
              <p:nvPr/>
            </p:nvSpPr>
            <p:spPr bwMode="auto">
              <a:xfrm flipH="1">
                <a:off x="3915152" y="282778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48" name="Oval 1247"/>
              <p:cNvSpPr/>
              <p:nvPr/>
            </p:nvSpPr>
            <p:spPr bwMode="auto">
              <a:xfrm flipH="1">
                <a:off x="3563496" y="24900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49" name="Oval 1248"/>
              <p:cNvSpPr/>
              <p:nvPr/>
            </p:nvSpPr>
            <p:spPr bwMode="auto">
              <a:xfrm flipH="1">
                <a:off x="4286632"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50" name="Oval 1249"/>
              <p:cNvSpPr/>
              <p:nvPr/>
            </p:nvSpPr>
            <p:spPr bwMode="auto">
              <a:xfrm flipH="1">
                <a:off x="3375288"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51" name="Oval 1250"/>
              <p:cNvSpPr/>
              <p:nvPr/>
            </p:nvSpPr>
            <p:spPr bwMode="auto">
              <a:xfrm flipH="1">
                <a:off x="2942104" y="373912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52" name="Oval 1251"/>
              <p:cNvSpPr/>
              <p:nvPr/>
            </p:nvSpPr>
            <p:spPr bwMode="auto">
              <a:xfrm flipH="1">
                <a:off x="3161340" y="32564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53" name="Oval 1252"/>
              <p:cNvSpPr/>
              <p:nvPr/>
            </p:nvSpPr>
            <p:spPr bwMode="auto">
              <a:xfrm flipV="1">
                <a:off x="2679576" y="5294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54" name="Oval 1253"/>
              <p:cNvSpPr/>
              <p:nvPr/>
            </p:nvSpPr>
            <p:spPr bwMode="auto">
              <a:xfrm flipV="1">
                <a:off x="1195224" y="41841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55" name="Oval 1254"/>
              <p:cNvSpPr/>
              <p:nvPr/>
            </p:nvSpPr>
            <p:spPr bwMode="auto">
              <a:xfrm flipV="1">
                <a:off x="2247528" y="513928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56" name="Oval 1255"/>
              <p:cNvSpPr/>
              <p:nvPr/>
            </p:nvSpPr>
            <p:spPr bwMode="auto">
              <a:xfrm flipV="1">
                <a:off x="2679576" y="47609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57" name="Oval 1256"/>
              <p:cNvSpPr/>
              <p:nvPr/>
            </p:nvSpPr>
            <p:spPr bwMode="auto">
              <a:xfrm flipV="1">
                <a:off x="2670252" y="4204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58" name="Oval 1257"/>
              <p:cNvSpPr/>
              <p:nvPr/>
            </p:nvSpPr>
            <p:spPr bwMode="auto">
              <a:xfrm flipV="1">
                <a:off x="172270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59" name="Oval 1258"/>
              <p:cNvSpPr/>
              <p:nvPr/>
            </p:nvSpPr>
            <p:spPr bwMode="auto">
              <a:xfrm flipV="1">
                <a:off x="2136892" y="46108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60" name="Oval 1259"/>
              <p:cNvSpPr/>
              <p:nvPr/>
            </p:nvSpPr>
            <p:spPr bwMode="auto">
              <a:xfrm flipV="1">
                <a:off x="1462688" y="4625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61" name="Oval 1260"/>
              <p:cNvSpPr/>
              <p:nvPr/>
            </p:nvSpPr>
            <p:spPr bwMode="auto">
              <a:xfrm flipV="1">
                <a:off x="1814344" y="49634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62" name="Oval 1261"/>
              <p:cNvSpPr/>
              <p:nvPr/>
            </p:nvSpPr>
            <p:spPr bwMode="auto">
              <a:xfrm flipV="1">
                <a:off x="2216500" y="41970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63" name="Oval 1262"/>
              <p:cNvSpPr/>
              <p:nvPr/>
            </p:nvSpPr>
            <p:spPr bwMode="auto">
              <a:xfrm flipH="1" flipV="1">
                <a:off x="4205104" y="41989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64" name="Oval 1263"/>
              <p:cNvSpPr/>
              <p:nvPr/>
            </p:nvSpPr>
            <p:spPr bwMode="auto">
              <a:xfrm flipH="1" flipV="1">
                <a:off x="3152800" y="51541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65" name="Oval 1264"/>
              <p:cNvSpPr/>
              <p:nvPr/>
            </p:nvSpPr>
            <p:spPr bwMode="auto">
              <a:xfrm flipH="1" flipV="1">
                <a:off x="3677620" y="422676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66" name="Oval 1265"/>
              <p:cNvSpPr/>
              <p:nvPr/>
            </p:nvSpPr>
            <p:spPr bwMode="auto">
              <a:xfrm flipH="1" flipV="1">
                <a:off x="3263436" y="4625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67" name="Oval 1266"/>
              <p:cNvSpPr/>
              <p:nvPr/>
            </p:nvSpPr>
            <p:spPr bwMode="auto">
              <a:xfrm flipH="1" flipV="1">
                <a:off x="3937640" y="46405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68" name="Oval 1267"/>
              <p:cNvSpPr/>
              <p:nvPr/>
            </p:nvSpPr>
            <p:spPr bwMode="auto">
              <a:xfrm flipH="1" flipV="1">
                <a:off x="3585984" y="49783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69" name="Oval 1268"/>
              <p:cNvSpPr/>
              <p:nvPr/>
            </p:nvSpPr>
            <p:spPr bwMode="auto">
              <a:xfrm flipH="1" flipV="1">
                <a:off x="318382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grpSp>
          <p:nvGrpSpPr>
            <p:cNvPr id="1284" name="Group 1283"/>
            <p:cNvGrpSpPr/>
            <p:nvPr/>
          </p:nvGrpSpPr>
          <p:grpSpPr>
            <a:xfrm>
              <a:off x="6266907" y="10840085"/>
              <a:ext cx="961627" cy="961627"/>
              <a:chOff x="1043608" y="2060848"/>
              <a:chExt cx="3672408" cy="3672408"/>
            </a:xfrm>
          </p:grpSpPr>
          <p:sp>
            <p:nvSpPr>
              <p:cNvPr id="1285" name="Oval 1284"/>
              <p:cNvSpPr/>
              <p:nvPr/>
            </p:nvSpPr>
            <p:spPr bwMode="auto">
              <a:xfrm>
                <a:off x="1043608" y="2060848"/>
                <a:ext cx="3672408" cy="3672408"/>
              </a:xfrm>
              <a:prstGeom prst="ellipse">
                <a:avLst/>
              </a:prstGeom>
              <a:solidFill>
                <a:srgbClr val="FFCC66"/>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nvGrpSpPr>
              <p:cNvPr id="1286" name="Group 1285"/>
              <p:cNvGrpSpPr/>
              <p:nvPr/>
            </p:nvGrpSpPr>
            <p:grpSpPr>
              <a:xfrm>
                <a:off x="1115616" y="2135912"/>
                <a:ext cx="1940024" cy="1936968"/>
                <a:chOff x="1115616" y="2135912"/>
                <a:chExt cx="1940024" cy="1936968"/>
              </a:xfrm>
            </p:grpSpPr>
            <p:sp>
              <p:nvSpPr>
                <p:cNvPr id="1315" name="Oval 1314"/>
                <p:cNvSpPr/>
                <p:nvPr/>
              </p:nvSpPr>
              <p:spPr bwMode="auto">
                <a:xfrm>
                  <a:off x="2703984" y="21359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16" name="Oval 1315"/>
                <p:cNvSpPr/>
                <p:nvPr/>
              </p:nvSpPr>
              <p:spPr bwMode="auto">
                <a:xfrm>
                  <a:off x="1219632" y="32461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17" name="Oval 1316"/>
                <p:cNvSpPr/>
                <p:nvPr/>
              </p:nvSpPr>
              <p:spPr bwMode="auto">
                <a:xfrm>
                  <a:off x="2271936" y="22909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18" name="Oval 1317"/>
                <p:cNvSpPr/>
                <p:nvPr/>
              </p:nvSpPr>
              <p:spPr bwMode="auto">
                <a:xfrm>
                  <a:off x="2703984" y="26693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19" name="Oval 1318"/>
                <p:cNvSpPr/>
                <p:nvPr/>
              </p:nvSpPr>
              <p:spPr bwMode="auto">
                <a:xfrm>
                  <a:off x="2694660" y="3225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20" name="Oval 1319"/>
                <p:cNvSpPr/>
                <p:nvPr/>
              </p:nvSpPr>
              <p:spPr bwMode="auto">
                <a:xfrm>
                  <a:off x="1571288"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21" name="Oval 1320"/>
                <p:cNvSpPr/>
                <p:nvPr/>
              </p:nvSpPr>
              <p:spPr bwMode="auto">
                <a:xfrm>
                  <a:off x="1747116" y="32183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22" name="Oval 1321"/>
                <p:cNvSpPr/>
                <p:nvPr/>
              </p:nvSpPr>
              <p:spPr bwMode="auto">
                <a:xfrm>
                  <a:off x="2161300" y="281944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23" name="Oval 1322"/>
                <p:cNvSpPr/>
                <p:nvPr/>
              </p:nvSpPr>
              <p:spPr bwMode="auto">
                <a:xfrm>
                  <a:off x="1487096" y="2804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24" name="Oval 1323"/>
                <p:cNvSpPr/>
                <p:nvPr/>
              </p:nvSpPr>
              <p:spPr bwMode="auto">
                <a:xfrm>
                  <a:off x="1838752" y="246680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25" name="Oval 1324"/>
                <p:cNvSpPr/>
                <p:nvPr/>
              </p:nvSpPr>
              <p:spPr bwMode="auto">
                <a:xfrm>
                  <a:off x="1115616"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26" name="Oval 1325"/>
                <p:cNvSpPr/>
                <p:nvPr/>
              </p:nvSpPr>
              <p:spPr bwMode="auto">
                <a:xfrm>
                  <a:off x="2026960"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27" name="Oval 1326"/>
                <p:cNvSpPr/>
                <p:nvPr/>
              </p:nvSpPr>
              <p:spPr bwMode="auto">
                <a:xfrm>
                  <a:off x="2460144" y="371589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28" name="Oval 1327"/>
                <p:cNvSpPr/>
                <p:nvPr/>
              </p:nvSpPr>
              <p:spPr bwMode="auto">
                <a:xfrm>
                  <a:off x="2240908" y="32331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sp>
            <p:nvSpPr>
              <p:cNvPr id="1287" name="Oval 1286"/>
              <p:cNvSpPr/>
              <p:nvPr/>
            </p:nvSpPr>
            <p:spPr bwMode="auto">
              <a:xfrm flipH="1">
                <a:off x="4182616" y="3269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88" name="Oval 1287"/>
              <p:cNvSpPr/>
              <p:nvPr/>
            </p:nvSpPr>
            <p:spPr bwMode="auto">
              <a:xfrm flipH="1">
                <a:off x="3130312" y="23142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89" name="Oval 1288"/>
              <p:cNvSpPr/>
              <p:nvPr/>
            </p:nvSpPr>
            <p:spPr bwMode="auto">
              <a:xfrm flipH="1">
                <a:off x="3830960"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90" name="Oval 1289"/>
              <p:cNvSpPr/>
              <p:nvPr/>
            </p:nvSpPr>
            <p:spPr bwMode="auto">
              <a:xfrm flipH="1">
                <a:off x="3655132" y="32415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91" name="Oval 1290"/>
              <p:cNvSpPr/>
              <p:nvPr/>
            </p:nvSpPr>
            <p:spPr bwMode="auto">
              <a:xfrm flipH="1">
                <a:off x="3240948" y="2842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92" name="Oval 1291"/>
              <p:cNvSpPr/>
              <p:nvPr/>
            </p:nvSpPr>
            <p:spPr bwMode="auto">
              <a:xfrm flipH="1">
                <a:off x="3915152" y="282778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93" name="Oval 1292"/>
              <p:cNvSpPr/>
              <p:nvPr/>
            </p:nvSpPr>
            <p:spPr bwMode="auto">
              <a:xfrm flipH="1">
                <a:off x="3563496" y="24900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94" name="Oval 1293"/>
              <p:cNvSpPr/>
              <p:nvPr/>
            </p:nvSpPr>
            <p:spPr bwMode="auto">
              <a:xfrm flipH="1">
                <a:off x="4286632"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95" name="Oval 1294"/>
              <p:cNvSpPr/>
              <p:nvPr/>
            </p:nvSpPr>
            <p:spPr bwMode="auto">
              <a:xfrm flipH="1">
                <a:off x="3375288"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96" name="Oval 1295"/>
              <p:cNvSpPr/>
              <p:nvPr/>
            </p:nvSpPr>
            <p:spPr bwMode="auto">
              <a:xfrm flipH="1">
                <a:off x="2942104" y="373912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97" name="Oval 1296"/>
              <p:cNvSpPr/>
              <p:nvPr/>
            </p:nvSpPr>
            <p:spPr bwMode="auto">
              <a:xfrm flipH="1">
                <a:off x="3161340" y="32564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98" name="Oval 1297"/>
              <p:cNvSpPr/>
              <p:nvPr/>
            </p:nvSpPr>
            <p:spPr bwMode="auto">
              <a:xfrm flipV="1">
                <a:off x="2679576" y="5294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99" name="Oval 1298"/>
              <p:cNvSpPr/>
              <p:nvPr/>
            </p:nvSpPr>
            <p:spPr bwMode="auto">
              <a:xfrm flipV="1">
                <a:off x="1195224" y="41841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00" name="Oval 1299"/>
              <p:cNvSpPr/>
              <p:nvPr/>
            </p:nvSpPr>
            <p:spPr bwMode="auto">
              <a:xfrm flipV="1">
                <a:off x="2247528" y="513928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01" name="Oval 1300"/>
              <p:cNvSpPr/>
              <p:nvPr/>
            </p:nvSpPr>
            <p:spPr bwMode="auto">
              <a:xfrm flipV="1">
                <a:off x="2679576" y="47609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02" name="Oval 1301"/>
              <p:cNvSpPr/>
              <p:nvPr/>
            </p:nvSpPr>
            <p:spPr bwMode="auto">
              <a:xfrm flipV="1">
                <a:off x="2670252" y="4204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03" name="Oval 1302"/>
              <p:cNvSpPr/>
              <p:nvPr/>
            </p:nvSpPr>
            <p:spPr bwMode="auto">
              <a:xfrm flipV="1">
                <a:off x="172270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04" name="Oval 1303"/>
              <p:cNvSpPr/>
              <p:nvPr/>
            </p:nvSpPr>
            <p:spPr bwMode="auto">
              <a:xfrm flipV="1">
                <a:off x="2136892" y="46108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05" name="Oval 1304"/>
              <p:cNvSpPr/>
              <p:nvPr/>
            </p:nvSpPr>
            <p:spPr bwMode="auto">
              <a:xfrm flipV="1">
                <a:off x="1462688" y="4625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06" name="Oval 1305"/>
              <p:cNvSpPr/>
              <p:nvPr/>
            </p:nvSpPr>
            <p:spPr bwMode="auto">
              <a:xfrm flipV="1">
                <a:off x="1814344" y="49634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07" name="Oval 1306"/>
              <p:cNvSpPr/>
              <p:nvPr/>
            </p:nvSpPr>
            <p:spPr bwMode="auto">
              <a:xfrm flipV="1">
                <a:off x="2216500" y="41970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08" name="Oval 1307"/>
              <p:cNvSpPr/>
              <p:nvPr/>
            </p:nvSpPr>
            <p:spPr bwMode="auto">
              <a:xfrm flipH="1" flipV="1">
                <a:off x="4205104" y="41989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09" name="Oval 1308"/>
              <p:cNvSpPr/>
              <p:nvPr/>
            </p:nvSpPr>
            <p:spPr bwMode="auto">
              <a:xfrm flipH="1" flipV="1">
                <a:off x="3152800" y="51541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10" name="Oval 1309"/>
              <p:cNvSpPr/>
              <p:nvPr/>
            </p:nvSpPr>
            <p:spPr bwMode="auto">
              <a:xfrm flipH="1" flipV="1">
                <a:off x="3677620" y="422676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11" name="Oval 1310"/>
              <p:cNvSpPr/>
              <p:nvPr/>
            </p:nvSpPr>
            <p:spPr bwMode="auto">
              <a:xfrm flipH="1" flipV="1">
                <a:off x="3263436" y="4625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12" name="Oval 1311"/>
              <p:cNvSpPr/>
              <p:nvPr/>
            </p:nvSpPr>
            <p:spPr bwMode="auto">
              <a:xfrm flipH="1" flipV="1">
                <a:off x="3937640" y="46405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13" name="Oval 1312"/>
              <p:cNvSpPr/>
              <p:nvPr/>
            </p:nvSpPr>
            <p:spPr bwMode="auto">
              <a:xfrm flipH="1" flipV="1">
                <a:off x="3585984" y="49783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14" name="Oval 1313"/>
              <p:cNvSpPr/>
              <p:nvPr/>
            </p:nvSpPr>
            <p:spPr bwMode="auto">
              <a:xfrm flipH="1" flipV="1">
                <a:off x="318382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grpSp>
          <p:nvGrpSpPr>
            <p:cNvPr id="1329" name="Group 1328"/>
            <p:cNvGrpSpPr/>
            <p:nvPr/>
          </p:nvGrpSpPr>
          <p:grpSpPr>
            <a:xfrm>
              <a:off x="5300775" y="11802317"/>
              <a:ext cx="961627" cy="961627"/>
              <a:chOff x="1043608" y="2060848"/>
              <a:chExt cx="3672408" cy="3672408"/>
            </a:xfrm>
          </p:grpSpPr>
          <p:sp>
            <p:nvSpPr>
              <p:cNvPr id="1330" name="Oval 1329"/>
              <p:cNvSpPr/>
              <p:nvPr/>
            </p:nvSpPr>
            <p:spPr bwMode="auto">
              <a:xfrm>
                <a:off x="1043608" y="2060848"/>
                <a:ext cx="3672408" cy="3672408"/>
              </a:xfrm>
              <a:prstGeom prst="ellipse">
                <a:avLst/>
              </a:prstGeom>
              <a:solidFill>
                <a:srgbClr val="FFCC66"/>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nvGrpSpPr>
              <p:cNvPr id="1331" name="Group 1330"/>
              <p:cNvGrpSpPr/>
              <p:nvPr/>
            </p:nvGrpSpPr>
            <p:grpSpPr>
              <a:xfrm>
                <a:off x="1115616" y="2135912"/>
                <a:ext cx="1940024" cy="1936968"/>
                <a:chOff x="1115616" y="2135912"/>
                <a:chExt cx="1940024" cy="1936968"/>
              </a:xfrm>
            </p:grpSpPr>
            <p:sp>
              <p:nvSpPr>
                <p:cNvPr id="1360" name="Oval 1359"/>
                <p:cNvSpPr/>
                <p:nvPr/>
              </p:nvSpPr>
              <p:spPr bwMode="auto">
                <a:xfrm>
                  <a:off x="2703984" y="21359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61" name="Oval 1360"/>
                <p:cNvSpPr/>
                <p:nvPr/>
              </p:nvSpPr>
              <p:spPr bwMode="auto">
                <a:xfrm>
                  <a:off x="1219632" y="32461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62" name="Oval 1361"/>
                <p:cNvSpPr/>
                <p:nvPr/>
              </p:nvSpPr>
              <p:spPr bwMode="auto">
                <a:xfrm>
                  <a:off x="2271936" y="22909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63" name="Oval 1362"/>
                <p:cNvSpPr/>
                <p:nvPr/>
              </p:nvSpPr>
              <p:spPr bwMode="auto">
                <a:xfrm>
                  <a:off x="2703984" y="26693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64" name="Oval 1363"/>
                <p:cNvSpPr/>
                <p:nvPr/>
              </p:nvSpPr>
              <p:spPr bwMode="auto">
                <a:xfrm>
                  <a:off x="2694660" y="3225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65" name="Oval 1364"/>
                <p:cNvSpPr/>
                <p:nvPr/>
              </p:nvSpPr>
              <p:spPr bwMode="auto">
                <a:xfrm>
                  <a:off x="1571288"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66" name="Oval 1365"/>
                <p:cNvSpPr/>
                <p:nvPr/>
              </p:nvSpPr>
              <p:spPr bwMode="auto">
                <a:xfrm>
                  <a:off x="1747116" y="32183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67" name="Oval 1366"/>
                <p:cNvSpPr/>
                <p:nvPr/>
              </p:nvSpPr>
              <p:spPr bwMode="auto">
                <a:xfrm>
                  <a:off x="2161300" y="281944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68" name="Oval 1367"/>
                <p:cNvSpPr/>
                <p:nvPr/>
              </p:nvSpPr>
              <p:spPr bwMode="auto">
                <a:xfrm>
                  <a:off x="1487096" y="2804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69" name="Oval 1368"/>
                <p:cNvSpPr/>
                <p:nvPr/>
              </p:nvSpPr>
              <p:spPr bwMode="auto">
                <a:xfrm>
                  <a:off x="1838752" y="246680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70" name="Oval 1369"/>
                <p:cNvSpPr/>
                <p:nvPr/>
              </p:nvSpPr>
              <p:spPr bwMode="auto">
                <a:xfrm>
                  <a:off x="1115616"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71" name="Oval 1370"/>
                <p:cNvSpPr/>
                <p:nvPr/>
              </p:nvSpPr>
              <p:spPr bwMode="auto">
                <a:xfrm>
                  <a:off x="2026960"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72" name="Oval 1371"/>
                <p:cNvSpPr/>
                <p:nvPr/>
              </p:nvSpPr>
              <p:spPr bwMode="auto">
                <a:xfrm>
                  <a:off x="2460144" y="371589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73" name="Oval 1372"/>
                <p:cNvSpPr/>
                <p:nvPr/>
              </p:nvSpPr>
              <p:spPr bwMode="auto">
                <a:xfrm>
                  <a:off x="2240908" y="32331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sp>
            <p:nvSpPr>
              <p:cNvPr id="1332" name="Oval 1331"/>
              <p:cNvSpPr/>
              <p:nvPr/>
            </p:nvSpPr>
            <p:spPr bwMode="auto">
              <a:xfrm flipH="1">
                <a:off x="4182616" y="3269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33" name="Oval 1332"/>
              <p:cNvSpPr/>
              <p:nvPr/>
            </p:nvSpPr>
            <p:spPr bwMode="auto">
              <a:xfrm flipH="1">
                <a:off x="3130312" y="23142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34" name="Oval 1333"/>
              <p:cNvSpPr/>
              <p:nvPr/>
            </p:nvSpPr>
            <p:spPr bwMode="auto">
              <a:xfrm flipH="1">
                <a:off x="3830960"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35" name="Oval 1334"/>
              <p:cNvSpPr/>
              <p:nvPr/>
            </p:nvSpPr>
            <p:spPr bwMode="auto">
              <a:xfrm flipH="1">
                <a:off x="3655132" y="32415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36" name="Oval 1335"/>
              <p:cNvSpPr/>
              <p:nvPr/>
            </p:nvSpPr>
            <p:spPr bwMode="auto">
              <a:xfrm flipH="1">
                <a:off x="3240948" y="2842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37" name="Oval 1336"/>
              <p:cNvSpPr/>
              <p:nvPr/>
            </p:nvSpPr>
            <p:spPr bwMode="auto">
              <a:xfrm flipH="1">
                <a:off x="3915152" y="282778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38" name="Oval 1337"/>
              <p:cNvSpPr/>
              <p:nvPr/>
            </p:nvSpPr>
            <p:spPr bwMode="auto">
              <a:xfrm flipH="1">
                <a:off x="3563496" y="24900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39" name="Oval 1338"/>
              <p:cNvSpPr/>
              <p:nvPr/>
            </p:nvSpPr>
            <p:spPr bwMode="auto">
              <a:xfrm flipH="1">
                <a:off x="4286632"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40" name="Oval 1339"/>
              <p:cNvSpPr/>
              <p:nvPr/>
            </p:nvSpPr>
            <p:spPr bwMode="auto">
              <a:xfrm flipH="1">
                <a:off x="3375288"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41" name="Oval 1340"/>
              <p:cNvSpPr/>
              <p:nvPr/>
            </p:nvSpPr>
            <p:spPr bwMode="auto">
              <a:xfrm flipH="1">
                <a:off x="2942104" y="373912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42" name="Oval 1341"/>
              <p:cNvSpPr/>
              <p:nvPr/>
            </p:nvSpPr>
            <p:spPr bwMode="auto">
              <a:xfrm flipH="1">
                <a:off x="3161340" y="32564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43" name="Oval 1342"/>
              <p:cNvSpPr/>
              <p:nvPr/>
            </p:nvSpPr>
            <p:spPr bwMode="auto">
              <a:xfrm flipV="1">
                <a:off x="2679576" y="5294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44" name="Oval 1343"/>
              <p:cNvSpPr/>
              <p:nvPr/>
            </p:nvSpPr>
            <p:spPr bwMode="auto">
              <a:xfrm flipV="1">
                <a:off x="1195224" y="41841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45" name="Oval 1344"/>
              <p:cNvSpPr/>
              <p:nvPr/>
            </p:nvSpPr>
            <p:spPr bwMode="auto">
              <a:xfrm flipV="1">
                <a:off x="2247528" y="513928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46" name="Oval 1345"/>
              <p:cNvSpPr/>
              <p:nvPr/>
            </p:nvSpPr>
            <p:spPr bwMode="auto">
              <a:xfrm flipV="1">
                <a:off x="2679576" y="47609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47" name="Oval 1346"/>
              <p:cNvSpPr/>
              <p:nvPr/>
            </p:nvSpPr>
            <p:spPr bwMode="auto">
              <a:xfrm flipV="1">
                <a:off x="2670252" y="4204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48" name="Oval 1347"/>
              <p:cNvSpPr/>
              <p:nvPr/>
            </p:nvSpPr>
            <p:spPr bwMode="auto">
              <a:xfrm flipV="1">
                <a:off x="172270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49" name="Oval 1348"/>
              <p:cNvSpPr/>
              <p:nvPr/>
            </p:nvSpPr>
            <p:spPr bwMode="auto">
              <a:xfrm flipV="1">
                <a:off x="2136892" y="46108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50" name="Oval 1349"/>
              <p:cNvSpPr/>
              <p:nvPr/>
            </p:nvSpPr>
            <p:spPr bwMode="auto">
              <a:xfrm flipV="1">
                <a:off x="1462688" y="4625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51" name="Oval 1350"/>
              <p:cNvSpPr/>
              <p:nvPr/>
            </p:nvSpPr>
            <p:spPr bwMode="auto">
              <a:xfrm flipV="1">
                <a:off x="1814344" y="49634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52" name="Oval 1351"/>
              <p:cNvSpPr/>
              <p:nvPr/>
            </p:nvSpPr>
            <p:spPr bwMode="auto">
              <a:xfrm flipV="1">
                <a:off x="2216500" y="41970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53" name="Oval 1352"/>
              <p:cNvSpPr/>
              <p:nvPr/>
            </p:nvSpPr>
            <p:spPr bwMode="auto">
              <a:xfrm flipH="1" flipV="1">
                <a:off x="4205104" y="41989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54" name="Oval 1353"/>
              <p:cNvSpPr/>
              <p:nvPr/>
            </p:nvSpPr>
            <p:spPr bwMode="auto">
              <a:xfrm flipH="1" flipV="1">
                <a:off x="3152800" y="51541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55" name="Oval 1354"/>
              <p:cNvSpPr/>
              <p:nvPr/>
            </p:nvSpPr>
            <p:spPr bwMode="auto">
              <a:xfrm flipH="1" flipV="1">
                <a:off x="3677620" y="422676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56" name="Oval 1355"/>
              <p:cNvSpPr/>
              <p:nvPr/>
            </p:nvSpPr>
            <p:spPr bwMode="auto">
              <a:xfrm flipH="1" flipV="1">
                <a:off x="3263436" y="4625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57" name="Oval 1356"/>
              <p:cNvSpPr/>
              <p:nvPr/>
            </p:nvSpPr>
            <p:spPr bwMode="auto">
              <a:xfrm flipH="1" flipV="1">
                <a:off x="3937640" y="46405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58" name="Oval 1357"/>
              <p:cNvSpPr/>
              <p:nvPr/>
            </p:nvSpPr>
            <p:spPr bwMode="auto">
              <a:xfrm flipH="1" flipV="1">
                <a:off x="3585984" y="49783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59" name="Oval 1358"/>
              <p:cNvSpPr/>
              <p:nvPr/>
            </p:nvSpPr>
            <p:spPr bwMode="auto">
              <a:xfrm flipH="1" flipV="1">
                <a:off x="318382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grpSp>
          <p:nvGrpSpPr>
            <p:cNvPr id="1374" name="Group 1373"/>
            <p:cNvGrpSpPr/>
            <p:nvPr/>
          </p:nvGrpSpPr>
          <p:grpSpPr>
            <a:xfrm>
              <a:off x="6272626" y="11808400"/>
              <a:ext cx="961627" cy="961627"/>
              <a:chOff x="1043608" y="2060848"/>
              <a:chExt cx="3672408" cy="3672408"/>
            </a:xfrm>
          </p:grpSpPr>
          <p:sp>
            <p:nvSpPr>
              <p:cNvPr id="1375" name="Oval 1374"/>
              <p:cNvSpPr/>
              <p:nvPr/>
            </p:nvSpPr>
            <p:spPr bwMode="auto">
              <a:xfrm>
                <a:off x="1043608" y="2060848"/>
                <a:ext cx="3672408" cy="3672408"/>
              </a:xfrm>
              <a:prstGeom prst="ellipse">
                <a:avLst/>
              </a:prstGeom>
              <a:solidFill>
                <a:srgbClr val="FFCC66"/>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nvGrpSpPr>
              <p:cNvPr id="1376" name="Group 1375"/>
              <p:cNvGrpSpPr/>
              <p:nvPr/>
            </p:nvGrpSpPr>
            <p:grpSpPr>
              <a:xfrm>
                <a:off x="1115616" y="2135912"/>
                <a:ext cx="1940024" cy="1936968"/>
                <a:chOff x="1115616" y="2135912"/>
                <a:chExt cx="1940024" cy="1936968"/>
              </a:xfrm>
            </p:grpSpPr>
            <p:sp>
              <p:nvSpPr>
                <p:cNvPr id="1405" name="Oval 1404"/>
                <p:cNvSpPr/>
                <p:nvPr/>
              </p:nvSpPr>
              <p:spPr bwMode="auto">
                <a:xfrm>
                  <a:off x="2703984" y="21359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06" name="Oval 1405"/>
                <p:cNvSpPr/>
                <p:nvPr/>
              </p:nvSpPr>
              <p:spPr bwMode="auto">
                <a:xfrm>
                  <a:off x="1219632" y="32461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07" name="Oval 1406"/>
                <p:cNvSpPr/>
                <p:nvPr/>
              </p:nvSpPr>
              <p:spPr bwMode="auto">
                <a:xfrm>
                  <a:off x="2271936" y="22909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08" name="Oval 1407"/>
                <p:cNvSpPr/>
                <p:nvPr/>
              </p:nvSpPr>
              <p:spPr bwMode="auto">
                <a:xfrm>
                  <a:off x="2703984" y="26693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09" name="Oval 1408"/>
                <p:cNvSpPr/>
                <p:nvPr/>
              </p:nvSpPr>
              <p:spPr bwMode="auto">
                <a:xfrm>
                  <a:off x="2694660" y="3225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10" name="Oval 1409"/>
                <p:cNvSpPr/>
                <p:nvPr/>
              </p:nvSpPr>
              <p:spPr bwMode="auto">
                <a:xfrm>
                  <a:off x="1571288"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11" name="Oval 1410"/>
                <p:cNvSpPr/>
                <p:nvPr/>
              </p:nvSpPr>
              <p:spPr bwMode="auto">
                <a:xfrm>
                  <a:off x="1747116" y="32183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12" name="Oval 1411"/>
                <p:cNvSpPr/>
                <p:nvPr/>
              </p:nvSpPr>
              <p:spPr bwMode="auto">
                <a:xfrm>
                  <a:off x="2161300" y="281944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13" name="Oval 1412"/>
                <p:cNvSpPr/>
                <p:nvPr/>
              </p:nvSpPr>
              <p:spPr bwMode="auto">
                <a:xfrm>
                  <a:off x="1487096" y="2804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14" name="Oval 1413"/>
                <p:cNvSpPr/>
                <p:nvPr/>
              </p:nvSpPr>
              <p:spPr bwMode="auto">
                <a:xfrm>
                  <a:off x="1838752" y="246680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15" name="Oval 1414"/>
                <p:cNvSpPr/>
                <p:nvPr/>
              </p:nvSpPr>
              <p:spPr bwMode="auto">
                <a:xfrm>
                  <a:off x="1115616"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16" name="Oval 1415"/>
                <p:cNvSpPr/>
                <p:nvPr/>
              </p:nvSpPr>
              <p:spPr bwMode="auto">
                <a:xfrm>
                  <a:off x="2026960"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17" name="Oval 1416"/>
                <p:cNvSpPr/>
                <p:nvPr/>
              </p:nvSpPr>
              <p:spPr bwMode="auto">
                <a:xfrm>
                  <a:off x="2460144" y="371589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18" name="Oval 1417"/>
                <p:cNvSpPr/>
                <p:nvPr/>
              </p:nvSpPr>
              <p:spPr bwMode="auto">
                <a:xfrm>
                  <a:off x="2240908" y="32331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sp>
            <p:nvSpPr>
              <p:cNvPr id="1377" name="Oval 1376"/>
              <p:cNvSpPr/>
              <p:nvPr/>
            </p:nvSpPr>
            <p:spPr bwMode="auto">
              <a:xfrm flipH="1">
                <a:off x="4182616" y="3269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78" name="Oval 1377"/>
              <p:cNvSpPr/>
              <p:nvPr/>
            </p:nvSpPr>
            <p:spPr bwMode="auto">
              <a:xfrm flipH="1">
                <a:off x="3130312" y="23142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79" name="Oval 1378"/>
              <p:cNvSpPr/>
              <p:nvPr/>
            </p:nvSpPr>
            <p:spPr bwMode="auto">
              <a:xfrm flipH="1">
                <a:off x="3830960"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80" name="Oval 1379"/>
              <p:cNvSpPr/>
              <p:nvPr/>
            </p:nvSpPr>
            <p:spPr bwMode="auto">
              <a:xfrm flipH="1">
                <a:off x="3655132" y="32415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81" name="Oval 1380"/>
              <p:cNvSpPr/>
              <p:nvPr/>
            </p:nvSpPr>
            <p:spPr bwMode="auto">
              <a:xfrm flipH="1">
                <a:off x="3240948" y="2842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82" name="Oval 1381"/>
              <p:cNvSpPr/>
              <p:nvPr/>
            </p:nvSpPr>
            <p:spPr bwMode="auto">
              <a:xfrm flipH="1">
                <a:off x="3915152" y="282778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83" name="Oval 1382"/>
              <p:cNvSpPr/>
              <p:nvPr/>
            </p:nvSpPr>
            <p:spPr bwMode="auto">
              <a:xfrm flipH="1">
                <a:off x="3563496" y="24900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84" name="Oval 1383"/>
              <p:cNvSpPr/>
              <p:nvPr/>
            </p:nvSpPr>
            <p:spPr bwMode="auto">
              <a:xfrm flipH="1">
                <a:off x="4286632"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85" name="Oval 1384"/>
              <p:cNvSpPr/>
              <p:nvPr/>
            </p:nvSpPr>
            <p:spPr bwMode="auto">
              <a:xfrm flipH="1">
                <a:off x="3375288"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86" name="Oval 1385"/>
              <p:cNvSpPr/>
              <p:nvPr/>
            </p:nvSpPr>
            <p:spPr bwMode="auto">
              <a:xfrm flipH="1">
                <a:off x="2942104" y="373912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87" name="Oval 1386"/>
              <p:cNvSpPr/>
              <p:nvPr/>
            </p:nvSpPr>
            <p:spPr bwMode="auto">
              <a:xfrm flipH="1">
                <a:off x="3161340" y="32564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88" name="Oval 1387"/>
              <p:cNvSpPr/>
              <p:nvPr/>
            </p:nvSpPr>
            <p:spPr bwMode="auto">
              <a:xfrm flipV="1">
                <a:off x="2679576" y="5294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89" name="Oval 1388"/>
              <p:cNvSpPr/>
              <p:nvPr/>
            </p:nvSpPr>
            <p:spPr bwMode="auto">
              <a:xfrm flipV="1">
                <a:off x="1195224" y="41841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90" name="Oval 1389"/>
              <p:cNvSpPr/>
              <p:nvPr/>
            </p:nvSpPr>
            <p:spPr bwMode="auto">
              <a:xfrm flipV="1">
                <a:off x="2247528" y="513928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91" name="Oval 1390"/>
              <p:cNvSpPr/>
              <p:nvPr/>
            </p:nvSpPr>
            <p:spPr bwMode="auto">
              <a:xfrm flipV="1">
                <a:off x="2679576" y="47609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92" name="Oval 1391"/>
              <p:cNvSpPr/>
              <p:nvPr/>
            </p:nvSpPr>
            <p:spPr bwMode="auto">
              <a:xfrm flipV="1">
                <a:off x="2670252" y="4204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93" name="Oval 1392"/>
              <p:cNvSpPr/>
              <p:nvPr/>
            </p:nvSpPr>
            <p:spPr bwMode="auto">
              <a:xfrm flipV="1">
                <a:off x="172270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94" name="Oval 1393"/>
              <p:cNvSpPr/>
              <p:nvPr/>
            </p:nvSpPr>
            <p:spPr bwMode="auto">
              <a:xfrm flipV="1">
                <a:off x="2136892" y="46108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95" name="Oval 1394"/>
              <p:cNvSpPr/>
              <p:nvPr/>
            </p:nvSpPr>
            <p:spPr bwMode="auto">
              <a:xfrm flipV="1">
                <a:off x="1462688" y="4625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96" name="Oval 1395"/>
              <p:cNvSpPr/>
              <p:nvPr/>
            </p:nvSpPr>
            <p:spPr bwMode="auto">
              <a:xfrm flipV="1">
                <a:off x="1814344" y="49634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97" name="Oval 1396"/>
              <p:cNvSpPr/>
              <p:nvPr/>
            </p:nvSpPr>
            <p:spPr bwMode="auto">
              <a:xfrm flipV="1">
                <a:off x="2216500" y="41970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98" name="Oval 1397"/>
              <p:cNvSpPr/>
              <p:nvPr/>
            </p:nvSpPr>
            <p:spPr bwMode="auto">
              <a:xfrm flipH="1" flipV="1">
                <a:off x="4205104" y="41989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399" name="Oval 1398"/>
              <p:cNvSpPr/>
              <p:nvPr/>
            </p:nvSpPr>
            <p:spPr bwMode="auto">
              <a:xfrm flipH="1" flipV="1">
                <a:off x="3152800" y="51541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00" name="Oval 1399"/>
              <p:cNvSpPr/>
              <p:nvPr/>
            </p:nvSpPr>
            <p:spPr bwMode="auto">
              <a:xfrm flipH="1" flipV="1">
                <a:off x="3677620" y="422676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01" name="Oval 1400"/>
              <p:cNvSpPr/>
              <p:nvPr/>
            </p:nvSpPr>
            <p:spPr bwMode="auto">
              <a:xfrm flipH="1" flipV="1">
                <a:off x="3263436" y="4625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02" name="Oval 1401"/>
              <p:cNvSpPr/>
              <p:nvPr/>
            </p:nvSpPr>
            <p:spPr bwMode="auto">
              <a:xfrm flipH="1" flipV="1">
                <a:off x="3937640" y="46405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03" name="Oval 1402"/>
              <p:cNvSpPr/>
              <p:nvPr/>
            </p:nvSpPr>
            <p:spPr bwMode="auto">
              <a:xfrm flipH="1" flipV="1">
                <a:off x="3585984" y="49783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04" name="Oval 1403"/>
              <p:cNvSpPr/>
              <p:nvPr/>
            </p:nvSpPr>
            <p:spPr bwMode="auto">
              <a:xfrm flipH="1" flipV="1">
                <a:off x="318382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grpSp>
          <p:nvGrpSpPr>
            <p:cNvPr id="1419" name="Group 1418"/>
            <p:cNvGrpSpPr/>
            <p:nvPr/>
          </p:nvGrpSpPr>
          <p:grpSpPr>
            <a:xfrm>
              <a:off x="5303751" y="12769482"/>
              <a:ext cx="961627" cy="961627"/>
              <a:chOff x="1043608" y="2060848"/>
              <a:chExt cx="3672408" cy="3672408"/>
            </a:xfrm>
          </p:grpSpPr>
          <p:sp>
            <p:nvSpPr>
              <p:cNvPr id="1420" name="Oval 1419"/>
              <p:cNvSpPr/>
              <p:nvPr/>
            </p:nvSpPr>
            <p:spPr bwMode="auto">
              <a:xfrm>
                <a:off x="1043608" y="2060848"/>
                <a:ext cx="3672408" cy="3672408"/>
              </a:xfrm>
              <a:prstGeom prst="ellipse">
                <a:avLst/>
              </a:prstGeom>
              <a:solidFill>
                <a:srgbClr val="FFCC66"/>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nvGrpSpPr>
              <p:cNvPr id="1421" name="Group 1420"/>
              <p:cNvGrpSpPr/>
              <p:nvPr/>
            </p:nvGrpSpPr>
            <p:grpSpPr>
              <a:xfrm>
                <a:off x="1115616" y="2135912"/>
                <a:ext cx="1940024" cy="1936968"/>
                <a:chOff x="1115616" y="2135912"/>
                <a:chExt cx="1940024" cy="1936968"/>
              </a:xfrm>
            </p:grpSpPr>
            <p:sp>
              <p:nvSpPr>
                <p:cNvPr id="1450" name="Oval 1449"/>
                <p:cNvSpPr/>
                <p:nvPr/>
              </p:nvSpPr>
              <p:spPr bwMode="auto">
                <a:xfrm>
                  <a:off x="2703984" y="21359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51" name="Oval 1450"/>
                <p:cNvSpPr/>
                <p:nvPr/>
              </p:nvSpPr>
              <p:spPr bwMode="auto">
                <a:xfrm>
                  <a:off x="1219632" y="32461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52" name="Oval 1451"/>
                <p:cNvSpPr/>
                <p:nvPr/>
              </p:nvSpPr>
              <p:spPr bwMode="auto">
                <a:xfrm>
                  <a:off x="2271936" y="22909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53" name="Oval 1452"/>
                <p:cNvSpPr/>
                <p:nvPr/>
              </p:nvSpPr>
              <p:spPr bwMode="auto">
                <a:xfrm>
                  <a:off x="2703984" y="26693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54" name="Oval 1453"/>
                <p:cNvSpPr/>
                <p:nvPr/>
              </p:nvSpPr>
              <p:spPr bwMode="auto">
                <a:xfrm>
                  <a:off x="2694660" y="3225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55" name="Oval 1454"/>
                <p:cNvSpPr/>
                <p:nvPr/>
              </p:nvSpPr>
              <p:spPr bwMode="auto">
                <a:xfrm>
                  <a:off x="1571288"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56" name="Oval 1455"/>
                <p:cNvSpPr/>
                <p:nvPr/>
              </p:nvSpPr>
              <p:spPr bwMode="auto">
                <a:xfrm>
                  <a:off x="1747116" y="32183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57" name="Oval 1456"/>
                <p:cNvSpPr/>
                <p:nvPr/>
              </p:nvSpPr>
              <p:spPr bwMode="auto">
                <a:xfrm>
                  <a:off x="2161300" y="281944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58" name="Oval 1457"/>
                <p:cNvSpPr/>
                <p:nvPr/>
              </p:nvSpPr>
              <p:spPr bwMode="auto">
                <a:xfrm>
                  <a:off x="1487096" y="2804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59" name="Oval 1458"/>
                <p:cNvSpPr/>
                <p:nvPr/>
              </p:nvSpPr>
              <p:spPr bwMode="auto">
                <a:xfrm>
                  <a:off x="1838752" y="246680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60" name="Oval 1459"/>
                <p:cNvSpPr/>
                <p:nvPr/>
              </p:nvSpPr>
              <p:spPr bwMode="auto">
                <a:xfrm>
                  <a:off x="1115616"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61" name="Oval 1460"/>
                <p:cNvSpPr/>
                <p:nvPr/>
              </p:nvSpPr>
              <p:spPr bwMode="auto">
                <a:xfrm>
                  <a:off x="2026960"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62" name="Oval 1461"/>
                <p:cNvSpPr/>
                <p:nvPr/>
              </p:nvSpPr>
              <p:spPr bwMode="auto">
                <a:xfrm>
                  <a:off x="2460144" y="371589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63" name="Oval 1462"/>
                <p:cNvSpPr/>
                <p:nvPr/>
              </p:nvSpPr>
              <p:spPr bwMode="auto">
                <a:xfrm>
                  <a:off x="2240908" y="32331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sp>
            <p:nvSpPr>
              <p:cNvPr id="1422" name="Oval 1421"/>
              <p:cNvSpPr/>
              <p:nvPr/>
            </p:nvSpPr>
            <p:spPr bwMode="auto">
              <a:xfrm flipH="1">
                <a:off x="4182616" y="3269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23" name="Oval 1422"/>
              <p:cNvSpPr/>
              <p:nvPr/>
            </p:nvSpPr>
            <p:spPr bwMode="auto">
              <a:xfrm flipH="1">
                <a:off x="3130312" y="23142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24" name="Oval 1423"/>
              <p:cNvSpPr/>
              <p:nvPr/>
            </p:nvSpPr>
            <p:spPr bwMode="auto">
              <a:xfrm flipH="1">
                <a:off x="3830960"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25" name="Oval 1424"/>
              <p:cNvSpPr/>
              <p:nvPr/>
            </p:nvSpPr>
            <p:spPr bwMode="auto">
              <a:xfrm flipH="1">
                <a:off x="3655132" y="32415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26" name="Oval 1425"/>
              <p:cNvSpPr/>
              <p:nvPr/>
            </p:nvSpPr>
            <p:spPr bwMode="auto">
              <a:xfrm flipH="1">
                <a:off x="3240948" y="2842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27" name="Oval 1426"/>
              <p:cNvSpPr/>
              <p:nvPr/>
            </p:nvSpPr>
            <p:spPr bwMode="auto">
              <a:xfrm flipH="1">
                <a:off x="3915152" y="282778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28" name="Oval 1427"/>
              <p:cNvSpPr/>
              <p:nvPr/>
            </p:nvSpPr>
            <p:spPr bwMode="auto">
              <a:xfrm flipH="1">
                <a:off x="3563496" y="24900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29" name="Oval 1428"/>
              <p:cNvSpPr/>
              <p:nvPr/>
            </p:nvSpPr>
            <p:spPr bwMode="auto">
              <a:xfrm flipH="1">
                <a:off x="4286632"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30" name="Oval 1429"/>
              <p:cNvSpPr/>
              <p:nvPr/>
            </p:nvSpPr>
            <p:spPr bwMode="auto">
              <a:xfrm flipH="1">
                <a:off x="3375288"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31" name="Oval 1430"/>
              <p:cNvSpPr/>
              <p:nvPr/>
            </p:nvSpPr>
            <p:spPr bwMode="auto">
              <a:xfrm flipH="1">
                <a:off x="2942104" y="373912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32" name="Oval 1431"/>
              <p:cNvSpPr/>
              <p:nvPr/>
            </p:nvSpPr>
            <p:spPr bwMode="auto">
              <a:xfrm flipH="1">
                <a:off x="3161340" y="32564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33" name="Oval 1432"/>
              <p:cNvSpPr/>
              <p:nvPr/>
            </p:nvSpPr>
            <p:spPr bwMode="auto">
              <a:xfrm flipV="1">
                <a:off x="2679576" y="5294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34" name="Oval 1433"/>
              <p:cNvSpPr/>
              <p:nvPr/>
            </p:nvSpPr>
            <p:spPr bwMode="auto">
              <a:xfrm flipV="1">
                <a:off x="1195224" y="41841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35" name="Oval 1434"/>
              <p:cNvSpPr/>
              <p:nvPr/>
            </p:nvSpPr>
            <p:spPr bwMode="auto">
              <a:xfrm flipV="1">
                <a:off x="2247528" y="513928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36" name="Oval 1435"/>
              <p:cNvSpPr/>
              <p:nvPr/>
            </p:nvSpPr>
            <p:spPr bwMode="auto">
              <a:xfrm flipV="1">
                <a:off x="2679576" y="47609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37" name="Oval 1436"/>
              <p:cNvSpPr/>
              <p:nvPr/>
            </p:nvSpPr>
            <p:spPr bwMode="auto">
              <a:xfrm flipV="1">
                <a:off x="2670252" y="4204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38" name="Oval 1437"/>
              <p:cNvSpPr/>
              <p:nvPr/>
            </p:nvSpPr>
            <p:spPr bwMode="auto">
              <a:xfrm flipV="1">
                <a:off x="172270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39" name="Oval 1438"/>
              <p:cNvSpPr/>
              <p:nvPr/>
            </p:nvSpPr>
            <p:spPr bwMode="auto">
              <a:xfrm flipV="1">
                <a:off x="2136892" y="46108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40" name="Oval 1439"/>
              <p:cNvSpPr/>
              <p:nvPr/>
            </p:nvSpPr>
            <p:spPr bwMode="auto">
              <a:xfrm flipV="1">
                <a:off x="1462688" y="4625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41" name="Oval 1440"/>
              <p:cNvSpPr/>
              <p:nvPr/>
            </p:nvSpPr>
            <p:spPr bwMode="auto">
              <a:xfrm flipV="1">
                <a:off x="1814344" y="49634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42" name="Oval 1441"/>
              <p:cNvSpPr/>
              <p:nvPr/>
            </p:nvSpPr>
            <p:spPr bwMode="auto">
              <a:xfrm flipV="1">
                <a:off x="2216500" y="41970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43" name="Oval 1442"/>
              <p:cNvSpPr/>
              <p:nvPr/>
            </p:nvSpPr>
            <p:spPr bwMode="auto">
              <a:xfrm flipH="1" flipV="1">
                <a:off x="4205104" y="41989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44" name="Oval 1443"/>
              <p:cNvSpPr/>
              <p:nvPr/>
            </p:nvSpPr>
            <p:spPr bwMode="auto">
              <a:xfrm flipH="1" flipV="1">
                <a:off x="3152800" y="51541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45" name="Oval 1444"/>
              <p:cNvSpPr/>
              <p:nvPr/>
            </p:nvSpPr>
            <p:spPr bwMode="auto">
              <a:xfrm flipH="1" flipV="1">
                <a:off x="3677620" y="422676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46" name="Oval 1445"/>
              <p:cNvSpPr/>
              <p:nvPr/>
            </p:nvSpPr>
            <p:spPr bwMode="auto">
              <a:xfrm flipH="1" flipV="1">
                <a:off x="3263436" y="4625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47" name="Oval 1446"/>
              <p:cNvSpPr/>
              <p:nvPr/>
            </p:nvSpPr>
            <p:spPr bwMode="auto">
              <a:xfrm flipH="1" flipV="1">
                <a:off x="3937640" y="46405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48" name="Oval 1447"/>
              <p:cNvSpPr/>
              <p:nvPr/>
            </p:nvSpPr>
            <p:spPr bwMode="auto">
              <a:xfrm flipH="1" flipV="1">
                <a:off x="3585984" y="49783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49" name="Oval 1448"/>
              <p:cNvSpPr/>
              <p:nvPr/>
            </p:nvSpPr>
            <p:spPr bwMode="auto">
              <a:xfrm flipH="1" flipV="1">
                <a:off x="318382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grpSp>
          <p:nvGrpSpPr>
            <p:cNvPr id="1464" name="Group 1463"/>
            <p:cNvGrpSpPr/>
            <p:nvPr/>
          </p:nvGrpSpPr>
          <p:grpSpPr>
            <a:xfrm>
              <a:off x="6275602" y="12775565"/>
              <a:ext cx="961627" cy="961627"/>
              <a:chOff x="1043608" y="2060848"/>
              <a:chExt cx="3672408" cy="3672408"/>
            </a:xfrm>
          </p:grpSpPr>
          <p:sp>
            <p:nvSpPr>
              <p:cNvPr id="1465" name="Oval 1464"/>
              <p:cNvSpPr/>
              <p:nvPr/>
            </p:nvSpPr>
            <p:spPr bwMode="auto">
              <a:xfrm>
                <a:off x="1043608" y="2060848"/>
                <a:ext cx="3672408" cy="3672408"/>
              </a:xfrm>
              <a:prstGeom prst="ellipse">
                <a:avLst/>
              </a:prstGeom>
              <a:solidFill>
                <a:srgbClr val="FFCC66"/>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nvGrpSpPr>
              <p:cNvPr id="1466" name="Group 1465"/>
              <p:cNvGrpSpPr/>
              <p:nvPr/>
            </p:nvGrpSpPr>
            <p:grpSpPr>
              <a:xfrm>
                <a:off x="1115616" y="2135912"/>
                <a:ext cx="1940024" cy="1936968"/>
                <a:chOff x="1115616" y="2135912"/>
                <a:chExt cx="1940024" cy="1936968"/>
              </a:xfrm>
            </p:grpSpPr>
            <p:sp>
              <p:nvSpPr>
                <p:cNvPr id="1495" name="Oval 1494"/>
                <p:cNvSpPr/>
                <p:nvPr/>
              </p:nvSpPr>
              <p:spPr bwMode="auto">
                <a:xfrm>
                  <a:off x="2703984" y="21359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96" name="Oval 1495"/>
                <p:cNvSpPr/>
                <p:nvPr/>
              </p:nvSpPr>
              <p:spPr bwMode="auto">
                <a:xfrm>
                  <a:off x="1219632" y="32461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97" name="Oval 1496"/>
                <p:cNvSpPr/>
                <p:nvPr/>
              </p:nvSpPr>
              <p:spPr bwMode="auto">
                <a:xfrm>
                  <a:off x="2271936" y="22909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98" name="Oval 1497"/>
                <p:cNvSpPr/>
                <p:nvPr/>
              </p:nvSpPr>
              <p:spPr bwMode="auto">
                <a:xfrm>
                  <a:off x="2703984" y="26693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99" name="Oval 1498"/>
                <p:cNvSpPr/>
                <p:nvPr/>
              </p:nvSpPr>
              <p:spPr bwMode="auto">
                <a:xfrm>
                  <a:off x="2694660" y="3225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500" name="Oval 1499"/>
                <p:cNvSpPr/>
                <p:nvPr/>
              </p:nvSpPr>
              <p:spPr bwMode="auto">
                <a:xfrm>
                  <a:off x="1571288"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501" name="Oval 1500"/>
                <p:cNvSpPr/>
                <p:nvPr/>
              </p:nvSpPr>
              <p:spPr bwMode="auto">
                <a:xfrm>
                  <a:off x="1747116" y="32183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502" name="Oval 1501"/>
                <p:cNvSpPr/>
                <p:nvPr/>
              </p:nvSpPr>
              <p:spPr bwMode="auto">
                <a:xfrm>
                  <a:off x="2161300" y="281944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503" name="Oval 1502"/>
                <p:cNvSpPr/>
                <p:nvPr/>
              </p:nvSpPr>
              <p:spPr bwMode="auto">
                <a:xfrm>
                  <a:off x="1487096" y="28045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504" name="Oval 1503"/>
                <p:cNvSpPr/>
                <p:nvPr/>
              </p:nvSpPr>
              <p:spPr bwMode="auto">
                <a:xfrm>
                  <a:off x="1838752" y="246680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505" name="Oval 1504"/>
                <p:cNvSpPr/>
                <p:nvPr/>
              </p:nvSpPr>
              <p:spPr bwMode="auto">
                <a:xfrm>
                  <a:off x="1115616"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506" name="Oval 1505"/>
                <p:cNvSpPr/>
                <p:nvPr/>
              </p:nvSpPr>
              <p:spPr bwMode="auto">
                <a:xfrm>
                  <a:off x="2026960" y="37212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507" name="Oval 1506"/>
                <p:cNvSpPr/>
                <p:nvPr/>
              </p:nvSpPr>
              <p:spPr bwMode="auto">
                <a:xfrm>
                  <a:off x="2460144" y="371589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508" name="Oval 1507"/>
                <p:cNvSpPr/>
                <p:nvPr/>
              </p:nvSpPr>
              <p:spPr bwMode="auto">
                <a:xfrm>
                  <a:off x="2240908" y="32331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sp>
            <p:nvSpPr>
              <p:cNvPr id="1467" name="Oval 1466"/>
              <p:cNvSpPr/>
              <p:nvPr/>
            </p:nvSpPr>
            <p:spPr bwMode="auto">
              <a:xfrm flipH="1">
                <a:off x="4182616" y="3269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68" name="Oval 1467"/>
              <p:cNvSpPr/>
              <p:nvPr/>
            </p:nvSpPr>
            <p:spPr bwMode="auto">
              <a:xfrm flipH="1">
                <a:off x="3130312" y="23142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69" name="Oval 1468"/>
              <p:cNvSpPr/>
              <p:nvPr/>
            </p:nvSpPr>
            <p:spPr bwMode="auto">
              <a:xfrm flipH="1">
                <a:off x="3830960"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70" name="Oval 1469"/>
              <p:cNvSpPr/>
              <p:nvPr/>
            </p:nvSpPr>
            <p:spPr bwMode="auto">
              <a:xfrm flipH="1">
                <a:off x="3655132" y="324157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71" name="Oval 1470"/>
              <p:cNvSpPr/>
              <p:nvPr/>
            </p:nvSpPr>
            <p:spPr bwMode="auto">
              <a:xfrm flipH="1">
                <a:off x="3240948" y="2842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72" name="Oval 1471"/>
              <p:cNvSpPr/>
              <p:nvPr/>
            </p:nvSpPr>
            <p:spPr bwMode="auto">
              <a:xfrm flipH="1">
                <a:off x="3915152" y="282778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73" name="Oval 1472"/>
              <p:cNvSpPr/>
              <p:nvPr/>
            </p:nvSpPr>
            <p:spPr bwMode="auto">
              <a:xfrm flipH="1">
                <a:off x="3563496" y="24900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74" name="Oval 1473"/>
              <p:cNvSpPr/>
              <p:nvPr/>
            </p:nvSpPr>
            <p:spPr bwMode="auto">
              <a:xfrm flipH="1">
                <a:off x="4286632"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75" name="Oval 1474"/>
              <p:cNvSpPr/>
              <p:nvPr/>
            </p:nvSpPr>
            <p:spPr bwMode="auto">
              <a:xfrm flipH="1">
                <a:off x="3375288" y="374445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76" name="Oval 1475"/>
              <p:cNvSpPr/>
              <p:nvPr/>
            </p:nvSpPr>
            <p:spPr bwMode="auto">
              <a:xfrm flipH="1">
                <a:off x="2942104" y="373912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77" name="Oval 1476"/>
              <p:cNvSpPr/>
              <p:nvPr/>
            </p:nvSpPr>
            <p:spPr bwMode="auto">
              <a:xfrm flipH="1">
                <a:off x="3161340" y="32564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78" name="Oval 1477"/>
              <p:cNvSpPr/>
              <p:nvPr/>
            </p:nvSpPr>
            <p:spPr bwMode="auto">
              <a:xfrm flipV="1">
                <a:off x="2679576" y="52943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79" name="Oval 1478"/>
              <p:cNvSpPr/>
              <p:nvPr/>
            </p:nvSpPr>
            <p:spPr bwMode="auto">
              <a:xfrm flipV="1">
                <a:off x="1195224" y="418414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80" name="Oval 1479"/>
              <p:cNvSpPr/>
              <p:nvPr/>
            </p:nvSpPr>
            <p:spPr bwMode="auto">
              <a:xfrm flipV="1">
                <a:off x="2247528" y="513928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81" name="Oval 1480"/>
              <p:cNvSpPr/>
              <p:nvPr/>
            </p:nvSpPr>
            <p:spPr bwMode="auto">
              <a:xfrm flipV="1">
                <a:off x="2679576" y="476095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82" name="Oval 1481"/>
              <p:cNvSpPr/>
              <p:nvPr/>
            </p:nvSpPr>
            <p:spPr bwMode="auto">
              <a:xfrm flipV="1">
                <a:off x="2670252" y="4204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83" name="Oval 1482"/>
              <p:cNvSpPr/>
              <p:nvPr/>
            </p:nvSpPr>
            <p:spPr bwMode="auto">
              <a:xfrm flipV="1">
                <a:off x="172270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84" name="Oval 1483"/>
              <p:cNvSpPr/>
              <p:nvPr/>
            </p:nvSpPr>
            <p:spPr bwMode="auto">
              <a:xfrm flipV="1">
                <a:off x="2136892" y="4610824"/>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85" name="Oval 1484"/>
              <p:cNvSpPr/>
              <p:nvPr/>
            </p:nvSpPr>
            <p:spPr bwMode="auto">
              <a:xfrm flipV="1">
                <a:off x="1462688" y="462571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86" name="Oval 1485"/>
              <p:cNvSpPr/>
              <p:nvPr/>
            </p:nvSpPr>
            <p:spPr bwMode="auto">
              <a:xfrm flipV="1">
                <a:off x="1814344" y="49634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87" name="Oval 1486"/>
              <p:cNvSpPr/>
              <p:nvPr/>
            </p:nvSpPr>
            <p:spPr bwMode="auto">
              <a:xfrm flipV="1">
                <a:off x="2216500" y="41970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88" name="Oval 1487"/>
              <p:cNvSpPr/>
              <p:nvPr/>
            </p:nvSpPr>
            <p:spPr bwMode="auto">
              <a:xfrm flipH="1" flipV="1">
                <a:off x="4205104" y="419899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89" name="Oval 1488"/>
              <p:cNvSpPr/>
              <p:nvPr/>
            </p:nvSpPr>
            <p:spPr bwMode="auto">
              <a:xfrm flipH="1" flipV="1">
                <a:off x="3152800" y="5154136"/>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90" name="Oval 1489"/>
              <p:cNvSpPr/>
              <p:nvPr/>
            </p:nvSpPr>
            <p:spPr bwMode="auto">
              <a:xfrm flipH="1" flipV="1">
                <a:off x="3677620" y="422676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91" name="Oval 1490"/>
              <p:cNvSpPr/>
              <p:nvPr/>
            </p:nvSpPr>
            <p:spPr bwMode="auto">
              <a:xfrm flipH="1" flipV="1">
                <a:off x="3263436" y="4625672"/>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92" name="Oval 1491"/>
              <p:cNvSpPr/>
              <p:nvPr/>
            </p:nvSpPr>
            <p:spPr bwMode="auto">
              <a:xfrm flipH="1" flipV="1">
                <a:off x="3937640" y="464056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93" name="Oval 1492"/>
              <p:cNvSpPr/>
              <p:nvPr/>
            </p:nvSpPr>
            <p:spPr bwMode="auto">
              <a:xfrm flipH="1" flipV="1">
                <a:off x="3585984" y="4978308"/>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494" name="Oval 1493"/>
              <p:cNvSpPr/>
              <p:nvPr/>
            </p:nvSpPr>
            <p:spPr bwMode="auto">
              <a:xfrm flipH="1" flipV="1">
                <a:off x="3183828" y="4211920"/>
                <a:ext cx="351656" cy="351656"/>
              </a:xfrm>
              <a:prstGeom prst="ellipse">
                <a:avLst/>
              </a:prstGeom>
              <a:solidFill>
                <a:srgbClr val="FF9933"/>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grpSp>
      <p:sp>
        <p:nvSpPr>
          <p:cNvPr id="1525" name="Line 4"/>
          <p:cNvSpPr>
            <a:spLocks noChangeShapeType="1"/>
          </p:cNvSpPr>
          <p:nvPr/>
        </p:nvSpPr>
        <p:spPr bwMode="auto">
          <a:xfrm flipH="1">
            <a:off x="299137" y="6415079"/>
            <a:ext cx="7920000" cy="0"/>
          </a:xfrm>
          <a:prstGeom prst="line">
            <a:avLst/>
          </a:prstGeom>
          <a:noFill/>
          <a:ln w="9525">
            <a:solidFill>
              <a:srgbClr val="000000"/>
            </a:solidFill>
            <a:round/>
            <a:headEnd type="triangle" w="sm" len="lg"/>
            <a:tailEnd type="triangle" w="sm"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1526" name="Line 4"/>
          <p:cNvSpPr>
            <a:spLocks noChangeShapeType="1"/>
          </p:cNvSpPr>
          <p:nvPr/>
        </p:nvSpPr>
        <p:spPr bwMode="auto">
          <a:xfrm flipH="1">
            <a:off x="8447616" y="4638984"/>
            <a:ext cx="0" cy="1530000"/>
          </a:xfrm>
          <a:prstGeom prst="line">
            <a:avLst/>
          </a:prstGeom>
          <a:noFill/>
          <a:ln w="9525">
            <a:solidFill>
              <a:srgbClr val="000000"/>
            </a:solidFill>
            <a:round/>
            <a:headEnd type="triangle" w="sm" len="lg"/>
            <a:tailEnd type="triangle" w="sm"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1527" name="Line 4"/>
          <p:cNvSpPr>
            <a:spLocks noChangeShapeType="1"/>
          </p:cNvSpPr>
          <p:nvPr/>
        </p:nvSpPr>
        <p:spPr bwMode="auto">
          <a:xfrm flipH="1">
            <a:off x="8220017" y="6188007"/>
            <a:ext cx="0" cy="288000"/>
          </a:xfrm>
          <a:prstGeom prst="line">
            <a:avLst/>
          </a:prstGeom>
          <a:noFill/>
          <a:ln w="9525">
            <a:solidFill>
              <a:srgbClr val="000000"/>
            </a:solidFill>
            <a:round/>
            <a:headEnd type="none" w="sm" len="lg"/>
            <a:tailEnd type="none" w="sm"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1528" name="Line 4"/>
          <p:cNvSpPr>
            <a:spLocks noChangeShapeType="1"/>
          </p:cNvSpPr>
          <p:nvPr/>
        </p:nvSpPr>
        <p:spPr bwMode="auto">
          <a:xfrm flipH="1">
            <a:off x="299137" y="6188007"/>
            <a:ext cx="0" cy="288000"/>
          </a:xfrm>
          <a:prstGeom prst="line">
            <a:avLst/>
          </a:prstGeom>
          <a:noFill/>
          <a:ln w="9525">
            <a:solidFill>
              <a:srgbClr val="000000"/>
            </a:solidFill>
            <a:round/>
            <a:headEnd type="none" w="sm" len="lg"/>
            <a:tailEnd type="none" w="sm"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1529" name="Line 4"/>
          <p:cNvSpPr>
            <a:spLocks noChangeShapeType="1"/>
          </p:cNvSpPr>
          <p:nvPr/>
        </p:nvSpPr>
        <p:spPr bwMode="auto">
          <a:xfrm flipH="1">
            <a:off x="8234377" y="4638984"/>
            <a:ext cx="288000" cy="0"/>
          </a:xfrm>
          <a:prstGeom prst="line">
            <a:avLst/>
          </a:prstGeom>
          <a:noFill/>
          <a:ln w="9525">
            <a:solidFill>
              <a:srgbClr val="000000"/>
            </a:solidFill>
            <a:round/>
            <a:headEnd type="none" w="sm" len="lg"/>
            <a:tailEnd type="none" w="sm"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p:sp>
        <p:nvSpPr>
          <p:cNvPr id="1530" name="Line 4"/>
          <p:cNvSpPr>
            <a:spLocks noChangeShapeType="1"/>
          </p:cNvSpPr>
          <p:nvPr/>
        </p:nvSpPr>
        <p:spPr bwMode="auto">
          <a:xfrm flipH="1">
            <a:off x="8234377" y="6169639"/>
            <a:ext cx="288000" cy="0"/>
          </a:xfrm>
          <a:prstGeom prst="line">
            <a:avLst/>
          </a:prstGeom>
          <a:noFill/>
          <a:ln w="9525">
            <a:solidFill>
              <a:srgbClr val="000000"/>
            </a:solidFill>
            <a:round/>
            <a:headEnd type="none" w="sm" len="lg"/>
            <a:tailEnd type="none" w="sm"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mc:AlternateContent xmlns:mc="http://schemas.openxmlformats.org/markup-compatibility/2006" xmlns:a14="http://schemas.microsoft.com/office/drawing/2010/main">
        <mc:Choice Requires="a14">
          <p:sp>
            <p:nvSpPr>
              <p:cNvPr id="1531" name="TextBox 1530"/>
              <p:cNvSpPr txBox="1"/>
              <p:nvPr/>
            </p:nvSpPr>
            <p:spPr>
              <a:xfrm>
                <a:off x="8497669" y="5174938"/>
                <a:ext cx="539443" cy="307777"/>
              </a:xfrm>
              <a:prstGeom prst="rect">
                <a:avLst/>
              </a:prstGeom>
              <a:noFill/>
            </p:spPr>
            <p:txBody>
              <a:bodyPr wrap="none" lIns="0" tIns="0" rIns="0" bIns="0" rtlCol="0">
                <a:spAutoFit/>
              </a:bodyPr>
              <a:lstStyle/>
              <a:p>
                <a:r>
                  <a:rPr lang="en-GB" sz="2000" b="0" dirty="0" smtClean="0">
                    <a:ea typeface="Cambria Math" panose="02040503050406030204" pitchFamily="18" charset="0"/>
                  </a:rPr>
                  <a:t>h</a:t>
                </a:r>
                <a14:m>
                  <m:oMath xmlns:m="http://schemas.openxmlformats.org/officeDocument/2006/math">
                    <m:r>
                      <a:rPr lang="en-GB" sz="2000" b="0" i="1" baseline="-25000" smtClean="0">
                        <a:latin typeface="Cambria Math" panose="02040503050406030204" pitchFamily="18" charset="0"/>
                        <a:ea typeface="Cambria Math" panose="02040503050406030204" pitchFamily="18" charset="0"/>
                      </a:rPr>
                      <m:t>𝑐𝑎𝑏𝑙𝑒</m:t>
                    </m:r>
                  </m:oMath>
                </a14:m>
                <a:endParaRPr lang="en-GB" sz="2000" b="0" baseline="-25000" dirty="0"/>
              </a:p>
            </p:txBody>
          </p:sp>
        </mc:Choice>
        <mc:Fallback xmlns="">
          <p:sp>
            <p:nvSpPr>
              <p:cNvPr id="1531" name="TextBox 1530"/>
              <p:cNvSpPr txBox="1">
                <a:spLocks noRot="1" noChangeAspect="1" noMove="1" noResize="1" noEditPoints="1" noAdjustHandles="1" noChangeArrowheads="1" noChangeShapeType="1" noTextEdit="1"/>
              </p:cNvSpPr>
              <p:nvPr/>
            </p:nvSpPr>
            <p:spPr>
              <a:xfrm>
                <a:off x="8497669" y="5174938"/>
                <a:ext cx="539443" cy="307777"/>
              </a:xfrm>
              <a:prstGeom prst="rect">
                <a:avLst/>
              </a:prstGeom>
              <a:blipFill>
                <a:blip r:embed="rId5"/>
                <a:stretch>
                  <a:fillRect l="-29545" t="-26000" r="-11364" b="-5000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33" name="TextBox 1532"/>
              <p:cNvSpPr txBox="1"/>
              <p:nvPr/>
            </p:nvSpPr>
            <p:spPr>
              <a:xfrm>
                <a:off x="3871936" y="6414255"/>
                <a:ext cx="582724" cy="307777"/>
              </a:xfrm>
              <a:prstGeom prst="rect">
                <a:avLst/>
              </a:prstGeom>
              <a:noFill/>
            </p:spPr>
            <p:txBody>
              <a:bodyPr wrap="none" lIns="0" tIns="0" rIns="0" bIns="0" rtlCol="0">
                <a:spAutoFit/>
              </a:bodyPr>
              <a:lstStyle/>
              <a:p>
                <a:r>
                  <a:rPr lang="en-GB" sz="2000" b="0" dirty="0" smtClean="0">
                    <a:ea typeface="Cambria Math" panose="02040503050406030204" pitchFamily="18" charset="0"/>
                  </a:rPr>
                  <a:t>w</a:t>
                </a:r>
                <a14:m>
                  <m:oMath xmlns:m="http://schemas.openxmlformats.org/officeDocument/2006/math">
                    <m:r>
                      <a:rPr lang="en-GB" sz="2000" b="0" i="1" baseline="-25000" smtClean="0">
                        <a:latin typeface="Cambria Math" panose="02040503050406030204" pitchFamily="18" charset="0"/>
                        <a:ea typeface="Cambria Math" panose="02040503050406030204" pitchFamily="18" charset="0"/>
                      </a:rPr>
                      <m:t>𝑐𝑎𝑏𝑙𝑒</m:t>
                    </m:r>
                  </m:oMath>
                </a14:m>
                <a:endParaRPr lang="en-GB" sz="2000" b="0" baseline="-25000" dirty="0"/>
              </a:p>
            </p:txBody>
          </p:sp>
        </mc:Choice>
        <mc:Fallback xmlns="">
          <p:sp>
            <p:nvSpPr>
              <p:cNvPr id="1533" name="TextBox 1532"/>
              <p:cNvSpPr txBox="1">
                <a:spLocks noRot="1" noChangeAspect="1" noMove="1" noResize="1" noEditPoints="1" noAdjustHandles="1" noChangeArrowheads="1" noChangeShapeType="1" noTextEdit="1"/>
              </p:cNvSpPr>
              <p:nvPr/>
            </p:nvSpPr>
            <p:spPr>
              <a:xfrm>
                <a:off x="3871936" y="6414255"/>
                <a:ext cx="582724" cy="307777"/>
              </a:xfrm>
              <a:prstGeom prst="rect">
                <a:avLst/>
              </a:prstGeom>
              <a:blipFill>
                <a:blip r:embed="rId6"/>
                <a:stretch>
                  <a:fillRect l="-26042" t="-25490" r="-8333" b="-49020"/>
                </a:stretch>
              </a:blipFill>
            </p:spPr>
            <p:txBody>
              <a:bodyPr/>
              <a:lstStyle/>
              <a:p>
                <a:r>
                  <a:rPr lang="en-GB">
                    <a:noFill/>
                  </a:rPr>
                  <a:t> </a:t>
                </a:r>
              </a:p>
            </p:txBody>
          </p:sp>
        </mc:Fallback>
      </mc:AlternateContent>
      <p:sp>
        <p:nvSpPr>
          <p:cNvPr id="1146" name="TextBox 1145"/>
          <p:cNvSpPr txBox="1"/>
          <p:nvPr/>
        </p:nvSpPr>
        <p:spPr>
          <a:xfrm>
            <a:off x="3484962" y="3989784"/>
            <a:ext cx="1625253" cy="307777"/>
          </a:xfrm>
          <a:prstGeom prst="rect">
            <a:avLst/>
          </a:prstGeom>
          <a:noFill/>
        </p:spPr>
        <p:txBody>
          <a:bodyPr wrap="none" lIns="0" tIns="0" rIns="0" bIns="0" rtlCol="0">
            <a:spAutoFit/>
          </a:bodyPr>
          <a:lstStyle/>
          <a:p>
            <a:r>
              <a:rPr lang="en-GB" sz="2000" i="0" dirty="0" smtClean="0">
                <a:latin typeface="Calibri Light" panose="020F0302020204030204" pitchFamily="34" charset="0"/>
                <a:ea typeface="Cambria Math" panose="02040503050406030204" pitchFamily="18" charset="0"/>
              </a:rPr>
              <a:t>insulation / void</a:t>
            </a:r>
            <a:endParaRPr lang="en-GB" sz="2000" i="0" baseline="-25000" dirty="0">
              <a:latin typeface="Calibri Light" panose="020F0302020204030204" pitchFamily="34" charset="0"/>
            </a:endParaRPr>
          </a:p>
        </p:txBody>
      </p:sp>
      <p:sp>
        <p:nvSpPr>
          <p:cNvPr id="1147" name="Line 4"/>
          <p:cNvSpPr>
            <a:spLocks noChangeShapeType="1"/>
          </p:cNvSpPr>
          <p:nvPr/>
        </p:nvSpPr>
        <p:spPr bwMode="auto">
          <a:xfrm>
            <a:off x="4238106" y="4331177"/>
            <a:ext cx="49405" cy="394292"/>
          </a:xfrm>
          <a:prstGeom prst="line">
            <a:avLst/>
          </a:prstGeom>
          <a:noFill/>
          <a:ln w="9525">
            <a:solidFill>
              <a:srgbClr val="000000"/>
            </a:solidFill>
            <a:round/>
            <a:headEnd/>
            <a:tailEnd type="none" w="sm"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solidFill>
              <a:effectLst/>
              <a:uLnTx/>
              <a:uFillTx/>
              <a:latin typeface="Tahoma" charset="0"/>
              <a:ea typeface="ＭＳ Ｐゴシック" charset="0"/>
            </a:endParaRPr>
          </a:p>
        </p:txBody>
      </p:sp>
      <mc:AlternateContent xmlns:mc="http://schemas.openxmlformats.org/markup-compatibility/2006" xmlns:a14="http://schemas.microsoft.com/office/drawing/2010/main">
        <mc:Choice Requires="a14">
          <p:sp>
            <p:nvSpPr>
              <p:cNvPr id="1511" name="TextBox 1510"/>
              <p:cNvSpPr txBox="1"/>
              <p:nvPr/>
            </p:nvSpPr>
            <p:spPr>
              <a:xfrm>
                <a:off x="5799137" y="2080696"/>
                <a:ext cx="2759282" cy="882229"/>
              </a:xfrm>
              <a:prstGeom prst="rect">
                <a:avLst/>
              </a:prstGeom>
              <a:no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sz="2000" b="0" i="1" smtClean="0">
                              <a:latin typeface="Cambria Math" panose="02040503050406030204" pitchFamily="18" charset="0"/>
                              <a:ea typeface="Cambria Math" panose="02040503050406030204" pitchFamily="18" charset="0"/>
                            </a:rPr>
                          </m:ctrlPr>
                        </m:sSubPr>
                        <m:e>
                          <m:r>
                            <a:rPr lang="en-GB" sz="2000" b="0" i="1" smtClean="0">
                              <a:latin typeface="Cambria Math" panose="02040503050406030204" pitchFamily="18" charset="0"/>
                              <a:ea typeface="Cambria Math" panose="02040503050406030204" pitchFamily="18" charset="0"/>
                            </a:rPr>
                            <m:t>𝑗</m:t>
                          </m:r>
                        </m:e>
                        <m:sub>
                          <m:r>
                            <a:rPr lang="en-GB" sz="2000" b="0" i="1" smtClean="0">
                              <a:latin typeface="Cambria Math" panose="02040503050406030204" pitchFamily="18" charset="0"/>
                              <a:ea typeface="Cambria Math" panose="02040503050406030204" pitchFamily="18" charset="0"/>
                            </a:rPr>
                            <m:t>𝑐𝑜𝑛𝑑</m:t>
                          </m:r>
                        </m:sub>
                      </m:sSub>
                      <m:r>
                        <a:rPr lang="en-GB" sz="2000" b="0" i="1" smtClean="0">
                          <a:latin typeface="Cambria Math" panose="02040503050406030204" pitchFamily="18" charset="0"/>
                          <a:ea typeface="Cambria Math" panose="02040503050406030204" pitchFamily="18" charset="0"/>
                        </a:rPr>
                        <m:t>=</m:t>
                      </m:r>
                      <m:f>
                        <m:fPr>
                          <m:ctrlPr>
                            <a:rPr lang="en-GB" sz="2000" b="0" i="1" smtClean="0">
                              <a:latin typeface="Cambria Math" panose="02040503050406030204" pitchFamily="18" charset="0"/>
                              <a:ea typeface="Cambria Math" panose="02040503050406030204" pitchFamily="18" charset="0"/>
                            </a:rPr>
                          </m:ctrlPr>
                        </m:fPr>
                        <m:num>
                          <m:r>
                            <a:rPr lang="en-GB" sz="2000" b="0" i="1" smtClean="0">
                              <a:latin typeface="Cambria Math" panose="02040503050406030204" pitchFamily="18" charset="0"/>
                              <a:ea typeface="Cambria Math" panose="02040503050406030204" pitchFamily="18" charset="0"/>
                            </a:rPr>
                            <m:t>𝐼</m:t>
                          </m:r>
                        </m:num>
                        <m:den>
                          <m:sSub>
                            <m:sSubPr>
                              <m:ctrlPr>
                                <a:rPr lang="en-GB" sz="2000" b="0" i="1" dirty="0" smtClean="0">
                                  <a:latin typeface="Cambria Math" panose="02040503050406030204" pitchFamily="18" charset="0"/>
                                </a:rPr>
                              </m:ctrlPr>
                            </m:sSubPr>
                            <m:e>
                              <m:r>
                                <a:rPr lang="en-GB" sz="2000" b="0" i="1" dirty="0" smtClean="0">
                                  <a:latin typeface="Cambria Math" panose="02040503050406030204" pitchFamily="18" charset="0"/>
                                </a:rPr>
                                <m:t>𝑁</m:t>
                              </m:r>
                            </m:e>
                            <m:sub>
                              <m:r>
                                <a:rPr lang="en-GB" sz="2000" b="0" i="1" dirty="0" smtClean="0">
                                  <a:latin typeface="Cambria Math" panose="02040503050406030204" pitchFamily="18" charset="0"/>
                                </a:rPr>
                                <m:t>𝑠𝑡𝑟𝑎𝑛𝑑</m:t>
                              </m:r>
                            </m:sub>
                          </m:sSub>
                          <m:f>
                            <m:fPr>
                              <m:ctrlPr>
                                <a:rPr lang="en-GB" sz="2000" b="0" i="1" dirty="0" smtClean="0">
                                  <a:latin typeface="Cambria Math" panose="02040503050406030204" pitchFamily="18" charset="0"/>
                                </a:rPr>
                              </m:ctrlPr>
                            </m:fPr>
                            <m:num>
                              <m:r>
                                <a:rPr lang="en-GB" sz="2000" b="0" i="1" dirty="0" smtClean="0">
                                  <a:latin typeface="Cambria Math" panose="02040503050406030204" pitchFamily="18" charset="0"/>
                                  <a:ea typeface="Cambria Math" panose="02040503050406030204" pitchFamily="18" charset="0"/>
                                </a:rPr>
                                <m:t>𝜋</m:t>
                              </m:r>
                              <m:sSubSup>
                                <m:sSubSupPr>
                                  <m:ctrlPr>
                                    <a:rPr lang="en-GB" sz="2000" b="0" i="1" dirty="0" smtClean="0">
                                      <a:latin typeface="Cambria Math" panose="02040503050406030204" pitchFamily="18" charset="0"/>
                                      <a:ea typeface="Cambria Math" panose="02040503050406030204" pitchFamily="18" charset="0"/>
                                    </a:rPr>
                                  </m:ctrlPr>
                                </m:sSubSupPr>
                                <m:e>
                                  <m:r>
                                    <a:rPr lang="en-GB" sz="2000" b="0" i="1" dirty="0" smtClean="0">
                                      <a:latin typeface="Cambria Math" panose="02040503050406030204" pitchFamily="18" charset="0"/>
                                      <a:ea typeface="Cambria Math" panose="02040503050406030204" pitchFamily="18" charset="0"/>
                                    </a:rPr>
                                    <m:t>𝑑</m:t>
                                  </m:r>
                                </m:e>
                                <m:sub>
                                  <m:r>
                                    <a:rPr lang="en-GB" sz="2000" b="0" i="1" dirty="0" smtClean="0">
                                      <a:latin typeface="Cambria Math" panose="02040503050406030204" pitchFamily="18" charset="0"/>
                                      <a:ea typeface="Cambria Math" panose="02040503050406030204" pitchFamily="18" charset="0"/>
                                    </a:rPr>
                                    <m:t>𝑠𝑡𝑟𝑎𝑛𝑑</m:t>
                                  </m:r>
                                </m:sub>
                                <m:sup>
                                  <m:r>
                                    <a:rPr lang="en-GB" sz="2000" b="0" i="1" dirty="0" smtClean="0">
                                      <a:latin typeface="Cambria Math" panose="02040503050406030204" pitchFamily="18" charset="0"/>
                                      <a:ea typeface="Cambria Math" panose="02040503050406030204" pitchFamily="18" charset="0"/>
                                    </a:rPr>
                                    <m:t>2</m:t>
                                  </m:r>
                                </m:sup>
                              </m:sSubSup>
                            </m:num>
                            <m:den>
                              <m:r>
                                <a:rPr lang="en-GB" sz="2000" b="0" i="1" dirty="0" smtClean="0">
                                  <a:latin typeface="Cambria Math" panose="02040503050406030204" pitchFamily="18" charset="0"/>
                                </a:rPr>
                                <m:t>4</m:t>
                              </m:r>
                            </m:den>
                          </m:f>
                        </m:den>
                      </m:f>
                    </m:oMath>
                  </m:oMathPara>
                </a14:m>
                <a:endParaRPr lang="en-GB" sz="2000" b="0" dirty="0"/>
              </a:p>
            </p:txBody>
          </p:sp>
        </mc:Choice>
        <mc:Fallback xmlns="">
          <p:sp>
            <p:nvSpPr>
              <p:cNvPr id="1511" name="TextBox 1510"/>
              <p:cNvSpPr txBox="1">
                <a:spLocks noRot="1" noChangeAspect="1" noMove="1" noResize="1" noEditPoints="1" noAdjustHandles="1" noChangeArrowheads="1" noChangeShapeType="1" noTextEdit="1"/>
              </p:cNvSpPr>
              <p:nvPr/>
            </p:nvSpPr>
            <p:spPr>
              <a:xfrm>
                <a:off x="5799137" y="2080696"/>
                <a:ext cx="2759282" cy="882229"/>
              </a:xfrm>
              <a:prstGeom prst="rect">
                <a:avLst/>
              </a:prstGeom>
              <a:blipFill>
                <a:blip r:embed="rId7"/>
                <a:stretch>
                  <a:fillRect l="-662"/>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5" name="Rectangle 24"/>
              <p:cNvSpPr/>
              <p:nvPr/>
            </p:nvSpPr>
            <p:spPr>
              <a:xfrm>
                <a:off x="5692457" y="3174746"/>
                <a:ext cx="2776594" cy="400110"/>
              </a:xfrm>
              <a:prstGeom prst="rect">
                <a:avLst/>
              </a:prstGeom>
            </p:spPr>
            <p:txBody>
              <a:bodyPr wrap="none">
                <a:spAutoFit/>
              </a:bodyPr>
              <a:lstStyle/>
              <a:p>
                <a:pPr/>
                <a14:m>
                  <m:oMathPara xmlns:m="http://schemas.openxmlformats.org/officeDocument/2006/math">
                    <m:oMathParaPr>
                      <m:jc m:val="left"/>
                    </m:oMathParaPr>
                    <m:oMath xmlns:m="http://schemas.openxmlformats.org/officeDocument/2006/math">
                      <m:sSub>
                        <m:sSubPr>
                          <m:ctrlPr>
                            <a:rPr lang="en-GB" sz="2000" b="0" i="1" dirty="0" smtClean="0">
                              <a:latin typeface="Cambria Math" panose="02040503050406030204" pitchFamily="18" charset="0"/>
                            </a:rPr>
                          </m:ctrlPr>
                        </m:sSubPr>
                        <m:e>
                          <m:r>
                            <a:rPr lang="en-GB" sz="2000" b="0" i="1" dirty="0" smtClean="0">
                              <a:latin typeface="Cambria Math" panose="02040503050406030204" pitchFamily="18" charset="0"/>
                            </a:rPr>
                            <m:t>𝑗</m:t>
                          </m:r>
                        </m:e>
                        <m:sub>
                          <m:r>
                            <a:rPr lang="en-GB" sz="2000" b="0" i="1" dirty="0" smtClean="0">
                              <a:latin typeface="Cambria Math" panose="02040503050406030204" pitchFamily="18" charset="0"/>
                            </a:rPr>
                            <m:t>𝑠𝑐</m:t>
                          </m:r>
                        </m:sub>
                      </m:sSub>
                      <m:r>
                        <a:rPr lang="en-GB" sz="2000" b="0" i="1" dirty="0" smtClean="0">
                          <a:latin typeface="Cambria Math" panose="02040503050406030204" pitchFamily="18" charset="0"/>
                        </a:rPr>
                        <m:t>=</m:t>
                      </m:r>
                      <m:d>
                        <m:dPr>
                          <m:ctrlPr>
                            <a:rPr lang="en-GB" sz="2000" b="0" i="1" dirty="0" smtClean="0">
                              <a:latin typeface="Cambria Math" panose="02040503050406030204" pitchFamily="18" charset="0"/>
                            </a:rPr>
                          </m:ctrlPr>
                        </m:dPr>
                        <m:e>
                          <m:r>
                            <a:rPr lang="en-GB" sz="2000" b="0" i="1" dirty="0" smtClean="0">
                              <a:latin typeface="Cambria Math" panose="02040503050406030204" pitchFamily="18" charset="0"/>
                            </a:rPr>
                            <m:t>1+</m:t>
                          </m:r>
                          <m:sSub>
                            <m:sSubPr>
                              <m:ctrlPr>
                                <a:rPr lang="en-GB" sz="2000" b="0" i="1" dirty="0" smtClean="0">
                                  <a:latin typeface="Cambria Math" panose="02040503050406030204" pitchFamily="18" charset="0"/>
                                </a:rPr>
                              </m:ctrlPr>
                            </m:sSubPr>
                            <m:e>
                              <m:r>
                                <a:rPr lang="en-GB" sz="2000" b="0" i="1" dirty="0" smtClean="0">
                                  <a:latin typeface="Cambria Math" panose="02040503050406030204" pitchFamily="18" charset="0"/>
                                  <a:ea typeface="Cambria Math" panose="02040503050406030204" pitchFamily="18" charset="0"/>
                                </a:rPr>
                                <m:t>𝜐</m:t>
                              </m:r>
                            </m:e>
                            <m:sub>
                              <m:r>
                                <a:rPr lang="en-GB" sz="2000" b="0" i="1" dirty="0" smtClean="0">
                                  <a:latin typeface="Cambria Math" panose="02040503050406030204" pitchFamily="18" charset="0"/>
                                </a:rPr>
                                <m:t>𝐶𝑢</m:t>
                              </m:r>
                              <m:r>
                                <a:rPr lang="en-GB" sz="2000" b="0" i="1" dirty="0" smtClean="0">
                                  <a:latin typeface="Cambria Math" panose="02040503050406030204" pitchFamily="18" charset="0"/>
                                </a:rPr>
                                <m:t>−</m:t>
                              </m:r>
                              <m:r>
                                <a:rPr lang="en-GB" sz="2000" b="0" i="1" dirty="0" smtClean="0">
                                  <a:latin typeface="Cambria Math" panose="02040503050406030204" pitchFamily="18" charset="0"/>
                                </a:rPr>
                                <m:t>𝑠𝑐</m:t>
                              </m:r>
                            </m:sub>
                          </m:sSub>
                        </m:e>
                      </m:d>
                      <m:sSub>
                        <m:sSubPr>
                          <m:ctrlPr>
                            <a:rPr lang="en-GB" sz="2000" b="0" i="1" dirty="0" smtClean="0">
                              <a:latin typeface="Cambria Math" panose="02040503050406030204" pitchFamily="18" charset="0"/>
                            </a:rPr>
                          </m:ctrlPr>
                        </m:sSubPr>
                        <m:e>
                          <m:r>
                            <a:rPr lang="en-GB" sz="2000" b="0" i="1" dirty="0" smtClean="0">
                              <a:latin typeface="Cambria Math" panose="02040503050406030204" pitchFamily="18" charset="0"/>
                            </a:rPr>
                            <m:t>𝑗</m:t>
                          </m:r>
                        </m:e>
                        <m:sub>
                          <m:r>
                            <a:rPr lang="en-GB" sz="2000" b="0" i="1" dirty="0" smtClean="0">
                              <a:latin typeface="Cambria Math" panose="02040503050406030204" pitchFamily="18" charset="0"/>
                            </a:rPr>
                            <m:t>𝑐𝑜𝑛𝑑</m:t>
                          </m:r>
                        </m:sub>
                      </m:sSub>
                    </m:oMath>
                  </m:oMathPara>
                </a14:m>
                <a:endParaRPr lang="en-GB" sz="2000" dirty="0"/>
              </a:p>
            </p:txBody>
          </p:sp>
        </mc:Choice>
        <mc:Fallback xmlns="">
          <p:sp>
            <p:nvSpPr>
              <p:cNvPr id="25" name="Rectangle 24"/>
              <p:cNvSpPr>
                <a:spLocks noRot="1" noChangeAspect="1" noMove="1" noResize="1" noEditPoints="1" noAdjustHandles="1" noChangeArrowheads="1" noChangeShapeType="1" noTextEdit="1"/>
              </p:cNvSpPr>
              <p:nvPr/>
            </p:nvSpPr>
            <p:spPr>
              <a:xfrm>
                <a:off x="5692457" y="3174746"/>
                <a:ext cx="2776594" cy="400110"/>
              </a:xfrm>
              <a:prstGeom prst="rect">
                <a:avLst/>
              </a:prstGeom>
              <a:blipFill>
                <a:blip r:embed="rId8"/>
                <a:stretch>
                  <a:fillRect l="-879" b="-1538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12" name="Rectangle 1511"/>
              <p:cNvSpPr/>
              <p:nvPr/>
            </p:nvSpPr>
            <p:spPr>
              <a:xfrm>
                <a:off x="6390698" y="3786678"/>
                <a:ext cx="1697516" cy="722442"/>
              </a:xfrm>
              <a:prstGeom prst="rect">
                <a:avLst/>
              </a:prstGeom>
            </p:spPr>
            <p:txBody>
              <a:bodyPr wrap="none">
                <a:spAutoFit/>
              </a:bodyPr>
              <a:lstStyle/>
              <a:p>
                <a:pPr/>
                <a14:m>
                  <m:oMathPara xmlns:m="http://schemas.openxmlformats.org/officeDocument/2006/math">
                    <m:oMathParaPr>
                      <m:jc m:val="left"/>
                    </m:oMathParaPr>
                    <m:oMath xmlns:m="http://schemas.openxmlformats.org/officeDocument/2006/math">
                      <m:sSub>
                        <m:sSubPr>
                          <m:ctrlPr>
                            <a:rPr lang="en-GB" sz="2000" b="0" i="1" dirty="0" smtClean="0">
                              <a:latin typeface="Cambria Math" panose="02040503050406030204" pitchFamily="18" charset="0"/>
                            </a:rPr>
                          </m:ctrlPr>
                        </m:sSubPr>
                        <m:e>
                          <m:r>
                            <a:rPr lang="en-GB" sz="2000" b="0" dirty="0">
                              <a:latin typeface="Cambria Math" panose="02040503050406030204" pitchFamily="18" charset="0"/>
                              <a:ea typeface="Cambria Math" panose="02040503050406030204" pitchFamily="18" charset="0"/>
                            </a:rPr>
                            <m:t>𝜐</m:t>
                          </m:r>
                        </m:e>
                        <m:sub>
                          <m:r>
                            <a:rPr lang="en-GB" sz="2000" b="0" dirty="0">
                              <a:latin typeface="Cambria Math" panose="02040503050406030204" pitchFamily="18" charset="0"/>
                            </a:rPr>
                            <m:t>𝐶𝑢</m:t>
                          </m:r>
                          <m:r>
                            <a:rPr lang="en-GB" sz="2000" b="0" dirty="0">
                              <a:latin typeface="Cambria Math" panose="02040503050406030204" pitchFamily="18" charset="0"/>
                            </a:rPr>
                            <m:t>−</m:t>
                          </m:r>
                          <m:r>
                            <a:rPr lang="en-GB" sz="2000" b="0" dirty="0">
                              <a:latin typeface="Cambria Math" panose="02040503050406030204" pitchFamily="18" charset="0"/>
                            </a:rPr>
                            <m:t>𝑠𝑐</m:t>
                          </m:r>
                        </m:sub>
                      </m:sSub>
                      <m:r>
                        <a:rPr lang="en-GB" sz="2000" b="0" i="1" dirty="0" smtClean="0">
                          <a:latin typeface="Cambria Math" panose="02040503050406030204" pitchFamily="18" charset="0"/>
                        </a:rPr>
                        <m:t>=</m:t>
                      </m:r>
                      <m:f>
                        <m:fPr>
                          <m:ctrlPr>
                            <a:rPr lang="en-GB" sz="2000" b="0" i="1" dirty="0" smtClean="0">
                              <a:latin typeface="Cambria Math" panose="02040503050406030204" pitchFamily="18" charset="0"/>
                            </a:rPr>
                          </m:ctrlPr>
                        </m:fPr>
                        <m:num>
                          <m:sSub>
                            <m:sSubPr>
                              <m:ctrlPr>
                                <a:rPr lang="en-GB" sz="2000" b="0" i="1" dirty="0" smtClean="0">
                                  <a:latin typeface="Cambria Math" panose="02040503050406030204" pitchFamily="18" charset="0"/>
                                </a:rPr>
                              </m:ctrlPr>
                            </m:sSubPr>
                            <m:e>
                              <m:r>
                                <a:rPr lang="en-GB" sz="2000" b="0" i="1" dirty="0" smtClean="0">
                                  <a:latin typeface="Cambria Math" panose="02040503050406030204" pitchFamily="18" charset="0"/>
                                </a:rPr>
                                <m:t>𝐴</m:t>
                              </m:r>
                            </m:e>
                            <m:sub>
                              <m:r>
                                <a:rPr lang="en-GB" sz="2000" b="0" i="1" dirty="0" smtClean="0">
                                  <a:latin typeface="Cambria Math" panose="02040503050406030204" pitchFamily="18" charset="0"/>
                                </a:rPr>
                                <m:t>𝐶𝑢</m:t>
                              </m:r>
                            </m:sub>
                          </m:sSub>
                        </m:num>
                        <m:den>
                          <m:sSub>
                            <m:sSubPr>
                              <m:ctrlPr>
                                <a:rPr lang="en-GB" sz="2000" b="0" i="1" dirty="0" smtClean="0">
                                  <a:latin typeface="Cambria Math" panose="02040503050406030204" pitchFamily="18" charset="0"/>
                                </a:rPr>
                              </m:ctrlPr>
                            </m:sSubPr>
                            <m:e>
                              <m:r>
                                <a:rPr lang="en-GB" sz="2000" b="0" i="1" dirty="0" smtClean="0">
                                  <a:latin typeface="Cambria Math" panose="02040503050406030204" pitchFamily="18" charset="0"/>
                                </a:rPr>
                                <m:t>𝐴</m:t>
                              </m:r>
                            </m:e>
                            <m:sub>
                              <m:r>
                                <a:rPr lang="en-GB" sz="2000" b="0" i="1" dirty="0" smtClean="0">
                                  <a:latin typeface="Cambria Math" panose="02040503050406030204" pitchFamily="18" charset="0"/>
                                </a:rPr>
                                <m:t>𝑠𝑐</m:t>
                              </m:r>
                            </m:sub>
                          </m:sSub>
                        </m:den>
                      </m:f>
                    </m:oMath>
                  </m:oMathPara>
                </a14:m>
                <a:endParaRPr lang="en-GB" sz="2000" dirty="0"/>
              </a:p>
            </p:txBody>
          </p:sp>
        </mc:Choice>
        <mc:Fallback xmlns="">
          <p:sp>
            <p:nvSpPr>
              <p:cNvPr id="1512" name="Rectangle 1511"/>
              <p:cNvSpPr>
                <a:spLocks noRot="1" noChangeAspect="1" noMove="1" noResize="1" noEditPoints="1" noAdjustHandles="1" noChangeArrowheads="1" noChangeShapeType="1" noTextEdit="1"/>
              </p:cNvSpPr>
              <p:nvPr/>
            </p:nvSpPr>
            <p:spPr>
              <a:xfrm>
                <a:off x="6390698" y="3786678"/>
                <a:ext cx="1697516" cy="722442"/>
              </a:xfrm>
              <a:prstGeom prst="rect">
                <a:avLst/>
              </a:prstGeom>
              <a:blipFill>
                <a:blip r:embed="rId9"/>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2435398699"/>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The forces can be very large, so the mechanical design is important</a:t>
            </a:r>
            <a:endParaRPr lang="en-US" sz="2800" b="0" i="0" kern="0" dirty="0" smtClean="0">
              <a:solidFill>
                <a:srgbClr val="0033CC"/>
              </a:solidFill>
              <a:latin typeface="Calibri Light" panose="020F0302020204030204" pitchFamily="34" charset="0"/>
            </a:endParaRPr>
          </a:p>
        </p:txBody>
      </p:sp>
      <p:sp>
        <p:nvSpPr>
          <p:cNvPr id="5" name="Content Placeholder 2"/>
          <p:cNvSpPr txBox="1">
            <a:spLocks/>
          </p:cNvSpPr>
          <p:nvPr/>
        </p:nvSpPr>
        <p:spPr>
          <a:xfrm>
            <a:off x="221849" y="1247174"/>
            <a:ext cx="5715000" cy="5334000"/>
          </a:xfrm>
          <a:prstGeom prst="rect">
            <a:avLst/>
          </a:prstGeom>
        </p:spPr>
        <p:txBody>
          <a:bodyPr>
            <a:norm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pPr marL="0" indent="0">
              <a:buNone/>
              <a:defRPr/>
            </a:pPr>
            <a:r>
              <a:rPr lang="en-GB" sz="2200" i="0" kern="0" dirty="0" err="1" smtClean="0">
                <a:latin typeface="Calibri Light" panose="020F0302020204030204" pitchFamily="34" charset="0"/>
              </a:rPr>
              <a:t>Nb-Ti</a:t>
            </a:r>
            <a:r>
              <a:rPr lang="en-GB" sz="2200" i="0" kern="0" dirty="0" smtClean="0">
                <a:latin typeface="Calibri Light" panose="020F0302020204030204" pitchFamily="34" charset="0"/>
              </a:rPr>
              <a:t> LHC MB @ 8.3 T</a:t>
            </a:r>
          </a:p>
          <a:p>
            <a:pPr marL="0" indent="0">
              <a:buNone/>
              <a:defRPr/>
            </a:pPr>
            <a:endParaRPr lang="en-GB" sz="2000" i="1" kern="0" dirty="0" smtClean="0">
              <a:latin typeface="Calibri Light" panose="020F0302020204030204" pitchFamily="34" charset="0"/>
            </a:endParaRPr>
          </a:p>
          <a:p>
            <a:pPr marL="0" indent="0">
              <a:buNone/>
              <a:defRPr/>
            </a:pPr>
            <a:r>
              <a:rPr lang="en-GB" sz="2200" i="1" kern="0" dirty="0" err="1" smtClean="0">
                <a:latin typeface="Calibri Light" panose="020F0302020204030204" pitchFamily="34" charset="0"/>
              </a:rPr>
              <a:t>F</a:t>
            </a:r>
            <a:r>
              <a:rPr lang="en-GB" sz="2200" i="1" kern="0" baseline="-25000" dirty="0" err="1" smtClean="0">
                <a:latin typeface="Calibri Light" panose="020F0302020204030204" pitchFamily="34" charset="0"/>
              </a:rPr>
              <a:t>x</a:t>
            </a:r>
            <a:r>
              <a:rPr lang="en-GB" sz="2200" i="0" kern="0" dirty="0" smtClean="0">
                <a:latin typeface="Calibri Light" panose="020F0302020204030204" pitchFamily="34" charset="0"/>
              </a:rPr>
              <a:t> ≈ 350 t per meter</a:t>
            </a:r>
          </a:p>
          <a:p>
            <a:pPr marL="0" indent="0">
              <a:buNone/>
              <a:defRPr/>
            </a:pPr>
            <a:endParaRPr lang="en-GB" sz="2000" i="0" kern="0" dirty="0" smtClean="0">
              <a:latin typeface="Calibri Light" panose="020F0302020204030204" pitchFamily="34" charset="0"/>
            </a:endParaRPr>
          </a:p>
          <a:p>
            <a:pPr marL="0" indent="0">
              <a:buNone/>
              <a:defRPr/>
            </a:pPr>
            <a:r>
              <a:rPr lang="en-GB" sz="2200" i="0" kern="0" dirty="0" smtClean="0">
                <a:latin typeface="Calibri Light" panose="020F0302020204030204" pitchFamily="34" charset="0"/>
              </a:rPr>
              <a:t>precision of coil positioning: 20-50 </a:t>
            </a:r>
            <a:r>
              <a:rPr lang="el-GR" sz="2200" i="0" kern="0" dirty="0" smtClean="0">
                <a:latin typeface="Calibri Light" panose="020F0302020204030204" pitchFamily="34" charset="0"/>
              </a:rPr>
              <a:t>μ</a:t>
            </a:r>
            <a:r>
              <a:rPr lang="en-GB" sz="2200" i="0" kern="0" dirty="0" smtClean="0">
                <a:latin typeface="Calibri Light" panose="020F0302020204030204" pitchFamily="34" charset="0"/>
              </a:rPr>
              <a:t>m</a:t>
            </a:r>
          </a:p>
          <a:p>
            <a:pPr marL="0" indent="0">
              <a:buNone/>
              <a:defRPr/>
            </a:pPr>
            <a:endParaRPr lang="en-GB" sz="2000" i="1" kern="0" dirty="0" smtClean="0">
              <a:latin typeface="Calibri Light" panose="020F0302020204030204" pitchFamily="34" charset="0"/>
            </a:endParaRPr>
          </a:p>
          <a:p>
            <a:pPr marL="0" indent="0">
              <a:buNone/>
              <a:defRPr/>
            </a:pPr>
            <a:r>
              <a:rPr lang="en-GB" sz="2200" i="1" kern="0" dirty="0" err="1" smtClean="0">
                <a:latin typeface="Calibri Light" panose="020F0302020204030204" pitchFamily="34" charset="0"/>
              </a:rPr>
              <a:t>F</a:t>
            </a:r>
            <a:r>
              <a:rPr lang="en-GB" sz="2200" i="1" kern="0" baseline="-25000" dirty="0" err="1" smtClean="0">
                <a:latin typeface="Calibri Light" panose="020F0302020204030204" pitchFamily="34" charset="0"/>
              </a:rPr>
              <a:t>z</a:t>
            </a:r>
            <a:r>
              <a:rPr lang="en-GB" sz="2200" i="0" kern="0" dirty="0" smtClean="0">
                <a:latin typeface="Calibri Light" panose="020F0302020204030204" pitchFamily="34" charset="0"/>
              </a:rPr>
              <a:t> </a:t>
            </a:r>
            <a:r>
              <a:rPr lang="en-GB" sz="2200" i="0" kern="0" dirty="0">
                <a:latin typeface="Calibri Light" panose="020F0302020204030204" pitchFamily="34" charset="0"/>
              </a:rPr>
              <a:t>≈ </a:t>
            </a:r>
            <a:r>
              <a:rPr lang="en-GB" sz="2200" i="0" kern="0" dirty="0" smtClean="0">
                <a:latin typeface="Calibri Light" panose="020F0302020204030204" pitchFamily="34" charset="0"/>
              </a:rPr>
              <a:t>40 t</a:t>
            </a:r>
          </a:p>
          <a:p>
            <a:pPr marL="0" indent="0">
              <a:buNone/>
              <a:defRPr/>
            </a:pPr>
            <a:endParaRPr lang="en-GB" b="0" i="0" kern="0" dirty="0" smtClean="0"/>
          </a:p>
          <a:p>
            <a:pPr>
              <a:buFontTx/>
              <a:buBlip>
                <a:blip r:embed="rId3"/>
              </a:buBlip>
              <a:defRPr/>
            </a:pPr>
            <a:endParaRPr lang="en-GB" b="0" i="0" kern="0" dirty="0" smtClean="0"/>
          </a:p>
        </p:txBody>
      </p:sp>
      <p:pic>
        <p:nvPicPr>
          <p:cNvPr id="11" name="Picture 4" descr="LHC_collared_coil"/>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62682" y="1651793"/>
            <a:ext cx="3812976" cy="1986977"/>
          </a:xfrm>
          <a:prstGeom prst="rect">
            <a:avLst/>
          </a:prstGeom>
          <a:noFill/>
          <a:ln w="12700">
            <a:noFill/>
            <a:miter lim="800000"/>
            <a:headEnd/>
            <a:tailEnd/>
          </a:ln>
          <a:extLst>
            <a:ext uri="{909E8E84-426E-40DD-AFC4-6F175D3DCCD1}">
              <a14:hiddenFill xmlns:a14="http://schemas.microsoft.com/office/drawing/2010/main">
                <a:solidFill>
                  <a:srgbClr val="FFFFFF"/>
                </a:solidFill>
              </a14:hiddenFill>
            </a:ext>
          </a:extLst>
        </p:spPr>
      </p:pic>
      <p:pic>
        <p:nvPicPr>
          <p:cNvPr id="12" name="Picture 12" descr="http://3.bp.blogspot.com/-GzQ-zSXBkSQ/UmagcXlZCfI/AAAAAAAACg8/OIaRuMwZhc4/s1600/DSC00254.JPG"/>
          <p:cNvPicPr>
            <a:picLocks noChangeAspect="1" noChangeArrowheads="1"/>
          </p:cNvPicPr>
          <p:nvPr/>
        </p:nvPicPr>
        <p:blipFill>
          <a:blip r:embed="rId5">
            <a:extLst>
              <a:ext uri="{28A0092B-C50C-407E-A947-70E740481C1C}">
                <a14:useLocalDpi xmlns:a14="http://schemas.microsoft.com/office/drawing/2010/main" val="0"/>
              </a:ext>
            </a:extLst>
          </a:blip>
          <a:srcRect t="40579" b="27855"/>
          <a:stretch>
            <a:fillRect/>
          </a:stretch>
        </p:blipFill>
        <p:spPr bwMode="auto">
          <a:xfrm>
            <a:off x="504569" y="4293096"/>
            <a:ext cx="8134863" cy="1927353"/>
          </a:xfrm>
          <a:prstGeom prst="rect">
            <a:avLst/>
          </a:prstGeom>
          <a:noFill/>
          <a:ln w="12700">
            <a:no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4929799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Magnets can be classified based </a:t>
            </a:r>
            <a:r>
              <a:rPr lang="en-US" sz="2800" i="0" kern="0" dirty="0" smtClean="0">
                <a:solidFill>
                  <a:srgbClr val="0033CC"/>
                </a:solidFill>
                <a:latin typeface="Calibri Light" panose="020F0302020204030204" pitchFamily="34" charset="0"/>
              </a:rPr>
              <a:t>on their geometry / what they do to the beam</a:t>
            </a:r>
            <a:endParaRPr lang="en-US" sz="2800" b="0" i="0" kern="0" dirty="0" smtClean="0">
              <a:solidFill>
                <a:srgbClr val="0033CC"/>
              </a:solidFill>
              <a:latin typeface="Calibri Light" panose="020F0302020204030204" pitchFamily="34" charset="0"/>
            </a:endParaRPr>
          </a:p>
        </p:txBody>
      </p:sp>
      <p:sp>
        <p:nvSpPr>
          <p:cNvPr id="17" name="TextBox 16"/>
          <p:cNvSpPr txBox="1"/>
          <p:nvPr/>
        </p:nvSpPr>
        <p:spPr>
          <a:xfrm>
            <a:off x="1286848" y="3402966"/>
            <a:ext cx="2556000" cy="756000"/>
          </a:xfrm>
          <a:prstGeom prst="rect">
            <a:avLst/>
          </a:prstGeom>
          <a:noFill/>
          <a:ln w="12700">
            <a:solidFill>
              <a:schemeClr val="tx1"/>
            </a:solidFill>
          </a:ln>
        </p:spPr>
        <p:txBody>
          <a:bodyPr wrap="square" rtlCol="0" anchor="ctr">
            <a:spAutoFit/>
          </a:bodyPr>
          <a:lstStyle/>
          <a:p>
            <a:pPr algn="ctr"/>
            <a:r>
              <a:rPr lang="en-GB" i="0" dirty="0" smtClean="0">
                <a:solidFill>
                  <a:schemeClr val="tx1">
                    <a:lumMod val="50000"/>
                    <a:lumOff val="50000"/>
                  </a:schemeClr>
                </a:solidFill>
                <a:latin typeface="Calibri Light" panose="020F0302020204030204" pitchFamily="34" charset="0"/>
              </a:rPr>
              <a:t>sextupole</a:t>
            </a:r>
            <a:endParaRPr lang="en-GB" i="0" dirty="0">
              <a:solidFill>
                <a:schemeClr val="tx1">
                  <a:lumMod val="50000"/>
                  <a:lumOff val="50000"/>
                </a:schemeClr>
              </a:solidFill>
              <a:latin typeface="Calibri Light" panose="020F0302020204030204" pitchFamily="34" charset="0"/>
            </a:endParaRPr>
          </a:p>
        </p:txBody>
      </p:sp>
      <p:sp>
        <p:nvSpPr>
          <p:cNvPr id="19" name="TextBox 18"/>
          <p:cNvSpPr txBox="1"/>
          <p:nvPr/>
        </p:nvSpPr>
        <p:spPr>
          <a:xfrm>
            <a:off x="1286848" y="2381838"/>
            <a:ext cx="2556000" cy="792000"/>
          </a:xfrm>
          <a:prstGeom prst="rect">
            <a:avLst/>
          </a:prstGeom>
          <a:noFill/>
          <a:ln w="12700">
            <a:solidFill>
              <a:schemeClr val="tx1"/>
            </a:solidFill>
          </a:ln>
        </p:spPr>
        <p:txBody>
          <a:bodyPr wrap="square" rtlCol="0" anchor="ctr">
            <a:spAutoFit/>
          </a:bodyPr>
          <a:lstStyle/>
          <a:p>
            <a:pPr algn="ctr"/>
            <a:r>
              <a:rPr lang="en-GB" i="0" dirty="0" smtClean="0">
                <a:latin typeface="Calibri Light" panose="020F0302020204030204" pitchFamily="34" charset="0"/>
              </a:rPr>
              <a:t>quadrupole</a:t>
            </a:r>
            <a:endParaRPr lang="en-GB" i="0" dirty="0">
              <a:latin typeface="Calibri Light" panose="020F0302020204030204" pitchFamily="34" charset="0"/>
            </a:endParaRPr>
          </a:p>
        </p:txBody>
      </p:sp>
      <p:sp>
        <p:nvSpPr>
          <p:cNvPr id="20" name="TextBox 19"/>
          <p:cNvSpPr txBox="1"/>
          <p:nvPr/>
        </p:nvSpPr>
        <p:spPr>
          <a:xfrm>
            <a:off x="1286848" y="4424094"/>
            <a:ext cx="2556000" cy="792000"/>
          </a:xfrm>
          <a:prstGeom prst="rect">
            <a:avLst/>
          </a:prstGeom>
          <a:noFill/>
          <a:ln w="12700">
            <a:solidFill>
              <a:schemeClr val="tx1"/>
            </a:solidFill>
          </a:ln>
        </p:spPr>
        <p:txBody>
          <a:bodyPr wrap="square" rtlCol="0" anchor="ctr">
            <a:spAutoFit/>
          </a:bodyPr>
          <a:lstStyle/>
          <a:p>
            <a:pPr algn="ctr"/>
            <a:r>
              <a:rPr lang="en-GB" i="0" dirty="0" smtClean="0">
                <a:solidFill>
                  <a:schemeClr val="tx1">
                    <a:lumMod val="50000"/>
                    <a:lumOff val="50000"/>
                  </a:schemeClr>
                </a:solidFill>
                <a:latin typeface="Calibri Light" panose="020F0302020204030204" pitchFamily="34" charset="0"/>
              </a:rPr>
              <a:t>octupole</a:t>
            </a:r>
            <a:endParaRPr lang="en-GB" i="0" dirty="0">
              <a:solidFill>
                <a:schemeClr val="tx1">
                  <a:lumMod val="50000"/>
                  <a:lumOff val="50000"/>
                </a:schemeClr>
              </a:solidFill>
              <a:latin typeface="Calibri Light" panose="020F0302020204030204" pitchFamily="34" charset="0"/>
            </a:endParaRPr>
          </a:p>
        </p:txBody>
      </p:sp>
      <p:sp>
        <p:nvSpPr>
          <p:cNvPr id="21" name="TextBox 20"/>
          <p:cNvSpPr txBox="1"/>
          <p:nvPr/>
        </p:nvSpPr>
        <p:spPr>
          <a:xfrm>
            <a:off x="5301152" y="2381838"/>
            <a:ext cx="2556000" cy="792000"/>
          </a:xfrm>
          <a:prstGeom prst="rect">
            <a:avLst/>
          </a:prstGeom>
          <a:noFill/>
          <a:ln w="12700">
            <a:solidFill>
              <a:schemeClr val="tx1"/>
            </a:solidFill>
          </a:ln>
        </p:spPr>
        <p:txBody>
          <a:bodyPr wrap="square" rtlCol="0" anchor="ctr">
            <a:spAutoFit/>
          </a:bodyPr>
          <a:lstStyle/>
          <a:p>
            <a:pPr algn="ctr"/>
            <a:r>
              <a:rPr lang="en-GB" i="0" dirty="0" smtClean="0">
                <a:latin typeface="Calibri Light" panose="020F0302020204030204" pitchFamily="34" charset="0"/>
              </a:rPr>
              <a:t>combined function bending</a:t>
            </a:r>
            <a:endParaRPr lang="en-GB" i="0" dirty="0">
              <a:latin typeface="Calibri Light" panose="020F0302020204030204" pitchFamily="34" charset="0"/>
            </a:endParaRPr>
          </a:p>
        </p:txBody>
      </p:sp>
      <p:sp>
        <p:nvSpPr>
          <p:cNvPr id="18" name="TextBox 17"/>
          <p:cNvSpPr txBox="1"/>
          <p:nvPr/>
        </p:nvSpPr>
        <p:spPr>
          <a:xfrm>
            <a:off x="1286848" y="1360710"/>
            <a:ext cx="2556000" cy="792000"/>
          </a:xfrm>
          <a:prstGeom prst="rect">
            <a:avLst/>
          </a:prstGeom>
          <a:noFill/>
          <a:ln w="12700">
            <a:solidFill>
              <a:schemeClr val="tx1"/>
            </a:solidFill>
          </a:ln>
        </p:spPr>
        <p:txBody>
          <a:bodyPr wrap="square" rtlCol="0" anchor="ctr">
            <a:spAutoFit/>
          </a:bodyPr>
          <a:lstStyle/>
          <a:p>
            <a:pPr algn="ctr"/>
            <a:r>
              <a:rPr lang="en-GB" i="0" dirty="0" smtClean="0">
                <a:latin typeface="Calibri Light" panose="020F0302020204030204" pitchFamily="34" charset="0"/>
              </a:rPr>
              <a:t>dipole</a:t>
            </a:r>
            <a:endParaRPr lang="en-GB" i="0" dirty="0">
              <a:latin typeface="Calibri Light" panose="020F0302020204030204" pitchFamily="34" charset="0"/>
            </a:endParaRPr>
          </a:p>
        </p:txBody>
      </p:sp>
      <p:sp>
        <p:nvSpPr>
          <p:cNvPr id="22" name="TextBox 21"/>
          <p:cNvSpPr txBox="1"/>
          <p:nvPr/>
        </p:nvSpPr>
        <p:spPr>
          <a:xfrm>
            <a:off x="5301152" y="1360710"/>
            <a:ext cx="2556000" cy="792000"/>
          </a:xfrm>
          <a:prstGeom prst="rect">
            <a:avLst/>
          </a:prstGeom>
          <a:noFill/>
          <a:ln w="12700">
            <a:solidFill>
              <a:schemeClr val="tx1"/>
            </a:solidFill>
          </a:ln>
        </p:spPr>
        <p:txBody>
          <a:bodyPr wrap="square" rtlCol="0" anchor="ctr">
            <a:spAutoFit/>
          </a:bodyPr>
          <a:lstStyle/>
          <a:p>
            <a:pPr algn="ctr"/>
            <a:r>
              <a:rPr lang="en-GB" i="0" dirty="0" smtClean="0">
                <a:solidFill>
                  <a:schemeClr val="tx1">
                    <a:lumMod val="50000"/>
                    <a:lumOff val="50000"/>
                  </a:schemeClr>
                </a:solidFill>
                <a:latin typeface="Calibri Light" panose="020F0302020204030204" pitchFamily="34" charset="0"/>
              </a:rPr>
              <a:t>solenoid</a:t>
            </a:r>
            <a:endParaRPr lang="en-GB" i="0" dirty="0">
              <a:solidFill>
                <a:schemeClr val="tx1">
                  <a:lumMod val="50000"/>
                  <a:lumOff val="50000"/>
                </a:schemeClr>
              </a:solidFill>
              <a:latin typeface="Calibri Light" panose="020F0302020204030204" pitchFamily="34" charset="0"/>
            </a:endParaRPr>
          </a:p>
        </p:txBody>
      </p:sp>
      <p:sp>
        <p:nvSpPr>
          <p:cNvPr id="10" name="TextBox 9"/>
          <p:cNvSpPr txBox="1"/>
          <p:nvPr/>
        </p:nvSpPr>
        <p:spPr>
          <a:xfrm>
            <a:off x="5301152" y="5445224"/>
            <a:ext cx="2556000" cy="792000"/>
          </a:xfrm>
          <a:prstGeom prst="rect">
            <a:avLst/>
          </a:prstGeom>
          <a:noFill/>
          <a:ln w="12700">
            <a:solidFill>
              <a:schemeClr val="tx1"/>
            </a:solidFill>
          </a:ln>
        </p:spPr>
        <p:txBody>
          <a:bodyPr wrap="square" rtlCol="0" anchor="ctr">
            <a:spAutoFit/>
          </a:bodyPr>
          <a:lstStyle/>
          <a:p>
            <a:pPr algn="ctr"/>
            <a:r>
              <a:rPr lang="en-GB" i="0" dirty="0" err="1" smtClean="0">
                <a:solidFill>
                  <a:schemeClr val="tx1">
                    <a:lumMod val="50000"/>
                    <a:lumOff val="50000"/>
                  </a:schemeClr>
                </a:solidFill>
                <a:latin typeface="Calibri Light" panose="020F0302020204030204" pitchFamily="34" charset="0"/>
              </a:rPr>
              <a:t>undulator</a:t>
            </a:r>
            <a:r>
              <a:rPr lang="en-GB" i="0" dirty="0" smtClean="0">
                <a:solidFill>
                  <a:schemeClr val="tx1">
                    <a:lumMod val="50000"/>
                    <a:lumOff val="50000"/>
                  </a:schemeClr>
                </a:solidFill>
                <a:latin typeface="Calibri Light" panose="020F0302020204030204" pitchFamily="34" charset="0"/>
              </a:rPr>
              <a:t> / wiggler</a:t>
            </a:r>
            <a:endParaRPr lang="en-GB" i="0" dirty="0">
              <a:solidFill>
                <a:schemeClr val="tx1">
                  <a:lumMod val="50000"/>
                  <a:lumOff val="50000"/>
                </a:schemeClr>
              </a:solidFill>
              <a:latin typeface="Calibri Light" panose="020F0302020204030204" pitchFamily="34" charset="0"/>
            </a:endParaRPr>
          </a:p>
        </p:txBody>
      </p:sp>
      <p:sp>
        <p:nvSpPr>
          <p:cNvPr id="15" name="TextBox 14"/>
          <p:cNvSpPr txBox="1"/>
          <p:nvPr/>
        </p:nvSpPr>
        <p:spPr>
          <a:xfrm>
            <a:off x="1286848" y="5445224"/>
            <a:ext cx="2556000" cy="792000"/>
          </a:xfrm>
          <a:prstGeom prst="rect">
            <a:avLst/>
          </a:prstGeom>
          <a:noFill/>
          <a:ln w="12700">
            <a:solidFill>
              <a:schemeClr val="tx1"/>
            </a:solidFill>
          </a:ln>
        </p:spPr>
        <p:txBody>
          <a:bodyPr wrap="square" rtlCol="0" anchor="ctr">
            <a:spAutoFit/>
          </a:bodyPr>
          <a:lstStyle/>
          <a:p>
            <a:pPr algn="ctr"/>
            <a:r>
              <a:rPr lang="en-GB" i="0" dirty="0" smtClean="0">
                <a:solidFill>
                  <a:schemeClr val="tx1">
                    <a:lumMod val="50000"/>
                    <a:lumOff val="50000"/>
                  </a:schemeClr>
                </a:solidFill>
                <a:latin typeface="Calibri Light" panose="020F0302020204030204" pitchFamily="34" charset="0"/>
              </a:rPr>
              <a:t>kicker</a:t>
            </a:r>
            <a:endParaRPr lang="en-GB" i="0" dirty="0">
              <a:solidFill>
                <a:schemeClr val="tx1">
                  <a:lumMod val="50000"/>
                  <a:lumOff val="50000"/>
                </a:schemeClr>
              </a:solidFill>
              <a:latin typeface="Calibri Light" panose="020F0302020204030204" pitchFamily="34" charset="0"/>
            </a:endParaRPr>
          </a:p>
        </p:txBody>
      </p:sp>
      <p:sp>
        <p:nvSpPr>
          <p:cNvPr id="16" name="TextBox 15"/>
          <p:cNvSpPr txBox="1"/>
          <p:nvPr/>
        </p:nvSpPr>
        <p:spPr>
          <a:xfrm>
            <a:off x="5301152" y="3402966"/>
            <a:ext cx="2556000" cy="792000"/>
          </a:xfrm>
          <a:prstGeom prst="rect">
            <a:avLst/>
          </a:prstGeom>
          <a:noFill/>
          <a:ln w="12700">
            <a:solidFill>
              <a:schemeClr val="tx1"/>
            </a:solidFill>
          </a:ln>
        </p:spPr>
        <p:txBody>
          <a:bodyPr wrap="square" rtlCol="0" anchor="ctr">
            <a:spAutoFit/>
          </a:bodyPr>
          <a:lstStyle/>
          <a:p>
            <a:pPr algn="ctr"/>
            <a:r>
              <a:rPr lang="en-GB" i="0" dirty="0" smtClean="0">
                <a:solidFill>
                  <a:schemeClr val="tx1">
                    <a:lumMod val="50000"/>
                    <a:lumOff val="50000"/>
                  </a:schemeClr>
                </a:solidFill>
                <a:latin typeface="Calibri Light" panose="020F0302020204030204" pitchFamily="34" charset="0"/>
              </a:rPr>
              <a:t>corrector</a:t>
            </a:r>
            <a:endParaRPr lang="en-GB" i="0" dirty="0">
              <a:solidFill>
                <a:schemeClr val="tx1">
                  <a:lumMod val="50000"/>
                  <a:lumOff val="50000"/>
                </a:schemeClr>
              </a:solidFill>
              <a:latin typeface="Calibri Light" panose="020F0302020204030204" pitchFamily="34" charset="0"/>
            </a:endParaRPr>
          </a:p>
        </p:txBody>
      </p:sp>
      <p:sp>
        <p:nvSpPr>
          <p:cNvPr id="23" name="TextBox 22"/>
          <p:cNvSpPr txBox="1"/>
          <p:nvPr/>
        </p:nvSpPr>
        <p:spPr>
          <a:xfrm>
            <a:off x="5301152" y="4424094"/>
            <a:ext cx="2556000" cy="792000"/>
          </a:xfrm>
          <a:prstGeom prst="rect">
            <a:avLst/>
          </a:prstGeom>
          <a:noFill/>
          <a:ln w="12700">
            <a:solidFill>
              <a:schemeClr val="tx1"/>
            </a:solidFill>
          </a:ln>
        </p:spPr>
        <p:txBody>
          <a:bodyPr wrap="square" rtlCol="0" anchor="ctr">
            <a:spAutoFit/>
          </a:bodyPr>
          <a:lstStyle/>
          <a:p>
            <a:pPr algn="ctr"/>
            <a:r>
              <a:rPr lang="en-GB" i="0" dirty="0" smtClean="0">
                <a:solidFill>
                  <a:schemeClr val="tx1">
                    <a:lumMod val="50000"/>
                    <a:lumOff val="50000"/>
                  </a:schemeClr>
                </a:solidFill>
                <a:latin typeface="Calibri Light" panose="020F0302020204030204" pitchFamily="34" charset="0"/>
              </a:rPr>
              <a:t>skew magnet</a:t>
            </a:r>
            <a:endParaRPr lang="en-GB" i="0" dirty="0">
              <a:solidFill>
                <a:schemeClr val="tx1">
                  <a:lumMod val="50000"/>
                  <a:lumOff val="50000"/>
                </a:schemeClr>
              </a:solidFill>
              <a:latin typeface="Calibri Light" panose="020F0302020204030204" pitchFamily="34" charset="0"/>
            </a:endParaRPr>
          </a:p>
        </p:txBody>
      </p:sp>
    </p:spTree>
    <p:extLst>
      <p:ext uri="{BB962C8B-B14F-4D97-AF65-F5344CB8AC3E}">
        <p14:creationId xmlns:p14="http://schemas.microsoft.com/office/powerpoint/2010/main" val="3361472748"/>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The coil cross sections of several </a:t>
            </a:r>
            <a:r>
              <a:rPr lang="en-US" sz="2800" i="0" kern="0" smtClean="0">
                <a:solidFill>
                  <a:srgbClr val="0033CC"/>
                </a:solidFill>
                <a:latin typeface="Calibri Light" panose="020F0302020204030204" pitchFamily="34" charset="0"/>
              </a:rPr>
              <a:t>superconducting dipoles show </a:t>
            </a:r>
            <a:r>
              <a:rPr lang="en-US" sz="2800" i="0" kern="0" dirty="0" smtClean="0">
                <a:solidFill>
                  <a:srgbClr val="0033CC"/>
                </a:solidFill>
                <a:latin typeface="Calibri Light" panose="020F0302020204030204" pitchFamily="34" charset="0"/>
              </a:rPr>
              <a:t>a certain evolution; all were (are) based on </a:t>
            </a:r>
            <a:r>
              <a:rPr lang="en-US" sz="2800" i="0" kern="0" dirty="0" err="1" smtClean="0">
                <a:solidFill>
                  <a:srgbClr val="0033CC"/>
                </a:solidFill>
                <a:latin typeface="Calibri Light" panose="020F0302020204030204" pitchFamily="34" charset="0"/>
              </a:rPr>
              <a:t>Nb-Ti</a:t>
            </a:r>
            <a:endParaRPr lang="en-US" sz="2800" b="0" i="0" kern="0" dirty="0" smtClean="0">
              <a:solidFill>
                <a:srgbClr val="0033CC"/>
              </a:solidFill>
              <a:latin typeface="Calibri Light" panose="020F0302020204030204" pitchFamily="34" charset="0"/>
            </a:endParaRPr>
          </a:p>
        </p:txBody>
      </p:sp>
      <p:pic>
        <p:nvPicPr>
          <p:cNvPr id="14" name="Picture 13" descr="Fig5new_Coils_Tevat_Hera_RHIC_LHC.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5536" y="2721694"/>
            <a:ext cx="8510016" cy="1773936"/>
          </a:xfrm>
          <a:prstGeom prst="rect">
            <a:avLst/>
          </a:prstGeom>
        </p:spPr>
      </p:pic>
      <p:sp>
        <p:nvSpPr>
          <p:cNvPr id="15" name="TextBox 14"/>
          <p:cNvSpPr txBox="1"/>
          <p:nvPr/>
        </p:nvSpPr>
        <p:spPr>
          <a:xfrm>
            <a:off x="808352" y="4479503"/>
            <a:ext cx="1249509" cy="461665"/>
          </a:xfrm>
          <a:prstGeom prst="rect">
            <a:avLst/>
          </a:prstGeom>
          <a:noFill/>
        </p:spPr>
        <p:txBody>
          <a:bodyPr wrap="none" rtlCol="0">
            <a:spAutoFit/>
          </a:bodyPr>
          <a:lstStyle/>
          <a:p>
            <a:pPr algn="ctr"/>
            <a:r>
              <a:rPr lang="en-US" i="0" dirty="0" err="1" smtClean="0">
                <a:latin typeface="Calibri Light" panose="020F0302020204030204" pitchFamily="34" charset="0"/>
                <a:ea typeface="ＭＳ Ｐゴシック" charset="0"/>
              </a:rPr>
              <a:t>Tevatron</a:t>
            </a:r>
            <a:endParaRPr lang="en-US" i="0" dirty="0" smtClean="0">
              <a:latin typeface="Calibri Light" panose="020F0302020204030204" pitchFamily="34" charset="0"/>
              <a:ea typeface="ＭＳ Ｐゴシック" charset="0"/>
            </a:endParaRPr>
          </a:p>
        </p:txBody>
      </p:sp>
      <p:sp>
        <p:nvSpPr>
          <p:cNvPr id="16" name="TextBox 15"/>
          <p:cNvSpPr txBox="1"/>
          <p:nvPr/>
        </p:nvSpPr>
        <p:spPr>
          <a:xfrm>
            <a:off x="3253491" y="4479503"/>
            <a:ext cx="849912" cy="461665"/>
          </a:xfrm>
          <a:prstGeom prst="rect">
            <a:avLst/>
          </a:prstGeom>
          <a:noFill/>
        </p:spPr>
        <p:txBody>
          <a:bodyPr wrap="none" rtlCol="0">
            <a:spAutoFit/>
          </a:bodyPr>
          <a:lstStyle/>
          <a:p>
            <a:pPr algn="ctr"/>
            <a:r>
              <a:rPr lang="en-US" i="0" dirty="0">
                <a:latin typeface="Calibri Light" panose="020F0302020204030204" pitchFamily="34" charset="0"/>
                <a:ea typeface="ＭＳ Ｐゴシック" charset="0"/>
              </a:rPr>
              <a:t>HERA</a:t>
            </a:r>
          </a:p>
        </p:txBody>
      </p:sp>
      <p:sp>
        <p:nvSpPr>
          <p:cNvPr id="17" name="TextBox 16"/>
          <p:cNvSpPr txBox="1"/>
          <p:nvPr/>
        </p:nvSpPr>
        <p:spPr>
          <a:xfrm>
            <a:off x="5369507" y="4479503"/>
            <a:ext cx="768159" cy="461665"/>
          </a:xfrm>
          <a:prstGeom prst="rect">
            <a:avLst/>
          </a:prstGeom>
          <a:noFill/>
        </p:spPr>
        <p:txBody>
          <a:bodyPr wrap="none" rtlCol="0">
            <a:spAutoFit/>
          </a:bodyPr>
          <a:lstStyle/>
          <a:p>
            <a:pPr algn="ctr"/>
            <a:r>
              <a:rPr lang="en-US" i="0" dirty="0">
                <a:latin typeface="Calibri Light" panose="020F0302020204030204" pitchFamily="34" charset="0"/>
                <a:ea typeface="ＭＳ Ｐゴシック" charset="0"/>
              </a:rPr>
              <a:t>RHIC</a:t>
            </a:r>
          </a:p>
        </p:txBody>
      </p:sp>
      <p:sp>
        <p:nvSpPr>
          <p:cNvPr id="9" name="TextBox 8"/>
          <p:cNvSpPr txBox="1"/>
          <p:nvPr/>
        </p:nvSpPr>
        <p:spPr>
          <a:xfrm>
            <a:off x="6864466" y="4479503"/>
            <a:ext cx="1954702" cy="830997"/>
          </a:xfrm>
          <a:prstGeom prst="rect">
            <a:avLst/>
          </a:prstGeom>
          <a:noFill/>
        </p:spPr>
        <p:txBody>
          <a:bodyPr wrap="none" rtlCol="0">
            <a:spAutoFit/>
          </a:bodyPr>
          <a:lstStyle/>
          <a:p>
            <a:pPr algn="ctr"/>
            <a:r>
              <a:rPr lang="en-US" i="0" dirty="0" smtClean="0">
                <a:latin typeface="Calibri Light" panose="020F0302020204030204" pitchFamily="34" charset="0"/>
                <a:ea typeface="ＭＳ Ｐゴシック" charset="0"/>
              </a:rPr>
              <a:t>LHC</a:t>
            </a:r>
          </a:p>
          <a:p>
            <a:pPr algn="ctr"/>
            <a:r>
              <a:rPr lang="en-US" i="0" dirty="0" smtClean="0">
                <a:latin typeface="Calibri Light" panose="020F0302020204030204" pitchFamily="34" charset="0"/>
                <a:ea typeface="ＭＳ Ｐゴシック" charset="0"/>
              </a:rPr>
              <a:t>(one aperture)</a:t>
            </a:r>
            <a:endParaRPr lang="en-US" i="0" dirty="0">
              <a:latin typeface="Calibri Light" panose="020F0302020204030204" pitchFamily="34" charset="0"/>
              <a:ea typeface="ＭＳ Ｐゴシック" charset="0"/>
            </a:endParaRPr>
          </a:p>
        </p:txBody>
      </p:sp>
    </p:spTree>
    <p:extLst>
      <p:ext uri="{BB962C8B-B14F-4D97-AF65-F5344CB8AC3E}">
        <p14:creationId xmlns:p14="http://schemas.microsoft.com/office/powerpoint/2010/main" val="4289929872"/>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Also the iron, the mechanical structure and the operating temperature can be quite diverse</a:t>
            </a:r>
            <a:endParaRPr lang="en-US" sz="2800" b="0" i="0" kern="0" dirty="0" smtClean="0">
              <a:solidFill>
                <a:srgbClr val="0033CC"/>
              </a:solidFill>
              <a:latin typeface="Calibri Light" panose="020F0302020204030204" pitchFamily="34" charset="0"/>
            </a:endParaRPr>
          </a:p>
        </p:txBody>
      </p:sp>
      <p:pic>
        <p:nvPicPr>
          <p:cNvPr id="15" name="Picture 2" descr="Tevatron_dipole_II"/>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2499" y="2240264"/>
            <a:ext cx="1578864" cy="107289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6" name="Picture 3" descr="LHC_dipole_II"/>
          <p:cNvPicPr>
            <a:picLocks noChangeAspect="1" noChangeArrowheads="1"/>
          </p:cNvPicPr>
          <p:nvPr/>
        </p:nvPicPr>
        <p:blipFill>
          <a:blip r:embed="rId4">
            <a:extLst>
              <a:ext uri="{28A0092B-C50C-407E-A947-70E740481C1C}">
                <a14:useLocalDpi xmlns:a14="http://schemas.microsoft.com/office/drawing/2010/main" val="0"/>
              </a:ext>
            </a:extLst>
          </a:blip>
          <a:srcRect l="3423" t="5096" r="1607"/>
          <a:stretch>
            <a:fillRect/>
          </a:stretch>
        </p:blipFill>
        <p:spPr bwMode="auto">
          <a:xfrm>
            <a:off x="5908842" y="1332336"/>
            <a:ext cx="2914316" cy="288875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7" name="Picture 4" descr="RHIC_dipole_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369417" y="2128679"/>
            <a:ext cx="1337876" cy="129606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8" name="Picture 5" descr="HERA_dipole_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219575" y="1838649"/>
            <a:ext cx="1884947" cy="187612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9" name="Rectangle 6"/>
          <p:cNvSpPr>
            <a:spLocks noChangeArrowheads="1"/>
          </p:cNvSpPr>
          <p:nvPr/>
        </p:nvSpPr>
        <p:spPr bwMode="auto">
          <a:xfrm>
            <a:off x="2354425" y="4442336"/>
            <a:ext cx="1615250" cy="190821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p>
            <a:pPr algn="ctr"/>
            <a:r>
              <a:rPr lang="en-US" sz="2000" i="0" dirty="0" smtClean="0">
                <a:latin typeface="Calibri Light" panose="020F0302020204030204" pitchFamily="34" charset="0"/>
                <a:ea typeface="ＭＳ Ｐゴシック" charset="0"/>
              </a:rPr>
              <a:t>HERA</a:t>
            </a:r>
            <a:endParaRPr lang="en-US" sz="2000" i="0" dirty="0">
              <a:latin typeface="Calibri Light" panose="020F0302020204030204" pitchFamily="34" charset="0"/>
              <a:ea typeface="ＭＳ Ｐゴシック" charset="0"/>
            </a:endParaRPr>
          </a:p>
          <a:p>
            <a:pPr algn="ctr"/>
            <a:endParaRPr lang="en-US" sz="2000" i="0" dirty="0">
              <a:latin typeface="Calibri Light" panose="020F0302020204030204" pitchFamily="34" charset="0"/>
              <a:ea typeface="ＭＳ Ｐゴシック" charset="0"/>
            </a:endParaRPr>
          </a:p>
          <a:p>
            <a:r>
              <a:rPr lang="en-US" sz="2000" i="0" dirty="0" smtClean="0">
                <a:latin typeface="Calibri Light" panose="020F0302020204030204" pitchFamily="34" charset="0"/>
                <a:ea typeface="ＭＳ Ｐゴシック" charset="0"/>
              </a:rPr>
              <a:t>75 </a:t>
            </a:r>
            <a:r>
              <a:rPr lang="en-US" sz="2000" i="0" dirty="0">
                <a:latin typeface="Calibri Light" panose="020F0302020204030204" pitchFamily="34" charset="0"/>
                <a:ea typeface="ＭＳ Ｐゴシック" charset="0"/>
              </a:rPr>
              <a:t>mm bore</a:t>
            </a:r>
          </a:p>
          <a:p>
            <a:r>
              <a:rPr lang="en-US" sz="2000" i="0" dirty="0">
                <a:latin typeface="Calibri Light" panose="020F0302020204030204" pitchFamily="34" charset="0"/>
                <a:ea typeface="ＭＳ Ｐゴシック" charset="0"/>
              </a:rPr>
              <a:t>B = </a:t>
            </a:r>
            <a:r>
              <a:rPr lang="en-US" sz="2000" i="0" dirty="0" smtClean="0">
                <a:latin typeface="Calibri Light" panose="020F0302020204030204" pitchFamily="34" charset="0"/>
                <a:ea typeface="ＭＳ Ｐゴシック" charset="0"/>
              </a:rPr>
              <a:t>5.0 </a:t>
            </a:r>
            <a:r>
              <a:rPr lang="en-US" sz="2000" i="0" dirty="0">
                <a:latin typeface="Calibri Light" panose="020F0302020204030204" pitchFamily="34" charset="0"/>
                <a:ea typeface="ＭＳ Ｐゴシック" charset="0"/>
              </a:rPr>
              <a:t>T</a:t>
            </a:r>
          </a:p>
          <a:p>
            <a:r>
              <a:rPr lang="en-US" sz="2000" i="0" dirty="0">
                <a:latin typeface="Calibri Light" panose="020F0302020204030204" pitchFamily="34" charset="0"/>
                <a:ea typeface="ＭＳ Ｐゴシック" charset="0"/>
              </a:rPr>
              <a:t>T = </a:t>
            </a:r>
            <a:r>
              <a:rPr lang="en-US" sz="2000" i="0" dirty="0" smtClean="0">
                <a:latin typeface="Calibri Light" panose="020F0302020204030204" pitchFamily="34" charset="0"/>
                <a:ea typeface="ＭＳ Ｐゴシック" charset="0"/>
              </a:rPr>
              <a:t>4.5 </a:t>
            </a:r>
            <a:r>
              <a:rPr lang="en-US" sz="2000" i="0" dirty="0">
                <a:latin typeface="Calibri Light" panose="020F0302020204030204" pitchFamily="34" charset="0"/>
                <a:ea typeface="ＭＳ Ｐゴシック" charset="0"/>
              </a:rPr>
              <a:t>K</a:t>
            </a:r>
          </a:p>
          <a:p>
            <a:r>
              <a:rPr lang="en-US" sz="1800" i="0" dirty="0">
                <a:latin typeface="Calibri Light" panose="020F0302020204030204" pitchFamily="34" charset="0"/>
                <a:ea typeface="ＭＳ Ｐゴシック" charset="0"/>
              </a:rPr>
              <a:t>first beam </a:t>
            </a:r>
            <a:r>
              <a:rPr lang="en-US" sz="1800" i="0" dirty="0" smtClean="0">
                <a:latin typeface="Calibri Light" panose="020F0302020204030204" pitchFamily="34" charset="0"/>
                <a:ea typeface="ＭＳ Ｐゴシック" charset="0"/>
              </a:rPr>
              <a:t>1991</a:t>
            </a:r>
            <a:endParaRPr lang="en-US" sz="2000" b="0" i="0" dirty="0">
              <a:solidFill>
                <a:srgbClr val="000000"/>
              </a:solidFill>
              <a:latin typeface="Tahoma" charset="0"/>
              <a:ea typeface="ＭＳ Ｐゴシック" charset="0"/>
            </a:endParaRPr>
          </a:p>
        </p:txBody>
      </p:sp>
      <p:sp>
        <p:nvSpPr>
          <p:cNvPr id="20" name="Rectangle 7"/>
          <p:cNvSpPr>
            <a:spLocks noChangeArrowheads="1"/>
          </p:cNvSpPr>
          <p:nvPr/>
        </p:nvSpPr>
        <p:spPr bwMode="auto">
          <a:xfrm>
            <a:off x="236419" y="4442336"/>
            <a:ext cx="2031325" cy="193899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p>
            <a:pPr algn="ctr"/>
            <a:r>
              <a:rPr lang="en-US" sz="2000" i="0" dirty="0" err="1" smtClean="0">
                <a:latin typeface="Calibri Light" panose="020F0302020204030204" pitchFamily="34" charset="0"/>
                <a:ea typeface="ＭＳ Ｐゴシック" charset="0"/>
              </a:rPr>
              <a:t>Tevatron</a:t>
            </a:r>
            <a:endParaRPr lang="en-US" sz="2000" i="0" dirty="0" smtClean="0">
              <a:latin typeface="Calibri Light" panose="020F0302020204030204" pitchFamily="34" charset="0"/>
              <a:ea typeface="ＭＳ Ｐゴシック" charset="0"/>
            </a:endParaRPr>
          </a:p>
          <a:p>
            <a:pPr algn="ctr"/>
            <a:endParaRPr lang="en-US" sz="2000" i="0" dirty="0">
              <a:latin typeface="Calibri Light" panose="020F0302020204030204" pitchFamily="34" charset="0"/>
              <a:ea typeface="ＭＳ Ｐゴシック" charset="0"/>
            </a:endParaRPr>
          </a:p>
          <a:p>
            <a:r>
              <a:rPr lang="en-US" sz="2000" i="0" dirty="0" smtClean="0">
                <a:latin typeface="Calibri Light" panose="020F0302020204030204" pitchFamily="34" charset="0"/>
                <a:ea typeface="ＭＳ Ｐゴシック" charset="0"/>
              </a:rPr>
              <a:t>  76 mm bore</a:t>
            </a:r>
            <a:endParaRPr lang="en-US" sz="2000" i="0" dirty="0">
              <a:latin typeface="Calibri Light" panose="020F0302020204030204" pitchFamily="34" charset="0"/>
              <a:ea typeface="ＭＳ Ｐゴシック" charset="0"/>
            </a:endParaRPr>
          </a:p>
          <a:p>
            <a:r>
              <a:rPr lang="en-US" sz="2000" i="0" dirty="0" smtClean="0">
                <a:latin typeface="Calibri Light" panose="020F0302020204030204" pitchFamily="34" charset="0"/>
                <a:ea typeface="ＭＳ Ｐゴシック" charset="0"/>
              </a:rPr>
              <a:t>  B = 4.3 T</a:t>
            </a:r>
          </a:p>
          <a:p>
            <a:r>
              <a:rPr lang="en-US" sz="2000" i="0" dirty="0" smtClean="0">
                <a:latin typeface="Calibri Light" panose="020F0302020204030204" pitchFamily="34" charset="0"/>
                <a:ea typeface="ＭＳ Ｐゴシック" charset="0"/>
              </a:rPr>
              <a:t>  T = 4.2 K</a:t>
            </a:r>
          </a:p>
          <a:p>
            <a:r>
              <a:rPr lang="en-US" sz="1800" i="0" dirty="0" smtClean="0">
                <a:latin typeface="Calibri Light" panose="020F0302020204030204" pitchFamily="34" charset="0"/>
                <a:ea typeface="ＭＳ Ｐゴシック" charset="0"/>
              </a:rPr>
              <a:t>  first beam 1983</a:t>
            </a:r>
            <a:r>
              <a:rPr lang="en-US" sz="2000" b="0" i="0" dirty="0" smtClean="0">
                <a:solidFill>
                  <a:srgbClr val="000000"/>
                </a:solidFill>
                <a:latin typeface="Tahoma" charset="0"/>
                <a:ea typeface="ＭＳ Ｐゴシック" charset="0"/>
              </a:rPr>
              <a:t>	</a:t>
            </a:r>
          </a:p>
        </p:txBody>
      </p:sp>
      <p:sp>
        <p:nvSpPr>
          <p:cNvPr id="21" name="Rectangle 8"/>
          <p:cNvSpPr>
            <a:spLocks noChangeArrowheads="1"/>
          </p:cNvSpPr>
          <p:nvPr/>
        </p:nvSpPr>
        <p:spPr bwMode="auto">
          <a:xfrm>
            <a:off x="4230731" y="4442336"/>
            <a:ext cx="1615250" cy="190821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p>
            <a:pPr algn="ctr"/>
            <a:r>
              <a:rPr lang="en-US" sz="2000" i="0" dirty="0" smtClean="0">
                <a:latin typeface="Calibri Light" panose="020F0302020204030204" pitchFamily="34" charset="0"/>
                <a:ea typeface="ＭＳ Ｐゴシック" charset="0"/>
              </a:rPr>
              <a:t>RHIC</a:t>
            </a:r>
            <a:endParaRPr lang="en-US" sz="2000" i="0" dirty="0">
              <a:latin typeface="Calibri Light" panose="020F0302020204030204" pitchFamily="34" charset="0"/>
              <a:ea typeface="ＭＳ Ｐゴシック" charset="0"/>
            </a:endParaRPr>
          </a:p>
          <a:p>
            <a:pPr algn="ctr"/>
            <a:endParaRPr lang="en-US" sz="2000" i="0" dirty="0">
              <a:latin typeface="Calibri Light" panose="020F0302020204030204" pitchFamily="34" charset="0"/>
              <a:ea typeface="ＭＳ Ｐゴシック" charset="0"/>
            </a:endParaRPr>
          </a:p>
          <a:p>
            <a:r>
              <a:rPr lang="en-US" sz="2000" i="0" dirty="0" smtClean="0">
                <a:latin typeface="Calibri Light" panose="020F0302020204030204" pitchFamily="34" charset="0"/>
                <a:ea typeface="ＭＳ Ｐゴシック" charset="0"/>
              </a:rPr>
              <a:t>80 </a:t>
            </a:r>
            <a:r>
              <a:rPr lang="en-US" sz="2000" i="0" dirty="0">
                <a:latin typeface="Calibri Light" panose="020F0302020204030204" pitchFamily="34" charset="0"/>
                <a:ea typeface="ＭＳ Ｐゴシック" charset="0"/>
              </a:rPr>
              <a:t>mm bore</a:t>
            </a:r>
          </a:p>
          <a:p>
            <a:r>
              <a:rPr lang="en-US" sz="2000" i="0" dirty="0">
                <a:latin typeface="Calibri Light" panose="020F0302020204030204" pitchFamily="34" charset="0"/>
                <a:ea typeface="ＭＳ Ｐゴシック" charset="0"/>
              </a:rPr>
              <a:t>B = </a:t>
            </a:r>
            <a:r>
              <a:rPr lang="en-US" sz="2000" i="0" dirty="0" smtClean="0">
                <a:latin typeface="Calibri Light" panose="020F0302020204030204" pitchFamily="34" charset="0"/>
                <a:ea typeface="ＭＳ Ｐゴシック" charset="0"/>
              </a:rPr>
              <a:t>3.5 </a:t>
            </a:r>
            <a:r>
              <a:rPr lang="en-US" sz="2000" i="0" dirty="0">
                <a:latin typeface="Calibri Light" panose="020F0302020204030204" pitchFamily="34" charset="0"/>
                <a:ea typeface="ＭＳ Ｐゴシック" charset="0"/>
              </a:rPr>
              <a:t>T</a:t>
            </a:r>
          </a:p>
          <a:p>
            <a:r>
              <a:rPr lang="en-US" sz="2000" i="0" dirty="0">
                <a:latin typeface="Calibri Light" panose="020F0302020204030204" pitchFamily="34" charset="0"/>
                <a:ea typeface="ＭＳ Ｐゴシック" charset="0"/>
              </a:rPr>
              <a:t>T = </a:t>
            </a:r>
            <a:r>
              <a:rPr lang="en-US" sz="2000" i="0" dirty="0" smtClean="0">
                <a:latin typeface="Calibri Light" panose="020F0302020204030204" pitchFamily="34" charset="0"/>
                <a:ea typeface="ＭＳ Ｐゴシック" charset="0"/>
              </a:rPr>
              <a:t>4.3-4.6 </a:t>
            </a:r>
            <a:r>
              <a:rPr lang="en-US" sz="2000" i="0" dirty="0">
                <a:latin typeface="Calibri Light" panose="020F0302020204030204" pitchFamily="34" charset="0"/>
                <a:ea typeface="ＭＳ Ｐゴシック" charset="0"/>
              </a:rPr>
              <a:t>K</a:t>
            </a:r>
          </a:p>
          <a:p>
            <a:r>
              <a:rPr lang="en-US" sz="1800" i="0" dirty="0">
                <a:latin typeface="Calibri Light" panose="020F0302020204030204" pitchFamily="34" charset="0"/>
                <a:ea typeface="ＭＳ Ｐゴシック" charset="0"/>
              </a:rPr>
              <a:t>first beam </a:t>
            </a:r>
            <a:r>
              <a:rPr lang="en-US" sz="1800" i="0" dirty="0" smtClean="0">
                <a:latin typeface="Calibri Light" panose="020F0302020204030204" pitchFamily="34" charset="0"/>
                <a:ea typeface="ＭＳ Ｐゴシック" charset="0"/>
              </a:rPr>
              <a:t>2000</a:t>
            </a:r>
            <a:endParaRPr lang="en-US" sz="2000" b="0" i="0" dirty="0">
              <a:solidFill>
                <a:srgbClr val="000000"/>
              </a:solidFill>
              <a:latin typeface="Tahoma" charset="0"/>
              <a:ea typeface="ＭＳ Ｐゴシック" charset="0"/>
            </a:endParaRPr>
          </a:p>
        </p:txBody>
      </p:sp>
      <p:sp>
        <p:nvSpPr>
          <p:cNvPr id="22" name="Rectangle 9"/>
          <p:cNvSpPr>
            <a:spLocks noChangeArrowheads="1"/>
          </p:cNvSpPr>
          <p:nvPr/>
        </p:nvSpPr>
        <p:spPr bwMode="auto">
          <a:xfrm>
            <a:off x="6558376" y="4442336"/>
            <a:ext cx="1615250" cy="190821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p>
            <a:pPr algn="ctr"/>
            <a:r>
              <a:rPr lang="en-US" sz="2000" i="0" dirty="0" smtClean="0">
                <a:latin typeface="Calibri Light" panose="020F0302020204030204" pitchFamily="34" charset="0"/>
                <a:ea typeface="ＭＳ Ｐゴシック" charset="0"/>
              </a:rPr>
              <a:t>LHC</a:t>
            </a:r>
            <a:endParaRPr lang="en-US" sz="2000" i="0" dirty="0">
              <a:latin typeface="Calibri Light" panose="020F0302020204030204" pitchFamily="34" charset="0"/>
              <a:ea typeface="ＭＳ Ｐゴシック" charset="0"/>
            </a:endParaRPr>
          </a:p>
          <a:p>
            <a:pPr algn="ctr"/>
            <a:endParaRPr lang="en-US" sz="2000" i="0" dirty="0">
              <a:latin typeface="Calibri Light" panose="020F0302020204030204" pitchFamily="34" charset="0"/>
              <a:ea typeface="ＭＳ Ｐゴシック" charset="0"/>
            </a:endParaRPr>
          </a:p>
          <a:p>
            <a:r>
              <a:rPr lang="en-US" sz="2000" i="0" dirty="0" smtClean="0">
                <a:latin typeface="Calibri Light" panose="020F0302020204030204" pitchFamily="34" charset="0"/>
                <a:ea typeface="ＭＳ Ｐゴシック" charset="0"/>
              </a:rPr>
              <a:t>56 </a:t>
            </a:r>
            <a:r>
              <a:rPr lang="en-US" sz="2000" i="0" dirty="0">
                <a:latin typeface="Calibri Light" panose="020F0302020204030204" pitchFamily="34" charset="0"/>
                <a:ea typeface="ＭＳ Ｐゴシック" charset="0"/>
              </a:rPr>
              <a:t>mm bore</a:t>
            </a:r>
          </a:p>
          <a:p>
            <a:r>
              <a:rPr lang="en-US" sz="2000" i="0" dirty="0">
                <a:latin typeface="Calibri Light" panose="020F0302020204030204" pitchFamily="34" charset="0"/>
                <a:ea typeface="ＭＳ Ｐゴシック" charset="0"/>
              </a:rPr>
              <a:t>B = </a:t>
            </a:r>
            <a:r>
              <a:rPr lang="en-US" sz="2000" i="0" dirty="0" smtClean="0">
                <a:latin typeface="Calibri Light" panose="020F0302020204030204" pitchFamily="34" charset="0"/>
                <a:ea typeface="ＭＳ Ｐゴシック" charset="0"/>
              </a:rPr>
              <a:t>8.3 </a:t>
            </a:r>
            <a:r>
              <a:rPr lang="en-US" sz="2000" i="0" dirty="0">
                <a:latin typeface="Calibri Light" panose="020F0302020204030204" pitchFamily="34" charset="0"/>
                <a:ea typeface="ＭＳ Ｐゴシック" charset="0"/>
              </a:rPr>
              <a:t>T</a:t>
            </a:r>
          </a:p>
          <a:p>
            <a:r>
              <a:rPr lang="en-US" sz="2000" i="0" dirty="0">
                <a:latin typeface="Calibri Light" panose="020F0302020204030204" pitchFamily="34" charset="0"/>
                <a:ea typeface="ＭＳ Ｐゴシック" charset="0"/>
              </a:rPr>
              <a:t>T = </a:t>
            </a:r>
            <a:r>
              <a:rPr lang="en-US" sz="2000" i="0" dirty="0" smtClean="0">
                <a:latin typeface="Calibri Light" panose="020F0302020204030204" pitchFamily="34" charset="0"/>
                <a:ea typeface="ＭＳ Ｐゴシック" charset="0"/>
              </a:rPr>
              <a:t>1.9 </a:t>
            </a:r>
            <a:r>
              <a:rPr lang="en-US" sz="2000" i="0" dirty="0">
                <a:latin typeface="Calibri Light" panose="020F0302020204030204" pitchFamily="34" charset="0"/>
                <a:ea typeface="ＭＳ Ｐゴシック" charset="0"/>
              </a:rPr>
              <a:t>K</a:t>
            </a:r>
          </a:p>
          <a:p>
            <a:r>
              <a:rPr lang="en-US" sz="1800" i="0" dirty="0">
                <a:latin typeface="Calibri Light" panose="020F0302020204030204" pitchFamily="34" charset="0"/>
                <a:ea typeface="ＭＳ Ｐゴシック" charset="0"/>
              </a:rPr>
              <a:t>first beam </a:t>
            </a:r>
            <a:r>
              <a:rPr lang="en-US" sz="1800" i="0" dirty="0" smtClean="0">
                <a:latin typeface="Calibri Light" panose="020F0302020204030204" pitchFamily="34" charset="0"/>
                <a:ea typeface="ＭＳ Ｐゴシック" charset="0"/>
              </a:rPr>
              <a:t>2008</a:t>
            </a:r>
            <a:endParaRPr lang="en-US" sz="2000" b="0" i="0" dirty="0">
              <a:solidFill>
                <a:srgbClr val="000000"/>
              </a:solidFill>
              <a:latin typeface="Tahoma" charset="0"/>
              <a:ea typeface="ＭＳ Ｐゴシック" charset="0"/>
            </a:endParaRPr>
          </a:p>
        </p:txBody>
      </p:sp>
    </p:spTree>
    <p:extLst>
      <p:ext uri="{BB962C8B-B14F-4D97-AF65-F5344CB8AC3E}">
        <p14:creationId xmlns:p14="http://schemas.microsoft.com/office/powerpoint/2010/main" val="1893766430"/>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This is how they look in their machines</a:t>
            </a:r>
            <a:endParaRPr lang="en-US" sz="2800" b="0" i="0" kern="0" dirty="0" smtClean="0">
              <a:solidFill>
                <a:srgbClr val="0033CC"/>
              </a:solidFill>
              <a:latin typeface="Calibri Light" panose="020F0302020204030204" pitchFamily="34" charset="0"/>
            </a:endParaRPr>
          </a:p>
        </p:txBody>
      </p:sp>
      <p:pic>
        <p:nvPicPr>
          <p:cNvPr id="9" name="Picture 8" descr="09-0313-15D.jpg"/>
          <p:cNvPicPr>
            <a:picLocks noChangeAspect="1"/>
          </p:cNvPicPr>
          <p:nvPr/>
        </p:nvPicPr>
        <p:blipFill rotWithShape="1">
          <a:blip r:embed="rId3">
            <a:extLst>
              <a:ext uri="{28A0092B-C50C-407E-A947-70E740481C1C}">
                <a14:useLocalDpi xmlns:a14="http://schemas.microsoft.com/office/drawing/2010/main"/>
              </a:ext>
            </a:extLst>
          </a:blip>
          <a:srcRect l="1" r="1562"/>
          <a:stretch/>
        </p:blipFill>
        <p:spPr>
          <a:xfrm>
            <a:off x="575976" y="750633"/>
            <a:ext cx="3780000" cy="2880000"/>
          </a:xfrm>
          <a:prstGeom prst="rect">
            <a:avLst/>
          </a:prstGeom>
        </p:spPr>
      </p:pic>
      <p:sp>
        <p:nvSpPr>
          <p:cNvPr id="10" name="Title 1"/>
          <p:cNvSpPr txBox="1">
            <a:spLocks/>
          </p:cNvSpPr>
          <p:nvPr/>
        </p:nvSpPr>
        <p:spPr bwMode="auto">
          <a:xfrm>
            <a:off x="2375976" y="2946633"/>
            <a:ext cx="1980000" cy="684000"/>
          </a:xfrm>
          <a:prstGeom prst="rect">
            <a:avLst/>
          </a:prstGeom>
          <a:solidFill>
            <a:srgbClr val="FFFFFF">
              <a:alpha val="50000"/>
            </a:srgbClr>
          </a:solid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bodyPr>
          <a:lstStyle>
            <a:lvl1pPr algn="l" rtl="0" eaLnBrk="0" fontAlgn="base" hangingPunct="0">
              <a:spcBef>
                <a:spcPct val="0"/>
              </a:spcBef>
              <a:spcAft>
                <a:spcPct val="0"/>
              </a:spcAft>
              <a:defRPr sz="3600">
                <a:solidFill>
                  <a:schemeClr val="tx2"/>
                </a:solidFill>
                <a:latin typeface="+mj-lt"/>
                <a:ea typeface="+mj-ea"/>
                <a:cs typeface="ＭＳ Ｐゴシック" charset="0"/>
              </a:defRPr>
            </a:lvl1pPr>
            <a:lvl2pPr algn="l" rtl="0" eaLnBrk="0" fontAlgn="base" hangingPunct="0">
              <a:spcBef>
                <a:spcPct val="0"/>
              </a:spcBef>
              <a:spcAft>
                <a:spcPct val="0"/>
              </a:spcAft>
              <a:defRPr sz="3600">
                <a:solidFill>
                  <a:schemeClr val="tx2"/>
                </a:solidFill>
                <a:latin typeface="Tahoma" charset="0"/>
                <a:ea typeface="ＭＳ Ｐゴシック" charset="0"/>
                <a:cs typeface="ＭＳ Ｐゴシック" charset="0"/>
              </a:defRPr>
            </a:lvl2pPr>
            <a:lvl3pPr algn="l" rtl="0" eaLnBrk="0" fontAlgn="base" hangingPunct="0">
              <a:spcBef>
                <a:spcPct val="0"/>
              </a:spcBef>
              <a:spcAft>
                <a:spcPct val="0"/>
              </a:spcAft>
              <a:defRPr sz="3600">
                <a:solidFill>
                  <a:schemeClr val="tx2"/>
                </a:solidFill>
                <a:latin typeface="Tahoma" charset="0"/>
                <a:ea typeface="ＭＳ Ｐゴシック" charset="0"/>
                <a:cs typeface="ＭＳ Ｐゴシック" charset="0"/>
              </a:defRPr>
            </a:lvl3pPr>
            <a:lvl4pPr algn="l" rtl="0" eaLnBrk="0" fontAlgn="base" hangingPunct="0">
              <a:spcBef>
                <a:spcPct val="0"/>
              </a:spcBef>
              <a:spcAft>
                <a:spcPct val="0"/>
              </a:spcAft>
              <a:defRPr sz="3600">
                <a:solidFill>
                  <a:schemeClr val="tx2"/>
                </a:solidFill>
                <a:latin typeface="Tahoma" charset="0"/>
                <a:ea typeface="ＭＳ Ｐゴシック" charset="0"/>
                <a:cs typeface="ＭＳ Ｐゴシック" charset="0"/>
              </a:defRPr>
            </a:lvl4pPr>
            <a:lvl5pPr algn="l" rtl="0" eaLnBrk="0" fontAlgn="base" hangingPunct="0">
              <a:spcBef>
                <a:spcPct val="0"/>
              </a:spcBef>
              <a:spcAft>
                <a:spcPct val="0"/>
              </a:spcAft>
              <a:defRPr sz="3600">
                <a:solidFill>
                  <a:schemeClr val="tx2"/>
                </a:solidFill>
                <a:latin typeface="Tahoma" charset="0"/>
                <a:ea typeface="ＭＳ Ｐゴシック" charset="0"/>
                <a:cs typeface="ＭＳ Ｐゴシック" charset="0"/>
              </a:defRPr>
            </a:lvl5pPr>
            <a:lvl6pPr marL="457200" algn="l" rtl="0" fontAlgn="base">
              <a:spcBef>
                <a:spcPct val="0"/>
              </a:spcBef>
              <a:spcAft>
                <a:spcPct val="0"/>
              </a:spcAft>
              <a:defRPr sz="3600">
                <a:solidFill>
                  <a:schemeClr val="tx2"/>
                </a:solidFill>
                <a:latin typeface="Tahoma" charset="0"/>
                <a:ea typeface="ＭＳ Ｐゴシック" charset="0"/>
              </a:defRPr>
            </a:lvl6pPr>
            <a:lvl7pPr marL="914400" algn="l" rtl="0" fontAlgn="base">
              <a:spcBef>
                <a:spcPct val="0"/>
              </a:spcBef>
              <a:spcAft>
                <a:spcPct val="0"/>
              </a:spcAft>
              <a:defRPr sz="3600">
                <a:solidFill>
                  <a:schemeClr val="tx2"/>
                </a:solidFill>
                <a:latin typeface="Tahoma" charset="0"/>
                <a:ea typeface="ＭＳ Ｐゴシック" charset="0"/>
              </a:defRPr>
            </a:lvl7pPr>
            <a:lvl8pPr marL="1371600" algn="l" rtl="0" fontAlgn="base">
              <a:spcBef>
                <a:spcPct val="0"/>
              </a:spcBef>
              <a:spcAft>
                <a:spcPct val="0"/>
              </a:spcAft>
              <a:defRPr sz="3600">
                <a:solidFill>
                  <a:schemeClr val="tx2"/>
                </a:solidFill>
                <a:latin typeface="Tahoma" charset="0"/>
                <a:ea typeface="ＭＳ Ｐゴシック" charset="0"/>
              </a:defRPr>
            </a:lvl8pPr>
            <a:lvl9pPr marL="1828800" algn="l" rtl="0" fontAlgn="base">
              <a:spcBef>
                <a:spcPct val="0"/>
              </a:spcBef>
              <a:spcAft>
                <a:spcPct val="0"/>
              </a:spcAft>
              <a:defRPr sz="3600">
                <a:solidFill>
                  <a:schemeClr val="tx2"/>
                </a:solidFill>
                <a:latin typeface="Tahoma" charset="0"/>
                <a:ea typeface="ＭＳ Ｐゴシック"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2000" b="0" i="0" u="none" strike="noStrike" kern="0" cap="none" spc="0" normalizeH="0" baseline="0" noProof="0" dirty="0" err="1" smtClean="0">
                <a:ln>
                  <a:noFill/>
                </a:ln>
                <a:solidFill>
                  <a:schemeClr val="tx1"/>
                </a:solidFill>
                <a:effectLst/>
                <a:uLnTx/>
                <a:uFillTx/>
                <a:latin typeface="Calibri Light" panose="020F0302020204030204" pitchFamily="34" charset="0"/>
                <a:ea typeface="ＭＳ Ｐゴシック"/>
              </a:rPr>
              <a:t>Tevatron</a:t>
            </a:r>
            <a:r>
              <a:rPr kumimoji="0" lang="en-US" sz="2000" b="0" i="0" u="none" strike="noStrike" kern="0" cap="none" spc="0" normalizeH="0" baseline="0" noProof="0" dirty="0" smtClean="0">
                <a:ln>
                  <a:noFill/>
                </a:ln>
                <a:solidFill>
                  <a:schemeClr val="tx1"/>
                </a:solidFill>
                <a:effectLst/>
                <a:uLnTx/>
                <a:uFillTx/>
                <a:latin typeface="Calibri Light" panose="020F0302020204030204" pitchFamily="34" charset="0"/>
                <a:ea typeface="ＭＳ Ｐゴシック"/>
              </a:rPr>
              <a:t> @ FNAL</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2000" b="0" i="0" u="none" strike="noStrike" kern="0" cap="none" spc="0" normalizeH="0" baseline="0" noProof="0" dirty="0" smtClean="0">
                <a:ln>
                  <a:noFill/>
                </a:ln>
                <a:solidFill>
                  <a:schemeClr val="tx1"/>
                </a:solidFill>
                <a:effectLst/>
                <a:uLnTx/>
                <a:uFillTx/>
                <a:latin typeface="Calibri Light" panose="020F0302020204030204" pitchFamily="34" charset="0"/>
                <a:ea typeface="ＭＳ Ｐゴシック"/>
              </a:rPr>
              <a:t>(Chicago, IL, USA)</a:t>
            </a:r>
            <a:endParaRPr kumimoji="0" lang="en-US" sz="2000" b="0" i="0" u="none" strike="noStrike" kern="0" cap="none" spc="0" normalizeH="0" baseline="0" noProof="0" dirty="0">
              <a:ln>
                <a:noFill/>
              </a:ln>
              <a:solidFill>
                <a:schemeClr val="tx1"/>
              </a:solidFill>
              <a:effectLst/>
              <a:uLnTx/>
              <a:uFillTx/>
              <a:latin typeface="Calibri Light" panose="020F0302020204030204" pitchFamily="34" charset="0"/>
              <a:ea typeface="ＭＳ Ｐゴシック"/>
            </a:endParaRPr>
          </a:p>
        </p:txBody>
      </p:sp>
      <p:pic>
        <p:nvPicPr>
          <p:cNvPr id="8" name="Picture 7" descr="Screen shot 2011-03-31 at 10.21.26 AM.png"/>
          <p:cNvPicPr>
            <a:picLocks noChangeAspect="1"/>
          </p:cNvPicPr>
          <p:nvPr/>
        </p:nvPicPr>
        <p:blipFill rotWithShape="1">
          <a:blip r:embed="rId4">
            <a:extLst>
              <a:ext uri="{28A0092B-C50C-407E-A947-70E740481C1C}">
                <a14:useLocalDpi xmlns:a14="http://schemas.microsoft.com/office/drawing/2010/main"/>
              </a:ext>
            </a:extLst>
          </a:blip>
          <a:srcRect l="1877" r="420"/>
          <a:stretch/>
        </p:blipFill>
        <p:spPr>
          <a:xfrm>
            <a:off x="576436" y="3823541"/>
            <a:ext cx="3816000" cy="2880000"/>
          </a:xfrm>
          <a:prstGeom prst="rect">
            <a:avLst/>
          </a:prstGeom>
        </p:spPr>
      </p:pic>
      <p:pic>
        <p:nvPicPr>
          <p:cNvPr id="13" name="Picture 12" descr="Rhictunnel.jpg"/>
          <p:cNvPicPr>
            <a:picLocks noChangeAspect="1"/>
          </p:cNvPicPr>
          <p:nvPr/>
        </p:nvPicPr>
        <p:blipFill rotWithShape="1">
          <a:blip r:embed="rId5">
            <a:extLst>
              <a:ext uri="{28A0092B-C50C-407E-A947-70E740481C1C}">
                <a14:useLocalDpi xmlns:a14="http://schemas.microsoft.com/office/drawing/2010/main"/>
              </a:ext>
            </a:extLst>
          </a:blip>
          <a:srcRect l="4462" r="4127"/>
          <a:stretch/>
        </p:blipFill>
        <p:spPr>
          <a:xfrm>
            <a:off x="4680432" y="750633"/>
            <a:ext cx="3780000" cy="2880000"/>
          </a:xfrm>
          <a:prstGeom prst="rect">
            <a:avLst/>
          </a:prstGeom>
        </p:spPr>
      </p:pic>
      <p:pic>
        <p:nvPicPr>
          <p:cNvPr id="14" name="Content Placeholder 4" descr="Tunnel"/>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r="21406"/>
          <a:stretch/>
        </p:blipFill>
        <p:spPr bwMode="auto">
          <a:xfrm flipH="1">
            <a:off x="4680432" y="3823541"/>
            <a:ext cx="3780000" cy="2880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808080">
                      <a:alpha val="74998"/>
                    </a:srgbClr>
                  </a:outerShdw>
                </a:effectLst>
              </a14:hiddenEffects>
            </a:ext>
          </a:extLst>
        </p:spPr>
      </p:pic>
      <p:sp>
        <p:nvSpPr>
          <p:cNvPr id="19" name="Title 1"/>
          <p:cNvSpPr txBox="1">
            <a:spLocks/>
          </p:cNvSpPr>
          <p:nvPr/>
        </p:nvSpPr>
        <p:spPr bwMode="auto">
          <a:xfrm>
            <a:off x="4680432" y="2946633"/>
            <a:ext cx="1944000" cy="684000"/>
          </a:xfrm>
          <a:prstGeom prst="rect">
            <a:avLst/>
          </a:prstGeom>
          <a:solidFill>
            <a:srgbClr val="FFFFFF">
              <a:alpha val="50000"/>
            </a:srgbClr>
          </a:solid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bodyPr>
          <a:lstStyle>
            <a:lvl1pPr algn="l" rtl="0" eaLnBrk="0" fontAlgn="base" hangingPunct="0">
              <a:spcBef>
                <a:spcPct val="0"/>
              </a:spcBef>
              <a:spcAft>
                <a:spcPct val="0"/>
              </a:spcAft>
              <a:defRPr sz="3600">
                <a:solidFill>
                  <a:schemeClr val="tx2"/>
                </a:solidFill>
                <a:latin typeface="+mj-lt"/>
                <a:ea typeface="+mj-ea"/>
                <a:cs typeface="ＭＳ Ｐゴシック" charset="0"/>
              </a:defRPr>
            </a:lvl1pPr>
            <a:lvl2pPr algn="l" rtl="0" eaLnBrk="0" fontAlgn="base" hangingPunct="0">
              <a:spcBef>
                <a:spcPct val="0"/>
              </a:spcBef>
              <a:spcAft>
                <a:spcPct val="0"/>
              </a:spcAft>
              <a:defRPr sz="3600">
                <a:solidFill>
                  <a:schemeClr val="tx2"/>
                </a:solidFill>
                <a:latin typeface="Tahoma" charset="0"/>
                <a:ea typeface="ＭＳ Ｐゴシック" charset="0"/>
                <a:cs typeface="ＭＳ Ｐゴシック" charset="0"/>
              </a:defRPr>
            </a:lvl2pPr>
            <a:lvl3pPr algn="l" rtl="0" eaLnBrk="0" fontAlgn="base" hangingPunct="0">
              <a:spcBef>
                <a:spcPct val="0"/>
              </a:spcBef>
              <a:spcAft>
                <a:spcPct val="0"/>
              </a:spcAft>
              <a:defRPr sz="3600">
                <a:solidFill>
                  <a:schemeClr val="tx2"/>
                </a:solidFill>
                <a:latin typeface="Tahoma" charset="0"/>
                <a:ea typeface="ＭＳ Ｐゴシック" charset="0"/>
                <a:cs typeface="ＭＳ Ｐゴシック" charset="0"/>
              </a:defRPr>
            </a:lvl3pPr>
            <a:lvl4pPr algn="l" rtl="0" eaLnBrk="0" fontAlgn="base" hangingPunct="0">
              <a:spcBef>
                <a:spcPct val="0"/>
              </a:spcBef>
              <a:spcAft>
                <a:spcPct val="0"/>
              </a:spcAft>
              <a:defRPr sz="3600">
                <a:solidFill>
                  <a:schemeClr val="tx2"/>
                </a:solidFill>
                <a:latin typeface="Tahoma" charset="0"/>
                <a:ea typeface="ＭＳ Ｐゴシック" charset="0"/>
                <a:cs typeface="ＭＳ Ｐゴシック" charset="0"/>
              </a:defRPr>
            </a:lvl4pPr>
            <a:lvl5pPr algn="l" rtl="0" eaLnBrk="0" fontAlgn="base" hangingPunct="0">
              <a:spcBef>
                <a:spcPct val="0"/>
              </a:spcBef>
              <a:spcAft>
                <a:spcPct val="0"/>
              </a:spcAft>
              <a:defRPr sz="3600">
                <a:solidFill>
                  <a:schemeClr val="tx2"/>
                </a:solidFill>
                <a:latin typeface="Tahoma" charset="0"/>
                <a:ea typeface="ＭＳ Ｐゴシック" charset="0"/>
                <a:cs typeface="ＭＳ Ｐゴシック" charset="0"/>
              </a:defRPr>
            </a:lvl5pPr>
            <a:lvl6pPr marL="457200" algn="l" rtl="0" fontAlgn="base">
              <a:spcBef>
                <a:spcPct val="0"/>
              </a:spcBef>
              <a:spcAft>
                <a:spcPct val="0"/>
              </a:spcAft>
              <a:defRPr sz="3600">
                <a:solidFill>
                  <a:schemeClr val="tx2"/>
                </a:solidFill>
                <a:latin typeface="Tahoma" charset="0"/>
                <a:ea typeface="ＭＳ Ｐゴシック" charset="0"/>
              </a:defRPr>
            </a:lvl6pPr>
            <a:lvl7pPr marL="914400" algn="l" rtl="0" fontAlgn="base">
              <a:spcBef>
                <a:spcPct val="0"/>
              </a:spcBef>
              <a:spcAft>
                <a:spcPct val="0"/>
              </a:spcAft>
              <a:defRPr sz="3600">
                <a:solidFill>
                  <a:schemeClr val="tx2"/>
                </a:solidFill>
                <a:latin typeface="Tahoma" charset="0"/>
                <a:ea typeface="ＭＳ Ｐゴシック" charset="0"/>
              </a:defRPr>
            </a:lvl7pPr>
            <a:lvl8pPr marL="1371600" algn="l" rtl="0" fontAlgn="base">
              <a:spcBef>
                <a:spcPct val="0"/>
              </a:spcBef>
              <a:spcAft>
                <a:spcPct val="0"/>
              </a:spcAft>
              <a:defRPr sz="3600">
                <a:solidFill>
                  <a:schemeClr val="tx2"/>
                </a:solidFill>
                <a:latin typeface="Tahoma" charset="0"/>
                <a:ea typeface="ＭＳ Ｐゴシック" charset="0"/>
              </a:defRPr>
            </a:lvl8pPr>
            <a:lvl9pPr marL="1828800" algn="l" rtl="0" fontAlgn="base">
              <a:spcBef>
                <a:spcPct val="0"/>
              </a:spcBef>
              <a:spcAft>
                <a:spcPct val="0"/>
              </a:spcAft>
              <a:defRPr sz="3600">
                <a:solidFill>
                  <a:schemeClr val="tx2"/>
                </a:solidFill>
                <a:latin typeface="Tahoma" charset="0"/>
                <a:ea typeface="ＭＳ Ｐゴシック" charset="0"/>
              </a:defRPr>
            </a:lvl9pPr>
          </a:lstStyle>
          <a:p>
            <a:pPr lvl="0" algn="ctr">
              <a:defRPr/>
            </a:pPr>
            <a:r>
              <a:rPr lang="da-DK" sz="2000" b="0" i="0" kern="0" dirty="0">
                <a:solidFill>
                  <a:schemeClr val="tx1"/>
                </a:solidFill>
                <a:latin typeface="Calibri Light" panose="020F0302020204030204" pitchFamily="34" charset="0"/>
                <a:ea typeface="ＭＳ Ｐゴシック"/>
              </a:rPr>
              <a:t>RHIC </a:t>
            </a:r>
            <a:r>
              <a:rPr lang="da-DK" sz="2000" b="0" i="0" kern="0" dirty="0" smtClean="0">
                <a:solidFill>
                  <a:schemeClr val="tx1"/>
                </a:solidFill>
                <a:latin typeface="Calibri Light" panose="020F0302020204030204" pitchFamily="34" charset="0"/>
                <a:ea typeface="ＭＳ Ｐゴシック"/>
              </a:rPr>
              <a:t>@ BNL</a:t>
            </a:r>
          </a:p>
          <a:p>
            <a:pPr lvl="0">
              <a:defRPr/>
            </a:pPr>
            <a:r>
              <a:rPr lang="da-DK" sz="2000" b="0" i="0" kern="0" dirty="0" smtClean="0">
                <a:solidFill>
                  <a:schemeClr val="tx1"/>
                </a:solidFill>
                <a:latin typeface="Calibri Light" panose="020F0302020204030204" pitchFamily="34" charset="0"/>
                <a:ea typeface="ＭＳ Ｐゴシック"/>
              </a:rPr>
              <a:t>(Upton</a:t>
            </a:r>
            <a:r>
              <a:rPr lang="da-DK" sz="2000" b="0" i="0" kern="0" dirty="0">
                <a:solidFill>
                  <a:schemeClr val="tx1"/>
                </a:solidFill>
                <a:latin typeface="Calibri Light" panose="020F0302020204030204" pitchFamily="34" charset="0"/>
                <a:ea typeface="ＭＳ Ｐゴシック"/>
              </a:rPr>
              <a:t>, NY, USA)</a:t>
            </a:r>
          </a:p>
        </p:txBody>
      </p:sp>
      <p:sp>
        <p:nvSpPr>
          <p:cNvPr id="20" name="Title 1"/>
          <p:cNvSpPr txBox="1">
            <a:spLocks/>
          </p:cNvSpPr>
          <p:nvPr/>
        </p:nvSpPr>
        <p:spPr bwMode="auto">
          <a:xfrm>
            <a:off x="2772436" y="6057368"/>
            <a:ext cx="1620000" cy="684000"/>
          </a:xfrm>
          <a:prstGeom prst="rect">
            <a:avLst/>
          </a:prstGeom>
          <a:solidFill>
            <a:srgbClr val="FFFFFF">
              <a:alpha val="50000"/>
            </a:srgbClr>
          </a:solid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bodyPr>
          <a:lstStyle>
            <a:lvl1pPr algn="l" rtl="0" eaLnBrk="0" fontAlgn="base" hangingPunct="0">
              <a:spcBef>
                <a:spcPct val="0"/>
              </a:spcBef>
              <a:spcAft>
                <a:spcPct val="0"/>
              </a:spcAft>
              <a:defRPr sz="3600">
                <a:solidFill>
                  <a:schemeClr val="tx2"/>
                </a:solidFill>
                <a:latin typeface="+mj-lt"/>
                <a:ea typeface="+mj-ea"/>
                <a:cs typeface="ＭＳ Ｐゴシック" charset="0"/>
              </a:defRPr>
            </a:lvl1pPr>
            <a:lvl2pPr algn="l" rtl="0" eaLnBrk="0" fontAlgn="base" hangingPunct="0">
              <a:spcBef>
                <a:spcPct val="0"/>
              </a:spcBef>
              <a:spcAft>
                <a:spcPct val="0"/>
              </a:spcAft>
              <a:defRPr sz="3600">
                <a:solidFill>
                  <a:schemeClr val="tx2"/>
                </a:solidFill>
                <a:latin typeface="Tahoma" charset="0"/>
                <a:ea typeface="ＭＳ Ｐゴシック" charset="0"/>
                <a:cs typeface="ＭＳ Ｐゴシック" charset="0"/>
              </a:defRPr>
            </a:lvl2pPr>
            <a:lvl3pPr algn="l" rtl="0" eaLnBrk="0" fontAlgn="base" hangingPunct="0">
              <a:spcBef>
                <a:spcPct val="0"/>
              </a:spcBef>
              <a:spcAft>
                <a:spcPct val="0"/>
              </a:spcAft>
              <a:defRPr sz="3600">
                <a:solidFill>
                  <a:schemeClr val="tx2"/>
                </a:solidFill>
                <a:latin typeface="Tahoma" charset="0"/>
                <a:ea typeface="ＭＳ Ｐゴシック" charset="0"/>
                <a:cs typeface="ＭＳ Ｐゴシック" charset="0"/>
              </a:defRPr>
            </a:lvl3pPr>
            <a:lvl4pPr algn="l" rtl="0" eaLnBrk="0" fontAlgn="base" hangingPunct="0">
              <a:spcBef>
                <a:spcPct val="0"/>
              </a:spcBef>
              <a:spcAft>
                <a:spcPct val="0"/>
              </a:spcAft>
              <a:defRPr sz="3600">
                <a:solidFill>
                  <a:schemeClr val="tx2"/>
                </a:solidFill>
                <a:latin typeface="Tahoma" charset="0"/>
                <a:ea typeface="ＭＳ Ｐゴシック" charset="0"/>
                <a:cs typeface="ＭＳ Ｐゴシック" charset="0"/>
              </a:defRPr>
            </a:lvl4pPr>
            <a:lvl5pPr algn="l" rtl="0" eaLnBrk="0" fontAlgn="base" hangingPunct="0">
              <a:spcBef>
                <a:spcPct val="0"/>
              </a:spcBef>
              <a:spcAft>
                <a:spcPct val="0"/>
              </a:spcAft>
              <a:defRPr sz="3600">
                <a:solidFill>
                  <a:schemeClr val="tx2"/>
                </a:solidFill>
                <a:latin typeface="Tahoma" charset="0"/>
                <a:ea typeface="ＭＳ Ｐゴシック" charset="0"/>
                <a:cs typeface="ＭＳ Ｐゴシック" charset="0"/>
              </a:defRPr>
            </a:lvl5pPr>
            <a:lvl6pPr marL="457200" algn="l" rtl="0" fontAlgn="base">
              <a:spcBef>
                <a:spcPct val="0"/>
              </a:spcBef>
              <a:spcAft>
                <a:spcPct val="0"/>
              </a:spcAft>
              <a:defRPr sz="3600">
                <a:solidFill>
                  <a:schemeClr val="tx2"/>
                </a:solidFill>
                <a:latin typeface="Tahoma" charset="0"/>
                <a:ea typeface="ＭＳ Ｐゴシック" charset="0"/>
              </a:defRPr>
            </a:lvl6pPr>
            <a:lvl7pPr marL="914400" algn="l" rtl="0" fontAlgn="base">
              <a:spcBef>
                <a:spcPct val="0"/>
              </a:spcBef>
              <a:spcAft>
                <a:spcPct val="0"/>
              </a:spcAft>
              <a:defRPr sz="3600">
                <a:solidFill>
                  <a:schemeClr val="tx2"/>
                </a:solidFill>
                <a:latin typeface="Tahoma" charset="0"/>
                <a:ea typeface="ＭＳ Ｐゴシック" charset="0"/>
              </a:defRPr>
            </a:lvl7pPr>
            <a:lvl8pPr marL="1371600" algn="l" rtl="0" fontAlgn="base">
              <a:spcBef>
                <a:spcPct val="0"/>
              </a:spcBef>
              <a:spcAft>
                <a:spcPct val="0"/>
              </a:spcAft>
              <a:defRPr sz="3600">
                <a:solidFill>
                  <a:schemeClr val="tx2"/>
                </a:solidFill>
                <a:latin typeface="Tahoma" charset="0"/>
                <a:ea typeface="ＭＳ Ｐゴシック" charset="0"/>
              </a:defRPr>
            </a:lvl8pPr>
            <a:lvl9pPr marL="1828800" algn="l" rtl="0" fontAlgn="base">
              <a:spcBef>
                <a:spcPct val="0"/>
              </a:spcBef>
              <a:spcAft>
                <a:spcPct val="0"/>
              </a:spcAft>
              <a:defRPr sz="3600">
                <a:solidFill>
                  <a:schemeClr val="tx2"/>
                </a:solidFill>
                <a:latin typeface="Tahoma" charset="0"/>
                <a:ea typeface="ＭＳ Ｐゴシック" charset="0"/>
              </a:defRPr>
            </a:lvl9pPr>
          </a:lstStyle>
          <a:p>
            <a:pPr lvl="0" algn="ctr">
              <a:defRPr/>
            </a:pPr>
            <a:r>
              <a:rPr lang="en-US" sz="2000" b="0" i="0" kern="0" dirty="0">
                <a:solidFill>
                  <a:schemeClr val="tx1"/>
                </a:solidFill>
                <a:latin typeface="Calibri Light" panose="020F0302020204030204" pitchFamily="34" charset="0"/>
                <a:ea typeface="ＭＳ Ｐゴシック"/>
              </a:rPr>
              <a:t>HERA </a:t>
            </a:r>
            <a:r>
              <a:rPr lang="en-US" sz="2000" b="0" i="0" kern="0" dirty="0" smtClean="0">
                <a:solidFill>
                  <a:schemeClr val="tx1"/>
                </a:solidFill>
                <a:latin typeface="Calibri Light" panose="020F0302020204030204" pitchFamily="34" charset="0"/>
                <a:ea typeface="ＭＳ Ｐゴシック"/>
              </a:rPr>
              <a:t>@ </a:t>
            </a:r>
            <a:r>
              <a:rPr lang="en-US" sz="2000" b="0" i="0" kern="0" dirty="0">
                <a:solidFill>
                  <a:schemeClr val="tx1"/>
                </a:solidFill>
                <a:latin typeface="Calibri Light" panose="020F0302020204030204" pitchFamily="34" charset="0"/>
                <a:ea typeface="ＭＳ Ｐゴシック"/>
              </a:rPr>
              <a:t>DESY (Hamburg, D)</a:t>
            </a:r>
          </a:p>
        </p:txBody>
      </p:sp>
      <p:sp>
        <p:nvSpPr>
          <p:cNvPr id="21" name="Title 1"/>
          <p:cNvSpPr txBox="1">
            <a:spLocks/>
          </p:cNvSpPr>
          <p:nvPr/>
        </p:nvSpPr>
        <p:spPr bwMode="auto">
          <a:xfrm>
            <a:off x="4680432" y="6019541"/>
            <a:ext cx="1872000" cy="684000"/>
          </a:xfrm>
          <a:prstGeom prst="rect">
            <a:avLst/>
          </a:prstGeom>
          <a:solidFill>
            <a:srgbClr val="FFFFFF">
              <a:alpha val="50000"/>
            </a:srgbClr>
          </a:solid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bodyPr>
          <a:lstStyle>
            <a:lvl1pPr algn="l" rtl="0" eaLnBrk="0" fontAlgn="base" hangingPunct="0">
              <a:spcBef>
                <a:spcPct val="0"/>
              </a:spcBef>
              <a:spcAft>
                <a:spcPct val="0"/>
              </a:spcAft>
              <a:defRPr sz="3600">
                <a:solidFill>
                  <a:schemeClr val="tx2"/>
                </a:solidFill>
                <a:latin typeface="+mj-lt"/>
                <a:ea typeface="+mj-ea"/>
                <a:cs typeface="ＭＳ Ｐゴシック" charset="0"/>
              </a:defRPr>
            </a:lvl1pPr>
            <a:lvl2pPr algn="l" rtl="0" eaLnBrk="0" fontAlgn="base" hangingPunct="0">
              <a:spcBef>
                <a:spcPct val="0"/>
              </a:spcBef>
              <a:spcAft>
                <a:spcPct val="0"/>
              </a:spcAft>
              <a:defRPr sz="3600">
                <a:solidFill>
                  <a:schemeClr val="tx2"/>
                </a:solidFill>
                <a:latin typeface="Tahoma" charset="0"/>
                <a:ea typeface="ＭＳ Ｐゴシック" charset="0"/>
                <a:cs typeface="ＭＳ Ｐゴシック" charset="0"/>
              </a:defRPr>
            </a:lvl2pPr>
            <a:lvl3pPr algn="l" rtl="0" eaLnBrk="0" fontAlgn="base" hangingPunct="0">
              <a:spcBef>
                <a:spcPct val="0"/>
              </a:spcBef>
              <a:spcAft>
                <a:spcPct val="0"/>
              </a:spcAft>
              <a:defRPr sz="3600">
                <a:solidFill>
                  <a:schemeClr val="tx2"/>
                </a:solidFill>
                <a:latin typeface="Tahoma" charset="0"/>
                <a:ea typeface="ＭＳ Ｐゴシック" charset="0"/>
                <a:cs typeface="ＭＳ Ｐゴシック" charset="0"/>
              </a:defRPr>
            </a:lvl3pPr>
            <a:lvl4pPr algn="l" rtl="0" eaLnBrk="0" fontAlgn="base" hangingPunct="0">
              <a:spcBef>
                <a:spcPct val="0"/>
              </a:spcBef>
              <a:spcAft>
                <a:spcPct val="0"/>
              </a:spcAft>
              <a:defRPr sz="3600">
                <a:solidFill>
                  <a:schemeClr val="tx2"/>
                </a:solidFill>
                <a:latin typeface="Tahoma" charset="0"/>
                <a:ea typeface="ＭＳ Ｐゴシック" charset="0"/>
                <a:cs typeface="ＭＳ Ｐゴシック" charset="0"/>
              </a:defRPr>
            </a:lvl4pPr>
            <a:lvl5pPr algn="l" rtl="0" eaLnBrk="0" fontAlgn="base" hangingPunct="0">
              <a:spcBef>
                <a:spcPct val="0"/>
              </a:spcBef>
              <a:spcAft>
                <a:spcPct val="0"/>
              </a:spcAft>
              <a:defRPr sz="3600">
                <a:solidFill>
                  <a:schemeClr val="tx2"/>
                </a:solidFill>
                <a:latin typeface="Tahoma" charset="0"/>
                <a:ea typeface="ＭＳ Ｐゴシック" charset="0"/>
                <a:cs typeface="ＭＳ Ｐゴシック" charset="0"/>
              </a:defRPr>
            </a:lvl5pPr>
            <a:lvl6pPr marL="457200" algn="l" rtl="0" fontAlgn="base">
              <a:spcBef>
                <a:spcPct val="0"/>
              </a:spcBef>
              <a:spcAft>
                <a:spcPct val="0"/>
              </a:spcAft>
              <a:defRPr sz="3600">
                <a:solidFill>
                  <a:schemeClr val="tx2"/>
                </a:solidFill>
                <a:latin typeface="Tahoma" charset="0"/>
                <a:ea typeface="ＭＳ Ｐゴシック" charset="0"/>
              </a:defRPr>
            </a:lvl6pPr>
            <a:lvl7pPr marL="914400" algn="l" rtl="0" fontAlgn="base">
              <a:spcBef>
                <a:spcPct val="0"/>
              </a:spcBef>
              <a:spcAft>
                <a:spcPct val="0"/>
              </a:spcAft>
              <a:defRPr sz="3600">
                <a:solidFill>
                  <a:schemeClr val="tx2"/>
                </a:solidFill>
                <a:latin typeface="Tahoma" charset="0"/>
                <a:ea typeface="ＭＳ Ｐゴシック" charset="0"/>
              </a:defRPr>
            </a:lvl7pPr>
            <a:lvl8pPr marL="1371600" algn="l" rtl="0" fontAlgn="base">
              <a:spcBef>
                <a:spcPct val="0"/>
              </a:spcBef>
              <a:spcAft>
                <a:spcPct val="0"/>
              </a:spcAft>
              <a:defRPr sz="3600">
                <a:solidFill>
                  <a:schemeClr val="tx2"/>
                </a:solidFill>
                <a:latin typeface="Tahoma" charset="0"/>
                <a:ea typeface="ＭＳ Ｐゴシック" charset="0"/>
              </a:defRPr>
            </a:lvl8pPr>
            <a:lvl9pPr marL="1828800" algn="l" rtl="0" fontAlgn="base">
              <a:spcBef>
                <a:spcPct val="0"/>
              </a:spcBef>
              <a:spcAft>
                <a:spcPct val="0"/>
              </a:spcAft>
              <a:defRPr sz="3600">
                <a:solidFill>
                  <a:schemeClr val="tx2"/>
                </a:solidFill>
                <a:latin typeface="Tahoma" charset="0"/>
                <a:ea typeface="ＭＳ Ｐゴシック" charset="0"/>
              </a:defRPr>
            </a:lvl9pPr>
          </a:lstStyle>
          <a:p>
            <a:pPr lvl="0" algn="ctr">
              <a:defRPr/>
            </a:pPr>
            <a:r>
              <a:rPr lang="en-GB" sz="2000" b="0" i="0" kern="0" dirty="0">
                <a:solidFill>
                  <a:schemeClr val="tx1"/>
                </a:solidFill>
                <a:latin typeface="Calibri Light" panose="020F0302020204030204" pitchFamily="34" charset="0"/>
                <a:ea typeface="ＭＳ Ｐゴシック"/>
              </a:rPr>
              <a:t>LHC </a:t>
            </a:r>
            <a:r>
              <a:rPr lang="en-GB" sz="2000" b="0" i="0" kern="0" dirty="0" smtClean="0">
                <a:solidFill>
                  <a:schemeClr val="tx1"/>
                </a:solidFill>
                <a:latin typeface="Calibri Light" panose="020F0302020204030204" pitchFamily="34" charset="0"/>
                <a:ea typeface="ＭＳ Ｐゴシック"/>
              </a:rPr>
              <a:t>@ </a:t>
            </a:r>
            <a:r>
              <a:rPr lang="en-GB" sz="2000" b="0" i="0" kern="0" dirty="0">
                <a:solidFill>
                  <a:schemeClr val="tx1"/>
                </a:solidFill>
                <a:latin typeface="Calibri Light" panose="020F0302020204030204" pitchFamily="34" charset="0"/>
                <a:ea typeface="ＭＳ Ｐゴシック"/>
              </a:rPr>
              <a:t>CERN (Geneva, </a:t>
            </a:r>
            <a:r>
              <a:rPr lang="en-GB" sz="2000" b="0" i="0" kern="0" dirty="0" smtClean="0">
                <a:solidFill>
                  <a:schemeClr val="tx1"/>
                </a:solidFill>
                <a:latin typeface="Calibri Light" panose="020F0302020204030204" pitchFamily="34" charset="0"/>
                <a:ea typeface="ＭＳ Ｐゴシック"/>
              </a:rPr>
              <a:t>CH/FR)</a:t>
            </a:r>
            <a:endParaRPr lang="en-GB" sz="2000" b="0" i="0" kern="0" dirty="0">
              <a:solidFill>
                <a:schemeClr val="tx1"/>
              </a:solidFill>
              <a:latin typeface="Calibri Light" panose="020F0302020204030204" pitchFamily="34" charset="0"/>
              <a:ea typeface="ＭＳ Ｐゴシック"/>
            </a:endParaRPr>
          </a:p>
        </p:txBody>
      </p:sp>
    </p:spTree>
    <p:extLst>
      <p:ext uri="{BB962C8B-B14F-4D97-AF65-F5344CB8AC3E}">
        <p14:creationId xmlns:p14="http://schemas.microsoft.com/office/powerpoint/2010/main" val="363721043"/>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51520" y="836712"/>
            <a:ext cx="8136904" cy="4647426"/>
          </a:xfrm>
          <a:prstGeom prst="rect">
            <a:avLst/>
          </a:prstGeom>
          <a:solidFill>
            <a:srgbClr val="FFFFFF"/>
          </a:solidFill>
          <a:ln w="12700">
            <a:noFill/>
          </a:ln>
        </p:spPr>
        <p:txBody>
          <a:bodyPr wrap="square" rtlCol="0">
            <a:spAutoFit/>
          </a:bodyPr>
          <a:lstStyle/>
          <a:p>
            <a:pPr marL="514350" indent="-514350">
              <a:spcBef>
                <a:spcPts val="3000"/>
              </a:spcBef>
              <a:buAutoNum type="arabicPeriod"/>
            </a:pPr>
            <a:r>
              <a:rPr lang="en-US" sz="2800" i="0" dirty="0" smtClean="0">
                <a:solidFill>
                  <a:srgbClr val="969696"/>
                </a:solidFill>
                <a:latin typeface="Calibri Light" panose="020F0302020204030204" pitchFamily="34" charset="0"/>
                <a:cs typeface="Courier New" panose="02070309020205020404" pitchFamily="49" charset="0"/>
              </a:rPr>
              <a:t>Introduction, jargon, general concepts and formulae</a:t>
            </a:r>
          </a:p>
          <a:p>
            <a:pPr marL="514350" indent="-514350">
              <a:spcBef>
                <a:spcPts val="3000"/>
              </a:spcBef>
              <a:buAutoNum type="arabicPeriod"/>
            </a:pPr>
            <a:r>
              <a:rPr lang="en-US" sz="2800" i="0" dirty="0" smtClean="0">
                <a:solidFill>
                  <a:srgbClr val="969696"/>
                </a:solidFill>
                <a:latin typeface="Calibri Light" panose="020F0302020204030204" pitchFamily="34" charset="0"/>
                <a:cs typeface="Courier New" panose="02070309020205020404" pitchFamily="49" charset="0"/>
              </a:rPr>
              <a:t>Resistive magnets</a:t>
            </a:r>
          </a:p>
          <a:p>
            <a:pPr marL="514350" indent="-514350">
              <a:spcBef>
                <a:spcPts val="3000"/>
              </a:spcBef>
              <a:buAutoNum type="arabicPeriod"/>
            </a:pPr>
            <a:r>
              <a:rPr lang="en-US" sz="2800" i="0" dirty="0" smtClean="0">
                <a:solidFill>
                  <a:srgbClr val="969696"/>
                </a:solidFill>
                <a:latin typeface="Calibri Light" panose="020F0302020204030204" pitchFamily="34" charset="0"/>
                <a:cs typeface="Courier New" panose="02070309020205020404" pitchFamily="49" charset="0"/>
              </a:rPr>
              <a:t>Superconducting magnets</a:t>
            </a:r>
          </a:p>
          <a:p>
            <a:pPr marL="514350" indent="-514350">
              <a:spcBef>
                <a:spcPts val="3000"/>
              </a:spcBef>
              <a:buAutoNum type="arabicPeriod"/>
            </a:pPr>
            <a:r>
              <a:rPr lang="en-US" sz="2800" i="0" dirty="0" smtClean="0">
                <a:solidFill>
                  <a:srgbClr val="0033CC"/>
                </a:solidFill>
                <a:latin typeface="Calibri Light" panose="020F0302020204030204" pitchFamily="34" charset="0"/>
                <a:cs typeface="Courier New" panose="02070309020205020404" pitchFamily="49" charset="0"/>
              </a:rPr>
              <a:t>Tutorial with OPERA-2D</a:t>
            </a:r>
          </a:p>
          <a:p>
            <a:pPr>
              <a:spcBef>
                <a:spcPts val="3000"/>
              </a:spcBef>
            </a:pPr>
            <a:r>
              <a:rPr lang="en-US" sz="2800" i="0" dirty="0" smtClean="0">
                <a:solidFill>
                  <a:schemeClr val="accent4"/>
                </a:solidFill>
                <a:latin typeface="Calibri Light" panose="020F0302020204030204" pitchFamily="34" charset="0"/>
                <a:cs typeface="Courier New" panose="02070309020205020404" pitchFamily="49" charset="0"/>
              </a:rPr>
              <a:t>As an example, we will do a simplified 2D model of </a:t>
            </a:r>
            <a:r>
              <a:rPr lang="en-US" sz="2800" i="0" dirty="0" smtClean="0">
                <a:solidFill>
                  <a:srgbClr val="0033CC"/>
                </a:solidFill>
                <a:latin typeface="Calibri Light" panose="020F0302020204030204" pitchFamily="34" charset="0"/>
                <a:cs typeface="Courier New" panose="02070309020205020404" pitchFamily="49" charset="0"/>
              </a:rPr>
              <a:t>D1</a:t>
            </a:r>
            <a:r>
              <a:rPr lang="en-US" sz="2800" i="0" dirty="0" smtClean="0">
                <a:solidFill>
                  <a:schemeClr val="accent4"/>
                </a:solidFill>
                <a:latin typeface="Calibri Light" panose="020F0302020204030204" pitchFamily="34" charset="0"/>
                <a:cs typeface="Courier New" panose="02070309020205020404" pitchFamily="49" charset="0"/>
              </a:rPr>
              <a:t>, a large aperture (150 mm) medium field (5.6 T) </a:t>
            </a:r>
            <a:r>
              <a:rPr lang="en-US" sz="2800" i="0" dirty="0" err="1" smtClean="0">
                <a:solidFill>
                  <a:schemeClr val="accent4"/>
                </a:solidFill>
                <a:latin typeface="Calibri Light" panose="020F0302020204030204" pitchFamily="34" charset="0"/>
                <a:cs typeface="Courier New" panose="02070309020205020404" pitchFamily="49" charset="0"/>
              </a:rPr>
              <a:t>Nb-Ti</a:t>
            </a:r>
            <a:r>
              <a:rPr lang="en-US" sz="2800" i="0" dirty="0" smtClean="0">
                <a:solidFill>
                  <a:schemeClr val="accent4"/>
                </a:solidFill>
                <a:latin typeface="Calibri Light" panose="020F0302020204030204" pitchFamily="34" charset="0"/>
                <a:cs typeface="Courier New" panose="02070309020205020404" pitchFamily="49" charset="0"/>
              </a:rPr>
              <a:t> dipole, for HL-LHC at CERN</a:t>
            </a:r>
            <a:endParaRPr lang="en-US" sz="2800" i="0" dirty="0">
              <a:latin typeface="Calibri Light" panose="020F0302020204030204" pitchFamily="34" charset="0"/>
              <a:cs typeface="Courier New" panose="02070309020205020404" pitchFamily="49" charset="0"/>
            </a:endParaRPr>
          </a:p>
        </p:txBody>
      </p:sp>
    </p:spTree>
    <p:extLst>
      <p:ext uri="{BB962C8B-B14F-4D97-AF65-F5344CB8AC3E}">
        <p14:creationId xmlns:p14="http://schemas.microsoft.com/office/powerpoint/2010/main" val="3294505218"/>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There are different programs used for magnetic simulations</a:t>
            </a:r>
            <a:endParaRPr lang="en-US" sz="2800" b="0" i="0" kern="0" dirty="0" smtClean="0">
              <a:solidFill>
                <a:srgbClr val="0033CC"/>
              </a:solidFill>
              <a:latin typeface="Calibri Light" panose="020F0302020204030204" pitchFamily="34" charset="0"/>
            </a:endParaRPr>
          </a:p>
        </p:txBody>
      </p:sp>
      <p:sp>
        <p:nvSpPr>
          <p:cNvPr id="5" name="TextBox 4"/>
          <p:cNvSpPr txBox="1"/>
          <p:nvPr/>
        </p:nvSpPr>
        <p:spPr>
          <a:xfrm>
            <a:off x="251520" y="1476940"/>
            <a:ext cx="8136904" cy="4483279"/>
          </a:xfrm>
          <a:prstGeom prst="rect">
            <a:avLst/>
          </a:prstGeom>
          <a:solidFill>
            <a:srgbClr val="FFFFFF"/>
          </a:solidFill>
          <a:ln w="12700">
            <a:noFill/>
          </a:ln>
        </p:spPr>
        <p:txBody>
          <a:bodyPr wrap="square" rtlCol="0">
            <a:spAutoFit/>
          </a:bodyPr>
          <a:lstStyle/>
          <a:p>
            <a:pPr marL="514350" indent="-514350">
              <a:spcBef>
                <a:spcPts val="1600"/>
              </a:spcBef>
              <a:buAutoNum type="arabicPeriod"/>
            </a:pPr>
            <a:r>
              <a:rPr lang="en-GB" i="0" dirty="0" smtClean="0">
                <a:latin typeface="Calibri Light" panose="020F0302020204030204" pitchFamily="34" charset="0"/>
                <a:cs typeface="Courier New" panose="02070309020205020404" pitchFamily="49" charset="0"/>
              </a:rPr>
              <a:t>OPERA-2D and OPERA-3D, by </a:t>
            </a:r>
            <a:r>
              <a:rPr lang="en-GB" i="0" strike="sngStrike" dirty="0">
                <a:latin typeface="Calibri Light" panose="020F0302020204030204" pitchFamily="34" charset="0"/>
                <a:cs typeface="Courier New" panose="02070309020205020404" pitchFamily="49" charset="0"/>
              </a:rPr>
              <a:t>COBHAM</a:t>
            </a:r>
            <a:r>
              <a:rPr lang="en-GB" i="0" dirty="0">
                <a:latin typeface="Calibri Light" panose="020F0302020204030204" pitchFamily="34" charset="0"/>
                <a:cs typeface="Courier New" panose="02070309020205020404" pitchFamily="49" charset="0"/>
              </a:rPr>
              <a:t> </a:t>
            </a:r>
            <a:r>
              <a:rPr lang="en-GB" i="0" dirty="0" err="1">
                <a:latin typeface="Calibri Light" panose="020F0302020204030204" pitchFamily="34" charset="0"/>
                <a:cs typeface="Courier New" panose="02070309020205020404" pitchFamily="49" charset="0"/>
              </a:rPr>
              <a:t>Dassault</a:t>
            </a:r>
            <a:r>
              <a:rPr lang="en-GB" i="0" dirty="0">
                <a:latin typeface="Calibri Light" panose="020F0302020204030204" pitchFamily="34" charset="0"/>
                <a:cs typeface="Courier New" panose="02070309020205020404" pitchFamily="49" charset="0"/>
              </a:rPr>
              <a:t> </a:t>
            </a:r>
            <a:r>
              <a:rPr lang="en-GB" i="0" dirty="0" err="1">
                <a:latin typeface="Calibri Light" panose="020F0302020204030204" pitchFamily="34" charset="0"/>
                <a:cs typeface="Courier New" panose="02070309020205020404" pitchFamily="49" charset="0"/>
              </a:rPr>
              <a:t>Systèmes</a:t>
            </a:r>
            <a:endParaRPr lang="en-GB" i="0" dirty="0">
              <a:latin typeface="Calibri Light" panose="020F0302020204030204" pitchFamily="34" charset="0"/>
              <a:cs typeface="Courier New" panose="02070309020205020404" pitchFamily="49" charset="0"/>
            </a:endParaRPr>
          </a:p>
          <a:p>
            <a:pPr marL="514350" indent="-514350">
              <a:spcBef>
                <a:spcPts val="1600"/>
              </a:spcBef>
              <a:buFont typeface="+mj-lt"/>
              <a:buAutoNum type="arabicPeriod" startAt="2"/>
            </a:pPr>
            <a:r>
              <a:rPr lang="en-US" i="0" dirty="0" smtClean="0">
                <a:latin typeface="Calibri Light" panose="020F0302020204030204" pitchFamily="34" charset="0"/>
                <a:cs typeface="Courier New" panose="02070309020205020404" pitchFamily="49" charset="0"/>
              </a:rPr>
              <a:t>ROXIE, by CERN</a:t>
            </a:r>
          </a:p>
          <a:p>
            <a:pPr marL="514350" indent="-514350">
              <a:spcBef>
                <a:spcPts val="1600"/>
              </a:spcBef>
              <a:buFont typeface="+mj-lt"/>
              <a:buAutoNum type="arabicPeriod" startAt="2"/>
            </a:pPr>
            <a:r>
              <a:rPr lang="en-US" i="0" dirty="0" smtClean="0">
                <a:latin typeface="Calibri Light" panose="020F0302020204030204" pitchFamily="34" charset="0"/>
                <a:cs typeface="Courier New" panose="02070309020205020404" pitchFamily="49" charset="0"/>
              </a:rPr>
              <a:t>POISSON, by Los Alamos</a:t>
            </a:r>
          </a:p>
          <a:p>
            <a:pPr marL="514350" indent="-514350">
              <a:spcBef>
                <a:spcPts val="1600"/>
              </a:spcBef>
              <a:buFont typeface="+mj-lt"/>
              <a:buAutoNum type="arabicPeriod" startAt="2"/>
            </a:pPr>
            <a:r>
              <a:rPr lang="en-US" i="0" dirty="0">
                <a:latin typeface="Calibri Light" panose="020F0302020204030204" pitchFamily="34" charset="0"/>
                <a:cs typeface="Courier New" panose="02070309020205020404" pitchFamily="49" charset="0"/>
              </a:rPr>
              <a:t>FEMM</a:t>
            </a:r>
          </a:p>
          <a:p>
            <a:pPr marL="514350" indent="-514350">
              <a:spcBef>
                <a:spcPts val="1600"/>
              </a:spcBef>
              <a:buFont typeface="+mj-lt"/>
              <a:buAutoNum type="arabicPeriod" startAt="2"/>
            </a:pPr>
            <a:r>
              <a:rPr lang="en-US" i="0" dirty="0" smtClean="0">
                <a:latin typeface="Calibri Light" panose="020F0302020204030204" pitchFamily="34" charset="0"/>
                <a:cs typeface="Courier New" panose="02070309020205020404" pitchFamily="49" charset="0"/>
              </a:rPr>
              <a:t>RADIA, by ESRF</a:t>
            </a:r>
          </a:p>
          <a:p>
            <a:pPr marL="514350" indent="-514350">
              <a:spcBef>
                <a:spcPts val="1600"/>
              </a:spcBef>
              <a:buFont typeface="+mj-lt"/>
              <a:buAutoNum type="arabicPeriod" startAt="2"/>
            </a:pPr>
            <a:r>
              <a:rPr lang="en-US" i="0" dirty="0" smtClean="0">
                <a:latin typeface="Calibri Light" panose="020F0302020204030204" pitchFamily="34" charset="0"/>
                <a:cs typeface="Courier New" panose="02070309020205020404" pitchFamily="49" charset="0"/>
              </a:rPr>
              <a:t>ANSYS</a:t>
            </a:r>
          </a:p>
          <a:p>
            <a:pPr marL="514350" indent="-514350">
              <a:spcBef>
                <a:spcPts val="1600"/>
              </a:spcBef>
              <a:buFont typeface="+mj-lt"/>
              <a:buAutoNum type="arabicPeriod" startAt="2"/>
            </a:pPr>
            <a:r>
              <a:rPr lang="en-GB" i="0" dirty="0" smtClean="0">
                <a:latin typeface="Calibri Light" panose="020F0302020204030204" pitchFamily="34" charset="0"/>
                <a:cs typeface="Courier New" panose="02070309020205020404" pitchFamily="49" charset="0"/>
              </a:rPr>
              <a:t>Mermaid, by BINP</a:t>
            </a:r>
          </a:p>
          <a:p>
            <a:pPr marL="514350" indent="-514350">
              <a:spcBef>
                <a:spcPts val="1600"/>
              </a:spcBef>
              <a:buFont typeface="+mj-lt"/>
              <a:buAutoNum type="arabicPeriod" startAt="2"/>
            </a:pPr>
            <a:r>
              <a:rPr lang="en-GB" i="0" dirty="0" smtClean="0">
                <a:latin typeface="Calibri Light" panose="020F0302020204030204" pitchFamily="34" charset="0"/>
                <a:cs typeface="Courier New" panose="02070309020205020404" pitchFamily="49" charset="0"/>
              </a:rPr>
              <a:t>COMSOL</a:t>
            </a:r>
            <a:endParaRPr lang="en-US" i="0" dirty="0">
              <a:latin typeface="Calibri Light" panose="020F0302020204030204" pitchFamily="34" charset="0"/>
              <a:cs typeface="Courier New" panose="02070309020205020404" pitchFamily="49" charset="0"/>
            </a:endParaRPr>
          </a:p>
        </p:txBody>
      </p:sp>
      <p:pic>
        <p:nvPicPr>
          <p:cNvPr id="7" name="Picture 6"/>
          <p:cNvPicPr>
            <a:picLocks noChangeAspect="1"/>
          </p:cNvPicPr>
          <p:nvPr/>
        </p:nvPicPr>
        <p:blipFill>
          <a:blip r:embed="rId3">
            <a:clrChange>
              <a:clrFrom>
                <a:srgbClr val="FFFFFF"/>
              </a:clrFrom>
              <a:clrTo>
                <a:srgbClr val="FFFFFF">
                  <a:alpha val="0"/>
                </a:srgbClr>
              </a:clrTo>
            </a:clrChange>
          </a:blip>
          <a:stretch>
            <a:fillRect/>
          </a:stretch>
        </p:blipFill>
        <p:spPr>
          <a:xfrm rot="964680">
            <a:off x="7952693" y="943554"/>
            <a:ext cx="706600" cy="1113228"/>
          </a:xfrm>
          <a:prstGeom prst="rect">
            <a:avLst/>
          </a:prstGeom>
        </p:spPr>
      </p:pic>
    </p:spTree>
    <p:extLst>
      <p:ext uri="{BB962C8B-B14F-4D97-AF65-F5344CB8AC3E}">
        <p14:creationId xmlns:p14="http://schemas.microsoft.com/office/powerpoint/2010/main" val="2406202058"/>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00FF"/>
                </a:solidFill>
                <a:latin typeface="Calibri Light" panose="020F0302020204030204" pitchFamily="34" charset="0"/>
              </a:rPr>
              <a:t>Here are a few references for D1</a:t>
            </a:r>
            <a:endParaRPr lang="en-US" sz="2800" b="0" i="0" kern="0" dirty="0" smtClean="0">
              <a:solidFill>
                <a:srgbClr val="0000FF"/>
              </a:solidFill>
              <a:latin typeface="Calibri Light" panose="020F0302020204030204" pitchFamily="34" charset="0"/>
            </a:endParaRPr>
          </a:p>
        </p:txBody>
      </p:sp>
      <p:sp>
        <p:nvSpPr>
          <p:cNvPr id="5" name="TextBox 4"/>
          <p:cNvSpPr txBox="1"/>
          <p:nvPr/>
        </p:nvSpPr>
        <p:spPr>
          <a:xfrm>
            <a:off x="251520" y="764704"/>
            <a:ext cx="8136904" cy="5724644"/>
          </a:xfrm>
          <a:prstGeom prst="rect">
            <a:avLst/>
          </a:prstGeom>
          <a:solidFill>
            <a:srgbClr val="FFFFFF"/>
          </a:solidFill>
          <a:ln w="12700">
            <a:noFill/>
          </a:ln>
        </p:spPr>
        <p:txBody>
          <a:bodyPr wrap="square" rtlCol="0">
            <a:spAutoFit/>
          </a:bodyPr>
          <a:lstStyle/>
          <a:p>
            <a:pPr marL="457200" indent="-457200">
              <a:spcBef>
                <a:spcPts val="600"/>
              </a:spcBef>
              <a:buAutoNum type="arabicPeriod"/>
              <a:tabLst>
                <a:tab pos="357188" algn="l"/>
              </a:tabLst>
            </a:pPr>
            <a:r>
              <a:rPr lang="en-GB" sz="2100" i="0" dirty="0" smtClean="0">
                <a:latin typeface="Calibri Light" panose="020F0302020204030204" pitchFamily="34" charset="0"/>
                <a:cs typeface="Courier New" panose="02070309020205020404" pitchFamily="49" charset="0"/>
              </a:rPr>
              <a:t>K. Suzuki </a:t>
            </a:r>
            <a:r>
              <a:rPr lang="en-GB" sz="2100" dirty="0" smtClean="0">
                <a:latin typeface="Calibri Light" panose="020F0302020204030204" pitchFamily="34" charset="0"/>
                <a:cs typeface="Courier New" panose="02070309020205020404" pitchFamily="49" charset="0"/>
              </a:rPr>
              <a:t>et al</a:t>
            </a:r>
            <a:r>
              <a:rPr lang="en-GB" sz="2100" i="0" dirty="0">
                <a:latin typeface="Calibri Light" panose="020F0302020204030204" pitchFamily="34" charset="0"/>
                <a:cs typeface="Courier New" panose="02070309020205020404" pitchFamily="49" charset="0"/>
              </a:rPr>
              <a:t>., Quench </a:t>
            </a:r>
            <a:r>
              <a:rPr lang="en-GB" sz="2100" i="0" dirty="0" smtClean="0">
                <a:latin typeface="Calibri Light" panose="020F0302020204030204" pitchFamily="34" charset="0"/>
                <a:cs typeface="Courier New" panose="02070309020205020404" pitchFamily="49" charset="0"/>
              </a:rPr>
              <a:t>protection heater study with the 2-m model magnet </a:t>
            </a:r>
            <a:r>
              <a:rPr lang="en-GB" sz="2100" i="0" dirty="0">
                <a:latin typeface="Calibri Light" panose="020F0302020204030204" pitchFamily="34" charset="0"/>
                <a:cs typeface="Courier New" panose="02070309020205020404" pitchFamily="49" charset="0"/>
              </a:rPr>
              <a:t>of </a:t>
            </a:r>
            <a:r>
              <a:rPr lang="en-GB" sz="2100" i="0" dirty="0" smtClean="0">
                <a:latin typeface="Calibri Light" panose="020F0302020204030204" pitchFamily="34" charset="0"/>
                <a:cs typeface="Courier New" panose="02070309020205020404" pitchFamily="49" charset="0"/>
              </a:rPr>
              <a:t>beam separation dipole for </a:t>
            </a:r>
            <a:r>
              <a:rPr lang="en-GB" sz="2100" i="0" dirty="0">
                <a:latin typeface="Calibri Light" panose="020F0302020204030204" pitchFamily="34" charset="0"/>
                <a:cs typeface="Courier New" panose="02070309020205020404" pitchFamily="49" charset="0"/>
              </a:rPr>
              <a:t>the HL-LHC </a:t>
            </a:r>
            <a:r>
              <a:rPr lang="en-GB" sz="2100" i="0" dirty="0" smtClean="0">
                <a:latin typeface="Calibri Light" panose="020F0302020204030204" pitchFamily="34" charset="0"/>
                <a:cs typeface="Courier New" panose="02070309020205020404" pitchFamily="49" charset="0"/>
              </a:rPr>
              <a:t>upgrade</a:t>
            </a:r>
            <a:r>
              <a:rPr lang="en-GB" sz="2100" i="0" dirty="0">
                <a:latin typeface="Calibri Light" panose="020F0302020204030204" pitchFamily="34" charset="0"/>
                <a:cs typeface="Courier New" panose="02070309020205020404" pitchFamily="49" charset="0"/>
              </a:rPr>
              <a:t>, </a:t>
            </a:r>
            <a:r>
              <a:rPr lang="en-GB" sz="2100" i="0" dirty="0" smtClean="0">
                <a:latin typeface="Calibri Light" panose="020F0302020204030204" pitchFamily="34" charset="0"/>
                <a:cs typeface="Courier New" panose="02070309020205020404" pitchFamily="49" charset="0"/>
              </a:rPr>
              <a:t>MT25 conference, 2017</a:t>
            </a:r>
          </a:p>
          <a:p>
            <a:pPr marL="457200" indent="-457200">
              <a:spcBef>
                <a:spcPts val="600"/>
              </a:spcBef>
              <a:buAutoNum type="arabicPeriod"/>
              <a:tabLst>
                <a:tab pos="357188" algn="l"/>
              </a:tabLst>
            </a:pPr>
            <a:endParaRPr lang="en-GB" sz="2100" i="0" dirty="0">
              <a:latin typeface="Calibri Light" panose="020F0302020204030204" pitchFamily="34" charset="0"/>
              <a:cs typeface="Courier New" panose="02070309020205020404" pitchFamily="49" charset="0"/>
            </a:endParaRPr>
          </a:p>
          <a:p>
            <a:pPr marL="457200" indent="-457200">
              <a:spcBef>
                <a:spcPts val="600"/>
              </a:spcBef>
              <a:buAutoNum type="arabicPeriod"/>
              <a:tabLst>
                <a:tab pos="357188" algn="l"/>
              </a:tabLst>
            </a:pPr>
            <a:r>
              <a:rPr lang="en-GB" sz="2100" i="0" dirty="0" smtClean="0">
                <a:latin typeface="Calibri Light" panose="020F0302020204030204" pitchFamily="34" charset="0"/>
                <a:cs typeface="Courier New" panose="02070309020205020404" pitchFamily="49" charset="0"/>
              </a:rPr>
              <a:t>S. </a:t>
            </a:r>
            <a:r>
              <a:rPr lang="en-GB" sz="2100" i="0" dirty="0" err="1" smtClean="0">
                <a:latin typeface="Calibri Light" panose="020F0302020204030204" pitchFamily="34" charset="0"/>
                <a:cs typeface="Courier New" panose="02070309020205020404" pitchFamily="49" charset="0"/>
              </a:rPr>
              <a:t>Enomoto</a:t>
            </a:r>
            <a:r>
              <a:rPr lang="en-GB" sz="2100" i="0" dirty="0" smtClean="0">
                <a:latin typeface="Calibri Light" panose="020F0302020204030204" pitchFamily="34" charset="0"/>
                <a:cs typeface="Courier New" panose="02070309020205020404" pitchFamily="49" charset="0"/>
              </a:rPr>
              <a:t> </a:t>
            </a:r>
            <a:r>
              <a:rPr lang="en-GB" sz="2100" dirty="0" smtClean="0">
                <a:latin typeface="Calibri Light" panose="020F0302020204030204" pitchFamily="34" charset="0"/>
                <a:cs typeface="Courier New" panose="02070309020205020404" pitchFamily="49" charset="0"/>
              </a:rPr>
              <a:t>et al</a:t>
            </a:r>
            <a:r>
              <a:rPr lang="en-GB" sz="2100" i="0" dirty="0">
                <a:latin typeface="Calibri Light" panose="020F0302020204030204" pitchFamily="34" charset="0"/>
                <a:cs typeface="Courier New" panose="02070309020205020404" pitchFamily="49" charset="0"/>
              </a:rPr>
              <a:t>., Field </a:t>
            </a:r>
            <a:r>
              <a:rPr lang="en-GB" sz="2100" i="0" dirty="0" smtClean="0">
                <a:latin typeface="Calibri Light" panose="020F0302020204030204" pitchFamily="34" charset="0"/>
                <a:cs typeface="Courier New" panose="02070309020205020404" pitchFamily="49" charset="0"/>
              </a:rPr>
              <a:t>measurement </a:t>
            </a:r>
            <a:r>
              <a:rPr lang="en-GB" sz="2100" i="0" dirty="0">
                <a:latin typeface="Calibri Light" panose="020F0302020204030204" pitchFamily="34" charset="0"/>
                <a:cs typeface="Courier New" panose="02070309020205020404" pitchFamily="49" charset="0"/>
              </a:rPr>
              <a:t>to </a:t>
            </a:r>
            <a:r>
              <a:rPr lang="en-GB" sz="2100" i="0" dirty="0" smtClean="0">
                <a:latin typeface="Calibri Light" panose="020F0302020204030204" pitchFamily="34" charset="0"/>
                <a:cs typeface="Courier New" panose="02070309020205020404" pitchFamily="49" charset="0"/>
              </a:rPr>
              <a:t>evaluate iron saturation and coil end effects </a:t>
            </a:r>
            <a:r>
              <a:rPr lang="en-GB" sz="2100" i="0" dirty="0">
                <a:latin typeface="Calibri Light" panose="020F0302020204030204" pitchFamily="34" charset="0"/>
                <a:cs typeface="Courier New" panose="02070309020205020404" pitchFamily="49" charset="0"/>
              </a:rPr>
              <a:t>in a </a:t>
            </a:r>
            <a:r>
              <a:rPr lang="en-GB" sz="2100" i="0" dirty="0" smtClean="0">
                <a:latin typeface="Calibri Light" panose="020F0302020204030204" pitchFamily="34" charset="0"/>
                <a:cs typeface="Courier New" panose="02070309020205020404" pitchFamily="49" charset="0"/>
              </a:rPr>
              <a:t>modiﬁed model magnet of beam separation dipole </a:t>
            </a:r>
            <a:r>
              <a:rPr lang="en-GB" sz="2100" i="0" dirty="0">
                <a:latin typeface="Calibri Light" panose="020F0302020204030204" pitchFamily="34" charset="0"/>
                <a:cs typeface="Courier New" panose="02070309020205020404" pitchFamily="49" charset="0"/>
              </a:rPr>
              <a:t>for the HL-LHC </a:t>
            </a:r>
            <a:r>
              <a:rPr lang="en-GB" sz="2100" i="0" dirty="0" smtClean="0">
                <a:latin typeface="Calibri Light" panose="020F0302020204030204" pitchFamily="34" charset="0"/>
                <a:cs typeface="Courier New" panose="02070309020205020404" pitchFamily="49" charset="0"/>
              </a:rPr>
              <a:t>upgrade</a:t>
            </a:r>
            <a:r>
              <a:rPr lang="en-GB" sz="2100" i="0" dirty="0">
                <a:latin typeface="Calibri Light" panose="020F0302020204030204" pitchFamily="34" charset="0"/>
                <a:cs typeface="Courier New" panose="02070309020205020404" pitchFamily="49" charset="0"/>
              </a:rPr>
              <a:t>, MT25 conference, 2017</a:t>
            </a:r>
            <a:endParaRPr lang="en-GB" sz="2100" i="0" dirty="0" smtClean="0">
              <a:latin typeface="Calibri Light" panose="020F0302020204030204" pitchFamily="34" charset="0"/>
              <a:cs typeface="Courier New" panose="02070309020205020404" pitchFamily="49" charset="0"/>
            </a:endParaRPr>
          </a:p>
          <a:p>
            <a:pPr marL="457200" indent="-457200">
              <a:spcBef>
                <a:spcPts val="600"/>
              </a:spcBef>
              <a:buAutoNum type="arabicPeriod"/>
              <a:tabLst>
                <a:tab pos="357188" algn="l"/>
              </a:tabLst>
            </a:pPr>
            <a:endParaRPr lang="en-GB" sz="2100" i="0" dirty="0" smtClean="0">
              <a:latin typeface="Calibri Light" panose="020F0302020204030204" pitchFamily="34" charset="0"/>
              <a:cs typeface="Courier New" panose="02070309020205020404" pitchFamily="49" charset="0"/>
            </a:endParaRPr>
          </a:p>
          <a:p>
            <a:pPr marL="457200" indent="-457200">
              <a:spcBef>
                <a:spcPts val="600"/>
              </a:spcBef>
              <a:buAutoNum type="arabicPeriod"/>
              <a:tabLst>
                <a:tab pos="357188" algn="l"/>
              </a:tabLst>
            </a:pPr>
            <a:r>
              <a:rPr lang="en-GB" sz="2100" i="0" dirty="0" smtClean="0">
                <a:latin typeface="Calibri Light" panose="020F0302020204030204" pitchFamily="34" charset="0"/>
                <a:cs typeface="Courier New" panose="02070309020205020404" pitchFamily="49" charset="0"/>
              </a:rPr>
              <a:t>M. Sugano </a:t>
            </a:r>
            <a:r>
              <a:rPr lang="en-GB" sz="2100" dirty="0" smtClean="0">
                <a:latin typeface="Calibri Light" panose="020F0302020204030204" pitchFamily="34" charset="0"/>
                <a:cs typeface="Courier New" panose="02070309020205020404" pitchFamily="49" charset="0"/>
              </a:rPr>
              <a:t>et al.</a:t>
            </a:r>
            <a:r>
              <a:rPr lang="en-GB" sz="2100" i="0" dirty="0">
                <a:latin typeface="Calibri Light" panose="020F0302020204030204" pitchFamily="34" charset="0"/>
                <a:cs typeface="Courier New" panose="02070309020205020404" pitchFamily="49" charset="0"/>
              </a:rPr>
              <a:t>, Fabrication and </a:t>
            </a:r>
            <a:r>
              <a:rPr lang="en-GB" sz="2100" i="0" dirty="0" smtClean="0">
                <a:latin typeface="Calibri Light" panose="020F0302020204030204" pitchFamily="34" charset="0"/>
                <a:cs typeface="Courier New" panose="02070309020205020404" pitchFamily="49" charset="0"/>
              </a:rPr>
              <a:t>test results </a:t>
            </a:r>
            <a:r>
              <a:rPr lang="en-GB" sz="2100" i="0" dirty="0">
                <a:latin typeface="Calibri Light" panose="020F0302020204030204" pitchFamily="34" charset="0"/>
                <a:cs typeface="Courier New" panose="02070309020205020404" pitchFamily="49" charset="0"/>
              </a:rPr>
              <a:t>of the </a:t>
            </a:r>
            <a:r>
              <a:rPr lang="en-GB" sz="2100" i="0" dirty="0" smtClean="0">
                <a:latin typeface="Calibri Light" panose="020F0302020204030204" pitchFamily="34" charset="0"/>
                <a:cs typeface="Courier New" panose="02070309020205020404" pitchFamily="49" charset="0"/>
              </a:rPr>
              <a:t>first </a:t>
            </a:r>
            <a:r>
              <a:rPr lang="en-GB" sz="2100" i="0" dirty="0">
                <a:latin typeface="Calibri Light" panose="020F0302020204030204" pitchFamily="34" charset="0"/>
                <a:cs typeface="Courier New" panose="02070309020205020404" pitchFamily="49" charset="0"/>
              </a:rPr>
              <a:t>2 </a:t>
            </a:r>
            <a:r>
              <a:rPr lang="en-GB" sz="2100" i="0" dirty="0" smtClean="0">
                <a:latin typeface="Calibri Light" panose="020F0302020204030204" pitchFamily="34" charset="0"/>
                <a:cs typeface="Courier New" panose="02070309020205020404" pitchFamily="49" charset="0"/>
              </a:rPr>
              <a:t>m model magnet </a:t>
            </a:r>
            <a:r>
              <a:rPr lang="en-GB" sz="2100" i="0" dirty="0">
                <a:latin typeface="Calibri Light" panose="020F0302020204030204" pitchFamily="34" charset="0"/>
                <a:cs typeface="Courier New" panose="02070309020205020404" pitchFamily="49" charset="0"/>
              </a:rPr>
              <a:t>of </a:t>
            </a:r>
            <a:r>
              <a:rPr lang="en-GB" sz="2100" i="0" dirty="0" smtClean="0">
                <a:latin typeface="Calibri Light" panose="020F0302020204030204" pitchFamily="34" charset="0"/>
                <a:cs typeface="Courier New" panose="02070309020205020404" pitchFamily="49" charset="0"/>
              </a:rPr>
              <a:t>beam separation dipole for </a:t>
            </a:r>
            <a:r>
              <a:rPr lang="en-GB" sz="2100" i="0" dirty="0">
                <a:latin typeface="Calibri Light" panose="020F0302020204030204" pitchFamily="34" charset="0"/>
                <a:cs typeface="Courier New" panose="02070309020205020404" pitchFamily="49" charset="0"/>
              </a:rPr>
              <a:t>the HL-LHC </a:t>
            </a:r>
            <a:r>
              <a:rPr lang="en-GB" sz="2100" i="0" dirty="0" smtClean="0">
                <a:latin typeface="Calibri Light" panose="020F0302020204030204" pitchFamily="34" charset="0"/>
                <a:cs typeface="Courier New" panose="02070309020205020404" pitchFamily="49" charset="0"/>
              </a:rPr>
              <a:t>upgrade</a:t>
            </a:r>
            <a:r>
              <a:rPr lang="en-GB" sz="2100" i="0" dirty="0">
                <a:latin typeface="Calibri Light" panose="020F0302020204030204" pitchFamily="34" charset="0"/>
                <a:cs typeface="Courier New" panose="02070309020205020404" pitchFamily="49" charset="0"/>
              </a:rPr>
              <a:t>, ASC conference, 2016</a:t>
            </a:r>
            <a:endParaRPr lang="en-GB" sz="2100" i="0" dirty="0" smtClean="0">
              <a:latin typeface="Calibri Light" panose="020F0302020204030204" pitchFamily="34" charset="0"/>
              <a:cs typeface="Courier New" panose="02070309020205020404" pitchFamily="49" charset="0"/>
            </a:endParaRPr>
          </a:p>
          <a:p>
            <a:pPr marL="457200" indent="-457200">
              <a:spcBef>
                <a:spcPts val="600"/>
              </a:spcBef>
              <a:buAutoNum type="arabicPeriod"/>
              <a:tabLst>
                <a:tab pos="357188" algn="l"/>
              </a:tabLst>
            </a:pPr>
            <a:endParaRPr lang="en-GB" sz="2100" i="0" dirty="0" smtClean="0">
              <a:latin typeface="Calibri Light" panose="020F0302020204030204" pitchFamily="34" charset="0"/>
              <a:cs typeface="Courier New" panose="02070309020205020404" pitchFamily="49" charset="0"/>
            </a:endParaRPr>
          </a:p>
          <a:p>
            <a:pPr marL="457200" indent="-457200">
              <a:spcBef>
                <a:spcPts val="600"/>
              </a:spcBef>
              <a:buAutoNum type="arabicPeriod"/>
              <a:tabLst>
                <a:tab pos="357188" algn="l"/>
              </a:tabLst>
            </a:pPr>
            <a:r>
              <a:rPr lang="en-GB" sz="2100" i="0" dirty="0" smtClean="0">
                <a:latin typeface="Calibri Light" panose="020F0302020204030204" pitchFamily="34" charset="0"/>
                <a:cs typeface="Courier New" panose="02070309020205020404" pitchFamily="49" charset="0"/>
              </a:rPr>
              <a:t>S. </a:t>
            </a:r>
            <a:r>
              <a:rPr lang="en-GB" sz="2100" i="0" dirty="0" err="1" smtClean="0">
                <a:latin typeface="Calibri Light" panose="020F0302020204030204" pitchFamily="34" charset="0"/>
                <a:cs typeface="Courier New" panose="02070309020205020404" pitchFamily="49" charset="0"/>
              </a:rPr>
              <a:t>Enomoto</a:t>
            </a:r>
            <a:r>
              <a:rPr lang="en-GB" sz="2100" i="0" dirty="0" smtClean="0">
                <a:latin typeface="Calibri Light" panose="020F0302020204030204" pitchFamily="34" charset="0"/>
                <a:cs typeface="Courier New" panose="02070309020205020404" pitchFamily="49" charset="0"/>
              </a:rPr>
              <a:t> </a:t>
            </a:r>
            <a:r>
              <a:rPr lang="en-GB" sz="2100" dirty="0" smtClean="0">
                <a:latin typeface="Calibri Light" panose="020F0302020204030204" pitchFamily="34" charset="0"/>
                <a:cs typeface="Courier New" panose="02070309020205020404" pitchFamily="49" charset="0"/>
              </a:rPr>
              <a:t>et al.</a:t>
            </a:r>
            <a:r>
              <a:rPr lang="en-GB" sz="2100" i="0" dirty="0">
                <a:latin typeface="Calibri Light" panose="020F0302020204030204" pitchFamily="34" charset="0"/>
                <a:cs typeface="Courier New" panose="02070309020205020404" pitchFamily="49" charset="0"/>
              </a:rPr>
              <a:t>, Magnetic </a:t>
            </a:r>
            <a:r>
              <a:rPr lang="en-GB" sz="2100" i="0" dirty="0" smtClean="0">
                <a:latin typeface="Calibri Light" panose="020F0302020204030204" pitchFamily="34" charset="0"/>
                <a:cs typeface="Courier New" panose="02070309020205020404" pitchFamily="49" charset="0"/>
              </a:rPr>
              <a:t>field measurement </a:t>
            </a:r>
            <a:r>
              <a:rPr lang="en-GB" sz="2100" i="0" dirty="0">
                <a:latin typeface="Calibri Light" panose="020F0302020204030204" pitchFamily="34" charset="0"/>
                <a:cs typeface="Courier New" panose="02070309020205020404" pitchFamily="49" charset="0"/>
              </a:rPr>
              <a:t>of </a:t>
            </a:r>
            <a:r>
              <a:rPr lang="en-GB" sz="2100" i="0" dirty="0" smtClean="0">
                <a:latin typeface="Calibri Light" panose="020F0302020204030204" pitchFamily="34" charset="0"/>
                <a:cs typeface="Courier New" panose="02070309020205020404" pitchFamily="49" charset="0"/>
              </a:rPr>
              <a:t>2-m-long model of beam separation dipole </a:t>
            </a:r>
            <a:r>
              <a:rPr lang="en-GB" sz="2100" i="0" dirty="0">
                <a:latin typeface="Calibri Light" panose="020F0302020204030204" pitchFamily="34" charset="0"/>
                <a:cs typeface="Courier New" panose="02070309020205020404" pitchFamily="49" charset="0"/>
              </a:rPr>
              <a:t>for the HL-LHC </a:t>
            </a:r>
            <a:r>
              <a:rPr lang="en-GB" sz="2100" i="0" dirty="0" smtClean="0">
                <a:latin typeface="Calibri Light" panose="020F0302020204030204" pitchFamily="34" charset="0"/>
                <a:cs typeface="Courier New" panose="02070309020205020404" pitchFamily="49" charset="0"/>
              </a:rPr>
              <a:t>upgrade</a:t>
            </a:r>
            <a:r>
              <a:rPr lang="en-GB" sz="2100" i="0" dirty="0">
                <a:latin typeface="Calibri Light" panose="020F0302020204030204" pitchFamily="34" charset="0"/>
                <a:cs typeface="Courier New" panose="02070309020205020404" pitchFamily="49" charset="0"/>
              </a:rPr>
              <a:t>, ASC conference, 2016</a:t>
            </a:r>
            <a:endParaRPr lang="en-GB" sz="2100" i="0" dirty="0" smtClean="0">
              <a:latin typeface="Calibri Light" panose="020F0302020204030204" pitchFamily="34" charset="0"/>
              <a:cs typeface="Courier New" panose="02070309020205020404" pitchFamily="49" charset="0"/>
            </a:endParaRPr>
          </a:p>
          <a:p>
            <a:pPr marL="457200" indent="-457200">
              <a:spcBef>
                <a:spcPts val="600"/>
              </a:spcBef>
              <a:buAutoNum type="arabicPeriod"/>
              <a:tabLst>
                <a:tab pos="357188" algn="l"/>
              </a:tabLst>
            </a:pPr>
            <a:endParaRPr lang="en-GB" sz="2100" i="0" dirty="0">
              <a:latin typeface="Calibri Light" panose="020F0302020204030204" pitchFamily="34" charset="0"/>
              <a:cs typeface="Courier New" panose="02070309020205020404" pitchFamily="49" charset="0"/>
            </a:endParaRPr>
          </a:p>
          <a:p>
            <a:pPr>
              <a:spcBef>
                <a:spcPts val="600"/>
              </a:spcBef>
            </a:pPr>
            <a:endParaRPr lang="en-GB" sz="1100" i="0" dirty="0">
              <a:latin typeface="Calibri Light" panose="020F0302020204030204" pitchFamily="34" charset="0"/>
              <a:cs typeface="Courier New" panose="02070309020205020404" pitchFamily="49" charset="0"/>
            </a:endParaRPr>
          </a:p>
        </p:txBody>
      </p:sp>
    </p:spTree>
    <p:extLst>
      <p:ext uri="{BB962C8B-B14F-4D97-AF65-F5344CB8AC3E}">
        <p14:creationId xmlns:p14="http://schemas.microsoft.com/office/powerpoint/2010/main" val="225984974"/>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rotWithShape="1">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l="12189" t="10328"/>
          <a:stretch/>
        </p:blipFill>
        <p:spPr>
          <a:xfrm>
            <a:off x="14135" y="1710092"/>
            <a:ext cx="6494230" cy="4973873"/>
          </a:xfrm>
          <a:prstGeom prst="rect">
            <a:avLst/>
          </a:prstGeom>
        </p:spPr>
      </p:pic>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D1 is a large aperture dipole, to be installed in the high luminosity insertions of HL-LHC as first dipole(s) after the collision point (recombination dipole)</a:t>
            </a:r>
            <a:endParaRPr lang="en-US" sz="2800" b="0" i="0" kern="0" dirty="0" smtClean="0">
              <a:solidFill>
                <a:srgbClr val="0033CC"/>
              </a:solidFill>
              <a:latin typeface="Calibri Light" panose="020F0302020204030204" pitchFamily="34" charset="0"/>
            </a:endParaRPr>
          </a:p>
        </p:txBody>
      </p:sp>
      <p:sp>
        <p:nvSpPr>
          <p:cNvPr id="117" name="Rectangle 6"/>
          <p:cNvSpPr>
            <a:spLocks noChangeArrowheads="1"/>
          </p:cNvSpPr>
          <p:nvPr/>
        </p:nvSpPr>
        <p:spPr bwMode="auto">
          <a:xfrm>
            <a:off x="5753713" y="3340150"/>
            <a:ext cx="3390287" cy="347787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p>
            <a:r>
              <a:rPr lang="en-US" sz="2000" b="0" i="0" dirty="0" smtClean="0">
                <a:solidFill>
                  <a:srgbClr val="000000"/>
                </a:solidFill>
                <a:latin typeface="Tahoma" charset="0"/>
                <a:ea typeface="ＭＳ Ｐゴシック" charset="0"/>
              </a:rPr>
              <a:t>bore diameter </a:t>
            </a:r>
            <a:r>
              <a:rPr lang="en-US" sz="2000" b="0" i="0" dirty="0" smtClean="0">
                <a:solidFill>
                  <a:srgbClr val="0000FF"/>
                </a:solidFill>
                <a:latin typeface="Tahoma" charset="0"/>
                <a:ea typeface="ＭＳ Ｐゴシック" charset="0"/>
              </a:rPr>
              <a:t>150 mm</a:t>
            </a:r>
          </a:p>
          <a:p>
            <a:endParaRPr lang="en-US" sz="2000" b="0" i="0" dirty="0" smtClean="0">
              <a:solidFill>
                <a:srgbClr val="000000"/>
              </a:solidFill>
              <a:latin typeface="Tahoma" charset="0"/>
              <a:ea typeface="ＭＳ Ｐゴシック" charset="0"/>
            </a:endParaRPr>
          </a:p>
          <a:p>
            <a:r>
              <a:rPr lang="en-US" sz="2000" b="0" i="0" dirty="0">
                <a:solidFill>
                  <a:srgbClr val="000000"/>
                </a:solidFill>
                <a:latin typeface="Tahoma" charset="0"/>
                <a:ea typeface="ＭＳ Ｐゴシック" charset="0"/>
              </a:rPr>
              <a:t>nominal field </a:t>
            </a:r>
            <a:r>
              <a:rPr lang="en-US" sz="2000" b="0" i="0" dirty="0" smtClean="0">
                <a:solidFill>
                  <a:srgbClr val="0000FF"/>
                </a:solidFill>
                <a:latin typeface="Tahoma" charset="0"/>
                <a:ea typeface="ＭＳ Ｐゴシック" charset="0"/>
              </a:rPr>
              <a:t>5.58 T</a:t>
            </a:r>
            <a:endParaRPr lang="en-US" sz="2000" b="0" i="0" dirty="0" smtClean="0">
              <a:solidFill>
                <a:srgbClr val="FF0000"/>
              </a:solidFill>
              <a:latin typeface="Tahoma" charset="0"/>
              <a:ea typeface="ＭＳ Ｐゴシック" charset="0"/>
            </a:endParaRPr>
          </a:p>
          <a:p>
            <a:r>
              <a:rPr lang="en-US" sz="2000" b="0" i="0" dirty="0" smtClean="0">
                <a:solidFill>
                  <a:srgbClr val="000000"/>
                </a:solidFill>
                <a:latin typeface="Tahoma" charset="0"/>
                <a:ea typeface="ＭＳ Ｐゴシック" charset="0"/>
              </a:rPr>
              <a:t>integrated field 35 Tm</a:t>
            </a:r>
            <a:endParaRPr lang="en-US" sz="2000" b="0" i="0" dirty="0">
              <a:solidFill>
                <a:srgbClr val="000000"/>
              </a:solidFill>
              <a:latin typeface="Tahoma" charset="0"/>
              <a:ea typeface="ＭＳ Ｐゴシック" charset="0"/>
            </a:endParaRPr>
          </a:p>
          <a:p>
            <a:r>
              <a:rPr lang="en-US" sz="2000" b="0" i="0" dirty="0" smtClean="0">
                <a:solidFill>
                  <a:srgbClr val="000000"/>
                </a:solidFill>
                <a:latin typeface="Tahoma" charset="0"/>
                <a:ea typeface="ＭＳ Ｐゴシック" charset="0"/>
              </a:rPr>
              <a:t>magnetic length 6.27 m</a:t>
            </a:r>
          </a:p>
          <a:p>
            <a:r>
              <a:rPr lang="en-US" sz="2000" b="0" i="0" dirty="0" smtClean="0">
                <a:solidFill>
                  <a:srgbClr val="000000"/>
                </a:solidFill>
                <a:latin typeface="Tahoma" charset="0"/>
                <a:ea typeface="ＭＳ Ｐゴシック" charset="0"/>
              </a:rPr>
              <a:t>peak field in coil 6.6 T</a:t>
            </a:r>
          </a:p>
          <a:p>
            <a:r>
              <a:rPr lang="en-US" sz="2000" b="0" i="0" dirty="0" smtClean="0">
                <a:solidFill>
                  <a:srgbClr val="000000"/>
                </a:solidFill>
                <a:latin typeface="Tahoma" charset="0"/>
                <a:ea typeface="ＭＳ Ｐゴシック" charset="0"/>
              </a:rPr>
              <a:t>44 turns per pole</a:t>
            </a:r>
          </a:p>
          <a:p>
            <a:endParaRPr lang="en-US" sz="2000" b="0" i="0" dirty="0">
              <a:solidFill>
                <a:srgbClr val="000000"/>
              </a:solidFill>
              <a:latin typeface="Tahoma" charset="0"/>
              <a:ea typeface="ＭＳ Ｐゴシック" charset="0"/>
            </a:endParaRPr>
          </a:p>
          <a:p>
            <a:r>
              <a:rPr lang="en-US" sz="2000" b="0" i="0" dirty="0" smtClean="0">
                <a:solidFill>
                  <a:srgbClr val="000000"/>
                </a:solidFill>
                <a:latin typeface="Tahoma" charset="0"/>
                <a:ea typeface="ＭＳ Ｐゴシック" charset="0"/>
              </a:rPr>
              <a:t>material </a:t>
            </a:r>
            <a:r>
              <a:rPr lang="en-US" sz="2000" b="0" i="0" dirty="0" err="1" smtClean="0">
                <a:solidFill>
                  <a:srgbClr val="0000FF"/>
                </a:solidFill>
                <a:latin typeface="Tahoma" charset="0"/>
                <a:ea typeface="ＭＳ Ｐゴシック" charset="0"/>
              </a:rPr>
              <a:t>Nb-Ti</a:t>
            </a:r>
            <a:endParaRPr lang="en-US" sz="2000" b="0" i="0" dirty="0" smtClean="0">
              <a:solidFill>
                <a:srgbClr val="0000FF"/>
              </a:solidFill>
              <a:latin typeface="Tahoma" charset="0"/>
              <a:ea typeface="ＭＳ Ｐゴシック" charset="0"/>
            </a:endParaRPr>
          </a:p>
          <a:p>
            <a:r>
              <a:rPr lang="en-US" sz="2000" b="0" i="0" dirty="0" smtClean="0">
                <a:latin typeface="Tahoma" charset="0"/>
                <a:ea typeface="ＭＳ Ｐゴシック" charset="0"/>
              </a:rPr>
              <a:t>operating temperature</a:t>
            </a:r>
            <a:r>
              <a:rPr lang="en-US" sz="2000" b="0" i="0" dirty="0" smtClean="0">
                <a:solidFill>
                  <a:srgbClr val="0000FF"/>
                </a:solidFill>
                <a:latin typeface="Tahoma" charset="0"/>
                <a:ea typeface="ＭＳ Ｐゴシック" charset="0"/>
              </a:rPr>
              <a:t> 1.9 K</a:t>
            </a:r>
          </a:p>
          <a:p>
            <a:r>
              <a:rPr lang="en-US" sz="2000" b="0" i="0" dirty="0">
                <a:latin typeface="Tahoma" charset="0"/>
                <a:ea typeface="ＭＳ Ｐゴシック" charset="0"/>
              </a:rPr>
              <a:t>l</a:t>
            </a:r>
            <a:r>
              <a:rPr lang="en-US" sz="2000" b="0" i="0" dirty="0" smtClean="0">
                <a:latin typeface="Tahoma" charset="0"/>
                <a:ea typeface="ＭＳ Ｐゴシック" charset="0"/>
              </a:rPr>
              <a:t>oad line margin</a:t>
            </a:r>
            <a:r>
              <a:rPr lang="en-US" sz="2000" b="0" i="0" dirty="0" smtClean="0">
                <a:solidFill>
                  <a:srgbClr val="0000FF"/>
                </a:solidFill>
                <a:latin typeface="Tahoma" charset="0"/>
                <a:ea typeface="ＭＳ Ｐゴシック" charset="0"/>
              </a:rPr>
              <a:t> 76%</a:t>
            </a:r>
            <a:endParaRPr lang="en-US" sz="2000" b="0" i="0" dirty="0">
              <a:solidFill>
                <a:srgbClr val="0000FF"/>
              </a:solidFill>
              <a:latin typeface="Tahoma" charset="0"/>
              <a:ea typeface="ＭＳ Ｐゴシック" charset="0"/>
            </a:endParaRPr>
          </a:p>
        </p:txBody>
      </p:sp>
      <p:sp>
        <p:nvSpPr>
          <p:cNvPr id="120" name="Rectangle 119"/>
          <p:cNvSpPr/>
          <p:nvPr/>
        </p:nvSpPr>
        <p:spPr bwMode="auto">
          <a:xfrm>
            <a:off x="7417142" y="1981889"/>
            <a:ext cx="504056" cy="288032"/>
          </a:xfrm>
          <a:prstGeom prst="rect">
            <a:avLst/>
          </a:prstGeom>
          <a:solidFill>
            <a:srgbClr val="0000FF"/>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1" name="Rectangle 120"/>
          <p:cNvSpPr/>
          <p:nvPr/>
        </p:nvSpPr>
        <p:spPr bwMode="auto">
          <a:xfrm>
            <a:off x="7417142" y="1547276"/>
            <a:ext cx="504056" cy="288032"/>
          </a:xfrm>
          <a:prstGeom prst="rect">
            <a:avLst/>
          </a:prstGeom>
          <a:solidFill>
            <a:srgbClr val="FF0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22" name="Rectangle 6"/>
          <p:cNvSpPr>
            <a:spLocks noChangeArrowheads="1"/>
          </p:cNvSpPr>
          <p:nvPr/>
        </p:nvSpPr>
        <p:spPr bwMode="auto">
          <a:xfrm>
            <a:off x="8023480" y="1925850"/>
            <a:ext cx="617798" cy="40011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p>
            <a:r>
              <a:rPr lang="en-US" sz="2000" b="0" i="0" dirty="0" smtClean="0">
                <a:solidFill>
                  <a:srgbClr val="000000"/>
                </a:solidFill>
                <a:latin typeface="Tahoma" charset="0"/>
                <a:ea typeface="ＭＳ Ｐゴシック" charset="0"/>
              </a:rPr>
              <a:t>iron</a:t>
            </a:r>
            <a:endParaRPr lang="en-US" sz="2000" b="0" i="0" dirty="0">
              <a:solidFill>
                <a:srgbClr val="000000"/>
              </a:solidFill>
              <a:latin typeface="Tahoma" charset="0"/>
              <a:ea typeface="ＭＳ Ｐゴシック" charset="0"/>
            </a:endParaRPr>
          </a:p>
        </p:txBody>
      </p:sp>
      <p:sp>
        <p:nvSpPr>
          <p:cNvPr id="123" name="Rectangle 6"/>
          <p:cNvSpPr>
            <a:spLocks noChangeArrowheads="1"/>
          </p:cNvSpPr>
          <p:nvPr/>
        </p:nvSpPr>
        <p:spPr bwMode="auto">
          <a:xfrm>
            <a:off x="8023480" y="1493802"/>
            <a:ext cx="561629" cy="40011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p>
            <a:r>
              <a:rPr lang="en-US" sz="2000" b="0" i="0" dirty="0" smtClean="0">
                <a:solidFill>
                  <a:srgbClr val="000000"/>
                </a:solidFill>
                <a:latin typeface="Tahoma" charset="0"/>
                <a:ea typeface="ＭＳ Ｐゴシック" charset="0"/>
              </a:rPr>
              <a:t>coil</a:t>
            </a:r>
            <a:endParaRPr lang="en-US" sz="2000" b="0" i="0" dirty="0">
              <a:solidFill>
                <a:srgbClr val="000000"/>
              </a:solidFill>
              <a:latin typeface="Tahoma" charset="0"/>
              <a:ea typeface="ＭＳ Ｐゴシック" charset="0"/>
            </a:endParaRPr>
          </a:p>
        </p:txBody>
      </p:sp>
    </p:spTree>
    <p:extLst>
      <p:ext uri="{BB962C8B-B14F-4D97-AF65-F5344CB8AC3E}">
        <p14:creationId xmlns:p14="http://schemas.microsoft.com/office/powerpoint/2010/main" val="3009936701"/>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This is the </a:t>
            </a:r>
            <a:r>
              <a:rPr lang="en-GB" sz="2800" i="0" kern="0" dirty="0">
                <a:solidFill>
                  <a:srgbClr val="0033CC"/>
                </a:solidFill>
                <a:latin typeface="Calibri Light" panose="020F0302020204030204" pitchFamily="34" charset="0"/>
              </a:rPr>
              <a:t>winding of </a:t>
            </a:r>
            <a:r>
              <a:rPr lang="en-GB" sz="2800" i="0" kern="0" dirty="0" smtClean="0">
                <a:solidFill>
                  <a:srgbClr val="0033CC"/>
                </a:solidFill>
                <a:latin typeface="Calibri Light" panose="020F0302020204030204" pitchFamily="34" charset="0"/>
              </a:rPr>
              <a:t>a coil for the second </a:t>
            </a:r>
            <a:r>
              <a:rPr lang="en-GB" sz="2800" i="0" kern="0" dirty="0">
                <a:solidFill>
                  <a:srgbClr val="0033CC"/>
                </a:solidFill>
                <a:latin typeface="Calibri Light" panose="020F0302020204030204" pitchFamily="34" charset="0"/>
              </a:rPr>
              <a:t>short </a:t>
            </a:r>
            <a:r>
              <a:rPr lang="en-GB" sz="2800" i="0" kern="0" dirty="0" smtClean="0">
                <a:solidFill>
                  <a:srgbClr val="0033CC"/>
                </a:solidFill>
                <a:latin typeface="Calibri Light" panose="020F0302020204030204" pitchFamily="34" charset="0"/>
              </a:rPr>
              <a:t>model (left) and </a:t>
            </a:r>
            <a:r>
              <a:rPr lang="en-US" sz="2800" i="0" kern="0" dirty="0">
                <a:solidFill>
                  <a:srgbClr val="0033CC"/>
                </a:solidFill>
                <a:latin typeface="Calibri Light" panose="020F0302020204030204" pitchFamily="34" charset="0"/>
              </a:rPr>
              <a:t>the </a:t>
            </a:r>
            <a:r>
              <a:rPr lang="en-GB" sz="2800" i="0" kern="0" dirty="0">
                <a:solidFill>
                  <a:srgbClr val="0033CC"/>
                </a:solidFill>
                <a:latin typeface="Calibri Light" panose="020F0302020204030204" pitchFamily="34" charset="0"/>
              </a:rPr>
              <a:t>disassembly of the first short </a:t>
            </a:r>
            <a:r>
              <a:rPr lang="en-GB" sz="2800" i="0" kern="0" dirty="0" smtClean="0">
                <a:solidFill>
                  <a:srgbClr val="0033CC"/>
                </a:solidFill>
                <a:latin typeface="Calibri Light" panose="020F0302020204030204" pitchFamily="34" charset="0"/>
              </a:rPr>
              <a:t>model (right)</a:t>
            </a:r>
            <a:endParaRPr lang="en-US" sz="2800" b="0" i="0" kern="0" dirty="0" smtClean="0">
              <a:solidFill>
                <a:srgbClr val="0033CC"/>
              </a:solidFill>
              <a:latin typeface="Calibri Light" panose="020F0302020204030204" pitchFamily="34" charset="0"/>
            </a:endParaRPr>
          </a:p>
        </p:txBody>
      </p:sp>
      <p:sp>
        <p:nvSpPr>
          <p:cNvPr id="5" name="Text Box 36"/>
          <p:cNvSpPr txBox="1">
            <a:spLocks noChangeArrowheads="1"/>
          </p:cNvSpPr>
          <p:nvPr/>
        </p:nvSpPr>
        <p:spPr bwMode="auto">
          <a:xfrm>
            <a:off x="5076056" y="6165304"/>
            <a:ext cx="4248472" cy="400110"/>
          </a:xfrm>
          <a:prstGeom prst="rect">
            <a:avLst/>
          </a:prstGeom>
          <a:noFill/>
          <a:ln w="9525" algn="ctr">
            <a:noFill/>
            <a:miter lim="800000"/>
            <a:headEnd/>
            <a:tailEnd/>
          </a:ln>
        </p:spPr>
        <p:txBody>
          <a:bodyPr wrap="square">
            <a:spAutoFit/>
          </a:bodyPr>
          <a:lstStyle/>
          <a:p>
            <a:pPr algn="ctr" eaLnBrk="0" hangingPunct="0"/>
            <a:r>
              <a:rPr lang="en-US" sz="2000" i="0" dirty="0" smtClean="0">
                <a:solidFill>
                  <a:srgbClr val="777777"/>
                </a:solidFill>
                <a:latin typeface="Calibri Light" panose="020F0302020204030204" pitchFamily="34" charset="0"/>
                <a:ea typeface="ＭＳ Ｐゴシック" pitchFamily="34" charset="-128"/>
              </a:rPr>
              <a:t>courtesy of KEK</a:t>
            </a:r>
            <a:endParaRPr lang="en-US" sz="2000" i="0" dirty="0">
              <a:solidFill>
                <a:srgbClr val="777777"/>
              </a:solidFill>
              <a:latin typeface="Calibri Light" panose="020F0302020204030204" pitchFamily="34" charset="0"/>
              <a:ea typeface="ＭＳ Ｐゴシック" pitchFamily="34" charset="-128"/>
            </a:endParaRPr>
          </a:p>
        </p:txBody>
      </p:sp>
      <p:grpSp>
        <p:nvGrpSpPr>
          <p:cNvPr id="3" name="Group 2"/>
          <p:cNvGrpSpPr/>
          <p:nvPr/>
        </p:nvGrpSpPr>
        <p:grpSpPr>
          <a:xfrm>
            <a:off x="269404" y="1395772"/>
            <a:ext cx="8605192" cy="4320000"/>
            <a:chOff x="0" y="1395772"/>
            <a:chExt cx="8605192" cy="4320000"/>
          </a:xfrm>
        </p:grpSpPr>
        <p:pic>
          <p:nvPicPr>
            <p:cNvPr id="2" name="Picture 1"/>
            <p:cNvPicPr>
              <a:picLocks noChangeAspect="1"/>
            </p:cNvPicPr>
            <p:nvPr/>
          </p:nvPicPr>
          <p:blipFill>
            <a:blip r:embed="rId3"/>
            <a:stretch>
              <a:fillRect/>
            </a:stretch>
          </p:blipFill>
          <p:spPr>
            <a:xfrm>
              <a:off x="0" y="1395772"/>
              <a:ext cx="2880000" cy="4320000"/>
            </a:xfrm>
            <a:prstGeom prst="rect">
              <a:avLst/>
            </a:prstGeom>
          </p:spPr>
        </p:pic>
        <p:pic>
          <p:nvPicPr>
            <p:cNvPr id="7" name="Picture 6"/>
            <p:cNvPicPr>
              <a:picLocks noChangeAspect="1"/>
            </p:cNvPicPr>
            <p:nvPr/>
          </p:nvPicPr>
          <p:blipFill rotWithShape="1">
            <a:blip r:embed="rId4"/>
            <a:srcRect l="8754"/>
            <a:stretch/>
          </p:blipFill>
          <p:spPr>
            <a:xfrm>
              <a:off x="3347864" y="1395772"/>
              <a:ext cx="5257328" cy="4320000"/>
            </a:xfrm>
            <a:prstGeom prst="rect">
              <a:avLst/>
            </a:prstGeom>
          </p:spPr>
        </p:pic>
      </p:grpSp>
    </p:spTree>
    <p:extLst>
      <p:ext uri="{BB962C8B-B14F-4D97-AF65-F5344CB8AC3E}">
        <p14:creationId xmlns:p14="http://schemas.microsoft.com/office/powerpoint/2010/main" val="2936457696"/>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This is </a:t>
            </a:r>
            <a:r>
              <a:rPr lang="en-GB" sz="2800" i="0" kern="0" dirty="0" smtClean="0">
                <a:solidFill>
                  <a:srgbClr val="0033CC"/>
                </a:solidFill>
                <a:latin typeface="Calibri Light" panose="020F0302020204030204" pitchFamily="34" charset="0"/>
              </a:rPr>
              <a:t>a training curve for </a:t>
            </a:r>
            <a:r>
              <a:rPr lang="en-GB" sz="2800" i="0" kern="0" dirty="0" smtClean="0">
                <a:solidFill>
                  <a:srgbClr val="0033CC"/>
                </a:solidFill>
                <a:latin typeface="Calibri Light" panose="020F0302020204030204" pitchFamily="34" charset="0"/>
              </a:rPr>
              <a:t>a D1 model – </a:t>
            </a:r>
            <a:r>
              <a:rPr lang="en-GB" sz="2800" i="0" kern="0" dirty="0" smtClean="0">
                <a:solidFill>
                  <a:srgbClr val="0033CC"/>
                </a:solidFill>
                <a:latin typeface="Calibri Light" panose="020F0302020204030204" pitchFamily="34" charset="0"/>
              </a:rPr>
              <a:t>one of the moment of truth for a superconducting magnet</a:t>
            </a:r>
            <a:endParaRPr lang="en-US" sz="2800" b="0" i="0" kern="0" dirty="0" smtClean="0">
              <a:solidFill>
                <a:srgbClr val="0033CC"/>
              </a:solidFill>
              <a:latin typeface="Calibri Light" panose="020F0302020204030204" pitchFamily="34" charset="0"/>
            </a:endParaRPr>
          </a:p>
        </p:txBody>
      </p:sp>
      <p:sp>
        <p:nvSpPr>
          <p:cNvPr id="5" name="Text Box 36"/>
          <p:cNvSpPr txBox="1">
            <a:spLocks noChangeArrowheads="1"/>
          </p:cNvSpPr>
          <p:nvPr/>
        </p:nvSpPr>
        <p:spPr bwMode="auto">
          <a:xfrm>
            <a:off x="5076056" y="6165304"/>
            <a:ext cx="4248472" cy="400110"/>
          </a:xfrm>
          <a:prstGeom prst="rect">
            <a:avLst/>
          </a:prstGeom>
          <a:noFill/>
          <a:ln w="9525" algn="ctr">
            <a:noFill/>
            <a:miter lim="800000"/>
            <a:headEnd/>
            <a:tailEnd/>
          </a:ln>
        </p:spPr>
        <p:txBody>
          <a:bodyPr wrap="square">
            <a:spAutoFit/>
          </a:bodyPr>
          <a:lstStyle/>
          <a:p>
            <a:pPr algn="ctr" eaLnBrk="0" hangingPunct="0"/>
            <a:r>
              <a:rPr lang="en-US" sz="2000" i="0" dirty="0" smtClean="0">
                <a:solidFill>
                  <a:srgbClr val="777777"/>
                </a:solidFill>
                <a:latin typeface="Calibri Light" panose="020F0302020204030204" pitchFamily="34" charset="0"/>
                <a:ea typeface="ＭＳ Ｐゴシック" pitchFamily="34" charset="-128"/>
              </a:rPr>
              <a:t>courtesy of KEK</a:t>
            </a:r>
            <a:endParaRPr lang="en-US" sz="2000" i="0" dirty="0">
              <a:solidFill>
                <a:srgbClr val="777777"/>
              </a:solidFill>
              <a:latin typeface="Calibri Light" panose="020F0302020204030204" pitchFamily="34" charset="0"/>
              <a:ea typeface="ＭＳ Ｐゴシック" pitchFamily="34" charset="-128"/>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8412" y="1556792"/>
            <a:ext cx="7607176" cy="4440337"/>
          </a:xfrm>
          <a:prstGeom prst="rect">
            <a:avLst/>
          </a:prstGeom>
        </p:spPr>
      </p:pic>
    </p:spTree>
    <p:extLst>
      <p:ext uri="{BB962C8B-B14F-4D97-AF65-F5344CB8AC3E}">
        <p14:creationId xmlns:p14="http://schemas.microsoft.com/office/powerpoint/2010/main" val="1961661948"/>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clrChange>
              <a:clrFrom>
                <a:srgbClr val="FFFFFF"/>
              </a:clrFrom>
              <a:clrTo>
                <a:srgbClr val="FFFFFF">
                  <a:alpha val="0"/>
                </a:srgbClr>
              </a:clrTo>
            </a:clrChange>
          </a:blip>
          <a:srcRect l="2542" b="3099"/>
          <a:stretch/>
        </p:blipFill>
        <p:spPr>
          <a:xfrm>
            <a:off x="683568" y="855140"/>
            <a:ext cx="8352928" cy="5946645"/>
          </a:xfrm>
          <a:prstGeom prst="rect">
            <a:avLst/>
          </a:prstGeom>
        </p:spPr>
      </p:pic>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For our exercise, we assume the following critical curve for the  </a:t>
            </a:r>
            <a:r>
              <a:rPr lang="en-US" sz="2800" i="0" kern="0" dirty="0" err="1" smtClean="0">
                <a:solidFill>
                  <a:srgbClr val="0033CC"/>
                </a:solidFill>
                <a:latin typeface="Calibri Light" panose="020F0302020204030204" pitchFamily="34" charset="0"/>
              </a:rPr>
              <a:t>Nb-Ti</a:t>
            </a:r>
            <a:r>
              <a:rPr lang="en-US" sz="2800" i="0" kern="0" dirty="0" smtClean="0">
                <a:solidFill>
                  <a:srgbClr val="0033CC"/>
                </a:solidFill>
                <a:latin typeface="Calibri Light" panose="020F0302020204030204" pitchFamily="34" charset="0"/>
              </a:rPr>
              <a:t> conductor of D1</a:t>
            </a:r>
            <a:endParaRPr lang="en-US" sz="2800" b="0" i="0" kern="0" dirty="0" smtClean="0">
              <a:solidFill>
                <a:srgbClr val="0033CC"/>
              </a:solidFill>
              <a:latin typeface="Calibri Light" panose="020F0302020204030204" pitchFamily="34" charset="0"/>
            </a:endParaRPr>
          </a:p>
        </p:txBody>
      </p:sp>
      <mc:AlternateContent xmlns:mc="http://schemas.openxmlformats.org/markup-compatibility/2006" xmlns:a14="http://schemas.microsoft.com/office/drawing/2010/main">
        <mc:Choice Requires="a14">
          <p:sp>
            <p:nvSpPr>
              <p:cNvPr id="5" name="TextBox 4"/>
              <p:cNvSpPr txBox="1"/>
              <p:nvPr/>
            </p:nvSpPr>
            <p:spPr>
              <a:xfrm>
                <a:off x="1901249" y="4219436"/>
                <a:ext cx="2551532" cy="724557"/>
              </a:xfrm>
              <a:prstGeom prst="rect">
                <a:avLst/>
              </a:prstGeom>
              <a:solidFill>
                <a:srgbClr val="FFFFFF"/>
              </a:solid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sz="1800" b="0" i="1" smtClean="0">
                              <a:latin typeface="Cambria Math" panose="02040503050406030204" pitchFamily="18" charset="0"/>
                              <a:ea typeface="Cambria Math" panose="02040503050406030204" pitchFamily="18" charset="0"/>
                            </a:rPr>
                          </m:ctrlPr>
                        </m:sSubPr>
                        <m:e>
                          <m:r>
                            <a:rPr lang="en-GB" sz="1800" b="0" i="1" smtClean="0">
                              <a:latin typeface="Cambria Math" panose="02040503050406030204" pitchFamily="18" charset="0"/>
                              <a:ea typeface="Cambria Math" panose="02040503050406030204" pitchFamily="18" charset="0"/>
                            </a:rPr>
                            <m:t>𝐵</m:t>
                          </m:r>
                        </m:e>
                        <m:sub>
                          <m:r>
                            <a:rPr lang="en-GB" sz="1800" b="0" i="1" smtClean="0">
                              <a:latin typeface="Cambria Math" panose="02040503050406030204" pitchFamily="18" charset="0"/>
                              <a:ea typeface="Cambria Math" panose="02040503050406030204" pitchFamily="18" charset="0"/>
                            </a:rPr>
                            <m:t>𝑐</m:t>
                          </m:r>
                          <m:r>
                            <a:rPr lang="en-GB" sz="1800" b="0" i="1" smtClean="0">
                              <a:latin typeface="Cambria Math" panose="02040503050406030204" pitchFamily="18" charset="0"/>
                              <a:ea typeface="Cambria Math" panose="02040503050406030204" pitchFamily="18" charset="0"/>
                            </a:rPr>
                            <m:t>2</m:t>
                          </m:r>
                        </m:sub>
                      </m:sSub>
                      <m:r>
                        <a:rPr lang="en-GB" sz="1800" b="0" i="1" smtClean="0">
                          <a:latin typeface="Cambria Math" panose="02040503050406030204" pitchFamily="18" charset="0"/>
                          <a:ea typeface="Cambria Math" panose="02040503050406030204" pitchFamily="18" charset="0"/>
                        </a:rPr>
                        <m:t>=</m:t>
                      </m:r>
                      <m:sSub>
                        <m:sSubPr>
                          <m:ctrlPr>
                            <a:rPr lang="en-GB" sz="1800" b="0" i="1">
                              <a:latin typeface="Cambria Math" panose="02040503050406030204" pitchFamily="18" charset="0"/>
                              <a:ea typeface="Cambria Math" panose="02040503050406030204" pitchFamily="18" charset="0"/>
                            </a:rPr>
                          </m:ctrlPr>
                        </m:sSubPr>
                        <m:e>
                          <m:r>
                            <a:rPr lang="en-GB" sz="1800" b="0">
                              <a:latin typeface="Cambria Math" panose="02040503050406030204" pitchFamily="18" charset="0"/>
                              <a:ea typeface="Cambria Math" panose="02040503050406030204" pitchFamily="18" charset="0"/>
                            </a:rPr>
                            <m:t>𝐵</m:t>
                          </m:r>
                        </m:e>
                        <m:sub>
                          <m:r>
                            <a:rPr lang="en-GB" sz="1800" b="0">
                              <a:latin typeface="Cambria Math" panose="02040503050406030204" pitchFamily="18" charset="0"/>
                              <a:ea typeface="Cambria Math" panose="02040503050406030204" pitchFamily="18" charset="0"/>
                            </a:rPr>
                            <m:t>𝑐</m:t>
                          </m:r>
                          <m:r>
                            <a:rPr lang="en-GB" sz="1800" b="0">
                              <a:latin typeface="Cambria Math" panose="02040503050406030204" pitchFamily="18" charset="0"/>
                              <a:ea typeface="Cambria Math" panose="02040503050406030204" pitchFamily="18" charset="0"/>
                            </a:rPr>
                            <m:t>2</m:t>
                          </m:r>
                          <m:r>
                            <a:rPr lang="en-GB" sz="1800" b="0" i="1" smtClean="0">
                              <a:latin typeface="Cambria Math" panose="02040503050406030204" pitchFamily="18" charset="0"/>
                              <a:ea typeface="Cambria Math" panose="02040503050406030204" pitchFamily="18" charset="0"/>
                            </a:rPr>
                            <m:t>0</m:t>
                          </m:r>
                        </m:sub>
                      </m:sSub>
                      <m:d>
                        <m:dPr>
                          <m:begChr m:val="["/>
                          <m:endChr m:val="]"/>
                          <m:ctrlPr>
                            <a:rPr lang="en-GB" sz="1800" b="0" i="1" smtClean="0">
                              <a:latin typeface="Cambria Math" panose="02040503050406030204" pitchFamily="18" charset="0"/>
                              <a:ea typeface="Cambria Math" panose="02040503050406030204" pitchFamily="18" charset="0"/>
                            </a:rPr>
                          </m:ctrlPr>
                        </m:dPr>
                        <m:e>
                          <m:r>
                            <a:rPr lang="en-GB" sz="1800" b="0" i="1" smtClean="0">
                              <a:latin typeface="Cambria Math" panose="02040503050406030204" pitchFamily="18" charset="0"/>
                              <a:ea typeface="Cambria Math" panose="02040503050406030204" pitchFamily="18" charset="0"/>
                            </a:rPr>
                            <m:t>1−</m:t>
                          </m:r>
                          <m:sSup>
                            <m:sSupPr>
                              <m:ctrlPr>
                                <a:rPr lang="en-GB" sz="1800" b="0" i="1" smtClean="0">
                                  <a:latin typeface="Cambria Math" panose="02040503050406030204" pitchFamily="18" charset="0"/>
                                  <a:ea typeface="Cambria Math" panose="02040503050406030204" pitchFamily="18" charset="0"/>
                                </a:rPr>
                              </m:ctrlPr>
                            </m:sSupPr>
                            <m:e>
                              <m:d>
                                <m:dPr>
                                  <m:ctrlPr>
                                    <a:rPr lang="en-GB" sz="1800" b="0" i="1">
                                      <a:latin typeface="Cambria Math" panose="02040503050406030204" pitchFamily="18" charset="0"/>
                                      <a:ea typeface="Cambria Math" panose="02040503050406030204" pitchFamily="18" charset="0"/>
                                    </a:rPr>
                                  </m:ctrlPr>
                                </m:dPr>
                                <m:e>
                                  <m:f>
                                    <m:fPr>
                                      <m:ctrlPr>
                                        <a:rPr lang="en-GB" sz="1800" b="0" i="1">
                                          <a:latin typeface="Cambria Math" panose="02040503050406030204" pitchFamily="18" charset="0"/>
                                          <a:ea typeface="Cambria Math" panose="02040503050406030204" pitchFamily="18" charset="0"/>
                                        </a:rPr>
                                      </m:ctrlPr>
                                    </m:fPr>
                                    <m:num>
                                      <m:r>
                                        <a:rPr lang="en-GB" sz="1800" b="0">
                                          <a:latin typeface="Cambria Math" panose="02040503050406030204" pitchFamily="18" charset="0"/>
                                          <a:ea typeface="Cambria Math" panose="02040503050406030204" pitchFamily="18" charset="0"/>
                                        </a:rPr>
                                        <m:t>𝑇</m:t>
                                      </m:r>
                                    </m:num>
                                    <m:den>
                                      <m:sSub>
                                        <m:sSubPr>
                                          <m:ctrlPr>
                                            <a:rPr lang="en-GB" sz="1800" b="0" i="1">
                                              <a:latin typeface="Cambria Math" panose="02040503050406030204" pitchFamily="18" charset="0"/>
                                              <a:ea typeface="Cambria Math" panose="02040503050406030204" pitchFamily="18" charset="0"/>
                                            </a:rPr>
                                          </m:ctrlPr>
                                        </m:sSubPr>
                                        <m:e>
                                          <m:r>
                                            <a:rPr lang="en-GB" sz="1800" b="0">
                                              <a:latin typeface="Cambria Math" panose="02040503050406030204" pitchFamily="18" charset="0"/>
                                              <a:ea typeface="Cambria Math" panose="02040503050406030204" pitchFamily="18" charset="0"/>
                                            </a:rPr>
                                            <m:t>𝑇</m:t>
                                          </m:r>
                                        </m:e>
                                        <m:sub>
                                          <m:r>
                                            <a:rPr lang="en-GB" sz="1800" b="0">
                                              <a:latin typeface="Cambria Math" panose="02040503050406030204" pitchFamily="18" charset="0"/>
                                              <a:ea typeface="Cambria Math" panose="02040503050406030204" pitchFamily="18" charset="0"/>
                                            </a:rPr>
                                            <m:t>𝑐</m:t>
                                          </m:r>
                                          <m:r>
                                            <a:rPr lang="en-GB" sz="1800" b="0">
                                              <a:latin typeface="Cambria Math" panose="02040503050406030204" pitchFamily="18" charset="0"/>
                                              <a:ea typeface="Cambria Math" panose="02040503050406030204" pitchFamily="18" charset="0"/>
                                            </a:rPr>
                                            <m:t>0</m:t>
                                          </m:r>
                                        </m:sub>
                                      </m:sSub>
                                    </m:den>
                                  </m:f>
                                </m:e>
                              </m:d>
                            </m:e>
                            <m:sup>
                              <m:r>
                                <a:rPr lang="en-GB" sz="1800" b="0" i="1" smtClean="0">
                                  <a:latin typeface="Cambria Math" panose="02040503050406030204" pitchFamily="18" charset="0"/>
                                  <a:ea typeface="Cambria Math" panose="02040503050406030204" pitchFamily="18" charset="0"/>
                                </a:rPr>
                                <m:t>1.7</m:t>
                              </m:r>
                            </m:sup>
                          </m:sSup>
                        </m:e>
                      </m:d>
                    </m:oMath>
                  </m:oMathPara>
                </a14:m>
                <a:r>
                  <a:rPr lang="en-GB" sz="1800" b="0" i="1" dirty="0" smtClean="0">
                    <a:latin typeface="Cambria Math" panose="02040503050406030204" pitchFamily="18" charset="0"/>
                  </a:rPr>
                  <a:t/>
                </a:r>
                <a:br>
                  <a:rPr lang="en-GB" sz="1800" b="0" i="1" dirty="0" smtClean="0">
                    <a:latin typeface="Cambria Math" panose="02040503050406030204" pitchFamily="18" charset="0"/>
                  </a:rPr>
                </a:br>
                <a:endParaRPr lang="en-GB" sz="1800" b="0" dirty="0"/>
              </a:p>
            </p:txBody>
          </p:sp>
        </mc:Choice>
        <mc:Fallback xmlns="">
          <p:sp>
            <p:nvSpPr>
              <p:cNvPr id="5" name="TextBox 4"/>
              <p:cNvSpPr txBox="1">
                <a:spLocks noRot="1" noChangeAspect="1" noMove="1" noResize="1" noEditPoints="1" noAdjustHandles="1" noChangeArrowheads="1" noChangeShapeType="1" noTextEdit="1"/>
              </p:cNvSpPr>
              <p:nvPr/>
            </p:nvSpPr>
            <p:spPr>
              <a:xfrm>
                <a:off x="1901249" y="4219436"/>
                <a:ext cx="2551532" cy="724557"/>
              </a:xfrm>
              <a:prstGeom prst="rect">
                <a:avLst/>
              </a:prstGeom>
              <a:blipFill>
                <a:blip r:embed="rId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7" name="TextBox 6"/>
              <p:cNvSpPr txBox="1"/>
              <p:nvPr/>
            </p:nvSpPr>
            <p:spPr>
              <a:xfrm>
                <a:off x="1901249" y="5026471"/>
                <a:ext cx="4718279" cy="779252"/>
              </a:xfrm>
              <a:prstGeom prst="rect">
                <a:avLst/>
              </a:prstGeom>
              <a:solidFill>
                <a:srgbClr val="FFFFFF"/>
              </a:solid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sz="1800" b="0" i="1" smtClean="0">
                              <a:latin typeface="Cambria Math" panose="02040503050406030204" pitchFamily="18" charset="0"/>
                              <a:ea typeface="Cambria Math" panose="02040503050406030204" pitchFamily="18" charset="0"/>
                            </a:rPr>
                          </m:ctrlPr>
                        </m:sSubPr>
                        <m:e>
                          <m:r>
                            <a:rPr lang="en-GB" sz="1800" b="0" i="1" smtClean="0">
                              <a:latin typeface="Cambria Math" panose="02040503050406030204" pitchFamily="18" charset="0"/>
                              <a:ea typeface="Cambria Math" panose="02040503050406030204" pitchFamily="18" charset="0"/>
                            </a:rPr>
                            <m:t>𝐽</m:t>
                          </m:r>
                        </m:e>
                        <m:sub>
                          <m:r>
                            <a:rPr lang="en-GB" sz="1800" b="0" i="1" smtClean="0">
                              <a:latin typeface="Cambria Math" panose="02040503050406030204" pitchFamily="18" charset="0"/>
                              <a:ea typeface="Cambria Math" panose="02040503050406030204" pitchFamily="18" charset="0"/>
                            </a:rPr>
                            <m:t>𝑐</m:t>
                          </m:r>
                        </m:sub>
                      </m:sSub>
                      <m:r>
                        <a:rPr lang="en-GB" sz="1800" b="0" i="1" smtClean="0">
                          <a:latin typeface="Cambria Math" panose="02040503050406030204" pitchFamily="18" charset="0"/>
                          <a:ea typeface="Cambria Math" panose="02040503050406030204" pitchFamily="18" charset="0"/>
                        </a:rPr>
                        <m:t>=</m:t>
                      </m:r>
                      <m:f>
                        <m:fPr>
                          <m:ctrlPr>
                            <a:rPr lang="en-GB" sz="1800" b="0" i="1" smtClean="0">
                              <a:latin typeface="Cambria Math" panose="02040503050406030204" pitchFamily="18" charset="0"/>
                              <a:ea typeface="Cambria Math" panose="02040503050406030204" pitchFamily="18" charset="0"/>
                            </a:rPr>
                          </m:ctrlPr>
                        </m:fPr>
                        <m:num>
                          <m:sSub>
                            <m:sSubPr>
                              <m:ctrlPr>
                                <a:rPr lang="en-GB" sz="1800" b="0" i="1">
                                  <a:latin typeface="Cambria Math" panose="02040503050406030204" pitchFamily="18" charset="0"/>
                                  <a:ea typeface="Cambria Math" panose="02040503050406030204" pitchFamily="18" charset="0"/>
                                </a:rPr>
                              </m:ctrlPr>
                            </m:sSubPr>
                            <m:e>
                              <m:r>
                                <a:rPr lang="en-GB" sz="1800" b="0" i="1" smtClean="0">
                                  <a:latin typeface="Cambria Math" panose="02040503050406030204" pitchFamily="18" charset="0"/>
                                  <a:ea typeface="Cambria Math" panose="02040503050406030204" pitchFamily="18" charset="0"/>
                                </a:rPr>
                                <m:t>𝐽</m:t>
                              </m:r>
                            </m:e>
                            <m:sub>
                              <m:r>
                                <a:rPr lang="en-GB" sz="1800" b="0">
                                  <a:latin typeface="Cambria Math" panose="02040503050406030204" pitchFamily="18" charset="0"/>
                                  <a:ea typeface="Cambria Math" panose="02040503050406030204" pitchFamily="18" charset="0"/>
                                </a:rPr>
                                <m:t>𝑐</m:t>
                              </m:r>
                              <m:r>
                                <a:rPr lang="en-GB" sz="1800" b="0" i="1" smtClean="0">
                                  <a:latin typeface="Cambria Math" panose="02040503050406030204" pitchFamily="18" charset="0"/>
                                  <a:ea typeface="Cambria Math" panose="02040503050406030204" pitchFamily="18" charset="0"/>
                                </a:rPr>
                                <m:t>,</m:t>
                              </m:r>
                              <m:r>
                                <a:rPr lang="en-GB" sz="1800" b="0" i="1" smtClean="0">
                                  <a:latin typeface="Cambria Math" panose="02040503050406030204" pitchFamily="18" charset="0"/>
                                  <a:ea typeface="Cambria Math" panose="02040503050406030204" pitchFamily="18" charset="0"/>
                                </a:rPr>
                                <m:t>𝑟𝑒𝑓</m:t>
                              </m:r>
                            </m:sub>
                          </m:sSub>
                          <m:sSub>
                            <m:sSubPr>
                              <m:ctrlPr>
                                <a:rPr lang="en-GB" sz="1800" b="0" i="1">
                                  <a:latin typeface="Cambria Math" panose="02040503050406030204" pitchFamily="18" charset="0"/>
                                  <a:ea typeface="Cambria Math" panose="02040503050406030204" pitchFamily="18" charset="0"/>
                                </a:rPr>
                              </m:ctrlPr>
                            </m:sSubPr>
                            <m:e>
                              <m:r>
                                <a:rPr lang="en-GB" sz="1800" b="0" i="1" smtClean="0">
                                  <a:latin typeface="Cambria Math" panose="02040503050406030204" pitchFamily="18" charset="0"/>
                                  <a:ea typeface="Cambria Math" panose="02040503050406030204" pitchFamily="18" charset="0"/>
                                </a:rPr>
                                <m:t>𝐶</m:t>
                              </m:r>
                            </m:e>
                            <m:sub>
                              <m:r>
                                <a:rPr lang="en-GB" sz="1800" b="0" i="1" smtClean="0">
                                  <a:latin typeface="Cambria Math" panose="02040503050406030204" pitchFamily="18" charset="0"/>
                                  <a:ea typeface="Cambria Math" panose="02040503050406030204" pitchFamily="18" charset="0"/>
                                </a:rPr>
                                <m:t>0</m:t>
                              </m:r>
                            </m:sub>
                          </m:sSub>
                          <m:sSup>
                            <m:sSupPr>
                              <m:ctrlPr>
                                <a:rPr lang="en-GB" sz="1800" b="0" i="1" smtClean="0">
                                  <a:latin typeface="Cambria Math" panose="02040503050406030204" pitchFamily="18" charset="0"/>
                                  <a:ea typeface="Cambria Math" panose="02040503050406030204" pitchFamily="18" charset="0"/>
                                </a:rPr>
                              </m:ctrlPr>
                            </m:sSupPr>
                            <m:e>
                              <m:r>
                                <a:rPr lang="en-GB" sz="1800" b="0" i="1" smtClean="0">
                                  <a:latin typeface="Cambria Math" panose="02040503050406030204" pitchFamily="18" charset="0"/>
                                  <a:ea typeface="Cambria Math" panose="02040503050406030204" pitchFamily="18" charset="0"/>
                                </a:rPr>
                                <m:t>𝐵</m:t>
                              </m:r>
                            </m:e>
                            <m:sup>
                              <m:r>
                                <a:rPr lang="en-GB" sz="1800" b="0" i="1" smtClean="0">
                                  <a:latin typeface="Cambria Math" panose="02040503050406030204" pitchFamily="18" charset="0"/>
                                  <a:ea typeface="Cambria Math" panose="02040503050406030204" pitchFamily="18" charset="0"/>
                                </a:rPr>
                                <m:t>𝛼</m:t>
                              </m:r>
                              <m:r>
                                <a:rPr lang="en-GB" sz="1800" b="0" i="1" smtClean="0">
                                  <a:latin typeface="Cambria Math" panose="02040503050406030204" pitchFamily="18" charset="0"/>
                                  <a:ea typeface="Cambria Math" panose="02040503050406030204" pitchFamily="18" charset="0"/>
                                </a:rPr>
                                <m:t>−1</m:t>
                              </m:r>
                            </m:sup>
                          </m:sSup>
                        </m:num>
                        <m:den>
                          <m:sSup>
                            <m:sSupPr>
                              <m:ctrlPr>
                                <a:rPr lang="en-GB" sz="1800" b="0" i="1" smtClean="0">
                                  <a:latin typeface="Cambria Math" panose="02040503050406030204" pitchFamily="18" charset="0"/>
                                  <a:ea typeface="Cambria Math" panose="02040503050406030204" pitchFamily="18" charset="0"/>
                                </a:rPr>
                              </m:ctrlPr>
                            </m:sSupPr>
                            <m:e>
                              <m:d>
                                <m:dPr>
                                  <m:begChr m:val="["/>
                                  <m:endChr m:val="]"/>
                                  <m:ctrlPr>
                                    <a:rPr lang="en-GB" sz="1800" b="0" i="1">
                                      <a:latin typeface="Cambria Math" panose="02040503050406030204" pitchFamily="18" charset="0"/>
                                      <a:ea typeface="Cambria Math" panose="02040503050406030204" pitchFamily="18" charset="0"/>
                                    </a:rPr>
                                  </m:ctrlPr>
                                </m:dPr>
                                <m:e>
                                  <m:sSub>
                                    <m:sSubPr>
                                      <m:ctrlPr>
                                        <a:rPr lang="en-GB" sz="1800" b="0" i="1">
                                          <a:latin typeface="Cambria Math" panose="02040503050406030204" pitchFamily="18" charset="0"/>
                                          <a:ea typeface="Cambria Math" panose="02040503050406030204" pitchFamily="18" charset="0"/>
                                        </a:rPr>
                                      </m:ctrlPr>
                                    </m:sSubPr>
                                    <m:e>
                                      <m:r>
                                        <a:rPr lang="en-GB" sz="1800" b="0">
                                          <a:latin typeface="Cambria Math" panose="02040503050406030204" pitchFamily="18" charset="0"/>
                                          <a:ea typeface="Cambria Math" panose="02040503050406030204" pitchFamily="18" charset="0"/>
                                        </a:rPr>
                                        <m:t>𝐵</m:t>
                                      </m:r>
                                    </m:e>
                                    <m:sub>
                                      <m:r>
                                        <a:rPr lang="en-GB" sz="1800" b="0">
                                          <a:latin typeface="Cambria Math" panose="02040503050406030204" pitchFamily="18" charset="0"/>
                                          <a:ea typeface="Cambria Math" panose="02040503050406030204" pitchFamily="18" charset="0"/>
                                        </a:rPr>
                                        <m:t>𝑐</m:t>
                                      </m:r>
                                      <m:r>
                                        <a:rPr lang="en-GB" sz="1800" b="0">
                                          <a:latin typeface="Cambria Math" panose="02040503050406030204" pitchFamily="18" charset="0"/>
                                          <a:ea typeface="Cambria Math" panose="02040503050406030204" pitchFamily="18" charset="0"/>
                                        </a:rPr>
                                        <m:t>2</m:t>
                                      </m:r>
                                    </m:sub>
                                  </m:sSub>
                                  <m:d>
                                    <m:dPr>
                                      <m:ctrlPr>
                                        <a:rPr lang="en-GB" sz="1800" b="0" i="1">
                                          <a:latin typeface="Cambria Math" panose="02040503050406030204" pitchFamily="18" charset="0"/>
                                          <a:ea typeface="Cambria Math" panose="02040503050406030204" pitchFamily="18" charset="0"/>
                                        </a:rPr>
                                      </m:ctrlPr>
                                    </m:dPr>
                                    <m:e>
                                      <m:r>
                                        <a:rPr lang="en-GB" sz="1800" b="0">
                                          <a:latin typeface="Cambria Math" panose="02040503050406030204" pitchFamily="18" charset="0"/>
                                          <a:ea typeface="Cambria Math" panose="02040503050406030204" pitchFamily="18" charset="0"/>
                                        </a:rPr>
                                        <m:t>𝑇</m:t>
                                      </m:r>
                                    </m:e>
                                  </m:d>
                                </m:e>
                              </m:d>
                            </m:e>
                            <m:sup>
                              <m:r>
                                <a:rPr lang="en-GB" sz="1800" b="0" i="1" smtClean="0">
                                  <a:latin typeface="Cambria Math" panose="02040503050406030204" pitchFamily="18" charset="0"/>
                                  <a:ea typeface="Cambria Math" panose="02040503050406030204" pitchFamily="18" charset="0"/>
                                </a:rPr>
                                <m:t>𝛼</m:t>
                              </m:r>
                            </m:sup>
                          </m:sSup>
                        </m:den>
                      </m:f>
                      <m:sSup>
                        <m:sSupPr>
                          <m:ctrlPr>
                            <a:rPr lang="en-GB" sz="1800" b="0" i="1" smtClean="0">
                              <a:latin typeface="Cambria Math" panose="02040503050406030204" pitchFamily="18" charset="0"/>
                              <a:ea typeface="Cambria Math" panose="02040503050406030204" pitchFamily="18" charset="0"/>
                            </a:rPr>
                          </m:ctrlPr>
                        </m:sSupPr>
                        <m:e>
                          <m:d>
                            <m:dPr>
                              <m:begChr m:val="["/>
                              <m:endChr m:val="]"/>
                              <m:ctrlPr>
                                <a:rPr lang="en-GB" sz="1800" b="0" i="1">
                                  <a:latin typeface="Cambria Math" panose="02040503050406030204" pitchFamily="18" charset="0"/>
                                  <a:ea typeface="Cambria Math" panose="02040503050406030204" pitchFamily="18" charset="0"/>
                                </a:rPr>
                              </m:ctrlPr>
                            </m:dPr>
                            <m:e>
                              <m:r>
                                <a:rPr lang="en-GB" sz="1800" b="0">
                                  <a:latin typeface="Cambria Math" panose="02040503050406030204" pitchFamily="18" charset="0"/>
                                  <a:ea typeface="Cambria Math" panose="02040503050406030204" pitchFamily="18" charset="0"/>
                                </a:rPr>
                                <m:t>1−</m:t>
                              </m:r>
                              <m:f>
                                <m:fPr>
                                  <m:ctrlPr>
                                    <a:rPr lang="en-GB" sz="1800" b="0" i="1">
                                      <a:latin typeface="Cambria Math" panose="02040503050406030204" pitchFamily="18" charset="0"/>
                                      <a:ea typeface="Cambria Math" panose="02040503050406030204" pitchFamily="18" charset="0"/>
                                    </a:rPr>
                                  </m:ctrlPr>
                                </m:fPr>
                                <m:num>
                                  <m:r>
                                    <a:rPr lang="en-GB" sz="1800" b="0">
                                      <a:latin typeface="Cambria Math" panose="02040503050406030204" pitchFamily="18" charset="0"/>
                                      <a:ea typeface="Cambria Math" panose="02040503050406030204" pitchFamily="18" charset="0"/>
                                    </a:rPr>
                                    <m:t>𝐵</m:t>
                                  </m:r>
                                </m:num>
                                <m:den>
                                  <m:sSub>
                                    <m:sSubPr>
                                      <m:ctrlPr>
                                        <a:rPr lang="en-GB" sz="1800" b="0" i="1">
                                          <a:latin typeface="Cambria Math" panose="02040503050406030204" pitchFamily="18" charset="0"/>
                                          <a:ea typeface="Cambria Math" panose="02040503050406030204" pitchFamily="18" charset="0"/>
                                        </a:rPr>
                                      </m:ctrlPr>
                                    </m:sSubPr>
                                    <m:e>
                                      <m:r>
                                        <a:rPr lang="en-GB" sz="1800" b="0">
                                          <a:latin typeface="Cambria Math" panose="02040503050406030204" pitchFamily="18" charset="0"/>
                                          <a:ea typeface="Cambria Math" panose="02040503050406030204" pitchFamily="18" charset="0"/>
                                        </a:rPr>
                                        <m:t>𝐵</m:t>
                                      </m:r>
                                    </m:e>
                                    <m:sub>
                                      <m:r>
                                        <a:rPr lang="en-GB" sz="1800" b="0">
                                          <a:latin typeface="Cambria Math" panose="02040503050406030204" pitchFamily="18" charset="0"/>
                                          <a:ea typeface="Cambria Math" panose="02040503050406030204" pitchFamily="18" charset="0"/>
                                        </a:rPr>
                                        <m:t>𝑐</m:t>
                                      </m:r>
                                      <m:r>
                                        <a:rPr lang="en-GB" sz="1800" b="0">
                                          <a:latin typeface="Cambria Math" panose="02040503050406030204" pitchFamily="18" charset="0"/>
                                          <a:ea typeface="Cambria Math" panose="02040503050406030204" pitchFamily="18" charset="0"/>
                                        </a:rPr>
                                        <m:t>2</m:t>
                                      </m:r>
                                    </m:sub>
                                  </m:sSub>
                                  <m:d>
                                    <m:dPr>
                                      <m:ctrlPr>
                                        <a:rPr lang="en-GB" sz="1800" b="0" i="1">
                                          <a:latin typeface="Cambria Math" panose="02040503050406030204" pitchFamily="18" charset="0"/>
                                          <a:ea typeface="Cambria Math" panose="02040503050406030204" pitchFamily="18" charset="0"/>
                                        </a:rPr>
                                      </m:ctrlPr>
                                    </m:dPr>
                                    <m:e>
                                      <m:r>
                                        <a:rPr lang="en-GB" sz="1800" b="0">
                                          <a:latin typeface="Cambria Math" panose="02040503050406030204" pitchFamily="18" charset="0"/>
                                          <a:ea typeface="Cambria Math" panose="02040503050406030204" pitchFamily="18" charset="0"/>
                                        </a:rPr>
                                        <m:t>𝑇</m:t>
                                      </m:r>
                                    </m:e>
                                  </m:d>
                                </m:den>
                              </m:f>
                            </m:e>
                          </m:d>
                        </m:e>
                        <m:sup>
                          <m:r>
                            <a:rPr lang="en-GB" sz="1800" b="0" i="1" smtClean="0">
                              <a:latin typeface="Cambria Math" panose="02040503050406030204" pitchFamily="18" charset="0"/>
                              <a:ea typeface="Cambria Math" panose="02040503050406030204" pitchFamily="18" charset="0"/>
                            </a:rPr>
                            <m:t>𝛽</m:t>
                          </m:r>
                        </m:sup>
                      </m:sSup>
                      <m:sSup>
                        <m:sSupPr>
                          <m:ctrlPr>
                            <a:rPr lang="en-GB" sz="1800" b="0" i="1" smtClean="0">
                              <a:latin typeface="Cambria Math" panose="02040503050406030204" pitchFamily="18" charset="0"/>
                              <a:ea typeface="Cambria Math" panose="02040503050406030204" pitchFamily="18" charset="0"/>
                            </a:rPr>
                          </m:ctrlPr>
                        </m:sSupPr>
                        <m:e>
                          <m:d>
                            <m:dPr>
                              <m:begChr m:val="["/>
                              <m:endChr m:val="]"/>
                              <m:ctrlPr>
                                <a:rPr lang="en-GB" sz="1800" b="0" i="1">
                                  <a:latin typeface="Cambria Math" panose="02040503050406030204" pitchFamily="18" charset="0"/>
                                  <a:ea typeface="Cambria Math" panose="02040503050406030204" pitchFamily="18" charset="0"/>
                                </a:rPr>
                              </m:ctrlPr>
                            </m:dPr>
                            <m:e>
                              <m:r>
                                <a:rPr lang="en-GB" sz="1800" b="0">
                                  <a:latin typeface="Cambria Math" panose="02040503050406030204" pitchFamily="18" charset="0"/>
                                  <a:ea typeface="Cambria Math" panose="02040503050406030204" pitchFamily="18" charset="0"/>
                                </a:rPr>
                                <m:t>1−</m:t>
                              </m:r>
                              <m:sSup>
                                <m:sSupPr>
                                  <m:ctrlPr>
                                    <a:rPr lang="en-GB" sz="1800" b="0" i="1">
                                      <a:latin typeface="Cambria Math" panose="02040503050406030204" pitchFamily="18" charset="0"/>
                                      <a:ea typeface="Cambria Math" panose="02040503050406030204" pitchFamily="18" charset="0"/>
                                    </a:rPr>
                                  </m:ctrlPr>
                                </m:sSupPr>
                                <m:e>
                                  <m:d>
                                    <m:dPr>
                                      <m:ctrlPr>
                                        <a:rPr lang="en-GB" sz="1800" b="0" i="1">
                                          <a:latin typeface="Cambria Math" panose="02040503050406030204" pitchFamily="18" charset="0"/>
                                          <a:ea typeface="Cambria Math" panose="02040503050406030204" pitchFamily="18" charset="0"/>
                                        </a:rPr>
                                      </m:ctrlPr>
                                    </m:dPr>
                                    <m:e>
                                      <m:f>
                                        <m:fPr>
                                          <m:ctrlPr>
                                            <a:rPr lang="en-GB" sz="1800" b="0" i="1">
                                              <a:latin typeface="Cambria Math" panose="02040503050406030204" pitchFamily="18" charset="0"/>
                                              <a:ea typeface="Cambria Math" panose="02040503050406030204" pitchFamily="18" charset="0"/>
                                            </a:rPr>
                                          </m:ctrlPr>
                                        </m:fPr>
                                        <m:num>
                                          <m:r>
                                            <a:rPr lang="en-GB" sz="1800" b="0">
                                              <a:latin typeface="Cambria Math" panose="02040503050406030204" pitchFamily="18" charset="0"/>
                                              <a:ea typeface="Cambria Math" panose="02040503050406030204" pitchFamily="18" charset="0"/>
                                            </a:rPr>
                                            <m:t>𝑇</m:t>
                                          </m:r>
                                        </m:num>
                                        <m:den>
                                          <m:sSub>
                                            <m:sSubPr>
                                              <m:ctrlPr>
                                                <a:rPr lang="en-GB" sz="1800" b="0" i="1">
                                                  <a:latin typeface="Cambria Math" panose="02040503050406030204" pitchFamily="18" charset="0"/>
                                                  <a:ea typeface="Cambria Math" panose="02040503050406030204" pitchFamily="18" charset="0"/>
                                                </a:rPr>
                                              </m:ctrlPr>
                                            </m:sSubPr>
                                            <m:e>
                                              <m:r>
                                                <a:rPr lang="en-GB" sz="1800" b="0">
                                                  <a:latin typeface="Cambria Math" panose="02040503050406030204" pitchFamily="18" charset="0"/>
                                                  <a:ea typeface="Cambria Math" panose="02040503050406030204" pitchFamily="18" charset="0"/>
                                                </a:rPr>
                                                <m:t>𝑇</m:t>
                                              </m:r>
                                            </m:e>
                                            <m:sub>
                                              <m:r>
                                                <a:rPr lang="en-GB" sz="1800" b="0">
                                                  <a:latin typeface="Cambria Math" panose="02040503050406030204" pitchFamily="18" charset="0"/>
                                                  <a:ea typeface="Cambria Math" panose="02040503050406030204" pitchFamily="18" charset="0"/>
                                                </a:rPr>
                                                <m:t>𝑐</m:t>
                                              </m:r>
                                              <m:r>
                                                <a:rPr lang="en-GB" sz="1800" b="0">
                                                  <a:latin typeface="Cambria Math" panose="02040503050406030204" pitchFamily="18" charset="0"/>
                                                  <a:ea typeface="Cambria Math" panose="02040503050406030204" pitchFamily="18" charset="0"/>
                                                </a:rPr>
                                                <m:t>0</m:t>
                                              </m:r>
                                            </m:sub>
                                          </m:sSub>
                                        </m:den>
                                      </m:f>
                                    </m:e>
                                  </m:d>
                                </m:e>
                                <m:sup>
                                  <m:r>
                                    <a:rPr lang="en-GB" sz="1800" b="0" i="1" smtClean="0">
                                      <a:latin typeface="Cambria Math" panose="02040503050406030204" pitchFamily="18" charset="0"/>
                                      <a:ea typeface="Cambria Math" panose="02040503050406030204" pitchFamily="18" charset="0"/>
                                    </a:rPr>
                                    <m:t>1.7</m:t>
                                  </m:r>
                                </m:sup>
                              </m:sSup>
                            </m:e>
                          </m:d>
                        </m:e>
                        <m:sup>
                          <m:r>
                            <a:rPr lang="en-GB" sz="1800" b="0" i="1" smtClean="0">
                              <a:latin typeface="Cambria Math" panose="02040503050406030204" pitchFamily="18" charset="0"/>
                              <a:ea typeface="Cambria Math" panose="02040503050406030204" pitchFamily="18" charset="0"/>
                            </a:rPr>
                            <m:t>𝛾</m:t>
                          </m:r>
                        </m:sup>
                      </m:sSup>
                    </m:oMath>
                  </m:oMathPara>
                </a14:m>
                <a:r>
                  <a:rPr lang="en-GB" sz="1800" b="0" i="1" dirty="0" smtClean="0">
                    <a:latin typeface="Cambria Math" panose="02040503050406030204" pitchFamily="18" charset="0"/>
                  </a:rPr>
                  <a:t/>
                </a:r>
                <a:br>
                  <a:rPr lang="en-GB" sz="1800" b="0" i="1" dirty="0" smtClean="0">
                    <a:latin typeface="Cambria Math" panose="02040503050406030204" pitchFamily="18" charset="0"/>
                  </a:rPr>
                </a:br>
                <a:endParaRPr lang="en-GB" sz="1800" b="0" dirty="0"/>
              </a:p>
            </p:txBody>
          </p:sp>
        </mc:Choice>
        <mc:Fallback xmlns="">
          <p:sp>
            <p:nvSpPr>
              <p:cNvPr id="7" name="TextBox 6"/>
              <p:cNvSpPr txBox="1">
                <a:spLocks noRot="1" noChangeAspect="1" noMove="1" noResize="1" noEditPoints="1" noAdjustHandles="1" noChangeArrowheads="1" noChangeShapeType="1" noTextEdit="1"/>
              </p:cNvSpPr>
              <p:nvPr/>
            </p:nvSpPr>
            <p:spPr>
              <a:xfrm>
                <a:off x="1901249" y="5026471"/>
                <a:ext cx="4718279" cy="779252"/>
              </a:xfrm>
              <a:prstGeom prst="rect">
                <a:avLst/>
              </a:prstGeom>
              <a:blipFill>
                <a:blip r:embed="rId5"/>
                <a:stretch>
                  <a:fillRect l="-51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 name="TextBox 7"/>
              <p:cNvSpPr txBox="1"/>
              <p:nvPr/>
            </p:nvSpPr>
            <p:spPr>
              <a:xfrm>
                <a:off x="1899914" y="3126585"/>
                <a:ext cx="1411669" cy="276999"/>
              </a:xfrm>
              <a:prstGeom prst="rect">
                <a:avLst/>
              </a:prstGeom>
              <a:solidFill>
                <a:srgbClr val="FFFFFF"/>
              </a:solid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sz="1800" b="0" i="1" smtClean="0">
                              <a:latin typeface="Cambria Math" panose="02040503050406030204" pitchFamily="18" charset="0"/>
                              <a:ea typeface="Cambria Math" panose="02040503050406030204" pitchFamily="18" charset="0"/>
                            </a:rPr>
                          </m:ctrlPr>
                        </m:sSubPr>
                        <m:e>
                          <m:r>
                            <a:rPr lang="en-GB" sz="1800" b="0" i="1" smtClean="0">
                              <a:latin typeface="Cambria Math" panose="02040503050406030204" pitchFamily="18" charset="0"/>
                              <a:ea typeface="Cambria Math" panose="02040503050406030204" pitchFamily="18" charset="0"/>
                            </a:rPr>
                            <m:t>𝐵</m:t>
                          </m:r>
                        </m:e>
                        <m:sub>
                          <m:r>
                            <a:rPr lang="en-GB" sz="1800" b="0" i="1" smtClean="0">
                              <a:latin typeface="Cambria Math" panose="02040503050406030204" pitchFamily="18" charset="0"/>
                              <a:ea typeface="Cambria Math" panose="02040503050406030204" pitchFamily="18" charset="0"/>
                            </a:rPr>
                            <m:t>𝑐</m:t>
                          </m:r>
                          <m:r>
                            <a:rPr lang="en-GB" sz="1800" b="0" i="1" smtClean="0">
                              <a:latin typeface="Cambria Math" panose="02040503050406030204" pitchFamily="18" charset="0"/>
                              <a:ea typeface="Cambria Math" panose="02040503050406030204" pitchFamily="18" charset="0"/>
                            </a:rPr>
                            <m:t>20</m:t>
                          </m:r>
                        </m:sub>
                      </m:sSub>
                      <m:r>
                        <a:rPr lang="en-GB" sz="1800" b="0" i="1" smtClean="0">
                          <a:latin typeface="Cambria Math" panose="02040503050406030204" pitchFamily="18" charset="0"/>
                          <a:ea typeface="Cambria Math" panose="02040503050406030204" pitchFamily="18" charset="0"/>
                        </a:rPr>
                        <m:t>=14.5 </m:t>
                      </m:r>
                      <m:r>
                        <m:rPr>
                          <m:sty m:val="p"/>
                        </m:rPr>
                        <a:rPr lang="en-GB" sz="1800" b="0" i="0" smtClean="0">
                          <a:latin typeface="Cambria Math" panose="02040503050406030204" pitchFamily="18" charset="0"/>
                          <a:ea typeface="Cambria Math" panose="02040503050406030204" pitchFamily="18" charset="0"/>
                        </a:rPr>
                        <m:t>T</m:t>
                      </m:r>
                    </m:oMath>
                  </m:oMathPara>
                </a14:m>
                <a:endParaRPr lang="en-GB" sz="1800" b="0" i="0" dirty="0"/>
              </a:p>
            </p:txBody>
          </p:sp>
        </mc:Choice>
        <mc:Fallback xmlns="">
          <p:sp>
            <p:nvSpPr>
              <p:cNvPr id="8" name="TextBox 7"/>
              <p:cNvSpPr txBox="1">
                <a:spLocks noRot="1" noChangeAspect="1" noMove="1" noResize="1" noEditPoints="1" noAdjustHandles="1" noChangeArrowheads="1" noChangeShapeType="1" noTextEdit="1"/>
              </p:cNvSpPr>
              <p:nvPr/>
            </p:nvSpPr>
            <p:spPr>
              <a:xfrm>
                <a:off x="1899914" y="3126585"/>
                <a:ext cx="1411669" cy="276999"/>
              </a:xfrm>
              <a:prstGeom prst="rect">
                <a:avLst/>
              </a:prstGeom>
              <a:blipFill>
                <a:blip r:embed="rId6"/>
                <a:stretch>
                  <a:fillRect l="-6061" r="-1299" b="-17778"/>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9" name="TextBox 8"/>
              <p:cNvSpPr txBox="1"/>
              <p:nvPr/>
            </p:nvSpPr>
            <p:spPr>
              <a:xfrm>
                <a:off x="1933724" y="3859959"/>
                <a:ext cx="1255665" cy="276999"/>
              </a:xfrm>
              <a:prstGeom prst="rect">
                <a:avLst/>
              </a:prstGeom>
              <a:solidFill>
                <a:srgbClr val="FFFFFF"/>
              </a:solid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sz="1800" b="0" i="1" smtClean="0">
                          <a:latin typeface="Cambria Math" panose="02040503050406030204" pitchFamily="18" charset="0"/>
                          <a:ea typeface="Cambria Math" panose="02040503050406030204" pitchFamily="18" charset="0"/>
                        </a:rPr>
                        <m:t>𝐶</m:t>
                      </m:r>
                      <m:r>
                        <a:rPr lang="en-GB" sz="1800" b="0" i="1" smtClean="0">
                          <a:latin typeface="Cambria Math" panose="02040503050406030204" pitchFamily="18" charset="0"/>
                          <a:ea typeface="Cambria Math" panose="02040503050406030204" pitchFamily="18" charset="0"/>
                        </a:rPr>
                        <m:t>=27.04 </m:t>
                      </m:r>
                      <m:r>
                        <m:rPr>
                          <m:sty m:val="p"/>
                        </m:rPr>
                        <a:rPr lang="en-GB" sz="1800" b="0" i="0" smtClean="0">
                          <a:latin typeface="Cambria Math" panose="02040503050406030204" pitchFamily="18" charset="0"/>
                          <a:ea typeface="Cambria Math" panose="02040503050406030204" pitchFamily="18" charset="0"/>
                        </a:rPr>
                        <m:t>T</m:t>
                      </m:r>
                    </m:oMath>
                  </m:oMathPara>
                </a14:m>
                <a:endParaRPr lang="en-GB" sz="1800" b="0" i="0" dirty="0"/>
              </a:p>
            </p:txBody>
          </p:sp>
        </mc:Choice>
        <mc:Fallback xmlns="">
          <p:sp>
            <p:nvSpPr>
              <p:cNvPr id="9" name="TextBox 8"/>
              <p:cNvSpPr txBox="1">
                <a:spLocks noRot="1" noChangeAspect="1" noMove="1" noResize="1" noEditPoints="1" noAdjustHandles="1" noChangeArrowheads="1" noChangeShapeType="1" noTextEdit="1"/>
              </p:cNvSpPr>
              <p:nvPr/>
            </p:nvSpPr>
            <p:spPr>
              <a:xfrm>
                <a:off x="1933724" y="3859959"/>
                <a:ext cx="1255665" cy="276999"/>
              </a:xfrm>
              <a:prstGeom prst="rect">
                <a:avLst/>
              </a:prstGeom>
              <a:blipFill>
                <a:blip r:embed="rId7"/>
                <a:stretch>
                  <a:fillRect l="-6311" r="-1942" b="-8696"/>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0" name="TextBox 9"/>
              <p:cNvSpPr txBox="1"/>
              <p:nvPr/>
            </p:nvSpPr>
            <p:spPr>
              <a:xfrm>
                <a:off x="3491535" y="3859959"/>
                <a:ext cx="1166153" cy="276999"/>
              </a:xfrm>
              <a:prstGeom prst="rect">
                <a:avLst/>
              </a:prstGeom>
              <a:solidFill>
                <a:srgbClr val="FFFFFF"/>
              </a:solid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sz="1800" b="0" i="1" smtClean="0">
                              <a:latin typeface="Cambria Math" panose="02040503050406030204" pitchFamily="18" charset="0"/>
                              <a:ea typeface="Cambria Math" panose="02040503050406030204" pitchFamily="18" charset="0"/>
                            </a:rPr>
                          </m:ctrlPr>
                        </m:sSubPr>
                        <m:e>
                          <m:r>
                            <a:rPr lang="en-GB" sz="1800" b="0" i="1" smtClean="0">
                              <a:latin typeface="Cambria Math" panose="02040503050406030204" pitchFamily="18" charset="0"/>
                              <a:ea typeface="Cambria Math" panose="02040503050406030204" pitchFamily="18" charset="0"/>
                            </a:rPr>
                            <m:t>𝑇</m:t>
                          </m:r>
                        </m:e>
                        <m:sub>
                          <m:r>
                            <a:rPr lang="en-GB" sz="1800" b="0" i="1" smtClean="0">
                              <a:latin typeface="Cambria Math" panose="02040503050406030204" pitchFamily="18" charset="0"/>
                              <a:ea typeface="Cambria Math" panose="02040503050406030204" pitchFamily="18" charset="0"/>
                            </a:rPr>
                            <m:t>𝑐</m:t>
                          </m:r>
                          <m:r>
                            <a:rPr lang="en-GB" sz="1800" b="0" i="1" smtClean="0">
                              <a:latin typeface="Cambria Math" panose="02040503050406030204" pitchFamily="18" charset="0"/>
                              <a:ea typeface="Cambria Math" panose="02040503050406030204" pitchFamily="18" charset="0"/>
                            </a:rPr>
                            <m:t>0</m:t>
                          </m:r>
                        </m:sub>
                      </m:sSub>
                      <m:r>
                        <a:rPr lang="en-GB" sz="1800" b="0" i="1" smtClean="0">
                          <a:latin typeface="Cambria Math" panose="02040503050406030204" pitchFamily="18" charset="0"/>
                          <a:ea typeface="Cambria Math" panose="02040503050406030204" pitchFamily="18" charset="0"/>
                        </a:rPr>
                        <m:t>=9.2 </m:t>
                      </m:r>
                      <m:r>
                        <m:rPr>
                          <m:sty m:val="p"/>
                        </m:rPr>
                        <a:rPr lang="en-GB" sz="1800" b="0" i="0" smtClean="0">
                          <a:latin typeface="Cambria Math" panose="02040503050406030204" pitchFamily="18" charset="0"/>
                          <a:ea typeface="Cambria Math" panose="02040503050406030204" pitchFamily="18" charset="0"/>
                        </a:rPr>
                        <m:t>K</m:t>
                      </m:r>
                    </m:oMath>
                  </m:oMathPara>
                </a14:m>
                <a:endParaRPr lang="en-GB" sz="1800" b="0" i="0" dirty="0"/>
              </a:p>
            </p:txBody>
          </p:sp>
        </mc:Choice>
        <mc:Fallback xmlns="">
          <p:sp>
            <p:nvSpPr>
              <p:cNvPr id="10" name="TextBox 9"/>
              <p:cNvSpPr txBox="1">
                <a:spLocks noRot="1" noChangeAspect="1" noMove="1" noResize="1" noEditPoints="1" noAdjustHandles="1" noChangeArrowheads="1" noChangeShapeType="1" noTextEdit="1"/>
              </p:cNvSpPr>
              <p:nvPr/>
            </p:nvSpPr>
            <p:spPr>
              <a:xfrm>
                <a:off x="3491535" y="3859959"/>
                <a:ext cx="1166153" cy="276999"/>
              </a:xfrm>
              <a:prstGeom prst="rect">
                <a:avLst/>
              </a:prstGeom>
              <a:blipFill>
                <a:blip r:embed="rId8"/>
                <a:stretch>
                  <a:fillRect l="-7330" r="-1571" b="-1739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1" name="TextBox 10"/>
              <p:cNvSpPr txBox="1"/>
              <p:nvPr/>
            </p:nvSpPr>
            <p:spPr>
              <a:xfrm>
                <a:off x="3086488" y="2789021"/>
                <a:ext cx="810094" cy="276999"/>
              </a:xfrm>
              <a:prstGeom prst="rect">
                <a:avLst/>
              </a:prstGeom>
              <a:solidFill>
                <a:srgbClr val="FFFFFF"/>
              </a:solid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sz="1800" b="0" i="1" smtClean="0">
                          <a:latin typeface="Cambria Math" panose="02040503050406030204" pitchFamily="18" charset="0"/>
                          <a:ea typeface="Cambria Math" panose="02040503050406030204" pitchFamily="18" charset="0"/>
                        </a:rPr>
                        <m:t>𝛽</m:t>
                      </m:r>
                      <m:r>
                        <a:rPr lang="en-GB" sz="1800" b="0" i="1" smtClean="0">
                          <a:latin typeface="Cambria Math" panose="02040503050406030204" pitchFamily="18" charset="0"/>
                          <a:ea typeface="Cambria Math" panose="02040503050406030204" pitchFamily="18" charset="0"/>
                        </a:rPr>
                        <m:t>=0.9</m:t>
                      </m:r>
                    </m:oMath>
                  </m:oMathPara>
                </a14:m>
                <a:endParaRPr lang="en-GB" sz="1800" b="0" i="0" dirty="0"/>
              </a:p>
            </p:txBody>
          </p:sp>
        </mc:Choice>
        <mc:Fallback xmlns="">
          <p:sp>
            <p:nvSpPr>
              <p:cNvPr id="11" name="TextBox 10"/>
              <p:cNvSpPr txBox="1">
                <a:spLocks noRot="1" noChangeAspect="1" noMove="1" noResize="1" noEditPoints="1" noAdjustHandles="1" noChangeArrowheads="1" noChangeShapeType="1" noTextEdit="1"/>
              </p:cNvSpPr>
              <p:nvPr/>
            </p:nvSpPr>
            <p:spPr>
              <a:xfrm>
                <a:off x="3086488" y="2789021"/>
                <a:ext cx="810094" cy="276999"/>
              </a:xfrm>
              <a:prstGeom prst="rect">
                <a:avLst/>
              </a:prstGeom>
              <a:blipFill>
                <a:blip r:embed="rId9"/>
                <a:stretch>
                  <a:fillRect l="-13534" t="-2222" r="-3008" b="-37778"/>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2" name="TextBox 11"/>
              <p:cNvSpPr txBox="1"/>
              <p:nvPr/>
            </p:nvSpPr>
            <p:spPr>
              <a:xfrm>
                <a:off x="1924508" y="2789021"/>
                <a:ext cx="936731" cy="276999"/>
              </a:xfrm>
              <a:prstGeom prst="rect">
                <a:avLst/>
              </a:prstGeom>
              <a:solidFill>
                <a:srgbClr val="FFFFFF"/>
              </a:solid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sz="1800" b="0" i="1" smtClean="0">
                          <a:latin typeface="Cambria Math" panose="02040503050406030204" pitchFamily="18" charset="0"/>
                          <a:ea typeface="Cambria Math" panose="02040503050406030204" pitchFamily="18" charset="0"/>
                        </a:rPr>
                        <m:t>𝛼</m:t>
                      </m:r>
                      <m:r>
                        <a:rPr lang="en-GB" sz="1800" b="0" i="1" smtClean="0">
                          <a:latin typeface="Cambria Math" panose="02040503050406030204" pitchFamily="18" charset="0"/>
                          <a:ea typeface="Cambria Math" panose="02040503050406030204" pitchFamily="18" charset="0"/>
                        </a:rPr>
                        <m:t>=0.57</m:t>
                      </m:r>
                    </m:oMath>
                  </m:oMathPara>
                </a14:m>
                <a:endParaRPr lang="en-GB" sz="1800" b="0" i="0" dirty="0"/>
              </a:p>
            </p:txBody>
          </p:sp>
        </mc:Choice>
        <mc:Fallback xmlns="">
          <p:sp>
            <p:nvSpPr>
              <p:cNvPr id="12" name="TextBox 11"/>
              <p:cNvSpPr txBox="1">
                <a:spLocks noRot="1" noChangeAspect="1" noMove="1" noResize="1" noEditPoints="1" noAdjustHandles="1" noChangeArrowheads="1" noChangeShapeType="1" noTextEdit="1"/>
              </p:cNvSpPr>
              <p:nvPr/>
            </p:nvSpPr>
            <p:spPr>
              <a:xfrm>
                <a:off x="1924508" y="2789021"/>
                <a:ext cx="936731" cy="276999"/>
              </a:xfrm>
              <a:prstGeom prst="rect">
                <a:avLst/>
              </a:prstGeom>
              <a:blipFill>
                <a:blip r:embed="rId10"/>
                <a:stretch>
                  <a:fillRect l="-6536" r="-2614" b="-1111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3" name="TextBox 12"/>
              <p:cNvSpPr txBox="1"/>
              <p:nvPr/>
            </p:nvSpPr>
            <p:spPr>
              <a:xfrm>
                <a:off x="3532849" y="3124209"/>
                <a:ext cx="919932" cy="276999"/>
              </a:xfrm>
              <a:prstGeom prst="rect">
                <a:avLst/>
              </a:prstGeom>
              <a:solidFill>
                <a:srgbClr val="FFFFFF"/>
              </a:solid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sz="1800" b="0" i="1" smtClean="0">
                          <a:latin typeface="Cambria Math" panose="02040503050406030204" pitchFamily="18" charset="0"/>
                          <a:ea typeface="Cambria Math" panose="02040503050406030204" pitchFamily="18" charset="0"/>
                        </a:rPr>
                        <m:t>𝛾</m:t>
                      </m:r>
                      <m:r>
                        <a:rPr lang="en-GB" sz="1800" b="0" i="1" smtClean="0">
                          <a:latin typeface="Cambria Math" panose="02040503050406030204" pitchFamily="18" charset="0"/>
                          <a:ea typeface="Cambria Math" panose="02040503050406030204" pitchFamily="18" charset="0"/>
                        </a:rPr>
                        <m:t>=2.32</m:t>
                      </m:r>
                    </m:oMath>
                  </m:oMathPara>
                </a14:m>
                <a:endParaRPr lang="en-GB" sz="1800" b="0" i="0" dirty="0"/>
              </a:p>
            </p:txBody>
          </p:sp>
        </mc:Choice>
        <mc:Fallback xmlns="">
          <p:sp>
            <p:nvSpPr>
              <p:cNvPr id="13" name="TextBox 12"/>
              <p:cNvSpPr txBox="1">
                <a:spLocks noRot="1" noChangeAspect="1" noMove="1" noResize="1" noEditPoints="1" noAdjustHandles="1" noChangeArrowheads="1" noChangeShapeType="1" noTextEdit="1"/>
              </p:cNvSpPr>
              <p:nvPr/>
            </p:nvSpPr>
            <p:spPr>
              <a:xfrm>
                <a:off x="3532849" y="3124209"/>
                <a:ext cx="919932" cy="276999"/>
              </a:xfrm>
              <a:prstGeom prst="rect">
                <a:avLst/>
              </a:prstGeom>
              <a:blipFill>
                <a:blip r:embed="rId11"/>
                <a:stretch>
                  <a:fillRect l="-9333" r="-2667" b="-24444"/>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4" name="TextBox 13"/>
              <p:cNvSpPr txBox="1"/>
              <p:nvPr/>
            </p:nvSpPr>
            <p:spPr>
              <a:xfrm>
                <a:off x="1936174" y="3464149"/>
                <a:ext cx="3110723" cy="304763"/>
              </a:xfrm>
              <a:prstGeom prst="rect">
                <a:avLst/>
              </a:prstGeom>
              <a:solidFill>
                <a:srgbClr val="FFFFFF"/>
              </a:solid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sz="1800" b="0" i="1" smtClean="0">
                              <a:latin typeface="Cambria Math" panose="02040503050406030204" pitchFamily="18" charset="0"/>
                              <a:ea typeface="Cambria Math" panose="02040503050406030204" pitchFamily="18" charset="0"/>
                            </a:rPr>
                          </m:ctrlPr>
                        </m:sSubPr>
                        <m:e>
                          <m:r>
                            <a:rPr lang="en-GB" sz="1800" b="0">
                              <a:latin typeface="Cambria Math" panose="02040503050406030204" pitchFamily="18" charset="0"/>
                              <a:ea typeface="Cambria Math" panose="02040503050406030204" pitchFamily="18" charset="0"/>
                            </a:rPr>
                            <m:t>𝐽</m:t>
                          </m:r>
                        </m:e>
                        <m:sub>
                          <m:r>
                            <a:rPr lang="en-GB" sz="1800" b="0">
                              <a:latin typeface="Cambria Math" panose="02040503050406030204" pitchFamily="18" charset="0"/>
                              <a:ea typeface="Cambria Math" panose="02040503050406030204" pitchFamily="18" charset="0"/>
                            </a:rPr>
                            <m:t>𝑐</m:t>
                          </m:r>
                          <m:r>
                            <a:rPr lang="en-GB" sz="1800" b="0">
                              <a:latin typeface="Cambria Math" panose="02040503050406030204" pitchFamily="18" charset="0"/>
                              <a:ea typeface="Cambria Math" panose="02040503050406030204" pitchFamily="18" charset="0"/>
                            </a:rPr>
                            <m:t>,</m:t>
                          </m:r>
                          <m:r>
                            <a:rPr lang="en-GB" sz="1800" b="0">
                              <a:latin typeface="Cambria Math" panose="02040503050406030204" pitchFamily="18" charset="0"/>
                              <a:ea typeface="Cambria Math" panose="02040503050406030204" pitchFamily="18" charset="0"/>
                            </a:rPr>
                            <m:t>𝑟𝑒𝑓</m:t>
                          </m:r>
                        </m:sub>
                      </m:sSub>
                      <m:r>
                        <a:rPr lang="en-GB" sz="1800" b="0" i="1" smtClean="0">
                          <a:latin typeface="Cambria Math" panose="02040503050406030204" pitchFamily="18" charset="0"/>
                          <a:ea typeface="Cambria Math" panose="02040503050406030204" pitchFamily="18" charset="0"/>
                        </a:rPr>
                        <m:t>=0.95∙</m:t>
                      </m:r>
                      <m:r>
                        <a:rPr lang="en-GB" sz="1800" b="0">
                          <a:latin typeface="Cambria Math" panose="02040503050406030204" pitchFamily="18" charset="0"/>
                          <a:ea typeface="Cambria Math" panose="02040503050406030204" pitchFamily="18" charset="0"/>
                        </a:rPr>
                        <m:t>300</m:t>
                      </m:r>
                      <m:r>
                        <a:rPr lang="en-GB" sz="1800" b="0" smtClean="0">
                          <a:latin typeface="Cambria Math" panose="02040503050406030204" pitchFamily="18" charset="0"/>
                          <a:ea typeface="Cambria Math" panose="02040503050406030204" pitchFamily="18" charset="0"/>
                        </a:rPr>
                        <m:t>0</m:t>
                      </m:r>
                      <m:r>
                        <a:rPr lang="en-GB" sz="1800" b="0">
                          <a:latin typeface="Cambria Math" panose="02040503050406030204" pitchFamily="18" charset="0"/>
                          <a:ea typeface="Cambria Math" panose="02040503050406030204" pitchFamily="18" charset="0"/>
                        </a:rPr>
                        <m:t>∙</m:t>
                      </m:r>
                      <m:sSup>
                        <m:sSupPr>
                          <m:ctrlPr>
                            <a:rPr lang="en-GB" sz="1800" b="0" i="1" smtClean="0">
                              <a:latin typeface="Cambria Math" panose="02040503050406030204" pitchFamily="18" charset="0"/>
                              <a:ea typeface="Cambria Math" panose="02040503050406030204" pitchFamily="18" charset="0"/>
                            </a:rPr>
                          </m:ctrlPr>
                        </m:sSupPr>
                        <m:e>
                          <m:r>
                            <a:rPr lang="en-GB" sz="1800" b="0" i="1" smtClean="0">
                              <a:latin typeface="Cambria Math" panose="02040503050406030204" pitchFamily="18" charset="0"/>
                              <a:ea typeface="Cambria Math" panose="02040503050406030204" pitchFamily="18" charset="0"/>
                            </a:rPr>
                            <m:t>10</m:t>
                          </m:r>
                        </m:e>
                        <m:sup>
                          <m:r>
                            <a:rPr lang="en-GB" sz="1800" b="0" i="1" smtClean="0">
                              <a:latin typeface="Cambria Math" panose="02040503050406030204" pitchFamily="18" charset="0"/>
                              <a:ea typeface="Cambria Math" panose="02040503050406030204" pitchFamily="18" charset="0"/>
                            </a:rPr>
                            <m:t>6</m:t>
                          </m:r>
                        </m:sup>
                      </m:sSup>
                      <m:r>
                        <a:rPr lang="en-GB" sz="1800" b="0" i="0" smtClean="0">
                          <a:latin typeface="Cambria Math" panose="02040503050406030204" pitchFamily="18" charset="0"/>
                          <a:ea typeface="Cambria Math" panose="02040503050406030204" pitchFamily="18" charset="0"/>
                        </a:rPr>
                        <m:t> </m:t>
                      </m:r>
                      <m:r>
                        <m:rPr>
                          <m:sty m:val="p"/>
                        </m:rPr>
                        <a:rPr lang="en-GB" sz="1800" b="0" i="0" smtClean="0">
                          <a:latin typeface="Cambria Math" panose="02040503050406030204" pitchFamily="18" charset="0"/>
                          <a:ea typeface="Cambria Math" panose="02040503050406030204" pitchFamily="18" charset="0"/>
                        </a:rPr>
                        <m:t>A</m:t>
                      </m:r>
                      <m:r>
                        <a:rPr lang="en-GB" sz="1800" b="0" i="0" smtClean="0">
                          <a:latin typeface="Cambria Math" panose="02040503050406030204" pitchFamily="18" charset="0"/>
                          <a:ea typeface="Cambria Math" panose="02040503050406030204" pitchFamily="18" charset="0"/>
                        </a:rPr>
                        <m:t>/</m:t>
                      </m:r>
                      <m:sSup>
                        <m:sSupPr>
                          <m:ctrlPr>
                            <a:rPr lang="en-GB" sz="1800" b="0" i="1" smtClean="0">
                              <a:latin typeface="Cambria Math" panose="02040503050406030204" pitchFamily="18" charset="0"/>
                              <a:ea typeface="Cambria Math" panose="02040503050406030204" pitchFamily="18" charset="0"/>
                            </a:rPr>
                          </m:ctrlPr>
                        </m:sSupPr>
                        <m:e>
                          <m:r>
                            <m:rPr>
                              <m:sty m:val="p"/>
                            </m:rPr>
                            <a:rPr lang="en-GB" sz="1800" b="0" i="0" smtClean="0">
                              <a:latin typeface="Cambria Math" panose="02040503050406030204" pitchFamily="18" charset="0"/>
                              <a:ea typeface="Cambria Math" panose="02040503050406030204" pitchFamily="18" charset="0"/>
                            </a:rPr>
                            <m:t>m</m:t>
                          </m:r>
                        </m:e>
                        <m:sup>
                          <m:r>
                            <a:rPr lang="en-GB" sz="1800" b="0" i="0" smtClean="0">
                              <a:latin typeface="Cambria Math" panose="02040503050406030204" pitchFamily="18" charset="0"/>
                              <a:ea typeface="Cambria Math" panose="02040503050406030204" pitchFamily="18" charset="0"/>
                            </a:rPr>
                            <m:t>2</m:t>
                          </m:r>
                        </m:sup>
                      </m:sSup>
                    </m:oMath>
                  </m:oMathPara>
                </a14:m>
                <a:endParaRPr lang="en-GB" sz="1800" b="0" i="0" dirty="0"/>
              </a:p>
            </p:txBody>
          </p:sp>
        </mc:Choice>
        <mc:Fallback xmlns="">
          <p:sp>
            <p:nvSpPr>
              <p:cNvPr id="14" name="TextBox 13"/>
              <p:cNvSpPr txBox="1">
                <a:spLocks noRot="1" noChangeAspect="1" noMove="1" noResize="1" noEditPoints="1" noAdjustHandles="1" noChangeArrowheads="1" noChangeShapeType="1" noTextEdit="1"/>
              </p:cNvSpPr>
              <p:nvPr/>
            </p:nvSpPr>
            <p:spPr>
              <a:xfrm>
                <a:off x="1936174" y="3464149"/>
                <a:ext cx="3110723" cy="304763"/>
              </a:xfrm>
              <a:prstGeom prst="rect">
                <a:avLst/>
              </a:prstGeom>
              <a:blipFill>
                <a:blip r:embed="rId12"/>
                <a:stretch>
                  <a:fillRect l="-3333" b="-28000"/>
                </a:stretch>
              </a:blipFill>
            </p:spPr>
            <p:txBody>
              <a:bodyPr/>
              <a:lstStyle/>
              <a:p>
                <a:r>
                  <a:rPr lang="en-GB">
                    <a:noFill/>
                  </a:rPr>
                  <a:t> </a:t>
                </a:r>
              </a:p>
            </p:txBody>
          </p:sp>
        </mc:Fallback>
      </mc:AlternateContent>
    </p:spTree>
    <p:extLst>
      <p:ext uri="{BB962C8B-B14F-4D97-AF65-F5344CB8AC3E}">
        <p14:creationId xmlns:p14="http://schemas.microsoft.com/office/powerpoint/2010/main" val="134107670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This is a main dipole of the LHC at CERN: 8.3 T × 14.3 m</a:t>
            </a:r>
            <a:endParaRPr lang="en-US" sz="2800" b="0" i="0" kern="0" dirty="0" smtClean="0">
              <a:solidFill>
                <a:srgbClr val="0033CC"/>
              </a:solidFill>
              <a:latin typeface="Calibri Light" panose="020F0302020204030204" pitchFamily="34" charset="0"/>
            </a:endParaRPr>
          </a:p>
        </p:txBody>
      </p:sp>
      <p:pic>
        <p:nvPicPr>
          <p:cNvPr id="10" name="Picture 9"/>
          <p:cNvPicPr>
            <a:picLocks noChangeAspect="1"/>
          </p:cNvPicPr>
          <p:nvPr/>
        </p:nvPicPr>
        <p:blipFill rotWithShape="1">
          <a:blip r:embed="rId3">
            <a:extLst>
              <a:ext uri="{28A0092B-C50C-407E-A947-70E740481C1C}">
                <a14:useLocalDpi xmlns:a14="http://schemas.microsoft.com/office/drawing/2010/main" val="0"/>
              </a:ext>
            </a:extLst>
          </a:blip>
          <a:srcRect t="-1" r="5955" b="1111"/>
          <a:stretch/>
        </p:blipFill>
        <p:spPr>
          <a:xfrm>
            <a:off x="972000" y="1197272"/>
            <a:ext cx="7200000" cy="4680000"/>
          </a:xfrm>
          <a:prstGeom prst="rect">
            <a:avLst/>
          </a:prstGeom>
        </p:spPr>
      </p:pic>
    </p:spTree>
    <p:extLst>
      <p:ext uri="{BB962C8B-B14F-4D97-AF65-F5344CB8AC3E}">
        <p14:creationId xmlns:p14="http://schemas.microsoft.com/office/powerpoint/2010/main" val="1401900895"/>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3379" t="48378" r="18500" b="37022"/>
          <a:stretch/>
        </p:blipFill>
        <p:spPr>
          <a:xfrm>
            <a:off x="157987" y="1406455"/>
            <a:ext cx="7098312" cy="1030402"/>
          </a:xfrm>
          <a:prstGeom prst="rect">
            <a:avLst/>
          </a:prstGeom>
        </p:spPr>
      </p:pic>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00FF"/>
                </a:solidFill>
                <a:latin typeface="Calibri Light" panose="020F0302020204030204" pitchFamily="34" charset="0"/>
              </a:rPr>
              <a:t>With the geometry of the cable and the nominal current, we can then compute the current densities for D1</a:t>
            </a:r>
            <a:endParaRPr lang="en-US" sz="2800" b="0" i="0" kern="0" dirty="0" smtClean="0">
              <a:solidFill>
                <a:srgbClr val="0000FF"/>
              </a:solidFill>
              <a:latin typeface="Calibri Light" panose="020F0302020204030204" pitchFamily="34" charset="0"/>
            </a:endParaRPr>
          </a:p>
        </p:txBody>
      </p:sp>
      <mc:AlternateContent xmlns:mc="http://schemas.openxmlformats.org/markup-compatibility/2006" xmlns:a14="http://schemas.microsoft.com/office/drawing/2010/main">
        <mc:Choice Requires="a14">
          <p:sp>
            <p:nvSpPr>
              <p:cNvPr id="18" name="TextBox 17"/>
              <p:cNvSpPr txBox="1"/>
              <p:nvPr/>
            </p:nvSpPr>
            <p:spPr>
              <a:xfrm>
                <a:off x="1187624" y="4289059"/>
                <a:ext cx="2960169" cy="565411"/>
              </a:xfrm>
              <a:prstGeom prst="rect">
                <a:avLst/>
              </a:prstGeom>
              <a:solidFill>
                <a:srgbClr val="FFFFFF"/>
              </a:solid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sz="1800" b="0" i="1" smtClean="0">
                              <a:latin typeface="Cambria Math" panose="02040503050406030204" pitchFamily="18" charset="0"/>
                              <a:ea typeface="Cambria Math" panose="02040503050406030204" pitchFamily="18" charset="0"/>
                            </a:rPr>
                          </m:ctrlPr>
                        </m:sSubPr>
                        <m:e>
                          <m:r>
                            <a:rPr lang="en-GB" sz="1800" b="0" i="1" smtClean="0">
                              <a:latin typeface="Cambria Math" panose="02040503050406030204" pitchFamily="18" charset="0"/>
                              <a:ea typeface="Cambria Math" panose="02040503050406030204" pitchFamily="18" charset="0"/>
                            </a:rPr>
                            <m:t>𝐽</m:t>
                          </m:r>
                        </m:e>
                        <m:sub>
                          <m:r>
                            <m:rPr>
                              <m:sty m:val="p"/>
                            </m:rPr>
                            <a:rPr lang="en-GB" sz="1800" b="0" i="0" smtClean="0">
                              <a:latin typeface="Cambria Math" panose="02040503050406030204" pitchFamily="18" charset="0"/>
                              <a:ea typeface="Cambria Math" panose="02040503050406030204" pitchFamily="18" charset="0"/>
                            </a:rPr>
                            <m:t>ovr</m:t>
                          </m:r>
                        </m:sub>
                      </m:sSub>
                      <m:r>
                        <a:rPr lang="en-GB" sz="1800" b="0" i="1" smtClean="0">
                          <a:latin typeface="Cambria Math" panose="02040503050406030204" pitchFamily="18" charset="0"/>
                          <a:ea typeface="Cambria Math" panose="02040503050406030204" pitchFamily="18" charset="0"/>
                        </a:rPr>
                        <m:t>=</m:t>
                      </m:r>
                      <m:f>
                        <m:fPr>
                          <m:ctrlPr>
                            <a:rPr lang="en-GB" sz="1800" b="0" i="1" smtClean="0">
                              <a:latin typeface="Cambria Math" panose="02040503050406030204" pitchFamily="18" charset="0"/>
                              <a:ea typeface="Cambria Math" panose="02040503050406030204" pitchFamily="18" charset="0"/>
                            </a:rPr>
                          </m:ctrlPr>
                        </m:fPr>
                        <m:num>
                          <m:r>
                            <a:rPr lang="en-GB" sz="1800" b="0" i="1" smtClean="0">
                              <a:latin typeface="Cambria Math" panose="02040503050406030204" pitchFamily="18" charset="0"/>
                              <a:ea typeface="Cambria Math" panose="02040503050406030204" pitchFamily="18" charset="0"/>
                            </a:rPr>
                            <m:t>𝐼</m:t>
                          </m:r>
                        </m:num>
                        <m:den>
                          <m:sSub>
                            <m:sSubPr>
                              <m:ctrlPr>
                                <a:rPr lang="en-GB" sz="1800" b="0" i="1" smtClean="0">
                                  <a:latin typeface="Cambria Math" panose="02040503050406030204" pitchFamily="18" charset="0"/>
                                  <a:ea typeface="Cambria Math" panose="02040503050406030204" pitchFamily="18" charset="0"/>
                                </a:rPr>
                              </m:ctrlPr>
                            </m:sSubPr>
                            <m:e>
                              <m:r>
                                <a:rPr lang="en-GB" sz="1800" b="0" i="1" smtClean="0">
                                  <a:latin typeface="Cambria Math" panose="02040503050406030204" pitchFamily="18" charset="0"/>
                                  <a:ea typeface="Cambria Math" panose="02040503050406030204" pitchFamily="18" charset="0"/>
                                </a:rPr>
                                <m:t>𝐴</m:t>
                              </m:r>
                            </m:e>
                            <m:sub>
                              <m:r>
                                <a:rPr lang="en-GB" sz="1800" b="0" i="1" smtClean="0">
                                  <a:latin typeface="Cambria Math" panose="02040503050406030204" pitchFamily="18" charset="0"/>
                                  <a:ea typeface="Cambria Math" panose="02040503050406030204" pitchFamily="18" charset="0"/>
                                </a:rPr>
                                <m:t>𝑐𝑎𝑏𝑙𝑒</m:t>
                              </m:r>
                            </m:sub>
                          </m:sSub>
                        </m:den>
                      </m:f>
                      <m:r>
                        <a:rPr lang="en-GB" sz="1800" b="0" i="1" smtClean="0">
                          <a:latin typeface="Cambria Math" panose="02040503050406030204" pitchFamily="18" charset="0"/>
                          <a:ea typeface="Cambria Math" panose="02040503050406030204" pitchFamily="18" charset="0"/>
                        </a:rPr>
                        <m:t>=461.8 </m:t>
                      </m:r>
                      <m:r>
                        <m:rPr>
                          <m:sty m:val="p"/>
                        </m:rPr>
                        <a:rPr lang="en-GB" sz="1800" b="0" i="0" smtClean="0">
                          <a:latin typeface="Cambria Math" panose="02040503050406030204" pitchFamily="18" charset="0"/>
                          <a:ea typeface="Cambria Math" panose="02040503050406030204" pitchFamily="18" charset="0"/>
                        </a:rPr>
                        <m:t>A</m:t>
                      </m:r>
                      <m:r>
                        <a:rPr lang="en-GB" sz="1800" b="0" i="0" smtClean="0">
                          <a:latin typeface="Cambria Math" panose="02040503050406030204" pitchFamily="18" charset="0"/>
                          <a:ea typeface="Cambria Math" panose="02040503050406030204" pitchFamily="18" charset="0"/>
                        </a:rPr>
                        <m:t>/</m:t>
                      </m:r>
                      <m:r>
                        <m:rPr>
                          <m:sty m:val="p"/>
                        </m:rPr>
                        <a:rPr lang="en-GB" sz="1800" b="0" i="0" smtClean="0">
                          <a:latin typeface="Cambria Math" panose="02040503050406030204" pitchFamily="18" charset="0"/>
                          <a:ea typeface="Cambria Math" panose="02040503050406030204" pitchFamily="18" charset="0"/>
                        </a:rPr>
                        <m:t>mm</m:t>
                      </m:r>
                      <m:r>
                        <a:rPr lang="en-GB" sz="1800" b="0" i="0" baseline="30000" smtClean="0">
                          <a:latin typeface="Cambria Math" panose="02040503050406030204" pitchFamily="18" charset="0"/>
                          <a:ea typeface="Cambria Math" panose="02040503050406030204" pitchFamily="18" charset="0"/>
                        </a:rPr>
                        <m:t>2</m:t>
                      </m:r>
                    </m:oMath>
                  </m:oMathPara>
                </a14:m>
                <a:r>
                  <a:rPr lang="en-GB" sz="1800" b="0" i="1" dirty="0" smtClean="0">
                    <a:latin typeface="Cambria Math" panose="02040503050406030204" pitchFamily="18" charset="0"/>
                  </a:rPr>
                  <a:t/>
                </a:r>
                <a:br>
                  <a:rPr lang="en-GB" sz="1800" b="0" i="1" dirty="0" smtClean="0">
                    <a:latin typeface="Cambria Math" panose="02040503050406030204" pitchFamily="18" charset="0"/>
                  </a:rPr>
                </a:br>
                <a:endParaRPr lang="en-GB" sz="1800" b="0" dirty="0"/>
              </a:p>
            </p:txBody>
          </p:sp>
        </mc:Choice>
        <mc:Fallback xmlns="">
          <p:sp>
            <p:nvSpPr>
              <p:cNvPr id="18" name="TextBox 17"/>
              <p:cNvSpPr txBox="1">
                <a:spLocks noRot="1" noChangeAspect="1" noMove="1" noResize="1" noEditPoints="1" noAdjustHandles="1" noChangeArrowheads="1" noChangeShapeType="1" noTextEdit="1"/>
              </p:cNvSpPr>
              <p:nvPr/>
            </p:nvSpPr>
            <p:spPr>
              <a:xfrm>
                <a:off x="1187624" y="4289059"/>
                <a:ext cx="2960169" cy="565411"/>
              </a:xfrm>
              <a:prstGeom prst="rect">
                <a:avLst/>
              </a:prstGeom>
              <a:blipFill>
                <a:blip r:embed="rId4"/>
                <a:stretch>
                  <a:fillRect l="-82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9" name="TextBox 18"/>
              <p:cNvSpPr txBox="1"/>
              <p:nvPr/>
            </p:nvSpPr>
            <p:spPr>
              <a:xfrm>
                <a:off x="1187624" y="5103563"/>
                <a:ext cx="3457998" cy="789512"/>
              </a:xfrm>
              <a:prstGeom prst="rect">
                <a:avLst/>
              </a:prstGeom>
              <a:solidFill>
                <a:srgbClr val="FFFFFF"/>
              </a:solid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sz="1800" b="0" i="1" smtClean="0">
                              <a:latin typeface="Cambria Math" panose="02040503050406030204" pitchFamily="18" charset="0"/>
                              <a:ea typeface="Cambria Math" panose="02040503050406030204" pitchFamily="18" charset="0"/>
                            </a:rPr>
                          </m:ctrlPr>
                        </m:sSubPr>
                        <m:e>
                          <m:r>
                            <a:rPr lang="en-GB" sz="1800" b="0" i="1" smtClean="0">
                              <a:latin typeface="Cambria Math" panose="02040503050406030204" pitchFamily="18" charset="0"/>
                              <a:ea typeface="Cambria Math" panose="02040503050406030204" pitchFamily="18" charset="0"/>
                            </a:rPr>
                            <m:t>𝐽</m:t>
                          </m:r>
                        </m:e>
                        <m:sub>
                          <m:r>
                            <m:rPr>
                              <m:sty m:val="p"/>
                            </m:rPr>
                            <a:rPr lang="en-GB" sz="1800" b="0" i="0" smtClean="0">
                              <a:latin typeface="Cambria Math" panose="02040503050406030204" pitchFamily="18" charset="0"/>
                              <a:ea typeface="Cambria Math" panose="02040503050406030204" pitchFamily="18" charset="0"/>
                            </a:rPr>
                            <m:t>cond</m:t>
                          </m:r>
                        </m:sub>
                      </m:sSub>
                      <m:r>
                        <a:rPr lang="en-GB" sz="1800" b="0" i="1" smtClean="0">
                          <a:latin typeface="Cambria Math" panose="02040503050406030204" pitchFamily="18" charset="0"/>
                          <a:ea typeface="Cambria Math" panose="02040503050406030204" pitchFamily="18" charset="0"/>
                        </a:rPr>
                        <m:t>=</m:t>
                      </m:r>
                      <m:f>
                        <m:fPr>
                          <m:ctrlPr>
                            <a:rPr lang="en-GB" sz="1800" b="0" i="1" smtClean="0">
                              <a:latin typeface="Cambria Math" panose="02040503050406030204" pitchFamily="18" charset="0"/>
                              <a:ea typeface="Cambria Math" panose="02040503050406030204" pitchFamily="18" charset="0"/>
                            </a:rPr>
                          </m:ctrlPr>
                        </m:fPr>
                        <m:num>
                          <m:r>
                            <a:rPr lang="en-GB" sz="1800" b="0" i="1" smtClean="0">
                              <a:latin typeface="Cambria Math" panose="02040503050406030204" pitchFamily="18" charset="0"/>
                              <a:ea typeface="Cambria Math" panose="02040503050406030204" pitchFamily="18" charset="0"/>
                            </a:rPr>
                            <m:t>𝐼</m:t>
                          </m:r>
                        </m:num>
                        <m:den>
                          <m:sSub>
                            <m:sSubPr>
                              <m:ctrlPr>
                                <a:rPr lang="en-GB" sz="1800" b="0" i="1" smtClean="0">
                                  <a:latin typeface="Cambria Math" panose="02040503050406030204" pitchFamily="18" charset="0"/>
                                  <a:ea typeface="Cambria Math" panose="02040503050406030204" pitchFamily="18" charset="0"/>
                                </a:rPr>
                              </m:ctrlPr>
                            </m:sSubPr>
                            <m:e>
                              <m:r>
                                <a:rPr lang="en-GB" sz="1800" b="0" i="1" smtClean="0">
                                  <a:latin typeface="Cambria Math" panose="02040503050406030204" pitchFamily="18" charset="0"/>
                                  <a:ea typeface="Cambria Math" panose="02040503050406030204" pitchFamily="18" charset="0"/>
                                </a:rPr>
                                <m:t>𝑁</m:t>
                              </m:r>
                            </m:e>
                            <m:sub>
                              <m:r>
                                <a:rPr lang="en-GB" sz="1800" b="0" i="1" smtClean="0">
                                  <a:latin typeface="Cambria Math" panose="02040503050406030204" pitchFamily="18" charset="0"/>
                                  <a:ea typeface="Cambria Math" panose="02040503050406030204" pitchFamily="18" charset="0"/>
                                </a:rPr>
                                <m:t>𝑠𝑡𝑟</m:t>
                              </m:r>
                            </m:sub>
                          </m:sSub>
                          <m:f>
                            <m:fPr>
                              <m:ctrlPr>
                                <a:rPr lang="en-GB" sz="1800" b="0" i="1">
                                  <a:latin typeface="Cambria Math" panose="02040503050406030204" pitchFamily="18" charset="0"/>
                                  <a:ea typeface="Cambria Math" panose="02040503050406030204" pitchFamily="18" charset="0"/>
                                </a:rPr>
                              </m:ctrlPr>
                            </m:fPr>
                            <m:num>
                              <m:r>
                                <a:rPr lang="en-GB" sz="1800" b="0">
                                  <a:latin typeface="Cambria Math" panose="02040503050406030204" pitchFamily="18" charset="0"/>
                                  <a:ea typeface="Cambria Math" panose="02040503050406030204" pitchFamily="18" charset="0"/>
                                </a:rPr>
                                <m:t>𝜋</m:t>
                              </m:r>
                              <m:sSubSup>
                                <m:sSubSupPr>
                                  <m:ctrlPr>
                                    <a:rPr lang="en-GB" sz="1800" b="0" i="1">
                                      <a:latin typeface="Cambria Math" panose="02040503050406030204" pitchFamily="18" charset="0"/>
                                      <a:ea typeface="Cambria Math" panose="02040503050406030204" pitchFamily="18" charset="0"/>
                                    </a:rPr>
                                  </m:ctrlPr>
                                </m:sSubSupPr>
                                <m:e>
                                  <m:r>
                                    <a:rPr lang="en-GB" sz="1800" b="0">
                                      <a:latin typeface="Cambria Math" panose="02040503050406030204" pitchFamily="18" charset="0"/>
                                      <a:ea typeface="Cambria Math" panose="02040503050406030204" pitchFamily="18" charset="0"/>
                                    </a:rPr>
                                    <m:t>𝑑</m:t>
                                  </m:r>
                                </m:e>
                                <m:sub>
                                  <m:r>
                                    <a:rPr lang="en-GB" sz="1800" b="0">
                                      <a:latin typeface="Cambria Math" panose="02040503050406030204" pitchFamily="18" charset="0"/>
                                      <a:ea typeface="Cambria Math" panose="02040503050406030204" pitchFamily="18" charset="0"/>
                                    </a:rPr>
                                    <m:t>𝑠𝑡𝑟</m:t>
                                  </m:r>
                                </m:sub>
                                <m:sup>
                                  <m:r>
                                    <a:rPr lang="en-GB" sz="1800" b="0">
                                      <a:latin typeface="Cambria Math" panose="02040503050406030204" pitchFamily="18" charset="0"/>
                                      <a:ea typeface="Cambria Math" panose="02040503050406030204" pitchFamily="18" charset="0"/>
                                    </a:rPr>
                                    <m:t>2</m:t>
                                  </m:r>
                                </m:sup>
                              </m:sSubSup>
                            </m:num>
                            <m:den>
                              <m:r>
                                <a:rPr lang="en-GB" sz="1800" b="0">
                                  <a:latin typeface="Cambria Math" panose="02040503050406030204" pitchFamily="18" charset="0"/>
                                  <a:ea typeface="Cambria Math" panose="02040503050406030204" pitchFamily="18" charset="0"/>
                                </a:rPr>
                                <m:t>4</m:t>
                              </m:r>
                            </m:den>
                          </m:f>
                        </m:den>
                      </m:f>
                      <m:r>
                        <a:rPr lang="en-GB" sz="1800" b="0" i="1" smtClean="0">
                          <a:latin typeface="Cambria Math" panose="02040503050406030204" pitchFamily="18" charset="0"/>
                          <a:ea typeface="Cambria Math" panose="02040503050406030204" pitchFamily="18" charset="0"/>
                        </a:rPr>
                        <m:t>=626.0 </m:t>
                      </m:r>
                      <m:r>
                        <m:rPr>
                          <m:sty m:val="p"/>
                        </m:rPr>
                        <a:rPr lang="en-GB" sz="1800" b="0" i="0">
                          <a:latin typeface="Cambria Math" panose="02040503050406030204" pitchFamily="18" charset="0"/>
                          <a:ea typeface="Cambria Math" panose="02040503050406030204" pitchFamily="18" charset="0"/>
                        </a:rPr>
                        <m:t>A</m:t>
                      </m:r>
                      <m:r>
                        <a:rPr lang="en-GB" sz="1800" b="0" i="0">
                          <a:latin typeface="Cambria Math" panose="02040503050406030204" pitchFamily="18" charset="0"/>
                          <a:ea typeface="Cambria Math" panose="02040503050406030204" pitchFamily="18" charset="0"/>
                        </a:rPr>
                        <m:t>/</m:t>
                      </m:r>
                      <m:r>
                        <m:rPr>
                          <m:sty m:val="p"/>
                        </m:rPr>
                        <a:rPr lang="en-GB" sz="1800" b="0" i="0">
                          <a:latin typeface="Cambria Math" panose="02040503050406030204" pitchFamily="18" charset="0"/>
                          <a:ea typeface="Cambria Math" panose="02040503050406030204" pitchFamily="18" charset="0"/>
                        </a:rPr>
                        <m:t>mm</m:t>
                      </m:r>
                      <m:r>
                        <a:rPr lang="en-GB" sz="1800" b="0" i="0" baseline="30000">
                          <a:latin typeface="Cambria Math" panose="02040503050406030204" pitchFamily="18" charset="0"/>
                          <a:ea typeface="Cambria Math" panose="02040503050406030204" pitchFamily="18" charset="0"/>
                        </a:rPr>
                        <m:t>2</m:t>
                      </m:r>
                    </m:oMath>
                  </m:oMathPara>
                </a14:m>
                <a:r>
                  <a:rPr lang="en-GB" sz="1800" b="0" i="1" dirty="0" smtClean="0">
                    <a:latin typeface="Cambria Math" panose="02040503050406030204" pitchFamily="18" charset="0"/>
                  </a:rPr>
                  <a:t/>
                </a:r>
                <a:br>
                  <a:rPr lang="en-GB" sz="1800" b="0" i="1" dirty="0" smtClean="0">
                    <a:latin typeface="Cambria Math" panose="02040503050406030204" pitchFamily="18" charset="0"/>
                  </a:rPr>
                </a:br>
                <a:endParaRPr lang="en-GB" sz="1800" b="0" dirty="0"/>
              </a:p>
            </p:txBody>
          </p:sp>
        </mc:Choice>
        <mc:Fallback xmlns="">
          <p:sp>
            <p:nvSpPr>
              <p:cNvPr id="19" name="TextBox 18"/>
              <p:cNvSpPr txBox="1">
                <a:spLocks noRot="1" noChangeAspect="1" noMove="1" noResize="1" noEditPoints="1" noAdjustHandles="1" noChangeArrowheads="1" noChangeShapeType="1" noTextEdit="1"/>
              </p:cNvSpPr>
              <p:nvPr/>
            </p:nvSpPr>
            <p:spPr>
              <a:xfrm>
                <a:off x="1187624" y="5103563"/>
                <a:ext cx="3457998" cy="789512"/>
              </a:xfrm>
              <a:prstGeom prst="rect">
                <a:avLst/>
              </a:prstGeom>
              <a:blipFill>
                <a:blip r:embed="rId5"/>
                <a:stretch>
                  <a:fillRect l="-70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0" name="TextBox 19"/>
              <p:cNvSpPr txBox="1"/>
              <p:nvPr/>
            </p:nvSpPr>
            <p:spPr>
              <a:xfrm>
                <a:off x="1190288" y="6142168"/>
                <a:ext cx="4136325" cy="277064"/>
              </a:xfrm>
              <a:prstGeom prst="rect">
                <a:avLst/>
              </a:prstGeom>
              <a:solidFill>
                <a:srgbClr val="FFFFFF"/>
              </a:solid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sz="1800" b="0" i="1" smtClean="0">
                              <a:latin typeface="Cambria Math" panose="02040503050406030204" pitchFamily="18" charset="0"/>
                              <a:ea typeface="Cambria Math" panose="02040503050406030204" pitchFamily="18" charset="0"/>
                            </a:rPr>
                          </m:ctrlPr>
                        </m:sSubPr>
                        <m:e>
                          <m:r>
                            <a:rPr lang="en-GB" sz="1800" b="0" i="1" smtClean="0">
                              <a:latin typeface="Cambria Math" panose="02040503050406030204" pitchFamily="18" charset="0"/>
                              <a:ea typeface="Cambria Math" panose="02040503050406030204" pitchFamily="18" charset="0"/>
                            </a:rPr>
                            <m:t>𝐽</m:t>
                          </m:r>
                        </m:e>
                        <m:sub>
                          <m:r>
                            <m:rPr>
                              <m:sty m:val="p"/>
                            </m:rPr>
                            <a:rPr lang="en-GB" sz="1800" b="0" i="0" smtClean="0">
                              <a:latin typeface="Cambria Math" panose="02040503050406030204" pitchFamily="18" charset="0"/>
                              <a:ea typeface="Cambria Math" panose="02040503050406030204" pitchFamily="18" charset="0"/>
                            </a:rPr>
                            <m:t>s</m:t>
                          </m:r>
                          <m:r>
                            <a:rPr lang="en-GB" sz="1800" b="0" i="1" smtClean="0">
                              <a:latin typeface="Cambria Math" panose="02040503050406030204" pitchFamily="18" charset="0"/>
                              <a:ea typeface="Cambria Math" panose="02040503050406030204" pitchFamily="18" charset="0"/>
                            </a:rPr>
                            <m:t>𝑐</m:t>
                          </m:r>
                        </m:sub>
                      </m:sSub>
                      <m:r>
                        <a:rPr lang="en-GB" sz="1800" b="0" i="1" smtClean="0">
                          <a:latin typeface="Cambria Math" panose="02040503050406030204" pitchFamily="18" charset="0"/>
                          <a:ea typeface="Cambria Math" panose="02040503050406030204" pitchFamily="18" charset="0"/>
                        </a:rPr>
                        <m:t>=</m:t>
                      </m:r>
                      <m:d>
                        <m:dPr>
                          <m:ctrlPr>
                            <a:rPr lang="en-GB" sz="1800" b="0" i="1" smtClean="0">
                              <a:latin typeface="Cambria Math" panose="02040503050406030204" pitchFamily="18" charset="0"/>
                              <a:ea typeface="Cambria Math" panose="02040503050406030204" pitchFamily="18" charset="0"/>
                            </a:rPr>
                          </m:ctrlPr>
                        </m:dPr>
                        <m:e>
                          <m:r>
                            <a:rPr lang="en-GB" sz="1800" b="0" i="1" smtClean="0">
                              <a:latin typeface="Cambria Math" panose="02040503050406030204" pitchFamily="18" charset="0"/>
                              <a:ea typeface="Cambria Math" panose="02040503050406030204" pitchFamily="18" charset="0"/>
                            </a:rPr>
                            <m:t>1+</m:t>
                          </m:r>
                          <m:sSub>
                            <m:sSubPr>
                              <m:ctrlPr>
                                <a:rPr lang="en-GB" sz="1800" b="0" i="1" smtClean="0">
                                  <a:latin typeface="Cambria Math" panose="02040503050406030204" pitchFamily="18" charset="0"/>
                                  <a:ea typeface="Cambria Math" panose="02040503050406030204" pitchFamily="18" charset="0"/>
                                </a:rPr>
                              </m:ctrlPr>
                            </m:sSubPr>
                            <m:e>
                              <m:r>
                                <a:rPr lang="en-GB" sz="1800" b="0" i="1" smtClean="0">
                                  <a:latin typeface="Cambria Math" panose="02040503050406030204" pitchFamily="18" charset="0"/>
                                  <a:ea typeface="Cambria Math" panose="02040503050406030204" pitchFamily="18" charset="0"/>
                                </a:rPr>
                                <m:t>𝜈</m:t>
                              </m:r>
                            </m:e>
                            <m:sub>
                              <m:r>
                                <m:rPr>
                                  <m:sty m:val="p"/>
                                </m:rPr>
                                <a:rPr lang="en-GB" sz="1800" b="0" i="0" smtClean="0">
                                  <a:latin typeface="Cambria Math" panose="02040503050406030204" pitchFamily="18" charset="0"/>
                                  <a:ea typeface="Cambria Math" panose="02040503050406030204" pitchFamily="18" charset="0"/>
                                </a:rPr>
                                <m:t>Cu</m:t>
                              </m:r>
                              <m:r>
                                <a:rPr lang="en-GB" sz="1800" b="0" i="0" smtClean="0">
                                  <a:latin typeface="Cambria Math" panose="02040503050406030204" pitchFamily="18" charset="0"/>
                                  <a:ea typeface="Cambria Math" panose="02040503050406030204" pitchFamily="18" charset="0"/>
                                </a:rPr>
                                <m:t>−</m:t>
                              </m:r>
                              <m:r>
                                <m:rPr>
                                  <m:sty m:val="p"/>
                                </m:rPr>
                                <a:rPr lang="en-GB" sz="1800" b="0" i="0" smtClean="0">
                                  <a:latin typeface="Cambria Math" panose="02040503050406030204" pitchFamily="18" charset="0"/>
                                  <a:ea typeface="Cambria Math" panose="02040503050406030204" pitchFamily="18" charset="0"/>
                                </a:rPr>
                                <m:t>sc</m:t>
                              </m:r>
                            </m:sub>
                          </m:sSub>
                        </m:e>
                      </m:d>
                      <m:sSub>
                        <m:sSubPr>
                          <m:ctrlPr>
                            <a:rPr lang="en-GB" sz="1800" b="0" i="1" smtClean="0">
                              <a:latin typeface="Cambria Math" panose="02040503050406030204" pitchFamily="18" charset="0"/>
                              <a:ea typeface="Cambria Math" panose="02040503050406030204" pitchFamily="18" charset="0"/>
                            </a:rPr>
                          </m:ctrlPr>
                        </m:sSubPr>
                        <m:e>
                          <m:r>
                            <a:rPr lang="en-GB" sz="1800" b="0" i="1" smtClean="0">
                              <a:latin typeface="Cambria Math" panose="02040503050406030204" pitchFamily="18" charset="0"/>
                              <a:ea typeface="Cambria Math" panose="02040503050406030204" pitchFamily="18" charset="0"/>
                            </a:rPr>
                            <m:t> </m:t>
                          </m:r>
                          <m:r>
                            <a:rPr lang="en-GB" sz="1800" b="0" i="1" smtClean="0">
                              <a:latin typeface="Cambria Math" panose="02040503050406030204" pitchFamily="18" charset="0"/>
                              <a:ea typeface="Cambria Math" panose="02040503050406030204" pitchFamily="18" charset="0"/>
                            </a:rPr>
                            <m:t>𝐽</m:t>
                          </m:r>
                        </m:e>
                        <m:sub>
                          <m:r>
                            <a:rPr lang="en-GB" sz="1800" b="0" i="1" smtClean="0">
                              <a:latin typeface="Cambria Math" panose="02040503050406030204" pitchFamily="18" charset="0"/>
                              <a:ea typeface="Cambria Math" panose="02040503050406030204" pitchFamily="18" charset="0"/>
                            </a:rPr>
                            <m:t>𝑐𝑜𝑛𝑑</m:t>
                          </m:r>
                        </m:sub>
                      </m:sSub>
                      <m:r>
                        <a:rPr lang="en-GB" sz="1800" b="0" i="1" smtClean="0">
                          <a:latin typeface="Cambria Math" panose="02040503050406030204" pitchFamily="18" charset="0"/>
                          <a:ea typeface="Cambria Math" panose="02040503050406030204" pitchFamily="18" charset="0"/>
                        </a:rPr>
                        <m:t>=1815.4</m:t>
                      </m:r>
                      <m:r>
                        <a:rPr lang="en-GB" sz="1800" b="0" i="0" smtClean="0">
                          <a:latin typeface="Cambria Math" panose="02040503050406030204" pitchFamily="18" charset="0"/>
                          <a:ea typeface="Cambria Math" panose="02040503050406030204" pitchFamily="18" charset="0"/>
                        </a:rPr>
                        <m:t> </m:t>
                      </m:r>
                      <m:r>
                        <m:rPr>
                          <m:sty m:val="p"/>
                        </m:rPr>
                        <a:rPr lang="en-GB" sz="1800" b="0" i="0">
                          <a:latin typeface="Cambria Math" panose="02040503050406030204" pitchFamily="18" charset="0"/>
                          <a:ea typeface="Cambria Math" panose="02040503050406030204" pitchFamily="18" charset="0"/>
                        </a:rPr>
                        <m:t>A</m:t>
                      </m:r>
                      <m:r>
                        <a:rPr lang="en-GB" sz="1800" b="0" i="0">
                          <a:latin typeface="Cambria Math" panose="02040503050406030204" pitchFamily="18" charset="0"/>
                          <a:ea typeface="Cambria Math" panose="02040503050406030204" pitchFamily="18" charset="0"/>
                        </a:rPr>
                        <m:t>/</m:t>
                      </m:r>
                      <m:r>
                        <m:rPr>
                          <m:sty m:val="p"/>
                        </m:rPr>
                        <a:rPr lang="en-GB" sz="1800" b="0" i="0">
                          <a:latin typeface="Cambria Math" panose="02040503050406030204" pitchFamily="18" charset="0"/>
                          <a:ea typeface="Cambria Math" panose="02040503050406030204" pitchFamily="18" charset="0"/>
                        </a:rPr>
                        <m:t>mm</m:t>
                      </m:r>
                      <m:r>
                        <a:rPr lang="en-GB" sz="1800" b="0" i="0" baseline="30000">
                          <a:latin typeface="Cambria Math" panose="02040503050406030204" pitchFamily="18" charset="0"/>
                          <a:ea typeface="Cambria Math" panose="02040503050406030204" pitchFamily="18" charset="0"/>
                        </a:rPr>
                        <m:t>2</m:t>
                      </m:r>
                    </m:oMath>
                  </m:oMathPara>
                </a14:m>
                <a:r>
                  <a:rPr lang="en-GB" sz="1800" b="0" i="1" dirty="0" smtClean="0">
                    <a:latin typeface="Cambria Math" panose="02040503050406030204" pitchFamily="18" charset="0"/>
                  </a:rPr>
                  <a:t/>
                </a:r>
                <a:br>
                  <a:rPr lang="en-GB" sz="1800" b="0" i="1" dirty="0" smtClean="0">
                    <a:latin typeface="Cambria Math" panose="02040503050406030204" pitchFamily="18" charset="0"/>
                  </a:rPr>
                </a:br>
                <a:endParaRPr lang="en-GB" sz="1800" b="0" dirty="0"/>
              </a:p>
            </p:txBody>
          </p:sp>
        </mc:Choice>
        <mc:Fallback xmlns="">
          <p:sp>
            <p:nvSpPr>
              <p:cNvPr id="20" name="TextBox 19"/>
              <p:cNvSpPr txBox="1">
                <a:spLocks noRot="1" noChangeAspect="1" noMove="1" noResize="1" noEditPoints="1" noAdjustHandles="1" noChangeArrowheads="1" noChangeShapeType="1" noTextEdit="1"/>
              </p:cNvSpPr>
              <p:nvPr/>
            </p:nvSpPr>
            <p:spPr>
              <a:xfrm>
                <a:off x="1190288" y="6142168"/>
                <a:ext cx="4136325" cy="277064"/>
              </a:xfrm>
              <a:prstGeom prst="rect">
                <a:avLst/>
              </a:prstGeom>
              <a:blipFill>
                <a:blip r:embed="rId6"/>
                <a:stretch>
                  <a:fillRect l="-2504" t="-2222" b="-37778"/>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1" name="TextBox 20"/>
              <p:cNvSpPr txBox="1"/>
              <p:nvPr/>
            </p:nvSpPr>
            <p:spPr>
              <a:xfrm>
                <a:off x="925652" y="3104528"/>
                <a:ext cx="1018420" cy="277064"/>
              </a:xfrm>
              <a:prstGeom prst="rect">
                <a:avLst/>
              </a:prstGeom>
              <a:solidFill>
                <a:srgbClr val="FFFFFF"/>
              </a:solid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sz="1800" b="0" i="1" smtClean="0">
                              <a:latin typeface="Cambria Math" panose="02040503050406030204" pitchFamily="18" charset="0"/>
                              <a:ea typeface="Cambria Math" panose="02040503050406030204" pitchFamily="18" charset="0"/>
                            </a:rPr>
                          </m:ctrlPr>
                        </m:sSubPr>
                        <m:e>
                          <m:r>
                            <a:rPr lang="en-GB" sz="1800" b="0">
                              <a:latin typeface="Cambria Math" panose="02040503050406030204" pitchFamily="18" charset="0"/>
                              <a:ea typeface="Cambria Math" panose="02040503050406030204" pitchFamily="18" charset="0"/>
                            </a:rPr>
                            <m:t>𝑁</m:t>
                          </m:r>
                        </m:e>
                        <m:sub>
                          <m:r>
                            <a:rPr lang="en-GB" sz="1800" b="0">
                              <a:latin typeface="Cambria Math" panose="02040503050406030204" pitchFamily="18" charset="0"/>
                              <a:ea typeface="Cambria Math" panose="02040503050406030204" pitchFamily="18" charset="0"/>
                            </a:rPr>
                            <m:t>𝑠𝑡𝑟</m:t>
                          </m:r>
                        </m:sub>
                      </m:sSub>
                      <m:r>
                        <a:rPr lang="en-GB" sz="1800" b="0" i="1" smtClean="0">
                          <a:latin typeface="Cambria Math" panose="02040503050406030204" pitchFamily="18" charset="0"/>
                          <a:ea typeface="Cambria Math" panose="02040503050406030204" pitchFamily="18" charset="0"/>
                        </a:rPr>
                        <m:t>=36</m:t>
                      </m:r>
                    </m:oMath>
                  </m:oMathPara>
                </a14:m>
                <a:r>
                  <a:rPr lang="en-GB" sz="1800" b="0" i="1" dirty="0" smtClean="0">
                    <a:latin typeface="Cambria Math" panose="02040503050406030204" pitchFamily="18" charset="0"/>
                  </a:rPr>
                  <a:t/>
                </a:r>
                <a:br>
                  <a:rPr lang="en-GB" sz="1800" b="0" i="1" dirty="0" smtClean="0">
                    <a:latin typeface="Cambria Math" panose="02040503050406030204" pitchFamily="18" charset="0"/>
                  </a:rPr>
                </a:br>
                <a:endParaRPr lang="en-GB" sz="1800" b="0" dirty="0"/>
              </a:p>
            </p:txBody>
          </p:sp>
        </mc:Choice>
        <mc:Fallback xmlns="">
          <p:sp>
            <p:nvSpPr>
              <p:cNvPr id="21" name="TextBox 20"/>
              <p:cNvSpPr txBox="1">
                <a:spLocks noRot="1" noChangeAspect="1" noMove="1" noResize="1" noEditPoints="1" noAdjustHandles="1" noChangeArrowheads="1" noChangeShapeType="1" noTextEdit="1"/>
              </p:cNvSpPr>
              <p:nvPr/>
            </p:nvSpPr>
            <p:spPr>
              <a:xfrm>
                <a:off x="925652" y="3104528"/>
                <a:ext cx="1018420" cy="277064"/>
              </a:xfrm>
              <a:prstGeom prst="rect">
                <a:avLst/>
              </a:prstGeom>
              <a:blipFill>
                <a:blip r:embed="rId7"/>
                <a:stretch>
                  <a:fillRect l="-8383" r="-1796" b="-1521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2" name="TextBox 21"/>
              <p:cNvSpPr txBox="1"/>
              <p:nvPr/>
            </p:nvSpPr>
            <p:spPr>
              <a:xfrm>
                <a:off x="3060681" y="3104561"/>
                <a:ext cx="1691617" cy="276999"/>
              </a:xfrm>
              <a:prstGeom prst="rect">
                <a:avLst/>
              </a:prstGeom>
              <a:solidFill>
                <a:srgbClr val="FFFFFF"/>
              </a:solidFill>
            </p:spPr>
            <p:txBody>
              <a:bodyPr wrap="none" lIns="0" tIns="0" rIns="0" bIns="0" rtlCol="0">
                <a:spAutoFit/>
              </a:bodyPr>
              <a:lstStyle/>
              <a:p>
                <a14:m>
                  <m:oMath xmlns:m="http://schemas.openxmlformats.org/officeDocument/2006/math">
                    <m:sSub>
                      <m:sSubPr>
                        <m:ctrlPr>
                          <a:rPr lang="en-GB" sz="1800" b="0" i="1" smtClean="0">
                            <a:latin typeface="Cambria Math" panose="02040503050406030204" pitchFamily="18" charset="0"/>
                            <a:ea typeface="Cambria Math" panose="02040503050406030204" pitchFamily="18" charset="0"/>
                          </a:rPr>
                        </m:ctrlPr>
                      </m:sSubPr>
                      <m:e>
                        <m:r>
                          <a:rPr lang="en-GB" sz="1800" b="0" i="1" smtClean="0">
                            <a:latin typeface="Cambria Math" panose="02040503050406030204" pitchFamily="18" charset="0"/>
                            <a:ea typeface="Cambria Math" panose="02040503050406030204" pitchFamily="18" charset="0"/>
                          </a:rPr>
                          <m:t>𝑑</m:t>
                        </m:r>
                      </m:e>
                      <m:sub>
                        <m:r>
                          <a:rPr lang="en-GB" sz="1800" b="0">
                            <a:latin typeface="Cambria Math" panose="02040503050406030204" pitchFamily="18" charset="0"/>
                            <a:ea typeface="Cambria Math" panose="02040503050406030204" pitchFamily="18" charset="0"/>
                          </a:rPr>
                          <m:t>𝑠𝑡𝑟</m:t>
                        </m:r>
                      </m:sub>
                    </m:sSub>
                    <m:r>
                      <a:rPr lang="en-GB" sz="1800" b="0" i="1" smtClean="0">
                        <a:latin typeface="Cambria Math" panose="02040503050406030204" pitchFamily="18" charset="0"/>
                        <a:ea typeface="Cambria Math" panose="02040503050406030204" pitchFamily="18" charset="0"/>
                      </a:rPr>
                      <m:t>=0.825</m:t>
                    </m:r>
                  </m:oMath>
                </a14:m>
                <a:r>
                  <a:rPr lang="en-GB" sz="1800" b="0" i="1" dirty="0" smtClean="0">
                    <a:latin typeface="Cambria Math" panose="02040503050406030204" pitchFamily="18" charset="0"/>
                  </a:rPr>
                  <a:t> </a:t>
                </a:r>
                <a:r>
                  <a:rPr lang="en-GB" sz="1800" b="0" i="0" dirty="0" smtClean="0">
                    <a:latin typeface="Cambria Math" panose="02040503050406030204" pitchFamily="18" charset="0"/>
                  </a:rPr>
                  <a:t>mm</a:t>
                </a:r>
                <a:endParaRPr lang="en-GB" sz="1800" b="0" dirty="0"/>
              </a:p>
            </p:txBody>
          </p:sp>
        </mc:Choice>
        <mc:Fallback xmlns="">
          <p:sp>
            <p:nvSpPr>
              <p:cNvPr id="22" name="TextBox 21"/>
              <p:cNvSpPr txBox="1">
                <a:spLocks noRot="1" noChangeAspect="1" noMove="1" noResize="1" noEditPoints="1" noAdjustHandles="1" noChangeArrowheads="1" noChangeShapeType="1" noTextEdit="1"/>
              </p:cNvSpPr>
              <p:nvPr/>
            </p:nvSpPr>
            <p:spPr>
              <a:xfrm>
                <a:off x="3060681" y="3104561"/>
                <a:ext cx="1691617" cy="276999"/>
              </a:xfrm>
              <a:prstGeom prst="rect">
                <a:avLst/>
              </a:prstGeom>
              <a:blipFill>
                <a:blip r:embed="rId8"/>
                <a:stretch>
                  <a:fillRect l="-5036" t="-30435" r="-7914" b="-47826"/>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3" name="TextBox 22"/>
              <p:cNvSpPr txBox="1"/>
              <p:nvPr/>
            </p:nvSpPr>
            <p:spPr>
              <a:xfrm>
                <a:off x="5436096" y="3104528"/>
                <a:ext cx="1277850" cy="277064"/>
              </a:xfrm>
              <a:prstGeom prst="rect">
                <a:avLst/>
              </a:prstGeom>
              <a:solidFill>
                <a:srgbClr val="FFFFFF"/>
              </a:solid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GB" sz="1800" b="0" i="1" smtClean="0">
                              <a:latin typeface="Cambria Math" panose="02040503050406030204" pitchFamily="18" charset="0"/>
                              <a:ea typeface="Cambria Math" panose="02040503050406030204" pitchFamily="18" charset="0"/>
                            </a:rPr>
                          </m:ctrlPr>
                        </m:sSubPr>
                        <m:e>
                          <m:r>
                            <a:rPr lang="en-GB" sz="1800" b="0">
                              <a:latin typeface="Cambria Math" panose="02040503050406030204" pitchFamily="18" charset="0"/>
                              <a:ea typeface="Cambria Math" panose="02040503050406030204" pitchFamily="18" charset="0"/>
                            </a:rPr>
                            <m:t>𝜈</m:t>
                          </m:r>
                        </m:e>
                        <m:sub>
                          <m:r>
                            <m:rPr>
                              <m:sty m:val="p"/>
                            </m:rPr>
                            <a:rPr lang="en-GB" sz="1800" b="0" i="0">
                              <a:latin typeface="Cambria Math" panose="02040503050406030204" pitchFamily="18" charset="0"/>
                              <a:ea typeface="Cambria Math" panose="02040503050406030204" pitchFamily="18" charset="0"/>
                            </a:rPr>
                            <m:t>Cu</m:t>
                          </m:r>
                          <m:r>
                            <a:rPr lang="en-GB" sz="1800" b="0" i="0">
                              <a:latin typeface="Cambria Math" panose="02040503050406030204" pitchFamily="18" charset="0"/>
                              <a:ea typeface="Cambria Math" panose="02040503050406030204" pitchFamily="18" charset="0"/>
                            </a:rPr>
                            <m:t>−</m:t>
                          </m:r>
                          <m:r>
                            <m:rPr>
                              <m:sty m:val="p"/>
                            </m:rPr>
                            <a:rPr lang="en-GB" sz="1800" b="0" i="0">
                              <a:latin typeface="Cambria Math" panose="02040503050406030204" pitchFamily="18" charset="0"/>
                              <a:ea typeface="Cambria Math" panose="02040503050406030204" pitchFamily="18" charset="0"/>
                            </a:rPr>
                            <m:t>sc</m:t>
                          </m:r>
                        </m:sub>
                      </m:sSub>
                      <m:r>
                        <a:rPr lang="en-GB" sz="1800" b="0" i="1" smtClean="0">
                          <a:latin typeface="Cambria Math" panose="02040503050406030204" pitchFamily="18" charset="0"/>
                          <a:ea typeface="Cambria Math" panose="02040503050406030204" pitchFamily="18" charset="0"/>
                        </a:rPr>
                        <m:t>=1.9</m:t>
                      </m:r>
                    </m:oMath>
                  </m:oMathPara>
                </a14:m>
                <a:r>
                  <a:rPr lang="en-GB" sz="1800" b="0" i="1" dirty="0" smtClean="0">
                    <a:latin typeface="Cambria Math" panose="02040503050406030204" pitchFamily="18" charset="0"/>
                  </a:rPr>
                  <a:t/>
                </a:r>
                <a:br>
                  <a:rPr lang="en-GB" sz="1800" b="0" i="1" dirty="0" smtClean="0">
                    <a:latin typeface="Cambria Math" panose="02040503050406030204" pitchFamily="18" charset="0"/>
                  </a:rPr>
                </a:br>
                <a:endParaRPr lang="en-GB" sz="1800" b="0" dirty="0"/>
              </a:p>
            </p:txBody>
          </p:sp>
        </mc:Choice>
        <mc:Fallback xmlns="">
          <p:sp>
            <p:nvSpPr>
              <p:cNvPr id="23" name="TextBox 22"/>
              <p:cNvSpPr txBox="1">
                <a:spLocks noRot="1" noChangeAspect="1" noMove="1" noResize="1" noEditPoints="1" noAdjustHandles="1" noChangeArrowheads="1" noChangeShapeType="1" noTextEdit="1"/>
              </p:cNvSpPr>
              <p:nvPr/>
            </p:nvSpPr>
            <p:spPr>
              <a:xfrm>
                <a:off x="5436096" y="3104528"/>
                <a:ext cx="1277850" cy="277064"/>
              </a:xfrm>
              <a:prstGeom prst="rect">
                <a:avLst/>
              </a:prstGeom>
              <a:blipFill>
                <a:blip r:embed="rId9"/>
                <a:stretch>
                  <a:fillRect l="-4785" r="-1914" b="-1739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4" name="TextBox 23"/>
              <p:cNvSpPr txBox="1"/>
              <p:nvPr/>
            </p:nvSpPr>
            <p:spPr>
              <a:xfrm>
                <a:off x="934244" y="3647612"/>
                <a:ext cx="1291316" cy="276999"/>
              </a:xfrm>
              <a:prstGeom prst="rect">
                <a:avLst/>
              </a:prstGeom>
              <a:solidFill>
                <a:srgbClr val="FFFFFF"/>
              </a:solidFill>
            </p:spPr>
            <p:txBody>
              <a:bodyPr wrap="none" lIns="0" tIns="0" rIns="0" bIns="0" rtlCol="0">
                <a:spAutoFit/>
              </a:bodyPr>
              <a:lstStyle/>
              <a:p>
                <a:pPr/>
                <a14:m>
                  <m:oMathPara xmlns:m="http://schemas.openxmlformats.org/officeDocument/2006/math">
                    <m:oMathParaPr>
                      <m:jc m:val="left"/>
                    </m:oMathParaPr>
                    <m:oMath xmlns:m="http://schemas.openxmlformats.org/officeDocument/2006/math">
                      <m:r>
                        <a:rPr lang="en-GB" sz="1800" b="0" i="1" smtClean="0">
                          <a:latin typeface="Cambria Math" panose="02040503050406030204" pitchFamily="18" charset="0"/>
                          <a:ea typeface="Cambria Math" panose="02040503050406030204" pitchFamily="18" charset="0"/>
                        </a:rPr>
                        <m:t>𝐼</m:t>
                      </m:r>
                      <m:r>
                        <a:rPr lang="en-GB" sz="1800" b="0" i="1" smtClean="0">
                          <a:latin typeface="Cambria Math" panose="02040503050406030204" pitchFamily="18" charset="0"/>
                          <a:ea typeface="Cambria Math" panose="02040503050406030204" pitchFamily="18" charset="0"/>
                        </a:rPr>
                        <m:t>=12047 </m:t>
                      </m:r>
                      <m:r>
                        <m:rPr>
                          <m:sty m:val="p"/>
                        </m:rPr>
                        <a:rPr lang="en-GB" sz="1800" b="0" i="0" smtClean="0">
                          <a:latin typeface="Cambria Math" panose="02040503050406030204" pitchFamily="18" charset="0"/>
                          <a:ea typeface="Cambria Math" panose="02040503050406030204" pitchFamily="18" charset="0"/>
                        </a:rPr>
                        <m:t>A</m:t>
                      </m:r>
                    </m:oMath>
                  </m:oMathPara>
                </a14:m>
                <a:endParaRPr lang="en-GB" sz="1800" b="0" dirty="0"/>
              </a:p>
            </p:txBody>
          </p:sp>
        </mc:Choice>
        <mc:Fallback xmlns="">
          <p:sp>
            <p:nvSpPr>
              <p:cNvPr id="24" name="TextBox 23"/>
              <p:cNvSpPr txBox="1">
                <a:spLocks noRot="1" noChangeAspect="1" noMove="1" noResize="1" noEditPoints="1" noAdjustHandles="1" noChangeArrowheads="1" noChangeShapeType="1" noTextEdit="1"/>
              </p:cNvSpPr>
              <p:nvPr/>
            </p:nvSpPr>
            <p:spPr>
              <a:xfrm>
                <a:off x="934244" y="3647612"/>
                <a:ext cx="1291316" cy="276999"/>
              </a:xfrm>
              <a:prstGeom prst="rect">
                <a:avLst/>
              </a:prstGeom>
              <a:blipFill>
                <a:blip r:embed="rId10"/>
                <a:stretch>
                  <a:fillRect l="-6132" r="-1415" b="-8696"/>
                </a:stretch>
              </a:blipFill>
            </p:spPr>
            <p:txBody>
              <a:bodyPr/>
              <a:lstStyle/>
              <a:p>
                <a:r>
                  <a:rPr lang="en-GB">
                    <a:noFill/>
                  </a:rPr>
                  <a:t> </a:t>
                </a:r>
              </a:p>
            </p:txBody>
          </p:sp>
        </mc:Fallback>
      </mc:AlternateContent>
      <p:sp>
        <p:nvSpPr>
          <p:cNvPr id="4" name="Curved Left Arrow 3"/>
          <p:cNvSpPr/>
          <p:nvPr/>
        </p:nvSpPr>
        <p:spPr bwMode="auto">
          <a:xfrm>
            <a:off x="5473452" y="4289059"/>
            <a:ext cx="703046" cy="2096677"/>
          </a:xfrm>
          <a:prstGeom prst="curvedLeftArrow">
            <a:avLst/>
          </a:prstGeom>
          <a:solidFill>
            <a:schemeClr val="accent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29" name="Rectangle 6"/>
          <p:cNvSpPr>
            <a:spLocks noChangeArrowheads="1"/>
          </p:cNvSpPr>
          <p:nvPr/>
        </p:nvSpPr>
        <p:spPr bwMode="auto">
          <a:xfrm>
            <a:off x="6373906" y="5098209"/>
            <a:ext cx="790858" cy="40011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p>
            <a:r>
              <a:rPr lang="en-US" sz="2000" b="0" i="0" dirty="0" smtClean="0">
                <a:latin typeface="Tahoma" charset="0"/>
                <a:ea typeface="ＭＳ Ｐゴシック" charset="0"/>
              </a:rPr>
              <a:t>×3.9</a:t>
            </a:r>
            <a:endParaRPr lang="en-US" sz="2000" b="0" i="0" dirty="0">
              <a:latin typeface="Tahoma" charset="0"/>
              <a:ea typeface="ＭＳ Ｐゴシック" charset="0"/>
            </a:endParaRPr>
          </a:p>
        </p:txBody>
      </p:sp>
      <mc:AlternateContent xmlns:mc="http://schemas.openxmlformats.org/markup-compatibility/2006" xmlns:a14="http://schemas.microsoft.com/office/drawing/2010/main">
        <mc:Choice Requires="a14">
          <p:sp>
            <p:nvSpPr>
              <p:cNvPr id="25" name="TextBox 24"/>
              <p:cNvSpPr txBox="1"/>
              <p:nvPr/>
            </p:nvSpPr>
            <p:spPr>
              <a:xfrm>
                <a:off x="2849212" y="2613607"/>
                <a:ext cx="2242793" cy="276999"/>
              </a:xfrm>
              <a:prstGeom prst="rect">
                <a:avLst/>
              </a:prstGeom>
              <a:solidFill>
                <a:srgbClr val="FFFFFF"/>
              </a:solidFill>
            </p:spPr>
            <p:txBody>
              <a:bodyPr wrap="none" lIns="0" tIns="0" rIns="0" bIns="0" rtlCol="0">
                <a:spAutoFit/>
              </a:bodyPr>
              <a:lstStyle/>
              <a:p>
                <a14:m>
                  <m:oMath xmlns:m="http://schemas.openxmlformats.org/officeDocument/2006/math">
                    <m:sSub>
                      <m:sSubPr>
                        <m:ctrlPr>
                          <a:rPr lang="en-GB" sz="1800" b="0" i="1" smtClean="0">
                            <a:latin typeface="Cambria Math" panose="02040503050406030204" pitchFamily="18" charset="0"/>
                            <a:ea typeface="Cambria Math" panose="02040503050406030204" pitchFamily="18" charset="0"/>
                          </a:rPr>
                        </m:ctrlPr>
                      </m:sSubPr>
                      <m:e>
                        <m:r>
                          <a:rPr lang="en-GB" sz="1800" b="0" i="1" smtClean="0">
                            <a:latin typeface="Cambria Math" panose="02040503050406030204" pitchFamily="18" charset="0"/>
                            <a:ea typeface="Cambria Math" panose="02040503050406030204" pitchFamily="18" charset="0"/>
                          </a:rPr>
                          <m:t>𝐴</m:t>
                        </m:r>
                      </m:e>
                      <m:sub>
                        <m:r>
                          <a:rPr lang="en-GB" sz="1800" b="0" i="1" smtClean="0">
                            <a:latin typeface="Cambria Math" panose="02040503050406030204" pitchFamily="18" charset="0"/>
                            <a:ea typeface="Cambria Math" panose="02040503050406030204" pitchFamily="18" charset="0"/>
                          </a:rPr>
                          <m:t>𝑐𝑎𝑏𝑙𝑒</m:t>
                        </m:r>
                      </m:sub>
                    </m:sSub>
                    <m:r>
                      <a:rPr lang="en-GB" sz="1800" b="0" i="1" smtClean="0">
                        <a:latin typeface="Cambria Math" panose="02040503050406030204" pitchFamily="18" charset="0"/>
                        <a:ea typeface="Cambria Math" panose="02040503050406030204" pitchFamily="18" charset="0"/>
                      </a:rPr>
                      <m:t>=26.0859</m:t>
                    </m:r>
                  </m:oMath>
                </a14:m>
                <a:r>
                  <a:rPr lang="en-GB" sz="1800" b="0" i="1" dirty="0" smtClean="0">
                    <a:latin typeface="Cambria Math" panose="02040503050406030204" pitchFamily="18" charset="0"/>
                  </a:rPr>
                  <a:t> </a:t>
                </a:r>
                <a:r>
                  <a:rPr lang="en-GB" sz="1800" b="0" i="0" dirty="0" smtClean="0">
                    <a:latin typeface="Cambria Math" panose="02040503050406030204" pitchFamily="18" charset="0"/>
                  </a:rPr>
                  <a:t>mm</a:t>
                </a:r>
                <a:r>
                  <a:rPr lang="en-GB" sz="1800" b="0" i="0" baseline="30000" dirty="0" smtClean="0">
                    <a:latin typeface="Cambria Math" panose="02040503050406030204" pitchFamily="18" charset="0"/>
                  </a:rPr>
                  <a:t>2</a:t>
                </a:r>
                <a:endParaRPr lang="en-GB" sz="1800" b="0" dirty="0"/>
              </a:p>
            </p:txBody>
          </p:sp>
        </mc:Choice>
        <mc:Fallback xmlns="">
          <p:sp>
            <p:nvSpPr>
              <p:cNvPr id="25" name="TextBox 24"/>
              <p:cNvSpPr txBox="1">
                <a:spLocks noRot="1" noChangeAspect="1" noMove="1" noResize="1" noEditPoints="1" noAdjustHandles="1" noChangeArrowheads="1" noChangeShapeType="1" noTextEdit="1"/>
              </p:cNvSpPr>
              <p:nvPr/>
            </p:nvSpPr>
            <p:spPr>
              <a:xfrm>
                <a:off x="2849212" y="2613607"/>
                <a:ext cx="2242793" cy="276999"/>
              </a:xfrm>
              <a:prstGeom prst="rect">
                <a:avLst/>
              </a:prstGeom>
              <a:blipFill>
                <a:blip r:embed="rId11"/>
                <a:stretch>
                  <a:fillRect l="-3533" t="-31111" r="-3804" b="-48889"/>
                </a:stretch>
              </a:blipFill>
            </p:spPr>
            <p:txBody>
              <a:bodyPr/>
              <a:lstStyle/>
              <a:p>
                <a:r>
                  <a:rPr lang="en-GB">
                    <a:noFill/>
                  </a:rPr>
                  <a:t> </a:t>
                </a:r>
              </a:p>
            </p:txBody>
          </p:sp>
        </mc:Fallback>
      </mc:AlternateContent>
    </p:spTree>
    <p:extLst>
      <p:ext uri="{BB962C8B-B14F-4D97-AF65-F5344CB8AC3E}">
        <p14:creationId xmlns:p14="http://schemas.microsoft.com/office/powerpoint/2010/main" val="1623877586"/>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00FF"/>
                </a:solidFill>
                <a:latin typeface="Calibri Light" panose="020F0302020204030204" pitchFamily="34" charset="0"/>
              </a:rPr>
              <a:t>Here are the field and flux lines as computed in 2D with our (simplified) OPERA model, for the nominal current of 12047 A</a:t>
            </a:r>
            <a:endParaRPr lang="en-US" sz="2800" b="0" i="0" kern="0" dirty="0" smtClean="0">
              <a:solidFill>
                <a:srgbClr val="0000FF"/>
              </a:solidFill>
              <a:latin typeface="Calibri Light" panose="020F0302020204030204" pitchFamily="34" charset="0"/>
            </a:endParaRPr>
          </a:p>
        </p:txBody>
      </p:sp>
      <p:grpSp>
        <p:nvGrpSpPr>
          <p:cNvPr id="11" name="Group 10"/>
          <p:cNvGrpSpPr/>
          <p:nvPr/>
        </p:nvGrpSpPr>
        <p:grpSpPr>
          <a:xfrm>
            <a:off x="1374035" y="6310059"/>
            <a:ext cx="6327066" cy="465631"/>
            <a:chOff x="1374035" y="4970589"/>
            <a:chExt cx="6327066" cy="465631"/>
          </a:xfrm>
        </p:grpSpPr>
        <p:pic>
          <p:nvPicPr>
            <p:cNvPr id="12" name="Picture 11"/>
            <p:cNvPicPr>
              <a:picLocks noChangeAspect="1"/>
            </p:cNvPicPr>
            <p:nvPr/>
          </p:nvPicPr>
          <p:blipFill rotWithShape="1">
            <a:blip r:embed="rId3"/>
            <a:srcRect l="3139" t="92608" r="22690" b="639"/>
            <a:stretch/>
          </p:blipFill>
          <p:spPr>
            <a:xfrm>
              <a:off x="1859461" y="5207000"/>
              <a:ext cx="5425079" cy="229220"/>
            </a:xfrm>
            <a:prstGeom prst="rect">
              <a:avLst/>
            </a:prstGeom>
          </p:spPr>
        </p:pic>
        <p:sp>
          <p:nvSpPr>
            <p:cNvPr id="13" name="TextBox 12"/>
            <p:cNvSpPr txBox="1"/>
            <p:nvPr/>
          </p:nvSpPr>
          <p:spPr>
            <a:xfrm>
              <a:off x="1374035" y="4970589"/>
              <a:ext cx="1008000" cy="276999"/>
            </a:xfrm>
            <a:prstGeom prst="rect">
              <a:avLst/>
            </a:prstGeom>
            <a:noFill/>
            <a:ln w="12700">
              <a:noFill/>
            </a:ln>
          </p:spPr>
          <p:txBody>
            <a:bodyPr wrap="square" rtlCol="0">
              <a:spAutoFit/>
            </a:bodyPr>
            <a:lstStyle/>
            <a:p>
              <a:pPr algn="ctr" defTabSz="216000">
                <a:spcBef>
                  <a:spcPts val="600"/>
                </a:spcBef>
              </a:pPr>
              <a:r>
                <a:rPr lang="en-GB" sz="1200" b="0" i="0" dirty="0" smtClean="0">
                  <a:latin typeface="Calibri" panose="020F0502020204030204" pitchFamily="34" charset="0"/>
                  <a:cs typeface="Courier New" panose="02070309020205020404" pitchFamily="49" charset="0"/>
                </a:rPr>
                <a:t>0</a:t>
              </a:r>
              <a:endParaRPr lang="en-GB" sz="1200" b="0" i="0" dirty="0">
                <a:latin typeface="Calibri" panose="020F0502020204030204" pitchFamily="34" charset="0"/>
                <a:cs typeface="Courier New" panose="02070309020205020404" pitchFamily="49" charset="0"/>
              </a:endParaRPr>
            </a:p>
          </p:txBody>
        </p:sp>
        <p:sp>
          <p:nvSpPr>
            <p:cNvPr id="14" name="TextBox 13"/>
            <p:cNvSpPr txBox="1"/>
            <p:nvPr/>
          </p:nvSpPr>
          <p:spPr>
            <a:xfrm>
              <a:off x="4029218" y="4970589"/>
              <a:ext cx="1008000" cy="276999"/>
            </a:xfrm>
            <a:prstGeom prst="rect">
              <a:avLst/>
            </a:prstGeom>
            <a:noFill/>
            <a:ln w="12700">
              <a:noFill/>
            </a:ln>
          </p:spPr>
          <p:txBody>
            <a:bodyPr wrap="square" rtlCol="0">
              <a:spAutoFit/>
            </a:bodyPr>
            <a:lstStyle/>
            <a:p>
              <a:pPr algn="ctr" defTabSz="216000">
                <a:spcBef>
                  <a:spcPts val="600"/>
                </a:spcBef>
              </a:pPr>
              <a:r>
                <a:rPr lang="en-GB" sz="1200" b="0" i="0" dirty="0" smtClean="0">
                  <a:latin typeface="Calibri" panose="020F0502020204030204" pitchFamily="34" charset="0"/>
                  <a:cs typeface="Courier New" panose="02070309020205020404" pitchFamily="49" charset="0"/>
                </a:rPr>
                <a:t>3 T</a:t>
              </a:r>
              <a:endParaRPr lang="en-GB" sz="1200" b="0" i="0" dirty="0">
                <a:latin typeface="Calibri" panose="020F0502020204030204" pitchFamily="34" charset="0"/>
                <a:cs typeface="Courier New" panose="02070309020205020404" pitchFamily="49" charset="0"/>
              </a:endParaRPr>
            </a:p>
          </p:txBody>
        </p:sp>
        <p:sp>
          <p:nvSpPr>
            <p:cNvPr id="15" name="TextBox 14"/>
            <p:cNvSpPr txBox="1"/>
            <p:nvPr/>
          </p:nvSpPr>
          <p:spPr>
            <a:xfrm>
              <a:off x="6693101" y="4970589"/>
              <a:ext cx="1008000" cy="276999"/>
            </a:xfrm>
            <a:prstGeom prst="rect">
              <a:avLst/>
            </a:prstGeom>
            <a:noFill/>
            <a:ln w="12700">
              <a:noFill/>
            </a:ln>
          </p:spPr>
          <p:txBody>
            <a:bodyPr wrap="square" rtlCol="0">
              <a:spAutoFit/>
            </a:bodyPr>
            <a:lstStyle/>
            <a:p>
              <a:pPr algn="ctr" defTabSz="216000">
                <a:spcBef>
                  <a:spcPts val="600"/>
                </a:spcBef>
              </a:pPr>
              <a:r>
                <a:rPr lang="en-GB" sz="1200" b="0" i="0" dirty="0" smtClean="0">
                  <a:latin typeface="Calibri" panose="020F0502020204030204" pitchFamily="34" charset="0"/>
                  <a:cs typeface="Courier New" panose="02070309020205020404" pitchFamily="49" charset="0"/>
                </a:rPr>
                <a:t>6 T</a:t>
              </a:r>
              <a:endParaRPr lang="en-GB" sz="1200" b="0" i="0" dirty="0">
                <a:latin typeface="Calibri" panose="020F0502020204030204" pitchFamily="34" charset="0"/>
                <a:cs typeface="Courier New" panose="02070309020205020404" pitchFamily="49" charset="0"/>
              </a:endParaRPr>
            </a:p>
          </p:txBody>
        </p:sp>
      </p:grpSp>
      <p:grpSp>
        <p:nvGrpSpPr>
          <p:cNvPr id="5" name="Group 4"/>
          <p:cNvGrpSpPr/>
          <p:nvPr/>
        </p:nvGrpSpPr>
        <p:grpSpPr>
          <a:xfrm>
            <a:off x="1240475" y="928688"/>
            <a:ext cx="6908941" cy="5544972"/>
            <a:chOff x="1240475" y="928688"/>
            <a:chExt cx="6908941" cy="5544972"/>
          </a:xfrm>
        </p:grpSpPr>
        <p:pic>
          <p:nvPicPr>
            <p:cNvPr id="2" name="Picture 1"/>
            <p:cNvPicPr>
              <a:picLocks noChangeAspect="1"/>
            </p:cNvPicPr>
            <p:nvPr/>
          </p:nvPicPr>
          <p:blipFill rotWithShape="1">
            <a:blip r:embed="rId4">
              <a:clrChange>
                <a:clrFrom>
                  <a:srgbClr val="B2B2B2"/>
                </a:clrFrom>
                <a:clrTo>
                  <a:srgbClr val="B2B2B2">
                    <a:alpha val="0"/>
                  </a:srgbClr>
                </a:clrTo>
              </a:clrChange>
            </a:blip>
            <a:srcRect l="28668" t="4719" r="33409" b="14197"/>
            <a:stretch/>
          </p:blipFill>
          <p:spPr>
            <a:xfrm>
              <a:off x="1240475" y="1060120"/>
              <a:ext cx="6585485" cy="5282108"/>
            </a:xfrm>
            <a:prstGeom prst="rect">
              <a:avLst/>
            </a:prstGeom>
          </p:spPr>
        </p:pic>
        <p:sp>
          <p:nvSpPr>
            <p:cNvPr id="4" name="Rectangle 3"/>
            <p:cNvSpPr/>
            <p:nvPr/>
          </p:nvSpPr>
          <p:spPr bwMode="auto">
            <a:xfrm>
              <a:off x="1240475" y="928688"/>
              <a:ext cx="6715901" cy="196056"/>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sp>
          <p:nvSpPr>
            <p:cNvPr id="16" name="Rectangle 15"/>
            <p:cNvSpPr/>
            <p:nvPr/>
          </p:nvSpPr>
          <p:spPr bwMode="auto">
            <a:xfrm>
              <a:off x="7741741" y="1081088"/>
              <a:ext cx="407675" cy="5392572"/>
            </a:xfrm>
            <a:prstGeom prst="rect">
              <a:avLst/>
            </a:prstGeom>
            <a:solidFill>
              <a:srgbClr val="FFFF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1" u="none" strike="noStrike" cap="none" normalizeH="0" baseline="0" smtClean="0">
                <a:ln>
                  <a:noFill/>
                </a:ln>
                <a:solidFill>
                  <a:schemeClr val="tx1"/>
                </a:solidFill>
                <a:effectLst/>
                <a:latin typeface="Times New Roman" pitchFamily="18" charset="0"/>
              </a:endParaRPr>
            </a:p>
          </p:txBody>
        </p:sp>
      </p:grpSp>
    </p:spTree>
    <p:extLst>
      <p:ext uri="{BB962C8B-B14F-4D97-AF65-F5344CB8AC3E}">
        <p14:creationId xmlns:p14="http://schemas.microsoft.com/office/powerpoint/2010/main" val="139320739"/>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00FF"/>
                </a:solidFill>
                <a:latin typeface="Calibri Light" panose="020F0302020204030204" pitchFamily="34" charset="0"/>
              </a:rPr>
              <a:t>Considering the symmetries, only one quarter of the dipole can be modeled; here we plot in particular the field in the </a:t>
            </a:r>
            <a:r>
              <a:rPr lang="en-US" sz="2800" i="0" kern="0" dirty="0" smtClean="0">
                <a:solidFill>
                  <a:srgbClr val="0000FF"/>
                </a:solidFill>
                <a:latin typeface="Calibri Light" panose="020F0302020204030204" pitchFamily="34" charset="0"/>
              </a:rPr>
              <a:t>coil</a:t>
            </a:r>
            <a:endParaRPr lang="en-US" sz="2800" b="0" i="0" kern="0" dirty="0" smtClean="0">
              <a:solidFill>
                <a:srgbClr val="0000FF"/>
              </a:solidFill>
              <a:latin typeface="Calibri Light" panose="020F0302020204030204" pitchFamily="34" charset="0"/>
            </a:endParaRPr>
          </a:p>
        </p:txBody>
      </p:sp>
      <p:grpSp>
        <p:nvGrpSpPr>
          <p:cNvPr id="7" name="Group 6"/>
          <p:cNvGrpSpPr/>
          <p:nvPr/>
        </p:nvGrpSpPr>
        <p:grpSpPr>
          <a:xfrm>
            <a:off x="-211713" y="6190169"/>
            <a:ext cx="6327066" cy="465631"/>
            <a:chOff x="1374035" y="4970589"/>
            <a:chExt cx="6327066" cy="465631"/>
          </a:xfrm>
        </p:grpSpPr>
        <p:pic>
          <p:nvPicPr>
            <p:cNvPr id="8" name="Picture 7"/>
            <p:cNvPicPr>
              <a:picLocks noChangeAspect="1"/>
            </p:cNvPicPr>
            <p:nvPr/>
          </p:nvPicPr>
          <p:blipFill rotWithShape="1">
            <a:blip r:embed="rId3"/>
            <a:srcRect l="3139" t="92608" r="22690" b="639"/>
            <a:stretch/>
          </p:blipFill>
          <p:spPr>
            <a:xfrm>
              <a:off x="1859461" y="5207000"/>
              <a:ext cx="5425079" cy="229220"/>
            </a:xfrm>
            <a:prstGeom prst="rect">
              <a:avLst/>
            </a:prstGeom>
          </p:spPr>
        </p:pic>
        <p:sp>
          <p:nvSpPr>
            <p:cNvPr id="9" name="TextBox 8"/>
            <p:cNvSpPr txBox="1"/>
            <p:nvPr/>
          </p:nvSpPr>
          <p:spPr>
            <a:xfrm>
              <a:off x="1374035" y="4970589"/>
              <a:ext cx="1008000" cy="276999"/>
            </a:xfrm>
            <a:prstGeom prst="rect">
              <a:avLst/>
            </a:prstGeom>
            <a:noFill/>
            <a:ln w="12700">
              <a:noFill/>
            </a:ln>
          </p:spPr>
          <p:txBody>
            <a:bodyPr wrap="square" rtlCol="0">
              <a:spAutoFit/>
            </a:bodyPr>
            <a:lstStyle/>
            <a:p>
              <a:pPr algn="ctr" defTabSz="216000">
                <a:spcBef>
                  <a:spcPts val="600"/>
                </a:spcBef>
              </a:pPr>
              <a:r>
                <a:rPr lang="en-GB" sz="1200" b="0" i="0" dirty="0" smtClean="0">
                  <a:latin typeface="Calibri" panose="020F0502020204030204" pitchFamily="34" charset="0"/>
                  <a:cs typeface="Courier New" panose="02070309020205020404" pitchFamily="49" charset="0"/>
                </a:rPr>
                <a:t>0</a:t>
              </a:r>
              <a:endParaRPr lang="en-GB" sz="1200" b="0" i="0" dirty="0">
                <a:latin typeface="Calibri" panose="020F0502020204030204" pitchFamily="34" charset="0"/>
                <a:cs typeface="Courier New" panose="02070309020205020404" pitchFamily="49" charset="0"/>
              </a:endParaRPr>
            </a:p>
          </p:txBody>
        </p:sp>
        <p:sp>
          <p:nvSpPr>
            <p:cNvPr id="10" name="TextBox 9"/>
            <p:cNvSpPr txBox="1"/>
            <p:nvPr/>
          </p:nvSpPr>
          <p:spPr>
            <a:xfrm>
              <a:off x="4029218" y="4970589"/>
              <a:ext cx="1008000" cy="276999"/>
            </a:xfrm>
            <a:prstGeom prst="rect">
              <a:avLst/>
            </a:prstGeom>
            <a:noFill/>
            <a:ln w="12700">
              <a:noFill/>
            </a:ln>
          </p:spPr>
          <p:txBody>
            <a:bodyPr wrap="square" rtlCol="0">
              <a:spAutoFit/>
            </a:bodyPr>
            <a:lstStyle/>
            <a:p>
              <a:pPr algn="ctr" defTabSz="216000">
                <a:spcBef>
                  <a:spcPts val="600"/>
                </a:spcBef>
              </a:pPr>
              <a:r>
                <a:rPr lang="en-GB" sz="1200" b="0" i="0" dirty="0" smtClean="0">
                  <a:latin typeface="Calibri" panose="020F0502020204030204" pitchFamily="34" charset="0"/>
                  <a:cs typeface="Courier New" panose="02070309020205020404" pitchFamily="49" charset="0"/>
                </a:rPr>
                <a:t>3 T</a:t>
              </a:r>
              <a:endParaRPr lang="en-GB" sz="1200" b="0" i="0" dirty="0">
                <a:latin typeface="Calibri" panose="020F0502020204030204" pitchFamily="34" charset="0"/>
                <a:cs typeface="Courier New" panose="02070309020205020404" pitchFamily="49" charset="0"/>
              </a:endParaRPr>
            </a:p>
          </p:txBody>
        </p:sp>
        <p:sp>
          <p:nvSpPr>
            <p:cNvPr id="11" name="TextBox 10"/>
            <p:cNvSpPr txBox="1"/>
            <p:nvPr/>
          </p:nvSpPr>
          <p:spPr>
            <a:xfrm>
              <a:off x="6693101" y="4970589"/>
              <a:ext cx="1008000" cy="276999"/>
            </a:xfrm>
            <a:prstGeom prst="rect">
              <a:avLst/>
            </a:prstGeom>
            <a:noFill/>
            <a:ln w="12700">
              <a:noFill/>
            </a:ln>
          </p:spPr>
          <p:txBody>
            <a:bodyPr wrap="square" rtlCol="0">
              <a:spAutoFit/>
            </a:bodyPr>
            <a:lstStyle/>
            <a:p>
              <a:pPr algn="ctr" defTabSz="216000">
                <a:spcBef>
                  <a:spcPts val="600"/>
                </a:spcBef>
              </a:pPr>
              <a:r>
                <a:rPr lang="en-GB" sz="1200" b="0" i="0" dirty="0" smtClean="0">
                  <a:latin typeface="Calibri" panose="020F0502020204030204" pitchFamily="34" charset="0"/>
                  <a:cs typeface="Courier New" panose="02070309020205020404" pitchFamily="49" charset="0"/>
                </a:rPr>
                <a:t>6 T</a:t>
              </a:r>
              <a:endParaRPr lang="en-GB" sz="1200" b="0" i="0" dirty="0">
                <a:latin typeface="Calibri" panose="020F0502020204030204" pitchFamily="34" charset="0"/>
                <a:cs typeface="Courier New" panose="02070309020205020404" pitchFamily="49" charset="0"/>
              </a:endParaRPr>
            </a:p>
          </p:txBody>
        </p:sp>
      </p:grpSp>
      <p:sp>
        <p:nvSpPr>
          <p:cNvPr id="12" name="Rectangle 6"/>
          <p:cNvSpPr>
            <a:spLocks noChangeArrowheads="1"/>
          </p:cNvSpPr>
          <p:nvPr/>
        </p:nvSpPr>
        <p:spPr bwMode="auto">
          <a:xfrm>
            <a:off x="6372200" y="1988840"/>
            <a:ext cx="1619226" cy="40011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p>
            <a:r>
              <a:rPr lang="en-US" sz="2000" i="0" dirty="0" err="1" smtClean="0">
                <a:latin typeface="Calibri Light" panose="020F0302020204030204" pitchFamily="34" charset="0"/>
                <a:ea typeface="ＭＳ Ｐゴシック" charset="0"/>
              </a:rPr>
              <a:t>B</a:t>
            </a:r>
            <a:r>
              <a:rPr lang="en-US" sz="2000" i="0" baseline="-25000" dirty="0" err="1" smtClean="0">
                <a:latin typeface="Calibri Light" panose="020F0302020204030204" pitchFamily="34" charset="0"/>
                <a:ea typeface="ＭＳ Ｐゴシック" charset="0"/>
              </a:rPr>
              <a:t>center</a:t>
            </a:r>
            <a:r>
              <a:rPr lang="en-US" sz="2000" i="0" dirty="0" smtClean="0">
                <a:latin typeface="Calibri Light" panose="020F0302020204030204" pitchFamily="34" charset="0"/>
                <a:ea typeface="ＭＳ Ｐゴシック" charset="0"/>
              </a:rPr>
              <a:t> = 5.63 T</a:t>
            </a:r>
            <a:endParaRPr lang="en-US" sz="2000" i="0" dirty="0">
              <a:latin typeface="Calibri Light" panose="020F0302020204030204" pitchFamily="34" charset="0"/>
              <a:ea typeface="ＭＳ Ｐゴシック" charset="0"/>
            </a:endParaRPr>
          </a:p>
        </p:txBody>
      </p:sp>
      <p:sp>
        <p:nvSpPr>
          <p:cNvPr id="13" name="Rectangle 6"/>
          <p:cNvSpPr>
            <a:spLocks noChangeArrowheads="1"/>
          </p:cNvSpPr>
          <p:nvPr/>
        </p:nvSpPr>
        <p:spPr bwMode="auto">
          <a:xfrm>
            <a:off x="6372200" y="2492896"/>
            <a:ext cx="1507144" cy="40011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p>
            <a:r>
              <a:rPr lang="en-US" sz="2000" i="0" dirty="0" err="1" smtClean="0">
                <a:latin typeface="Calibri Light" panose="020F0302020204030204" pitchFamily="34" charset="0"/>
                <a:ea typeface="ＭＳ Ｐゴシック" charset="0"/>
              </a:rPr>
              <a:t>B</a:t>
            </a:r>
            <a:r>
              <a:rPr lang="en-US" sz="2000" i="0" baseline="-25000" dirty="0" err="1" smtClean="0">
                <a:latin typeface="Calibri Light" panose="020F0302020204030204" pitchFamily="34" charset="0"/>
                <a:ea typeface="ＭＳ Ｐゴシック" charset="0"/>
              </a:rPr>
              <a:t>peak</a:t>
            </a:r>
            <a:r>
              <a:rPr lang="en-US" sz="2000" i="0" dirty="0" smtClean="0">
                <a:latin typeface="Calibri Light" panose="020F0302020204030204" pitchFamily="34" charset="0"/>
                <a:ea typeface="ＭＳ Ｐゴシック" charset="0"/>
              </a:rPr>
              <a:t> = 6.54 T</a:t>
            </a:r>
          </a:p>
        </p:txBody>
      </p:sp>
      <p:sp>
        <p:nvSpPr>
          <p:cNvPr id="14" name="Rectangle 6"/>
          <p:cNvSpPr>
            <a:spLocks noChangeArrowheads="1"/>
          </p:cNvSpPr>
          <p:nvPr/>
        </p:nvSpPr>
        <p:spPr bwMode="auto">
          <a:xfrm>
            <a:off x="6399807" y="3212976"/>
            <a:ext cx="1633781" cy="40011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p>
            <a:r>
              <a:rPr lang="en-US" sz="2000" i="0" dirty="0" err="1" smtClean="0">
                <a:latin typeface="Calibri Light" panose="020F0302020204030204" pitchFamily="34" charset="0"/>
                <a:ea typeface="ＭＳ Ｐゴシック" charset="0"/>
              </a:rPr>
              <a:t>I</a:t>
            </a:r>
            <a:r>
              <a:rPr lang="en-US" sz="2000" i="0" baseline="-25000" dirty="0" err="1" smtClean="0">
                <a:latin typeface="Calibri Light" panose="020F0302020204030204" pitchFamily="34" charset="0"/>
                <a:ea typeface="ＭＳ Ｐゴシック" charset="0"/>
              </a:rPr>
              <a:t>nom</a:t>
            </a:r>
            <a:r>
              <a:rPr lang="en-US" sz="2000" i="0" dirty="0" smtClean="0">
                <a:latin typeface="Calibri Light" panose="020F0302020204030204" pitchFamily="34" charset="0"/>
                <a:ea typeface="ＭＳ Ｐゴシック" charset="0"/>
              </a:rPr>
              <a:t> = 12047 A</a:t>
            </a:r>
          </a:p>
        </p:txBody>
      </p:sp>
      <p:pic>
        <p:nvPicPr>
          <p:cNvPr id="2" name="Picture 1"/>
          <p:cNvPicPr>
            <a:picLocks noChangeAspect="1"/>
          </p:cNvPicPr>
          <p:nvPr/>
        </p:nvPicPr>
        <p:blipFill rotWithShape="1">
          <a:blip r:embed="rId4">
            <a:clrChange>
              <a:clrFrom>
                <a:srgbClr val="B2B2B2"/>
              </a:clrFrom>
              <a:clrTo>
                <a:srgbClr val="B2B2B2">
                  <a:alpha val="0"/>
                </a:srgbClr>
              </a:clrTo>
            </a:clrChange>
          </a:blip>
          <a:srcRect l="4740" t="3667" r="59481" b="13144"/>
          <a:stretch/>
        </p:blipFill>
        <p:spPr>
          <a:xfrm>
            <a:off x="254673" y="1268049"/>
            <a:ext cx="5556184" cy="4846228"/>
          </a:xfrm>
          <a:prstGeom prst="rect">
            <a:avLst/>
          </a:prstGeom>
        </p:spPr>
      </p:pic>
      <p:pic>
        <p:nvPicPr>
          <p:cNvPr id="15" name="Picture 14"/>
          <p:cNvPicPr>
            <a:picLocks noChangeAspect="1"/>
          </p:cNvPicPr>
          <p:nvPr/>
        </p:nvPicPr>
        <p:blipFill rotWithShape="1">
          <a:blip r:embed="rId4">
            <a:clrChange>
              <a:clrFrom>
                <a:srgbClr val="B2B2B2"/>
              </a:clrFrom>
              <a:clrTo>
                <a:srgbClr val="B2B2B2">
                  <a:alpha val="0"/>
                </a:srgbClr>
              </a:clrTo>
            </a:clrChange>
          </a:blip>
          <a:srcRect l="80320" t="86288" r="14116" b="10348"/>
          <a:stretch/>
        </p:blipFill>
        <p:spPr>
          <a:xfrm>
            <a:off x="5508104" y="5969326"/>
            <a:ext cx="864096" cy="195978"/>
          </a:xfrm>
          <a:prstGeom prst="rect">
            <a:avLst/>
          </a:prstGeom>
        </p:spPr>
      </p:pic>
    </p:spTree>
    <p:extLst>
      <p:ext uri="{BB962C8B-B14F-4D97-AF65-F5344CB8AC3E}">
        <p14:creationId xmlns:p14="http://schemas.microsoft.com/office/powerpoint/2010/main" val="3738776149"/>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00FF"/>
                </a:solidFill>
                <a:latin typeface="Calibri Light" panose="020F0302020204030204" pitchFamily="34" charset="0"/>
              </a:rPr>
              <a:t>This is the “load line” of D1 using our 2D model</a:t>
            </a:r>
            <a:endParaRPr lang="en-US" sz="2800" b="0" i="0" kern="0" dirty="0" smtClean="0">
              <a:solidFill>
                <a:srgbClr val="0000FF"/>
              </a:solidFill>
              <a:latin typeface="Calibri Light" panose="020F0302020204030204" pitchFamily="34" charset="0"/>
            </a:endParaRPr>
          </a:p>
        </p:txBody>
      </p:sp>
      <p:pic>
        <p:nvPicPr>
          <p:cNvPr id="3" name="Picture 2"/>
          <p:cNvPicPr>
            <a:picLocks noChangeAspect="1"/>
          </p:cNvPicPr>
          <p:nvPr/>
        </p:nvPicPr>
        <p:blipFill>
          <a:blip r:embed="rId3"/>
          <a:stretch>
            <a:fillRect/>
          </a:stretch>
        </p:blipFill>
        <p:spPr>
          <a:xfrm>
            <a:off x="643283" y="928688"/>
            <a:ext cx="7857433" cy="5651501"/>
          </a:xfrm>
          <a:prstGeom prst="rect">
            <a:avLst/>
          </a:prstGeom>
        </p:spPr>
      </p:pic>
    </p:spTree>
    <p:extLst>
      <p:ext uri="{BB962C8B-B14F-4D97-AF65-F5344CB8AC3E}">
        <p14:creationId xmlns:p14="http://schemas.microsoft.com/office/powerpoint/2010/main" val="2439482906"/>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clrChange>
              <a:clrFrom>
                <a:srgbClr val="B2B2B2"/>
              </a:clrFrom>
              <a:clrTo>
                <a:srgbClr val="B2B2B2">
                  <a:alpha val="0"/>
                </a:srgbClr>
              </a:clrTo>
            </a:clrChange>
          </a:blip>
          <a:srcRect l="7732" t="3666" r="58691" b="12091"/>
          <a:stretch/>
        </p:blipFill>
        <p:spPr>
          <a:xfrm>
            <a:off x="335651" y="902088"/>
            <a:ext cx="6120681" cy="5760641"/>
          </a:xfrm>
          <a:prstGeom prst="rect">
            <a:avLst/>
          </a:prstGeom>
        </p:spPr>
      </p:pic>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00FF"/>
                </a:solidFill>
                <a:latin typeface="Calibri Light" panose="020F0302020204030204" pitchFamily="34" charset="0"/>
              </a:rPr>
              <a:t>The Lorentz forces can be quite impressive</a:t>
            </a:r>
            <a:endParaRPr lang="en-US" sz="2800" b="0" i="0" kern="0" baseline="30000" dirty="0" smtClean="0">
              <a:solidFill>
                <a:srgbClr val="0000FF"/>
              </a:solidFill>
              <a:latin typeface="Calibri Light" panose="020F0302020204030204" pitchFamily="34" charset="0"/>
            </a:endParaRPr>
          </a:p>
        </p:txBody>
      </p:sp>
      <p:cxnSp>
        <p:nvCxnSpPr>
          <p:cNvPr id="5" name="Straight Arrow Connector 4"/>
          <p:cNvCxnSpPr/>
          <p:nvPr/>
        </p:nvCxnSpPr>
        <p:spPr bwMode="auto">
          <a:xfrm flipH="1" flipV="1">
            <a:off x="2021995" y="5397329"/>
            <a:ext cx="1692000" cy="957600"/>
          </a:xfrm>
          <a:prstGeom prst="straightConnector1">
            <a:avLst/>
          </a:prstGeom>
          <a:solidFill>
            <a:schemeClr val="accent1"/>
          </a:solidFill>
          <a:ln w="19050" cap="flat" cmpd="sng" algn="ctr">
            <a:solidFill>
              <a:srgbClr val="00B050"/>
            </a:solidFill>
            <a:prstDash val="solid"/>
            <a:round/>
            <a:headEnd type="triangle" w="med" len="lg"/>
            <a:tailEnd type="none" w="med" len="lg"/>
          </a:ln>
          <a:effectLst/>
        </p:spPr>
      </p:cxnSp>
      <p:cxnSp>
        <p:nvCxnSpPr>
          <p:cNvPr id="7" name="Straight Arrow Connector 6"/>
          <p:cNvCxnSpPr/>
          <p:nvPr/>
        </p:nvCxnSpPr>
        <p:spPr bwMode="auto">
          <a:xfrm flipH="1" flipV="1">
            <a:off x="2304965" y="6047129"/>
            <a:ext cx="1627200" cy="615600"/>
          </a:xfrm>
          <a:prstGeom prst="straightConnector1">
            <a:avLst/>
          </a:prstGeom>
          <a:solidFill>
            <a:schemeClr val="accent1"/>
          </a:solidFill>
          <a:ln w="19050" cap="flat" cmpd="sng" algn="ctr">
            <a:solidFill>
              <a:srgbClr val="00B050"/>
            </a:solidFill>
            <a:prstDash val="solid"/>
            <a:round/>
            <a:headEnd type="triangle" w="med" len="lg"/>
            <a:tailEnd type="none" w="med" len="lg"/>
          </a:ln>
          <a:effectLst/>
        </p:spPr>
      </p:cxnSp>
      <p:sp>
        <p:nvSpPr>
          <p:cNvPr id="8" name="Rectangle 6"/>
          <p:cNvSpPr>
            <a:spLocks noChangeArrowheads="1"/>
          </p:cNvSpPr>
          <p:nvPr/>
        </p:nvSpPr>
        <p:spPr bwMode="auto">
          <a:xfrm>
            <a:off x="6753911" y="811153"/>
            <a:ext cx="2266198" cy="5786199"/>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p>
            <a:r>
              <a:rPr lang="en-US" sz="2000" i="0" dirty="0" smtClean="0">
                <a:latin typeface="Calibri Light" panose="020F0302020204030204" pitchFamily="34" charset="0"/>
                <a:ea typeface="ＭＳ Ｐゴシック" charset="0"/>
              </a:rPr>
              <a:t>block 1</a:t>
            </a:r>
          </a:p>
          <a:p>
            <a:r>
              <a:rPr lang="en-US" sz="2000" i="0" dirty="0" err="1" smtClean="0">
                <a:latin typeface="Calibri Light" panose="020F0302020204030204" pitchFamily="34" charset="0"/>
                <a:ea typeface="ＭＳ Ｐゴシック" charset="0"/>
              </a:rPr>
              <a:t>F</a:t>
            </a:r>
            <a:r>
              <a:rPr lang="en-US" sz="2000" i="0" baseline="-25000" dirty="0" err="1" smtClean="0">
                <a:latin typeface="Calibri Light" panose="020F0302020204030204" pitchFamily="34" charset="0"/>
                <a:ea typeface="ＭＳ Ｐゴシック" charset="0"/>
              </a:rPr>
              <a:t>x</a:t>
            </a:r>
            <a:r>
              <a:rPr lang="en-US" sz="2000" i="0" dirty="0" smtClean="0">
                <a:latin typeface="Calibri Light" panose="020F0302020204030204" pitchFamily="34" charset="0"/>
                <a:ea typeface="ＭＳ Ｐゴシック" charset="0"/>
              </a:rPr>
              <a:t> = 0.452 MN/m</a:t>
            </a:r>
          </a:p>
          <a:p>
            <a:r>
              <a:rPr lang="en-US" sz="2000" i="0" dirty="0" err="1" smtClean="0">
                <a:latin typeface="Calibri Light" panose="020F0302020204030204" pitchFamily="34" charset="0"/>
                <a:ea typeface="ＭＳ Ｐゴシック" charset="0"/>
              </a:rPr>
              <a:t>F</a:t>
            </a:r>
            <a:r>
              <a:rPr lang="en-US" sz="2000" i="0" baseline="-25000" dirty="0" err="1" smtClean="0">
                <a:latin typeface="Calibri Light" panose="020F0302020204030204" pitchFamily="34" charset="0"/>
                <a:ea typeface="ＭＳ Ｐゴシック" charset="0"/>
              </a:rPr>
              <a:t>y</a:t>
            </a:r>
            <a:r>
              <a:rPr lang="en-US" sz="2000" i="0" dirty="0" smtClean="0">
                <a:latin typeface="Calibri Light" panose="020F0302020204030204" pitchFamily="34" charset="0"/>
                <a:ea typeface="ＭＳ Ｐゴシック" charset="0"/>
              </a:rPr>
              <a:t> </a:t>
            </a:r>
            <a:r>
              <a:rPr lang="en-US" sz="2000" i="0" dirty="0">
                <a:latin typeface="Calibri Light" panose="020F0302020204030204" pitchFamily="34" charset="0"/>
                <a:ea typeface="ＭＳ Ｐゴシック" charset="0"/>
              </a:rPr>
              <a:t>= </a:t>
            </a:r>
            <a:r>
              <a:rPr lang="en-US" sz="2000" i="0" dirty="0" smtClean="0">
                <a:latin typeface="Calibri Light" panose="020F0302020204030204" pitchFamily="34" charset="0"/>
                <a:ea typeface="ＭＳ Ｐゴシック" charset="0"/>
              </a:rPr>
              <a:t>-0.171 </a:t>
            </a:r>
            <a:r>
              <a:rPr lang="en-US" sz="2000" i="0" dirty="0">
                <a:latin typeface="Calibri Light" panose="020F0302020204030204" pitchFamily="34" charset="0"/>
                <a:ea typeface="ＭＳ Ｐゴシック" charset="0"/>
              </a:rPr>
              <a:t>MN/m</a:t>
            </a:r>
          </a:p>
          <a:p>
            <a:endParaRPr lang="en-US" sz="1000" i="0" dirty="0" smtClean="0">
              <a:latin typeface="Calibri Light" panose="020F0302020204030204" pitchFamily="34" charset="0"/>
              <a:ea typeface="ＭＳ Ｐゴシック" charset="0"/>
            </a:endParaRPr>
          </a:p>
          <a:p>
            <a:r>
              <a:rPr lang="en-US" sz="2000" i="0" dirty="0" smtClean="0">
                <a:latin typeface="Calibri Light" panose="020F0302020204030204" pitchFamily="34" charset="0"/>
                <a:ea typeface="ＭＳ Ｐゴシック" charset="0"/>
              </a:rPr>
              <a:t>block 2</a:t>
            </a:r>
            <a:endParaRPr lang="en-US" sz="2000" i="0" dirty="0">
              <a:latin typeface="Calibri Light" panose="020F0302020204030204" pitchFamily="34" charset="0"/>
              <a:ea typeface="ＭＳ Ｐゴシック" charset="0"/>
            </a:endParaRPr>
          </a:p>
          <a:p>
            <a:r>
              <a:rPr lang="en-US" sz="2000" i="0" dirty="0" err="1">
                <a:latin typeface="Calibri Light" panose="020F0302020204030204" pitchFamily="34" charset="0"/>
                <a:ea typeface="ＭＳ Ｐゴシック" charset="0"/>
              </a:rPr>
              <a:t>F</a:t>
            </a:r>
            <a:r>
              <a:rPr lang="en-US" sz="2000" i="0" baseline="-25000" dirty="0" err="1">
                <a:latin typeface="Calibri Light" panose="020F0302020204030204" pitchFamily="34" charset="0"/>
                <a:ea typeface="ＭＳ Ｐゴシック" charset="0"/>
              </a:rPr>
              <a:t>x</a:t>
            </a:r>
            <a:r>
              <a:rPr lang="en-US" sz="2000" i="0" dirty="0">
                <a:latin typeface="Calibri Light" panose="020F0302020204030204" pitchFamily="34" charset="0"/>
                <a:ea typeface="ＭＳ Ｐゴシック" charset="0"/>
              </a:rPr>
              <a:t> = </a:t>
            </a:r>
            <a:r>
              <a:rPr lang="en-US" sz="2000" i="0" dirty="0" smtClean="0">
                <a:latin typeface="Calibri Light" panose="020F0302020204030204" pitchFamily="34" charset="0"/>
                <a:ea typeface="ＭＳ Ｐゴシック" charset="0"/>
              </a:rPr>
              <a:t>0.470 </a:t>
            </a:r>
            <a:r>
              <a:rPr lang="en-US" sz="2000" i="0" dirty="0">
                <a:latin typeface="Calibri Light" panose="020F0302020204030204" pitchFamily="34" charset="0"/>
                <a:ea typeface="ＭＳ Ｐゴシック" charset="0"/>
              </a:rPr>
              <a:t>MN/m</a:t>
            </a:r>
          </a:p>
          <a:p>
            <a:r>
              <a:rPr lang="en-US" sz="2000" i="0" dirty="0" err="1">
                <a:latin typeface="Calibri Light" panose="020F0302020204030204" pitchFamily="34" charset="0"/>
                <a:ea typeface="ＭＳ Ｐゴシック" charset="0"/>
              </a:rPr>
              <a:t>F</a:t>
            </a:r>
            <a:r>
              <a:rPr lang="en-US" sz="2000" i="0" baseline="-25000" dirty="0" err="1">
                <a:latin typeface="Calibri Light" panose="020F0302020204030204" pitchFamily="34" charset="0"/>
                <a:ea typeface="ＭＳ Ｐゴシック" charset="0"/>
              </a:rPr>
              <a:t>y</a:t>
            </a:r>
            <a:r>
              <a:rPr lang="en-US" sz="2000" i="0" dirty="0">
                <a:latin typeface="Calibri Light" panose="020F0302020204030204" pitchFamily="34" charset="0"/>
                <a:ea typeface="ＭＳ Ｐゴシック" charset="0"/>
              </a:rPr>
              <a:t> = </a:t>
            </a:r>
            <a:r>
              <a:rPr lang="en-US" sz="2000" i="0" dirty="0" smtClean="0">
                <a:latin typeface="Calibri Light" panose="020F0302020204030204" pitchFamily="34" charset="0"/>
                <a:ea typeface="ＭＳ Ｐゴシック" charset="0"/>
              </a:rPr>
              <a:t>-0.266 </a:t>
            </a:r>
            <a:r>
              <a:rPr lang="en-US" sz="2000" i="0" dirty="0">
                <a:latin typeface="Calibri Light" panose="020F0302020204030204" pitchFamily="34" charset="0"/>
                <a:ea typeface="ＭＳ Ｐゴシック" charset="0"/>
              </a:rPr>
              <a:t>MN/m</a:t>
            </a:r>
          </a:p>
          <a:p>
            <a:endParaRPr lang="en-US" sz="1000" i="0" dirty="0" smtClean="0">
              <a:latin typeface="Calibri Light" panose="020F0302020204030204" pitchFamily="34" charset="0"/>
              <a:ea typeface="ＭＳ Ｐゴシック" charset="0"/>
            </a:endParaRPr>
          </a:p>
          <a:p>
            <a:r>
              <a:rPr lang="en-US" sz="2000" i="0" dirty="0" smtClean="0">
                <a:latin typeface="Calibri Light" panose="020F0302020204030204" pitchFamily="34" charset="0"/>
                <a:ea typeface="ＭＳ Ｐゴシック" charset="0"/>
              </a:rPr>
              <a:t>block 3</a:t>
            </a:r>
            <a:endParaRPr lang="en-US" sz="2000" i="0" dirty="0">
              <a:latin typeface="Calibri Light" panose="020F0302020204030204" pitchFamily="34" charset="0"/>
              <a:ea typeface="ＭＳ Ｐゴシック" charset="0"/>
            </a:endParaRPr>
          </a:p>
          <a:p>
            <a:r>
              <a:rPr lang="en-US" sz="2000" i="0" dirty="0" err="1">
                <a:latin typeface="Calibri Light" panose="020F0302020204030204" pitchFamily="34" charset="0"/>
                <a:ea typeface="ＭＳ Ｐゴシック" charset="0"/>
              </a:rPr>
              <a:t>F</a:t>
            </a:r>
            <a:r>
              <a:rPr lang="en-US" sz="2000" i="0" baseline="-25000" dirty="0" err="1">
                <a:latin typeface="Calibri Light" panose="020F0302020204030204" pitchFamily="34" charset="0"/>
                <a:ea typeface="ＭＳ Ｐゴシック" charset="0"/>
              </a:rPr>
              <a:t>x</a:t>
            </a:r>
            <a:r>
              <a:rPr lang="en-US" sz="2000" i="0" dirty="0">
                <a:latin typeface="Calibri Light" panose="020F0302020204030204" pitchFamily="34" charset="0"/>
                <a:ea typeface="ＭＳ Ｐゴシック" charset="0"/>
              </a:rPr>
              <a:t> = </a:t>
            </a:r>
            <a:r>
              <a:rPr lang="en-US" sz="2000" i="0" dirty="0" smtClean="0">
                <a:latin typeface="Calibri Light" panose="020F0302020204030204" pitchFamily="34" charset="0"/>
                <a:ea typeface="ＭＳ Ｐゴシック" charset="0"/>
              </a:rPr>
              <a:t>0.394 </a:t>
            </a:r>
            <a:r>
              <a:rPr lang="en-US" sz="2000" i="0" dirty="0">
                <a:latin typeface="Calibri Light" panose="020F0302020204030204" pitchFamily="34" charset="0"/>
                <a:ea typeface="ＭＳ Ｐゴシック" charset="0"/>
              </a:rPr>
              <a:t>MN/m</a:t>
            </a:r>
          </a:p>
          <a:p>
            <a:r>
              <a:rPr lang="en-US" sz="2000" i="0" dirty="0" err="1">
                <a:latin typeface="Calibri Light" panose="020F0302020204030204" pitchFamily="34" charset="0"/>
                <a:ea typeface="ＭＳ Ｐゴシック" charset="0"/>
              </a:rPr>
              <a:t>F</a:t>
            </a:r>
            <a:r>
              <a:rPr lang="en-US" sz="2000" i="0" baseline="-25000" dirty="0" err="1">
                <a:latin typeface="Calibri Light" panose="020F0302020204030204" pitchFamily="34" charset="0"/>
                <a:ea typeface="ＭＳ Ｐゴシック" charset="0"/>
              </a:rPr>
              <a:t>y</a:t>
            </a:r>
            <a:r>
              <a:rPr lang="en-US" sz="2000" i="0" dirty="0">
                <a:latin typeface="Calibri Light" panose="020F0302020204030204" pitchFamily="34" charset="0"/>
                <a:ea typeface="ＭＳ Ｐゴシック" charset="0"/>
              </a:rPr>
              <a:t> = -</a:t>
            </a:r>
            <a:r>
              <a:rPr lang="en-US" sz="2000" i="0" dirty="0" smtClean="0">
                <a:latin typeface="Calibri Light" panose="020F0302020204030204" pitchFamily="34" charset="0"/>
                <a:ea typeface="ＭＳ Ｐゴシック" charset="0"/>
              </a:rPr>
              <a:t>0.159 </a:t>
            </a:r>
            <a:r>
              <a:rPr lang="en-US" sz="2000" i="0" dirty="0">
                <a:latin typeface="Calibri Light" panose="020F0302020204030204" pitchFamily="34" charset="0"/>
                <a:ea typeface="ＭＳ Ｐゴシック" charset="0"/>
              </a:rPr>
              <a:t>MN/m</a:t>
            </a:r>
          </a:p>
          <a:p>
            <a:endParaRPr lang="en-US" sz="1000" i="0" dirty="0" smtClean="0">
              <a:latin typeface="Calibri Light" panose="020F0302020204030204" pitchFamily="34" charset="0"/>
              <a:ea typeface="ＭＳ Ｐゴシック" charset="0"/>
            </a:endParaRPr>
          </a:p>
          <a:p>
            <a:r>
              <a:rPr lang="en-US" sz="2000" i="0" dirty="0" smtClean="0">
                <a:latin typeface="Calibri Light" panose="020F0302020204030204" pitchFamily="34" charset="0"/>
                <a:ea typeface="ＭＳ Ｐゴシック" charset="0"/>
              </a:rPr>
              <a:t>block 4</a:t>
            </a:r>
            <a:endParaRPr lang="en-US" sz="2000" i="0" dirty="0">
              <a:latin typeface="Calibri Light" panose="020F0302020204030204" pitchFamily="34" charset="0"/>
              <a:ea typeface="ＭＳ Ｐゴシック" charset="0"/>
            </a:endParaRPr>
          </a:p>
          <a:p>
            <a:r>
              <a:rPr lang="en-US" sz="2000" i="0" dirty="0" err="1">
                <a:latin typeface="Calibri Light" panose="020F0302020204030204" pitchFamily="34" charset="0"/>
                <a:ea typeface="ＭＳ Ｐゴシック" charset="0"/>
              </a:rPr>
              <a:t>F</a:t>
            </a:r>
            <a:r>
              <a:rPr lang="en-US" sz="2000" i="0" baseline="-25000" dirty="0" err="1">
                <a:latin typeface="Calibri Light" panose="020F0302020204030204" pitchFamily="34" charset="0"/>
                <a:ea typeface="ＭＳ Ｐゴシック" charset="0"/>
              </a:rPr>
              <a:t>x</a:t>
            </a:r>
            <a:r>
              <a:rPr lang="en-US" sz="2000" i="0" dirty="0">
                <a:latin typeface="Calibri Light" panose="020F0302020204030204" pitchFamily="34" charset="0"/>
                <a:ea typeface="ＭＳ Ｐゴシック" charset="0"/>
              </a:rPr>
              <a:t> = </a:t>
            </a:r>
            <a:r>
              <a:rPr lang="en-US" sz="2000" i="0" dirty="0" smtClean="0">
                <a:latin typeface="Calibri Light" panose="020F0302020204030204" pitchFamily="34" charset="0"/>
                <a:ea typeface="ＭＳ Ｐゴシック" charset="0"/>
              </a:rPr>
              <a:t>0.236 </a:t>
            </a:r>
            <a:r>
              <a:rPr lang="en-US" sz="2000" i="0" dirty="0">
                <a:latin typeface="Calibri Light" panose="020F0302020204030204" pitchFamily="34" charset="0"/>
                <a:ea typeface="ＭＳ Ｐゴシック" charset="0"/>
              </a:rPr>
              <a:t>MN/m</a:t>
            </a:r>
          </a:p>
          <a:p>
            <a:r>
              <a:rPr lang="en-US" sz="2000" i="0" dirty="0" err="1">
                <a:latin typeface="Calibri Light" panose="020F0302020204030204" pitchFamily="34" charset="0"/>
                <a:ea typeface="ＭＳ Ｐゴシック" charset="0"/>
              </a:rPr>
              <a:t>F</a:t>
            </a:r>
            <a:r>
              <a:rPr lang="en-US" sz="2000" i="0" baseline="-25000" dirty="0" err="1">
                <a:latin typeface="Calibri Light" panose="020F0302020204030204" pitchFamily="34" charset="0"/>
                <a:ea typeface="ＭＳ Ｐゴシック" charset="0"/>
              </a:rPr>
              <a:t>y</a:t>
            </a:r>
            <a:r>
              <a:rPr lang="en-US" sz="2000" i="0" dirty="0">
                <a:latin typeface="Calibri Light" panose="020F0302020204030204" pitchFamily="34" charset="0"/>
                <a:ea typeface="ＭＳ Ｐゴシック" charset="0"/>
              </a:rPr>
              <a:t> = -</a:t>
            </a:r>
            <a:r>
              <a:rPr lang="en-US" sz="2000" i="0" dirty="0" smtClean="0">
                <a:latin typeface="Calibri Light" panose="020F0302020204030204" pitchFamily="34" charset="0"/>
                <a:ea typeface="ＭＳ Ｐゴシック" charset="0"/>
              </a:rPr>
              <a:t>0.048 </a:t>
            </a:r>
            <a:r>
              <a:rPr lang="en-US" sz="2000" i="0" dirty="0">
                <a:latin typeface="Calibri Light" panose="020F0302020204030204" pitchFamily="34" charset="0"/>
                <a:ea typeface="ＭＳ Ｐゴシック" charset="0"/>
              </a:rPr>
              <a:t>MN/m</a:t>
            </a:r>
          </a:p>
          <a:p>
            <a:endParaRPr lang="en-US" sz="2000" i="0" dirty="0" smtClean="0">
              <a:latin typeface="Calibri Light" panose="020F0302020204030204" pitchFamily="34" charset="0"/>
              <a:ea typeface="ＭＳ Ｐゴシック" charset="0"/>
            </a:endParaRPr>
          </a:p>
          <a:p>
            <a:r>
              <a:rPr lang="en-US" sz="2000" i="0" dirty="0" smtClean="0">
                <a:latin typeface="Calibri Light" panose="020F0302020204030204" pitchFamily="34" charset="0"/>
                <a:ea typeface="ＭＳ Ｐゴシック" charset="0"/>
              </a:rPr>
              <a:t>in total (per quarter)</a:t>
            </a:r>
          </a:p>
          <a:p>
            <a:r>
              <a:rPr lang="en-US" sz="2000" i="0" dirty="0" err="1" smtClean="0">
                <a:latin typeface="Calibri Light" panose="020F0302020204030204" pitchFamily="34" charset="0"/>
                <a:ea typeface="ＭＳ Ｐゴシック" charset="0"/>
              </a:rPr>
              <a:t>F</a:t>
            </a:r>
            <a:r>
              <a:rPr lang="en-US" sz="2000" i="0" baseline="-25000" dirty="0" err="1" smtClean="0">
                <a:latin typeface="Calibri Light" panose="020F0302020204030204" pitchFamily="34" charset="0"/>
                <a:ea typeface="ＭＳ Ｐゴシック" charset="0"/>
              </a:rPr>
              <a:t>x</a:t>
            </a:r>
            <a:r>
              <a:rPr lang="en-US" sz="2000" i="0" dirty="0" smtClean="0">
                <a:latin typeface="Calibri Light" panose="020F0302020204030204" pitchFamily="34" charset="0"/>
                <a:ea typeface="ＭＳ Ｐゴシック" charset="0"/>
              </a:rPr>
              <a:t> </a:t>
            </a:r>
            <a:r>
              <a:rPr lang="en-US" sz="2000" i="0" dirty="0">
                <a:latin typeface="Calibri Light" panose="020F0302020204030204" pitchFamily="34" charset="0"/>
                <a:ea typeface="ＭＳ Ｐゴシック" charset="0"/>
              </a:rPr>
              <a:t>= </a:t>
            </a:r>
            <a:r>
              <a:rPr lang="en-US" sz="2000" i="0" dirty="0" smtClean="0">
                <a:latin typeface="Calibri Light" panose="020F0302020204030204" pitchFamily="34" charset="0"/>
                <a:ea typeface="ＭＳ Ｐゴシック" charset="0"/>
              </a:rPr>
              <a:t>1.551 MN/m</a:t>
            </a:r>
            <a:endParaRPr lang="en-US" sz="2000" i="0" dirty="0">
              <a:latin typeface="Calibri Light" panose="020F0302020204030204" pitchFamily="34" charset="0"/>
              <a:ea typeface="ＭＳ Ｐゴシック" charset="0"/>
            </a:endParaRPr>
          </a:p>
          <a:p>
            <a:r>
              <a:rPr lang="en-US" sz="2000" i="0" dirty="0" err="1" smtClean="0">
                <a:latin typeface="Calibri Light" panose="020F0302020204030204" pitchFamily="34" charset="0"/>
                <a:ea typeface="ＭＳ Ｐゴシック" charset="0"/>
              </a:rPr>
              <a:t>F</a:t>
            </a:r>
            <a:r>
              <a:rPr lang="en-US" sz="2000" i="0" baseline="-25000" dirty="0" err="1" smtClean="0">
                <a:latin typeface="Calibri Light" panose="020F0302020204030204" pitchFamily="34" charset="0"/>
                <a:ea typeface="ＭＳ Ｐゴシック" charset="0"/>
              </a:rPr>
              <a:t>y</a:t>
            </a:r>
            <a:r>
              <a:rPr lang="en-US" sz="2000" i="0" dirty="0" smtClean="0">
                <a:latin typeface="Calibri Light" panose="020F0302020204030204" pitchFamily="34" charset="0"/>
                <a:ea typeface="ＭＳ Ｐゴシック" charset="0"/>
              </a:rPr>
              <a:t> </a:t>
            </a:r>
            <a:r>
              <a:rPr lang="en-US" sz="2000" i="0" dirty="0">
                <a:latin typeface="Calibri Light" panose="020F0302020204030204" pitchFamily="34" charset="0"/>
                <a:ea typeface="ＭＳ Ｐゴシック" charset="0"/>
              </a:rPr>
              <a:t>= </a:t>
            </a:r>
            <a:r>
              <a:rPr lang="en-US" sz="2000" i="0" dirty="0" smtClean="0">
                <a:latin typeface="Calibri Light" panose="020F0302020204030204" pitchFamily="34" charset="0"/>
                <a:ea typeface="ＭＳ Ｐゴシック" charset="0"/>
              </a:rPr>
              <a:t>0.645 </a:t>
            </a:r>
            <a:r>
              <a:rPr lang="en-US" sz="2000" i="0" dirty="0">
                <a:latin typeface="Calibri Light" panose="020F0302020204030204" pitchFamily="34" charset="0"/>
                <a:ea typeface="ＭＳ Ｐゴシック" charset="0"/>
              </a:rPr>
              <a:t>MN/m</a:t>
            </a:r>
          </a:p>
          <a:p>
            <a:endParaRPr lang="en-US" sz="2000" i="0" dirty="0">
              <a:latin typeface="Calibri Light" panose="020F0302020204030204" pitchFamily="34" charset="0"/>
              <a:ea typeface="ＭＳ Ｐゴシック" charset="0"/>
            </a:endParaRPr>
          </a:p>
        </p:txBody>
      </p:sp>
      <p:sp>
        <p:nvSpPr>
          <p:cNvPr id="9" name="Rectangle 6"/>
          <p:cNvSpPr>
            <a:spLocks noChangeArrowheads="1"/>
          </p:cNvSpPr>
          <p:nvPr/>
        </p:nvSpPr>
        <p:spPr bwMode="auto">
          <a:xfrm>
            <a:off x="1877564" y="5877852"/>
            <a:ext cx="288862" cy="338554"/>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p>
            <a:r>
              <a:rPr lang="en-US" sz="1600" b="0" i="0" dirty="0" smtClean="0">
                <a:solidFill>
                  <a:schemeClr val="accent1"/>
                </a:solidFill>
                <a:latin typeface="Calibri Light" panose="020F0302020204030204" pitchFamily="34" charset="0"/>
                <a:ea typeface="ＭＳ Ｐゴシック" charset="0"/>
              </a:rPr>
              <a:t>1</a:t>
            </a:r>
            <a:endParaRPr lang="en-US" sz="1600" b="0" i="0" dirty="0">
              <a:solidFill>
                <a:schemeClr val="accent1"/>
              </a:solidFill>
              <a:latin typeface="Calibri Light" panose="020F0302020204030204" pitchFamily="34" charset="0"/>
              <a:ea typeface="ＭＳ Ｐゴシック" charset="0"/>
            </a:endParaRPr>
          </a:p>
        </p:txBody>
      </p:sp>
      <p:sp>
        <p:nvSpPr>
          <p:cNvPr id="10" name="Rectangle 6"/>
          <p:cNvSpPr>
            <a:spLocks noChangeArrowheads="1"/>
          </p:cNvSpPr>
          <p:nvPr/>
        </p:nvSpPr>
        <p:spPr bwMode="auto">
          <a:xfrm>
            <a:off x="1659394" y="5431871"/>
            <a:ext cx="288862" cy="338554"/>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p>
            <a:r>
              <a:rPr lang="en-US" sz="1600" b="0" i="0" dirty="0" smtClean="0">
                <a:solidFill>
                  <a:schemeClr val="accent1"/>
                </a:solidFill>
                <a:latin typeface="Calibri Light" panose="020F0302020204030204" pitchFamily="34" charset="0"/>
                <a:ea typeface="ＭＳ Ｐゴシック" charset="0"/>
              </a:rPr>
              <a:t>2</a:t>
            </a:r>
            <a:endParaRPr lang="en-US" sz="1600" b="0" i="0" dirty="0">
              <a:solidFill>
                <a:schemeClr val="accent1"/>
              </a:solidFill>
              <a:latin typeface="Calibri Light" panose="020F0302020204030204" pitchFamily="34" charset="0"/>
              <a:ea typeface="ＭＳ Ｐゴシック" charset="0"/>
            </a:endParaRPr>
          </a:p>
        </p:txBody>
      </p:sp>
      <p:sp>
        <p:nvSpPr>
          <p:cNvPr id="11" name="Rectangle 6"/>
          <p:cNvSpPr>
            <a:spLocks noChangeArrowheads="1"/>
          </p:cNvSpPr>
          <p:nvPr/>
        </p:nvSpPr>
        <p:spPr bwMode="auto">
          <a:xfrm>
            <a:off x="1335408" y="5124271"/>
            <a:ext cx="288862" cy="338554"/>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p>
            <a:r>
              <a:rPr lang="en-US" sz="1600" b="0" i="0" dirty="0" smtClean="0">
                <a:solidFill>
                  <a:schemeClr val="accent1"/>
                </a:solidFill>
                <a:latin typeface="Calibri Light" panose="020F0302020204030204" pitchFamily="34" charset="0"/>
                <a:ea typeface="ＭＳ Ｐゴシック" charset="0"/>
              </a:rPr>
              <a:t>3</a:t>
            </a:r>
            <a:endParaRPr lang="en-US" sz="1600" b="0" i="0" dirty="0">
              <a:solidFill>
                <a:schemeClr val="accent1"/>
              </a:solidFill>
              <a:latin typeface="Calibri Light" panose="020F0302020204030204" pitchFamily="34" charset="0"/>
              <a:ea typeface="ＭＳ Ｐゴシック" charset="0"/>
            </a:endParaRPr>
          </a:p>
        </p:txBody>
      </p:sp>
      <p:sp>
        <p:nvSpPr>
          <p:cNvPr id="12" name="Rectangle 6"/>
          <p:cNvSpPr>
            <a:spLocks noChangeArrowheads="1"/>
          </p:cNvSpPr>
          <p:nvPr/>
        </p:nvSpPr>
        <p:spPr bwMode="auto">
          <a:xfrm>
            <a:off x="961635" y="4917716"/>
            <a:ext cx="288862" cy="338554"/>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p>
            <a:r>
              <a:rPr lang="en-US" sz="1600" b="0" i="0" dirty="0">
                <a:solidFill>
                  <a:schemeClr val="accent1"/>
                </a:solidFill>
                <a:latin typeface="Calibri Light" panose="020F0302020204030204" pitchFamily="34" charset="0"/>
                <a:ea typeface="ＭＳ Ｐゴシック" charset="0"/>
              </a:rPr>
              <a:t>4</a:t>
            </a:r>
          </a:p>
        </p:txBody>
      </p:sp>
      <p:cxnSp>
        <p:nvCxnSpPr>
          <p:cNvPr id="14" name="Straight Arrow Connector 13"/>
          <p:cNvCxnSpPr/>
          <p:nvPr/>
        </p:nvCxnSpPr>
        <p:spPr bwMode="auto">
          <a:xfrm flipH="1" flipV="1">
            <a:off x="1618614" y="5038274"/>
            <a:ext cx="1418400" cy="576000"/>
          </a:xfrm>
          <a:prstGeom prst="straightConnector1">
            <a:avLst/>
          </a:prstGeom>
          <a:solidFill>
            <a:schemeClr val="accent1"/>
          </a:solidFill>
          <a:ln w="19050" cap="flat" cmpd="sng" algn="ctr">
            <a:solidFill>
              <a:srgbClr val="00B050"/>
            </a:solidFill>
            <a:prstDash val="solid"/>
            <a:round/>
            <a:headEnd type="triangle" w="med" len="lg"/>
            <a:tailEnd type="none" w="med" len="lg"/>
          </a:ln>
          <a:effectLst/>
        </p:spPr>
      </p:cxnSp>
      <p:cxnSp>
        <p:nvCxnSpPr>
          <p:cNvPr id="15" name="Straight Arrow Connector 14"/>
          <p:cNvCxnSpPr/>
          <p:nvPr/>
        </p:nvCxnSpPr>
        <p:spPr bwMode="auto">
          <a:xfrm flipH="1" flipV="1">
            <a:off x="1190409" y="4815549"/>
            <a:ext cx="849600" cy="172800"/>
          </a:xfrm>
          <a:prstGeom prst="straightConnector1">
            <a:avLst/>
          </a:prstGeom>
          <a:solidFill>
            <a:schemeClr val="accent1"/>
          </a:solidFill>
          <a:ln w="19050" cap="flat" cmpd="sng" algn="ctr">
            <a:solidFill>
              <a:srgbClr val="00B050"/>
            </a:solidFill>
            <a:prstDash val="solid"/>
            <a:round/>
            <a:headEnd type="triangle" w="med" len="lg"/>
            <a:tailEnd type="none" w="med" len="lg"/>
          </a:ln>
          <a:effectLst/>
        </p:spPr>
      </p:cxnSp>
    </p:spTree>
    <p:extLst>
      <p:ext uri="{BB962C8B-B14F-4D97-AF65-F5344CB8AC3E}">
        <p14:creationId xmlns:p14="http://schemas.microsoft.com/office/powerpoint/2010/main" val="3581034274"/>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00FF"/>
                </a:solidFill>
                <a:latin typeface="Calibri Light" panose="020F0302020204030204" pitchFamily="34" charset="0"/>
              </a:rPr>
              <a:t>To complete the 2D analysis, these are the allowed multipoles, computed with our model</a:t>
            </a:r>
            <a:endParaRPr lang="en-US" sz="2800" b="0" i="0" kern="0" dirty="0" smtClean="0">
              <a:solidFill>
                <a:srgbClr val="0000FF"/>
              </a:solidFill>
              <a:latin typeface="Calibri Light" panose="020F0302020204030204" pitchFamily="34" charset="0"/>
            </a:endParaRPr>
          </a:p>
        </p:txBody>
      </p:sp>
      <p:graphicFrame>
        <p:nvGraphicFramePr>
          <p:cNvPr id="4" name="Table 3"/>
          <p:cNvGraphicFramePr>
            <a:graphicFrameLocks noGrp="1"/>
          </p:cNvGraphicFramePr>
          <p:nvPr>
            <p:extLst>
              <p:ext uri="{D42A27DB-BD31-4B8C-83A1-F6EECF244321}">
                <p14:modId xmlns:p14="http://schemas.microsoft.com/office/powerpoint/2010/main" val="541512542"/>
              </p:ext>
            </p:extLst>
          </p:nvPr>
        </p:nvGraphicFramePr>
        <p:xfrm>
          <a:off x="1691680" y="1871273"/>
          <a:ext cx="5533091" cy="3456000"/>
        </p:xfrm>
        <a:graphic>
          <a:graphicData uri="http://schemas.openxmlformats.org/drawingml/2006/table">
            <a:tbl>
              <a:tblPr>
                <a:tableStyleId>{5C22544A-7EE6-4342-B048-85BDC9FD1C3A}</a:tableStyleId>
              </a:tblPr>
              <a:tblGrid>
                <a:gridCol w="709091">
                  <a:extLst>
                    <a:ext uri="{9D8B030D-6E8A-4147-A177-3AD203B41FA5}">
                      <a16:colId xmlns:a16="http://schemas.microsoft.com/office/drawing/2014/main" val="20000"/>
                    </a:ext>
                  </a:extLst>
                </a:gridCol>
                <a:gridCol w="828000">
                  <a:extLst>
                    <a:ext uri="{9D8B030D-6E8A-4147-A177-3AD203B41FA5}">
                      <a16:colId xmlns:a16="http://schemas.microsoft.com/office/drawing/2014/main" val="434750743"/>
                    </a:ext>
                  </a:extLst>
                </a:gridCol>
                <a:gridCol w="1332000">
                  <a:extLst>
                    <a:ext uri="{9D8B030D-6E8A-4147-A177-3AD203B41FA5}">
                      <a16:colId xmlns:a16="http://schemas.microsoft.com/office/drawing/2014/main" val="20001"/>
                    </a:ext>
                  </a:extLst>
                </a:gridCol>
                <a:gridCol w="1332000">
                  <a:extLst>
                    <a:ext uri="{9D8B030D-6E8A-4147-A177-3AD203B41FA5}">
                      <a16:colId xmlns:a16="http://schemas.microsoft.com/office/drawing/2014/main" val="20002"/>
                    </a:ext>
                  </a:extLst>
                </a:gridCol>
                <a:gridCol w="1332000">
                  <a:extLst>
                    <a:ext uri="{9D8B030D-6E8A-4147-A177-3AD203B41FA5}">
                      <a16:colId xmlns:a16="http://schemas.microsoft.com/office/drawing/2014/main" val="20003"/>
                    </a:ext>
                  </a:extLst>
                </a:gridCol>
              </a:tblGrid>
              <a:tr h="432000">
                <a:tc>
                  <a:txBody>
                    <a:bodyPr/>
                    <a:lstStyle/>
                    <a:p>
                      <a:pPr algn="ctr" fontAlgn="ctr"/>
                      <a:endParaRPr lang="en-GB" sz="2000" b="0" i="0" u="none" strike="noStrike" baseline="-25000"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noFill/>
                  </a:tcPr>
                </a:tc>
                <a:tc>
                  <a:txBody>
                    <a:bodyPr/>
                    <a:lstStyle/>
                    <a:p>
                      <a:pPr algn="ctr" fontAlgn="ct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noFill/>
                  </a:tcPr>
                </a:tc>
                <a:tc>
                  <a:txBody>
                    <a:bodyPr/>
                    <a:lstStyle/>
                    <a:p>
                      <a:pPr algn="ctr" fontAlgn="ctr"/>
                      <a:r>
                        <a:rPr lang="en-GB" sz="2000" b="0" i="0" u="none" strike="noStrike" dirty="0" smtClean="0">
                          <a:solidFill>
                            <a:schemeClr val="tx1"/>
                          </a:solidFill>
                          <a:effectLst/>
                          <a:latin typeface="Calibri Light" panose="020F0302020204030204" pitchFamily="34" charset="0"/>
                        </a:rPr>
                        <a:t>I = 600 A</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smtClean="0">
                          <a:solidFill>
                            <a:schemeClr val="tx1"/>
                          </a:solidFill>
                          <a:effectLst/>
                          <a:latin typeface="Calibri Light" panose="020F0302020204030204" pitchFamily="34" charset="0"/>
                        </a:rPr>
                        <a:t>I = 6000 A</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smtClean="0">
                          <a:solidFill>
                            <a:schemeClr val="tx1"/>
                          </a:solidFill>
                          <a:effectLst/>
                          <a:latin typeface="Calibri Light" panose="020F0302020204030204" pitchFamily="34" charset="0"/>
                        </a:rPr>
                        <a:t>I =</a:t>
                      </a:r>
                      <a:r>
                        <a:rPr lang="en-GB" sz="2000" b="0" i="0" u="none" strike="noStrike" baseline="0" dirty="0" smtClean="0">
                          <a:solidFill>
                            <a:schemeClr val="tx1"/>
                          </a:solidFill>
                          <a:effectLst/>
                          <a:latin typeface="Calibri Light" panose="020F0302020204030204" pitchFamily="34" charset="0"/>
                        </a:rPr>
                        <a:t> 12047 A</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extLst>
                  <a:ext uri="{0D108BD9-81ED-4DB2-BD59-A6C34878D82A}">
                    <a16:rowId xmlns:a16="http://schemas.microsoft.com/office/drawing/2014/main" val="10000"/>
                  </a:ext>
                </a:extLst>
              </a:tr>
              <a:tr h="432000">
                <a:tc>
                  <a:txBody>
                    <a:bodyPr/>
                    <a:lstStyle/>
                    <a:p>
                      <a:pPr algn="ctr" fontAlgn="ctr"/>
                      <a:r>
                        <a:rPr lang="en-GB" sz="2000" u="none" strike="noStrike" dirty="0" smtClean="0">
                          <a:solidFill>
                            <a:schemeClr val="tx1"/>
                          </a:solidFill>
                          <a:effectLst/>
                          <a:latin typeface="Calibri Light" panose="020F0302020204030204" pitchFamily="34" charset="0"/>
                        </a:rPr>
                        <a:t> B</a:t>
                      </a:r>
                      <a:r>
                        <a:rPr lang="en-GB" sz="2000" u="none" strike="noStrike" baseline="-25000" dirty="0" smtClean="0">
                          <a:solidFill>
                            <a:schemeClr val="tx1"/>
                          </a:solidFill>
                          <a:effectLst/>
                          <a:latin typeface="Calibri Light" panose="020F0302020204030204" pitchFamily="34" charset="0"/>
                        </a:rPr>
                        <a:t>1</a:t>
                      </a:r>
                      <a:endParaRPr lang="en-GB" sz="2000" b="0" i="0" u="none" strike="noStrike" baseline="-25000"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alpha val="25000"/>
                      </a:schemeClr>
                    </a:solidFill>
                  </a:tcPr>
                </a:tc>
                <a:tc>
                  <a:txBody>
                    <a:bodyPr/>
                    <a:lstStyle/>
                    <a:p>
                      <a:pPr algn="ctr" fontAlgn="ctr"/>
                      <a:r>
                        <a:rPr lang="en-GB" sz="2000" b="0" i="0" u="none" strike="noStrike" dirty="0" smtClean="0">
                          <a:solidFill>
                            <a:schemeClr val="tx1"/>
                          </a:solidFill>
                          <a:effectLst/>
                          <a:latin typeface="Calibri Light" panose="020F0302020204030204" pitchFamily="34" charset="0"/>
                        </a:rPr>
                        <a:t>[T]</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alpha val="25000"/>
                      </a:schemeClr>
                    </a:solidFill>
                  </a:tcPr>
                </a:tc>
                <a:tc>
                  <a:txBody>
                    <a:bodyPr/>
                    <a:lstStyle/>
                    <a:p>
                      <a:pPr algn="ctr" fontAlgn="ctr"/>
                      <a:r>
                        <a:rPr lang="en-GB" sz="2000" u="none" strike="noStrike" dirty="0" smtClean="0">
                          <a:solidFill>
                            <a:schemeClr val="tx1"/>
                          </a:solidFill>
                          <a:effectLst/>
                          <a:latin typeface="Calibri Light" panose="020F0302020204030204" pitchFamily="34" charset="0"/>
                        </a:rPr>
                        <a:t>0.31</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smtClean="0">
                          <a:solidFill>
                            <a:schemeClr val="tx1"/>
                          </a:solidFill>
                          <a:effectLst/>
                          <a:latin typeface="Calibri Light" panose="020F0302020204030204" pitchFamily="34" charset="0"/>
                        </a:rPr>
                        <a:t>3.13</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smtClean="0">
                          <a:solidFill>
                            <a:schemeClr val="tx1"/>
                          </a:solidFill>
                          <a:effectLst/>
                          <a:latin typeface="Calibri Light" panose="020F0302020204030204" pitchFamily="34" charset="0"/>
                        </a:rPr>
                        <a:t>5.63</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extLst>
                  <a:ext uri="{0D108BD9-81ED-4DB2-BD59-A6C34878D82A}">
                    <a16:rowId xmlns:a16="http://schemas.microsoft.com/office/drawing/2014/main" val="10001"/>
                  </a:ext>
                </a:extLst>
              </a:tr>
              <a:tr h="432000">
                <a:tc>
                  <a:txBody>
                    <a:bodyPr/>
                    <a:lstStyle/>
                    <a:p>
                      <a:pPr algn="ctr" fontAlgn="ctr"/>
                      <a:r>
                        <a:rPr lang="en-GB" sz="2000" u="none" strike="noStrike" dirty="0" smtClean="0">
                          <a:solidFill>
                            <a:schemeClr val="tx1"/>
                          </a:solidFill>
                          <a:effectLst/>
                          <a:latin typeface="Calibri Light" panose="020F0302020204030204" pitchFamily="34" charset="0"/>
                        </a:rPr>
                        <a:t> b</a:t>
                      </a:r>
                      <a:r>
                        <a:rPr lang="en-GB" sz="2000" u="none" strike="noStrike" baseline="-25000" dirty="0" smtClean="0">
                          <a:solidFill>
                            <a:schemeClr val="tx1"/>
                          </a:solidFill>
                          <a:effectLst/>
                          <a:latin typeface="Calibri Light" panose="020F0302020204030204" pitchFamily="34" charset="0"/>
                        </a:rPr>
                        <a:t>1</a:t>
                      </a:r>
                      <a:endParaRPr lang="en-GB" sz="2000" b="0" i="0" u="none" strike="noStrike" baseline="-25000"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alpha val="25000"/>
                      </a:schemeClr>
                    </a:solidFill>
                  </a:tcPr>
                </a:tc>
                <a:tc>
                  <a:txBody>
                    <a:bodyPr/>
                    <a:lstStyle/>
                    <a:p>
                      <a:pPr algn="ctr" fontAlgn="ctr"/>
                      <a:r>
                        <a:rPr lang="en-GB" sz="2000" b="0" i="0" u="none" strike="noStrike" dirty="0" smtClean="0">
                          <a:solidFill>
                            <a:schemeClr val="tx1"/>
                          </a:solidFill>
                          <a:effectLst/>
                          <a:latin typeface="Calibri Light" panose="020F0302020204030204" pitchFamily="34" charset="0"/>
                        </a:rPr>
                        <a:t>[1e-4]</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alpha val="25000"/>
                      </a:schemeClr>
                    </a:solidFill>
                  </a:tcPr>
                </a:tc>
                <a:tc>
                  <a:txBody>
                    <a:bodyPr/>
                    <a:lstStyle/>
                    <a:p>
                      <a:pPr algn="ctr" fontAlgn="ctr"/>
                      <a:r>
                        <a:rPr lang="en-GB" sz="2000" b="0" i="0" u="none" strike="noStrike" dirty="0" smtClean="0">
                          <a:solidFill>
                            <a:schemeClr val="tx1"/>
                          </a:solidFill>
                          <a:effectLst/>
                          <a:latin typeface="Calibri Light" panose="020F0302020204030204" pitchFamily="34" charset="0"/>
                        </a:rPr>
                        <a:t>10000</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smtClean="0">
                          <a:solidFill>
                            <a:schemeClr val="tx1"/>
                          </a:solidFill>
                          <a:effectLst/>
                          <a:latin typeface="Calibri Light" panose="020F0302020204030204" pitchFamily="34" charset="0"/>
                        </a:rPr>
                        <a:t>10000</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smtClean="0">
                          <a:solidFill>
                            <a:schemeClr val="tx1"/>
                          </a:solidFill>
                          <a:effectLst/>
                          <a:latin typeface="Calibri Light" panose="020F0302020204030204" pitchFamily="34" charset="0"/>
                        </a:rPr>
                        <a:t>10000</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extLst>
                  <a:ext uri="{0D108BD9-81ED-4DB2-BD59-A6C34878D82A}">
                    <a16:rowId xmlns:a16="http://schemas.microsoft.com/office/drawing/2014/main" val="10002"/>
                  </a:ext>
                </a:extLst>
              </a:tr>
              <a:tr h="432000">
                <a:tc>
                  <a:txBody>
                    <a:bodyPr/>
                    <a:lstStyle/>
                    <a:p>
                      <a:pPr algn="ctr" fontAlgn="ctr"/>
                      <a:r>
                        <a:rPr lang="en-GB" sz="2000" u="none" strike="noStrike" dirty="0" smtClean="0">
                          <a:solidFill>
                            <a:schemeClr val="tx1"/>
                          </a:solidFill>
                          <a:effectLst/>
                          <a:latin typeface="Calibri Light" panose="020F0302020204030204" pitchFamily="34" charset="0"/>
                        </a:rPr>
                        <a:t> b</a:t>
                      </a:r>
                      <a:r>
                        <a:rPr lang="en-GB" sz="2000" u="none" strike="noStrike" baseline="-25000" dirty="0" smtClean="0">
                          <a:solidFill>
                            <a:schemeClr val="tx1"/>
                          </a:solidFill>
                          <a:effectLst/>
                          <a:latin typeface="Calibri Light" panose="020F0302020204030204" pitchFamily="34" charset="0"/>
                        </a:rPr>
                        <a:t>3</a:t>
                      </a:r>
                      <a:endParaRPr lang="en-GB" sz="2000" b="0" i="0" u="none" strike="noStrike" baseline="-25000"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alpha val="25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GB" sz="2000" b="0" i="0" u="none" strike="noStrike" dirty="0" smtClean="0">
                          <a:solidFill>
                            <a:schemeClr val="tx1"/>
                          </a:solidFill>
                          <a:effectLst/>
                          <a:latin typeface="Calibri Light" panose="020F0302020204030204" pitchFamily="34" charset="0"/>
                        </a:rPr>
                        <a:t>[1e-4]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alpha val="25000"/>
                      </a:schemeClr>
                    </a:solidFill>
                  </a:tcPr>
                </a:tc>
                <a:tc>
                  <a:txBody>
                    <a:bodyPr/>
                    <a:lstStyle/>
                    <a:p>
                      <a:pPr algn="ctr" fontAlgn="ctr"/>
                      <a:r>
                        <a:rPr lang="en-GB" sz="2000" b="0" i="0" u="none" strike="noStrike" dirty="0" smtClean="0">
                          <a:solidFill>
                            <a:schemeClr val="tx1"/>
                          </a:solidFill>
                          <a:effectLst/>
                          <a:latin typeface="Calibri Light" panose="020F0302020204030204" pitchFamily="34" charset="0"/>
                        </a:rPr>
                        <a:t>-22.4</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smtClean="0">
                          <a:solidFill>
                            <a:schemeClr val="tx1"/>
                          </a:solidFill>
                          <a:effectLst/>
                          <a:latin typeface="Calibri Light" panose="020F0302020204030204" pitchFamily="34" charset="0"/>
                        </a:rPr>
                        <a:t>-17.9</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smtClean="0">
                          <a:solidFill>
                            <a:schemeClr val="tx1"/>
                          </a:solidFill>
                          <a:effectLst/>
                          <a:latin typeface="Calibri Light" panose="020F0302020204030204" pitchFamily="34" charset="0"/>
                        </a:rPr>
                        <a:t>0.3</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extLst>
                  <a:ext uri="{0D108BD9-81ED-4DB2-BD59-A6C34878D82A}">
                    <a16:rowId xmlns:a16="http://schemas.microsoft.com/office/drawing/2014/main" val="10003"/>
                  </a:ext>
                </a:extLst>
              </a:tr>
              <a:tr h="432000">
                <a:tc>
                  <a:txBody>
                    <a:bodyPr/>
                    <a:lstStyle/>
                    <a:p>
                      <a:pPr algn="ctr" fontAlgn="ctr"/>
                      <a:r>
                        <a:rPr lang="en-GB" sz="2000" u="none" strike="noStrike" dirty="0" smtClean="0">
                          <a:solidFill>
                            <a:schemeClr val="tx1"/>
                          </a:solidFill>
                          <a:effectLst/>
                          <a:latin typeface="Calibri Light" panose="020F0302020204030204" pitchFamily="34" charset="0"/>
                        </a:rPr>
                        <a:t> b</a:t>
                      </a:r>
                      <a:r>
                        <a:rPr lang="en-GB" sz="2000" u="none" strike="noStrike" baseline="-25000" dirty="0" smtClean="0">
                          <a:solidFill>
                            <a:schemeClr val="tx1"/>
                          </a:solidFill>
                          <a:effectLst/>
                          <a:latin typeface="Calibri Light" panose="020F0302020204030204" pitchFamily="34" charset="0"/>
                        </a:rPr>
                        <a:t>5</a:t>
                      </a:r>
                      <a:endParaRPr lang="en-GB" sz="2000" b="0" i="0" u="none" strike="noStrike" baseline="-25000"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alpha val="25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GB" sz="2000" b="0" i="0" u="none" strike="noStrike" dirty="0" smtClean="0">
                          <a:solidFill>
                            <a:schemeClr val="tx1"/>
                          </a:solidFill>
                          <a:effectLst/>
                          <a:latin typeface="Calibri Light" panose="020F0302020204030204" pitchFamily="34" charset="0"/>
                        </a:rPr>
                        <a:t>[1e-4]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alpha val="25000"/>
                      </a:schemeClr>
                    </a:solidFill>
                  </a:tcPr>
                </a:tc>
                <a:tc>
                  <a:txBody>
                    <a:bodyPr/>
                    <a:lstStyle/>
                    <a:p>
                      <a:pPr algn="ctr" fontAlgn="ctr"/>
                      <a:r>
                        <a:rPr lang="en-GB" sz="2000" b="0" i="0" u="none" strike="noStrike" dirty="0" smtClean="0">
                          <a:solidFill>
                            <a:schemeClr val="tx1"/>
                          </a:solidFill>
                          <a:effectLst/>
                          <a:latin typeface="Calibri Light" panose="020F0302020204030204" pitchFamily="34" charset="0"/>
                        </a:rPr>
                        <a:t>3.7</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smtClean="0">
                          <a:solidFill>
                            <a:schemeClr val="tx1"/>
                          </a:solidFill>
                          <a:effectLst/>
                          <a:latin typeface="Calibri Light" panose="020F0302020204030204" pitchFamily="34" charset="0"/>
                        </a:rPr>
                        <a:t>3.0</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smtClean="0">
                          <a:solidFill>
                            <a:schemeClr val="tx1"/>
                          </a:solidFill>
                          <a:effectLst/>
                          <a:latin typeface="Calibri Light" panose="020F0302020204030204" pitchFamily="34" charset="0"/>
                        </a:rPr>
                        <a:t>-1.6</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extLst>
                  <a:ext uri="{0D108BD9-81ED-4DB2-BD59-A6C34878D82A}">
                    <a16:rowId xmlns:a16="http://schemas.microsoft.com/office/drawing/2014/main" val="10004"/>
                  </a:ext>
                </a:extLst>
              </a:tr>
              <a:tr h="432000">
                <a:tc>
                  <a:txBody>
                    <a:bodyPr/>
                    <a:lstStyle/>
                    <a:p>
                      <a:pPr algn="ctr" fontAlgn="ctr"/>
                      <a:r>
                        <a:rPr lang="en-GB" sz="2000" u="none" strike="noStrike" dirty="0" smtClean="0">
                          <a:solidFill>
                            <a:schemeClr val="tx1"/>
                          </a:solidFill>
                          <a:effectLst/>
                          <a:latin typeface="Calibri Light" panose="020F0302020204030204" pitchFamily="34" charset="0"/>
                        </a:rPr>
                        <a:t> b</a:t>
                      </a:r>
                      <a:r>
                        <a:rPr lang="en-GB" sz="2000" u="none" strike="noStrike" baseline="-25000" dirty="0" smtClean="0">
                          <a:solidFill>
                            <a:schemeClr val="tx1"/>
                          </a:solidFill>
                          <a:effectLst/>
                          <a:latin typeface="Calibri Light" panose="020F0302020204030204" pitchFamily="34" charset="0"/>
                        </a:rPr>
                        <a:t>7</a:t>
                      </a:r>
                      <a:endParaRPr lang="en-GB" sz="2000" b="0" i="0" u="none" strike="noStrike" baseline="-25000"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alpha val="25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GB" sz="2000" b="0" i="0" u="none" strike="noStrike" dirty="0" smtClean="0">
                          <a:solidFill>
                            <a:schemeClr val="tx1"/>
                          </a:solidFill>
                          <a:effectLst/>
                          <a:latin typeface="Calibri Light" panose="020F0302020204030204" pitchFamily="34" charset="0"/>
                        </a:rPr>
                        <a:t>[1e-4]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alpha val="25000"/>
                      </a:schemeClr>
                    </a:solidFill>
                  </a:tcPr>
                </a:tc>
                <a:tc>
                  <a:txBody>
                    <a:bodyPr/>
                    <a:lstStyle/>
                    <a:p>
                      <a:pPr algn="ctr" fontAlgn="ctr"/>
                      <a:r>
                        <a:rPr lang="en-GB" sz="2000" b="0" i="0" u="none" strike="noStrike" dirty="0" smtClean="0">
                          <a:solidFill>
                            <a:schemeClr val="tx1"/>
                          </a:solidFill>
                          <a:effectLst/>
                          <a:latin typeface="Calibri Light" panose="020F0302020204030204" pitchFamily="34" charset="0"/>
                        </a:rPr>
                        <a:t>-1.9</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smtClean="0">
                          <a:solidFill>
                            <a:schemeClr val="tx1"/>
                          </a:solidFill>
                          <a:effectLst/>
                          <a:latin typeface="Calibri Light" panose="020F0302020204030204" pitchFamily="34" charset="0"/>
                        </a:rPr>
                        <a:t>-1.8</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smtClean="0">
                          <a:solidFill>
                            <a:schemeClr val="tx1"/>
                          </a:solidFill>
                          <a:effectLst/>
                          <a:latin typeface="Calibri Light" panose="020F0302020204030204" pitchFamily="34" charset="0"/>
                        </a:rPr>
                        <a:t>-3.0</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extLst>
                  <a:ext uri="{0D108BD9-81ED-4DB2-BD59-A6C34878D82A}">
                    <a16:rowId xmlns:a16="http://schemas.microsoft.com/office/drawing/2014/main" val="10005"/>
                  </a:ext>
                </a:extLst>
              </a:tr>
              <a:tr h="432000">
                <a:tc>
                  <a:txBody>
                    <a:bodyPr/>
                    <a:lstStyle/>
                    <a:p>
                      <a:pPr algn="ctr" fontAlgn="ctr"/>
                      <a:r>
                        <a:rPr lang="en-GB" sz="2000" u="none" strike="noStrike" dirty="0" smtClean="0">
                          <a:solidFill>
                            <a:schemeClr val="tx1"/>
                          </a:solidFill>
                          <a:effectLst/>
                          <a:latin typeface="Calibri Light" panose="020F0302020204030204" pitchFamily="34" charset="0"/>
                        </a:rPr>
                        <a:t> b</a:t>
                      </a:r>
                      <a:r>
                        <a:rPr lang="en-GB" sz="2000" u="none" strike="noStrike" baseline="-25000" dirty="0" smtClean="0">
                          <a:solidFill>
                            <a:schemeClr val="tx1"/>
                          </a:solidFill>
                          <a:effectLst/>
                          <a:latin typeface="Calibri Light" panose="020F0302020204030204" pitchFamily="34" charset="0"/>
                        </a:rPr>
                        <a:t>9</a:t>
                      </a:r>
                      <a:endParaRPr lang="en-GB" sz="2000" b="0" i="0" u="none" strike="noStrike" baseline="-25000"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alpha val="25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GB" sz="2000" b="0" i="0" u="none" strike="noStrike" dirty="0" smtClean="0">
                          <a:solidFill>
                            <a:schemeClr val="tx1"/>
                          </a:solidFill>
                          <a:effectLst/>
                          <a:latin typeface="Calibri Light" panose="020F0302020204030204" pitchFamily="34" charset="0"/>
                        </a:rPr>
                        <a:t>[1e-4]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alpha val="25000"/>
                      </a:schemeClr>
                    </a:solidFill>
                  </a:tcPr>
                </a:tc>
                <a:tc>
                  <a:txBody>
                    <a:bodyPr/>
                    <a:lstStyle/>
                    <a:p>
                      <a:pPr algn="ctr" fontAlgn="ctr"/>
                      <a:r>
                        <a:rPr lang="en-GB" sz="2000" b="0" i="0" u="none" strike="noStrike" dirty="0" smtClean="0">
                          <a:solidFill>
                            <a:schemeClr val="tx1"/>
                          </a:solidFill>
                          <a:effectLst/>
                          <a:latin typeface="Calibri Light" panose="020F0302020204030204" pitchFamily="34" charset="0"/>
                        </a:rPr>
                        <a:t>0.1</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smtClean="0">
                          <a:solidFill>
                            <a:schemeClr val="tx1"/>
                          </a:solidFill>
                          <a:effectLst/>
                          <a:latin typeface="Calibri Light" panose="020F0302020204030204" pitchFamily="34" charset="0"/>
                        </a:rPr>
                        <a:t>0.1</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smtClean="0">
                          <a:solidFill>
                            <a:schemeClr val="tx1"/>
                          </a:solidFill>
                          <a:effectLst/>
                          <a:latin typeface="Calibri Light" panose="020F0302020204030204" pitchFamily="34" charset="0"/>
                        </a:rPr>
                        <a:t>0.0</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extLst>
                  <a:ext uri="{0D108BD9-81ED-4DB2-BD59-A6C34878D82A}">
                    <a16:rowId xmlns:a16="http://schemas.microsoft.com/office/drawing/2014/main" val="10006"/>
                  </a:ext>
                </a:extLst>
              </a:tr>
              <a:tr h="432000">
                <a:tc>
                  <a:txBody>
                    <a:bodyPr/>
                    <a:lstStyle/>
                    <a:p>
                      <a:pPr algn="ctr" fontAlgn="ctr"/>
                      <a:r>
                        <a:rPr lang="en-GB" sz="2000" u="none" strike="noStrike" dirty="0" smtClean="0">
                          <a:solidFill>
                            <a:schemeClr val="tx1"/>
                          </a:solidFill>
                          <a:effectLst/>
                          <a:latin typeface="Calibri Light" panose="020F0302020204030204" pitchFamily="34" charset="0"/>
                        </a:rPr>
                        <a:t> b</a:t>
                      </a:r>
                      <a:r>
                        <a:rPr lang="en-GB" sz="2000" u="none" strike="noStrike" baseline="-25000" dirty="0" smtClean="0">
                          <a:solidFill>
                            <a:schemeClr val="tx1"/>
                          </a:solidFill>
                          <a:effectLst/>
                          <a:latin typeface="Calibri Light" panose="020F0302020204030204" pitchFamily="34" charset="0"/>
                        </a:rPr>
                        <a:t>11</a:t>
                      </a:r>
                      <a:endParaRPr lang="en-GB" sz="2000" b="0" i="0" u="none" strike="noStrike" baseline="-25000"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alpha val="25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GB" sz="2000" b="0" i="0" u="none" strike="noStrike" dirty="0" smtClean="0">
                          <a:solidFill>
                            <a:schemeClr val="tx1"/>
                          </a:solidFill>
                          <a:effectLst/>
                          <a:latin typeface="Calibri Light" panose="020F0302020204030204" pitchFamily="34" charset="0"/>
                        </a:rPr>
                        <a:t>[1e-4]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alpha val="25000"/>
                      </a:schemeClr>
                    </a:solidFill>
                  </a:tcPr>
                </a:tc>
                <a:tc>
                  <a:txBody>
                    <a:bodyPr/>
                    <a:lstStyle/>
                    <a:p>
                      <a:pPr algn="ctr" fontAlgn="ctr"/>
                      <a:r>
                        <a:rPr lang="en-GB" sz="2000" b="0" i="0" u="none" strike="noStrike" dirty="0" smtClean="0">
                          <a:solidFill>
                            <a:schemeClr val="tx1"/>
                          </a:solidFill>
                          <a:effectLst/>
                          <a:latin typeface="Calibri Light" panose="020F0302020204030204" pitchFamily="34" charset="0"/>
                        </a:rPr>
                        <a:t>-0.0</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smtClean="0">
                          <a:solidFill>
                            <a:schemeClr val="tx1"/>
                          </a:solidFill>
                          <a:effectLst/>
                          <a:latin typeface="Calibri Light" panose="020F0302020204030204" pitchFamily="34" charset="0"/>
                        </a:rPr>
                        <a:t>0.0</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tc>
                  <a:txBody>
                    <a:bodyPr/>
                    <a:lstStyle/>
                    <a:p>
                      <a:pPr algn="ctr" fontAlgn="ctr"/>
                      <a:r>
                        <a:rPr lang="en-GB" sz="2000" b="0" i="0" u="none" strike="noStrike" dirty="0" smtClean="0">
                          <a:solidFill>
                            <a:schemeClr val="tx1"/>
                          </a:solidFill>
                          <a:effectLst/>
                          <a:latin typeface="Calibri Light" panose="020F0302020204030204" pitchFamily="34" charset="0"/>
                        </a:rPr>
                        <a:t>0.1</a:t>
                      </a:r>
                      <a:endParaRPr lang="en-GB" sz="2000" b="0" i="0" u="none" strike="noStrike" dirty="0">
                        <a:solidFill>
                          <a:schemeClr val="tx1"/>
                        </a:solidFill>
                        <a:effectLst/>
                        <a:latin typeface="Calibri Light" panose="020F0302020204030204" pitchFamily="34" charset="0"/>
                      </a:endParaRP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33CC">
                        <a:alpha val="25000"/>
                      </a:srgbClr>
                    </a:solidFill>
                  </a:tcPr>
                </a:tc>
                <a:extLst>
                  <a:ext uri="{0D108BD9-81ED-4DB2-BD59-A6C34878D82A}">
                    <a16:rowId xmlns:a16="http://schemas.microsoft.com/office/drawing/2014/main" val="10007"/>
                  </a:ext>
                </a:extLst>
              </a:tr>
            </a:tbl>
          </a:graphicData>
        </a:graphic>
      </p:graphicFrame>
      <p:sp>
        <p:nvSpPr>
          <p:cNvPr id="7" name="Rectangle 6"/>
          <p:cNvSpPr>
            <a:spLocks noChangeArrowheads="1"/>
          </p:cNvSpPr>
          <p:nvPr/>
        </p:nvSpPr>
        <p:spPr bwMode="auto">
          <a:xfrm>
            <a:off x="2447504" y="5529426"/>
            <a:ext cx="1458091" cy="707886"/>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p>
            <a:r>
              <a:rPr lang="en-US" sz="2000" i="0" dirty="0" err="1" smtClean="0">
                <a:latin typeface="Calibri Light" panose="020F0302020204030204" pitchFamily="34" charset="0"/>
                <a:ea typeface="ＭＳ Ｐゴシック" charset="0"/>
              </a:rPr>
              <a:t>R</a:t>
            </a:r>
            <a:r>
              <a:rPr lang="en-US" sz="2000" i="0" baseline="-25000" dirty="0" err="1" smtClean="0">
                <a:latin typeface="Calibri Light" panose="020F0302020204030204" pitchFamily="34" charset="0"/>
                <a:ea typeface="ＭＳ Ｐゴシック" charset="0"/>
              </a:rPr>
              <a:t>ref</a:t>
            </a:r>
            <a:r>
              <a:rPr lang="en-US" sz="2000" i="0" dirty="0" smtClean="0">
                <a:latin typeface="Calibri Light" panose="020F0302020204030204" pitchFamily="34" charset="0"/>
                <a:ea typeface="ＭＳ Ｐゴシック" charset="0"/>
              </a:rPr>
              <a:t> = 50 mm</a:t>
            </a:r>
            <a:endParaRPr lang="en-US" sz="2000" i="0" dirty="0">
              <a:latin typeface="Calibri Light" panose="020F0302020204030204" pitchFamily="34" charset="0"/>
              <a:ea typeface="ＭＳ Ｐゴシック" charset="0"/>
            </a:endParaRPr>
          </a:p>
          <a:p>
            <a:endParaRPr lang="en-US" sz="2000" i="0" dirty="0">
              <a:latin typeface="Calibri Light" panose="020F0302020204030204" pitchFamily="34" charset="0"/>
              <a:ea typeface="ＭＳ Ｐゴシック" charset="0"/>
            </a:endParaRPr>
          </a:p>
        </p:txBody>
      </p:sp>
    </p:spTree>
    <p:extLst>
      <p:ext uri="{BB962C8B-B14F-4D97-AF65-F5344CB8AC3E}">
        <p14:creationId xmlns:p14="http://schemas.microsoft.com/office/powerpoint/2010/main" val="501453532"/>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00FF"/>
                </a:solidFill>
                <a:latin typeface="Calibri Light" panose="020F0302020204030204" pitchFamily="34" charset="0"/>
              </a:rPr>
              <a:t>Here are a few magnet references for your project –</a:t>
            </a:r>
            <a:r>
              <a:rPr lang="en-US" sz="2800" i="0" kern="0" dirty="0">
                <a:solidFill>
                  <a:srgbClr val="0000FF"/>
                </a:solidFill>
                <a:latin typeface="Calibri Light" panose="020F0302020204030204" pitchFamily="34" charset="0"/>
              </a:rPr>
              <a:t> </a:t>
            </a:r>
            <a:r>
              <a:rPr lang="en-US" sz="2800" i="0" kern="0" dirty="0" smtClean="0">
                <a:solidFill>
                  <a:srgbClr val="0000FF"/>
                </a:solidFill>
                <a:latin typeface="Calibri Light" panose="020F0302020204030204" pitchFamily="34" charset="0"/>
              </a:rPr>
              <a:t>that is, dipoles for a </a:t>
            </a:r>
            <a:r>
              <a:rPr lang="en-US" sz="2800" i="0" kern="0" dirty="0" err="1" smtClean="0">
                <a:solidFill>
                  <a:srgbClr val="0000FF"/>
                </a:solidFill>
                <a:latin typeface="Calibri Light" panose="020F0302020204030204" pitchFamily="34" charset="0"/>
              </a:rPr>
              <a:t>scSPS</a:t>
            </a:r>
            <a:endParaRPr lang="en-US" sz="2800" b="0" i="0" kern="0" dirty="0" smtClean="0">
              <a:solidFill>
                <a:srgbClr val="0000FF"/>
              </a:solidFill>
              <a:latin typeface="Calibri Light" panose="020F0302020204030204" pitchFamily="34" charset="0"/>
            </a:endParaRPr>
          </a:p>
        </p:txBody>
      </p:sp>
      <p:sp>
        <p:nvSpPr>
          <p:cNvPr id="5" name="TextBox 4"/>
          <p:cNvSpPr txBox="1"/>
          <p:nvPr/>
        </p:nvSpPr>
        <p:spPr>
          <a:xfrm>
            <a:off x="251520" y="1731580"/>
            <a:ext cx="8136904" cy="3785652"/>
          </a:xfrm>
          <a:prstGeom prst="rect">
            <a:avLst/>
          </a:prstGeom>
          <a:solidFill>
            <a:srgbClr val="FFFFFF"/>
          </a:solidFill>
          <a:ln w="12700">
            <a:noFill/>
          </a:ln>
        </p:spPr>
        <p:txBody>
          <a:bodyPr wrap="square" rtlCol="0">
            <a:spAutoFit/>
          </a:bodyPr>
          <a:lstStyle/>
          <a:p>
            <a:pPr marL="457200" indent="-457200">
              <a:spcBef>
                <a:spcPts val="600"/>
              </a:spcBef>
              <a:buAutoNum type="arabicPeriod"/>
              <a:tabLst>
                <a:tab pos="357188" algn="l"/>
              </a:tabLst>
            </a:pPr>
            <a:r>
              <a:rPr lang="en-GB" sz="2100" i="0" dirty="0" smtClean="0">
                <a:latin typeface="Calibri Light" panose="020F0302020204030204" pitchFamily="34" charset="0"/>
                <a:cs typeface="Courier New" panose="02070309020205020404" pitchFamily="49" charset="0"/>
              </a:rPr>
              <a:t>A. Kovalenko</a:t>
            </a:r>
            <a:r>
              <a:rPr lang="en-GB" sz="2100" i="0" dirty="0">
                <a:latin typeface="Calibri Light" panose="020F0302020204030204" pitchFamily="34" charset="0"/>
                <a:cs typeface="Courier New" panose="02070309020205020404" pitchFamily="49" charset="0"/>
              </a:rPr>
              <a:t>, “6 T Dipole for the SPS </a:t>
            </a:r>
            <a:r>
              <a:rPr lang="en-GB" sz="2100" i="0" dirty="0" smtClean="0">
                <a:latin typeface="Calibri Light" panose="020F0302020204030204" pitchFamily="34" charset="0"/>
                <a:cs typeface="Courier New" panose="02070309020205020404" pitchFamily="49" charset="0"/>
              </a:rPr>
              <a:t>Upgrade,” FCC week, 2017</a:t>
            </a:r>
            <a:endParaRPr lang="en-GB" sz="500" i="0" dirty="0" smtClean="0">
              <a:latin typeface="Calibri Light" panose="020F0302020204030204" pitchFamily="34" charset="0"/>
              <a:cs typeface="Courier New" panose="02070309020205020404" pitchFamily="49" charset="0"/>
            </a:endParaRPr>
          </a:p>
          <a:p>
            <a:pPr marL="457200" indent="-457200">
              <a:spcBef>
                <a:spcPts val="600"/>
              </a:spcBef>
              <a:buFontTx/>
              <a:buAutoNum type="arabicPeriod"/>
              <a:tabLst>
                <a:tab pos="357188" algn="l"/>
              </a:tabLst>
            </a:pPr>
            <a:endParaRPr lang="en-GB" sz="2100" i="0" dirty="0" smtClean="0">
              <a:latin typeface="Calibri Light" panose="020F0302020204030204" pitchFamily="34" charset="0"/>
              <a:cs typeface="Courier New" panose="02070309020205020404" pitchFamily="49" charset="0"/>
            </a:endParaRPr>
          </a:p>
          <a:p>
            <a:pPr marL="457200" indent="-457200">
              <a:spcBef>
                <a:spcPts val="600"/>
              </a:spcBef>
              <a:buFontTx/>
              <a:buAutoNum type="arabicPeriod"/>
              <a:tabLst>
                <a:tab pos="357188" algn="l"/>
              </a:tabLst>
            </a:pPr>
            <a:r>
              <a:rPr lang="en-GB" sz="2100" i="0" dirty="0" smtClean="0">
                <a:latin typeface="Calibri Light" panose="020F0302020204030204" pitchFamily="34" charset="0"/>
                <a:cs typeface="Courier New" panose="02070309020205020404" pitchFamily="49" charset="0"/>
              </a:rPr>
              <a:t>A. Kovalenko</a:t>
            </a:r>
            <a:r>
              <a:rPr lang="en-GB" sz="2100" i="0" dirty="0">
                <a:latin typeface="Calibri Light" panose="020F0302020204030204" pitchFamily="34" charset="0"/>
                <a:cs typeface="Courier New" panose="02070309020205020404" pitchFamily="49" charset="0"/>
              </a:rPr>
              <a:t>, “</a:t>
            </a:r>
            <a:r>
              <a:rPr lang="en-GB" sz="2100" i="0" dirty="0" smtClean="0">
                <a:latin typeface="Calibri Light" panose="020F0302020204030204" pitchFamily="34" charset="0"/>
                <a:cs typeface="Courier New" panose="02070309020205020404" pitchFamily="49" charset="0"/>
              </a:rPr>
              <a:t>6 T </a:t>
            </a:r>
            <a:r>
              <a:rPr lang="en-GB" sz="2100" i="0" dirty="0">
                <a:latin typeface="Calibri Light" panose="020F0302020204030204" pitchFamily="34" charset="0"/>
                <a:cs typeface="Courier New" panose="02070309020205020404" pitchFamily="49" charset="0"/>
              </a:rPr>
              <a:t>Pulsed Dipole for the </a:t>
            </a:r>
            <a:r>
              <a:rPr lang="en-GB" sz="2100" i="0" dirty="0" smtClean="0">
                <a:latin typeface="Calibri Light" panose="020F0302020204030204" pitchFamily="34" charset="0"/>
                <a:cs typeface="Courier New" panose="02070309020205020404" pitchFamily="49" charset="0"/>
              </a:rPr>
              <a:t>SPS Upgrade,” FCC week, 2018 </a:t>
            </a:r>
            <a:endParaRPr lang="en-GB" sz="500" i="0" dirty="0" smtClean="0">
              <a:latin typeface="Calibri Light" panose="020F0302020204030204" pitchFamily="34" charset="0"/>
              <a:cs typeface="Courier New" panose="02070309020205020404" pitchFamily="49" charset="0"/>
            </a:endParaRPr>
          </a:p>
          <a:p>
            <a:pPr marL="457200" indent="-457200">
              <a:spcBef>
                <a:spcPts val="600"/>
              </a:spcBef>
              <a:buFontTx/>
              <a:buAutoNum type="arabicPeriod"/>
              <a:tabLst>
                <a:tab pos="357188" algn="l"/>
              </a:tabLst>
            </a:pPr>
            <a:endParaRPr lang="en-GB" sz="2100" i="0" dirty="0" smtClean="0">
              <a:latin typeface="Calibri Light" panose="020F0302020204030204" pitchFamily="34" charset="0"/>
              <a:cs typeface="Courier New" panose="02070309020205020404" pitchFamily="49" charset="0"/>
            </a:endParaRPr>
          </a:p>
          <a:p>
            <a:pPr marL="457200" indent="-457200">
              <a:spcBef>
                <a:spcPts val="600"/>
              </a:spcBef>
              <a:buFontTx/>
              <a:buAutoNum type="arabicPeriod"/>
              <a:tabLst>
                <a:tab pos="357188" algn="l"/>
              </a:tabLst>
            </a:pPr>
            <a:r>
              <a:rPr lang="en-GB" sz="2100" i="0" dirty="0" smtClean="0">
                <a:latin typeface="Calibri Light" panose="020F0302020204030204" pitchFamily="34" charset="0"/>
                <a:cs typeface="Courier New" panose="02070309020205020404" pitchFamily="49" charset="0"/>
              </a:rPr>
              <a:t>J</a:t>
            </a:r>
            <a:r>
              <a:rPr lang="en-GB" sz="2100" i="0" dirty="0">
                <a:latin typeface="Calibri Light" panose="020F0302020204030204" pitchFamily="34" charset="0"/>
                <a:cs typeface="Courier New" panose="02070309020205020404" pitchFamily="49" charset="0"/>
              </a:rPr>
              <a:t>. </a:t>
            </a:r>
            <a:r>
              <a:rPr lang="en-GB" sz="2100" i="0" dirty="0" err="1">
                <a:latin typeface="Calibri Light" panose="020F0302020204030204" pitchFamily="34" charset="0"/>
                <a:cs typeface="Courier New" panose="02070309020205020404" pitchFamily="49" charset="0"/>
              </a:rPr>
              <a:t>Kaugerts</a:t>
            </a:r>
            <a:r>
              <a:rPr lang="en-GB" sz="2100" i="0" dirty="0">
                <a:latin typeface="Calibri Light" panose="020F0302020204030204" pitchFamily="34" charset="0"/>
                <a:cs typeface="Courier New" panose="02070309020205020404" pitchFamily="49" charset="0"/>
              </a:rPr>
              <a:t> </a:t>
            </a:r>
            <a:r>
              <a:rPr lang="en-GB" sz="2100" dirty="0" smtClean="0">
                <a:latin typeface="Calibri Light" panose="020F0302020204030204" pitchFamily="34" charset="0"/>
                <a:cs typeface="Courier New" panose="02070309020205020404" pitchFamily="49" charset="0"/>
              </a:rPr>
              <a:t>et al.</a:t>
            </a:r>
            <a:r>
              <a:rPr lang="en-GB" sz="2100" i="0" dirty="0" smtClean="0">
                <a:latin typeface="Calibri Light" panose="020F0302020204030204" pitchFamily="34" charset="0"/>
                <a:cs typeface="Courier New" panose="02070309020205020404" pitchFamily="49" charset="0"/>
              </a:rPr>
              <a:t>, “Design </a:t>
            </a:r>
            <a:r>
              <a:rPr lang="en-GB" sz="2100" i="0" dirty="0">
                <a:latin typeface="Calibri Light" panose="020F0302020204030204" pitchFamily="34" charset="0"/>
                <a:cs typeface="Courier New" panose="02070309020205020404" pitchFamily="49" charset="0"/>
              </a:rPr>
              <a:t>of a 6 T, </a:t>
            </a:r>
            <a:r>
              <a:rPr lang="en-GB" sz="2100" i="0" dirty="0" smtClean="0">
                <a:latin typeface="Calibri Light" panose="020F0302020204030204" pitchFamily="34" charset="0"/>
                <a:cs typeface="Courier New" panose="02070309020205020404" pitchFamily="49" charset="0"/>
              </a:rPr>
              <a:t>1 T/s </a:t>
            </a:r>
            <a:r>
              <a:rPr lang="en-GB" sz="2100" i="0" dirty="0">
                <a:latin typeface="Calibri Light" panose="020F0302020204030204" pitchFamily="34" charset="0"/>
                <a:cs typeface="Courier New" panose="02070309020205020404" pitchFamily="49" charset="0"/>
              </a:rPr>
              <a:t>fast-ramping Synchrotron magnet for </a:t>
            </a:r>
            <a:r>
              <a:rPr lang="en-GB" sz="2100" i="0" dirty="0" smtClean="0">
                <a:latin typeface="Calibri Light" panose="020F0302020204030204" pitchFamily="34" charset="0"/>
                <a:cs typeface="Courier New" panose="02070309020205020404" pitchFamily="49" charset="0"/>
              </a:rPr>
              <a:t>GSI’s </a:t>
            </a:r>
            <a:r>
              <a:rPr lang="en-GB" sz="2100" i="0" dirty="0">
                <a:latin typeface="Calibri Light" panose="020F0302020204030204" pitchFamily="34" charset="0"/>
                <a:cs typeface="Courier New" panose="02070309020205020404" pitchFamily="49" charset="0"/>
              </a:rPr>
              <a:t>planned SIS 300 </a:t>
            </a:r>
            <a:r>
              <a:rPr lang="en-GB" sz="2100" i="0" dirty="0" smtClean="0">
                <a:latin typeface="Calibri Light" panose="020F0302020204030204" pitchFamily="34" charset="0"/>
                <a:cs typeface="Courier New" panose="02070309020205020404" pitchFamily="49" charset="0"/>
              </a:rPr>
              <a:t>accelerator,” IEEE Trans. Appl. </a:t>
            </a:r>
            <a:r>
              <a:rPr lang="en-GB" sz="2100" i="0" dirty="0" err="1" smtClean="0">
                <a:latin typeface="Calibri Light" panose="020F0302020204030204" pitchFamily="34" charset="0"/>
                <a:cs typeface="Courier New" panose="02070309020205020404" pitchFamily="49" charset="0"/>
              </a:rPr>
              <a:t>Superc</a:t>
            </a:r>
            <a:r>
              <a:rPr lang="en-GB" sz="2100" i="0" dirty="0" smtClean="0">
                <a:latin typeface="Calibri Light" panose="020F0302020204030204" pitchFamily="34" charset="0"/>
                <a:cs typeface="Courier New" panose="02070309020205020404" pitchFamily="49" charset="0"/>
              </a:rPr>
              <a:t>., v. 15, n. 2, Jun. 2005</a:t>
            </a:r>
            <a:endParaRPr lang="en-GB" sz="500" i="0" dirty="0" smtClean="0">
              <a:latin typeface="Calibri Light" panose="020F0302020204030204" pitchFamily="34" charset="0"/>
              <a:cs typeface="Courier New" panose="02070309020205020404" pitchFamily="49" charset="0"/>
            </a:endParaRPr>
          </a:p>
          <a:p>
            <a:pPr marL="457200" indent="-457200">
              <a:spcBef>
                <a:spcPts val="600"/>
              </a:spcBef>
              <a:buFontTx/>
              <a:buAutoNum type="arabicPeriod"/>
              <a:tabLst>
                <a:tab pos="357188" algn="l"/>
              </a:tabLst>
            </a:pPr>
            <a:endParaRPr lang="en-GB" sz="2100" i="0" dirty="0" smtClean="0">
              <a:latin typeface="Calibri Light" panose="020F0302020204030204" pitchFamily="34" charset="0"/>
              <a:cs typeface="Courier New" panose="02070309020205020404" pitchFamily="49" charset="0"/>
            </a:endParaRPr>
          </a:p>
          <a:p>
            <a:pPr marL="457200" indent="-457200">
              <a:spcBef>
                <a:spcPts val="600"/>
              </a:spcBef>
              <a:buFontTx/>
              <a:buAutoNum type="arabicPeriod"/>
              <a:tabLst>
                <a:tab pos="357188" algn="l"/>
              </a:tabLst>
            </a:pPr>
            <a:r>
              <a:rPr lang="en-GB" sz="2100" i="0" dirty="0" smtClean="0">
                <a:latin typeface="Calibri Light" panose="020F0302020204030204" pitchFamily="34" charset="0"/>
                <a:cs typeface="Courier New" panose="02070309020205020404" pitchFamily="49" charset="0"/>
              </a:rPr>
              <a:t>H. Mueller </a:t>
            </a:r>
            <a:r>
              <a:rPr lang="en-GB" sz="2100" dirty="0" smtClean="0">
                <a:latin typeface="Calibri Light" panose="020F0302020204030204" pitchFamily="34" charset="0"/>
                <a:cs typeface="Courier New" panose="02070309020205020404" pitchFamily="49" charset="0"/>
              </a:rPr>
              <a:t>et </a:t>
            </a:r>
            <a:r>
              <a:rPr lang="en-GB" sz="2100" dirty="0">
                <a:latin typeface="Calibri Light" panose="020F0302020204030204" pitchFamily="34" charset="0"/>
                <a:cs typeface="Courier New" panose="02070309020205020404" pitchFamily="49" charset="0"/>
              </a:rPr>
              <a:t>al.</a:t>
            </a:r>
            <a:r>
              <a:rPr lang="en-GB" sz="2100" i="0" dirty="0">
                <a:latin typeface="Calibri Light" panose="020F0302020204030204" pitchFamily="34" charset="0"/>
                <a:cs typeface="Courier New" panose="02070309020205020404" pitchFamily="49" charset="0"/>
              </a:rPr>
              <a:t>, “Next Generation of Fast-Cycled Dipoles for SIS300 Synchrotron,” IEEE Trans. Appl. </a:t>
            </a:r>
            <a:r>
              <a:rPr lang="en-GB" sz="2100" i="0" dirty="0" err="1">
                <a:latin typeface="Calibri Light" panose="020F0302020204030204" pitchFamily="34" charset="0"/>
                <a:cs typeface="Courier New" panose="02070309020205020404" pitchFamily="49" charset="0"/>
              </a:rPr>
              <a:t>Superc</a:t>
            </a:r>
            <a:r>
              <a:rPr lang="en-GB" sz="2100" i="0" dirty="0">
                <a:latin typeface="Calibri Light" panose="020F0302020204030204" pitchFamily="34" charset="0"/>
                <a:cs typeface="Courier New" panose="02070309020205020404" pitchFamily="49" charset="0"/>
              </a:rPr>
              <a:t>., v. </a:t>
            </a:r>
            <a:r>
              <a:rPr lang="en-GB" sz="2100" i="0" dirty="0" smtClean="0">
                <a:latin typeface="Calibri Light" panose="020F0302020204030204" pitchFamily="34" charset="0"/>
                <a:cs typeface="Courier New" panose="02070309020205020404" pitchFamily="49" charset="0"/>
              </a:rPr>
              <a:t>24, </a:t>
            </a:r>
            <a:r>
              <a:rPr lang="en-GB" sz="2100" i="0" dirty="0">
                <a:latin typeface="Calibri Light" panose="020F0302020204030204" pitchFamily="34" charset="0"/>
                <a:cs typeface="Courier New" panose="02070309020205020404" pitchFamily="49" charset="0"/>
              </a:rPr>
              <a:t>n. </a:t>
            </a:r>
            <a:r>
              <a:rPr lang="en-GB" sz="2100" i="0" dirty="0" smtClean="0">
                <a:latin typeface="Calibri Light" panose="020F0302020204030204" pitchFamily="34" charset="0"/>
                <a:cs typeface="Courier New" panose="02070309020205020404" pitchFamily="49" charset="0"/>
              </a:rPr>
              <a:t>3, </a:t>
            </a:r>
            <a:r>
              <a:rPr lang="en-GB" sz="2100" i="0" dirty="0">
                <a:latin typeface="Calibri Light" panose="020F0302020204030204" pitchFamily="34" charset="0"/>
                <a:cs typeface="Courier New" panose="02070309020205020404" pitchFamily="49" charset="0"/>
              </a:rPr>
              <a:t>Jun. </a:t>
            </a:r>
            <a:r>
              <a:rPr lang="en-GB" sz="2100" i="0" dirty="0" smtClean="0">
                <a:latin typeface="Calibri Light" panose="020F0302020204030204" pitchFamily="34" charset="0"/>
                <a:cs typeface="Courier New" panose="02070309020205020404" pitchFamily="49" charset="0"/>
              </a:rPr>
              <a:t>2014</a:t>
            </a:r>
            <a:endParaRPr lang="en-GB" sz="2100" i="0" dirty="0">
              <a:latin typeface="Calibri Light" panose="020F0302020204030204" pitchFamily="34" charset="0"/>
              <a:cs typeface="Courier New" panose="02070309020205020404" pitchFamily="49" charset="0"/>
            </a:endParaRPr>
          </a:p>
        </p:txBody>
      </p:sp>
    </p:spTree>
    <p:extLst>
      <p:ext uri="{BB962C8B-B14F-4D97-AF65-F5344CB8AC3E}">
        <p14:creationId xmlns:p14="http://schemas.microsoft.com/office/powerpoint/2010/main" val="3439425434"/>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00FF"/>
                </a:solidFill>
                <a:latin typeface="Calibri Light" panose="020F0302020204030204" pitchFamily="34" charset="0"/>
              </a:rPr>
              <a:t>Proposed steps for your dipole work</a:t>
            </a:r>
            <a:endParaRPr lang="en-US" sz="2800" b="0" i="0" kern="0" dirty="0" smtClean="0">
              <a:solidFill>
                <a:srgbClr val="0000FF"/>
              </a:solidFill>
              <a:latin typeface="Calibri Light" panose="020F0302020204030204" pitchFamily="34" charset="0"/>
            </a:endParaRPr>
          </a:p>
        </p:txBody>
      </p:sp>
      <p:sp>
        <p:nvSpPr>
          <p:cNvPr id="5" name="TextBox 4"/>
          <p:cNvSpPr txBox="1"/>
          <p:nvPr/>
        </p:nvSpPr>
        <p:spPr>
          <a:xfrm>
            <a:off x="251520" y="878388"/>
            <a:ext cx="8712968" cy="4639732"/>
          </a:xfrm>
          <a:prstGeom prst="rect">
            <a:avLst/>
          </a:prstGeom>
          <a:solidFill>
            <a:srgbClr val="FFFFFF"/>
          </a:solidFill>
          <a:ln w="12700">
            <a:noFill/>
          </a:ln>
        </p:spPr>
        <p:txBody>
          <a:bodyPr wrap="square" rtlCol="0">
            <a:spAutoFit/>
          </a:bodyPr>
          <a:lstStyle/>
          <a:p>
            <a:pPr marL="457200" indent="-457200">
              <a:spcBef>
                <a:spcPts val="900"/>
              </a:spcBef>
              <a:buFontTx/>
              <a:buAutoNum type="arabicPeriod"/>
              <a:tabLst>
                <a:tab pos="357188" algn="l"/>
              </a:tabLst>
            </a:pPr>
            <a:r>
              <a:rPr lang="en-GB" sz="2100" i="0" dirty="0">
                <a:latin typeface="Calibri Light" panose="020F0302020204030204" pitchFamily="34" charset="0"/>
                <a:cs typeface="Courier New" panose="02070309020205020404" pitchFamily="49" charset="0"/>
              </a:rPr>
              <a:t>take the time to do a (limited) </a:t>
            </a:r>
            <a:r>
              <a:rPr lang="en-GB" sz="2100" i="0" dirty="0">
                <a:solidFill>
                  <a:srgbClr val="0000FF"/>
                </a:solidFill>
                <a:latin typeface="Calibri Light" panose="020F0302020204030204" pitchFamily="34" charset="0"/>
                <a:cs typeface="Courier New" panose="02070309020205020404" pitchFamily="49" charset="0"/>
              </a:rPr>
              <a:t>literature </a:t>
            </a:r>
            <a:r>
              <a:rPr lang="en-GB" sz="2100" i="0" dirty="0" smtClean="0">
                <a:solidFill>
                  <a:srgbClr val="0000FF"/>
                </a:solidFill>
                <a:latin typeface="Calibri Light" panose="020F0302020204030204" pitchFamily="34" charset="0"/>
                <a:cs typeface="Courier New" panose="02070309020205020404" pitchFamily="49" charset="0"/>
              </a:rPr>
              <a:t>review</a:t>
            </a:r>
            <a:r>
              <a:rPr lang="en-GB" sz="2100" i="0" dirty="0" smtClean="0">
                <a:latin typeface="Calibri Light" panose="020F0302020204030204" pitchFamily="34" charset="0"/>
                <a:cs typeface="Courier New" panose="02070309020205020404" pitchFamily="49" charset="0"/>
              </a:rPr>
              <a:t>, based on the references in the previous slide</a:t>
            </a:r>
            <a:endParaRPr lang="en-GB" sz="2100" i="0" dirty="0">
              <a:latin typeface="Calibri Light" panose="020F0302020204030204" pitchFamily="34" charset="0"/>
              <a:cs typeface="Courier New" panose="02070309020205020404" pitchFamily="49" charset="0"/>
            </a:endParaRPr>
          </a:p>
          <a:p>
            <a:pPr marL="457200" indent="-457200">
              <a:spcBef>
                <a:spcPts val="900"/>
              </a:spcBef>
              <a:buAutoNum type="arabicPeriod"/>
              <a:tabLst>
                <a:tab pos="357188" algn="l"/>
              </a:tabLst>
            </a:pPr>
            <a:r>
              <a:rPr lang="en-GB" sz="2100" i="0" dirty="0" smtClean="0">
                <a:latin typeface="Calibri Light" panose="020F0302020204030204" pitchFamily="34" charset="0"/>
                <a:cs typeface="Courier New" panose="02070309020205020404" pitchFamily="49" charset="0"/>
              </a:rPr>
              <a:t>draft a </a:t>
            </a:r>
            <a:r>
              <a:rPr lang="en-GB" sz="2100" i="0" dirty="0" smtClean="0">
                <a:solidFill>
                  <a:srgbClr val="0000FF"/>
                </a:solidFill>
                <a:latin typeface="Calibri Light" panose="020F0302020204030204" pitchFamily="34" charset="0"/>
                <a:cs typeface="Courier New" panose="02070309020205020404" pitchFamily="49" charset="0"/>
              </a:rPr>
              <a:t>functional specification</a:t>
            </a:r>
            <a:r>
              <a:rPr lang="en-GB" sz="2100" i="0" dirty="0" smtClean="0">
                <a:latin typeface="Calibri Light" panose="020F0302020204030204" pitchFamily="34" charset="0"/>
                <a:cs typeface="Courier New" panose="02070309020205020404" pitchFamily="49" charset="0"/>
              </a:rPr>
              <a:t>, based on the input from the other groups (ex. optics) to define for ex. field and aperture; you can then also list the assumptions about the superconducting material (like </a:t>
            </a:r>
            <a:r>
              <a:rPr lang="en-GB" sz="2100" i="0" dirty="0" err="1" smtClean="0">
                <a:latin typeface="Calibri Light" panose="020F0302020204030204" pitchFamily="34" charset="0"/>
                <a:cs typeface="Courier New" panose="02070309020205020404" pitchFamily="49" charset="0"/>
              </a:rPr>
              <a:t>J</a:t>
            </a:r>
            <a:r>
              <a:rPr lang="en-GB" sz="2100" i="0" baseline="-25000" dirty="0" err="1" smtClean="0">
                <a:latin typeface="Calibri Light" panose="020F0302020204030204" pitchFamily="34" charset="0"/>
                <a:cs typeface="Courier New" panose="02070309020205020404" pitchFamily="49" charset="0"/>
              </a:rPr>
              <a:t>c</a:t>
            </a:r>
            <a:r>
              <a:rPr lang="en-GB" sz="2100" i="0" dirty="0" smtClean="0">
                <a:latin typeface="Calibri Light" panose="020F0302020204030204" pitchFamily="34" charset="0"/>
                <a:cs typeface="Courier New" panose="02070309020205020404" pitchFamily="49" charset="0"/>
              </a:rPr>
              <a:t> fit, </a:t>
            </a:r>
            <a:r>
              <a:rPr lang="en-GB" sz="2100" i="0" dirty="0">
                <a:latin typeface="Calibri Light" panose="020F0302020204030204" pitchFamily="34" charset="0"/>
                <a:cs typeface="Courier New" panose="02070309020205020404" pitchFamily="49" charset="0"/>
              </a:rPr>
              <a:t>operating </a:t>
            </a:r>
            <a:r>
              <a:rPr lang="en-GB" sz="2100" i="0" dirty="0" smtClean="0">
                <a:latin typeface="Calibri Light" panose="020F0302020204030204" pitchFamily="34" charset="0"/>
                <a:cs typeface="Courier New" panose="02070309020205020404" pitchFamily="49" charset="0"/>
              </a:rPr>
              <a:t>temperature, amount of stabilizer, load line margin, cable size)</a:t>
            </a:r>
          </a:p>
          <a:p>
            <a:pPr marL="457200" indent="-457200">
              <a:spcBef>
                <a:spcPts val="900"/>
              </a:spcBef>
              <a:buAutoNum type="arabicPeriod"/>
              <a:tabLst>
                <a:tab pos="357188" algn="l"/>
              </a:tabLst>
            </a:pPr>
            <a:r>
              <a:rPr lang="en-GB" sz="2100" i="0" dirty="0" smtClean="0">
                <a:latin typeface="Calibri Light" panose="020F0302020204030204" pitchFamily="34" charset="0"/>
                <a:cs typeface="Courier New" panose="02070309020205020404" pitchFamily="49" charset="0"/>
              </a:rPr>
              <a:t>you can then sketch a </a:t>
            </a:r>
            <a:r>
              <a:rPr lang="en-GB" sz="2100" i="0" dirty="0" smtClean="0">
                <a:solidFill>
                  <a:srgbClr val="0000FF"/>
                </a:solidFill>
                <a:latin typeface="Calibri Light" panose="020F0302020204030204" pitchFamily="34" charset="0"/>
                <a:cs typeface="Courier New" panose="02070309020205020404" pitchFamily="49" charset="0"/>
              </a:rPr>
              <a:t>cross section</a:t>
            </a:r>
            <a:r>
              <a:rPr lang="en-GB" sz="2100" i="0" dirty="0" smtClean="0">
                <a:latin typeface="Calibri Light" panose="020F0302020204030204" pitchFamily="34" charset="0"/>
                <a:cs typeface="Courier New" panose="02070309020205020404" pitchFamily="49" charset="0"/>
              </a:rPr>
              <a:t>, setting up a 2D magnetic model (one quarter), to decide on the number of turns, their overall position (for field quality, a sector model can be a good approximation), the size of the return yoke, etc.; this is an iterative process; you can adapt the scripts we used for D1</a:t>
            </a:r>
          </a:p>
          <a:p>
            <a:pPr marL="457200" indent="-457200">
              <a:spcBef>
                <a:spcPts val="900"/>
              </a:spcBef>
              <a:buAutoNum type="arabicPeriod"/>
              <a:tabLst>
                <a:tab pos="357188" algn="l"/>
              </a:tabLst>
            </a:pPr>
            <a:r>
              <a:rPr lang="en-GB" sz="2100" i="0" dirty="0" smtClean="0">
                <a:latin typeface="Calibri Light" panose="020F0302020204030204" pitchFamily="34" charset="0"/>
                <a:cs typeface="Courier New" panose="02070309020205020404" pitchFamily="49" charset="0"/>
              </a:rPr>
              <a:t>at the end, you </a:t>
            </a:r>
            <a:r>
              <a:rPr lang="en-GB" sz="2100" i="0" dirty="0">
                <a:latin typeface="Calibri Light" panose="020F0302020204030204" pitchFamily="34" charset="0"/>
                <a:cs typeface="Courier New" panose="02070309020205020404" pitchFamily="49" charset="0"/>
              </a:rPr>
              <a:t>can write up your </a:t>
            </a:r>
            <a:r>
              <a:rPr lang="en-GB" sz="2100" i="0" dirty="0" smtClean="0">
                <a:solidFill>
                  <a:srgbClr val="0000FF"/>
                </a:solidFill>
                <a:latin typeface="Calibri Light" panose="020F0302020204030204" pitchFamily="34" charset="0"/>
                <a:cs typeface="Courier New" panose="02070309020205020404" pitchFamily="49" charset="0"/>
              </a:rPr>
              <a:t>report</a:t>
            </a:r>
            <a:r>
              <a:rPr lang="en-GB" sz="2100" i="0" dirty="0" smtClean="0">
                <a:latin typeface="Calibri Light" panose="020F0302020204030204" pitchFamily="34" charset="0"/>
                <a:cs typeface="Courier New" panose="02070309020205020404" pitchFamily="49" charset="0"/>
              </a:rPr>
              <a:t>, compiling in particular a table with basic properties of your design</a:t>
            </a:r>
          </a:p>
        </p:txBody>
      </p:sp>
    </p:spTree>
    <p:extLst>
      <p:ext uri="{BB962C8B-B14F-4D97-AF65-F5344CB8AC3E}">
        <p14:creationId xmlns:p14="http://schemas.microsoft.com/office/powerpoint/2010/main" val="5950565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bwMode="auto">
          <a:xfrm>
            <a:off x="0" y="0"/>
            <a:ext cx="9144000" cy="9286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a:lstStyle>
          <a:p>
            <a:pPr algn="l">
              <a:lnSpc>
                <a:spcPct val="110000"/>
              </a:lnSpc>
            </a:pPr>
            <a:r>
              <a:rPr lang="en-US" sz="2800" i="0" kern="0" dirty="0" smtClean="0">
                <a:solidFill>
                  <a:srgbClr val="0033CC"/>
                </a:solidFill>
                <a:latin typeface="Calibri Light" panose="020F0302020204030204" pitchFamily="34" charset="0"/>
              </a:rPr>
              <a:t>These are main dipoles </a:t>
            </a:r>
            <a:r>
              <a:rPr lang="en-US" sz="2800" i="0" kern="0" dirty="0">
                <a:solidFill>
                  <a:srgbClr val="0033CC"/>
                </a:solidFill>
                <a:latin typeface="Calibri Light" panose="020F0302020204030204" pitchFamily="34" charset="0"/>
              </a:rPr>
              <a:t>of the SPS at CERN: </a:t>
            </a:r>
            <a:r>
              <a:rPr lang="en-US" sz="2800" i="0" kern="0" dirty="0" smtClean="0">
                <a:solidFill>
                  <a:srgbClr val="0033CC"/>
                </a:solidFill>
                <a:latin typeface="Calibri Light" panose="020F0302020204030204" pitchFamily="34" charset="0"/>
              </a:rPr>
              <a:t>2.0 </a:t>
            </a:r>
            <a:r>
              <a:rPr lang="en-US" sz="2800" i="0" kern="0" dirty="0">
                <a:solidFill>
                  <a:srgbClr val="0033CC"/>
                </a:solidFill>
                <a:latin typeface="Calibri Light" panose="020F0302020204030204" pitchFamily="34" charset="0"/>
              </a:rPr>
              <a:t>T × </a:t>
            </a:r>
            <a:r>
              <a:rPr lang="en-US" sz="2800" i="0" kern="0" dirty="0" smtClean="0">
                <a:solidFill>
                  <a:srgbClr val="0033CC"/>
                </a:solidFill>
                <a:latin typeface="Calibri Light" panose="020F0302020204030204" pitchFamily="34" charset="0"/>
              </a:rPr>
              <a:t>6.3 </a:t>
            </a:r>
            <a:r>
              <a:rPr lang="en-US" sz="2800" i="0" kern="0" dirty="0">
                <a:solidFill>
                  <a:srgbClr val="0033CC"/>
                </a:solidFill>
                <a:latin typeface="Calibri Light" panose="020F0302020204030204" pitchFamily="34" charset="0"/>
              </a:rPr>
              <a:t>m</a:t>
            </a:r>
            <a:endParaRPr lang="en-US" sz="2800" b="0" i="0" kern="0" dirty="0">
              <a:solidFill>
                <a:srgbClr val="0033CC"/>
              </a:solidFill>
              <a:latin typeface="Calibri Light" panose="020F0302020204030204" pitchFamily="34" charset="0"/>
            </a:endParaRPr>
          </a:p>
        </p:txBody>
      </p:sp>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b="250"/>
          <a:stretch/>
        </p:blipFill>
        <p:spPr>
          <a:xfrm>
            <a:off x="972000" y="1161280"/>
            <a:ext cx="7200000" cy="4788000"/>
          </a:xfrm>
          <a:prstGeom prst="rect">
            <a:avLst/>
          </a:prstGeom>
        </p:spPr>
      </p:pic>
    </p:spTree>
    <p:extLst>
      <p:ext uri="{BB962C8B-B14F-4D97-AF65-F5344CB8AC3E}">
        <p14:creationId xmlns:p14="http://schemas.microsoft.com/office/powerpoint/2010/main" val="2439659753"/>
      </p:ext>
    </p:extLst>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1" i="1"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1" i="1"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45250</TotalTime>
  <Words>15979</Words>
  <Application>Microsoft Office PowerPoint</Application>
  <PresentationFormat>On-screen Show (4:3)</PresentationFormat>
  <Paragraphs>1454</Paragraphs>
  <Slides>87</Slides>
  <Notes>87</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87</vt:i4>
      </vt:variant>
    </vt:vector>
  </HeadingPairs>
  <TitlesOfParts>
    <vt:vector size="97" baseType="lpstr">
      <vt:lpstr>ＭＳ Ｐゴシック</vt:lpstr>
      <vt:lpstr>Arial</vt:lpstr>
      <vt:lpstr>Calibri</vt:lpstr>
      <vt:lpstr>Calibri Light</vt:lpstr>
      <vt:lpstr>Cambria Math</vt:lpstr>
      <vt:lpstr>Courier New</vt:lpstr>
      <vt:lpstr>Symbol</vt:lpstr>
      <vt:lpstr>Tahoma</vt:lpstr>
      <vt:lpstr>Times New Roman</vt:lpstr>
      <vt:lpstr>Default Design</vt:lpstr>
      <vt:lpstr>An introduction to                      Magnets for Accelerators  Attilio Milanese              John Adams Institute Accelerator Course   16 – 17 Jan. 2019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magnets</dc:title>
  <dc:creator>NICE</dc:creator>
  <cp:lastModifiedBy>Attilio Milanese</cp:lastModifiedBy>
  <cp:revision>2476</cp:revision>
  <cp:lastPrinted>2018-01-18T09:52:29Z</cp:lastPrinted>
  <dcterms:created xsi:type="dcterms:W3CDTF">2011-12-01T09:32:40Z</dcterms:created>
  <dcterms:modified xsi:type="dcterms:W3CDTF">2019-01-07T14:10:25Z</dcterms:modified>
</cp:coreProperties>
</file>