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mp4" ContentType="video/mp4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4"/>
    <p:sldMasterId id="2147483914" r:id="rId5"/>
  </p:sldMasterIdLst>
  <p:notesMasterIdLst>
    <p:notesMasterId r:id="rId28"/>
  </p:notesMasterIdLst>
  <p:handoutMasterIdLst>
    <p:handoutMasterId r:id="rId29"/>
  </p:handoutMasterIdLst>
  <p:sldIdLst>
    <p:sldId id="685" r:id="rId6"/>
    <p:sldId id="775" r:id="rId7"/>
    <p:sldId id="721" r:id="rId8"/>
    <p:sldId id="777" r:id="rId9"/>
    <p:sldId id="765" r:id="rId10"/>
    <p:sldId id="757" r:id="rId11"/>
    <p:sldId id="770" r:id="rId12"/>
    <p:sldId id="771" r:id="rId13"/>
    <p:sldId id="769" r:id="rId14"/>
    <p:sldId id="778" r:id="rId15"/>
    <p:sldId id="779" r:id="rId16"/>
    <p:sldId id="792" r:id="rId17"/>
    <p:sldId id="767" r:id="rId18"/>
    <p:sldId id="793" r:id="rId19"/>
    <p:sldId id="774" r:id="rId20"/>
    <p:sldId id="791" r:id="rId21"/>
    <p:sldId id="789" r:id="rId22"/>
    <p:sldId id="790" r:id="rId23"/>
    <p:sldId id="780" r:id="rId24"/>
    <p:sldId id="782" r:id="rId25"/>
    <p:sldId id="784" r:id="rId26"/>
    <p:sldId id="785" r:id="rId27"/>
  </p:sldIdLst>
  <p:sldSz cx="9144000" cy="6858000" type="screen4x3"/>
  <p:notesSz cx="6731000" cy="9856788"/>
  <p:custDataLst>
    <p:tags r:id="rId30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B050"/>
    <a:srgbClr val="FFA200"/>
    <a:srgbClr val="92D050"/>
    <a:srgbClr val="083DAB"/>
    <a:srgbClr val="71CEF0"/>
    <a:srgbClr val="FFC000"/>
    <a:srgbClr val="FF0000"/>
    <a:srgbClr val="FF9300"/>
    <a:srgbClr val="073DA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2" autoAdjust="0"/>
    <p:restoredTop sz="86807" autoAdjust="0"/>
  </p:normalViewPr>
  <p:slideViewPr>
    <p:cSldViewPr snapToGrid="0">
      <p:cViewPr>
        <p:scale>
          <a:sx n="81" d="100"/>
          <a:sy n="81" d="100"/>
        </p:scale>
        <p:origin x="1640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tags" Target="tags/tag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31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83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97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8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74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99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46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32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eta_c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= 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frac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{L_{cool}}{L_{ring}} 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0.023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r_e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&amp;= 2.8 \times 10^{-15}\\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r_p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&amp;= 1.54 \times 10^{-18}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\gamma &amp;\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1 \\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\beta_\gamma &amp;\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0.038 - 0.015</a:t>
            </a:r>
          </a:p>
          <a:p>
            <a:endParaRPr lang="it-IT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N_e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= 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frac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{j}{\beta_\gamma\,c\,e}= 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frac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{I_{e_{beam}}}{\beta_\gamma\,c\,e\, r_{e_{beam}}^2 \pi}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j &amp;=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N_e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\beta_\gamma\,c\,e \\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N_e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&amp;\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1.4 \times 10^{12} [m^{-3}]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BetaTwiss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= 2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m; </a:t>
            </a:r>
            <a:r>
              <a:rPr lang="it-IT" sz="1200" kern="1200" baseline="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emittance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= 4 </a:t>
            </a:r>
            <a:r>
              <a:rPr lang="it-IT" sz="1200" kern="1200" baseline="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um</a:t>
            </a:r>
            <a:endParaRPr lang="it-IT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\Theta_{\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parallel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} &amp;\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\Delta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p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_{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} /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p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_{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ion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} 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2\times10^{-3}\\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\Theta_{\bot} &amp;\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sqrt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{\epsilon \gamma_{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Twiss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}} 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sqrt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{\epsilon /\beta_{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Twiss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}} \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approx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Times New Roman" pitchFamily="-65" charset="0"/>
                <a:ea typeface="ＭＳ Ｐゴシック" pitchFamily="-65" charset="-128"/>
                <a:cs typeface="ＭＳ Ｐゴシック" pitchFamily="-65" charset="-128"/>
              </a:rPr>
              <a:t> 1.4\times10^{-3}\\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1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21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81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39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10033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1601"/>
            <a:ext cx="7772400" cy="19430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423229" y="6560095"/>
            <a:ext cx="4911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Machine Studies Working Group, 14</a:t>
            </a:r>
            <a:r>
              <a:rPr lang="en-US" sz="1200" baseline="300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th </a:t>
            </a: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December 2018</a:t>
            </a:r>
            <a:endParaRPr lang="en-US" sz="1200" dirty="0">
              <a:solidFill>
                <a:srgbClr val="4F81BD">
                  <a:lumMod val="75000"/>
                </a:srgbClr>
              </a:solidFill>
              <a:latin typeface="Calibri"/>
              <a:ea typeface="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2423229" y="6560095"/>
            <a:ext cx="4911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Machine Studies Working Group, 14</a:t>
            </a:r>
            <a:r>
              <a:rPr lang="en-US" sz="1200" baseline="300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th </a:t>
            </a: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"/>
              </a:rPr>
              <a:t>December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  <a:ea typeface=""/>
              </a:rPr>
              <a:t>THANK YOU FOR YOUR ATTENTION!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dirty="0"/>
              <a:t>Status of ELENA Beam Commissioning                                                      ABP Meeting, 17th May 2018		 </a:t>
            </a:r>
            <a:fld id="{6294C92D-0306-4E69-9CD3-20855E84965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12" r:id="rId3"/>
    <p:sldLayoutId id="2147483913" r:id="rId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5370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hyperlink" Target="https://indico.cern.ch/event/767409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5" Type="http://schemas.openxmlformats.org/officeDocument/2006/relationships/image" Target="../media/image35.tiff"/><Relationship Id="rId6" Type="http://schemas.openxmlformats.org/officeDocument/2006/relationships/image" Target="../media/image36.png"/><Relationship Id="rId7" Type="http://schemas.openxmlformats.org/officeDocument/2006/relationships/hyperlink" Target="http://iopscience.iop.org/article/10.1088/1748-0221/10/05/P05012/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hyperlink" Target="https://indico.cern.ch/event/297045/contributions/1658342/attachments/557291/767841/I_Meshkov_CoolgTechnq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67409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tiff"/><Relationship Id="rId3" Type="http://schemas.openxmlformats.org/officeDocument/2006/relationships/image" Target="../media/image4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49.tiff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4" Type="http://schemas.openxmlformats.org/officeDocument/2006/relationships/image" Target="../media/image54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indico.cern.ch/event/766787/contributions/3190414/attachments/1744123/2822987/AD_status_ADUC_30_Oct_2018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hyperlink" Target="https://indico.cern.ch/event/578629/contributions/2344163/" TargetMode="External"/><Relationship Id="rId6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hyperlink" Target="https://cds.cern.ch/record/1694484/files/CERN-2014-002.pdf" TargetMode="External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991600" cy="1930400"/>
          </a:xfrm>
        </p:spPr>
        <p:txBody>
          <a:bodyPr/>
          <a:lstStyle/>
          <a:p>
            <a:r>
              <a:rPr lang="en-US" sz="2800" dirty="0"/>
              <a:t>Experience with e-cooler at ELENA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and </a:t>
            </a:r>
            <a:r>
              <a:rPr lang="en-US" sz="2800" dirty="0"/>
              <a:t>requirements for </a:t>
            </a:r>
            <a:r>
              <a:rPr lang="en-US" sz="2800" dirty="0" err="1"/>
              <a:t>optimisation</a:t>
            </a:r>
            <a:r>
              <a:rPr lang="en-US" sz="28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of </a:t>
            </a:r>
            <a:r>
              <a:rPr lang="en-US" sz="2800" dirty="0"/>
              <a:t>future applications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600" dirty="0"/>
              <a:t>D. </a:t>
            </a:r>
            <a:r>
              <a:rPr lang="en-US" sz="1600" dirty="0" smtClean="0"/>
              <a:t>Gamba on </a:t>
            </a:r>
            <a:r>
              <a:rPr lang="en-US" sz="1600" dirty="0"/>
              <a:t>behalf of the AD/ELENA </a:t>
            </a:r>
            <a:r>
              <a:rPr lang="en-US" sz="1600" dirty="0" smtClean="0"/>
              <a:t>teams   	        BE-ABP/BE-BI Joint </a:t>
            </a:r>
            <a:r>
              <a:rPr lang="en-US" sz="1600" dirty="0"/>
              <a:t>Meeting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Jan 2019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65200" y="4927600"/>
            <a:ext cx="7810500" cy="1493520"/>
          </a:xfrm>
        </p:spPr>
        <p:txBody>
          <a:bodyPr/>
          <a:lstStyle/>
          <a:p>
            <a:r>
              <a:rPr lang="en-US" sz="2000" dirty="0" smtClean="0"/>
              <a:t>ELENA </a:t>
            </a:r>
            <a:r>
              <a:rPr lang="en-US" sz="2000" b="1" dirty="0" smtClean="0"/>
              <a:t>layout</a:t>
            </a:r>
            <a:r>
              <a:rPr lang="en-US" sz="2000" dirty="0" smtClean="0"/>
              <a:t> and </a:t>
            </a:r>
            <a:r>
              <a:rPr lang="en-US" sz="2000" b="1" dirty="0" smtClean="0"/>
              <a:t>beam </a:t>
            </a:r>
            <a:r>
              <a:rPr lang="en-US" sz="2000" b="1" dirty="0"/>
              <a:t>status </a:t>
            </a:r>
            <a:r>
              <a:rPr lang="en-US" sz="2000" dirty="0"/>
              <a:t>at the end of </a:t>
            </a:r>
            <a:r>
              <a:rPr lang="en-US" sz="2000" dirty="0" smtClean="0"/>
              <a:t>the run (9 Nov 2018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H</a:t>
            </a:r>
            <a:r>
              <a:rPr lang="en-US" sz="2000" dirty="0" smtClean="0"/>
              <a:t>ints about </a:t>
            </a:r>
            <a:r>
              <a:rPr lang="en-US" sz="2000" b="1" dirty="0" smtClean="0"/>
              <a:t>e-cooling performance</a:t>
            </a:r>
          </a:p>
          <a:p>
            <a:r>
              <a:rPr lang="en-US" sz="2000" b="1" dirty="0" smtClean="0"/>
              <a:t>Desiderata</a:t>
            </a:r>
            <a:r>
              <a:rPr lang="en-US" sz="2000" dirty="0" smtClean="0"/>
              <a:t> for future </a:t>
            </a:r>
            <a:r>
              <a:rPr lang="en-US" sz="2000" dirty="0" err="1" smtClean="0"/>
              <a:t>optimisation</a:t>
            </a:r>
            <a:endParaRPr lang="en-US" sz="2000" dirty="0"/>
          </a:p>
          <a:p>
            <a:r>
              <a:rPr lang="en-US" sz="2000" b="1" dirty="0" smtClean="0"/>
              <a:t>Conclusions</a:t>
            </a:r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8928" y="2085600"/>
            <a:ext cx="6773172" cy="277850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Desiderata: looking at LEIR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28"/>
          <a:stretch/>
        </p:blipFill>
        <p:spPr>
          <a:xfrm>
            <a:off x="1184617" y="1021194"/>
            <a:ext cx="6575737" cy="4298951"/>
          </a:xfrm>
          <a:ln>
            <a:solidFill>
              <a:srgbClr val="073DAB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444022" y="1021194"/>
            <a:ext cx="2316332" cy="276999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</a:t>
            </a:r>
            <a:r>
              <a:rPr lang="en-US" sz="1200" dirty="0" smtClean="0"/>
              <a:t>rom: </a:t>
            </a:r>
            <a:r>
              <a:rPr lang="en-US" sz="1200" dirty="0" err="1" smtClean="0"/>
              <a:t>A.Saa</a:t>
            </a:r>
            <a:r>
              <a:rPr lang="en-US" sz="1200" dirty="0" smtClean="0"/>
              <a:t> Hernandez (</a:t>
            </a:r>
            <a:r>
              <a:rPr lang="de-DE" sz="1200" dirty="0" err="1" smtClean="0">
                <a:hlinkClick r:id="rId4"/>
              </a:rPr>
              <a:t>indico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795" y="5465761"/>
            <a:ext cx="8700052" cy="10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400" b="1" kern="0" dirty="0" smtClean="0"/>
              <a:t>Each scan </a:t>
            </a:r>
            <a:r>
              <a:rPr lang="en-US" sz="2400" kern="0" dirty="0" smtClean="0"/>
              <a:t>contains about </a:t>
            </a:r>
            <a:r>
              <a:rPr lang="en-US" sz="2400" b="1" kern="0" dirty="0" smtClean="0"/>
              <a:t>260 points = </a:t>
            </a:r>
            <a:r>
              <a:rPr lang="en-US" sz="2400" b="1" kern="0" dirty="0" smtClean="0">
                <a:solidFill>
                  <a:srgbClr val="FF0000"/>
                </a:solidFill>
              </a:rPr>
              <a:t>1 ELENA </a:t>
            </a:r>
            <a:r>
              <a:rPr lang="en-US" sz="2400" b="1" kern="0" dirty="0" err="1" smtClean="0">
                <a:solidFill>
                  <a:srgbClr val="FF0000"/>
                </a:solidFill>
              </a:rPr>
              <a:t>pbar</a:t>
            </a:r>
            <a:r>
              <a:rPr lang="en-US" sz="2400" b="1" kern="0" dirty="0" smtClean="0">
                <a:solidFill>
                  <a:srgbClr val="FF0000"/>
                </a:solidFill>
              </a:rPr>
              <a:t> MD shift</a:t>
            </a:r>
          </a:p>
          <a:p>
            <a:r>
              <a:rPr lang="en-US" sz="2400" b="1" kern="0" dirty="0" smtClean="0"/>
              <a:t>Only </a:t>
            </a:r>
            <a:r>
              <a:rPr lang="en-US" sz="2400" b="1" kern="0" dirty="0" smtClean="0">
                <a:solidFill>
                  <a:srgbClr val="FF0000"/>
                </a:solidFill>
              </a:rPr>
              <a:t>destructive emittance measurement in ELENA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 using a single cycle?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0446" t="47878" r="1607" b="15827"/>
          <a:stretch/>
        </p:blipFill>
        <p:spPr>
          <a:xfrm>
            <a:off x="4929062" y="5162828"/>
            <a:ext cx="3901429" cy="144997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2512" b="48309"/>
          <a:stretch/>
        </p:blipFill>
        <p:spPr>
          <a:xfrm rot="16200000">
            <a:off x="5884197" y="332378"/>
            <a:ext cx="2293988" cy="3699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1687" t="4400" r="60258" b="42104"/>
          <a:stretch/>
        </p:blipFill>
        <p:spPr>
          <a:xfrm>
            <a:off x="4476206" y="3328952"/>
            <a:ext cx="4280050" cy="184258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0650" y="1202691"/>
            <a:ext cx="4287868" cy="537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266700" indent="-266700"/>
            <a:r>
              <a:rPr lang="en-US" sz="1800" b="1" kern="0" dirty="0" smtClean="0"/>
              <a:t>We can profit of space-charge effect on e- beam energy distribution:</a:t>
            </a:r>
          </a:p>
          <a:p>
            <a:pPr marL="266700" indent="-266700"/>
            <a:endParaRPr lang="en-US" sz="1800" b="1" kern="0" dirty="0"/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/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/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/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/>
          </a:p>
          <a:p>
            <a:pPr marL="266700" indent="-266700"/>
            <a:endParaRPr lang="en-US" sz="1800" b="1" kern="0" dirty="0"/>
          </a:p>
          <a:p>
            <a:pPr marL="266700" indent="-266700"/>
            <a:r>
              <a:rPr lang="en-US" sz="1800" kern="0" dirty="0" smtClean="0"/>
              <a:t>To the </a:t>
            </a:r>
            <a:r>
              <a:rPr lang="en-US" sz="1800" b="1" kern="0" dirty="0" smtClean="0"/>
              <a:t>right</a:t>
            </a:r>
            <a:r>
              <a:rPr lang="en-US" sz="1800" kern="0" dirty="0" smtClean="0"/>
              <a:t>, a </a:t>
            </a:r>
            <a:r>
              <a:rPr lang="en-US" sz="1800" b="1" kern="0" dirty="0" smtClean="0"/>
              <a:t>quick test at LEIR</a:t>
            </a:r>
          </a:p>
          <a:p>
            <a:pPr marL="666750" lvl="1" indent="-266700"/>
            <a:r>
              <a:rPr lang="en-US" sz="1600" b="1" kern="0" dirty="0" smtClean="0">
                <a:solidFill>
                  <a:srgbClr val="FF0000"/>
                </a:solidFill>
              </a:rPr>
              <a:t>Requires new tooling/flexibility of ELENA control system</a:t>
            </a:r>
            <a:endParaRPr lang="en-US" sz="1600" b="1" kern="0" dirty="0">
              <a:solidFill>
                <a:srgbClr val="FF0000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343" y="1897339"/>
            <a:ext cx="3546649" cy="3062228"/>
          </a:xfrm>
          <a:prstGeom prst="rect">
            <a:avLst/>
          </a:prstGeom>
          <a:noFill/>
          <a:ln w="9525">
            <a:solidFill>
              <a:srgbClr val="073DAB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726" y="4959567"/>
            <a:ext cx="3609271" cy="276999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</a:t>
            </a:r>
            <a:r>
              <a:rPr lang="en-US" sz="1200" dirty="0" smtClean="0"/>
              <a:t>rom: </a:t>
            </a:r>
            <a:r>
              <a:rPr lang="it-IT" sz="1200" dirty="0" err="1"/>
              <a:t>J</a:t>
            </a:r>
            <a:r>
              <a:rPr lang="it-IT" sz="1200" dirty="0"/>
              <a:t>. </a:t>
            </a:r>
            <a:r>
              <a:rPr lang="it-IT" sz="1200" dirty="0" err="1"/>
              <a:t>Resta-López</a:t>
            </a:r>
            <a:r>
              <a:rPr lang="it-IT" sz="1200" dirty="0"/>
              <a:t> </a:t>
            </a:r>
            <a:r>
              <a:rPr lang="it-IT" sz="1200" i="1" dirty="0"/>
              <a:t>et al </a:t>
            </a:r>
            <a:r>
              <a:rPr lang="it-IT" sz="1200" dirty="0"/>
              <a:t>2015 </a:t>
            </a:r>
            <a:r>
              <a:rPr lang="it-IT" sz="1200" i="1" dirty="0"/>
              <a:t>JINST </a:t>
            </a:r>
            <a:r>
              <a:rPr lang="it-IT" sz="1200" b="1" dirty="0"/>
              <a:t>10 </a:t>
            </a:r>
            <a:r>
              <a:rPr lang="it-IT" sz="1200" dirty="0" smtClean="0"/>
              <a:t>P05012 </a:t>
            </a:r>
            <a:r>
              <a:rPr lang="en-US" sz="1200" dirty="0" smtClean="0"/>
              <a:t> (</a:t>
            </a:r>
            <a:r>
              <a:rPr lang="de-DE" sz="1200" dirty="0" smtClean="0"/>
              <a:t>l</a:t>
            </a:r>
            <a:r>
              <a:rPr lang="de-DE" sz="1200" dirty="0" smtClean="0">
                <a:hlinkClick r:id="rId7"/>
              </a:rPr>
              <a:t>ink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4421529" y="988630"/>
            <a:ext cx="0" cy="558634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73DAB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>
            <a:stCxn id="15" idx="0"/>
          </p:cNvCxnSpPr>
          <p:nvPr/>
        </p:nvCxnSpPr>
        <p:spPr bwMode="auto">
          <a:xfrm flipV="1">
            <a:off x="2799697" y="2929247"/>
            <a:ext cx="457309" cy="8994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816100" y="3828699"/>
            <a:ext cx="1967193" cy="523220"/>
          </a:xfrm>
          <a:prstGeom prst="rect">
            <a:avLst/>
          </a:prstGeom>
          <a:solidFill>
            <a:srgbClr val="71CE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e- energy offset </a:t>
            </a:r>
          </a:p>
          <a:p>
            <a:r>
              <a:rPr lang="en-US" sz="1400" b="1" dirty="0" err="1" smtClean="0"/>
              <a:t>wrt</a:t>
            </a:r>
            <a:r>
              <a:rPr lang="en-US" sz="1400" b="1" dirty="0" smtClean="0"/>
              <a:t> transverse position</a:t>
            </a:r>
            <a:endParaRPr lang="en-US" sz="1400" b="1" dirty="0"/>
          </a:p>
        </p:txBody>
      </p:sp>
      <p:sp>
        <p:nvSpPr>
          <p:cNvPr id="19" name="Arc 18"/>
          <p:cNvSpPr/>
          <p:nvPr/>
        </p:nvSpPr>
        <p:spPr bwMode="auto">
          <a:xfrm rot="10800000">
            <a:off x="574765" y="354273"/>
            <a:ext cx="3311518" cy="2804148"/>
          </a:xfrm>
          <a:prstGeom prst="arc">
            <a:avLst>
              <a:gd name="adj1" fmla="val 12054733"/>
              <a:gd name="adj2" fmla="val 20211928"/>
            </a:avLst>
          </a:prstGeom>
          <a:noFill/>
          <a:ln w="76200" cap="flat" cmpd="sng" algn="ctr">
            <a:solidFill>
              <a:srgbClr val="FFC000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5575300" y="2988598"/>
            <a:ext cx="27051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541634" y="2834710"/>
            <a:ext cx="636475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time</a:t>
            </a:r>
            <a:endParaRPr lang="en-US" sz="1400" b="1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5376507" y="1103703"/>
            <a:ext cx="0" cy="199671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 rot="16200000">
            <a:off x="4801413" y="1855651"/>
            <a:ext cx="979357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smtClean="0"/>
              <a:t>frequency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680930" y="3345238"/>
            <a:ext cx="17257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Ion beam intensity</a:t>
            </a:r>
            <a:endParaRPr lang="en-US" sz="1400" b="1" dirty="0">
              <a:solidFill>
                <a:schemeClr val="bg2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7450015" y="3582002"/>
            <a:ext cx="187570" cy="2987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907881" y="5350903"/>
            <a:ext cx="29226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Hor. </a:t>
            </a:r>
            <a:r>
              <a:rPr lang="en-US" sz="1400" b="1" dirty="0">
                <a:solidFill>
                  <a:schemeClr val="bg2"/>
                </a:solidFill>
              </a:rPr>
              <a:t>i</a:t>
            </a:r>
            <a:r>
              <a:rPr lang="en-US" sz="1400" b="1" dirty="0" smtClean="0">
                <a:solidFill>
                  <a:schemeClr val="bg2"/>
                </a:solidFill>
              </a:rPr>
              <a:t>on offset bump in the cooler</a:t>
            </a:r>
            <a:endParaRPr lang="en-US" sz="1400" b="1" dirty="0">
              <a:solidFill>
                <a:schemeClr val="bg2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>
            <a:off x="7397628" y="5650749"/>
            <a:ext cx="187570" cy="2987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5300663" y="5599958"/>
            <a:ext cx="337185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H="1">
            <a:off x="5100638" y="5599958"/>
            <a:ext cx="200025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8672513" y="6285758"/>
            <a:ext cx="8374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5772698" y="1323047"/>
            <a:ext cx="1677317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Best alignment?</a:t>
            </a:r>
            <a:endParaRPr lang="en-US" sz="1400" b="1" dirty="0"/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 bwMode="auto">
          <a:xfrm flipH="1">
            <a:off x="6081914" y="1630824"/>
            <a:ext cx="529443" cy="82973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1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Overcome scraper limitation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60" y="1129243"/>
            <a:ext cx="8717280" cy="5111750"/>
          </a:xfrm>
        </p:spPr>
        <p:txBody>
          <a:bodyPr/>
          <a:lstStyle/>
          <a:p>
            <a:r>
              <a:rPr lang="en-US" sz="2800" dirty="0" smtClean="0"/>
              <a:t>Use of available </a:t>
            </a:r>
            <a:r>
              <a:rPr lang="en-US" sz="2800" b="1" dirty="0" smtClean="0"/>
              <a:t>recombination monitor</a:t>
            </a:r>
          </a:p>
          <a:p>
            <a:pPr lvl="1"/>
            <a:r>
              <a:rPr lang="en-US" sz="2400" b="1" dirty="0" smtClean="0"/>
              <a:t>Only </a:t>
            </a:r>
            <a:r>
              <a:rPr lang="en-US" sz="2400" dirty="0" smtClean="0"/>
              <a:t>for </a:t>
            </a:r>
            <a:r>
              <a:rPr lang="en-US" sz="2400" b="1" dirty="0" smtClean="0"/>
              <a:t>H-/p</a:t>
            </a:r>
            <a:r>
              <a:rPr lang="en-US" sz="2400" dirty="0" smtClean="0"/>
              <a:t> operation</a:t>
            </a:r>
          </a:p>
          <a:p>
            <a:pPr lvl="1"/>
            <a:r>
              <a:rPr lang="en-US" sz="2400" b="1" dirty="0" smtClean="0">
                <a:solidFill>
                  <a:srgbClr val="FFA200"/>
                </a:solidFill>
              </a:rPr>
              <a:t>Still to be exploited</a:t>
            </a:r>
          </a:p>
          <a:p>
            <a:pPr lvl="1"/>
            <a:r>
              <a:rPr lang="en-US" sz="2400" dirty="0" smtClean="0"/>
              <a:t>How to translate information to </a:t>
            </a:r>
            <a:r>
              <a:rPr lang="en-US" sz="2400" dirty="0" err="1" smtClean="0"/>
              <a:t>pbar</a:t>
            </a:r>
            <a:r>
              <a:rPr lang="en-US" sz="2400" dirty="0" smtClean="0"/>
              <a:t> operations?</a:t>
            </a:r>
          </a:p>
          <a:p>
            <a:r>
              <a:rPr lang="en-US" sz="2800" dirty="0"/>
              <a:t>Use </a:t>
            </a:r>
            <a:r>
              <a:rPr lang="en-US" sz="2800" dirty="0" smtClean="0"/>
              <a:t>of </a:t>
            </a:r>
            <a:r>
              <a:rPr lang="en-US" sz="2800" b="1" dirty="0" smtClean="0"/>
              <a:t>Transverse </a:t>
            </a:r>
            <a:r>
              <a:rPr lang="en-US" sz="2800" b="1" dirty="0"/>
              <a:t>Resonant </a:t>
            </a:r>
            <a:r>
              <a:rPr lang="en-US" sz="2800" b="1" dirty="0" err="1" smtClean="0"/>
              <a:t>Schottky</a:t>
            </a:r>
            <a:r>
              <a:rPr lang="en-US" sz="2800" b="1" dirty="0" smtClean="0"/>
              <a:t> Pickup </a:t>
            </a:r>
            <a:r>
              <a:rPr lang="en-US" sz="2800" dirty="0" smtClean="0"/>
              <a:t>to estimate emittances</a:t>
            </a:r>
            <a:endParaRPr lang="en-US" sz="2800" dirty="0"/>
          </a:p>
          <a:p>
            <a:pPr lvl="1"/>
            <a:r>
              <a:rPr lang="en-US" sz="2400" b="1" dirty="0" smtClean="0"/>
              <a:t>Previous attempts </a:t>
            </a:r>
            <a:r>
              <a:rPr lang="en-US" sz="2400" dirty="0" smtClean="0"/>
              <a:t>in AD </a:t>
            </a:r>
            <a:r>
              <a:rPr lang="en-US" sz="2400" b="1" dirty="0" smtClean="0">
                <a:solidFill>
                  <a:srgbClr val="FFA200"/>
                </a:solidFill>
              </a:rPr>
              <a:t>not successful (?)</a:t>
            </a:r>
          </a:p>
          <a:p>
            <a:r>
              <a:rPr lang="en-US" sz="2800" b="1" dirty="0" smtClean="0"/>
              <a:t>Installation </a:t>
            </a:r>
            <a:r>
              <a:rPr lang="en-US" sz="2800" dirty="0" smtClean="0"/>
              <a:t>of</a:t>
            </a:r>
            <a:r>
              <a:rPr lang="en-US" sz="2800" b="1" dirty="0" smtClean="0"/>
              <a:t> dedicate IPM</a:t>
            </a:r>
          </a:p>
          <a:p>
            <a:pPr lvl="1"/>
            <a:r>
              <a:rPr lang="en-US" sz="2400" b="1" dirty="0" smtClean="0"/>
              <a:t>Proposal available (e.g. EDMS #</a:t>
            </a:r>
            <a:r>
              <a:rPr lang="cs-CZ" sz="2400" b="1" dirty="0" smtClean="0"/>
              <a:t>1754985)</a:t>
            </a:r>
            <a:endParaRPr lang="en-US" sz="2400" b="1" dirty="0" smtClean="0"/>
          </a:p>
          <a:p>
            <a:pPr lvl="1"/>
            <a:r>
              <a:rPr lang="en-US" sz="2400" b="1" dirty="0" smtClean="0"/>
              <a:t>Impact </a:t>
            </a:r>
            <a:r>
              <a:rPr lang="en-US" sz="2400" dirty="0" smtClean="0"/>
              <a:t>on</a:t>
            </a:r>
            <a:r>
              <a:rPr lang="en-US" sz="2400" b="1" dirty="0" smtClean="0"/>
              <a:t> vacuum </a:t>
            </a:r>
            <a:r>
              <a:rPr lang="en-US" sz="2400" dirty="0" smtClean="0"/>
              <a:t>and</a:t>
            </a:r>
            <a:r>
              <a:rPr lang="en-US" sz="2400" b="1" dirty="0" smtClean="0"/>
              <a:t> beam dynamics </a:t>
            </a:r>
            <a:br>
              <a:rPr lang="en-US" sz="2400" b="1" dirty="0" smtClean="0"/>
            </a:br>
            <a:r>
              <a:rPr lang="en-US" sz="2400" b="1" dirty="0" smtClean="0"/>
              <a:t>still </a:t>
            </a:r>
            <a:r>
              <a:rPr lang="en-US" sz="2400" b="1" dirty="0" smtClean="0">
                <a:solidFill>
                  <a:srgbClr val="FFA200"/>
                </a:solidFill>
              </a:rPr>
              <a:t>to be fully evaluated (?)</a:t>
            </a:r>
          </a:p>
          <a:p>
            <a:pPr lvl="1"/>
            <a:r>
              <a:rPr lang="en-US" sz="2400" b="1" dirty="0" smtClean="0">
                <a:solidFill>
                  <a:srgbClr val="FFA200"/>
                </a:solidFill>
              </a:rPr>
              <a:t>No short term plans (?)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18"/>
          <a:stretch/>
        </p:blipFill>
        <p:spPr>
          <a:xfrm>
            <a:off x="6685280" y="1196975"/>
            <a:ext cx="2459543" cy="1363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894" y="4365174"/>
            <a:ext cx="4353905" cy="1418442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265333" y="3768660"/>
            <a:ext cx="2878667" cy="2798128"/>
            <a:chOff x="6604639" y="4098472"/>
            <a:chExt cx="2539361" cy="246831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98294" y="4373815"/>
              <a:ext cx="1945706" cy="2192972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 bwMode="auto">
            <a:xfrm flipV="1">
              <a:off x="6971086" y="5300421"/>
              <a:ext cx="641787" cy="4918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71CE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flipV="1">
              <a:off x="8280105" y="4492584"/>
              <a:ext cx="326193" cy="2499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71CEF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6604639" y="5716612"/>
              <a:ext cx="732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cap="small" dirty="0" smtClean="0">
                  <a:solidFill>
                    <a:srgbClr val="71CEF0"/>
                  </a:solidFill>
                </a:rPr>
                <a:t>beam</a:t>
              </a:r>
              <a:endParaRPr lang="en-US" b="1" cap="small" dirty="0">
                <a:solidFill>
                  <a:srgbClr val="71CEF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8" idx="2"/>
            </p:cNvCxnSpPr>
            <p:nvPr/>
          </p:nvCxnSpPr>
          <p:spPr bwMode="auto">
            <a:xfrm flipH="1">
              <a:off x="7867555" y="4375471"/>
              <a:ext cx="189255" cy="4084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A2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7794558" y="4098472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cap="small" dirty="0" smtClean="0">
                  <a:solidFill>
                    <a:srgbClr val="FFA200"/>
                  </a:solidFill>
                </a:rPr>
                <a:t>MCP</a:t>
              </a:r>
              <a:endParaRPr lang="en-US" sz="1200" b="1" cap="small" dirty="0">
                <a:solidFill>
                  <a:srgbClr val="FFA200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 rot="19280609">
              <a:off x="7098994" y="4925976"/>
              <a:ext cx="1520834" cy="296839"/>
            </a:xfrm>
            <a:custGeom>
              <a:avLst/>
              <a:gdLst>
                <a:gd name="connsiteX0" fmla="*/ 387310 w 1520834"/>
                <a:gd name="connsiteY0" fmla="*/ 0 h 296839"/>
                <a:gd name="connsiteX1" fmla="*/ 428779 w 1520834"/>
                <a:gd name="connsiteY1" fmla="*/ 181758 h 296839"/>
                <a:gd name="connsiteX2" fmla="*/ 336725 w 1520834"/>
                <a:gd name="connsiteY2" fmla="*/ 296839 h 296839"/>
                <a:gd name="connsiteX3" fmla="*/ 335261 w 1520834"/>
                <a:gd name="connsiteY3" fmla="*/ 296656 h 296839"/>
                <a:gd name="connsiteX4" fmla="*/ 0 w 1520834"/>
                <a:gd name="connsiteY4" fmla="*/ 151578 h 296839"/>
                <a:gd name="connsiteX5" fmla="*/ 335261 w 1520834"/>
                <a:gd name="connsiteY5" fmla="*/ 6500 h 296839"/>
                <a:gd name="connsiteX6" fmla="*/ 1505385 w 1520834"/>
                <a:gd name="connsiteY6" fmla="*/ 116318 h 296839"/>
                <a:gd name="connsiteX7" fmla="*/ 1520834 w 1520834"/>
                <a:gd name="connsiteY7" fmla="*/ 151578 h 296839"/>
                <a:gd name="connsiteX8" fmla="*/ 1390967 w 1520834"/>
                <a:gd name="connsiteY8" fmla="*/ 249399 h 296839"/>
                <a:gd name="connsiteX9" fmla="*/ 1321325 w 1520834"/>
                <a:gd name="connsiteY9" fmla="*/ 268819 h 296839"/>
                <a:gd name="connsiteX10" fmla="*/ 1290758 w 1520834"/>
                <a:gd name="connsiteY10" fmla="*/ 141416 h 296839"/>
                <a:gd name="connsiteX11" fmla="*/ 1265111 w 1520834"/>
                <a:gd name="connsiteY11" fmla="*/ 147570 h 296839"/>
                <a:gd name="connsiteX12" fmla="*/ 1235068 w 1520834"/>
                <a:gd name="connsiteY12" fmla="*/ 15896 h 296839"/>
                <a:gd name="connsiteX13" fmla="*/ 1298113 w 1520834"/>
                <a:gd name="connsiteY13" fmla="*/ 27864 h 296839"/>
                <a:gd name="connsiteX14" fmla="*/ 1505385 w 1520834"/>
                <a:gd name="connsiteY14" fmla="*/ 116318 h 29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0834" h="296839">
                  <a:moveTo>
                    <a:pt x="387310" y="0"/>
                  </a:moveTo>
                  <a:lnTo>
                    <a:pt x="428779" y="181758"/>
                  </a:lnTo>
                  <a:lnTo>
                    <a:pt x="336725" y="296839"/>
                  </a:lnTo>
                  <a:lnTo>
                    <a:pt x="335261" y="296656"/>
                  </a:lnTo>
                  <a:cubicBezTo>
                    <a:pt x="132988" y="265215"/>
                    <a:pt x="0" y="211970"/>
                    <a:pt x="0" y="151578"/>
                  </a:cubicBezTo>
                  <a:cubicBezTo>
                    <a:pt x="0" y="91186"/>
                    <a:pt x="132988" y="37941"/>
                    <a:pt x="335261" y="6500"/>
                  </a:cubicBezTo>
                  <a:close/>
                  <a:moveTo>
                    <a:pt x="1505385" y="116318"/>
                  </a:moveTo>
                  <a:cubicBezTo>
                    <a:pt x="1515514" y="127707"/>
                    <a:pt x="1520834" y="139499"/>
                    <a:pt x="1520834" y="151578"/>
                  </a:cubicBezTo>
                  <a:cubicBezTo>
                    <a:pt x="1520834" y="187813"/>
                    <a:pt x="1472958" y="221476"/>
                    <a:pt x="1390967" y="249399"/>
                  </a:cubicBezTo>
                  <a:lnTo>
                    <a:pt x="1321325" y="268819"/>
                  </a:lnTo>
                  <a:lnTo>
                    <a:pt x="1290758" y="141416"/>
                  </a:lnTo>
                  <a:lnTo>
                    <a:pt x="1265111" y="147570"/>
                  </a:lnTo>
                  <a:lnTo>
                    <a:pt x="1235068" y="15896"/>
                  </a:lnTo>
                  <a:lnTo>
                    <a:pt x="1298113" y="27864"/>
                  </a:lnTo>
                  <a:cubicBezTo>
                    <a:pt x="1401319" y="51610"/>
                    <a:pt x="1474996" y="82150"/>
                    <a:pt x="1505385" y="116318"/>
                  </a:cubicBez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V="1">
              <a:off x="7556270" y="5300423"/>
              <a:ext cx="0" cy="31563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337996" y="5559145"/>
              <a:ext cx="29367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cap="small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78752" y="5231517"/>
              <a:ext cx="4587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cap="small" dirty="0" smtClean="0">
                  <a:solidFill>
                    <a:srgbClr val="00B050"/>
                  </a:solidFill>
                </a:rPr>
                <a:t>CO</a:t>
              </a:r>
              <a:r>
                <a:rPr lang="en-US" sz="1200" b="1" cap="small" baseline="-25000" dirty="0" smtClean="0">
                  <a:solidFill>
                    <a:srgbClr val="00B050"/>
                  </a:solidFill>
                </a:rPr>
                <a:t>2</a:t>
              </a:r>
              <a:endParaRPr lang="en-US" sz="1200" b="1" cap="small" baseline="-25000" dirty="0">
                <a:solidFill>
                  <a:srgbClr val="00B050"/>
                </a:solidFill>
              </a:endParaRPr>
            </a:p>
          </p:txBody>
        </p:sp>
      </p:grpSp>
      <p:sp>
        <p:nvSpPr>
          <p:cNvPr id="39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196975"/>
            <a:ext cx="8229600" cy="51117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400" b="1" kern="0" dirty="0" smtClean="0">
                <a:solidFill>
                  <a:srgbClr val="00B050"/>
                </a:solidFill>
              </a:rPr>
              <a:t>2018</a:t>
            </a:r>
            <a:r>
              <a:rPr lang="en-US" sz="2400" kern="0" dirty="0" smtClean="0">
                <a:solidFill>
                  <a:srgbClr val="00B050"/>
                </a:solidFill>
              </a:rPr>
              <a:t> </a:t>
            </a:r>
            <a:r>
              <a:rPr lang="en-US" sz="2400" kern="0" dirty="0" smtClean="0"/>
              <a:t>a very </a:t>
            </a:r>
            <a:r>
              <a:rPr lang="en-US" sz="2400" b="1" kern="0" dirty="0" smtClean="0">
                <a:solidFill>
                  <a:srgbClr val="00B050"/>
                </a:solidFill>
              </a:rPr>
              <a:t>fruitful year </a:t>
            </a:r>
            <a:r>
              <a:rPr lang="en-US" sz="2400" kern="0" dirty="0" smtClean="0"/>
              <a:t>for ELENA commissioning</a:t>
            </a:r>
          </a:p>
          <a:p>
            <a:pPr lvl="1"/>
            <a:r>
              <a:rPr lang="en-US" sz="2000" kern="0" dirty="0" smtClean="0"/>
              <a:t>Many </a:t>
            </a:r>
            <a:r>
              <a:rPr lang="en-US" sz="2000" b="1" kern="0" dirty="0" smtClean="0"/>
              <a:t>sub-systems</a:t>
            </a:r>
            <a:r>
              <a:rPr lang="en-US" sz="2000" kern="0" dirty="0" smtClean="0"/>
              <a:t> (RF, BI, e-cooler) (</a:t>
            </a:r>
            <a:r>
              <a:rPr lang="en-US" sz="2000" kern="0" dirty="0" smtClean="0">
                <a:solidFill>
                  <a:srgbClr val="FFA200"/>
                </a:solidFill>
              </a:rPr>
              <a:t>almost</a:t>
            </a:r>
            <a:r>
              <a:rPr lang="en-US" sz="2000" kern="0" dirty="0" smtClean="0"/>
              <a:t>) fully </a:t>
            </a:r>
            <a:r>
              <a:rPr lang="en-US" sz="2000" b="1" kern="0" dirty="0" smtClean="0"/>
              <a:t>commissioned </a:t>
            </a:r>
          </a:p>
          <a:p>
            <a:pPr lvl="1"/>
            <a:r>
              <a:rPr lang="en-US" sz="2000" kern="0" dirty="0" smtClean="0"/>
              <a:t>Nominal </a:t>
            </a:r>
            <a:r>
              <a:rPr lang="en-US" sz="2000" b="1" kern="0" dirty="0" smtClean="0"/>
              <a:t>beam performance </a:t>
            </a:r>
            <a:r>
              <a:rPr lang="en-US" sz="2000" kern="0" dirty="0" smtClean="0"/>
              <a:t>(</a:t>
            </a:r>
            <a:r>
              <a:rPr lang="en-US" sz="2000" kern="0" dirty="0" smtClean="0">
                <a:solidFill>
                  <a:srgbClr val="FFA200"/>
                </a:solidFill>
              </a:rPr>
              <a:t>almost</a:t>
            </a:r>
            <a:r>
              <a:rPr lang="en-US" sz="2000" kern="0" dirty="0" smtClean="0"/>
              <a:t>) </a:t>
            </a:r>
            <a:r>
              <a:rPr lang="en-US" sz="2000" b="1" kern="0" dirty="0" smtClean="0"/>
              <a:t>established</a:t>
            </a:r>
          </a:p>
          <a:p>
            <a:r>
              <a:rPr lang="en-US" sz="2400" b="1" kern="0" dirty="0" smtClean="0"/>
              <a:t>E-cooling</a:t>
            </a:r>
            <a:r>
              <a:rPr lang="en-US" sz="2400" kern="0" dirty="0" smtClean="0"/>
              <a:t> is doing what it has promised</a:t>
            </a:r>
          </a:p>
          <a:p>
            <a:pPr lvl="1"/>
            <a:r>
              <a:rPr lang="en-US" sz="2000" b="1" kern="0" dirty="0" smtClean="0"/>
              <a:t>Emittance reductions of ~80% down to ~0.5</a:t>
            </a:r>
            <a:r>
              <a:rPr lang="en-US" sz="2000" dirty="0"/>
              <a:t> </a:t>
            </a:r>
            <a:r>
              <a:rPr lang="en-US" sz="2000" dirty="0" err="1" smtClean="0"/>
              <a:t>μm</a:t>
            </a:r>
            <a:r>
              <a:rPr lang="en-US" sz="2000" dirty="0" smtClean="0"/>
              <a:t> (nominal ~0.3 </a:t>
            </a:r>
            <a:r>
              <a:rPr lang="en-US" sz="2000" dirty="0" err="1" smtClean="0"/>
              <a:t>μm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b="1" kern="0" dirty="0" smtClean="0">
                <a:solidFill>
                  <a:srgbClr val="FF0000"/>
                </a:solidFill>
              </a:rPr>
              <a:t>Results obtained with limited-empirical studies “by hand”</a:t>
            </a:r>
          </a:p>
          <a:p>
            <a:r>
              <a:rPr lang="en-US" sz="2400" b="1" kern="0" dirty="0" smtClean="0">
                <a:solidFill>
                  <a:srgbClr val="FFA200"/>
                </a:solidFill>
              </a:rPr>
              <a:t>Could not </a:t>
            </a:r>
            <a:r>
              <a:rPr lang="en-US" sz="2400" kern="0" dirty="0" smtClean="0">
                <a:solidFill>
                  <a:srgbClr val="FFA200"/>
                </a:solidFill>
              </a:rPr>
              <a:t>fully</a:t>
            </a:r>
            <a:r>
              <a:rPr lang="en-US" sz="2400" b="1" kern="0" dirty="0" smtClean="0">
                <a:solidFill>
                  <a:srgbClr val="FFA200"/>
                </a:solidFill>
              </a:rPr>
              <a:t> profit </a:t>
            </a:r>
            <a:r>
              <a:rPr lang="en-US" sz="2400" kern="0" dirty="0" smtClean="0">
                <a:solidFill>
                  <a:srgbClr val="FFA200"/>
                </a:solidFill>
              </a:rPr>
              <a:t>of</a:t>
            </a:r>
            <a:r>
              <a:rPr lang="en-US" sz="2400" b="1" kern="0" dirty="0" smtClean="0">
                <a:solidFill>
                  <a:srgbClr val="FFA200"/>
                </a:solidFill>
              </a:rPr>
              <a:t> </a:t>
            </a:r>
            <a:r>
              <a:rPr lang="en-US" sz="2400" kern="0" dirty="0" smtClean="0">
                <a:solidFill>
                  <a:srgbClr val="FFA200"/>
                </a:solidFill>
              </a:rPr>
              <a:t>the</a:t>
            </a:r>
            <a:r>
              <a:rPr lang="en-US" sz="2400" b="1" kern="0" dirty="0" smtClean="0">
                <a:solidFill>
                  <a:srgbClr val="FFA200"/>
                </a:solidFill>
              </a:rPr>
              <a:t> H</a:t>
            </a:r>
            <a:r>
              <a:rPr lang="en-US" sz="2400" b="1" kern="0" baseline="30000" dirty="0" smtClean="0">
                <a:solidFill>
                  <a:srgbClr val="FFA200"/>
                </a:solidFill>
              </a:rPr>
              <a:t>-</a:t>
            </a:r>
            <a:r>
              <a:rPr lang="en-US" sz="2400" b="1" kern="0" dirty="0" smtClean="0">
                <a:solidFill>
                  <a:srgbClr val="FFA200"/>
                </a:solidFill>
              </a:rPr>
              <a:t>/p source </a:t>
            </a:r>
            <a:r>
              <a:rPr lang="en-US" sz="2400" b="1" kern="0" dirty="0" smtClean="0">
                <a:solidFill>
                  <a:srgbClr val="00B050"/>
                </a:solidFill>
              </a:rPr>
              <a:t>=&gt; being fixed</a:t>
            </a:r>
          </a:p>
          <a:p>
            <a:pPr lvl="1"/>
            <a:r>
              <a:rPr lang="en-US" sz="2000" kern="0" dirty="0" smtClean="0"/>
              <a:t>Use of </a:t>
            </a:r>
            <a:r>
              <a:rPr lang="en-US" sz="2000" b="1" i="1" kern="0" dirty="0" smtClean="0"/>
              <a:t>p</a:t>
            </a:r>
            <a:r>
              <a:rPr lang="en-US" sz="2000" b="1" kern="0" dirty="0" smtClean="0"/>
              <a:t> beam envisaged for e-cooling studies </a:t>
            </a:r>
            <a:r>
              <a:rPr lang="en-US" sz="2000" b="1" kern="0" dirty="0" smtClean="0">
                <a:solidFill>
                  <a:srgbClr val="00B050"/>
                </a:solidFill>
              </a:rPr>
              <a:t>(higher rep rate)</a:t>
            </a:r>
          </a:p>
          <a:p>
            <a:r>
              <a:rPr lang="en-US" sz="2400" b="1" kern="0" dirty="0" smtClean="0"/>
              <a:t>After LS2 all </a:t>
            </a:r>
            <a:r>
              <a:rPr lang="en-US" sz="2400" b="1" kern="0" dirty="0" err="1" smtClean="0"/>
              <a:t>pbars</a:t>
            </a:r>
            <a:r>
              <a:rPr lang="en-US" sz="2400" b="1" kern="0" dirty="0" smtClean="0"/>
              <a:t> </a:t>
            </a:r>
            <a:r>
              <a:rPr lang="en-US" sz="2400" kern="0" dirty="0" smtClean="0"/>
              <a:t>will need to go </a:t>
            </a:r>
            <a:r>
              <a:rPr lang="en-US" sz="2400" b="1" kern="0" dirty="0" smtClean="0"/>
              <a:t>through ELENA</a:t>
            </a:r>
          </a:p>
          <a:p>
            <a:pPr lvl="1"/>
            <a:r>
              <a:rPr lang="en-US" sz="2000" b="1" kern="0" dirty="0"/>
              <a:t>M</a:t>
            </a:r>
            <a:r>
              <a:rPr lang="en-US" sz="2000" b="1" kern="0" dirty="0" smtClean="0"/>
              <a:t>ore </a:t>
            </a:r>
            <a:r>
              <a:rPr lang="en-US" sz="2000" b="1" kern="0" dirty="0" err="1" smtClean="0"/>
              <a:t>pbar</a:t>
            </a:r>
            <a:r>
              <a:rPr lang="en-US" sz="2000" b="1" kern="0" dirty="0" smtClean="0"/>
              <a:t> </a:t>
            </a:r>
            <a:r>
              <a:rPr lang="en-US" sz="2000" kern="0" dirty="0" smtClean="0"/>
              <a:t>“shots” </a:t>
            </a:r>
            <a:r>
              <a:rPr lang="en-US" sz="2000" b="1" kern="0" dirty="0" smtClean="0"/>
              <a:t>available</a:t>
            </a:r>
            <a:r>
              <a:rPr lang="en-US" sz="2000" kern="0" dirty="0" smtClean="0"/>
              <a:t>, eventually for </a:t>
            </a:r>
            <a:r>
              <a:rPr lang="en-US" sz="2000" b="1" kern="0" dirty="0" smtClean="0"/>
              <a:t>parasitic</a:t>
            </a:r>
            <a:r>
              <a:rPr lang="en-US" sz="2000" kern="0" dirty="0" smtClean="0"/>
              <a:t> </a:t>
            </a:r>
            <a:r>
              <a:rPr lang="en-US" sz="2000" b="1" kern="0" dirty="0" smtClean="0"/>
              <a:t>observations</a:t>
            </a:r>
            <a:endParaRPr lang="en-US" sz="2000" kern="0" dirty="0"/>
          </a:p>
          <a:p>
            <a:pPr lvl="1"/>
            <a:r>
              <a:rPr lang="en-US" sz="2000" kern="0" dirty="0" smtClean="0"/>
              <a:t>Hopefully, </a:t>
            </a:r>
            <a:r>
              <a:rPr lang="en-US" sz="2000" b="1" kern="0" dirty="0" smtClean="0"/>
              <a:t>more time </a:t>
            </a:r>
            <a:r>
              <a:rPr lang="en-US" sz="2000" kern="0" dirty="0" smtClean="0"/>
              <a:t>for well-thought, </a:t>
            </a:r>
            <a:r>
              <a:rPr lang="en-US" sz="2000" b="1" kern="0" dirty="0" smtClean="0"/>
              <a:t>systematic measurements</a:t>
            </a:r>
            <a:endParaRPr lang="en-US" sz="2000" kern="0" dirty="0"/>
          </a:p>
          <a:p>
            <a:r>
              <a:rPr lang="en-US" sz="2400" kern="0" dirty="0" smtClean="0"/>
              <a:t>Still, </a:t>
            </a:r>
            <a:r>
              <a:rPr lang="en-US" sz="2400" b="1" kern="0" dirty="0" smtClean="0">
                <a:solidFill>
                  <a:srgbClr val="FF0000"/>
                </a:solidFill>
              </a:rPr>
              <a:t>limited emittance-measurement capabilities</a:t>
            </a:r>
          </a:p>
          <a:p>
            <a:pPr lvl="1"/>
            <a:r>
              <a:rPr lang="en-US" sz="2000" kern="0" dirty="0" smtClean="0"/>
              <a:t>We probably </a:t>
            </a:r>
            <a:r>
              <a:rPr lang="en-US" sz="2000" b="1" kern="0" dirty="0" smtClean="0"/>
              <a:t>need to discuss </a:t>
            </a:r>
            <a:r>
              <a:rPr lang="en-US" sz="2000" kern="0" dirty="0" smtClean="0"/>
              <a:t>what are the </a:t>
            </a:r>
            <a:r>
              <a:rPr lang="en-US" sz="2000" b="1" kern="0" dirty="0" smtClean="0"/>
              <a:t>options</a:t>
            </a:r>
            <a:r>
              <a:rPr lang="en-US" sz="2000" kern="0" dirty="0" smtClean="0"/>
              <a:t> (e.g. IPM?)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361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Thanks for your attention</a:t>
            </a:r>
            <a:r>
              <a:rPr lang="en-US" b="1" smtClean="0">
                <a:solidFill>
                  <a:srgbClr val="FFFF00"/>
                </a:solidFill>
              </a:rPr>
              <a:t>, comments and </a:t>
            </a:r>
            <a:r>
              <a:rPr lang="en-US" b="1" dirty="0" smtClean="0">
                <a:solidFill>
                  <a:srgbClr val="FFFF00"/>
                </a:solidFill>
              </a:rPr>
              <a:t>questions </a:t>
            </a:r>
            <a:r>
              <a:rPr lang="mr-IN" b="1" dirty="0" smtClean="0">
                <a:solidFill>
                  <a:srgbClr val="FFFF00"/>
                </a:solidFill>
              </a:rPr>
              <a:t>…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6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9" b="9604"/>
          <a:stretch/>
        </p:blipFill>
        <p:spPr>
          <a:xfrm>
            <a:off x="416387" y="1084596"/>
            <a:ext cx="8401041" cy="5222764"/>
          </a:xfrm>
          <a:ln>
            <a:solidFill>
              <a:schemeClr val="tx2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39103" y="6307360"/>
            <a:ext cx="3478325" cy="276999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from: Beam Cooling Techniques </a:t>
            </a:r>
            <a:r>
              <a:rPr lang="mr-IN" sz="1200" dirty="0" smtClean="0"/>
              <a:t>–</a:t>
            </a:r>
            <a:r>
              <a:rPr lang="en-US" sz="1200" dirty="0" smtClean="0"/>
              <a:t> I. </a:t>
            </a:r>
            <a:r>
              <a:rPr lang="en-US" sz="1200" dirty="0" err="1" smtClean="0"/>
              <a:t>Meshkov</a:t>
            </a:r>
            <a:r>
              <a:rPr lang="en-US" sz="1200" dirty="0" smtClean="0"/>
              <a:t> (</a:t>
            </a:r>
            <a:r>
              <a:rPr lang="de-DE" sz="1200" dirty="0" err="1" smtClean="0">
                <a:hlinkClick r:id="rId4"/>
              </a:rPr>
              <a:t>indico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27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61765"/>
            <a:ext cx="9144000" cy="632011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Some interesting slides from </a:t>
            </a:r>
            <a:r>
              <a:rPr lang="en-US" sz="2800" dirty="0" err="1"/>
              <a:t>A.Saa</a:t>
            </a:r>
            <a:r>
              <a:rPr lang="en-US" sz="2800" dirty="0"/>
              <a:t> Hernandez (</a:t>
            </a:r>
            <a:r>
              <a:rPr lang="de-DE" sz="2800" dirty="0">
                <a:hlinkClick r:id="rId2"/>
              </a:rPr>
              <a:t>indico</a:t>
            </a:r>
            <a:r>
              <a:rPr lang="en-US" sz="2800" dirty="0" smtClean="0"/>
              <a:t>):</a:t>
            </a:r>
          </a:p>
          <a:p>
            <a:pPr marL="0" indent="0" algn="ctr">
              <a:buNone/>
            </a:pPr>
            <a:r>
              <a:rPr lang="en-US" b="1" dirty="0"/>
              <a:t>Overview of 2018 MD studies in LEIR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47918" y="3240741"/>
            <a:ext cx="882127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83DAB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389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59" y="4587053"/>
            <a:ext cx="5343016" cy="22618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375" t="9550" b="48288"/>
          <a:stretch/>
        </p:blipFill>
        <p:spPr>
          <a:xfrm>
            <a:off x="1404708" y="1764393"/>
            <a:ext cx="6361596" cy="217567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1479594" y="1836420"/>
            <a:ext cx="7620" cy="1859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487214" y="1795712"/>
            <a:ext cx="6178506" cy="17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80760" y="1508760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srgbClr val="FF0000"/>
                </a:solidFill>
                <a:latin typeface="Calibri"/>
                <a:ea typeface=""/>
              </a:rPr>
              <a:t>r</a:t>
            </a:r>
            <a:r>
              <a:rPr lang="en-US" sz="1400" smtClean="0">
                <a:solidFill>
                  <a:srgbClr val="FF0000"/>
                </a:solidFill>
                <a:latin typeface="Calibri"/>
                <a:ea typeface=""/>
              </a:rPr>
              <a:t>evolution frequency</a:t>
            </a:r>
            <a:endParaRPr lang="en-US" sz="1400">
              <a:solidFill>
                <a:srgbClr val="FF0000"/>
              </a:solidFill>
              <a:latin typeface="Calibri"/>
              <a:ea typeface="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7740" y="3421380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Calibri"/>
                <a:ea typeface=""/>
              </a:rPr>
              <a:t>time</a:t>
            </a:r>
            <a:endParaRPr lang="en-US" sz="1400" dirty="0">
              <a:solidFill>
                <a:srgbClr val="FF0000"/>
              </a:solidFill>
              <a:latin typeface="Calibri"/>
              <a:ea typeface="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841519" y="1948637"/>
            <a:ext cx="440156" cy="554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248400" y="1894352"/>
            <a:ext cx="518160" cy="309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04864" y="2295828"/>
            <a:ext cx="400050" cy="373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29400" y="2049780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/>
                </a:solidFill>
                <a:latin typeface="Calibri"/>
                <a:ea typeface=""/>
              </a:rPr>
              <a:t>h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armonic</a:t>
            </a:r>
            <a:r>
              <a:rPr lang="en-US" sz="1400" dirty="0" smtClean="0">
                <a:solidFill>
                  <a:srgbClr val="FF0000"/>
                </a:solidFill>
                <a:latin typeface="Calibri"/>
                <a:ea typeface=""/>
              </a:rPr>
              <a:t> 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100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217932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h=101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37268" y="279035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h=103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42824" y="310277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h=104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07920" y="348983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h=105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14888" y="248349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h=102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20840" y="176784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smtClean="0">
                <a:solidFill>
                  <a:prstClr val="white"/>
                </a:solidFill>
                <a:latin typeface="Calibri"/>
                <a:ea typeface=""/>
              </a:rPr>
              <a:t>injection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03500" y="1831903"/>
            <a:ext cx="20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/>
                </a:solidFill>
                <a:latin typeface="Calibri"/>
                <a:ea typeface=""/>
              </a:rPr>
              <a:t>r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educe </a:t>
            </a:r>
            <a:r>
              <a:rPr lang="en-US" sz="1400" dirty="0" err="1" smtClean="0">
                <a:solidFill>
                  <a:prstClr val="white"/>
                </a:solidFill>
                <a:latin typeface="Calibri"/>
                <a:ea typeface=""/>
              </a:rPr>
              <a:t>dp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ea typeface=""/>
              </a:rPr>
              <a:t>/p with cooling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62716" y="2179320"/>
            <a:ext cx="1234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>
                <a:solidFill>
                  <a:prstClr val="white"/>
                </a:solidFill>
                <a:latin typeface="Calibri"/>
                <a:ea typeface=""/>
              </a:rPr>
              <a:t>d</a:t>
            </a:r>
            <a:r>
              <a:rPr lang="en-US" sz="1400" smtClean="0">
                <a:solidFill>
                  <a:prstClr val="white"/>
                </a:solidFill>
                <a:latin typeface="Calibri"/>
                <a:ea typeface=""/>
              </a:rPr>
              <a:t>rag ion beam</a:t>
            </a:r>
            <a:endParaRPr lang="en-US" sz="1400" dirty="0">
              <a:solidFill>
                <a:prstClr val="white"/>
              </a:solidFill>
              <a:latin typeface="Calibri"/>
              <a:ea typeface="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8201" y="4781649"/>
            <a:ext cx="17144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</a:rPr>
              <a:t>However: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</a:rPr>
              <a:t>same emittance blow-up for different final momentum</a:t>
            </a:r>
            <a:endParaRPr lang="en-US" dirty="0">
              <a:solidFill>
                <a:srgbClr val="FF0000"/>
              </a:solidFill>
              <a:latin typeface="Calibri"/>
              <a:ea typeface="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001058" y="376238"/>
            <a:ext cx="814294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Can we capture at a higher momentum?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1" y="1445260"/>
            <a:ext cx="767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We do indeed accelerate the ion beam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And could afterwards capture and ramp with minor modifications (adjust RF at capture and correct ramp)  </a:t>
            </a: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98340" y="6205220"/>
            <a:ext cx="472440" cy="3657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970780" y="4658360"/>
            <a:ext cx="510540" cy="1539240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970780" y="6570980"/>
            <a:ext cx="510540" cy="83820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84210" y="4678337"/>
            <a:ext cx="789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"/>
              </a:rPr>
              <a:t>Electron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"/>
              </a:rPr>
              <a:t>Cooler</a:t>
            </a:r>
            <a:endParaRPr lang="en-US" sz="1400" dirty="0">
              <a:solidFill>
                <a:prstClr val="black"/>
              </a:solidFill>
              <a:latin typeface="Calibri"/>
              <a:ea typeface="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127" y="2492717"/>
            <a:ext cx="1346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"/>
              </a:rPr>
              <a:t>Longitudinal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prstClr val="black"/>
                </a:solidFill>
                <a:latin typeface="Calibri"/>
                <a:ea typeface=""/>
              </a:rPr>
              <a:t>S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"/>
              </a:rPr>
              <a:t>chottky</a:t>
            </a:r>
            <a:endParaRPr lang="en-US" dirty="0">
              <a:solidFill>
                <a:prstClr val="black"/>
              </a:solidFill>
              <a:latin typeface="Calibri"/>
              <a:ea typeface="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8201" y="832618"/>
            <a:ext cx="772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C00000"/>
                </a:solidFill>
                <a:latin typeface="Calibri"/>
                <a:ea typeface=""/>
              </a:rPr>
              <a:t>Linac3 could not inject at a higher energy, so </a:t>
            </a:r>
            <a:r>
              <a:rPr lang="en-US" smtClean="0">
                <a:solidFill>
                  <a:srgbClr val="C00000"/>
                </a:solidFill>
                <a:latin typeface="Calibri"/>
                <a:ea typeface=""/>
              </a:rPr>
              <a:t>we would need </a:t>
            </a:r>
            <a:r>
              <a:rPr lang="en-US" dirty="0" smtClean="0">
                <a:solidFill>
                  <a:srgbClr val="C00000"/>
                </a:solidFill>
                <a:latin typeface="Calibri"/>
                <a:ea typeface=""/>
              </a:rPr>
              <a:t>to accelerate the ions without RF during the (no-longer) flat bottom by means of the </a:t>
            </a:r>
            <a:r>
              <a:rPr lang="en-US" dirty="0" err="1" smtClean="0">
                <a:solidFill>
                  <a:srgbClr val="C00000"/>
                </a:solidFill>
                <a:latin typeface="Calibri"/>
                <a:ea typeface=""/>
              </a:rPr>
              <a:t>Ecooler</a:t>
            </a:r>
            <a:endParaRPr lang="en-US" dirty="0">
              <a:solidFill>
                <a:srgbClr val="C00000"/>
              </a:solidFill>
              <a:latin typeface="Calibri"/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68631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/>
          <a:lstStyle/>
          <a:p>
            <a:r>
              <a:rPr lang="en-US" smtClean="0"/>
              <a:t>And if we cool </a:t>
            </a:r>
            <a:r>
              <a:rPr lang="en-US" dirty="0" smtClean="0"/>
              <a:t>a </a:t>
            </a:r>
            <a:r>
              <a:rPr lang="en-US" smtClean="0"/>
              <a:t>bunched beam?</a:t>
            </a:r>
            <a:endParaRPr lang="en-US" dirty="0"/>
          </a:p>
        </p:txBody>
      </p:sp>
      <p:pic>
        <p:nvPicPr>
          <p:cNvPr id="5" name="Εικόνα 4" descr="Εικόνα που περιέχει κείμενο, χάρτ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xmlns="" id="{BF13D9D7-5436-4AB7-8A7D-70A59B97E0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2398509" y="2720975"/>
            <a:ext cx="4190753" cy="2641200"/>
          </a:xfrm>
          <a:prstGeom prst="rect">
            <a:avLst/>
          </a:prstGeom>
        </p:spPr>
      </p:pic>
      <p:pic>
        <p:nvPicPr>
          <p:cNvPr id="7" name="Εικόνα 3">
            <a:extLst>
              <a:ext uri="{FF2B5EF4-FFF2-40B4-BE49-F238E27FC236}">
                <a16:creationId xmlns:a16="http://schemas.microsoft.com/office/drawing/2014/main" xmlns="" id="{E9C8D610-D7D2-4AED-8324-6527B135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47" y="5056972"/>
            <a:ext cx="3084753" cy="1566704"/>
          </a:xfrm>
          <a:prstGeom prst="rect">
            <a:avLst/>
          </a:prstGeom>
        </p:spPr>
      </p:pic>
      <p:pic>
        <p:nvPicPr>
          <p:cNvPr id="11" name="Εικόνα 14">
            <a:extLst>
              <a:ext uri="{FF2B5EF4-FFF2-40B4-BE49-F238E27FC236}">
                <a16:creationId xmlns:a16="http://schemas.microsoft.com/office/drawing/2014/main" xmlns="" id="{12FB26D0-C954-4FA5-AD84-65B93C95DA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80" y="3354542"/>
            <a:ext cx="2229726" cy="1762582"/>
          </a:xfrm>
          <a:prstGeom prst="rect">
            <a:avLst/>
          </a:prstGeom>
        </p:spPr>
      </p:pic>
      <p:pic>
        <p:nvPicPr>
          <p:cNvPr id="12" name="Εικόνα 9">
            <a:extLst>
              <a:ext uri="{FF2B5EF4-FFF2-40B4-BE49-F238E27FC236}">
                <a16:creationId xmlns:a16="http://schemas.microsoft.com/office/drawing/2014/main" xmlns="" id="{FD5D2B38-81F9-4345-AF29-06EC9504CC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5" y="5049337"/>
            <a:ext cx="3095944" cy="1572388"/>
          </a:xfrm>
          <a:prstGeom prst="rect">
            <a:avLst/>
          </a:prstGeom>
        </p:spPr>
      </p:pic>
      <p:pic>
        <p:nvPicPr>
          <p:cNvPr id="13" name="Εικόνα 2">
            <a:extLst>
              <a:ext uri="{FF2B5EF4-FFF2-40B4-BE49-F238E27FC236}">
                <a16:creationId xmlns:a16="http://schemas.microsoft.com/office/drawing/2014/main" xmlns="" id="{45A3C14D-3D2A-4D2D-9839-C1FC2AA50F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" y="3354542"/>
            <a:ext cx="2195224" cy="17399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ACCD1AA6-9E3D-4A5D-A37A-F65BF47B403A}"/>
              </a:ext>
            </a:extLst>
          </p:cNvPr>
          <p:cNvSpPr txBox="1"/>
          <p:nvPr/>
        </p:nvSpPr>
        <p:spPr>
          <a:xfrm>
            <a:off x="421714" y="1113206"/>
            <a:ext cx="8130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At capture,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losses and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a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emittance blow-up associated to SC and IBS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always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observed</a:t>
            </a:r>
            <a:endParaRPr lang="en-US" dirty="0" smtClean="0">
              <a:solidFill>
                <a:srgbClr val="376092"/>
              </a:solidFill>
              <a:latin typeface="Calibri"/>
              <a:ea typeface="Arial" charset="0"/>
              <a:cs typeface="Arial" charset="0"/>
            </a:endParaRPr>
          </a:p>
          <a:p>
            <a:pPr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What if we extend cooling time to after RF capture?</a:t>
            </a:r>
            <a:endParaRPr lang="en-US" dirty="0">
              <a:solidFill>
                <a:srgbClr val="376092"/>
              </a:solidFill>
              <a:latin typeface="Calibri"/>
              <a:ea typeface="Arial" charset="0"/>
              <a:cs typeface="Arial" charset="0"/>
            </a:endParaRPr>
          </a:p>
          <a:p>
            <a:pPr marL="742950" lvl="1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  <a:buFont typeface="Arial" charset="0"/>
              <a:buChar char="•"/>
            </a:pP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Beam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damped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in all 3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planes</a:t>
            </a:r>
          </a:p>
          <a:p>
            <a:pPr marL="742950" lvl="1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  <a:sym typeface="Wingdings"/>
              </a:rPr>
              <a:t>By adjusting the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electron cooler gun voltage,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we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drag ion </a:t>
            </a:r>
            <a:r>
              <a:rPr lang="en-US" dirty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beam to a frequency which has an offset with the RF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Arial" charset="0"/>
                <a:cs typeface="Arial" charset="0"/>
              </a:rPr>
              <a:t>frequency, creating hollow/flat  distributions</a:t>
            </a:r>
            <a:endParaRPr lang="en-US" dirty="0">
              <a:solidFill>
                <a:srgbClr val="376092"/>
              </a:solidFill>
              <a:latin typeface="Calibri"/>
              <a:ea typeface="Arial" charset="0"/>
              <a:cs typeface="Arial" charset="0"/>
            </a:endParaRPr>
          </a:p>
          <a:p>
            <a:pPr marL="742950" lvl="1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  <a:buFont typeface="Arial" charset="0"/>
              <a:buChar char="•"/>
            </a:pPr>
            <a:endParaRPr lang="en-US" dirty="0" smtClean="0">
              <a:solidFill>
                <a:srgbClr val="376092"/>
              </a:solidFill>
              <a:latin typeface="Calibri"/>
              <a:ea typeface="Arial" charset="0"/>
              <a:cs typeface="Arial" charset="0"/>
              <a:sym typeface="Wingdings"/>
            </a:endParaRPr>
          </a:p>
          <a:p>
            <a:pPr marL="742950" lvl="1" indent="-28575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4F81BD">
                  <a:lumMod val="75000"/>
                </a:srgbClr>
              </a:buClr>
              <a:buSzPct val="80000"/>
              <a:buFont typeface="Arial" charset="0"/>
              <a:buChar char="•"/>
            </a:pPr>
            <a:endParaRPr lang="en-US" dirty="0">
              <a:solidFill>
                <a:srgbClr val="376092"/>
              </a:solidFill>
              <a:latin typeface="Calibri"/>
              <a:ea typeface="Arial" charset="0"/>
              <a:cs typeface="Arial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926080" y="4180114"/>
            <a:ext cx="914400" cy="9144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001062" y="4901576"/>
            <a:ext cx="1199441" cy="457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Ευθύγραμμο βέλος σύνδεσης 7">
            <a:extLst>
              <a:ext uri="{FF2B5EF4-FFF2-40B4-BE49-F238E27FC236}">
                <a16:creationId xmlns:a16="http://schemas.microsoft.com/office/drawing/2014/main" xmlns="" id="{0BD55E90-BEBC-4485-B6C2-623EECA89F8A}"/>
              </a:ext>
            </a:extLst>
          </p:cNvPr>
          <p:cNvCxnSpPr>
            <a:cxnSpLocks/>
          </p:cNvCxnSpPr>
          <p:nvPr/>
        </p:nvCxnSpPr>
        <p:spPr>
          <a:xfrm flipH="1">
            <a:off x="7601623" y="5343966"/>
            <a:ext cx="14277" cy="1029717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ACC2697-EC03-4FCF-A65B-8273445B6FA8}"/>
              </a:ext>
            </a:extLst>
          </p:cNvPr>
          <p:cNvSpPr txBox="1"/>
          <p:nvPr/>
        </p:nvSpPr>
        <p:spPr>
          <a:xfrm>
            <a:off x="7566786" y="575802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endParaRPr lang="el-GR" sz="1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ACC2697-EC03-4FCF-A65B-8273445B6FA8}"/>
              </a:ext>
            </a:extLst>
          </p:cNvPr>
          <p:cNvSpPr txBox="1"/>
          <p:nvPr/>
        </p:nvSpPr>
        <p:spPr>
          <a:xfrm>
            <a:off x="6094146" y="269627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endParaRPr lang="el-GR" sz="1400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475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6718" y="274638"/>
            <a:ext cx="8317282" cy="1001560"/>
          </a:xfrm>
        </p:spPr>
        <p:txBody>
          <a:bodyPr>
            <a:noAutofit/>
          </a:bodyPr>
          <a:lstStyle/>
          <a:p>
            <a:r>
              <a:rPr lang="en-US" dirty="0" smtClean="0">
                <a:ea typeface="Arial" charset="0"/>
                <a:cs typeface="Arial" charset="0"/>
              </a:rPr>
              <a:t>Heating processes:</a:t>
            </a:r>
            <a:r>
              <a:rPr lang="en-US" dirty="0">
                <a:ea typeface="Arial" charset="0"/>
                <a:cs typeface="Arial" charset="0"/>
              </a:rPr>
              <a:t> </a:t>
            </a:r>
            <a:r>
              <a:rPr lang="en-US" dirty="0" smtClean="0">
                <a:ea typeface="Arial" charset="0"/>
                <a:cs typeface="Arial" charset="0"/>
              </a:rPr>
              <a:t>dominated </a:t>
            </a:r>
            <a:r>
              <a:rPr lang="en-US" dirty="0">
                <a:ea typeface="Arial" charset="0"/>
                <a:cs typeface="Arial" charset="0"/>
              </a:rPr>
              <a:t>by IBS or Space Charge?</a:t>
            </a:r>
            <a:br>
              <a:rPr lang="en-US" dirty="0">
                <a:ea typeface="Arial" charset="0"/>
                <a:cs typeface="Arial" charset="0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1255978"/>
            <a:ext cx="75645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S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imilar nature: Coulomb force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376092"/>
                </a:solidFill>
                <a:latin typeface="Calibri"/>
                <a:ea typeface=""/>
              </a:rPr>
              <a:t>IBS: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particle collisions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as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they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perform </a:t>
            </a:r>
            <a:r>
              <a:rPr lang="en-US" dirty="0" err="1">
                <a:solidFill>
                  <a:srgbClr val="376092"/>
                </a:solidFill>
                <a:latin typeface="Calibri"/>
                <a:ea typeface=""/>
              </a:rPr>
              <a:t>betatron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and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synchrotron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oscillations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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 redistribution of momenta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within the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bunch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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increase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emittances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376092"/>
                </a:solidFill>
                <a:latin typeface="Calibri"/>
                <a:ea typeface=""/>
              </a:rPr>
              <a:t>Space charge: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derived from the E-field generated by the distribution of charged particles, creates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tune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shift and can excite resonance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 increase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emittances</a:t>
            </a: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40194"/>
          <a:stretch/>
        </p:blipFill>
        <p:spPr>
          <a:xfrm>
            <a:off x="914400" y="3533952"/>
            <a:ext cx="4097963" cy="28071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60931" y="3555326"/>
            <a:ext cx="36001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C00000"/>
                </a:solidFill>
                <a:latin typeface="Calibri"/>
                <a:ea typeface=""/>
              </a:rPr>
              <a:t>What happens here?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C00000"/>
                </a:solidFill>
                <a:latin typeface="Calibri"/>
                <a:ea typeface=""/>
              </a:rPr>
              <a:t>Depends on intensity? On WP? On resonance excitation? Does it cause losses?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"/>
              </a:rPr>
              <a:t>Simulations ongoing for both IBS and space charge, </a:t>
            </a:r>
            <a:r>
              <a:rPr lang="en-US" u="sng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"/>
              </a:rPr>
              <a:t>separately</a:t>
            </a: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"/>
              </a:rPr>
              <a:t>. Qualitative agreements found, we needed to get lots of data for further understanding 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  <a:ea typeface=""/>
            </a:endParaRPr>
          </a:p>
        </p:txBody>
      </p:sp>
      <p:sp>
        <p:nvSpPr>
          <p:cNvPr id="11" name="Oval 10"/>
          <p:cNvSpPr/>
          <p:nvPr/>
        </p:nvSpPr>
        <p:spPr>
          <a:xfrm rot="20238391">
            <a:off x="2088595" y="4485240"/>
            <a:ext cx="2777598" cy="959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RING_T1"/>
          <p:cNvPicPr>
            <a:picLocks noGrp="1" noChangeAspect="1"/>
          </p:cNvPicPr>
          <p:nvPr isPhoto="1"/>
        </p:nvPicPr>
        <p:blipFill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2" t="6957" r="14623" b="1729"/>
          <a:stretch/>
        </p:blipFill>
        <p:spPr>
          <a:xfrm>
            <a:off x="1598100" y="1088300"/>
            <a:ext cx="5400000" cy="38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7" y="95778"/>
            <a:ext cx="6178550" cy="739775"/>
          </a:xfrm>
        </p:spPr>
        <p:txBody>
          <a:bodyPr/>
          <a:lstStyle/>
          <a:p>
            <a:r>
              <a:rPr lang="en-US" sz="3200" dirty="0"/>
              <a:t>ELENA Overview and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5194299"/>
            <a:ext cx="8788400" cy="1397001"/>
          </a:xfrm>
        </p:spPr>
        <p:txBody>
          <a:bodyPr/>
          <a:lstStyle/>
          <a:p>
            <a:r>
              <a:rPr lang="en-US" sz="1600" dirty="0"/>
              <a:t>Deceleration of antiprotons from 5.3 MeV to 100 </a:t>
            </a:r>
            <a:r>
              <a:rPr lang="en-US" sz="1600" dirty="0" err="1"/>
              <a:t>keV</a:t>
            </a:r>
            <a:r>
              <a:rPr lang="en-US" sz="1600" dirty="0"/>
              <a:t> to improve efficiency of experiments</a:t>
            </a:r>
          </a:p>
          <a:p>
            <a:r>
              <a:rPr lang="en-US" sz="1600" dirty="0"/>
              <a:t>Circumference 30.4 m (1/6 the size of the AD)</a:t>
            </a:r>
          </a:p>
          <a:p>
            <a:pPr lvl="1"/>
            <a:r>
              <a:rPr lang="en-US" sz="1600" dirty="0"/>
              <a:t>Fits in available space in AD hall and allows installing all equipment without particular efforts </a:t>
            </a:r>
          </a:p>
          <a:p>
            <a:pPr lvl="1"/>
            <a:r>
              <a:rPr lang="en-US" sz="1600" dirty="0"/>
              <a:t>Lowest average field (beam rigidity over average radius) B</a:t>
            </a:r>
            <a:r>
              <a:rPr lang="en-US" sz="1600" dirty="0">
                <a:latin typeface="Symbol" charset="2"/>
                <a:cs typeface="Symbol" charset="2"/>
              </a:rPr>
              <a:t>r</a:t>
            </a:r>
            <a:r>
              <a:rPr lang="en-US" sz="1600" dirty="0"/>
              <a:t>/R = 94 G (smaller than for AD 115 G)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882900" y="1562100"/>
            <a:ext cx="571500" cy="127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483372" y="3505200"/>
            <a:ext cx="2673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High sensitivity magnetic</a:t>
            </a:r>
            <a:br>
              <a:rPr lang="en-US" sz="1600" dirty="0"/>
            </a:br>
            <a:r>
              <a:rPr lang="en-US" sz="1600" dirty="0"/>
              <a:t>pick-up for Schottky diagnostic </a:t>
            </a:r>
          </a:p>
          <a:p>
            <a:r>
              <a:rPr lang="en-US" sz="1600" dirty="0"/>
              <a:t>(intensity) and LLRF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242" y="977900"/>
            <a:ext cx="3378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Extraction towards existing experiments</a:t>
            </a:r>
          </a:p>
          <a:p>
            <a:r>
              <a:rPr lang="en-US" sz="1600" dirty="0"/>
              <a:t>(with fast electrostatic deflector)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3237791" y="1346488"/>
            <a:ext cx="432509" cy="2029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35102" y="1689100"/>
            <a:ext cx="1800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Wideband RF cavity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057400" y="1955800"/>
            <a:ext cx="254000" cy="101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33864" y="2197100"/>
            <a:ext cx="1702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Scraper to measure</a:t>
            </a:r>
          </a:p>
          <a:p>
            <a:r>
              <a:rPr lang="en-US" sz="1600" dirty="0"/>
              <a:t>emittances</a:t>
            </a:r>
          </a:p>
          <a:p>
            <a:r>
              <a:rPr lang="en-US" sz="1600" dirty="0"/>
              <a:t>(destructive) 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559300" y="3048000"/>
            <a:ext cx="1054100" cy="9525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-35808" y="3924300"/>
            <a:ext cx="21827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Electron Cooler and</a:t>
            </a:r>
          </a:p>
          <a:p>
            <a:r>
              <a:rPr lang="en-US" sz="1600" dirty="0"/>
              <a:t>compensation solenoids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320800" y="3835400"/>
            <a:ext cx="762000" cy="139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1219200" y="3390900"/>
            <a:ext cx="770467" cy="558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1930400" y="4076700"/>
            <a:ext cx="901700" cy="12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888043" y="4483100"/>
            <a:ext cx="2886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Extraction towards new exp. zone</a:t>
            </a: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 bwMode="auto">
          <a:xfrm flipH="1" flipV="1">
            <a:off x="4699000" y="4432300"/>
            <a:ext cx="1189043" cy="2200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438803" y="1892300"/>
            <a:ext cx="2597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Injection with </a:t>
            </a:r>
          </a:p>
          <a:p>
            <a:r>
              <a:rPr lang="en-US" sz="1600" dirty="0"/>
              <a:t>magnetic septum (≈300 mrad)</a:t>
            </a:r>
          </a:p>
          <a:p>
            <a:r>
              <a:rPr lang="en-US" sz="1600" dirty="0"/>
              <a:t>and kicker (84 mrad)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6007100" y="2273300"/>
            <a:ext cx="469900" cy="12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5" name="Straight Arrow Connector 24"/>
          <p:cNvCxnSpPr>
            <a:stCxn id="39" idx="1"/>
          </p:cNvCxnSpPr>
          <p:nvPr/>
        </p:nvCxnSpPr>
        <p:spPr bwMode="auto">
          <a:xfrm flipH="1" flipV="1">
            <a:off x="2324100" y="2578100"/>
            <a:ext cx="1221496" cy="2962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3545596" y="2705100"/>
            <a:ext cx="1221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Quadrupoles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 flipV="1">
            <a:off x="2882900" y="1993900"/>
            <a:ext cx="736600" cy="774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4457700" y="3086100"/>
            <a:ext cx="571500" cy="1117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>
            <a:off x="3886200" y="3111500"/>
            <a:ext cx="292100" cy="1104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 flipV="1">
            <a:off x="3454400" y="1803400"/>
            <a:ext cx="292100" cy="939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V="1">
            <a:off x="4470400" y="1816100"/>
            <a:ext cx="127000" cy="939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flipV="1">
            <a:off x="1866900" y="2260600"/>
            <a:ext cx="533400" cy="139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758872" y="1206500"/>
            <a:ext cx="2249334" cy="584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Line from H</a:t>
            </a:r>
            <a:r>
              <a:rPr lang="en-US" sz="1600" baseline="30000" dirty="0"/>
              <a:t>-</a:t>
            </a:r>
            <a:r>
              <a:rPr lang="en-US" sz="1600" dirty="0"/>
              <a:t> and proton </a:t>
            </a:r>
          </a:p>
          <a:p>
            <a:r>
              <a:rPr lang="en-US" sz="1600" dirty="0"/>
              <a:t>source for commissioning</a:t>
            </a:r>
          </a:p>
        </p:txBody>
      </p:sp>
      <p:cxnSp>
        <p:nvCxnSpPr>
          <p:cNvPr id="71" name="Straight Arrow Connector 70"/>
          <p:cNvCxnSpPr>
            <a:stCxn id="70" idx="1"/>
          </p:cNvCxnSpPr>
          <p:nvPr/>
        </p:nvCxnSpPr>
        <p:spPr bwMode="auto">
          <a:xfrm flipH="1" flipV="1">
            <a:off x="5969003" y="1181102"/>
            <a:ext cx="789869" cy="3177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4749800" y="2997200"/>
            <a:ext cx="1346200" cy="4191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6096000" y="3705726"/>
            <a:ext cx="662872" cy="12967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6438803" y="2578100"/>
            <a:ext cx="424985" cy="127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399" cy="1001560"/>
          </a:xfrm>
        </p:spPr>
        <p:txBody>
          <a:bodyPr/>
          <a:lstStyle/>
          <a:p>
            <a:r>
              <a:rPr lang="en-US" dirty="0"/>
              <a:t>Equilibrium emittance vs </a:t>
            </a:r>
            <a:r>
              <a:rPr lang="en-US" dirty="0" smtClean="0"/>
              <a:t>Intensity vs </a:t>
            </a:r>
            <a:r>
              <a:rPr lang="en-US" dirty="0" err="1" smtClean="0"/>
              <a:t>Qy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276198"/>
            <a:ext cx="7678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For IBS dominated regime </a:t>
            </a:r>
            <a:r>
              <a:rPr lang="en-US" dirty="0">
                <a:solidFill>
                  <a:srgbClr val="376092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baseline="-10000" dirty="0">
                <a:solidFill>
                  <a:srgbClr val="376092"/>
                </a:solidFill>
                <a:latin typeface="Calibri"/>
                <a:ea typeface=""/>
              </a:rPr>
              <a:t>~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I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n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(with n</a:t>
            </a:r>
            <a:r>
              <a:rPr lang="en-US" sz="2000" baseline="-11000" dirty="0">
                <a:solidFill>
                  <a:srgbClr val="376092"/>
                </a:solidFill>
                <a:latin typeface="Calibri"/>
                <a:ea typeface=""/>
              </a:rPr>
              <a:t> ~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0.6 for ions of Ti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22+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, Kr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36+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, Xe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54+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, Au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79+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, U</a:t>
            </a:r>
            <a:r>
              <a:rPr lang="en-US" baseline="30000" dirty="0">
                <a:solidFill>
                  <a:srgbClr val="376092"/>
                </a:solidFill>
                <a:latin typeface="Calibri"/>
                <a:ea typeface=""/>
              </a:rPr>
              <a:t>92+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measured at GSI)</a:t>
            </a:r>
            <a:r>
              <a:rPr lang="is-IS" dirty="0">
                <a:solidFill>
                  <a:srgbClr val="376092"/>
                </a:solidFill>
                <a:latin typeface="Calibri"/>
                <a:ea typeface=""/>
              </a:rPr>
              <a:t>…</a:t>
            </a: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s-IS" dirty="0">
                <a:solidFill>
                  <a:srgbClr val="376092"/>
                </a:solidFill>
                <a:latin typeface="Calibri"/>
                <a:ea typeface=""/>
              </a:rPr>
              <a:t>but then emittance blow up and losses should be similar for all tunes and we had already observed that was not the </a:t>
            </a:r>
            <a:r>
              <a:rPr lang="is-IS" dirty="0" smtClean="0">
                <a:solidFill>
                  <a:srgbClr val="376092"/>
                </a:solidFill>
                <a:latin typeface="Calibri"/>
                <a:ea typeface=""/>
              </a:rPr>
              <a:t>case</a:t>
            </a:r>
            <a:endParaRPr lang="is-I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is-I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s-IS" dirty="0" smtClean="0">
                <a:solidFill>
                  <a:srgbClr val="376092"/>
                </a:solidFill>
                <a:latin typeface="Calibri"/>
                <a:ea typeface=""/>
              </a:rPr>
              <a:t>Look further: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emittance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dependence on WP, above a threshold intensity!</a:t>
            </a: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C00000"/>
                </a:solidFill>
                <a:latin typeface="Calibri"/>
                <a:ea typeface=""/>
                <a:sym typeface="Wingdings"/>
              </a:rPr>
              <a:t> Space charge dominates for certain tunes and intensities </a:t>
            </a: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"/>
                <a:sym typeface="Wingdings"/>
              </a:rPr>
              <a:t>(ongoing studies)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  <a:ea typeface="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063" y="3405457"/>
            <a:ext cx="3589129" cy="2481776"/>
          </a:xfrm>
          <a:prstGeom prst="rect">
            <a:avLst/>
          </a:prstGeom>
        </p:spPr>
      </p:pic>
      <p:pic>
        <p:nvPicPr>
          <p:cNvPr id="6" name="Qy2.69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14221" y="3337532"/>
            <a:ext cx="2577588" cy="2518784"/>
          </a:xfrm>
          <a:prstGeom prst="rect">
            <a:avLst/>
          </a:prstGeom>
        </p:spPr>
      </p:pic>
      <p:pic>
        <p:nvPicPr>
          <p:cNvPr id="7" name="Qy2.66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70543" y="3337532"/>
            <a:ext cx="2577588" cy="251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4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399" cy="1001560"/>
          </a:xfrm>
        </p:spPr>
        <p:txBody>
          <a:bodyPr/>
          <a:lstStyle/>
          <a:p>
            <a:r>
              <a:rPr lang="en-US" dirty="0" smtClean="0"/>
              <a:t>Can we compensate this resonance?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0098" y="2961771"/>
            <a:ext cx="3092534" cy="25984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4035" y="4719726"/>
            <a:ext cx="57282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FF0000"/>
                </a:solidFill>
                <a:latin typeface="Calibri"/>
                <a:ea typeface=""/>
              </a:rPr>
              <a:t>S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ea typeface=""/>
              </a:rPr>
              <a:t>extupole</a:t>
            </a: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</a:rPr>
              <a:t> settings found that compensate losses up to 90%</a:t>
            </a: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Calibri"/>
                <a:ea typeface=""/>
              </a:rPr>
              <a:t>w</a:t>
            </a: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</a:rPr>
              <a:t>hen crossing the resonance dynamically</a:t>
            </a:r>
            <a:endParaRPr lang="en-US" dirty="0">
              <a:solidFill>
                <a:srgbClr val="FF0000"/>
              </a:solidFill>
              <a:latin typeface="Calibri"/>
              <a:ea typeface="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2953179"/>
            <a:ext cx="3002692" cy="16982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0799" y="2932457"/>
            <a:ext cx="3002692" cy="170653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90246" y="2964207"/>
            <a:ext cx="378254" cy="1550109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03346" y="2964207"/>
            <a:ext cx="410004" cy="1550109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8805" y="1102027"/>
            <a:ext cx="7317629" cy="1959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Yes, if excited by the magnetic errors, it should be possible by means of a pair of skew </a:t>
            </a:r>
            <a:r>
              <a:rPr lang="en-US" dirty="0" err="1" smtClean="0">
                <a:solidFill>
                  <a:srgbClr val="376092"/>
                </a:solidFill>
                <a:latin typeface="Calibri"/>
                <a:ea typeface=""/>
              </a:rPr>
              <a:t>sextupoles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 with a phase advance 3</a:t>
            </a:r>
            <a:r>
              <a:rPr lang="en-US" dirty="0" smtClean="0">
                <a:solidFill>
                  <a:srgbClr val="376092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Q</a:t>
            </a:r>
            <a:r>
              <a:rPr lang="en-US" baseline="-25000" dirty="0" smtClean="0">
                <a:solidFill>
                  <a:srgbClr val="376092"/>
                </a:solidFill>
                <a:latin typeface="Calibri"/>
                <a:ea typeface=""/>
              </a:rPr>
              <a:t>y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= 90</a:t>
            </a:r>
            <a:r>
              <a:rPr lang="en-US" sz="2800" baseline="12000" dirty="0" smtClean="0">
                <a:solidFill>
                  <a:srgbClr val="376092"/>
                </a:solidFill>
                <a:latin typeface="Calibri"/>
                <a:ea typeface=""/>
              </a:rPr>
              <a:t>◦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  <a:sym typeface="Wingdings"/>
              </a:rPr>
              <a:t>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Only XSF41 and XSF42 available, with 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3</a:t>
            </a:r>
            <a:r>
              <a:rPr lang="en-US" dirty="0">
                <a:solidFill>
                  <a:srgbClr val="376092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Q</a:t>
            </a:r>
            <a:r>
              <a:rPr lang="en-US" baseline="-25000" dirty="0">
                <a:solidFill>
                  <a:srgbClr val="376092"/>
                </a:solidFill>
                <a:latin typeface="Calibri"/>
                <a:ea typeface=""/>
              </a:rPr>
              <a:t>y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= 133</a:t>
            </a:r>
            <a:r>
              <a:rPr lang="en-US" sz="2800" baseline="12000" dirty="0" smtClean="0">
                <a:solidFill>
                  <a:srgbClr val="376092"/>
                </a:solidFill>
                <a:latin typeface="Calibri"/>
                <a:ea typeface=""/>
              </a:rPr>
              <a:t>◦</a:t>
            </a:r>
            <a:endParaRPr lang="en-US" sz="2800" baseline="12000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aseline="30000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marL="285750" indent="-285750" algn="l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do a dynamic resonance crossing as a function of the current in the </a:t>
            </a:r>
            <a:r>
              <a:rPr lang="en-US" dirty="0" err="1" smtClean="0">
                <a:solidFill>
                  <a:srgbClr val="376092"/>
                </a:solidFill>
                <a:latin typeface="Calibri"/>
                <a:ea typeface=""/>
              </a:rPr>
              <a:t>sextupoles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Calibri"/>
                <a:ea typeface=""/>
              </a:rPr>
              <a:t>and measure losses </a:t>
            </a: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376092"/>
              </a:solidFill>
              <a:latin typeface="Calibri"/>
              <a:ea typeface="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781" y="5803172"/>
            <a:ext cx="8417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"/>
              </a:rPr>
              <a:t>Measurements for beams with low and high intensity, compensating on flat bottom and during ramp. Studies also for static (nominal) WP.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"/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843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98806" y="274638"/>
            <a:ext cx="7687994" cy="1001560"/>
          </a:xfrm>
        </p:spPr>
        <p:txBody>
          <a:bodyPr/>
          <a:lstStyle/>
          <a:p>
            <a:r>
              <a:rPr lang="en-US" dirty="0" smtClean="0"/>
              <a:t>Tune Scan: compensated vs. uncompensated</a:t>
            </a:r>
            <a:endParaRPr lang="en-US" dirty="0"/>
          </a:p>
        </p:txBody>
      </p:sp>
      <p:sp>
        <p:nvSpPr>
          <p:cNvPr id="8" name="Google Shape;83;p18"/>
          <p:cNvSpPr txBox="1">
            <a:spLocks/>
          </p:cNvSpPr>
          <p:nvPr/>
        </p:nvSpPr>
        <p:spPr>
          <a:xfrm>
            <a:off x="4737100" y="858819"/>
            <a:ext cx="41714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" sz="2000" b="0" dirty="0" smtClean="0"/>
              <a:t>cycle evolution for different Qy</a:t>
            </a:r>
            <a:endParaRPr lang="es" sz="2000" b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957" y="4151178"/>
            <a:ext cx="5738052" cy="24626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750" y="1276198"/>
            <a:ext cx="5726259" cy="2457601"/>
          </a:xfrm>
          <a:prstGeom prst="rect">
            <a:avLst/>
          </a:prstGeom>
        </p:spPr>
      </p:pic>
      <p:sp>
        <p:nvSpPr>
          <p:cNvPr id="15" name="Google Shape;85;p18"/>
          <p:cNvSpPr txBox="1"/>
          <p:nvPr/>
        </p:nvSpPr>
        <p:spPr>
          <a:xfrm>
            <a:off x="413497" y="3255532"/>
            <a:ext cx="3252334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" dirty="0">
                <a:solidFill>
                  <a:srgbClr val="376092"/>
                </a:solidFill>
                <a:latin typeface="Calibri"/>
                <a:ea typeface=""/>
              </a:rPr>
              <a:t>No compensation of resonance at Qy=2.66</a:t>
            </a:r>
            <a:endParaRPr dirty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376092"/>
              </a:solidFill>
              <a:latin typeface="Calibri"/>
              <a:ea typeface=""/>
            </a:endParaRPr>
          </a:p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" dirty="0" smtClean="0">
                <a:solidFill>
                  <a:srgbClr val="376092"/>
                </a:solidFill>
                <a:latin typeface="Calibri"/>
                <a:ea typeface=""/>
              </a:rPr>
              <a:t>With </a:t>
            </a:r>
            <a:r>
              <a:rPr lang="es" dirty="0">
                <a:solidFill>
                  <a:srgbClr val="376092"/>
                </a:solidFill>
                <a:latin typeface="Calibri"/>
                <a:ea typeface=""/>
              </a:rPr>
              <a:t>compensation of resonance at </a:t>
            </a:r>
            <a:r>
              <a:rPr lang="es" dirty="0" smtClean="0">
                <a:solidFill>
                  <a:srgbClr val="376092"/>
                </a:solidFill>
                <a:latin typeface="Calibri"/>
                <a:ea typeface=""/>
              </a:rPr>
              <a:t>Qy=2.66</a:t>
            </a:r>
            <a:r>
              <a:rPr lang="en-US" dirty="0">
                <a:solidFill>
                  <a:srgbClr val="376092"/>
                </a:solidFill>
                <a:latin typeface="Calibri"/>
                <a:ea typeface=""/>
              </a:rPr>
              <a:t> </a:t>
            </a:r>
            <a:r>
              <a:rPr lang="es" dirty="0" smtClean="0">
                <a:solidFill>
                  <a:srgbClr val="376092"/>
                </a:solidFill>
                <a:latin typeface="Calibri"/>
                <a:ea typeface=""/>
              </a:rPr>
              <a:t>using </a:t>
            </a:r>
            <a:r>
              <a:rPr lang="es" dirty="0">
                <a:solidFill>
                  <a:srgbClr val="376092"/>
                </a:solidFill>
                <a:latin typeface="Calibri"/>
                <a:ea typeface=""/>
              </a:rPr>
              <a:t>skew sextupoles</a:t>
            </a:r>
            <a:endParaRPr dirty="0">
              <a:solidFill>
                <a:srgbClr val="376092"/>
              </a:solidFill>
              <a:latin typeface="Calibri"/>
              <a:ea typeface="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97" y="960605"/>
            <a:ext cx="2554354" cy="2396678"/>
          </a:xfrm>
          <a:prstGeom prst="rect">
            <a:avLst/>
          </a:prstGeom>
        </p:spPr>
      </p:pic>
      <p:sp>
        <p:nvSpPr>
          <p:cNvPr id="9" name="Google Shape;77;p17"/>
          <p:cNvSpPr txBox="1"/>
          <p:nvPr/>
        </p:nvSpPr>
        <p:spPr>
          <a:xfrm>
            <a:off x="2191915" y="1809684"/>
            <a:ext cx="1018500" cy="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" sz="1050" b="1" dirty="0">
                <a:solidFill>
                  <a:srgbClr val="0432FF"/>
                </a:solidFill>
                <a:latin typeface="Calibri"/>
                <a:ea typeface=""/>
              </a:rPr>
              <a:t>Qx = 2.75</a:t>
            </a:r>
            <a:endParaRPr sz="1050" b="1" dirty="0">
              <a:solidFill>
                <a:srgbClr val="0432FF"/>
              </a:solidFill>
              <a:latin typeface="Calibri"/>
              <a:ea typeface=""/>
            </a:endParaRPr>
          </a:p>
        </p:txBody>
      </p:sp>
      <p:sp>
        <p:nvSpPr>
          <p:cNvPr id="10" name="Google Shape;78;p17"/>
          <p:cNvSpPr txBox="1"/>
          <p:nvPr/>
        </p:nvSpPr>
        <p:spPr>
          <a:xfrm>
            <a:off x="2204615" y="2136982"/>
            <a:ext cx="1018500" cy="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" sz="1050" b="1" dirty="0">
                <a:solidFill>
                  <a:srgbClr val="FF0000"/>
                </a:solidFill>
                <a:latin typeface="Calibri"/>
                <a:ea typeface=""/>
              </a:rPr>
              <a:t>Qx = 2.66</a:t>
            </a:r>
            <a:endParaRPr sz="1050" b="1" dirty="0">
              <a:solidFill>
                <a:srgbClr val="FF0000"/>
              </a:solidFill>
              <a:latin typeface="Calibri"/>
              <a:ea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5808" y="730612"/>
            <a:ext cx="1871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  <a:ea typeface=""/>
              </a:rPr>
              <a:t>1D vertical</a:t>
            </a:r>
            <a:r>
              <a:rPr lang="en-US" dirty="0">
                <a:solidFill>
                  <a:prstClr val="black"/>
                </a:solidFill>
                <a:latin typeface="Calibri"/>
                <a:ea typeface=""/>
              </a:rPr>
              <a:t> </a:t>
            </a:r>
            <a:r>
              <a:rPr lang="en-US" smtClean="0">
                <a:solidFill>
                  <a:prstClr val="black"/>
                </a:solidFill>
                <a:latin typeface="Calibri"/>
                <a:ea typeface=""/>
              </a:rPr>
              <a:t>scan</a:t>
            </a:r>
            <a:endParaRPr lang="en-US" dirty="0">
              <a:solidFill>
                <a:prstClr val="black"/>
              </a:solidFill>
              <a:latin typeface="Calibri"/>
              <a:ea typeface="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13497" y="3962920"/>
            <a:ext cx="827330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884518" y="2635624"/>
            <a:ext cx="1331259" cy="4840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5" idx="4"/>
          </p:cNvCxnSpPr>
          <p:nvPr/>
        </p:nvCxnSpPr>
        <p:spPr>
          <a:xfrm flipH="1">
            <a:off x="4550146" y="3119718"/>
            <a:ext cx="2" cy="23829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884517" y="5502641"/>
            <a:ext cx="1331259" cy="48409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826379" y="2532682"/>
            <a:ext cx="1331259" cy="4840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8" idx="4"/>
          </p:cNvCxnSpPr>
          <p:nvPr/>
        </p:nvCxnSpPr>
        <p:spPr>
          <a:xfrm flipH="1">
            <a:off x="8492007" y="3016776"/>
            <a:ext cx="2" cy="23829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826378" y="5399699"/>
            <a:ext cx="1331259" cy="48409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8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</a:t>
            </a:r>
            <a:r>
              <a:rPr lang="en-US" u="sng" dirty="0"/>
              <a:t>End of R</a:t>
            </a:r>
            <a:r>
              <a:rPr lang="en-US" u="sng" dirty="0" smtClean="0"/>
              <a:t>un</a:t>
            </a:r>
            <a:r>
              <a:rPr lang="en-US" dirty="0" smtClean="0"/>
              <a:t> 2018</a:t>
            </a:r>
            <a:endParaRPr lang="en-US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15633" y="1170488"/>
            <a:ext cx="6106578" cy="4396948"/>
            <a:chOff x="129933" y="1227638"/>
            <a:chExt cx="6106578" cy="43969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9933" y="1227640"/>
              <a:ext cx="4235187" cy="419196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2209" y="1227638"/>
              <a:ext cx="3819848" cy="419196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2209" y="1227638"/>
              <a:ext cx="4014302" cy="4191965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714092" y="2622070"/>
              <a:ext cx="728977" cy="1270341"/>
            </a:xfrm>
            <a:prstGeom prst="line">
              <a:avLst/>
            </a:prstGeom>
            <a:ln w="57150">
              <a:solidFill>
                <a:srgbClr val="E9E64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32349" y="3884894"/>
              <a:ext cx="1393633" cy="0"/>
            </a:xfrm>
            <a:prstGeom prst="line">
              <a:avLst/>
            </a:prstGeom>
            <a:ln w="57150">
              <a:solidFill>
                <a:srgbClr val="E9E64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825981" y="3884894"/>
              <a:ext cx="709363" cy="435975"/>
            </a:xfrm>
            <a:prstGeom prst="line">
              <a:avLst/>
            </a:prstGeom>
            <a:ln w="57150">
              <a:solidFill>
                <a:srgbClr val="E9E64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13904" y="4313352"/>
              <a:ext cx="2528154" cy="0"/>
            </a:xfrm>
            <a:prstGeom prst="line">
              <a:avLst/>
            </a:prstGeom>
            <a:ln w="57150">
              <a:solidFill>
                <a:srgbClr val="E9E64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29726" y="2622070"/>
              <a:ext cx="402311" cy="0"/>
            </a:xfrm>
            <a:prstGeom prst="line">
              <a:avLst/>
            </a:prstGeom>
            <a:ln w="57150">
              <a:solidFill>
                <a:srgbClr val="E9E64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/>
            <p:cNvSpPr/>
            <p:nvPr/>
          </p:nvSpPr>
          <p:spPr bwMode="auto">
            <a:xfrm>
              <a:off x="478246" y="1404346"/>
              <a:ext cx="1264990" cy="405908"/>
            </a:xfrm>
            <a:custGeom>
              <a:avLst/>
              <a:gdLst>
                <a:gd name="connsiteX0" fmla="*/ 0 w 849600"/>
                <a:gd name="connsiteY0" fmla="*/ 0 h 389506"/>
                <a:gd name="connsiteX1" fmla="*/ 28800 w 849600"/>
                <a:gd name="connsiteY1" fmla="*/ 14400 h 389506"/>
                <a:gd name="connsiteX2" fmla="*/ 86400 w 849600"/>
                <a:gd name="connsiteY2" fmla="*/ 21600 h 389506"/>
                <a:gd name="connsiteX3" fmla="*/ 129600 w 849600"/>
                <a:gd name="connsiteY3" fmla="*/ 28800 h 389506"/>
                <a:gd name="connsiteX4" fmla="*/ 165600 w 849600"/>
                <a:gd name="connsiteY4" fmla="*/ 36000 h 389506"/>
                <a:gd name="connsiteX5" fmla="*/ 223200 w 849600"/>
                <a:gd name="connsiteY5" fmla="*/ 43200 h 389506"/>
                <a:gd name="connsiteX6" fmla="*/ 295200 w 849600"/>
                <a:gd name="connsiteY6" fmla="*/ 57600 h 389506"/>
                <a:gd name="connsiteX7" fmla="*/ 388800 w 849600"/>
                <a:gd name="connsiteY7" fmla="*/ 64800 h 389506"/>
                <a:gd name="connsiteX8" fmla="*/ 453600 w 849600"/>
                <a:gd name="connsiteY8" fmla="*/ 86400 h 389506"/>
                <a:gd name="connsiteX9" fmla="*/ 475200 w 849600"/>
                <a:gd name="connsiteY9" fmla="*/ 93600 h 389506"/>
                <a:gd name="connsiteX10" fmla="*/ 518400 w 849600"/>
                <a:gd name="connsiteY10" fmla="*/ 122400 h 389506"/>
                <a:gd name="connsiteX11" fmla="*/ 540000 w 849600"/>
                <a:gd name="connsiteY11" fmla="*/ 136800 h 389506"/>
                <a:gd name="connsiteX12" fmla="*/ 554400 w 849600"/>
                <a:gd name="connsiteY12" fmla="*/ 158400 h 389506"/>
                <a:gd name="connsiteX13" fmla="*/ 597600 w 849600"/>
                <a:gd name="connsiteY13" fmla="*/ 187200 h 389506"/>
                <a:gd name="connsiteX14" fmla="*/ 612000 w 849600"/>
                <a:gd name="connsiteY14" fmla="*/ 208800 h 389506"/>
                <a:gd name="connsiteX15" fmla="*/ 633600 w 849600"/>
                <a:gd name="connsiteY15" fmla="*/ 223200 h 389506"/>
                <a:gd name="connsiteX16" fmla="*/ 669600 w 849600"/>
                <a:gd name="connsiteY16" fmla="*/ 288000 h 389506"/>
                <a:gd name="connsiteX17" fmla="*/ 698400 w 849600"/>
                <a:gd name="connsiteY17" fmla="*/ 331200 h 389506"/>
                <a:gd name="connsiteX18" fmla="*/ 720000 w 849600"/>
                <a:gd name="connsiteY18" fmla="*/ 345600 h 389506"/>
                <a:gd name="connsiteX19" fmla="*/ 734400 w 849600"/>
                <a:gd name="connsiteY19" fmla="*/ 367200 h 389506"/>
                <a:gd name="connsiteX20" fmla="*/ 756000 w 849600"/>
                <a:gd name="connsiteY20" fmla="*/ 374400 h 389506"/>
                <a:gd name="connsiteX21" fmla="*/ 784800 w 849600"/>
                <a:gd name="connsiteY21" fmla="*/ 381600 h 389506"/>
                <a:gd name="connsiteX22" fmla="*/ 806400 w 849600"/>
                <a:gd name="connsiteY22" fmla="*/ 388800 h 389506"/>
                <a:gd name="connsiteX23" fmla="*/ 849600 w 849600"/>
                <a:gd name="connsiteY23" fmla="*/ 388800 h 389506"/>
                <a:gd name="connsiteX0" fmla="*/ 0 w 849600"/>
                <a:gd name="connsiteY0" fmla="*/ 0 h 389506"/>
                <a:gd name="connsiteX1" fmla="*/ 28800 w 849600"/>
                <a:gd name="connsiteY1" fmla="*/ 14400 h 389506"/>
                <a:gd name="connsiteX2" fmla="*/ 86400 w 849600"/>
                <a:gd name="connsiteY2" fmla="*/ 21600 h 389506"/>
                <a:gd name="connsiteX3" fmla="*/ 129600 w 849600"/>
                <a:gd name="connsiteY3" fmla="*/ 28800 h 389506"/>
                <a:gd name="connsiteX4" fmla="*/ 165600 w 849600"/>
                <a:gd name="connsiteY4" fmla="*/ 36000 h 389506"/>
                <a:gd name="connsiteX5" fmla="*/ 223200 w 849600"/>
                <a:gd name="connsiteY5" fmla="*/ 43200 h 389506"/>
                <a:gd name="connsiteX6" fmla="*/ 295200 w 849600"/>
                <a:gd name="connsiteY6" fmla="*/ 57600 h 389506"/>
                <a:gd name="connsiteX7" fmla="*/ 388800 w 849600"/>
                <a:gd name="connsiteY7" fmla="*/ 64800 h 389506"/>
                <a:gd name="connsiteX8" fmla="*/ 453600 w 849600"/>
                <a:gd name="connsiteY8" fmla="*/ 86400 h 389506"/>
                <a:gd name="connsiteX9" fmla="*/ 475200 w 849600"/>
                <a:gd name="connsiteY9" fmla="*/ 93600 h 389506"/>
                <a:gd name="connsiteX10" fmla="*/ 518400 w 849600"/>
                <a:gd name="connsiteY10" fmla="*/ 122400 h 389506"/>
                <a:gd name="connsiteX11" fmla="*/ 540000 w 849600"/>
                <a:gd name="connsiteY11" fmla="*/ 136800 h 389506"/>
                <a:gd name="connsiteX12" fmla="*/ 554400 w 849600"/>
                <a:gd name="connsiteY12" fmla="*/ 158400 h 389506"/>
                <a:gd name="connsiteX13" fmla="*/ 597600 w 849600"/>
                <a:gd name="connsiteY13" fmla="*/ 187200 h 389506"/>
                <a:gd name="connsiteX14" fmla="*/ 612000 w 849600"/>
                <a:gd name="connsiteY14" fmla="*/ 208800 h 389506"/>
                <a:gd name="connsiteX15" fmla="*/ 627250 w 849600"/>
                <a:gd name="connsiteY15" fmla="*/ 229550 h 389506"/>
                <a:gd name="connsiteX16" fmla="*/ 669600 w 849600"/>
                <a:gd name="connsiteY16" fmla="*/ 288000 h 389506"/>
                <a:gd name="connsiteX17" fmla="*/ 698400 w 849600"/>
                <a:gd name="connsiteY17" fmla="*/ 331200 h 389506"/>
                <a:gd name="connsiteX18" fmla="*/ 720000 w 849600"/>
                <a:gd name="connsiteY18" fmla="*/ 345600 h 389506"/>
                <a:gd name="connsiteX19" fmla="*/ 734400 w 849600"/>
                <a:gd name="connsiteY19" fmla="*/ 367200 h 389506"/>
                <a:gd name="connsiteX20" fmla="*/ 756000 w 849600"/>
                <a:gd name="connsiteY20" fmla="*/ 374400 h 389506"/>
                <a:gd name="connsiteX21" fmla="*/ 784800 w 849600"/>
                <a:gd name="connsiteY21" fmla="*/ 381600 h 389506"/>
                <a:gd name="connsiteX22" fmla="*/ 806400 w 849600"/>
                <a:gd name="connsiteY22" fmla="*/ 388800 h 389506"/>
                <a:gd name="connsiteX23" fmla="*/ 849600 w 849600"/>
                <a:gd name="connsiteY23" fmla="*/ 388800 h 389506"/>
                <a:gd name="connsiteX0" fmla="*/ 0 w 849600"/>
                <a:gd name="connsiteY0" fmla="*/ 0 h 389506"/>
                <a:gd name="connsiteX1" fmla="*/ 28800 w 849600"/>
                <a:gd name="connsiteY1" fmla="*/ 14400 h 389506"/>
                <a:gd name="connsiteX2" fmla="*/ 86400 w 849600"/>
                <a:gd name="connsiteY2" fmla="*/ 21600 h 389506"/>
                <a:gd name="connsiteX3" fmla="*/ 129600 w 849600"/>
                <a:gd name="connsiteY3" fmla="*/ 28800 h 389506"/>
                <a:gd name="connsiteX4" fmla="*/ 165600 w 849600"/>
                <a:gd name="connsiteY4" fmla="*/ 36000 h 389506"/>
                <a:gd name="connsiteX5" fmla="*/ 223200 w 849600"/>
                <a:gd name="connsiteY5" fmla="*/ 43200 h 389506"/>
                <a:gd name="connsiteX6" fmla="*/ 295200 w 849600"/>
                <a:gd name="connsiteY6" fmla="*/ 57600 h 389506"/>
                <a:gd name="connsiteX7" fmla="*/ 388800 w 849600"/>
                <a:gd name="connsiteY7" fmla="*/ 64800 h 389506"/>
                <a:gd name="connsiteX8" fmla="*/ 453600 w 849600"/>
                <a:gd name="connsiteY8" fmla="*/ 86400 h 389506"/>
                <a:gd name="connsiteX9" fmla="*/ 475200 w 849600"/>
                <a:gd name="connsiteY9" fmla="*/ 93600 h 389506"/>
                <a:gd name="connsiteX10" fmla="*/ 518400 w 849600"/>
                <a:gd name="connsiteY10" fmla="*/ 122400 h 389506"/>
                <a:gd name="connsiteX11" fmla="*/ 540000 w 849600"/>
                <a:gd name="connsiteY11" fmla="*/ 136800 h 389506"/>
                <a:gd name="connsiteX12" fmla="*/ 554400 w 849600"/>
                <a:gd name="connsiteY12" fmla="*/ 158400 h 389506"/>
                <a:gd name="connsiteX13" fmla="*/ 597600 w 849600"/>
                <a:gd name="connsiteY13" fmla="*/ 187200 h 389506"/>
                <a:gd name="connsiteX14" fmla="*/ 612000 w 849600"/>
                <a:gd name="connsiteY14" fmla="*/ 208800 h 389506"/>
                <a:gd name="connsiteX15" fmla="*/ 627250 w 849600"/>
                <a:gd name="connsiteY15" fmla="*/ 229550 h 389506"/>
                <a:gd name="connsiteX16" fmla="*/ 669600 w 849600"/>
                <a:gd name="connsiteY16" fmla="*/ 288000 h 389506"/>
                <a:gd name="connsiteX17" fmla="*/ 698400 w 849600"/>
                <a:gd name="connsiteY17" fmla="*/ 331200 h 389506"/>
                <a:gd name="connsiteX18" fmla="*/ 720000 w 849600"/>
                <a:gd name="connsiteY18" fmla="*/ 345600 h 389506"/>
                <a:gd name="connsiteX19" fmla="*/ 750275 w 849600"/>
                <a:gd name="connsiteY19" fmla="*/ 354500 h 389506"/>
                <a:gd name="connsiteX20" fmla="*/ 756000 w 849600"/>
                <a:gd name="connsiteY20" fmla="*/ 374400 h 389506"/>
                <a:gd name="connsiteX21" fmla="*/ 784800 w 849600"/>
                <a:gd name="connsiteY21" fmla="*/ 381600 h 389506"/>
                <a:gd name="connsiteX22" fmla="*/ 806400 w 849600"/>
                <a:gd name="connsiteY22" fmla="*/ 388800 h 389506"/>
                <a:gd name="connsiteX23" fmla="*/ 849600 w 849600"/>
                <a:gd name="connsiteY23" fmla="*/ 388800 h 389506"/>
                <a:gd name="connsiteX0" fmla="*/ 0 w 849600"/>
                <a:gd name="connsiteY0" fmla="*/ 0 h 389506"/>
                <a:gd name="connsiteX1" fmla="*/ 28800 w 849600"/>
                <a:gd name="connsiteY1" fmla="*/ 14400 h 389506"/>
                <a:gd name="connsiteX2" fmla="*/ 86400 w 849600"/>
                <a:gd name="connsiteY2" fmla="*/ 21600 h 389506"/>
                <a:gd name="connsiteX3" fmla="*/ 129600 w 849600"/>
                <a:gd name="connsiteY3" fmla="*/ 28800 h 389506"/>
                <a:gd name="connsiteX4" fmla="*/ 165600 w 849600"/>
                <a:gd name="connsiteY4" fmla="*/ 36000 h 389506"/>
                <a:gd name="connsiteX5" fmla="*/ 223200 w 849600"/>
                <a:gd name="connsiteY5" fmla="*/ 43200 h 389506"/>
                <a:gd name="connsiteX6" fmla="*/ 295200 w 849600"/>
                <a:gd name="connsiteY6" fmla="*/ 57600 h 389506"/>
                <a:gd name="connsiteX7" fmla="*/ 388800 w 849600"/>
                <a:gd name="connsiteY7" fmla="*/ 64800 h 389506"/>
                <a:gd name="connsiteX8" fmla="*/ 453600 w 849600"/>
                <a:gd name="connsiteY8" fmla="*/ 86400 h 389506"/>
                <a:gd name="connsiteX9" fmla="*/ 475200 w 849600"/>
                <a:gd name="connsiteY9" fmla="*/ 93600 h 389506"/>
                <a:gd name="connsiteX10" fmla="*/ 518400 w 849600"/>
                <a:gd name="connsiteY10" fmla="*/ 122400 h 389506"/>
                <a:gd name="connsiteX11" fmla="*/ 540000 w 849600"/>
                <a:gd name="connsiteY11" fmla="*/ 136800 h 389506"/>
                <a:gd name="connsiteX12" fmla="*/ 554400 w 849600"/>
                <a:gd name="connsiteY12" fmla="*/ 158400 h 389506"/>
                <a:gd name="connsiteX13" fmla="*/ 597600 w 849600"/>
                <a:gd name="connsiteY13" fmla="*/ 187200 h 389506"/>
                <a:gd name="connsiteX14" fmla="*/ 612000 w 849600"/>
                <a:gd name="connsiteY14" fmla="*/ 208800 h 389506"/>
                <a:gd name="connsiteX15" fmla="*/ 627250 w 849600"/>
                <a:gd name="connsiteY15" fmla="*/ 229550 h 389506"/>
                <a:gd name="connsiteX16" fmla="*/ 669600 w 849600"/>
                <a:gd name="connsiteY16" fmla="*/ 288000 h 389506"/>
                <a:gd name="connsiteX17" fmla="*/ 698400 w 849600"/>
                <a:gd name="connsiteY17" fmla="*/ 331200 h 389506"/>
                <a:gd name="connsiteX18" fmla="*/ 720000 w 849600"/>
                <a:gd name="connsiteY18" fmla="*/ 345600 h 389506"/>
                <a:gd name="connsiteX19" fmla="*/ 750275 w 849600"/>
                <a:gd name="connsiteY19" fmla="*/ 354500 h 389506"/>
                <a:gd name="connsiteX20" fmla="*/ 778225 w 849600"/>
                <a:gd name="connsiteY20" fmla="*/ 368050 h 389506"/>
                <a:gd name="connsiteX21" fmla="*/ 784800 w 849600"/>
                <a:gd name="connsiteY21" fmla="*/ 381600 h 389506"/>
                <a:gd name="connsiteX22" fmla="*/ 806400 w 849600"/>
                <a:gd name="connsiteY22" fmla="*/ 388800 h 389506"/>
                <a:gd name="connsiteX23" fmla="*/ 849600 w 849600"/>
                <a:gd name="connsiteY23" fmla="*/ 388800 h 389506"/>
                <a:gd name="connsiteX0" fmla="*/ 0 w 849600"/>
                <a:gd name="connsiteY0" fmla="*/ 0 h 389568"/>
                <a:gd name="connsiteX1" fmla="*/ 28800 w 849600"/>
                <a:gd name="connsiteY1" fmla="*/ 14400 h 389568"/>
                <a:gd name="connsiteX2" fmla="*/ 86400 w 849600"/>
                <a:gd name="connsiteY2" fmla="*/ 21600 h 389568"/>
                <a:gd name="connsiteX3" fmla="*/ 129600 w 849600"/>
                <a:gd name="connsiteY3" fmla="*/ 28800 h 389568"/>
                <a:gd name="connsiteX4" fmla="*/ 165600 w 849600"/>
                <a:gd name="connsiteY4" fmla="*/ 36000 h 389568"/>
                <a:gd name="connsiteX5" fmla="*/ 223200 w 849600"/>
                <a:gd name="connsiteY5" fmla="*/ 43200 h 389568"/>
                <a:gd name="connsiteX6" fmla="*/ 295200 w 849600"/>
                <a:gd name="connsiteY6" fmla="*/ 57600 h 389568"/>
                <a:gd name="connsiteX7" fmla="*/ 388800 w 849600"/>
                <a:gd name="connsiteY7" fmla="*/ 64800 h 389568"/>
                <a:gd name="connsiteX8" fmla="*/ 453600 w 849600"/>
                <a:gd name="connsiteY8" fmla="*/ 86400 h 389568"/>
                <a:gd name="connsiteX9" fmla="*/ 475200 w 849600"/>
                <a:gd name="connsiteY9" fmla="*/ 93600 h 389568"/>
                <a:gd name="connsiteX10" fmla="*/ 518400 w 849600"/>
                <a:gd name="connsiteY10" fmla="*/ 122400 h 389568"/>
                <a:gd name="connsiteX11" fmla="*/ 540000 w 849600"/>
                <a:gd name="connsiteY11" fmla="*/ 136800 h 389568"/>
                <a:gd name="connsiteX12" fmla="*/ 554400 w 849600"/>
                <a:gd name="connsiteY12" fmla="*/ 158400 h 389568"/>
                <a:gd name="connsiteX13" fmla="*/ 597600 w 849600"/>
                <a:gd name="connsiteY13" fmla="*/ 187200 h 389568"/>
                <a:gd name="connsiteX14" fmla="*/ 612000 w 849600"/>
                <a:gd name="connsiteY14" fmla="*/ 208800 h 389568"/>
                <a:gd name="connsiteX15" fmla="*/ 627250 w 849600"/>
                <a:gd name="connsiteY15" fmla="*/ 229550 h 389568"/>
                <a:gd name="connsiteX16" fmla="*/ 669600 w 849600"/>
                <a:gd name="connsiteY16" fmla="*/ 288000 h 389568"/>
                <a:gd name="connsiteX17" fmla="*/ 698400 w 849600"/>
                <a:gd name="connsiteY17" fmla="*/ 331200 h 389568"/>
                <a:gd name="connsiteX18" fmla="*/ 720000 w 849600"/>
                <a:gd name="connsiteY18" fmla="*/ 345600 h 389568"/>
                <a:gd name="connsiteX19" fmla="*/ 750275 w 849600"/>
                <a:gd name="connsiteY19" fmla="*/ 354500 h 389568"/>
                <a:gd name="connsiteX20" fmla="*/ 778225 w 849600"/>
                <a:gd name="connsiteY20" fmla="*/ 368050 h 389568"/>
                <a:gd name="connsiteX21" fmla="*/ 813375 w 849600"/>
                <a:gd name="connsiteY21" fmla="*/ 378425 h 389568"/>
                <a:gd name="connsiteX22" fmla="*/ 806400 w 849600"/>
                <a:gd name="connsiteY22" fmla="*/ 388800 h 389568"/>
                <a:gd name="connsiteX23" fmla="*/ 849600 w 849600"/>
                <a:gd name="connsiteY23" fmla="*/ 388800 h 389568"/>
                <a:gd name="connsiteX0" fmla="*/ 0 w 849600"/>
                <a:gd name="connsiteY0" fmla="*/ 0 h 480898"/>
                <a:gd name="connsiteX1" fmla="*/ 28800 w 849600"/>
                <a:gd name="connsiteY1" fmla="*/ 14400 h 480898"/>
                <a:gd name="connsiteX2" fmla="*/ 86400 w 849600"/>
                <a:gd name="connsiteY2" fmla="*/ 21600 h 480898"/>
                <a:gd name="connsiteX3" fmla="*/ 129600 w 849600"/>
                <a:gd name="connsiteY3" fmla="*/ 28800 h 480898"/>
                <a:gd name="connsiteX4" fmla="*/ 165600 w 849600"/>
                <a:gd name="connsiteY4" fmla="*/ 36000 h 480898"/>
                <a:gd name="connsiteX5" fmla="*/ 223200 w 849600"/>
                <a:gd name="connsiteY5" fmla="*/ 43200 h 480898"/>
                <a:gd name="connsiteX6" fmla="*/ 295200 w 849600"/>
                <a:gd name="connsiteY6" fmla="*/ 57600 h 480898"/>
                <a:gd name="connsiteX7" fmla="*/ 388800 w 849600"/>
                <a:gd name="connsiteY7" fmla="*/ 64800 h 480898"/>
                <a:gd name="connsiteX8" fmla="*/ 453600 w 849600"/>
                <a:gd name="connsiteY8" fmla="*/ 86400 h 480898"/>
                <a:gd name="connsiteX9" fmla="*/ 475200 w 849600"/>
                <a:gd name="connsiteY9" fmla="*/ 93600 h 480898"/>
                <a:gd name="connsiteX10" fmla="*/ 518400 w 849600"/>
                <a:gd name="connsiteY10" fmla="*/ 122400 h 480898"/>
                <a:gd name="connsiteX11" fmla="*/ 540000 w 849600"/>
                <a:gd name="connsiteY11" fmla="*/ 136800 h 480898"/>
                <a:gd name="connsiteX12" fmla="*/ 554400 w 849600"/>
                <a:gd name="connsiteY12" fmla="*/ 158400 h 480898"/>
                <a:gd name="connsiteX13" fmla="*/ 597600 w 849600"/>
                <a:gd name="connsiteY13" fmla="*/ 187200 h 480898"/>
                <a:gd name="connsiteX14" fmla="*/ 612000 w 849600"/>
                <a:gd name="connsiteY14" fmla="*/ 208800 h 480898"/>
                <a:gd name="connsiteX15" fmla="*/ 627250 w 849600"/>
                <a:gd name="connsiteY15" fmla="*/ 229550 h 480898"/>
                <a:gd name="connsiteX16" fmla="*/ 669600 w 849600"/>
                <a:gd name="connsiteY16" fmla="*/ 288000 h 480898"/>
                <a:gd name="connsiteX17" fmla="*/ 698400 w 849600"/>
                <a:gd name="connsiteY17" fmla="*/ 331200 h 480898"/>
                <a:gd name="connsiteX18" fmla="*/ 720000 w 849600"/>
                <a:gd name="connsiteY18" fmla="*/ 345600 h 480898"/>
                <a:gd name="connsiteX19" fmla="*/ 750275 w 849600"/>
                <a:gd name="connsiteY19" fmla="*/ 354500 h 480898"/>
                <a:gd name="connsiteX20" fmla="*/ 778225 w 849600"/>
                <a:gd name="connsiteY20" fmla="*/ 368050 h 480898"/>
                <a:gd name="connsiteX21" fmla="*/ 813375 w 849600"/>
                <a:gd name="connsiteY21" fmla="*/ 378425 h 480898"/>
                <a:gd name="connsiteX22" fmla="*/ 800050 w 849600"/>
                <a:gd name="connsiteY22" fmla="*/ 480875 h 480898"/>
                <a:gd name="connsiteX23" fmla="*/ 849600 w 849600"/>
                <a:gd name="connsiteY23" fmla="*/ 388800 h 480898"/>
                <a:gd name="connsiteX0" fmla="*/ 0 w 849600"/>
                <a:gd name="connsiteY0" fmla="*/ 0 h 388800"/>
                <a:gd name="connsiteX1" fmla="*/ 28800 w 849600"/>
                <a:gd name="connsiteY1" fmla="*/ 14400 h 388800"/>
                <a:gd name="connsiteX2" fmla="*/ 86400 w 849600"/>
                <a:gd name="connsiteY2" fmla="*/ 21600 h 388800"/>
                <a:gd name="connsiteX3" fmla="*/ 129600 w 849600"/>
                <a:gd name="connsiteY3" fmla="*/ 28800 h 388800"/>
                <a:gd name="connsiteX4" fmla="*/ 165600 w 849600"/>
                <a:gd name="connsiteY4" fmla="*/ 36000 h 388800"/>
                <a:gd name="connsiteX5" fmla="*/ 223200 w 849600"/>
                <a:gd name="connsiteY5" fmla="*/ 43200 h 388800"/>
                <a:gd name="connsiteX6" fmla="*/ 295200 w 849600"/>
                <a:gd name="connsiteY6" fmla="*/ 57600 h 388800"/>
                <a:gd name="connsiteX7" fmla="*/ 388800 w 849600"/>
                <a:gd name="connsiteY7" fmla="*/ 64800 h 388800"/>
                <a:gd name="connsiteX8" fmla="*/ 453600 w 849600"/>
                <a:gd name="connsiteY8" fmla="*/ 86400 h 388800"/>
                <a:gd name="connsiteX9" fmla="*/ 475200 w 849600"/>
                <a:gd name="connsiteY9" fmla="*/ 93600 h 388800"/>
                <a:gd name="connsiteX10" fmla="*/ 518400 w 849600"/>
                <a:gd name="connsiteY10" fmla="*/ 122400 h 388800"/>
                <a:gd name="connsiteX11" fmla="*/ 540000 w 849600"/>
                <a:gd name="connsiteY11" fmla="*/ 136800 h 388800"/>
                <a:gd name="connsiteX12" fmla="*/ 554400 w 849600"/>
                <a:gd name="connsiteY12" fmla="*/ 158400 h 388800"/>
                <a:gd name="connsiteX13" fmla="*/ 597600 w 849600"/>
                <a:gd name="connsiteY13" fmla="*/ 187200 h 388800"/>
                <a:gd name="connsiteX14" fmla="*/ 612000 w 849600"/>
                <a:gd name="connsiteY14" fmla="*/ 208800 h 388800"/>
                <a:gd name="connsiteX15" fmla="*/ 627250 w 849600"/>
                <a:gd name="connsiteY15" fmla="*/ 229550 h 388800"/>
                <a:gd name="connsiteX16" fmla="*/ 669600 w 849600"/>
                <a:gd name="connsiteY16" fmla="*/ 288000 h 388800"/>
                <a:gd name="connsiteX17" fmla="*/ 698400 w 849600"/>
                <a:gd name="connsiteY17" fmla="*/ 331200 h 388800"/>
                <a:gd name="connsiteX18" fmla="*/ 720000 w 849600"/>
                <a:gd name="connsiteY18" fmla="*/ 345600 h 388800"/>
                <a:gd name="connsiteX19" fmla="*/ 750275 w 849600"/>
                <a:gd name="connsiteY19" fmla="*/ 354500 h 388800"/>
                <a:gd name="connsiteX20" fmla="*/ 778225 w 849600"/>
                <a:gd name="connsiteY20" fmla="*/ 368050 h 388800"/>
                <a:gd name="connsiteX21" fmla="*/ 813375 w 849600"/>
                <a:gd name="connsiteY21" fmla="*/ 378425 h 388800"/>
                <a:gd name="connsiteX22" fmla="*/ 849600 w 849600"/>
                <a:gd name="connsiteY22" fmla="*/ 388800 h 38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9600" h="388800">
                  <a:moveTo>
                    <a:pt x="0" y="0"/>
                  </a:moveTo>
                  <a:cubicBezTo>
                    <a:pt x="9600" y="4800"/>
                    <a:pt x="18387" y="11797"/>
                    <a:pt x="28800" y="14400"/>
                  </a:cubicBezTo>
                  <a:cubicBezTo>
                    <a:pt x="47572" y="19093"/>
                    <a:pt x="67245" y="18864"/>
                    <a:pt x="86400" y="21600"/>
                  </a:cubicBezTo>
                  <a:cubicBezTo>
                    <a:pt x="100852" y="23665"/>
                    <a:pt x="115237" y="26189"/>
                    <a:pt x="129600" y="28800"/>
                  </a:cubicBezTo>
                  <a:cubicBezTo>
                    <a:pt x="141640" y="30989"/>
                    <a:pt x="153505" y="34139"/>
                    <a:pt x="165600" y="36000"/>
                  </a:cubicBezTo>
                  <a:cubicBezTo>
                    <a:pt x="184724" y="38942"/>
                    <a:pt x="204114" y="40019"/>
                    <a:pt x="223200" y="43200"/>
                  </a:cubicBezTo>
                  <a:cubicBezTo>
                    <a:pt x="247342" y="47224"/>
                    <a:pt x="270797" y="55723"/>
                    <a:pt x="295200" y="57600"/>
                  </a:cubicBezTo>
                  <a:lnTo>
                    <a:pt x="388800" y="64800"/>
                  </a:lnTo>
                  <a:lnTo>
                    <a:pt x="453600" y="86400"/>
                  </a:lnTo>
                  <a:cubicBezTo>
                    <a:pt x="460800" y="88800"/>
                    <a:pt x="468885" y="89390"/>
                    <a:pt x="475200" y="93600"/>
                  </a:cubicBezTo>
                  <a:lnTo>
                    <a:pt x="518400" y="122400"/>
                  </a:lnTo>
                  <a:lnTo>
                    <a:pt x="540000" y="136800"/>
                  </a:lnTo>
                  <a:cubicBezTo>
                    <a:pt x="544800" y="144000"/>
                    <a:pt x="547888" y="152702"/>
                    <a:pt x="554400" y="158400"/>
                  </a:cubicBezTo>
                  <a:cubicBezTo>
                    <a:pt x="567425" y="169797"/>
                    <a:pt x="597600" y="187200"/>
                    <a:pt x="597600" y="187200"/>
                  </a:cubicBezTo>
                  <a:cubicBezTo>
                    <a:pt x="602400" y="194400"/>
                    <a:pt x="607058" y="201742"/>
                    <a:pt x="612000" y="208800"/>
                  </a:cubicBezTo>
                  <a:cubicBezTo>
                    <a:pt x="616942" y="215858"/>
                    <a:pt x="621552" y="223038"/>
                    <a:pt x="627250" y="229550"/>
                  </a:cubicBezTo>
                  <a:cubicBezTo>
                    <a:pt x="695091" y="307083"/>
                    <a:pt x="657742" y="271058"/>
                    <a:pt x="669600" y="288000"/>
                  </a:cubicBezTo>
                  <a:cubicBezTo>
                    <a:pt x="681458" y="304942"/>
                    <a:pt x="684000" y="321600"/>
                    <a:pt x="698400" y="331200"/>
                  </a:cubicBezTo>
                  <a:lnTo>
                    <a:pt x="720000" y="345600"/>
                  </a:lnTo>
                  <a:cubicBezTo>
                    <a:pt x="724800" y="352800"/>
                    <a:pt x="740571" y="350758"/>
                    <a:pt x="750275" y="354500"/>
                  </a:cubicBezTo>
                  <a:cubicBezTo>
                    <a:pt x="759979" y="358242"/>
                    <a:pt x="767708" y="364063"/>
                    <a:pt x="778225" y="368050"/>
                  </a:cubicBezTo>
                  <a:cubicBezTo>
                    <a:pt x="788742" y="372037"/>
                    <a:pt x="801479" y="374967"/>
                    <a:pt x="813375" y="378425"/>
                  </a:cubicBezTo>
                  <a:lnTo>
                    <a:pt x="849600" y="388800"/>
                  </a:lnTo>
                </a:path>
              </a:pathLst>
            </a:custGeom>
            <a:noFill/>
            <a:ln w="57150" cap="rnd" cmpd="sng" algn="ctr">
              <a:solidFill>
                <a:srgbClr val="9437FF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582281" y="2133242"/>
              <a:ext cx="1063650" cy="407735"/>
            </a:xfrm>
            <a:custGeom>
              <a:avLst/>
              <a:gdLst>
                <a:gd name="connsiteX0" fmla="*/ 0 w 714375"/>
                <a:gd name="connsiteY0" fmla="*/ 25400 h 390550"/>
                <a:gd name="connsiteX1" fmla="*/ 146050 w 714375"/>
                <a:gd name="connsiteY1" fmla="*/ 22225 h 390550"/>
                <a:gd name="connsiteX2" fmla="*/ 180975 w 714375"/>
                <a:gd name="connsiteY2" fmla="*/ 15875 h 390550"/>
                <a:gd name="connsiteX3" fmla="*/ 320675 w 714375"/>
                <a:gd name="connsiteY3" fmla="*/ 9525 h 390550"/>
                <a:gd name="connsiteX4" fmla="*/ 358775 w 714375"/>
                <a:gd name="connsiteY4" fmla="*/ 6350 h 390550"/>
                <a:gd name="connsiteX5" fmla="*/ 377825 w 714375"/>
                <a:gd name="connsiteY5" fmla="*/ 3175 h 390550"/>
                <a:gd name="connsiteX6" fmla="*/ 473075 w 714375"/>
                <a:gd name="connsiteY6" fmla="*/ 0 h 390550"/>
                <a:gd name="connsiteX7" fmla="*/ 530225 w 714375"/>
                <a:gd name="connsiteY7" fmla="*/ 3175 h 390550"/>
                <a:gd name="connsiteX8" fmla="*/ 539750 w 714375"/>
                <a:gd name="connsiteY8" fmla="*/ 9525 h 390550"/>
                <a:gd name="connsiteX9" fmla="*/ 542925 w 714375"/>
                <a:gd name="connsiteY9" fmla="*/ 19050 h 390550"/>
                <a:gd name="connsiteX10" fmla="*/ 549275 w 714375"/>
                <a:gd name="connsiteY10" fmla="*/ 28575 h 390550"/>
                <a:gd name="connsiteX11" fmla="*/ 552450 w 714375"/>
                <a:gd name="connsiteY11" fmla="*/ 38100 h 390550"/>
                <a:gd name="connsiteX12" fmla="*/ 558800 w 714375"/>
                <a:gd name="connsiteY12" fmla="*/ 47625 h 390550"/>
                <a:gd name="connsiteX13" fmla="*/ 565150 w 714375"/>
                <a:gd name="connsiteY13" fmla="*/ 66675 h 390550"/>
                <a:gd name="connsiteX14" fmla="*/ 568325 w 714375"/>
                <a:gd name="connsiteY14" fmla="*/ 76200 h 390550"/>
                <a:gd name="connsiteX15" fmla="*/ 581025 w 714375"/>
                <a:gd name="connsiteY15" fmla="*/ 95250 h 390550"/>
                <a:gd name="connsiteX16" fmla="*/ 587375 w 714375"/>
                <a:gd name="connsiteY16" fmla="*/ 114300 h 390550"/>
                <a:gd name="connsiteX17" fmla="*/ 590550 w 714375"/>
                <a:gd name="connsiteY17" fmla="*/ 123825 h 390550"/>
                <a:gd name="connsiteX18" fmla="*/ 603250 w 714375"/>
                <a:gd name="connsiteY18" fmla="*/ 152400 h 390550"/>
                <a:gd name="connsiteX19" fmla="*/ 609600 w 714375"/>
                <a:gd name="connsiteY19" fmla="*/ 171450 h 390550"/>
                <a:gd name="connsiteX20" fmla="*/ 612775 w 714375"/>
                <a:gd name="connsiteY20" fmla="*/ 180975 h 390550"/>
                <a:gd name="connsiteX21" fmla="*/ 615950 w 714375"/>
                <a:gd name="connsiteY21" fmla="*/ 193675 h 390550"/>
                <a:gd name="connsiteX22" fmla="*/ 622300 w 714375"/>
                <a:gd name="connsiteY22" fmla="*/ 212725 h 390550"/>
                <a:gd name="connsiteX23" fmla="*/ 628650 w 714375"/>
                <a:gd name="connsiteY23" fmla="*/ 231775 h 390550"/>
                <a:gd name="connsiteX24" fmla="*/ 631825 w 714375"/>
                <a:gd name="connsiteY24" fmla="*/ 241300 h 390550"/>
                <a:gd name="connsiteX25" fmla="*/ 638175 w 714375"/>
                <a:gd name="connsiteY25" fmla="*/ 250825 h 390550"/>
                <a:gd name="connsiteX26" fmla="*/ 644525 w 714375"/>
                <a:gd name="connsiteY26" fmla="*/ 269875 h 390550"/>
                <a:gd name="connsiteX27" fmla="*/ 650875 w 714375"/>
                <a:gd name="connsiteY27" fmla="*/ 288925 h 390550"/>
                <a:gd name="connsiteX28" fmla="*/ 654050 w 714375"/>
                <a:gd name="connsiteY28" fmla="*/ 298450 h 390550"/>
                <a:gd name="connsiteX29" fmla="*/ 660400 w 714375"/>
                <a:gd name="connsiteY29" fmla="*/ 320675 h 390550"/>
                <a:gd name="connsiteX30" fmla="*/ 673100 w 714375"/>
                <a:gd name="connsiteY30" fmla="*/ 339725 h 390550"/>
                <a:gd name="connsiteX31" fmla="*/ 682625 w 714375"/>
                <a:gd name="connsiteY31" fmla="*/ 346075 h 390550"/>
                <a:gd name="connsiteX32" fmla="*/ 688975 w 714375"/>
                <a:gd name="connsiteY32" fmla="*/ 355600 h 390550"/>
                <a:gd name="connsiteX33" fmla="*/ 698500 w 714375"/>
                <a:gd name="connsiteY33" fmla="*/ 361950 h 390550"/>
                <a:gd name="connsiteX34" fmla="*/ 701675 w 714375"/>
                <a:gd name="connsiteY34" fmla="*/ 371475 h 390550"/>
                <a:gd name="connsiteX35" fmla="*/ 708025 w 714375"/>
                <a:gd name="connsiteY35" fmla="*/ 381000 h 390550"/>
                <a:gd name="connsiteX36" fmla="*/ 714375 w 714375"/>
                <a:gd name="connsiteY36" fmla="*/ 390525 h 3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14375" h="390550">
                  <a:moveTo>
                    <a:pt x="0" y="25400"/>
                  </a:moveTo>
                  <a:lnTo>
                    <a:pt x="146050" y="22225"/>
                  </a:lnTo>
                  <a:cubicBezTo>
                    <a:pt x="167687" y="21393"/>
                    <a:pt x="161081" y="17605"/>
                    <a:pt x="180975" y="15875"/>
                  </a:cubicBezTo>
                  <a:cubicBezTo>
                    <a:pt x="210811" y="13281"/>
                    <a:pt x="298164" y="10391"/>
                    <a:pt x="320675" y="9525"/>
                  </a:cubicBezTo>
                  <a:cubicBezTo>
                    <a:pt x="333375" y="8467"/>
                    <a:pt x="346109" y="7757"/>
                    <a:pt x="358775" y="6350"/>
                  </a:cubicBezTo>
                  <a:cubicBezTo>
                    <a:pt x="365173" y="5639"/>
                    <a:pt x="371397" y="3532"/>
                    <a:pt x="377825" y="3175"/>
                  </a:cubicBezTo>
                  <a:cubicBezTo>
                    <a:pt x="409544" y="1413"/>
                    <a:pt x="441325" y="1058"/>
                    <a:pt x="473075" y="0"/>
                  </a:cubicBezTo>
                  <a:cubicBezTo>
                    <a:pt x="492125" y="1058"/>
                    <a:pt x="511337" y="477"/>
                    <a:pt x="530225" y="3175"/>
                  </a:cubicBezTo>
                  <a:cubicBezTo>
                    <a:pt x="534003" y="3715"/>
                    <a:pt x="537366" y="6545"/>
                    <a:pt x="539750" y="9525"/>
                  </a:cubicBezTo>
                  <a:cubicBezTo>
                    <a:pt x="541841" y="12138"/>
                    <a:pt x="541428" y="16057"/>
                    <a:pt x="542925" y="19050"/>
                  </a:cubicBezTo>
                  <a:cubicBezTo>
                    <a:pt x="544632" y="22463"/>
                    <a:pt x="547568" y="25162"/>
                    <a:pt x="549275" y="28575"/>
                  </a:cubicBezTo>
                  <a:cubicBezTo>
                    <a:pt x="550772" y="31568"/>
                    <a:pt x="550953" y="35107"/>
                    <a:pt x="552450" y="38100"/>
                  </a:cubicBezTo>
                  <a:cubicBezTo>
                    <a:pt x="554157" y="41513"/>
                    <a:pt x="557250" y="44138"/>
                    <a:pt x="558800" y="47625"/>
                  </a:cubicBezTo>
                  <a:cubicBezTo>
                    <a:pt x="561518" y="53742"/>
                    <a:pt x="563033" y="60325"/>
                    <a:pt x="565150" y="66675"/>
                  </a:cubicBezTo>
                  <a:cubicBezTo>
                    <a:pt x="566208" y="69850"/>
                    <a:pt x="566469" y="73415"/>
                    <a:pt x="568325" y="76200"/>
                  </a:cubicBezTo>
                  <a:cubicBezTo>
                    <a:pt x="572558" y="82550"/>
                    <a:pt x="578612" y="88010"/>
                    <a:pt x="581025" y="95250"/>
                  </a:cubicBezTo>
                  <a:lnTo>
                    <a:pt x="587375" y="114300"/>
                  </a:lnTo>
                  <a:cubicBezTo>
                    <a:pt x="588433" y="117475"/>
                    <a:pt x="588694" y="121040"/>
                    <a:pt x="590550" y="123825"/>
                  </a:cubicBezTo>
                  <a:cubicBezTo>
                    <a:pt x="600613" y="138919"/>
                    <a:pt x="595693" y="129730"/>
                    <a:pt x="603250" y="152400"/>
                  </a:cubicBezTo>
                  <a:lnTo>
                    <a:pt x="609600" y="171450"/>
                  </a:lnTo>
                  <a:cubicBezTo>
                    <a:pt x="610658" y="174625"/>
                    <a:pt x="611963" y="177728"/>
                    <a:pt x="612775" y="180975"/>
                  </a:cubicBezTo>
                  <a:cubicBezTo>
                    <a:pt x="613833" y="185208"/>
                    <a:pt x="614696" y="189495"/>
                    <a:pt x="615950" y="193675"/>
                  </a:cubicBezTo>
                  <a:cubicBezTo>
                    <a:pt x="617873" y="200086"/>
                    <a:pt x="620183" y="206375"/>
                    <a:pt x="622300" y="212725"/>
                  </a:cubicBezTo>
                  <a:lnTo>
                    <a:pt x="628650" y="231775"/>
                  </a:lnTo>
                  <a:cubicBezTo>
                    <a:pt x="629708" y="234950"/>
                    <a:pt x="629969" y="238515"/>
                    <a:pt x="631825" y="241300"/>
                  </a:cubicBezTo>
                  <a:cubicBezTo>
                    <a:pt x="633942" y="244475"/>
                    <a:pt x="636625" y="247338"/>
                    <a:pt x="638175" y="250825"/>
                  </a:cubicBezTo>
                  <a:cubicBezTo>
                    <a:pt x="640893" y="256942"/>
                    <a:pt x="642408" y="263525"/>
                    <a:pt x="644525" y="269875"/>
                  </a:cubicBezTo>
                  <a:lnTo>
                    <a:pt x="650875" y="288925"/>
                  </a:lnTo>
                  <a:cubicBezTo>
                    <a:pt x="651933" y="292100"/>
                    <a:pt x="653238" y="295203"/>
                    <a:pt x="654050" y="298450"/>
                  </a:cubicBezTo>
                  <a:cubicBezTo>
                    <a:pt x="654797" y="301439"/>
                    <a:pt x="658330" y="316948"/>
                    <a:pt x="660400" y="320675"/>
                  </a:cubicBezTo>
                  <a:cubicBezTo>
                    <a:pt x="664106" y="327346"/>
                    <a:pt x="666750" y="335492"/>
                    <a:pt x="673100" y="339725"/>
                  </a:cubicBezTo>
                  <a:lnTo>
                    <a:pt x="682625" y="346075"/>
                  </a:lnTo>
                  <a:cubicBezTo>
                    <a:pt x="684742" y="349250"/>
                    <a:pt x="686277" y="352902"/>
                    <a:pt x="688975" y="355600"/>
                  </a:cubicBezTo>
                  <a:cubicBezTo>
                    <a:pt x="691673" y="358298"/>
                    <a:pt x="696116" y="358970"/>
                    <a:pt x="698500" y="361950"/>
                  </a:cubicBezTo>
                  <a:cubicBezTo>
                    <a:pt x="700591" y="364563"/>
                    <a:pt x="700178" y="368482"/>
                    <a:pt x="701675" y="371475"/>
                  </a:cubicBezTo>
                  <a:cubicBezTo>
                    <a:pt x="703382" y="374888"/>
                    <a:pt x="706318" y="377587"/>
                    <a:pt x="708025" y="381000"/>
                  </a:cubicBezTo>
                  <a:cubicBezTo>
                    <a:pt x="713290" y="391529"/>
                    <a:pt x="707298" y="390525"/>
                    <a:pt x="714375" y="390525"/>
                  </a:cubicBezTo>
                </a:path>
              </a:pathLst>
            </a:custGeom>
            <a:noFill/>
            <a:ln w="57150" cap="rnd" cmpd="sng" algn="ctr">
              <a:solidFill>
                <a:srgbClr val="9437FF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5064132" y="2501174"/>
              <a:ext cx="278912" cy="208827"/>
            </a:xfrm>
            <a:custGeom>
              <a:avLst/>
              <a:gdLst>
                <a:gd name="connsiteX0" fmla="*/ 0 w 187325"/>
                <a:gd name="connsiteY0" fmla="*/ 88900 h 200025"/>
                <a:gd name="connsiteX1" fmla="*/ 3175 w 187325"/>
                <a:gd name="connsiteY1" fmla="*/ 57150 h 200025"/>
                <a:gd name="connsiteX2" fmla="*/ 12700 w 187325"/>
                <a:gd name="connsiteY2" fmla="*/ 28575 h 200025"/>
                <a:gd name="connsiteX3" fmla="*/ 15875 w 187325"/>
                <a:gd name="connsiteY3" fmla="*/ 19050 h 200025"/>
                <a:gd name="connsiteX4" fmla="*/ 19050 w 187325"/>
                <a:gd name="connsiteY4" fmla="*/ 9525 h 200025"/>
                <a:gd name="connsiteX5" fmla="*/ 38100 w 187325"/>
                <a:gd name="connsiteY5" fmla="*/ 3175 h 200025"/>
                <a:gd name="connsiteX6" fmla="*/ 47625 w 187325"/>
                <a:gd name="connsiteY6" fmla="*/ 0 h 200025"/>
                <a:gd name="connsiteX7" fmla="*/ 60325 w 187325"/>
                <a:gd name="connsiteY7" fmla="*/ 15875 h 200025"/>
                <a:gd name="connsiteX8" fmla="*/ 69850 w 187325"/>
                <a:gd name="connsiteY8" fmla="*/ 22225 h 200025"/>
                <a:gd name="connsiteX9" fmla="*/ 85725 w 187325"/>
                <a:gd name="connsiteY9" fmla="*/ 50800 h 200025"/>
                <a:gd name="connsiteX10" fmla="*/ 92075 w 187325"/>
                <a:gd name="connsiteY10" fmla="*/ 60325 h 200025"/>
                <a:gd name="connsiteX11" fmla="*/ 111125 w 187325"/>
                <a:gd name="connsiteY11" fmla="*/ 98425 h 200025"/>
                <a:gd name="connsiteX12" fmla="*/ 120650 w 187325"/>
                <a:gd name="connsiteY12" fmla="*/ 104775 h 200025"/>
                <a:gd name="connsiteX13" fmla="*/ 146050 w 187325"/>
                <a:gd name="connsiteY13" fmla="*/ 142875 h 200025"/>
                <a:gd name="connsiteX14" fmla="*/ 152400 w 187325"/>
                <a:gd name="connsiteY14" fmla="*/ 152400 h 200025"/>
                <a:gd name="connsiteX15" fmla="*/ 168275 w 187325"/>
                <a:gd name="connsiteY15" fmla="*/ 180975 h 200025"/>
                <a:gd name="connsiteX16" fmla="*/ 177800 w 187325"/>
                <a:gd name="connsiteY16" fmla="*/ 187325 h 200025"/>
                <a:gd name="connsiteX17" fmla="*/ 187325 w 187325"/>
                <a:gd name="connsiteY17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325" h="200025">
                  <a:moveTo>
                    <a:pt x="0" y="88900"/>
                  </a:moveTo>
                  <a:cubicBezTo>
                    <a:pt x="1058" y="78317"/>
                    <a:pt x="1215" y="67604"/>
                    <a:pt x="3175" y="57150"/>
                  </a:cubicBezTo>
                  <a:lnTo>
                    <a:pt x="12700" y="28575"/>
                  </a:lnTo>
                  <a:lnTo>
                    <a:pt x="15875" y="19050"/>
                  </a:lnTo>
                  <a:cubicBezTo>
                    <a:pt x="16933" y="15875"/>
                    <a:pt x="15875" y="10583"/>
                    <a:pt x="19050" y="9525"/>
                  </a:cubicBezTo>
                  <a:lnTo>
                    <a:pt x="38100" y="3175"/>
                  </a:lnTo>
                  <a:lnTo>
                    <a:pt x="47625" y="0"/>
                  </a:lnTo>
                  <a:cubicBezTo>
                    <a:pt x="74922" y="18198"/>
                    <a:pt x="42798" y="-6033"/>
                    <a:pt x="60325" y="15875"/>
                  </a:cubicBezTo>
                  <a:cubicBezTo>
                    <a:pt x="62709" y="18855"/>
                    <a:pt x="66675" y="20108"/>
                    <a:pt x="69850" y="22225"/>
                  </a:cubicBezTo>
                  <a:cubicBezTo>
                    <a:pt x="75438" y="38990"/>
                    <a:pt x="71169" y="28965"/>
                    <a:pt x="85725" y="50800"/>
                  </a:cubicBezTo>
                  <a:cubicBezTo>
                    <a:pt x="87842" y="53975"/>
                    <a:pt x="90868" y="56705"/>
                    <a:pt x="92075" y="60325"/>
                  </a:cubicBezTo>
                  <a:cubicBezTo>
                    <a:pt x="95697" y="71192"/>
                    <a:pt x="100574" y="91391"/>
                    <a:pt x="111125" y="98425"/>
                  </a:cubicBezTo>
                  <a:lnTo>
                    <a:pt x="120650" y="104775"/>
                  </a:lnTo>
                  <a:lnTo>
                    <a:pt x="146050" y="142875"/>
                  </a:lnTo>
                  <a:cubicBezTo>
                    <a:pt x="148167" y="146050"/>
                    <a:pt x="151193" y="148780"/>
                    <a:pt x="152400" y="152400"/>
                  </a:cubicBezTo>
                  <a:cubicBezTo>
                    <a:pt x="155709" y="162326"/>
                    <a:pt x="158917" y="174737"/>
                    <a:pt x="168275" y="180975"/>
                  </a:cubicBezTo>
                  <a:lnTo>
                    <a:pt x="177800" y="187325"/>
                  </a:lnTo>
                  <a:cubicBezTo>
                    <a:pt x="181723" y="199095"/>
                    <a:pt x="177982" y="195353"/>
                    <a:pt x="187325" y="200025"/>
                  </a:cubicBezTo>
                </a:path>
              </a:pathLst>
            </a:custGeom>
            <a:noFill/>
            <a:ln w="57150" cap="flat" cmpd="sng" algn="ctr">
              <a:solidFill>
                <a:srgbClr val="9437FF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1" name="Straight Connector 30"/>
            <p:cNvCxnSpPr>
              <a:endCxn id="28" idx="0"/>
            </p:cNvCxnSpPr>
            <p:nvPr/>
          </p:nvCxnSpPr>
          <p:spPr>
            <a:xfrm flipV="1">
              <a:off x="2557115" y="2159760"/>
              <a:ext cx="25167" cy="1871103"/>
            </a:xfrm>
            <a:prstGeom prst="line">
              <a:avLst/>
            </a:prstGeom>
            <a:ln w="57150" cap="rnd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endCxn id="27" idx="22"/>
            </p:cNvCxnSpPr>
            <p:nvPr/>
          </p:nvCxnSpPr>
          <p:spPr>
            <a:xfrm flipV="1">
              <a:off x="1739658" y="1810254"/>
              <a:ext cx="3578" cy="2220609"/>
            </a:xfrm>
            <a:prstGeom prst="line">
              <a:avLst/>
            </a:prstGeom>
            <a:ln w="57150" cap="rnd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456144" y="1404348"/>
              <a:ext cx="0" cy="2626515"/>
            </a:xfrm>
            <a:prstGeom prst="line">
              <a:avLst/>
            </a:prstGeom>
            <a:ln w="57150" cap="rnd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endCxn id="28" idx="36"/>
            </p:cNvCxnSpPr>
            <p:nvPr/>
          </p:nvCxnSpPr>
          <p:spPr>
            <a:xfrm flipV="1">
              <a:off x="3643570" y="2540951"/>
              <a:ext cx="2361" cy="1489914"/>
            </a:xfrm>
            <a:prstGeom prst="line">
              <a:avLst/>
            </a:prstGeom>
            <a:ln w="57150" cap="rnd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064132" y="2579153"/>
              <a:ext cx="0" cy="1451710"/>
            </a:xfrm>
            <a:prstGeom prst="line">
              <a:avLst/>
            </a:prstGeom>
            <a:ln w="57150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5345947" y="2710001"/>
              <a:ext cx="0" cy="1320862"/>
            </a:xfrm>
            <a:prstGeom prst="line">
              <a:avLst/>
            </a:prstGeom>
            <a:ln w="57150" cap="rnd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643125" y="4030863"/>
              <a:ext cx="1421006" cy="0"/>
            </a:xfrm>
            <a:prstGeom prst="line">
              <a:avLst/>
            </a:prstGeom>
            <a:ln w="57150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343045" y="4030863"/>
              <a:ext cx="699013" cy="0"/>
            </a:xfrm>
            <a:prstGeom prst="line">
              <a:avLst/>
            </a:prstGeom>
            <a:ln w="57150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739658" y="4030863"/>
              <a:ext cx="842624" cy="0"/>
            </a:xfrm>
            <a:prstGeom prst="line">
              <a:avLst/>
            </a:prstGeom>
            <a:ln w="57150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11781" y="4035409"/>
              <a:ext cx="166465" cy="0"/>
            </a:xfrm>
            <a:prstGeom prst="line">
              <a:avLst/>
            </a:prstGeom>
            <a:ln w="57150">
              <a:solidFill>
                <a:srgbClr val="9437FF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349411" y="5134616"/>
              <a:ext cx="871642" cy="265089"/>
            </a:xfrm>
            <a:prstGeom prst="rect">
              <a:avLst/>
            </a:prstGeom>
            <a:solidFill>
              <a:srgbClr val="00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rgbClr val="FF0000"/>
                  </a:solidFill>
                </a:rPr>
                <a:t>2</a:t>
              </a:r>
              <a:r>
                <a:rPr lang="en-US" sz="1050" b="1" dirty="0" smtClean="0">
                  <a:solidFill>
                    <a:srgbClr val="FF0000"/>
                  </a:solidFill>
                </a:rPr>
                <a:t> s/div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  <p:cxnSp>
          <p:nvCxnSpPr>
            <p:cNvPr id="67" name="Straight Arrow Connector 66"/>
            <p:cNvCxnSpPr>
              <a:stCxn id="66" idx="2"/>
              <a:endCxn id="28" idx="3"/>
            </p:cNvCxnSpPr>
            <p:nvPr/>
          </p:nvCxnSpPr>
          <p:spPr bwMode="auto">
            <a:xfrm>
              <a:off x="3002282" y="1751037"/>
              <a:ext cx="57460" cy="39214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DCD4FF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85" name="TextBox 84"/>
            <p:cNvSpPr txBox="1"/>
            <p:nvPr/>
          </p:nvSpPr>
          <p:spPr>
            <a:xfrm>
              <a:off x="3730834" y="4850172"/>
              <a:ext cx="1342163" cy="307777"/>
            </a:xfrm>
            <a:prstGeom prst="rect">
              <a:avLst/>
            </a:prstGeom>
            <a:solidFill>
              <a:srgbClr val="FFF7B7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Magnetic cycle</a:t>
              </a:r>
              <a:endParaRPr lang="en-US" sz="1400" b="1" dirty="0"/>
            </a:p>
          </p:txBody>
        </p:sp>
        <p:cxnSp>
          <p:nvCxnSpPr>
            <p:cNvPr id="86" name="Straight Arrow Connector 85"/>
            <p:cNvCxnSpPr>
              <a:stCxn id="85" idx="0"/>
            </p:cNvCxnSpPr>
            <p:nvPr/>
          </p:nvCxnSpPr>
          <p:spPr bwMode="auto">
            <a:xfrm flipH="1" flipV="1">
              <a:off x="4383129" y="4355214"/>
              <a:ext cx="18787" cy="49495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EEEC6A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xmlns="" id="{E1C71B51-D998-F143-8714-AAC3FE874355}"/>
                </a:ext>
              </a:extLst>
            </p:cNvPr>
            <p:cNvCxnSpPr>
              <a:stCxn id="87" idx="0"/>
            </p:cNvCxnSpPr>
            <p:nvPr/>
          </p:nvCxnSpPr>
          <p:spPr bwMode="auto">
            <a:xfrm flipH="1" flipV="1">
              <a:off x="1110743" y="4508896"/>
              <a:ext cx="252064" cy="59247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64CDD3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7" name="Rectangle 6"/>
            <p:cNvSpPr/>
            <p:nvPr/>
          </p:nvSpPr>
          <p:spPr bwMode="auto">
            <a:xfrm>
              <a:off x="1993496" y="1227639"/>
              <a:ext cx="210704" cy="4191963"/>
            </a:xfrm>
            <a:prstGeom prst="rect">
              <a:avLst/>
            </a:prstGeom>
            <a:solidFill>
              <a:srgbClr val="FFF7B7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5B2A846A-8ED7-7D4E-8D0E-95240737AC1D}"/>
                </a:ext>
              </a:extLst>
            </p:cNvPr>
            <p:cNvSpPr txBox="1"/>
            <p:nvPr/>
          </p:nvSpPr>
          <p:spPr>
            <a:xfrm>
              <a:off x="168499" y="5101366"/>
              <a:ext cx="2388616" cy="523220"/>
            </a:xfrm>
            <a:prstGeom prst="rect">
              <a:avLst/>
            </a:prstGeom>
            <a:solidFill>
              <a:srgbClr val="72EAEE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Position pick-up </a:t>
              </a:r>
              <a:r>
                <a:rPr lang="en-US" sz="1400" b="1" dirty="0"/>
                <a:t>sum</a:t>
              </a:r>
              <a:r>
                <a:rPr lang="en-US" sz="1400" dirty="0"/>
                <a:t> </a:t>
              </a:r>
              <a:r>
                <a:rPr lang="en-US" sz="1400" dirty="0" smtClean="0"/>
                <a:t>signal,</a:t>
              </a:r>
            </a:p>
            <a:p>
              <a:r>
                <a:rPr lang="en-US" sz="1400" b="1" dirty="0"/>
                <a:t>p</a:t>
              </a:r>
              <a:r>
                <a:rPr lang="en-US" sz="1400" b="1" dirty="0" smtClean="0"/>
                <a:t>roportional</a:t>
              </a:r>
              <a:r>
                <a:rPr lang="en-US" sz="1400" dirty="0" smtClean="0"/>
                <a:t> </a:t>
              </a:r>
              <a:r>
                <a:rPr lang="en-US" sz="1400" i="1" dirty="0" smtClean="0"/>
                <a:t>also</a:t>
              </a:r>
              <a:r>
                <a:rPr lang="en-US" sz="1400" dirty="0" smtClean="0"/>
                <a:t> to </a:t>
              </a:r>
              <a:r>
                <a:rPr lang="en-US" sz="1400" b="1" dirty="0" smtClean="0"/>
                <a:t>intensity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154983" y="1227817"/>
              <a:ext cx="1694597" cy="523220"/>
            </a:xfrm>
            <a:prstGeom prst="rect">
              <a:avLst/>
            </a:prstGeom>
            <a:solidFill>
              <a:srgbClr val="DCD4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Intensity estimate from LLRF</a:t>
              </a:r>
              <a:endParaRPr lang="en-US" sz="1400" b="1" dirty="0"/>
            </a:p>
          </p:txBody>
        </p:sp>
      </p:grpSp>
      <p:sp>
        <p:nvSpPr>
          <p:cNvPr id="100" name="Content Placeholder 2"/>
          <p:cNvSpPr>
            <a:spLocks noGrp="1"/>
          </p:cNvSpPr>
          <p:nvPr>
            <p:ph idx="1"/>
          </p:nvPr>
        </p:nvSpPr>
        <p:spPr>
          <a:xfrm>
            <a:off x="6077237" y="1096149"/>
            <a:ext cx="3023583" cy="4471287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Almost nominal cycle:</a:t>
            </a:r>
          </a:p>
          <a:p>
            <a:pPr marL="315913" lvl="1" indent="-185738"/>
            <a:r>
              <a:rPr lang="en-US" sz="1400" dirty="0" smtClean="0"/>
              <a:t>Injection </a:t>
            </a:r>
            <a:r>
              <a:rPr lang="en-US" sz="1400" u="sng" dirty="0" smtClean="0"/>
              <a:t>100 MeV/c</a:t>
            </a:r>
          </a:p>
          <a:p>
            <a:pPr marL="315913" lvl="1" indent="-185738"/>
            <a:r>
              <a:rPr lang="en-US" sz="1400" dirty="0" smtClean="0"/>
              <a:t>Deceleration to </a:t>
            </a:r>
            <a:r>
              <a:rPr lang="en-US" sz="1400" b="1" u="sng" dirty="0" smtClean="0">
                <a:solidFill>
                  <a:srgbClr val="FF0000"/>
                </a:solidFill>
              </a:rPr>
              <a:t>35 MeV/c </a:t>
            </a:r>
            <a:r>
              <a:rPr lang="en-US" sz="1400" dirty="0" smtClean="0"/>
              <a:t>(</a:t>
            </a:r>
            <a:r>
              <a:rPr lang="en-US" sz="1400" b="1" dirty="0" smtClean="0"/>
              <a:t>h = 1</a:t>
            </a:r>
            <a:r>
              <a:rPr lang="en-US" sz="1400" dirty="0" smtClean="0"/>
              <a:t>)</a:t>
            </a:r>
          </a:p>
          <a:p>
            <a:pPr marL="315913" lvl="1" indent="-185738"/>
            <a:r>
              <a:rPr lang="en-US" sz="1400" dirty="0" smtClean="0"/>
              <a:t>De-bunching and </a:t>
            </a:r>
            <a:r>
              <a:rPr lang="en-US" sz="1400" b="1" dirty="0" smtClean="0">
                <a:solidFill>
                  <a:srgbClr val="FF0000"/>
                </a:solidFill>
              </a:rPr>
              <a:t>e-cooling</a:t>
            </a:r>
          </a:p>
          <a:p>
            <a:pPr marL="315913" lvl="1" indent="-185738"/>
            <a:r>
              <a:rPr lang="en-US" sz="1400" dirty="0" smtClean="0"/>
              <a:t>Deceleration to </a:t>
            </a:r>
            <a:r>
              <a:rPr lang="en-US" sz="1400" b="1" u="sng" dirty="0" smtClean="0">
                <a:solidFill>
                  <a:srgbClr val="FF0000"/>
                </a:solidFill>
              </a:rPr>
              <a:t>13.7 MeV/c </a:t>
            </a:r>
            <a:r>
              <a:rPr lang="en-US" sz="1400" dirty="0" smtClean="0"/>
              <a:t>(</a:t>
            </a:r>
            <a:r>
              <a:rPr lang="en-US" sz="1400" b="1" dirty="0" smtClean="0"/>
              <a:t>h=4</a:t>
            </a:r>
            <a:r>
              <a:rPr lang="en-US" sz="1400" dirty="0" smtClean="0"/>
              <a:t>)</a:t>
            </a:r>
          </a:p>
          <a:p>
            <a:pPr marL="315913" lvl="1" indent="-185738"/>
            <a:r>
              <a:rPr lang="en-US" sz="1400" dirty="0"/>
              <a:t>De-bunching and </a:t>
            </a:r>
            <a:r>
              <a:rPr lang="en-US" sz="1400" b="1" dirty="0">
                <a:solidFill>
                  <a:srgbClr val="FF0000"/>
                </a:solidFill>
              </a:rPr>
              <a:t>e-cooling</a:t>
            </a:r>
          </a:p>
          <a:p>
            <a:pPr marL="315913" lvl="1" indent="-185738"/>
            <a:r>
              <a:rPr lang="en-US" sz="1400" dirty="0" smtClean="0"/>
              <a:t>Re-bunching (with e-cooler on) on </a:t>
            </a:r>
            <a:r>
              <a:rPr lang="en-US" sz="1400" b="1" dirty="0" smtClean="0"/>
              <a:t>h=4</a:t>
            </a:r>
            <a:r>
              <a:rPr lang="en-US" sz="1400" dirty="0" smtClean="0"/>
              <a:t> and </a:t>
            </a:r>
            <a:r>
              <a:rPr lang="en-US" sz="1400" b="1" dirty="0" smtClean="0"/>
              <a:t>extraction to experiment</a:t>
            </a:r>
          </a:p>
          <a:p>
            <a:pPr marL="715963" lvl="2" indent="-185738"/>
            <a:r>
              <a:rPr lang="en-US" sz="1200" dirty="0" smtClean="0"/>
              <a:t>GBAR only user so far.</a:t>
            </a:r>
            <a:br>
              <a:rPr lang="en-US" sz="1200" dirty="0" smtClean="0"/>
            </a:br>
            <a:endParaRPr lang="en-US" sz="1200" dirty="0" smtClean="0"/>
          </a:p>
          <a:p>
            <a:pPr marL="0" indent="-269875"/>
            <a:r>
              <a:rPr lang="en-US" sz="1800" dirty="0" smtClean="0"/>
              <a:t>If we trust LLRF intensity estimate we have </a:t>
            </a:r>
            <a:r>
              <a:rPr lang="en-US" sz="1800" b="1" dirty="0" smtClean="0"/>
              <a:t>about 50% deceleration efficiency</a:t>
            </a:r>
            <a:br>
              <a:rPr lang="en-US" sz="1800" b="1" dirty="0" smtClean="0"/>
            </a:br>
            <a:endParaRPr lang="en-US" sz="1800" b="1" dirty="0" smtClean="0"/>
          </a:p>
          <a:p>
            <a:pPr marL="0" indent="-269875"/>
            <a:r>
              <a:rPr lang="en-US" sz="1800" dirty="0" smtClean="0"/>
              <a:t>Still quite some </a:t>
            </a:r>
            <a:r>
              <a:rPr lang="en-US" sz="1800" b="1" dirty="0" smtClean="0"/>
              <a:t>losses</a:t>
            </a:r>
            <a:r>
              <a:rPr lang="en-US" sz="1800" dirty="0" smtClean="0"/>
              <a:t> at the end of </a:t>
            </a:r>
            <a:r>
              <a:rPr lang="en-US" sz="1800" b="1" dirty="0" smtClean="0"/>
              <a:t>second ramp</a:t>
            </a:r>
          </a:p>
          <a:p>
            <a:pPr marL="400050" lvl="1" indent="-269875"/>
            <a:r>
              <a:rPr lang="en-US" sz="1400" b="1" dirty="0" smtClean="0">
                <a:solidFill>
                  <a:srgbClr val="FF0000"/>
                </a:solidFill>
              </a:rPr>
              <a:t>Still to be understood</a:t>
            </a:r>
            <a:r>
              <a:rPr lang="mr-IN" sz="1400" b="1" dirty="0" smtClean="0">
                <a:solidFill>
                  <a:srgbClr val="FF0000"/>
                </a:solidFill>
              </a:rPr>
              <a:t>…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0" indent="-269875"/>
            <a:endParaRPr lang="en-US" sz="1800" dirty="0" smtClean="0"/>
          </a:p>
          <a:p>
            <a:pPr marL="666750" lvl="1" indent="-266700"/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377955" y="1415755"/>
            <a:ext cx="144081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Bunched beam</a:t>
            </a:r>
            <a:br>
              <a:rPr lang="en-US" sz="1400" b="1" dirty="0" smtClean="0"/>
            </a:br>
            <a:r>
              <a:rPr lang="en-US" sz="1400" b="1" dirty="0" smtClean="0"/>
              <a:t>e-cooling</a:t>
            </a:r>
            <a:endParaRPr lang="en-US" sz="14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1960303" y="2952796"/>
            <a:ext cx="1303957" cy="3048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smtClean="0"/>
              <a:t>e-cooling</a:t>
            </a:r>
            <a:endParaRPr lang="en-US" sz="1400" b="1" dirty="0"/>
          </a:p>
        </p:txBody>
      </p:sp>
      <p:cxnSp>
        <p:nvCxnSpPr>
          <p:cNvPr id="104" name="Straight Arrow Connector 103"/>
          <p:cNvCxnSpPr>
            <a:stCxn id="101" idx="2"/>
            <a:endCxn id="131" idx="0"/>
          </p:cNvCxnSpPr>
          <p:nvPr/>
        </p:nvCxnSpPr>
        <p:spPr bwMode="auto">
          <a:xfrm flipH="1">
            <a:off x="5061947" y="1938975"/>
            <a:ext cx="36413" cy="33366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92D05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07" name="Straight Arrow Connector 106"/>
          <p:cNvCxnSpPr>
            <a:stCxn id="103" idx="2"/>
            <a:endCxn id="116" idx="1"/>
          </p:cNvCxnSpPr>
          <p:nvPr/>
        </p:nvCxnSpPr>
        <p:spPr bwMode="auto">
          <a:xfrm>
            <a:off x="2612282" y="3257612"/>
            <a:ext cx="1082027" cy="61207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10" name="Straight Arrow Connector 109"/>
          <p:cNvCxnSpPr>
            <a:stCxn id="103" idx="2"/>
            <a:endCxn id="117" idx="7"/>
          </p:cNvCxnSpPr>
          <p:nvPr/>
        </p:nvCxnSpPr>
        <p:spPr bwMode="auto">
          <a:xfrm flipH="1">
            <a:off x="2352267" y="3257612"/>
            <a:ext cx="260015" cy="58560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116" name="Oval 115"/>
          <p:cNvSpPr/>
          <p:nvPr/>
        </p:nvSpPr>
        <p:spPr bwMode="auto">
          <a:xfrm>
            <a:off x="3473337" y="3819360"/>
            <a:ext cx="1508893" cy="343639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7" name="Oval 116"/>
          <p:cNvSpPr/>
          <p:nvPr/>
        </p:nvSpPr>
        <p:spPr bwMode="auto">
          <a:xfrm>
            <a:off x="1555057" y="3792889"/>
            <a:ext cx="933990" cy="343639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2" name="Oval 121"/>
          <p:cNvSpPr/>
          <p:nvPr/>
        </p:nvSpPr>
        <p:spPr bwMode="auto">
          <a:xfrm>
            <a:off x="3091433" y="1928112"/>
            <a:ext cx="640908" cy="73230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668650" y="2747036"/>
            <a:ext cx="1097196" cy="738664"/>
          </a:xfrm>
          <a:prstGeom prst="rect">
            <a:avLst/>
          </a:prstGeom>
          <a:solidFill>
            <a:srgbClr val="FF7E7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Most “difficult” losses</a:t>
            </a:r>
            <a:endParaRPr lang="en-US" sz="1400" b="1" dirty="0"/>
          </a:p>
        </p:txBody>
      </p:sp>
      <p:cxnSp>
        <p:nvCxnSpPr>
          <p:cNvPr id="126" name="Straight Arrow Connector 125"/>
          <p:cNvCxnSpPr>
            <a:stCxn id="123" idx="0"/>
            <a:endCxn id="122" idx="5"/>
          </p:cNvCxnSpPr>
          <p:nvPr/>
        </p:nvCxnSpPr>
        <p:spPr bwMode="auto">
          <a:xfrm flipH="1" flipV="1">
            <a:off x="3638482" y="2553172"/>
            <a:ext cx="578766" cy="19386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7E79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131" name="Oval 130"/>
          <p:cNvSpPr/>
          <p:nvPr/>
        </p:nvSpPr>
        <p:spPr bwMode="auto">
          <a:xfrm>
            <a:off x="4765846" y="2272635"/>
            <a:ext cx="592202" cy="466885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4" name="Content Placeholder 2"/>
          <p:cNvSpPr txBox="1">
            <a:spLocks/>
          </p:cNvSpPr>
          <p:nvPr/>
        </p:nvSpPr>
        <p:spPr bwMode="auto">
          <a:xfrm>
            <a:off x="1" y="5713404"/>
            <a:ext cx="9144000" cy="73098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 algn="ctr">
              <a:buNone/>
            </a:pPr>
            <a:r>
              <a:rPr lang="en-US" sz="2400" b="1" kern="0" dirty="0" smtClean="0">
                <a:solidFill>
                  <a:srgbClr val="FF0000"/>
                </a:solidFill>
              </a:rPr>
              <a:t>(Almost) </a:t>
            </a:r>
            <a:r>
              <a:rPr lang="en-US" sz="2400" b="1" kern="0" dirty="0">
                <a:solidFill>
                  <a:srgbClr val="000000"/>
                </a:solidFill>
              </a:rPr>
              <a:t>R</a:t>
            </a:r>
            <a:r>
              <a:rPr lang="en-US" sz="2400" b="1" kern="0" dirty="0" smtClean="0">
                <a:solidFill>
                  <a:srgbClr val="000000"/>
                </a:solidFill>
              </a:rPr>
              <a:t>eady and looking forward to send beam to</a:t>
            </a:r>
            <a:br>
              <a:rPr lang="en-US" sz="2400" b="1" kern="0" dirty="0" smtClean="0">
                <a:solidFill>
                  <a:srgbClr val="000000"/>
                </a:solidFill>
              </a:rPr>
            </a:br>
            <a:r>
              <a:rPr lang="en-US" sz="2400" b="1" kern="0" dirty="0" smtClean="0">
                <a:solidFill>
                  <a:srgbClr val="000000"/>
                </a:solidFill>
              </a:rPr>
              <a:t>all other AD experiments after LS2! </a:t>
            </a:r>
            <a:endParaRPr lang="en-US" sz="1800" b="1" kern="0" dirty="0">
              <a:solidFill>
                <a:srgbClr val="000000"/>
              </a:solidFill>
            </a:endParaRPr>
          </a:p>
        </p:txBody>
      </p:sp>
      <p:sp>
        <p:nvSpPr>
          <p:cNvPr id="47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Facts: beam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E-cooler </a:t>
            </a:r>
            <a:r>
              <a:rPr lang="en-US" sz="2400" b="1" dirty="0" smtClean="0"/>
              <a:t>studies</a:t>
            </a:r>
            <a:r>
              <a:rPr lang="en-US" sz="2400" dirty="0" smtClean="0"/>
              <a:t> (so far) </a:t>
            </a:r>
            <a:r>
              <a:rPr lang="en-US" sz="2400" b="1" dirty="0" smtClean="0"/>
              <a:t>only possible with </a:t>
            </a:r>
            <a:r>
              <a:rPr lang="en-US" sz="2400" b="1" i="1" dirty="0" err="1" smtClean="0"/>
              <a:t>pbars</a:t>
            </a:r>
            <a:endParaRPr lang="en-US" sz="2400" b="1" i="1" dirty="0" smtClean="0"/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Unavailability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of </a:t>
            </a:r>
            <a:r>
              <a:rPr lang="en-US" sz="2000" b="1" i="1" dirty="0" smtClean="0"/>
              <a:t>p</a:t>
            </a:r>
            <a:r>
              <a:rPr lang="en-US" sz="2000" dirty="0" smtClean="0"/>
              <a:t> beam from </a:t>
            </a:r>
            <a:r>
              <a:rPr lang="en-US" sz="2000" b="1" dirty="0" smtClean="0">
                <a:solidFill>
                  <a:srgbClr val="FF0000"/>
                </a:solidFill>
              </a:rPr>
              <a:t>source</a:t>
            </a:r>
            <a:r>
              <a:rPr lang="en-US" sz="2000" b="1" dirty="0" smtClean="0"/>
              <a:t>; </a:t>
            </a:r>
            <a:r>
              <a:rPr lang="en-US" sz="2000" b="1" dirty="0" smtClean="0">
                <a:solidFill>
                  <a:srgbClr val="FFA200"/>
                </a:solidFill>
              </a:rPr>
              <a:t>limited attempts </a:t>
            </a:r>
            <a:r>
              <a:rPr lang="en-US" sz="2000" dirty="0" smtClean="0">
                <a:solidFill>
                  <a:srgbClr val="FFA200"/>
                </a:solidFill>
              </a:rPr>
              <a:t>with</a:t>
            </a:r>
            <a:r>
              <a:rPr lang="en-US" sz="2000" b="1" dirty="0" smtClean="0">
                <a:solidFill>
                  <a:srgbClr val="FFA200"/>
                </a:solidFill>
              </a:rPr>
              <a:t> H-</a:t>
            </a:r>
          </a:p>
          <a:p>
            <a:r>
              <a:rPr lang="en-US" sz="2400" dirty="0" smtClean="0"/>
              <a:t>AD cycle length ~110 s; MD shift of 8 h </a:t>
            </a:r>
          </a:p>
          <a:p>
            <a:pPr lvl="1"/>
            <a:r>
              <a:rPr lang="en-US" sz="2000" dirty="0"/>
              <a:t>About </a:t>
            </a:r>
            <a:r>
              <a:rPr lang="en-US" sz="2000" b="1" dirty="0" smtClean="0">
                <a:solidFill>
                  <a:srgbClr val="FF0000"/>
                </a:solidFill>
              </a:rPr>
              <a:t>33 shots/hour</a:t>
            </a:r>
            <a:r>
              <a:rPr lang="en-US" sz="2000" dirty="0" smtClean="0"/>
              <a:t>; </a:t>
            </a:r>
            <a:r>
              <a:rPr lang="en-US" sz="2000" b="1" dirty="0" smtClean="0">
                <a:solidFill>
                  <a:srgbClr val="FF0000"/>
                </a:solidFill>
              </a:rPr>
              <a:t>260 shots/MD </a:t>
            </a:r>
            <a:r>
              <a:rPr lang="en-US" sz="2000" b="1" dirty="0">
                <a:solidFill>
                  <a:srgbClr val="FF0000"/>
                </a:solidFill>
              </a:rPr>
              <a:t>shift</a:t>
            </a:r>
          </a:p>
          <a:p>
            <a:pPr lvl="1"/>
            <a:r>
              <a:rPr lang="en-US" sz="2000" dirty="0"/>
              <a:t>Typically </a:t>
            </a:r>
            <a:r>
              <a:rPr lang="en-US" sz="2000" b="1" dirty="0" smtClean="0">
                <a:solidFill>
                  <a:srgbClr val="FF0000"/>
                </a:solidFill>
              </a:rPr>
              <a:t>2/3 MDs per week </a:t>
            </a:r>
            <a:r>
              <a:rPr lang="en-US" sz="2000" b="1" dirty="0">
                <a:solidFill>
                  <a:srgbClr val="FF0000"/>
                </a:solidFill>
              </a:rPr>
              <a:t>≈</a:t>
            </a:r>
            <a:r>
              <a:rPr lang="en-US" sz="2000" b="1" dirty="0" smtClean="0">
                <a:solidFill>
                  <a:srgbClr val="FF0000"/>
                </a:solidFill>
              </a:rPr>
              <a:t> 10% of time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Unfortunate year for AD </a:t>
            </a:r>
            <a:r>
              <a:rPr lang="en-US" sz="2000" dirty="0" smtClean="0"/>
              <a:t>(about 62% availability = 4400h)</a:t>
            </a:r>
          </a:p>
          <a:p>
            <a:pPr lvl="2"/>
            <a:r>
              <a:rPr lang="en-US" sz="1600" b="1" dirty="0" smtClean="0"/>
              <a:t>i.e. about </a:t>
            </a:r>
            <a:r>
              <a:rPr lang="en-US" sz="1600" b="1" dirty="0" smtClean="0">
                <a:solidFill>
                  <a:srgbClr val="FF0000"/>
                </a:solidFill>
              </a:rPr>
              <a:t>15000 shots </a:t>
            </a:r>
            <a:r>
              <a:rPr lang="en-US" sz="1600" b="1" dirty="0"/>
              <a:t>(upper </a:t>
            </a:r>
            <a:r>
              <a:rPr lang="en-US" sz="1600" b="1" dirty="0" smtClean="0"/>
              <a:t>boundary) for</a:t>
            </a:r>
            <a:r>
              <a:rPr lang="en-US" sz="1600" b="1" dirty="0" smtClean="0">
                <a:solidFill>
                  <a:srgbClr val="FF0000"/>
                </a:solidFill>
              </a:rPr>
              <a:t> ELENA MDs</a:t>
            </a:r>
            <a:r>
              <a:rPr lang="en-US" sz="1600" dirty="0" smtClean="0"/>
              <a:t> in </a:t>
            </a:r>
            <a:r>
              <a:rPr lang="en-US" sz="1600" b="1" dirty="0" smtClean="0">
                <a:solidFill>
                  <a:srgbClr val="FF0000"/>
                </a:solidFill>
              </a:rPr>
              <a:t>2018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47" y="3921082"/>
            <a:ext cx="8439105" cy="268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33313" y="6265408"/>
            <a:ext cx="2262992" cy="307777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Courtesy T. Eriksson (</a:t>
            </a:r>
            <a:r>
              <a:rPr lang="en-US" sz="1400" b="1" dirty="0" smtClean="0">
                <a:hlinkClick r:id="rId4"/>
              </a:rPr>
              <a:t>link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72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Important Facts: Beam Instrumentation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868" y="988630"/>
            <a:ext cx="4098193" cy="5111750"/>
          </a:xfrm>
        </p:spPr>
        <p:txBody>
          <a:bodyPr/>
          <a:lstStyle/>
          <a:p>
            <a:r>
              <a:rPr lang="en-US" sz="2200" b="1" dirty="0"/>
              <a:t>Scraper</a:t>
            </a:r>
            <a:r>
              <a:rPr lang="en-US" sz="2200" dirty="0"/>
              <a:t> measurement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Destructive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I</a:t>
            </a:r>
            <a:r>
              <a:rPr lang="en-US" sz="2000" b="1" dirty="0" smtClean="0">
                <a:solidFill>
                  <a:srgbClr val="00B050"/>
                </a:solidFill>
              </a:rPr>
              <a:t>ntegrated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/>
              <a:t>in control system</a:t>
            </a:r>
          </a:p>
          <a:p>
            <a:pPr lvl="1"/>
            <a:endParaRPr lang="en-US" sz="2000" dirty="0"/>
          </a:p>
          <a:p>
            <a:pPr lvl="1"/>
            <a:endParaRPr lang="en-US" sz="2000" b="1" dirty="0"/>
          </a:p>
          <a:p>
            <a:pPr lvl="1"/>
            <a:endParaRPr lang="en-US" sz="2000" b="1" dirty="0" smtClean="0"/>
          </a:p>
          <a:p>
            <a:pPr lvl="1"/>
            <a:endParaRPr lang="en-US" sz="2000" b="1" dirty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195868" y="2227806"/>
            <a:ext cx="4098193" cy="3049139"/>
            <a:chOff x="4861367" y="1892141"/>
            <a:chExt cx="4098193" cy="3738655"/>
          </a:xfrm>
        </p:grpSpPr>
        <p:pic>
          <p:nvPicPr>
            <p:cNvPr id="5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61367" y="1892141"/>
              <a:ext cx="3981031" cy="198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1367" y="3645115"/>
              <a:ext cx="2281050" cy="163145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7859" y="3684408"/>
              <a:ext cx="1861701" cy="159216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306298" y="5253420"/>
              <a:ext cx="2640979" cy="377376"/>
            </a:xfrm>
            <a:prstGeom prst="rect">
              <a:avLst/>
            </a:prstGeom>
            <a:solidFill>
              <a:srgbClr val="FFF7B7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Courtesy P. </a:t>
              </a:r>
              <a:r>
                <a:rPr lang="en-US" sz="1400" b="1" dirty="0" err="1" smtClean="0"/>
                <a:t>Grandemange</a:t>
              </a:r>
              <a:r>
                <a:rPr lang="en-US" sz="1400" b="1" dirty="0" smtClean="0"/>
                <a:t> (</a:t>
              </a:r>
              <a:r>
                <a:rPr lang="en-US" sz="1400" b="1" dirty="0" smtClean="0">
                  <a:hlinkClick r:id="rId5"/>
                </a:rPr>
                <a:t>link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21529" y="988630"/>
            <a:ext cx="4722471" cy="153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200" b="1" kern="0" dirty="0" err="1" smtClean="0"/>
              <a:t>Schottky</a:t>
            </a:r>
            <a:r>
              <a:rPr lang="en-US" sz="2200" b="1" kern="0" dirty="0" smtClean="0"/>
              <a:t> diagnostic </a:t>
            </a:r>
            <a:r>
              <a:rPr lang="en-US" sz="2200" kern="0" dirty="0" smtClean="0"/>
              <a:t>(LPU or </a:t>
            </a:r>
            <a:r>
              <a:rPr lang="en-US" sz="2200" b="1" kern="0" dirty="0" smtClean="0"/>
              <a:t>TPU</a:t>
            </a:r>
            <a:r>
              <a:rPr lang="en-US" sz="2200" kern="0" dirty="0" smtClean="0"/>
              <a:t>)</a:t>
            </a:r>
          </a:p>
          <a:p>
            <a:pPr lvl="1"/>
            <a:r>
              <a:rPr lang="en-US" sz="2000" b="1" kern="0" dirty="0" smtClean="0">
                <a:solidFill>
                  <a:srgbClr val="00B050"/>
                </a:solidFill>
              </a:rPr>
              <a:t>Non-destructive</a:t>
            </a:r>
          </a:p>
          <a:p>
            <a:pPr lvl="1"/>
            <a:r>
              <a:rPr lang="en-US" sz="2000" b="1" kern="0" dirty="0">
                <a:solidFill>
                  <a:srgbClr val="FF0000"/>
                </a:solidFill>
              </a:rPr>
              <a:t>N</a:t>
            </a:r>
            <a:r>
              <a:rPr lang="en-US" sz="2000" b="1" kern="0" dirty="0" smtClean="0">
                <a:solidFill>
                  <a:srgbClr val="FF0000"/>
                </a:solidFill>
              </a:rPr>
              <a:t>ot fully integrated </a:t>
            </a:r>
            <a:r>
              <a:rPr lang="en-US" sz="2000" kern="0" dirty="0" smtClean="0"/>
              <a:t>in CO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3181" y="2289334"/>
            <a:ext cx="3648392" cy="273629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>
            <a:off x="4421529" y="988630"/>
            <a:ext cx="0" cy="42315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73DAB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95868" y="5307984"/>
            <a:ext cx="8589317" cy="11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None/>
            </a:pPr>
            <a:r>
              <a:rPr lang="en-US" sz="2400" b="1" kern="0" dirty="0" smtClean="0"/>
              <a:t>Also available:</a:t>
            </a:r>
          </a:p>
          <a:p>
            <a:r>
              <a:rPr lang="en-US" sz="1800" b="1" kern="0" dirty="0" smtClean="0"/>
              <a:t>2 </a:t>
            </a:r>
            <a:r>
              <a:rPr lang="en-US" sz="1800" b="1" kern="0" dirty="0" smtClean="0">
                <a:solidFill>
                  <a:srgbClr val="FF9300"/>
                </a:solidFill>
              </a:rPr>
              <a:t>BPMs</a:t>
            </a:r>
            <a:r>
              <a:rPr lang="en-US" sz="1800" b="1" kern="0" dirty="0" smtClean="0"/>
              <a:t> </a:t>
            </a:r>
            <a:r>
              <a:rPr lang="en-US" sz="1800" kern="0" dirty="0" smtClean="0"/>
              <a:t>in e-cooler section, but </a:t>
            </a:r>
            <a:r>
              <a:rPr lang="en-US" sz="1800" b="1" kern="0" dirty="0" smtClean="0"/>
              <a:t>only used to measure ions </a:t>
            </a:r>
            <a:r>
              <a:rPr lang="en-US" sz="1800" b="1" kern="0" dirty="0" smtClean="0">
                <a:solidFill>
                  <a:srgbClr val="FF9300"/>
                </a:solidFill>
              </a:rPr>
              <a:t>(no tests with e-, isn’t it?)</a:t>
            </a:r>
          </a:p>
          <a:p>
            <a:r>
              <a:rPr lang="en-US" sz="1800" b="1" kern="0" dirty="0" smtClean="0">
                <a:solidFill>
                  <a:srgbClr val="FF9300"/>
                </a:solidFill>
              </a:rPr>
              <a:t>Recombination Monitor </a:t>
            </a:r>
            <a:r>
              <a:rPr lang="en-US" sz="1800" kern="0" dirty="0" smtClean="0"/>
              <a:t>only</a:t>
            </a:r>
            <a:r>
              <a:rPr lang="en-US" sz="1800" b="1" kern="0" dirty="0" smtClean="0"/>
              <a:t> </a:t>
            </a:r>
            <a:r>
              <a:rPr lang="en-US" sz="1800" kern="0" dirty="0"/>
              <a:t>f</a:t>
            </a:r>
            <a:r>
              <a:rPr lang="en-US" sz="1800" kern="0" dirty="0" smtClean="0"/>
              <a:t>or e- beam </a:t>
            </a:r>
            <a:r>
              <a:rPr lang="en-US" sz="1800" kern="0" dirty="0" err="1" smtClean="0"/>
              <a:t>optimisation</a:t>
            </a:r>
            <a:r>
              <a:rPr lang="en-US" sz="1800" kern="0" dirty="0" smtClean="0"/>
              <a:t> with H- and p </a:t>
            </a:r>
            <a:r>
              <a:rPr lang="en-US" sz="1800" b="1" kern="0" dirty="0" smtClean="0">
                <a:solidFill>
                  <a:srgbClr val="FF9300"/>
                </a:solidFill>
              </a:rPr>
              <a:t>(not exploited)</a:t>
            </a:r>
            <a:endParaRPr lang="en-US" sz="1800" b="1" kern="0" dirty="0" smtClean="0">
              <a:solidFill>
                <a:srgbClr val="FF9300"/>
              </a:solidFill>
            </a:endParaRP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72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686300" y="1637708"/>
            <a:ext cx="4238729" cy="2861614"/>
          </a:xfrm>
          <a:prstGeom prst="rect">
            <a:avLst/>
          </a:prstGeom>
          <a:solidFill>
            <a:srgbClr val="FFF7B7"/>
          </a:solidFill>
          <a:ln w="12700" cap="flat" cmpd="sng" algn="ctr">
            <a:solidFill>
              <a:srgbClr val="FFF7B7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E-cooler in action </a:t>
            </a:r>
            <a:r>
              <a:rPr lang="en-US" sz="3200" dirty="0" smtClean="0"/>
              <a:t>- 35 </a:t>
            </a:r>
            <a:r>
              <a:rPr lang="en-US" sz="3200" dirty="0" smtClean="0"/>
              <a:t>MeV/c plateau</a:t>
            </a:r>
            <a:endParaRPr lang="en-US" sz="20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1637708"/>
            <a:ext cx="4256327" cy="2897596"/>
          </a:xfrm>
          <a:prstGeom prst="rect">
            <a:avLst/>
          </a:prstGeom>
        </p:spPr>
      </p:pic>
      <p:pic>
        <p:nvPicPr>
          <p:cNvPr id="24" name="Picture 23" descr="A picture containing display, electronics&#10;&#10;Description generated with high confidence">
            <a:extLst>
              <a:ext uri="{FF2B5EF4-FFF2-40B4-BE49-F238E27FC236}">
                <a16:creationId xmlns="" xmlns:a16="http://schemas.microsoft.com/office/drawing/2014/main" id="{699DBFFD-1C0C-40FC-8708-15FF173785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6300" y="3155109"/>
            <a:ext cx="4226400" cy="1344213"/>
          </a:xfrm>
          <a:prstGeom prst="rect">
            <a:avLst/>
          </a:prstGeom>
        </p:spPr>
      </p:pic>
      <p:pic>
        <p:nvPicPr>
          <p:cNvPr id="27" name="Picture 26" descr="A screenshot of a computer&#10;&#10;Description generated with high confidence">
            <a:extLst>
              <a:ext uri="{FF2B5EF4-FFF2-40B4-BE49-F238E27FC236}">
                <a16:creationId xmlns="" xmlns:a16="http://schemas.microsoft.com/office/drawing/2014/main" id="{F2E9816E-BA76-4E01-8810-33740F873C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6300" y="1669784"/>
            <a:ext cx="4241934" cy="132084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054773" y="1669784"/>
            <a:ext cx="857927" cy="25391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E-cooler </a:t>
            </a:r>
            <a:r>
              <a:rPr lang="en-US" sz="1050" b="1" dirty="0" smtClean="0">
                <a:solidFill>
                  <a:srgbClr val="FF0000"/>
                </a:solidFill>
              </a:rPr>
              <a:t>off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73513" y="3153346"/>
            <a:ext cx="851516" cy="25391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E-cooler </a:t>
            </a:r>
            <a:r>
              <a:rPr lang="en-US" sz="1050" b="1" dirty="0" smtClean="0">
                <a:solidFill>
                  <a:srgbClr val="FF0000"/>
                </a:solidFill>
              </a:rPr>
              <a:t>on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3885" y="1243525"/>
            <a:ext cx="3677160" cy="369332"/>
          </a:xfrm>
          <a:prstGeom prst="rect">
            <a:avLst/>
          </a:prstGeom>
          <a:solidFill>
            <a:srgbClr val="FFF7B7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~half profile measured</a:t>
            </a:r>
            <a:r>
              <a:rPr lang="en-US" dirty="0" smtClean="0"/>
              <a:t> with </a:t>
            </a:r>
            <a:r>
              <a:rPr lang="en-US" dirty="0"/>
              <a:t>“scraper” 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62262" y="4840204"/>
            <a:ext cx="8234956" cy="1517169"/>
          </a:xfrm>
        </p:spPr>
        <p:txBody>
          <a:bodyPr/>
          <a:lstStyle/>
          <a:p>
            <a:pPr marL="266700" indent="-266700"/>
            <a:r>
              <a:rPr lang="en-US" sz="1800" b="1" dirty="0" smtClean="0"/>
              <a:t>Clear transverse and longitudinal emittances reduction observed</a:t>
            </a:r>
          </a:p>
          <a:p>
            <a:pPr marL="266700" indent="-266700"/>
            <a:r>
              <a:rPr lang="en-US" sz="1800" b="1" dirty="0"/>
              <a:t>Only limited amount of time </a:t>
            </a:r>
            <a:r>
              <a:rPr lang="en-US" sz="1800" dirty="0" smtClean="0"/>
              <a:t>on </a:t>
            </a:r>
            <a:r>
              <a:rPr lang="en-US" sz="1800" dirty="0"/>
              <a:t>systematic optimization of </a:t>
            </a:r>
            <a:r>
              <a:rPr lang="en-US" sz="1800" dirty="0" smtClean="0"/>
              <a:t>cooling (</a:t>
            </a:r>
            <a:r>
              <a:rPr lang="en-US" sz="1800" b="1" dirty="0">
                <a:solidFill>
                  <a:srgbClr val="FFA200"/>
                </a:solidFill>
              </a:rPr>
              <a:t>lack of time</a:t>
            </a:r>
            <a:r>
              <a:rPr lang="en-US" sz="1800" dirty="0"/>
              <a:t>)</a:t>
            </a:r>
          </a:p>
          <a:p>
            <a:pPr marL="666750" lvl="1" indent="-266700"/>
            <a:r>
              <a:rPr lang="en-US" sz="1800" b="1" dirty="0" smtClean="0"/>
              <a:t>Some </a:t>
            </a:r>
            <a:r>
              <a:rPr lang="en-US" sz="1800" b="1" dirty="0" err="1" smtClean="0"/>
              <a:t>optimisation</a:t>
            </a:r>
            <a:r>
              <a:rPr lang="en-US" sz="1800" b="1" dirty="0" smtClean="0"/>
              <a:t> with orbit bumps/angles in e-cooler </a:t>
            </a:r>
            <a:endParaRPr lang="en-US" sz="1800" b="1" dirty="0" smtClean="0"/>
          </a:p>
          <a:p>
            <a:pPr marL="666750" lvl="1" indent="-266700"/>
            <a:r>
              <a:rPr lang="en-US" sz="1800" b="1" dirty="0" smtClean="0"/>
              <a:t>Surely</a:t>
            </a:r>
            <a:r>
              <a:rPr lang="en-US" sz="1800" b="1" dirty="0" smtClean="0">
                <a:solidFill>
                  <a:srgbClr val="FFA200"/>
                </a:solidFill>
              </a:rPr>
              <a:t>(?)</a:t>
            </a:r>
            <a:r>
              <a:rPr lang="en-US" sz="1800" b="1" dirty="0" smtClean="0"/>
              <a:t> margin</a:t>
            </a:r>
            <a:r>
              <a:rPr lang="en-US" sz="1800" dirty="0" smtClean="0"/>
              <a:t> </a:t>
            </a:r>
            <a:r>
              <a:rPr lang="en-US" sz="1800" dirty="0"/>
              <a:t>for </a:t>
            </a:r>
            <a:r>
              <a:rPr lang="en-US" sz="1800" dirty="0" smtClean="0"/>
              <a:t>improvements</a:t>
            </a:r>
            <a:endParaRPr lang="en-US" sz="1800" b="1" dirty="0">
              <a:solidFill>
                <a:srgbClr val="FFA2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63687" y="1276815"/>
            <a:ext cx="1527726" cy="369332"/>
          </a:xfrm>
          <a:prstGeom prst="rect">
            <a:avLst/>
          </a:prstGeom>
          <a:solidFill>
            <a:srgbClr val="FFF7B7"/>
          </a:solidFill>
        </p:spPr>
        <p:txBody>
          <a:bodyPr wrap="none">
            <a:spAutoFit/>
          </a:bodyPr>
          <a:lstStyle/>
          <a:p>
            <a:r>
              <a:rPr lang="en-US" dirty="0" err="1" smtClean="0"/>
              <a:t>Schottky</a:t>
            </a:r>
            <a:r>
              <a:rPr lang="en-US" dirty="0" smtClean="0"/>
              <a:t> signal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686106" y="4240564"/>
            <a:ext cx="1519968" cy="261610"/>
          </a:xfrm>
          <a:prstGeom prst="rect">
            <a:avLst/>
          </a:prstGeom>
          <a:solidFill>
            <a:srgbClr val="FFF7B7"/>
          </a:solidFill>
        </p:spPr>
        <p:txBody>
          <a:bodyPr wrap="none">
            <a:spAutoFit/>
          </a:bodyPr>
          <a:lstStyle/>
          <a:p>
            <a:r>
              <a:rPr lang="en-US" sz="1100" b="1" dirty="0" smtClean="0"/>
              <a:t>Courtesy </a:t>
            </a:r>
            <a:r>
              <a:rPr lang="en-US" sz="1100" b="1" dirty="0" err="1" smtClean="0"/>
              <a:t>G.Tranquille</a:t>
            </a:r>
            <a:endParaRPr lang="en-US" sz="1100" b="1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details </a:t>
            </a:r>
            <a:r>
              <a:rPr lang="en-US" sz="3200" i="1" dirty="0" smtClean="0"/>
              <a:t>by </a:t>
            </a:r>
            <a:r>
              <a:rPr lang="en-US" sz="3200" i="1" dirty="0" err="1" smtClean="0"/>
              <a:t>J.Hunt</a:t>
            </a:r>
            <a:endParaRPr lang="en-US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84" y="3913306"/>
            <a:ext cx="3654730" cy="2628852"/>
          </a:xfrm>
          <a:ln>
            <a:solidFill>
              <a:srgbClr val="FFC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569" y="1075797"/>
            <a:ext cx="4018545" cy="275154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29" y="1075797"/>
            <a:ext cx="4025666" cy="275154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289000" y="1075797"/>
            <a:ext cx="2045495" cy="338554"/>
          </a:xfrm>
          <a:prstGeom prst="rect">
            <a:avLst/>
          </a:prstGeom>
          <a:solidFill>
            <a:srgbClr val="FFF7B7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/>
              <a:t>Schottky</a:t>
            </a:r>
            <a:r>
              <a:rPr lang="en-US" sz="1600" dirty="0" smtClean="0"/>
              <a:t> </a:t>
            </a:r>
            <a:r>
              <a:rPr lang="en-US" sz="1600" dirty="0" smtClean="0"/>
              <a:t>signa</a:t>
            </a:r>
            <a:r>
              <a:rPr lang="en-US" sz="1600" dirty="0" smtClean="0"/>
              <a:t>l @h=10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5925787" y="3491345"/>
            <a:ext cx="178130" cy="8193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6911439" y="3483738"/>
            <a:ext cx="1356348" cy="7438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sm" len="sm"/>
            <a:tailEnd type="triangle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7010725" y="5333469"/>
            <a:ext cx="2133275" cy="830997"/>
          </a:xfrm>
          <a:prstGeom prst="rect">
            <a:avLst/>
          </a:prstGeom>
          <a:solidFill>
            <a:srgbClr val="FFF7B7"/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Cumulative Distribution Functions from Left/Right </a:t>
            </a:r>
            <a:r>
              <a:rPr lang="en-US" sz="1600" b="1" dirty="0" smtClean="0"/>
              <a:t>scrapings</a:t>
            </a:r>
            <a:endParaRPr lang="en-US" sz="1600" b="1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6296023" y="1075797"/>
            <a:ext cx="2370091" cy="338554"/>
          </a:xfrm>
          <a:prstGeom prst="rect">
            <a:avLst/>
          </a:prstGeom>
          <a:solidFill>
            <a:srgbClr val="FFF7B7"/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Analysis of 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signal</a:t>
            </a:r>
            <a:endParaRPr lang="en-US" sz="1600" b="1" dirty="0" smtClean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59701" y="3999846"/>
            <a:ext cx="4287868" cy="206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266700" indent="-266700"/>
            <a:r>
              <a:rPr lang="en-US" sz="1800" b="1" kern="0" dirty="0" err="1" smtClean="0"/>
              <a:t>Longit</a:t>
            </a:r>
            <a:r>
              <a:rPr lang="en-US" sz="1800" b="1" kern="0" dirty="0" smtClean="0"/>
              <a:t>.</a:t>
            </a:r>
            <a:r>
              <a:rPr lang="en-US" sz="1800" kern="0" dirty="0" smtClean="0"/>
              <a:t> </a:t>
            </a:r>
            <a:r>
              <a:rPr lang="en-US" sz="1800" b="1" kern="0" dirty="0" smtClean="0"/>
              <a:t>cooling time </a:t>
            </a:r>
            <a:r>
              <a:rPr lang="en-US" sz="1800" kern="0" dirty="0" smtClean="0"/>
              <a:t>of the order of </a:t>
            </a:r>
            <a:r>
              <a:rPr lang="en-US" sz="1800" b="1" kern="0" dirty="0" smtClean="0"/>
              <a:t>1 s</a:t>
            </a:r>
          </a:p>
          <a:p>
            <a:pPr marL="666750" lvl="1" indent="-266700"/>
            <a:r>
              <a:rPr lang="en-US" sz="1400" b="1" kern="0" dirty="0" smtClean="0"/>
              <a:t>Momentum spread ~2.5e-4 compatible with expectations</a:t>
            </a:r>
          </a:p>
          <a:p>
            <a:pPr marL="266700" indent="-266700"/>
            <a:r>
              <a:rPr lang="en-US" sz="1800" kern="0" dirty="0" smtClean="0"/>
              <a:t>Clear </a:t>
            </a:r>
            <a:r>
              <a:rPr lang="en-US" sz="1800" b="1" kern="0" dirty="0" smtClean="0"/>
              <a:t>reduction</a:t>
            </a:r>
            <a:r>
              <a:rPr lang="en-US" sz="1800" kern="0" dirty="0" smtClean="0"/>
              <a:t> of transverse </a:t>
            </a:r>
            <a:r>
              <a:rPr lang="en-US" sz="1800" b="1" kern="0" dirty="0" smtClean="0"/>
              <a:t>beam size</a:t>
            </a:r>
          </a:p>
          <a:p>
            <a:pPr marL="266700" indent="-266700"/>
            <a:r>
              <a:rPr lang="en-US" sz="1800" kern="0" dirty="0" smtClean="0"/>
              <a:t>Some</a:t>
            </a:r>
            <a:r>
              <a:rPr lang="en-US" sz="1800" b="1" kern="0" dirty="0" smtClean="0"/>
              <a:t> drift </a:t>
            </a:r>
            <a:r>
              <a:rPr lang="en-US" sz="1800" kern="0" dirty="0" smtClean="0"/>
              <a:t>of</a:t>
            </a:r>
            <a:r>
              <a:rPr lang="en-US" sz="1800" b="1" kern="0" dirty="0" smtClean="0"/>
              <a:t> mean energy</a:t>
            </a:r>
          </a:p>
          <a:p>
            <a:pPr marL="666750" lvl="1" indent="-266700"/>
            <a:r>
              <a:rPr lang="en-US" sz="1600" b="1" kern="0" dirty="0" smtClean="0">
                <a:solidFill>
                  <a:srgbClr val="FF9300"/>
                </a:solidFill>
              </a:rPr>
              <a:t>e- beam energy drift?</a:t>
            </a:r>
          </a:p>
          <a:p>
            <a:pPr marL="266700" indent="-266700"/>
            <a:r>
              <a:rPr lang="en-US" sz="1800" kern="0" dirty="0" smtClean="0"/>
              <a:t>No sizable variation of beam mean transverse position</a:t>
            </a:r>
          </a:p>
          <a:p>
            <a:pPr marL="266700" indent="-266700"/>
            <a:endParaRPr lang="en-US" sz="1800" b="1" kern="0" dirty="0" smtClean="0"/>
          </a:p>
          <a:p>
            <a:pPr marL="266700" indent="-266700"/>
            <a:endParaRPr lang="en-US" sz="1800" b="1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1636294" y="3121281"/>
            <a:ext cx="1546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solidFill>
                  <a:srgbClr val="FF0000"/>
                </a:solidFill>
              </a:rPr>
              <a:t>Re-bunching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2860078" y="2784451"/>
            <a:ext cx="570641" cy="4606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313161" y="1469321"/>
            <a:ext cx="1546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De-bunching</a:t>
            </a:r>
            <a:br>
              <a:rPr lang="en-US" sz="1200" b="1" dirty="0" smtClean="0">
                <a:solidFill>
                  <a:srgbClr val="FF0000"/>
                </a:solidFill>
              </a:rPr>
            </a:br>
            <a:r>
              <a:rPr lang="en-US" sz="1200" b="1" dirty="0" smtClean="0">
                <a:solidFill>
                  <a:srgbClr val="FF0000"/>
                </a:solidFill>
              </a:rPr>
              <a:t>(unclear time)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>
            <a:off x="1120656" y="1700153"/>
            <a:ext cx="467512" cy="1330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2" name="Oval 31"/>
          <p:cNvSpPr/>
          <p:nvPr/>
        </p:nvSpPr>
        <p:spPr bwMode="auto">
          <a:xfrm>
            <a:off x="922868" y="1784931"/>
            <a:ext cx="294040" cy="1549535"/>
          </a:xfrm>
          <a:prstGeom prst="ellipse">
            <a:avLst/>
          </a:prstGeom>
          <a:solidFill>
            <a:srgbClr val="FF0000">
              <a:alpha val="4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661960" y="2009683"/>
            <a:ext cx="851151" cy="1388597"/>
          </a:xfrm>
          <a:prstGeom prst="ellipse">
            <a:avLst/>
          </a:prstGeom>
          <a:solidFill>
            <a:srgbClr val="00B050">
              <a:alpha val="4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4461429" y="2911367"/>
            <a:ext cx="1200531" cy="13162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7" name="Straight Arrow Connector 36"/>
          <p:cNvCxnSpPr>
            <a:stCxn id="17" idx="3"/>
          </p:cNvCxnSpPr>
          <p:nvPr/>
        </p:nvCxnSpPr>
        <p:spPr bwMode="auto">
          <a:xfrm flipV="1">
            <a:off x="4647569" y="5013434"/>
            <a:ext cx="1587405" cy="1808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0" name="Straight Arrow Connector 39"/>
          <p:cNvCxnSpPr>
            <a:stCxn id="17" idx="3"/>
          </p:cNvCxnSpPr>
          <p:nvPr/>
        </p:nvCxnSpPr>
        <p:spPr bwMode="auto">
          <a:xfrm flipV="1">
            <a:off x="4647569" y="4758431"/>
            <a:ext cx="1763741" cy="27308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3920359" y="5155868"/>
            <a:ext cx="2711669" cy="9073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0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5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 bwMode="auto">
          <a:xfrm>
            <a:off x="0" y="1162942"/>
            <a:ext cx="9144000" cy="4303588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747" y="2125037"/>
            <a:ext cx="5418540" cy="1426403"/>
          </a:xfrm>
        </p:spPr>
      </p:pic>
      <p:sp>
        <p:nvSpPr>
          <p:cNvPr id="5" name="TextBox 4"/>
          <p:cNvSpPr txBox="1"/>
          <p:nvPr/>
        </p:nvSpPr>
        <p:spPr>
          <a:xfrm>
            <a:off x="7005431" y="4929131"/>
            <a:ext cx="2067975" cy="461665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</a:t>
            </a:r>
            <a:r>
              <a:rPr lang="en-US" sz="1200" dirty="0" smtClean="0"/>
              <a:t>rom: ELENA Design Report (</a:t>
            </a:r>
            <a:r>
              <a:rPr lang="de-DE" sz="1200" dirty="0" smtClean="0">
                <a:hlinkClick r:id="rId4"/>
              </a:rPr>
              <a:t>CERN-2014-002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cxnSp>
        <p:nvCxnSpPr>
          <p:cNvPr id="7" name="Straight Arrow Connector 6"/>
          <p:cNvCxnSpPr>
            <a:stCxn id="11" idx="4"/>
            <a:endCxn id="10" idx="0"/>
          </p:cNvCxnSpPr>
          <p:nvPr/>
        </p:nvCxnSpPr>
        <p:spPr bwMode="auto">
          <a:xfrm flipH="1">
            <a:off x="2686314" y="3121325"/>
            <a:ext cx="867806" cy="15077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2070" y="4629058"/>
            <a:ext cx="2688487" cy="76173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Oval 10"/>
          <p:cNvSpPr/>
          <p:nvPr/>
        </p:nvSpPr>
        <p:spPr bwMode="auto">
          <a:xfrm>
            <a:off x="3325520" y="2625378"/>
            <a:ext cx="457199" cy="4959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7" name="Straight Arrow Connector 16"/>
          <p:cNvCxnSpPr>
            <a:stCxn id="18" idx="0"/>
            <a:endCxn id="23" idx="2"/>
          </p:cNvCxnSpPr>
          <p:nvPr/>
        </p:nvCxnSpPr>
        <p:spPr bwMode="auto">
          <a:xfrm flipH="1" flipV="1">
            <a:off x="1414619" y="1674288"/>
            <a:ext cx="1241611" cy="5401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2436816" y="2214465"/>
            <a:ext cx="438828" cy="11497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285907" y="1304956"/>
            <a:ext cx="22574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k</a:t>
            </a:r>
            <a:r>
              <a:rPr lang="mr-IN" dirty="0" smtClean="0"/>
              <a:t> </a:t>
            </a:r>
            <a:r>
              <a:rPr lang="en-US" dirty="0" smtClean="0"/>
              <a:t>=</a:t>
            </a:r>
            <a:r>
              <a:rPr lang="en-US" dirty="0"/>
              <a:t> </a:t>
            </a:r>
            <a:r>
              <a:rPr lang="en-US" dirty="0" smtClean="0"/>
              <a:t>0.16(?)</a:t>
            </a:r>
            <a:endParaRPr lang="mr-IN" dirty="0"/>
          </a:p>
        </p:txBody>
      </p:sp>
      <p:cxnSp>
        <p:nvCxnSpPr>
          <p:cNvPr id="25" name="Straight Arrow Connector 24"/>
          <p:cNvCxnSpPr>
            <a:stCxn id="26" idx="0"/>
            <a:endCxn id="27" idx="2"/>
          </p:cNvCxnSpPr>
          <p:nvPr/>
        </p:nvCxnSpPr>
        <p:spPr bwMode="auto">
          <a:xfrm flipH="1" flipV="1">
            <a:off x="3957357" y="1884006"/>
            <a:ext cx="58837" cy="6229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3799792" y="2506962"/>
            <a:ext cx="432803" cy="6143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2743873" y="1237675"/>
            <a:ext cx="24269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L</a:t>
            </a:r>
            <a:r>
              <a:rPr lang="en-US" baseline="-25000" dirty="0"/>
              <a:t>C</a:t>
            </a:r>
            <a:r>
              <a:rPr lang="mr-IN" dirty="0"/>
              <a:t> =</a:t>
            </a:r>
            <a:r>
              <a:rPr lang="en-US" dirty="0"/>
              <a:t> Coulomb logarithm</a:t>
            </a:r>
            <a:br>
              <a:rPr lang="en-US" dirty="0"/>
            </a:br>
            <a:r>
              <a:rPr lang="en-US" dirty="0"/>
              <a:t>     ≈</a:t>
            </a:r>
            <a:r>
              <a:rPr lang="mr-IN" dirty="0"/>
              <a:t> </a:t>
            </a:r>
            <a:r>
              <a:rPr lang="en-US" dirty="0"/>
              <a:t>10 </a:t>
            </a:r>
            <a:r>
              <a:rPr lang="en-US" dirty="0" smtClean="0"/>
              <a:t>typically</a:t>
            </a:r>
            <a:endParaRPr lang="mr-IN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5222" y="3524332"/>
            <a:ext cx="2066497" cy="76173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41" name="Straight Arrow Connector 40"/>
          <p:cNvCxnSpPr>
            <a:stCxn id="42" idx="4"/>
            <a:endCxn id="55" idx="1"/>
          </p:cNvCxnSpPr>
          <p:nvPr/>
        </p:nvCxnSpPr>
        <p:spPr bwMode="auto">
          <a:xfrm flipH="1">
            <a:off x="2470782" y="3347768"/>
            <a:ext cx="637701" cy="5709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2" name="Oval 41"/>
          <p:cNvSpPr/>
          <p:nvPr/>
        </p:nvSpPr>
        <p:spPr bwMode="auto">
          <a:xfrm>
            <a:off x="2889069" y="2198021"/>
            <a:ext cx="438828" cy="11497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45" name="Straight Arrow Connector 44"/>
          <p:cNvCxnSpPr>
            <a:stCxn id="46" idx="4"/>
            <a:endCxn id="39" idx="0"/>
          </p:cNvCxnSpPr>
          <p:nvPr/>
        </p:nvCxnSpPr>
        <p:spPr bwMode="auto">
          <a:xfrm flipH="1">
            <a:off x="4428471" y="3121324"/>
            <a:ext cx="166334" cy="403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Oval 45"/>
          <p:cNvSpPr/>
          <p:nvPr/>
        </p:nvSpPr>
        <p:spPr bwMode="auto">
          <a:xfrm>
            <a:off x="4232594" y="2625377"/>
            <a:ext cx="724421" cy="4959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213357" y="3595589"/>
            <a:ext cx="225742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mr-IN" dirty="0" smtClean="0"/>
              <a:t> </a:t>
            </a:r>
            <a:r>
              <a:rPr lang="en-US" dirty="0"/>
              <a:t>=</a:t>
            </a:r>
            <a:r>
              <a:rPr lang="mr-IN" dirty="0" smtClean="0"/>
              <a:t> </a:t>
            </a:r>
            <a:r>
              <a:rPr lang="en-US" dirty="0" smtClean="0"/>
              <a:t>-1; A = 1 for ELENA</a:t>
            </a:r>
            <a:r>
              <a:rPr lang="mr-IN" dirty="0" smtClean="0"/>
              <a:t> </a:t>
            </a:r>
            <a:endParaRPr lang="mr-IN" dirty="0"/>
          </a:p>
        </p:txBody>
      </p:sp>
      <p:sp>
        <p:nvSpPr>
          <p:cNvPr id="61" name="TextBox 60"/>
          <p:cNvSpPr txBox="1"/>
          <p:nvPr/>
        </p:nvSpPr>
        <p:spPr>
          <a:xfrm flipH="1">
            <a:off x="5523418" y="1191545"/>
            <a:ext cx="22574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j</a:t>
            </a:r>
            <a:r>
              <a:rPr lang="mr-IN" dirty="0" smtClean="0"/>
              <a:t> </a:t>
            </a:r>
            <a:r>
              <a:rPr lang="en-US" dirty="0" smtClean="0"/>
              <a:t>=</a:t>
            </a:r>
            <a:r>
              <a:rPr lang="en-US" dirty="0"/>
              <a:t> 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current density</a:t>
            </a:r>
            <a:r>
              <a:rPr lang="mr-IN" dirty="0" smtClean="0"/>
              <a:t> </a:t>
            </a:r>
            <a:endParaRPr lang="mr-IN" dirty="0"/>
          </a:p>
        </p:txBody>
      </p:sp>
      <p:cxnSp>
        <p:nvCxnSpPr>
          <p:cNvPr id="62" name="Straight Arrow Connector 61"/>
          <p:cNvCxnSpPr>
            <a:stCxn id="63" idx="0"/>
            <a:endCxn id="72" idx="1"/>
          </p:cNvCxnSpPr>
          <p:nvPr/>
        </p:nvCxnSpPr>
        <p:spPr bwMode="auto">
          <a:xfrm flipV="1">
            <a:off x="5170843" y="1884006"/>
            <a:ext cx="352575" cy="3455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3" name="Oval 62"/>
          <p:cNvSpPr/>
          <p:nvPr/>
        </p:nvSpPr>
        <p:spPr bwMode="auto">
          <a:xfrm>
            <a:off x="4954441" y="2229554"/>
            <a:ext cx="432803" cy="6143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6334" y="4595418"/>
            <a:ext cx="2471416" cy="76173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6" name="Straight Arrow Connector 65"/>
          <p:cNvCxnSpPr>
            <a:stCxn id="67" idx="4"/>
            <a:endCxn id="65" idx="0"/>
          </p:cNvCxnSpPr>
          <p:nvPr/>
        </p:nvCxnSpPr>
        <p:spPr bwMode="auto">
          <a:xfrm flipH="1">
            <a:off x="5642042" y="3445932"/>
            <a:ext cx="139960" cy="11494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7" name="Oval 66"/>
          <p:cNvSpPr/>
          <p:nvPr/>
        </p:nvSpPr>
        <p:spPr bwMode="auto">
          <a:xfrm>
            <a:off x="5285867" y="2851821"/>
            <a:ext cx="992270" cy="59411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47800" y="3309170"/>
            <a:ext cx="2668156" cy="528769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23418" y="1568779"/>
            <a:ext cx="2257426" cy="63045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0" name="Straight Arrow Connector 79"/>
          <p:cNvCxnSpPr>
            <a:stCxn id="81" idx="4"/>
          </p:cNvCxnSpPr>
          <p:nvPr/>
        </p:nvCxnSpPr>
        <p:spPr bwMode="auto">
          <a:xfrm>
            <a:off x="6535361" y="3404628"/>
            <a:ext cx="684778" cy="25042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1" name="Oval 80"/>
          <p:cNvSpPr/>
          <p:nvPr/>
        </p:nvSpPr>
        <p:spPr bwMode="auto">
          <a:xfrm>
            <a:off x="6248034" y="2810517"/>
            <a:ext cx="574653" cy="59411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 flipH="1">
            <a:off x="7211570" y="3000772"/>
            <a:ext cx="18618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r.m.s</a:t>
            </a:r>
            <a:r>
              <a:rPr lang="en-US" dirty="0" smtClean="0"/>
              <a:t>. ion/electron “angular” spread</a:t>
            </a:r>
            <a:endParaRPr lang="mr-IN" dirty="0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3290" y="3655054"/>
            <a:ext cx="2900116" cy="64803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1" name="Content Placeholder 2"/>
          <p:cNvSpPr txBox="1">
            <a:spLocks/>
          </p:cNvSpPr>
          <p:nvPr/>
        </p:nvSpPr>
        <p:spPr bwMode="auto">
          <a:xfrm>
            <a:off x="325774" y="5609756"/>
            <a:ext cx="8538059" cy="90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400" dirty="0" smtClean="0"/>
              <a:t>Putting everything together, to be expected cooling time of </a:t>
            </a:r>
            <a:r>
              <a:rPr lang="en-US" sz="2400" b="1" dirty="0" err="1" smtClean="0">
                <a:solidFill>
                  <a:srgbClr val="FF0000"/>
                </a:solidFill>
              </a:rPr>
              <a:t>τ</a:t>
            </a:r>
            <a:r>
              <a:rPr lang="en-US" sz="2400" b="1" dirty="0" smtClean="0">
                <a:solidFill>
                  <a:srgbClr val="FF0000"/>
                </a:solidFill>
              </a:rPr>
              <a:t> &lt; 1 s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</a:rPr>
              <a:t>Compatible with observations.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07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Transverse performance </a:t>
            </a:r>
            <a:r>
              <a:rPr lang="en-US" sz="2400" i="1" dirty="0" smtClean="0"/>
              <a:t>by </a:t>
            </a:r>
            <a:r>
              <a:rPr lang="en-US" sz="2400" i="1" dirty="0" err="1"/>
              <a:t>J.Hunt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52" b="11282"/>
          <a:stretch/>
        </p:blipFill>
        <p:spPr>
          <a:xfrm>
            <a:off x="823852" y="3509317"/>
            <a:ext cx="7401745" cy="2482969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22"/>
          <a:stretch/>
        </p:blipFill>
        <p:spPr bwMode="auto">
          <a:xfrm>
            <a:off x="753610" y="1107700"/>
            <a:ext cx="7791376" cy="227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 bwMode="auto">
          <a:xfrm>
            <a:off x="1975939" y="1107700"/>
            <a:ext cx="2180812" cy="314171"/>
          </a:xfrm>
          <a:prstGeom prst="roundRect">
            <a:avLst/>
          </a:prstGeom>
          <a:solidFill>
            <a:srgbClr val="FFC00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947154" y="1919880"/>
            <a:ext cx="818917" cy="1461798"/>
          </a:xfrm>
          <a:prstGeom prst="roundRect">
            <a:avLst/>
          </a:prstGeom>
          <a:solidFill>
            <a:srgbClr val="FF000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549439" y="1919879"/>
            <a:ext cx="882710" cy="1461801"/>
          </a:xfrm>
          <a:prstGeom prst="roundRect">
            <a:avLst/>
          </a:prstGeom>
          <a:solidFill>
            <a:srgbClr val="00B05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288571" y="1919877"/>
            <a:ext cx="882710" cy="1461801"/>
          </a:xfrm>
          <a:prstGeom prst="roundRect">
            <a:avLst/>
          </a:prstGeom>
          <a:solidFill>
            <a:srgbClr val="00B0F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015125" y="3583457"/>
            <a:ext cx="1637180" cy="301868"/>
          </a:xfrm>
          <a:prstGeom prst="roundRect">
            <a:avLst/>
          </a:prstGeom>
          <a:solidFill>
            <a:srgbClr val="FFC00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680134" y="4624448"/>
            <a:ext cx="972171" cy="1367837"/>
          </a:xfrm>
          <a:prstGeom prst="roundRect">
            <a:avLst/>
          </a:prstGeom>
          <a:solidFill>
            <a:srgbClr val="FF000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496477" y="4624449"/>
            <a:ext cx="972171" cy="1440051"/>
          </a:xfrm>
          <a:prstGeom prst="roundRect">
            <a:avLst/>
          </a:prstGeom>
          <a:solidFill>
            <a:srgbClr val="00B05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6295198" y="4624449"/>
            <a:ext cx="851369" cy="1441979"/>
          </a:xfrm>
          <a:prstGeom prst="roundRect">
            <a:avLst/>
          </a:prstGeom>
          <a:solidFill>
            <a:srgbClr val="00B0F0">
              <a:alpha val="29804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74204" y="6216418"/>
            <a:ext cx="5164815" cy="32504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s</a:t>
            </a:r>
            <a:r>
              <a:rPr lang="en-US" sz="1800" dirty="0" smtClean="0"/>
              <a:t>till, about </a:t>
            </a:r>
            <a:r>
              <a:rPr lang="en-US" sz="1800" b="1" dirty="0" smtClean="0"/>
              <a:t>x2 worst than design</a:t>
            </a:r>
            <a:r>
              <a:rPr lang="en-US" sz="1800" dirty="0"/>
              <a:t> </a:t>
            </a:r>
            <a:r>
              <a:rPr lang="en-US" sz="1800" dirty="0" smtClean="0"/>
              <a:t>values (0.3/0.2 </a:t>
            </a:r>
            <a:r>
              <a:rPr lang="en-US" sz="1800" dirty="0" err="1" smtClean="0"/>
              <a:t>μm</a:t>
            </a:r>
            <a:r>
              <a:rPr lang="en-US" sz="1800" dirty="0" smtClean="0"/>
              <a:t>) 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21" name="Straight Arrow Connector 20"/>
          <p:cNvCxnSpPr>
            <a:stCxn id="19" idx="0"/>
            <a:endCxn id="4" idx="2"/>
          </p:cNvCxnSpPr>
          <p:nvPr/>
        </p:nvCxnSpPr>
        <p:spPr bwMode="auto">
          <a:xfrm flipV="1">
            <a:off x="3356612" y="5992286"/>
            <a:ext cx="1168113" cy="224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6161518" y="6211496"/>
            <a:ext cx="2741649" cy="32504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 algn="ctr">
              <a:buNone/>
            </a:pPr>
            <a:r>
              <a:rPr lang="en-US" sz="1800" b="1" smtClean="0"/>
              <a:t>Great emit. </a:t>
            </a:r>
            <a:r>
              <a:rPr lang="en-US" sz="1800" b="1" dirty="0" smtClean="0"/>
              <a:t>improvement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32" name="Straight Arrow Connector 31"/>
          <p:cNvCxnSpPr>
            <a:stCxn id="31" idx="0"/>
            <a:endCxn id="14" idx="2"/>
          </p:cNvCxnSpPr>
          <p:nvPr/>
        </p:nvCxnSpPr>
        <p:spPr bwMode="auto">
          <a:xfrm flipH="1" flipV="1">
            <a:off x="6720883" y="6066428"/>
            <a:ext cx="811460" cy="1450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6" name="Footer Placeholder 3">
            <a:extLst>
              <a:ext uri="{FF2B5EF4-FFF2-40B4-BE49-F238E27FC236}">
                <a16:creationId xmlns:a16="http://schemas.microsoft.com/office/drawing/2014/main" xmlns="" id="{931BC425-A921-A24A-80DC-968A1EC3870C}"/>
              </a:ext>
            </a:extLst>
          </p:cNvPr>
          <p:cNvSpPr txBox="1">
            <a:spLocks/>
          </p:cNvSpPr>
          <p:nvPr/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FFF101"/>
                </a:solidFill>
                <a:latin typeface="Garamond" pitchFamily="19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Experience with e-cooler at ELENA </a:t>
            </a:r>
            <a:r>
              <a:rPr lang="en-US" dirty="0" smtClean="0"/>
              <a:t>				 </a:t>
            </a:r>
            <a:r>
              <a:rPr lang="en-US" dirty="0"/>
              <a:t>BE-ABP/BE-BI Joint Meeting 10</a:t>
            </a:r>
            <a:r>
              <a:rPr lang="en-US" baseline="30000" dirty="0"/>
              <a:t>th</a:t>
            </a:r>
            <a:r>
              <a:rPr lang="en-US" dirty="0"/>
              <a:t> Jan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173440</TotalTime>
  <Words>1687</Words>
  <Application>Microsoft Macintosh PowerPoint</Application>
  <PresentationFormat>On-screen Show (4:3)</PresentationFormat>
  <Paragraphs>274</Paragraphs>
  <Slides>22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Calibri</vt:lpstr>
      <vt:lpstr>Cambria</vt:lpstr>
      <vt:lpstr>Garamond</vt:lpstr>
      <vt:lpstr>Helvetica</vt:lpstr>
      <vt:lpstr>Lucida Grande</vt:lpstr>
      <vt:lpstr>ＭＳ Ｐゴシック</vt:lpstr>
      <vt:lpstr>Symbol</vt:lpstr>
      <vt:lpstr>Times New Roman</vt:lpstr>
      <vt:lpstr>Wingdings</vt:lpstr>
      <vt:lpstr>Arial</vt:lpstr>
      <vt:lpstr>1_Pixel</vt:lpstr>
      <vt:lpstr>LIU_PowerPoint_Template</vt:lpstr>
      <vt:lpstr>Experience with e-cooler at ELENA  and requirements for optimisation  of future applications   D. Gamba on behalf of the AD/ELENA teams            BE-ABP/BE-BI Joint Meeting 10th Jan 2019</vt:lpstr>
      <vt:lpstr>ELENA Overview and Layout</vt:lpstr>
      <vt:lpstr>Status End of Run 2018</vt:lpstr>
      <vt:lpstr>Important Facts: beam time</vt:lpstr>
      <vt:lpstr>Important Facts: Beam Instrumentation</vt:lpstr>
      <vt:lpstr>E-cooler in action - 35 MeV/c plateau</vt:lpstr>
      <vt:lpstr>Some details by J.Hunt</vt:lpstr>
      <vt:lpstr>Cooling time</vt:lpstr>
      <vt:lpstr>Transverse performance by J.Hunt</vt:lpstr>
      <vt:lpstr>Desiderata: looking at LEIR</vt:lpstr>
      <vt:lpstr>Scan using a single cycle?</vt:lpstr>
      <vt:lpstr>Overcome scraper limitation</vt:lpstr>
      <vt:lpstr>Conclusions</vt:lpstr>
      <vt:lpstr>Backup</vt:lpstr>
      <vt:lpstr>Cooling time</vt:lpstr>
      <vt:lpstr>PowerPoint Presentation</vt:lpstr>
      <vt:lpstr>PowerPoint Presentation</vt:lpstr>
      <vt:lpstr>And if we cool a bunched beam?</vt:lpstr>
      <vt:lpstr>Heating processes: dominated by IBS or Space Charge? </vt:lpstr>
      <vt:lpstr>Equilibrium emittance vs Intensity vs Qy</vt:lpstr>
      <vt:lpstr>Can we compensate this resonance?</vt:lpstr>
      <vt:lpstr>Tune Scan: compensated vs. uncompensated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Davide Gamba</cp:lastModifiedBy>
  <cp:revision>3242</cp:revision>
  <cp:lastPrinted>2014-05-19T11:51:19Z</cp:lastPrinted>
  <dcterms:created xsi:type="dcterms:W3CDTF">2009-08-04T11:38:51Z</dcterms:created>
  <dcterms:modified xsi:type="dcterms:W3CDTF">2019-01-09T22:03:38Z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