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67" d="100"/>
          <a:sy n="67" d="100"/>
        </p:scale>
        <p:origin x="82" y="19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FB20A-C944-482E-8B93-3183E7787953}" type="datetimeFigureOut">
              <a:rPr lang="en-GB" smtClean="0"/>
              <a:t>29/11/2018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56CA4-3B9A-46B4-A1A0-7C131033A71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218581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FB20A-C944-482E-8B93-3183E7787953}" type="datetimeFigureOut">
              <a:rPr lang="en-GB" smtClean="0"/>
              <a:t>29/11/2018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56CA4-3B9A-46B4-A1A0-7C131033A71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163840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FB20A-C944-482E-8B93-3183E7787953}" type="datetimeFigureOut">
              <a:rPr lang="en-GB" smtClean="0"/>
              <a:t>29/11/2018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56CA4-3B9A-46B4-A1A0-7C131033A71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349590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FB20A-C944-482E-8B93-3183E7787953}" type="datetimeFigureOut">
              <a:rPr lang="en-GB" smtClean="0"/>
              <a:t>29/11/2018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56CA4-3B9A-46B4-A1A0-7C131033A71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010790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FB20A-C944-482E-8B93-3183E7787953}" type="datetimeFigureOut">
              <a:rPr lang="en-GB" smtClean="0"/>
              <a:t>29/11/2018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56CA4-3B9A-46B4-A1A0-7C131033A71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762290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FB20A-C944-482E-8B93-3183E7787953}" type="datetimeFigureOut">
              <a:rPr lang="en-GB" smtClean="0"/>
              <a:t>29/11/2018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56CA4-3B9A-46B4-A1A0-7C131033A71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378956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FB20A-C944-482E-8B93-3183E7787953}" type="datetimeFigureOut">
              <a:rPr lang="en-GB" smtClean="0"/>
              <a:t>29/11/2018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56CA4-3B9A-46B4-A1A0-7C131033A71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798643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FB20A-C944-482E-8B93-3183E7787953}" type="datetimeFigureOut">
              <a:rPr lang="en-GB" smtClean="0"/>
              <a:t>29/11/2018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56CA4-3B9A-46B4-A1A0-7C131033A71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655195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FB20A-C944-482E-8B93-3183E7787953}" type="datetimeFigureOut">
              <a:rPr lang="en-GB" smtClean="0"/>
              <a:t>29/11/2018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56CA4-3B9A-46B4-A1A0-7C131033A71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703381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FB20A-C944-482E-8B93-3183E7787953}" type="datetimeFigureOut">
              <a:rPr lang="en-GB" smtClean="0"/>
              <a:t>29/11/2018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56CA4-3B9A-46B4-A1A0-7C131033A71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75329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FB20A-C944-482E-8B93-3183E7787953}" type="datetimeFigureOut">
              <a:rPr lang="en-GB" smtClean="0"/>
              <a:t>29/11/2018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56CA4-3B9A-46B4-A1A0-7C131033A71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408915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EFB20A-C944-482E-8B93-3183E7787953}" type="datetimeFigureOut">
              <a:rPr lang="en-GB" smtClean="0"/>
              <a:t>29/11/2018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056CA4-3B9A-46B4-A1A0-7C131033A71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704020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122363"/>
            <a:ext cx="12192000" cy="2387600"/>
          </a:xfrm>
        </p:spPr>
        <p:txBody>
          <a:bodyPr>
            <a:normAutofit fontScale="90000"/>
          </a:bodyPr>
          <a:lstStyle/>
          <a:p>
            <a:r>
              <a:rPr lang="en-GB" smtClean="0">
                <a:solidFill>
                  <a:srgbClr val="0070C0"/>
                </a:solidFill>
              </a:rPr>
              <a:t>Experimental Area Beam Instrumentation</a:t>
            </a:r>
            <a:br>
              <a:rPr lang="en-GB" smtClean="0">
                <a:solidFill>
                  <a:srgbClr val="0070C0"/>
                </a:solidFill>
              </a:rPr>
            </a:br>
            <a:r>
              <a:rPr lang="en-GB" smtClean="0">
                <a:solidFill>
                  <a:srgbClr val="0070C0"/>
                </a:solidFill>
              </a:rPr>
              <a:t>Kick-off meeting</a:t>
            </a:r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smtClean="0"/>
              <a:t>Jocelyn </a:t>
            </a:r>
            <a:r>
              <a:rPr lang="en-GB" smtClean="0"/>
              <a:t>TAN, Lau GATIGNON</a:t>
            </a:r>
          </a:p>
          <a:p>
            <a:endParaRPr lang="en-GB"/>
          </a:p>
          <a:p>
            <a:r>
              <a:rPr lang="en-GB" smtClean="0"/>
              <a:t>29 November 2018</a:t>
            </a:r>
          </a:p>
        </p:txBody>
      </p:sp>
    </p:spTree>
    <p:extLst>
      <p:ext uri="{BB962C8B-B14F-4D97-AF65-F5344CB8AC3E}">
        <p14:creationId xmlns:p14="http://schemas.microsoft.com/office/powerpoint/2010/main" val="3704216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7080" y="0"/>
            <a:ext cx="10515600" cy="1325563"/>
          </a:xfrm>
        </p:spPr>
        <p:txBody>
          <a:bodyPr/>
          <a:lstStyle/>
          <a:p>
            <a:r>
              <a:rPr lang="en-GB" smtClean="0">
                <a:solidFill>
                  <a:srgbClr val="002060"/>
                </a:solidFill>
              </a:rPr>
              <a:t>Looking back…</a:t>
            </a:r>
            <a:endParaRPr lang="en-GB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" y="1290320"/>
            <a:ext cx="11795760" cy="5567680"/>
          </a:xfrm>
        </p:spPr>
        <p:txBody>
          <a:bodyPr>
            <a:normAutofit/>
          </a:bodyPr>
          <a:lstStyle/>
          <a:p>
            <a:r>
              <a:rPr lang="en-GB" smtClean="0">
                <a:solidFill>
                  <a:srgbClr val="0070C0"/>
                </a:solidFill>
              </a:rPr>
              <a:t>Until 2008</a:t>
            </a:r>
            <a:r>
              <a:rPr lang="en-GB" smtClean="0"/>
              <a:t>: Most of the resources dedicated to LHC construction</a:t>
            </a:r>
          </a:p>
          <a:p>
            <a:endParaRPr lang="en-GB" dirty="0" smtClean="0"/>
          </a:p>
          <a:p>
            <a:r>
              <a:rPr lang="en-GB" smtClean="0">
                <a:solidFill>
                  <a:srgbClr val="0070C0"/>
                </a:solidFill>
              </a:rPr>
              <a:t>2006</a:t>
            </a:r>
            <a:r>
              <a:rPr lang="en-GB" smtClean="0"/>
              <a:t> : BI undertook a consolidation/upgrade programme for LHC injectors</a:t>
            </a:r>
            <a:endParaRPr lang="en-GB" dirty="0"/>
          </a:p>
          <a:p>
            <a:endParaRPr lang="en-GB" dirty="0" smtClean="0"/>
          </a:p>
          <a:p>
            <a:r>
              <a:rPr lang="en-GB" smtClean="0">
                <a:solidFill>
                  <a:srgbClr val="0070C0"/>
                </a:solidFill>
              </a:rPr>
              <a:t>2010</a:t>
            </a:r>
            <a:r>
              <a:rPr lang="en-GB" smtClean="0"/>
              <a:t> : LIU took over the whole accelerator complex upgrade</a:t>
            </a:r>
          </a:p>
          <a:p>
            <a:endParaRPr lang="en-GB" dirty="0" smtClean="0"/>
          </a:p>
          <a:p>
            <a:r>
              <a:rPr lang="en-GB" smtClean="0">
                <a:solidFill>
                  <a:srgbClr val="0070C0"/>
                </a:solidFill>
              </a:rPr>
              <a:t>2012</a:t>
            </a:r>
            <a:r>
              <a:rPr lang="en-GB" smtClean="0"/>
              <a:t> : East Area Day, concept &amp; layout approved</a:t>
            </a:r>
          </a:p>
          <a:p>
            <a:endParaRPr lang="en-GB" smtClean="0"/>
          </a:p>
          <a:p>
            <a:r>
              <a:rPr lang="en-GB" smtClean="0">
                <a:solidFill>
                  <a:srgbClr val="0070C0"/>
                </a:solidFill>
              </a:rPr>
              <a:t>2016</a:t>
            </a:r>
            <a:r>
              <a:rPr lang="en-GB" smtClean="0"/>
              <a:t> : </a:t>
            </a:r>
          </a:p>
          <a:p>
            <a:pPr lvl="1"/>
            <a:r>
              <a:rPr lang="en-GB"/>
              <a:t>SPS Losses and </a:t>
            </a:r>
            <a:r>
              <a:rPr lang="en-GB" smtClean="0"/>
              <a:t>Activation WG: </a:t>
            </a:r>
            <a:r>
              <a:rPr lang="en-GB" i="1" smtClean="0">
                <a:solidFill>
                  <a:srgbClr val="00B050"/>
                </a:solidFill>
              </a:rPr>
              <a:t>SLAWG#10 </a:t>
            </a:r>
            <a:r>
              <a:rPr lang="en-GB" i="1">
                <a:solidFill>
                  <a:srgbClr val="00B050"/>
                </a:solidFill>
              </a:rPr>
              <a:t>BI </a:t>
            </a:r>
            <a:r>
              <a:rPr lang="en-GB" i="1" smtClean="0">
                <a:solidFill>
                  <a:srgbClr val="00B050"/>
                </a:solidFill>
              </a:rPr>
              <a:t>status &amp; wishlist in </a:t>
            </a:r>
            <a:r>
              <a:rPr lang="en-GB" i="1">
                <a:solidFill>
                  <a:srgbClr val="00B050"/>
                </a:solidFill>
              </a:rPr>
              <a:t>SPS and </a:t>
            </a:r>
            <a:r>
              <a:rPr lang="en-GB" i="1" smtClean="0">
                <a:solidFill>
                  <a:srgbClr val="00B050"/>
                </a:solidFill>
              </a:rPr>
              <a:t>primary lines </a:t>
            </a:r>
            <a:endParaRPr lang="en-GB" i="1">
              <a:solidFill>
                <a:srgbClr val="00B050"/>
              </a:solidFill>
            </a:endParaRPr>
          </a:p>
          <a:p>
            <a:pPr lvl="1"/>
            <a:r>
              <a:rPr lang="en-GB" smtClean="0"/>
              <a:t>East </a:t>
            </a:r>
            <a:r>
              <a:rPr lang="en-GB"/>
              <a:t>Area Renovation project kick-off </a:t>
            </a:r>
            <a:r>
              <a:rPr lang="en-GB" smtClean="0"/>
              <a:t>meeting: </a:t>
            </a:r>
            <a:r>
              <a:rPr lang="en-GB" i="1" smtClean="0">
                <a:solidFill>
                  <a:srgbClr val="00B050"/>
                </a:solidFill>
              </a:rPr>
              <a:t>BI work package included</a:t>
            </a:r>
            <a:endParaRPr lang="en-GB" i="1">
              <a:solidFill>
                <a:srgbClr val="00B050"/>
              </a:solidFill>
            </a:endParaRPr>
          </a:p>
          <a:p>
            <a:pPr lvl="1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2322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0535" y="0"/>
            <a:ext cx="10515600" cy="1325563"/>
          </a:xfrm>
        </p:spPr>
        <p:txBody>
          <a:bodyPr/>
          <a:lstStyle/>
          <a:p>
            <a:r>
              <a:rPr lang="en-GB" smtClean="0">
                <a:solidFill>
                  <a:srgbClr val="002060"/>
                </a:solidFill>
              </a:rPr>
              <a:t>Here we are: EA BI working group</a:t>
            </a:r>
            <a:endParaRPr lang="en-GB">
              <a:solidFill>
                <a:srgbClr val="002060"/>
              </a:solidFill>
            </a:endParaRP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828040" y="1291590"/>
            <a:ext cx="10515600" cy="544449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3200" b="1" smtClean="0">
                <a:solidFill>
                  <a:srgbClr val="0070C0"/>
                </a:solidFill>
              </a:rPr>
              <a:t>Agenda</a:t>
            </a:r>
          </a:p>
          <a:p>
            <a:pPr marL="0" indent="0">
              <a:buNone/>
            </a:pPr>
            <a:endParaRPr lang="en-GB" sz="3200" smtClean="0"/>
          </a:p>
          <a:p>
            <a:r>
              <a:rPr lang="en-GB" smtClean="0"/>
              <a:t>Mandate, timeline, membership</a:t>
            </a:r>
          </a:p>
          <a:p>
            <a:endParaRPr lang="en-GB" dirty="0" smtClean="0"/>
          </a:p>
          <a:p>
            <a:r>
              <a:rPr lang="en-GB"/>
              <a:t>First indications of physics requirements and problems met</a:t>
            </a:r>
            <a:endParaRPr lang="en-GB" smtClean="0"/>
          </a:p>
          <a:p>
            <a:endParaRPr lang="en-GB" smtClean="0"/>
          </a:p>
          <a:p>
            <a:r>
              <a:rPr lang="en-GB" smtClean="0"/>
              <a:t>Status &amp; ideas for secondary and primary </a:t>
            </a:r>
            <a:r>
              <a:rPr lang="en-GB"/>
              <a:t>beam instrumentation</a:t>
            </a:r>
            <a:endParaRPr lang="en-GB" dirty="0"/>
          </a:p>
          <a:p>
            <a:endParaRPr lang="en-GB" smtClean="0"/>
          </a:p>
          <a:p>
            <a:r>
              <a:rPr lang="en-GB"/>
              <a:t>Time of meetings, frequency, place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34345177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460</TotalTime>
  <Words>123</Words>
  <Application>Microsoft Office PowerPoint</Application>
  <PresentationFormat>Widescreen</PresentationFormat>
  <Paragraphs>26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Experimental Area Beam Instrumentation Kick-off meeting</vt:lpstr>
      <vt:lpstr>Looking back…</vt:lpstr>
      <vt:lpstr>Here we are: EA BI working group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Mini-Workshop on Cryogenic Current Comparator</dc:title>
  <dc:creator>Jocelyn Tan</dc:creator>
  <cp:lastModifiedBy>Jocelyn Tan</cp:lastModifiedBy>
  <cp:revision>33</cp:revision>
  <dcterms:created xsi:type="dcterms:W3CDTF">2017-04-25T13:53:54Z</dcterms:created>
  <dcterms:modified xsi:type="dcterms:W3CDTF">2018-11-29T13:38:05Z</dcterms:modified>
</cp:coreProperties>
</file>