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handoutMasterIdLst>
    <p:handoutMasterId r:id="rId13"/>
  </p:handoutMasterIdLst>
  <p:sldIdLst>
    <p:sldId id="256" r:id="rId2"/>
    <p:sldId id="314" r:id="rId3"/>
    <p:sldId id="315" r:id="rId4"/>
    <p:sldId id="316" r:id="rId5"/>
    <p:sldId id="317" r:id="rId6"/>
    <p:sldId id="318" r:id="rId7"/>
    <p:sldId id="305" r:id="rId8"/>
    <p:sldId id="307" r:id="rId9"/>
    <p:sldId id="306" r:id="rId10"/>
    <p:sldId id="30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2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7"/>
    <p:restoredTop sz="94719"/>
  </p:normalViewPr>
  <p:slideViewPr>
    <p:cSldViewPr snapToGrid="0" snapToObjects="1">
      <p:cViewPr varScale="1">
        <p:scale>
          <a:sx n="95" d="100"/>
          <a:sy n="95" d="100"/>
        </p:scale>
        <p:origin x="1576"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66016E-6004-7145-8E95-A6BC2BAD76A6}" type="datetimeFigureOut">
              <a:rPr lang="en-US" smtClean="0"/>
              <a:t>11/16/18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59B075-5ECA-994D-9CF4-E0E952A3AD5D}" type="slidenum">
              <a:rPr lang="en-GB" smtClean="0"/>
              <a:t>‹#›</a:t>
            </a:fld>
            <a:endParaRPr lang="en-GB"/>
          </a:p>
        </p:txBody>
      </p:sp>
    </p:spTree>
    <p:extLst>
      <p:ext uri="{BB962C8B-B14F-4D97-AF65-F5344CB8AC3E}">
        <p14:creationId xmlns:p14="http://schemas.microsoft.com/office/powerpoint/2010/main" val="6288311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9C0EF4-77DD-2B46-B54C-F7163B9115F5}" type="datetimeFigureOut">
              <a:rPr lang="en-US" smtClean="0"/>
              <a:t>11/16/18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21BB37-7AA6-A640-9CEA-40428FDE6D2A}" type="slidenum">
              <a:rPr lang="en-GB" smtClean="0"/>
              <a:t>‹#›</a:t>
            </a:fld>
            <a:endParaRPr lang="en-GB"/>
          </a:p>
        </p:txBody>
      </p:sp>
    </p:spTree>
    <p:extLst>
      <p:ext uri="{BB962C8B-B14F-4D97-AF65-F5344CB8AC3E}">
        <p14:creationId xmlns:p14="http://schemas.microsoft.com/office/powerpoint/2010/main" val="178201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29-11-2018</a:t>
            </a:r>
            <a:endParaRPr lang="en-US" dirty="0"/>
          </a:p>
        </p:txBody>
      </p:sp>
      <p:sp>
        <p:nvSpPr>
          <p:cNvPr id="4" name="Footer Placeholder 3"/>
          <p:cNvSpPr>
            <a:spLocks noGrp="1"/>
          </p:cNvSpPr>
          <p:nvPr>
            <p:ph type="ftr" sz="quarter" idx="11"/>
          </p:nvPr>
        </p:nvSpPr>
        <p:spPr/>
        <p:txBody>
          <a:bodyPr/>
          <a:lstStyle/>
          <a:p>
            <a:r>
              <a:rPr lang="en-US"/>
              <a:t>EA BI WG Draft Mandate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29-11-2018</a:t>
            </a:r>
            <a:endParaRPr lang="en-US" dirty="0"/>
          </a:p>
        </p:txBody>
      </p:sp>
      <p:sp>
        <p:nvSpPr>
          <p:cNvPr id="4" name="Footer Placeholder 3"/>
          <p:cNvSpPr>
            <a:spLocks noGrp="1"/>
          </p:cNvSpPr>
          <p:nvPr>
            <p:ph type="ftr" sz="quarter" idx="11"/>
          </p:nvPr>
        </p:nvSpPr>
        <p:spPr/>
        <p:txBody>
          <a:bodyPr/>
          <a:lstStyle/>
          <a:p>
            <a:r>
              <a:rPr lang="en-US"/>
              <a:t>EA BI WG Draft Mandate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29-11-2018</a:t>
            </a:r>
            <a:endParaRPr lang="en-US" dirty="0"/>
          </a:p>
        </p:txBody>
      </p:sp>
      <p:sp>
        <p:nvSpPr>
          <p:cNvPr id="4" name="Footer Placeholder 3"/>
          <p:cNvSpPr>
            <a:spLocks noGrp="1"/>
          </p:cNvSpPr>
          <p:nvPr>
            <p:ph type="ftr" sz="quarter" idx="11"/>
          </p:nvPr>
        </p:nvSpPr>
        <p:spPr/>
        <p:txBody>
          <a:bodyPr/>
          <a:lstStyle/>
          <a:p>
            <a:r>
              <a:rPr lang="en-US"/>
              <a:t>EA BI WG Draft Mandate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L.Gatignon, 29-11-2018</a:t>
            </a:r>
            <a:endParaRPr lang="en-US" dirty="0"/>
          </a:p>
        </p:txBody>
      </p:sp>
      <p:sp>
        <p:nvSpPr>
          <p:cNvPr id="4" name="Footer Placeholder 3"/>
          <p:cNvSpPr>
            <a:spLocks noGrp="1"/>
          </p:cNvSpPr>
          <p:nvPr>
            <p:ph type="ftr" sz="quarter" idx="11"/>
          </p:nvPr>
        </p:nvSpPr>
        <p:spPr/>
        <p:txBody>
          <a:bodyPr/>
          <a:lstStyle/>
          <a:p>
            <a:r>
              <a:rPr lang="en-US"/>
              <a:t>EA BI WG Draft Mandate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1769241" y="6356350"/>
            <a:ext cx="3311179"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L.Gatignon, 29-11-2018</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a:t>EA BI WG Draft Mandate</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093240"/>
            <a:ext cx="8226854" cy="5192523"/>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hf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ts val="2600"/>
        </a:lnSpc>
        <a:spcBef>
          <a:spcPts val="900"/>
        </a:spcBef>
        <a:buClr>
          <a:schemeClr val="accent1"/>
        </a:buClr>
        <a:buSzPct val="100000"/>
        <a:buFont typeface="Arial"/>
        <a:buChar char="•"/>
        <a:defRPr kumimoji="0" sz="2000" b="0" i="0" kern="1200">
          <a:solidFill>
            <a:srgbClr val="0C377B"/>
          </a:solidFill>
          <a:latin typeface="+mn-lt"/>
          <a:ea typeface="+mn-ea"/>
          <a:cs typeface="Ubuntu Light"/>
        </a:defRPr>
      </a:lvl1pPr>
      <a:lvl2pPr marL="460375" indent="-228600" algn="l" rtl="0" eaLnBrk="1" latinLnBrk="0" hangingPunct="1">
        <a:lnSpc>
          <a:spcPts val="2600"/>
        </a:lnSpc>
        <a:spcBef>
          <a:spcPts val="900"/>
        </a:spcBef>
        <a:buClr>
          <a:schemeClr val="bg2"/>
        </a:buClr>
        <a:buSzPct val="100000"/>
        <a:buFont typeface="Arial"/>
        <a:buChar char="•"/>
        <a:defRPr kumimoji="0" sz="2000" b="0" i="0" kern="1200">
          <a:solidFill>
            <a:srgbClr val="0C377B"/>
          </a:solidFill>
          <a:latin typeface="+mn-lt"/>
          <a:ea typeface="+mn-ea"/>
          <a:cs typeface="Ubuntu Light"/>
        </a:defRPr>
      </a:lvl2pPr>
      <a:lvl3pPr marL="685800" indent="-225425" algn="l" rtl="0" eaLnBrk="1" latinLnBrk="0" hangingPunct="1">
        <a:lnSpc>
          <a:spcPts val="2600"/>
        </a:lnSpc>
        <a:spcBef>
          <a:spcPts val="900"/>
        </a:spcBef>
        <a:buClr>
          <a:schemeClr val="accent2"/>
        </a:buClr>
        <a:buSzPct val="100000"/>
        <a:buFont typeface="Arial"/>
        <a:buChar char="•"/>
        <a:defRPr kumimoji="0" sz="2000" b="0" i="0" kern="1200">
          <a:solidFill>
            <a:srgbClr val="0C377B"/>
          </a:solidFill>
          <a:latin typeface="+mn-lt"/>
          <a:ea typeface="+mn-ea"/>
          <a:cs typeface="Ubuntu Light"/>
        </a:defRPr>
      </a:lvl3pPr>
      <a:lvl4pPr marL="909638" indent="-223838" algn="l" rtl="0" eaLnBrk="1" latinLnBrk="0" hangingPunct="1">
        <a:lnSpc>
          <a:spcPts val="26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ts val="26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99" y="2121290"/>
            <a:ext cx="8455025" cy="1826363"/>
          </a:xfrm>
        </p:spPr>
        <p:txBody>
          <a:bodyPr/>
          <a:lstStyle/>
          <a:p>
            <a:br>
              <a:rPr lang="en-US" dirty="0"/>
            </a:br>
            <a:r>
              <a:rPr lang="en-US" dirty="0"/>
              <a:t>EA BI WG Draft Mandate</a:t>
            </a:r>
            <a:endParaRPr lang="en-US" sz="3200" dirty="0"/>
          </a:p>
        </p:txBody>
      </p:sp>
      <p:sp>
        <p:nvSpPr>
          <p:cNvPr id="3" name="Text Placeholder 2"/>
          <p:cNvSpPr>
            <a:spLocks noGrp="1"/>
          </p:cNvSpPr>
          <p:nvPr>
            <p:ph type="body" idx="1"/>
          </p:nvPr>
        </p:nvSpPr>
        <p:spPr/>
        <p:txBody>
          <a:bodyPr>
            <a:normAutofit fontScale="92500" lnSpcReduction="20000"/>
          </a:bodyPr>
          <a:lstStyle/>
          <a:p>
            <a:pPr>
              <a:lnSpc>
                <a:spcPct val="160000"/>
              </a:lnSpc>
            </a:pPr>
            <a:r>
              <a:rPr lang="en-US" dirty="0" err="1"/>
              <a:t>L.Gatignon</a:t>
            </a:r>
            <a:r>
              <a:rPr lang="en-US" dirty="0"/>
              <a:t> </a:t>
            </a:r>
          </a:p>
          <a:p>
            <a:pPr>
              <a:lnSpc>
                <a:spcPct val="160000"/>
              </a:lnSpc>
            </a:pPr>
            <a:r>
              <a:rPr lang="en-US" dirty="0"/>
              <a:t>29 </a:t>
            </a:r>
            <a:r>
              <a:rPr lang="en-US" dirty="0" err="1"/>
              <a:t>Nopvember</a:t>
            </a:r>
            <a:r>
              <a:rPr lang="en-US" dirty="0"/>
              <a:t> 2018</a:t>
            </a:r>
          </a:p>
        </p:txBody>
      </p:sp>
    </p:spTree>
    <p:extLst>
      <p:ext uri="{BB962C8B-B14F-4D97-AF65-F5344CB8AC3E}">
        <p14:creationId xmlns:p14="http://schemas.microsoft.com/office/powerpoint/2010/main" val="3718285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2E1337-B07D-BF47-9B13-654AC3786A60}"/>
              </a:ext>
            </a:extLst>
          </p:cNvPr>
          <p:cNvSpPr>
            <a:spLocks noGrp="1"/>
          </p:cNvSpPr>
          <p:nvPr>
            <p:ph type="dt" sz="half" idx="10"/>
          </p:nvPr>
        </p:nvSpPr>
        <p:spPr/>
        <p:txBody>
          <a:bodyPr/>
          <a:lstStyle/>
          <a:p>
            <a:r>
              <a:rPr lang="en-US"/>
              <a:t>L.Gatignon, 29-11-2018</a:t>
            </a:r>
            <a:endParaRPr lang="en-US" dirty="0"/>
          </a:p>
        </p:txBody>
      </p:sp>
      <p:sp>
        <p:nvSpPr>
          <p:cNvPr id="3" name="Footer Placeholder 2">
            <a:extLst>
              <a:ext uri="{FF2B5EF4-FFF2-40B4-BE49-F238E27FC236}">
                <a16:creationId xmlns:a16="http://schemas.microsoft.com/office/drawing/2014/main" id="{F93048EE-B96F-3F4B-86C6-28F326BB0629}"/>
              </a:ext>
            </a:extLst>
          </p:cNvPr>
          <p:cNvSpPr>
            <a:spLocks noGrp="1"/>
          </p:cNvSpPr>
          <p:nvPr>
            <p:ph type="ftr" sz="quarter" idx="11"/>
          </p:nvPr>
        </p:nvSpPr>
        <p:spPr/>
        <p:txBody>
          <a:bodyPr/>
          <a:lstStyle/>
          <a:p>
            <a:r>
              <a:rPr lang="en-US"/>
              <a:t>EA BI WG Draft Mandate</a:t>
            </a:r>
            <a:endParaRPr lang="en-US" dirty="0"/>
          </a:p>
        </p:txBody>
      </p:sp>
      <p:sp>
        <p:nvSpPr>
          <p:cNvPr id="4" name="Slide Number Placeholder 3">
            <a:extLst>
              <a:ext uri="{FF2B5EF4-FFF2-40B4-BE49-F238E27FC236}">
                <a16:creationId xmlns:a16="http://schemas.microsoft.com/office/drawing/2014/main" id="{E4148E77-81CF-914C-B946-0F4BA4BAC732}"/>
              </a:ext>
            </a:extLst>
          </p:cNvPr>
          <p:cNvSpPr>
            <a:spLocks noGrp="1"/>
          </p:cNvSpPr>
          <p:nvPr>
            <p:ph type="sldNum" sz="quarter" idx="12"/>
          </p:nvPr>
        </p:nvSpPr>
        <p:spPr/>
        <p:txBody>
          <a:bodyPr/>
          <a:lstStyle/>
          <a:p>
            <a:fld id="{8D6C380F-326D-3C40-9EE7-7FBAB0953422}" type="slidenum">
              <a:rPr lang="en-US" smtClean="0"/>
              <a:pPr/>
              <a:t>10</a:t>
            </a:fld>
            <a:endParaRPr lang="en-US"/>
          </a:p>
        </p:txBody>
      </p:sp>
      <p:pic>
        <p:nvPicPr>
          <p:cNvPr id="5" name="Picture 4">
            <a:extLst>
              <a:ext uri="{FF2B5EF4-FFF2-40B4-BE49-F238E27FC236}">
                <a16:creationId xmlns:a16="http://schemas.microsoft.com/office/drawing/2014/main" id="{C35AD4AE-8017-134F-BA04-94AB700AABD6}"/>
              </a:ext>
            </a:extLst>
          </p:cNvPr>
          <p:cNvPicPr>
            <a:picLocks noChangeAspect="1"/>
          </p:cNvPicPr>
          <p:nvPr/>
        </p:nvPicPr>
        <p:blipFill>
          <a:blip r:embed="rId2"/>
          <a:stretch>
            <a:fillRect/>
          </a:stretch>
        </p:blipFill>
        <p:spPr>
          <a:xfrm>
            <a:off x="-3675" y="-1"/>
            <a:ext cx="9147675" cy="6855246"/>
          </a:xfrm>
          <a:prstGeom prst="rect">
            <a:avLst/>
          </a:prstGeom>
        </p:spPr>
      </p:pic>
      <p:sp>
        <p:nvSpPr>
          <p:cNvPr id="6" name="TextBox 5">
            <a:extLst>
              <a:ext uri="{FF2B5EF4-FFF2-40B4-BE49-F238E27FC236}">
                <a16:creationId xmlns:a16="http://schemas.microsoft.com/office/drawing/2014/main" id="{9CA0B539-B3D7-004D-93B7-A55E3FE84CDE}"/>
              </a:ext>
            </a:extLst>
          </p:cNvPr>
          <p:cNvSpPr txBox="1"/>
          <p:nvPr/>
        </p:nvSpPr>
        <p:spPr>
          <a:xfrm>
            <a:off x="7063032" y="6125517"/>
            <a:ext cx="1861407" cy="461665"/>
          </a:xfrm>
          <a:prstGeom prst="rect">
            <a:avLst/>
          </a:prstGeom>
          <a:noFill/>
        </p:spPr>
        <p:txBody>
          <a:bodyPr wrap="none" rtlCol="0">
            <a:spAutoFit/>
          </a:bodyPr>
          <a:lstStyle/>
          <a:p>
            <a:r>
              <a:rPr lang="en-GB" sz="2400" b="1" dirty="0"/>
              <a:t>Preliminary</a:t>
            </a:r>
          </a:p>
        </p:txBody>
      </p:sp>
    </p:spTree>
    <p:extLst>
      <p:ext uri="{BB962C8B-B14F-4D97-AF65-F5344CB8AC3E}">
        <p14:creationId xmlns:p14="http://schemas.microsoft.com/office/powerpoint/2010/main" val="530948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B03AA-C455-744F-85AD-71710A6885B9}"/>
              </a:ext>
            </a:extLst>
          </p:cNvPr>
          <p:cNvSpPr>
            <a:spLocks noGrp="1"/>
          </p:cNvSpPr>
          <p:nvPr>
            <p:ph type="title"/>
          </p:nvPr>
        </p:nvSpPr>
        <p:spPr/>
        <p:txBody>
          <a:bodyPr/>
          <a:lstStyle/>
          <a:p>
            <a:r>
              <a:rPr lang="en-GB" dirty="0"/>
              <a:t>EA-BI working group –Introduction (1)</a:t>
            </a:r>
          </a:p>
        </p:txBody>
      </p:sp>
      <p:sp>
        <p:nvSpPr>
          <p:cNvPr id="3" name="Date Placeholder 2">
            <a:extLst>
              <a:ext uri="{FF2B5EF4-FFF2-40B4-BE49-F238E27FC236}">
                <a16:creationId xmlns:a16="http://schemas.microsoft.com/office/drawing/2014/main" id="{9DEFC9F7-6A16-A24D-9A6C-CCE63DD327AE}"/>
              </a:ext>
            </a:extLst>
          </p:cNvPr>
          <p:cNvSpPr>
            <a:spLocks noGrp="1"/>
          </p:cNvSpPr>
          <p:nvPr>
            <p:ph type="dt" sz="half" idx="10"/>
          </p:nvPr>
        </p:nvSpPr>
        <p:spPr/>
        <p:txBody>
          <a:bodyPr/>
          <a:lstStyle/>
          <a:p>
            <a:r>
              <a:rPr lang="en-US"/>
              <a:t>L.Gatignon, 29-11-2018</a:t>
            </a:r>
            <a:endParaRPr lang="en-US" dirty="0"/>
          </a:p>
        </p:txBody>
      </p:sp>
      <p:sp>
        <p:nvSpPr>
          <p:cNvPr id="4" name="Footer Placeholder 3">
            <a:extLst>
              <a:ext uri="{FF2B5EF4-FFF2-40B4-BE49-F238E27FC236}">
                <a16:creationId xmlns:a16="http://schemas.microsoft.com/office/drawing/2014/main" id="{1D107DB4-3A81-2E42-8104-7BF20ADB2828}"/>
              </a:ext>
            </a:extLst>
          </p:cNvPr>
          <p:cNvSpPr>
            <a:spLocks noGrp="1"/>
          </p:cNvSpPr>
          <p:nvPr>
            <p:ph type="ftr" sz="quarter" idx="11"/>
          </p:nvPr>
        </p:nvSpPr>
        <p:spPr/>
        <p:txBody>
          <a:bodyPr/>
          <a:lstStyle/>
          <a:p>
            <a:r>
              <a:rPr lang="en-US"/>
              <a:t>EA BI WG Draft Mandate</a:t>
            </a:r>
            <a:endParaRPr lang="en-US" dirty="0"/>
          </a:p>
        </p:txBody>
      </p:sp>
      <p:sp>
        <p:nvSpPr>
          <p:cNvPr id="5" name="Slide Number Placeholder 4">
            <a:extLst>
              <a:ext uri="{FF2B5EF4-FFF2-40B4-BE49-F238E27FC236}">
                <a16:creationId xmlns:a16="http://schemas.microsoft.com/office/drawing/2014/main" id="{D8EF44E9-B1C5-A945-BBF2-4531F8405681}"/>
              </a:ext>
            </a:extLst>
          </p:cNvPr>
          <p:cNvSpPr>
            <a:spLocks noGrp="1"/>
          </p:cNvSpPr>
          <p:nvPr>
            <p:ph type="sldNum" sz="quarter" idx="12"/>
          </p:nvPr>
        </p:nvSpPr>
        <p:spPr/>
        <p:txBody>
          <a:bodyPr/>
          <a:lstStyle/>
          <a:p>
            <a:fld id="{8D6C380F-326D-3C40-9EE7-7FBAB0953422}" type="slidenum">
              <a:rPr lang="en-US" smtClean="0"/>
              <a:pPr/>
              <a:t>2</a:t>
            </a:fld>
            <a:endParaRPr lang="en-US"/>
          </a:p>
        </p:txBody>
      </p:sp>
      <p:sp>
        <p:nvSpPr>
          <p:cNvPr id="6" name="Content Placeholder 5">
            <a:extLst>
              <a:ext uri="{FF2B5EF4-FFF2-40B4-BE49-F238E27FC236}">
                <a16:creationId xmlns:a16="http://schemas.microsoft.com/office/drawing/2014/main" id="{CFD43C99-3982-F540-A3C1-FBCE35551358}"/>
              </a:ext>
            </a:extLst>
          </p:cNvPr>
          <p:cNvSpPr>
            <a:spLocks noGrp="1"/>
          </p:cNvSpPr>
          <p:nvPr>
            <p:ph sz="quarter" idx="13"/>
          </p:nvPr>
        </p:nvSpPr>
        <p:spPr>
          <a:xfrm>
            <a:off x="457200" y="1131408"/>
            <a:ext cx="8226425" cy="5016068"/>
          </a:xfrm>
        </p:spPr>
        <p:txBody>
          <a:bodyPr/>
          <a:lstStyle/>
          <a:p>
            <a:r>
              <a:rPr lang="en-US" dirty="0"/>
              <a:t>In recent years a number of </a:t>
            </a:r>
            <a:r>
              <a:rPr lang="en-US" b="1" dirty="0"/>
              <a:t>limitations</a:t>
            </a:r>
            <a:r>
              <a:rPr lang="en-US" dirty="0"/>
              <a:t> have been observed related to the instrumentation relevant for the experimental areas (East Area, North Area and AD in particular). </a:t>
            </a:r>
          </a:p>
          <a:p>
            <a:r>
              <a:rPr lang="en-US" dirty="0"/>
              <a:t>The instrumentation in the secondary beams is often </a:t>
            </a:r>
            <a:r>
              <a:rPr lang="en-US" b="1" dirty="0"/>
              <a:t>very old </a:t>
            </a:r>
            <a:r>
              <a:rPr lang="en-US" dirty="0"/>
              <a:t>and in some cases it </a:t>
            </a:r>
            <a:r>
              <a:rPr lang="en-US" b="1" dirty="0"/>
              <a:t>no longer corresponds to the requirements </a:t>
            </a:r>
            <a:r>
              <a:rPr lang="en-US" dirty="0"/>
              <a:t>due to evolving use of the beam lines. An example are the different types of by now </a:t>
            </a:r>
            <a:r>
              <a:rPr lang="en-US" b="1" dirty="0"/>
              <a:t>obsolete wire chambers</a:t>
            </a:r>
            <a:r>
              <a:rPr lang="en-US" dirty="0"/>
              <a:t>. The analog wire chambers are often degraded due to radiation and only respond for beam intensities of typically 10</a:t>
            </a:r>
            <a:r>
              <a:rPr lang="en-US" baseline="30000" dirty="0"/>
              <a:t>5</a:t>
            </a:r>
            <a:r>
              <a:rPr lang="en-US" dirty="0"/>
              <a:t>/spill or higher. Delay wire chambers give good results at lower intensities but do not work properly for intensities approaching 10</a:t>
            </a:r>
            <a:r>
              <a:rPr lang="en-US" baseline="30000" dirty="0"/>
              <a:t>5</a:t>
            </a:r>
            <a:r>
              <a:rPr lang="en-US" dirty="0"/>
              <a:t>/spill. Typical users often run around 10</a:t>
            </a:r>
            <a:r>
              <a:rPr lang="en-US" baseline="30000" dirty="0"/>
              <a:t>5</a:t>
            </a:r>
            <a:r>
              <a:rPr lang="en-US" dirty="0"/>
              <a:t>/spill where none gives good information on the beam profile. On top of that the technology of both is obsolete and the expertise and tooling for producing or repairing such chambers no longer exists at CERN.</a:t>
            </a:r>
          </a:p>
          <a:p>
            <a:pPr marL="0" indent="0">
              <a:buNone/>
            </a:pPr>
            <a:endParaRPr lang="en-GB" dirty="0"/>
          </a:p>
        </p:txBody>
      </p:sp>
    </p:spTree>
    <p:extLst>
      <p:ext uri="{BB962C8B-B14F-4D97-AF65-F5344CB8AC3E}">
        <p14:creationId xmlns:p14="http://schemas.microsoft.com/office/powerpoint/2010/main" val="2132101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B03AA-C455-744F-85AD-71710A6885B9}"/>
              </a:ext>
            </a:extLst>
          </p:cNvPr>
          <p:cNvSpPr>
            <a:spLocks noGrp="1"/>
          </p:cNvSpPr>
          <p:nvPr>
            <p:ph type="title"/>
          </p:nvPr>
        </p:nvSpPr>
        <p:spPr/>
        <p:txBody>
          <a:bodyPr/>
          <a:lstStyle/>
          <a:p>
            <a:r>
              <a:rPr lang="en-GB" dirty="0"/>
              <a:t>EA-BI working group –Introduction (2)</a:t>
            </a:r>
          </a:p>
        </p:txBody>
      </p:sp>
      <p:sp>
        <p:nvSpPr>
          <p:cNvPr id="3" name="Date Placeholder 2">
            <a:extLst>
              <a:ext uri="{FF2B5EF4-FFF2-40B4-BE49-F238E27FC236}">
                <a16:creationId xmlns:a16="http://schemas.microsoft.com/office/drawing/2014/main" id="{9DEFC9F7-6A16-A24D-9A6C-CCE63DD327AE}"/>
              </a:ext>
            </a:extLst>
          </p:cNvPr>
          <p:cNvSpPr>
            <a:spLocks noGrp="1"/>
          </p:cNvSpPr>
          <p:nvPr>
            <p:ph type="dt" sz="half" idx="10"/>
          </p:nvPr>
        </p:nvSpPr>
        <p:spPr/>
        <p:txBody>
          <a:bodyPr/>
          <a:lstStyle/>
          <a:p>
            <a:r>
              <a:rPr lang="en-US"/>
              <a:t>L.Gatignon, 29-11-2018</a:t>
            </a:r>
            <a:endParaRPr lang="en-US" dirty="0"/>
          </a:p>
        </p:txBody>
      </p:sp>
      <p:sp>
        <p:nvSpPr>
          <p:cNvPr id="4" name="Footer Placeholder 3">
            <a:extLst>
              <a:ext uri="{FF2B5EF4-FFF2-40B4-BE49-F238E27FC236}">
                <a16:creationId xmlns:a16="http://schemas.microsoft.com/office/drawing/2014/main" id="{1D107DB4-3A81-2E42-8104-7BF20ADB2828}"/>
              </a:ext>
            </a:extLst>
          </p:cNvPr>
          <p:cNvSpPr>
            <a:spLocks noGrp="1"/>
          </p:cNvSpPr>
          <p:nvPr>
            <p:ph type="ftr" sz="quarter" idx="11"/>
          </p:nvPr>
        </p:nvSpPr>
        <p:spPr/>
        <p:txBody>
          <a:bodyPr/>
          <a:lstStyle/>
          <a:p>
            <a:r>
              <a:rPr lang="en-US"/>
              <a:t>EA BI WG Draft Mandate</a:t>
            </a:r>
            <a:endParaRPr lang="en-US" dirty="0"/>
          </a:p>
        </p:txBody>
      </p:sp>
      <p:sp>
        <p:nvSpPr>
          <p:cNvPr id="5" name="Slide Number Placeholder 4">
            <a:extLst>
              <a:ext uri="{FF2B5EF4-FFF2-40B4-BE49-F238E27FC236}">
                <a16:creationId xmlns:a16="http://schemas.microsoft.com/office/drawing/2014/main" id="{D8EF44E9-B1C5-A945-BBF2-4531F8405681}"/>
              </a:ext>
            </a:extLst>
          </p:cNvPr>
          <p:cNvSpPr>
            <a:spLocks noGrp="1"/>
          </p:cNvSpPr>
          <p:nvPr>
            <p:ph type="sldNum" sz="quarter" idx="12"/>
          </p:nvPr>
        </p:nvSpPr>
        <p:spPr/>
        <p:txBody>
          <a:bodyPr/>
          <a:lstStyle/>
          <a:p>
            <a:fld id="{8D6C380F-326D-3C40-9EE7-7FBAB0953422}" type="slidenum">
              <a:rPr lang="en-US" smtClean="0"/>
              <a:pPr/>
              <a:t>3</a:t>
            </a:fld>
            <a:endParaRPr lang="en-US"/>
          </a:p>
        </p:txBody>
      </p:sp>
      <p:sp>
        <p:nvSpPr>
          <p:cNvPr id="6" name="Content Placeholder 5">
            <a:extLst>
              <a:ext uri="{FF2B5EF4-FFF2-40B4-BE49-F238E27FC236}">
                <a16:creationId xmlns:a16="http://schemas.microsoft.com/office/drawing/2014/main" id="{CFD43C99-3982-F540-A3C1-FBCE35551358}"/>
              </a:ext>
            </a:extLst>
          </p:cNvPr>
          <p:cNvSpPr>
            <a:spLocks noGrp="1"/>
          </p:cNvSpPr>
          <p:nvPr>
            <p:ph sz="quarter" idx="13"/>
          </p:nvPr>
        </p:nvSpPr>
        <p:spPr/>
        <p:txBody>
          <a:bodyPr/>
          <a:lstStyle/>
          <a:p>
            <a:r>
              <a:rPr lang="en-US" b="1" dirty="0"/>
              <a:t>The instrumentation in the primary be</a:t>
            </a:r>
            <a:r>
              <a:rPr lang="en-US" dirty="0"/>
              <a:t>ams towards the primary targets also has shortcomings. In many cases the number of detectors is insufficient or only beam position monitors are available where a full profile is really required. Beam loss monitors do not exist in many places. One example is the </a:t>
            </a:r>
            <a:r>
              <a:rPr lang="en-US" b="1" dirty="0"/>
              <a:t>steering through the North Area splitters </a:t>
            </a:r>
            <a:r>
              <a:rPr lang="en-US" dirty="0"/>
              <a:t>where insufficient monitoring is available. For the </a:t>
            </a:r>
            <a:r>
              <a:rPr lang="en-US" b="1" dirty="0"/>
              <a:t>spill structure</a:t>
            </a:r>
            <a:r>
              <a:rPr lang="en-US" dirty="0"/>
              <a:t> hardly any useful information is available.</a:t>
            </a:r>
          </a:p>
          <a:p>
            <a:r>
              <a:rPr lang="en-US" dirty="0"/>
              <a:t>It is therefore proposed by the EN-EA and BE-BI management to </a:t>
            </a:r>
            <a:br>
              <a:rPr lang="en-US" dirty="0"/>
            </a:br>
            <a:r>
              <a:rPr lang="en-US" b="1" dirty="0"/>
              <a:t>set up a working group t</a:t>
            </a:r>
            <a:r>
              <a:rPr lang="en-US" dirty="0"/>
              <a:t>o define needs and priorities for the instrumentation related to operation of the experimental areas. This group has synergies with the SPS Losses and Activation Working Group (SLAWG) which addresses similar questions for the transfer line operation. </a:t>
            </a:r>
          </a:p>
          <a:p>
            <a:pPr marL="0" indent="0">
              <a:buNone/>
            </a:pPr>
            <a:endParaRPr lang="en-GB" dirty="0"/>
          </a:p>
        </p:txBody>
      </p:sp>
    </p:spTree>
    <p:extLst>
      <p:ext uri="{BB962C8B-B14F-4D97-AF65-F5344CB8AC3E}">
        <p14:creationId xmlns:p14="http://schemas.microsoft.com/office/powerpoint/2010/main" val="4164939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2E967-E7EE-0846-8069-8928FE97C9E3}"/>
              </a:ext>
            </a:extLst>
          </p:cNvPr>
          <p:cNvSpPr>
            <a:spLocks noGrp="1"/>
          </p:cNvSpPr>
          <p:nvPr>
            <p:ph type="title"/>
          </p:nvPr>
        </p:nvSpPr>
        <p:spPr/>
        <p:txBody>
          <a:bodyPr/>
          <a:lstStyle/>
          <a:p>
            <a:r>
              <a:rPr lang="en-GB" dirty="0"/>
              <a:t>Draft Mandate</a:t>
            </a:r>
          </a:p>
        </p:txBody>
      </p:sp>
      <p:sp>
        <p:nvSpPr>
          <p:cNvPr id="3" name="Date Placeholder 2">
            <a:extLst>
              <a:ext uri="{FF2B5EF4-FFF2-40B4-BE49-F238E27FC236}">
                <a16:creationId xmlns:a16="http://schemas.microsoft.com/office/drawing/2014/main" id="{32B479A8-3C9B-3341-8E05-D07CD5973A47}"/>
              </a:ext>
            </a:extLst>
          </p:cNvPr>
          <p:cNvSpPr>
            <a:spLocks noGrp="1"/>
          </p:cNvSpPr>
          <p:nvPr>
            <p:ph type="dt" sz="half" idx="10"/>
          </p:nvPr>
        </p:nvSpPr>
        <p:spPr/>
        <p:txBody>
          <a:bodyPr/>
          <a:lstStyle/>
          <a:p>
            <a:r>
              <a:rPr lang="en-US"/>
              <a:t>L.Gatignon, 29-11-2018</a:t>
            </a:r>
            <a:endParaRPr lang="en-US" dirty="0"/>
          </a:p>
        </p:txBody>
      </p:sp>
      <p:sp>
        <p:nvSpPr>
          <p:cNvPr id="4" name="Footer Placeholder 3">
            <a:extLst>
              <a:ext uri="{FF2B5EF4-FFF2-40B4-BE49-F238E27FC236}">
                <a16:creationId xmlns:a16="http://schemas.microsoft.com/office/drawing/2014/main" id="{38AAFD3F-0239-5A4D-9691-753DF301ED97}"/>
              </a:ext>
            </a:extLst>
          </p:cNvPr>
          <p:cNvSpPr>
            <a:spLocks noGrp="1"/>
          </p:cNvSpPr>
          <p:nvPr>
            <p:ph type="ftr" sz="quarter" idx="11"/>
          </p:nvPr>
        </p:nvSpPr>
        <p:spPr/>
        <p:txBody>
          <a:bodyPr/>
          <a:lstStyle/>
          <a:p>
            <a:r>
              <a:rPr lang="en-US"/>
              <a:t>EA BI WG Draft Mandate</a:t>
            </a:r>
            <a:endParaRPr lang="en-US" dirty="0"/>
          </a:p>
        </p:txBody>
      </p:sp>
      <p:sp>
        <p:nvSpPr>
          <p:cNvPr id="5" name="Slide Number Placeholder 4">
            <a:extLst>
              <a:ext uri="{FF2B5EF4-FFF2-40B4-BE49-F238E27FC236}">
                <a16:creationId xmlns:a16="http://schemas.microsoft.com/office/drawing/2014/main" id="{0AD0BCE7-9AC8-594F-BD0A-804884ED1A63}"/>
              </a:ext>
            </a:extLst>
          </p:cNvPr>
          <p:cNvSpPr>
            <a:spLocks noGrp="1"/>
          </p:cNvSpPr>
          <p:nvPr>
            <p:ph type="sldNum" sz="quarter" idx="12"/>
          </p:nvPr>
        </p:nvSpPr>
        <p:spPr/>
        <p:txBody>
          <a:bodyPr/>
          <a:lstStyle/>
          <a:p>
            <a:fld id="{8D6C380F-326D-3C40-9EE7-7FBAB0953422}" type="slidenum">
              <a:rPr lang="en-US" smtClean="0"/>
              <a:pPr/>
              <a:t>4</a:t>
            </a:fld>
            <a:endParaRPr lang="en-US"/>
          </a:p>
        </p:txBody>
      </p:sp>
      <p:sp>
        <p:nvSpPr>
          <p:cNvPr id="6" name="Content Placeholder 5">
            <a:extLst>
              <a:ext uri="{FF2B5EF4-FFF2-40B4-BE49-F238E27FC236}">
                <a16:creationId xmlns:a16="http://schemas.microsoft.com/office/drawing/2014/main" id="{09820DCD-669D-8D43-A505-32ABE277595E}"/>
              </a:ext>
            </a:extLst>
          </p:cNvPr>
          <p:cNvSpPr>
            <a:spLocks noGrp="1"/>
          </p:cNvSpPr>
          <p:nvPr>
            <p:ph sz="quarter" idx="13"/>
          </p:nvPr>
        </p:nvSpPr>
        <p:spPr/>
        <p:txBody>
          <a:bodyPr/>
          <a:lstStyle/>
          <a:p>
            <a:pPr marL="0" indent="0">
              <a:buNone/>
            </a:pPr>
            <a:r>
              <a:rPr lang="en-US" dirty="0"/>
              <a:t>A new working group is mandated to address the optimization of the beam instrumentation relevant for efficient and successful operation of the North and East experimental areas, as well as the AD. </a:t>
            </a:r>
          </a:p>
          <a:p>
            <a:pPr marL="0" indent="0">
              <a:buNone/>
            </a:pPr>
            <a:r>
              <a:rPr lang="en-US" dirty="0"/>
              <a:t>Weak points in the existing instrumentation must be identified and solutions must be proposed, costed and prioritized. This includes the instrumentation in the secondary beams as well in the primary transfer lines towards the production targets as far as relevant for the experimental areas.  The working group shall work in synergy with the SLAWG, which addresses typically the primary beam instrumentation.</a:t>
            </a:r>
          </a:p>
          <a:p>
            <a:pPr marL="0" indent="0">
              <a:buNone/>
            </a:pPr>
            <a:r>
              <a:rPr lang="en-US" dirty="0"/>
              <a:t>Shortcomings may be due to equipment degradation, missing functionality or required additional information.</a:t>
            </a:r>
          </a:p>
          <a:p>
            <a:pPr marL="0" indent="0">
              <a:buNone/>
            </a:pPr>
            <a:r>
              <a:rPr lang="en-US" dirty="0"/>
              <a:t>The </a:t>
            </a:r>
            <a:r>
              <a:rPr lang="en-US"/>
              <a:t>working group reports to IEFC.</a:t>
            </a:r>
            <a:endParaRPr lang="en-US" dirty="0"/>
          </a:p>
          <a:p>
            <a:endParaRPr lang="en-GB" dirty="0"/>
          </a:p>
        </p:txBody>
      </p:sp>
    </p:spTree>
    <p:extLst>
      <p:ext uri="{BB962C8B-B14F-4D97-AF65-F5344CB8AC3E}">
        <p14:creationId xmlns:p14="http://schemas.microsoft.com/office/powerpoint/2010/main" val="2418363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FE2B1-8E47-2E40-B270-25B8C709C2E8}"/>
              </a:ext>
            </a:extLst>
          </p:cNvPr>
          <p:cNvSpPr>
            <a:spLocks noGrp="1"/>
          </p:cNvSpPr>
          <p:nvPr>
            <p:ph type="title"/>
          </p:nvPr>
        </p:nvSpPr>
        <p:spPr/>
        <p:txBody>
          <a:bodyPr/>
          <a:lstStyle/>
          <a:p>
            <a:r>
              <a:rPr lang="en-GB" dirty="0"/>
              <a:t>Deliverables</a:t>
            </a:r>
          </a:p>
        </p:txBody>
      </p:sp>
      <p:sp>
        <p:nvSpPr>
          <p:cNvPr id="3" name="Date Placeholder 2">
            <a:extLst>
              <a:ext uri="{FF2B5EF4-FFF2-40B4-BE49-F238E27FC236}">
                <a16:creationId xmlns:a16="http://schemas.microsoft.com/office/drawing/2014/main" id="{832280F7-1A01-9A40-9D9D-E73C30A94A30}"/>
              </a:ext>
            </a:extLst>
          </p:cNvPr>
          <p:cNvSpPr>
            <a:spLocks noGrp="1"/>
          </p:cNvSpPr>
          <p:nvPr>
            <p:ph type="dt" sz="half" idx="10"/>
          </p:nvPr>
        </p:nvSpPr>
        <p:spPr/>
        <p:txBody>
          <a:bodyPr/>
          <a:lstStyle/>
          <a:p>
            <a:r>
              <a:rPr lang="en-US"/>
              <a:t>L.Gatignon, 29-11-2018</a:t>
            </a:r>
            <a:endParaRPr lang="en-US" dirty="0"/>
          </a:p>
        </p:txBody>
      </p:sp>
      <p:sp>
        <p:nvSpPr>
          <p:cNvPr id="4" name="Footer Placeholder 3">
            <a:extLst>
              <a:ext uri="{FF2B5EF4-FFF2-40B4-BE49-F238E27FC236}">
                <a16:creationId xmlns:a16="http://schemas.microsoft.com/office/drawing/2014/main" id="{34201043-ADB7-5644-B766-8D4BC10AE577}"/>
              </a:ext>
            </a:extLst>
          </p:cNvPr>
          <p:cNvSpPr>
            <a:spLocks noGrp="1"/>
          </p:cNvSpPr>
          <p:nvPr>
            <p:ph type="ftr" sz="quarter" idx="11"/>
          </p:nvPr>
        </p:nvSpPr>
        <p:spPr/>
        <p:txBody>
          <a:bodyPr/>
          <a:lstStyle/>
          <a:p>
            <a:r>
              <a:rPr lang="en-US"/>
              <a:t>EA BI WG Draft Mandate</a:t>
            </a:r>
            <a:endParaRPr lang="en-US" dirty="0"/>
          </a:p>
        </p:txBody>
      </p:sp>
      <p:sp>
        <p:nvSpPr>
          <p:cNvPr id="5" name="Slide Number Placeholder 4">
            <a:extLst>
              <a:ext uri="{FF2B5EF4-FFF2-40B4-BE49-F238E27FC236}">
                <a16:creationId xmlns:a16="http://schemas.microsoft.com/office/drawing/2014/main" id="{B86C9728-3D43-FA4D-A80C-E4F9A7CE62DB}"/>
              </a:ext>
            </a:extLst>
          </p:cNvPr>
          <p:cNvSpPr>
            <a:spLocks noGrp="1"/>
          </p:cNvSpPr>
          <p:nvPr>
            <p:ph type="sldNum" sz="quarter" idx="12"/>
          </p:nvPr>
        </p:nvSpPr>
        <p:spPr/>
        <p:txBody>
          <a:bodyPr/>
          <a:lstStyle/>
          <a:p>
            <a:fld id="{8D6C380F-326D-3C40-9EE7-7FBAB0953422}" type="slidenum">
              <a:rPr lang="en-US" smtClean="0"/>
              <a:pPr/>
              <a:t>5</a:t>
            </a:fld>
            <a:endParaRPr lang="en-US"/>
          </a:p>
        </p:txBody>
      </p:sp>
      <p:sp>
        <p:nvSpPr>
          <p:cNvPr id="6" name="Content Placeholder 5">
            <a:extLst>
              <a:ext uri="{FF2B5EF4-FFF2-40B4-BE49-F238E27FC236}">
                <a16:creationId xmlns:a16="http://schemas.microsoft.com/office/drawing/2014/main" id="{419D980E-DE18-484C-9F5A-390AB74E0EE5}"/>
              </a:ext>
            </a:extLst>
          </p:cNvPr>
          <p:cNvSpPr>
            <a:spLocks noGrp="1"/>
          </p:cNvSpPr>
          <p:nvPr>
            <p:ph sz="quarter" idx="13"/>
          </p:nvPr>
        </p:nvSpPr>
        <p:spPr>
          <a:xfrm>
            <a:off x="457200" y="1260000"/>
            <a:ext cx="8515350" cy="5016068"/>
          </a:xfrm>
        </p:spPr>
        <p:txBody>
          <a:bodyPr/>
          <a:lstStyle/>
          <a:p>
            <a:pPr marL="0" indent="0">
              <a:buNone/>
            </a:pPr>
            <a:r>
              <a:rPr lang="en-US" dirty="0"/>
              <a:t>The deliverables expected from the working group are the following:</a:t>
            </a:r>
          </a:p>
          <a:p>
            <a:pPr marL="457200" lvl="0" indent="-457200">
              <a:buFont typeface="+mj-lt"/>
              <a:buAutoNum type="arabicPeriod"/>
            </a:pPr>
            <a:r>
              <a:rPr lang="en-US" dirty="0"/>
              <a:t>Provide an </a:t>
            </a:r>
            <a:r>
              <a:rPr lang="en-US" b="1" dirty="0"/>
              <a:t>inventory of the present situation </a:t>
            </a:r>
            <a:r>
              <a:rPr lang="en-US" dirty="0"/>
              <a:t>and of the present and future needs,</a:t>
            </a:r>
          </a:p>
          <a:p>
            <a:pPr marL="457200" lvl="0" indent="-457200">
              <a:buFont typeface="+mj-lt"/>
              <a:buAutoNum type="arabicPeriod"/>
            </a:pPr>
            <a:r>
              <a:rPr lang="en-US" dirty="0"/>
              <a:t>Evaluate the </a:t>
            </a:r>
            <a:r>
              <a:rPr lang="en-US" b="1" dirty="0"/>
              <a:t>state of the hardware</a:t>
            </a:r>
            <a:r>
              <a:rPr lang="en-US" dirty="0"/>
              <a:t>, the possibilities and difficulties for maintenance and renovation and the long-term availability of expertise,</a:t>
            </a:r>
          </a:p>
          <a:p>
            <a:pPr marL="457200" lvl="0" indent="-457200">
              <a:buFont typeface="+mj-lt"/>
              <a:buAutoNum type="arabicPeriod"/>
            </a:pPr>
            <a:r>
              <a:rPr lang="en-US" dirty="0"/>
              <a:t>Evaluate the present and future </a:t>
            </a:r>
            <a:r>
              <a:rPr lang="en-US" b="1" dirty="0"/>
              <a:t>needs for R&amp;D</a:t>
            </a:r>
            <a:r>
              <a:rPr lang="en-US" dirty="0"/>
              <a:t>,</a:t>
            </a:r>
          </a:p>
          <a:p>
            <a:pPr marL="457200" lvl="0" indent="-457200">
              <a:buFont typeface="+mj-lt"/>
              <a:buAutoNum type="arabicPeriod"/>
            </a:pPr>
            <a:r>
              <a:rPr lang="en-US" dirty="0"/>
              <a:t>Define </a:t>
            </a:r>
            <a:r>
              <a:rPr lang="en-US" b="1" dirty="0"/>
              <a:t>baseline requirements for post-LS2 and LS3 requirements</a:t>
            </a:r>
            <a:r>
              <a:rPr lang="en-US" dirty="0"/>
              <a:t>, including the associated </a:t>
            </a:r>
            <a:r>
              <a:rPr lang="en-US" b="1" dirty="0"/>
              <a:t>resources</a:t>
            </a:r>
            <a:r>
              <a:rPr lang="en-US" dirty="0"/>
              <a:t>.</a:t>
            </a:r>
          </a:p>
          <a:p>
            <a:pPr marL="0" indent="0">
              <a:buNone/>
            </a:pPr>
            <a:endParaRPr lang="en-GB" dirty="0"/>
          </a:p>
        </p:txBody>
      </p:sp>
    </p:spTree>
    <p:extLst>
      <p:ext uri="{BB962C8B-B14F-4D97-AF65-F5344CB8AC3E}">
        <p14:creationId xmlns:p14="http://schemas.microsoft.com/office/powerpoint/2010/main" val="2235038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1A990-5376-FB4F-9275-9BBD883A2357}"/>
              </a:ext>
            </a:extLst>
          </p:cNvPr>
          <p:cNvSpPr>
            <a:spLocks noGrp="1"/>
          </p:cNvSpPr>
          <p:nvPr>
            <p:ph type="title"/>
          </p:nvPr>
        </p:nvSpPr>
        <p:spPr/>
        <p:txBody>
          <a:bodyPr/>
          <a:lstStyle/>
          <a:p>
            <a:r>
              <a:rPr lang="en-GB" dirty="0"/>
              <a:t>Organisation</a:t>
            </a:r>
          </a:p>
        </p:txBody>
      </p:sp>
      <p:sp>
        <p:nvSpPr>
          <p:cNvPr id="3" name="Date Placeholder 2">
            <a:extLst>
              <a:ext uri="{FF2B5EF4-FFF2-40B4-BE49-F238E27FC236}">
                <a16:creationId xmlns:a16="http://schemas.microsoft.com/office/drawing/2014/main" id="{026F9012-EE9F-0F46-8A11-B80E3DDCC331}"/>
              </a:ext>
            </a:extLst>
          </p:cNvPr>
          <p:cNvSpPr>
            <a:spLocks noGrp="1"/>
          </p:cNvSpPr>
          <p:nvPr>
            <p:ph type="dt" sz="half" idx="10"/>
          </p:nvPr>
        </p:nvSpPr>
        <p:spPr/>
        <p:txBody>
          <a:bodyPr/>
          <a:lstStyle/>
          <a:p>
            <a:r>
              <a:rPr lang="en-US"/>
              <a:t>L.Gatignon, 29-11-2018</a:t>
            </a:r>
            <a:endParaRPr lang="en-US" dirty="0"/>
          </a:p>
        </p:txBody>
      </p:sp>
      <p:sp>
        <p:nvSpPr>
          <p:cNvPr id="4" name="Footer Placeholder 3">
            <a:extLst>
              <a:ext uri="{FF2B5EF4-FFF2-40B4-BE49-F238E27FC236}">
                <a16:creationId xmlns:a16="http://schemas.microsoft.com/office/drawing/2014/main" id="{C74CB7A4-05B6-7A47-9127-38CCA59AAC28}"/>
              </a:ext>
            </a:extLst>
          </p:cNvPr>
          <p:cNvSpPr>
            <a:spLocks noGrp="1"/>
          </p:cNvSpPr>
          <p:nvPr>
            <p:ph type="ftr" sz="quarter" idx="11"/>
          </p:nvPr>
        </p:nvSpPr>
        <p:spPr/>
        <p:txBody>
          <a:bodyPr/>
          <a:lstStyle/>
          <a:p>
            <a:r>
              <a:rPr lang="en-US"/>
              <a:t>EA BI WG Draft Mandate</a:t>
            </a:r>
            <a:endParaRPr lang="en-US" dirty="0"/>
          </a:p>
        </p:txBody>
      </p:sp>
      <p:sp>
        <p:nvSpPr>
          <p:cNvPr id="5" name="Slide Number Placeholder 4">
            <a:extLst>
              <a:ext uri="{FF2B5EF4-FFF2-40B4-BE49-F238E27FC236}">
                <a16:creationId xmlns:a16="http://schemas.microsoft.com/office/drawing/2014/main" id="{64A2F315-F9B6-3748-A094-D9DFC45FD78E}"/>
              </a:ext>
            </a:extLst>
          </p:cNvPr>
          <p:cNvSpPr>
            <a:spLocks noGrp="1"/>
          </p:cNvSpPr>
          <p:nvPr>
            <p:ph type="sldNum" sz="quarter" idx="12"/>
          </p:nvPr>
        </p:nvSpPr>
        <p:spPr/>
        <p:txBody>
          <a:bodyPr/>
          <a:lstStyle/>
          <a:p>
            <a:fld id="{8D6C380F-326D-3C40-9EE7-7FBAB0953422}" type="slidenum">
              <a:rPr lang="en-US" smtClean="0"/>
              <a:pPr/>
              <a:t>6</a:t>
            </a:fld>
            <a:endParaRPr lang="en-US"/>
          </a:p>
        </p:txBody>
      </p:sp>
      <p:sp>
        <p:nvSpPr>
          <p:cNvPr id="6" name="Content Placeholder 5">
            <a:extLst>
              <a:ext uri="{FF2B5EF4-FFF2-40B4-BE49-F238E27FC236}">
                <a16:creationId xmlns:a16="http://schemas.microsoft.com/office/drawing/2014/main" id="{CEC40E78-71E8-3748-841B-C7E86827E02A}"/>
              </a:ext>
            </a:extLst>
          </p:cNvPr>
          <p:cNvSpPr>
            <a:spLocks noGrp="1"/>
          </p:cNvSpPr>
          <p:nvPr>
            <p:ph sz="quarter" idx="13"/>
          </p:nvPr>
        </p:nvSpPr>
        <p:spPr/>
        <p:txBody>
          <a:bodyPr/>
          <a:lstStyle/>
          <a:p>
            <a:pPr marL="0" indent="0">
              <a:buNone/>
            </a:pPr>
            <a:r>
              <a:rPr lang="en-GB" dirty="0"/>
              <a:t>Co-chairs: 	Jocelyn Tan + Lau </a:t>
            </a:r>
            <a:r>
              <a:rPr lang="en-GB" dirty="0" err="1"/>
              <a:t>Gatignon</a:t>
            </a:r>
            <a:endParaRPr lang="en-GB" dirty="0"/>
          </a:p>
          <a:p>
            <a:pPr marL="0" indent="0">
              <a:buNone/>
            </a:pPr>
            <a:r>
              <a:rPr lang="en-GB" dirty="0" err="1"/>
              <a:t>Sc.Secretary</a:t>
            </a:r>
            <a:r>
              <a:rPr lang="en-GB" dirty="0"/>
              <a:t>:	</a:t>
            </a:r>
            <a:r>
              <a:rPr lang="en-GB" dirty="0" err="1"/>
              <a:t>Inaki</a:t>
            </a:r>
            <a:r>
              <a:rPr lang="en-GB" dirty="0"/>
              <a:t> Ortega Ruiz</a:t>
            </a:r>
          </a:p>
          <a:p>
            <a:pPr marL="0" indent="0">
              <a:buNone/>
            </a:pPr>
            <a:r>
              <a:rPr lang="en-GB" dirty="0"/>
              <a:t>Membership: 	See separate pdf file</a:t>
            </a:r>
          </a:p>
          <a:p>
            <a:pPr marL="0" indent="0">
              <a:buNone/>
            </a:pPr>
            <a:endParaRPr lang="en-GB" dirty="0"/>
          </a:p>
          <a:p>
            <a:pPr marL="0" indent="0">
              <a:buNone/>
            </a:pPr>
            <a:endParaRPr lang="en-GB" dirty="0"/>
          </a:p>
          <a:p>
            <a:pPr marL="0" indent="0">
              <a:buNone/>
            </a:pPr>
            <a:r>
              <a:rPr lang="en-GB" dirty="0"/>
              <a:t>Mandate and strategy approved by IEFC on 29 June</a:t>
            </a:r>
          </a:p>
          <a:p>
            <a:pPr marL="0" indent="0">
              <a:buNone/>
            </a:pPr>
            <a:r>
              <a:rPr lang="en-GB" dirty="0"/>
              <a:t>Timeline to be agreed and communicated to Roberto </a:t>
            </a:r>
            <a:r>
              <a:rPr lang="en-GB" dirty="0" err="1"/>
              <a:t>Losito</a:t>
            </a:r>
            <a:endParaRPr lang="en-GB" dirty="0"/>
          </a:p>
        </p:txBody>
      </p:sp>
    </p:spTree>
    <p:extLst>
      <p:ext uri="{BB962C8B-B14F-4D97-AF65-F5344CB8AC3E}">
        <p14:creationId xmlns:p14="http://schemas.microsoft.com/office/powerpoint/2010/main" val="1971654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24333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EE864B-0DEB-264B-BECE-FDB45F555700}"/>
              </a:ext>
            </a:extLst>
          </p:cNvPr>
          <p:cNvSpPr>
            <a:spLocks noGrp="1"/>
          </p:cNvSpPr>
          <p:nvPr>
            <p:ph type="dt" sz="half" idx="10"/>
          </p:nvPr>
        </p:nvSpPr>
        <p:spPr/>
        <p:txBody>
          <a:bodyPr/>
          <a:lstStyle/>
          <a:p>
            <a:r>
              <a:rPr lang="en-US"/>
              <a:t>L.Gatignon, 29-11-2018</a:t>
            </a:r>
            <a:endParaRPr lang="en-US" dirty="0"/>
          </a:p>
        </p:txBody>
      </p:sp>
      <p:sp>
        <p:nvSpPr>
          <p:cNvPr id="3" name="Footer Placeholder 2">
            <a:extLst>
              <a:ext uri="{FF2B5EF4-FFF2-40B4-BE49-F238E27FC236}">
                <a16:creationId xmlns:a16="http://schemas.microsoft.com/office/drawing/2014/main" id="{324C5746-21B8-514B-968F-29A431C1AC80}"/>
              </a:ext>
            </a:extLst>
          </p:cNvPr>
          <p:cNvSpPr>
            <a:spLocks noGrp="1"/>
          </p:cNvSpPr>
          <p:nvPr>
            <p:ph type="ftr" sz="quarter" idx="11"/>
          </p:nvPr>
        </p:nvSpPr>
        <p:spPr/>
        <p:txBody>
          <a:bodyPr/>
          <a:lstStyle/>
          <a:p>
            <a:r>
              <a:rPr lang="en-US"/>
              <a:t>EA BI WG Draft Mandate</a:t>
            </a:r>
            <a:endParaRPr lang="en-US" dirty="0"/>
          </a:p>
        </p:txBody>
      </p:sp>
      <p:sp>
        <p:nvSpPr>
          <p:cNvPr id="4" name="Slide Number Placeholder 3">
            <a:extLst>
              <a:ext uri="{FF2B5EF4-FFF2-40B4-BE49-F238E27FC236}">
                <a16:creationId xmlns:a16="http://schemas.microsoft.com/office/drawing/2014/main" id="{603008FF-7198-7741-80CF-07972CE0EF75}"/>
              </a:ext>
            </a:extLst>
          </p:cNvPr>
          <p:cNvSpPr>
            <a:spLocks noGrp="1"/>
          </p:cNvSpPr>
          <p:nvPr>
            <p:ph type="sldNum" sz="quarter" idx="12"/>
          </p:nvPr>
        </p:nvSpPr>
        <p:spPr/>
        <p:txBody>
          <a:bodyPr/>
          <a:lstStyle/>
          <a:p>
            <a:fld id="{8D6C380F-326D-3C40-9EE7-7FBAB0953422}" type="slidenum">
              <a:rPr lang="en-US" smtClean="0"/>
              <a:pPr/>
              <a:t>8</a:t>
            </a:fld>
            <a:endParaRPr lang="en-US"/>
          </a:p>
        </p:txBody>
      </p:sp>
      <p:pic>
        <p:nvPicPr>
          <p:cNvPr id="5" name="Picture 4">
            <a:extLst>
              <a:ext uri="{FF2B5EF4-FFF2-40B4-BE49-F238E27FC236}">
                <a16:creationId xmlns:a16="http://schemas.microsoft.com/office/drawing/2014/main" id="{8BE7E92E-06A3-C645-85A2-04CDB3FBA6B2}"/>
              </a:ext>
            </a:extLst>
          </p:cNvPr>
          <p:cNvPicPr>
            <a:picLocks noChangeAspect="1"/>
          </p:cNvPicPr>
          <p:nvPr/>
        </p:nvPicPr>
        <p:blipFill>
          <a:blip r:embed="rId2"/>
          <a:stretch>
            <a:fillRect/>
          </a:stretch>
        </p:blipFill>
        <p:spPr>
          <a:xfrm>
            <a:off x="-3675" y="0"/>
            <a:ext cx="9147676" cy="6855247"/>
          </a:xfrm>
          <a:prstGeom prst="rect">
            <a:avLst/>
          </a:prstGeom>
        </p:spPr>
      </p:pic>
      <p:sp>
        <p:nvSpPr>
          <p:cNvPr id="6" name="TextBox 5">
            <a:extLst>
              <a:ext uri="{FF2B5EF4-FFF2-40B4-BE49-F238E27FC236}">
                <a16:creationId xmlns:a16="http://schemas.microsoft.com/office/drawing/2014/main" id="{32D29BDF-1652-5C4A-8D21-0FA1DEC25322}"/>
              </a:ext>
            </a:extLst>
          </p:cNvPr>
          <p:cNvSpPr txBox="1"/>
          <p:nvPr/>
        </p:nvSpPr>
        <p:spPr>
          <a:xfrm>
            <a:off x="7282594" y="0"/>
            <a:ext cx="1861407" cy="461665"/>
          </a:xfrm>
          <a:prstGeom prst="rect">
            <a:avLst/>
          </a:prstGeom>
          <a:noFill/>
        </p:spPr>
        <p:txBody>
          <a:bodyPr wrap="none" rtlCol="0">
            <a:spAutoFit/>
          </a:bodyPr>
          <a:lstStyle/>
          <a:p>
            <a:r>
              <a:rPr lang="en-GB" sz="2400" b="1" dirty="0"/>
              <a:t>Preliminary</a:t>
            </a:r>
          </a:p>
        </p:txBody>
      </p:sp>
    </p:spTree>
    <p:extLst>
      <p:ext uri="{BB962C8B-B14F-4D97-AF65-F5344CB8AC3E}">
        <p14:creationId xmlns:p14="http://schemas.microsoft.com/office/powerpoint/2010/main" val="3786606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DBDB908-4ACA-CB41-BACD-9181202F8320}"/>
              </a:ext>
            </a:extLst>
          </p:cNvPr>
          <p:cNvPicPr>
            <a:picLocks noChangeAspect="1"/>
          </p:cNvPicPr>
          <p:nvPr/>
        </p:nvPicPr>
        <p:blipFill>
          <a:blip r:embed="rId2"/>
          <a:stretch>
            <a:fillRect/>
          </a:stretch>
        </p:blipFill>
        <p:spPr>
          <a:xfrm>
            <a:off x="0" y="0"/>
            <a:ext cx="9151350" cy="6858000"/>
          </a:xfrm>
          <a:prstGeom prst="rect">
            <a:avLst/>
          </a:prstGeom>
        </p:spPr>
      </p:pic>
      <p:sp>
        <p:nvSpPr>
          <p:cNvPr id="4" name="TextBox 3">
            <a:extLst>
              <a:ext uri="{FF2B5EF4-FFF2-40B4-BE49-F238E27FC236}">
                <a16:creationId xmlns:a16="http://schemas.microsoft.com/office/drawing/2014/main" id="{D526B11D-43C7-D640-B72C-AF5F23ED8908}"/>
              </a:ext>
            </a:extLst>
          </p:cNvPr>
          <p:cNvSpPr txBox="1"/>
          <p:nvPr/>
        </p:nvSpPr>
        <p:spPr>
          <a:xfrm>
            <a:off x="7282594" y="0"/>
            <a:ext cx="1861407" cy="461665"/>
          </a:xfrm>
          <a:prstGeom prst="rect">
            <a:avLst/>
          </a:prstGeom>
          <a:noFill/>
        </p:spPr>
        <p:txBody>
          <a:bodyPr wrap="none" rtlCol="0">
            <a:spAutoFit/>
          </a:bodyPr>
          <a:lstStyle/>
          <a:p>
            <a:r>
              <a:rPr lang="en-GB" sz="2400" b="1" dirty="0"/>
              <a:t>Preliminary</a:t>
            </a:r>
          </a:p>
        </p:txBody>
      </p:sp>
      <p:sp>
        <p:nvSpPr>
          <p:cNvPr id="2" name="Date Placeholder 1">
            <a:extLst>
              <a:ext uri="{FF2B5EF4-FFF2-40B4-BE49-F238E27FC236}">
                <a16:creationId xmlns:a16="http://schemas.microsoft.com/office/drawing/2014/main" id="{119BC72B-98FC-194F-BE38-A39E0FAD546C}"/>
              </a:ext>
            </a:extLst>
          </p:cNvPr>
          <p:cNvSpPr>
            <a:spLocks noGrp="1"/>
          </p:cNvSpPr>
          <p:nvPr>
            <p:ph type="dt" sz="half" idx="10"/>
          </p:nvPr>
        </p:nvSpPr>
        <p:spPr/>
        <p:txBody>
          <a:bodyPr/>
          <a:lstStyle/>
          <a:p>
            <a:r>
              <a:rPr lang="en-US"/>
              <a:t>L.Gatignon, 29-11-2018</a:t>
            </a:r>
            <a:endParaRPr lang="en-US" dirty="0"/>
          </a:p>
        </p:txBody>
      </p:sp>
      <p:sp>
        <p:nvSpPr>
          <p:cNvPr id="5" name="Footer Placeholder 4">
            <a:extLst>
              <a:ext uri="{FF2B5EF4-FFF2-40B4-BE49-F238E27FC236}">
                <a16:creationId xmlns:a16="http://schemas.microsoft.com/office/drawing/2014/main" id="{21F6A889-2AF2-4949-8D03-E21F29F51627}"/>
              </a:ext>
            </a:extLst>
          </p:cNvPr>
          <p:cNvSpPr>
            <a:spLocks noGrp="1"/>
          </p:cNvSpPr>
          <p:nvPr>
            <p:ph type="ftr" sz="quarter" idx="11"/>
          </p:nvPr>
        </p:nvSpPr>
        <p:spPr/>
        <p:txBody>
          <a:bodyPr/>
          <a:lstStyle/>
          <a:p>
            <a:r>
              <a:rPr lang="en-US"/>
              <a:t>EA BI WG Draft Mandate</a:t>
            </a:r>
            <a:endParaRPr lang="en-US" dirty="0"/>
          </a:p>
        </p:txBody>
      </p:sp>
      <p:sp>
        <p:nvSpPr>
          <p:cNvPr id="6" name="Slide Number Placeholder 5">
            <a:extLst>
              <a:ext uri="{FF2B5EF4-FFF2-40B4-BE49-F238E27FC236}">
                <a16:creationId xmlns:a16="http://schemas.microsoft.com/office/drawing/2014/main" id="{CF9A8B56-F0F9-8E44-A420-A6BF595B776F}"/>
              </a:ext>
            </a:extLst>
          </p:cNvPr>
          <p:cNvSpPr>
            <a:spLocks noGrp="1"/>
          </p:cNvSpPr>
          <p:nvPr>
            <p:ph type="sldNum" sz="quarter" idx="12"/>
          </p:nvPr>
        </p:nvSpPr>
        <p:spPr/>
        <p:txBody>
          <a:bodyPr/>
          <a:lstStyle/>
          <a:p>
            <a:fld id="{8D6C380F-326D-3C40-9EE7-7FBAB0953422}" type="slidenum">
              <a:rPr lang="en-US" smtClean="0"/>
              <a:pPr/>
              <a:t>9</a:t>
            </a:fld>
            <a:endParaRPr lang="en-US"/>
          </a:p>
        </p:txBody>
      </p:sp>
    </p:spTree>
    <p:extLst>
      <p:ext uri="{BB962C8B-B14F-4D97-AF65-F5344CB8AC3E}">
        <p14:creationId xmlns:p14="http://schemas.microsoft.com/office/powerpoint/2010/main" val="1964625795"/>
      </p:ext>
    </p:extLst>
  </p:cSld>
  <p:clrMapOvr>
    <a:masterClrMapping/>
  </p:clrMapOvr>
</p:sld>
</file>

<file path=ppt/theme/theme1.xml><?xml version="1.0" encoding="utf-8"?>
<a:theme xmlns:a="http://schemas.openxmlformats.org/drawingml/2006/main" name="CERN_ENdept_Presentation_ArialFont">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CERN_ENdept_Presentation_ArialFont.potx</Template>
  <TotalTime>1799</TotalTime>
  <Words>563</Words>
  <Application>Microsoft Macintosh PowerPoint</Application>
  <PresentationFormat>On-screen Show (4:3)</PresentationFormat>
  <Paragraphs>55</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Ubuntu</vt:lpstr>
      <vt:lpstr>Ubuntu Light</vt:lpstr>
      <vt:lpstr>CERN_ENdept_Presentation_ArialFont</vt:lpstr>
      <vt:lpstr> EA BI WG Draft Mandate</vt:lpstr>
      <vt:lpstr>EA-BI working group –Introduction (1)</vt:lpstr>
      <vt:lpstr>EA-BI working group –Introduction (2)</vt:lpstr>
      <vt:lpstr>Draft Mandate</vt:lpstr>
      <vt:lpstr>Deliverables</vt:lpstr>
      <vt:lpstr>Organisation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Microsoft Office User</cp:lastModifiedBy>
  <cp:revision>132</cp:revision>
  <cp:lastPrinted>2018-06-12T16:28:02Z</cp:lastPrinted>
  <dcterms:created xsi:type="dcterms:W3CDTF">2014-04-09T15:49:20Z</dcterms:created>
  <dcterms:modified xsi:type="dcterms:W3CDTF">2018-11-16T07:30:12Z</dcterms:modified>
</cp:coreProperties>
</file>