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256" r:id="rId2"/>
    <p:sldId id="306" r:id="rId3"/>
    <p:sldId id="308" r:id="rId4"/>
    <p:sldId id="310" r:id="rId5"/>
    <p:sldId id="311" r:id="rId6"/>
    <p:sldId id="309" r:id="rId7"/>
    <p:sldId id="313" r:id="rId8"/>
    <p:sldId id="314" r:id="rId9"/>
    <p:sldId id="315" r:id="rId10"/>
    <p:sldId id="307" r:id="rId11"/>
    <p:sldId id="316" r:id="rId12"/>
    <p:sldId id="30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9039"/>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31"/>
    <p:restoredTop sz="94804"/>
  </p:normalViewPr>
  <p:slideViewPr>
    <p:cSldViewPr snapToGrid="0" snapToObjects="1">
      <p:cViewPr varScale="1">
        <p:scale>
          <a:sx n="91" d="100"/>
          <a:sy n="91" d="100"/>
        </p:scale>
        <p:origin x="166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11/22/18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11/22/18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21BB37-7AA6-A640-9CEA-40428FDE6D2A}" type="slidenum">
              <a:rPr lang="en-GB" smtClean="0"/>
              <a:t>2</a:t>
            </a:fld>
            <a:endParaRPr lang="en-GB"/>
          </a:p>
        </p:txBody>
      </p:sp>
    </p:spTree>
    <p:extLst>
      <p:ext uri="{BB962C8B-B14F-4D97-AF65-F5344CB8AC3E}">
        <p14:creationId xmlns:p14="http://schemas.microsoft.com/office/powerpoint/2010/main" val="3487445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Long </a:t>
            </a:r>
          </a:p>
        </p:txBody>
      </p:sp>
      <p:sp>
        <p:nvSpPr>
          <p:cNvPr id="4" name="Slide Number Placeholder 3"/>
          <p:cNvSpPr>
            <a:spLocks noGrp="1"/>
          </p:cNvSpPr>
          <p:nvPr>
            <p:ph type="sldNum" sz="quarter" idx="5"/>
          </p:nvPr>
        </p:nvSpPr>
        <p:spPr/>
        <p:txBody>
          <a:bodyPr/>
          <a:lstStyle/>
          <a:p>
            <a:fld id="{1621BB37-7AA6-A640-9CEA-40428FDE6D2A}" type="slidenum">
              <a:rPr lang="en-GB" smtClean="0"/>
              <a:t>3</a:t>
            </a:fld>
            <a:endParaRPr lang="en-GB"/>
          </a:p>
        </p:txBody>
      </p:sp>
    </p:spTree>
    <p:extLst>
      <p:ext uri="{BB962C8B-B14F-4D97-AF65-F5344CB8AC3E}">
        <p14:creationId xmlns:p14="http://schemas.microsoft.com/office/powerpoint/2010/main" val="126780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a:p>
            <a:endParaRPr lang="en-GB" dirty="0"/>
          </a:p>
        </p:txBody>
      </p:sp>
      <p:sp>
        <p:nvSpPr>
          <p:cNvPr id="4" name="Slide Number Placeholder 3"/>
          <p:cNvSpPr>
            <a:spLocks noGrp="1"/>
          </p:cNvSpPr>
          <p:nvPr>
            <p:ph type="sldNum" sz="quarter" idx="5"/>
          </p:nvPr>
        </p:nvSpPr>
        <p:spPr/>
        <p:txBody>
          <a:bodyPr/>
          <a:lstStyle/>
          <a:p>
            <a:fld id="{1621BB37-7AA6-A640-9CEA-40428FDE6D2A}" type="slidenum">
              <a:rPr lang="en-GB" smtClean="0"/>
              <a:t>8</a:t>
            </a:fld>
            <a:endParaRPr lang="en-GB"/>
          </a:p>
        </p:txBody>
      </p:sp>
    </p:spTree>
    <p:extLst>
      <p:ext uri="{BB962C8B-B14F-4D97-AF65-F5344CB8AC3E}">
        <p14:creationId xmlns:p14="http://schemas.microsoft.com/office/powerpoint/2010/main" val="1185224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BIWGA, 29 November-2018</a:t>
            </a:r>
            <a:endParaRPr lang="en-US" dirty="0"/>
          </a:p>
        </p:txBody>
      </p:sp>
      <p:sp>
        <p:nvSpPr>
          <p:cNvPr id="4" name="Footer Placeholder 3"/>
          <p:cNvSpPr>
            <a:spLocks noGrp="1"/>
          </p:cNvSpPr>
          <p:nvPr>
            <p:ph type="ftr" sz="quarter" idx="11"/>
          </p:nvPr>
        </p:nvSpPr>
        <p:spPr/>
        <p:txBody>
          <a:bodyPr/>
          <a:lstStyle/>
          <a:p>
            <a:r>
              <a:rPr lang="en-US"/>
              <a:t>Instreumentation requiements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BIWGA, 29 November-2018</a:t>
            </a:r>
            <a:endParaRPr lang="en-US" dirty="0"/>
          </a:p>
        </p:txBody>
      </p:sp>
      <p:sp>
        <p:nvSpPr>
          <p:cNvPr id="4" name="Footer Placeholder 3"/>
          <p:cNvSpPr>
            <a:spLocks noGrp="1"/>
          </p:cNvSpPr>
          <p:nvPr>
            <p:ph type="ftr" sz="quarter" idx="11"/>
          </p:nvPr>
        </p:nvSpPr>
        <p:spPr/>
        <p:txBody>
          <a:bodyPr/>
          <a:lstStyle/>
          <a:p>
            <a:r>
              <a:rPr lang="en-US"/>
              <a:t>Instreumentation requiements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BIWGA, 29 November-2018</a:t>
            </a:r>
            <a:endParaRPr lang="en-US" dirty="0"/>
          </a:p>
        </p:txBody>
      </p:sp>
      <p:sp>
        <p:nvSpPr>
          <p:cNvPr id="4" name="Footer Placeholder 3"/>
          <p:cNvSpPr>
            <a:spLocks noGrp="1"/>
          </p:cNvSpPr>
          <p:nvPr>
            <p:ph type="ftr" sz="quarter" idx="11"/>
          </p:nvPr>
        </p:nvSpPr>
        <p:spPr/>
        <p:txBody>
          <a:bodyPr/>
          <a:lstStyle/>
          <a:p>
            <a:r>
              <a:rPr lang="en-US"/>
              <a:t>Instreumentation requiements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BIWGA, 29 November-2018</a:t>
            </a:r>
            <a:endParaRPr lang="en-US" dirty="0"/>
          </a:p>
        </p:txBody>
      </p:sp>
      <p:sp>
        <p:nvSpPr>
          <p:cNvPr id="4" name="Footer Placeholder 3"/>
          <p:cNvSpPr>
            <a:spLocks noGrp="1"/>
          </p:cNvSpPr>
          <p:nvPr>
            <p:ph type="ftr" sz="quarter" idx="11"/>
          </p:nvPr>
        </p:nvSpPr>
        <p:spPr/>
        <p:txBody>
          <a:bodyPr/>
          <a:lstStyle/>
          <a:p>
            <a:r>
              <a:rPr lang="en-US"/>
              <a:t>Instreumentation requiements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BIWGA, 29 November-2018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Instreumentation requiements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613727" cy="1826363"/>
          </a:xfrm>
        </p:spPr>
        <p:txBody>
          <a:bodyPr/>
          <a:lstStyle/>
          <a:p>
            <a:r>
              <a:rPr lang="en-US" sz="3200" dirty="0"/>
              <a:t>Known instrumentation needs for NA + EA</a:t>
            </a:r>
          </a:p>
        </p:txBody>
      </p:sp>
      <p:sp>
        <p:nvSpPr>
          <p:cNvPr id="3" name="Text Placeholder 2"/>
          <p:cNvSpPr>
            <a:spLocks noGrp="1"/>
          </p:cNvSpPr>
          <p:nvPr>
            <p:ph type="body" idx="1"/>
          </p:nvPr>
        </p:nvSpPr>
        <p:spPr/>
        <p:txBody>
          <a:bodyPr>
            <a:normAutofit/>
          </a:bodyPr>
          <a:lstStyle/>
          <a:p>
            <a:pPr>
              <a:lnSpc>
                <a:spcPct val="160000"/>
              </a:lnSpc>
            </a:pPr>
            <a:r>
              <a:rPr lang="en-US" dirty="0"/>
              <a:t>Lau </a:t>
            </a:r>
            <a:r>
              <a:rPr lang="en-US" dirty="0" err="1"/>
              <a:t>Gatignon</a:t>
            </a:r>
            <a:endParaRPr lang="en-US" dirty="0"/>
          </a:p>
        </p:txBody>
      </p:sp>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B9334-D846-204C-8DDA-1D3CBB50C7CB}"/>
              </a:ext>
            </a:extLst>
          </p:cNvPr>
          <p:cNvSpPr>
            <a:spLocks noGrp="1"/>
          </p:cNvSpPr>
          <p:nvPr>
            <p:ph type="title"/>
          </p:nvPr>
        </p:nvSpPr>
        <p:spPr/>
        <p:txBody>
          <a:bodyPr/>
          <a:lstStyle/>
          <a:p>
            <a:r>
              <a:rPr lang="en-GB" dirty="0"/>
              <a:t>East Area</a:t>
            </a:r>
          </a:p>
        </p:txBody>
      </p:sp>
      <p:sp>
        <p:nvSpPr>
          <p:cNvPr id="3" name="Date Placeholder 2">
            <a:extLst>
              <a:ext uri="{FF2B5EF4-FFF2-40B4-BE49-F238E27FC236}">
                <a16:creationId xmlns:a16="http://schemas.microsoft.com/office/drawing/2014/main" id="{56E6F6CB-FFC4-A643-802E-1746F16A10C7}"/>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DE10445E-F7D8-F04A-8645-506D82A3735D}"/>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18636511-EDA2-6A46-BF57-C9F8C2FCB13E}"/>
              </a:ext>
            </a:extLst>
          </p:cNvPr>
          <p:cNvSpPr>
            <a:spLocks noGrp="1"/>
          </p:cNvSpPr>
          <p:nvPr>
            <p:ph type="sldNum" sz="quarter" idx="12"/>
          </p:nvPr>
        </p:nvSpPr>
        <p:spPr/>
        <p:txBody>
          <a:bodyPr/>
          <a:lstStyle/>
          <a:p>
            <a:fld id="{8D6C380F-326D-3C40-9EE7-7FBAB0953422}" type="slidenum">
              <a:rPr lang="en-US" smtClean="0"/>
              <a:pPr/>
              <a:t>10</a:t>
            </a:fld>
            <a:endParaRPr lang="en-US"/>
          </a:p>
        </p:txBody>
      </p:sp>
      <p:sp>
        <p:nvSpPr>
          <p:cNvPr id="6" name="Content Placeholder 5">
            <a:extLst>
              <a:ext uri="{FF2B5EF4-FFF2-40B4-BE49-F238E27FC236}">
                <a16:creationId xmlns:a16="http://schemas.microsoft.com/office/drawing/2014/main" id="{7B9EA937-BBAA-074E-9840-9F42AA9BA787}"/>
              </a:ext>
            </a:extLst>
          </p:cNvPr>
          <p:cNvSpPr>
            <a:spLocks noGrp="1"/>
          </p:cNvSpPr>
          <p:nvPr>
            <p:ph sz="quarter" idx="13"/>
          </p:nvPr>
        </p:nvSpPr>
        <p:spPr>
          <a:xfrm>
            <a:off x="457200" y="844939"/>
            <a:ext cx="8517988" cy="5384802"/>
          </a:xfrm>
        </p:spPr>
        <p:txBody>
          <a:bodyPr>
            <a:normAutofit fontScale="92500"/>
          </a:bodyPr>
          <a:lstStyle/>
          <a:p>
            <a:r>
              <a:rPr lang="en-GB" dirty="0"/>
              <a:t>The East Area goes through a complete renovation program with completely new beam lines. The new East Area will be more similar to the North Area in terms of beam instrumentation. Therefore most of the arguments cited before also apply here.</a:t>
            </a:r>
          </a:p>
          <a:p>
            <a:r>
              <a:rPr lang="en-GB" dirty="0"/>
              <a:t>For the primary beam instrumentation beam loss monitoring must be defined in detail. Also profile and intensity monitoring of the primary beams would profit from developments in the North Area.</a:t>
            </a:r>
          </a:p>
          <a:p>
            <a:r>
              <a:rPr lang="en-GB" dirty="0"/>
              <a:t>In the secondary beams, XBPF (of 20x20 cm</a:t>
            </a:r>
            <a:r>
              <a:rPr lang="en-GB" baseline="30000" dirty="0"/>
              <a:t>2</a:t>
            </a:r>
            <a:r>
              <a:rPr lang="en-GB" dirty="0"/>
              <a:t>?) would be a good solution for the profiles. Time of flight is the most realistic tool for hadron identification at the lower energies, whereas threshold counters could cover the higher energy range. The present XDWC are severely degraded.</a:t>
            </a:r>
          </a:p>
          <a:p>
            <a:r>
              <a:rPr lang="en-GB" dirty="0"/>
              <a:t>No profile </a:t>
            </a:r>
            <a:r>
              <a:rPr lang="en-GB"/>
              <a:t>monitoring exists for T11 (CLOUD).</a:t>
            </a:r>
            <a:endParaRPr lang="en-GB" dirty="0"/>
          </a:p>
          <a:p>
            <a:r>
              <a:rPr lang="en-GB" dirty="0"/>
              <a:t>In the IRRAD and CHARM facility the intensity measurements are difficult, in particular for ion beams.</a:t>
            </a:r>
          </a:p>
        </p:txBody>
      </p:sp>
    </p:spTree>
    <p:extLst>
      <p:ext uri="{BB962C8B-B14F-4D97-AF65-F5344CB8AC3E}">
        <p14:creationId xmlns:p14="http://schemas.microsoft.com/office/powerpoint/2010/main" val="564120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70127-414E-2343-88C4-E9748057DA33}"/>
              </a:ext>
            </a:extLst>
          </p:cNvPr>
          <p:cNvSpPr>
            <a:spLocks noGrp="1"/>
          </p:cNvSpPr>
          <p:nvPr>
            <p:ph type="title"/>
          </p:nvPr>
        </p:nvSpPr>
        <p:spPr>
          <a:xfrm>
            <a:off x="456771" y="124938"/>
            <a:ext cx="8226854" cy="715840"/>
          </a:xfrm>
        </p:spPr>
        <p:txBody>
          <a:bodyPr/>
          <a:lstStyle/>
          <a:p>
            <a:r>
              <a:rPr lang="en-GB" dirty="0"/>
              <a:t>Final remarks</a:t>
            </a:r>
          </a:p>
        </p:txBody>
      </p:sp>
      <p:sp>
        <p:nvSpPr>
          <p:cNvPr id="3" name="Date Placeholder 2">
            <a:extLst>
              <a:ext uri="{FF2B5EF4-FFF2-40B4-BE49-F238E27FC236}">
                <a16:creationId xmlns:a16="http://schemas.microsoft.com/office/drawing/2014/main" id="{37D98AB6-89BE-2447-9A3D-30011D6A55BA}"/>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F65AD242-9A37-2F44-8DBA-E11F7EB362A8}"/>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F6D6BD81-11E4-794B-BDA5-EB6AF9AAF138}"/>
              </a:ext>
            </a:extLst>
          </p:cNvPr>
          <p:cNvSpPr>
            <a:spLocks noGrp="1"/>
          </p:cNvSpPr>
          <p:nvPr>
            <p:ph type="sldNum" sz="quarter" idx="12"/>
          </p:nvPr>
        </p:nvSpPr>
        <p:spPr/>
        <p:txBody>
          <a:bodyPr/>
          <a:lstStyle/>
          <a:p>
            <a:fld id="{8D6C380F-326D-3C40-9EE7-7FBAB0953422}" type="slidenum">
              <a:rPr lang="en-US" smtClean="0"/>
              <a:pPr/>
              <a:t>11</a:t>
            </a:fld>
            <a:endParaRPr lang="en-US"/>
          </a:p>
        </p:txBody>
      </p:sp>
      <p:sp>
        <p:nvSpPr>
          <p:cNvPr id="6" name="Content Placeholder 5">
            <a:extLst>
              <a:ext uri="{FF2B5EF4-FFF2-40B4-BE49-F238E27FC236}">
                <a16:creationId xmlns:a16="http://schemas.microsoft.com/office/drawing/2014/main" id="{B35B76B1-C1A4-9240-8D2B-E64141443EBE}"/>
              </a:ext>
            </a:extLst>
          </p:cNvPr>
          <p:cNvSpPr>
            <a:spLocks noGrp="1"/>
          </p:cNvSpPr>
          <p:nvPr>
            <p:ph sz="quarter" idx="13"/>
          </p:nvPr>
        </p:nvSpPr>
        <p:spPr>
          <a:xfrm>
            <a:off x="61463" y="882966"/>
            <a:ext cx="9074148" cy="5660383"/>
          </a:xfrm>
        </p:spPr>
        <p:txBody>
          <a:bodyPr/>
          <a:lstStyle/>
          <a:p>
            <a:r>
              <a:rPr lang="en-GB" dirty="0"/>
              <a:t>These slides are not intended at all to give the full picture, but just to give a few examples of where we are and where we have to go.</a:t>
            </a:r>
          </a:p>
          <a:p>
            <a:r>
              <a:rPr lang="en-GB" dirty="0"/>
              <a:t>The first step is now to complete the picture, following the proposed timeline.</a:t>
            </a:r>
          </a:p>
          <a:p>
            <a:r>
              <a:rPr lang="en-GB" dirty="0"/>
              <a:t>A stated elsewhere, there is synergy with other activities, such as with SLAWG and with the different consolidation projects.</a:t>
            </a:r>
          </a:p>
          <a:p>
            <a:r>
              <a:rPr lang="en-GB" dirty="0"/>
              <a:t>SLAWG has already brought up many ideas which have been discussed with BI and other groups involved.</a:t>
            </a:r>
          </a:p>
          <a:p>
            <a:r>
              <a:rPr lang="en-GB" dirty="0"/>
              <a:t>EACONS work is starting now on the floor and instrumentation is necessary for the start-up in 2021. The same is true for ELENA.</a:t>
            </a:r>
          </a:p>
          <a:p>
            <a:r>
              <a:rPr lang="en-GB" dirty="0"/>
              <a:t>ADCONS is under way too and instrumentation issues have been discussed in AD since a long time.</a:t>
            </a:r>
          </a:p>
          <a:p>
            <a:r>
              <a:rPr lang="en-GB" dirty="0"/>
              <a:t>For the NA a major consolidation project is under discussion and it becomes important and urgent to define</a:t>
            </a:r>
            <a:r>
              <a:rPr lang="en-GB"/>
              <a:t>/refine </a:t>
            </a:r>
            <a:r>
              <a:rPr lang="en-GB" dirty="0"/>
              <a:t>scope, costs and resources </a:t>
            </a:r>
            <a:r>
              <a:rPr lang="en-GB"/>
              <a:t>for instrumentation now</a:t>
            </a:r>
            <a:r>
              <a:rPr lang="en-GB" dirty="0"/>
              <a:t>.</a:t>
            </a:r>
          </a:p>
        </p:txBody>
      </p:sp>
    </p:spTree>
    <p:extLst>
      <p:ext uri="{BB962C8B-B14F-4D97-AF65-F5344CB8AC3E}">
        <p14:creationId xmlns:p14="http://schemas.microsoft.com/office/powerpoint/2010/main" val="3252123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911F-2583-D949-A109-22B854050770}"/>
              </a:ext>
            </a:extLst>
          </p:cNvPr>
          <p:cNvSpPr>
            <a:spLocks noGrp="1"/>
          </p:cNvSpPr>
          <p:nvPr>
            <p:ph type="title"/>
          </p:nvPr>
        </p:nvSpPr>
        <p:spPr/>
        <p:txBody>
          <a:bodyPr/>
          <a:lstStyle/>
          <a:p>
            <a:r>
              <a:rPr lang="en-GB" dirty="0"/>
              <a:t>Introduction</a:t>
            </a:r>
          </a:p>
        </p:txBody>
      </p:sp>
      <p:sp>
        <p:nvSpPr>
          <p:cNvPr id="3" name="Date Placeholder 2">
            <a:extLst>
              <a:ext uri="{FF2B5EF4-FFF2-40B4-BE49-F238E27FC236}">
                <a16:creationId xmlns:a16="http://schemas.microsoft.com/office/drawing/2014/main" id="{DCFE6053-CD2A-1349-8A57-3907B5EB790B}"/>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2724F0B0-B19C-B540-AC5F-BFBA1F703B99}"/>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3BDD261E-B8C6-8940-A03F-F9B83E9C5F14}"/>
              </a:ext>
            </a:extLst>
          </p:cNvPr>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a:extLst>
              <a:ext uri="{FF2B5EF4-FFF2-40B4-BE49-F238E27FC236}">
                <a16:creationId xmlns:a16="http://schemas.microsoft.com/office/drawing/2014/main" id="{DF858719-47D5-0C4C-9ECC-76D89562CF49}"/>
              </a:ext>
            </a:extLst>
          </p:cNvPr>
          <p:cNvSpPr>
            <a:spLocks noGrp="1"/>
          </p:cNvSpPr>
          <p:nvPr>
            <p:ph sz="quarter" idx="13"/>
          </p:nvPr>
        </p:nvSpPr>
        <p:spPr/>
        <p:txBody>
          <a:bodyPr/>
          <a:lstStyle/>
          <a:p>
            <a:pPr marL="0" indent="0">
              <a:buNone/>
            </a:pPr>
            <a:r>
              <a:rPr lang="en-GB" dirty="0"/>
              <a:t>As stated in the introduction to the mandate, there are limitations in the instrumentation for the North and East Areas. They are due to</a:t>
            </a:r>
          </a:p>
          <a:p>
            <a:r>
              <a:rPr lang="en-GB" dirty="0"/>
              <a:t>Aging of the equipment</a:t>
            </a:r>
          </a:p>
          <a:p>
            <a:r>
              <a:rPr lang="en-GB" dirty="0"/>
              <a:t>Obsolescence of equipment and technology used</a:t>
            </a:r>
          </a:p>
          <a:p>
            <a:r>
              <a:rPr lang="en-GB" dirty="0"/>
              <a:t>Loss of expertise, lack of spares and their availability on the market</a:t>
            </a:r>
          </a:p>
          <a:p>
            <a:r>
              <a:rPr lang="en-GB" dirty="0"/>
              <a:t>Lack of correspondence between performance and needs, </a:t>
            </a:r>
            <a:br>
              <a:rPr lang="en-GB" dirty="0"/>
            </a:br>
            <a:r>
              <a:rPr lang="en-GB" dirty="0"/>
              <a:t>e.g. intensity range</a:t>
            </a:r>
          </a:p>
          <a:p>
            <a:r>
              <a:rPr lang="en-GB" dirty="0"/>
              <a:t>Tighter safety and RP requirements, decrease of allowed dose and hence need for better control of losses and activation</a:t>
            </a:r>
          </a:p>
          <a:p>
            <a:r>
              <a:rPr lang="en-GB" dirty="0"/>
              <a:t>Changing requirements from users, e.g. spill quality</a:t>
            </a:r>
          </a:p>
          <a:p>
            <a:r>
              <a:rPr lang="en-GB" dirty="0"/>
              <a:t>And so forth</a:t>
            </a:r>
          </a:p>
        </p:txBody>
      </p:sp>
    </p:spTree>
    <p:extLst>
      <p:ext uri="{BB962C8B-B14F-4D97-AF65-F5344CB8AC3E}">
        <p14:creationId xmlns:p14="http://schemas.microsoft.com/office/powerpoint/2010/main" val="3968261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69724-8A4A-D04A-9D96-E56B326A21F1}"/>
              </a:ext>
            </a:extLst>
          </p:cNvPr>
          <p:cNvSpPr>
            <a:spLocks noGrp="1"/>
          </p:cNvSpPr>
          <p:nvPr>
            <p:ph type="title"/>
          </p:nvPr>
        </p:nvSpPr>
        <p:spPr/>
        <p:txBody>
          <a:bodyPr/>
          <a:lstStyle/>
          <a:p>
            <a:r>
              <a:rPr lang="en-GB" dirty="0"/>
              <a:t>North Area – primary beams </a:t>
            </a:r>
          </a:p>
        </p:txBody>
      </p:sp>
      <p:sp>
        <p:nvSpPr>
          <p:cNvPr id="3" name="Date Placeholder 2">
            <a:extLst>
              <a:ext uri="{FF2B5EF4-FFF2-40B4-BE49-F238E27FC236}">
                <a16:creationId xmlns:a16="http://schemas.microsoft.com/office/drawing/2014/main" id="{FC71BEDC-5BCD-F540-BB0E-D79E2445F1B7}"/>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9E466540-1228-AC4E-B655-BAAAB4AEF650}"/>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78695D45-6C0D-304F-96FD-BF96EA399A73}"/>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6" name="Content Placeholder 5">
            <a:extLst>
              <a:ext uri="{FF2B5EF4-FFF2-40B4-BE49-F238E27FC236}">
                <a16:creationId xmlns:a16="http://schemas.microsoft.com/office/drawing/2014/main" id="{673A1AB9-6A59-F749-9748-10700AD96C29}"/>
              </a:ext>
            </a:extLst>
          </p:cNvPr>
          <p:cNvSpPr>
            <a:spLocks noGrp="1"/>
          </p:cNvSpPr>
          <p:nvPr>
            <p:ph sz="quarter" idx="13"/>
          </p:nvPr>
        </p:nvSpPr>
        <p:spPr>
          <a:xfrm>
            <a:off x="457200" y="949332"/>
            <a:ext cx="8226425" cy="5407017"/>
          </a:xfrm>
        </p:spPr>
        <p:txBody>
          <a:bodyPr>
            <a:normAutofit/>
          </a:bodyPr>
          <a:lstStyle/>
          <a:p>
            <a:pPr marL="0" indent="0">
              <a:spcBef>
                <a:spcPts val="600"/>
              </a:spcBef>
              <a:buNone/>
            </a:pPr>
            <a:r>
              <a:rPr lang="en-GB" dirty="0"/>
              <a:t>Several problems are outstanding in LSS2, TT20, TDC2, TCC2:</a:t>
            </a:r>
          </a:p>
          <a:p>
            <a:pPr>
              <a:spcBef>
                <a:spcPts val="600"/>
              </a:spcBef>
            </a:pPr>
            <a:r>
              <a:rPr lang="en-GB" dirty="0">
                <a:solidFill>
                  <a:schemeClr val="accent3">
                    <a:lumMod val="75000"/>
                  </a:schemeClr>
                </a:solidFill>
              </a:rPr>
              <a:t>Losses at ZS are too high, therefore</a:t>
            </a:r>
            <a:br>
              <a:rPr lang="en-GB" dirty="0">
                <a:solidFill>
                  <a:schemeClr val="accent3">
                    <a:lumMod val="75000"/>
                  </a:schemeClr>
                </a:solidFill>
              </a:rPr>
            </a:br>
            <a:r>
              <a:rPr lang="en-GB" dirty="0">
                <a:solidFill>
                  <a:schemeClr val="accent3">
                    <a:lumMod val="75000"/>
                  </a:schemeClr>
                </a:solidFill>
              </a:rPr>
              <a:t>long cooldown times before repair</a:t>
            </a:r>
          </a:p>
          <a:p>
            <a:pPr>
              <a:spcBef>
                <a:spcPts val="600"/>
              </a:spcBef>
            </a:pPr>
            <a:r>
              <a:rPr lang="en-GB" dirty="0">
                <a:solidFill>
                  <a:schemeClr val="accent3">
                    <a:lumMod val="75000"/>
                  </a:schemeClr>
                </a:solidFill>
              </a:rPr>
              <a:t>Losses along TT20 – need BLM</a:t>
            </a:r>
          </a:p>
          <a:p>
            <a:pPr>
              <a:spcBef>
                <a:spcPts val="600"/>
              </a:spcBef>
            </a:pPr>
            <a:r>
              <a:rPr lang="en-GB" dirty="0">
                <a:solidFill>
                  <a:schemeClr val="accent3">
                    <a:lumMod val="75000"/>
                  </a:schemeClr>
                </a:solidFill>
              </a:rPr>
              <a:t>Uncertainties about intensities due to calibration </a:t>
            </a:r>
            <a:br>
              <a:rPr lang="en-GB" dirty="0">
                <a:solidFill>
                  <a:schemeClr val="accent3">
                    <a:lumMod val="75000"/>
                  </a:schemeClr>
                </a:solidFill>
              </a:rPr>
            </a:br>
            <a:r>
              <a:rPr lang="en-GB" dirty="0">
                <a:solidFill>
                  <a:schemeClr val="accent3">
                    <a:lumMod val="75000"/>
                  </a:schemeClr>
                </a:solidFill>
              </a:rPr>
              <a:t>and aging of SEM foils. Difficult to estimate</a:t>
            </a:r>
            <a:br>
              <a:rPr lang="en-GB" dirty="0">
                <a:solidFill>
                  <a:schemeClr val="accent3">
                    <a:lumMod val="75000"/>
                  </a:schemeClr>
                </a:solidFill>
              </a:rPr>
            </a:br>
            <a:r>
              <a:rPr lang="en-GB" dirty="0">
                <a:solidFill>
                  <a:schemeClr val="accent3">
                    <a:lumMod val="75000"/>
                  </a:schemeClr>
                </a:solidFill>
              </a:rPr>
              <a:t>the transmission</a:t>
            </a:r>
          </a:p>
          <a:p>
            <a:pPr>
              <a:spcBef>
                <a:spcPts val="600"/>
              </a:spcBef>
            </a:pPr>
            <a:r>
              <a:rPr lang="en-GB" dirty="0">
                <a:solidFill>
                  <a:schemeClr val="accent3">
                    <a:lumMod val="75000"/>
                  </a:schemeClr>
                </a:solidFill>
              </a:rPr>
              <a:t>Steering through splitters problematic,</a:t>
            </a:r>
            <a:br>
              <a:rPr lang="en-GB" dirty="0"/>
            </a:br>
            <a:r>
              <a:rPr lang="en-GB" dirty="0"/>
              <a:t>hence losses and high dose above H6, as well</a:t>
            </a:r>
            <a:br>
              <a:rPr lang="en-GB" dirty="0"/>
            </a:br>
            <a:r>
              <a:rPr lang="en-GB" dirty="0"/>
              <a:t>as tails on T4 profile (therefore lower transmission to T10)</a:t>
            </a:r>
          </a:p>
          <a:p>
            <a:pPr>
              <a:spcBef>
                <a:spcPts val="600"/>
              </a:spcBef>
            </a:pPr>
            <a:r>
              <a:rPr lang="en-GB" dirty="0"/>
              <a:t>Problems around steering to targets (TBIU positioning)</a:t>
            </a:r>
          </a:p>
          <a:p>
            <a:pPr>
              <a:spcBef>
                <a:spcPts val="600"/>
              </a:spcBef>
            </a:pPr>
            <a:r>
              <a:rPr lang="en-GB" dirty="0"/>
              <a:t>Absence of instrumentation around T2 ion splitter</a:t>
            </a:r>
          </a:p>
          <a:p>
            <a:pPr>
              <a:spcBef>
                <a:spcPts val="600"/>
              </a:spcBef>
            </a:pPr>
            <a:r>
              <a:rPr lang="en-GB" dirty="0"/>
              <a:t>More issues from your side?</a:t>
            </a:r>
            <a:br>
              <a:rPr lang="en-GB" dirty="0"/>
            </a:br>
            <a:endParaRPr lang="en-GB" dirty="0"/>
          </a:p>
          <a:p>
            <a:endParaRPr lang="en-GB" dirty="0"/>
          </a:p>
        </p:txBody>
      </p:sp>
      <p:sp>
        <p:nvSpPr>
          <p:cNvPr id="7" name="TextBox 6">
            <a:extLst>
              <a:ext uri="{FF2B5EF4-FFF2-40B4-BE49-F238E27FC236}">
                <a16:creationId xmlns:a16="http://schemas.microsoft.com/office/drawing/2014/main" id="{73CD471F-420C-B848-B746-F5F62D56A74F}"/>
              </a:ext>
            </a:extLst>
          </p:cNvPr>
          <p:cNvSpPr txBox="1"/>
          <p:nvPr/>
        </p:nvSpPr>
        <p:spPr>
          <a:xfrm>
            <a:off x="6862408" y="1744394"/>
            <a:ext cx="2206053" cy="1200329"/>
          </a:xfrm>
          <a:prstGeom prst="rect">
            <a:avLst/>
          </a:prstGeom>
          <a:noFill/>
        </p:spPr>
        <p:txBody>
          <a:bodyPr wrap="none" rtlCol="0">
            <a:spAutoFit/>
          </a:bodyPr>
          <a:lstStyle/>
          <a:p>
            <a:pPr algn="ctr"/>
            <a:r>
              <a:rPr lang="en-GB" sz="2400" dirty="0">
                <a:solidFill>
                  <a:schemeClr val="accent3">
                    <a:lumMod val="75000"/>
                  </a:schemeClr>
                </a:solidFill>
              </a:rPr>
              <a:t>Synergy with</a:t>
            </a:r>
            <a:br>
              <a:rPr lang="en-GB" sz="2400" dirty="0">
                <a:solidFill>
                  <a:schemeClr val="accent3">
                    <a:lumMod val="75000"/>
                  </a:schemeClr>
                </a:solidFill>
              </a:rPr>
            </a:br>
            <a:r>
              <a:rPr lang="en-GB" sz="2400" b="1" dirty="0">
                <a:solidFill>
                  <a:schemeClr val="accent3">
                    <a:lumMod val="75000"/>
                  </a:schemeClr>
                </a:solidFill>
              </a:rPr>
              <a:t>SLAWG</a:t>
            </a:r>
            <a:br>
              <a:rPr lang="en-GB" sz="2400" dirty="0">
                <a:solidFill>
                  <a:schemeClr val="accent3">
                    <a:lumMod val="75000"/>
                  </a:schemeClr>
                </a:solidFill>
              </a:rPr>
            </a:br>
            <a:r>
              <a:rPr lang="en-GB" sz="2400" dirty="0">
                <a:solidFill>
                  <a:schemeClr val="accent3">
                    <a:lumMod val="75000"/>
                  </a:schemeClr>
                </a:solidFill>
              </a:rPr>
              <a:t> working group</a:t>
            </a:r>
          </a:p>
        </p:txBody>
      </p:sp>
    </p:spTree>
    <p:extLst>
      <p:ext uri="{BB962C8B-B14F-4D97-AF65-F5344CB8AC3E}">
        <p14:creationId xmlns:p14="http://schemas.microsoft.com/office/powerpoint/2010/main" val="211301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9CAD3-00AC-274A-A8D4-D8DB497635F8}"/>
              </a:ext>
            </a:extLst>
          </p:cNvPr>
          <p:cNvSpPr>
            <a:spLocks noGrp="1"/>
          </p:cNvSpPr>
          <p:nvPr>
            <p:ph type="title"/>
          </p:nvPr>
        </p:nvSpPr>
        <p:spPr/>
        <p:txBody>
          <a:bodyPr/>
          <a:lstStyle/>
          <a:p>
            <a:r>
              <a:rPr lang="en-GB" dirty="0"/>
              <a:t>A recent example</a:t>
            </a:r>
          </a:p>
        </p:txBody>
      </p:sp>
      <p:sp>
        <p:nvSpPr>
          <p:cNvPr id="3" name="Date Placeholder 2">
            <a:extLst>
              <a:ext uri="{FF2B5EF4-FFF2-40B4-BE49-F238E27FC236}">
                <a16:creationId xmlns:a16="http://schemas.microsoft.com/office/drawing/2014/main" id="{EEA1459C-819E-1549-998E-7D883AFAD358}"/>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27ADD7CF-39C4-1442-9E3A-BB040E67D993}"/>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FD9F05D2-E141-6345-929D-596BB40D972A}"/>
              </a:ext>
            </a:extLst>
          </p:cNvPr>
          <p:cNvSpPr>
            <a:spLocks noGrp="1"/>
          </p:cNvSpPr>
          <p:nvPr>
            <p:ph type="sldNum" sz="quarter" idx="12"/>
          </p:nvPr>
        </p:nvSpPr>
        <p:spPr/>
        <p:txBody>
          <a:bodyPr/>
          <a:lstStyle/>
          <a:p>
            <a:fld id="{8D6C380F-326D-3C40-9EE7-7FBAB0953422}" type="slidenum">
              <a:rPr lang="en-US" smtClean="0"/>
              <a:pPr/>
              <a:t>4</a:t>
            </a:fld>
            <a:endParaRPr lang="en-US"/>
          </a:p>
        </p:txBody>
      </p:sp>
      <p:sp>
        <p:nvSpPr>
          <p:cNvPr id="6" name="Content Placeholder 5">
            <a:extLst>
              <a:ext uri="{FF2B5EF4-FFF2-40B4-BE49-F238E27FC236}">
                <a16:creationId xmlns:a16="http://schemas.microsoft.com/office/drawing/2014/main" id="{52093CB6-967F-8747-8103-93427208CD87}"/>
              </a:ext>
            </a:extLst>
          </p:cNvPr>
          <p:cNvSpPr>
            <a:spLocks noGrp="1"/>
          </p:cNvSpPr>
          <p:nvPr>
            <p:ph sz="quarter" idx="13"/>
          </p:nvPr>
        </p:nvSpPr>
        <p:spPr>
          <a:xfrm>
            <a:off x="457200" y="1147459"/>
            <a:ext cx="8226425" cy="5097224"/>
          </a:xfrm>
        </p:spPr>
        <p:txBody>
          <a:bodyPr>
            <a:normAutofit/>
          </a:bodyPr>
          <a:lstStyle/>
          <a:p>
            <a:r>
              <a:rPr lang="en-GB" dirty="0"/>
              <a:t>SLAWG et al have made tremendous progress with loss reduction </a:t>
            </a:r>
            <a:br>
              <a:rPr lang="en-GB" dirty="0"/>
            </a:br>
            <a:r>
              <a:rPr lang="en-GB" dirty="0"/>
              <a:t>at the ZS extraction septa, using a crystal diffuser.</a:t>
            </a:r>
          </a:p>
          <a:p>
            <a:r>
              <a:rPr lang="en-GB" dirty="0"/>
              <a:t>However, there were some difficulties with steering through TT20,</a:t>
            </a:r>
            <a:br>
              <a:rPr lang="en-GB" dirty="0"/>
            </a:br>
            <a:r>
              <a:rPr lang="en-GB" dirty="0"/>
              <a:t>mostly based on split foils</a:t>
            </a:r>
          </a:p>
          <a:p>
            <a:endParaRPr lang="en-GB" dirty="0"/>
          </a:p>
          <a:p>
            <a:endParaRPr lang="en-GB" dirty="0"/>
          </a:p>
          <a:p>
            <a:endParaRPr lang="en-GB" dirty="0"/>
          </a:p>
          <a:p>
            <a:pPr marL="0" indent="0">
              <a:buNone/>
            </a:pPr>
            <a:endParaRPr lang="en-GB" dirty="0"/>
          </a:p>
          <a:p>
            <a:r>
              <a:rPr lang="en-GB" dirty="0"/>
              <a:t>Beamlet has small intensity but sometimes large offset, therefore</a:t>
            </a:r>
            <a:br>
              <a:rPr lang="en-GB" dirty="0"/>
            </a:br>
            <a:r>
              <a:rPr lang="en-GB" dirty="0"/>
              <a:t>inadequate input to steering program</a:t>
            </a:r>
          </a:p>
          <a:p>
            <a:r>
              <a:rPr lang="en-GB" dirty="0"/>
              <a:t>Can different type of instrumentation help? (e.g. SEM grids)</a:t>
            </a:r>
          </a:p>
        </p:txBody>
      </p:sp>
      <p:sp>
        <p:nvSpPr>
          <p:cNvPr id="7" name="Arc 6">
            <a:extLst>
              <a:ext uri="{FF2B5EF4-FFF2-40B4-BE49-F238E27FC236}">
                <a16:creationId xmlns:a16="http://schemas.microsoft.com/office/drawing/2014/main" id="{84D7F160-16E4-7645-B5DC-6FE457DACE05}"/>
              </a:ext>
            </a:extLst>
          </p:cNvPr>
          <p:cNvSpPr/>
          <p:nvPr/>
        </p:nvSpPr>
        <p:spPr>
          <a:xfrm>
            <a:off x="274320" y="3174540"/>
            <a:ext cx="1312041" cy="872197"/>
          </a:xfrm>
          <a:prstGeom prst="arc">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Freeform 11">
            <a:extLst>
              <a:ext uri="{FF2B5EF4-FFF2-40B4-BE49-F238E27FC236}">
                <a16:creationId xmlns:a16="http://schemas.microsoft.com/office/drawing/2014/main" id="{A5231C05-574E-4643-9DAB-E8AB9C38B291}"/>
              </a:ext>
            </a:extLst>
          </p:cNvPr>
          <p:cNvSpPr/>
          <p:nvPr/>
        </p:nvSpPr>
        <p:spPr>
          <a:xfrm>
            <a:off x="1159727" y="2943797"/>
            <a:ext cx="5073064" cy="605714"/>
          </a:xfrm>
          <a:custGeom>
            <a:avLst/>
            <a:gdLst>
              <a:gd name="connsiteX0" fmla="*/ 0 w 5073064"/>
              <a:gd name="connsiteY0" fmla="*/ 200847 h 605714"/>
              <a:gd name="connsiteX1" fmla="*/ 1237785 w 5073064"/>
              <a:gd name="connsiteY1" fmla="*/ 602291 h 605714"/>
              <a:gd name="connsiteX2" fmla="*/ 2430966 w 5073064"/>
              <a:gd name="connsiteY2" fmla="*/ 125 h 605714"/>
              <a:gd name="connsiteX3" fmla="*/ 3746810 w 5073064"/>
              <a:gd name="connsiteY3" fmla="*/ 546535 h 605714"/>
              <a:gd name="connsiteX4" fmla="*/ 4895385 w 5073064"/>
              <a:gd name="connsiteY4" fmla="*/ 278905 h 605714"/>
              <a:gd name="connsiteX5" fmla="*/ 5051502 w 5073064"/>
              <a:gd name="connsiteY5" fmla="*/ 256603 h 60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73064" h="605714">
                <a:moveTo>
                  <a:pt x="0" y="200847"/>
                </a:moveTo>
                <a:cubicBezTo>
                  <a:pt x="416312" y="418296"/>
                  <a:pt x="832624" y="635745"/>
                  <a:pt x="1237785" y="602291"/>
                </a:cubicBezTo>
                <a:cubicBezTo>
                  <a:pt x="1642946" y="568837"/>
                  <a:pt x="2012795" y="9418"/>
                  <a:pt x="2430966" y="125"/>
                </a:cubicBezTo>
                <a:cubicBezTo>
                  <a:pt x="2849137" y="-9168"/>
                  <a:pt x="3336073" y="500072"/>
                  <a:pt x="3746810" y="546535"/>
                </a:cubicBezTo>
                <a:cubicBezTo>
                  <a:pt x="4157547" y="592998"/>
                  <a:pt x="4677936" y="327227"/>
                  <a:pt x="4895385" y="278905"/>
                </a:cubicBezTo>
                <a:cubicBezTo>
                  <a:pt x="5112834" y="230583"/>
                  <a:pt x="5082168" y="243593"/>
                  <a:pt x="5051502" y="256603"/>
                </a:cubicBezTo>
              </a:path>
            </a:pathLst>
          </a:custGeom>
          <a:noFill/>
          <a:ln w="22225">
            <a:solidFill>
              <a:srgbClr val="FF903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9A9C9B75-072B-BE45-A111-EC14D1453178}"/>
              </a:ext>
            </a:extLst>
          </p:cNvPr>
          <p:cNvCxnSpPr/>
          <p:nvPr/>
        </p:nvCxnSpPr>
        <p:spPr>
          <a:xfrm>
            <a:off x="958403" y="3174540"/>
            <a:ext cx="5416062" cy="0"/>
          </a:xfrm>
          <a:prstGeom prst="straightConnector1">
            <a:avLst/>
          </a:prstGeom>
          <a:ln w="1079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12ECF87-01C1-3649-A15E-45877A2185F7}"/>
              </a:ext>
            </a:extLst>
          </p:cNvPr>
          <p:cNvSpPr txBox="1"/>
          <p:nvPr/>
        </p:nvSpPr>
        <p:spPr>
          <a:xfrm>
            <a:off x="6575789" y="2943797"/>
            <a:ext cx="1377300" cy="369332"/>
          </a:xfrm>
          <a:prstGeom prst="rect">
            <a:avLst/>
          </a:prstGeom>
          <a:noFill/>
        </p:spPr>
        <p:txBody>
          <a:bodyPr wrap="none" rtlCol="0">
            <a:spAutoFit/>
          </a:bodyPr>
          <a:lstStyle/>
          <a:p>
            <a:r>
              <a:rPr lang="en-GB" b="1" dirty="0">
                <a:solidFill>
                  <a:srgbClr val="FF0000"/>
                </a:solidFill>
              </a:rPr>
              <a:t>Main beam</a:t>
            </a:r>
          </a:p>
        </p:txBody>
      </p:sp>
      <p:sp>
        <p:nvSpPr>
          <p:cNvPr id="15" name="TextBox 14">
            <a:extLst>
              <a:ext uri="{FF2B5EF4-FFF2-40B4-BE49-F238E27FC236}">
                <a16:creationId xmlns:a16="http://schemas.microsoft.com/office/drawing/2014/main" id="{2AD86BCE-5F22-8943-88DE-DBC14734DA5E}"/>
              </a:ext>
            </a:extLst>
          </p:cNvPr>
          <p:cNvSpPr txBox="1"/>
          <p:nvPr/>
        </p:nvSpPr>
        <p:spPr>
          <a:xfrm>
            <a:off x="5811678" y="3549511"/>
            <a:ext cx="2044149" cy="369332"/>
          </a:xfrm>
          <a:prstGeom prst="rect">
            <a:avLst/>
          </a:prstGeom>
          <a:noFill/>
        </p:spPr>
        <p:txBody>
          <a:bodyPr wrap="none" rtlCol="0">
            <a:spAutoFit/>
          </a:bodyPr>
          <a:lstStyle/>
          <a:p>
            <a:r>
              <a:rPr lang="en-GB" dirty="0">
                <a:solidFill>
                  <a:srgbClr val="FF9039"/>
                </a:solidFill>
              </a:rPr>
              <a:t>Deflected beamlet</a:t>
            </a:r>
          </a:p>
        </p:txBody>
      </p:sp>
      <p:cxnSp>
        <p:nvCxnSpPr>
          <p:cNvPr id="17" name="Straight Connector 16">
            <a:extLst>
              <a:ext uri="{FF2B5EF4-FFF2-40B4-BE49-F238E27FC236}">
                <a16:creationId xmlns:a16="http://schemas.microsoft.com/office/drawing/2014/main" id="{0D07F5FA-F406-CF41-8698-7FF187FF12B7}"/>
              </a:ext>
            </a:extLst>
          </p:cNvPr>
          <p:cNvCxnSpPr>
            <a:cxnSpLocks/>
          </p:cNvCxnSpPr>
          <p:nvPr/>
        </p:nvCxnSpPr>
        <p:spPr>
          <a:xfrm>
            <a:off x="4906537" y="2687961"/>
            <a:ext cx="0" cy="934706"/>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BBA6687B-A6B6-B84B-A6FE-1DFDED57F2CD}"/>
              </a:ext>
            </a:extLst>
          </p:cNvPr>
          <p:cNvSpPr txBox="1"/>
          <p:nvPr/>
        </p:nvSpPr>
        <p:spPr>
          <a:xfrm>
            <a:off x="4181707" y="3824868"/>
            <a:ext cx="992579" cy="369332"/>
          </a:xfrm>
          <a:prstGeom prst="rect">
            <a:avLst/>
          </a:prstGeom>
          <a:noFill/>
        </p:spPr>
        <p:txBody>
          <a:bodyPr wrap="none" rtlCol="0">
            <a:spAutoFit/>
          </a:bodyPr>
          <a:lstStyle/>
          <a:p>
            <a:r>
              <a:rPr lang="en-GB" dirty="0"/>
              <a:t>Split foil</a:t>
            </a:r>
          </a:p>
        </p:txBody>
      </p:sp>
    </p:spTree>
    <p:extLst>
      <p:ext uri="{BB962C8B-B14F-4D97-AF65-F5344CB8AC3E}">
        <p14:creationId xmlns:p14="http://schemas.microsoft.com/office/powerpoint/2010/main" val="2564836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1912-3F5D-0D43-A01C-AC25A3EB6AAB}"/>
              </a:ext>
            </a:extLst>
          </p:cNvPr>
          <p:cNvSpPr>
            <a:spLocks noGrp="1"/>
          </p:cNvSpPr>
          <p:nvPr>
            <p:ph type="title"/>
          </p:nvPr>
        </p:nvSpPr>
        <p:spPr/>
        <p:txBody>
          <a:bodyPr/>
          <a:lstStyle/>
          <a:p>
            <a:r>
              <a:rPr lang="en-GB" dirty="0"/>
              <a:t>Other examples</a:t>
            </a:r>
          </a:p>
        </p:txBody>
      </p:sp>
      <p:sp>
        <p:nvSpPr>
          <p:cNvPr id="3" name="Date Placeholder 2">
            <a:extLst>
              <a:ext uri="{FF2B5EF4-FFF2-40B4-BE49-F238E27FC236}">
                <a16:creationId xmlns:a16="http://schemas.microsoft.com/office/drawing/2014/main" id="{5B6D0D50-226C-8647-AA6D-93B05DA3A0DE}"/>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ECED8E4E-CE82-6543-AD3A-4A19C92A0FD4}"/>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5A7A7889-AD20-AE44-B2D6-DA34ADB7F7F9}"/>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a:extLst>
              <a:ext uri="{FF2B5EF4-FFF2-40B4-BE49-F238E27FC236}">
                <a16:creationId xmlns:a16="http://schemas.microsoft.com/office/drawing/2014/main" id="{BAD261C3-859E-6449-B665-FAD472439C6F}"/>
              </a:ext>
            </a:extLst>
          </p:cNvPr>
          <p:cNvSpPr>
            <a:spLocks noGrp="1"/>
          </p:cNvSpPr>
          <p:nvPr>
            <p:ph sz="quarter" idx="13"/>
          </p:nvPr>
        </p:nvSpPr>
        <p:spPr>
          <a:xfrm>
            <a:off x="306922" y="1144807"/>
            <a:ext cx="8527409" cy="5016068"/>
          </a:xfrm>
        </p:spPr>
        <p:txBody>
          <a:bodyPr/>
          <a:lstStyle/>
          <a:p>
            <a:r>
              <a:rPr lang="en-GB" dirty="0"/>
              <a:t>Modern high-rate experiments tend to be very sensitive to spill structure, e.g. NA62 and COMPASS</a:t>
            </a:r>
          </a:p>
          <a:p>
            <a:r>
              <a:rPr lang="en-GB" dirty="0"/>
              <a:t>This includes 50 Hz plus higher harmonics, 43 kHz and even 200 MHz</a:t>
            </a:r>
          </a:p>
          <a:p>
            <a:r>
              <a:rPr lang="en-GB" dirty="0"/>
              <a:t>The present spill monitor cannot easily handle the higher frequencies</a:t>
            </a:r>
          </a:p>
          <a:p>
            <a:r>
              <a:rPr lang="en-GB" dirty="0"/>
              <a:t>The effective duty spill seen by OP is ~4.5 s (for 4.8 s flat top),</a:t>
            </a:r>
            <a:br>
              <a:rPr lang="en-GB" dirty="0"/>
            </a:br>
            <a:r>
              <a:rPr lang="en-GB" dirty="0"/>
              <a:t>whereas the experiments report rather spills of order 3 seconds </a:t>
            </a:r>
          </a:p>
          <a:p>
            <a:r>
              <a:rPr lang="en-GB" dirty="0"/>
              <a:t>Most experiments discard the beginning of the spill (0.2 to 0.5 s) to avoid RF-induced pile-up</a:t>
            </a:r>
          </a:p>
          <a:p>
            <a:r>
              <a:rPr lang="en-GB" dirty="0"/>
              <a:t>A fast feedback on effective spill on page-1 would be appreciated by the users and helpful for the operation team.</a:t>
            </a:r>
          </a:p>
          <a:p>
            <a:endParaRPr lang="en-GB" dirty="0"/>
          </a:p>
        </p:txBody>
      </p:sp>
    </p:spTree>
    <p:extLst>
      <p:ext uri="{BB962C8B-B14F-4D97-AF65-F5344CB8AC3E}">
        <p14:creationId xmlns:p14="http://schemas.microsoft.com/office/powerpoint/2010/main" val="2678679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F0684-9054-EC47-9E02-24D396AA516C}"/>
              </a:ext>
            </a:extLst>
          </p:cNvPr>
          <p:cNvSpPr>
            <a:spLocks noGrp="1"/>
          </p:cNvSpPr>
          <p:nvPr>
            <p:ph type="title"/>
          </p:nvPr>
        </p:nvSpPr>
        <p:spPr/>
        <p:txBody>
          <a:bodyPr/>
          <a:lstStyle/>
          <a:p>
            <a:r>
              <a:rPr lang="en-GB" dirty="0"/>
              <a:t>North Area – secondary beams</a:t>
            </a:r>
          </a:p>
        </p:txBody>
      </p:sp>
      <p:sp>
        <p:nvSpPr>
          <p:cNvPr id="3" name="Date Placeholder 2">
            <a:extLst>
              <a:ext uri="{FF2B5EF4-FFF2-40B4-BE49-F238E27FC236}">
                <a16:creationId xmlns:a16="http://schemas.microsoft.com/office/drawing/2014/main" id="{A6F15FC9-29DA-A04E-8201-85BFA9D21A80}"/>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5B78D653-1D65-D54A-8F5B-0E0752D42582}"/>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1F7B998B-AC53-5A4C-82E1-D7DFAE64EE98}"/>
              </a:ext>
            </a:extLst>
          </p:cNvPr>
          <p:cNvSpPr>
            <a:spLocks noGrp="1"/>
          </p:cNvSpPr>
          <p:nvPr>
            <p:ph type="sldNum" sz="quarter" idx="12"/>
          </p:nvPr>
        </p:nvSpPr>
        <p:spPr/>
        <p:txBody>
          <a:bodyPr/>
          <a:lstStyle/>
          <a:p>
            <a:fld id="{8D6C380F-326D-3C40-9EE7-7FBAB0953422}" type="slidenum">
              <a:rPr lang="en-US" smtClean="0"/>
              <a:pPr/>
              <a:t>6</a:t>
            </a:fld>
            <a:endParaRPr lang="en-US"/>
          </a:p>
        </p:txBody>
      </p:sp>
      <p:sp>
        <p:nvSpPr>
          <p:cNvPr id="6" name="Content Placeholder 5">
            <a:extLst>
              <a:ext uri="{FF2B5EF4-FFF2-40B4-BE49-F238E27FC236}">
                <a16:creationId xmlns:a16="http://schemas.microsoft.com/office/drawing/2014/main" id="{3EC640D7-254E-9B4B-8F1F-60E5BE3D7C64}"/>
              </a:ext>
            </a:extLst>
          </p:cNvPr>
          <p:cNvSpPr>
            <a:spLocks noGrp="1"/>
          </p:cNvSpPr>
          <p:nvPr>
            <p:ph sz="quarter" idx="13"/>
          </p:nvPr>
        </p:nvSpPr>
        <p:spPr>
          <a:xfrm>
            <a:off x="289932" y="982699"/>
            <a:ext cx="8586439" cy="5462706"/>
          </a:xfrm>
        </p:spPr>
        <p:txBody>
          <a:bodyPr>
            <a:normAutofit/>
          </a:bodyPr>
          <a:lstStyle/>
          <a:p>
            <a:r>
              <a:rPr lang="en-GB" dirty="0"/>
              <a:t>Most of the North Area instrumentation dates from the late 1970’s, although the electronics was replaced in the beginning of the century.</a:t>
            </a:r>
          </a:p>
          <a:p>
            <a:r>
              <a:rPr lang="en-GB" dirty="0"/>
              <a:t>Intensity monitoring is largely based on scintillators, but at intensities above a MHz, the situation is more difficult, e.g. the calibration of XIONs and SEMS can be problematic and dependent on the beam type.</a:t>
            </a:r>
          </a:p>
          <a:p>
            <a:r>
              <a:rPr lang="en-GB" dirty="0"/>
              <a:t>Profile monitoring is in a dramatic situation, as the most used intensity range is not covered adequately. Also the equipment is obsolete and we have lost the tooling and sometimes the expertise to produce spares</a:t>
            </a:r>
          </a:p>
          <a:p>
            <a:r>
              <a:rPr lang="en-GB" dirty="0"/>
              <a:t>Particle identification relies on very old and delicate devices without spares and with disappearing expertise.</a:t>
            </a:r>
          </a:p>
          <a:p>
            <a:r>
              <a:rPr lang="en-GB" dirty="0"/>
              <a:t>Pure electron beams require absence of material on the beam. Can we reduce vacuum interruptions?</a:t>
            </a:r>
          </a:p>
          <a:p>
            <a:r>
              <a:rPr lang="en-GB" dirty="0"/>
              <a:t>We have no instrumentation for wide beams or beam halo</a:t>
            </a:r>
          </a:p>
          <a:p>
            <a:r>
              <a:rPr lang="en-GB" dirty="0"/>
              <a:t>Any more from your side?</a:t>
            </a:r>
          </a:p>
        </p:txBody>
      </p:sp>
    </p:spTree>
    <p:extLst>
      <p:ext uri="{BB962C8B-B14F-4D97-AF65-F5344CB8AC3E}">
        <p14:creationId xmlns:p14="http://schemas.microsoft.com/office/powerpoint/2010/main" val="1025035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7AC65-53B6-F743-98A5-9F0F3C375C43}"/>
              </a:ext>
            </a:extLst>
          </p:cNvPr>
          <p:cNvSpPr>
            <a:spLocks noGrp="1"/>
          </p:cNvSpPr>
          <p:nvPr>
            <p:ph type="title"/>
          </p:nvPr>
        </p:nvSpPr>
        <p:spPr/>
        <p:txBody>
          <a:bodyPr/>
          <a:lstStyle/>
          <a:p>
            <a:r>
              <a:rPr lang="en-GB" dirty="0"/>
              <a:t>Beam intensity</a:t>
            </a:r>
          </a:p>
        </p:txBody>
      </p:sp>
      <p:sp>
        <p:nvSpPr>
          <p:cNvPr id="3" name="Date Placeholder 2">
            <a:extLst>
              <a:ext uri="{FF2B5EF4-FFF2-40B4-BE49-F238E27FC236}">
                <a16:creationId xmlns:a16="http://schemas.microsoft.com/office/drawing/2014/main" id="{577B4ACE-A73E-4B4A-9289-093C716C0879}"/>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1BD02C82-2521-F04E-AB7F-0A0720E5FABD}"/>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3E6CB0DB-B684-7942-A7CF-AD8D591A7A44}"/>
              </a:ext>
            </a:extLst>
          </p:cNvPr>
          <p:cNvSpPr>
            <a:spLocks noGrp="1"/>
          </p:cNvSpPr>
          <p:nvPr>
            <p:ph type="sldNum" sz="quarter" idx="12"/>
          </p:nvPr>
        </p:nvSpPr>
        <p:spPr/>
        <p:txBody>
          <a:bodyPr/>
          <a:lstStyle/>
          <a:p>
            <a:fld id="{8D6C380F-326D-3C40-9EE7-7FBAB0953422}" type="slidenum">
              <a:rPr lang="en-US" smtClean="0"/>
              <a:pPr/>
              <a:t>7</a:t>
            </a:fld>
            <a:endParaRPr lang="en-US"/>
          </a:p>
        </p:txBody>
      </p:sp>
      <p:sp>
        <p:nvSpPr>
          <p:cNvPr id="6" name="Content Placeholder 5">
            <a:extLst>
              <a:ext uri="{FF2B5EF4-FFF2-40B4-BE49-F238E27FC236}">
                <a16:creationId xmlns:a16="http://schemas.microsoft.com/office/drawing/2014/main" id="{4EDEA688-B952-FA4F-955A-FEA1CEF25702}"/>
              </a:ext>
            </a:extLst>
          </p:cNvPr>
          <p:cNvSpPr>
            <a:spLocks noGrp="1"/>
          </p:cNvSpPr>
          <p:nvPr>
            <p:ph sz="quarter" idx="13"/>
          </p:nvPr>
        </p:nvSpPr>
        <p:spPr>
          <a:xfrm>
            <a:off x="457200" y="1260000"/>
            <a:ext cx="8486078" cy="5016068"/>
          </a:xfrm>
        </p:spPr>
        <p:txBody>
          <a:bodyPr/>
          <a:lstStyle/>
          <a:p>
            <a:r>
              <a:rPr lang="en-GB" dirty="0"/>
              <a:t>XSCINT are basically ok, but consolidation required?</a:t>
            </a:r>
          </a:p>
          <a:p>
            <a:r>
              <a:rPr lang="en-GB" dirty="0"/>
              <a:t>Also need such signals as strobe for more complicated detectors (</a:t>
            </a:r>
            <a:r>
              <a:rPr lang="en-GB" dirty="0" err="1"/>
              <a:t>Cerenkovs</a:t>
            </a:r>
            <a:r>
              <a:rPr lang="en-GB" dirty="0"/>
              <a:t>, XEMC, XDWC, etc)</a:t>
            </a:r>
          </a:p>
          <a:p>
            <a:r>
              <a:rPr lang="en-GB" dirty="0"/>
              <a:t>XION calibration depends on material upstream and needs calibration, </a:t>
            </a:r>
            <a:br>
              <a:rPr lang="en-GB" dirty="0"/>
            </a:br>
            <a:r>
              <a:rPr lang="en-GB" dirty="0"/>
              <a:t>e.g. factor 7400 in M2 muon beam but 5300 for M2 hadron beam.</a:t>
            </a:r>
            <a:br>
              <a:rPr lang="en-GB" dirty="0"/>
            </a:br>
            <a:r>
              <a:rPr lang="en-GB" dirty="0"/>
              <a:t>Why factor 10,000 in K12 beam?</a:t>
            </a:r>
          </a:p>
          <a:p>
            <a:r>
              <a:rPr lang="en-GB" dirty="0"/>
              <a:t>In P0 only intensity measurements at T4 and very close to T10</a:t>
            </a:r>
          </a:p>
          <a:p>
            <a:r>
              <a:rPr lang="en-GB" dirty="0"/>
              <a:t>SEM response degrades by up to 20 % in beam impact zone.</a:t>
            </a:r>
            <a:br>
              <a:rPr lang="en-GB" dirty="0"/>
            </a:br>
            <a:r>
              <a:rPr lang="en-GB" dirty="0"/>
              <a:t>Would need frequent, therefore easier calibration</a:t>
            </a:r>
          </a:p>
          <a:p>
            <a:r>
              <a:rPr lang="en-GB" dirty="0"/>
              <a:t>…..</a:t>
            </a:r>
          </a:p>
        </p:txBody>
      </p:sp>
    </p:spTree>
    <p:extLst>
      <p:ext uri="{BB962C8B-B14F-4D97-AF65-F5344CB8AC3E}">
        <p14:creationId xmlns:p14="http://schemas.microsoft.com/office/powerpoint/2010/main" val="2295250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884B5-2DEF-D44C-9D21-FE3CF0071D1A}"/>
              </a:ext>
            </a:extLst>
          </p:cNvPr>
          <p:cNvSpPr>
            <a:spLocks noGrp="1"/>
          </p:cNvSpPr>
          <p:nvPr>
            <p:ph type="title"/>
          </p:nvPr>
        </p:nvSpPr>
        <p:spPr/>
        <p:txBody>
          <a:bodyPr/>
          <a:lstStyle/>
          <a:p>
            <a:r>
              <a:rPr lang="en-GB" dirty="0"/>
              <a:t>Beam profiles</a:t>
            </a:r>
          </a:p>
        </p:txBody>
      </p:sp>
      <p:sp>
        <p:nvSpPr>
          <p:cNvPr id="3" name="Date Placeholder 2">
            <a:extLst>
              <a:ext uri="{FF2B5EF4-FFF2-40B4-BE49-F238E27FC236}">
                <a16:creationId xmlns:a16="http://schemas.microsoft.com/office/drawing/2014/main" id="{3552CABF-C335-A04C-9188-126C1D5C210B}"/>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70260329-285B-A440-90DE-359EC27A19FB}"/>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F062E10D-284F-7E45-9703-110899283592}"/>
              </a:ext>
            </a:extLst>
          </p:cNvPr>
          <p:cNvSpPr>
            <a:spLocks noGrp="1"/>
          </p:cNvSpPr>
          <p:nvPr>
            <p:ph type="sldNum" sz="quarter" idx="12"/>
          </p:nvPr>
        </p:nvSpPr>
        <p:spPr/>
        <p:txBody>
          <a:bodyPr/>
          <a:lstStyle/>
          <a:p>
            <a:fld id="{8D6C380F-326D-3C40-9EE7-7FBAB0953422}" type="slidenum">
              <a:rPr lang="en-US" smtClean="0"/>
              <a:pPr/>
              <a:t>8</a:t>
            </a:fld>
            <a:endParaRPr lang="en-US"/>
          </a:p>
        </p:txBody>
      </p:sp>
      <p:sp>
        <p:nvSpPr>
          <p:cNvPr id="6" name="Content Placeholder 5">
            <a:extLst>
              <a:ext uri="{FF2B5EF4-FFF2-40B4-BE49-F238E27FC236}">
                <a16:creationId xmlns:a16="http://schemas.microsoft.com/office/drawing/2014/main" id="{B0D50224-58AF-224E-BC1C-28160CA95BF4}"/>
              </a:ext>
            </a:extLst>
          </p:cNvPr>
          <p:cNvSpPr>
            <a:spLocks noGrp="1"/>
          </p:cNvSpPr>
          <p:nvPr>
            <p:ph sz="quarter" idx="13"/>
          </p:nvPr>
        </p:nvSpPr>
        <p:spPr>
          <a:xfrm>
            <a:off x="457200" y="949332"/>
            <a:ext cx="8686800" cy="5407017"/>
          </a:xfrm>
        </p:spPr>
        <p:txBody>
          <a:bodyPr/>
          <a:lstStyle/>
          <a:p>
            <a:r>
              <a:rPr lang="en-GB" dirty="0"/>
              <a:t>XDWC work up to few 10</a:t>
            </a:r>
            <a:r>
              <a:rPr lang="en-GB" baseline="30000" dirty="0"/>
              <a:t>4</a:t>
            </a:r>
            <a:r>
              <a:rPr lang="en-GB" dirty="0"/>
              <a:t>/spill and are often in very degraded state</a:t>
            </a:r>
          </a:p>
          <a:p>
            <a:r>
              <a:rPr lang="en-GB" dirty="0"/>
              <a:t>MWPC work from 10</a:t>
            </a:r>
            <a:r>
              <a:rPr lang="en-GB" baseline="30000" dirty="0"/>
              <a:t>5</a:t>
            </a:r>
            <a:r>
              <a:rPr lang="en-GB" dirty="0"/>
              <a:t>/spill upward and have tails on the profile.</a:t>
            </a:r>
            <a:br>
              <a:rPr lang="en-GB" dirty="0"/>
            </a:br>
            <a:r>
              <a:rPr lang="en-GB" dirty="0"/>
              <a:t>Some suffer seriously from radiation damage (e.g. M2)</a:t>
            </a:r>
          </a:p>
          <a:p>
            <a:r>
              <a:rPr lang="en-GB" dirty="0"/>
              <a:t>FISCs are in general ok, but each profile takes a long time.</a:t>
            </a:r>
            <a:br>
              <a:rPr lang="en-GB" dirty="0"/>
            </a:br>
            <a:r>
              <a:rPr lang="en-GB" dirty="0"/>
              <a:t>Fast FISC mode is nice for very narrow beams, but is subject to spill shape for wide beams (normalisation does not work so well)</a:t>
            </a:r>
          </a:p>
          <a:p>
            <a:r>
              <a:rPr lang="en-GB" dirty="0"/>
              <a:t>For wide beams at low intensity we have prepared XBPF detectors.</a:t>
            </a:r>
            <a:br>
              <a:rPr lang="en-GB" dirty="0"/>
            </a:br>
            <a:r>
              <a:rPr lang="en-GB" dirty="0"/>
              <a:t>So far only for the EHN1 extension, but they could be useful elsewhere</a:t>
            </a:r>
          </a:p>
          <a:p>
            <a:r>
              <a:rPr lang="en-GB" dirty="0"/>
              <a:t>One proposal was to replace all XDWC and XWCA by (small) XBPFs.</a:t>
            </a:r>
            <a:br>
              <a:rPr lang="en-GB" dirty="0"/>
            </a:br>
            <a:r>
              <a:rPr lang="en-GB" dirty="0"/>
              <a:t>An in/out movement would even allow to use them instead of FISCs.</a:t>
            </a:r>
          </a:p>
          <a:p>
            <a:r>
              <a:rPr lang="en-GB" dirty="0"/>
              <a:t>FISC coincidence functionality remains important for CEDAR tuning</a:t>
            </a:r>
          </a:p>
          <a:p>
            <a:r>
              <a:rPr lang="en-GB" dirty="0"/>
              <a:t>No profiles are available at all in P0, other than at T4 and T10 (via OP).</a:t>
            </a:r>
            <a:br>
              <a:rPr lang="en-GB" dirty="0"/>
            </a:br>
            <a:r>
              <a:rPr lang="en-GB" dirty="0"/>
              <a:t>Collimator scans are not realistic for full beam (&gt; 2 10</a:t>
            </a:r>
            <a:r>
              <a:rPr lang="en-GB" baseline="30000" dirty="0"/>
              <a:t>12</a:t>
            </a:r>
            <a:r>
              <a:rPr lang="en-GB" dirty="0"/>
              <a:t> </a:t>
            </a:r>
            <a:r>
              <a:rPr lang="en-GB" dirty="0" err="1"/>
              <a:t>ppp</a:t>
            </a:r>
            <a:r>
              <a:rPr lang="en-GB" dirty="0"/>
              <a:t>)</a:t>
            </a:r>
          </a:p>
        </p:txBody>
      </p:sp>
    </p:spTree>
    <p:extLst>
      <p:ext uri="{BB962C8B-B14F-4D97-AF65-F5344CB8AC3E}">
        <p14:creationId xmlns:p14="http://schemas.microsoft.com/office/powerpoint/2010/main" val="37392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32740-9598-F34F-8B17-40477AD8E616}"/>
              </a:ext>
            </a:extLst>
          </p:cNvPr>
          <p:cNvSpPr>
            <a:spLocks noGrp="1"/>
          </p:cNvSpPr>
          <p:nvPr>
            <p:ph type="title"/>
          </p:nvPr>
        </p:nvSpPr>
        <p:spPr/>
        <p:txBody>
          <a:bodyPr/>
          <a:lstStyle/>
          <a:p>
            <a:r>
              <a:rPr lang="en-GB" dirty="0"/>
              <a:t>Particle identification</a:t>
            </a:r>
          </a:p>
        </p:txBody>
      </p:sp>
      <p:sp>
        <p:nvSpPr>
          <p:cNvPr id="3" name="Date Placeholder 2">
            <a:extLst>
              <a:ext uri="{FF2B5EF4-FFF2-40B4-BE49-F238E27FC236}">
                <a16:creationId xmlns:a16="http://schemas.microsoft.com/office/drawing/2014/main" id="{595E2361-E33E-7141-A5F8-B0A9D5A3B8E6}"/>
              </a:ext>
            </a:extLst>
          </p:cNvPr>
          <p:cNvSpPr>
            <a:spLocks noGrp="1"/>
          </p:cNvSpPr>
          <p:nvPr>
            <p:ph type="dt" sz="half" idx="10"/>
          </p:nvPr>
        </p:nvSpPr>
        <p:spPr/>
        <p:txBody>
          <a:bodyPr/>
          <a:lstStyle/>
          <a:p>
            <a:r>
              <a:rPr lang="en-US"/>
              <a:t>L.Gatignon, BIWGA, 29 November-2018</a:t>
            </a:r>
            <a:endParaRPr lang="en-US" dirty="0"/>
          </a:p>
        </p:txBody>
      </p:sp>
      <p:sp>
        <p:nvSpPr>
          <p:cNvPr id="4" name="Footer Placeholder 3">
            <a:extLst>
              <a:ext uri="{FF2B5EF4-FFF2-40B4-BE49-F238E27FC236}">
                <a16:creationId xmlns:a16="http://schemas.microsoft.com/office/drawing/2014/main" id="{175D5EDE-7F78-5C4B-B88E-00C7E6C726BA}"/>
              </a:ext>
            </a:extLst>
          </p:cNvPr>
          <p:cNvSpPr>
            <a:spLocks noGrp="1"/>
          </p:cNvSpPr>
          <p:nvPr>
            <p:ph type="ftr" sz="quarter" idx="11"/>
          </p:nvPr>
        </p:nvSpPr>
        <p:spPr/>
        <p:txBody>
          <a:bodyPr/>
          <a:lstStyle/>
          <a:p>
            <a:r>
              <a:rPr lang="en-US"/>
              <a:t>Instreumentation requiements</a:t>
            </a:r>
            <a:endParaRPr lang="en-US" dirty="0"/>
          </a:p>
        </p:txBody>
      </p:sp>
      <p:sp>
        <p:nvSpPr>
          <p:cNvPr id="5" name="Slide Number Placeholder 4">
            <a:extLst>
              <a:ext uri="{FF2B5EF4-FFF2-40B4-BE49-F238E27FC236}">
                <a16:creationId xmlns:a16="http://schemas.microsoft.com/office/drawing/2014/main" id="{101ACA0B-7BC5-D14E-A2D4-84D5EC936D77}"/>
              </a:ext>
            </a:extLst>
          </p:cNvPr>
          <p:cNvSpPr>
            <a:spLocks noGrp="1"/>
          </p:cNvSpPr>
          <p:nvPr>
            <p:ph type="sldNum" sz="quarter" idx="12"/>
          </p:nvPr>
        </p:nvSpPr>
        <p:spPr/>
        <p:txBody>
          <a:bodyPr/>
          <a:lstStyle/>
          <a:p>
            <a:fld id="{8D6C380F-326D-3C40-9EE7-7FBAB0953422}" type="slidenum">
              <a:rPr lang="en-US" smtClean="0"/>
              <a:pPr/>
              <a:t>9</a:t>
            </a:fld>
            <a:endParaRPr lang="en-US"/>
          </a:p>
        </p:txBody>
      </p:sp>
      <p:sp>
        <p:nvSpPr>
          <p:cNvPr id="6" name="Content Placeholder 5">
            <a:extLst>
              <a:ext uri="{FF2B5EF4-FFF2-40B4-BE49-F238E27FC236}">
                <a16:creationId xmlns:a16="http://schemas.microsoft.com/office/drawing/2014/main" id="{117024AA-9BDD-3D4B-B2F2-0613DC11DEFE}"/>
              </a:ext>
            </a:extLst>
          </p:cNvPr>
          <p:cNvSpPr>
            <a:spLocks noGrp="1"/>
          </p:cNvSpPr>
          <p:nvPr>
            <p:ph sz="quarter" idx="13"/>
          </p:nvPr>
        </p:nvSpPr>
        <p:spPr>
          <a:xfrm>
            <a:off x="457629" y="1036974"/>
            <a:ext cx="8226425" cy="5319375"/>
          </a:xfrm>
        </p:spPr>
        <p:txBody>
          <a:bodyPr/>
          <a:lstStyle/>
          <a:p>
            <a:r>
              <a:rPr lang="en-GB" b="1" dirty="0"/>
              <a:t>CEDARS </a:t>
            </a:r>
            <a:r>
              <a:rPr lang="en-GB" dirty="0"/>
              <a:t>are very nice devices and vital for many experiments, but:</a:t>
            </a:r>
          </a:p>
          <a:p>
            <a:pPr lvl="1">
              <a:spcBef>
                <a:spcPts val="0"/>
              </a:spcBef>
            </a:pPr>
            <a:r>
              <a:rPr lang="en-GB" dirty="0"/>
              <a:t>No spares, in particular </a:t>
            </a:r>
            <a:r>
              <a:rPr lang="en-GB"/>
              <a:t>for CEDAR-W (NA61, NA62)</a:t>
            </a:r>
            <a:endParaRPr lang="en-GB" dirty="0"/>
          </a:p>
          <a:p>
            <a:pPr lvl="1">
              <a:spcBef>
                <a:spcPts val="0"/>
              </a:spcBef>
            </a:pPr>
            <a:r>
              <a:rPr lang="en-GB" dirty="0"/>
              <a:t>No expertise and spare parts</a:t>
            </a:r>
          </a:p>
          <a:p>
            <a:pPr lvl="1">
              <a:spcBef>
                <a:spcPts val="0"/>
              </a:spcBef>
            </a:pPr>
            <a:r>
              <a:rPr lang="en-GB" dirty="0"/>
              <a:t>Thermal housing has degraded severely</a:t>
            </a:r>
          </a:p>
          <a:p>
            <a:pPr lvl="1">
              <a:spcBef>
                <a:spcPts val="0"/>
              </a:spcBef>
            </a:pPr>
            <a:r>
              <a:rPr lang="en-GB" dirty="0"/>
              <a:t>Gas system obsolete</a:t>
            </a:r>
          </a:p>
          <a:p>
            <a:pPr lvl="1">
              <a:spcBef>
                <a:spcPts val="0"/>
              </a:spcBef>
            </a:pPr>
            <a:r>
              <a:rPr lang="en-GB" dirty="0"/>
              <a:t>Rate capability no longer sufficient</a:t>
            </a:r>
          </a:p>
          <a:p>
            <a:pPr lvl="1">
              <a:spcBef>
                <a:spcPts val="0"/>
              </a:spcBef>
            </a:pPr>
            <a:r>
              <a:rPr lang="en-GB" dirty="0"/>
              <a:t>Need for other gases (different optical components)?</a:t>
            </a:r>
          </a:p>
          <a:p>
            <a:r>
              <a:rPr lang="en-GB" b="1" dirty="0"/>
              <a:t>Thresholds</a:t>
            </a:r>
            <a:r>
              <a:rPr lang="en-GB" dirty="0"/>
              <a:t> are old.</a:t>
            </a:r>
          </a:p>
          <a:p>
            <a:pPr lvl="1">
              <a:spcBef>
                <a:spcPts val="0"/>
              </a:spcBef>
            </a:pPr>
            <a:r>
              <a:rPr lang="en-GB" dirty="0"/>
              <a:t>Mirrors in bad shape, no spares</a:t>
            </a:r>
          </a:p>
          <a:p>
            <a:pPr lvl="1">
              <a:spcBef>
                <a:spcPts val="0"/>
              </a:spcBef>
            </a:pPr>
            <a:r>
              <a:rPr lang="en-GB" dirty="0"/>
              <a:t>Gas system obsolete </a:t>
            </a:r>
          </a:p>
          <a:p>
            <a:pPr lvl="1">
              <a:spcBef>
                <a:spcPts val="0"/>
              </a:spcBef>
            </a:pPr>
            <a:r>
              <a:rPr lang="en-GB" dirty="0"/>
              <a:t>Rate capability no longer sufficient in some cases</a:t>
            </a:r>
          </a:p>
          <a:p>
            <a:r>
              <a:rPr lang="en-GB" b="1" dirty="0"/>
              <a:t>XEMC</a:t>
            </a:r>
            <a:r>
              <a:rPr lang="en-GB" dirty="0"/>
              <a:t> reliability not perfect (often blocked in beam)</a:t>
            </a:r>
          </a:p>
          <a:p>
            <a:r>
              <a:rPr lang="en-GB" dirty="0"/>
              <a:t>Not all energies covered for all particles, E.g. add </a:t>
            </a:r>
            <a:r>
              <a:rPr lang="en-GB" b="1" dirty="0"/>
              <a:t>TOF detectors</a:t>
            </a:r>
            <a:r>
              <a:rPr lang="en-GB" dirty="0"/>
              <a:t>?</a:t>
            </a:r>
          </a:p>
        </p:txBody>
      </p:sp>
    </p:spTree>
    <p:extLst>
      <p:ext uri="{BB962C8B-B14F-4D97-AF65-F5344CB8AC3E}">
        <p14:creationId xmlns:p14="http://schemas.microsoft.com/office/powerpoint/2010/main" val="1893678210"/>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2075</TotalTime>
  <Words>939</Words>
  <Application>Microsoft Macintosh PowerPoint</Application>
  <PresentationFormat>On-screen Show (4:3)</PresentationFormat>
  <Paragraphs>126</Paragraphs>
  <Slides>12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Ubuntu</vt:lpstr>
      <vt:lpstr>Ubuntu Light</vt:lpstr>
      <vt:lpstr>CERN_ENdept_Presentation_ArialFont</vt:lpstr>
      <vt:lpstr>Known instrumentation needs for NA + EA</vt:lpstr>
      <vt:lpstr>Introduction</vt:lpstr>
      <vt:lpstr>North Area – primary beams </vt:lpstr>
      <vt:lpstr>A recent example</vt:lpstr>
      <vt:lpstr>Other examples</vt:lpstr>
      <vt:lpstr>North Area – secondary beams</vt:lpstr>
      <vt:lpstr>Beam intensity</vt:lpstr>
      <vt:lpstr>Beam profiles</vt:lpstr>
      <vt:lpstr>Particle identification</vt:lpstr>
      <vt:lpstr>East Area</vt:lpstr>
      <vt:lpstr>Final remarks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128</cp:revision>
  <cp:lastPrinted>2018-11-16T09:28:59Z</cp:lastPrinted>
  <dcterms:created xsi:type="dcterms:W3CDTF">2014-04-09T15:49:20Z</dcterms:created>
  <dcterms:modified xsi:type="dcterms:W3CDTF">2018-11-22T16:51:31Z</dcterms:modified>
</cp:coreProperties>
</file>