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5"/>
  </p:notesMasterIdLst>
  <p:handoutMasterIdLst>
    <p:handoutMasterId r:id="rId6"/>
  </p:handoutMasterIdLst>
  <p:sldIdLst>
    <p:sldId id="576" r:id="rId2"/>
    <p:sldId id="677" r:id="rId3"/>
    <p:sldId id="685" r:id="rId4"/>
  </p:sldIdLst>
  <p:sldSz cx="9144000" cy="6858000" type="screen4x3"/>
  <p:notesSz cx="6731000" cy="9856788"/>
  <p:custDataLst>
    <p:tags r:id="rId7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3">
          <p15:clr>
            <a:srgbClr val="A4A3A4"/>
          </p15:clr>
        </p15:guide>
        <p15:guide id="2" pos="21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999FF"/>
    <a:srgbClr val="00CCFF"/>
    <a:srgbClr val="D7D1FF"/>
    <a:srgbClr val="FF3399"/>
    <a:srgbClr val="FFD711"/>
    <a:srgbClr val="66FF33"/>
    <a:srgbClr val="000099"/>
    <a:srgbClr val="FF3300"/>
    <a:srgbClr val="FF9933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9" autoAdjust="0"/>
    <p:restoredTop sz="98326" autoAdjust="0"/>
  </p:normalViewPr>
  <p:slideViewPr>
    <p:cSldViewPr snapToGrid="0">
      <p:cViewPr varScale="1">
        <p:scale>
          <a:sx n="85" d="100"/>
          <a:sy n="85" d="100"/>
        </p:scale>
        <p:origin x="12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03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2548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4238"/>
            <a:ext cx="49879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738188"/>
            <a:ext cx="4930775" cy="3698875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8" y="188913"/>
            <a:ext cx="7082355" cy="7397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26543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67858" y="188913"/>
            <a:ext cx="708235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175625" y="0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67832" y="651908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 dirty="0"/>
          </a:p>
        </p:txBody>
      </p:sp>
      <p:pic>
        <p:nvPicPr>
          <p:cNvPr id="11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975023"/>
            <a:ext cx="8729329" cy="2648253"/>
          </a:xfrm>
        </p:spPr>
        <p:txBody>
          <a:bodyPr/>
          <a:lstStyle/>
          <a:p>
            <a:pPr algn="ctr"/>
            <a:r>
              <a:rPr lang="en-US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br>
              <a:rPr lang="en-US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en-US" sz="48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AD beam instrumentation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 </a:t>
            </a:r>
            <a:endParaRPr lang="en-GB" dirty="0" smtClean="0"/>
          </a:p>
          <a:p>
            <a:endParaRPr lang="en-GB" dirty="0" smtClean="0"/>
          </a:p>
          <a:p>
            <a:r>
              <a:rPr lang="en-US" dirty="0" smtClean="0"/>
              <a:t> 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46082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Systems</a:t>
            </a:r>
            <a:r>
              <a:rPr lang="fr-CH" dirty="0"/>
              <a:t> in 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2800" dirty="0" smtClean="0"/>
              <a:t>BPM (</a:t>
            </a:r>
            <a:r>
              <a:rPr lang="fr-CH" sz="2800" dirty="0" err="1" smtClean="0"/>
              <a:t>Chromox</a:t>
            </a:r>
            <a:r>
              <a:rPr lang="fr-CH" sz="2800" dirty="0" smtClean="0"/>
              <a:t>) in front of AD </a:t>
            </a:r>
            <a:r>
              <a:rPr lang="fr-CH" sz="2800" dirty="0" err="1" smtClean="0"/>
              <a:t>target</a:t>
            </a:r>
            <a:endParaRPr lang="fr-CH" sz="2800" dirty="0" smtClean="0"/>
          </a:p>
          <a:p>
            <a:r>
              <a:rPr lang="fr-CH" sz="2800" dirty="0" smtClean="0"/>
              <a:t>GEM</a:t>
            </a:r>
            <a:endParaRPr lang="fr-CH" sz="2800" dirty="0" smtClean="0"/>
          </a:p>
          <a:p>
            <a:r>
              <a:rPr lang="fr-CH" sz="2800" dirty="0" smtClean="0"/>
              <a:t>BTV</a:t>
            </a:r>
          </a:p>
          <a:p>
            <a:r>
              <a:rPr lang="fr-CH" sz="2800" dirty="0" smtClean="0"/>
              <a:t>BCCCA</a:t>
            </a:r>
          </a:p>
          <a:p>
            <a:r>
              <a:rPr lang="fr-CH" sz="2800" dirty="0" smtClean="0"/>
              <a:t>Scraper ?</a:t>
            </a:r>
          </a:p>
          <a:p>
            <a:r>
              <a:rPr lang="en-US" sz="2800" dirty="0"/>
              <a:t>New Orbit measurement </a:t>
            </a:r>
            <a:r>
              <a:rPr lang="en-US" sz="2800" dirty="0" smtClean="0"/>
              <a:t>system: </a:t>
            </a:r>
            <a:r>
              <a:rPr lang="en-GB" sz="2800" dirty="0" smtClean="0"/>
              <a:t>Acquisition </a:t>
            </a:r>
            <a:r>
              <a:rPr lang="en-GB" sz="2800" dirty="0"/>
              <a:t>system based on VXS card with FMC-ADC, developed </a:t>
            </a:r>
            <a:r>
              <a:rPr lang="en-GB" sz="2800" dirty="0" smtClean="0"/>
              <a:t>BE-RF</a:t>
            </a:r>
          </a:p>
          <a:p>
            <a:r>
              <a:rPr lang="en-GB" sz="2800" dirty="0" smtClean="0"/>
              <a:t>SEM’s</a:t>
            </a:r>
          </a:p>
          <a:p>
            <a:r>
              <a:rPr lang="en-GB" sz="2800" dirty="0" smtClean="0"/>
              <a:t>LPU (</a:t>
            </a:r>
            <a:r>
              <a:rPr lang="en-GB" sz="2800" dirty="0" err="1" smtClean="0"/>
              <a:t>schottki</a:t>
            </a:r>
            <a:r>
              <a:rPr lang="en-GB" sz="2800" dirty="0" smtClean="0"/>
              <a:t>)</a:t>
            </a:r>
          </a:p>
          <a:p>
            <a:r>
              <a:rPr lang="en-GB" sz="2800" dirty="0" smtClean="0"/>
              <a:t>Capacitive PU’s (BPM)</a:t>
            </a:r>
            <a:endParaRPr lang="en-GB" dirty="0"/>
          </a:p>
          <a:p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4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Known</a:t>
            </a:r>
            <a:r>
              <a:rPr lang="fr-CH" dirty="0" smtClean="0"/>
              <a:t> </a:t>
            </a:r>
            <a:r>
              <a:rPr lang="fr-CH" dirty="0" smtClean="0"/>
              <a:t>issues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BCCCA </a:t>
            </a:r>
            <a:r>
              <a:rPr lang="fr-CH" dirty="0" smtClean="0"/>
              <a:t>: </a:t>
            </a:r>
          </a:p>
          <a:p>
            <a:r>
              <a:rPr lang="en-US" sz="1800" b="1" dirty="0" smtClean="0">
                <a:solidFill>
                  <a:srgbClr val="0070C0"/>
                </a:solidFill>
              </a:rPr>
              <a:t>Measurement </a:t>
            </a:r>
            <a:r>
              <a:rPr lang="en-US" sz="1800" b="1" dirty="0">
                <a:solidFill>
                  <a:srgbClr val="0070C0"/>
                </a:solidFill>
              </a:rPr>
              <a:t>only possible at end of cycle (due flux-jump at injection)</a:t>
            </a:r>
          </a:p>
          <a:p>
            <a:pPr lvl="1"/>
            <a:r>
              <a:rPr lang="en-US" sz="1600" dirty="0"/>
              <a:t>Study improvement in slew-rate limitation</a:t>
            </a:r>
          </a:p>
          <a:p>
            <a:pPr lvl="1"/>
            <a:r>
              <a:rPr lang="en-US" sz="1600" dirty="0"/>
              <a:t>Modify coupling circuit in SQUID cartridge / add EM filter inside cryostat (to be studied)</a:t>
            </a:r>
          </a:p>
          <a:p>
            <a:pPr lvl="1"/>
            <a:r>
              <a:rPr lang="en-US" sz="1600" dirty="0"/>
              <a:t>Integration with </a:t>
            </a:r>
            <a:r>
              <a:rPr lang="en-US" sz="1600" dirty="0" err="1"/>
              <a:t>Vistar</a:t>
            </a:r>
            <a:endParaRPr lang="en-US" sz="1600" dirty="0"/>
          </a:p>
          <a:p>
            <a:r>
              <a:rPr lang="en-US" sz="1800" b="1" dirty="0">
                <a:solidFill>
                  <a:srgbClr val="0070C0"/>
                </a:solidFill>
              </a:rPr>
              <a:t>Superconducting connection in DC coupling circuit kept only for limited range</a:t>
            </a:r>
          </a:p>
          <a:p>
            <a:pPr lvl="1"/>
            <a:r>
              <a:rPr lang="en-US" sz="1600" dirty="0"/>
              <a:t>Currently compensated by imposing a constant DC current</a:t>
            </a:r>
          </a:p>
          <a:p>
            <a:pPr lvl="1"/>
            <a:r>
              <a:rPr lang="en-US" sz="1600" dirty="0"/>
              <a:t>Replace SQUID cartridge with improved niobium wire connections (to be studied)</a:t>
            </a:r>
          </a:p>
          <a:p>
            <a:r>
              <a:rPr lang="en-US" sz="1800" b="1" dirty="0">
                <a:solidFill>
                  <a:srgbClr val="0070C0"/>
                </a:solidFill>
              </a:rPr>
              <a:t>Cryogenic availability</a:t>
            </a:r>
          </a:p>
          <a:p>
            <a:pPr lvl="1"/>
            <a:r>
              <a:rPr lang="en-US" sz="1600" dirty="0" err="1"/>
              <a:t>LHe</a:t>
            </a:r>
            <a:r>
              <a:rPr lang="en-US" sz="1600" dirty="0"/>
              <a:t> circuit becomes contaminated blocking the He gas flow in the closed-circuit</a:t>
            </a:r>
          </a:p>
          <a:p>
            <a:pPr lvl="1"/>
            <a:r>
              <a:rPr lang="en-US" sz="1600" dirty="0"/>
              <a:t>He diffusion through ceramic breaks degrades insulation vacuum</a:t>
            </a:r>
          </a:p>
          <a:p>
            <a:r>
              <a:rPr lang="fr-CH" dirty="0" smtClean="0"/>
              <a:t>GEM </a:t>
            </a:r>
            <a:r>
              <a:rPr lang="fr-CH" dirty="0" smtClean="0"/>
              <a:t>+ BTV: destructive</a:t>
            </a:r>
          </a:p>
          <a:p>
            <a:r>
              <a:rPr lang="fr-CH" dirty="0" smtClean="0"/>
              <a:t>SEM: </a:t>
            </a:r>
            <a:r>
              <a:rPr lang="fr-CH" dirty="0" err="1" smtClean="0"/>
              <a:t>technology</a:t>
            </a:r>
            <a:r>
              <a:rPr lang="fr-CH" dirty="0" smtClean="0"/>
              <a:t> not </a:t>
            </a:r>
            <a:r>
              <a:rPr lang="fr-CH" dirty="0" err="1" smtClean="0"/>
              <a:t>fully</a:t>
            </a:r>
            <a:r>
              <a:rPr lang="fr-CH" dirty="0" smtClean="0"/>
              <a:t> </a:t>
            </a:r>
            <a:r>
              <a:rPr lang="fr-CH" dirty="0" err="1" smtClean="0"/>
              <a:t>transferred</a:t>
            </a:r>
            <a:r>
              <a:rPr lang="fr-CH" dirty="0" smtClean="0"/>
              <a:t> to CERN</a:t>
            </a:r>
          </a:p>
          <a:p>
            <a:r>
              <a:rPr lang="fr-CH" dirty="0" smtClean="0"/>
              <a:t>… OP and BI to </a:t>
            </a:r>
            <a:r>
              <a:rPr lang="fr-CH" dirty="0" err="1" smtClean="0"/>
              <a:t>contribute</a:t>
            </a:r>
            <a:r>
              <a:rPr lang="fr-CH" dirty="0" smtClean="0"/>
              <a:t> !</a:t>
            </a:r>
          </a:p>
          <a:p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84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137481</TotalTime>
  <Words>176</Words>
  <Application>Microsoft Office PowerPoint</Application>
  <PresentationFormat>On-screen Show (4:3)</PresentationFormat>
  <Paragraphs>36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ＭＳ Ｐゴシック</vt:lpstr>
      <vt:lpstr>Garamond</vt:lpstr>
      <vt:lpstr>Helvetica</vt:lpstr>
      <vt:lpstr>Times New Roman</vt:lpstr>
      <vt:lpstr>Wingdings</vt:lpstr>
      <vt:lpstr>1_Pixel</vt:lpstr>
      <vt:lpstr>   AD beam instrumentation</vt:lpstr>
      <vt:lpstr>Systems in use</vt:lpstr>
      <vt:lpstr>Known issues</vt:lpstr>
    </vt:vector>
  </TitlesOfParts>
  <Manager>Francois.Butin@cern.ch</Manager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</dc:title>
  <dc:creator>S. Maury</dc:creator>
  <cp:lastModifiedBy>Francois Butin</cp:lastModifiedBy>
  <cp:revision>2848</cp:revision>
  <cp:lastPrinted>2009-06-08T07:51:28Z</cp:lastPrinted>
  <dcterms:created xsi:type="dcterms:W3CDTF">2009-08-04T11:38:51Z</dcterms:created>
  <dcterms:modified xsi:type="dcterms:W3CDTF">2018-11-29T12:34:57Z</dcterms:modified>
</cp:coreProperties>
</file>