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61" r:id="rId4"/>
    <p:sldId id="263" r:id="rId5"/>
    <p:sldId id="258" r:id="rId6"/>
    <p:sldId id="262" r:id="rId7"/>
    <p:sldId id="264" r:id="rId8"/>
    <p:sldId id="265" r:id="rId9"/>
    <p:sldId id="268" r:id="rId10"/>
    <p:sldId id="267" r:id="rId11"/>
    <p:sldId id="266" r:id="rId12"/>
    <p:sldId id="272" r:id="rId13"/>
    <p:sldId id="269" r:id="rId14"/>
    <p:sldId id="274" r:id="rId15"/>
    <p:sldId id="273" r:id="rId16"/>
    <p:sldId id="270" r:id="rId17"/>
    <p:sldId id="271" r:id="rId18"/>
    <p:sldId id="275" r:id="rId19"/>
    <p:sldId id="277" r:id="rId20"/>
    <p:sldId id="259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4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277B0-D55D-4597-B9EC-C7688EDFD02F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17A94-DAFA-4285-A59B-649CE6D4E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21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Arial" panose="020B0604020202020204" pitchFamily="34" charset="0"/>
              <a:buChar char="►"/>
              <a:defRPr/>
            </a:lvl1pPr>
            <a:lvl2pPr marL="905256" indent="-457200">
              <a:buFont typeface="Arial" panose="020B0604020202020204" pitchFamily="34" charset="0"/>
              <a:buChar char="─"/>
              <a:defRPr/>
            </a:lvl2pPr>
            <a:lvl3pPr marL="1092708" indent="-342900">
              <a:buSzPct val="70000"/>
              <a:buFont typeface="Arial" panose="020B0604020202020204" pitchFamily="34" charset="0"/>
              <a:buChar char="○"/>
              <a:defRPr/>
            </a:lvl3pPr>
            <a:lvl4pPr marL="1385316" indent="-342900">
              <a:buSzPct val="70000"/>
              <a:buFont typeface="Arial" panose="020B0604020202020204" pitchFamily="34" charset="0"/>
              <a:buChar char="○"/>
              <a:defRPr/>
            </a:lvl4pPr>
            <a:lvl5pPr marL="1650492" indent="-342900">
              <a:buSzPct val="70000"/>
              <a:buFont typeface="Arial" panose="020B0604020202020204" pitchFamily="34" charset="0"/>
              <a:buChar char="○"/>
              <a:defRPr/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and ideas for primary beam instrumentation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11554"/>
            <a:ext cx="3105150" cy="419653"/>
          </a:xfrm>
        </p:spPr>
        <p:txBody>
          <a:bodyPr>
            <a:normAutofit/>
          </a:bodyPr>
          <a:lstStyle/>
          <a:p>
            <a:r>
              <a:rPr lang="en-US" dirty="0" err="1" smtClean="0"/>
              <a:t>F.Roncarolo</a:t>
            </a:r>
            <a:r>
              <a:rPr lang="en-US" dirty="0" smtClean="0"/>
              <a:t>   BE-BI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9" y="1512052"/>
            <a:ext cx="42576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Kick-off meeting </a:t>
            </a:r>
            <a:r>
              <a:rPr lang="en-US" sz="2400" dirty="0" smtClean="0"/>
              <a:t>EABI-WG</a:t>
            </a:r>
          </a:p>
          <a:p>
            <a:r>
              <a:rPr lang="en-US" dirty="0" smtClean="0"/>
              <a:t>29-Nov-2018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SPS N.A. target ‘boxes’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355134"/>
            <a:ext cx="3495991" cy="4667421"/>
          </a:xfrm>
        </p:spPr>
        <p:txBody>
          <a:bodyPr/>
          <a:lstStyle/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High activation</a:t>
            </a:r>
          </a:p>
          <a:p>
            <a:r>
              <a:rPr lang="en-US" dirty="0"/>
              <a:t>S</a:t>
            </a:r>
            <a:r>
              <a:rPr lang="en-US" dirty="0" smtClean="0"/>
              <a:t>pares available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6726"/>
          <a:stretch/>
        </p:blipFill>
        <p:spPr>
          <a:xfrm>
            <a:off x="3787945" y="1173935"/>
            <a:ext cx="4896109" cy="502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42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N.A. BTVs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LSS2 (BA2) BTVs renovated during LS1</a:t>
            </a:r>
          </a:p>
          <a:p>
            <a:r>
              <a:rPr lang="en-US" dirty="0" smtClean="0"/>
              <a:t>TT20 (BA80) renovation postponed to LS2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3154485"/>
            <a:ext cx="8489209" cy="259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3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- N.A. issues/plans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03074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New SEM electronics (CONS) featuring integrator mode (like today) and spill sampling at least partially implemented in LS2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Ageing is a concern for both SEM and BTV systems</a:t>
            </a:r>
          </a:p>
          <a:p>
            <a:pPr lvl="1"/>
            <a:r>
              <a:rPr lang="en-US" dirty="0" smtClean="0"/>
              <a:t>This includes cables ageing and radiation damage</a:t>
            </a:r>
          </a:p>
          <a:p>
            <a:pPr lvl="1"/>
            <a:r>
              <a:rPr lang="en-US" dirty="0" smtClean="0"/>
              <a:t>For LS2 hard to negotiate a partial cable refurbishment in TT20</a:t>
            </a:r>
          </a:p>
          <a:p>
            <a:endParaRPr lang="en-US" dirty="0" smtClean="0"/>
          </a:p>
          <a:p>
            <a:r>
              <a:rPr lang="en-US" dirty="0" smtClean="0"/>
              <a:t>Various meetings/discussions in the last two years about</a:t>
            </a:r>
          </a:p>
          <a:p>
            <a:pPr lvl="1"/>
            <a:r>
              <a:rPr lang="en-US" dirty="0" smtClean="0"/>
              <a:t>issues with present diagnostics and need for new monitors</a:t>
            </a:r>
          </a:p>
          <a:p>
            <a:pPr lvl="1"/>
            <a:r>
              <a:rPr lang="en-US" dirty="0" smtClean="0"/>
              <a:t>New requests for Physics Beyond Colliders (e.g. BDF, </a:t>
            </a:r>
            <a:r>
              <a:rPr lang="en-GB" dirty="0" err="1" smtClean="0"/>
              <a:t>SHiP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E.G. </a:t>
            </a:r>
            <a:r>
              <a:rPr lang="en-US" sz="2600" dirty="0"/>
              <a:t>Issues/plans, </a:t>
            </a:r>
            <a:r>
              <a:rPr lang="en-US" sz="2600" dirty="0" smtClean="0"/>
              <a:t>discussed </a:t>
            </a:r>
            <a:r>
              <a:rPr lang="en-US" sz="2600" dirty="0"/>
              <a:t>in SLAWG (a dedicated one on Nov 2016 …) and BI TB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Could not check the status of the various open points for today </a:t>
            </a:r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next slides == my present understanding (+ potential for agendas of this WG ?)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768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91125" cy="94044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SPS -- N.A. diagnostics issues/discussions  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6" y="1691461"/>
            <a:ext cx="7394800" cy="244239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BSI calibration for absolute P.O.T.</a:t>
            </a:r>
          </a:p>
          <a:p>
            <a:pPr lvl="1"/>
            <a:r>
              <a:rPr lang="en-US" sz="2400" dirty="0" smtClean="0"/>
              <a:t>SEY dependence on vacuum history/conditioning and dose</a:t>
            </a:r>
          </a:p>
          <a:p>
            <a:r>
              <a:rPr lang="en-US" sz="2400" dirty="0" smtClean="0"/>
              <a:t>Steering via BSPs tricky, inaccurate (e.g. when beam not Gaussian, when beam only on half plate, optimization not possible)</a:t>
            </a:r>
          </a:p>
          <a:p>
            <a:pPr lvl="1"/>
            <a:r>
              <a:rPr lang="en-US" sz="2400" dirty="0" smtClean="0"/>
              <a:t>Grids would be better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448300" y="417963"/>
            <a:ext cx="571500" cy="5715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85828" y="4638911"/>
            <a:ext cx="4900613" cy="830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BI EXPERTS:</a:t>
            </a:r>
          </a:p>
          <a:p>
            <a:r>
              <a:rPr lang="en-US" sz="2400" dirty="0" err="1">
                <a:solidFill>
                  <a:srgbClr val="C00000"/>
                </a:solidFill>
              </a:rPr>
              <a:t>M.Duraffourg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F.Roncarolo</a:t>
            </a:r>
            <a:r>
              <a:rPr lang="en-US" sz="2400" dirty="0" smtClean="0">
                <a:solidFill>
                  <a:srgbClr val="C00000"/>
                </a:solidFill>
              </a:rPr>
              <a:t> et. al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24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206"/>
            <a:ext cx="8048625" cy="2684419"/>
          </a:xfrm>
        </p:spPr>
        <p:txBody>
          <a:bodyPr>
            <a:normAutofit/>
          </a:bodyPr>
          <a:lstStyle/>
          <a:p>
            <a:r>
              <a:rPr lang="en-GB" sz="2400" dirty="0"/>
              <a:t>Precision BPMs in LSS2 during spill (de-bunched)... interesting candidates discussed such as BGI and BSRT </a:t>
            </a:r>
          </a:p>
          <a:p>
            <a:r>
              <a:rPr lang="en-GB" sz="2400" dirty="0"/>
              <a:t>Screens (or pixel detectors) (at ZS??) with high dynamic range to replace the mini-scanners, to get better resolution and acquisition in only one shot.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0575" y="4619625"/>
            <a:ext cx="6877050" cy="830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BI EXPERTS:</a:t>
            </a:r>
          </a:p>
          <a:p>
            <a:r>
              <a:rPr lang="en-US" sz="2400" dirty="0" err="1" smtClean="0">
                <a:solidFill>
                  <a:srgbClr val="C00000"/>
                </a:solidFill>
              </a:rPr>
              <a:t>J.Story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G.Trad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E.Bravin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S.Burger</a:t>
            </a:r>
            <a:r>
              <a:rPr lang="en-US" sz="2400" dirty="0" smtClean="0">
                <a:solidFill>
                  <a:srgbClr val="C00000"/>
                </a:solidFill>
              </a:rPr>
              <a:t> et al.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91125" cy="94044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SPS -- N.A. diagnostics issues/discussions    </a:t>
            </a:r>
            <a:endParaRPr lang="en-US" sz="3200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448300" y="417963"/>
            <a:ext cx="571500" cy="5715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82714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3738"/>
            <a:ext cx="8226854" cy="1293769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Dedicated fast detector in TT20 for monitoring spill quality up to 200 MHz 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Some </a:t>
            </a:r>
            <a:r>
              <a:rPr lang="en-US" sz="2400" dirty="0" smtClean="0"/>
              <a:t>work-discussion </a:t>
            </a:r>
            <a:r>
              <a:rPr lang="en-US" sz="2400" dirty="0"/>
              <a:t>on-going, </a:t>
            </a:r>
            <a:r>
              <a:rPr lang="en-US" sz="2400" dirty="0" smtClean="0"/>
              <a:t>need feedback (servo-spill) or only monitoring?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0575" y="3467784"/>
            <a:ext cx="6953249" cy="830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BI EXPERTS:</a:t>
            </a:r>
          </a:p>
          <a:p>
            <a:r>
              <a:rPr lang="en-US" sz="2400" dirty="0" err="1">
                <a:solidFill>
                  <a:srgbClr val="C00000"/>
                </a:solidFill>
              </a:rPr>
              <a:t>E.Effinger</a:t>
            </a:r>
            <a:r>
              <a:rPr lang="en-US" sz="2400" dirty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C.Zamantzas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M.Duraffourg</a:t>
            </a:r>
            <a:r>
              <a:rPr lang="en-US" sz="2400" dirty="0" smtClean="0">
                <a:solidFill>
                  <a:srgbClr val="C00000"/>
                </a:solidFill>
              </a:rPr>
              <a:t> et al.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91125" cy="94044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SPS -- N.A. diagnostics issues/discussions    </a:t>
            </a:r>
            <a:endParaRPr lang="en-US" sz="3200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448300" y="417963"/>
            <a:ext cx="571500" cy="5715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53527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224"/>
            <a:ext cx="8229600" cy="3385501"/>
          </a:xfrm>
        </p:spPr>
        <p:txBody>
          <a:bodyPr>
            <a:noAutofit/>
          </a:bodyPr>
          <a:lstStyle/>
          <a:p>
            <a:r>
              <a:rPr lang="en-GB" sz="2400" dirty="0"/>
              <a:t>Fast interlocking on BLMs in the LSS2 extraction </a:t>
            </a:r>
            <a:r>
              <a:rPr lang="en-GB" sz="2400" dirty="0" smtClean="0"/>
              <a:t>region (diamonds installed, not interlocked) </a:t>
            </a:r>
          </a:p>
          <a:p>
            <a:r>
              <a:rPr lang="en-GB" sz="2400" dirty="0" smtClean="0"/>
              <a:t>2 LHC type BLMs  in BA2 before and after diffuser</a:t>
            </a:r>
            <a:endParaRPr lang="en-GB" sz="2400" dirty="0"/>
          </a:p>
          <a:p>
            <a:r>
              <a:rPr lang="en-GB" sz="2400" dirty="0"/>
              <a:t>BLMs at all TT20 </a:t>
            </a:r>
            <a:r>
              <a:rPr lang="en-GB" sz="2400" dirty="0" smtClean="0"/>
              <a:t>quads </a:t>
            </a:r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 smtClean="0"/>
              <a:t>6 BLMs installed, SPS type</a:t>
            </a:r>
          </a:p>
          <a:p>
            <a:r>
              <a:rPr lang="en-GB" sz="2400" dirty="0" smtClean="0"/>
              <a:t>Lots of MDs in 2018, </a:t>
            </a:r>
            <a:r>
              <a:rPr lang="en-GB" sz="2400" dirty="0" err="1" smtClean="0"/>
              <a:t>F.Velotti</a:t>
            </a:r>
            <a:r>
              <a:rPr lang="en-GB" sz="2400" dirty="0"/>
              <a:t> </a:t>
            </a:r>
            <a:r>
              <a:rPr lang="en-GB" sz="2400" dirty="0" smtClean="0"/>
              <a:t>et al. </a:t>
            </a:r>
          </a:p>
          <a:p>
            <a:r>
              <a:rPr lang="en-GB" sz="2400" dirty="0" smtClean="0"/>
              <a:t>Existing TDC2 BLMs with old cables (failure in 2018). Can’t touch cables during LS2. Will install new cables in LS2 and have old and new in parallel </a:t>
            </a:r>
            <a:endParaRPr lang="en-GB" sz="2400" dirty="0"/>
          </a:p>
          <a:p>
            <a:pPr marL="36576" indent="0">
              <a:buNone/>
            </a:pP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19501" y="5426332"/>
            <a:ext cx="4981574" cy="830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BI EXPERTS:</a:t>
            </a:r>
          </a:p>
          <a:p>
            <a:r>
              <a:rPr lang="en-US" sz="2400" dirty="0" err="1" smtClean="0">
                <a:solidFill>
                  <a:srgbClr val="C00000"/>
                </a:solidFill>
              </a:rPr>
              <a:t>E.Effinger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>
                <a:solidFill>
                  <a:srgbClr val="C00000"/>
                </a:solidFill>
              </a:rPr>
              <a:t>C.Zamantzas</a:t>
            </a:r>
            <a:r>
              <a:rPr lang="en-US" sz="2400" dirty="0">
                <a:solidFill>
                  <a:srgbClr val="C00000"/>
                </a:solidFill>
              </a:rPr>
              <a:t>,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91125" cy="94044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SPS -- N.A. diagnostics issues/discussions    </a:t>
            </a:r>
            <a:endParaRPr lang="en-US" sz="3200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448300" y="417963"/>
            <a:ext cx="571500" cy="5715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82621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9600" cy="3532144"/>
          </a:xfrm>
        </p:spPr>
        <p:txBody>
          <a:bodyPr>
            <a:noAutofit/>
          </a:bodyPr>
          <a:lstStyle/>
          <a:p>
            <a:r>
              <a:rPr lang="en-GB" sz="2400" dirty="0"/>
              <a:t>Non-interceptive intensity measurements in TT20 (DC-BCT) with &lt; % level calibration accuracy... CCC-type devices discussed. </a:t>
            </a:r>
            <a:endParaRPr lang="en-GB" sz="2400" dirty="0" smtClean="0"/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dirty="0" smtClean="0"/>
              <a:t>SPS ring before extraction: Beam </a:t>
            </a:r>
            <a:r>
              <a:rPr lang="en-GB" sz="2400" dirty="0"/>
              <a:t>momentum spread measurements: bunch length measurements on a turn-by-turn basis: hardware is available, software missing, it should be tested in MDs whether tomography is possible within a reasonable time.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3926" y="5172759"/>
            <a:ext cx="4981574" cy="830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BI EXPERTS:</a:t>
            </a:r>
          </a:p>
          <a:p>
            <a:r>
              <a:rPr lang="en-US" sz="2400" dirty="0" err="1" smtClean="0">
                <a:solidFill>
                  <a:srgbClr val="C00000"/>
                </a:solidFill>
              </a:rPr>
              <a:t>J.Tan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P.Odier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M.Wendt</a:t>
            </a:r>
            <a:r>
              <a:rPr lang="en-US" sz="2400" dirty="0" smtClean="0">
                <a:solidFill>
                  <a:srgbClr val="C00000"/>
                </a:solidFill>
              </a:rPr>
              <a:t> et al.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91125" cy="94044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SPS -- N.A. diagnostics issues/discussions    </a:t>
            </a:r>
            <a:endParaRPr lang="en-US" sz="3200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448300" y="417963"/>
            <a:ext cx="571500" cy="5715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76973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– Outlook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Concerning primary beams diagnostics: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Anything missing w.r.t. what you expected today? AD? </a:t>
            </a:r>
            <a:r>
              <a:rPr lang="en-US" dirty="0" err="1" smtClean="0"/>
              <a:t>nTOF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are the main subjects/systems than can/should be addressed by this W.G. ?</a:t>
            </a:r>
          </a:p>
          <a:p>
            <a:r>
              <a:rPr lang="en-US" dirty="0" smtClean="0"/>
              <a:t>How should we prioritize?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834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9925" y="2420981"/>
            <a:ext cx="2864279" cy="760369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4000" dirty="0" smtClean="0"/>
              <a:t>SPARES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43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000" dirty="0"/>
              <a:t>T</a:t>
            </a:r>
            <a:r>
              <a:rPr lang="en-US" sz="2000" dirty="0" smtClean="0"/>
              <a:t>his WG mandate implies addressing the present status, needs and plans for the instrumentation monitoring the primary beams upstream of the targets/experiments</a:t>
            </a:r>
          </a:p>
          <a:p>
            <a:pPr lvl="1"/>
            <a:r>
              <a:rPr lang="en-US" sz="2000" dirty="0" smtClean="0"/>
              <a:t>PS -&gt; EAST area (most instrumentation included/affected by LS2 E.A. CONS)</a:t>
            </a:r>
          </a:p>
          <a:p>
            <a:pPr lvl="1"/>
            <a:r>
              <a:rPr lang="en-US" sz="2000" dirty="0" smtClean="0"/>
              <a:t>PS -&gt; AD (not covered at all by me today…)</a:t>
            </a:r>
          </a:p>
          <a:p>
            <a:pPr lvl="1"/>
            <a:r>
              <a:rPr lang="en-US" sz="2000" dirty="0" smtClean="0"/>
              <a:t>SPS to North Area</a:t>
            </a:r>
          </a:p>
          <a:p>
            <a:pPr lvl="1"/>
            <a:r>
              <a:rPr lang="en-US" sz="2000" dirty="0" smtClean="0"/>
              <a:t>Future SPS for physics beyond colliders </a:t>
            </a:r>
          </a:p>
          <a:p>
            <a:pPr lvl="1"/>
            <a:endParaRPr lang="en-US" sz="2000" dirty="0"/>
          </a:p>
          <a:p>
            <a:pPr marL="36576" indent="0">
              <a:buNone/>
            </a:pPr>
            <a:r>
              <a:rPr lang="en-US" sz="2400" dirty="0" smtClean="0"/>
              <a:t>Today:</a:t>
            </a:r>
          </a:p>
          <a:p>
            <a:pPr lvl="1"/>
            <a:r>
              <a:rPr lang="en-US" sz="2000" dirty="0" smtClean="0"/>
              <a:t>List PS </a:t>
            </a:r>
            <a:r>
              <a:rPr lang="en-US" sz="2000" dirty="0" smtClean="0">
                <a:sym typeface="Wingdings" panose="05000000000000000000" pitchFamily="2" charset="2"/>
              </a:rPr>
              <a:t> EA diagnostics (for reference) and mention few issues/plans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List SPS  NA diagnostics and give status + short summary of last two years discussions /requests</a:t>
            </a:r>
            <a:endParaRPr lang="en-US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65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210" y="4187495"/>
            <a:ext cx="5758404" cy="227372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41" y="1861449"/>
            <a:ext cx="8271813" cy="224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48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183" t="11589" r="4117" b="13555"/>
          <a:stretch/>
        </p:blipFill>
        <p:spPr>
          <a:xfrm>
            <a:off x="179151" y="1533832"/>
            <a:ext cx="8504903" cy="423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91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350363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PS </a:t>
            </a:r>
            <a:r>
              <a:rPr lang="en-US" sz="3600" dirty="0" smtClean="0">
                <a:sym typeface="Wingdings" panose="05000000000000000000" pitchFamily="2" charset="2"/>
              </a:rPr>
              <a:t> E.A.       </a:t>
            </a:r>
            <a:r>
              <a:rPr lang="en-US" sz="2800" dirty="0" smtClean="0"/>
              <a:t>Primary beam diagnostics (I)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709" y="1173935"/>
            <a:ext cx="8226854" cy="510774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BCGAA ( aka LSD)</a:t>
            </a:r>
          </a:p>
          <a:p>
            <a:pPr lvl="1"/>
            <a:r>
              <a:rPr lang="en-US" sz="1800" dirty="0" smtClean="0"/>
              <a:t>Spill longitudinal structure</a:t>
            </a:r>
          </a:p>
          <a:p>
            <a:pPr lvl="1"/>
            <a:r>
              <a:rPr lang="en-US" sz="1800" dirty="0" smtClean="0"/>
              <a:t>Very old. Maintenance/optimization tricky</a:t>
            </a:r>
          </a:p>
          <a:p>
            <a:pPr lvl="1"/>
            <a:r>
              <a:rPr lang="en-US" sz="1800" dirty="0" smtClean="0"/>
              <a:t>2018 issues: </a:t>
            </a:r>
          </a:p>
          <a:p>
            <a:pPr lvl="2"/>
            <a:r>
              <a:rPr lang="en-US" sz="1800" dirty="0" smtClean="0"/>
              <a:t>old amplifier, replaced in summer </a:t>
            </a:r>
            <a:r>
              <a:rPr lang="en-US" sz="1800" dirty="0" smtClean="0">
                <a:sym typeface="Wingdings" panose="05000000000000000000" pitchFamily="2" charset="2"/>
              </a:rPr>
              <a:t> better sensitivity</a:t>
            </a:r>
            <a:endParaRPr lang="en-US" sz="1800" dirty="0" smtClean="0"/>
          </a:p>
          <a:p>
            <a:pPr lvl="2"/>
            <a:r>
              <a:rPr lang="en-US" sz="1800" dirty="0" smtClean="0"/>
              <a:t>50 Hz noise under study</a:t>
            </a:r>
          </a:p>
          <a:p>
            <a:pPr lvl="1"/>
            <a:r>
              <a:rPr lang="en-US" sz="1800" dirty="0" smtClean="0"/>
              <a:t>displaced in LS2 (EA cons) , will change HV PS, study 50 Hz noise</a:t>
            </a:r>
            <a:endParaRPr lang="en-US" sz="1800" dirty="0"/>
          </a:p>
          <a:p>
            <a:r>
              <a:rPr lang="en-US" sz="1800" dirty="0" smtClean="0"/>
              <a:t>Secondary Emission Chambers</a:t>
            </a:r>
          </a:p>
          <a:p>
            <a:pPr lvl="1"/>
            <a:r>
              <a:rPr lang="en-US" sz="1800" dirty="0" smtClean="0"/>
              <a:t>XSEC: metal foils + bias/collecting electrodes</a:t>
            </a:r>
          </a:p>
          <a:p>
            <a:pPr lvl="1"/>
            <a:r>
              <a:rPr lang="en-US" sz="1800" dirty="0" smtClean="0"/>
              <a:t>XION: metal foils in tank filled with gas, for ion beams</a:t>
            </a:r>
          </a:p>
          <a:p>
            <a:r>
              <a:rPr lang="en-US" sz="1800" dirty="0"/>
              <a:t>F61.BCTF023 used for XSEC </a:t>
            </a:r>
            <a:r>
              <a:rPr lang="en-US" sz="1800" dirty="0" err="1" smtClean="0"/>
              <a:t>calib</a:t>
            </a:r>
            <a:endParaRPr lang="en-US" sz="1800" dirty="0" smtClean="0"/>
          </a:p>
          <a:p>
            <a:r>
              <a:rPr lang="en-US" sz="1800" dirty="0" smtClean="0"/>
              <a:t>Cherenkov Counters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50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248604"/>
            <a:ext cx="8226854" cy="4667421"/>
          </a:xfrm>
        </p:spPr>
        <p:txBody>
          <a:bodyPr>
            <a:noAutofit/>
          </a:bodyPr>
          <a:lstStyle/>
          <a:p>
            <a:r>
              <a:rPr lang="en-GB" sz="1800" dirty="0" smtClean="0"/>
              <a:t>BCSAA </a:t>
            </a:r>
            <a:r>
              <a:rPr lang="en-GB" sz="1800" dirty="0"/>
              <a:t>(aka Telescope XTEL)</a:t>
            </a:r>
          </a:p>
          <a:p>
            <a:pPr lvl="1"/>
            <a:r>
              <a:rPr lang="en-GB" sz="1800" dirty="0"/>
              <a:t>Scintillator + PMT</a:t>
            </a:r>
          </a:p>
          <a:p>
            <a:pPr lvl="1"/>
            <a:r>
              <a:rPr lang="en-GB" sz="1800" dirty="0"/>
              <a:t>Placed above targets. Intensity of </a:t>
            </a:r>
            <a:r>
              <a:rPr lang="en-GB" sz="1800" dirty="0" err="1"/>
              <a:t>secondaries</a:t>
            </a:r>
            <a:r>
              <a:rPr lang="en-GB" sz="1800" dirty="0"/>
              <a:t> backscattered from the target proportional to primary beam </a:t>
            </a:r>
            <a:r>
              <a:rPr lang="en-GB" sz="1800" dirty="0" smtClean="0"/>
              <a:t>intensity</a:t>
            </a:r>
            <a:endParaRPr lang="en-US" sz="1800" dirty="0" smtClean="0"/>
          </a:p>
          <a:p>
            <a:r>
              <a:rPr lang="en-US" sz="1800" dirty="0" smtClean="0"/>
              <a:t>BTVs</a:t>
            </a:r>
          </a:p>
          <a:p>
            <a:pPr lvl="1"/>
            <a:r>
              <a:rPr lang="en-US" sz="1800" dirty="0" smtClean="0"/>
              <a:t>Old ‘marguerites’  replaced with ‘standard’ BTV systems,  ‘</a:t>
            </a:r>
            <a:r>
              <a:rPr lang="en-US" sz="1800" dirty="0" err="1" smtClean="0"/>
              <a:t>chromox</a:t>
            </a:r>
            <a:r>
              <a:rPr lang="en-US" sz="1800" dirty="0" smtClean="0"/>
              <a:t>’ screens </a:t>
            </a:r>
          </a:p>
          <a:p>
            <a:r>
              <a:rPr lang="en-US" sz="1800" dirty="0" smtClean="0"/>
              <a:t>Scintillating </a:t>
            </a:r>
            <a:r>
              <a:rPr lang="en-US" sz="1800" dirty="0"/>
              <a:t>fiber monitors </a:t>
            </a:r>
            <a:r>
              <a:rPr lang="en-US" sz="1800" dirty="0" smtClean="0"/>
              <a:t> (XBPF)</a:t>
            </a:r>
          </a:p>
          <a:p>
            <a:pPr lvl="1"/>
            <a:r>
              <a:rPr lang="en-US" sz="1800" dirty="0" smtClean="0"/>
              <a:t>New generation of detectors </a:t>
            </a:r>
          </a:p>
          <a:p>
            <a:pPr lvl="1"/>
            <a:r>
              <a:rPr lang="en-US" sz="1800" dirty="0" smtClean="0"/>
              <a:t>For profile, </a:t>
            </a:r>
            <a:r>
              <a:rPr lang="en-US" sz="1800" dirty="0"/>
              <a:t>p</a:t>
            </a:r>
            <a:r>
              <a:rPr lang="en-US" sz="1800" dirty="0" smtClean="0"/>
              <a:t>osition, intensity</a:t>
            </a:r>
          </a:p>
          <a:p>
            <a:pPr lvl="1"/>
            <a:r>
              <a:rPr lang="en-US" sz="1800" dirty="0" smtClean="0"/>
              <a:t>Replacing gaseous wire chambers (</a:t>
            </a:r>
            <a:r>
              <a:rPr lang="en-GB" sz="1800" dirty="0" smtClean="0"/>
              <a:t>XDWC)</a:t>
            </a:r>
            <a:endParaRPr lang="en-US" sz="1800" dirty="0" smtClean="0"/>
          </a:p>
          <a:p>
            <a:r>
              <a:rPr lang="en-US" sz="1800" dirty="0" smtClean="0"/>
              <a:t>BLMs</a:t>
            </a:r>
          </a:p>
          <a:p>
            <a:pPr lvl="1"/>
            <a:r>
              <a:rPr lang="en-US" sz="1800" dirty="0" smtClean="0"/>
              <a:t>Request for BLMs along primary lines (F61, F62, T08) ongoing. </a:t>
            </a:r>
            <a:r>
              <a:rPr lang="en-US" sz="1800" dirty="0" err="1" smtClean="0"/>
              <a:t>Func</a:t>
            </a:r>
            <a:r>
              <a:rPr lang="en-US" sz="1800" dirty="0" smtClean="0"/>
              <a:t>. Specs being clarified (e.g. interlock or not)</a:t>
            </a:r>
          </a:p>
          <a:p>
            <a:pPr lvl="1"/>
            <a:r>
              <a:rPr lang="en-US" sz="1800" dirty="0" smtClean="0"/>
              <a:t>Deployment not possible during LS2</a:t>
            </a:r>
          </a:p>
          <a:p>
            <a:pPr lvl="1"/>
            <a:r>
              <a:rPr lang="en-US" sz="1800" dirty="0" smtClean="0"/>
              <a:t>Would be good to pull cables</a:t>
            </a:r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350363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PS </a:t>
            </a:r>
            <a:r>
              <a:rPr lang="en-US" sz="3600" dirty="0" smtClean="0">
                <a:sym typeface="Wingdings" panose="05000000000000000000" pitchFamily="2" charset="2"/>
              </a:rPr>
              <a:t> E.A.       </a:t>
            </a:r>
            <a:r>
              <a:rPr lang="en-US" sz="2800" dirty="0" smtClean="0"/>
              <a:t>Primary beam diagnostics (II)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4187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-&gt; EAST Area - XSEC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965207"/>
          </a:xfrm>
        </p:spPr>
        <p:txBody>
          <a:bodyPr>
            <a:normAutofit/>
          </a:bodyPr>
          <a:lstStyle/>
          <a:p>
            <a:r>
              <a:rPr lang="en-US" dirty="0" smtClean="0"/>
              <a:t>Cross calibrated to FBCT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533" y="2869820"/>
            <a:ext cx="5962388" cy="27414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84036" y="250988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LS2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E.A. - BTV after LS2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132" y="1861533"/>
            <a:ext cx="6698990" cy="307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670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</a:t>
            </a:r>
            <a:r>
              <a:rPr lang="en-US" dirty="0" smtClean="0">
                <a:sym typeface="Wingdings" panose="05000000000000000000" pitchFamily="2" charset="2"/>
              </a:rPr>
              <a:t> N.A. </a:t>
            </a:r>
            <a:r>
              <a:rPr lang="en-US" sz="2800" dirty="0">
                <a:solidFill>
                  <a:srgbClr val="0055A0"/>
                </a:solidFill>
              </a:rPr>
              <a:t>Primary beam diagnostics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2" y="1314640"/>
            <a:ext cx="8919748" cy="42968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8896" y="2569945"/>
            <a:ext cx="3041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dot is an instrument or a diagnostics box with more than 1 instrument…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98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SPS </a:t>
            </a:r>
            <a:r>
              <a:rPr lang="en-US" dirty="0" smtClean="0">
                <a:sym typeface="Wingdings" panose="05000000000000000000" pitchFamily="2" charset="2"/>
              </a:rPr>
              <a:t> N.A. </a:t>
            </a:r>
            <a:r>
              <a:rPr lang="en-US" sz="2800" dirty="0">
                <a:solidFill>
                  <a:srgbClr val="0055A0"/>
                </a:solidFill>
              </a:rPr>
              <a:t>Primary beam </a:t>
            </a:r>
            <a:r>
              <a:rPr lang="en-US" sz="2800" dirty="0" smtClean="0">
                <a:solidFill>
                  <a:srgbClr val="0055A0"/>
                </a:solidFill>
              </a:rPr>
              <a:t>diagnostics (SEM)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88268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Un-bunched beam </a:t>
            </a:r>
            <a:r>
              <a:rPr lang="en-GB" sz="2000" dirty="0"/>
              <a:t>(no </a:t>
            </a:r>
            <a:r>
              <a:rPr lang="en-GB" sz="2000" dirty="0" smtClean="0"/>
              <a:t>‘classical BCTs’ </a:t>
            </a:r>
            <a:r>
              <a:rPr lang="en-GB" sz="2000" dirty="0"/>
              <a:t>/ BPMs </a:t>
            </a:r>
            <a:r>
              <a:rPr lang="en-GB" sz="2000" dirty="0" smtClean="0"/>
              <a:t>suitable)</a:t>
            </a:r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Various types of Secondary Emission Monitors (SEM) as only tool so far BSG </a:t>
            </a:r>
            <a:r>
              <a:rPr lang="en-GB" sz="2000" dirty="0"/>
              <a:t>: grid with typically 16 strips (width 0.5-2.5 mm).</a:t>
            </a:r>
          </a:p>
          <a:p>
            <a:pPr lvl="1"/>
            <a:r>
              <a:rPr lang="en-GB" sz="2000" dirty="0"/>
              <a:t>BSP : 2 (1/2) foils to measure the position (compare Left/Right </a:t>
            </a:r>
            <a:r>
              <a:rPr lang="en-GB" sz="2000" dirty="0" err="1"/>
              <a:t>resp</a:t>
            </a:r>
            <a:r>
              <a:rPr lang="en-GB" sz="2000" dirty="0"/>
              <a:t> Top/Bottom foil signals).</a:t>
            </a:r>
          </a:p>
          <a:p>
            <a:pPr lvl="1"/>
            <a:r>
              <a:rPr lang="en-GB" sz="2000" dirty="0"/>
              <a:t>BSM : same as BSP, but on a step motor.</a:t>
            </a:r>
          </a:p>
          <a:p>
            <a:pPr lvl="1"/>
            <a:r>
              <a:rPr lang="en-GB" sz="2000" dirty="0"/>
              <a:t>BBS : thin movable strip (0.2 mm) to scan across the beam.</a:t>
            </a:r>
          </a:p>
          <a:p>
            <a:pPr lvl="1"/>
            <a:r>
              <a:rPr lang="en-GB" sz="2000" dirty="0"/>
              <a:t>BSI : a single foil to measure beam intensity.</a:t>
            </a:r>
          </a:p>
          <a:p>
            <a:pPr marL="36576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3420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N.A. SEM types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4381500"/>
            <a:ext cx="8226854" cy="1762125"/>
          </a:xfrm>
        </p:spPr>
        <p:txBody>
          <a:bodyPr/>
          <a:lstStyle/>
          <a:p>
            <a:r>
              <a:rPr lang="en-GB" dirty="0"/>
              <a:t>Steering is performed with BSPs and BSGs.</a:t>
            </a:r>
          </a:p>
          <a:p>
            <a:r>
              <a:rPr lang="en-GB" dirty="0"/>
              <a:t>Profiles are obtained with BSGs and BBSs (extraction channel &amp; targets).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29-Nov-2018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EA-BI-WG --- F.R.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49" y="1325606"/>
            <a:ext cx="6029325" cy="278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803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1476</TotalTime>
  <Words>1137</Words>
  <Application>Microsoft Office PowerPoint</Application>
  <PresentationFormat>On-screen Show (4:3)</PresentationFormat>
  <Paragraphs>184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CERNCorporate4-3</vt:lpstr>
      <vt:lpstr>Status and ideas for primary beam instrumentation</vt:lpstr>
      <vt:lpstr>Introduction</vt:lpstr>
      <vt:lpstr>PS  E.A.       Primary beam diagnostics (I)</vt:lpstr>
      <vt:lpstr>PS  E.A.       Primary beam diagnostics (II)</vt:lpstr>
      <vt:lpstr>PS -&gt; EAST Area - XSEC</vt:lpstr>
      <vt:lpstr>E.A. - BTV after LS2</vt:lpstr>
      <vt:lpstr>SPS  N.A. Primary beam diagnostics </vt:lpstr>
      <vt:lpstr>SPS  N.A. Primary beam diagnostics (SEM) </vt:lpstr>
      <vt:lpstr>SPS N.A. SEM types </vt:lpstr>
      <vt:lpstr>SPS N.A. target ‘boxes’</vt:lpstr>
      <vt:lpstr>N.A. BTVs</vt:lpstr>
      <vt:lpstr>SPS - N.A. issues/plans</vt:lpstr>
      <vt:lpstr>SPS -- N.A. diagnostics issues/discussions    </vt:lpstr>
      <vt:lpstr>SPS -- N.A. diagnostics issues/discussions    </vt:lpstr>
      <vt:lpstr>SPS -- N.A. diagnostics issues/discussions    </vt:lpstr>
      <vt:lpstr>SPS -- N.A. diagnostics issues/discussions    </vt:lpstr>
      <vt:lpstr>SPS -- N.A. diagnostics issues/discussions    </vt:lpstr>
      <vt:lpstr>Conclusion – Outlook 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54</cp:revision>
  <dcterms:created xsi:type="dcterms:W3CDTF">2018-11-28T13:22:28Z</dcterms:created>
  <dcterms:modified xsi:type="dcterms:W3CDTF">2018-11-29T13:58:38Z</dcterms:modified>
</cp:coreProperties>
</file>