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421" r:id="rId2"/>
    <p:sldId id="484" r:id="rId3"/>
    <p:sldId id="514" r:id="rId4"/>
    <p:sldId id="513" r:id="rId5"/>
    <p:sldId id="521" r:id="rId6"/>
    <p:sldId id="511" r:id="rId7"/>
    <p:sldId id="516" r:id="rId8"/>
    <p:sldId id="526" r:id="rId9"/>
    <p:sldId id="531" r:id="rId10"/>
    <p:sldId id="527" r:id="rId11"/>
    <p:sldId id="532" r:id="rId12"/>
    <p:sldId id="528" r:id="rId13"/>
    <p:sldId id="529" r:id="rId14"/>
    <p:sldId id="530" r:id="rId15"/>
    <p:sldId id="533" r:id="rId16"/>
    <p:sldId id="504" r:id="rId17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FF"/>
    <a:srgbClr val="7351D9"/>
    <a:srgbClr val="7FDEDE"/>
    <a:srgbClr val="7FBF7F"/>
    <a:srgbClr val="DE7FDE"/>
    <a:srgbClr val="ED7D31"/>
    <a:srgbClr val="5B9BD5"/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00" autoAdjust="0"/>
    <p:restoredTop sz="93403" autoAdjust="0"/>
  </p:normalViewPr>
  <p:slideViewPr>
    <p:cSldViewPr snapToGrid="0">
      <p:cViewPr varScale="1">
        <p:scale>
          <a:sx n="107" d="100"/>
          <a:sy n="107" d="100"/>
        </p:scale>
        <p:origin x="1404" y="114"/>
      </p:cViewPr>
      <p:guideLst>
        <p:guide orient="horz" pos="2160"/>
        <p:guide pos="2880"/>
        <p:guide pos="29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0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64C58-C7F4-46DF-877F-89F37E80852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B8596-93B5-45D9-AA7E-794FF3E0F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799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9D56E-B78E-4961-B86C-F98E5B945B3E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CF955-FC90-41D1-8275-F7A2CC83E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696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31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3533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703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720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1935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4241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63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11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404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14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887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501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97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627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9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572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20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08911-81DF-40FF-B8C3-F5DDD91B14CE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2B91-5CEF-4B98-A74C-802504CDABF2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6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DBE6-FC89-41EE-B231-28A4E3C16F1C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0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51E6-15AF-4B42-8DBD-377A1D01E9B6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5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F7EF-7F45-4446-8E0A-8A62475A4F52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72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B9D7-AD75-40F7-8E08-8A1773C06D56}" type="datetime1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1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7898-A4DE-4853-85A5-4FF8272B33EF}" type="datetime1">
              <a:rPr lang="en-US" smtClean="0"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4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DF0F-7106-431D-A2BE-908BBED6AE24}" type="datetime1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6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E53F6-38FD-464C-B1D2-D4CCB228DC18}" type="datetime1">
              <a:rPr lang="en-US" smtClean="0"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6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CD9-55F3-44E2-8064-A3C11C15E617}" type="datetime1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2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2082-693E-4A0E-BD59-95766A750A6C}" type="datetime1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34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795AC-357D-48FA-AB7B-73D794C89959}" type="datetime1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4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cds.cern.ch/record/691957/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hyperlink" Target="https://cds.cern.ch/record/2286835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09735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A. Lasheen, H. Damerau</a:t>
            </a:r>
          </a:p>
          <a:p>
            <a:pPr algn="ctr"/>
            <a:r>
              <a:rPr lang="en-US" sz="2800" dirty="0" smtClean="0"/>
              <a:t>Acknowledgements: G. Favia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696113"/>
            <a:ext cx="7772400" cy="3463510"/>
          </a:xfrm>
          <a:prstGeom prst="rect">
            <a:avLst/>
          </a:prstGeom>
          <a:ln w="57150" cap="rnd" cmpd="sng" algn="ctr">
            <a:solidFill>
              <a:srgbClr val="0053A1"/>
            </a:solidFill>
            <a:prstDash val="solid"/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b="1" dirty="0"/>
              <a:t>Longitudinal </a:t>
            </a:r>
            <a:r>
              <a:rPr lang="en-GB" sz="5400" b="1" dirty="0" smtClean="0"/>
              <a:t>stability measurements </a:t>
            </a:r>
            <a:r>
              <a:rPr lang="en-GB" sz="5400" b="1" dirty="0"/>
              <a:t>with different </a:t>
            </a:r>
            <a:r>
              <a:rPr lang="en-GB" sz="5400" b="1" dirty="0" err="1" smtClean="0"/>
              <a:t>rf</a:t>
            </a:r>
            <a:r>
              <a:rPr lang="en-GB" sz="5400" b="1" dirty="0" smtClean="0"/>
              <a:t> cavity </a:t>
            </a:r>
            <a:r>
              <a:rPr lang="en-GB" sz="5400" b="1" dirty="0"/>
              <a:t>configurations</a:t>
            </a:r>
            <a:r>
              <a:rPr lang="en-GB" sz="5400" b="1" dirty="0" smtClean="0"/>
              <a:t/>
            </a:r>
            <a:br>
              <a:rPr lang="en-GB" sz="5400" b="1" dirty="0" smtClean="0"/>
            </a:br>
            <a:r>
              <a:rPr lang="en-GB" sz="2700" b="1" dirty="0" smtClean="0">
                <a:solidFill>
                  <a:schemeClr val="bg1"/>
                </a:solidFill>
              </a:rPr>
              <a:t>s</a:t>
            </a:r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sz="3100" i="1" dirty="0" smtClean="0"/>
              <a:t>LIU-PS Beam Dynamics Working Group</a:t>
            </a:r>
            <a:br>
              <a:rPr lang="en-GB" sz="3100" i="1" dirty="0" smtClean="0"/>
            </a:br>
            <a:r>
              <a:rPr lang="en-GB" sz="3100" i="1" dirty="0" smtClean="0"/>
              <a:t>23/11/2018</a:t>
            </a:r>
            <a:endParaRPr 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39772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10</a:t>
            </a:fld>
            <a:endParaRPr lang="en-US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Normal operation at C=2825 </a:t>
            </a:r>
            <a:r>
              <a:rPr lang="en-US" sz="4000" b="1" dirty="0" err="1" smtClean="0"/>
              <a:t>ms</a:t>
            </a:r>
            <a:endParaRPr lang="en-US" sz="4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856"/>
            <a:ext cx="5543096" cy="41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846" y="868483"/>
            <a:ext cx="3615063" cy="27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69343" y="1941484"/>
            <a:ext cx="1873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/>
              <a:t>Errorbars</a:t>
            </a:r>
            <a:r>
              <a:rPr lang="en-US" sz="1200" i="1" dirty="0" smtClean="0"/>
              <a:t>: max of 10 shots</a:t>
            </a:r>
            <a:endParaRPr lang="en-US" sz="1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0" y="4916229"/>
                <a:ext cx="9144000" cy="194914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At C=2825 </a:t>
                </a:r>
                <a:r>
                  <a:rPr lang="en-US" sz="2400" dirty="0" err="1" smtClean="0"/>
                  <a:t>ms</a:t>
                </a:r>
                <a:r>
                  <a:rPr lang="en-US" sz="2400" dirty="0" smtClean="0"/>
                  <a:t> (V=25 kV), coupled bunch instabilities are observed for small longitudinal emittances (BU4=3x2.5kV and 3x0.5kV) and the longitudinal emittance is degraded </a:t>
                </a:r>
                <a:r>
                  <a:rPr lang="en-US" sz="2400" dirty="0" err="1" smtClean="0"/>
                  <a:t>wrt</a:t>
                </a:r>
                <a:r>
                  <a:rPr lang="en-US" sz="2400" dirty="0" smtClean="0"/>
                  <a:t> measurements at C=2595 </a:t>
                </a:r>
                <a:r>
                  <a:rPr lang="en-US" sz="2400" dirty="0" err="1" smtClean="0"/>
                  <a:t>ms.</a:t>
                </a:r>
                <a:endParaRPr lang="en-US" sz="24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24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The main modes of coupled bunch instability are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=4, 5</m:t>
                    </m:r>
                  </m:oMath>
                </a14:m>
                <a:endParaRPr lang="en-US" sz="2400" b="0" dirty="0" smtClean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16229"/>
                <a:ext cx="9144000" cy="1949145"/>
              </a:xfrm>
              <a:prstGeom prst="rect">
                <a:avLst/>
              </a:prstGeom>
              <a:blipFill>
                <a:blip r:embed="rId5"/>
                <a:stretch>
                  <a:fillRect l="-867" t="-5938" b="-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55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11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0" y="4634753"/>
            <a:ext cx="9144000" cy="22306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10 MHz cavities can be “parked” by tuning the cavity at the low harmonic h=6.5</a:t>
            </a:r>
            <a:endParaRPr lang="en-US" sz="2400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The </a:t>
            </a:r>
            <a:r>
              <a:rPr lang="en-US" sz="2400" dirty="0"/>
              <a:t>tuning of the cavity is dominated by the gap relay and the frequency of the short-circuited cavities does not </a:t>
            </a:r>
            <a:r>
              <a:rPr lang="en-US" sz="2400" dirty="0" smtClean="0"/>
              <a:t>change. The shunt impedance is slightly reduced.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The gain is small but visible especially for small emittance (BU4=3x3.5kV)</a:t>
            </a:r>
            <a:endParaRPr lang="en-GB" sz="2400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Parking short-circuited cavities at C=2825 </a:t>
            </a:r>
            <a:r>
              <a:rPr lang="en-US" sz="4000" b="1" dirty="0" err="1" smtClean="0"/>
              <a:t>ms</a:t>
            </a:r>
            <a:endParaRPr lang="en-US" sz="4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545"/>
            <a:ext cx="3759665" cy="280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309" y="1844451"/>
            <a:ext cx="3759665" cy="2808000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flipV="1">
            <a:off x="1039907" y="3680852"/>
            <a:ext cx="690282" cy="304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754" y="3786552"/>
            <a:ext cx="899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Parking</a:t>
            </a:r>
            <a:endParaRPr lang="en-US" sz="16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668" y="788545"/>
            <a:ext cx="3615063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65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" y="628825"/>
            <a:ext cx="5543096" cy="414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12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0" y="4634753"/>
            <a:ext cx="9144000" cy="22306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10 MHz cavities can be “parked” by tuning the cavity at the low harmonic h=6.5</a:t>
            </a:r>
            <a:endParaRPr lang="en-US" sz="2400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The </a:t>
            </a:r>
            <a:r>
              <a:rPr lang="en-US" sz="2400" dirty="0"/>
              <a:t>tuning of the cavity is dominated by the gap relay and the frequency of the short-circuited cavities does not </a:t>
            </a:r>
            <a:r>
              <a:rPr lang="en-US" sz="2400" dirty="0" smtClean="0"/>
              <a:t>change. The shunt impedance is slightly reduced.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The gain is small but visible especially for small emittance (BU4=3x3.5kV)</a:t>
            </a:r>
            <a:endParaRPr lang="en-GB" sz="2400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Parking short-circuited cavities at C=2825 </a:t>
            </a:r>
            <a:r>
              <a:rPr lang="en-US" sz="4000" b="1" dirty="0" err="1" smtClean="0"/>
              <a:t>ms</a:t>
            </a:r>
            <a:endParaRPr lang="en-US" sz="4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69343" y="1950449"/>
            <a:ext cx="1873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/>
              <a:t>Errorbars</a:t>
            </a:r>
            <a:r>
              <a:rPr lang="en-US" sz="1200" i="1" dirty="0" smtClean="0"/>
              <a:t>: max of 10 shots</a:t>
            </a:r>
            <a:endParaRPr lang="en-US" sz="12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668" y="788545"/>
            <a:ext cx="3615063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1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13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0" y="4688541"/>
            <a:ext cx="9144000" cy="21768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 </a:t>
            </a:r>
            <a:r>
              <a:rPr lang="en-US" sz="2400" dirty="0"/>
              <a:t>The gap relay of </a:t>
            </a:r>
            <a:r>
              <a:rPr lang="en-US" sz="2400" dirty="0" smtClean="0"/>
              <a:t>the </a:t>
            </a:r>
            <a:r>
              <a:rPr lang="en-US" sz="2400" dirty="0"/>
              <a:t>unused cavities can be left open </a:t>
            </a:r>
            <a:r>
              <a:rPr lang="en-US" sz="2400" dirty="0" smtClean="0"/>
              <a:t>(right gap, left gap, or both) while </a:t>
            </a:r>
            <a:r>
              <a:rPr lang="en-US" sz="2400" dirty="0"/>
              <a:t>parking to tune </a:t>
            </a:r>
            <a:r>
              <a:rPr lang="en-US" sz="2400" dirty="0" smtClean="0"/>
              <a:t>the cavities </a:t>
            </a:r>
            <a:r>
              <a:rPr lang="en-US" sz="2400" dirty="0"/>
              <a:t>at low frequency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impedance is large, but in a frequency region far from the one expected for </a:t>
            </a:r>
            <a:r>
              <a:rPr lang="en-US" sz="2400" dirty="0" err="1"/>
              <a:t>quadrupolar</a:t>
            </a:r>
            <a:r>
              <a:rPr lang="en-US" sz="2400" dirty="0"/>
              <a:t> instability (~20 MHz).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NB: dipolar instability still damped by the coupled bunch feedback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Parking and open gap relay at C=2825 </a:t>
            </a:r>
            <a:r>
              <a:rPr lang="en-US" sz="4000" b="1" dirty="0" err="1" smtClean="0"/>
              <a:t>ms</a:t>
            </a:r>
            <a:endParaRPr lang="en-US" sz="4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76856"/>
            <a:ext cx="3759665" cy="280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623" y="1921677"/>
            <a:ext cx="3759665" cy="2808000"/>
          </a:xfrm>
          <a:prstGeom prst="rect">
            <a:avLst/>
          </a:prstGeom>
        </p:spPr>
      </p:pic>
      <p:sp>
        <p:nvSpPr>
          <p:cNvPr id="7" name="Bent Arrow 6"/>
          <p:cNvSpPr/>
          <p:nvPr/>
        </p:nvSpPr>
        <p:spPr>
          <a:xfrm flipV="1">
            <a:off x="1039907" y="3680852"/>
            <a:ext cx="690282" cy="304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754" y="3786552"/>
            <a:ext cx="1004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Parking + open gap</a:t>
            </a:r>
            <a:endParaRPr lang="en-US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635556" y="769884"/>
            <a:ext cx="10951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NB: smallest long. emittance</a:t>
            </a:r>
            <a:endParaRPr lang="en-US" sz="16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937" y="769884"/>
            <a:ext cx="3615063" cy="2700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625F9AF-5411-4032-BE56-FDAD1C47BBC0}"/>
              </a:ext>
            </a:extLst>
          </p:cNvPr>
          <p:cNvSpPr/>
          <p:nvPr/>
        </p:nvSpPr>
        <p:spPr>
          <a:xfrm>
            <a:off x="5955828" y="3508598"/>
            <a:ext cx="306578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i="1" dirty="0" smtClean="0"/>
              <a:t>See Slide 5, the impedance may be in the very low frequency region, where coupled-bunch instability threshold m=1 increase a lot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86339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445"/>
            <a:ext cx="5543096" cy="414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14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0" y="4688541"/>
            <a:ext cx="9144000" cy="217683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Measurements done with the lowest emittance setting, the </a:t>
            </a:r>
            <a:r>
              <a:rPr lang="en-US" sz="2400" dirty="0" err="1" smtClean="0"/>
              <a:t>quadrupolar</a:t>
            </a:r>
            <a:r>
              <a:rPr lang="en-US" sz="2400" dirty="0" smtClean="0"/>
              <a:t> oscillations are greatly reduced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smtClean="0"/>
              <a:t>The longitudinal emittance is not blown-up when the gap relays are left open (see Slide 9)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/>
              <a:t> </a:t>
            </a:r>
            <a:r>
              <a:rPr lang="en-US" sz="2400" b="1" dirty="0" smtClean="0"/>
              <a:t>The impedance of the 10 MHz cavities is a clear contributor to the </a:t>
            </a:r>
            <a:r>
              <a:rPr lang="en-US" sz="2400" b="1" dirty="0" err="1" smtClean="0"/>
              <a:t>quadrupolar</a:t>
            </a:r>
            <a:r>
              <a:rPr lang="en-US" sz="2400" b="1" dirty="0" smtClean="0"/>
              <a:t> instability</a:t>
            </a:r>
            <a:endParaRPr lang="en-US" sz="2400" b="1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Parking and open gap relay at C=2825 </a:t>
            </a:r>
            <a:r>
              <a:rPr lang="en-US" sz="4000" b="1" dirty="0" err="1" smtClean="0"/>
              <a:t>ms</a:t>
            </a:r>
            <a:endParaRPr lang="en-US" sz="4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69343" y="1959414"/>
            <a:ext cx="1873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/>
              <a:t>Errorbars</a:t>
            </a:r>
            <a:r>
              <a:rPr lang="en-US" sz="1200" i="1" dirty="0" smtClean="0"/>
              <a:t>: max of 10 shots</a:t>
            </a:r>
            <a:endParaRPr lang="en-US" sz="12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937" y="769884"/>
            <a:ext cx="3615063" cy="2700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625F9AF-5411-4032-BE56-FDAD1C47BBC0}"/>
              </a:ext>
            </a:extLst>
          </p:cNvPr>
          <p:cNvSpPr/>
          <p:nvPr/>
        </p:nvSpPr>
        <p:spPr>
          <a:xfrm>
            <a:off x="5955828" y="3508598"/>
            <a:ext cx="306578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i="1" dirty="0" smtClean="0"/>
              <a:t>See Slide 5, the impedance may be in the very low frequency region, where coupled-bunch instability threshold m=1 increase a lot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96027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Extracted bunch length with parking + open gaps</a:t>
            </a:r>
            <a:endParaRPr lang="en-US" sz="3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4752420"/>
            <a:ext cx="9144000" cy="210558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Keeping the gaps open with parking allowed to understand the source of instability but may not be an operational solution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The extracted bunch length is shorter on average, but some bunches are completely degraded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Need to better understand the status of the </a:t>
            </a:r>
            <a:r>
              <a:rPr lang="en-GB" sz="2600" dirty="0" err="1" smtClean="0"/>
              <a:t>rf</a:t>
            </a:r>
            <a:r>
              <a:rPr lang="en-GB" sz="2600" dirty="0" smtClean="0"/>
              <a:t> cavities in that configuration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579" y="830577"/>
            <a:ext cx="5330842" cy="374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1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Conclusions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0" y="842682"/>
                <a:ext cx="9144000" cy="561074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600" dirty="0" smtClean="0"/>
                  <a:t>The impedance of the 10 MHz cavities was suspected to be responsible of the coupled bunch instability of mode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GB" sz="2600" dirty="0" smtClean="0"/>
                  <a:t> based on its frequency.</a:t>
                </a:r>
                <a:br>
                  <a:rPr lang="en-GB" sz="2600" dirty="0" smtClean="0"/>
                </a:br>
                <a:endParaRPr lang="en-GB" sz="26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600" dirty="0" smtClean="0"/>
                  <a:t>The </a:t>
                </a:r>
                <a:r>
                  <a:rPr lang="en-GB" sz="2600" dirty="0" err="1" smtClean="0"/>
                  <a:t>quadrupolar</a:t>
                </a:r>
                <a:r>
                  <a:rPr lang="en-GB" sz="2600" dirty="0" smtClean="0"/>
                  <a:t> instability could be greatly reduced by keeping the gap relays open and parking the cavities to another frequency.</a:t>
                </a:r>
                <a:br>
                  <a:rPr lang="en-GB" sz="2600" dirty="0" smtClean="0"/>
                </a:br>
                <a:endParaRPr lang="en-GB" sz="26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600" dirty="0" smtClean="0"/>
                  <a:t> This demonstrated that the 10 MHz cavities impedance is indeed the main driving source of </a:t>
                </a:r>
                <a:r>
                  <a:rPr lang="en-GB" sz="2600" dirty="0" err="1" smtClean="0"/>
                  <a:t>quadrupolar</a:t>
                </a:r>
                <a:r>
                  <a:rPr lang="en-GB" sz="2600" dirty="0" smtClean="0"/>
                  <a:t> instability at flat top.</a:t>
                </a:r>
                <a:br>
                  <a:rPr lang="en-GB" sz="2600" dirty="0" smtClean="0"/>
                </a:br>
                <a:endParaRPr lang="en-GB" sz="26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600" dirty="0" smtClean="0"/>
                  <a:t>Keeping the gaps open with parking may not be an operational solution</a:t>
                </a:r>
                <a:r>
                  <a:rPr lang="en-GB" sz="2600" dirty="0"/>
                  <a:t>, </a:t>
                </a:r>
                <a:r>
                  <a:rPr lang="en-GB" sz="2600" dirty="0" smtClean="0"/>
                  <a:t>we need </a:t>
                </a:r>
                <a:r>
                  <a:rPr lang="en-GB" sz="2600" dirty="0"/>
                  <a:t>to better understand the status of the </a:t>
                </a:r>
                <a:r>
                  <a:rPr lang="en-GB" sz="2600" dirty="0" err="1"/>
                  <a:t>rf</a:t>
                </a:r>
                <a:r>
                  <a:rPr lang="en-GB" sz="2600" dirty="0"/>
                  <a:t> cavities in that </a:t>
                </a:r>
                <a:r>
                  <a:rPr lang="en-GB" sz="2600" dirty="0" smtClean="0"/>
                  <a:t>configuration</a:t>
                </a:r>
                <a:br>
                  <a:rPr lang="en-GB" sz="2600" dirty="0" smtClean="0"/>
                </a:br>
                <a:endParaRPr lang="en-GB" sz="26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600" dirty="0"/>
                  <a:t>Many other elements to be taken into account like </a:t>
                </a:r>
                <a:r>
                  <a:rPr lang="en-GB" sz="2600" dirty="0" smtClean="0"/>
                  <a:t>one turn </a:t>
                </a:r>
                <a:r>
                  <a:rPr lang="en-GB" sz="2600" smtClean="0"/>
                  <a:t>delay feedback, </a:t>
                </a:r>
                <a:r>
                  <a:rPr lang="en-GB" sz="2600" dirty="0"/>
                  <a:t>during parking etc</a:t>
                </a:r>
                <a:r>
                  <a:rPr lang="en-GB" sz="2600" dirty="0" smtClean="0"/>
                  <a:t>.</a:t>
                </a:r>
                <a:br>
                  <a:rPr lang="en-GB" sz="2600" dirty="0" smtClean="0"/>
                </a:br>
                <a:endParaRPr lang="en-GB" sz="26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600" dirty="0" smtClean="0"/>
                  <a:t>Next step: reproduce the measured </a:t>
                </a:r>
                <a:r>
                  <a:rPr lang="en-GB" sz="2600" dirty="0" err="1" smtClean="0"/>
                  <a:t>quadrupolar</a:t>
                </a:r>
                <a:r>
                  <a:rPr lang="en-GB" sz="2600" dirty="0" smtClean="0"/>
                  <a:t> instability at flat top in simulations to test the present impedance model</a:t>
                </a: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42682"/>
                <a:ext cx="9144000" cy="5610744"/>
              </a:xfrm>
              <a:prstGeom prst="rect">
                <a:avLst/>
              </a:prstGeom>
              <a:blipFill>
                <a:blip r:embed="rId3"/>
                <a:stretch>
                  <a:fillRect l="-867" t="-2497" b="-2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71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Outline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021976"/>
            <a:ext cx="9144000" cy="57604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Introduction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Identification of guilty impedance sources from the impedance model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Measurements of </a:t>
            </a:r>
            <a:r>
              <a:rPr lang="en-GB" sz="3000" dirty="0" err="1" smtClean="0"/>
              <a:t>quadrupolar</a:t>
            </a:r>
            <a:r>
              <a:rPr lang="en-GB" sz="3000" dirty="0" smtClean="0"/>
              <a:t> instability for different </a:t>
            </a:r>
            <a:r>
              <a:rPr lang="en-GB" sz="3000" dirty="0" err="1" smtClean="0"/>
              <a:t>rf</a:t>
            </a:r>
            <a:r>
              <a:rPr lang="en-GB" sz="3000" dirty="0" smtClean="0"/>
              <a:t> cavity configurations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Conclusions  </a:t>
            </a:r>
          </a:p>
        </p:txBody>
      </p:sp>
    </p:spTree>
    <p:extLst>
      <p:ext uri="{BB962C8B-B14F-4D97-AF65-F5344CB8AC3E}">
        <p14:creationId xmlns:p14="http://schemas.microsoft.com/office/powerpoint/2010/main" val="34083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0" y="4515861"/>
                <a:ext cx="9144000" cy="226657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600" dirty="0" smtClean="0"/>
                  <a:t> Measurements performed in 2018 with 21 bunches with</a:t>
                </a:r>
                <a:br>
                  <a:rPr lang="en-GB" sz="2600" dirty="0" smtClean="0"/>
                </a:br>
                <a14:m>
                  <m:oMath xmlns:m="http://schemas.openxmlformats.org/officeDocument/2006/math">
                    <m:r>
                      <a:rPr lang="en-US" sz="2600" b="0" i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×2.3×</m:t>
                    </m:r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2200" dirty="0" smtClean="0"/>
                  <a:t> </a:t>
                </a:r>
                <a:r>
                  <a:rPr lang="en-GB" sz="2600" dirty="0" smtClean="0"/>
                  <a:t>p/b for clear mode analysis</a:t>
                </a:r>
                <a:endParaRPr lang="en-GB" sz="2600" dirty="0"/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15861"/>
                <a:ext cx="9144000" cy="2266575"/>
              </a:xfrm>
              <a:prstGeom prst="rect">
                <a:avLst/>
              </a:prstGeom>
              <a:blipFill>
                <a:blip r:embed="rId3"/>
                <a:stretch>
                  <a:fillRect l="-1000" t="-4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700" b="1" dirty="0" err="1" smtClean="0"/>
              <a:t>Quadrupolar</a:t>
            </a:r>
            <a:r>
              <a:rPr lang="en-US" sz="3700" b="1" dirty="0" smtClean="0"/>
              <a:t> coupled bunch instability with 21b</a:t>
            </a:r>
            <a:endParaRPr lang="en-US" sz="37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74" y="1013012"/>
            <a:ext cx="4516476" cy="33732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13012"/>
            <a:ext cx="4516476" cy="33732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44800" y="5637797"/>
                <a:ext cx="6621556" cy="958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800" y="5637797"/>
                <a:ext cx="6621556" cy="9580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97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154535"/>
              </p:ext>
            </p:extLst>
          </p:nvPr>
        </p:nvGraphicFramePr>
        <p:xfrm>
          <a:off x="633046" y="870513"/>
          <a:ext cx="7877908" cy="4366847"/>
        </p:xfrm>
        <a:graphic>
          <a:graphicData uri="http://schemas.openxmlformats.org/drawingml/2006/table">
            <a:tbl>
              <a:tblPr firstRow="1" bandRow="1"/>
              <a:tblGrid>
                <a:gridCol w="703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6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76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700" dirty="0">
                        <a:latin typeface="Constantia" panose="02030602050306030303" pitchFamily="18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Acceleration</a:t>
                      </a: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700" dirty="0" smtClean="0">
                          <a:latin typeface="Constantia" panose="02030602050306030303" pitchFamily="18" charset="0"/>
                        </a:rPr>
                        <a:t>Flat-top</a:t>
                      </a:r>
                      <a:endParaRPr lang="en-GB" sz="1700" dirty="0">
                        <a:latin typeface="Constantia" panose="02030602050306030303" pitchFamily="18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dirty="0" smtClean="0">
                        <a:latin typeface="Constantia" panose="02030602050306030303" pitchFamily="18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dirty="0" smtClean="0">
                        <a:latin typeface="Constantia" panose="02030602050306030303" pitchFamily="18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US" sz="1700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marL="84406" marR="84406" marT="42203" marB="42203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9815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dirty="0" smtClean="0">
                        <a:latin typeface="Constantia" panose="02030602050306030303" pitchFamily="18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700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64085" y="3892065"/>
            <a:ext cx="2074985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b="1" dirty="0">
                <a:solidFill>
                  <a:schemeClr val="bg1"/>
                </a:solidFill>
                <a:latin typeface="Constantia" panose="02030602050306030303" pitchFamily="18" charset="0"/>
              </a:rPr>
              <a:t>Quadrupole                  (2017 data)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10232" y="1891394"/>
            <a:ext cx="1926354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b="1" dirty="0">
                <a:solidFill>
                  <a:schemeClr val="bg1"/>
                </a:solidFill>
                <a:latin typeface="Constantia" panose="02030602050306030303" pitchFamily="18" charset="0"/>
              </a:rPr>
              <a:t>Dipole                (2013/2016 data)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33047" y="5301837"/>
            <a:ext cx="7882182" cy="134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GB" sz="2400" dirty="0">
                <a:cs typeface="Times New Roman" pitchFamily="18" charset="0"/>
                <a:sym typeface="Wingdings" pitchFamily="2" charset="2"/>
              </a:rPr>
              <a:t>Measurements of coupled-mode spectra </a:t>
            </a:r>
            <a:r>
              <a:rPr lang="en-GB" sz="2400" dirty="0" smtClean="0">
                <a:cs typeface="Times New Roman" pitchFamily="18" charset="0"/>
                <a:sym typeface="Wingdings" pitchFamily="2" charset="2"/>
              </a:rPr>
              <a:t>with 18 bunches reproducible </a:t>
            </a:r>
            <a:r>
              <a:rPr lang="en-GB" sz="2400" dirty="0">
                <a:cs typeface="Times New Roman" pitchFamily="18" charset="0"/>
                <a:sym typeface="Wingdings" pitchFamily="2" charset="2"/>
              </a:rPr>
              <a:t>over </a:t>
            </a:r>
            <a:r>
              <a:rPr lang="en-GB" sz="2400" dirty="0" smtClean="0">
                <a:cs typeface="Times New Roman" pitchFamily="18" charset="0"/>
                <a:sym typeface="Wingdings" pitchFamily="2" charset="2"/>
              </a:rPr>
              <a:t>years</a:t>
            </a: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GB" sz="2400" dirty="0"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400" dirty="0" smtClean="0">
                <a:cs typeface="Times New Roman" pitchFamily="18" charset="0"/>
                <a:sym typeface="Wingdings" pitchFamily="2" charset="2"/>
              </a:rPr>
              <a:t>Mode pattern changes when arriving to top energy</a:t>
            </a:r>
            <a:endParaRPr lang="en-GB" sz="2400" dirty="0"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231" y="3156514"/>
            <a:ext cx="2778880" cy="19938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832" y="3156514"/>
            <a:ext cx="2778880" cy="19938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231" y="1143652"/>
            <a:ext cx="2778880" cy="19938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170" y="1143652"/>
            <a:ext cx="2698946" cy="1993846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Mode pattern – previous years</a:t>
            </a:r>
            <a:endParaRPr lang="en-US" sz="40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39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83"/>
            <a:ext cx="5486411" cy="36576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0" y="4249268"/>
                <a:ext cx="9144000" cy="2608731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600" dirty="0" smtClean="0"/>
                  <a:t>Calculated with beam parameters at flat top </a:t>
                </a:r>
                <a:r>
                  <a:rPr lang="en-US" sz="2600" smtClean="0"/>
                  <a:t>at </a:t>
                </a:r>
                <a:r>
                  <a:rPr lang="en-US" sz="2600" smtClean="0"/>
                  <a:t>V=20 </a:t>
                </a:r>
                <a:r>
                  <a:rPr lang="en-US" sz="2600" dirty="0" smtClean="0"/>
                  <a:t>kV and LIU beam intensity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≈4×2.6×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p/b</a:t>
                </a:r>
                <a:r>
                  <a:rPr lang="en-US" sz="2600" dirty="0" smtClean="0"/>
                  <a:t>)</a:t>
                </a:r>
                <a:br>
                  <a:rPr lang="en-US" sz="2600" dirty="0" smtClean="0"/>
                </a:br>
                <a:endParaRPr lang="en-US" sz="26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600" dirty="0" smtClean="0"/>
                  <a:t>Analytical estimations indicate that impedance sources in the order of few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n-US" sz="26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600" dirty="0" smtClean="0"/>
                  <a:t> can potentially drive coupled bunch instabilities</a:t>
                </a:r>
                <a:br>
                  <a:rPr lang="en-US" sz="2600" dirty="0" smtClean="0"/>
                </a:br>
                <a:endParaRPr lang="en-US" sz="26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600" dirty="0"/>
                  <a:t> </a:t>
                </a:r>
                <a:r>
                  <a:rPr lang="en-US" sz="2600" dirty="0" smtClean="0"/>
                  <a:t>The excited mode depends on the frequency of the impedance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dirty="0" smtClean="0"/>
                  <a:t>Dipole (m=1): ~10MHz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dirty="0" smtClean="0"/>
                  <a:t>Quadrupole (m=2): ~20 MHz</a:t>
                </a:r>
                <a:endParaRPr lang="en-US" sz="2600" dirty="0" smtClean="0"/>
              </a:p>
            </p:txBody>
          </p:sp>
        </mc:Choice>
        <mc:Fallback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49268"/>
                <a:ext cx="9144000" cy="2608731"/>
              </a:xfrm>
              <a:prstGeom prst="rect">
                <a:avLst/>
              </a:prstGeom>
              <a:blipFill>
                <a:blip r:embed="rId4"/>
                <a:stretch>
                  <a:fillRect l="-733" t="-4907" b="-2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b="1" dirty="0" smtClean="0"/>
              <a:t>Shunt impedance for coupled-bunch instability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9">
            <a:extLst>
              <a:ext uri="{FF2B5EF4-FFF2-40B4-BE49-F238E27FC236}">
                <a16:creationId xmlns:a16="http://schemas.microsoft.com/office/drawing/2014/main" id="{4899DA5C-FD4F-4CB2-8661-37EC907270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44" t="8387" b="3810"/>
          <a:stretch/>
        </p:blipFill>
        <p:spPr>
          <a:xfrm>
            <a:off x="5339183" y="1542265"/>
            <a:ext cx="3476902" cy="631679"/>
          </a:xfrm>
          <a:prstGeom prst="rect">
            <a:avLst/>
          </a:prstGeom>
        </p:spPr>
      </p:pic>
      <p:pic>
        <p:nvPicPr>
          <p:cNvPr id="12" name="Image 10">
            <a:extLst>
              <a:ext uri="{FF2B5EF4-FFF2-40B4-BE49-F238E27FC236}">
                <a16:creationId xmlns:a16="http://schemas.microsoft.com/office/drawing/2014/main" id="{D7F57D87-24E3-42A8-BCFC-52D5761D23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9183" y="2311441"/>
            <a:ext cx="2616032" cy="298793"/>
          </a:xfrm>
          <a:prstGeom prst="rect">
            <a:avLst/>
          </a:prstGeom>
        </p:spPr>
      </p:pic>
      <p:pic>
        <p:nvPicPr>
          <p:cNvPr id="14" name="Image 11">
            <a:extLst>
              <a:ext uri="{FF2B5EF4-FFF2-40B4-BE49-F238E27FC236}">
                <a16:creationId xmlns:a16="http://schemas.microsoft.com/office/drawing/2014/main" id="{58B2A402-AABA-49A5-9E2A-94EB2D4DAE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9183" y="2862651"/>
            <a:ext cx="969134" cy="28308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625F9AF-5411-4032-BE56-FDAD1C47BBC0}"/>
              </a:ext>
            </a:extLst>
          </p:cNvPr>
          <p:cNvSpPr/>
          <p:nvPr/>
        </p:nvSpPr>
        <p:spPr>
          <a:xfrm>
            <a:off x="5595819" y="3331439"/>
            <a:ext cx="306578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dirty="0"/>
              <a:t>E. </a:t>
            </a:r>
            <a:r>
              <a:rPr lang="en-US" sz="1400" dirty="0" err="1" smtClean="0"/>
              <a:t>Shaposhnikova</a:t>
            </a:r>
            <a:r>
              <a:rPr lang="en-US" sz="1400" dirty="0" smtClean="0"/>
              <a:t>,</a:t>
            </a:r>
          </a:p>
          <a:p>
            <a:pPr algn="ctr"/>
            <a:r>
              <a:rPr lang="en-US" sz="1400" dirty="0" smtClean="0">
                <a:hlinkClick r:id="rId8"/>
              </a:rPr>
              <a:t>http</a:t>
            </a:r>
            <a:r>
              <a:rPr lang="en-US" sz="1400" dirty="0">
                <a:hlinkClick r:id="rId8"/>
              </a:rPr>
              <a:t>://</a:t>
            </a:r>
            <a:r>
              <a:rPr lang="en-US" sz="1400" dirty="0" smtClean="0">
                <a:hlinkClick r:id="rId8"/>
              </a:rPr>
              <a:t>cds.cern.ch/record/691957/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5154704" y="860367"/>
            <a:ext cx="38458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Coupled bunch instability threshold (narrow-band impedance source)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301318" y="1638614"/>
            <a:ext cx="514767" cy="4232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574" y="510315"/>
            <a:ext cx="5196840" cy="38976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10 MHz cavities RF program (h=21)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6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407945"/>
            <a:ext cx="9144000" cy="245005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At arrival to flat-top, the </a:t>
            </a:r>
            <a:r>
              <a:rPr lang="en-US" sz="2400" dirty="0" err="1" smtClean="0"/>
              <a:t>rf</a:t>
            </a:r>
            <a:r>
              <a:rPr lang="en-US" sz="2400" dirty="0" smtClean="0"/>
              <a:t> voltage is reduced and cavity gaps are short-circuited by gap relays to minimize the induced voltage. </a:t>
            </a:r>
            <a:br>
              <a:rPr lang="en-US" sz="2400" dirty="0" smtClean="0"/>
            </a:b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impedance of the 10 MHz cavities short circuited is small, but not 0</a:t>
            </a:r>
            <a:br>
              <a:rPr lang="en-US" sz="2400" dirty="0" smtClean="0"/>
            </a:b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Longitudinal emittance is measured at C=2595 </a:t>
            </a:r>
            <a:r>
              <a:rPr lang="en-US" sz="2400" dirty="0" err="1" smtClean="0"/>
              <a:t>ms</a:t>
            </a:r>
            <a:r>
              <a:rPr lang="en-US" sz="2400" dirty="0" smtClean="0"/>
              <a:t> and coupled bunch instabilities are measured at C=2825, with the </a:t>
            </a:r>
            <a:r>
              <a:rPr lang="en-US" sz="2400" dirty="0" err="1" smtClean="0"/>
              <a:t>splittings</a:t>
            </a:r>
            <a:r>
              <a:rPr lang="en-US" sz="2400" dirty="0" smtClean="0"/>
              <a:t> disabled and </a:t>
            </a:r>
            <a:r>
              <a:rPr lang="en-US" sz="2400" dirty="0" err="1" smtClean="0"/>
              <a:t>rf</a:t>
            </a:r>
            <a:r>
              <a:rPr lang="en-US" sz="2400" dirty="0" smtClean="0"/>
              <a:t> voltage kept to 20 kV using only C10-81.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773495"/>
              </p:ext>
            </p:extLst>
          </p:nvPr>
        </p:nvGraphicFramePr>
        <p:xfrm>
          <a:off x="5125126" y="1674607"/>
          <a:ext cx="392922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3443">
                  <a:extLst>
                    <a:ext uri="{9D8B030D-6E8A-4147-A177-3AD203B41FA5}">
                      <a16:colId xmlns:a16="http://schemas.microsoft.com/office/drawing/2014/main" val="1945118330"/>
                    </a:ext>
                  </a:extLst>
                </a:gridCol>
                <a:gridCol w="2925785">
                  <a:extLst>
                    <a:ext uri="{9D8B030D-6E8A-4147-A177-3AD203B41FA5}">
                      <a16:colId xmlns:a16="http://schemas.microsoft.com/office/drawing/2014/main" val="20317712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 group,</a:t>
                      </a:r>
                    </a:p>
                    <a:p>
                      <a:r>
                        <a:rPr lang="en-US" dirty="0" smtClean="0"/>
                        <a:t>H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MHz cavities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071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3,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C10-36, C10-46, C10-51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373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2,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C10-56, C10-66, C10-76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153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1,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C10-81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375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4, 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C10-86, C10-91,</a:t>
                      </a:r>
                      <a:r>
                        <a:rPr lang="en-US" baseline="0" dirty="0" smtClean="0"/>
                        <a:t> C10-96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278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C10-11 (always closed)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198210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3200402" y="3801034"/>
            <a:ext cx="62753" cy="717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325908" y="2796987"/>
            <a:ext cx="62753" cy="717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6782" y="3801034"/>
            <a:ext cx="62753" cy="717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626490" y="1114350"/>
            <a:ext cx="62753" cy="717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689811" y="969224"/>
            <a:ext cx="2960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(V group)</a:t>
            </a:r>
            <a:r>
              <a:rPr lang="en-US" dirty="0" smtClean="0"/>
              <a:t> Closure of gap relay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2869603" y="3604718"/>
            <a:ext cx="393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(3)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3357287" y="2533888"/>
            <a:ext cx="393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(4)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3960953" y="3592629"/>
            <a:ext cx="368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(1)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625922" y="1390797"/>
            <a:ext cx="62753" cy="71718"/>
          </a:xfrm>
          <a:prstGeom prst="ellipse">
            <a:avLst/>
          </a:prstGeom>
          <a:solidFill>
            <a:srgbClr val="0A0AFF"/>
          </a:solidFill>
          <a:ln>
            <a:solidFill>
              <a:srgbClr val="0A0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89243" y="1245671"/>
            <a:ext cx="1819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A0AFF"/>
                </a:solidFill>
              </a:rPr>
              <a:t>(H group) </a:t>
            </a:r>
            <a:r>
              <a:rPr lang="en-US" dirty="0" smtClean="0"/>
              <a:t>Parking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flipH="1">
            <a:off x="3476857" y="3592628"/>
            <a:ext cx="488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(2)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864346" y="3803416"/>
            <a:ext cx="62753" cy="717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4202906" y="3567113"/>
            <a:ext cx="369094" cy="0"/>
          </a:xfrm>
          <a:prstGeom prst="line">
            <a:avLst/>
          </a:prstGeom>
          <a:ln w="19050">
            <a:solidFill>
              <a:srgbClr val="7351D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3357287" y="2796987"/>
            <a:ext cx="62753" cy="71718"/>
          </a:xfrm>
          <a:prstGeom prst="ellipse">
            <a:avLst/>
          </a:prstGeom>
          <a:solidFill>
            <a:srgbClr val="0A0AFF"/>
          </a:solidFill>
          <a:ln>
            <a:solidFill>
              <a:srgbClr val="0A0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239812" y="3803462"/>
            <a:ext cx="62753" cy="71718"/>
          </a:xfrm>
          <a:prstGeom prst="ellipse">
            <a:avLst/>
          </a:prstGeom>
          <a:solidFill>
            <a:srgbClr val="0A0AFF"/>
          </a:solidFill>
          <a:ln>
            <a:solidFill>
              <a:srgbClr val="0A0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303437" y="3803462"/>
            <a:ext cx="62753" cy="71718"/>
          </a:xfrm>
          <a:prstGeom prst="ellipse">
            <a:avLst/>
          </a:prstGeom>
          <a:solidFill>
            <a:srgbClr val="0A0AFF"/>
          </a:solidFill>
          <a:ln>
            <a:solidFill>
              <a:srgbClr val="0A0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 flipH="1">
            <a:off x="3357287" y="2803046"/>
            <a:ext cx="3935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A0AFF"/>
                </a:solidFill>
              </a:rPr>
              <a:t>(C)</a:t>
            </a:r>
          </a:p>
        </p:txBody>
      </p:sp>
      <p:sp>
        <p:nvSpPr>
          <p:cNvPr id="28" name="TextBox 27"/>
          <p:cNvSpPr txBox="1"/>
          <p:nvPr/>
        </p:nvSpPr>
        <p:spPr>
          <a:xfrm flipH="1">
            <a:off x="2869602" y="3783902"/>
            <a:ext cx="3935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A0AFF"/>
                </a:solidFill>
              </a:rPr>
              <a:t>(A)</a:t>
            </a:r>
            <a:endParaRPr lang="en-US" sz="1200" dirty="0">
              <a:solidFill>
                <a:srgbClr val="0A0A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4266782" y="3800430"/>
            <a:ext cx="3935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A0AFF"/>
                </a:solidFill>
              </a:rPr>
              <a:t>(B)</a:t>
            </a:r>
            <a:endParaRPr lang="en-US" sz="1200" dirty="0">
              <a:solidFill>
                <a:srgbClr val="0A0A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6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9" y="763824"/>
            <a:ext cx="4530879" cy="3384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0" y="5002226"/>
                <a:ext cx="9144000" cy="185577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600" dirty="0" smtClean="0"/>
                  <a:t> </a:t>
                </a:r>
                <a:r>
                  <a:rPr lang="en-US" sz="2600" dirty="0" smtClean="0"/>
                  <a:t>The impedance source(s) responsible of the instability can be identified by checking the peak of resistive impedance vs. the frequency for each mode (vertical lines, up to mode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sz="2600" dirty="0" smtClean="0"/>
                  <a:t>)</a:t>
                </a:r>
                <a:br>
                  <a:rPr lang="en-US" sz="2600" dirty="0" smtClean="0"/>
                </a:br>
                <a:endParaRPr lang="en-US" sz="26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600" dirty="0" smtClean="0"/>
                  <a:t> The impedance of the 10 MHz cavities with the gaps short-circuited is not exactly on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600" dirty="0" smtClean="0"/>
                  <a:t> but close enough to raise suspicion…</a:t>
                </a:r>
                <a:br>
                  <a:rPr lang="en-US" sz="2600" dirty="0" smtClean="0"/>
                </a:br>
                <a:endParaRPr lang="en-GB" sz="2200" dirty="0"/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02226"/>
                <a:ext cx="9144000" cy="1855773"/>
              </a:xfrm>
              <a:prstGeom prst="rect">
                <a:avLst/>
              </a:prstGeom>
              <a:blipFill>
                <a:blip r:embed="rId4"/>
                <a:stretch>
                  <a:fillRect l="-733" t="-69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Impedance and coupled-bunch modes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48713" y="4147824"/>
                <a:ext cx="4059307" cy="57631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bunches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rev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</a:p>
              <a:p>
                <a:pPr algn="ctr"/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 -&gt; dipole,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-&gt; </a:t>
                </a:r>
                <a:r>
                  <a:rPr lang="en-US" dirty="0" smtClean="0"/>
                  <a:t>quadrupole)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713" y="4147824"/>
                <a:ext cx="4059307" cy="576312"/>
              </a:xfrm>
              <a:prstGeom prst="rect">
                <a:avLst/>
              </a:prstGeom>
              <a:blipFill>
                <a:blip r:embed="rId5"/>
                <a:stretch>
                  <a:fillRect b="-226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103" y="763824"/>
            <a:ext cx="4530879" cy="3384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13755" y="2275444"/>
            <a:ext cx="138056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Impedance gap relay closed *</a:t>
            </a:r>
            <a:endParaRPr lang="en-US" sz="1400" i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997388" y="2948263"/>
            <a:ext cx="0" cy="5300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57191" y="4147824"/>
            <a:ext cx="339070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 G. Favia, based on C10-11 measurements, </a:t>
            </a:r>
            <a:r>
              <a:rPr lang="en-US" sz="1400" dirty="0" smtClean="0">
                <a:hlinkClick r:id="rId7"/>
              </a:rPr>
              <a:t>https</a:t>
            </a:r>
            <a:r>
              <a:rPr lang="en-US" sz="1400" dirty="0">
                <a:hlinkClick r:id="rId7"/>
              </a:rPr>
              <a:t>://cds.cern.ch/record/2286835</a:t>
            </a:r>
            <a:r>
              <a:rPr lang="en-US" sz="1400" dirty="0" smtClean="0">
                <a:hlinkClick r:id="rId7"/>
              </a:rPr>
              <a:t>/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06070" y="1010034"/>
            <a:ext cx="1156448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Kicker resonance to be checked…</a:t>
            </a:r>
            <a:endParaRPr lang="en-US" sz="1400" i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54940" y="1748698"/>
            <a:ext cx="224118" cy="1955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5154"/>
            <a:ext cx="5543096" cy="414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0" y="4664469"/>
                <a:ext cx="9144000" cy="220090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Measurements at flat top done with </a:t>
                </a:r>
                <a:r>
                  <a:rPr lang="en-US" sz="2400" b="1" dirty="0" smtClean="0"/>
                  <a:t>18</a:t>
                </a:r>
                <a:r>
                  <a:rPr lang="en-US" sz="2400" dirty="0" smtClean="0"/>
                  <a:t> bunches and an intensity of </a:t>
                </a:r>
                <a:br>
                  <a:rPr lang="en-US" sz="24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≈4×2.6×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2400" dirty="0" smtClean="0"/>
                  <a:t> p/b (NB: modes not exactly identical to case with 21 bunches)</a:t>
                </a:r>
                <a:br>
                  <a:rPr lang="en-US" sz="2400" dirty="0" smtClean="0"/>
                </a:br>
                <a:endParaRPr lang="en-US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Varying longitudinal emittances by setting amplitude of Blow-Up 4: 3x4.5kV is nominal, emittance reduction down to ~-20%, evaluated from average bunch length</a:t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At C=2595 </a:t>
                </a:r>
                <a:r>
                  <a:rPr lang="en-US" sz="2400" dirty="0" err="1" smtClean="0"/>
                  <a:t>ms</a:t>
                </a:r>
                <a:r>
                  <a:rPr lang="en-US" sz="2400" dirty="0" smtClean="0"/>
                  <a:t> (V=75kV), there are no coupled bunch oscillations and the longitudinal emittance is reduced as expected (no uncontrolled blow-up, the multi-harmonic feedbacks were enabled on high frequency cavities)</a:t>
                </a:r>
                <a:endParaRPr lang="en-GB" sz="2400" dirty="0"/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64469"/>
                <a:ext cx="9144000" cy="2200906"/>
              </a:xfrm>
              <a:prstGeom prst="rect">
                <a:avLst/>
              </a:prstGeom>
              <a:blipFill>
                <a:blip r:embed="rId4"/>
                <a:stretch>
                  <a:fillRect l="-467" t="-4709" b="-41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Normal operation at C=2595 </a:t>
            </a:r>
            <a:r>
              <a:rPr lang="en-US" sz="4000" b="1" dirty="0" err="1" smtClean="0"/>
              <a:t>ms</a:t>
            </a:r>
            <a:endParaRPr lang="en-US" sz="4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042" y="800452"/>
            <a:ext cx="3615063" cy="27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79" y="1817668"/>
            <a:ext cx="2823592" cy="210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7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0" y="4916229"/>
                <a:ext cx="9144000" cy="194914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At C=2825 </a:t>
                </a:r>
                <a:r>
                  <a:rPr lang="en-US" sz="2400" dirty="0" err="1" smtClean="0"/>
                  <a:t>ms</a:t>
                </a:r>
                <a:r>
                  <a:rPr lang="en-US" sz="2400" dirty="0" smtClean="0"/>
                  <a:t> (V=25 kV), coupled bunch instabilities are observed for small longitudinal emittances (BU4=3x2.5kV and 3x0.5kV) and the longitudinal emittance is degraded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240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The main modes of coupled bunch instability are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=4, 5</m:t>
                    </m:r>
                  </m:oMath>
                </a14:m>
                <a:endParaRPr lang="en-US" sz="2400" b="0" dirty="0" smtClean="0"/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16229"/>
                <a:ext cx="9144000" cy="1949145"/>
              </a:xfrm>
              <a:prstGeom prst="rect">
                <a:avLst/>
              </a:prstGeom>
              <a:blipFill>
                <a:blip r:embed="rId3"/>
                <a:stretch>
                  <a:fillRect l="-867" t="-5938" b="-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Normal operation at C=2825 </a:t>
            </a:r>
            <a:r>
              <a:rPr lang="en-US" sz="4000" b="1" dirty="0" err="1" smtClean="0"/>
              <a:t>ms</a:t>
            </a:r>
            <a:endParaRPr lang="en-US" sz="4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856"/>
            <a:ext cx="3759665" cy="2808000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flipV="1">
            <a:off x="1039907" y="3465700"/>
            <a:ext cx="690282" cy="304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753" y="3786552"/>
            <a:ext cx="1392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Longitudinal emittance</a:t>
            </a:r>
          </a:p>
          <a:p>
            <a:r>
              <a:rPr lang="en-US" sz="1600" i="1" dirty="0" smtClean="0"/>
              <a:t>-20%</a:t>
            </a:r>
            <a:endParaRPr lang="en-US" sz="16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700"/>
            <a:ext cx="3759665" cy="280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621" y="2005446"/>
            <a:ext cx="3759665" cy="280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846" y="868483"/>
            <a:ext cx="3615063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84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69378</TotalTime>
  <Words>869</Words>
  <Application>Microsoft Office PowerPoint</Application>
  <PresentationFormat>On-screen Show (4:3)</PresentationFormat>
  <Paragraphs>129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Constantia</vt:lpstr>
      <vt:lpstr>Times New Roman</vt:lpstr>
      <vt:lpstr>Wingdings</vt:lpstr>
      <vt:lpstr>Office Theme</vt:lpstr>
      <vt:lpstr>PowerPoint Presentation</vt:lpstr>
      <vt:lpstr>Outline</vt:lpstr>
      <vt:lpstr>PowerPoint Presentation</vt:lpstr>
      <vt:lpstr>PowerPoint Presentation</vt:lpstr>
      <vt:lpstr>PowerPoint Presentation</vt:lpstr>
      <vt:lpstr>10 MHz cavities RF program (h=21)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Extracted bunch length with parking + open gaps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Alexandre Lasheen</dc:creator>
  <cp:lastModifiedBy>Alexandre Lasheen</cp:lastModifiedBy>
  <cp:revision>6107</cp:revision>
  <cp:lastPrinted>2017-01-11T10:48:33Z</cp:lastPrinted>
  <dcterms:created xsi:type="dcterms:W3CDTF">2014-07-23T07:54:45Z</dcterms:created>
  <dcterms:modified xsi:type="dcterms:W3CDTF">2018-12-10T14:19:00Z</dcterms:modified>
</cp:coreProperties>
</file>