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32"/>
  </p:notesMasterIdLst>
  <p:handoutMasterIdLst>
    <p:handoutMasterId r:id="rId33"/>
  </p:handoutMasterIdLst>
  <p:sldIdLst>
    <p:sldId id="588" r:id="rId2"/>
    <p:sldId id="585" r:id="rId3"/>
    <p:sldId id="604" r:id="rId4"/>
    <p:sldId id="776" r:id="rId5"/>
    <p:sldId id="747" r:id="rId6"/>
    <p:sldId id="773" r:id="rId7"/>
    <p:sldId id="777" r:id="rId8"/>
    <p:sldId id="775" r:id="rId9"/>
    <p:sldId id="778" r:id="rId10"/>
    <p:sldId id="779" r:id="rId11"/>
    <p:sldId id="780" r:id="rId12"/>
    <p:sldId id="781" r:id="rId13"/>
    <p:sldId id="785" r:id="rId14"/>
    <p:sldId id="774" r:id="rId15"/>
    <p:sldId id="784" r:id="rId16"/>
    <p:sldId id="762" r:id="rId17"/>
    <p:sldId id="767" r:id="rId18"/>
    <p:sldId id="615" r:id="rId19"/>
    <p:sldId id="695" r:id="rId20"/>
    <p:sldId id="731" r:id="rId21"/>
    <p:sldId id="740" r:id="rId22"/>
    <p:sldId id="753" r:id="rId23"/>
    <p:sldId id="755" r:id="rId24"/>
    <p:sldId id="758" r:id="rId25"/>
    <p:sldId id="759" r:id="rId26"/>
    <p:sldId id="766" r:id="rId27"/>
    <p:sldId id="768" r:id="rId28"/>
    <p:sldId id="771" r:id="rId29"/>
    <p:sldId id="772" r:id="rId30"/>
    <p:sldId id="782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5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02BB"/>
    <a:srgbClr val="0000FF"/>
    <a:srgbClr val="00FFFF"/>
    <a:srgbClr val="00A08D"/>
    <a:srgbClr val="179E68"/>
    <a:srgbClr val="58F509"/>
    <a:srgbClr val="00B050"/>
    <a:srgbClr val="0055A0"/>
    <a:srgbClr val="000000"/>
    <a:srgbClr val="FF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20" autoAdjust="0"/>
    <p:restoredTop sz="95197" autoAdjust="0"/>
  </p:normalViewPr>
  <p:slideViewPr>
    <p:cSldViewPr snapToGrid="0" snapToObjects="1">
      <p:cViewPr varScale="1">
        <p:scale>
          <a:sx n="113" d="100"/>
          <a:sy n="113" d="100"/>
        </p:scale>
        <p:origin x="84" y="84"/>
      </p:cViewPr>
      <p:guideLst>
        <p:guide orient="horz" pos="2160"/>
        <p:guide pos="2880"/>
        <p:guide pos="544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11/23/2018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51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96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734078/contributions/3027339/attachments/1663866/2666833/M.Benedikt_others_matching_2001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734078/contributions/3027339/attachments/1663866/2666833/M.Benedikt_others_matching_2001.pd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7010/contributions/3185041/attachments/1741793/2821249/25102018_TbT_Semgrids.pptx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734078/contributions/3027339/attachments/1663866/2666833/M.Benedikt_others_matching_2001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9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fit – OP optics: Gaussian vs statistical mean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867532" y="2369395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RMS beam size from 5p Gaussian fit</a:t>
            </a:r>
          </a:p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5558212" y="2369395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RMS beam size from statistical analysis</a:t>
            </a:r>
          </a:p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68" y="2655275"/>
            <a:ext cx="4425231" cy="30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949" y="2655275"/>
            <a:ext cx="4424980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8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848" y="2098999"/>
            <a:ext cx="4425431" cy="3060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fit – PPM-</a:t>
            </a:r>
            <a:r>
              <a:rPr lang="en-US" dirty="0" err="1" smtClean="0"/>
              <a:t>rematched</a:t>
            </a:r>
            <a:r>
              <a:rPr lang="en-US" dirty="0" smtClean="0"/>
              <a:t> optics: Gaussian vs statistical mean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1012857" y="4769990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RMS beam size from 5p Gaussian fit</a:t>
            </a:r>
          </a:p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17" y="2098999"/>
            <a:ext cx="4425431" cy="3060000"/>
          </a:xfrm>
          <a:prstGeom prst="rect">
            <a:avLst/>
          </a:prstGeom>
        </p:spPr>
      </p:pic>
      <p:sp>
        <p:nvSpPr>
          <p:cNvPr id="19" name="Text Placeholder 2"/>
          <p:cNvSpPr txBox="1">
            <a:spLocks/>
          </p:cNvSpPr>
          <p:nvPr/>
        </p:nvSpPr>
        <p:spPr>
          <a:xfrm>
            <a:off x="808043" y="1688670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RMS beam size from 5p Gaussian fit</a:t>
            </a:r>
          </a:p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5608643" y="1688670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RMS beam size from statistical analysis</a:t>
            </a:r>
          </a:p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234357"/>
            <a:ext cx="8785911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Beam size beating amplitude (i.e. total mismatch) even more attenuated with statistical </a:t>
            </a:r>
            <a:r>
              <a:rPr lang="en-GB" sz="1600" dirty="0" err="1" smtClean="0"/>
              <a:t>rms</a:t>
            </a:r>
            <a:endParaRPr lang="en-GB" sz="1400" dirty="0" smtClean="0"/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4460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/>
          <p:cNvSpPr txBox="1">
            <a:spLocks/>
          </p:cNvSpPr>
          <p:nvPr/>
        </p:nvSpPr>
        <p:spPr>
          <a:xfrm>
            <a:off x="302707" y="1029477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Brightness measurement points taken on PPM-</a:t>
            </a:r>
            <a:r>
              <a:rPr lang="en-GB" sz="1400" dirty="0" err="1" smtClean="0"/>
              <a:t>rematched</a:t>
            </a:r>
            <a:r>
              <a:rPr lang="en-GB" sz="1400" dirty="0" smtClean="0"/>
              <a:t> optics are similar to the measurements performed by </a:t>
            </a:r>
            <a:r>
              <a:rPr lang="en-GB" sz="1400" dirty="0" err="1" smtClean="0"/>
              <a:t>AlexH</a:t>
            </a:r>
            <a:r>
              <a:rPr lang="en-GB" sz="1400" dirty="0" smtClean="0"/>
              <a:t> and Fanouria (thanks!)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sz="1200" dirty="0" smtClean="0"/>
              <a:t>As far as I understand PSB quantities (with measured optics) are not far too… looking forward to see them…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algn="just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algn="just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Horizontal brightness with the two optics: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06" y="2152650"/>
            <a:ext cx="4116782" cy="402686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61925" y="2213676"/>
            <a:ext cx="51166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400" b="1" dirty="0" smtClean="0"/>
              <a:t>PPM-</a:t>
            </a:r>
            <a:r>
              <a:rPr lang="en-GB" sz="1400" b="1" dirty="0" err="1" smtClean="0"/>
              <a:t>rematched</a:t>
            </a:r>
            <a:r>
              <a:rPr lang="en-GB" sz="1400" b="1" dirty="0" smtClean="0"/>
              <a:t> optics BCMS 0.9 eVs</a:t>
            </a:r>
          </a:p>
          <a:p>
            <a:pPr lvl="1"/>
            <a:r>
              <a:rPr lang="en-GB" sz="1400" b="1" dirty="0" smtClean="0"/>
              <a:t>Fixed </a:t>
            </a:r>
            <a:r>
              <a:rPr lang="en-GB" sz="1400" b="1" dirty="0" err="1" smtClean="0"/>
              <a:t>dp</a:t>
            </a:r>
            <a:r>
              <a:rPr lang="en-GB" sz="1400" b="1" dirty="0" smtClean="0"/>
              <a:t>/</a:t>
            </a:r>
            <a:r>
              <a:rPr lang="en-GB" sz="1400" b="1" dirty="0" err="1" smtClean="0"/>
              <a:t>p</a:t>
            </a:r>
            <a:r>
              <a:rPr lang="en-GB" sz="1400" b="1" baseline="-25000" dirty="0" err="1" smtClean="0"/>
              <a:t>rms</a:t>
            </a:r>
            <a:r>
              <a:rPr lang="en-GB" sz="1400" b="1" dirty="0" smtClean="0"/>
              <a:t>=0.888e-3 (in this plot)</a:t>
            </a:r>
            <a:endParaRPr lang="en-GB" sz="1400" b="1" baseline="-25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576" y="2581950"/>
            <a:ext cx="4680424" cy="305245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5591175" y="3215050"/>
            <a:ext cx="2828925" cy="1200463"/>
          </a:xfrm>
          <a:prstGeom prst="line">
            <a:avLst/>
          </a:prstGeom>
          <a:ln>
            <a:solidFill>
              <a:srgbClr val="FB02B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76689" y="2074648"/>
            <a:ext cx="41074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B02BB"/>
                </a:solidFill>
                <a:latin typeface="Symbol" panose="05050102010706020507" pitchFamily="18" charset="2"/>
              </a:rPr>
              <a:t>e</a:t>
            </a:r>
            <a:r>
              <a:rPr lang="en-GB" baseline="-25000" dirty="0" smtClean="0">
                <a:solidFill>
                  <a:srgbClr val="FB02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dirty="0" smtClean="0">
                <a:solidFill>
                  <a:srgbClr val="FB02BB"/>
                </a:solidFill>
              </a:rPr>
              <a:t>/Intensity ~0.016/0.017</a:t>
            </a:r>
          </a:p>
          <a:p>
            <a:r>
              <a:rPr lang="en-GB" dirty="0" smtClean="0">
                <a:solidFill>
                  <a:srgbClr val="FB02BB"/>
                </a:solidFill>
              </a:rPr>
              <a:t>(not very orthodox fit, but I am confident)</a:t>
            </a:r>
            <a:endParaRPr lang="en-GB" dirty="0">
              <a:solidFill>
                <a:srgbClr val="FB02BB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33676" y="5448300"/>
            <a:ext cx="1066800" cy="123825"/>
          </a:xfrm>
          <a:prstGeom prst="rect">
            <a:avLst/>
          </a:prstGeom>
          <a:noFill/>
          <a:ln w="25400">
            <a:solidFill>
              <a:srgbClr val="FB02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2057400" y="1795441"/>
            <a:ext cx="68694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400" b="1" dirty="0" smtClean="0"/>
              <a:t>Nota bene! WS still evaluated with conventional method</a:t>
            </a:r>
            <a:endParaRPr lang="en-GB" sz="1400" b="1" dirty="0"/>
          </a:p>
        </p:txBody>
      </p:sp>
      <p:sp>
        <p:nvSpPr>
          <p:cNvPr id="21" name="Rectangle 20"/>
          <p:cNvSpPr/>
          <p:nvPr/>
        </p:nvSpPr>
        <p:spPr>
          <a:xfrm>
            <a:off x="6013709" y="4791901"/>
            <a:ext cx="2991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Courtesy  </a:t>
            </a:r>
            <a:r>
              <a:rPr lang="en-GB" dirty="0" err="1"/>
              <a:t>AlexH</a:t>
            </a:r>
            <a:r>
              <a:rPr lang="en-GB" dirty="0"/>
              <a:t> and Fanouria </a:t>
            </a:r>
          </a:p>
        </p:txBody>
      </p:sp>
    </p:spTree>
    <p:extLst>
      <p:ext uri="{BB962C8B-B14F-4D97-AF65-F5344CB8AC3E}">
        <p14:creationId xmlns:p14="http://schemas.microsoft.com/office/powerpoint/2010/main" val="188623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/>
          <p:cNvSpPr txBox="1">
            <a:spLocks/>
          </p:cNvSpPr>
          <p:nvPr/>
        </p:nvSpPr>
        <p:spPr>
          <a:xfrm>
            <a:off x="302707" y="1029477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Brightness of </a:t>
            </a:r>
            <a:r>
              <a:rPr lang="en-GB" sz="16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incoming beam for PPM-</a:t>
            </a:r>
            <a:r>
              <a:rPr lang="en-GB" sz="1600" dirty="0" err="1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rematched</a:t>
            </a:r>
            <a:r>
              <a:rPr lang="en-GB" sz="16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optics beam is very close to the brightness measured with the PS WS 68H (with Gaussian fit evaluation of total beam size)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In the case of statistical </a:t>
            </a:r>
            <a:r>
              <a:rPr lang="en-GB" sz="1400" dirty="0" err="1" smtClean="0"/>
              <a:t>rms</a:t>
            </a:r>
            <a:r>
              <a:rPr lang="en-GB" sz="1400" dirty="0" smtClean="0"/>
              <a:t> evaluation it even exceeds the WS brightness </a:t>
            </a:r>
            <a:r>
              <a:rPr lang="en-GB" sz="1400" dirty="0" smtClean="0">
                <a:sym typeface="Wingdings" panose="05000000000000000000" pitchFamily="2" charset="2"/>
              </a:rPr>
              <a:t> numerical artefact?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B02BB"/>
                </a:solidFill>
                <a:sym typeface="Wingdings" panose="05000000000000000000" pitchFamily="2" charset="2"/>
              </a:rPr>
              <a:t>Brightness of Optics A beam gets closer to the WS one with statistical evaluation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The statistical RMS beam size helps the proper deconvolution of the longitudinal profile</a:t>
            </a: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algn="just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Horizontal brightness with the two optics: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69" y="2650184"/>
            <a:ext cx="8367805" cy="39600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282024" y="3180522"/>
            <a:ext cx="238539" cy="6361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464038" y="4452730"/>
            <a:ext cx="536962" cy="395495"/>
          </a:xfrm>
          <a:prstGeom prst="straightConnector1">
            <a:avLst/>
          </a:prstGeom>
          <a:ln>
            <a:solidFill>
              <a:srgbClr val="FB02B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9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Preliminary: a mismatched case -  </a:t>
            </a:r>
            <a:br>
              <a:rPr lang="en-US" sz="2700" dirty="0" smtClean="0"/>
            </a:br>
            <a:r>
              <a:rPr lang="en-US" sz="2700" dirty="0" smtClean="0"/>
              <a:t>PPM-</a:t>
            </a:r>
            <a:r>
              <a:rPr lang="en-US" sz="2700" dirty="0" err="1" smtClean="0"/>
              <a:t>rematched</a:t>
            </a:r>
            <a:r>
              <a:rPr lang="en-US" sz="2700" dirty="0" smtClean="0"/>
              <a:t> optics and BT.QNO10 at 150 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250591"/>
            <a:ext cx="8785911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 err="1" smtClean="0"/>
              <a:t>Betatron</a:t>
            </a:r>
            <a:r>
              <a:rPr lang="en-GB" sz="1600" dirty="0" smtClean="0"/>
              <a:t> amplitude increases but not as expected (M</a:t>
            </a:r>
            <a:r>
              <a:rPr lang="en-GB" sz="1600" baseline="-25000" dirty="0" smtClean="0"/>
              <a:t>g </a:t>
            </a:r>
            <a:r>
              <a:rPr lang="en-GB" sz="1600" dirty="0" smtClean="0"/>
              <a:t>=1.38 instead of ~2.5)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Fit more complicated and not optimal (large residuals) </a:t>
            </a:r>
            <a:r>
              <a:rPr lang="en-GB" sz="1400" dirty="0" smtClean="0">
                <a:sym typeface="Wingdings" panose="05000000000000000000" pitchFamily="2" charset="2"/>
              </a:rPr>
              <a:t></a:t>
            </a:r>
            <a:r>
              <a:rPr lang="en-GB" sz="1400" dirty="0" smtClean="0"/>
              <a:t>Tuning of fit to be followed </a:t>
            </a:r>
            <a:r>
              <a:rPr lang="en-GB" sz="1400" dirty="0" smtClean="0"/>
              <a:t>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Tune (6.21,6.33)</a:t>
            </a:r>
            <a:r>
              <a:rPr lang="en-GB" sz="1400" dirty="0" smtClean="0"/>
              <a:t> </a:t>
            </a:r>
            <a:endParaRPr lang="en-GB" sz="1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985" y="2368598"/>
            <a:ext cx="2372323" cy="341710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129085" y="2568271"/>
            <a:ext cx="254442" cy="30612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95631" y="5669849"/>
            <a:ext cx="16898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HB2018 –WEP2P006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617" y="2282902"/>
            <a:ext cx="5920777" cy="396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8142" y="4651780"/>
            <a:ext cx="771425" cy="35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99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sz="2700" dirty="0" smtClean="0"/>
              <a:t>Preliminary: vertical PPM-</a:t>
            </a:r>
            <a:r>
              <a:rPr lang="en-US" sz="2700" dirty="0" err="1" smtClean="0"/>
              <a:t>rematched</a:t>
            </a:r>
            <a:r>
              <a:rPr lang="en-US" sz="2700" dirty="0" smtClean="0"/>
              <a:t> optics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250591"/>
            <a:ext cx="8785911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Tune moved to </a:t>
            </a:r>
            <a:r>
              <a:rPr lang="en-GB" sz="1600" dirty="0" err="1" smtClean="0"/>
              <a:t>Qy</a:t>
            </a:r>
            <a:r>
              <a:rPr lang="en-GB" sz="1600" dirty="0" smtClean="0"/>
              <a:t>=6.33 to have better phase advance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Analysis to be refined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092" y="2272784"/>
            <a:ext cx="4189122" cy="29095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76" y="2272784"/>
            <a:ext cx="4078613" cy="288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2419" y="2387084"/>
            <a:ext cx="1485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Matched case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050738" y="2387084"/>
            <a:ext cx="1812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Mismatched case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909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996232"/>
            <a:ext cx="8707942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err="1" smtClean="0"/>
              <a:t>TbT</a:t>
            </a:r>
            <a:r>
              <a:rPr lang="en-US" sz="1800" dirty="0" smtClean="0"/>
              <a:t> </a:t>
            </a:r>
            <a:r>
              <a:rPr lang="en-US" sz="1800" dirty="0" err="1" smtClean="0"/>
              <a:t>SEMgrids</a:t>
            </a:r>
            <a:r>
              <a:rPr lang="en-US" sz="1800" dirty="0" smtClean="0"/>
              <a:t> profiles were acquired in another (longer) dedicated MD on 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November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Data at different settings of the PSB vertical shavers were taken for BCMS OP beams with OP and PPM-</a:t>
            </a:r>
            <a:r>
              <a:rPr lang="en-US" sz="1400" dirty="0" err="1" smtClean="0"/>
              <a:t>rematched</a:t>
            </a:r>
            <a:r>
              <a:rPr lang="en-US" sz="1400" dirty="0" smtClean="0"/>
              <a:t> optics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Results are consistent with previous MD in terms of mismatch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Gaussian and statistical RMS beam size evaluations have been used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Main reason: to better disentangle dispersive contribution in OP optics (large dispersive mismatch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u="sng" dirty="0" smtClean="0"/>
              <a:t>Brightness curve (from </a:t>
            </a:r>
            <a:r>
              <a:rPr lang="en-US" sz="1800" u="sng" dirty="0" err="1" smtClean="0"/>
              <a:t>TbT</a:t>
            </a:r>
            <a:r>
              <a:rPr lang="en-US" sz="1800" u="sng" dirty="0" smtClean="0"/>
              <a:t> SEMs) shows that incoming beam has same (or very similar) horizontal brightness of beam measured with WS at C185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Looking forward for final analysis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I will try to fix some parameters in the fit (e.g. dispersive mismatch)</a:t>
            </a: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Horizontal </a:t>
            </a:r>
            <a:r>
              <a:rPr lang="en-US" sz="1800" dirty="0" err="1" smtClean="0"/>
              <a:t>TbT</a:t>
            </a:r>
            <a:r>
              <a:rPr lang="en-US" sz="1800" dirty="0" smtClean="0"/>
              <a:t> has been applied to mismatched beam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err="1" smtClean="0"/>
              <a:t>Betatron</a:t>
            </a:r>
            <a:r>
              <a:rPr lang="en-US" sz="1400" dirty="0" smtClean="0"/>
              <a:t> component arises, thus smaller than expected </a:t>
            </a:r>
            <a:r>
              <a:rPr lang="en-US" sz="1400" dirty="0" smtClean="0">
                <a:sym typeface="Wingdings" panose="05000000000000000000" pitchFamily="2" charset="2"/>
              </a:rPr>
              <a:t> to be followed 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Analysis of data in vertical plane on-going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err="1"/>
              <a:t>Betatron</a:t>
            </a:r>
            <a:r>
              <a:rPr lang="en-US" sz="1400" dirty="0"/>
              <a:t> component arises, thus smaller than expected </a:t>
            </a:r>
            <a:r>
              <a:rPr lang="en-US" sz="1400" dirty="0">
                <a:sym typeface="Wingdings" panose="05000000000000000000" pitchFamily="2" charset="2"/>
              </a:rPr>
              <a:t> to be followed </a:t>
            </a:r>
            <a:r>
              <a:rPr lang="en-US" sz="1400" dirty="0" smtClean="0">
                <a:sym typeface="Wingdings" panose="05000000000000000000" pitchFamily="2" charset="2"/>
              </a:rPr>
              <a:t>up</a:t>
            </a:r>
            <a:endParaRPr lang="en-US" sz="14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Analysis of bunch lengthening through </a:t>
            </a:r>
            <a:r>
              <a:rPr lang="en-US" sz="1800" dirty="0" err="1" smtClean="0">
                <a:sym typeface="Wingdings" panose="05000000000000000000" pitchFamily="2" charset="2"/>
              </a:rPr>
              <a:t>tomoscope</a:t>
            </a:r>
            <a:r>
              <a:rPr lang="en-US" sz="1800" dirty="0" smtClean="0">
                <a:sym typeface="Wingdings" panose="05000000000000000000" pitchFamily="2" charset="2"/>
              </a:rPr>
              <a:t> data on-going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Useful to correlate </a:t>
            </a:r>
            <a:r>
              <a:rPr lang="en-US" sz="1400" dirty="0" err="1" smtClean="0">
                <a:sym typeface="Wingdings" panose="05000000000000000000" pitchFamily="2" charset="2"/>
              </a:rPr>
              <a:t>rms</a:t>
            </a:r>
            <a:r>
              <a:rPr lang="en-US" sz="1400" dirty="0" smtClean="0">
                <a:sym typeface="Wingdings" panose="05000000000000000000" pitchFamily="2" charset="2"/>
              </a:rPr>
              <a:t> bunch lengthening with </a:t>
            </a:r>
            <a:r>
              <a:rPr lang="en-US" sz="1400" dirty="0" err="1" smtClean="0">
                <a:sym typeface="Wingdings" panose="05000000000000000000" pitchFamily="2" charset="2"/>
              </a:rPr>
              <a:t>rms</a:t>
            </a:r>
            <a:r>
              <a:rPr lang="en-US" sz="1400" dirty="0" smtClean="0">
                <a:sym typeface="Wingdings" panose="05000000000000000000" pitchFamily="2" charset="2"/>
              </a:rPr>
              <a:t> momentum spread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9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49722" y="1556882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</a:t>
            </a:r>
            <a:r>
              <a:rPr lang="en-US" sz="4000" dirty="0" smtClean="0"/>
              <a:t>Thanks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2100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93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298857" y="2931191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14335" y="30422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err="1" smtClean="0"/>
              <a:t>TbT</a:t>
            </a:r>
            <a:r>
              <a:rPr lang="en-US" dirty="0" smtClean="0"/>
              <a:t> dispersion from BPMs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700" y="2934225"/>
            <a:ext cx="7577704" cy="36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41" y="1051882"/>
            <a:ext cx="8566422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27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>
                <a:latin typeface="Arial" panose="020B0604020202020204" pitchFamily="34" charset="0"/>
                <a:cs typeface="Arial" panose="020B0604020202020204" pitchFamily="34" charset="0"/>
              </a:rPr>
              <a:t>Update on turn-by-turn SEM grid measurements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2118636"/>
          </a:xfrm>
        </p:spPr>
        <p:txBody>
          <a:bodyPr>
            <a:normAutofit lnSpcReduction="10000"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 PS BD Meeting</a:t>
            </a: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November </a:t>
            </a:r>
            <a:r>
              <a:rPr lang="pl-PL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202667" y="3899516"/>
            <a:ext cx="8701471" cy="103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V. Forte, G.P. Di Giovanni, M. Fraser, A. Guerrero Ollacarizqueta, A. Huschauer, F. Roncarolo, E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Senes, F. Tecker</a:t>
            </a:r>
          </a:p>
          <a:p>
            <a:endParaRPr lang="en-US" sz="1662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Acknowledgements: F. Antoniou, C. 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Carli,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A. Oeftiger, P. Skowronski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34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043857"/>
            <a:ext cx="8713945" cy="5199045"/>
          </a:xfrm>
        </p:spPr>
        <p:txBody>
          <a:bodyPr>
            <a:noAutofit/>
          </a:bodyPr>
          <a:lstStyle/>
          <a:p>
            <a:pPr marL="285750" indent="-285750"/>
            <a:r>
              <a:rPr lang="en-GB" sz="1400" dirty="0"/>
              <a:t>Extracted from  </a:t>
            </a:r>
            <a:r>
              <a:rPr lang="en-GB" sz="1400" dirty="0" smtClean="0"/>
              <a:t>M. Fraser - LIU </a:t>
            </a:r>
            <a:r>
              <a:rPr lang="en-GB" sz="1400" dirty="0"/>
              <a:t>Beam Performance Meeting, 5th July 2018</a:t>
            </a:r>
            <a:endParaRPr lang="en-GB" sz="11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187200" lvl="1" indent="0">
              <a:buNone/>
            </a:pPr>
            <a:endParaRPr lang="en-GB" sz="1800" b="1" dirty="0">
              <a:solidFill>
                <a:srgbClr val="0055A0"/>
              </a:solidFill>
            </a:endParaRPr>
          </a:p>
          <a:p>
            <a:pPr marL="187200" lvl="1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400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PSB extracted </a:t>
            </a:r>
            <a:r>
              <a:rPr lang="en-US" dirty="0" err="1" smtClean="0"/>
              <a:t>dp-p</a:t>
            </a:r>
            <a:r>
              <a:rPr lang="en-US" baseline="-25000" dirty="0" err="1" smtClean="0"/>
              <a:t>rms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3838575" y="5536108"/>
            <a:ext cx="2000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838575" y="5971034"/>
            <a:ext cx="2000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822" y="1425563"/>
            <a:ext cx="6885714" cy="5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71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302708" y="1043857"/>
                <a:ext cx="8267714" cy="5199045"/>
              </a:xfrm>
            </p:spPr>
            <p:txBody>
              <a:bodyPr>
                <a:no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RF OFF (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check RF ON</a:t>
                </a:r>
                <a:r>
                  <a:rPr lang="en-US" sz="1800" dirty="0" smtClean="0"/>
                  <a:t>):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b="1" dirty="0" smtClean="0"/>
                  <a:t>Consistent</a:t>
                </a:r>
                <a:r>
                  <a:rPr lang="en-US" sz="1600" dirty="0" smtClean="0"/>
                  <a:t> periodic dispersion from fit </a:t>
                </a:r>
                <a:r>
                  <a:rPr lang="en-US" sz="1600" b="1" dirty="0" err="1" smtClean="0"/>
                  <a:t>D</a:t>
                </a:r>
                <a:r>
                  <a:rPr lang="en-US" sz="1600" b="1" baseline="-25000" dirty="0" err="1" smtClean="0"/>
                  <a:t>R,x</a:t>
                </a:r>
                <a:r>
                  <a:rPr lang="en-US" sz="1600" b="1" dirty="0" smtClean="0"/>
                  <a:t> = 0.73-0.74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rad>
                  </m:oMath>
                </a14:m>
                <a:r>
                  <a:rPr lang="en-US" sz="1600" b="1" dirty="0" smtClean="0"/>
                  <a:t>** (~2.57 m)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b="1" dirty="0" err="1" smtClean="0"/>
                  <a:t>M</a:t>
                </a:r>
                <a:r>
                  <a:rPr lang="en-US" sz="1600" b="1" baseline="-25000" dirty="0" err="1" smtClean="0"/>
                  <a:t>D,x</a:t>
                </a:r>
                <a:r>
                  <a:rPr lang="en-US" sz="1600" b="1" baseline="-25000" dirty="0" smtClean="0"/>
                  <a:t> </a:t>
                </a:r>
                <a:r>
                  <a:rPr lang="en-US" sz="1600" b="1" dirty="0"/>
                  <a:t>improved</a:t>
                </a:r>
                <a:r>
                  <a:rPr lang="en-US" sz="1600" dirty="0"/>
                  <a:t> in re-matched optics: </a:t>
                </a:r>
                <a:r>
                  <a:rPr lang="en-US" sz="1600" b="1" dirty="0"/>
                  <a:t>from </a:t>
                </a:r>
                <a:r>
                  <a:rPr lang="en-US" sz="1600" b="1" dirty="0" smtClean="0"/>
                  <a:t>0.37 </a:t>
                </a:r>
                <a:r>
                  <a:rPr lang="en-US" sz="1600" b="1" dirty="0"/>
                  <a:t>to 0.1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rad>
                  </m:oMath>
                </a14:m>
                <a:r>
                  <a:rPr lang="en-US" sz="1600" b="1" dirty="0" smtClean="0"/>
                  <a:t>**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b="1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Fully consistent with dispersion from BPMs (see Appendix)</a:t>
                </a:r>
                <a:r>
                  <a:rPr lang="en-US" sz="1400" b="1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b="1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Related analytical 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Symbol" panose="05050102010706020507" pitchFamily="18" charset="2"/>
                    <a:sym typeface="Wingdings" panose="05000000000000000000" pitchFamily="2" charset="2"/>
                  </a:rPr>
                  <a:t>De</a:t>
                </a:r>
                <a:r>
                  <a:rPr lang="en-US" sz="1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/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Symbol" panose="05050102010706020507" pitchFamily="18" charset="2"/>
                    <a:sym typeface="Wingdings" panose="05000000000000000000" pitchFamily="2" charset="2"/>
                  </a:rPr>
                  <a:t>e</a:t>
                </a:r>
                <a:r>
                  <a:rPr lang="en-US" sz="1400" b="1" baseline="-250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0 </a:t>
                </a:r>
                <a:r>
                  <a:rPr lang="en-US" sz="1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= 14% (operational optics) </a:t>
                </a:r>
                <a:r>
                  <a:rPr lang="en-US" sz="1400" b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;</a:t>
                </a:r>
                <a:r>
                  <a:rPr lang="en-US" sz="1400" b="1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1400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1% (PPM-</a:t>
                </a:r>
                <a:r>
                  <a:rPr lang="en-US" sz="1400" b="1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rematched</a:t>
                </a:r>
                <a:r>
                  <a:rPr lang="en-US" sz="1400" b="1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optics)</a:t>
                </a:r>
              </a:p>
              <a:p>
                <a:pPr lvl="3">
                  <a:buFont typeface="Arial" panose="020B0604020202020204" pitchFamily="34" charset="0"/>
                  <a:buChar char="•"/>
                </a:pPr>
                <a:r>
                  <a:rPr lang="en-US" sz="1100" b="1" dirty="0" smtClean="0">
                    <a:sym typeface="Wingdings" panose="05000000000000000000" pitchFamily="2" charset="2"/>
                  </a:rPr>
                  <a:t>considering </a:t>
                </a:r>
                <a:r>
                  <a:rPr lang="en-US" sz="1100" b="1" dirty="0" smtClean="0">
                    <a:latin typeface="Symbol" panose="05050102010706020507" pitchFamily="18" charset="2"/>
                    <a:sym typeface="Wingdings" panose="05000000000000000000" pitchFamily="2" charset="2"/>
                  </a:rPr>
                  <a:t>e</a:t>
                </a:r>
                <a:r>
                  <a:rPr lang="en-US" sz="1100" b="1" baseline="-25000" dirty="0" smtClean="0">
                    <a:sym typeface="Wingdings" panose="05000000000000000000" pitchFamily="2" charset="2"/>
                  </a:rPr>
                  <a:t>0,norm</a:t>
                </a:r>
                <a:r>
                  <a:rPr lang="en-US" sz="1100" b="1" dirty="0" smtClean="0">
                    <a:sym typeface="Wingdings" panose="05000000000000000000" pitchFamily="2" charset="2"/>
                  </a:rPr>
                  <a:t>=1.1 um and </a:t>
                </a:r>
                <a:r>
                  <a:rPr lang="en-US" sz="1100" b="1" dirty="0" err="1" smtClean="0">
                    <a:sym typeface="Wingdings" panose="05000000000000000000" pitchFamily="2" charset="2"/>
                  </a:rPr>
                  <a:t>dp</a:t>
                </a:r>
                <a:r>
                  <a:rPr lang="en-US" sz="1100" b="1" dirty="0" smtClean="0">
                    <a:sym typeface="Wingdings" panose="05000000000000000000" pitchFamily="2" charset="2"/>
                  </a:rPr>
                  <a:t>/</a:t>
                </a:r>
                <a:r>
                  <a:rPr lang="en-US" sz="1100" b="1" dirty="0" err="1" smtClean="0">
                    <a:sym typeface="Wingdings" panose="05000000000000000000" pitchFamily="2" charset="2"/>
                  </a:rPr>
                  <a:t>p</a:t>
                </a:r>
                <a:r>
                  <a:rPr lang="en-US" sz="1100" b="1" baseline="-25000" dirty="0" err="1" smtClean="0">
                    <a:sym typeface="Wingdings" panose="05000000000000000000" pitchFamily="2" charset="2"/>
                  </a:rPr>
                  <a:t>rms</a:t>
                </a:r>
                <a:r>
                  <a:rPr lang="en-US" sz="1100" b="1" dirty="0" smtClean="0">
                    <a:sym typeface="Wingdings" panose="05000000000000000000" pitchFamily="2" charset="2"/>
                  </a:rPr>
                  <a:t>=0.9e-3  </a:t>
                </a:r>
                <a:endParaRPr lang="en-US" sz="1100" b="1" baseline="-25000" dirty="0" smtClean="0"/>
              </a:p>
            </p:txBody>
          </p:sp>
        </mc:Choice>
        <mc:Fallback xmlns="">
          <p:sp>
            <p:nvSpPr>
              <p:cNvPr id="9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302708" y="1043857"/>
                <a:ext cx="8267714" cy="5199045"/>
              </a:xfrm>
              <a:blipFill>
                <a:blip r:embed="rId2"/>
                <a:stretch>
                  <a:fillRect l="-516" t="-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Horizontal dispersion vs. turns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22326"/>
            <a:ext cx="36064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**</a:t>
            </a:r>
            <a:r>
              <a:rPr lang="en-US" sz="1200" b="1" dirty="0" err="1" smtClean="0">
                <a:latin typeface="Symbol" panose="05050102010706020507" pitchFamily="18" charset="2"/>
              </a:rPr>
              <a:t>b</a:t>
            </a:r>
            <a:r>
              <a:rPr lang="en-US" sz="1200" b="1" baseline="-25000" dirty="0" err="1" smtClean="0"/>
              <a:t>R,x</a:t>
            </a:r>
            <a:r>
              <a:rPr lang="en-US" sz="1200" b="1" dirty="0" smtClean="0"/>
              <a:t> </a:t>
            </a:r>
            <a:r>
              <a:rPr lang="en-US" sz="1200" b="1" dirty="0"/>
              <a:t>= 12.05 m at </a:t>
            </a:r>
            <a:r>
              <a:rPr lang="en-US" sz="1200" b="1" dirty="0" smtClean="0"/>
              <a:t>SMG52 (From “Injection 7” optics)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74" y="3147682"/>
            <a:ext cx="4403491" cy="32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273" y="3134561"/>
            <a:ext cx="4403491" cy="324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1723" y="5689777"/>
            <a:ext cx="1943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Operational optics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19425" y="5710274"/>
            <a:ext cx="2356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PPM-</a:t>
            </a:r>
            <a:r>
              <a:rPr lang="en-US" b="1" dirty="0" err="1" smtClean="0">
                <a:solidFill>
                  <a:srgbClr val="FF0000"/>
                </a:solidFill>
              </a:rPr>
              <a:t>rematched</a:t>
            </a:r>
            <a:r>
              <a:rPr lang="en-US" b="1" dirty="0" smtClean="0">
                <a:solidFill>
                  <a:srgbClr val="FF0000"/>
                </a:solidFill>
              </a:rPr>
              <a:t> optics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97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90" y="2453170"/>
            <a:ext cx="6788039" cy="4014534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411" y="0"/>
            <a:ext cx="3182589" cy="22940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6373753" y="834144"/>
            <a:ext cx="1023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hlinkClick r:id="rId4"/>
              </a:rPr>
              <a:t>PDF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20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43" y="2294003"/>
            <a:ext cx="6054077" cy="42429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411" y="0"/>
            <a:ext cx="3182589" cy="22940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6373753" y="834144"/>
            <a:ext cx="1023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hlinkClick r:id="rId4"/>
              </a:rPr>
              <a:t>PDF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08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21" y="1378724"/>
            <a:ext cx="6013241" cy="252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74" y="4446146"/>
            <a:ext cx="7514526" cy="159379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3292" y="4115180"/>
            <a:ext cx="5841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Going to normalized </a:t>
            </a:r>
            <a:r>
              <a:rPr lang="en-US" dirty="0" err="1" smtClean="0"/>
              <a:t>rms</a:t>
            </a:r>
            <a:r>
              <a:rPr lang="en-US" dirty="0" smtClean="0"/>
              <a:t> (by dividing by the </a:t>
            </a:r>
            <a:r>
              <a:rPr lang="en-US" dirty="0" err="1" smtClean="0">
                <a:latin typeface="Symbol" panose="05050102010706020507" pitchFamily="18" charset="2"/>
              </a:rPr>
              <a:t>b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dirty="0" smtClean="0"/>
              <a:t> of the ring)…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43291" y="1035890"/>
            <a:ext cx="3552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incoming beam with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=</a:t>
            </a:r>
            <a:r>
              <a:rPr lang="en-US" dirty="0" err="1" smtClean="0"/>
              <a:t>sqrt</a:t>
            </a:r>
            <a:r>
              <a:rPr lang="en-US" dirty="0" smtClean="0"/>
              <a:t>(</a:t>
            </a:r>
            <a:r>
              <a:rPr lang="en-US" dirty="0" smtClean="0">
                <a:latin typeface="Symbol" panose="05050102010706020507" pitchFamily="18" charset="2"/>
              </a:rPr>
              <a:t>be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429064" y="6257681"/>
            <a:ext cx="1549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Thanks C. Carli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53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logbook.cern.ch/eLogbook/attach_reader?attach_id=19340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6" y="1843087"/>
            <a:ext cx="4635202" cy="349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logbook.cern.ch/eLogbook/attach_reader?attach_id=19340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1734000"/>
            <a:ext cx="4162272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Intensities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17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RF ON – tune 6.17-6.24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029" y="1685426"/>
            <a:ext cx="4430971" cy="309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68683" y="1352810"/>
            <a:ext cx="951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Optics C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5" y="1722142"/>
            <a:ext cx="4430972" cy="309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90186" y="1352810"/>
            <a:ext cx="961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Optics 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831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043857"/>
            <a:ext cx="8713945" cy="519904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600" dirty="0" smtClean="0"/>
              <a:t>Energy loss per turn per particle: 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chemeClr val="tx1"/>
                </a:solidFill>
              </a:rPr>
              <a:t>1.17 [MeV</a:t>
            </a:r>
            <a:r>
              <a:rPr lang="en-GB" b="0" dirty="0" smtClean="0">
                <a:solidFill>
                  <a:schemeClr val="tx1"/>
                </a:solidFill>
              </a:rPr>
              <a:t>·</a:t>
            </a:r>
            <a:r>
              <a:rPr lang="en-GB" sz="1400" dirty="0" smtClean="0">
                <a:solidFill>
                  <a:schemeClr val="tx1"/>
                </a:solidFill>
              </a:rPr>
              <a:t>g</a:t>
            </a:r>
            <a:r>
              <a:rPr lang="en-GB" sz="1400" baseline="30000" dirty="0" smtClean="0">
                <a:solidFill>
                  <a:schemeClr val="tx1"/>
                </a:solidFill>
              </a:rPr>
              <a:t>-1</a:t>
            </a:r>
            <a:r>
              <a:rPr lang="en-GB" b="0" dirty="0" smtClean="0">
                <a:solidFill>
                  <a:schemeClr val="tx1"/>
                </a:solidFill>
              </a:rPr>
              <a:t>·</a:t>
            </a:r>
            <a:r>
              <a:rPr lang="en-GB" sz="1400" dirty="0" smtClean="0">
                <a:solidFill>
                  <a:schemeClr val="tx1"/>
                </a:solidFill>
              </a:rPr>
              <a:t>cm</a:t>
            </a:r>
            <a:r>
              <a:rPr lang="en-GB" sz="1400" baseline="30000" dirty="0" smtClean="0">
                <a:solidFill>
                  <a:schemeClr val="tx1"/>
                </a:solidFill>
              </a:rPr>
              <a:t>2</a:t>
            </a:r>
            <a:r>
              <a:rPr lang="en-GB" sz="1400" dirty="0" smtClean="0">
                <a:solidFill>
                  <a:schemeClr val="tx1"/>
                </a:solidFill>
              </a:rPr>
              <a:t>] x 40e-4 [cm] x 19.3 [g</a:t>
            </a:r>
            <a:r>
              <a:rPr lang="en-GB" b="0" dirty="0" smtClean="0">
                <a:solidFill>
                  <a:schemeClr val="tx1"/>
                </a:solidFill>
              </a:rPr>
              <a:t>·</a:t>
            </a:r>
            <a:r>
              <a:rPr lang="en-GB" sz="1400" dirty="0" smtClean="0">
                <a:solidFill>
                  <a:schemeClr val="tx1"/>
                </a:solidFill>
              </a:rPr>
              <a:t>cm</a:t>
            </a:r>
            <a:r>
              <a:rPr lang="en-GB" sz="1400" baseline="30000" dirty="0" smtClean="0">
                <a:solidFill>
                  <a:schemeClr val="tx1"/>
                </a:solidFill>
              </a:rPr>
              <a:t>-3</a:t>
            </a:r>
            <a:r>
              <a:rPr lang="en-GB" sz="1400" dirty="0" smtClean="0">
                <a:solidFill>
                  <a:schemeClr val="tx1"/>
                </a:solidFill>
              </a:rPr>
              <a:t>] = 0.09 MeV / turn</a:t>
            </a:r>
            <a:endParaRPr lang="en-GB" sz="1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187200" lvl="1" indent="0">
              <a:buNone/>
            </a:pPr>
            <a:endParaRPr lang="en-GB" sz="1800" b="1" dirty="0">
              <a:solidFill>
                <a:srgbClr val="0055A0"/>
              </a:solidFill>
            </a:endParaRPr>
          </a:p>
          <a:p>
            <a:pPr marL="187200" lvl="1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400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Energy loss: Bethe-Bloch formula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38575" y="5971034"/>
            <a:ext cx="2000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315" y="946393"/>
            <a:ext cx="4712728" cy="3600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42875" y="437067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Density </a:t>
            </a:r>
            <a:r>
              <a:rPr lang="en-GB" sz="1200" b="1" dirty="0">
                <a:solidFill>
                  <a:srgbClr val="FF0000"/>
                </a:solidFill>
                <a:latin typeface="Symbol" panose="05050102010706020507" pitchFamily="18" charset="2"/>
              </a:rPr>
              <a:t>r = </a:t>
            </a:r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19.3 g/cm</a:t>
            </a:r>
            <a:r>
              <a:rPr lang="en-GB" sz="1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FF0000"/>
                </a:solidFill>
              </a:rPr>
              <a:t>Wire </a:t>
            </a:r>
            <a:r>
              <a:rPr lang="en-GB" sz="1200" dirty="0">
                <a:solidFill>
                  <a:srgbClr val="FF0000"/>
                </a:solidFill>
              </a:rPr>
              <a:t>diameter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b="1" dirty="0" err="1">
                <a:solidFill>
                  <a:srgbClr val="FF0000"/>
                </a:solidFill>
              </a:rPr>
              <a:t>d</a:t>
            </a:r>
            <a:r>
              <a:rPr lang="en-GB" sz="1200" b="1" baseline="-25000" dirty="0" err="1">
                <a:solidFill>
                  <a:srgbClr val="FF0000"/>
                </a:solidFill>
              </a:rPr>
              <a:t>wire</a:t>
            </a:r>
            <a:r>
              <a:rPr lang="en-GB" sz="1200" b="1" dirty="0">
                <a:solidFill>
                  <a:srgbClr val="FF0000"/>
                </a:solidFill>
              </a:rPr>
              <a:t>= 40 </a:t>
            </a:r>
            <a:r>
              <a:rPr lang="en-GB" sz="12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FF0000"/>
                </a:solidFill>
              </a:rPr>
              <a:t>m = 40e-4 cm</a:t>
            </a:r>
            <a:endParaRPr lang="en-GB" sz="1200" b="1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62206" y="6107564"/>
            <a:ext cx="4541703" cy="752381"/>
            <a:chOff x="2725165" y="5025494"/>
            <a:chExt cx="4541703" cy="75238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25165" y="5025494"/>
              <a:ext cx="4076190" cy="75238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7082137" y="5173576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302707" y="5817145"/>
            <a:ext cx="4051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55A0"/>
                </a:solidFill>
                <a:latin typeface="Arial"/>
                <a:cs typeface="Arial"/>
              </a:rPr>
              <a:t>Relative Emittance </a:t>
            </a:r>
            <a:r>
              <a:rPr lang="en-GB" sz="1400" b="1" dirty="0" smtClean="0">
                <a:solidFill>
                  <a:srgbClr val="0055A0"/>
                </a:solidFill>
                <a:latin typeface="Arial"/>
                <a:cs typeface="Arial"/>
              </a:rPr>
              <a:t>growth due to energy loss</a:t>
            </a:r>
            <a:endParaRPr lang="en-GB" sz="1400" b="1" dirty="0">
              <a:solidFill>
                <a:srgbClr val="0055A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092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043857"/>
            <a:ext cx="8713945" cy="5199045"/>
          </a:xfrm>
        </p:spPr>
        <p:txBody>
          <a:bodyPr>
            <a:noAutofit/>
          </a:bodyPr>
          <a:lstStyle/>
          <a:p>
            <a:pPr marL="285750" indent="-285750"/>
            <a:endParaRPr lang="en-GB" sz="1200" dirty="0" smtClean="0"/>
          </a:p>
          <a:p>
            <a:pPr marL="1877400" lvl="4" indent="0">
              <a:buNone/>
            </a:pPr>
            <a:r>
              <a:rPr lang="en-GB" sz="1100" dirty="0" smtClean="0"/>
              <a:t> 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187200" lvl="1" indent="0">
              <a:buNone/>
            </a:pPr>
            <a:endParaRPr lang="en-GB" sz="1800" b="1" dirty="0">
              <a:solidFill>
                <a:srgbClr val="0055A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400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Dispersion at BPMs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96188" y="1306856"/>
                <a:ext cx="8492431" cy="10983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/>
                  <a:t>Dispersion from BPMs gives very constant normalised dispersive mismatch: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err="1" smtClean="0"/>
                  <a:t>M</a:t>
                </a:r>
                <a:r>
                  <a:rPr lang="en-GB" sz="1600" baseline="-25000" dirty="0" err="1" smtClean="0"/>
                  <a:t>Dx</a:t>
                </a:r>
                <a:r>
                  <a:rPr lang="en-GB" sz="1600" dirty="0" smtClean="0"/>
                  <a:t>= 0.12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600" dirty="0" smtClean="0"/>
                  <a:t> </a:t>
                </a:r>
                <a:r>
                  <a:rPr lang="en-GB" sz="1600" dirty="0" smtClean="0">
                    <a:sym typeface="Wingdings" panose="05000000000000000000" pitchFamily="2" charset="2"/>
                  </a:rPr>
                  <a:t> </a:t>
                </a:r>
                <a:r>
                  <a:rPr lang="en-GB" sz="1600" dirty="0" smtClean="0">
                    <a:solidFill>
                      <a:srgbClr val="179E68"/>
                    </a:solidFill>
                    <a:sym typeface="Wingdings" panose="05000000000000000000" pitchFamily="2" charset="2"/>
                  </a:rPr>
                  <a:t>emittance growth ~1%</a:t>
                </a:r>
                <a:endParaRPr lang="en-GB" sz="1600" dirty="0" smtClean="0">
                  <a:solidFill>
                    <a:srgbClr val="179E68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err="1" smtClean="0"/>
                  <a:t>M</a:t>
                </a:r>
                <a:r>
                  <a:rPr lang="en-GB" sz="1600" baseline="-25000" dirty="0" err="1" smtClean="0"/>
                  <a:t>Dy</a:t>
                </a:r>
                <a:r>
                  <a:rPr lang="en-GB" sz="1600" dirty="0" smtClean="0"/>
                  <a:t>= 0.03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rad>
                  </m:oMath>
                </a14:m>
                <a:r>
                  <a:rPr lang="en-GB" sz="1600" dirty="0" smtClean="0"/>
                  <a:t> </a:t>
                </a:r>
                <a:r>
                  <a:rPr lang="en-GB" sz="1600" dirty="0">
                    <a:sym typeface="Wingdings" panose="05000000000000000000" pitchFamily="2" charset="2"/>
                  </a:rPr>
                  <a:t> </a:t>
                </a:r>
                <a:r>
                  <a:rPr lang="en-GB" sz="16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emittance growth </a:t>
                </a:r>
                <a:r>
                  <a:rPr lang="en-GB" sz="16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~0%</a:t>
                </a:r>
                <a:endParaRPr lang="en-GB" sz="1600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/>
                  <a:t>Some coupling is visible in the horizontal plane</a:t>
                </a:r>
                <a:endParaRPr lang="en-GB" sz="1400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88" y="1306856"/>
                <a:ext cx="8492431" cy="1098378"/>
              </a:xfrm>
              <a:prstGeom prst="rect">
                <a:avLst/>
              </a:prstGeom>
              <a:blipFill>
                <a:blip r:embed="rId2"/>
                <a:stretch>
                  <a:fillRect l="-287" t="-1657" b="-6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912" y="2608155"/>
            <a:ext cx="4684723" cy="32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3692" t="4800" r="21363"/>
          <a:stretch/>
        </p:blipFill>
        <p:spPr>
          <a:xfrm>
            <a:off x="302707" y="2480340"/>
            <a:ext cx="3776547" cy="349563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67249" y="3054984"/>
            <a:ext cx="476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</a:t>
            </a:r>
            <a:r>
              <a:rPr lang="en-GB" baseline="-25000" dirty="0"/>
              <a:t>D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43661" y="3152851"/>
            <a:ext cx="0" cy="153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315012" y="4811715"/>
            <a:ext cx="1149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Horizontal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754502" y="4811715"/>
            <a:ext cx="889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Vertical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6188" y="1007298"/>
            <a:ext cx="2356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PPM-</a:t>
            </a:r>
            <a:r>
              <a:rPr lang="en-US" b="1" dirty="0" err="1" smtClean="0">
                <a:solidFill>
                  <a:srgbClr val="FF0000"/>
                </a:solidFill>
              </a:rPr>
              <a:t>rematched</a:t>
            </a:r>
            <a:r>
              <a:rPr lang="en-US" b="1" dirty="0" smtClean="0">
                <a:solidFill>
                  <a:srgbClr val="FF0000"/>
                </a:solidFill>
              </a:rPr>
              <a:t> optics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49391" y="2783519"/>
            <a:ext cx="1149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Horizontal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644659" y="3669193"/>
            <a:ext cx="889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Vertical</a:t>
            </a:r>
            <a:endParaRPr lang="en-GB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0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47494" y="2201326"/>
            <a:ext cx="5143596" cy="4604410"/>
            <a:chOff x="583652" y="4100849"/>
            <a:chExt cx="3512768" cy="2630387"/>
          </a:xfrm>
        </p:grpSpPr>
        <p:grpSp>
          <p:nvGrpSpPr>
            <p:cNvPr id="5" name="Group 4"/>
            <p:cNvGrpSpPr/>
            <p:nvPr/>
          </p:nvGrpSpPr>
          <p:grpSpPr>
            <a:xfrm>
              <a:off x="583652" y="4100849"/>
              <a:ext cx="3512768" cy="2630387"/>
              <a:chOff x="624136" y="6923256"/>
              <a:chExt cx="3431733" cy="252000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4136" y="6923256"/>
                <a:ext cx="3431733" cy="2520000"/>
              </a:xfrm>
              <a:prstGeom prst="rect">
                <a:avLst/>
              </a:prstGeom>
            </p:spPr>
          </p:pic>
          <p:sp>
            <p:nvSpPr>
              <p:cNvPr id="8" name="Oval 7"/>
              <p:cNvSpPr/>
              <p:nvPr/>
            </p:nvSpPr>
            <p:spPr>
              <a:xfrm>
                <a:off x="3563764" y="7421864"/>
                <a:ext cx="144016" cy="209702"/>
              </a:xfrm>
              <a:prstGeom prst="ellipse">
                <a:avLst/>
              </a:prstGeom>
              <a:noFill/>
              <a:ln w="12700">
                <a:solidFill>
                  <a:srgbClr val="FF00FF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563764" y="7957020"/>
                <a:ext cx="144016" cy="209702"/>
              </a:xfrm>
              <a:prstGeom prst="ellipse">
                <a:avLst/>
              </a:prstGeom>
              <a:noFill/>
              <a:ln w="12700">
                <a:solidFill>
                  <a:srgbClr val="FF00FF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1553164" y="4288483"/>
              <a:ext cx="6270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b="1" dirty="0" smtClean="0">
                  <a:solidFill>
                    <a:srgbClr val="2103FD"/>
                  </a:solidFill>
                </a:rPr>
                <a:t>Horizontal</a:t>
              </a:r>
            </a:p>
            <a:p>
              <a:r>
                <a:rPr lang="en-GB" sz="800" b="1" dirty="0" smtClean="0">
                  <a:solidFill>
                    <a:schemeClr val="accent3">
                      <a:lumMod val="50000"/>
                    </a:schemeClr>
                  </a:solidFill>
                </a:rPr>
                <a:t>Vertical</a:t>
              </a:r>
              <a:endParaRPr lang="en-GB" sz="8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Operational and (PPM) re-matched optics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043857"/>
            <a:ext cx="8785911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PPM optics minimises </a:t>
            </a:r>
            <a:r>
              <a:rPr lang="en-GB" sz="1600" dirty="0" err="1" smtClean="0"/>
              <a:t>betatron</a:t>
            </a:r>
            <a:r>
              <a:rPr lang="en-GB" sz="1600" dirty="0" smtClean="0"/>
              <a:t> and dispersive measurements and is suitable for parallel operation, as it moves only BT quads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V. Forte </a:t>
            </a:r>
            <a:r>
              <a:rPr lang="en-GB" sz="1400" i="1" dirty="0" smtClean="0"/>
              <a:t>et al.</a:t>
            </a:r>
            <a:r>
              <a:rPr lang="en-GB" sz="1400" dirty="0"/>
              <a:t>, </a:t>
            </a:r>
            <a:r>
              <a:rPr lang="en-GB" sz="1400" dirty="0" smtClean="0"/>
              <a:t>“Overview </a:t>
            </a:r>
            <a:r>
              <a:rPr lang="en-GB" sz="1400" dirty="0"/>
              <a:t>Of The CERN PSB-to-PS Transfer Line </a:t>
            </a:r>
            <a:r>
              <a:rPr lang="en-GB" sz="1400" dirty="0" smtClean="0"/>
              <a:t>Optics Matching </a:t>
            </a:r>
            <a:r>
              <a:rPr lang="en-GB" sz="1400" dirty="0"/>
              <a:t>Studies In View Of The LHC Injectors Upgrade </a:t>
            </a:r>
            <a:r>
              <a:rPr lang="en-GB" sz="1400" dirty="0" smtClean="0"/>
              <a:t>Project”, WEP2P006, HB2018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200" dirty="0" smtClean="0"/>
              <a:t>Work on transfer line understanding is improving </a:t>
            </a:r>
            <a:r>
              <a:rPr lang="en-GB" sz="1200" dirty="0" smtClean="0">
                <a:sym typeface="Wingdings" panose="05000000000000000000" pitchFamily="2" charset="2"/>
              </a:rPr>
              <a:t> analysis of </a:t>
            </a:r>
            <a:r>
              <a:rPr lang="en-GB" sz="1200" dirty="0" err="1" smtClean="0">
                <a:sym typeface="Wingdings" panose="05000000000000000000" pitchFamily="2" charset="2"/>
              </a:rPr>
              <a:t>quadrupolar</a:t>
            </a:r>
            <a:r>
              <a:rPr lang="en-GB" sz="1200" dirty="0" smtClean="0">
                <a:sym typeface="Wingdings" panose="05000000000000000000" pitchFamily="2" charset="2"/>
              </a:rPr>
              <a:t> gradient error (to be presented)</a:t>
            </a:r>
            <a:endParaRPr lang="en-GB" sz="12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2384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Talk overview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60212"/>
            <a:ext cx="8267714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This presentation directly follows the last one at </a:t>
            </a:r>
            <a:r>
              <a:rPr lang="en-US" sz="1600" dirty="0" smtClean="0">
                <a:hlinkClick r:id="rId2"/>
              </a:rPr>
              <a:t>PS BD WG #23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/>
              <a:t>NEW: &lt;2 hours of dedicated MD on November 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2018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 smtClean="0"/>
              <a:t>Operational vs PPM-</a:t>
            </a:r>
            <a:r>
              <a:rPr lang="en-US" sz="1400" dirty="0" err="1" smtClean="0"/>
              <a:t>rematched</a:t>
            </a:r>
            <a:r>
              <a:rPr lang="en-US" sz="1400" dirty="0" smtClean="0"/>
              <a:t> optics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Data treatment: Gaussian and statistical RMS fits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Brightness </a:t>
            </a:r>
            <a:r>
              <a:rPr lang="en-US" sz="1600" dirty="0"/>
              <a:t>comparison with WS results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Deliberated mismatch by changing BT.QNO10 (PPM-</a:t>
            </a:r>
            <a:r>
              <a:rPr lang="en-US" sz="1600" dirty="0" err="1" smtClean="0"/>
              <a:t>rematched</a:t>
            </a:r>
            <a:r>
              <a:rPr lang="en-US" sz="1600" dirty="0" smtClean="0"/>
              <a:t> optics)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Vertical measurements by moving the tune far from </a:t>
            </a:r>
            <a:r>
              <a:rPr lang="en-US" sz="1600" dirty="0" err="1" smtClean="0"/>
              <a:t>Qy</a:t>
            </a:r>
            <a:r>
              <a:rPr lang="en-US" sz="1600" dirty="0" smtClean="0"/>
              <a:t>=6.25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Conclusions and next steps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0477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err="1" smtClean="0"/>
              <a:t>Rematched</a:t>
            </a:r>
            <a:r>
              <a:rPr lang="en-US" dirty="0" smtClean="0"/>
              <a:t> optics – </a:t>
            </a:r>
            <a:r>
              <a:rPr lang="en-US" dirty="0" err="1" smtClean="0"/>
              <a:t>betatron</a:t>
            </a:r>
            <a:r>
              <a:rPr lang="en-US" dirty="0" smtClean="0"/>
              <a:t> matching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304" r="2768" b="2296"/>
          <a:stretch/>
        </p:blipFill>
        <p:spPr>
          <a:xfrm>
            <a:off x="1504950" y="1486292"/>
            <a:ext cx="5181600" cy="3647684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043857"/>
            <a:ext cx="8713945" cy="51990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dirty="0" smtClean="0"/>
              <a:t>Excellent </a:t>
            </a:r>
            <a:r>
              <a:rPr lang="en-GB" sz="1400" dirty="0" err="1" smtClean="0"/>
              <a:t>betatron</a:t>
            </a:r>
            <a:r>
              <a:rPr lang="en-GB" sz="1400" dirty="0" smtClean="0"/>
              <a:t> matching – basically no oscillation in the first 9 turns</a:t>
            </a:r>
            <a:endParaRPr lang="en-GB" sz="11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187200" lvl="1" indent="0">
              <a:buNone/>
            </a:pPr>
            <a:endParaRPr lang="en-GB" sz="1800" b="1" dirty="0">
              <a:solidFill>
                <a:srgbClr val="0055A0"/>
              </a:solidFill>
            </a:endParaRPr>
          </a:p>
          <a:p>
            <a:pPr marL="187200" lvl="1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400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61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Constraints for total beam size fit parameters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38575" y="5536108"/>
            <a:ext cx="2000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838575" y="5971034"/>
            <a:ext cx="2000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664" y="1632470"/>
            <a:ext cx="5892122" cy="15454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165257" y="495249"/>
            <a:ext cx="8075762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03" y="3872313"/>
            <a:ext cx="5018309" cy="30564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0103" y="3429000"/>
            <a:ext cx="4104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Boundaries  are derived from systematics</a:t>
            </a:r>
            <a:endParaRPr lang="en-GB" b="1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2241" y="1179436"/>
            <a:ext cx="8267714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Method as in M. Benedikt, C. Carli </a:t>
            </a:r>
            <a:r>
              <a:rPr lang="en-US" sz="2000" i="1" dirty="0" smtClean="0"/>
              <a:t>et al., </a:t>
            </a:r>
            <a:r>
              <a:rPr lang="en-US" sz="2000" i="1" dirty="0" smtClean="0">
                <a:hlinkClick r:id="rId4"/>
              </a:rPr>
              <a:t>here</a:t>
            </a: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739482" y="1850746"/>
            <a:ext cx="129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FB02BB"/>
                </a:solidFill>
              </a:rPr>
              <a:t>betatronic</a:t>
            </a:r>
            <a:endParaRPr lang="en-GB" b="1" dirty="0">
              <a:solidFill>
                <a:srgbClr val="FB02BB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39482" y="2239644"/>
            <a:ext cx="1155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dispersive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739482" y="2653442"/>
            <a:ext cx="1155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79E68"/>
                </a:solidFill>
              </a:rPr>
              <a:t>scattering</a:t>
            </a:r>
            <a:endParaRPr lang="en-GB" b="1" dirty="0">
              <a:solidFill>
                <a:srgbClr val="179E68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5540" y="4225409"/>
            <a:ext cx="30649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/>
              <a:t>1</a:t>
            </a:r>
            <a:endParaRPr lang="en-GB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143125" y="4686300"/>
            <a:ext cx="13906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33775" y="4483202"/>
            <a:ext cx="5361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We decided to separate </a:t>
            </a:r>
            <a:r>
              <a:rPr lang="en-GB" b="1" dirty="0" err="1" smtClean="0"/>
              <a:t>betatron</a:t>
            </a:r>
            <a:r>
              <a:rPr lang="en-GB" b="1" dirty="0" smtClean="0"/>
              <a:t> and dispersive tune due to space charge considerations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0077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data treatment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043857"/>
            <a:ext cx="8785911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We started by performing Gaussian fit of the total profile and then subtracting dispersive contribution </a:t>
            </a:r>
            <a:r>
              <a:rPr lang="en-GB" sz="1600" dirty="0"/>
              <a:t>to the Gaussian beam size in </a:t>
            </a:r>
            <a:r>
              <a:rPr lang="en-GB" sz="1600" dirty="0" smtClean="0"/>
              <a:t>quadrature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Analysis similar to previous one </a:t>
            </a:r>
          </a:p>
          <a:p>
            <a:pPr marL="0" indent="0">
              <a:buNone/>
            </a:pPr>
            <a:endParaRPr lang="en-US" sz="16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2365878" y="3562502"/>
            <a:ext cx="3873988" cy="3118676"/>
            <a:chOff x="2090375" y="2461117"/>
            <a:chExt cx="4464423" cy="360558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90375" y="2461117"/>
              <a:ext cx="4464423" cy="360000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4083308" y="5697369"/>
              <a:ext cx="3000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301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900" y="2264951"/>
            <a:ext cx="5276643" cy="4320000"/>
          </a:xfrm>
          <a:prstGeom prst="rect">
            <a:avLst/>
          </a:prstGeom>
        </p:spPr>
      </p:pic>
      <p:sp>
        <p:nvSpPr>
          <p:cNvPr id="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043857"/>
            <a:ext cx="8785911" cy="5199045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Then we noticed that some “unphysical” effect was happening…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sz="1400" b="1" dirty="0" smtClean="0"/>
              <a:t>For OP optics</a:t>
            </a:r>
            <a:r>
              <a:rPr lang="en-GB" sz="1400" dirty="0" smtClean="0"/>
              <a:t>, where dispersion beating is larger, during subtraction in quadrature of dispersive contribution, the derived </a:t>
            </a:r>
            <a:r>
              <a:rPr lang="en-GB" sz="1400" dirty="0" err="1" smtClean="0"/>
              <a:t>betatron</a:t>
            </a:r>
            <a:r>
              <a:rPr lang="en-GB" sz="1400" dirty="0" smtClean="0"/>
              <a:t> beam size was going to negative values </a:t>
            </a:r>
            <a:r>
              <a:rPr lang="en-GB" sz="1400" dirty="0" smtClean="0"/>
              <a:t>!!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It </a:t>
            </a:r>
            <a:r>
              <a:rPr lang="en-GB" sz="1400" dirty="0" err="1" smtClean="0"/>
              <a:t>mightbe</a:t>
            </a:r>
            <a:r>
              <a:rPr lang="en-GB" sz="1400" dirty="0" smtClean="0"/>
              <a:t> due to a relevant error in </a:t>
            </a:r>
            <a:r>
              <a:rPr lang="en-GB" sz="1400" dirty="0" err="1" smtClean="0"/>
              <a:t>dp</a:t>
            </a:r>
            <a:r>
              <a:rPr lang="en-GB" sz="1400" dirty="0" smtClean="0"/>
              <a:t>/p </a:t>
            </a:r>
            <a:r>
              <a:rPr lang="en-GB" sz="1400" dirty="0" err="1" smtClean="0"/>
              <a:t>rms</a:t>
            </a:r>
            <a:r>
              <a:rPr lang="en-GB" sz="1400" dirty="0" smtClean="0"/>
              <a:t>, however it looked a </a:t>
            </a:r>
            <a:r>
              <a:rPr lang="en-GB" sz="1400" smtClean="0"/>
              <a:t>bit large to me…</a:t>
            </a:r>
            <a:endParaRPr lang="en-GB" sz="1400" dirty="0" smtClean="0"/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2267712" y="5954573"/>
            <a:ext cx="4886554" cy="453542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021002" y="5025224"/>
            <a:ext cx="1216549" cy="11529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70103" y="4655892"/>
            <a:ext cx="492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!?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data treatment: results with Gaussian fit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5979607" y="2323934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OP optics</a:t>
            </a:r>
          </a:p>
          <a:p>
            <a:pPr marL="0" indent="0">
              <a:buFont typeface="Arial"/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91028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043857"/>
            <a:ext cx="8785911" cy="5199045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GB" sz="1600" dirty="0"/>
              <a:t>Then we noticed that some “unphysical” effect was happening…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sz="1400" dirty="0"/>
              <a:t>For OP optics, where dispersion beating is larger, during subtraction in quadrature of dispersive contribution, the derived </a:t>
            </a:r>
            <a:r>
              <a:rPr lang="en-GB" sz="1400" dirty="0" err="1"/>
              <a:t>betatron</a:t>
            </a:r>
            <a:r>
              <a:rPr lang="en-GB" sz="1400" dirty="0"/>
              <a:t> beam size was going to negative values !!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Probably numerical artefact </a:t>
            </a:r>
            <a:r>
              <a:rPr lang="en-GB" sz="1400" dirty="0" smtClean="0">
                <a:sym typeface="Wingdings" panose="05000000000000000000" pitchFamily="2" charset="2"/>
              </a:rPr>
              <a:t> usage of </a:t>
            </a:r>
            <a:r>
              <a:rPr lang="en-GB" sz="1400" dirty="0" err="1" smtClean="0">
                <a:sym typeface="Wingdings" panose="05000000000000000000" pitchFamily="2" charset="2"/>
              </a:rPr>
              <a:t>rms</a:t>
            </a:r>
            <a:r>
              <a:rPr lang="en-GB" sz="1400" dirty="0" smtClean="0">
                <a:sym typeface="Wingdings" panose="05000000000000000000" pitchFamily="2" charset="2"/>
              </a:rPr>
              <a:t> statistical evaluation of beam size (thanks to clean S/N from SEM grids signals)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200" dirty="0" smtClean="0">
                <a:sym typeface="Wingdings" panose="05000000000000000000" pitchFamily="2" charset="2"/>
              </a:rPr>
              <a:t>5p Gaussian fit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200" dirty="0" smtClean="0">
                <a:sym typeface="Wingdings" panose="05000000000000000000" pitchFamily="2" charset="2"/>
              </a:rPr>
              <a:t>Selection </a:t>
            </a:r>
            <a:r>
              <a:rPr lang="en-GB" sz="1200" dirty="0">
                <a:sym typeface="Wingdings" panose="05000000000000000000" pitchFamily="2" charset="2"/>
              </a:rPr>
              <a:t>of +/- 4 Gaussian sigma around the (Gaussian) fitted </a:t>
            </a:r>
            <a:r>
              <a:rPr lang="en-GB" sz="1200" dirty="0" smtClean="0">
                <a:sym typeface="Wingdings" panose="05000000000000000000" pitchFamily="2" charset="2"/>
              </a:rPr>
              <a:t>centre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200" dirty="0">
                <a:sym typeface="Wingdings" panose="05000000000000000000" pitchFamily="2" charset="2"/>
              </a:rPr>
              <a:t>Shift </a:t>
            </a:r>
            <a:r>
              <a:rPr lang="en-GB" sz="1200" dirty="0" err="1" smtClean="0">
                <a:sym typeface="Wingdings" panose="05000000000000000000" pitchFamily="2" charset="2"/>
              </a:rPr>
              <a:t>SEMgrid</a:t>
            </a:r>
            <a:r>
              <a:rPr lang="en-GB" sz="1200" dirty="0" smtClean="0">
                <a:sym typeface="Wingdings" panose="05000000000000000000" pitchFamily="2" charset="2"/>
              </a:rPr>
              <a:t> signal by </a:t>
            </a:r>
            <a:r>
              <a:rPr lang="en-GB" sz="1200" dirty="0">
                <a:sym typeface="Wingdings" panose="05000000000000000000" pitchFamily="2" charset="2"/>
              </a:rPr>
              <a:t>baseline and slope of 5p Gaussian fit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200" dirty="0" smtClean="0">
                <a:sym typeface="Wingdings" panose="05000000000000000000" pitchFamily="2" charset="2"/>
              </a:rPr>
              <a:t>Selection of bins with positive density </a:t>
            </a:r>
            <a:r>
              <a:rPr lang="en-GB" sz="1200" dirty="0">
                <a:sym typeface="Wingdings" panose="05000000000000000000" pitchFamily="2" charset="2"/>
              </a:rPr>
              <a:t>(see </a:t>
            </a:r>
            <a:r>
              <a:rPr lang="en-GB" sz="1200" b="1" dirty="0">
                <a:solidFill>
                  <a:srgbClr val="58F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filled green markers </a:t>
            </a:r>
            <a:r>
              <a:rPr lang="en-GB" sz="1200" dirty="0">
                <a:sym typeface="Wingdings" panose="05000000000000000000" pitchFamily="2" charset="2"/>
              </a:rPr>
              <a:t>) to exclude biasing </a:t>
            </a:r>
            <a:r>
              <a:rPr lang="en-GB" sz="1200" dirty="0" smtClean="0">
                <a:sym typeface="Wingdings" panose="05000000000000000000" pitchFamily="2" charset="2"/>
              </a:rPr>
              <a:t>of electronics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200" b="1" dirty="0" smtClean="0">
                <a:sym typeface="Wingdings" panose="05000000000000000000" pitchFamily="2" charset="2"/>
              </a:rPr>
              <a:t>Statistical computation of beam centroid and RMS emittance</a:t>
            </a:r>
            <a:endParaRPr lang="en-GB" sz="1200" dirty="0" smtClean="0">
              <a:sym typeface="Wingdings" panose="05000000000000000000" pitchFamily="2" charset="2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179E68"/>
                </a:solidFill>
                <a:sym typeface="Wingdings" panose="05000000000000000000" pitchFamily="2" charset="2"/>
              </a:rPr>
              <a:t>Advantage is that this method is statistical, thus subtraction in quadrature of dispersive profile is exact</a:t>
            </a:r>
            <a:endParaRPr lang="en-GB" sz="1200" b="1" dirty="0" smtClean="0">
              <a:solidFill>
                <a:srgbClr val="179E68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557"/>
          <a:stretch/>
        </p:blipFill>
        <p:spPr>
          <a:xfrm>
            <a:off x="2664063" y="3649965"/>
            <a:ext cx="3438654" cy="311867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083308" y="6450514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data treatment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05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224" y="2233420"/>
            <a:ext cx="5275808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data treatment: </a:t>
            </a:r>
            <a:r>
              <a:rPr lang="en-US" dirty="0"/>
              <a:t>r</a:t>
            </a:r>
            <a:r>
              <a:rPr lang="en-US" dirty="0" smtClean="0"/>
              <a:t>esults with statistical </a:t>
            </a:r>
            <a:r>
              <a:rPr lang="en-US" dirty="0" err="1" smtClean="0"/>
              <a:t>rms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7" y="1043857"/>
            <a:ext cx="8785911" cy="519904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Total beam size beating is reduced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/>
              <a:t>Negative (unphysical) emittance reduced</a:t>
            </a:r>
            <a:endParaRPr lang="en-GB" sz="1400" dirty="0" smtClean="0"/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161032" y="5890974"/>
            <a:ext cx="4886554" cy="507187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751044" y="2285917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OP optics ~50e10 ppb</a:t>
            </a:r>
          </a:p>
          <a:p>
            <a:pPr marL="0" indent="0">
              <a:buFont typeface="Arial"/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80486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98" y="4511645"/>
            <a:ext cx="3158337" cy="234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308" y="4500661"/>
            <a:ext cx="3158337" cy="234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217" y="1956920"/>
            <a:ext cx="3158337" cy="234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5662" y="1931970"/>
            <a:ext cx="3157760" cy="23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Placeholder 2"/>
              <p:cNvSpPr txBox="1">
                <a:spLocks/>
              </p:cNvSpPr>
              <p:nvPr/>
            </p:nvSpPr>
            <p:spPr>
              <a:xfrm>
                <a:off x="13537" y="942334"/>
                <a:ext cx="9130463" cy="51990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180000" indent="-187200" algn="l" defTabSz="457200" rtl="0" eaLnBrk="1" latinLnBrk="0" hangingPunct="1">
                  <a:spcBef>
                    <a:spcPts val="1600"/>
                  </a:spcBef>
                  <a:spcAft>
                    <a:spcPts val="400"/>
                  </a:spcAft>
                  <a:buClr>
                    <a:srgbClr val="0055A0"/>
                  </a:buClr>
                  <a:buFont typeface="Arial"/>
                  <a:buChar char="•"/>
                  <a:defRPr sz="1700" b="1" kern="1200">
                    <a:solidFill>
                      <a:srgbClr val="0055A0"/>
                    </a:solidFill>
                    <a:latin typeface="Arial"/>
                    <a:ea typeface="+mn-ea"/>
                    <a:cs typeface="Arial"/>
                  </a:defRPr>
                </a:lvl1pPr>
                <a:lvl2pPr marL="381600" indent="-194400" algn="l" defTabSz="4572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Pct val="100000"/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2pPr>
                <a:lvl3pPr marL="694800" indent="-228600" algn="l" defTabSz="4572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200"/>
                  </a:spcAft>
                  <a:buClrTx/>
                  <a:buSzPct val="100000"/>
                  <a:buFont typeface="Lucida Grande"/>
                  <a:buChar char="−"/>
                  <a:defRPr sz="15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/>
                    <a:ea typeface="+mn-ea"/>
                    <a:cs typeface="Arial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6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14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buFont typeface="Arial" panose="020B0604020202020204" pitchFamily="34" charset="0"/>
                  <a:buChar char="•"/>
                </a:pPr>
                <a:r>
                  <a:rPr lang="en-GB" sz="1600" dirty="0" smtClean="0"/>
                  <a:t>Dispersive closed solution reduced by changing beam centroid evaluation </a:t>
                </a:r>
              </a:p>
              <a:p>
                <a:pPr lvl="1" algn="just">
                  <a:buFont typeface="Arial" panose="020B0604020202020204" pitchFamily="34" charset="0"/>
                  <a:buChar char="•"/>
                </a:pPr>
                <a:r>
                  <a:rPr lang="en-GB" sz="1000" b="1" dirty="0">
                    <a:solidFill>
                      <a:srgbClr val="179E68"/>
                    </a:solidFill>
                  </a:rPr>
                  <a:t>Statistical evaluation can cause fluctuation of the closed solution (due to SEMs resolution, however </a:t>
                </a:r>
                <a:r>
                  <a:rPr lang="en-GB" sz="1000" b="1" dirty="0" smtClean="0">
                    <a:solidFill>
                      <a:srgbClr val="179E68"/>
                    </a:solidFill>
                  </a:rPr>
                  <a:t>this method </a:t>
                </a:r>
                <a:r>
                  <a:rPr lang="en-GB" sz="1000" b="1" dirty="0">
                    <a:solidFill>
                      <a:srgbClr val="179E68"/>
                    </a:solidFill>
                  </a:rPr>
                  <a:t>is used for self-consistency)</a:t>
                </a:r>
              </a:p>
              <a:p>
                <a:pPr lvl="1" algn="just">
                  <a:buFont typeface="Arial" panose="020B0604020202020204" pitchFamily="34" charset="0"/>
                  <a:buChar char="•"/>
                </a:pPr>
                <a:r>
                  <a:rPr lang="en-GB" sz="1000" b="1" dirty="0" smtClean="0">
                    <a:solidFill>
                      <a:srgbClr val="179E68"/>
                    </a:solidFill>
                  </a:rPr>
                  <a:t>Nominal </a:t>
                </a:r>
                <a:r>
                  <a:rPr lang="en-GB" sz="1000" b="1" dirty="0" err="1" smtClean="0">
                    <a:solidFill>
                      <a:srgbClr val="179E68"/>
                    </a:solidFill>
                  </a:rPr>
                  <a:t>MadX</a:t>
                </a:r>
                <a:r>
                  <a:rPr lang="en-GB" sz="1000" b="1" dirty="0" smtClean="0">
                    <a:solidFill>
                      <a:srgbClr val="179E68"/>
                    </a:solidFill>
                  </a:rPr>
                  <a:t> </a:t>
                </a:r>
                <a:r>
                  <a:rPr lang="en-GB" sz="1000" b="1" dirty="0">
                    <a:solidFill>
                      <a:srgbClr val="179E68"/>
                    </a:solidFill>
                  </a:rPr>
                  <a:t>dispersion is 2.4/</a:t>
                </a:r>
                <a:r>
                  <a:rPr lang="en-GB" sz="1000" b="1" dirty="0" err="1">
                    <a:solidFill>
                      <a:srgbClr val="179E68"/>
                    </a:solidFill>
                  </a:rPr>
                  <a:t>sqrt</a:t>
                </a:r>
                <a:r>
                  <a:rPr lang="en-GB" sz="1000" b="1" dirty="0">
                    <a:solidFill>
                      <a:srgbClr val="179E68"/>
                    </a:solidFill>
                  </a:rPr>
                  <a:t>(10.22)~0.75 </a:t>
                </a:r>
                <a14:m>
                  <m:oMath xmlns:m="http://schemas.openxmlformats.org/officeDocument/2006/math">
                    <m:r>
                      <a:rPr lang="en-GB" sz="1000" b="1">
                        <a:solidFill>
                          <a:srgbClr val="179E68"/>
                        </a:solidFill>
                        <a:latin typeface="Cambria Math" panose="02040503050406030204" pitchFamily="18" charset="0"/>
                      </a:rPr>
                      <m:t>√</m:t>
                    </m:r>
                    <m:r>
                      <a:rPr lang="en-GB" sz="1000" b="1">
                        <a:solidFill>
                          <a:srgbClr val="179E68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000" b="1" dirty="0">
                    <a:solidFill>
                      <a:srgbClr val="179E68"/>
                    </a:solidFill>
                  </a:rPr>
                  <a:t> </a:t>
                </a:r>
              </a:p>
              <a:p>
                <a:pPr marL="0" indent="0">
                  <a:buFont typeface="Arial"/>
                  <a:buNone/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15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37" y="942334"/>
                <a:ext cx="9130463" cy="5199045"/>
              </a:xfrm>
              <a:prstGeom prst="rect">
                <a:avLst/>
              </a:prstGeom>
              <a:blipFill>
                <a:blip r:embed="rId6"/>
                <a:stretch>
                  <a:fillRect l="-267" t="-3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666915" y="1856535"/>
            <a:ext cx="8785911" cy="5199045"/>
          </a:xfrm>
        </p:spPr>
        <p:txBody>
          <a:bodyPr>
            <a:noAutofit/>
          </a:bodyPr>
          <a:lstStyle/>
          <a:p>
            <a:pPr marL="187200" lvl="1" indent="0">
              <a:buNone/>
            </a:pPr>
            <a:r>
              <a:rPr lang="en-GB" sz="1400" dirty="0" smtClean="0"/>
              <a:t>OP optics</a:t>
            </a:r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146069" y="3650584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By using statistical RMS centroid</a:t>
            </a:r>
          </a:p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857195" y="3641012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By using RMS centroid from 5p Gaussian fit</a:t>
            </a:r>
          </a:p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12857" y="342849"/>
            <a:ext cx="8075762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data treatment: Gaussian vs statistical mean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3124360" y="4150738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7200" lvl="1" indent="0">
              <a:buNone/>
            </a:pPr>
            <a:r>
              <a:rPr lang="en-GB" sz="1400" dirty="0" smtClean="0"/>
              <a:t>PPM-</a:t>
            </a:r>
            <a:r>
              <a:rPr lang="en-GB" sz="1400" dirty="0" err="1" smtClean="0"/>
              <a:t>rematched</a:t>
            </a:r>
            <a:r>
              <a:rPr lang="en-GB" sz="1400" dirty="0" smtClean="0"/>
              <a:t> optics</a:t>
            </a:r>
          </a:p>
          <a:p>
            <a:pPr marL="0" indent="0">
              <a:buFont typeface="Arial"/>
              <a:buNone/>
            </a:pPr>
            <a:endParaRPr lang="en-US" sz="1600" dirty="0" smtClean="0"/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5146068" y="6198787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By using statistical RMS centroid</a:t>
            </a:r>
          </a:p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sp>
        <p:nvSpPr>
          <p:cNvPr id="19" name="Text Placeholder 2"/>
          <p:cNvSpPr txBox="1">
            <a:spLocks/>
          </p:cNvSpPr>
          <p:nvPr/>
        </p:nvSpPr>
        <p:spPr>
          <a:xfrm>
            <a:off x="817439" y="6189215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By using RMS centroid from 5p Gaussian fit</a:t>
            </a:r>
          </a:p>
          <a:p>
            <a:pPr marL="0" indent="0">
              <a:buFont typeface="Arial"/>
              <a:buNone/>
            </a:pPr>
            <a:endParaRPr lang="en-US" sz="140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1012857" y="1882089"/>
            <a:ext cx="760284" cy="1691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012857" y="4459863"/>
            <a:ext cx="760284" cy="1691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036217" y="1882089"/>
            <a:ext cx="760284" cy="1691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045742" y="4459863"/>
            <a:ext cx="760284" cy="16918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5283529" y="4126839"/>
            <a:ext cx="8785911" cy="5199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7200" lvl="1" indent="0">
              <a:buFont typeface="Arial"/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Fluctuation of closed solution</a:t>
            </a:r>
          </a:p>
          <a:p>
            <a:pPr marL="0" indent="0">
              <a:buFont typeface="Arial"/>
              <a:buNone/>
            </a:pPr>
            <a:endParaRPr lang="en-US" sz="1600" dirty="0" smtClean="0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5862137" y="4351015"/>
            <a:ext cx="237488" cy="1050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49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81735</TotalTime>
  <Words>1290</Words>
  <Application>Microsoft Office PowerPoint</Application>
  <PresentationFormat>On-screen Show (4:3)</PresentationFormat>
  <Paragraphs>191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Cambria Math</vt:lpstr>
      <vt:lpstr>Lucida Grande</vt:lpstr>
      <vt:lpstr>Symbol</vt:lpstr>
      <vt:lpstr>Times New Roman</vt:lpstr>
      <vt:lpstr>Wingdings</vt:lpstr>
      <vt:lpstr>LIU_PowerPoint_Template</vt:lpstr>
      <vt:lpstr>PowerPoint Presentation</vt:lpstr>
      <vt:lpstr>Update on turn-by-turn SEM grid measurements</vt:lpstr>
      <vt:lpstr>Talk overview</vt:lpstr>
      <vt:lpstr>Constraints for total beam size fit parameters</vt:lpstr>
      <vt:lpstr>Beam data treatment </vt:lpstr>
      <vt:lpstr>Beam data treatment: results with Gaussian fit </vt:lpstr>
      <vt:lpstr>Beam data treatment </vt:lpstr>
      <vt:lpstr>Beam data treatment: results with statistical rms  </vt:lpstr>
      <vt:lpstr>Beam data treatment: Gaussian vs statistical mean </vt:lpstr>
      <vt:lpstr>Final fit – OP optics: Gaussian vs statistical mean </vt:lpstr>
      <vt:lpstr>Final fit – PPM-rematched optics: Gaussian vs statistical mean </vt:lpstr>
      <vt:lpstr>Horizontal brightness with the two optics: </vt:lpstr>
      <vt:lpstr>Horizontal brightness with the two optics: </vt:lpstr>
      <vt:lpstr>Preliminary: a mismatched case -   PPM-rematched optics and BT.QNO10 at 150 A </vt:lpstr>
      <vt:lpstr>Preliminary: vertical PPM-rematched optics</vt:lpstr>
      <vt:lpstr>Conclusions</vt:lpstr>
      <vt:lpstr>    Thanks   </vt:lpstr>
      <vt:lpstr>Appendix</vt:lpstr>
      <vt:lpstr>TbT dispersion from BPMs</vt:lpstr>
      <vt:lpstr>PSB extracted dp-prms</vt:lpstr>
      <vt:lpstr>Horizontal dispersion vs. turns</vt:lpstr>
      <vt:lpstr>PowerPoint Presentation</vt:lpstr>
      <vt:lpstr>PowerPoint Presentation</vt:lpstr>
      <vt:lpstr>PowerPoint Presentation</vt:lpstr>
      <vt:lpstr>Intensities</vt:lpstr>
      <vt:lpstr>RF ON – tune 6.17-6.24</vt:lpstr>
      <vt:lpstr>Energy loss: Bethe-Bloch formula</vt:lpstr>
      <vt:lpstr>Dispersion at BPMs</vt:lpstr>
      <vt:lpstr>Operational and (PPM) re-matched optics</vt:lpstr>
      <vt:lpstr>Rematched optics – betatron matching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Vincenzo Forte</cp:lastModifiedBy>
  <cp:revision>3143</cp:revision>
  <dcterms:created xsi:type="dcterms:W3CDTF">2013-04-17T22:56:34Z</dcterms:created>
  <dcterms:modified xsi:type="dcterms:W3CDTF">2018-11-23T13:21:00Z</dcterms:modified>
  <cp:category/>
</cp:coreProperties>
</file>