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8"/>
    <p:sldId id="267" r:id="rId19"/>
    <p:sldId id="268" r:id="rId20"/>
    <p:sldId id="269" r:id="rId21"/>
    <p:sldId id="270" r:id="rId22"/>
    <p:sldId id="271" r:id="rId23"/>
    <p:sldId id="272" r:id="rId24"/>
    <p:sldId id="273" r:id="rId25"/>
    <p:sldId id="274" r:id="rId26"/>
    <p:sldId id="275" r:id="rId27"/>
    <p:sldId id="276" r:id="rId28"/>
    <p:sldId id="277" r:id="rId29"/>
    <p:sldId id="278" r:id="rId30"/>
    <p:sldId id="279" r:id="rId31"/>
  </p:sldIdLst>
  <p:sldSz cx="13004800" cy="97536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>
        <a:srgbClr val="000000"/>
      </a:buClr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000000"/>
        </a:solidFill>
        <a:effectLst/>
        <a:uFill>
          <a:solidFill>
            <a:srgbClr val="000000"/>
          </a:solidFill>
        </a:uFill>
        <a:latin typeface="Agency FB"/>
        <a:ea typeface="Agency FB"/>
        <a:cs typeface="Agency FB"/>
        <a:sym typeface="Agency FB"/>
      </a:defRPr>
    </a:lvl1pPr>
    <a:lvl2pPr marL="0" marR="0" indent="3429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>
        <a:srgbClr val="000000"/>
      </a:buClr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000000"/>
        </a:solidFill>
        <a:effectLst/>
        <a:uFill>
          <a:solidFill>
            <a:srgbClr val="000000"/>
          </a:solidFill>
        </a:uFill>
        <a:latin typeface="Agency FB"/>
        <a:ea typeface="Agency FB"/>
        <a:cs typeface="Agency FB"/>
        <a:sym typeface="Agency FB"/>
      </a:defRPr>
    </a:lvl2pPr>
    <a:lvl3pPr marL="0" marR="0" indent="6858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>
        <a:srgbClr val="000000"/>
      </a:buClr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000000"/>
        </a:solidFill>
        <a:effectLst/>
        <a:uFill>
          <a:solidFill>
            <a:srgbClr val="000000"/>
          </a:solidFill>
        </a:uFill>
        <a:latin typeface="Agency FB"/>
        <a:ea typeface="Agency FB"/>
        <a:cs typeface="Agency FB"/>
        <a:sym typeface="Agency FB"/>
      </a:defRPr>
    </a:lvl3pPr>
    <a:lvl4pPr marL="0" marR="0" indent="10287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>
        <a:srgbClr val="000000"/>
      </a:buClr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000000"/>
        </a:solidFill>
        <a:effectLst/>
        <a:uFill>
          <a:solidFill>
            <a:srgbClr val="000000"/>
          </a:solidFill>
        </a:uFill>
        <a:latin typeface="Agency FB"/>
        <a:ea typeface="Agency FB"/>
        <a:cs typeface="Agency FB"/>
        <a:sym typeface="Agency FB"/>
      </a:defRPr>
    </a:lvl4pPr>
    <a:lvl5pPr marL="0" marR="0" indent="13716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>
        <a:srgbClr val="000000"/>
      </a:buClr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000000"/>
        </a:solidFill>
        <a:effectLst/>
        <a:uFill>
          <a:solidFill>
            <a:srgbClr val="000000"/>
          </a:solidFill>
        </a:uFill>
        <a:latin typeface="Agency FB"/>
        <a:ea typeface="Agency FB"/>
        <a:cs typeface="Agency FB"/>
        <a:sym typeface="Agency FB"/>
      </a:defRPr>
    </a:lvl5pPr>
    <a:lvl6pPr marL="0" marR="0" indent="17145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>
        <a:srgbClr val="000000"/>
      </a:buClr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000000"/>
        </a:solidFill>
        <a:effectLst/>
        <a:uFill>
          <a:solidFill>
            <a:srgbClr val="000000"/>
          </a:solidFill>
        </a:uFill>
        <a:latin typeface="Agency FB"/>
        <a:ea typeface="Agency FB"/>
        <a:cs typeface="Agency FB"/>
        <a:sym typeface="Agency FB"/>
      </a:defRPr>
    </a:lvl6pPr>
    <a:lvl7pPr marL="0" marR="0" indent="20574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>
        <a:srgbClr val="000000"/>
      </a:buClr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000000"/>
        </a:solidFill>
        <a:effectLst/>
        <a:uFill>
          <a:solidFill>
            <a:srgbClr val="000000"/>
          </a:solidFill>
        </a:uFill>
        <a:latin typeface="Agency FB"/>
        <a:ea typeface="Agency FB"/>
        <a:cs typeface="Agency FB"/>
        <a:sym typeface="Agency FB"/>
      </a:defRPr>
    </a:lvl7pPr>
    <a:lvl8pPr marL="0" marR="0" indent="24003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>
        <a:srgbClr val="000000"/>
      </a:buClr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000000"/>
        </a:solidFill>
        <a:effectLst/>
        <a:uFill>
          <a:solidFill>
            <a:srgbClr val="000000"/>
          </a:solidFill>
        </a:uFill>
        <a:latin typeface="Agency FB"/>
        <a:ea typeface="Agency FB"/>
        <a:cs typeface="Agency FB"/>
        <a:sym typeface="Agency FB"/>
      </a:defRPr>
    </a:lvl8pPr>
    <a:lvl9pPr marL="0" marR="0" indent="27432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>
        <a:srgbClr val="000000"/>
      </a:buClr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000000"/>
        </a:solidFill>
        <a:effectLst/>
        <a:uFill>
          <a:solidFill>
            <a:srgbClr val="000000"/>
          </a:solidFill>
        </a:uFill>
        <a:latin typeface="Agency FB"/>
        <a:ea typeface="Agency FB"/>
        <a:cs typeface="Agency FB"/>
        <a:sym typeface="Agency FB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8F44A2F1-9E1F-4B54-A3A2-5F16C0AD49E2}" styleName="">
    <a:tblBg/>
    <a:wholeTbl>
      <a:tcTxStyle b="off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E1EAF4"/>
          </a:solidFill>
        </a:fill>
      </a:tcStyle>
    </a:wholeTbl>
    <a:band2H>
      <a:tcTxStyle b="def" i="def"/>
      <a:tcStyle>
        <a:tcBdr/>
        <a:fill>
          <a:solidFill>
            <a:srgbClr val="F1F5FA"/>
          </a:solidFill>
        </a:fill>
      </a:tcStyle>
    </a:band2H>
    <a:firstCol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381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6095C9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6095C9"/>
          </a:solidFill>
        </a:fill>
      </a:tcStyle>
    </a:lastRow>
    <a:fir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6095C9"/>
          </a:solidFill>
        </a:fill>
      </a:tcStyle>
    </a:firstRow>
  </a:tblStyle>
  <a:tblStyle styleId="{C7B018BB-80A7-4F77-B60F-C8B233D01FF8}" styleName="">
    <a:tblBg/>
    <a:wholeTbl>
      <a:tcTxStyle b="def" i="def"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 b="def" i="def"/>
      <a:tcStyle>
        <a:tcBdr/>
        <a:fill>
          <a:solidFill>
            <a:srgbClr val="E1E0DA"/>
          </a:solidFill>
        </a:fill>
      </a:tcStyle>
    </a:band2H>
    <a:firstCol>
      <a:tcTxStyle b="on" i="de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5AC831"/>
          </a:solidFill>
        </a:fill>
      </a:tcStyle>
    </a:firstCol>
    <a:lastRow>
      <a:tcTxStyle b="def" i="def"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n" i="de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2"/>
          </a:solidFill>
        </a:fill>
      </a:tcStyle>
    </a:firstRow>
  </a:tblStyle>
  <a:tblStyle styleId="{EEE7283C-3CF3-47DC-8721-378D4A62B228}" styleName="">
    <a:tblBg/>
    <a:wholeTbl>
      <a:tcTxStyle b="def" i="def"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E6E3D7"/>
          </a:solidFill>
        </a:fill>
      </a:tcStyle>
    </a:wholeTbl>
    <a:band2H>
      <a:tcTxStyle b="def" i="def"/>
      <a:tcStyle>
        <a:tcBdr/>
        <a:fill>
          <a:solidFill>
            <a:srgbClr val="C3C2C2"/>
          </a:solidFill>
        </a:fill>
      </a:tcStyle>
    </a:band2H>
    <a:firstCol>
      <a:tcTxStyle b="on" i="de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09C99"/>
          </a:solidFill>
        </a:fill>
      </a:tcStyle>
    </a:firstCol>
    <a:lastRow>
      <a:tcTxStyle b="on" i="de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lastRow>
    <a:firstRow>
      <a:tcTxStyle b="on" i="de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firstRow>
  </a:tblStyle>
  <a:tblStyle styleId="{CF821DB8-F4EB-4A41-A1BA-3FCAFE7338EE}" styleName="">
    <a:tblBg/>
    <a:wholeTbl>
      <a:tcTxStyle b="def" i="def"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 b="def" i="def"/>
      <a:tcStyle>
        <a:tcBdr/>
        <a:fill>
          <a:solidFill>
            <a:srgbClr val="DCE5E6"/>
          </a:solidFill>
        </a:fill>
      </a:tcStyle>
    </a:band2H>
    <a:firstCol>
      <a:tcTxStyle b="on" i="de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Col>
    <a:lastRow>
      <a:tcTxStyle b="on" i="de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lastRow>
    <a:firstRow>
      <a:tcTxStyle b="on" i="de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Row>
  </a:tblStyle>
  <a:tblStyle styleId="{33BA23B1-9221-436E-865A-0063620EA4FD}" styleName="">
    <a:tblBg/>
    <a:wholeTbl>
      <a:tcTxStyle b="def" i="def"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D0D1D2"/>
          </a:solidFill>
        </a:fill>
      </a:tcStyle>
    </a:wholeTbl>
    <a:band2H>
      <a:tcTxStyle b="def" i="def"/>
      <a:tcStyle>
        <a:tcBdr/>
        <a:fill>
          <a:solidFill>
            <a:srgbClr val="DEDEDF"/>
          </a:solidFill>
        </a:fill>
      </a:tcStyle>
    </a:band2H>
    <a:firstCol>
      <a:tcTxStyle b="on" i="de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761"/>
          </a:solidFill>
        </a:fill>
      </a:tcStyle>
    </a:firstCol>
    <a:lastRow>
      <a:tcTxStyle b="on" i="de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909398"/>
          </a:solidFill>
        </a:fill>
      </a:tcStyle>
    </a:lastRow>
    <a:firstRow>
      <a:tcTxStyle b="on" i="de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67C85"/>
          </a:solidFill>
        </a:fill>
      </a:tcStyle>
    </a:firstRow>
  </a:tblStyle>
  <a:tblStyle styleId="{2708684C-4D16-4618-839F-0558EEFCDFE6}" styleName="">
    <a:tblBg/>
    <a:wholeTbl>
      <a:tcTxStyle b="def" i="def"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EDEEEE"/>
          </a:solidFill>
        </a:fill>
      </a:tcStyle>
    </a:band2H>
    <a:firstCol>
      <a:tcTxStyle b="on" i="de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de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de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  <a:tblStyle styleId="{4C3C2611-4C71-4FC5-86AE-919BDF0F9419}" styleName="">
    <a:tblBg/>
    <a:wholeTbl>
      <a:tcTxStyle b="def" i="def"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 b="def" i="def"/>
      <a:tcStyle>
        <a:tcBdr/>
        <a:fill>
          <a:solidFill>
            <a:srgbClr val="E3E5E8"/>
          </a:solidFill>
        </a:fill>
      </a:tcStyle>
    </a:band2H>
    <a:firstCol>
      <a:tcTxStyle b="on" i="de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398CCE"/>
          </a:solidFill>
        </a:fill>
      </a:tcStyle>
    </a:firstCol>
    <a:lastRow>
      <a:tcTxStyle b="def" i="def"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de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Comments="1"/>
</file>

<file path=ppt/_rels/presentation.xml.rels><?xml version="1.0" encoding="UTF-8"?>
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Relationship Id="rId13" Type="http://schemas.openxmlformats.org/officeDocument/2006/relationships/slide" Target="slides/slide6.xml"/><Relationship Id="rId14" Type="http://schemas.openxmlformats.org/officeDocument/2006/relationships/slide" Target="slides/slide7.xml"/><Relationship Id="rId15" Type="http://schemas.openxmlformats.org/officeDocument/2006/relationships/slide" Target="slides/slide8.xml"/><Relationship Id="rId16" Type="http://schemas.openxmlformats.org/officeDocument/2006/relationships/slide" Target="slides/slide9.xml"/><Relationship Id="rId17" Type="http://schemas.openxmlformats.org/officeDocument/2006/relationships/slide" Target="slides/slide10.xml"/><Relationship Id="rId18" Type="http://schemas.openxmlformats.org/officeDocument/2006/relationships/slide" Target="slides/slide11.xml"/><Relationship Id="rId19" Type="http://schemas.openxmlformats.org/officeDocument/2006/relationships/slide" Target="slides/slide12.xml"/><Relationship Id="rId20" Type="http://schemas.openxmlformats.org/officeDocument/2006/relationships/slide" Target="slides/slide13.xml"/><Relationship Id="rId21" Type="http://schemas.openxmlformats.org/officeDocument/2006/relationships/slide" Target="slides/slide14.xml"/><Relationship Id="rId22" Type="http://schemas.openxmlformats.org/officeDocument/2006/relationships/slide" Target="slides/slide15.xml"/><Relationship Id="rId23" Type="http://schemas.openxmlformats.org/officeDocument/2006/relationships/slide" Target="slides/slide16.xml"/><Relationship Id="rId24" Type="http://schemas.openxmlformats.org/officeDocument/2006/relationships/slide" Target="slides/slide17.xml"/><Relationship Id="rId25" Type="http://schemas.openxmlformats.org/officeDocument/2006/relationships/slide" Target="slides/slide18.xml"/><Relationship Id="rId26" Type="http://schemas.openxmlformats.org/officeDocument/2006/relationships/slide" Target="slides/slide19.xml"/><Relationship Id="rId27" Type="http://schemas.openxmlformats.org/officeDocument/2006/relationships/slide" Target="slides/slide20.xml"/><Relationship Id="rId28" Type="http://schemas.openxmlformats.org/officeDocument/2006/relationships/slide" Target="slides/slide21.xml"/><Relationship Id="rId29" Type="http://schemas.openxmlformats.org/officeDocument/2006/relationships/slide" Target="slides/slide22.xml"/><Relationship Id="rId30" Type="http://schemas.openxmlformats.org/officeDocument/2006/relationships/slide" Target="slides/slide23.xml"/><Relationship Id="rId31" Type="http://schemas.openxmlformats.org/officeDocument/2006/relationships/slide" Target="slides/slide24.xml"/></Relationships>
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Shape 67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68" name="Shape 68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spcBef>
        <a:spcPts val="400"/>
      </a:spcBef>
      <a:defRPr sz="1600">
        <a:uFill>
          <a:solidFill>
            <a:srgbClr val="000000"/>
          </a:solidFill>
        </a:uFill>
        <a:latin typeface="Calibri"/>
        <a:ea typeface="Calibri"/>
        <a:cs typeface="Calibri"/>
        <a:sym typeface="Calibri"/>
      </a:defRPr>
    </a:lvl1pPr>
    <a:lvl2pPr indent="228600" defTabSz="457200" latinLnBrk="0">
      <a:spcBef>
        <a:spcPts val="400"/>
      </a:spcBef>
      <a:defRPr sz="1600">
        <a:uFill>
          <a:solidFill>
            <a:srgbClr val="000000"/>
          </a:solidFill>
        </a:uFill>
        <a:latin typeface="Calibri"/>
        <a:ea typeface="Calibri"/>
        <a:cs typeface="Calibri"/>
        <a:sym typeface="Calibri"/>
      </a:defRPr>
    </a:lvl2pPr>
    <a:lvl3pPr indent="457200" defTabSz="457200" latinLnBrk="0">
      <a:spcBef>
        <a:spcPts val="400"/>
      </a:spcBef>
      <a:defRPr sz="1600">
        <a:uFill>
          <a:solidFill>
            <a:srgbClr val="000000"/>
          </a:solidFill>
        </a:uFill>
        <a:latin typeface="Calibri"/>
        <a:ea typeface="Calibri"/>
        <a:cs typeface="Calibri"/>
        <a:sym typeface="Calibri"/>
      </a:defRPr>
    </a:lvl3pPr>
    <a:lvl4pPr indent="685800" defTabSz="457200" latinLnBrk="0">
      <a:spcBef>
        <a:spcPts val="400"/>
      </a:spcBef>
      <a:defRPr sz="1600">
        <a:uFill>
          <a:solidFill>
            <a:srgbClr val="000000"/>
          </a:solidFill>
        </a:uFill>
        <a:latin typeface="Calibri"/>
        <a:ea typeface="Calibri"/>
        <a:cs typeface="Calibri"/>
        <a:sym typeface="Calibri"/>
      </a:defRPr>
    </a:lvl4pPr>
    <a:lvl5pPr indent="914400" defTabSz="457200" latinLnBrk="0">
      <a:spcBef>
        <a:spcPts val="400"/>
      </a:spcBef>
      <a:defRPr sz="1600">
        <a:uFill>
          <a:solidFill>
            <a:srgbClr val="000000"/>
          </a:solidFill>
        </a:uFill>
        <a:latin typeface="Calibri"/>
        <a:ea typeface="Calibri"/>
        <a:cs typeface="Calibri"/>
        <a:sym typeface="Calibri"/>
      </a:defRPr>
    </a:lvl5pPr>
    <a:lvl6pPr indent="1143000" defTabSz="457200" latinLnBrk="0">
      <a:spcBef>
        <a:spcPts val="400"/>
      </a:spcBef>
      <a:defRPr sz="1600">
        <a:uFill>
          <a:solidFill>
            <a:srgbClr val="000000"/>
          </a:solidFill>
        </a:uFill>
        <a:latin typeface="Calibri"/>
        <a:ea typeface="Calibri"/>
        <a:cs typeface="Calibri"/>
        <a:sym typeface="Calibri"/>
      </a:defRPr>
    </a:lvl6pPr>
    <a:lvl7pPr indent="1371600" defTabSz="457200" latinLnBrk="0">
      <a:spcBef>
        <a:spcPts val="400"/>
      </a:spcBef>
      <a:defRPr sz="1600">
        <a:uFill>
          <a:solidFill>
            <a:srgbClr val="000000"/>
          </a:solidFill>
        </a:uFill>
        <a:latin typeface="Calibri"/>
        <a:ea typeface="Calibri"/>
        <a:cs typeface="Calibri"/>
        <a:sym typeface="Calibri"/>
      </a:defRPr>
    </a:lvl7pPr>
    <a:lvl8pPr indent="1600200" defTabSz="457200" latinLnBrk="0">
      <a:spcBef>
        <a:spcPts val="400"/>
      </a:spcBef>
      <a:defRPr sz="1600">
        <a:uFill>
          <a:solidFill>
            <a:srgbClr val="000000"/>
          </a:solidFill>
        </a:uFill>
        <a:latin typeface="Calibri"/>
        <a:ea typeface="Calibri"/>
        <a:cs typeface="Calibri"/>
        <a:sym typeface="Calibri"/>
      </a:defRPr>
    </a:lvl8pPr>
    <a:lvl9pPr indent="1828800" defTabSz="457200" latinLnBrk="0">
      <a:spcBef>
        <a:spcPts val="400"/>
      </a:spcBef>
      <a:defRPr sz="1600">
        <a:uFill>
          <a:solidFill>
            <a:srgbClr val="000000"/>
          </a:solidFill>
        </a:uFill>
        <a:latin typeface="Calibri"/>
        <a:ea typeface="Calibri"/>
        <a:cs typeface="Calibri"/>
        <a:sym typeface="Calibri"/>
      </a:defRPr>
    </a:lvl9pPr>
  </p:notesStyle>
</p:notesMaster>
</file>

<file path=ppt/notesSlides/_rels/notesSlide1.xml.rels><?xml version="1.0" encoding="UTF-8"?>
<Relationships xmlns="http://schemas.openxmlformats.org/package/2006/relationships"><Relationship Id="rId1" Type="http://schemas.openxmlformats.org/officeDocument/2006/relationships/slide" Target="../slides/slide14.xml"/><Relationship Id="rId2" Type="http://schemas.openxmlformats.org/officeDocument/2006/relationships/notesMaster" Target="../notesMasters/notesMaster1.xml"/></Relationships>
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5" name="Shape 315"/>
          <p:cNvSpPr/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316" name="Shape 316"/>
          <p:cNvSpPr/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>
            <a:lvl1pPr>
              <a:spcBef>
                <a:spcPts val="0"/>
              </a:spcBef>
              <a:defRPr sz="20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>
              <a:defRPr sz="1600">
                <a:latin typeface="Calibri"/>
                <a:ea typeface="Calibri"/>
                <a:cs typeface="Calibri"/>
                <a:sym typeface="Calibri"/>
              </a:defRPr>
            </a:pPr>
            <a:r>
              <a:rPr sz="2000">
                <a:latin typeface="Arial"/>
                <a:ea typeface="Arial"/>
                <a:cs typeface="Arial"/>
                <a:sym typeface="Arial"/>
              </a:rPr>
              <a:t>[PLACEHOLDER TEXT]</a:t>
            </a:r>
          </a:p>
        </p:txBody>
      </p:sp>
    </p:spTree>
  </p:cSld>
  <p:clrMapOvr>
    <a:masterClrMapping/>
  </p:clrMapOvr>
</p:note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tif"/></Relationships>
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Relationship Id="rId3" Type="http://schemas.openxmlformats.org/officeDocument/2006/relationships/image" Target="../media/image1.png"/><Relationship Id="rId4" Type="http://schemas.openxmlformats.org/officeDocument/2006/relationships/image" Target="../media/image5.png"/><Relationship Id="rId5" Type="http://schemas.openxmlformats.org/officeDocument/2006/relationships/image" Target="../media/image6.png"/><Relationship Id="rId6" Type="http://schemas.openxmlformats.org/officeDocument/2006/relationships/image" Target="../media/image7.png"/><Relationship Id="rId7" Type="http://schemas.openxmlformats.org/officeDocument/2006/relationships/image" Target="../media/image8.png"/><Relationship Id="rId8" Type="http://schemas.openxmlformats.org/officeDocument/2006/relationships/image" Target="../media/image2.tif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Default - 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e du titre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Texte du titre</a:t>
            </a:r>
          </a:p>
        </p:txBody>
      </p:sp>
      <p:sp>
        <p:nvSpPr>
          <p:cNvPr id="15" name="Texte niveau 1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Texte niveau 1</a:t>
            </a:r>
          </a:p>
          <a:p>
            <a:pPr lvl="1"/>
            <a:r>
              <a:t>Texte niveau 2</a:t>
            </a:r>
          </a:p>
          <a:p>
            <a:pPr lvl="2"/>
            <a:r>
              <a:t>Texte niveau 3</a:t>
            </a:r>
          </a:p>
          <a:p>
            <a:pPr lvl="3"/>
            <a:r>
              <a:t>Texte niveau 4</a:t>
            </a:r>
          </a:p>
          <a:p>
            <a:pPr lvl="4"/>
            <a:r>
              <a:t>Texte niveau 5</a:t>
            </a:r>
          </a:p>
        </p:txBody>
      </p:sp>
      <p:sp>
        <p:nvSpPr>
          <p:cNvPr id="16" name="Numéro de diapositive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Default - 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exte du titre"/>
          <p:cNvSpPr txBox="1"/>
          <p:nvPr>
            <p:ph type="title"/>
          </p:nvPr>
        </p:nvSpPr>
        <p:spPr>
          <a:xfrm>
            <a:off x="1679786" y="235938"/>
            <a:ext cx="10837335" cy="650241"/>
          </a:xfrm>
          <a:prstGeom prst="rect">
            <a:avLst/>
          </a:prstGeom>
        </p:spPr>
        <p:txBody>
          <a:bodyPr>
            <a:noAutofit/>
          </a:bodyPr>
          <a:lstStyle/>
          <a:p>
            <a:pPr/>
            <a:r>
              <a:t>Texte du titre</a:t>
            </a:r>
          </a:p>
        </p:txBody>
      </p:sp>
      <p:sp>
        <p:nvSpPr>
          <p:cNvPr id="24" name="Numéro de diapositive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Default -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BAR collaboration meeting November 2018, CERN"/>
          <p:cNvSpPr txBox="1"/>
          <p:nvPr/>
        </p:nvSpPr>
        <p:spPr>
          <a:xfrm>
            <a:off x="4443306" y="9004299"/>
            <a:ext cx="4136250" cy="590975"/>
          </a:xfrm>
          <a:prstGeom prst="rect">
            <a:avLst/>
          </a:prstGeom>
          <a:ln w="12700"/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4186" tIns="54186" rIns="54186" bIns="54186" anchor="ctr">
            <a:spAutoFit/>
          </a:bodyPr>
          <a:lstStyle>
            <a:lvl1pPr algn="ctr">
              <a:buClr>
                <a:srgbClr val="9B9B9B"/>
              </a:buClr>
              <a:defRPr sz="1600">
                <a:solidFill>
                  <a:srgbClr val="9B9B9B"/>
                </a:solidFill>
                <a:uFill>
                  <a:solidFill>
                    <a:srgbClr val="9B9B9B"/>
                  </a:solidFill>
                </a:u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/>
            <a:r>
              <a:t>GBAR collaboration meeting November 2018, CERN</a:t>
            </a:r>
          </a:p>
        </p:txBody>
      </p:sp>
      <p:pic>
        <p:nvPicPr>
          <p:cNvPr id="32" name="droppedImage.tiff" descr="droppedImage.tif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4186" y="9147612"/>
            <a:ext cx="538416" cy="469619"/>
          </a:xfrm>
          <a:prstGeom prst="rect">
            <a:avLst/>
          </a:prstGeom>
          <a:ln w="12700">
            <a:miter lim="400000"/>
          </a:ln>
        </p:spPr>
      </p:pic>
      <p:sp>
        <p:nvSpPr>
          <p:cNvPr id="33" name="Numéro de diapositive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Default - 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" name="image1.png" descr="image1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1" y="291253"/>
            <a:ext cx="1300481" cy="467361"/>
          </a:xfrm>
          <a:prstGeom prst="rect">
            <a:avLst/>
          </a:prstGeom>
          <a:ln w="12700">
            <a:miter lim="400000"/>
          </a:ln>
        </p:spPr>
      </p:pic>
      <p:sp>
        <p:nvSpPr>
          <p:cNvPr id="41" name="Texte du titre"/>
          <p:cNvSpPr txBox="1"/>
          <p:nvPr>
            <p:ph type="title"/>
          </p:nvPr>
        </p:nvSpPr>
        <p:spPr>
          <a:xfrm>
            <a:off x="1027289" y="2196818"/>
            <a:ext cx="11054081" cy="1937174"/>
          </a:xfrm>
          <a:prstGeom prst="rect">
            <a:avLst/>
          </a:prstGeom>
        </p:spPr>
        <p:txBody>
          <a:bodyPr>
            <a:noAutofit/>
          </a:bodyPr>
          <a:lstStyle>
            <a:lvl1pPr defTabSz="650240">
              <a:defRPr b="1" sz="4400"/>
            </a:lvl1pPr>
          </a:lstStyle>
          <a:p>
            <a:pPr/>
            <a:r>
              <a:t>Texte du titre</a:t>
            </a:r>
          </a:p>
        </p:txBody>
      </p:sp>
      <p:sp>
        <p:nvSpPr>
          <p:cNvPr id="42" name="Texte niveau 1…"/>
          <p:cNvSpPr txBox="1"/>
          <p:nvPr>
            <p:ph type="body" sz="quarter" idx="1"/>
          </p:nvPr>
        </p:nvSpPr>
        <p:spPr>
          <a:xfrm>
            <a:off x="1027289" y="4133991"/>
            <a:ext cx="11054081" cy="2133601"/>
          </a:xfrm>
          <a:prstGeom prst="rect">
            <a:avLst/>
          </a:prstGeom>
        </p:spPr>
        <p:txBody>
          <a:bodyPr anchor="ctr"/>
          <a:lstStyle>
            <a:lvl1pPr marL="0" indent="0" algn="ctr" defTabSz="650240">
              <a:spcBef>
                <a:spcPts val="600"/>
              </a:spcBef>
              <a:buClr>
                <a:srgbClr val="9A9A9A"/>
              </a:buClr>
              <a:buSzTx/>
              <a:buNone/>
              <a:defRPr sz="2800">
                <a:solidFill>
                  <a:srgbClr val="9A9A9A"/>
                </a:solidFill>
                <a:uFill>
                  <a:solidFill>
                    <a:srgbClr val="9A9A9A"/>
                  </a:solidFill>
                </a:uFill>
                <a:latin typeface="+mn-lt"/>
                <a:ea typeface="+mn-ea"/>
                <a:cs typeface="+mn-cs"/>
                <a:sym typeface="Tahoma"/>
              </a:defRPr>
            </a:lvl1pPr>
            <a:lvl2pPr marL="650240" indent="0" defTabSz="650240">
              <a:spcBef>
                <a:spcPts val="600"/>
              </a:spcBef>
              <a:buClr>
                <a:srgbClr val="9A9A9A"/>
              </a:buClr>
              <a:buSzTx/>
              <a:buNone/>
              <a:defRPr sz="2400">
                <a:solidFill>
                  <a:srgbClr val="9A9A9A"/>
                </a:solidFill>
                <a:uFill>
                  <a:solidFill>
                    <a:srgbClr val="9A9A9A"/>
                  </a:solidFill>
                </a:uFill>
                <a:latin typeface="+mn-lt"/>
                <a:ea typeface="+mn-ea"/>
                <a:cs typeface="+mn-cs"/>
                <a:sym typeface="Tahoma"/>
              </a:defRPr>
            </a:lvl2pPr>
            <a:lvl3pPr marL="1300480" indent="0" defTabSz="650240">
              <a:spcBef>
                <a:spcPts val="500"/>
              </a:spcBef>
              <a:buClr>
                <a:srgbClr val="9A9A9A"/>
              </a:buClr>
              <a:buSzTx/>
              <a:buNone/>
              <a:defRPr sz="2200">
                <a:solidFill>
                  <a:srgbClr val="9A9A9A"/>
                </a:solidFill>
                <a:uFill>
                  <a:solidFill>
                    <a:srgbClr val="9A9A9A"/>
                  </a:solidFill>
                </a:uFill>
                <a:latin typeface="+mn-lt"/>
                <a:ea typeface="+mn-ea"/>
                <a:cs typeface="+mn-cs"/>
                <a:sym typeface="Tahoma"/>
              </a:defRPr>
            </a:lvl3pPr>
            <a:lvl4pPr marL="1950720" indent="0" defTabSz="650240">
              <a:spcBef>
                <a:spcPts val="400"/>
              </a:spcBef>
              <a:buClr>
                <a:srgbClr val="9A9A9A"/>
              </a:buClr>
              <a:buSzTx/>
              <a:buNone/>
              <a:defRPr sz="1800">
                <a:solidFill>
                  <a:srgbClr val="9A9A9A"/>
                </a:solidFill>
                <a:uFill>
                  <a:solidFill>
                    <a:srgbClr val="9A9A9A"/>
                  </a:solidFill>
                </a:uFill>
                <a:latin typeface="+mn-lt"/>
                <a:ea typeface="+mn-ea"/>
                <a:cs typeface="+mn-cs"/>
                <a:sym typeface="Tahoma"/>
              </a:defRPr>
            </a:lvl4pPr>
            <a:lvl5pPr marL="2600960" indent="0" defTabSz="650240">
              <a:spcBef>
                <a:spcPts val="400"/>
              </a:spcBef>
              <a:buClr>
                <a:srgbClr val="9A9A9A"/>
              </a:buClr>
              <a:buSzTx/>
              <a:buNone/>
              <a:defRPr>
                <a:solidFill>
                  <a:srgbClr val="9A9A9A"/>
                </a:solidFill>
                <a:uFill>
                  <a:solidFill>
                    <a:srgbClr val="9A9A9A"/>
                  </a:solidFill>
                </a:uFill>
                <a:latin typeface="+mn-lt"/>
                <a:ea typeface="+mn-ea"/>
                <a:cs typeface="+mn-cs"/>
                <a:sym typeface="Tahoma"/>
              </a:defRPr>
            </a:lvl5pPr>
          </a:lstStyle>
          <a:p>
            <a:pPr/>
            <a:r>
              <a:t>Texte niveau 1</a:t>
            </a:r>
          </a:p>
          <a:p>
            <a:pPr lvl="1"/>
            <a:r>
              <a:t>Texte niveau 2</a:t>
            </a:r>
          </a:p>
          <a:p>
            <a:pPr lvl="2"/>
            <a:r>
              <a:t>Texte niveau 3</a:t>
            </a:r>
          </a:p>
          <a:p>
            <a:pPr lvl="3"/>
            <a:r>
              <a:t>Texte niveau 4</a:t>
            </a:r>
          </a:p>
          <a:p>
            <a:pPr lvl="4"/>
            <a:r>
              <a:t>Texte niveau 5</a:t>
            </a:r>
          </a:p>
        </p:txBody>
      </p:sp>
      <p:sp>
        <p:nvSpPr>
          <p:cNvPr id="43" name="Numéro de diapositive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 defTabSz="650240"/>
          </a:lstStyle>
          <a:p>
            <a:pPr/>
            <a:fld id="{86CB4B4D-7CA3-9044-876B-883B54F8677D}" type="slidenum"/>
          </a:p>
        </p:txBody>
      </p:sp>
      <p:sp>
        <p:nvSpPr>
          <p:cNvPr id="44" name="GBAR collaboration meeting November 2018, CERN"/>
          <p:cNvSpPr txBox="1"/>
          <p:nvPr/>
        </p:nvSpPr>
        <p:spPr>
          <a:xfrm>
            <a:off x="632177" y="9197199"/>
            <a:ext cx="11260998" cy="349674"/>
          </a:xfrm>
          <a:prstGeom prst="rect">
            <a:avLst/>
          </a:prstGeom>
          <a:solidFill>
            <a:srgbClr val="FFFFFF"/>
          </a:solidFill>
          <a:ln w="12700"/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4186" tIns="54186" rIns="54186" bIns="54186" anchor="ctr">
            <a:spAutoFit/>
          </a:bodyPr>
          <a:lstStyle>
            <a:lvl1pPr defTabSz="650240">
              <a:buClr>
                <a:srgbClr val="9A9A9A"/>
              </a:buClr>
              <a:defRPr sz="1600">
                <a:solidFill>
                  <a:srgbClr val="9A9A9A"/>
                </a:solidFill>
                <a:uFill>
                  <a:solidFill>
                    <a:srgbClr val="9A9A9A"/>
                  </a:solidFill>
                </a:u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/>
            <a:r>
              <a:t>GBAR collaboration meeting November 2018, CERN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Default -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" name="image4.png" descr="image4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203149" y="8279775"/>
            <a:ext cx="1109714" cy="1246294"/>
          </a:xfrm>
          <a:prstGeom prst="rect">
            <a:avLst/>
          </a:prstGeom>
          <a:ln w="12700">
            <a:miter lim="400000"/>
          </a:ln>
        </p:spPr>
      </p:pic>
      <p:pic>
        <p:nvPicPr>
          <p:cNvPr id="52" name="image1.png" descr="image1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-1" y="291253"/>
            <a:ext cx="1300481" cy="469619"/>
          </a:xfrm>
          <a:prstGeom prst="rect">
            <a:avLst/>
          </a:prstGeom>
          <a:ln w="12700">
            <a:miter lim="400000"/>
          </a:ln>
        </p:spPr>
      </p:pic>
      <p:pic>
        <p:nvPicPr>
          <p:cNvPr id="53" name="image2.png" descr="image2.pn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4454596" y="514773"/>
            <a:ext cx="4100126" cy="921174"/>
          </a:xfrm>
          <a:prstGeom prst="rect">
            <a:avLst/>
          </a:prstGeom>
          <a:ln w="12700">
            <a:miter lim="400000"/>
          </a:ln>
        </p:spPr>
      </p:pic>
      <p:sp>
        <p:nvSpPr>
          <p:cNvPr id="54" name="Rectangle"/>
          <p:cNvSpPr/>
          <p:nvPr/>
        </p:nvSpPr>
        <p:spPr>
          <a:xfrm>
            <a:off x="-1" y="-1"/>
            <a:ext cx="1318543" cy="975361"/>
          </a:xfrm>
          <a:prstGeom prst="rect">
            <a:avLst/>
          </a:prstGeom>
          <a:solidFill>
            <a:srgbClr val="FFFFFF"/>
          </a:solidFill>
          <a:ln w="3175"/>
        </p:spPr>
        <p:txBody>
          <a:bodyPr lIns="54186" tIns="54186" rIns="54186" bIns="54186" anchor="ctr"/>
          <a:lstStyle/>
          <a:p>
            <a:pPr algn="ctr" defTabSz="830862">
              <a:buClr>
                <a:srgbClr val="FFFFFF"/>
              </a:buClr>
              <a:defRPr sz="54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defRPr>
            </a:pPr>
          </a:p>
        </p:txBody>
      </p:sp>
      <p:pic>
        <p:nvPicPr>
          <p:cNvPr id="55" name="droppedImage.png" descr="droppedImage.png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9692201" y="8463114"/>
            <a:ext cx="2330028" cy="776676"/>
          </a:xfrm>
          <a:prstGeom prst="rect">
            <a:avLst/>
          </a:prstGeom>
          <a:ln w="12700">
            <a:miter lim="400000"/>
          </a:ln>
        </p:spPr>
      </p:pic>
      <p:sp>
        <p:nvSpPr>
          <p:cNvPr id="56" name="Texte du titre"/>
          <p:cNvSpPr/>
          <p:nvPr>
            <p:ph type="title"/>
          </p:nvPr>
        </p:nvSpPr>
        <p:spPr>
          <a:xfrm>
            <a:off x="652497" y="2597644"/>
            <a:ext cx="11054081" cy="2090703"/>
          </a:xfrm>
          <a:prstGeom prst="rect">
            <a:avLst/>
          </a:prstGeom>
          <a:gradFill>
            <a:path>
              <a:fillToRect l="50000" t="50000" r="50000" b="50000"/>
            </a:path>
          </a:gradFill>
          <a:ln w="3175"/>
          <a:effectLst>
            <a:outerShdw sx="100000" sy="100000" kx="0" ky="0" algn="b" rotWithShape="0" blurRad="25400" dist="12700" dir="5400000">
              <a:srgbClr val="000000">
                <a:alpha val="38000"/>
              </a:srgbClr>
            </a:outerShdw>
          </a:effectLst>
        </p:spPr>
        <p:txBody>
          <a:bodyPr>
            <a:noAutofit/>
          </a:bodyPr>
          <a:lstStyle>
            <a:lvl1pPr defTabSz="650240">
              <a:defRPr sz="3000">
                <a:solidFill>
                  <a:srgbClr val="A6AAA9"/>
                </a:solidFill>
              </a:defRPr>
            </a:lvl1pPr>
          </a:lstStyle>
          <a:p>
            <a:pPr/>
            <a:r>
              <a:t>Texte du titre</a:t>
            </a:r>
          </a:p>
        </p:txBody>
      </p:sp>
      <p:sp>
        <p:nvSpPr>
          <p:cNvPr id="57" name="Texte niveau 1…"/>
          <p:cNvSpPr/>
          <p:nvPr>
            <p:ph type="body" sz="quarter" idx="1"/>
          </p:nvPr>
        </p:nvSpPr>
        <p:spPr>
          <a:xfrm>
            <a:off x="1950719" y="5527040"/>
            <a:ext cx="9103361" cy="1842347"/>
          </a:xfrm>
          <a:prstGeom prst="rect">
            <a:avLst/>
          </a:prstGeom>
          <a:ln w="3175"/>
        </p:spPr>
        <p:txBody>
          <a:bodyPr/>
          <a:lstStyle>
            <a:lvl1pPr marL="0" indent="0" algn="ctr" defTabSz="650240">
              <a:spcBef>
                <a:spcPts val="800"/>
              </a:spcBef>
              <a:buSzTx/>
              <a:buNone/>
              <a:defRPr sz="3000"/>
            </a:lvl1pPr>
            <a:lvl2pPr marL="650240" indent="228599" algn="ctr" defTabSz="650240">
              <a:spcBef>
                <a:spcPts val="600"/>
              </a:spcBef>
              <a:buSzTx/>
              <a:buNone/>
              <a:defRPr sz="2400"/>
            </a:lvl2pPr>
            <a:lvl3pPr marL="1300480" indent="457199" algn="ctr" defTabSz="650240">
              <a:spcBef>
                <a:spcPts val="600"/>
              </a:spcBef>
              <a:buSzTx/>
              <a:buNone/>
              <a:defRPr sz="2200"/>
            </a:lvl3pPr>
            <a:lvl4pPr marL="1950720" indent="685800" algn="ctr" defTabSz="650240">
              <a:spcBef>
                <a:spcPts val="500"/>
              </a:spcBef>
              <a:buSzTx/>
              <a:buNone/>
              <a:defRPr sz="1800"/>
            </a:lvl4pPr>
            <a:lvl5pPr marL="2600960" indent="914399" algn="ctr" defTabSz="650240">
              <a:spcBef>
                <a:spcPts val="400"/>
              </a:spcBef>
              <a:buSzTx/>
              <a:buNone/>
              <a:defRPr sz="1600"/>
            </a:lvl5pPr>
          </a:lstStyle>
          <a:p>
            <a:pPr/>
            <a:r>
              <a:t>Texte niveau 1</a:t>
            </a:r>
          </a:p>
          <a:p>
            <a:pPr lvl="1"/>
            <a:r>
              <a:t>Texte niveau 2</a:t>
            </a:r>
          </a:p>
          <a:p>
            <a:pPr lvl="2"/>
            <a:r>
              <a:t>Texte niveau 3</a:t>
            </a:r>
          </a:p>
          <a:p>
            <a:pPr lvl="3"/>
            <a:r>
              <a:t>Texte niveau 4</a:t>
            </a:r>
          </a:p>
          <a:p>
            <a:pPr lvl="4"/>
            <a:r>
              <a:t>Texte niveau 5</a:t>
            </a:r>
          </a:p>
        </p:txBody>
      </p:sp>
      <p:pic>
        <p:nvPicPr>
          <p:cNvPr id="58" name="image8.png" descr="image8.png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973101" y="8405848"/>
            <a:ext cx="811946" cy="833942"/>
          </a:xfrm>
          <a:prstGeom prst="rect">
            <a:avLst/>
          </a:prstGeom>
          <a:ln w="12700">
            <a:miter lim="400000"/>
          </a:ln>
        </p:spPr>
      </p:pic>
      <p:pic>
        <p:nvPicPr>
          <p:cNvPr id="59" name="Image" descr="Image"/>
          <p:cNvPicPr>
            <a:picLocks noChangeAspect="1"/>
          </p:cNvPicPr>
          <p:nvPr/>
        </p:nvPicPr>
        <p:blipFill>
          <a:blip r:embed="rId7">
            <a:extLst/>
          </a:blip>
          <a:stretch>
            <a:fillRect/>
          </a:stretch>
        </p:blipFill>
        <p:spPr>
          <a:xfrm>
            <a:off x="6179537" y="8359877"/>
            <a:ext cx="2704846" cy="1086089"/>
          </a:xfrm>
          <a:prstGeom prst="rect">
            <a:avLst/>
          </a:prstGeom>
          <a:ln w="12700">
            <a:miter lim="400000"/>
          </a:ln>
        </p:spPr>
      </p:pic>
      <p:pic>
        <p:nvPicPr>
          <p:cNvPr id="60" name="Image" descr="Image"/>
          <p:cNvPicPr>
            <a:picLocks noChangeAspect="1"/>
          </p:cNvPicPr>
          <p:nvPr/>
        </p:nvPicPr>
        <p:blipFill>
          <a:blip r:embed="rId8">
            <a:extLst/>
          </a:blip>
          <a:stretch>
            <a:fillRect/>
          </a:stretch>
        </p:blipFill>
        <p:spPr>
          <a:xfrm>
            <a:off x="4120681" y="8279775"/>
            <a:ext cx="1246295" cy="1246294"/>
          </a:xfrm>
          <a:prstGeom prst="rect">
            <a:avLst/>
          </a:prstGeom>
          <a:ln w="12700">
            <a:miter lim="400000"/>
          </a:ln>
        </p:spPr>
      </p:pic>
      <p:sp>
        <p:nvSpPr>
          <p:cNvPr id="61" name="Numéro de diapositive"/>
          <p:cNvSpPr/>
          <p:nvPr>
            <p:ph type="sldNum" sz="quarter" idx="2"/>
          </p:nvPr>
        </p:nvSpPr>
        <p:spPr>
          <a:xfrm>
            <a:off x="11999594" y="9198186"/>
            <a:ext cx="354966" cy="341882"/>
          </a:xfrm>
          <a:prstGeom prst="rect">
            <a:avLst/>
          </a:prstGeom>
          <a:ln>
            <a:miter lim="400000"/>
          </a:ln>
        </p:spPr>
        <p:txBody>
          <a:bodyPr lIns="72248" tIns="72248" rIns="72248" bIns="72248" anchor="t"/>
          <a:lstStyle>
            <a:lvl1pPr defTabSz="650240">
              <a:defRPr sz="14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png"/><Relationship Id="rId3" Type="http://schemas.openxmlformats.org/officeDocument/2006/relationships/image" Target="../media/image1.tif"/><Relationship Id="rId4" Type="http://schemas.openxmlformats.org/officeDocument/2006/relationships/slideLayout" Target="../slideLayouts/slideLayout1.xml"/><Relationship Id="rId5" Type="http://schemas.openxmlformats.org/officeDocument/2006/relationships/slideLayout" Target="../slideLayouts/slideLayout2.xml"/><Relationship Id="rId6" Type="http://schemas.openxmlformats.org/officeDocument/2006/relationships/slideLayout" Target="../slideLayouts/slideLayout3.xml"/><Relationship Id="rId7" Type="http://schemas.openxmlformats.org/officeDocument/2006/relationships/slideLayout" Target="../slideLayouts/slideLayout4.xml"/><Relationship Id="rId8" Type="http://schemas.openxmlformats.org/officeDocument/2006/relationships/slideLayout" Target="../slideLayouts/slideLayout5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1.png" descr="image1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1" y="291253"/>
            <a:ext cx="1300481" cy="469619"/>
          </a:xfrm>
          <a:prstGeom prst="rect">
            <a:avLst/>
          </a:prstGeom>
          <a:ln w="12700">
            <a:miter lim="400000"/>
          </a:ln>
        </p:spPr>
      </p:pic>
      <p:sp>
        <p:nvSpPr>
          <p:cNvPr id="3" name="GBAR collaboration meeting November 2018, CERN"/>
          <p:cNvSpPr txBox="1"/>
          <p:nvPr/>
        </p:nvSpPr>
        <p:spPr>
          <a:xfrm>
            <a:off x="4443306" y="9004299"/>
            <a:ext cx="4136250" cy="590975"/>
          </a:xfrm>
          <a:prstGeom prst="rect">
            <a:avLst/>
          </a:prstGeom>
          <a:ln w="12700"/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4186" tIns="54186" rIns="54186" bIns="54186" anchor="ctr">
            <a:spAutoFit/>
          </a:bodyPr>
          <a:lstStyle>
            <a:lvl1pPr algn="ctr">
              <a:buClr>
                <a:srgbClr val="9B9B9B"/>
              </a:buClr>
              <a:defRPr sz="1600">
                <a:solidFill>
                  <a:srgbClr val="9B9B9B"/>
                </a:solidFill>
                <a:uFill>
                  <a:solidFill>
                    <a:srgbClr val="9B9B9B"/>
                  </a:solidFill>
                </a:u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/>
            <a:r>
              <a:t>GBAR collaboration meeting November 2018, CERN</a:t>
            </a:r>
          </a:p>
        </p:txBody>
      </p:sp>
      <p:pic>
        <p:nvPicPr>
          <p:cNvPr id="4" name="droppedImage.tiff" descr="droppedImage.tiff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54186" y="9147612"/>
            <a:ext cx="538416" cy="469619"/>
          </a:xfrm>
          <a:prstGeom prst="rect">
            <a:avLst/>
          </a:prstGeom>
          <a:ln w="12700">
            <a:miter lim="400000"/>
          </a:ln>
        </p:spPr>
      </p:pic>
      <p:sp>
        <p:nvSpPr>
          <p:cNvPr id="5" name="Texte du titre"/>
          <p:cNvSpPr txBox="1"/>
          <p:nvPr>
            <p:ph type="title"/>
          </p:nvPr>
        </p:nvSpPr>
        <p:spPr>
          <a:xfrm>
            <a:off x="1517226" y="232551"/>
            <a:ext cx="10837335" cy="650241"/>
          </a:xfrm>
          <a:prstGeom prst="rect">
            <a:avLst/>
          </a:prstGeom>
          <a:gradFill>
            <a:gsLst>
              <a:gs pos="0">
                <a:srgbClr val="C9E3FF"/>
              </a:gs>
              <a:gs pos="35000">
                <a:srgbClr val="D9EBFF"/>
              </a:gs>
              <a:gs pos="100000">
                <a:srgbClr val="F1F8FF"/>
              </a:gs>
            </a:gsLst>
            <a:lin ang="16200000"/>
          </a:gradFill>
          <a:ln w="12700">
            <a:solidFill>
              <a:srgbClr val="3672B9"/>
            </a:solidFill>
          </a:ln>
          <a:effectLst>
            <a:outerShdw sx="100000" sy="100000" kx="0" ky="0" algn="b" rotWithShape="0" blurRad="50800" dist="25400" dir="5400000">
              <a:srgbClr val="000000">
                <a:alpha val="38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4186" tIns="54186" rIns="54186" bIns="54186" anchor="ctr">
            <a:normAutofit fontScale="100000" lnSpcReduction="0"/>
          </a:bodyPr>
          <a:lstStyle/>
          <a:p>
            <a:pPr/>
            <a:r>
              <a:t>Texte du titre</a:t>
            </a:r>
          </a:p>
        </p:txBody>
      </p:sp>
      <p:sp>
        <p:nvSpPr>
          <p:cNvPr id="6" name="Texte niveau 1…"/>
          <p:cNvSpPr txBox="1"/>
          <p:nvPr>
            <p:ph type="body" idx="1"/>
          </p:nvPr>
        </p:nvSpPr>
        <p:spPr>
          <a:xfrm>
            <a:off x="650239" y="1054381"/>
            <a:ext cx="11704322" cy="7965442"/>
          </a:xfrm>
          <a:prstGeom prst="rect">
            <a:avLst/>
          </a:prstGeom>
          <a:ln w="12700">
            <a:solidFill>
              <a:srgbClr val="3672B9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4186" tIns="54186" rIns="54186" bIns="54186"/>
          <a:lstStyle>
            <a:lvl2pPr marL="857250" indent="-400050">
              <a:spcBef>
                <a:spcPts val="400"/>
              </a:spcBef>
              <a:buChar char="–"/>
              <a:defRPr sz="2800"/>
            </a:lvl2pPr>
            <a:lvl3pPr marL="1219200" indent="-304800">
              <a:spcBef>
                <a:spcPts val="400"/>
              </a:spcBef>
              <a:defRPr sz="2400"/>
            </a:lvl3pPr>
            <a:lvl4pPr marL="1685925" indent="-314325">
              <a:spcBef>
                <a:spcPts val="300"/>
              </a:spcBef>
              <a:buChar char="–"/>
              <a:defRPr sz="2200"/>
            </a:lvl4pPr>
            <a:lvl5pPr marL="2122714" indent="-293914">
              <a:spcBef>
                <a:spcPts val="300"/>
              </a:spcBef>
              <a:buChar char="»"/>
              <a:defRPr sz="1800"/>
            </a:lvl5pPr>
          </a:lstStyle>
          <a:p>
            <a:pPr/>
            <a:r>
              <a:t>Texte niveau 1</a:t>
            </a:r>
          </a:p>
          <a:p>
            <a:pPr lvl="1"/>
            <a:r>
              <a:t>Texte niveau 2</a:t>
            </a:r>
          </a:p>
          <a:p>
            <a:pPr lvl="2"/>
            <a:r>
              <a:t>Texte niveau 3</a:t>
            </a:r>
          </a:p>
          <a:p>
            <a:pPr lvl="3"/>
            <a:r>
              <a:t>Texte niveau 4</a:t>
            </a:r>
          </a:p>
          <a:p>
            <a:pPr lvl="4"/>
            <a:r>
              <a:t>Texte niveau 5</a:t>
            </a:r>
          </a:p>
        </p:txBody>
      </p:sp>
      <p:sp>
        <p:nvSpPr>
          <p:cNvPr id="7" name="Numéro de diapositive"/>
          <p:cNvSpPr txBox="1"/>
          <p:nvPr>
            <p:ph type="sldNum" sz="quarter" idx="2"/>
          </p:nvPr>
        </p:nvSpPr>
        <p:spPr>
          <a:xfrm>
            <a:off x="12027508" y="9203972"/>
            <a:ext cx="327052" cy="349674"/>
          </a:xfrm>
          <a:prstGeom prst="rect">
            <a:avLst/>
          </a:prstGeom>
          <a:ln w="12700"/>
        </p:spPr>
        <p:txBody>
          <a:bodyPr wrap="none" lIns="54186" tIns="54186" rIns="54186" bIns="54186" anchor="ctr">
            <a:spAutoFit/>
          </a:bodyPr>
          <a:lstStyle>
            <a:lvl1pPr algn="r">
              <a:buClrTx/>
              <a:defRPr sz="1600">
                <a:solidFill>
                  <a:srgbClr val="9A9A9A"/>
                </a:solidFill>
                <a:uFill>
                  <a:solidFill>
                    <a:srgbClr val="9A9A9A"/>
                  </a:solidFill>
                </a:u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4"/>
    <p:sldLayoutId id="2147483650" r:id="rId5"/>
    <p:sldLayoutId id="2147483651" r:id="rId6"/>
    <p:sldLayoutId id="2147483652" r:id="rId7"/>
    <p:sldLayoutId id="2147483653" r:id="rId8"/>
  </p:sldLayoutIdLst>
  <p:transition xmlns:p14="http://schemas.microsoft.com/office/powerpoint/2010/main" spd="med" advClick="1"/>
  <p:txStyles>
    <p:titleStyle>
      <a:lvl1pPr marL="0" marR="0" indent="0" algn="ctr" defTabSz="457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3400" u="none">
          <a:ln>
            <a:noFill/>
          </a:ln>
          <a:solidFill>
            <a:srgbClr val="919191"/>
          </a:solidFill>
          <a:uFill>
            <a:solidFill>
              <a:srgbClr val="919191"/>
            </a:solidFill>
          </a:uFill>
          <a:latin typeface="+mn-lt"/>
          <a:ea typeface="+mn-ea"/>
          <a:cs typeface="+mn-cs"/>
          <a:sym typeface="Tahoma"/>
        </a:defRPr>
      </a:lvl1pPr>
      <a:lvl2pPr marL="0" marR="0" indent="228600" algn="ctr" defTabSz="457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3400" u="none">
          <a:ln>
            <a:noFill/>
          </a:ln>
          <a:solidFill>
            <a:srgbClr val="919191"/>
          </a:solidFill>
          <a:uFill>
            <a:solidFill>
              <a:srgbClr val="919191"/>
            </a:solidFill>
          </a:uFill>
          <a:latin typeface="+mn-lt"/>
          <a:ea typeface="+mn-ea"/>
          <a:cs typeface="+mn-cs"/>
          <a:sym typeface="Tahoma"/>
        </a:defRPr>
      </a:lvl2pPr>
      <a:lvl3pPr marL="0" marR="0" indent="457200" algn="ctr" defTabSz="457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3400" u="none">
          <a:ln>
            <a:noFill/>
          </a:ln>
          <a:solidFill>
            <a:srgbClr val="919191"/>
          </a:solidFill>
          <a:uFill>
            <a:solidFill>
              <a:srgbClr val="919191"/>
            </a:solidFill>
          </a:uFill>
          <a:latin typeface="+mn-lt"/>
          <a:ea typeface="+mn-ea"/>
          <a:cs typeface="+mn-cs"/>
          <a:sym typeface="Tahoma"/>
        </a:defRPr>
      </a:lvl3pPr>
      <a:lvl4pPr marL="0" marR="0" indent="685800" algn="ctr" defTabSz="457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3400" u="none">
          <a:ln>
            <a:noFill/>
          </a:ln>
          <a:solidFill>
            <a:srgbClr val="919191"/>
          </a:solidFill>
          <a:uFill>
            <a:solidFill>
              <a:srgbClr val="919191"/>
            </a:solidFill>
          </a:uFill>
          <a:latin typeface="+mn-lt"/>
          <a:ea typeface="+mn-ea"/>
          <a:cs typeface="+mn-cs"/>
          <a:sym typeface="Tahoma"/>
        </a:defRPr>
      </a:lvl4pPr>
      <a:lvl5pPr marL="0" marR="0" indent="914400" algn="ctr" defTabSz="457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3400" u="none">
          <a:ln>
            <a:noFill/>
          </a:ln>
          <a:solidFill>
            <a:srgbClr val="919191"/>
          </a:solidFill>
          <a:uFill>
            <a:solidFill>
              <a:srgbClr val="919191"/>
            </a:solidFill>
          </a:uFill>
          <a:latin typeface="+mn-lt"/>
          <a:ea typeface="+mn-ea"/>
          <a:cs typeface="+mn-cs"/>
          <a:sym typeface="Tahoma"/>
        </a:defRPr>
      </a:lvl5pPr>
      <a:lvl6pPr marL="0" marR="0" indent="1143000" algn="ctr" defTabSz="457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3400" u="none">
          <a:ln>
            <a:noFill/>
          </a:ln>
          <a:solidFill>
            <a:srgbClr val="919191"/>
          </a:solidFill>
          <a:uFill>
            <a:solidFill>
              <a:srgbClr val="919191"/>
            </a:solidFill>
          </a:uFill>
          <a:latin typeface="+mn-lt"/>
          <a:ea typeface="+mn-ea"/>
          <a:cs typeface="+mn-cs"/>
          <a:sym typeface="Tahoma"/>
        </a:defRPr>
      </a:lvl6pPr>
      <a:lvl7pPr marL="0" marR="0" indent="1371600" algn="ctr" defTabSz="457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3400" u="none">
          <a:ln>
            <a:noFill/>
          </a:ln>
          <a:solidFill>
            <a:srgbClr val="919191"/>
          </a:solidFill>
          <a:uFill>
            <a:solidFill>
              <a:srgbClr val="919191"/>
            </a:solidFill>
          </a:uFill>
          <a:latin typeface="+mn-lt"/>
          <a:ea typeface="+mn-ea"/>
          <a:cs typeface="+mn-cs"/>
          <a:sym typeface="Tahoma"/>
        </a:defRPr>
      </a:lvl7pPr>
      <a:lvl8pPr marL="0" marR="0" indent="1600200" algn="ctr" defTabSz="457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3400" u="none">
          <a:ln>
            <a:noFill/>
          </a:ln>
          <a:solidFill>
            <a:srgbClr val="919191"/>
          </a:solidFill>
          <a:uFill>
            <a:solidFill>
              <a:srgbClr val="919191"/>
            </a:solidFill>
          </a:uFill>
          <a:latin typeface="+mn-lt"/>
          <a:ea typeface="+mn-ea"/>
          <a:cs typeface="+mn-cs"/>
          <a:sym typeface="Tahoma"/>
        </a:defRPr>
      </a:lvl8pPr>
      <a:lvl9pPr marL="0" marR="0" indent="1828800" algn="ctr" defTabSz="457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3400" u="none">
          <a:ln>
            <a:noFill/>
          </a:ln>
          <a:solidFill>
            <a:srgbClr val="919191"/>
          </a:solidFill>
          <a:uFill>
            <a:solidFill>
              <a:srgbClr val="919191"/>
            </a:solidFill>
          </a:uFill>
          <a:latin typeface="+mn-lt"/>
          <a:ea typeface="+mn-ea"/>
          <a:cs typeface="+mn-cs"/>
          <a:sym typeface="Tahoma"/>
        </a:defRPr>
      </a:lvl9pPr>
    </p:titleStyle>
    <p:bodyStyle>
      <a:lvl1pPr marL="485775" marR="0" indent="-485775" algn="l" defTabSz="457200" latinLnBrk="0">
        <a:lnSpc>
          <a:spcPct val="100000"/>
        </a:lnSpc>
        <a:spcBef>
          <a:spcPts val="500"/>
        </a:spcBef>
        <a:spcAft>
          <a:spcPts val="0"/>
        </a:spcAft>
        <a:buClrTx/>
        <a:buSzPct val="100000"/>
        <a:buFontTx/>
        <a:buChar char="•"/>
        <a:tabLst/>
        <a:defRPr b="0" baseline="0" cap="none" i="0" spc="0" strike="noStrike" sz="3400" u="none">
          <a:ln>
            <a:noFill/>
          </a:ln>
          <a:solidFill>
            <a:srgbClr val="000000"/>
          </a:solidFill>
          <a:uFill>
            <a:solidFill>
              <a:srgbClr val="000000"/>
            </a:solidFill>
          </a:uFill>
          <a:latin typeface="Agency FB"/>
          <a:ea typeface="Agency FB"/>
          <a:cs typeface="Agency FB"/>
          <a:sym typeface="Agency FB"/>
        </a:defRPr>
      </a:lvl1pPr>
      <a:lvl2pPr marL="942975" marR="0" indent="-485775" algn="l" defTabSz="457200" latinLnBrk="0">
        <a:lnSpc>
          <a:spcPct val="100000"/>
        </a:lnSpc>
        <a:spcBef>
          <a:spcPts val="500"/>
        </a:spcBef>
        <a:spcAft>
          <a:spcPts val="0"/>
        </a:spcAft>
        <a:buClrTx/>
        <a:buSzPct val="100000"/>
        <a:buFontTx/>
        <a:buChar char="•"/>
        <a:tabLst/>
        <a:defRPr b="0" baseline="0" cap="none" i="0" spc="0" strike="noStrike" sz="3400" u="none">
          <a:ln>
            <a:noFill/>
          </a:ln>
          <a:solidFill>
            <a:srgbClr val="000000"/>
          </a:solidFill>
          <a:uFill>
            <a:solidFill>
              <a:srgbClr val="000000"/>
            </a:solidFill>
          </a:uFill>
          <a:latin typeface="Agency FB"/>
          <a:ea typeface="Agency FB"/>
          <a:cs typeface="Agency FB"/>
          <a:sym typeface="Agency FB"/>
        </a:defRPr>
      </a:lvl2pPr>
      <a:lvl3pPr marL="1346200" marR="0" indent="-431800" algn="l" defTabSz="457200" latinLnBrk="0">
        <a:lnSpc>
          <a:spcPct val="100000"/>
        </a:lnSpc>
        <a:spcBef>
          <a:spcPts val="500"/>
        </a:spcBef>
        <a:spcAft>
          <a:spcPts val="0"/>
        </a:spcAft>
        <a:buClrTx/>
        <a:buSzPct val="100000"/>
        <a:buFontTx/>
        <a:buChar char="•"/>
        <a:tabLst/>
        <a:defRPr b="0" baseline="0" cap="none" i="0" spc="0" strike="noStrike" sz="3400" u="none">
          <a:ln>
            <a:noFill/>
          </a:ln>
          <a:solidFill>
            <a:srgbClr val="000000"/>
          </a:solidFill>
          <a:uFill>
            <a:solidFill>
              <a:srgbClr val="000000"/>
            </a:solidFill>
          </a:uFill>
          <a:latin typeface="Agency FB"/>
          <a:ea typeface="Agency FB"/>
          <a:cs typeface="Agency FB"/>
          <a:sym typeface="Agency FB"/>
        </a:defRPr>
      </a:lvl3pPr>
      <a:lvl4pPr marL="1857375" marR="0" indent="-485775" algn="l" defTabSz="457200" latinLnBrk="0">
        <a:lnSpc>
          <a:spcPct val="100000"/>
        </a:lnSpc>
        <a:spcBef>
          <a:spcPts val="500"/>
        </a:spcBef>
        <a:spcAft>
          <a:spcPts val="0"/>
        </a:spcAft>
        <a:buClrTx/>
        <a:buSzPct val="100000"/>
        <a:buFontTx/>
        <a:buChar char="•"/>
        <a:tabLst/>
        <a:defRPr b="0" baseline="0" cap="none" i="0" spc="0" strike="noStrike" sz="3400" u="none">
          <a:ln>
            <a:noFill/>
          </a:ln>
          <a:solidFill>
            <a:srgbClr val="000000"/>
          </a:solidFill>
          <a:uFill>
            <a:solidFill>
              <a:srgbClr val="000000"/>
            </a:solidFill>
          </a:uFill>
          <a:latin typeface="Agency FB"/>
          <a:ea typeface="Agency FB"/>
          <a:cs typeface="Agency FB"/>
          <a:sym typeface="Agency FB"/>
        </a:defRPr>
      </a:lvl4pPr>
      <a:lvl5pPr marL="2383971" marR="0" indent="-555171" algn="l" defTabSz="457200" latinLnBrk="0">
        <a:lnSpc>
          <a:spcPct val="100000"/>
        </a:lnSpc>
        <a:spcBef>
          <a:spcPts val="500"/>
        </a:spcBef>
        <a:spcAft>
          <a:spcPts val="0"/>
        </a:spcAft>
        <a:buClrTx/>
        <a:buSzPct val="100000"/>
        <a:buFontTx/>
        <a:buChar char="•"/>
        <a:tabLst/>
        <a:defRPr b="0" baseline="0" cap="none" i="0" spc="0" strike="noStrike" sz="3400" u="none">
          <a:ln>
            <a:noFill/>
          </a:ln>
          <a:solidFill>
            <a:srgbClr val="000000"/>
          </a:solidFill>
          <a:uFill>
            <a:solidFill>
              <a:srgbClr val="000000"/>
            </a:solidFill>
          </a:uFill>
          <a:latin typeface="Agency FB"/>
          <a:ea typeface="Agency FB"/>
          <a:cs typeface="Agency FB"/>
          <a:sym typeface="Agency FB"/>
        </a:defRPr>
      </a:lvl5pPr>
      <a:lvl6pPr marL="3839028" marR="0" indent="-1387928" algn="l" defTabSz="457200" latinLnBrk="0">
        <a:lnSpc>
          <a:spcPct val="100000"/>
        </a:lnSpc>
        <a:spcBef>
          <a:spcPts val="500"/>
        </a:spcBef>
        <a:spcAft>
          <a:spcPts val="0"/>
        </a:spcAft>
        <a:buClrTx/>
        <a:buSzPct val="171000"/>
        <a:buFontTx/>
        <a:buChar char="•"/>
        <a:tabLst/>
        <a:defRPr b="0" baseline="0" cap="none" i="0" spc="0" strike="noStrike" sz="3400" u="none">
          <a:ln>
            <a:noFill/>
          </a:ln>
          <a:solidFill>
            <a:srgbClr val="000000"/>
          </a:solidFill>
          <a:uFill>
            <a:solidFill>
              <a:srgbClr val="000000"/>
            </a:solidFill>
          </a:uFill>
          <a:latin typeface="Agency FB"/>
          <a:ea typeface="Agency FB"/>
          <a:cs typeface="Agency FB"/>
          <a:sym typeface="Agency FB"/>
        </a:defRPr>
      </a:lvl6pPr>
      <a:lvl7pPr marL="4194628" marR="0" indent="-1387928" algn="l" defTabSz="457200" latinLnBrk="0">
        <a:lnSpc>
          <a:spcPct val="100000"/>
        </a:lnSpc>
        <a:spcBef>
          <a:spcPts val="500"/>
        </a:spcBef>
        <a:spcAft>
          <a:spcPts val="0"/>
        </a:spcAft>
        <a:buClrTx/>
        <a:buSzPct val="171000"/>
        <a:buFontTx/>
        <a:buChar char="•"/>
        <a:tabLst/>
        <a:defRPr b="0" baseline="0" cap="none" i="0" spc="0" strike="noStrike" sz="3400" u="none">
          <a:ln>
            <a:noFill/>
          </a:ln>
          <a:solidFill>
            <a:srgbClr val="000000"/>
          </a:solidFill>
          <a:uFill>
            <a:solidFill>
              <a:srgbClr val="000000"/>
            </a:solidFill>
          </a:uFill>
          <a:latin typeface="Agency FB"/>
          <a:ea typeface="Agency FB"/>
          <a:cs typeface="Agency FB"/>
          <a:sym typeface="Agency FB"/>
        </a:defRPr>
      </a:lvl7pPr>
      <a:lvl8pPr marL="4550228" marR="0" indent="-1387928" algn="l" defTabSz="457200" latinLnBrk="0">
        <a:lnSpc>
          <a:spcPct val="100000"/>
        </a:lnSpc>
        <a:spcBef>
          <a:spcPts val="500"/>
        </a:spcBef>
        <a:spcAft>
          <a:spcPts val="0"/>
        </a:spcAft>
        <a:buClrTx/>
        <a:buSzPct val="171000"/>
        <a:buFontTx/>
        <a:buChar char="•"/>
        <a:tabLst/>
        <a:defRPr b="0" baseline="0" cap="none" i="0" spc="0" strike="noStrike" sz="3400" u="none">
          <a:ln>
            <a:noFill/>
          </a:ln>
          <a:solidFill>
            <a:srgbClr val="000000"/>
          </a:solidFill>
          <a:uFill>
            <a:solidFill>
              <a:srgbClr val="000000"/>
            </a:solidFill>
          </a:uFill>
          <a:latin typeface="Agency FB"/>
          <a:ea typeface="Agency FB"/>
          <a:cs typeface="Agency FB"/>
          <a:sym typeface="Agency FB"/>
        </a:defRPr>
      </a:lvl8pPr>
      <a:lvl9pPr marL="4905828" marR="0" indent="-1387928" algn="l" defTabSz="457200" latinLnBrk="0">
        <a:lnSpc>
          <a:spcPct val="100000"/>
        </a:lnSpc>
        <a:spcBef>
          <a:spcPts val="500"/>
        </a:spcBef>
        <a:spcAft>
          <a:spcPts val="0"/>
        </a:spcAft>
        <a:buClrTx/>
        <a:buSzPct val="171000"/>
        <a:buFontTx/>
        <a:buChar char="•"/>
        <a:tabLst/>
        <a:defRPr b="0" baseline="0" cap="none" i="0" spc="0" strike="noStrike" sz="3400" u="none">
          <a:ln>
            <a:noFill/>
          </a:ln>
          <a:solidFill>
            <a:srgbClr val="000000"/>
          </a:solidFill>
          <a:uFill>
            <a:solidFill>
              <a:srgbClr val="000000"/>
            </a:solidFill>
          </a:uFill>
          <a:latin typeface="Agency FB"/>
          <a:ea typeface="Agency FB"/>
          <a:cs typeface="Agency FB"/>
          <a:sym typeface="Agency FB"/>
        </a:defRPr>
      </a:lvl9pPr>
    </p:bodyStyle>
    <p:otherStyle>
      <a:lvl1pPr marL="0" marR="0" indent="0" algn="r" defTabSz="457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ln>
            <a:noFill/>
          </a:ln>
          <a:solidFill>
            <a:schemeClr val="tx1"/>
          </a:solidFill>
          <a:uFill>
            <a:solidFill>
              <a:srgbClr val="9A9A9A"/>
            </a:solidFill>
          </a:uFill>
          <a:latin typeface="+mn-lt"/>
          <a:ea typeface="+mn-ea"/>
          <a:cs typeface="+mn-cs"/>
          <a:sym typeface="Calibri"/>
        </a:defRPr>
      </a:lvl1pPr>
      <a:lvl2pPr marL="0" marR="0" indent="0" algn="r" defTabSz="457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ln>
            <a:noFill/>
          </a:ln>
          <a:solidFill>
            <a:schemeClr val="tx1"/>
          </a:solidFill>
          <a:uFill>
            <a:solidFill>
              <a:srgbClr val="9A9A9A"/>
            </a:solidFill>
          </a:uFill>
          <a:latin typeface="+mn-lt"/>
          <a:ea typeface="+mn-ea"/>
          <a:cs typeface="+mn-cs"/>
          <a:sym typeface="Calibri"/>
        </a:defRPr>
      </a:lvl2pPr>
      <a:lvl3pPr marL="0" marR="0" indent="0" algn="r" defTabSz="457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ln>
            <a:noFill/>
          </a:ln>
          <a:solidFill>
            <a:schemeClr val="tx1"/>
          </a:solidFill>
          <a:uFill>
            <a:solidFill>
              <a:srgbClr val="9A9A9A"/>
            </a:solidFill>
          </a:uFill>
          <a:latin typeface="+mn-lt"/>
          <a:ea typeface="+mn-ea"/>
          <a:cs typeface="+mn-cs"/>
          <a:sym typeface="Calibri"/>
        </a:defRPr>
      </a:lvl3pPr>
      <a:lvl4pPr marL="0" marR="0" indent="0" algn="r" defTabSz="457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ln>
            <a:noFill/>
          </a:ln>
          <a:solidFill>
            <a:schemeClr val="tx1"/>
          </a:solidFill>
          <a:uFill>
            <a:solidFill>
              <a:srgbClr val="9A9A9A"/>
            </a:solidFill>
          </a:uFill>
          <a:latin typeface="+mn-lt"/>
          <a:ea typeface="+mn-ea"/>
          <a:cs typeface="+mn-cs"/>
          <a:sym typeface="Calibri"/>
        </a:defRPr>
      </a:lvl4pPr>
      <a:lvl5pPr marL="0" marR="0" indent="0" algn="r" defTabSz="457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ln>
            <a:noFill/>
          </a:ln>
          <a:solidFill>
            <a:schemeClr val="tx1"/>
          </a:solidFill>
          <a:uFill>
            <a:solidFill>
              <a:srgbClr val="9A9A9A"/>
            </a:solidFill>
          </a:uFill>
          <a:latin typeface="+mn-lt"/>
          <a:ea typeface="+mn-ea"/>
          <a:cs typeface="+mn-cs"/>
          <a:sym typeface="Calibri"/>
        </a:defRPr>
      </a:lvl5pPr>
      <a:lvl6pPr marL="0" marR="0" indent="0" algn="r" defTabSz="457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ln>
            <a:noFill/>
          </a:ln>
          <a:solidFill>
            <a:schemeClr val="tx1"/>
          </a:solidFill>
          <a:uFill>
            <a:solidFill>
              <a:srgbClr val="9A9A9A"/>
            </a:solidFill>
          </a:uFill>
          <a:latin typeface="+mn-lt"/>
          <a:ea typeface="+mn-ea"/>
          <a:cs typeface="+mn-cs"/>
          <a:sym typeface="Calibri"/>
        </a:defRPr>
      </a:lvl6pPr>
      <a:lvl7pPr marL="0" marR="0" indent="0" algn="r" defTabSz="457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ln>
            <a:noFill/>
          </a:ln>
          <a:solidFill>
            <a:schemeClr val="tx1"/>
          </a:solidFill>
          <a:uFill>
            <a:solidFill>
              <a:srgbClr val="9A9A9A"/>
            </a:solidFill>
          </a:uFill>
          <a:latin typeface="+mn-lt"/>
          <a:ea typeface="+mn-ea"/>
          <a:cs typeface="+mn-cs"/>
          <a:sym typeface="Calibri"/>
        </a:defRPr>
      </a:lvl7pPr>
      <a:lvl8pPr marL="0" marR="0" indent="0" algn="r" defTabSz="457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ln>
            <a:noFill/>
          </a:ln>
          <a:solidFill>
            <a:schemeClr val="tx1"/>
          </a:solidFill>
          <a:uFill>
            <a:solidFill>
              <a:srgbClr val="9A9A9A"/>
            </a:solidFill>
          </a:uFill>
          <a:latin typeface="+mn-lt"/>
          <a:ea typeface="+mn-ea"/>
          <a:cs typeface="+mn-cs"/>
          <a:sym typeface="Calibri"/>
        </a:defRPr>
      </a:lvl8pPr>
      <a:lvl9pPr marL="0" marR="0" indent="0" algn="r" defTabSz="457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ln>
            <a:noFill/>
          </a:ln>
          <a:solidFill>
            <a:schemeClr val="tx1"/>
          </a:solidFill>
          <a:uFill>
            <a:solidFill>
              <a:srgbClr val="9A9A9A"/>
            </a:solidFill>
          </a:uFill>
          <a:latin typeface="+mn-lt"/>
          <a:ea typeface="+mn-ea"/>
          <a:cs typeface="+mn-cs"/>
          <a:sym typeface="Calibri"/>
        </a:defRPr>
      </a:lvl9pPr>
    </p:otherStyle>
  </p:txStyles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4.png"/><Relationship Id="rId3" Type="http://schemas.openxmlformats.org/officeDocument/2006/relationships/image" Target="../media/image1.png"/><Relationship Id="rId4" Type="http://schemas.openxmlformats.org/officeDocument/2006/relationships/image" Target="../media/image5.png"/><Relationship Id="rId5" Type="http://schemas.openxmlformats.org/officeDocument/2006/relationships/image" Target="../media/image6.png"/><Relationship Id="rId6" Type="http://schemas.openxmlformats.org/officeDocument/2006/relationships/image" Target="../media/image7.png"/><Relationship Id="rId7" Type="http://schemas.openxmlformats.org/officeDocument/2006/relationships/image" Target="../media/image8.png"/><Relationship Id="rId8" Type="http://schemas.openxmlformats.org/officeDocument/2006/relationships/image" Target="../media/image2.tif"/></Relationships>
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1.tif"/><Relationship Id="rId4" Type="http://schemas.openxmlformats.org/officeDocument/2006/relationships/image" Target="../media/image5.tif"/><Relationship Id="rId5" Type="http://schemas.openxmlformats.org/officeDocument/2006/relationships/image" Target="../media/image6.tif"/></Relationships>

</file>

<file path=ppt/slides/_rels/slide1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1.tif"/><Relationship Id="rId4" Type="http://schemas.openxmlformats.org/officeDocument/2006/relationships/image" Target="../media/image5.tif"/><Relationship Id="rId5" Type="http://schemas.openxmlformats.org/officeDocument/2006/relationships/image" Target="../media/image6.tif"/><Relationship Id="rId6" Type="http://schemas.openxmlformats.org/officeDocument/2006/relationships/image" Target="../media/image12.png"/><Relationship Id="rId7" Type="http://schemas.openxmlformats.org/officeDocument/2006/relationships/image" Target="../media/image13.png"/><Relationship Id="rId8" Type="http://schemas.openxmlformats.org/officeDocument/2006/relationships/image" Target="../media/image14.png"/></Relationships>

</file>

<file path=ppt/slides/_rels/slide1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1.tif"/><Relationship Id="rId4" Type="http://schemas.openxmlformats.org/officeDocument/2006/relationships/image" Target="../media/image7.tif"/><Relationship Id="rId5" Type="http://schemas.openxmlformats.org/officeDocument/2006/relationships/image" Target="../media/image15.png"/></Relationships>

</file>

<file path=ppt/slides/_rels/slide1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1.tif"/><Relationship Id="rId4" Type="http://schemas.openxmlformats.org/officeDocument/2006/relationships/image" Target="../media/image16.png"/></Relationships>

</file>

<file path=ppt/slides/_rels/slide1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Relationship Id="rId4" Type="http://schemas.openxmlformats.org/officeDocument/2006/relationships/image" Target="../media/image1.tif"/><Relationship Id="rId5" Type="http://schemas.openxmlformats.org/officeDocument/2006/relationships/image" Target="../media/image17.png"/><Relationship Id="rId6" Type="http://schemas.openxmlformats.org/officeDocument/2006/relationships/image" Target="../media/image18.png"/><Relationship Id="rId7" Type="http://schemas.openxmlformats.org/officeDocument/2006/relationships/image" Target="../media/image19.png"/></Relationships>

</file>

<file path=ppt/slides/_rels/slide1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1.tif"/></Relationships>

</file>

<file path=ppt/slides/_rels/slide1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1.tif"/></Relationships>

</file>

<file path=ppt/slides/_rels/slide1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1.tif"/></Relationships>

</file>

<file path=ppt/slides/_rels/slide1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1.tif"/></Relationships>

</file>

<file path=ppt/slides/_rels/slide1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1.tif"/><Relationship Id="rId4" Type="http://schemas.openxmlformats.org/officeDocument/2006/relationships/image" Target="../media/image20.png"/><Relationship Id="rId5" Type="http://schemas.openxmlformats.org/officeDocument/2006/relationships/image" Target="../media/image21.png"/></Relationships>
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3.png"/></Relationships>

</file>

<file path=ppt/slides/_rels/slide2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1.tif"/><Relationship Id="rId4" Type="http://schemas.openxmlformats.org/officeDocument/2006/relationships/image" Target="../media/image22.png"/></Relationships>

</file>

<file path=ppt/slides/_rels/slide2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1.tif"/><Relationship Id="rId4" Type="http://schemas.openxmlformats.org/officeDocument/2006/relationships/image" Target="../media/image23.png"/></Relationships>

</file>

<file path=ppt/slides/_rels/slide2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1.tif"/><Relationship Id="rId4" Type="http://schemas.openxmlformats.org/officeDocument/2006/relationships/image" Target="../media/image23.png"/></Relationships>

</file>

<file path=ppt/slides/_rels/slide2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1.tif"/><Relationship Id="rId4" Type="http://schemas.openxmlformats.org/officeDocument/2006/relationships/image" Target="../media/image5.tif"/><Relationship Id="rId5" Type="http://schemas.openxmlformats.org/officeDocument/2006/relationships/image" Target="../media/image6.tif"/><Relationship Id="rId6" Type="http://schemas.openxmlformats.org/officeDocument/2006/relationships/image" Target="../media/image24.png"/></Relationships>

</file>

<file path=ppt/slides/_rels/slide2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1.tif"/></Relationships>
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1.tif"/><Relationship Id="rId4" Type="http://schemas.openxmlformats.org/officeDocument/2006/relationships/image" Target="../media/image10.png"/></Relationships>
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1.tif"/></Relationships>
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3.png"/></Relationships>
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1.tif"/><Relationship Id="rId4" Type="http://schemas.openxmlformats.org/officeDocument/2006/relationships/image" Target="../media/image11.png"/></Relationships>
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1.tif"/><Relationship Id="rId4" Type="http://schemas.openxmlformats.org/officeDocument/2006/relationships/image" Target="../media/image3.tif"/></Relationships>
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1.tif"/><Relationship Id="rId4" Type="http://schemas.openxmlformats.org/officeDocument/2006/relationships/image" Target="../media/image4.tif"/></Relationships>
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3.pn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" name="image4.png" descr="image4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203149" y="8279775"/>
            <a:ext cx="1109714" cy="1246294"/>
          </a:xfrm>
          <a:prstGeom prst="rect">
            <a:avLst/>
          </a:prstGeom>
          <a:ln w="12700">
            <a:miter lim="400000"/>
          </a:ln>
        </p:spPr>
      </p:pic>
      <p:pic>
        <p:nvPicPr>
          <p:cNvPr id="71" name="image1.png" descr="image1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-1" y="291253"/>
            <a:ext cx="1300481" cy="469619"/>
          </a:xfrm>
          <a:prstGeom prst="rect">
            <a:avLst/>
          </a:prstGeom>
          <a:ln w="12700">
            <a:miter lim="400000"/>
          </a:ln>
        </p:spPr>
      </p:pic>
      <p:pic>
        <p:nvPicPr>
          <p:cNvPr id="72" name="image2.png" descr="image2.pn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4454596" y="514773"/>
            <a:ext cx="4100126" cy="921174"/>
          </a:xfrm>
          <a:prstGeom prst="rect">
            <a:avLst/>
          </a:prstGeom>
          <a:ln w="12700">
            <a:miter lim="400000"/>
          </a:ln>
        </p:spPr>
      </p:pic>
      <p:sp>
        <p:nvSpPr>
          <p:cNvPr id="73" name="Rectangle"/>
          <p:cNvSpPr/>
          <p:nvPr/>
        </p:nvSpPr>
        <p:spPr>
          <a:xfrm>
            <a:off x="-1" y="-1"/>
            <a:ext cx="1318543" cy="975361"/>
          </a:xfrm>
          <a:prstGeom prst="rect">
            <a:avLst/>
          </a:prstGeom>
          <a:solidFill>
            <a:srgbClr val="FFFFFF"/>
          </a:solidFill>
          <a:ln w="3175"/>
        </p:spPr>
        <p:txBody>
          <a:bodyPr lIns="54186" tIns="54186" rIns="54186" bIns="54186" anchor="ctr"/>
          <a:lstStyle/>
          <a:p>
            <a:pPr algn="ctr" defTabSz="830862">
              <a:buClr>
                <a:srgbClr val="FFFFFF"/>
              </a:buClr>
              <a:defRPr sz="54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defRPr>
            </a:pPr>
          </a:p>
        </p:txBody>
      </p:sp>
      <p:pic>
        <p:nvPicPr>
          <p:cNvPr id="74" name="droppedImage.png" descr="droppedImage.png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9692201" y="8463114"/>
            <a:ext cx="2330028" cy="776676"/>
          </a:xfrm>
          <a:prstGeom prst="rect">
            <a:avLst/>
          </a:prstGeom>
          <a:ln w="12700">
            <a:miter lim="400000"/>
          </a:ln>
        </p:spPr>
      </p:pic>
      <p:sp>
        <p:nvSpPr>
          <p:cNvPr id="75" name="Design of the GBAR free-fall chamber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Design of the GBAR free-fall chamber</a:t>
            </a:r>
          </a:p>
        </p:txBody>
      </p:sp>
      <p:sp>
        <p:nvSpPr>
          <p:cNvPr id="76" name="Paul Indelicato, Bruno Mansoulié, Jean-Michel Isac…"/>
          <p:cNvSpPr txBox="1"/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Paul Indelicato, Bruno Mansoulié, Jean-Michel Isac</a:t>
            </a:r>
          </a:p>
          <a:p>
            <a:pPr indent="342900">
              <a:spcBef>
                <a:spcPts val="0"/>
              </a:spcBef>
              <a:buClr>
                <a:srgbClr val="9B9B9B"/>
              </a:buClr>
              <a:defRPr sz="2400">
                <a:solidFill>
                  <a:srgbClr val="9B9B9B"/>
                </a:solidFill>
                <a:uFill>
                  <a:solidFill>
                    <a:srgbClr val="9B9B9B"/>
                  </a:solidFill>
                </a:uFill>
                <a:latin typeface="Calibri"/>
                <a:ea typeface="Calibri"/>
                <a:cs typeface="Calibri"/>
                <a:sym typeface="Calibri"/>
              </a:defRPr>
            </a:pPr>
            <a:r>
              <a:t>GBAR collaboration Meeting, CERN, November 28-30, 2018</a:t>
            </a:r>
          </a:p>
        </p:txBody>
      </p:sp>
      <p:pic>
        <p:nvPicPr>
          <p:cNvPr id="77" name="image8.png" descr="image8.png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973101" y="8405848"/>
            <a:ext cx="811946" cy="833942"/>
          </a:xfrm>
          <a:prstGeom prst="rect">
            <a:avLst/>
          </a:prstGeom>
          <a:ln w="12700">
            <a:miter lim="400000"/>
          </a:ln>
        </p:spPr>
      </p:pic>
      <p:pic>
        <p:nvPicPr>
          <p:cNvPr id="78" name="Image" descr="Image"/>
          <p:cNvPicPr>
            <a:picLocks noChangeAspect="1"/>
          </p:cNvPicPr>
          <p:nvPr/>
        </p:nvPicPr>
        <p:blipFill>
          <a:blip r:embed="rId7">
            <a:extLst/>
          </a:blip>
          <a:stretch>
            <a:fillRect/>
          </a:stretch>
        </p:blipFill>
        <p:spPr>
          <a:xfrm>
            <a:off x="6179537" y="8359877"/>
            <a:ext cx="2704846" cy="1086089"/>
          </a:xfrm>
          <a:prstGeom prst="rect">
            <a:avLst/>
          </a:prstGeom>
          <a:ln w="12700">
            <a:miter lim="400000"/>
          </a:ln>
        </p:spPr>
      </p:pic>
      <p:pic>
        <p:nvPicPr>
          <p:cNvPr id="79" name="Image" descr="Image"/>
          <p:cNvPicPr>
            <a:picLocks noChangeAspect="1"/>
          </p:cNvPicPr>
          <p:nvPr/>
        </p:nvPicPr>
        <p:blipFill>
          <a:blip r:embed="rId8">
            <a:extLst/>
          </a:blip>
          <a:stretch>
            <a:fillRect/>
          </a:stretch>
        </p:blipFill>
        <p:spPr>
          <a:xfrm>
            <a:off x="4120681" y="8279775"/>
            <a:ext cx="1246295" cy="1246294"/>
          </a:xfrm>
          <a:prstGeom prst="rect">
            <a:avLst/>
          </a:prstGeom>
          <a:ln w="12700">
            <a:miter lim="400000"/>
          </a:ln>
        </p:spPr>
      </p:pic>
      <p:sp>
        <p:nvSpPr>
          <p:cNvPr id="80" name="Numéro de diapositive"/>
          <p:cNvSpPr txBox="1"/>
          <p:nvPr>
            <p:ph type="sldNum" sz="quarter" idx="2"/>
          </p:nvPr>
        </p:nvSpPr>
        <p:spPr>
          <a:xfrm>
            <a:off x="12098478" y="9198186"/>
            <a:ext cx="256082" cy="341882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" name="image1.png" descr="image1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1" y="291253"/>
            <a:ext cx="1300481" cy="469619"/>
          </a:xfrm>
          <a:prstGeom prst="rect">
            <a:avLst/>
          </a:prstGeom>
          <a:ln w="12700">
            <a:miter lim="400000"/>
          </a:ln>
        </p:spPr>
      </p:pic>
      <p:sp>
        <p:nvSpPr>
          <p:cNvPr id="216" name="GBAR collaboration meeting November 2018, CERN"/>
          <p:cNvSpPr txBox="1"/>
          <p:nvPr/>
        </p:nvSpPr>
        <p:spPr>
          <a:xfrm>
            <a:off x="4443306" y="9004299"/>
            <a:ext cx="4136250" cy="590975"/>
          </a:xfrm>
          <a:prstGeom prst="rect">
            <a:avLst/>
          </a:prstGeom>
          <a:ln w="12700"/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4186" tIns="54186" rIns="54186" bIns="54186" anchor="ctr">
            <a:spAutoFit/>
          </a:bodyPr>
          <a:lstStyle>
            <a:lvl1pPr algn="ctr">
              <a:buClr>
                <a:srgbClr val="9B9B9B"/>
              </a:buClr>
              <a:defRPr sz="1600">
                <a:solidFill>
                  <a:srgbClr val="9B9B9B"/>
                </a:solidFill>
                <a:uFill>
                  <a:solidFill>
                    <a:srgbClr val="9B9B9B"/>
                  </a:solidFill>
                </a:u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/>
            <a:r>
              <a:t>GBAR collaboration meeting November 2018, CERN</a:t>
            </a:r>
          </a:p>
        </p:txBody>
      </p:sp>
      <p:pic>
        <p:nvPicPr>
          <p:cNvPr id="217" name="droppedImage.tiff" descr="droppedImage.tiff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54186" y="9147612"/>
            <a:ext cx="538416" cy="469619"/>
          </a:xfrm>
          <a:prstGeom prst="rect">
            <a:avLst/>
          </a:prstGeom>
          <a:ln w="12700">
            <a:miter lim="400000"/>
          </a:ln>
        </p:spPr>
      </p:pic>
      <p:sp>
        <p:nvSpPr>
          <p:cNvPr id="218" name="Free fall chamber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Free fall chamber</a:t>
            </a:r>
          </a:p>
        </p:txBody>
      </p:sp>
      <p:sp>
        <p:nvSpPr>
          <p:cNvPr id="219" name="Numéro de diapositive"/>
          <p:cNvSpPr txBox="1"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grpSp>
        <p:nvGrpSpPr>
          <p:cNvPr id="234" name="Groupe"/>
          <p:cNvGrpSpPr/>
          <p:nvPr/>
        </p:nvGrpSpPr>
        <p:grpSpPr>
          <a:xfrm flipH="1" rot="10800000">
            <a:off x="1444309" y="1018483"/>
            <a:ext cx="10893132" cy="8735118"/>
            <a:chOff x="-632981" y="0"/>
            <a:chExt cx="10893131" cy="8735117"/>
          </a:xfrm>
        </p:grpSpPr>
        <p:pic>
          <p:nvPicPr>
            <p:cNvPr id="220" name="Image" descr="Image"/>
            <p:cNvPicPr>
              <a:picLocks noChangeAspect="1"/>
            </p:cNvPicPr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373073" y="90118"/>
              <a:ext cx="9296180" cy="864500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221" name="Image" descr="Image"/>
            <p:cNvPicPr>
              <a:picLocks noChangeAspect="1"/>
            </p:cNvPicPr>
            <p:nvPr/>
          </p:nvPicPr>
          <p:blipFill>
            <a:blip r:embed="rId5">
              <a:extLst/>
            </a:blip>
            <a:stretch>
              <a:fillRect/>
            </a:stretch>
          </p:blipFill>
          <p:spPr>
            <a:xfrm flipH="1" rot="20115493">
              <a:off x="8112586" y="1976060"/>
              <a:ext cx="1105260" cy="643274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222" name="Image" descr="Image"/>
            <p:cNvPicPr>
              <a:picLocks noChangeAspect="1"/>
            </p:cNvPicPr>
            <p:nvPr/>
          </p:nvPicPr>
          <p:blipFill>
            <a:blip r:embed="rId5">
              <a:extLst/>
            </a:blip>
            <a:stretch>
              <a:fillRect/>
            </a:stretch>
          </p:blipFill>
          <p:spPr>
            <a:xfrm flipH="1" rot="20115493">
              <a:off x="8112586" y="2661860"/>
              <a:ext cx="1105261" cy="643274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223" name="Image" descr="Image"/>
            <p:cNvPicPr>
              <a:picLocks noChangeAspect="1"/>
            </p:cNvPicPr>
            <p:nvPr/>
          </p:nvPicPr>
          <p:blipFill>
            <a:blip r:embed="rId5">
              <a:extLst/>
            </a:blip>
            <a:stretch>
              <a:fillRect/>
            </a:stretch>
          </p:blipFill>
          <p:spPr>
            <a:xfrm rot="19805620">
              <a:off x="2092717" y="4732173"/>
              <a:ext cx="1104363" cy="64275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224" name="Connecteur droit avec flèche 65"/>
            <p:cNvSpPr/>
            <p:nvPr/>
          </p:nvSpPr>
          <p:spPr>
            <a:xfrm flipH="1" flipV="1">
              <a:off x="0" y="2393157"/>
              <a:ext cx="1037274" cy="451976"/>
            </a:xfrm>
            <a:prstGeom prst="line">
              <a:avLst/>
            </a:prstGeom>
            <a:noFill/>
            <a:ln w="38100" cap="flat">
              <a:solidFill>
                <a:schemeClr val="accent6"/>
              </a:solidFill>
              <a:prstDash val="solid"/>
              <a:round/>
              <a:headEnd type="triangle" w="med" len="med"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defTabSz="1300480">
                <a:buClrTx/>
                <a:defRPr>
                  <a:uFillTx/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225" name="Connecteur droit avec flèche 65"/>
            <p:cNvSpPr/>
            <p:nvPr/>
          </p:nvSpPr>
          <p:spPr>
            <a:xfrm flipH="1">
              <a:off x="3295837" y="8028786"/>
              <a:ext cx="176304" cy="658150"/>
            </a:xfrm>
            <a:prstGeom prst="line">
              <a:avLst/>
            </a:prstGeom>
            <a:noFill/>
            <a:ln w="38100" cap="flat">
              <a:solidFill>
                <a:schemeClr val="accent6"/>
              </a:solidFill>
              <a:prstDash val="solid"/>
              <a:round/>
              <a:headEnd type="triangle" w="med" len="med"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defTabSz="1300480">
                <a:buClrTx/>
                <a:defRPr>
                  <a:uFillTx/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226" name="Connecteur droit avec flèche 65"/>
            <p:cNvSpPr/>
            <p:nvPr/>
          </p:nvSpPr>
          <p:spPr>
            <a:xfrm flipV="1">
              <a:off x="5686563" y="-1"/>
              <a:ext cx="256075" cy="633809"/>
            </a:xfrm>
            <a:prstGeom prst="line">
              <a:avLst/>
            </a:prstGeom>
            <a:noFill/>
            <a:ln w="38100" cap="flat">
              <a:solidFill>
                <a:schemeClr val="accent6"/>
              </a:solidFill>
              <a:prstDash val="solid"/>
              <a:round/>
              <a:headEnd type="triangle" w="med" len="med"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defTabSz="1300480">
                <a:buClrTx/>
                <a:defRPr>
                  <a:uFillTx/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227" name="Connecteur droit avec flèche 65"/>
            <p:cNvSpPr/>
            <p:nvPr/>
          </p:nvSpPr>
          <p:spPr>
            <a:xfrm flipH="1" flipV="1">
              <a:off x="8015168" y="5780831"/>
              <a:ext cx="1154767" cy="642787"/>
            </a:xfrm>
            <a:prstGeom prst="line">
              <a:avLst/>
            </a:prstGeom>
            <a:noFill/>
            <a:ln w="38100" cap="flat">
              <a:solidFill>
                <a:schemeClr val="accent6"/>
              </a:solidFill>
              <a:prstDash val="solid"/>
              <a:round/>
              <a:headEnd type="triangle" w="med" len="med"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defTabSz="1300480">
                <a:buClrTx/>
                <a:defRPr>
                  <a:uFillTx/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228" name="Connecteur droit avec flèche 65"/>
            <p:cNvSpPr/>
            <p:nvPr/>
          </p:nvSpPr>
          <p:spPr>
            <a:xfrm>
              <a:off x="5711963" y="6907606"/>
              <a:ext cx="497177" cy="994126"/>
            </a:xfrm>
            <a:prstGeom prst="line">
              <a:avLst/>
            </a:prstGeom>
            <a:noFill/>
            <a:ln w="38100" cap="flat">
              <a:solidFill>
                <a:schemeClr val="accent6"/>
              </a:solidFill>
              <a:prstDash val="solid"/>
              <a:round/>
              <a:headEnd type="triangle" w="med" len="med"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defTabSz="1300480">
                <a:buClrTx/>
                <a:defRPr>
                  <a:uFillTx/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229" name="Cooling laser"/>
            <p:cNvSpPr txBox="1"/>
            <p:nvPr/>
          </p:nvSpPr>
          <p:spPr>
            <a:xfrm flipH="1" rot="10800000">
              <a:off x="5983719" y="8103926"/>
              <a:ext cx="1408694" cy="51279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72248" tIns="72248" rIns="72248" bIns="72248" numCol="1" anchor="ctr">
              <a:spAutoFit/>
            </a:bodyPr>
            <a:lstStyle>
              <a:lvl1pPr>
                <a:defRPr>
                  <a:solidFill>
                    <a:schemeClr val="accent6"/>
                  </a:solidFill>
                </a:defRPr>
              </a:lvl1pPr>
            </a:lstStyle>
            <a:p>
              <a:pPr/>
              <a:r>
                <a:t>Cooling laser</a:t>
              </a:r>
            </a:p>
          </p:txBody>
        </p:sp>
        <p:sp>
          <p:nvSpPr>
            <p:cNvPr id="230" name="Raman laser"/>
            <p:cNvSpPr txBox="1"/>
            <p:nvPr/>
          </p:nvSpPr>
          <p:spPr>
            <a:xfrm flipH="1" rot="10800000">
              <a:off x="-632982" y="1715826"/>
              <a:ext cx="1361070" cy="51279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72248" tIns="72248" rIns="72248" bIns="72248" numCol="1" anchor="ctr">
              <a:spAutoFit/>
            </a:bodyPr>
            <a:lstStyle>
              <a:lvl1pPr>
                <a:defRPr>
                  <a:solidFill>
                    <a:schemeClr val="accent6"/>
                  </a:solidFill>
                </a:defRPr>
              </a:lvl1pPr>
            </a:lstStyle>
            <a:p>
              <a:pPr/>
              <a:r>
                <a:t>Raman laser</a:t>
              </a:r>
            </a:p>
          </p:txBody>
        </p:sp>
        <p:sp>
          <p:nvSpPr>
            <p:cNvPr id="231" name="Raman laser"/>
            <p:cNvSpPr txBox="1"/>
            <p:nvPr/>
          </p:nvSpPr>
          <p:spPr>
            <a:xfrm flipH="1" rot="10800000">
              <a:off x="1741918" y="8103926"/>
              <a:ext cx="1361070" cy="51279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72248" tIns="72248" rIns="72248" bIns="72248" numCol="1" anchor="ctr">
              <a:spAutoFit/>
            </a:bodyPr>
            <a:lstStyle>
              <a:lvl1pPr>
                <a:defRPr>
                  <a:solidFill>
                    <a:schemeClr val="accent6"/>
                  </a:solidFill>
                </a:defRPr>
              </a:lvl1pPr>
            </a:lstStyle>
            <a:p>
              <a:pPr/>
              <a:r>
                <a:t>Raman laser</a:t>
              </a:r>
            </a:p>
          </p:txBody>
        </p:sp>
        <p:sp>
          <p:nvSpPr>
            <p:cNvPr id="232" name="Raman laser"/>
            <p:cNvSpPr txBox="1"/>
            <p:nvPr/>
          </p:nvSpPr>
          <p:spPr>
            <a:xfrm flipH="1" rot="10800000">
              <a:off x="6007531" y="153726"/>
              <a:ext cx="1361070" cy="51279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72248" tIns="72248" rIns="72248" bIns="72248" numCol="1" anchor="ctr">
              <a:spAutoFit/>
            </a:bodyPr>
            <a:lstStyle>
              <a:lvl1pPr>
                <a:defRPr>
                  <a:solidFill>
                    <a:schemeClr val="accent6"/>
                  </a:solidFill>
                </a:defRPr>
              </a:lvl1pPr>
            </a:lstStyle>
            <a:p>
              <a:pPr/>
              <a:r>
                <a:t>Raman laser</a:t>
              </a:r>
            </a:p>
          </p:txBody>
        </p:sp>
        <p:sp>
          <p:nvSpPr>
            <p:cNvPr id="233" name="Raman laser"/>
            <p:cNvSpPr txBox="1"/>
            <p:nvPr/>
          </p:nvSpPr>
          <p:spPr>
            <a:xfrm flipH="1" rot="10800000">
              <a:off x="8899081" y="6656126"/>
              <a:ext cx="1361070" cy="51279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72248" tIns="72248" rIns="72248" bIns="72248" numCol="1" anchor="ctr">
              <a:spAutoFit/>
            </a:bodyPr>
            <a:lstStyle>
              <a:lvl1pPr>
                <a:defRPr>
                  <a:solidFill>
                    <a:schemeClr val="accent6"/>
                  </a:solidFill>
                </a:defRPr>
              </a:lvl1pPr>
            </a:lstStyle>
            <a:p>
              <a:pPr/>
              <a:r>
                <a:t>Raman laser</a:t>
              </a:r>
            </a:p>
          </p:txBody>
        </p:sp>
      </p:grpSp>
      <p:sp>
        <p:nvSpPr>
          <p:cNvPr id="235" name="Ligne"/>
          <p:cNvSpPr/>
          <p:nvPr/>
        </p:nvSpPr>
        <p:spPr>
          <a:xfrm>
            <a:off x="2243158" y="5016500"/>
            <a:ext cx="3332142" cy="1"/>
          </a:xfrm>
          <a:prstGeom prst="line">
            <a:avLst/>
          </a:prstGeom>
          <a:ln w="50800">
            <a:solidFill>
              <a:schemeClr val="accent5">
                <a:hueOff val="-522602"/>
                <a:satOff val="-6700"/>
                <a:lumOff val="-22320"/>
              </a:schemeClr>
            </a:solidFill>
            <a:miter lim="400000"/>
            <a:tailEnd type="triangle"/>
          </a:ln>
        </p:spPr>
        <p:txBody>
          <a:bodyPr lIns="0" tIns="0" rIns="0" bIns="0"/>
          <a:lstStyle/>
          <a:p>
            <a:pPr algn="ctr" defTabSz="584200">
              <a:defRPr sz="56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uFillTx/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236" name="Ligne"/>
          <p:cNvSpPr/>
          <p:nvPr/>
        </p:nvSpPr>
        <p:spPr>
          <a:xfrm>
            <a:off x="9520258" y="5016500"/>
            <a:ext cx="3332143" cy="0"/>
          </a:xfrm>
          <a:prstGeom prst="line">
            <a:avLst/>
          </a:prstGeom>
          <a:ln w="50800">
            <a:solidFill>
              <a:schemeClr val="accent5">
                <a:hueOff val="-522602"/>
                <a:satOff val="-6700"/>
                <a:lumOff val="-22320"/>
              </a:schemeClr>
            </a:solidFill>
            <a:miter lim="400000"/>
            <a:tailEnd type="triangle"/>
          </a:ln>
        </p:spPr>
        <p:txBody>
          <a:bodyPr lIns="0" tIns="0" rIns="0" bIns="0"/>
          <a:lstStyle/>
          <a:p>
            <a:pPr algn="ctr" defTabSz="584200">
              <a:defRPr sz="56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uFillTx/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237" name="Photo-detachment"/>
          <p:cNvSpPr txBox="1"/>
          <p:nvPr/>
        </p:nvSpPr>
        <p:spPr>
          <a:xfrm>
            <a:off x="1431609" y="3921901"/>
            <a:ext cx="1927658" cy="51279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72248" tIns="72248" rIns="72248" bIns="72248" anchor="ctr">
            <a:spAutoFit/>
          </a:bodyPr>
          <a:lstStyle>
            <a:lvl1pPr>
              <a:defRPr>
                <a:solidFill>
                  <a:schemeClr val="accent5">
                    <a:hueOff val="-522602"/>
                    <a:satOff val="-6700"/>
                    <a:lumOff val="-22320"/>
                  </a:schemeClr>
                </a:solidFill>
              </a:defRPr>
            </a:lvl1pPr>
          </a:lstStyle>
          <a:p>
            <a:pPr/>
            <a:r>
              <a:t>Photo-detachment</a:t>
            </a:r>
          </a:p>
        </p:txBody>
      </p:sp>
    </p:spTree>
  </p:cSld>
  <p:clrMapOvr>
    <a:masterClrMapping/>
  </p:clrMapOvr>
  <p:transition xmlns:p14="http://schemas.microsoft.com/office/powerpoint/2010/main" spd="slow" advClick="1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9" name="image1.png" descr="image1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1" y="291253"/>
            <a:ext cx="1300481" cy="469619"/>
          </a:xfrm>
          <a:prstGeom prst="rect">
            <a:avLst/>
          </a:prstGeom>
          <a:ln w="12700">
            <a:miter lim="400000"/>
          </a:ln>
        </p:spPr>
      </p:pic>
      <p:sp>
        <p:nvSpPr>
          <p:cNvPr id="240" name="GBAR collaboration meeting November 2018, CERN"/>
          <p:cNvSpPr txBox="1"/>
          <p:nvPr/>
        </p:nvSpPr>
        <p:spPr>
          <a:xfrm>
            <a:off x="4443306" y="9004299"/>
            <a:ext cx="4136250" cy="590975"/>
          </a:xfrm>
          <a:prstGeom prst="rect">
            <a:avLst/>
          </a:prstGeom>
          <a:ln w="12700"/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4186" tIns="54186" rIns="54186" bIns="54186" anchor="ctr">
            <a:spAutoFit/>
          </a:bodyPr>
          <a:lstStyle>
            <a:lvl1pPr algn="ctr">
              <a:buClr>
                <a:srgbClr val="9B9B9B"/>
              </a:buClr>
              <a:defRPr sz="1600">
                <a:solidFill>
                  <a:srgbClr val="9B9B9B"/>
                </a:solidFill>
                <a:uFill>
                  <a:solidFill>
                    <a:srgbClr val="9B9B9B"/>
                  </a:solidFill>
                </a:u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/>
            <a:r>
              <a:t>GBAR collaboration meeting November 2018, CERN</a:t>
            </a:r>
          </a:p>
        </p:txBody>
      </p:sp>
      <p:pic>
        <p:nvPicPr>
          <p:cNvPr id="241" name="droppedImage.tiff" descr="droppedImage.tiff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54186" y="9147612"/>
            <a:ext cx="538416" cy="469619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246" name="Groupe"/>
          <p:cNvGrpSpPr/>
          <p:nvPr/>
        </p:nvGrpSpPr>
        <p:grpSpPr>
          <a:xfrm flipH="1" rot="9313644">
            <a:off x="2546729" y="2055147"/>
            <a:ext cx="5630897" cy="4937123"/>
            <a:chOff x="255317" y="61673"/>
            <a:chExt cx="5630895" cy="4937122"/>
          </a:xfrm>
        </p:grpSpPr>
        <p:pic>
          <p:nvPicPr>
            <p:cNvPr id="242" name="Image" descr="Image"/>
            <p:cNvPicPr>
              <a:picLocks noChangeAspect="1"/>
            </p:cNvPicPr>
            <p:nvPr/>
          </p:nvPicPr>
          <p:blipFill>
            <a:blip r:embed="rId4">
              <a:extLst/>
            </a:blip>
            <a:srcRect l="0" t="0" r="0" b="0"/>
            <a:stretch>
              <a:fillRect/>
            </a:stretch>
          </p:blipFill>
          <p:spPr>
            <a:xfrm>
              <a:off x="255317" y="61673"/>
              <a:ext cx="5309011" cy="4937124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243" name="Image" descr="Image"/>
            <p:cNvPicPr>
              <a:picLocks noChangeAspect="1"/>
            </p:cNvPicPr>
            <p:nvPr/>
          </p:nvPicPr>
          <p:blipFill>
            <a:blip r:embed="rId5">
              <a:extLst/>
            </a:blip>
            <a:stretch>
              <a:fillRect/>
            </a:stretch>
          </p:blipFill>
          <p:spPr>
            <a:xfrm flipH="1" rot="20115493">
              <a:off x="4904465" y="979773"/>
              <a:ext cx="756401" cy="440234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244" name="Image" descr="Image"/>
            <p:cNvPicPr>
              <a:picLocks noChangeAspect="1"/>
            </p:cNvPicPr>
            <p:nvPr/>
          </p:nvPicPr>
          <p:blipFill>
            <a:blip r:embed="rId5">
              <a:extLst/>
            </a:blip>
            <a:srcRect l="0" t="0" r="0" b="0"/>
            <a:stretch>
              <a:fillRect/>
            </a:stretch>
          </p:blipFill>
          <p:spPr>
            <a:xfrm flipH="1" rot="20115493">
              <a:off x="5072405" y="1343635"/>
              <a:ext cx="756402" cy="440233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245" name="Image" descr="Image"/>
            <p:cNvPicPr>
              <a:picLocks noChangeAspect="1"/>
            </p:cNvPicPr>
            <p:nvPr/>
          </p:nvPicPr>
          <p:blipFill>
            <a:blip r:embed="rId5">
              <a:extLst/>
            </a:blip>
            <a:stretch>
              <a:fillRect/>
            </a:stretch>
          </p:blipFill>
          <p:spPr>
            <a:xfrm rot="19805620">
              <a:off x="1159526" y="2708326"/>
              <a:ext cx="755786" cy="439876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sp>
        <p:nvSpPr>
          <p:cNvPr id="247" name="Free fall chamber environment and pumping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Free fall chamber environment and pumping</a:t>
            </a:r>
          </a:p>
        </p:txBody>
      </p:sp>
      <p:sp>
        <p:nvSpPr>
          <p:cNvPr id="248" name="Numéro de diapositive"/>
          <p:cNvSpPr txBox="1"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249" name="Image" descr="Image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 rot="14289146">
            <a:off x="8292836" y="3208647"/>
            <a:ext cx="2191200" cy="1649707"/>
          </a:xfrm>
          <a:prstGeom prst="rect">
            <a:avLst/>
          </a:prstGeom>
          <a:ln w="12700">
            <a:miter lim="400000"/>
          </a:ln>
        </p:spPr>
      </p:pic>
      <p:sp>
        <p:nvSpPr>
          <p:cNvPr id="250" name="Ligne"/>
          <p:cNvSpPr/>
          <p:nvPr/>
        </p:nvSpPr>
        <p:spPr>
          <a:xfrm flipH="1">
            <a:off x="10099616" y="3990320"/>
            <a:ext cx="1399545" cy="1"/>
          </a:xfrm>
          <a:prstGeom prst="line">
            <a:avLst/>
          </a:prstGeom>
          <a:ln w="50800">
            <a:solidFill>
              <a:schemeClr val="accent2">
                <a:hueOff val="-2473792"/>
                <a:satOff val="-50209"/>
                <a:lumOff val="23543"/>
              </a:schemeClr>
            </a:solidFill>
            <a:miter lim="400000"/>
            <a:tailEnd type="triangle"/>
          </a:ln>
        </p:spPr>
        <p:txBody>
          <a:bodyPr lIns="0" tIns="0" rIns="0" bIns="0"/>
          <a:lstStyle/>
          <a:p>
            <a:pPr algn="ctr" defTabSz="584200">
              <a:defRPr sz="56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uFillTx/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251" name="H+ 4 keV"/>
          <p:cNvSpPr txBox="1"/>
          <p:nvPr/>
        </p:nvSpPr>
        <p:spPr>
          <a:xfrm>
            <a:off x="10419225" y="3261344"/>
            <a:ext cx="1031217" cy="5177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72248" tIns="72248" rIns="72248" bIns="72248" anchor="ctr">
            <a:spAutoFit/>
          </a:bodyPr>
          <a:lstStyle/>
          <a:p>
            <a:pPr>
              <a:defRPr>
                <a:solidFill>
                  <a:schemeClr val="accent2">
                    <a:hueOff val="-2473792"/>
                    <a:satOff val="-50209"/>
                    <a:lumOff val="23543"/>
                  </a:schemeClr>
                </a:solidFill>
              </a:defRPr>
            </a:pPr>
            <a:r>
              <a:rPr>
                <a:latin typeface="Times New Roman Antimatter"/>
                <a:ea typeface="Times New Roman Antimatter"/>
                <a:cs typeface="Times New Roman Antimatter"/>
                <a:sym typeface="Times New Roman Antimatter"/>
              </a:rPr>
              <a:t>H</a:t>
            </a:r>
            <a:r>
              <a:rPr baseline="31999"/>
              <a:t>+</a:t>
            </a:r>
            <a:r>
              <a:t> 4 keV</a:t>
            </a:r>
          </a:p>
        </p:txBody>
      </p:sp>
      <p:sp>
        <p:nvSpPr>
          <p:cNvPr id="252" name="Ligne"/>
          <p:cNvSpPr/>
          <p:nvPr/>
        </p:nvSpPr>
        <p:spPr>
          <a:xfrm flipV="1">
            <a:off x="9413836" y="4609864"/>
            <a:ext cx="1" cy="789542"/>
          </a:xfrm>
          <a:prstGeom prst="line">
            <a:avLst/>
          </a:prstGeom>
          <a:ln w="50800">
            <a:solidFill>
              <a:schemeClr val="accent5"/>
            </a:solidFill>
            <a:miter lim="400000"/>
            <a:tailEnd type="triangle"/>
          </a:ln>
        </p:spPr>
        <p:txBody>
          <a:bodyPr lIns="0" tIns="0" rIns="0" bIns="0"/>
          <a:lstStyle/>
          <a:p>
            <a:pPr algn="ctr" defTabSz="584200">
              <a:defRPr sz="56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uFillTx/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253" name="Ligne"/>
          <p:cNvSpPr/>
          <p:nvPr/>
        </p:nvSpPr>
        <p:spPr>
          <a:xfrm flipH="1">
            <a:off x="7409883" y="3883640"/>
            <a:ext cx="1399545" cy="1"/>
          </a:xfrm>
          <a:prstGeom prst="line">
            <a:avLst/>
          </a:prstGeom>
          <a:ln w="50800">
            <a:solidFill>
              <a:schemeClr val="accent2">
                <a:hueOff val="-2473792"/>
                <a:satOff val="-50209"/>
                <a:lumOff val="23543"/>
              </a:schemeClr>
            </a:solidFill>
            <a:miter lim="400000"/>
            <a:tailEnd type="triangle"/>
          </a:ln>
        </p:spPr>
        <p:txBody>
          <a:bodyPr lIns="0" tIns="0" rIns="0" bIns="0"/>
          <a:lstStyle/>
          <a:p>
            <a:pPr algn="ctr" defTabSz="584200">
              <a:defRPr sz="56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uFillTx/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254" name="Ligne"/>
          <p:cNvSpPr/>
          <p:nvPr/>
        </p:nvSpPr>
        <p:spPr>
          <a:xfrm flipH="1">
            <a:off x="7409883" y="3990320"/>
            <a:ext cx="1399545" cy="1"/>
          </a:xfrm>
          <a:prstGeom prst="line">
            <a:avLst/>
          </a:prstGeom>
          <a:ln w="50800">
            <a:solidFill>
              <a:schemeClr val="accent5"/>
            </a:solidFill>
            <a:miter lim="400000"/>
            <a:tailEnd type="triangle"/>
          </a:ln>
        </p:spPr>
        <p:txBody>
          <a:bodyPr lIns="0" tIns="0" rIns="0" bIns="0"/>
          <a:lstStyle/>
          <a:p>
            <a:pPr algn="ctr" defTabSz="584200">
              <a:defRPr sz="56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uFillTx/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255" name="Ligne"/>
          <p:cNvSpPr/>
          <p:nvPr/>
        </p:nvSpPr>
        <p:spPr>
          <a:xfrm flipH="1">
            <a:off x="7409883" y="4097000"/>
            <a:ext cx="1350034" cy="1"/>
          </a:xfrm>
          <a:prstGeom prst="line">
            <a:avLst/>
          </a:prstGeom>
          <a:ln w="50800">
            <a:solidFill>
              <a:schemeClr val="accent1"/>
            </a:solidFill>
            <a:miter lim="400000"/>
            <a:tailEnd type="triangle"/>
          </a:ln>
        </p:spPr>
        <p:txBody>
          <a:bodyPr lIns="0" tIns="0" rIns="0" bIns="0"/>
          <a:lstStyle/>
          <a:p>
            <a:pPr algn="ctr" defTabSz="584200">
              <a:defRPr sz="56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uFillTx/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256" name="Ligne"/>
          <p:cNvSpPr/>
          <p:nvPr/>
        </p:nvSpPr>
        <p:spPr>
          <a:xfrm>
            <a:off x="9393498" y="2584904"/>
            <a:ext cx="1" cy="789542"/>
          </a:xfrm>
          <a:prstGeom prst="line">
            <a:avLst/>
          </a:prstGeom>
          <a:ln w="50800">
            <a:solidFill>
              <a:schemeClr val="accent1"/>
            </a:solidFill>
            <a:miter lim="400000"/>
            <a:tailEnd type="triangle"/>
          </a:ln>
        </p:spPr>
        <p:txBody>
          <a:bodyPr lIns="0" tIns="0" rIns="0" bIns="0"/>
          <a:lstStyle/>
          <a:p>
            <a:pPr algn="ctr" defTabSz="584200">
              <a:defRPr sz="56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uFillTx/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257" name="Be+"/>
          <p:cNvSpPr txBox="1"/>
          <p:nvPr/>
        </p:nvSpPr>
        <p:spPr>
          <a:xfrm>
            <a:off x="9172071" y="2127946"/>
            <a:ext cx="483530" cy="5127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72248" tIns="72248" rIns="72248" bIns="72248" anchor="ctr">
            <a:spAutoFit/>
          </a:bodyPr>
          <a:lstStyle/>
          <a:p>
            <a:pPr>
              <a:defRPr>
                <a:solidFill>
                  <a:schemeClr val="accent1"/>
                </a:solidFill>
              </a:defRPr>
            </a:pPr>
            <a:r>
              <a:t>Be</a:t>
            </a:r>
            <a:r>
              <a:rPr baseline="31999"/>
              <a:t>+</a:t>
            </a:r>
          </a:p>
        </p:txBody>
      </p:sp>
      <p:sp>
        <p:nvSpPr>
          <p:cNvPr id="258" name="HD+"/>
          <p:cNvSpPr txBox="1"/>
          <p:nvPr/>
        </p:nvSpPr>
        <p:spPr>
          <a:xfrm>
            <a:off x="9172071" y="5556947"/>
            <a:ext cx="507342" cy="51279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72248" tIns="72248" rIns="72248" bIns="72248" anchor="ctr">
            <a:spAutoFit/>
          </a:bodyPr>
          <a:lstStyle/>
          <a:p>
            <a:pPr>
              <a:defRPr>
                <a:solidFill>
                  <a:schemeClr val="accent1"/>
                </a:solidFill>
              </a:defRPr>
            </a:pPr>
            <a:r>
              <a:t>HD</a:t>
            </a:r>
            <a:r>
              <a:rPr baseline="31999"/>
              <a:t>+</a:t>
            </a:r>
          </a:p>
        </p:txBody>
      </p:sp>
      <p:pic>
        <p:nvPicPr>
          <p:cNvPr id="259" name="Image" descr="Image"/>
          <p:cNvPicPr>
            <a:picLocks noChangeAspect="1"/>
          </p:cNvPicPr>
          <p:nvPr/>
        </p:nvPicPr>
        <p:blipFill>
          <a:blip r:embed="rId7">
            <a:extLst/>
          </a:blip>
          <a:stretch>
            <a:fillRect/>
          </a:stretch>
        </p:blipFill>
        <p:spPr>
          <a:xfrm flipH="1">
            <a:off x="7339629" y="4995336"/>
            <a:ext cx="1245324" cy="1264620"/>
          </a:xfrm>
          <a:prstGeom prst="rect">
            <a:avLst/>
          </a:prstGeom>
          <a:ln w="12700">
            <a:miter lim="400000"/>
          </a:ln>
        </p:spPr>
      </p:pic>
      <p:pic>
        <p:nvPicPr>
          <p:cNvPr id="260" name="Image" descr="Image"/>
          <p:cNvPicPr>
            <a:picLocks noChangeAspect="1"/>
          </p:cNvPicPr>
          <p:nvPr/>
        </p:nvPicPr>
        <p:blipFill>
          <a:blip r:embed="rId8">
            <a:extLst/>
          </a:blip>
          <a:stretch>
            <a:fillRect/>
          </a:stretch>
        </p:blipFill>
        <p:spPr>
          <a:xfrm>
            <a:off x="6791627" y="6290786"/>
            <a:ext cx="2153547" cy="2336200"/>
          </a:xfrm>
          <a:prstGeom prst="rect">
            <a:avLst/>
          </a:prstGeom>
          <a:ln w="12700">
            <a:miter lim="400000"/>
          </a:ln>
        </p:spPr>
      </p:pic>
      <p:sp>
        <p:nvSpPr>
          <p:cNvPr id="261" name="Dampers to reduce vibrations"/>
          <p:cNvSpPr txBox="1"/>
          <p:nvPr/>
        </p:nvSpPr>
        <p:spPr>
          <a:xfrm>
            <a:off x="9054745" y="5979301"/>
            <a:ext cx="3025861" cy="51279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72248" tIns="72248" rIns="72248" bIns="72248" anchor="ctr">
            <a:spAutoFit/>
          </a:bodyPr>
          <a:lstStyle/>
          <a:p>
            <a:pPr/>
            <a:r>
              <a:t>Dampers to reduce vibrations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3" name="image1.png" descr="image1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1" y="291253"/>
            <a:ext cx="1300481" cy="469619"/>
          </a:xfrm>
          <a:prstGeom prst="rect">
            <a:avLst/>
          </a:prstGeom>
          <a:ln w="12700">
            <a:miter lim="400000"/>
          </a:ln>
        </p:spPr>
      </p:pic>
      <p:sp>
        <p:nvSpPr>
          <p:cNvPr id="264" name="GBAR collaboration meeting November 2018, CERN"/>
          <p:cNvSpPr txBox="1"/>
          <p:nvPr/>
        </p:nvSpPr>
        <p:spPr>
          <a:xfrm>
            <a:off x="4443306" y="9004299"/>
            <a:ext cx="4136250" cy="590975"/>
          </a:xfrm>
          <a:prstGeom prst="rect">
            <a:avLst/>
          </a:prstGeom>
          <a:ln w="12700"/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4186" tIns="54186" rIns="54186" bIns="54186" anchor="ctr">
            <a:spAutoFit/>
          </a:bodyPr>
          <a:lstStyle>
            <a:lvl1pPr algn="ctr">
              <a:buClr>
                <a:srgbClr val="9B9B9B"/>
              </a:buClr>
              <a:defRPr sz="1600">
                <a:solidFill>
                  <a:srgbClr val="9B9B9B"/>
                </a:solidFill>
                <a:uFill>
                  <a:solidFill>
                    <a:srgbClr val="9B9B9B"/>
                  </a:solidFill>
                </a:u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/>
            <a:r>
              <a:t>GBAR collaboration meeting November 2018, CERN</a:t>
            </a:r>
          </a:p>
        </p:txBody>
      </p:sp>
      <p:pic>
        <p:nvPicPr>
          <p:cNvPr id="265" name="droppedImage.tiff" descr="droppedImage.tiff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54186" y="9147612"/>
            <a:ext cx="538416" cy="469619"/>
          </a:xfrm>
          <a:prstGeom prst="rect">
            <a:avLst/>
          </a:prstGeom>
          <a:ln w="12700">
            <a:miter lim="400000"/>
          </a:ln>
        </p:spPr>
      </p:pic>
      <p:sp>
        <p:nvSpPr>
          <p:cNvPr id="266" name="Inside the free fall chamber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Inside the free fall chamber</a:t>
            </a:r>
          </a:p>
        </p:txBody>
      </p:sp>
      <p:sp>
        <p:nvSpPr>
          <p:cNvPr id="267" name="Numéro de diapositive"/>
          <p:cNvSpPr txBox="1"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268" name="Image" descr="Image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1040542" y="1138841"/>
            <a:ext cx="11169663" cy="7644238"/>
          </a:xfrm>
          <a:prstGeom prst="rect">
            <a:avLst/>
          </a:prstGeom>
          <a:ln w="12700">
            <a:miter lim="400000"/>
          </a:ln>
        </p:spPr>
      </p:pic>
      <p:sp>
        <p:nvSpPr>
          <p:cNvPr id="269" name="Ligne"/>
          <p:cNvSpPr/>
          <p:nvPr/>
        </p:nvSpPr>
        <p:spPr>
          <a:xfrm flipV="1">
            <a:off x="7054205" y="3543151"/>
            <a:ext cx="602804" cy="858838"/>
          </a:xfrm>
          <a:prstGeom prst="line">
            <a:avLst/>
          </a:prstGeom>
          <a:ln w="50800">
            <a:solidFill>
              <a:schemeClr val="accent4">
                <a:hueOff val="384618"/>
                <a:satOff val="3869"/>
                <a:lumOff val="5802"/>
              </a:schemeClr>
            </a:solidFill>
            <a:miter lim="400000"/>
          </a:ln>
        </p:spPr>
        <p:txBody>
          <a:bodyPr lIns="0" tIns="0" rIns="0" bIns="0"/>
          <a:lstStyle/>
          <a:p>
            <a:pPr algn="ctr" defTabSz="584200">
              <a:defRPr sz="56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uFillTx/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270" name="Rectangle"/>
          <p:cNvSpPr/>
          <p:nvPr/>
        </p:nvSpPr>
        <p:spPr>
          <a:xfrm rot="20454708">
            <a:off x="6177202" y="3331052"/>
            <a:ext cx="1270001" cy="213211"/>
          </a:xfrm>
          <a:prstGeom prst="rect">
            <a:avLst/>
          </a:prstGeom>
          <a:blipFill>
            <a:blip r:embed="rId5"/>
          </a:blipFill>
          <a:ln w="12700">
            <a:miter lim="400000"/>
          </a:ln>
          <a:effectLst>
            <a:outerShdw sx="100000" sy="100000" kx="0" ky="0" algn="b" rotWithShape="0" blurRad="50800" dist="25400" dir="5400000">
              <a:srgbClr val="000000">
                <a:alpha val="50000"/>
              </a:srgbClr>
            </a:outerShdw>
          </a:effectLst>
        </p:spPr>
        <p:txBody>
          <a:bodyPr lIns="72248" tIns="72248" rIns="72248" bIns="72248" anchor="ctr"/>
          <a:lstStyle/>
          <a:p>
            <a:pPr algn="ctr" defTabSz="584200">
              <a:defRPr sz="56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uFillTx/>
                <a:latin typeface="Arial"/>
                <a:ea typeface="Arial"/>
                <a:cs typeface="Arial"/>
                <a:sym typeface="Arial"/>
              </a:defRPr>
            </a:pP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2" name="image1.png" descr="image1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1" y="291253"/>
            <a:ext cx="1300481" cy="469619"/>
          </a:xfrm>
          <a:prstGeom prst="rect">
            <a:avLst/>
          </a:prstGeom>
          <a:ln w="12700">
            <a:miter lim="400000"/>
          </a:ln>
        </p:spPr>
      </p:pic>
      <p:sp>
        <p:nvSpPr>
          <p:cNvPr id="273" name="GBAR collaboration meeting November 2018, CERN"/>
          <p:cNvSpPr txBox="1"/>
          <p:nvPr/>
        </p:nvSpPr>
        <p:spPr>
          <a:xfrm>
            <a:off x="4443306" y="9004299"/>
            <a:ext cx="4136250" cy="590975"/>
          </a:xfrm>
          <a:prstGeom prst="rect">
            <a:avLst/>
          </a:prstGeom>
          <a:ln w="12700"/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4186" tIns="54186" rIns="54186" bIns="54186" anchor="ctr">
            <a:spAutoFit/>
          </a:bodyPr>
          <a:lstStyle>
            <a:lvl1pPr algn="ctr">
              <a:buClr>
                <a:srgbClr val="9B9B9B"/>
              </a:buClr>
              <a:defRPr sz="1600">
                <a:solidFill>
                  <a:srgbClr val="9B9B9B"/>
                </a:solidFill>
                <a:uFill>
                  <a:solidFill>
                    <a:srgbClr val="9B9B9B"/>
                  </a:solidFill>
                </a:u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/>
            <a:r>
              <a:t>GBAR collaboration meeting November 2018, CERN</a:t>
            </a:r>
          </a:p>
        </p:txBody>
      </p:sp>
      <p:pic>
        <p:nvPicPr>
          <p:cNvPr id="274" name="droppedImage.tiff" descr="droppedImage.tiff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54186" y="9147612"/>
            <a:ext cx="538416" cy="469619"/>
          </a:xfrm>
          <a:prstGeom prst="rect">
            <a:avLst/>
          </a:prstGeom>
          <a:ln w="12700">
            <a:miter lim="400000"/>
          </a:ln>
        </p:spPr>
      </p:pic>
      <p:sp>
        <p:nvSpPr>
          <p:cNvPr id="275" name="Ions trajectories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Ions trajectories</a:t>
            </a:r>
          </a:p>
        </p:txBody>
      </p:sp>
      <p:sp>
        <p:nvSpPr>
          <p:cNvPr id="276" name="Numéro de diapositive"/>
          <p:cNvSpPr txBox="1"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277" name="Image" descr="Image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2745533" y="1987229"/>
            <a:ext cx="8551444" cy="6441433"/>
          </a:xfrm>
          <a:prstGeom prst="rect">
            <a:avLst/>
          </a:prstGeom>
          <a:ln w="12700">
            <a:miter lim="400000"/>
          </a:ln>
        </p:spPr>
      </p:pic>
      <p:sp>
        <p:nvSpPr>
          <p:cNvPr id="278" name="Ligne"/>
          <p:cNvSpPr/>
          <p:nvPr/>
        </p:nvSpPr>
        <p:spPr>
          <a:xfrm flipH="1" flipV="1">
            <a:off x="7778151" y="3776302"/>
            <a:ext cx="2246992" cy="507250"/>
          </a:xfrm>
          <a:prstGeom prst="line">
            <a:avLst/>
          </a:prstGeom>
          <a:ln w="50800">
            <a:solidFill>
              <a:schemeClr val="accent2">
                <a:hueOff val="-2473792"/>
                <a:satOff val="-50209"/>
                <a:lumOff val="23543"/>
              </a:schemeClr>
            </a:solidFill>
            <a:miter lim="400000"/>
            <a:tailEnd type="triangle"/>
          </a:ln>
        </p:spPr>
        <p:txBody>
          <a:bodyPr lIns="0" tIns="0" rIns="0" bIns="0"/>
          <a:lstStyle/>
          <a:p>
            <a:pPr algn="ctr" defTabSz="584200">
              <a:defRPr sz="56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uFillTx/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279" name="H+"/>
          <p:cNvSpPr txBox="1"/>
          <p:nvPr/>
        </p:nvSpPr>
        <p:spPr>
          <a:xfrm>
            <a:off x="8331564" y="4093746"/>
            <a:ext cx="460461" cy="5177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72248" tIns="72248" rIns="72248" bIns="72248" anchor="ctr">
            <a:spAutoFit/>
          </a:bodyPr>
          <a:lstStyle/>
          <a:p>
            <a:pPr>
              <a:defRPr>
                <a:solidFill>
                  <a:schemeClr val="accent2">
                    <a:hueOff val="-2473792"/>
                    <a:satOff val="-50209"/>
                    <a:lumOff val="23543"/>
                  </a:schemeClr>
                </a:solidFill>
              </a:defRPr>
            </a:pPr>
            <a:r>
              <a:rPr>
                <a:latin typeface="Times New Roman Antimatter"/>
                <a:ea typeface="Times New Roman Antimatter"/>
                <a:cs typeface="Times New Roman Antimatter"/>
                <a:sym typeface="Times New Roman Antimatter"/>
              </a:rPr>
              <a:t>H</a:t>
            </a:r>
            <a:r>
              <a:rPr baseline="31999"/>
              <a:t>+</a:t>
            </a:r>
          </a:p>
        </p:txBody>
      </p:sp>
      <p:sp>
        <p:nvSpPr>
          <p:cNvPr id="280" name="Ligne"/>
          <p:cNvSpPr/>
          <p:nvPr/>
        </p:nvSpPr>
        <p:spPr>
          <a:xfrm flipH="1">
            <a:off x="6707404" y="4307076"/>
            <a:ext cx="71929" cy="577540"/>
          </a:xfrm>
          <a:prstGeom prst="line">
            <a:avLst/>
          </a:prstGeom>
          <a:ln w="50800">
            <a:solidFill>
              <a:schemeClr val="accent2">
                <a:hueOff val="-2473792"/>
                <a:satOff val="-50209"/>
                <a:lumOff val="23543"/>
              </a:schemeClr>
            </a:solidFill>
            <a:miter lim="400000"/>
            <a:tailEnd type="triangle"/>
          </a:ln>
        </p:spPr>
        <p:txBody>
          <a:bodyPr lIns="0" tIns="0" rIns="0" bIns="0"/>
          <a:lstStyle/>
          <a:p>
            <a:pPr algn="ctr" defTabSz="584200">
              <a:defRPr sz="56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uFillTx/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281" name="Ligne"/>
          <p:cNvSpPr/>
          <p:nvPr/>
        </p:nvSpPr>
        <p:spPr>
          <a:xfrm flipH="1">
            <a:off x="6540290" y="5774930"/>
            <a:ext cx="50276" cy="357730"/>
          </a:xfrm>
          <a:prstGeom prst="line">
            <a:avLst/>
          </a:prstGeom>
          <a:ln w="50800">
            <a:solidFill>
              <a:schemeClr val="accent2">
                <a:hueOff val="-2473792"/>
                <a:satOff val="-50209"/>
                <a:lumOff val="23543"/>
              </a:schemeClr>
            </a:solidFill>
            <a:miter lim="400000"/>
            <a:tailEnd type="triangle"/>
          </a:ln>
        </p:spPr>
        <p:txBody>
          <a:bodyPr lIns="0" tIns="0" rIns="0" bIns="0"/>
          <a:lstStyle/>
          <a:p>
            <a:pPr algn="ctr" defTabSz="584200">
              <a:defRPr sz="56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uFillTx/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282" name="Ligne"/>
          <p:cNvSpPr/>
          <p:nvPr/>
        </p:nvSpPr>
        <p:spPr>
          <a:xfrm flipH="1" flipV="1">
            <a:off x="7778151" y="3607528"/>
            <a:ext cx="2246992" cy="507250"/>
          </a:xfrm>
          <a:prstGeom prst="line">
            <a:avLst/>
          </a:prstGeom>
          <a:ln w="50800">
            <a:solidFill>
              <a:schemeClr val="accent1"/>
            </a:solidFill>
            <a:miter lim="400000"/>
            <a:tailEnd type="triangle"/>
          </a:ln>
        </p:spPr>
        <p:txBody>
          <a:bodyPr lIns="0" tIns="0" rIns="0" bIns="0"/>
          <a:lstStyle/>
          <a:p>
            <a:pPr algn="ctr" defTabSz="584200">
              <a:defRPr sz="56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uFillTx/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283" name="Be+"/>
          <p:cNvSpPr txBox="1"/>
          <p:nvPr/>
        </p:nvSpPr>
        <p:spPr>
          <a:xfrm>
            <a:off x="8579555" y="3294051"/>
            <a:ext cx="483529" cy="5127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72248" tIns="72248" rIns="72248" bIns="72248" anchor="ctr">
            <a:spAutoFit/>
          </a:bodyPr>
          <a:lstStyle/>
          <a:p>
            <a:pPr>
              <a:defRPr>
                <a:solidFill>
                  <a:schemeClr val="accent1"/>
                </a:solidFill>
              </a:defRPr>
            </a:pPr>
            <a:r>
              <a:t>Be</a:t>
            </a:r>
            <a:r>
              <a:rPr baseline="31999"/>
              <a:t>+</a:t>
            </a:r>
          </a:p>
        </p:txBody>
      </p:sp>
      <p:sp>
        <p:nvSpPr>
          <p:cNvPr id="284" name="Ligne"/>
          <p:cNvSpPr/>
          <p:nvPr/>
        </p:nvSpPr>
        <p:spPr>
          <a:xfrm flipH="1">
            <a:off x="6809721" y="4311862"/>
            <a:ext cx="59093" cy="420465"/>
          </a:xfrm>
          <a:prstGeom prst="line">
            <a:avLst/>
          </a:prstGeom>
          <a:ln w="50800">
            <a:solidFill>
              <a:schemeClr val="accent1"/>
            </a:solidFill>
            <a:miter lim="400000"/>
            <a:tailEnd type="triangle"/>
          </a:ln>
        </p:spPr>
        <p:txBody>
          <a:bodyPr lIns="0" tIns="0" rIns="0" bIns="0"/>
          <a:lstStyle/>
          <a:p>
            <a:pPr algn="ctr" defTabSz="584200">
              <a:defRPr sz="56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uFillTx/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285" name="Ligne"/>
          <p:cNvSpPr/>
          <p:nvPr/>
        </p:nvSpPr>
        <p:spPr>
          <a:xfrm flipH="1">
            <a:off x="6645932" y="5743562"/>
            <a:ext cx="59093" cy="420465"/>
          </a:xfrm>
          <a:prstGeom prst="line">
            <a:avLst/>
          </a:prstGeom>
          <a:ln w="50800">
            <a:solidFill>
              <a:schemeClr val="accent1"/>
            </a:solidFill>
            <a:miter lim="400000"/>
            <a:tailEnd type="triangle"/>
          </a:ln>
        </p:spPr>
        <p:txBody>
          <a:bodyPr lIns="0" tIns="0" rIns="0" bIns="0"/>
          <a:lstStyle/>
          <a:p>
            <a:pPr algn="ctr" defTabSz="584200">
              <a:defRPr sz="56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uFillTx/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286" name="Ligne"/>
          <p:cNvSpPr/>
          <p:nvPr/>
        </p:nvSpPr>
        <p:spPr>
          <a:xfrm flipH="1" flipV="1">
            <a:off x="8114923" y="3590996"/>
            <a:ext cx="1738285" cy="399232"/>
          </a:xfrm>
          <a:prstGeom prst="line">
            <a:avLst/>
          </a:prstGeom>
          <a:ln w="50800">
            <a:solidFill>
              <a:schemeClr val="accent5"/>
            </a:solidFill>
            <a:miter lim="400000"/>
          </a:ln>
        </p:spPr>
        <p:txBody>
          <a:bodyPr lIns="0" tIns="0" rIns="0" bIns="0"/>
          <a:lstStyle/>
          <a:p>
            <a:pPr algn="ctr" defTabSz="584200">
              <a:defRPr sz="56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uFillTx/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287" name="Ligne"/>
          <p:cNvSpPr/>
          <p:nvPr/>
        </p:nvSpPr>
        <p:spPr>
          <a:xfrm flipH="1" flipV="1">
            <a:off x="8064123" y="3984696"/>
            <a:ext cx="1738285" cy="399232"/>
          </a:xfrm>
          <a:prstGeom prst="line">
            <a:avLst/>
          </a:prstGeom>
          <a:ln w="50800">
            <a:solidFill>
              <a:schemeClr val="accent5"/>
            </a:solidFill>
            <a:miter lim="400000"/>
          </a:ln>
        </p:spPr>
        <p:txBody>
          <a:bodyPr lIns="0" tIns="0" rIns="0" bIns="0"/>
          <a:lstStyle/>
          <a:p>
            <a:pPr algn="ctr" defTabSz="584200">
              <a:defRPr sz="56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uFillTx/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288" name="Ligne"/>
          <p:cNvSpPr/>
          <p:nvPr/>
        </p:nvSpPr>
        <p:spPr>
          <a:xfrm>
            <a:off x="7403748" y="5436066"/>
            <a:ext cx="926041" cy="297865"/>
          </a:xfrm>
          <a:prstGeom prst="line">
            <a:avLst/>
          </a:prstGeom>
          <a:ln w="12700">
            <a:solidFill>
              <a:schemeClr val="accent5"/>
            </a:solidFill>
            <a:miter lim="400000"/>
          </a:ln>
        </p:spPr>
        <p:txBody>
          <a:bodyPr lIns="0" tIns="0" rIns="0" bIns="0"/>
          <a:lstStyle/>
          <a:p>
            <a:pPr algn="ctr" defTabSz="584200">
              <a:defRPr sz="56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uFillTx/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289" name="Deceleration drift tube"/>
          <p:cNvSpPr txBox="1"/>
          <p:nvPr/>
        </p:nvSpPr>
        <p:spPr>
          <a:xfrm>
            <a:off x="7930512" y="2674227"/>
            <a:ext cx="2336191" cy="5127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72248" tIns="72248" rIns="72248" bIns="72248" anchor="ctr">
            <a:spAutoFit/>
          </a:bodyPr>
          <a:lstStyle>
            <a:lvl1pPr>
              <a:defRPr>
                <a:solidFill>
                  <a:schemeClr val="accent5"/>
                </a:solidFill>
              </a:defRPr>
            </a:lvl1pPr>
          </a:lstStyle>
          <a:p>
            <a:pPr/>
            <a:r>
              <a:t>Deceleration drift tube</a:t>
            </a:r>
          </a:p>
        </p:txBody>
      </p:sp>
      <p:sp>
        <p:nvSpPr>
          <p:cNvPr id="290" name="HV"/>
          <p:cNvSpPr txBox="1"/>
          <p:nvPr/>
        </p:nvSpPr>
        <p:spPr>
          <a:xfrm>
            <a:off x="9557739" y="2930626"/>
            <a:ext cx="410802" cy="5127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72248" tIns="72248" rIns="72248" bIns="72248" anchor="ctr">
            <a:spAutoFit/>
          </a:bodyPr>
          <a:lstStyle>
            <a:lvl1pPr>
              <a:defRPr>
                <a:solidFill>
                  <a:schemeClr val="accent5"/>
                </a:solidFill>
              </a:defRPr>
            </a:lvl1pPr>
          </a:lstStyle>
          <a:p>
            <a:pPr/>
            <a:r>
              <a:t>HV</a:t>
            </a:r>
          </a:p>
        </p:txBody>
      </p:sp>
      <p:sp>
        <p:nvSpPr>
          <p:cNvPr id="291" name="4 keV"/>
          <p:cNvSpPr txBox="1"/>
          <p:nvPr/>
        </p:nvSpPr>
        <p:spPr>
          <a:xfrm>
            <a:off x="9397292" y="4502979"/>
            <a:ext cx="668274" cy="51279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72248" tIns="72248" rIns="72248" bIns="72248" anchor="ctr">
            <a:spAutoFit/>
          </a:bodyPr>
          <a:lstStyle>
            <a:lvl1pPr>
              <a:defRPr>
                <a:solidFill>
                  <a:schemeClr val="accent5"/>
                </a:solidFill>
              </a:defRPr>
            </a:lvl1pPr>
          </a:lstStyle>
          <a:p>
            <a:pPr/>
            <a:r>
              <a:t>4 keV</a:t>
            </a:r>
          </a:p>
        </p:txBody>
      </p:sp>
      <p:sp>
        <p:nvSpPr>
          <p:cNvPr id="292" name="~1 keV"/>
          <p:cNvSpPr txBox="1"/>
          <p:nvPr/>
        </p:nvSpPr>
        <p:spPr>
          <a:xfrm>
            <a:off x="7564170" y="4184312"/>
            <a:ext cx="767394" cy="5127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72248" tIns="72248" rIns="72248" bIns="72248" anchor="ctr">
            <a:spAutoFit/>
          </a:bodyPr>
          <a:lstStyle>
            <a:lvl1pPr>
              <a:defRPr>
                <a:solidFill>
                  <a:schemeClr val="accent5"/>
                </a:solidFill>
              </a:defRPr>
            </a:lvl1pPr>
          </a:lstStyle>
          <a:p>
            <a:pPr/>
            <a:r>
              <a:t>~1 keV</a:t>
            </a:r>
          </a:p>
        </p:txBody>
      </p:sp>
      <p:sp>
        <p:nvSpPr>
          <p:cNvPr id="293" name="Ligne"/>
          <p:cNvSpPr/>
          <p:nvPr/>
        </p:nvSpPr>
        <p:spPr>
          <a:xfrm flipV="1">
            <a:off x="9524317" y="3421696"/>
            <a:ext cx="154303" cy="557574"/>
          </a:xfrm>
          <a:prstGeom prst="line">
            <a:avLst/>
          </a:prstGeom>
          <a:ln w="12700">
            <a:solidFill>
              <a:schemeClr val="accent5"/>
            </a:solidFill>
            <a:miter lim="400000"/>
          </a:ln>
        </p:spPr>
        <p:txBody>
          <a:bodyPr lIns="0" tIns="0" rIns="0" bIns="0"/>
          <a:lstStyle/>
          <a:p>
            <a:pPr algn="ctr" defTabSz="584200">
              <a:defRPr sz="56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uFillTx/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294" name="~980 eV"/>
          <p:cNvSpPr txBox="1"/>
          <p:nvPr/>
        </p:nvSpPr>
        <p:spPr>
          <a:xfrm>
            <a:off x="8329401" y="5514996"/>
            <a:ext cx="996292" cy="51279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72248" tIns="72248" rIns="72248" bIns="72248" anchor="ctr">
            <a:spAutoFit/>
          </a:bodyPr>
          <a:lstStyle>
            <a:lvl1pPr>
              <a:defRPr>
                <a:solidFill>
                  <a:schemeClr val="accent5"/>
                </a:solidFill>
              </a:defRPr>
            </a:lvl1pPr>
          </a:lstStyle>
          <a:p>
            <a:pPr/>
            <a:r>
              <a:t>~980 eV</a:t>
            </a:r>
          </a:p>
        </p:txBody>
      </p:sp>
      <p:sp>
        <p:nvSpPr>
          <p:cNvPr id="295" name="Ligne"/>
          <p:cNvSpPr/>
          <p:nvPr/>
        </p:nvSpPr>
        <p:spPr>
          <a:xfrm>
            <a:off x="7023199" y="6767359"/>
            <a:ext cx="926041" cy="297865"/>
          </a:xfrm>
          <a:prstGeom prst="line">
            <a:avLst/>
          </a:prstGeom>
          <a:ln w="12700">
            <a:solidFill>
              <a:schemeClr val="accent5"/>
            </a:solidFill>
            <a:miter lim="400000"/>
          </a:ln>
        </p:spPr>
        <p:txBody>
          <a:bodyPr lIns="0" tIns="0" rIns="0" bIns="0"/>
          <a:lstStyle/>
          <a:p>
            <a:pPr algn="ctr" defTabSz="584200">
              <a:defRPr sz="56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uFillTx/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296" name="ground"/>
          <p:cNvSpPr txBox="1"/>
          <p:nvPr/>
        </p:nvSpPr>
        <p:spPr>
          <a:xfrm>
            <a:off x="7778152" y="6952964"/>
            <a:ext cx="833771" cy="5127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72248" tIns="72248" rIns="72248" bIns="72248" anchor="ctr">
            <a:spAutoFit/>
          </a:bodyPr>
          <a:lstStyle>
            <a:lvl1pPr>
              <a:defRPr>
                <a:solidFill>
                  <a:schemeClr val="accent5"/>
                </a:solidFill>
              </a:defRPr>
            </a:lvl1pPr>
          </a:lstStyle>
          <a:p>
            <a:pPr/>
            <a:r>
              <a:t>ground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8" name="image1.png" descr="image1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-1" y="291253"/>
            <a:ext cx="1300481" cy="469619"/>
          </a:xfrm>
          <a:prstGeom prst="rect">
            <a:avLst/>
          </a:prstGeom>
          <a:ln w="12700">
            <a:miter lim="400000"/>
          </a:ln>
        </p:spPr>
      </p:pic>
      <p:sp>
        <p:nvSpPr>
          <p:cNvPr id="299" name="GBAR collaboration meeting November 2018, CERN"/>
          <p:cNvSpPr txBox="1"/>
          <p:nvPr/>
        </p:nvSpPr>
        <p:spPr>
          <a:xfrm>
            <a:off x="4443306" y="9004299"/>
            <a:ext cx="4136250" cy="590975"/>
          </a:xfrm>
          <a:prstGeom prst="rect">
            <a:avLst/>
          </a:prstGeom>
          <a:ln w="12700"/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4186" tIns="54186" rIns="54186" bIns="54186" anchor="ctr">
            <a:spAutoFit/>
          </a:bodyPr>
          <a:lstStyle>
            <a:lvl1pPr algn="ctr">
              <a:buClr>
                <a:srgbClr val="9B9B9B"/>
              </a:buClr>
              <a:defRPr sz="1600">
                <a:solidFill>
                  <a:srgbClr val="9B9B9B"/>
                </a:solidFill>
                <a:uFill>
                  <a:solidFill>
                    <a:srgbClr val="9B9B9B"/>
                  </a:solidFill>
                </a:u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/>
            <a:r>
              <a:t>GBAR collaboration meeting November 2018, CERN</a:t>
            </a:r>
          </a:p>
        </p:txBody>
      </p:sp>
      <p:pic>
        <p:nvPicPr>
          <p:cNvPr id="300" name="droppedImage.tiff" descr="droppedImage.tiff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54186" y="9147612"/>
            <a:ext cx="538416" cy="469619"/>
          </a:xfrm>
          <a:prstGeom prst="rect">
            <a:avLst/>
          </a:prstGeom>
          <a:ln w="12700">
            <a:miter lim="400000"/>
          </a:ln>
        </p:spPr>
      </p:pic>
      <p:sp>
        <p:nvSpPr>
          <p:cNvPr id="301" name="Titre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defTabSz="448055">
              <a:defRPr sz="3332"/>
            </a:pPr>
          </a:p>
        </p:txBody>
      </p:sp>
      <p:sp>
        <p:nvSpPr>
          <p:cNvPr id="302" name="Corps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303" name="Numéro de diapositive"/>
          <p:cNvSpPr txBox="1"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304" name="Precision Trap design (Mainz)"/>
          <p:cNvSpPr txBox="1"/>
          <p:nvPr/>
        </p:nvSpPr>
        <p:spPr>
          <a:xfrm>
            <a:off x="1537547" y="153528"/>
            <a:ext cx="10837334" cy="673101"/>
          </a:xfrm>
          <a:prstGeom prst="rect">
            <a:avLst/>
          </a:prstGeom>
          <a:gradFill>
            <a:gsLst>
              <a:gs pos="0">
                <a:srgbClr val="F0F7FF"/>
              </a:gs>
              <a:gs pos="35000">
                <a:srgbClr val="D9EBFF"/>
              </a:gs>
              <a:gs pos="100000">
                <a:srgbClr val="C6E6E9"/>
              </a:gs>
            </a:gsLst>
            <a:lin ang="16200000"/>
          </a:gradFill>
          <a:ln w="12700">
            <a:solidFill>
              <a:srgbClr val="000000"/>
            </a:solidFill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4186" tIns="54186" rIns="54186" bIns="54186">
            <a:spAutoFit/>
          </a:bodyPr>
          <a:lstStyle>
            <a:lvl1pPr algn="ctr">
              <a:tabLst>
                <a:tab pos="1028700" algn="l"/>
                <a:tab pos="2057400" algn="l"/>
                <a:tab pos="3086100" algn="l"/>
                <a:tab pos="4114800" algn="l"/>
                <a:tab pos="5143500" algn="l"/>
                <a:tab pos="6172200" algn="l"/>
                <a:tab pos="7200900" algn="l"/>
                <a:tab pos="8229600" algn="l"/>
                <a:tab pos="9258300" algn="l"/>
                <a:tab pos="10287000" algn="l"/>
              </a:tabLst>
              <a:defRPr sz="3400">
                <a:solidFill>
                  <a:srgbClr val="7A7A7A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38000"/>
                    </a:srgbClr>
                  </a:outerShdw>
                </a:effectLst>
                <a:uFill>
                  <a:solidFill>
                    <a:srgbClr val="7A7A7A"/>
                  </a:solidFill>
                </a:uFill>
                <a:latin typeface="+mn-lt"/>
                <a:ea typeface="+mn-ea"/>
                <a:cs typeface="+mn-cs"/>
                <a:sym typeface="Tahoma"/>
              </a:defRPr>
            </a:lvl1pPr>
          </a:lstStyle>
          <a:p>
            <a:pPr/>
            <a:r>
              <a:t>Precision Trap design (Mainz)</a:t>
            </a:r>
          </a:p>
        </p:txBody>
      </p:sp>
      <p:sp>
        <p:nvSpPr>
          <p:cNvPr id="305" name="Ligne"/>
          <p:cNvSpPr/>
          <p:nvPr/>
        </p:nvSpPr>
        <p:spPr>
          <a:xfrm>
            <a:off x="10189352" y="4978400"/>
            <a:ext cx="512515" cy="2258"/>
          </a:xfrm>
          <a:prstGeom prst="line">
            <a:avLst/>
          </a:prstGeom>
          <a:ln w="50800">
            <a:solidFill>
              <a:srgbClr val="FFFFFF"/>
            </a:solidFill>
            <a:tailEnd type="triangle"/>
          </a:ln>
        </p:spPr>
        <p:txBody>
          <a:bodyPr lIns="0" tIns="0" rIns="0" bIns="0"/>
          <a:lstStyle/>
          <a:p>
            <a:pPr>
              <a:buClrTx/>
              <a:defRPr sz="1600">
                <a:uFillTx/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06" name="Ligne"/>
          <p:cNvSpPr/>
          <p:nvPr/>
        </p:nvSpPr>
        <p:spPr>
          <a:xfrm flipH="1">
            <a:off x="11006667" y="4978400"/>
            <a:ext cx="517031" cy="2258"/>
          </a:xfrm>
          <a:prstGeom prst="line">
            <a:avLst/>
          </a:prstGeom>
          <a:ln w="50800">
            <a:solidFill>
              <a:srgbClr val="FFFFFF"/>
            </a:solidFill>
            <a:tailEnd type="triangle"/>
          </a:ln>
        </p:spPr>
        <p:txBody>
          <a:bodyPr lIns="0" tIns="0" rIns="0" bIns="0"/>
          <a:lstStyle/>
          <a:p>
            <a:pPr>
              <a:buClrTx/>
              <a:defRPr sz="1600">
                <a:uFillTx/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07" name="9nm"/>
          <p:cNvSpPr txBox="1"/>
          <p:nvPr/>
        </p:nvSpPr>
        <p:spPr>
          <a:xfrm>
            <a:off x="10394808" y="4262684"/>
            <a:ext cx="1444979" cy="46990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4186" tIns="54186" rIns="54186" bIns="54186">
            <a:spAutoFit/>
          </a:bodyPr>
          <a:lstStyle>
            <a:lvl1pPr>
              <a:spcBef>
                <a:spcPts val="900"/>
              </a:spcBef>
              <a:tabLst>
                <a:tab pos="1028700" algn="l"/>
              </a:tabLst>
              <a:defRPr b="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>
              <a:defRPr b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</a:defRPr>
            </a:pPr>
            <a:r>
              <a:rPr b="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9nm</a:t>
            </a:r>
          </a:p>
        </p:txBody>
      </p:sp>
      <p:sp>
        <p:nvSpPr>
          <p:cNvPr id="308" name="Rectangle"/>
          <p:cNvSpPr/>
          <p:nvPr/>
        </p:nvSpPr>
        <p:spPr>
          <a:xfrm>
            <a:off x="10732348" y="3438596"/>
            <a:ext cx="162561" cy="2673210"/>
          </a:xfrm>
          <a:prstGeom prst="rect">
            <a:avLst/>
          </a:prstGeom>
          <a:solidFill>
            <a:srgbClr val="FFFFFF"/>
          </a:solidFill>
          <a:ln w="12700">
            <a:solidFill>
              <a:srgbClr val="FFFFFF"/>
            </a:solidFill>
            <a:miter lim="400000"/>
          </a:ln>
        </p:spPr>
        <p:txBody>
          <a:bodyPr lIns="54186" tIns="54186" rIns="54186" bIns="54186" anchor="ctr"/>
          <a:lstStyle/>
          <a:p>
            <a:pPr algn="ctr" defTabSz="584200">
              <a:defRPr sz="56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uFillTx/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309" name="Trap modeling: Singer et al,…"/>
          <p:cNvSpPr txBox="1"/>
          <p:nvPr/>
        </p:nvSpPr>
        <p:spPr>
          <a:xfrm>
            <a:off x="8769208" y="8769208"/>
            <a:ext cx="4082064" cy="80010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4186" tIns="54186" rIns="54186" bIns="54186">
            <a:spAutoFit/>
          </a:bodyPr>
          <a:lstStyle/>
          <a:p>
            <a:pPr>
              <a:tabLst>
                <a:tab pos="1028700" algn="l"/>
                <a:tab pos="2057400" algn="l"/>
                <a:tab pos="3086100" algn="l"/>
              </a:tabLst>
              <a:defRPr sz="2200">
                <a:latin typeface="Arial"/>
                <a:ea typeface="Arial"/>
                <a:cs typeface="Arial"/>
                <a:sym typeface="Arial"/>
              </a:defRPr>
            </a:pPr>
            <a:r>
              <a:rPr>
                <a:solidFill>
                  <a:srgbClr val="007600"/>
                </a:solidFill>
                <a:uFill>
                  <a:solidFill>
                    <a:srgbClr val="007600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Trap modeling: Singer et al, </a:t>
            </a:r>
          </a:p>
          <a:p>
            <a:pPr>
              <a:tabLst>
                <a:tab pos="1028700" algn="l"/>
                <a:tab pos="2057400" algn="l"/>
                <a:tab pos="3086100" algn="l"/>
              </a:tabLst>
              <a:defRPr sz="2200">
                <a:latin typeface="Arial"/>
                <a:ea typeface="Arial"/>
                <a:cs typeface="Arial"/>
                <a:sym typeface="Arial"/>
              </a:defRPr>
            </a:pPr>
            <a:r>
              <a:rPr>
                <a:solidFill>
                  <a:srgbClr val="007600"/>
                </a:solidFill>
                <a:uFill>
                  <a:solidFill>
                    <a:srgbClr val="007600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Rev. Mod. Phys. 82, 2609 (2010) </a:t>
            </a:r>
          </a:p>
        </p:txBody>
      </p:sp>
      <p:pic>
        <p:nvPicPr>
          <p:cNvPr id="310" name="image9.png" descr="image9.png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6065837" y="2529394"/>
            <a:ext cx="6771888" cy="5151651"/>
          </a:xfrm>
          <a:prstGeom prst="rect">
            <a:avLst/>
          </a:prstGeom>
        </p:spPr>
      </p:pic>
      <p:sp>
        <p:nvSpPr>
          <p:cNvPr id="311" name="Required:…"/>
          <p:cNvSpPr txBox="1"/>
          <p:nvPr/>
        </p:nvSpPr>
        <p:spPr>
          <a:xfrm>
            <a:off x="508000" y="1702047"/>
            <a:ext cx="4732303" cy="3865316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4186" tIns="54186" rIns="54186" bIns="54186">
            <a:spAutoFit/>
          </a:bodyPr>
          <a:lstStyle/>
          <a:p>
            <a:pPr marL="285750" indent="-284163">
              <a:tabLst>
                <a:tab pos="1028700" algn="l"/>
                <a:tab pos="2057400" algn="l"/>
                <a:tab pos="3086100" algn="l"/>
                <a:tab pos="4114800" algn="l"/>
              </a:tabLst>
            </a:pPr>
            <a:r>
              <a:t>Required:</a:t>
            </a:r>
          </a:p>
          <a:p>
            <a:pPr marL="285750" indent="-284163">
              <a:tabLst>
                <a:tab pos="1028700" algn="l"/>
                <a:tab pos="2057400" algn="l"/>
                <a:tab pos="3086100" algn="l"/>
                <a:tab pos="4114800" algn="l"/>
              </a:tabLst>
              <a:defRPr sz="1100"/>
            </a:pPr>
            <a:r>
              <a:t>  </a:t>
            </a:r>
          </a:p>
          <a:p>
            <a:pPr marL="380470" indent="-378883">
              <a:buSzPct val="45000"/>
              <a:buChar char="•"/>
              <a:tabLst>
                <a:tab pos="1028700" algn="l"/>
                <a:tab pos="2057400" algn="l"/>
                <a:tab pos="3086100" algn="l"/>
                <a:tab pos="4114800" algn="l"/>
              </a:tabLst>
            </a:pPr>
            <a:r>
              <a:t>Symmetric trap fields </a:t>
            </a:r>
          </a:p>
          <a:p>
            <a:pPr marL="380470" indent="-378883">
              <a:buSzPct val="45000"/>
              <a:buChar char="•"/>
              <a:tabLst>
                <a:tab pos="1028700" algn="l"/>
                <a:tab pos="2057400" algn="l"/>
                <a:tab pos="3086100" algn="l"/>
                <a:tab pos="4114800" algn="l"/>
              </a:tabLst>
            </a:pPr>
            <a:r>
              <a:t>Design for few µm </a:t>
            </a:r>
          </a:p>
          <a:p>
            <a:pPr marL="285750" indent="-284163">
              <a:tabLst>
                <a:tab pos="1028700" algn="l"/>
                <a:tab pos="2057400" algn="l"/>
                <a:tab pos="3086100" algn="l"/>
                <a:tab pos="4114800" algn="l"/>
              </a:tabLst>
            </a:pPr>
            <a:r>
              <a:t>     precision fabrication</a:t>
            </a:r>
          </a:p>
          <a:p>
            <a:pPr marL="380470" indent="-378883">
              <a:buSzPct val="45000"/>
              <a:buChar char="•"/>
              <a:tabLst>
                <a:tab pos="1028700" algn="l"/>
                <a:tab pos="2057400" algn="l"/>
                <a:tab pos="3086100" algn="l"/>
                <a:tab pos="4114800" algn="l"/>
              </a:tabLst>
            </a:pPr>
            <a:r>
              <a:t>Segmented electrodes </a:t>
            </a:r>
          </a:p>
          <a:p>
            <a:pPr marL="285750" indent="-284163">
              <a:tabLst>
                <a:tab pos="1028700" algn="l"/>
                <a:tab pos="2057400" algn="l"/>
                <a:tab pos="3086100" algn="l"/>
                <a:tab pos="4114800" algn="l"/>
              </a:tabLst>
            </a:pPr>
            <a:r>
              <a:t>     for versatile potentials</a:t>
            </a:r>
          </a:p>
          <a:p>
            <a:pPr marL="380470" indent="-378883">
              <a:buSzPct val="45000"/>
              <a:buChar char="•"/>
              <a:tabLst>
                <a:tab pos="1028700" algn="l"/>
                <a:tab pos="2057400" algn="l"/>
                <a:tab pos="3086100" algn="l"/>
                <a:tab pos="4114800" algn="l"/>
              </a:tabLst>
            </a:pPr>
            <a:r>
              <a:t>High voltage switching</a:t>
            </a:r>
          </a:p>
          <a:p>
            <a:pPr marL="380470" indent="-378883">
              <a:buSzPct val="45000"/>
              <a:buChar char="•"/>
              <a:tabLst>
                <a:tab pos="1028700" algn="l"/>
                <a:tab pos="2057400" algn="l"/>
                <a:tab pos="3086100" algn="l"/>
                <a:tab pos="4114800" algn="l"/>
              </a:tabLst>
            </a:pPr>
            <a:r>
              <a:t>No-charging for stable </a:t>
            </a:r>
          </a:p>
          <a:p>
            <a:pPr marL="285750" indent="-284163">
              <a:tabLst>
                <a:tab pos="1028700" algn="l"/>
                <a:tab pos="2057400" algn="l"/>
                <a:tab pos="3086100" algn="l"/>
                <a:tab pos="4114800" algn="l"/>
              </a:tabLst>
            </a:pPr>
            <a:r>
              <a:t>     micro motion compensation</a:t>
            </a:r>
          </a:p>
        </p:txBody>
      </p:sp>
      <p:pic>
        <p:nvPicPr>
          <p:cNvPr id="312" name="image10.png" descr="image10.png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5051080" y="834531"/>
            <a:ext cx="3397137" cy="2525046"/>
          </a:xfrm>
          <a:prstGeom prst="rect">
            <a:avLst/>
          </a:prstGeom>
        </p:spPr>
      </p:pic>
      <p:sp>
        <p:nvSpPr>
          <p:cNvPr id="313" name="Trap electrodes…"/>
          <p:cNvSpPr txBox="1"/>
          <p:nvPr/>
        </p:nvSpPr>
        <p:spPr>
          <a:xfrm>
            <a:off x="628203" y="6576561"/>
            <a:ext cx="6520464" cy="1701801"/>
          </a:xfrm>
          <a:prstGeom prst="rect">
            <a:avLst/>
          </a:prstGeom>
          <a:ln w="12700"/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4186" tIns="54186" rIns="54186" bIns="54186">
            <a:spAutoFit/>
          </a:bodyPr>
          <a:lstStyle/>
          <a:p>
            <a:pPr marL="285750" indent="-284163">
              <a:tabLst>
                <a:tab pos="1028700" algn="l"/>
                <a:tab pos="2057400" algn="l"/>
                <a:tab pos="3086100" algn="l"/>
                <a:tab pos="4114800" algn="l"/>
                <a:tab pos="5143500" algn="l"/>
                <a:tab pos="6172200" algn="l"/>
                <a:tab pos="7200900" algn="l"/>
                <a:tab pos="8229600" algn="l"/>
                <a:tab pos="9258300" algn="l"/>
                <a:tab pos="10287000" algn="l"/>
                <a:tab pos="11315700" algn="l"/>
                <a:tab pos="12344400" algn="l"/>
              </a:tabLst>
            </a:pPr>
            <a:r>
              <a:t>Trap electrodes</a:t>
            </a:r>
          </a:p>
          <a:p>
            <a:pPr marL="380470" indent="-378883">
              <a:buSzPct val="45000"/>
              <a:buChar char="•"/>
              <a:tabLst>
                <a:tab pos="1028700" algn="l"/>
                <a:tab pos="2057400" algn="l"/>
                <a:tab pos="3086100" algn="l"/>
                <a:tab pos="4114800" algn="l"/>
                <a:tab pos="5143500" algn="l"/>
                <a:tab pos="6172200" algn="l"/>
                <a:tab pos="7200900" algn="l"/>
                <a:tab pos="8229600" algn="l"/>
                <a:tab pos="9258300" algn="l"/>
                <a:tab pos="10287000" algn="l"/>
                <a:tab pos="11315700" algn="l"/>
                <a:tab pos="12344400" algn="l"/>
              </a:tabLst>
            </a:pPr>
            <a:r>
              <a:t>125 µm thickness</a:t>
            </a:r>
          </a:p>
          <a:p>
            <a:pPr marL="380470" indent="-378883">
              <a:buSzPct val="45000"/>
              <a:buChar char="•"/>
              <a:tabLst>
                <a:tab pos="1028700" algn="l"/>
                <a:tab pos="2057400" algn="l"/>
                <a:tab pos="3086100" algn="l"/>
                <a:tab pos="4114800" algn="l"/>
                <a:tab pos="5143500" algn="l"/>
                <a:tab pos="6172200" algn="l"/>
                <a:tab pos="7200900" algn="l"/>
                <a:tab pos="8229600" algn="l"/>
                <a:tab pos="9258300" algn="l"/>
                <a:tab pos="10287000" algn="l"/>
                <a:tab pos="11315700" algn="l"/>
                <a:tab pos="12344400" algn="l"/>
              </a:tabLst>
            </a:pPr>
            <a:r>
              <a:t>11 electrodes</a:t>
            </a:r>
          </a:p>
          <a:p>
            <a:pPr marL="380470" indent="-378883">
              <a:buSzPct val="45000"/>
              <a:buChar char="•"/>
              <a:tabLst>
                <a:tab pos="1028700" algn="l"/>
                <a:tab pos="2057400" algn="l"/>
                <a:tab pos="3086100" algn="l"/>
                <a:tab pos="4114800" algn="l"/>
                <a:tab pos="5143500" algn="l"/>
                <a:tab pos="6172200" algn="l"/>
                <a:tab pos="7200900" algn="l"/>
                <a:tab pos="8229600" algn="l"/>
                <a:tab pos="9258300" algn="l"/>
                <a:tab pos="10287000" algn="l"/>
                <a:tab pos="11315700" algn="l"/>
                <a:tab pos="12344400" algn="l"/>
              </a:tabLst>
            </a:pPr>
            <a:r>
              <a:t>960 µm distance between chips</a:t>
            </a:r>
          </a:p>
        </p:txBody>
      </p:sp>
      <p:pic>
        <p:nvPicPr>
          <p:cNvPr id="314" name="image19.png" descr="image19.png"/>
          <p:cNvPicPr>
            <a:picLocks noChangeAspect="1"/>
          </p:cNvPicPr>
          <p:nvPr/>
        </p:nvPicPr>
        <p:blipFill>
          <a:blip r:embed="rId7">
            <a:extLst/>
          </a:blip>
          <a:stretch>
            <a:fillRect/>
          </a:stretch>
        </p:blipFill>
        <p:spPr>
          <a:xfrm>
            <a:off x="4951153" y="7254480"/>
            <a:ext cx="2263799" cy="1697850"/>
          </a:xfrm>
          <a:prstGeom prst="rect">
            <a:avLst/>
          </a:prstGeom>
        </p:spPr>
      </p:pic>
    </p:spTree>
  </p:cSld>
  <p:clrMapOvr>
    <a:masterClrMapping/>
  </p:clrMapOvr>
  <p:transition xmlns:p14="http://schemas.microsoft.com/office/powerpoint/2010/main" spd="med" advClick="1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8" name="image1.png" descr="image1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1" y="291253"/>
            <a:ext cx="1300481" cy="469619"/>
          </a:xfrm>
          <a:prstGeom prst="rect">
            <a:avLst/>
          </a:prstGeom>
          <a:ln w="12700">
            <a:miter lim="400000"/>
          </a:ln>
        </p:spPr>
      </p:pic>
      <p:sp>
        <p:nvSpPr>
          <p:cNvPr id="319" name="GBAR collaboration meeting November 2018, CERN"/>
          <p:cNvSpPr txBox="1"/>
          <p:nvPr/>
        </p:nvSpPr>
        <p:spPr>
          <a:xfrm>
            <a:off x="4443306" y="9004299"/>
            <a:ext cx="4136250" cy="590975"/>
          </a:xfrm>
          <a:prstGeom prst="rect">
            <a:avLst/>
          </a:prstGeom>
          <a:ln w="12700"/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4186" tIns="54186" rIns="54186" bIns="54186" anchor="ctr">
            <a:spAutoFit/>
          </a:bodyPr>
          <a:lstStyle>
            <a:lvl1pPr algn="ctr">
              <a:buClr>
                <a:srgbClr val="9B9B9B"/>
              </a:buClr>
              <a:defRPr sz="1600">
                <a:solidFill>
                  <a:srgbClr val="9B9B9B"/>
                </a:solidFill>
                <a:uFill>
                  <a:solidFill>
                    <a:srgbClr val="9B9B9B"/>
                  </a:solidFill>
                </a:u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/>
            <a:r>
              <a:t>GBAR collaboration meeting November 2018, CERN</a:t>
            </a:r>
          </a:p>
        </p:txBody>
      </p:sp>
      <p:pic>
        <p:nvPicPr>
          <p:cNvPr id="320" name="droppedImage.tiff" descr="droppedImage.tiff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54186" y="9147612"/>
            <a:ext cx="538416" cy="469619"/>
          </a:xfrm>
          <a:prstGeom prst="rect">
            <a:avLst/>
          </a:prstGeom>
          <a:ln w="12700">
            <a:miter lim="400000"/>
          </a:ln>
        </p:spPr>
      </p:pic>
      <p:sp>
        <p:nvSpPr>
          <p:cNvPr id="321" name="Feedtrough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448055">
              <a:defRPr sz="3332"/>
            </a:lvl1pPr>
          </a:lstStyle>
          <a:p>
            <a:pPr/>
            <a:r>
              <a:t>Feedtrough</a:t>
            </a:r>
          </a:p>
        </p:txBody>
      </p:sp>
      <p:sp>
        <p:nvSpPr>
          <p:cNvPr id="322" name="Capture trap: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Capture trap:</a:t>
            </a:r>
          </a:p>
          <a:p>
            <a:pPr lvl="1"/>
            <a:r>
              <a:t>2x4x7=56 for the ITO trap. </a:t>
            </a:r>
          </a:p>
          <a:p>
            <a:pPr lvl="1"/>
            <a:r>
              <a:t>The ITO trap must be at high-voltage </a:t>
            </a:r>
          </a:p>
          <a:p>
            <a:pPr lvl="1"/>
            <a:r>
              <a:t>It requires low impedance coupling to HF generator</a:t>
            </a:r>
          </a:p>
          <a:p>
            <a:pPr/>
            <a:r>
              <a:t>Precision trap</a:t>
            </a:r>
          </a:p>
          <a:p>
            <a:pPr lvl="1"/>
            <a:r>
              <a:t>13x4=52 for the precision trap (+1 for low power HF)</a:t>
            </a:r>
          </a:p>
          <a:p>
            <a:pPr lvl="1"/>
            <a:r>
              <a:t>2x2 pins for magnet coils</a:t>
            </a:r>
          </a:p>
          <a:p>
            <a:pPr lvl="1"/>
            <a:r>
              <a:t>The precision trap is close to ground</a:t>
            </a:r>
          </a:p>
          <a:p>
            <a:pPr/>
            <a:r>
              <a:t>Bender</a:t>
            </a:r>
          </a:p>
          <a:p>
            <a:pPr lvl="1"/>
            <a:r>
              <a:t>2 pins for ± electrodes</a:t>
            </a:r>
          </a:p>
          <a:p>
            <a:pPr lvl="1"/>
            <a:r>
              <a:t>2 compensation electrodes (?)</a:t>
            </a:r>
          </a:p>
          <a:p>
            <a:pPr lvl="1"/>
            <a:r>
              <a:t>Ground</a:t>
            </a:r>
          </a:p>
          <a:p>
            <a:pPr lvl="1"/>
            <a:r>
              <a:t>Incoming beam should be decelerated to &lt; 1 kV</a:t>
            </a:r>
          </a:p>
          <a:p>
            <a:pPr/>
            <a:r>
              <a:t>Decelerator</a:t>
            </a:r>
          </a:p>
          <a:p>
            <a:pPr lvl="1"/>
            <a:r>
              <a:t>1 electrode, 4 kV</a:t>
            </a:r>
          </a:p>
        </p:txBody>
      </p:sp>
      <p:sp>
        <p:nvSpPr>
          <p:cNvPr id="323" name="Numéro de diapositive"/>
          <p:cNvSpPr txBox="1"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5" name="image1.png" descr="image1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1" y="291253"/>
            <a:ext cx="1300481" cy="469619"/>
          </a:xfrm>
          <a:prstGeom prst="rect">
            <a:avLst/>
          </a:prstGeom>
          <a:ln w="12700">
            <a:miter lim="400000"/>
          </a:ln>
        </p:spPr>
      </p:pic>
      <p:sp>
        <p:nvSpPr>
          <p:cNvPr id="326" name="GBAR collaboration meeting November 2018, CERN"/>
          <p:cNvSpPr txBox="1"/>
          <p:nvPr/>
        </p:nvSpPr>
        <p:spPr>
          <a:xfrm>
            <a:off x="4443306" y="9004299"/>
            <a:ext cx="4136250" cy="590975"/>
          </a:xfrm>
          <a:prstGeom prst="rect">
            <a:avLst/>
          </a:prstGeom>
          <a:ln w="12700"/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4186" tIns="54186" rIns="54186" bIns="54186" anchor="ctr">
            <a:spAutoFit/>
          </a:bodyPr>
          <a:lstStyle>
            <a:lvl1pPr algn="ctr">
              <a:buClr>
                <a:srgbClr val="9B9B9B"/>
              </a:buClr>
              <a:defRPr sz="1600">
                <a:solidFill>
                  <a:srgbClr val="9B9B9B"/>
                </a:solidFill>
                <a:uFill>
                  <a:solidFill>
                    <a:srgbClr val="9B9B9B"/>
                  </a:solidFill>
                </a:u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/>
            <a:r>
              <a:t>GBAR collaboration meeting November 2018, CERN</a:t>
            </a:r>
          </a:p>
        </p:txBody>
      </p:sp>
      <p:pic>
        <p:nvPicPr>
          <p:cNvPr id="327" name="droppedImage.tiff" descr="droppedImage.tiff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54186" y="9147612"/>
            <a:ext cx="538416" cy="469619"/>
          </a:xfrm>
          <a:prstGeom prst="rect">
            <a:avLst/>
          </a:prstGeom>
          <a:ln w="12700">
            <a:miter lim="400000"/>
          </a:ln>
        </p:spPr>
      </p:pic>
      <p:sp>
        <p:nvSpPr>
          <p:cNvPr id="328" name="List of material inside the trap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448055">
              <a:defRPr sz="3332"/>
            </a:lvl1pPr>
          </a:lstStyle>
          <a:p>
            <a:pPr/>
            <a:r>
              <a:t>List of material inside the trap</a:t>
            </a:r>
          </a:p>
        </p:txBody>
      </p:sp>
      <p:sp>
        <p:nvSpPr>
          <p:cNvPr id="329" name="Kapton (40 m of insulated wire or?)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>
              <a:defRPr>
                <a:solidFill>
                  <a:schemeClr val="accent5"/>
                </a:solidFill>
              </a:defRPr>
            </a:pPr>
            <a:r>
              <a:t>Kapton (40 m of insulated wire or?)</a:t>
            </a:r>
          </a:p>
          <a:p>
            <a:pPr/>
            <a:r>
              <a:t>316L steel</a:t>
            </a:r>
          </a:p>
          <a:p>
            <a:pPr/>
            <a:r>
              <a:t>304L steel (connectors)</a:t>
            </a:r>
          </a:p>
          <a:p>
            <a:pPr/>
            <a:r>
              <a:t>Gold</a:t>
            </a:r>
          </a:p>
          <a:p>
            <a:pPr/>
            <a:r>
              <a:t>Be-Cu (connectors)</a:t>
            </a:r>
          </a:p>
          <a:p>
            <a:pPr/>
            <a:r>
              <a:t>macor</a:t>
            </a:r>
          </a:p>
          <a:p>
            <a:pPr/>
            <a:r>
              <a:t>ITO (Indium Tin oxyde)</a:t>
            </a:r>
          </a:p>
          <a:p>
            <a:pPr/>
            <a:r>
              <a:t>Fused Silica glass</a:t>
            </a:r>
          </a:p>
          <a:p>
            <a:pPr/>
            <a:r>
              <a:t>Lenses, mirrors…</a:t>
            </a:r>
          </a:p>
        </p:txBody>
      </p:sp>
      <p:sp>
        <p:nvSpPr>
          <p:cNvPr id="330" name="Numéro de diapositive"/>
          <p:cNvSpPr txBox="1"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2" name="image1.png" descr="image1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1" y="291253"/>
            <a:ext cx="1300481" cy="469619"/>
          </a:xfrm>
          <a:prstGeom prst="rect">
            <a:avLst/>
          </a:prstGeom>
          <a:ln w="12700">
            <a:miter lim="400000"/>
          </a:ln>
        </p:spPr>
      </p:pic>
      <p:sp>
        <p:nvSpPr>
          <p:cNvPr id="333" name="GBAR collaboration meeting November 2018, CERN"/>
          <p:cNvSpPr txBox="1"/>
          <p:nvPr/>
        </p:nvSpPr>
        <p:spPr>
          <a:xfrm>
            <a:off x="4443306" y="9004299"/>
            <a:ext cx="4136250" cy="590975"/>
          </a:xfrm>
          <a:prstGeom prst="rect">
            <a:avLst/>
          </a:prstGeom>
          <a:ln w="12700"/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4186" tIns="54186" rIns="54186" bIns="54186" anchor="ctr">
            <a:spAutoFit/>
          </a:bodyPr>
          <a:lstStyle>
            <a:lvl1pPr algn="ctr">
              <a:buClr>
                <a:srgbClr val="9B9B9B"/>
              </a:buClr>
              <a:defRPr sz="1600">
                <a:solidFill>
                  <a:srgbClr val="9B9B9B"/>
                </a:solidFill>
                <a:uFill>
                  <a:solidFill>
                    <a:srgbClr val="9B9B9B"/>
                  </a:solidFill>
                </a:u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/>
            <a:r>
              <a:t>GBAR collaboration meeting November 2018, CERN</a:t>
            </a:r>
          </a:p>
        </p:txBody>
      </p:sp>
      <p:pic>
        <p:nvPicPr>
          <p:cNvPr id="334" name="droppedImage.tiff" descr="droppedImage.tiff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54186" y="9147612"/>
            <a:ext cx="538416" cy="469619"/>
          </a:xfrm>
          <a:prstGeom prst="rect">
            <a:avLst/>
          </a:prstGeom>
          <a:ln w="12700">
            <a:miter lim="400000"/>
          </a:ln>
        </p:spPr>
      </p:pic>
      <p:sp>
        <p:nvSpPr>
          <p:cNvPr id="335" name="Choice of pump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448055">
              <a:defRPr sz="3332"/>
            </a:lvl1pPr>
          </a:lstStyle>
          <a:p>
            <a:pPr/>
            <a:r>
              <a:t>Choice of pump</a:t>
            </a:r>
          </a:p>
        </p:txBody>
      </p:sp>
      <p:sp>
        <p:nvSpPr>
          <p:cNvPr id="336" name="Three company consulted (Leybold, Pfeiffer, Edwards)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Three company consulted (Leybold, Pfeiffer, Edwards)</a:t>
            </a:r>
          </a:p>
          <a:p>
            <a:pPr/>
            <a:r>
              <a:t>Ion pump:</a:t>
            </a:r>
          </a:p>
          <a:p>
            <a:pPr lvl="1"/>
            <a:r>
              <a:t>Pumping speed for a CF160:</a:t>
            </a:r>
          </a:p>
          <a:p>
            <a:pPr lvl="2">
              <a:defRPr>
                <a:solidFill>
                  <a:schemeClr val="accent5"/>
                </a:solidFill>
              </a:defRPr>
            </a:pPr>
            <a:r>
              <a:t>H</a:t>
            </a:r>
            <a:r>
              <a:rPr baseline="-5999"/>
              <a:t>2</a:t>
            </a:r>
            <a:r>
              <a:t> 1930 l/s</a:t>
            </a:r>
          </a:p>
          <a:p>
            <a:pPr lvl="2"/>
            <a:r>
              <a:t>N</a:t>
            </a:r>
            <a:r>
              <a:rPr baseline="-5999"/>
              <a:t>2 </a:t>
            </a:r>
            <a:r>
              <a:t>880 l/s</a:t>
            </a:r>
          </a:p>
          <a:p>
            <a:pPr lvl="2"/>
            <a:r>
              <a:t>Limit vacuum &lt;10</a:t>
            </a:r>
            <a:r>
              <a:rPr baseline="31999"/>
              <a:t>-11</a:t>
            </a:r>
            <a:r>
              <a:t>mbars</a:t>
            </a:r>
          </a:p>
          <a:p>
            <a:pPr lvl="1"/>
            <a:r>
              <a:t>Problem: magnetic field</a:t>
            </a:r>
          </a:p>
          <a:p>
            <a:pPr lvl="2"/>
            <a:r>
              <a:t>Can it be shielded?</a:t>
            </a:r>
          </a:p>
          <a:p>
            <a:pPr/>
            <a:r>
              <a:t>Cryopump</a:t>
            </a:r>
          </a:p>
          <a:p>
            <a:pPr lvl="1"/>
            <a:r>
              <a:t>Pumping speed for a CF200:</a:t>
            </a:r>
          </a:p>
          <a:p>
            <a:pPr lvl="2">
              <a:defRPr>
                <a:solidFill>
                  <a:schemeClr val="accent5"/>
                </a:solidFill>
              </a:defRPr>
            </a:pPr>
            <a:r>
              <a:t>H</a:t>
            </a:r>
            <a:r>
              <a:rPr baseline="-5999"/>
              <a:t>2</a:t>
            </a:r>
            <a:r>
              <a:t> 2500 l/s</a:t>
            </a:r>
          </a:p>
          <a:p>
            <a:pPr lvl="2"/>
            <a:r>
              <a:t>N</a:t>
            </a:r>
            <a:r>
              <a:rPr baseline="-5999"/>
              <a:t>2 </a:t>
            </a:r>
            <a:r>
              <a:t>1500 l/s</a:t>
            </a:r>
          </a:p>
          <a:p>
            <a:pPr lvl="2"/>
            <a:r>
              <a:t>Limit vacuum &lt;10</a:t>
            </a:r>
            <a:r>
              <a:rPr baseline="31999"/>
              <a:t>-11</a:t>
            </a:r>
            <a:r>
              <a:t>mbars</a:t>
            </a:r>
          </a:p>
          <a:p>
            <a:pPr lvl="1"/>
            <a:r>
              <a:t>Problem: vibration due to cryocooler, very large…</a:t>
            </a:r>
          </a:p>
          <a:p>
            <a:pPr lvl="1"/>
            <a:r>
              <a:t>Can we build one using liquid He/N</a:t>
            </a:r>
            <a:r>
              <a:rPr baseline="-5999"/>
              <a:t>2</a:t>
            </a:r>
            <a:r>
              <a:t>? (Bruno question)</a:t>
            </a:r>
          </a:p>
        </p:txBody>
      </p:sp>
      <p:sp>
        <p:nvSpPr>
          <p:cNvPr id="337" name="Numéro de diapositive"/>
          <p:cNvSpPr txBox="1"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9" name="image1.png" descr="image1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1" y="291253"/>
            <a:ext cx="1300481" cy="469619"/>
          </a:xfrm>
          <a:prstGeom prst="rect">
            <a:avLst/>
          </a:prstGeom>
          <a:ln w="12700">
            <a:miter lim="400000"/>
          </a:ln>
        </p:spPr>
      </p:pic>
      <p:sp>
        <p:nvSpPr>
          <p:cNvPr id="340" name="GBAR collaboration meeting November 2018, CERN"/>
          <p:cNvSpPr txBox="1"/>
          <p:nvPr/>
        </p:nvSpPr>
        <p:spPr>
          <a:xfrm>
            <a:off x="4443306" y="9004299"/>
            <a:ext cx="4136250" cy="590975"/>
          </a:xfrm>
          <a:prstGeom prst="rect">
            <a:avLst/>
          </a:prstGeom>
          <a:ln w="12700"/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4186" tIns="54186" rIns="54186" bIns="54186" anchor="ctr">
            <a:spAutoFit/>
          </a:bodyPr>
          <a:lstStyle>
            <a:lvl1pPr algn="ctr">
              <a:buClr>
                <a:srgbClr val="9B9B9B"/>
              </a:buClr>
              <a:defRPr sz="1600">
                <a:solidFill>
                  <a:srgbClr val="9B9B9B"/>
                </a:solidFill>
                <a:uFill>
                  <a:solidFill>
                    <a:srgbClr val="9B9B9B"/>
                  </a:solidFill>
                </a:u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/>
            <a:r>
              <a:t>GBAR collaboration meeting November 2018, CERN</a:t>
            </a:r>
          </a:p>
        </p:txBody>
      </p:sp>
      <p:pic>
        <p:nvPicPr>
          <p:cNvPr id="341" name="droppedImage.tiff" descr="droppedImage.tiff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54186" y="9147612"/>
            <a:ext cx="538416" cy="469619"/>
          </a:xfrm>
          <a:prstGeom prst="rect">
            <a:avLst/>
          </a:prstGeom>
          <a:ln w="12700">
            <a:miter lim="400000"/>
          </a:ln>
        </p:spPr>
      </p:pic>
      <p:sp>
        <p:nvSpPr>
          <p:cNvPr id="342" name="Choice of pump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448055">
              <a:defRPr sz="3332"/>
            </a:lvl1pPr>
          </a:lstStyle>
          <a:p>
            <a:pPr/>
            <a:r>
              <a:t>Choice of pump</a:t>
            </a:r>
          </a:p>
        </p:txBody>
      </p:sp>
      <p:sp>
        <p:nvSpPr>
          <p:cNvPr id="343" name="Turbo-pump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Turbo-pump</a:t>
            </a:r>
          </a:p>
          <a:p>
            <a:pPr lvl="1"/>
            <a:r>
              <a:t>Pumping speed for a CF160</a:t>
            </a:r>
          </a:p>
          <a:p>
            <a:pPr lvl="2"/>
            <a:r>
              <a:t>H</a:t>
            </a:r>
            <a:r>
              <a:rPr baseline="-5999"/>
              <a:t>2 </a:t>
            </a:r>
            <a:r>
              <a:t>480 l/s</a:t>
            </a:r>
          </a:p>
          <a:p>
            <a:pPr lvl="2"/>
            <a:r>
              <a:t>N</a:t>
            </a:r>
            <a:r>
              <a:rPr baseline="-5999"/>
              <a:t>2 </a:t>
            </a:r>
            <a:r>
              <a:t>685 l/s</a:t>
            </a:r>
          </a:p>
          <a:p>
            <a:pPr lvl="1"/>
            <a:r>
              <a:t>Special model: </a:t>
            </a:r>
          </a:p>
          <a:p>
            <a:pPr lvl="2"/>
            <a:r>
              <a:t>high-compression ratio for H</a:t>
            </a:r>
            <a:r>
              <a:rPr baseline="-5999"/>
              <a:t>2 </a:t>
            </a:r>
            <a:r>
              <a:t>(10</a:t>
            </a:r>
            <a:r>
              <a:rPr baseline="31999"/>
              <a:t>5</a:t>
            </a:r>
            <a:r>
              <a:t> against 10</a:t>
            </a:r>
            <a:r>
              <a:rPr baseline="31999"/>
              <a:t>3</a:t>
            </a:r>
            <a:r>
              <a:t> in earlier models)</a:t>
            </a:r>
          </a:p>
          <a:p>
            <a:pPr lvl="2"/>
            <a:r>
              <a:t>Fully magnetic bearing: 2 orders of magnitude less vibration</a:t>
            </a:r>
          </a:p>
          <a:p>
            <a:pPr lvl="2"/>
            <a:r>
              <a:t>Vertical with dampers to reduce vibrations</a:t>
            </a:r>
          </a:p>
          <a:p>
            <a:pPr lvl="1"/>
            <a:r>
              <a:t>To get to ultra-high vacuum, one can put two in cascade (add compression ratios) ~10</a:t>
            </a:r>
            <a:r>
              <a:rPr baseline="31999"/>
              <a:t>10</a:t>
            </a:r>
          </a:p>
          <a:p>
            <a:pPr lvl="1"/>
          </a:p>
          <a:p>
            <a:pPr/>
            <a:r>
              <a:t>In all cases, main issue is to bake properly the components at the different stages of fabrication. </a:t>
            </a:r>
          </a:p>
        </p:txBody>
      </p:sp>
      <p:sp>
        <p:nvSpPr>
          <p:cNvPr id="344" name="Numéro de diapositive"/>
          <p:cNvSpPr txBox="1"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6" name="image1.png" descr="image1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1" y="291253"/>
            <a:ext cx="1300481" cy="469619"/>
          </a:xfrm>
          <a:prstGeom prst="rect">
            <a:avLst/>
          </a:prstGeom>
          <a:ln w="12700">
            <a:miter lim="400000"/>
          </a:ln>
        </p:spPr>
      </p:pic>
      <p:sp>
        <p:nvSpPr>
          <p:cNvPr id="347" name="GBAR collaboration meeting November 2018, CERN"/>
          <p:cNvSpPr txBox="1"/>
          <p:nvPr/>
        </p:nvSpPr>
        <p:spPr>
          <a:xfrm>
            <a:off x="4443306" y="9004299"/>
            <a:ext cx="4136250" cy="590975"/>
          </a:xfrm>
          <a:prstGeom prst="rect">
            <a:avLst/>
          </a:prstGeom>
          <a:ln w="12700"/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4186" tIns="54186" rIns="54186" bIns="54186" anchor="ctr">
            <a:spAutoFit/>
          </a:bodyPr>
          <a:lstStyle>
            <a:lvl1pPr algn="ctr">
              <a:buClr>
                <a:srgbClr val="9B9B9B"/>
              </a:buClr>
              <a:defRPr sz="1600">
                <a:solidFill>
                  <a:srgbClr val="9B9B9B"/>
                </a:solidFill>
                <a:uFill>
                  <a:solidFill>
                    <a:srgbClr val="9B9B9B"/>
                  </a:solidFill>
                </a:u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/>
            <a:r>
              <a:t>GBAR collaboration meeting November 2018, CERN</a:t>
            </a:r>
          </a:p>
        </p:txBody>
      </p:sp>
      <p:pic>
        <p:nvPicPr>
          <p:cNvPr id="348" name="droppedImage.tiff" descr="droppedImage.tiff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54186" y="9147612"/>
            <a:ext cx="538416" cy="469619"/>
          </a:xfrm>
          <a:prstGeom prst="rect">
            <a:avLst/>
          </a:prstGeom>
          <a:ln w="12700">
            <a:miter lim="400000"/>
          </a:ln>
        </p:spPr>
      </p:pic>
      <p:sp>
        <p:nvSpPr>
          <p:cNvPr id="349" name="Choice of pump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Choice of pump</a:t>
            </a:r>
          </a:p>
        </p:txBody>
      </p:sp>
      <p:sp>
        <p:nvSpPr>
          <p:cNvPr id="350" name="Numéro de diapositive"/>
          <p:cNvSpPr txBox="1"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351" name="Image" descr="Image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2200628" y="1520225"/>
            <a:ext cx="8719325" cy="3324991"/>
          </a:xfrm>
          <a:prstGeom prst="rect">
            <a:avLst/>
          </a:prstGeom>
          <a:ln w="12700">
            <a:miter lim="400000"/>
          </a:ln>
        </p:spPr>
      </p:pic>
      <p:pic>
        <p:nvPicPr>
          <p:cNvPr id="352" name="Image" descr="Image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2520654" y="5139354"/>
            <a:ext cx="6123473" cy="2281835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" name="image1.png" descr="image1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1" y="291253"/>
            <a:ext cx="1300481" cy="467361"/>
          </a:xfrm>
          <a:prstGeom prst="rect">
            <a:avLst/>
          </a:prstGeom>
          <a:ln w="12700">
            <a:miter lim="400000"/>
          </a:ln>
        </p:spPr>
      </p:pic>
      <p:sp>
        <p:nvSpPr>
          <p:cNvPr id="83" name="Introduction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Introduction</a:t>
            </a:r>
          </a:p>
        </p:txBody>
      </p:sp>
      <p:sp>
        <p:nvSpPr>
          <p:cNvPr id="84" name="Numéro de diapositive"/>
          <p:cNvSpPr txBox="1"/>
          <p:nvPr>
            <p:ph type="sldNum" sz="quarter" idx="2"/>
          </p:nvPr>
        </p:nvSpPr>
        <p:spPr>
          <a:xfrm>
            <a:off x="12008414" y="9198186"/>
            <a:ext cx="346146" cy="361246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85" name="Fighting for space"/>
          <p:cNvSpPr txBox="1"/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Fighting for space</a:t>
            </a:r>
          </a:p>
        </p:txBody>
      </p:sp>
      <p:sp>
        <p:nvSpPr>
          <p:cNvPr id="86" name="GBAR collaboration meeting November 2018, CERN"/>
          <p:cNvSpPr txBox="1"/>
          <p:nvPr/>
        </p:nvSpPr>
        <p:spPr>
          <a:xfrm>
            <a:off x="632177" y="9197199"/>
            <a:ext cx="11260998" cy="349674"/>
          </a:xfrm>
          <a:prstGeom prst="rect">
            <a:avLst/>
          </a:prstGeom>
          <a:solidFill>
            <a:srgbClr val="FFFFFF"/>
          </a:solidFill>
          <a:ln w="12700"/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4186" tIns="54186" rIns="54186" bIns="54186" anchor="ctr">
            <a:spAutoFit/>
          </a:bodyPr>
          <a:lstStyle>
            <a:lvl1pPr defTabSz="650240">
              <a:buClr>
                <a:srgbClr val="9A9A9A"/>
              </a:buClr>
              <a:defRPr sz="1600">
                <a:solidFill>
                  <a:srgbClr val="9A9A9A"/>
                </a:solidFill>
                <a:uFill>
                  <a:solidFill>
                    <a:srgbClr val="9A9A9A"/>
                  </a:solidFill>
                </a:u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/>
            <a:r>
              <a:t>GBAR collaboration meeting November 2018, CERN</a:t>
            </a:r>
          </a:p>
        </p:txBody>
      </p:sp>
    </p:spTree>
  </p:cSld>
  <p:clrMapOvr>
    <a:masterClrMapping/>
  </p:clrMapOvr>
  <p:transition xmlns:p14="http://schemas.microsoft.com/office/powerpoint/2010/main" spd="slow" advClick="1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4" name="image1.png" descr="image1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1" y="291253"/>
            <a:ext cx="1300481" cy="469619"/>
          </a:xfrm>
          <a:prstGeom prst="rect">
            <a:avLst/>
          </a:prstGeom>
          <a:ln w="12700">
            <a:miter lim="400000"/>
          </a:ln>
        </p:spPr>
      </p:pic>
      <p:sp>
        <p:nvSpPr>
          <p:cNvPr id="355" name="GBAR collaboration meeting November 2018, CERN"/>
          <p:cNvSpPr txBox="1"/>
          <p:nvPr/>
        </p:nvSpPr>
        <p:spPr>
          <a:xfrm>
            <a:off x="4443306" y="9004299"/>
            <a:ext cx="4136250" cy="590975"/>
          </a:xfrm>
          <a:prstGeom prst="rect">
            <a:avLst/>
          </a:prstGeom>
          <a:ln w="12700"/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4186" tIns="54186" rIns="54186" bIns="54186" anchor="ctr">
            <a:spAutoFit/>
          </a:bodyPr>
          <a:lstStyle>
            <a:lvl1pPr algn="ctr">
              <a:buClr>
                <a:srgbClr val="9B9B9B"/>
              </a:buClr>
              <a:defRPr sz="1600">
                <a:solidFill>
                  <a:srgbClr val="9B9B9B"/>
                </a:solidFill>
                <a:uFill>
                  <a:solidFill>
                    <a:srgbClr val="9B9B9B"/>
                  </a:solidFill>
                </a:u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/>
            <a:r>
              <a:t>GBAR collaboration meeting November 2018, CERN</a:t>
            </a:r>
          </a:p>
        </p:txBody>
      </p:sp>
      <p:pic>
        <p:nvPicPr>
          <p:cNvPr id="356" name="droppedImage.tiff" descr="droppedImage.tiff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54186" y="9147612"/>
            <a:ext cx="538416" cy="469619"/>
          </a:xfrm>
          <a:prstGeom prst="rect">
            <a:avLst/>
          </a:prstGeom>
          <a:ln w="12700">
            <a:miter lim="400000"/>
          </a:ln>
        </p:spPr>
      </p:pic>
      <p:sp>
        <p:nvSpPr>
          <p:cNvPr id="357" name="Choice of pump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Choice of pump</a:t>
            </a:r>
          </a:p>
        </p:txBody>
      </p:sp>
      <p:sp>
        <p:nvSpPr>
          <p:cNvPr id="358" name="Numéro de diapositive"/>
          <p:cNvSpPr txBox="1"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359" name="Image" descr="Image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782733" y="2319855"/>
            <a:ext cx="10710165" cy="4913174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1" name="image1.png" descr="image1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1" y="291253"/>
            <a:ext cx="1300481" cy="469619"/>
          </a:xfrm>
          <a:prstGeom prst="rect">
            <a:avLst/>
          </a:prstGeom>
          <a:ln w="12700">
            <a:miter lim="400000"/>
          </a:ln>
        </p:spPr>
      </p:pic>
      <p:sp>
        <p:nvSpPr>
          <p:cNvPr id="362" name="GBAR collaboration meeting November 2018, CERN"/>
          <p:cNvSpPr txBox="1"/>
          <p:nvPr/>
        </p:nvSpPr>
        <p:spPr>
          <a:xfrm>
            <a:off x="4443306" y="9004299"/>
            <a:ext cx="4136250" cy="590975"/>
          </a:xfrm>
          <a:prstGeom prst="rect">
            <a:avLst/>
          </a:prstGeom>
          <a:ln w="12700"/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4186" tIns="54186" rIns="54186" bIns="54186" anchor="ctr">
            <a:spAutoFit/>
          </a:bodyPr>
          <a:lstStyle>
            <a:lvl1pPr algn="ctr">
              <a:buClr>
                <a:srgbClr val="9B9B9B"/>
              </a:buClr>
              <a:defRPr sz="1600">
                <a:solidFill>
                  <a:srgbClr val="9B9B9B"/>
                </a:solidFill>
                <a:uFill>
                  <a:solidFill>
                    <a:srgbClr val="9B9B9B"/>
                  </a:solidFill>
                </a:u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/>
            <a:r>
              <a:t>GBAR collaboration meeting November 2018, CERN</a:t>
            </a:r>
          </a:p>
        </p:txBody>
      </p:sp>
      <p:pic>
        <p:nvPicPr>
          <p:cNvPr id="363" name="droppedImage.tiff" descr="droppedImage.tiff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54186" y="9147612"/>
            <a:ext cx="538416" cy="469619"/>
          </a:xfrm>
          <a:prstGeom prst="rect">
            <a:avLst/>
          </a:prstGeom>
          <a:ln w="12700">
            <a:miter lim="400000"/>
          </a:ln>
        </p:spPr>
      </p:pic>
      <p:sp>
        <p:nvSpPr>
          <p:cNvPr id="364" name="Simulation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Simulation</a:t>
            </a:r>
          </a:p>
        </p:txBody>
      </p:sp>
      <p:sp>
        <p:nvSpPr>
          <p:cNvPr id="365" name="Numéro de diapositive"/>
          <p:cNvSpPr txBox="1"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366" name="Image" descr="Image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1676400" y="1822450"/>
            <a:ext cx="9652000" cy="6108700"/>
          </a:xfrm>
          <a:prstGeom prst="rect">
            <a:avLst/>
          </a:prstGeom>
          <a:ln w="12700">
            <a:miter lim="400000"/>
          </a:ln>
        </p:spPr>
      </p:pic>
      <p:sp>
        <p:nvSpPr>
          <p:cNvPr id="367" name="300 days!"/>
          <p:cNvSpPr txBox="1"/>
          <p:nvPr/>
        </p:nvSpPr>
        <p:spPr>
          <a:xfrm>
            <a:off x="9623109" y="6525401"/>
            <a:ext cx="1115206" cy="51279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72248" tIns="72248" rIns="72248" bIns="72248" anchor="ctr">
            <a:spAutoFit/>
          </a:bodyPr>
          <a:lstStyle>
            <a:lvl1pPr>
              <a:defRPr>
                <a:solidFill>
                  <a:schemeClr val="accent5"/>
                </a:solidFill>
              </a:defRPr>
            </a:lvl1pPr>
          </a:lstStyle>
          <a:p>
            <a:pPr/>
            <a:r>
              <a:t>300 days!</a:t>
            </a:r>
          </a:p>
        </p:txBody>
      </p:sp>
      <p:sp>
        <p:nvSpPr>
          <p:cNvPr id="368" name="Flèche"/>
          <p:cNvSpPr/>
          <p:nvPr/>
        </p:nvSpPr>
        <p:spPr>
          <a:xfrm rot="5400000">
            <a:off x="9231325" y="4713274"/>
            <a:ext cx="1270001" cy="327052"/>
          </a:xfrm>
          <a:prstGeom prst="rightArrow">
            <a:avLst>
              <a:gd name="adj1" fmla="val 32000"/>
              <a:gd name="adj2" fmla="val 248524"/>
            </a:avLst>
          </a:prstGeom>
          <a:solidFill>
            <a:schemeClr val="accent5"/>
          </a:solidFill>
          <a:ln w="12700">
            <a:miter lim="400000"/>
          </a:ln>
          <a:effectLst>
            <a:outerShdw sx="100000" sy="100000" kx="0" ky="0" algn="b" rotWithShape="0" blurRad="50800" dist="25400" dir="5400000">
              <a:srgbClr val="000000">
                <a:alpha val="50000"/>
              </a:srgbClr>
            </a:outerShdw>
          </a:effectLst>
        </p:spPr>
        <p:txBody>
          <a:bodyPr lIns="72248" tIns="72248" rIns="72248" bIns="72248" anchor="ctr"/>
          <a:lstStyle/>
          <a:p>
            <a:pPr algn="ctr" defTabSz="584200">
              <a:defRPr sz="56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uFillTx/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369" name="Traced to the long CF160 connection"/>
          <p:cNvSpPr txBox="1"/>
          <p:nvPr/>
        </p:nvSpPr>
        <p:spPr>
          <a:xfrm>
            <a:off x="10232709" y="4194951"/>
            <a:ext cx="2111908" cy="88109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72248" tIns="72248" rIns="72248" bIns="72248" anchor="ctr">
            <a:spAutoFit/>
          </a:bodyPr>
          <a:lstStyle>
            <a:lvl1pPr>
              <a:defRPr>
                <a:solidFill>
                  <a:schemeClr val="accent5"/>
                </a:solidFill>
              </a:defRPr>
            </a:lvl1pPr>
          </a:lstStyle>
          <a:p>
            <a:pPr/>
            <a:r>
              <a:t>Traced to the long CF160 connection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1" name="image1.png" descr="image1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1" y="291253"/>
            <a:ext cx="1300481" cy="469619"/>
          </a:xfrm>
          <a:prstGeom prst="rect">
            <a:avLst/>
          </a:prstGeom>
          <a:ln w="12700">
            <a:miter lim="400000"/>
          </a:ln>
        </p:spPr>
      </p:pic>
      <p:sp>
        <p:nvSpPr>
          <p:cNvPr id="372" name="GBAR collaboration meeting November 2018, CERN"/>
          <p:cNvSpPr txBox="1"/>
          <p:nvPr/>
        </p:nvSpPr>
        <p:spPr>
          <a:xfrm>
            <a:off x="4443306" y="9004299"/>
            <a:ext cx="4136250" cy="590975"/>
          </a:xfrm>
          <a:prstGeom prst="rect">
            <a:avLst/>
          </a:prstGeom>
          <a:ln w="12700"/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4186" tIns="54186" rIns="54186" bIns="54186" anchor="ctr">
            <a:spAutoFit/>
          </a:bodyPr>
          <a:lstStyle>
            <a:lvl1pPr algn="ctr">
              <a:buClr>
                <a:srgbClr val="9B9B9B"/>
              </a:buClr>
              <a:defRPr sz="1600">
                <a:solidFill>
                  <a:srgbClr val="9B9B9B"/>
                </a:solidFill>
                <a:uFill>
                  <a:solidFill>
                    <a:srgbClr val="9B9B9B"/>
                  </a:solidFill>
                </a:u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/>
            <a:r>
              <a:t>GBAR collaboration meeting November 2018, CERN</a:t>
            </a:r>
          </a:p>
        </p:txBody>
      </p:sp>
      <p:pic>
        <p:nvPicPr>
          <p:cNvPr id="373" name="droppedImage.tiff" descr="droppedImage.tiff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54186" y="9147612"/>
            <a:ext cx="538416" cy="469619"/>
          </a:xfrm>
          <a:prstGeom prst="rect">
            <a:avLst/>
          </a:prstGeom>
          <a:ln w="12700">
            <a:miter lim="400000"/>
          </a:ln>
        </p:spPr>
      </p:pic>
      <p:sp>
        <p:nvSpPr>
          <p:cNvPr id="374" name="Simulation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Simulation</a:t>
            </a:r>
          </a:p>
        </p:txBody>
      </p:sp>
      <p:sp>
        <p:nvSpPr>
          <p:cNvPr id="375" name="Numéro de diapositive"/>
          <p:cNvSpPr txBox="1"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376" name="Image" descr="Image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1676400" y="1822450"/>
            <a:ext cx="9652000" cy="6108700"/>
          </a:xfrm>
          <a:prstGeom prst="rect">
            <a:avLst/>
          </a:prstGeom>
          <a:ln w="12700">
            <a:miter lim="400000"/>
          </a:ln>
        </p:spPr>
      </p:pic>
      <p:sp>
        <p:nvSpPr>
          <p:cNvPr id="377" name="300 days!"/>
          <p:cNvSpPr txBox="1"/>
          <p:nvPr/>
        </p:nvSpPr>
        <p:spPr>
          <a:xfrm>
            <a:off x="9623109" y="6525401"/>
            <a:ext cx="1115205" cy="51279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72248" tIns="72248" rIns="72248" bIns="72248" anchor="ctr">
            <a:spAutoFit/>
          </a:bodyPr>
          <a:lstStyle>
            <a:lvl1pPr>
              <a:defRPr>
                <a:solidFill>
                  <a:schemeClr val="accent5"/>
                </a:solidFill>
              </a:defRPr>
            </a:lvl1pPr>
          </a:lstStyle>
          <a:p>
            <a:pPr/>
            <a:r>
              <a:t>300 days!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9" name="image1.png" descr="image1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1" y="291253"/>
            <a:ext cx="1300481" cy="469619"/>
          </a:xfrm>
          <a:prstGeom prst="rect">
            <a:avLst/>
          </a:prstGeom>
          <a:ln w="12700">
            <a:miter lim="400000"/>
          </a:ln>
        </p:spPr>
      </p:pic>
      <p:sp>
        <p:nvSpPr>
          <p:cNvPr id="380" name="GBAR collaboration meeting November 2018, CERN"/>
          <p:cNvSpPr txBox="1"/>
          <p:nvPr/>
        </p:nvSpPr>
        <p:spPr>
          <a:xfrm>
            <a:off x="4443306" y="9004299"/>
            <a:ext cx="4136250" cy="590975"/>
          </a:xfrm>
          <a:prstGeom prst="rect">
            <a:avLst/>
          </a:prstGeom>
          <a:ln w="12700"/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4186" tIns="54186" rIns="54186" bIns="54186" anchor="ctr">
            <a:spAutoFit/>
          </a:bodyPr>
          <a:lstStyle>
            <a:lvl1pPr algn="ctr">
              <a:buClr>
                <a:srgbClr val="9B9B9B"/>
              </a:buClr>
              <a:defRPr sz="1600">
                <a:solidFill>
                  <a:srgbClr val="9B9B9B"/>
                </a:solidFill>
                <a:uFill>
                  <a:solidFill>
                    <a:srgbClr val="9B9B9B"/>
                  </a:solidFill>
                </a:u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/>
            <a:r>
              <a:t>GBAR collaboration meeting November 2018, CERN</a:t>
            </a:r>
          </a:p>
        </p:txBody>
      </p:sp>
      <p:pic>
        <p:nvPicPr>
          <p:cNvPr id="381" name="droppedImage.tiff" descr="droppedImage.tiff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54186" y="9147612"/>
            <a:ext cx="538416" cy="469619"/>
          </a:xfrm>
          <a:prstGeom prst="rect">
            <a:avLst/>
          </a:prstGeom>
          <a:ln w="12700">
            <a:miter lim="400000"/>
          </a:ln>
        </p:spPr>
      </p:pic>
      <p:sp>
        <p:nvSpPr>
          <p:cNvPr id="382" name="Add NEG in the dead angles from the trap?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Add NEG in the dead angles from the trap?</a:t>
            </a:r>
          </a:p>
        </p:txBody>
      </p:sp>
      <p:sp>
        <p:nvSpPr>
          <p:cNvPr id="383" name="Numéro de diapositive"/>
          <p:cNvSpPr txBox="1"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grpSp>
        <p:nvGrpSpPr>
          <p:cNvPr id="391" name="Groupe"/>
          <p:cNvGrpSpPr/>
          <p:nvPr/>
        </p:nvGrpSpPr>
        <p:grpSpPr>
          <a:xfrm flipH="1" rot="10800000">
            <a:off x="2077290" y="1018483"/>
            <a:ext cx="9669254" cy="8735118"/>
            <a:chOff x="0" y="0"/>
            <a:chExt cx="9669252" cy="8735117"/>
          </a:xfrm>
        </p:grpSpPr>
        <p:pic>
          <p:nvPicPr>
            <p:cNvPr id="384" name="Image" descr="Image"/>
            <p:cNvPicPr>
              <a:picLocks noChangeAspect="1"/>
            </p:cNvPicPr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373073" y="90118"/>
              <a:ext cx="9296180" cy="864500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385" name="Image" descr="Image"/>
            <p:cNvPicPr>
              <a:picLocks noChangeAspect="1"/>
            </p:cNvPicPr>
            <p:nvPr/>
          </p:nvPicPr>
          <p:blipFill>
            <a:blip r:embed="rId5">
              <a:extLst/>
            </a:blip>
            <a:stretch>
              <a:fillRect/>
            </a:stretch>
          </p:blipFill>
          <p:spPr>
            <a:xfrm flipH="1" rot="20115493">
              <a:off x="8112586" y="1976060"/>
              <a:ext cx="1105260" cy="643274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386" name="Image" descr="Image"/>
            <p:cNvPicPr>
              <a:picLocks noChangeAspect="1"/>
            </p:cNvPicPr>
            <p:nvPr/>
          </p:nvPicPr>
          <p:blipFill>
            <a:blip r:embed="rId5">
              <a:extLst/>
            </a:blip>
            <a:stretch>
              <a:fillRect/>
            </a:stretch>
          </p:blipFill>
          <p:spPr>
            <a:xfrm flipH="1" rot="20115493">
              <a:off x="8112586" y="2661860"/>
              <a:ext cx="1105261" cy="643274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387" name="Image" descr="Image"/>
            <p:cNvPicPr>
              <a:picLocks noChangeAspect="1"/>
            </p:cNvPicPr>
            <p:nvPr/>
          </p:nvPicPr>
          <p:blipFill>
            <a:blip r:embed="rId5">
              <a:extLst/>
            </a:blip>
            <a:stretch>
              <a:fillRect/>
            </a:stretch>
          </p:blipFill>
          <p:spPr>
            <a:xfrm rot="19805620">
              <a:off x="2092717" y="4732173"/>
              <a:ext cx="1104363" cy="64275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388" name="Connecteur droit avec flèche 65"/>
            <p:cNvSpPr/>
            <p:nvPr/>
          </p:nvSpPr>
          <p:spPr>
            <a:xfrm flipH="1" flipV="1">
              <a:off x="0" y="2393157"/>
              <a:ext cx="1037274" cy="451976"/>
            </a:xfrm>
            <a:prstGeom prst="line">
              <a:avLst/>
            </a:prstGeom>
            <a:noFill/>
            <a:ln w="38100" cap="flat">
              <a:solidFill>
                <a:srgbClr val="FF0000"/>
              </a:solidFill>
              <a:prstDash val="solid"/>
              <a:round/>
              <a:headEnd type="triangle" w="med" len="med"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defTabSz="1300480">
                <a:buClrTx/>
                <a:defRPr>
                  <a:uFillTx/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389" name="Connecteur droit avec flèche 65"/>
            <p:cNvSpPr/>
            <p:nvPr/>
          </p:nvSpPr>
          <p:spPr>
            <a:xfrm flipH="1">
              <a:off x="3295837" y="8028786"/>
              <a:ext cx="176304" cy="658150"/>
            </a:xfrm>
            <a:prstGeom prst="line">
              <a:avLst/>
            </a:prstGeom>
            <a:noFill/>
            <a:ln w="38100" cap="flat">
              <a:solidFill>
                <a:srgbClr val="FF0000"/>
              </a:solidFill>
              <a:prstDash val="solid"/>
              <a:round/>
              <a:headEnd type="triangle" w="med" len="med"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defTabSz="1300480">
                <a:buClrTx/>
                <a:defRPr>
                  <a:uFillTx/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390" name="Connecteur droit avec flèche 65"/>
            <p:cNvSpPr/>
            <p:nvPr/>
          </p:nvSpPr>
          <p:spPr>
            <a:xfrm flipV="1">
              <a:off x="5686563" y="-1"/>
              <a:ext cx="256075" cy="633809"/>
            </a:xfrm>
            <a:prstGeom prst="line">
              <a:avLst/>
            </a:prstGeom>
            <a:noFill/>
            <a:ln w="38100" cap="flat">
              <a:solidFill>
                <a:srgbClr val="FF0000"/>
              </a:solidFill>
              <a:prstDash val="solid"/>
              <a:round/>
              <a:headEnd type="triangle" w="med" len="med"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defTabSz="1300480">
                <a:buClrTx/>
                <a:defRPr>
                  <a:uFillTx/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</p:grpSp>
      <p:pic>
        <p:nvPicPr>
          <p:cNvPr id="392" name="Image" descr="Image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1403350" y="1066800"/>
            <a:ext cx="3568700" cy="2921000"/>
          </a:xfrm>
          <a:prstGeom prst="rect">
            <a:avLst/>
          </a:prstGeom>
          <a:ln w="12700">
            <a:miter lim="400000"/>
          </a:ln>
        </p:spPr>
      </p:pic>
      <p:pic>
        <p:nvPicPr>
          <p:cNvPr id="393" name="Image" descr="Image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361950" y="3380010"/>
            <a:ext cx="3209618" cy="2627090"/>
          </a:xfrm>
          <a:prstGeom prst="rect">
            <a:avLst/>
          </a:prstGeom>
          <a:ln w="12700">
            <a:miter lim="400000"/>
          </a:ln>
        </p:spPr>
      </p:pic>
      <p:sp>
        <p:nvSpPr>
          <p:cNvPr id="394" name="100 to 500 l/s depending on length"/>
          <p:cNvSpPr txBox="1"/>
          <p:nvPr/>
        </p:nvSpPr>
        <p:spPr>
          <a:xfrm>
            <a:off x="210197" y="5826901"/>
            <a:ext cx="3513124" cy="51279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72248" tIns="72248" rIns="72248" bIns="72248" anchor="ctr">
            <a:spAutoFit/>
          </a:bodyPr>
          <a:lstStyle/>
          <a:p>
            <a:pPr/>
            <a:r>
              <a:t>100 to 500 l/s depending on length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6" name="image1.png" descr="image1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1" y="291253"/>
            <a:ext cx="1300481" cy="469619"/>
          </a:xfrm>
          <a:prstGeom prst="rect">
            <a:avLst/>
          </a:prstGeom>
          <a:ln w="12700">
            <a:miter lim="400000"/>
          </a:ln>
        </p:spPr>
      </p:pic>
      <p:sp>
        <p:nvSpPr>
          <p:cNvPr id="397" name="GBAR collaboration meeting November 2018, CERN"/>
          <p:cNvSpPr txBox="1"/>
          <p:nvPr/>
        </p:nvSpPr>
        <p:spPr>
          <a:xfrm>
            <a:off x="4443306" y="9004299"/>
            <a:ext cx="4136250" cy="590975"/>
          </a:xfrm>
          <a:prstGeom prst="rect">
            <a:avLst/>
          </a:prstGeom>
          <a:ln w="12700"/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4186" tIns="54186" rIns="54186" bIns="54186" anchor="ctr">
            <a:spAutoFit/>
          </a:bodyPr>
          <a:lstStyle>
            <a:lvl1pPr algn="ctr">
              <a:buClr>
                <a:srgbClr val="9B9B9B"/>
              </a:buClr>
              <a:defRPr sz="1600">
                <a:solidFill>
                  <a:srgbClr val="9B9B9B"/>
                </a:solidFill>
                <a:uFill>
                  <a:solidFill>
                    <a:srgbClr val="9B9B9B"/>
                  </a:solidFill>
                </a:u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/>
            <a:r>
              <a:t>GBAR collaboration meeting November 2018, CERN</a:t>
            </a:r>
          </a:p>
        </p:txBody>
      </p:sp>
      <p:pic>
        <p:nvPicPr>
          <p:cNvPr id="398" name="droppedImage.tiff" descr="droppedImage.tiff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54186" y="9147612"/>
            <a:ext cx="538416" cy="469619"/>
          </a:xfrm>
          <a:prstGeom prst="rect">
            <a:avLst/>
          </a:prstGeom>
          <a:ln w="12700">
            <a:miter lim="400000"/>
          </a:ln>
        </p:spPr>
      </p:pic>
      <p:sp>
        <p:nvSpPr>
          <p:cNvPr id="399" name="And then…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448055">
              <a:defRPr sz="3332"/>
            </a:lvl1pPr>
          </a:lstStyle>
          <a:p>
            <a:pPr/>
            <a:r>
              <a:t>And then…</a:t>
            </a:r>
          </a:p>
        </p:txBody>
      </p:sp>
      <p:sp>
        <p:nvSpPr>
          <p:cNvPr id="400" name="High-voltages for the capture trap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High-voltages for the capture trap</a:t>
            </a:r>
          </a:p>
          <a:p>
            <a:pPr lvl="1"/>
            <a:r>
              <a:t>Will it work as expected </a:t>
            </a:r>
          </a:p>
          <a:p>
            <a:pPr/>
            <a:r>
              <a:t>Transfer between the two traps</a:t>
            </a:r>
          </a:p>
          <a:p>
            <a:pPr/>
            <a:r>
              <a:t>How to recognise we have </a:t>
            </a:r>
            <a:r>
              <a:rPr>
                <a:latin typeface="Times New Roman Antimatter"/>
                <a:ea typeface="Times New Roman Antimatter"/>
                <a:cs typeface="Times New Roman Antimatter"/>
                <a:sym typeface="Times New Roman Antimatter"/>
              </a:rPr>
              <a:t>H</a:t>
            </a:r>
            <a:r>
              <a:rPr baseline="31999"/>
              <a:t>+</a:t>
            </a:r>
            <a:r>
              <a:t> and not a proton…</a:t>
            </a:r>
          </a:p>
          <a:p>
            <a:pPr/>
            <a:r>
              <a:t>…</a:t>
            </a:r>
          </a:p>
        </p:txBody>
      </p:sp>
      <p:sp>
        <p:nvSpPr>
          <p:cNvPr id="401" name="Numéro de diapositive"/>
          <p:cNvSpPr txBox="1"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8" name="image1.png" descr="image1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1" y="291253"/>
            <a:ext cx="1300481" cy="469619"/>
          </a:xfrm>
          <a:prstGeom prst="rect">
            <a:avLst/>
          </a:prstGeom>
          <a:ln w="12700">
            <a:miter lim="400000"/>
          </a:ln>
        </p:spPr>
      </p:pic>
      <p:sp>
        <p:nvSpPr>
          <p:cNvPr id="89" name="GBAR collaboration meeting November 2018, CERN"/>
          <p:cNvSpPr txBox="1"/>
          <p:nvPr/>
        </p:nvSpPr>
        <p:spPr>
          <a:xfrm>
            <a:off x="4443306" y="9004299"/>
            <a:ext cx="4136250" cy="590975"/>
          </a:xfrm>
          <a:prstGeom prst="rect">
            <a:avLst/>
          </a:prstGeom>
          <a:ln w="12700"/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4186" tIns="54186" rIns="54186" bIns="54186" anchor="ctr">
            <a:spAutoFit/>
          </a:bodyPr>
          <a:lstStyle>
            <a:lvl1pPr algn="ctr">
              <a:buClr>
                <a:srgbClr val="9B9B9B"/>
              </a:buClr>
              <a:defRPr sz="1600">
                <a:solidFill>
                  <a:srgbClr val="9B9B9B"/>
                </a:solidFill>
                <a:uFill>
                  <a:solidFill>
                    <a:srgbClr val="9B9B9B"/>
                  </a:solidFill>
                </a:u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/>
            <a:r>
              <a:t>GBAR collaboration meeting November 2018, CERN</a:t>
            </a:r>
          </a:p>
        </p:txBody>
      </p:sp>
      <p:pic>
        <p:nvPicPr>
          <p:cNvPr id="90" name="droppedImage.tiff" descr="droppedImage.tiff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54186" y="9147612"/>
            <a:ext cx="538416" cy="469619"/>
          </a:xfrm>
          <a:prstGeom prst="rect">
            <a:avLst/>
          </a:prstGeom>
          <a:ln w="12700">
            <a:miter lim="400000"/>
          </a:ln>
        </p:spPr>
      </p:pic>
      <p:sp>
        <p:nvSpPr>
          <p:cNvPr id="91" name="General view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General view</a:t>
            </a:r>
          </a:p>
        </p:txBody>
      </p:sp>
      <p:sp>
        <p:nvSpPr>
          <p:cNvPr id="92" name="Numéro de diapositive"/>
          <p:cNvSpPr txBox="1"/>
          <p:nvPr>
            <p:ph type="sldNum" sz="quarter" idx="2"/>
          </p:nvPr>
        </p:nvSpPr>
        <p:spPr>
          <a:xfrm>
            <a:off x="12130497" y="9203972"/>
            <a:ext cx="224063" cy="349674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grpSp>
        <p:nvGrpSpPr>
          <p:cNvPr id="117" name="Group 54"/>
          <p:cNvGrpSpPr/>
          <p:nvPr/>
        </p:nvGrpSpPr>
        <p:grpSpPr>
          <a:xfrm>
            <a:off x="530458" y="2732725"/>
            <a:ext cx="11520003" cy="4481216"/>
            <a:chOff x="0" y="0"/>
            <a:chExt cx="11520001" cy="4481215"/>
          </a:xfrm>
        </p:grpSpPr>
        <p:sp>
          <p:nvSpPr>
            <p:cNvPr id="93" name="Rectangle 55"/>
            <p:cNvSpPr/>
            <p:nvPr/>
          </p:nvSpPr>
          <p:spPr>
            <a:xfrm>
              <a:off x="-1" y="4327211"/>
              <a:ext cx="11520002" cy="154005"/>
            </a:xfrm>
            <a:prstGeom prst="rect">
              <a:avLst/>
            </a:prstGeom>
            <a:solidFill>
              <a:srgbClr val="F8CBAD"/>
            </a:solidFill>
            <a:ln w="12700" cap="flat">
              <a:solidFill>
                <a:srgbClr val="C55A11">
                  <a:alpha val="4000"/>
                </a:srgbClr>
              </a:solidFill>
              <a:prstDash val="solid"/>
              <a:miter lim="800000"/>
            </a:ln>
            <a:effectLst/>
          </p:spPr>
          <p:txBody>
            <a:bodyPr wrap="square" lIns="48767" tIns="48767" rIns="48767" bIns="48767" numCol="1" anchor="ctr">
              <a:noAutofit/>
            </a:bodyPr>
            <a:lstStyle/>
            <a:p>
              <a:pPr algn="ctr" defTabSz="1300480">
                <a:buClrTx/>
                <a:defRPr>
                  <a:solidFill>
                    <a:srgbClr val="FFFFFF"/>
                  </a:solidFill>
                  <a:uFillTx/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94" name="Rectangle 56"/>
            <p:cNvSpPr/>
            <p:nvPr/>
          </p:nvSpPr>
          <p:spPr>
            <a:xfrm>
              <a:off x="-1" y="-1"/>
              <a:ext cx="11520002" cy="154006"/>
            </a:xfrm>
            <a:prstGeom prst="rect">
              <a:avLst/>
            </a:prstGeom>
            <a:solidFill>
              <a:srgbClr val="F8CBAD"/>
            </a:solidFill>
            <a:ln w="12700" cap="flat">
              <a:solidFill>
                <a:srgbClr val="C55A11">
                  <a:alpha val="4000"/>
                </a:srgbClr>
              </a:solidFill>
              <a:prstDash val="solid"/>
              <a:miter lim="800000"/>
            </a:ln>
            <a:effectLst/>
          </p:spPr>
          <p:txBody>
            <a:bodyPr wrap="square" lIns="48767" tIns="48767" rIns="48767" bIns="48767" numCol="1" anchor="ctr">
              <a:noAutofit/>
            </a:bodyPr>
            <a:lstStyle/>
            <a:p>
              <a:pPr algn="ctr" defTabSz="1300480">
                <a:buClrTx/>
                <a:defRPr>
                  <a:solidFill>
                    <a:srgbClr val="FFFFFF"/>
                  </a:solidFill>
                  <a:uFillTx/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95" name="Rectangle 61"/>
            <p:cNvSpPr/>
            <p:nvPr/>
          </p:nvSpPr>
          <p:spPr>
            <a:xfrm>
              <a:off x="-1" y="190647"/>
              <a:ext cx="11520002" cy="154005"/>
            </a:xfrm>
            <a:prstGeom prst="rect">
              <a:avLst/>
            </a:prstGeom>
            <a:solidFill>
              <a:srgbClr val="F8CBAD"/>
            </a:solidFill>
            <a:ln w="12700" cap="flat">
              <a:solidFill>
                <a:srgbClr val="C55A11">
                  <a:alpha val="4000"/>
                </a:srgbClr>
              </a:solidFill>
              <a:prstDash val="solid"/>
              <a:miter lim="800000"/>
            </a:ln>
            <a:effectLst/>
          </p:spPr>
          <p:txBody>
            <a:bodyPr wrap="square" lIns="48767" tIns="48767" rIns="48767" bIns="48767" numCol="1" anchor="ctr">
              <a:noAutofit/>
            </a:bodyPr>
            <a:lstStyle/>
            <a:p>
              <a:pPr algn="ctr" defTabSz="1300480">
                <a:buClrTx/>
                <a:defRPr>
                  <a:solidFill>
                    <a:srgbClr val="FFFFFF"/>
                  </a:solidFill>
                  <a:uFillTx/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96" name="Rectangle 62"/>
            <p:cNvSpPr/>
            <p:nvPr/>
          </p:nvSpPr>
          <p:spPr>
            <a:xfrm>
              <a:off x="-1" y="381918"/>
              <a:ext cx="11520002" cy="154006"/>
            </a:xfrm>
            <a:prstGeom prst="rect">
              <a:avLst/>
            </a:prstGeom>
            <a:solidFill>
              <a:srgbClr val="F8CBAD"/>
            </a:solidFill>
            <a:ln w="12700" cap="flat">
              <a:solidFill>
                <a:srgbClr val="C55A11">
                  <a:alpha val="4000"/>
                </a:srgbClr>
              </a:solidFill>
              <a:prstDash val="solid"/>
              <a:miter lim="800000"/>
            </a:ln>
            <a:effectLst/>
          </p:spPr>
          <p:txBody>
            <a:bodyPr wrap="square" lIns="48767" tIns="48767" rIns="48767" bIns="48767" numCol="1" anchor="ctr">
              <a:noAutofit/>
            </a:bodyPr>
            <a:lstStyle/>
            <a:p>
              <a:pPr algn="ctr" defTabSz="1300480">
                <a:buClrTx/>
                <a:defRPr>
                  <a:solidFill>
                    <a:srgbClr val="FFFFFF"/>
                  </a:solidFill>
                  <a:uFillTx/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97" name="Rectangle 63"/>
            <p:cNvSpPr/>
            <p:nvPr/>
          </p:nvSpPr>
          <p:spPr>
            <a:xfrm>
              <a:off x="-1" y="573190"/>
              <a:ext cx="11520002" cy="154005"/>
            </a:xfrm>
            <a:prstGeom prst="rect">
              <a:avLst/>
            </a:prstGeom>
            <a:solidFill>
              <a:srgbClr val="F8CBAD"/>
            </a:solidFill>
            <a:ln w="12700" cap="flat">
              <a:solidFill>
                <a:srgbClr val="C55A11">
                  <a:alpha val="4000"/>
                </a:srgbClr>
              </a:solidFill>
              <a:prstDash val="solid"/>
              <a:miter lim="800000"/>
            </a:ln>
            <a:effectLst/>
          </p:spPr>
          <p:txBody>
            <a:bodyPr wrap="square" lIns="48767" tIns="48767" rIns="48767" bIns="48767" numCol="1" anchor="ctr">
              <a:noAutofit/>
            </a:bodyPr>
            <a:lstStyle/>
            <a:p>
              <a:pPr algn="ctr" defTabSz="1300480">
                <a:buClrTx/>
                <a:defRPr>
                  <a:solidFill>
                    <a:srgbClr val="FFFFFF"/>
                  </a:solidFill>
                  <a:uFillTx/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98" name="Rectangle 64"/>
            <p:cNvSpPr/>
            <p:nvPr/>
          </p:nvSpPr>
          <p:spPr>
            <a:xfrm>
              <a:off x="-1" y="757364"/>
              <a:ext cx="11520002" cy="154005"/>
            </a:xfrm>
            <a:prstGeom prst="rect">
              <a:avLst/>
            </a:prstGeom>
            <a:solidFill>
              <a:srgbClr val="F8CBAD"/>
            </a:solidFill>
            <a:ln w="12700" cap="flat">
              <a:solidFill>
                <a:srgbClr val="C55A11">
                  <a:alpha val="4000"/>
                </a:srgbClr>
              </a:solidFill>
              <a:prstDash val="solid"/>
              <a:miter lim="800000"/>
            </a:ln>
            <a:effectLst/>
          </p:spPr>
          <p:txBody>
            <a:bodyPr wrap="square" lIns="48767" tIns="48767" rIns="48767" bIns="48767" numCol="1" anchor="ctr">
              <a:noAutofit/>
            </a:bodyPr>
            <a:lstStyle/>
            <a:p>
              <a:pPr algn="ctr" defTabSz="1300480">
                <a:buClrTx/>
                <a:defRPr>
                  <a:solidFill>
                    <a:srgbClr val="FFFFFF"/>
                  </a:solidFill>
                  <a:uFillTx/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99" name="Rectangle 65"/>
            <p:cNvSpPr/>
            <p:nvPr/>
          </p:nvSpPr>
          <p:spPr>
            <a:xfrm>
              <a:off x="-1" y="948635"/>
              <a:ext cx="11520002" cy="154005"/>
            </a:xfrm>
            <a:prstGeom prst="rect">
              <a:avLst/>
            </a:prstGeom>
            <a:solidFill>
              <a:srgbClr val="F8CBAD"/>
            </a:solidFill>
            <a:ln w="12700" cap="flat">
              <a:solidFill>
                <a:srgbClr val="C55A11">
                  <a:alpha val="4000"/>
                </a:srgbClr>
              </a:solidFill>
              <a:prstDash val="solid"/>
              <a:miter lim="800000"/>
            </a:ln>
            <a:effectLst/>
          </p:spPr>
          <p:txBody>
            <a:bodyPr wrap="square" lIns="48767" tIns="48767" rIns="48767" bIns="48767" numCol="1" anchor="ctr">
              <a:noAutofit/>
            </a:bodyPr>
            <a:lstStyle/>
            <a:p>
              <a:pPr algn="ctr" defTabSz="1300480">
                <a:buClrTx/>
                <a:defRPr>
                  <a:solidFill>
                    <a:srgbClr val="FFFFFF"/>
                  </a:solidFill>
                  <a:uFillTx/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100" name="Rectangle 66"/>
            <p:cNvSpPr/>
            <p:nvPr/>
          </p:nvSpPr>
          <p:spPr>
            <a:xfrm>
              <a:off x="-1" y="1139907"/>
              <a:ext cx="11520002" cy="154005"/>
            </a:xfrm>
            <a:prstGeom prst="rect">
              <a:avLst/>
            </a:prstGeom>
            <a:solidFill>
              <a:srgbClr val="F8CBAD"/>
            </a:solidFill>
            <a:ln w="12700" cap="flat">
              <a:solidFill>
                <a:srgbClr val="C55A11">
                  <a:alpha val="4000"/>
                </a:srgbClr>
              </a:solidFill>
              <a:prstDash val="solid"/>
              <a:miter lim="800000"/>
            </a:ln>
            <a:effectLst/>
          </p:spPr>
          <p:txBody>
            <a:bodyPr wrap="square" lIns="48767" tIns="48767" rIns="48767" bIns="48767" numCol="1" anchor="ctr">
              <a:noAutofit/>
            </a:bodyPr>
            <a:lstStyle/>
            <a:p>
              <a:pPr algn="ctr" defTabSz="1300480">
                <a:buClrTx/>
                <a:defRPr>
                  <a:solidFill>
                    <a:srgbClr val="FFFFFF"/>
                  </a:solidFill>
                  <a:uFillTx/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101" name="Rectangle 67"/>
            <p:cNvSpPr/>
            <p:nvPr/>
          </p:nvSpPr>
          <p:spPr>
            <a:xfrm>
              <a:off x="-1" y="1313443"/>
              <a:ext cx="11520002" cy="154005"/>
            </a:xfrm>
            <a:prstGeom prst="rect">
              <a:avLst/>
            </a:prstGeom>
            <a:solidFill>
              <a:srgbClr val="F8CBAD"/>
            </a:solidFill>
            <a:ln w="12700" cap="flat">
              <a:solidFill>
                <a:srgbClr val="C55A11">
                  <a:alpha val="4000"/>
                </a:srgbClr>
              </a:solidFill>
              <a:prstDash val="solid"/>
              <a:miter lim="800000"/>
            </a:ln>
            <a:effectLst/>
          </p:spPr>
          <p:txBody>
            <a:bodyPr wrap="square" lIns="48767" tIns="48767" rIns="48767" bIns="48767" numCol="1" anchor="ctr">
              <a:noAutofit/>
            </a:bodyPr>
            <a:lstStyle/>
            <a:p>
              <a:pPr algn="ctr" defTabSz="1300480">
                <a:buClrTx/>
                <a:defRPr>
                  <a:solidFill>
                    <a:srgbClr val="FFFFFF"/>
                  </a:solidFill>
                  <a:uFillTx/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102" name="Rectangle 68"/>
            <p:cNvSpPr/>
            <p:nvPr/>
          </p:nvSpPr>
          <p:spPr>
            <a:xfrm>
              <a:off x="-1" y="1504714"/>
              <a:ext cx="11520002" cy="154005"/>
            </a:xfrm>
            <a:prstGeom prst="rect">
              <a:avLst/>
            </a:prstGeom>
            <a:solidFill>
              <a:srgbClr val="F8CBAD"/>
            </a:solidFill>
            <a:ln w="12700" cap="flat">
              <a:solidFill>
                <a:srgbClr val="C55A11">
                  <a:alpha val="4000"/>
                </a:srgbClr>
              </a:solidFill>
              <a:prstDash val="solid"/>
              <a:miter lim="800000"/>
            </a:ln>
            <a:effectLst/>
          </p:spPr>
          <p:txBody>
            <a:bodyPr wrap="square" lIns="48767" tIns="48767" rIns="48767" bIns="48767" numCol="1" anchor="ctr">
              <a:noAutofit/>
            </a:bodyPr>
            <a:lstStyle/>
            <a:p>
              <a:pPr algn="ctr" defTabSz="1300480">
                <a:buClrTx/>
                <a:defRPr>
                  <a:solidFill>
                    <a:srgbClr val="FFFFFF"/>
                  </a:solidFill>
                  <a:uFillTx/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103" name="Rectangle 69"/>
            <p:cNvSpPr/>
            <p:nvPr/>
          </p:nvSpPr>
          <p:spPr>
            <a:xfrm>
              <a:off x="-1" y="1695986"/>
              <a:ext cx="11520002" cy="154005"/>
            </a:xfrm>
            <a:prstGeom prst="rect">
              <a:avLst/>
            </a:prstGeom>
            <a:solidFill>
              <a:srgbClr val="F8CBAD"/>
            </a:solidFill>
            <a:ln w="12700" cap="flat">
              <a:solidFill>
                <a:srgbClr val="C55A11">
                  <a:alpha val="4000"/>
                </a:srgbClr>
              </a:solidFill>
              <a:prstDash val="solid"/>
              <a:miter lim="800000"/>
            </a:ln>
            <a:effectLst/>
          </p:spPr>
          <p:txBody>
            <a:bodyPr wrap="square" lIns="48767" tIns="48767" rIns="48767" bIns="48767" numCol="1" anchor="ctr">
              <a:noAutofit/>
            </a:bodyPr>
            <a:lstStyle/>
            <a:p>
              <a:pPr algn="ctr" defTabSz="1300480">
                <a:buClrTx/>
                <a:defRPr>
                  <a:solidFill>
                    <a:srgbClr val="FFFFFF"/>
                  </a:solidFill>
                  <a:uFillTx/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104" name="Rectangle 70"/>
            <p:cNvSpPr/>
            <p:nvPr/>
          </p:nvSpPr>
          <p:spPr>
            <a:xfrm>
              <a:off x="-1" y="1883194"/>
              <a:ext cx="11520002" cy="154006"/>
            </a:xfrm>
            <a:prstGeom prst="rect">
              <a:avLst/>
            </a:prstGeom>
            <a:solidFill>
              <a:srgbClr val="F8CBAD"/>
            </a:solidFill>
            <a:ln w="12700" cap="flat">
              <a:solidFill>
                <a:srgbClr val="C55A11">
                  <a:alpha val="4000"/>
                </a:srgbClr>
              </a:solidFill>
              <a:prstDash val="solid"/>
              <a:miter lim="800000"/>
            </a:ln>
            <a:effectLst/>
          </p:spPr>
          <p:txBody>
            <a:bodyPr wrap="square" lIns="48767" tIns="48767" rIns="48767" bIns="48767" numCol="1" anchor="ctr">
              <a:noAutofit/>
            </a:bodyPr>
            <a:lstStyle/>
            <a:p>
              <a:pPr algn="ctr" defTabSz="1300480">
                <a:buClrTx/>
                <a:defRPr>
                  <a:solidFill>
                    <a:srgbClr val="FFFFFF"/>
                  </a:solidFill>
                  <a:uFillTx/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105" name="Rectangle 71"/>
            <p:cNvSpPr/>
            <p:nvPr/>
          </p:nvSpPr>
          <p:spPr>
            <a:xfrm>
              <a:off x="-1" y="2074466"/>
              <a:ext cx="11520002" cy="154005"/>
            </a:xfrm>
            <a:prstGeom prst="rect">
              <a:avLst/>
            </a:prstGeom>
            <a:solidFill>
              <a:srgbClr val="F8CBAD"/>
            </a:solidFill>
            <a:ln w="12700" cap="flat">
              <a:solidFill>
                <a:srgbClr val="C55A11">
                  <a:alpha val="4000"/>
                </a:srgbClr>
              </a:solidFill>
              <a:prstDash val="solid"/>
              <a:miter lim="800000"/>
            </a:ln>
            <a:effectLst/>
          </p:spPr>
          <p:txBody>
            <a:bodyPr wrap="square" lIns="48767" tIns="48767" rIns="48767" bIns="48767" numCol="1" anchor="ctr">
              <a:noAutofit/>
            </a:bodyPr>
            <a:lstStyle/>
            <a:p>
              <a:pPr algn="ctr" defTabSz="1300480">
                <a:buClrTx/>
                <a:defRPr>
                  <a:solidFill>
                    <a:srgbClr val="FFFFFF"/>
                  </a:solidFill>
                  <a:uFillTx/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106" name="Rectangle 72"/>
            <p:cNvSpPr/>
            <p:nvPr/>
          </p:nvSpPr>
          <p:spPr>
            <a:xfrm>
              <a:off x="-1" y="2265737"/>
              <a:ext cx="11520002" cy="154005"/>
            </a:xfrm>
            <a:prstGeom prst="rect">
              <a:avLst/>
            </a:prstGeom>
            <a:solidFill>
              <a:srgbClr val="F8CBAD"/>
            </a:solidFill>
            <a:ln w="12700" cap="flat">
              <a:solidFill>
                <a:srgbClr val="C55A11">
                  <a:alpha val="4000"/>
                </a:srgbClr>
              </a:solidFill>
              <a:prstDash val="solid"/>
              <a:miter lim="800000"/>
            </a:ln>
            <a:effectLst/>
          </p:spPr>
          <p:txBody>
            <a:bodyPr wrap="square" lIns="48767" tIns="48767" rIns="48767" bIns="48767" numCol="1" anchor="ctr">
              <a:noAutofit/>
            </a:bodyPr>
            <a:lstStyle/>
            <a:p>
              <a:pPr algn="ctr" defTabSz="1300480">
                <a:buClrTx/>
                <a:defRPr>
                  <a:solidFill>
                    <a:srgbClr val="FFFFFF"/>
                  </a:solidFill>
                  <a:uFillTx/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107" name="Rectangle 73"/>
            <p:cNvSpPr/>
            <p:nvPr/>
          </p:nvSpPr>
          <p:spPr>
            <a:xfrm>
              <a:off x="-1" y="2456385"/>
              <a:ext cx="11520002" cy="154005"/>
            </a:xfrm>
            <a:prstGeom prst="rect">
              <a:avLst/>
            </a:prstGeom>
            <a:solidFill>
              <a:srgbClr val="F8CBAD"/>
            </a:solidFill>
            <a:ln w="12700" cap="flat">
              <a:solidFill>
                <a:srgbClr val="C55A11">
                  <a:alpha val="4000"/>
                </a:srgbClr>
              </a:solidFill>
              <a:prstDash val="solid"/>
              <a:miter lim="800000"/>
            </a:ln>
            <a:effectLst/>
          </p:spPr>
          <p:txBody>
            <a:bodyPr wrap="square" lIns="48767" tIns="48767" rIns="48767" bIns="48767" numCol="1" anchor="ctr">
              <a:noAutofit/>
            </a:bodyPr>
            <a:lstStyle/>
            <a:p>
              <a:pPr algn="ctr" defTabSz="1300480">
                <a:buClrTx/>
                <a:defRPr>
                  <a:solidFill>
                    <a:srgbClr val="FFFFFF"/>
                  </a:solidFill>
                  <a:uFillTx/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108" name="Rectangle 74"/>
            <p:cNvSpPr/>
            <p:nvPr/>
          </p:nvSpPr>
          <p:spPr>
            <a:xfrm>
              <a:off x="-1" y="2630545"/>
              <a:ext cx="11520002" cy="154005"/>
            </a:xfrm>
            <a:prstGeom prst="rect">
              <a:avLst/>
            </a:prstGeom>
            <a:solidFill>
              <a:srgbClr val="F8CBAD"/>
            </a:solidFill>
            <a:ln w="12700" cap="flat">
              <a:solidFill>
                <a:srgbClr val="C55A11">
                  <a:alpha val="4000"/>
                </a:srgbClr>
              </a:solidFill>
              <a:prstDash val="solid"/>
              <a:miter lim="800000"/>
            </a:ln>
            <a:effectLst/>
          </p:spPr>
          <p:txBody>
            <a:bodyPr wrap="square" lIns="48767" tIns="48767" rIns="48767" bIns="48767" numCol="1" anchor="ctr">
              <a:noAutofit/>
            </a:bodyPr>
            <a:lstStyle/>
            <a:p>
              <a:pPr algn="ctr" defTabSz="1300480">
                <a:buClrTx/>
                <a:defRPr>
                  <a:solidFill>
                    <a:srgbClr val="FFFFFF"/>
                  </a:solidFill>
                  <a:uFillTx/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109" name="Rectangle 75"/>
            <p:cNvSpPr/>
            <p:nvPr/>
          </p:nvSpPr>
          <p:spPr>
            <a:xfrm>
              <a:off x="-1" y="2821816"/>
              <a:ext cx="11520002" cy="154005"/>
            </a:xfrm>
            <a:prstGeom prst="rect">
              <a:avLst/>
            </a:prstGeom>
            <a:solidFill>
              <a:srgbClr val="F8CBAD"/>
            </a:solidFill>
            <a:ln w="12700" cap="flat">
              <a:solidFill>
                <a:srgbClr val="C55A11">
                  <a:alpha val="4000"/>
                </a:srgbClr>
              </a:solidFill>
              <a:prstDash val="solid"/>
              <a:miter lim="800000"/>
            </a:ln>
            <a:effectLst/>
          </p:spPr>
          <p:txBody>
            <a:bodyPr wrap="square" lIns="48767" tIns="48767" rIns="48767" bIns="48767" numCol="1" anchor="ctr">
              <a:noAutofit/>
            </a:bodyPr>
            <a:lstStyle/>
            <a:p>
              <a:pPr algn="ctr" defTabSz="1300480">
                <a:buClrTx/>
                <a:defRPr>
                  <a:solidFill>
                    <a:srgbClr val="FFFFFF"/>
                  </a:solidFill>
                  <a:uFillTx/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110" name="Rectangle 76"/>
            <p:cNvSpPr/>
            <p:nvPr/>
          </p:nvSpPr>
          <p:spPr>
            <a:xfrm>
              <a:off x="-1" y="3023102"/>
              <a:ext cx="11520002" cy="154005"/>
            </a:xfrm>
            <a:prstGeom prst="rect">
              <a:avLst/>
            </a:prstGeom>
            <a:solidFill>
              <a:srgbClr val="F8CBAD"/>
            </a:solidFill>
            <a:ln w="12700" cap="flat">
              <a:solidFill>
                <a:srgbClr val="C55A11">
                  <a:alpha val="4000"/>
                </a:srgbClr>
              </a:solidFill>
              <a:prstDash val="solid"/>
              <a:miter lim="800000"/>
            </a:ln>
            <a:effectLst/>
          </p:spPr>
          <p:txBody>
            <a:bodyPr wrap="square" lIns="48767" tIns="48767" rIns="48767" bIns="48767" numCol="1" anchor="ctr">
              <a:noAutofit/>
            </a:bodyPr>
            <a:lstStyle/>
            <a:p>
              <a:pPr algn="ctr" defTabSz="1300480">
                <a:buClrTx/>
                <a:defRPr>
                  <a:solidFill>
                    <a:srgbClr val="FFFFFF"/>
                  </a:solidFill>
                  <a:uFillTx/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111" name="Rectangle 77"/>
            <p:cNvSpPr/>
            <p:nvPr/>
          </p:nvSpPr>
          <p:spPr>
            <a:xfrm>
              <a:off x="-1" y="3197262"/>
              <a:ext cx="11520002" cy="154005"/>
            </a:xfrm>
            <a:prstGeom prst="rect">
              <a:avLst/>
            </a:prstGeom>
            <a:solidFill>
              <a:srgbClr val="F8CBAD"/>
            </a:solidFill>
            <a:ln w="12700" cap="flat">
              <a:solidFill>
                <a:srgbClr val="C55A11">
                  <a:alpha val="4000"/>
                </a:srgbClr>
              </a:solidFill>
              <a:prstDash val="solid"/>
              <a:miter lim="800000"/>
            </a:ln>
            <a:effectLst/>
          </p:spPr>
          <p:txBody>
            <a:bodyPr wrap="square" lIns="48767" tIns="48767" rIns="48767" bIns="48767" numCol="1" anchor="ctr">
              <a:noAutofit/>
            </a:bodyPr>
            <a:lstStyle/>
            <a:p>
              <a:pPr algn="ctr" defTabSz="1300480">
                <a:buClrTx/>
                <a:defRPr>
                  <a:solidFill>
                    <a:srgbClr val="FFFFFF"/>
                  </a:solidFill>
                  <a:uFillTx/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112" name="Rectangle 78"/>
            <p:cNvSpPr/>
            <p:nvPr/>
          </p:nvSpPr>
          <p:spPr>
            <a:xfrm>
              <a:off x="-1" y="3388533"/>
              <a:ext cx="11520002" cy="154005"/>
            </a:xfrm>
            <a:prstGeom prst="rect">
              <a:avLst/>
            </a:prstGeom>
            <a:solidFill>
              <a:srgbClr val="F8CBAD"/>
            </a:solidFill>
            <a:ln w="12700" cap="flat">
              <a:solidFill>
                <a:srgbClr val="C55A11">
                  <a:alpha val="4000"/>
                </a:srgbClr>
              </a:solidFill>
              <a:prstDash val="solid"/>
              <a:miter lim="800000"/>
            </a:ln>
            <a:effectLst/>
          </p:spPr>
          <p:txBody>
            <a:bodyPr wrap="square" lIns="48767" tIns="48767" rIns="48767" bIns="48767" numCol="1" anchor="ctr">
              <a:noAutofit/>
            </a:bodyPr>
            <a:lstStyle/>
            <a:p>
              <a:pPr algn="ctr" defTabSz="1300480">
                <a:buClrTx/>
                <a:defRPr>
                  <a:solidFill>
                    <a:srgbClr val="FFFFFF"/>
                  </a:solidFill>
                  <a:uFillTx/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113" name="Rectangle 79"/>
            <p:cNvSpPr/>
            <p:nvPr/>
          </p:nvSpPr>
          <p:spPr>
            <a:xfrm>
              <a:off x="-1" y="3579181"/>
              <a:ext cx="11520002" cy="154005"/>
            </a:xfrm>
            <a:prstGeom prst="rect">
              <a:avLst/>
            </a:prstGeom>
            <a:solidFill>
              <a:srgbClr val="F8CBAD"/>
            </a:solidFill>
            <a:ln w="12700" cap="flat">
              <a:solidFill>
                <a:srgbClr val="C55A11">
                  <a:alpha val="4000"/>
                </a:srgbClr>
              </a:solidFill>
              <a:prstDash val="solid"/>
              <a:miter lim="800000"/>
            </a:ln>
            <a:effectLst/>
          </p:spPr>
          <p:txBody>
            <a:bodyPr wrap="square" lIns="48767" tIns="48767" rIns="48767" bIns="48767" numCol="1" anchor="ctr">
              <a:noAutofit/>
            </a:bodyPr>
            <a:lstStyle/>
            <a:p>
              <a:pPr algn="ctr" defTabSz="1300480">
                <a:buClrTx/>
                <a:defRPr>
                  <a:solidFill>
                    <a:srgbClr val="FFFFFF"/>
                  </a:solidFill>
                  <a:uFillTx/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114" name="Rectangle 80"/>
            <p:cNvSpPr/>
            <p:nvPr/>
          </p:nvSpPr>
          <p:spPr>
            <a:xfrm>
              <a:off x="-1" y="3770452"/>
              <a:ext cx="11520002" cy="154005"/>
            </a:xfrm>
            <a:prstGeom prst="rect">
              <a:avLst/>
            </a:prstGeom>
            <a:solidFill>
              <a:srgbClr val="F8CBAD"/>
            </a:solidFill>
            <a:ln w="12700" cap="flat">
              <a:solidFill>
                <a:srgbClr val="C55A11">
                  <a:alpha val="4000"/>
                </a:srgbClr>
              </a:solidFill>
              <a:prstDash val="solid"/>
              <a:miter lim="800000"/>
            </a:ln>
            <a:effectLst/>
          </p:spPr>
          <p:txBody>
            <a:bodyPr wrap="square" lIns="48767" tIns="48767" rIns="48767" bIns="48767" numCol="1" anchor="ctr">
              <a:noAutofit/>
            </a:bodyPr>
            <a:lstStyle/>
            <a:p>
              <a:pPr algn="ctr" defTabSz="1300480">
                <a:buClrTx/>
                <a:defRPr>
                  <a:solidFill>
                    <a:srgbClr val="FFFFFF"/>
                  </a:solidFill>
                  <a:uFillTx/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115" name="Rectangle 81"/>
            <p:cNvSpPr/>
            <p:nvPr/>
          </p:nvSpPr>
          <p:spPr>
            <a:xfrm>
              <a:off x="-1" y="3961723"/>
              <a:ext cx="11520002" cy="154005"/>
            </a:xfrm>
            <a:prstGeom prst="rect">
              <a:avLst/>
            </a:prstGeom>
            <a:solidFill>
              <a:srgbClr val="F8CBAD"/>
            </a:solidFill>
            <a:ln w="12700" cap="flat">
              <a:solidFill>
                <a:srgbClr val="C55A11">
                  <a:alpha val="4000"/>
                </a:srgbClr>
              </a:solidFill>
              <a:prstDash val="solid"/>
              <a:miter lim="800000"/>
            </a:ln>
            <a:effectLst/>
          </p:spPr>
          <p:txBody>
            <a:bodyPr wrap="square" lIns="48767" tIns="48767" rIns="48767" bIns="48767" numCol="1" anchor="ctr">
              <a:noAutofit/>
            </a:bodyPr>
            <a:lstStyle/>
            <a:p>
              <a:pPr algn="ctr" defTabSz="1300480">
                <a:buClrTx/>
                <a:defRPr>
                  <a:solidFill>
                    <a:srgbClr val="FFFFFF"/>
                  </a:solidFill>
                  <a:uFillTx/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116" name="Rectangle 82"/>
            <p:cNvSpPr/>
            <p:nvPr/>
          </p:nvSpPr>
          <p:spPr>
            <a:xfrm>
              <a:off x="-1" y="4146690"/>
              <a:ext cx="11520002" cy="154005"/>
            </a:xfrm>
            <a:prstGeom prst="rect">
              <a:avLst/>
            </a:prstGeom>
            <a:solidFill>
              <a:srgbClr val="F8CBAD"/>
            </a:solidFill>
            <a:ln w="12700" cap="flat">
              <a:solidFill>
                <a:srgbClr val="C55A11">
                  <a:alpha val="4000"/>
                </a:srgbClr>
              </a:solidFill>
              <a:prstDash val="solid"/>
              <a:miter lim="800000"/>
            </a:ln>
            <a:effectLst/>
          </p:spPr>
          <p:txBody>
            <a:bodyPr wrap="square" lIns="48767" tIns="48767" rIns="48767" bIns="48767" numCol="1" anchor="ctr">
              <a:noAutofit/>
            </a:bodyPr>
            <a:lstStyle/>
            <a:p>
              <a:pPr algn="ctr" defTabSz="1300480">
                <a:buClrTx/>
                <a:defRPr>
                  <a:solidFill>
                    <a:srgbClr val="FFFFFF"/>
                  </a:solidFill>
                  <a:uFillTx/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</p:grpSp>
      <p:grpSp>
        <p:nvGrpSpPr>
          <p:cNvPr id="120" name="Group 6"/>
          <p:cNvGrpSpPr/>
          <p:nvPr/>
        </p:nvGrpSpPr>
        <p:grpSpPr>
          <a:xfrm>
            <a:off x="3625741" y="2533984"/>
            <a:ext cx="5166476" cy="5092916"/>
            <a:chOff x="0" y="0"/>
            <a:chExt cx="5166475" cy="5092915"/>
          </a:xfrm>
        </p:grpSpPr>
        <p:pic>
          <p:nvPicPr>
            <p:cNvPr id="118" name="Picture 53" descr="Picture 53"/>
            <p:cNvPicPr>
              <a:picLocks noChangeAspect="1"/>
            </p:cNvPicPr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589408" y="313861"/>
              <a:ext cx="4577068" cy="4250977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119" name="Frame 5"/>
            <p:cNvSpPr/>
            <p:nvPr/>
          </p:nvSpPr>
          <p:spPr>
            <a:xfrm rot="2768904">
              <a:off x="774641" y="716782"/>
              <a:ext cx="3546823" cy="36593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close/>
                  <a:moveTo>
                    <a:pt x="211" y="205"/>
                  </a:moveTo>
                  <a:lnTo>
                    <a:pt x="211" y="21395"/>
                  </a:lnTo>
                  <a:lnTo>
                    <a:pt x="21389" y="21395"/>
                  </a:lnTo>
                  <a:lnTo>
                    <a:pt x="21389" y="205"/>
                  </a:lnTo>
                  <a:close/>
                </a:path>
              </a:pathLst>
            </a:custGeom>
            <a:solidFill>
              <a:srgbClr val="4472C4"/>
            </a:solidFill>
            <a:ln w="12700" cap="flat">
              <a:solidFill>
                <a:srgbClr val="32538F"/>
              </a:solidFill>
              <a:prstDash val="solid"/>
              <a:miter lim="800000"/>
            </a:ln>
            <a:effectLst/>
          </p:spPr>
          <p:txBody>
            <a:bodyPr wrap="square" lIns="48767" tIns="48767" rIns="48767" bIns="48767" numCol="1" anchor="ctr">
              <a:noAutofit/>
            </a:bodyPr>
            <a:lstStyle/>
            <a:p>
              <a:pPr algn="ctr" defTabSz="1300480">
                <a:buClrTx/>
                <a:defRPr>
                  <a:uFillTx/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</p:grpSp>
      <p:sp>
        <p:nvSpPr>
          <p:cNvPr id="121" name="TextBox 1"/>
          <p:cNvSpPr txBox="1"/>
          <p:nvPr/>
        </p:nvSpPr>
        <p:spPr>
          <a:xfrm>
            <a:off x="7233919" y="2223652"/>
            <a:ext cx="1209955" cy="46583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8767" tIns="48767" rIns="48767" bIns="48767">
            <a:spAutoFit/>
          </a:bodyPr>
          <a:lstStyle>
            <a:lvl1pPr defTabSz="1300480">
              <a:buClrTx/>
              <a:defRPr>
                <a:uFillTx/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/>
            <a:r>
              <a:t>TOF bars</a:t>
            </a:r>
          </a:p>
        </p:txBody>
      </p:sp>
      <p:sp>
        <p:nvSpPr>
          <p:cNvPr id="122" name="Straight Arrow Connector 30"/>
          <p:cNvSpPr/>
          <p:nvPr/>
        </p:nvSpPr>
        <p:spPr>
          <a:xfrm flipH="1">
            <a:off x="7477760" y="2574468"/>
            <a:ext cx="104503" cy="242417"/>
          </a:xfrm>
          <a:prstGeom prst="line">
            <a:avLst/>
          </a:prstGeom>
          <a:ln w="3175">
            <a:solidFill>
              <a:srgbClr val="000000"/>
            </a:solidFill>
            <a:miter/>
            <a:tailEnd type="triangle"/>
          </a:ln>
        </p:spPr>
        <p:txBody>
          <a:bodyPr lIns="48767" tIns="48767" rIns="48767" bIns="48767"/>
          <a:lstStyle/>
          <a:p>
            <a:pPr defTabSz="1300480">
              <a:buClrTx/>
              <a:defRPr>
                <a:uFillTx/>
                <a:latin typeface="Calibri"/>
                <a:ea typeface="Calibri"/>
                <a:cs typeface="Calibri"/>
                <a:sym typeface="Calibri"/>
              </a:defRPr>
            </a:pPr>
          </a:p>
        </p:txBody>
      </p:sp>
    </p:spTree>
  </p:cSld>
  <p:clrMapOvr>
    <a:masterClrMapping/>
  </p:clrMapOvr>
  <p:transition xmlns:p14="http://schemas.microsoft.com/office/powerpoint/2010/main" spd="slow" advClick="1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4" name="image1.png" descr="image1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1" y="291253"/>
            <a:ext cx="1300481" cy="469619"/>
          </a:xfrm>
          <a:prstGeom prst="rect">
            <a:avLst/>
          </a:prstGeom>
          <a:ln w="12700">
            <a:miter lim="400000"/>
          </a:ln>
        </p:spPr>
      </p:pic>
      <p:sp>
        <p:nvSpPr>
          <p:cNvPr id="125" name="GBAR collaboration meeting November 2018, CERN"/>
          <p:cNvSpPr txBox="1"/>
          <p:nvPr/>
        </p:nvSpPr>
        <p:spPr>
          <a:xfrm>
            <a:off x="4443306" y="9004299"/>
            <a:ext cx="4136250" cy="590975"/>
          </a:xfrm>
          <a:prstGeom prst="rect">
            <a:avLst/>
          </a:prstGeom>
          <a:ln w="12700"/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4186" tIns="54186" rIns="54186" bIns="54186" anchor="ctr">
            <a:spAutoFit/>
          </a:bodyPr>
          <a:lstStyle>
            <a:lvl1pPr algn="ctr">
              <a:buClr>
                <a:srgbClr val="9B9B9B"/>
              </a:buClr>
              <a:defRPr sz="1600">
                <a:solidFill>
                  <a:srgbClr val="9B9B9B"/>
                </a:solidFill>
                <a:uFill>
                  <a:solidFill>
                    <a:srgbClr val="9B9B9B"/>
                  </a:solidFill>
                </a:u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/>
            <a:r>
              <a:t>GBAR collaboration meeting November 2018, CERN</a:t>
            </a:r>
          </a:p>
        </p:txBody>
      </p:sp>
      <p:pic>
        <p:nvPicPr>
          <p:cNvPr id="126" name="droppedImage.tiff" descr="droppedImage.tiff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54186" y="9147612"/>
            <a:ext cx="538416" cy="469619"/>
          </a:xfrm>
          <a:prstGeom prst="rect">
            <a:avLst/>
          </a:prstGeom>
          <a:ln w="12700">
            <a:miter lim="400000"/>
          </a:ln>
        </p:spPr>
      </p:pic>
      <p:sp>
        <p:nvSpPr>
          <p:cNvPr id="127" name="General view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General view</a:t>
            </a:r>
          </a:p>
        </p:txBody>
      </p:sp>
      <p:sp>
        <p:nvSpPr>
          <p:cNvPr id="128" name="Numéro de diapositive"/>
          <p:cNvSpPr txBox="1"/>
          <p:nvPr>
            <p:ph type="sldNum" sz="quarter" idx="2"/>
          </p:nvPr>
        </p:nvSpPr>
        <p:spPr>
          <a:xfrm>
            <a:off x="12130497" y="9203972"/>
            <a:ext cx="224063" cy="349674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grpSp>
        <p:nvGrpSpPr>
          <p:cNvPr id="174" name="Group 7"/>
          <p:cNvGrpSpPr/>
          <p:nvPr/>
        </p:nvGrpSpPr>
        <p:grpSpPr>
          <a:xfrm>
            <a:off x="2732207" y="1344779"/>
            <a:ext cx="7534289" cy="7007652"/>
            <a:chOff x="0" y="0"/>
            <a:chExt cx="7534287" cy="7007650"/>
          </a:xfrm>
        </p:grpSpPr>
        <p:sp>
          <p:nvSpPr>
            <p:cNvPr id="129" name="Donut 107"/>
            <p:cNvSpPr/>
            <p:nvPr/>
          </p:nvSpPr>
          <p:spPr>
            <a:xfrm>
              <a:off x="1251714" y="1680424"/>
              <a:ext cx="4032319" cy="395204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261" y="10800"/>
                  </a:moveTo>
                  <a:cubicBezTo>
                    <a:pt x="261" y="16618"/>
                    <a:pt x="4979" y="21334"/>
                    <a:pt x="10800" y="21334"/>
                  </a:cubicBezTo>
                  <a:cubicBezTo>
                    <a:pt x="16621" y="21334"/>
                    <a:pt x="21339" y="16618"/>
                    <a:pt x="21339" y="10800"/>
                  </a:cubicBezTo>
                  <a:cubicBezTo>
                    <a:pt x="21339" y="4982"/>
                    <a:pt x="16621" y="266"/>
                    <a:pt x="10800" y="266"/>
                  </a:cubicBezTo>
                  <a:cubicBezTo>
                    <a:pt x="4979" y="266"/>
                    <a:pt x="261" y="4982"/>
                    <a:pt x="261" y="10800"/>
                  </a:cubicBezTo>
                  <a:close/>
                </a:path>
              </a:pathLst>
            </a:custGeom>
            <a:solidFill>
              <a:srgbClr val="4472C4"/>
            </a:solidFill>
            <a:ln w="12700" cap="flat">
              <a:solidFill>
                <a:srgbClr val="32538F"/>
              </a:solidFill>
              <a:prstDash val="solid"/>
              <a:miter lim="800000"/>
            </a:ln>
            <a:effectLst/>
          </p:spPr>
          <p:txBody>
            <a:bodyPr wrap="square" lIns="48767" tIns="48767" rIns="48767" bIns="48767" numCol="1" anchor="ctr">
              <a:noAutofit/>
            </a:bodyPr>
            <a:lstStyle/>
            <a:p>
              <a:pPr algn="ctr" defTabSz="1300480">
                <a:buClrTx/>
                <a:defRPr>
                  <a:uFillTx/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130" name="Donut 108"/>
            <p:cNvSpPr/>
            <p:nvPr/>
          </p:nvSpPr>
          <p:spPr>
            <a:xfrm>
              <a:off x="1423878" y="1828559"/>
              <a:ext cx="3687990" cy="366456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264" y="10800"/>
                  </a:moveTo>
                  <a:cubicBezTo>
                    <a:pt x="264" y="16618"/>
                    <a:pt x="4981" y="21334"/>
                    <a:pt x="10800" y="21334"/>
                  </a:cubicBezTo>
                  <a:cubicBezTo>
                    <a:pt x="16619" y="21334"/>
                    <a:pt x="21336" y="16618"/>
                    <a:pt x="21336" y="10800"/>
                  </a:cubicBezTo>
                  <a:cubicBezTo>
                    <a:pt x="21336" y="4982"/>
                    <a:pt x="16619" y="266"/>
                    <a:pt x="10800" y="266"/>
                  </a:cubicBezTo>
                  <a:cubicBezTo>
                    <a:pt x="4981" y="266"/>
                    <a:pt x="264" y="4982"/>
                    <a:pt x="264" y="10800"/>
                  </a:cubicBezTo>
                  <a:close/>
                </a:path>
              </a:pathLst>
            </a:custGeom>
            <a:solidFill>
              <a:srgbClr val="548235"/>
            </a:solidFill>
            <a:ln w="12700" cap="flat">
              <a:solidFill>
                <a:srgbClr val="548235"/>
              </a:solidFill>
              <a:prstDash val="solid"/>
              <a:miter lim="800000"/>
            </a:ln>
            <a:effectLst/>
          </p:spPr>
          <p:txBody>
            <a:bodyPr wrap="square" lIns="48767" tIns="48767" rIns="48767" bIns="48767" numCol="1" anchor="ctr">
              <a:noAutofit/>
            </a:bodyPr>
            <a:lstStyle/>
            <a:p>
              <a:pPr algn="ctr" defTabSz="1300480">
                <a:buClrTx/>
                <a:defRPr>
                  <a:uFillTx/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grpSp>
          <p:nvGrpSpPr>
            <p:cNvPr id="133" name="Group 114"/>
            <p:cNvGrpSpPr/>
            <p:nvPr/>
          </p:nvGrpSpPr>
          <p:grpSpPr>
            <a:xfrm>
              <a:off x="5203676" y="3327066"/>
              <a:ext cx="1232501" cy="552706"/>
              <a:chOff x="0" y="0"/>
              <a:chExt cx="1232500" cy="552705"/>
            </a:xfrm>
          </p:grpSpPr>
          <p:sp>
            <p:nvSpPr>
              <p:cNvPr id="131" name="Straight Connector 111"/>
              <p:cNvSpPr/>
              <p:nvPr/>
            </p:nvSpPr>
            <p:spPr>
              <a:xfrm>
                <a:off x="-1" y="0"/>
                <a:ext cx="1223635" cy="1"/>
              </a:xfrm>
              <a:prstGeom prst="line">
                <a:avLst/>
              </a:prstGeom>
              <a:noFill/>
              <a:ln w="50800" cap="flat">
                <a:solidFill>
                  <a:srgbClr val="4472C4"/>
                </a:solidFill>
                <a:prstDash val="solid"/>
                <a:miter lim="800000"/>
              </a:ln>
              <a:effectLst/>
            </p:spPr>
            <p:txBody>
              <a:bodyPr wrap="square" lIns="48767" tIns="48767" rIns="48767" bIns="48767" numCol="1" anchor="t">
                <a:noAutofit/>
              </a:bodyPr>
              <a:lstStyle/>
              <a:p>
                <a:pPr defTabSz="1300480">
                  <a:buClrTx/>
                  <a:defRPr>
                    <a:uFillTx/>
                    <a:latin typeface="Calibri"/>
                    <a:ea typeface="Calibri"/>
                    <a:cs typeface="Calibri"/>
                    <a:sym typeface="Calibri"/>
                  </a:defRPr>
                </a:pPr>
              </a:p>
            </p:txBody>
          </p:sp>
          <p:sp>
            <p:nvSpPr>
              <p:cNvPr id="132" name="Straight Connector 112"/>
              <p:cNvSpPr/>
              <p:nvPr/>
            </p:nvSpPr>
            <p:spPr>
              <a:xfrm>
                <a:off x="8867" y="552705"/>
                <a:ext cx="1223634" cy="1"/>
              </a:xfrm>
              <a:prstGeom prst="line">
                <a:avLst/>
              </a:prstGeom>
              <a:noFill/>
              <a:ln w="50800" cap="flat">
                <a:solidFill>
                  <a:srgbClr val="4472C4"/>
                </a:solidFill>
                <a:prstDash val="solid"/>
                <a:miter lim="800000"/>
              </a:ln>
              <a:effectLst/>
            </p:spPr>
            <p:txBody>
              <a:bodyPr wrap="square" lIns="48767" tIns="48767" rIns="48767" bIns="48767" numCol="1" anchor="t">
                <a:noAutofit/>
              </a:bodyPr>
              <a:lstStyle/>
              <a:p>
                <a:pPr defTabSz="1300480">
                  <a:buClrTx/>
                  <a:defRPr>
                    <a:uFillTx/>
                    <a:latin typeface="Calibri"/>
                    <a:ea typeface="Calibri"/>
                    <a:cs typeface="Calibri"/>
                    <a:sym typeface="Calibri"/>
                  </a:defRPr>
                </a:pPr>
              </a:p>
            </p:txBody>
          </p:sp>
        </p:grpSp>
        <p:sp>
          <p:nvSpPr>
            <p:cNvPr id="134" name="Rectangle 116"/>
            <p:cNvSpPr/>
            <p:nvPr/>
          </p:nvSpPr>
          <p:spPr>
            <a:xfrm>
              <a:off x="5168207" y="3371402"/>
              <a:ext cx="177338" cy="472321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FFFFFF"/>
              </a:solidFill>
              <a:prstDash val="solid"/>
              <a:miter lim="800000"/>
            </a:ln>
            <a:effectLst/>
          </p:spPr>
          <p:txBody>
            <a:bodyPr wrap="square" lIns="48767" tIns="48767" rIns="48767" bIns="48767" numCol="1" anchor="ctr">
              <a:noAutofit/>
            </a:bodyPr>
            <a:lstStyle/>
            <a:p>
              <a:pPr algn="ctr" defTabSz="1300480">
                <a:buClrTx/>
                <a:defRPr>
                  <a:solidFill>
                    <a:srgbClr val="FFFFFF"/>
                  </a:solidFill>
                  <a:uFillTx/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grpSp>
          <p:nvGrpSpPr>
            <p:cNvPr id="138" name="Group 130"/>
            <p:cNvGrpSpPr/>
            <p:nvPr/>
          </p:nvGrpSpPr>
          <p:grpSpPr>
            <a:xfrm>
              <a:off x="687362" y="3369670"/>
              <a:ext cx="568647" cy="487681"/>
              <a:chOff x="0" y="0"/>
              <a:chExt cx="568646" cy="487680"/>
            </a:xfrm>
          </p:grpSpPr>
          <p:sp>
            <p:nvSpPr>
              <p:cNvPr id="135" name="Straight Connector 124"/>
              <p:cNvSpPr/>
              <p:nvPr/>
            </p:nvSpPr>
            <p:spPr>
              <a:xfrm flipH="1" flipV="1">
                <a:off x="223046" y="322049"/>
                <a:ext cx="345601" cy="333"/>
              </a:xfrm>
              <a:prstGeom prst="line">
                <a:avLst/>
              </a:prstGeom>
              <a:noFill/>
              <a:ln w="38100" cap="flat">
                <a:solidFill>
                  <a:srgbClr val="5B9BD5"/>
                </a:solidFill>
                <a:prstDash val="solid"/>
                <a:miter lim="800000"/>
              </a:ln>
              <a:effectLst/>
            </p:spPr>
            <p:txBody>
              <a:bodyPr wrap="square" lIns="48767" tIns="48767" rIns="48767" bIns="48767" numCol="1" anchor="t">
                <a:noAutofit/>
              </a:bodyPr>
              <a:lstStyle/>
              <a:p>
                <a:pPr defTabSz="1300480">
                  <a:buClrTx/>
                  <a:defRPr>
                    <a:uFillTx/>
                    <a:latin typeface="Calibri"/>
                    <a:ea typeface="Calibri"/>
                    <a:cs typeface="Calibri"/>
                    <a:sym typeface="Calibri"/>
                  </a:defRPr>
                </a:pPr>
              </a:p>
            </p:txBody>
          </p:sp>
          <p:sp>
            <p:nvSpPr>
              <p:cNvPr id="136" name="Frame 126"/>
              <p:cNvSpPr/>
              <p:nvPr/>
            </p:nvSpPr>
            <p:spPr>
              <a:xfrm>
                <a:off x="0" y="0"/>
                <a:ext cx="235610" cy="48768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0" y="0"/>
                    </a:moveTo>
                    <a:lnTo>
                      <a:pt x="21600" y="0"/>
                    </a:lnTo>
                    <a:lnTo>
                      <a:pt x="21600" y="21600"/>
                    </a:lnTo>
                    <a:lnTo>
                      <a:pt x="0" y="21600"/>
                    </a:lnTo>
                    <a:close/>
                    <a:moveTo>
                      <a:pt x="1976" y="955"/>
                    </a:moveTo>
                    <a:lnTo>
                      <a:pt x="1976" y="20645"/>
                    </a:lnTo>
                    <a:lnTo>
                      <a:pt x="19624" y="20645"/>
                    </a:lnTo>
                    <a:lnTo>
                      <a:pt x="19624" y="955"/>
                    </a:lnTo>
                    <a:close/>
                  </a:path>
                </a:pathLst>
              </a:custGeom>
              <a:solidFill>
                <a:srgbClr val="4472C4"/>
              </a:solidFill>
              <a:ln w="12700" cap="flat">
                <a:solidFill>
                  <a:srgbClr val="32538F"/>
                </a:solidFill>
                <a:prstDash val="solid"/>
                <a:miter lim="800000"/>
              </a:ln>
              <a:effectLst/>
            </p:spPr>
            <p:txBody>
              <a:bodyPr wrap="square" lIns="48767" tIns="48767" rIns="48767" bIns="48767" numCol="1" anchor="ctr">
                <a:noAutofit/>
              </a:bodyPr>
              <a:lstStyle/>
              <a:p>
                <a:pPr algn="ctr" defTabSz="1300480">
                  <a:buClrTx/>
                  <a:defRPr>
                    <a:uFillTx/>
                    <a:latin typeface="Calibri"/>
                    <a:ea typeface="Calibri"/>
                    <a:cs typeface="Calibri"/>
                    <a:sym typeface="Calibri"/>
                  </a:defRPr>
                </a:pPr>
              </a:p>
            </p:txBody>
          </p:sp>
          <p:sp>
            <p:nvSpPr>
              <p:cNvPr id="137" name="Straight Connector 129"/>
              <p:cNvSpPr/>
              <p:nvPr/>
            </p:nvSpPr>
            <p:spPr>
              <a:xfrm flipH="1" flipV="1">
                <a:off x="223046" y="166381"/>
                <a:ext cx="345601" cy="333"/>
              </a:xfrm>
              <a:prstGeom prst="line">
                <a:avLst/>
              </a:prstGeom>
              <a:noFill/>
              <a:ln w="38100" cap="flat">
                <a:solidFill>
                  <a:srgbClr val="5B9BD5"/>
                </a:solidFill>
                <a:prstDash val="solid"/>
                <a:miter lim="800000"/>
              </a:ln>
              <a:effectLst/>
            </p:spPr>
            <p:txBody>
              <a:bodyPr wrap="square" lIns="48767" tIns="48767" rIns="48767" bIns="48767" numCol="1" anchor="t">
                <a:noAutofit/>
              </a:bodyPr>
              <a:lstStyle/>
              <a:p>
                <a:pPr defTabSz="1300480">
                  <a:buClrTx/>
                  <a:defRPr>
                    <a:uFillTx/>
                    <a:latin typeface="Calibri"/>
                    <a:ea typeface="Calibri"/>
                    <a:cs typeface="Calibri"/>
                    <a:sym typeface="Calibri"/>
                  </a:defRPr>
                </a:pPr>
              </a:p>
            </p:txBody>
          </p:sp>
        </p:grpSp>
        <p:sp>
          <p:nvSpPr>
            <p:cNvPr id="139" name="Straight Connector 131"/>
            <p:cNvSpPr/>
            <p:nvPr/>
          </p:nvSpPr>
          <p:spPr>
            <a:xfrm flipV="1">
              <a:off x="2311886" y="3601626"/>
              <a:ext cx="5222402" cy="5333"/>
            </a:xfrm>
            <a:prstGeom prst="line">
              <a:avLst/>
            </a:prstGeom>
            <a:noFill/>
            <a:ln w="25400" cap="flat">
              <a:solidFill>
                <a:srgbClr val="203864"/>
              </a:solidFill>
              <a:prstDash val="dash"/>
              <a:miter lim="800000"/>
              <a:headEnd type="triangle" w="med" len="med"/>
            </a:ln>
            <a:effectLst/>
          </p:spPr>
          <p:txBody>
            <a:bodyPr wrap="square" lIns="48767" tIns="48767" rIns="48767" bIns="48767" numCol="1" anchor="t">
              <a:noAutofit/>
            </a:bodyPr>
            <a:lstStyle/>
            <a:p>
              <a:pPr defTabSz="1300480">
                <a:buClrTx/>
                <a:defRPr>
                  <a:uFillTx/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grpSp>
          <p:nvGrpSpPr>
            <p:cNvPr id="143" name="Group 138"/>
            <p:cNvGrpSpPr/>
            <p:nvPr/>
          </p:nvGrpSpPr>
          <p:grpSpPr>
            <a:xfrm>
              <a:off x="5231337" y="3356843"/>
              <a:ext cx="568648" cy="487681"/>
              <a:chOff x="0" y="0"/>
              <a:chExt cx="568646" cy="487680"/>
            </a:xfrm>
          </p:grpSpPr>
          <p:sp>
            <p:nvSpPr>
              <p:cNvPr id="140" name="Straight Connector 139"/>
              <p:cNvSpPr/>
              <p:nvPr/>
            </p:nvSpPr>
            <p:spPr>
              <a:xfrm>
                <a:off x="-1" y="165298"/>
                <a:ext cx="345602" cy="333"/>
              </a:xfrm>
              <a:prstGeom prst="line">
                <a:avLst/>
              </a:prstGeom>
              <a:noFill/>
              <a:ln w="38100" cap="flat">
                <a:solidFill>
                  <a:srgbClr val="5B9BD5"/>
                </a:solidFill>
                <a:prstDash val="solid"/>
                <a:miter lim="800000"/>
              </a:ln>
              <a:effectLst/>
            </p:spPr>
            <p:txBody>
              <a:bodyPr wrap="square" lIns="48767" tIns="48767" rIns="48767" bIns="48767" numCol="1" anchor="t">
                <a:noAutofit/>
              </a:bodyPr>
              <a:lstStyle/>
              <a:p>
                <a:pPr defTabSz="1300480">
                  <a:buClrTx/>
                  <a:defRPr>
                    <a:uFillTx/>
                    <a:latin typeface="Calibri"/>
                    <a:ea typeface="Calibri"/>
                    <a:cs typeface="Calibri"/>
                    <a:sym typeface="Calibri"/>
                  </a:defRPr>
                </a:pPr>
              </a:p>
            </p:txBody>
          </p:sp>
          <p:sp>
            <p:nvSpPr>
              <p:cNvPr id="141" name="Frame 140"/>
              <p:cNvSpPr/>
              <p:nvPr/>
            </p:nvSpPr>
            <p:spPr>
              <a:xfrm rot="10800000">
                <a:off x="333037" y="0"/>
                <a:ext cx="235610" cy="48768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0" y="0"/>
                    </a:moveTo>
                    <a:lnTo>
                      <a:pt x="21600" y="0"/>
                    </a:lnTo>
                    <a:lnTo>
                      <a:pt x="21600" y="21600"/>
                    </a:lnTo>
                    <a:lnTo>
                      <a:pt x="0" y="21600"/>
                    </a:lnTo>
                    <a:close/>
                    <a:moveTo>
                      <a:pt x="1976" y="955"/>
                    </a:moveTo>
                    <a:lnTo>
                      <a:pt x="1976" y="20645"/>
                    </a:lnTo>
                    <a:lnTo>
                      <a:pt x="19624" y="20645"/>
                    </a:lnTo>
                    <a:lnTo>
                      <a:pt x="19624" y="955"/>
                    </a:lnTo>
                    <a:close/>
                  </a:path>
                </a:pathLst>
              </a:custGeom>
              <a:solidFill>
                <a:srgbClr val="4472C4"/>
              </a:solidFill>
              <a:ln w="12700" cap="flat">
                <a:solidFill>
                  <a:srgbClr val="32538F"/>
                </a:solidFill>
                <a:prstDash val="solid"/>
                <a:miter lim="800000"/>
              </a:ln>
              <a:effectLst/>
            </p:spPr>
            <p:txBody>
              <a:bodyPr wrap="square" lIns="48767" tIns="48767" rIns="48767" bIns="48767" numCol="1" anchor="ctr">
                <a:noAutofit/>
              </a:bodyPr>
              <a:lstStyle/>
              <a:p>
                <a:pPr algn="ctr" defTabSz="1300480">
                  <a:buClrTx/>
                  <a:defRPr>
                    <a:uFillTx/>
                    <a:latin typeface="Calibri"/>
                    <a:ea typeface="Calibri"/>
                    <a:cs typeface="Calibri"/>
                    <a:sym typeface="Calibri"/>
                  </a:defRPr>
                </a:pPr>
              </a:p>
            </p:txBody>
          </p:sp>
          <p:sp>
            <p:nvSpPr>
              <p:cNvPr id="142" name="Straight Connector 141"/>
              <p:cNvSpPr/>
              <p:nvPr/>
            </p:nvSpPr>
            <p:spPr>
              <a:xfrm>
                <a:off x="-1" y="320966"/>
                <a:ext cx="345602" cy="333"/>
              </a:xfrm>
              <a:prstGeom prst="line">
                <a:avLst/>
              </a:prstGeom>
              <a:noFill/>
              <a:ln w="38100" cap="flat">
                <a:solidFill>
                  <a:srgbClr val="5B9BD5"/>
                </a:solidFill>
                <a:prstDash val="solid"/>
                <a:miter lim="800000"/>
              </a:ln>
              <a:effectLst/>
            </p:spPr>
            <p:txBody>
              <a:bodyPr wrap="square" lIns="48767" tIns="48767" rIns="48767" bIns="48767" numCol="1" anchor="t">
                <a:noAutofit/>
              </a:bodyPr>
              <a:lstStyle/>
              <a:p>
                <a:pPr defTabSz="1300480">
                  <a:buClrTx/>
                  <a:defRPr>
                    <a:uFillTx/>
                    <a:latin typeface="Calibri"/>
                    <a:ea typeface="Calibri"/>
                    <a:cs typeface="Calibri"/>
                    <a:sym typeface="Calibri"/>
                  </a:defRPr>
                </a:pPr>
              </a:p>
            </p:txBody>
          </p:sp>
        </p:grpSp>
        <p:sp>
          <p:nvSpPr>
            <p:cNvPr id="144" name="Frame 142"/>
            <p:cNvSpPr/>
            <p:nvPr/>
          </p:nvSpPr>
          <p:spPr>
            <a:xfrm rot="5400000">
              <a:off x="6076165" y="3495820"/>
              <a:ext cx="901286" cy="19900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close/>
                  <a:moveTo>
                    <a:pt x="436" y="1976"/>
                  </a:moveTo>
                  <a:lnTo>
                    <a:pt x="436" y="19624"/>
                  </a:lnTo>
                  <a:lnTo>
                    <a:pt x="21164" y="19624"/>
                  </a:lnTo>
                  <a:lnTo>
                    <a:pt x="21164" y="1976"/>
                  </a:lnTo>
                  <a:close/>
                </a:path>
              </a:pathLst>
            </a:custGeom>
            <a:solidFill>
              <a:srgbClr val="4472C4"/>
            </a:solidFill>
            <a:ln w="12700" cap="flat">
              <a:solidFill>
                <a:srgbClr val="32538F"/>
              </a:solidFill>
              <a:prstDash val="solid"/>
              <a:miter lim="800000"/>
            </a:ln>
            <a:effectLst/>
          </p:spPr>
          <p:txBody>
            <a:bodyPr wrap="square" lIns="48767" tIns="48767" rIns="48767" bIns="48767" numCol="1" anchor="ctr">
              <a:noAutofit/>
            </a:bodyPr>
            <a:lstStyle/>
            <a:p>
              <a:pPr algn="ctr" defTabSz="1300480">
                <a:buClrTx/>
                <a:defRPr>
                  <a:uFillTx/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145" name="Donut 26"/>
            <p:cNvSpPr/>
            <p:nvPr/>
          </p:nvSpPr>
          <p:spPr>
            <a:xfrm>
              <a:off x="4462292" y="3341310"/>
              <a:ext cx="543156" cy="5280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404" y="10800"/>
                  </a:moveTo>
                  <a:cubicBezTo>
                    <a:pt x="404" y="16535"/>
                    <a:pt x="5059" y="21184"/>
                    <a:pt x="10800" y="21184"/>
                  </a:cubicBezTo>
                  <a:cubicBezTo>
                    <a:pt x="16541" y="21184"/>
                    <a:pt x="21196" y="16535"/>
                    <a:pt x="21196" y="10800"/>
                  </a:cubicBezTo>
                  <a:cubicBezTo>
                    <a:pt x="21196" y="5065"/>
                    <a:pt x="16541" y="416"/>
                    <a:pt x="10800" y="416"/>
                  </a:cubicBezTo>
                  <a:cubicBezTo>
                    <a:pt x="5059" y="416"/>
                    <a:pt x="404" y="5065"/>
                    <a:pt x="404" y="10800"/>
                  </a:cubicBezTo>
                  <a:close/>
                </a:path>
              </a:pathLst>
            </a:custGeom>
            <a:solidFill>
              <a:srgbClr val="4472C4"/>
            </a:solidFill>
            <a:ln w="12700" cap="flat">
              <a:solidFill>
                <a:srgbClr val="32538F"/>
              </a:solidFill>
              <a:prstDash val="solid"/>
              <a:miter lim="800000"/>
            </a:ln>
            <a:effectLst/>
          </p:spPr>
          <p:txBody>
            <a:bodyPr wrap="square" lIns="48767" tIns="48767" rIns="48767" bIns="48767" numCol="1" anchor="ctr">
              <a:noAutofit/>
            </a:bodyPr>
            <a:lstStyle/>
            <a:p>
              <a:pPr algn="ctr" defTabSz="1300480">
                <a:buClrTx/>
                <a:defRPr>
                  <a:uFillTx/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146" name="Donut 27"/>
            <p:cNvSpPr/>
            <p:nvPr/>
          </p:nvSpPr>
          <p:spPr>
            <a:xfrm flipH="1" rot="10800000">
              <a:off x="4631971" y="3503204"/>
              <a:ext cx="212417" cy="20591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403" y="10800"/>
                  </a:moveTo>
                  <a:cubicBezTo>
                    <a:pt x="403" y="16535"/>
                    <a:pt x="5058" y="21184"/>
                    <a:pt x="10800" y="21184"/>
                  </a:cubicBezTo>
                  <a:cubicBezTo>
                    <a:pt x="16542" y="21184"/>
                    <a:pt x="21197" y="16535"/>
                    <a:pt x="21197" y="10800"/>
                  </a:cubicBezTo>
                  <a:cubicBezTo>
                    <a:pt x="21197" y="5065"/>
                    <a:pt x="16542" y="416"/>
                    <a:pt x="10800" y="416"/>
                  </a:cubicBezTo>
                  <a:cubicBezTo>
                    <a:pt x="5058" y="416"/>
                    <a:pt x="403" y="5065"/>
                    <a:pt x="403" y="10800"/>
                  </a:cubicBezTo>
                  <a:close/>
                </a:path>
              </a:pathLst>
            </a:custGeom>
            <a:solidFill>
              <a:srgbClr val="4472C4"/>
            </a:solidFill>
            <a:ln w="25400" cap="flat">
              <a:solidFill>
                <a:srgbClr val="32538F"/>
              </a:solidFill>
              <a:prstDash val="solid"/>
              <a:miter lim="800000"/>
            </a:ln>
            <a:effectLst/>
          </p:spPr>
          <p:txBody>
            <a:bodyPr wrap="square" lIns="48767" tIns="48767" rIns="48767" bIns="48767" numCol="1" anchor="ctr">
              <a:noAutofit/>
            </a:bodyPr>
            <a:lstStyle/>
            <a:p>
              <a:pPr algn="ctr" defTabSz="1300480">
                <a:buClrTx/>
                <a:defRPr>
                  <a:uFillTx/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grpSp>
          <p:nvGrpSpPr>
            <p:cNvPr id="157" name="Group 3"/>
            <p:cNvGrpSpPr/>
            <p:nvPr/>
          </p:nvGrpSpPr>
          <p:grpSpPr>
            <a:xfrm>
              <a:off x="203418" y="3326295"/>
              <a:ext cx="5849530" cy="543157"/>
              <a:chOff x="0" y="0"/>
              <a:chExt cx="5849528" cy="543155"/>
            </a:xfrm>
          </p:grpSpPr>
          <p:grpSp>
            <p:nvGrpSpPr>
              <p:cNvPr id="153" name="Group 122"/>
              <p:cNvGrpSpPr/>
              <p:nvPr/>
            </p:nvGrpSpPr>
            <p:grpSpPr>
              <a:xfrm>
                <a:off x="2983893" y="192989"/>
                <a:ext cx="174094" cy="181054"/>
                <a:chOff x="0" y="0"/>
                <a:chExt cx="174092" cy="181052"/>
              </a:xfrm>
            </p:grpSpPr>
            <p:grpSp>
              <p:nvGrpSpPr>
                <p:cNvPr id="149" name="Group 118"/>
                <p:cNvGrpSpPr/>
                <p:nvPr/>
              </p:nvGrpSpPr>
              <p:grpSpPr>
                <a:xfrm>
                  <a:off x="-1" y="379"/>
                  <a:ext cx="63910" cy="180674"/>
                  <a:chOff x="0" y="0"/>
                  <a:chExt cx="63908" cy="180673"/>
                </a:xfrm>
              </p:grpSpPr>
              <p:sp>
                <p:nvSpPr>
                  <p:cNvPr id="147" name="Oval 109"/>
                  <p:cNvSpPr/>
                  <p:nvPr/>
                </p:nvSpPr>
                <p:spPr>
                  <a:xfrm rot="16200000">
                    <a:off x="-3721" y="115052"/>
                    <a:ext cx="69343" cy="61902"/>
                  </a:xfrm>
                  <a:prstGeom prst="ellipse">
                    <a:avLst/>
                  </a:prstGeom>
                  <a:solidFill>
                    <a:srgbClr val="000000"/>
                  </a:solidFill>
                  <a:ln w="12700" cap="flat">
                    <a:solidFill>
                      <a:srgbClr val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lIns="48767" tIns="48767" rIns="48767" bIns="48767" numCol="1" anchor="ctr">
                    <a:noAutofit/>
                  </a:bodyPr>
                  <a:lstStyle/>
                  <a:p>
                    <a:pPr algn="ctr" defTabSz="1300480">
                      <a:buClrTx/>
                      <a:defRPr>
                        <a:solidFill>
                          <a:srgbClr val="FFFFFF"/>
                        </a:solidFill>
                        <a:uFillTx/>
                        <a:latin typeface="Calibri"/>
                        <a:ea typeface="Calibri"/>
                        <a:cs typeface="Calibri"/>
                        <a:sym typeface="Calibri"/>
                      </a:defRPr>
                    </a:pPr>
                  </a:p>
                </p:txBody>
              </p:sp>
              <p:sp>
                <p:nvSpPr>
                  <p:cNvPr id="148" name="Oval 117"/>
                  <p:cNvSpPr/>
                  <p:nvPr/>
                </p:nvSpPr>
                <p:spPr>
                  <a:xfrm rot="16200000">
                    <a:off x="-1713" y="3720"/>
                    <a:ext cx="69343" cy="61902"/>
                  </a:xfrm>
                  <a:prstGeom prst="ellipse">
                    <a:avLst/>
                  </a:prstGeom>
                  <a:solidFill>
                    <a:srgbClr val="000000"/>
                  </a:solidFill>
                  <a:ln w="12700" cap="flat">
                    <a:solidFill>
                      <a:srgbClr val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lIns="48767" tIns="48767" rIns="48767" bIns="48767" numCol="1" anchor="ctr">
                    <a:noAutofit/>
                  </a:bodyPr>
                  <a:lstStyle/>
                  <a:p>
                    <a:pPr algn="ctr" defTabSz="1300480">
                      <a:buClrTx/>
                      <a:defRPr>
                        <a:solidFill>
                          <a:srgbClr val="FFFFFF"/>
                        </a:solidFill>
                        <a:uFillTx/>
                        <a:latin typeface="Calibri"/>
                        <a:ea typeface="Calibri"/>
                        <a:cs typeface="Calibri"/>
                        <a:sym typeface="Calibri"/>
                      </a:defRPr>
                    </a:pPr>
                  </a:p>
                </p:txBody>
              </p:sp>
            </p:grpSp>
            <p:grpSp>
              <p:nvGrpSpPr>
                <p:cNvPr id="152" name="Group 119"/>
                <p:cNvGrpSpPr/>
                <p:nvPr/>
              </p:nvGrpSpPr>
              <p:grpSpPr>
                <a:xfrm>
                  <a:off x="110184" y="0"/>
                  <a:ext cx="63909" cy="180674"/>
                  <a:chOff x="0" y="0"/>
                  <a:chExt cx="63908" cy="180673"/>
                </a:xfrm>
              </p:grpSpPr>
              <p:sp>
                <p:nvSpPr>
                  <p:cNvPr id="150" name="Oval 120"/>
                  <p:cNvSpPr/>
                  <p:nvPr/>
                </p:nvSpPr>
                <p:spPr>
                  <a:xfrm rot="16200000">
                    <a:off x="-3721" y="115052"/>
                    <a:ext cx="69343" cy="61902"/>
                  </a:xfrm>
                  <a:prstGeom prst="ellipse">
                    <a:avLst/>
                  </a:prstGeom>
                  <a:solidFill>
                    <a:srgbClr val="000000"/>
                  </a:solidFill>
                  <a:ln w="12700" cap="flat">
                    <a:solidFill>
                      <a:srgbClr val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lIns="48767" tIns="48767" rIns="48767" bIns="48767" numCol="1" anchor="ctr">
                    <a:noAutofit/>
                  </a:bodyPr>
                  <a:lstStyle/>
                  <a:p>
                    <a:pPr algn="ctr" defTabSz="1300480">
                      <a:buClrTx/>
                      <a:defRPr>
                        <a:solidFill>
                          <a:srgbClr val="FFFFFF"/>
                        </a:solidFill>
                        <a:uFillTx/>
                        <a:latin typeface="Calibri"/>
                        <a:ea typeface="Calibri"/>
                        <a:cs typeface="Calibri"/>
                        <a:sym typeface="Calibri"/>
                      </a:defRPr>
                    </a:pPr>
                  </a:p>
                </p:txBody>
              </p:sp>
              <p:sp>
                <p:nvSpPr>
                  <p:cNvPr id="151" name="Oval 121"/>
                  <p:cNvSpPr/>
                  <p:nvPr/>
                </p:nvSpPr>
                <p:spPr>
                  <a:xfrm rot="16200000">
                    <a:off x="-1713" y="3720"/>
                    <a:ext cx="69343" cy="61902"/>
                  </a:xfrm>
                  <a:prstGeom prst="ellipse">
                    <a:avLst/>
                  </a:prstGeom>
                  <a:solidFill>
                    <a:srgbClr val="000000"/>
                  </a:solidFill>
                  <a:ln w="12700" cap="flat">
                    <a:solidFill>
                      <a:srgbClr val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lIns="48767" tIns="48767" rIns="48767" bIns="48767" numCol="1" anchor="ctr">
                    <a:noAutofit/>
                  </a:bodyPr>
                  <a:lstStyle/>
                  <a:p>
                    <a:pPr algn="ctr" defTabSz="1300480">
                      <a:buClrTx/>
                      <a:defRPr>
                        <a:solidFill>
                          <a:srgbClr val="FFFFFF"/>
                        </a:solidFill>
                        <a:uFillTx/>
                        <a:latin typeface="Calibri"/>
                        <a:ea typeface="Calibri"/>
                        <a:cs typeface="Calibri"/>
                        <a:sym typeface="Calibri"/>
                      </a:defRPr>
                    </a:pPr>
                  </a:p>
                </p:txBody>
              </p:sp>
            </p:grpSp>
          </p:grpSp>
          <p:sp>
            <p:nvSpPr>
              <p:cNvPr id="154" name="Straight Connector 134"/>
              <p:cNvSpPr/>
              <p:nvPr/>
            </p:nvSpPr>
            <p:spPr>
              <a:xfrm flipV="1">
                <a:off x="0" y="271577"/>
                <a:ext cx="5849529" cy="30658"/>
              </a:xfrm>
              <a:prstGeom prst="line">
                <a:avLst/>
              </a:prstGeom>
              <a:noFill/>
              <a:ln w="3175" cap="flat">
                <a:solidFill>
                  <a:srgbClr val="44546A"/>
                </a:solidFill>
                <a:prstDash val="dash"/>
                <a:miter lim="800000"/>
              </a:ln>
              <a:effectLst/>
            </p:spPr>
            <p:txBody>
              <a:bodyPr wrap="square" lIns="48767" tIns="48767" rIns="48767" bIns="48767" numCol="1" anchor="t">
                <a:noAutofit/>
              </a:bodyPr>
              <a:lstStyle/>
              <a:p>
                <a:pPr defTabSz="1300480">
                  <a:buClrTx/>
                  <a:defRPr>
                    <a:uFillTx/>
                    <a:latin typeface="Calibri"/>
                    <a:ea typeface="Calibri"/>
                    <a:cs typeface="Calibri"/>
                    <a:sym typeface="Calibri"/>
                  </a:defRPr>
                </a:pPr>
              </a:p>
            </p:txBody>
          </p:sp>
          <p:sp>
            <p:nvSpPr>
              <p:cNvPr id="155" name="Donut 25"/>
              <p:cNvSpPr/>
              <p:nvPr/>
            </p:nvSpPr>
            <p:spPr>
              <a:xfrm rot="16200000">
                <a:off x="2782884" y="7559"/>
                <a:ext cx="543156" cy="52803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404" y="10800"/>
                    </a:moveTo>
                    <a:cubicBezTo>
                      <a:pt x="404" y="16535"/>
                      <a:pt x="5059" y="21184"/>
                      <a:pt x="10800" y="21184"/>
                    </a:cubicBezTo>
                    <a:cubicBezTo>
                      <a:pt x="16541" y="21184"/>
                      <a:pt x="21196" y="16535"/>
                      <a:pt x="21196" y="10800"/>
                    </a:cubicBezTo>
                    <a:cubicBezTo>
                      <a:pt x="21196" y="5065"/>
                      <a:pt x="16541" y="416"/>
                      <a:pt x="10800" y="416"/>
                    </a:cubicBezTo>
                    <a:cubicBezTo>
                      <a:pt x="5059" y="416"/>
                      <a:pt x="404" y="5065"/>
                      <a:pt x="404" y="10800"/>
                    </a:cubicBezTo>
                    <a:close/>
                  </a:path>
                </a:pathLst>
              </a:custGeom>
              <a:solidFill>
                <a:srgbClr val="4472C4"/>
              </a:solidFill>
              <a:ln w="12700" cap="flat">
                <a:solidFill>
                  <a:srgbClr val="32538F"/>
                </a:solidFill>
                <a:prstDash val="solid"/>
                <a:miter lim="800000"/>
              </a:ln>
              <a:effectLst/>
            </p:spPr>
            <p:txBody>
              <a:bodyPr wrap="square" lIns="48767" tIns="48767" rIns="48767" bIns="48767" numCol="1" anchor="ctr">
                <a:noAutofit/>
              </a:bodyPr>
              <a:lstStyle/>
              <a:p>
                <a:pPr algn="ctr" defTabSz="1300480">
                  <a:buClrTx/>
                  <a:defRPr>
                    <a:uFillTx/>
                    <a:latin typeface="Calibri"/>
                    <a:ea typeface="Calibri"/>
                    <a:cs typeface="Calibri"/>
                    <a:sym typeface="Calibri"/>
                  </a:defRPr>
                </a:pPr>
              </a:p>
            </p:txBody>
          </p:sp>
          <p:sp>
            <p:nvSpPr>
              <p:cNvPr id="156" name="Donut 28"/>
              <p:cNvSpPr/>
              <p:nvPr/>
            </p:nvSpPr>
            <p:spPr>
              <a:xfrm flipH="1" rot="5400000">
                <a:off x="2969621" y="164881"/>
                <a:ext cx="212417" cy="20591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403" y="10800"/>
                    </a:moveTo>
                    <a:cubicBezTo>
                      <a:pt x="403" y="16535"/>
                      <a:pt x="5058" y="21184"/>
                      <a:pt x="10800" y="21184"/>
                    </a:cubicBezTo>
                    <a:cubicBezTo>
                      <a:pt x="16542" y="21184"/>
                      <a:pt x="21197" y="16535"/>
                      <a:pt x="21197" y="10800"/>
                    </a:cubicBezTo>
                    <a:cubicBezTo>
                      <a:pt x="21197" y="5065"/>
                      <a:pt x="16542" y="416"/>
                      <a:pt x="10800" y="416"/>
                    </a:cubicBezTo>
                    <a:cubicBezTo>
                      <a:pt x="5058" y="416"/>
                      <a:pt x="403" y="5065"/>
                      <a:pt x="403" y="10800"/>
                    </a:cubicBezTo>
                    <a:close/>
                  </a:path>
                </a:pathLst>
              </a:custGeom>
              <a:solidFill>
                <a:srgbClr val="4472C4"/>
              </a:solidFill>
              <a:ln w="25400" cap="flat">
                <a:solidFill>
                  <a:srgbClr val="32538F"/>
                </a:solidFill>
                <a:prstDash val="solid"/>
                <a:miter lim="800000"/>
              </a:ln>
              <a:effectLst/>
            </p:spPr>
            <p:txBody>
              <a:bodyPr wrap="square" lIns="48767" tIns="48767" rIns="48767" bIns="48767" numCol="1" anchor="ctr">
                <a:noAutofit/>
              </a:bodyPr>
              <a:lstStyle/>
              <a:p>
                <a:pPr algn="ctr" defTabSz="1300480">
                  <a:buClrTx/>
                  <a:defRPr>
                    <a:uFillTx/>
                    <a:latin typeface="Calibri"/>
                    <a:ea typeface="Calibri"/>
                    <a:cs typeface="Calibri"/>
                    <a:sym typeface="Calibri"/>
                  </a:defRPr>
                </a:pPr>
              </a:p>
            </p:txBody>
          </p:sp>
        </p:grpSp>
        <p:grpSp>
          <p:nvGrpSpPr>
            <p:cNvPr id="161" name="Group 2"/>
            <p:cNvGrpSpPr/>
            <p:nvPr/>
          </p:nvGrpSpPr>
          <p:grpSpPr>
            <a:xfrm>
              <a:off x="3100049" y="3892252"/>
              <a:ext cx="3228103" cy="3115399"/>
              <a:chOff x="0" y="0"/>
              <a:chExt cx="3228101" cy="3115398"/>
            </a:xfrm>
          </p:grpSpPr>
          <p:sp>
            <p:nvSpPr>
              <p:cNvPr id="158" name="Rectangle 1"/>
              <p:cNvSpPr/>
              <p:nvPr/>
            </p:nvSpPr>
            <p:spPr>
              <a:xfrm rot="8183332">
                <a:off x="-523248" y="1362144"/>
                <a:ext cx="3979623" cy="74997"/>
              </a:xfrm>
              <a:prstGeom prst="rect">
                <a:avLst/>
              </a:prstGeom>
              <a:solidFill>
                <a:srgbClr val="00B050"/>
              </a:solidFill>
              <a:ln w="12700" cap="flat">
                <a:solidFill>
                  <a:srgbClr val="00B050"/>
                </a:solidFill>
                <a:prstDash val="solid"/>
                <a:miter lim="800000"/>
              </a:ln>
              <a:effectLst/>
            </p:spPr>
            <p:txBody>
              <a:bodyPr wrap="square" lIns="48767" tIns="48767" rIns="48767" bIns="48767" numCol="1" anchor="ctr">
                <a:noAutofit/>
              </a:bodyPr>
              <a:lstStyle/>
              <a:p>
                <a:pPr algn="ctr" defTabSz="1300480">
                  <a:buClrTx/>
                  <a:defRPr>
                    <a:solidFill>
                      <a:srgbClr val="FFFFFF"/>
                    </a:solidFill>
                    <a:uFillTx/>
                    <a:latin typeface="Calibri"/>
                    <a:ea typeface="Calibri"/>
                    <a:cs typeface="Calibri"/>
                    <a:sym typeface="Calibri"/>
                  </a:defRPr>
                </a:pPr>
              </a:p>
            </p:txBody>
          </p:sp>
          <p:sp>
            <p:nvSpPr>
              <p:cNvPr id="159" name="Rectangle 41"/>
              <p:cNvSpPr/>
              <p:nvPr/>
            </p:nvSpPr>
            <p:spPr>
              <a:xfrm rot="8183332">
                <a:off x="-383973" y="1514820"/>
                <a:ext cx="3979624" cy="74998"/>
              </a:xfrm>
              <a:prstGeom prst="rect">
                <a:avLst/>
              </a:prstGeom>
              <a:solidFill>
                <a:srgbClr val="00B050"/>
              </a:solidFill>
              <a:ln w="12700" cap="flat">
                <a:solidFill>
                  <a:srgbClr val="00B050"/>
                </a:solidFill>
                <a:prstDash val="solid"/>
                <a:miter lim="800000"/>
              </a:ln>
              <a:effectLst/>
            </p:spPr>
            <p:txBody>
              <a:bodyPr wrap="square" lIns="48767" tIns="48767" rIns="48767" bIns="48767" numCol="1" anchor="ctr">
                <a:noAutofit/>
              </a:bodyPr>
              <a:lstStyle/>
              <a:p>
                <a:pPr algn="ctr" defTabSz="1300480">
                  <a:buClrTx/>
                  <a:defRPr>
                    <a:solidFill>
                      <a:srgbClr val="FFFFFF"/>
                    </a:solidFill>
                    <a:uFillTx/>
                    <a:latin typeface="Calibri"/>
                    <a:ea typeface="Calibri"/>
                    <a:cs typeface="Calibri"/>
                    <a:sym typeface="Calibri"/>
                  </a:defRPr>
                </a:pPr>
              </a:p>
            </p:txBody>
          </p:sp>
          <p:sp>
            <p:nvSpPr>
              <p:cNvPr id="160" name="Rectangle 44"/>
              <p:cNvSpPr/>
              <p:nvPr/>
            </p:nvSpPr>
            <p:spPr>
              <a:xfrm rot="8183332">
                <a:off x="-228274" y="1678257"/>
                <a:ext cx="3979624" cy="74997"/>
              </a:xfrm>
              <a:prstGeom prst="rect">
                <a:avLst/>
              </a:prstGeom>
              <a:solidFill>
                <a:srgbClr val="00B050"/>
              </a:solidFill>
              <a:ln w="12700" cap="flat">
                <a:solidFill>
                  <a:srgbClr val="00B050"/>
                </a:solidFill>
                <a:prstDash val="solid"/>
                <a:miter lim="800000"/>
              </a:ln>
              <a:effectLst/>
            </p:spPr>
            <p:txBody>
              <a:bodyPr wrap="square" lIns="48767" tIns="48767" rIns="48767" bIns="48767" numCol="1" anchor="ctr">
                <a:noAutofit/>
              </a:bodyPr>
              <a:lstStyle/>
              <a:p>
                <a:pPr algn="ctr" defTabSz="1300480">
                  <a:buClrTx/>
                  <a:defRPr>
                    <a:solidFill>
                      <a:srgbClr val="FFFFFF"/>
                    </a:solidFill>
                    <a:uFillTx/>
                    <a:latin typeface="Calibri"/>
                    <a:ea typeface="Calibri"/>
                    <a:cs typeface="Calibri"/>
                    <a:sym typeface="Calibri"/>
                  </a:defRPr>
                </a:pPr>
              </a:p>
            </p:txBody>
          </p:sp>
        </p:grpSp>
        <p:grpSp>
          <p:nvGrpSpPr>
            <p:cNvPr id="165" name="Group 45"/>
            <p:cNvGrpSpPr/>
            <p:nvPr/>
          </p:nvGrpSpPr>
          <p:grpSpPr>
            <a:xfrm>
              <a:off x="-1" y="3647165"/>
              <a:ext cx="3115400" cy="3228101"/>
              <a:chOff x="0" y="0"/>
              <a:chExt cx="3115398" cy="3228100"/>
            </a:xfrm>
          </p:grpSpPr>
          <p:sp>
            <p:nvSpPr>
              <p:cNvPr id="162" name="Rectangle 46"/>
              <p:cNvSpPr/>
              <p:nvPr/>
            </p:nvSpPr>
            <p:spPr>
              <a:xfrm rot="2783331">
                <a:off x="-590169" y="1724039"/>
                <a:ext cx="3979624" cy="74997"/>
              </a:xfrm>
              <a:prstGeom prst="rect">
                <a:avLst/>
              </a:prstGeom>
              <a:solidFill>
                <a:srgbClr val="00B050"/>
              </a:solidFill>
              <a:ln w="12700" cap="flat">
                <a:solidFill>
                  <a:srgbClr val="00B050"/>
                </a:solidFill>
                <a:prstDash val="solid"/>
                <a:miter lim="800000"/>
              </a:ln>
              <a:effectLst/>
            </p:spPr>
            <p:txBody>
              <a:bodyPr wrap="square" lIns="48767" tIns="48767" rIns="48767" bIns="48767" numCol="1" anchor="ctr">
                <a:noAutofit/>
              </a:bodyPr>
              <a:lstStyle/>
              <a:p>
                <a:pPr algn="ctr" defTabSz="1300480">
                  <a:buClrTx/>
                  <a:defRPr>
                    <a:solidFill>
                      <a:srgbClr val="FFFFFF"/>
                    </a:solidFill>
                    <a:uFillTx/>
                    <a:latin typeface="Calibri"/>
                    <a:ea typeface="Calibri"/>
                    <a:cs typeface="Calibri"/>
                    <a:sym typeface="Calibri"/>
                  </a:defRPr>
                </a:pPr>
              </a:p>
            </p:txBody>
          </p:sp>
          <p:sp>
            <p:nvSpPr>
              <p:cNvPr id="163" name="Rectangle 47"/>
              <p:cNvSpPr/>
              <p:nvPr/>
            </p:nvSpPr>
            <p:spPr>
              <a:xfrm rot="2783331">
                <a:off x="-437493" y="1584764"/>
                <a:ext cx="3979624" cy="74997"/>
              </a:xfrm>
              <a:prstGeom prst="rect">
                <a:avLst/>
              </a:prstGeom>
              <a:solidFill>
                <a:srgbClr val="00B050"/>
              </a:solidFill>
              <a:ln w="12700" cap="flat">
                <a:solidFill>
                  <a:srgbClr val="00B050"/>
                </a:solidFill>
                <a:prstDash val="solid"/>
                <a:miter lim="800000"/>
              </a:ln>
              <a:effectLst/>
            </p:spPr>
            <p:txBody>
              <a:bodyPr wrap="square" lIns="48767" tIns="48767" rIns="48767" bIns="48767" numCol="1" anchor="ctr">
                <a:noAutofit/>
              </a:bodyPr>
              <a:lstStyle/>
              <a:p>
                <a:pPr algn="ctr" defTabSz="1300480">
                  <a:buClrTx/>
                  <a:defRPr>
                    <a:solidFill>
                      <a:srgbClr val="FFFFFF"/>
                    </a:solidFill>
                    <a:uFillTx/>
                    <a:latin typeface="Calibri"/>
                    <a:ea typeface="Calibri"/>
                    <a:cs typeface="Calibri"/>
                    <a:sym typeface="Calibri"/>
                  </a:defRPr>
                </a:pPr>
              </a:p>
            </p:txBody>
          </p:sp>
          <p:sp>
            <p:nvSpPr>
              <p:cNvPr id="164" name="Rectangle 48"/>
              <p:cNvSpPr/>
              <p:nvPr/>
            </p:nvSpPr>
            <p:spPr>
              <a:xfrm rot="2783331">
                <a:off x="-274056" y="1429065"/>
                <a:ext cx="3979623" cy="74997"/>
              </a:xfrm>
              <a:prstGeom prst="rect">
                <a:avLst/>
              </a:prstGeom>
              <a:solidFill>
                <a:srgbClr val="00B050"/>
              </a:solidFill>
              <a:ln w="12700" cap="flat">
                <a:solidFill>
                  <a:srgbClr val="00B050"/>
                </a:solidFill>
                <a:prstDash val="solid"/>
                <a:miter lim="800000"/>
              </a:ln>
              <a:effectLst/>
            </p:spPr>
            <p:txBody>
              <a:bodyPr wrap="square" lIns="48767" tIns="48767" rIns="48767" bIns="48767" numCol="1" anchor="ctr">
                <a:noAutofit/>
              </a:bodyPr>
              <a:lstStyle/>
              <a:p>
                <a:pPr algn="ctr" defTabSz="1300480">
                  <a:buClrTx/>
                  <a:defRPr>
                    <a:solidFill>
                      <a:srgbClr val="FFFFFF"/>
                    </a:solidFill>
                    <a:uFillTx/>
                    <a:latin typeface="Calibri"/>
                    <a:ea typeface="Calibri"/>
                    <a:cs typeface="Calibri"/>
                    <a:sym typeface="Calibri"/>
                  </a:defRPr>
                </a:pPr>
              </a:p>
            </p:txBody>
          </p:sp>
        </p:grpSp>
        <p:grpSp>
          <p:nvGrpSpPr>
            <p:cNvPr id="169" name="Group 49"/>
            <p:cNvGrpSpPr/>
            <p:nvPr/>
          </p:nvGrpSpPr>
          <p:grpSpPr>
            <a:xfrm>
              <a:off x="15874" y="483953"/>
              <a:ext cx="3228102" cy="3115399"/>
              <a:chOff x="0" y="0"/>
              <a:chExt cx="3228101" cy="3115398"/>
            </a:xfrm>
          </p:grpSpPr>
          <p:sp>
            <p:nvSpPr>
              <p:cNvPr id="166" name="Rectangle 50"/>
              <p:cNvSpPr/>
              <p:nvPr/>
            </p:nvSpPr>
            <p:spPr>
              <a:xfrm rot="8183332">
                <a:off x="-523248" y="1362144"/>
                <a:ext cx="3979623" cy="74997"/>
              </a:xfrm>
              <a:prstGeom prst="rect">
                <a:avLst/>
              </a:prstGeom>
              <a:solidFill>
                <a:srgbClr val="00B050"/>
              </a:solidFill>
              <a:ln w="12700" cap="flat">
                <a:solidFill>
                  <a:srgbClr val="00B050"/>
                </a:solidFill>
                <a:prstDash val="solid"/>
                <a:miter lim="800000"/>
              </a:ln>
              <a:effectLst/>
            </p:spPr>
            <p:txBody>
              <a:bodyPr wrap="square" lIns="48767" tIns="48767" rIns="48767" bIns="48767" numCol="1" anchor="ctr">
                <a:noAutofit/>
              </a:bodyPr>
              <a:lstStyle/>
              <a:p>
                <a:pPr algn="ctr" defTabSz="1300480">
                  <a:buClrTx/>
                  <a:defRPr>
                    <a:solidFill>
                      <a:srgbClr val="FFFFFF"/>
                    </a:solidFill>
                    <a:uFillTx/>
                    <a:latin typeface="Calibri"/>
                    <a:ea typeface="Calibri"/>
                    <a:cs typeface="Calibri"/>
                    <a:sym typeface="Calibri"/>
                  </a:defRPr>
                </a:pPr>
              </a:p>
            </p:txBody>
          </p:sp>
          <p:sp>
            <p:nvSpPr>
              <p:cNvPr id="167" name="Rectangle 51"/>
              <p:cNvSpPr/>
              <p:nvPr/>
            </p:nvSpPr>
            <p:spPr>
              <a:xfrm rot="8183332">
                <a:off x="-383973" y="1514820"/>
                <a:ext cx="3979624" cy="74998"/>
              </a:xfrm>
              <a:prstGeom prst="rect">
                <a:avLst/>
              </a:prstGeom>
              <a:solidFill>
                <a:srgbClr val="00B050"/>
              </a:solidFill>
              <a:ln w="12700" cap="flat">
                <a:solidFill>
                  <a:srgbClr val="00B050"/>
                </a:solidFill>
                <a:prstDash val="solid"/>
                <a:miter lim="800000"/>
              </a:ln>
              <a:effectLst/>
            </p:spPr>
            <p:txBody>
              <a:bodyPr wrap="square" lIns="48767" tIns="48767" rIns="48767" bIns="48767" numCol="1" anchor="ctr">
                <a:noAutofit/>
              </a:bodyPr>
              <a:lstStyle/>
              <a:p>
                <a:pPr algn="ctr" defTabSz="1300480">
                  <a:buClrTx/>
                  <a:defRPr>
                    <a:solidFill>
                      <a:srgbClr val="FFFFFF"/>
                    </a:solidFill>
                    <a:uFillTx/>
                    <a:latin typeface="Calibri"/>
                    <a:ea typeface="Calibri"/>
                    <a:cs typeface="Calibri"/>
                    <a:sym typeface="Calibri"/>
                  </a:defRPr>
                </a:pPr>
              </a:p>
            </p:txBody>
          </p:sp>
          <p:sp>
            <p:nvSpPr>
              <p:cNvPr id="168" name="Rectangle 52"/>
              <p:cNvSpPr/>
              <p:nvPr/>
            </p:nvSpPr>
            <p:spPr>
              <a:xfrm rot="8183332">
                <a:off x="-228274" y="1678257"/>
                <a:ext cx="3979624" cy="74997"/>
              </a:xfrm>
              <a:prstGeom prst="rect">
                <a:avLst/>
              </a:prstGeom>
              <a:solidFill>
                <a:srgbClr val="00B050"/>
              </a:solidFill>
              <a:ln w="12700" cap="flat">
                <a:solidFill>
                  <a:srgbClr val="00B050"/>
                </a:solidFill>
                <a:prstDash val="solid"/>
                <a:miter lim="800000"/>
              </a:ln>
              <a:effectLst/>
            </p:spPr>
            <p:txBody>
              <a:bodyPr wrap="square" lIns="48767" tIns="48767" rIns="48767" bIns="48767" numCol="1" anchor="ctr">
                <a:noAutofit/>
              </a:bodyPr>
              <a:lstStyle/>
              <a:p>
                <a:pPr algn="ctr" defTabSz="1300480">
                  <a:buClrTx/>
                  <a:defRPr>
                    <a:solidFill>
                      <a:srgbClr val="FFFFFF"/>
                    </a:solidFill>
                    <a:uFillTx/>
                    <a:latin typeface="Calibri"/>
                    <a:ea typeface="Calibri"/>
                    <a:cs typeface="Calibri"/>
                    <a:sym typeface="Calibri"/>
                  </a:defRPr>
                </a:pPr>
              </a:p>
            </p:txBody>
          </p:sp>
        </p:grpSp>
        <p:grpSp>
          <p:nvGrpSpPr>
            <p:cNvPr id="173" name="Group 57"/>
            <p:cNvGrpSpPr/>
            <p:nvPr/>
          </p:nvGrpSpPr>
          <p:grpSpPr>
            <a:xfrm>
              <a:off x="2913427" y="0"/>
              <a:ext cx="3115399" cy="3228101"/>
              <a:chOff x="0" y="0"/>
              <a:chExt cx="3115398" cy="3228100"/>
            </a:xfrm>
          </p:grpSpPr>
          <p:sp>
            <p:nvSpPr>
              <p:cNvPr id="170" name="Rectangle 58"/>
              <p:cNvSpPr/>
              <p:nvPr/>
            </p:nvSpPr>
            <p:spPr>
              <a:xfrm rot="2783331">
                <a:off x="-590169" y="1724039"/>
                <a:ext cx="3979624" cy="74997"/>
              </a:xfrm>
              <a:prstGeom prst="rect">
                <a:avLst/>
              </a:prstGeom>
              <a:solidFill>
                <a:srgbClr val="00B050"/>
              </a:solidFill>
              <a:ln w="12700" cap="flat">
                <a:solidFill>
                  <a:srgbClr val="00B050"/>
                </a:solidFill>
                <a:prstDash val="solid"/>
                <a:miter lim="800000"/>
              </a:ln>
              <a:effectLst/>
            </p:spPr>
            <p:txBody>
              <a:bodyPr wrap="square" lIns="48767" tIns="48767" rIns="48767" bIns="48767" numCol="1" anchor="ctr">
                <a:noAutofit/>
              </a:bodyPr>
              <a:lstStyle/>
              <a:p>
                <a:pPr algn="ctr" defTabSz="1300480">
                  <a:buClrTx/>
                  <a:defRPr>
                    <a:solidFill>
                      <a:srgbClr val="FFFFFF"/>
                    </a:solidFill>
                    <a:uFillTx/>
                    <a:latin typeface="Calibri"/>
                    <a:ea typeface="Calibri"/>
                    <a:cs typeface="Calibri"/>
                    <a:sym typeface="Calibri"/>
                  </a:defRPr>
                </a:pPr>
              </a:p>
            </p:txBody>
          </p:sp>
          <p:sp>
            <p:nvSpPr>
              <p:cNvPr id="171" name="Rectangle 59"/>
              <p:cNvSpPr/>
              <p:nvPr/>
            </p:nvSpPr>
            <p:spPr>
              <a:xfrm rot="2783331">
                <a:off x="-437493" y="1584764"/>
                <a:ext cx="3979624" cy="74997"/>
              </a:xfrm>
              <a:prstGeom prst="rect">
                <a:avLst/>
              </a:prstGeom>
              <a:solidFill>
                <a:srgbClr val="00B050"/>
              </a:solidFill>
              <a:ln w="12700" cap="flat">
                <a:solidFill>
                  <a:srgbClr val="00B050"/>
                </a:solidFill>
                <a:prstDash val="solid"/>
                <a:miter lim="800000"/>
              </a:ln>
              <a:effectLst/>
            </p:spPr>
            <p:txBody>
              <a:bodyPr wrap="square" lIns="48767" tIns="48767" rIns="48767" bIns="48767" numCol="1" anchor="ctr">
                <a:noAutofit/>
              </a:bodyPr>
              <a:lstStyle/>
              <a:p>
                <a:pPr algn="ctr" defTabSz="1300480">
                  <a:buClrTx/>
                  <a:defRPr>
                    <a:solidFill>
                      <a:srgbClr val="FFFFFF"/>
                    </a:solidFill>
                    <a:uFillTx/>
                    <a:latin typeface="Calibri"/>
                    <a:ea typeface="Calibri"/>
                    <a:cs typeface="Calibri"/>
                    <a:sym typeface="Calibri"/>
                  </a:defRPr>
                </a:pPr>
              </a:p>
            </p:txBody>
          </p:sp>
          <p:sp>
            <p:nvSpPr>
              <p:cNvPr id="172" name="Rectangle 60"/>
              <p:cNvSpPr/>
              <p:nvPr/>
            </p:nvSpPr>
            <p:spPr>
              <a:xfrm rot="2783331">
                <a:off x="-274056" y="1429065"/>
                <a:ext cx="3979623" cy="74997"/>
              </a:xfrm>
              <a:prstGeom prst="rect">
                <a:avLst/>
              </a:prstGeom>
              <a:solidFill>
                <a:srgbClr val="00B050"/>
              </a:solidFill>
              <a:ln w="12700" cap="flat">
                <a:solidFill>
                  <a:srgbClr val="00B050"/>
                </a:solidFill>
                <a:prstDash val="solid"/>
                <a:miter lim="800000"/>
              </a:ln>
              <a:effectLst/>
            </p:spPr>
            <p:txBody>
              <a:bodyPr wrap="square" lIns="48767" tIns="48767" rIns="48767" bIns="48767" numCol="1" anchor="ctr">
                <a:noAutofit/>
              </a:bodyPr>
              <a:lstStyle/>
              <a:p>
                <a:pPr algn="ctr" defTabSz="1300480">
                  <a:buClrTx/>
                  <a:defRPr>
                    <a:solidFill>
                      <a:srgbClr val="FFFFFF"/>
                    </a:solidFill>
                    <a:uFillTx/>
                    <a:latin typeface="Calibri"/>
                    <a:ea typeface="Calibri"/>
                    <a:cs typeface="Calibri"/>
                    <a:sym typeface="Calibri"/>
                  </a:defRPr>
                </a:pPr>
              </a:p>
            </p:txBody>
          </p:sp>
        </p:grpSp>
      </p:grpSp>
      <p:sp>
        <p:nvSpPr>
          <p:cNvPr id="175" name="TextBox 4"/>
          <p:cNvSpPr txBox="1"/>
          <p:nvPr/>
        </p:nvSpPr>
        <p:spPr>
          <a:xfrm>
            <a:off x="7806383" y="2126315"/>
            <a:ext cx="1024058" cy="83413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8767" tIns="48767" rIns="48767" bIns="48767">
            <a:spAutoFit/>
          </a:bodyPr>
          <a:lstStyle>
            <a:lvl1pPr defTabSz="1300480">
              <a:buClrTx/>
              <a:defRPr>
                <a:uFillTx/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/>
            <a:r>
              <a:t>tracker planes</a:t>
            </a:r>
          </a:p>
        </p:txBody>
      </p:sp>
      <p:sp>
        <p:nvSpPr>
          <p:cNvPr id="176" name="Straight Arrow Connector 53"/>
          <p:cNvSpPr/>
          <p:nvPr/>
        </p:nvSpPr>
        <p:spPr>
          <a:xfrm flipH="1">
            <a:off x="7460158" y="2471026"/>
            <a:ext cx="346226" cy="117774"/>
          </a:xfrm>
          <a:prstGeom prst="line">
            <a:avLst/>
          </a:prstGeom>
          <a:ln w="3175">
            <a:solidFill>
              <a:srgbClr val="000000"/>
            </a:solidFill>
            <a:miter/>
            <a:tailEnd type="triangle"/>
          </a:ln>
        </p:spPr>
        <p:txBody>
          <a:bodyPr lIns="48767" tIns="48767" rIns="48767" bIns="48767"/>
          <a:lstStyle/>
          <a:p>
            <a:pPr defTabSz="1300480">
              <a:buClrTx/>
              <a:defRPr>
                <a:uFillTx/>
                <a:latin typeface="Calibri"/>
                <a:ea typeface="Calibri"/>
                <a:cs typeface="Calibri"/>
                <a:sym typeface="Calibri"/>
              </a:defRPr>
            </a:pPr>
          </a:p>
        </p:txBody>
      </p:sp>
      <p:sp>
        <p:nvSpPr>
          <p:cNvPr id="177" name="TextBox 54"/>
          <p:cNvSpPr txBox="1"/>
          <p:nvPr/>
        </p:nvSpPr>
        <p:spPr>
          <a:xfrm>
            <a:off x="9793610" y="4355210"/>
            <a:ext cx="980907" cy="65633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8767" tIns="48767" rIns="48767" bIns="48767">
            <a:spAutoFit/>
          </a:bodyPr>
          <a:lstStyle>
            <a:lvl1pPr algn="ctr" defTabSz="1300480">
              <a:buClrTx/>
              <a:defRPr b="1" sz="1800">
                <a:uFillTx/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/>
            <a:r>
              <a:t>incoming ions</a:t>
            </a:r>
          </a:p>
        </p:txBody>
      </p:sp>
      <p:sp>
        <p:nvSpPr>
          <p:cNvPr id="178" name="Frame 62"/>
          <p:cNvSpPr/>
          <p:nvPr/>
        </p:nvSpPr>
        <p:spPr>
          <a:xfrm rot="2768904">
            <a:off x="3142410" y="2046308"/>
            <a:ext cx="5535862" cy="592027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  <a:moveTo>
                  <a:pt x="211" y="197"/>
                </a:moveTo>
                <a:lnTo>
                  <a:pt x="211" y="21403"/>
                </a:lnTo>
                <a:lnTo>
                  <a:pt x="21389" y="21403"/>
                </a:lnTo>
                <a:lnTo>
                  <a:pt x="21389" y="197"/>
                </a:lnTo>
                <a:close/>
              </a:path>
            </a:pathLst>
          </a:custGeom>
          <a:solidFill>
            <a:srgbClr val="4472C4"/>
          </a:solidFill>
          <a:ln w="12700">
            <a:solidFill>
              <a:srgbClr val="32538F"/>
            </a:solidFill>
            <a:miter/>
          </a:ln>
        </p:spPr>
        <p:txBody>
          <a:bodyPr lIns="48767" tIns="48767" rIns="48767" bIns="48767" anchor="ctr"/>
          <a:lstStyle/>
          <a:p>
            <a:pPr algn="ctr" defTabSz="1300480">
              <a:buClrTx/>
              <a:defRPr>
                <a:uFillTx/>
                <a:latin typeface="Calibri"/>
                <a:ea typeface="Calibri"/>
                <a:cs typeface="Calibri"/>
                <a:sym typeface="Calibri"/>
              </a:defRPr>
            </a:pPr>
          </a:p>
        </p:txBody>
      </p:sp>
      <p:sp>
        <p:nvSpPr>
          <p:cNvPr id="179" name="TextBox 63"/>
          <p:cNvSpPr txBox="1"/>
          <p:nvPr/>
        </p:nvSpPr>
        <p:spPr>
          <a:xfrm>
            <a:off x="3316165" y="2045151"/>
            <a:ext cx="1197304" cy="83413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8767" tIns="48767" rIns="48767" bIns="48767">
            <a:spAutoFit/>
          </a:bodyPr>
          <a:lstStyle>
            <a:lvl1pPr defTabSz="1300480">
              <a:buClrTx/>
              <a:defRPr>
                <a:uFillTx/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/>
            <a:r>
              <a:t>mumetal shield</a:t>
            </a:r>
          </a:p>
        </p:txBody>
      </p:sp>
      <p:sp>
        <p:nvSpPr>
          <p:cNvPr id="180" name="Straight Arrow Connector 64"/>
          <p:cNvSpPr/>
          <p:nvPr/>
        </p:nvSpPr>
        <p:spPr>
          <a:xfrm flipH="1">
            <a:off x="4214646" y="2480793"/>
            <a:ext cx="28430" cy="272414"/>
          </a:xfrm>
          <a:prstGeom prst="line">
            <a:avLst/>
          </a:prstGeom>
          <a:ln w="3175">
            <a:solidFill>
              <a:srgbClr val="000000"/>
            </a:solidFill>
            <a:miter/>
            <a:tailEnd type="triangle"/>
          </a:ln>
        </p:spPr>
        <p:txBody>
          <a:bodyPr lIns="48767" tIns="48767" rIns="48767" bIns="48767"/>
          <a:lstStyle/>
          <a:p>
            <a:pPr defTabSz="1300480">
              <a:buClrTx/>
              <a:defRPr>
                <a:uFillTx/>
                <a:latin typeface="Calibri"/>
                <a:ea typeface="Calibri"/>
                <a:cs typeface="Calibri"/>
                <a:sym typeface="Calibri"/>
              </a:defRPr>
            </a:pP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2" name="image1.png" descr="image1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1" y="291253"/>
            <a:ext cx="1300481" cy="467361"/>
          </a:xfrm>
          <a:prstGeom prst="rect">
            <a:avLst/>
          </a:prstGeom>
          <a:ln w="12700">
            <a:miter lim="400000"/>
          </a:ln>
        </p:spPr>
      </p:pic>
      <p:sp>
        <p:nvSpPr>
          <p:cNvPr id="183" name="General view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General view</a:t>
            </a:r>
          </a:p>
        </p:txBody>
      </p:sp>
      <p:sp>
        <p:nvSpPr>
          <p:cNvPr id="184" name="Numéro de diapositive"/>
          <p:cNvSpPr txBox="1"/>
          <p:nvPr>
            <p:ph type="sldNum" sz="quarter" idx="2"/>
          </p:nvPr>
        </p:nvSpPr>
        <p:spPr>
          <a:xfrm>
            <a:off x="12008414" y="9198186"/>
            <a:ext cx="346146" cy="361246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185" name="with detectors"/>
          <p:cNvSpPr txBox="1"/>
          <p:nvPr>
            <p:ph type="body" sz="quarter" idx="1"/>
          </p:nvPr>
        </p:nvSpPr>
        <p:spPr>
          <a:xfrm>
            <a:off x="1027289" y="4146691"/>
            <a:ext cx="11054081" cy="2133600"/>
          </a:xfrm>
          <a:prstGeom prst="rect">
            <a:avLst/>
          </a:prstGeom>
        </p:spPr>
        <p:txBody>
          <a:bodyPr/>
          <a:lstStyle/>
          <a:p>
            <a:pPr/>
            <a:r>
              <a:t>with detectors</a:t>
            </a:r>
          </a:p>
        </p:txBody>
      </p:sp>
      <p:sp>
        <p:nvSpPr>
          <p:cNvPr id="186" name="GBAR collaboration meeting November 2018, CERN"/>
          <p:cNvSpPr txBox="1"/>
          <p:nvPr/>
        </p:nvSpPr>
        <p:spPr>
          <a:xfrm>
            <a:off x="632177" y="9197199"/>
            <a:ext cx="11260998" cy="349674"/>
          </a:xfrm>
          <a:prstGeom prst="rect">
            <a:avLst/>
          </a:prstGeom>
          <a:solidFill>
            <a:srgbClr val="FFFFFF"/>
          </a:solidFill>
          <a:ln w="12700"/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4186" tIns="54186" rIns="54186" bIns="54186" anchor="ctr">
            <a:spAutoFit/>
          </a:bodyPr>
          <a:lstStyle>
            <a:lvl1pPr defTabSz="650240">
              <a:buClr>
                <a:srgbClr val="9A9A9A"/>
              </a:buClr>
              <a:defRPr sz="1600">
                <a:solidFill>
                  <a:srgbClr val="9A9A9A"/>
                </a:solidFill>
                <a:uFill>
                  <a:solidFill>
                    <a:srgbClr val="9A9A9A"/>
                  </a:solidFill>
                </a:u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/>
            <a:r>
              <a:t>GBAR collaboration meeting November 2018, CERN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8" name="image1.png" descr="image1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1" y="291253"/>
            <a:ext cx="1300481" cy="469619"/>
          </a:xfrm>
          <a:prstGeom prst="rect">
            <a:avLst/>
          </a:prstGeom>
          <a:ln w="12700">
            <a:miter lim="400000"/>
          </a:ln>
        </p:spPr>
      </p:pic>
      <p:sp>
        <p:nvSpPr>
          <p:cNvPr id="189" name="GBAR collaboration meeting November 2018, CERN"/>
          <p:cNvSpPr txBox="1"/>
          <p:nvPr/>
        </p:nvSpPr>
        <p:spPr>
          <a:xfrm>
            <a:off x="4443306" y="9004299"/>
            <a:ext cx="4136250" cy="590975"/>
          </a:xfrm>
          <a:prstGeom prst="rect">
            <a:avLst/>
          </a:prstGeom>
          <a:ln w="12700"/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4186" tIns="54186" rIns="54186" bIns="54186" anchor="ctr">
            <a:spAutoFit/>
          </a:bodyPr>
          <a:lstStyle>
            <a:lvl1pPr algn="ctr">
              <a:buClr>
                <a:srgbClr val="9B9B9B"/>
              </a:buClr>
              <a:defRPr sz="1600">
                <a:solidFill>
                  <a:srgbClr val="9B9B9B"/>
                </a:solidFill>
                <a:uFill>
                  <a:solidFill>
                    <a:srgbClr val="9B9B9B"/>
                  </a:solidFill>
                </a:u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/>
            <a:r>
              <a:t>GBAR collaboration meeting November 2018, CERN</a:t>
            </a:r>
          </a:p>
        </p:txBody>
      </p:sp>
      <p:pic>
        <p:nvPicPr>
          <p:cNvPr id="190" name="droppedImage.tiff" descr="droppedImage.tiff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54186" y="9147612"/>
            <a:ext cx="538416" cy="469619"/>
          </a:xfrm>
          <a:prstGeom prst="rect">
            <a:avLst/>
          </a:prstGeom>
          <a:ln w="12700">
            <a:miter lim="400000"/>
          </a:ln>
        </p:spPr>
      </p:pic>
      <p:sp>
        <p:nvSpPr>
          <p:cNvPr id="191" name="With the detectors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With the detectors</a:t>
            </a:r>
          </a:p>
        </p:txBody>
      </p:sp>
      <p:sp>
        <p:nvSpPr>
          <p:cNvPr id="192" name="Numéro de diapositive"/>
          <p:cNvSpPr txBox="1"/>
          <p:nvPr>
            <p:ph type="sldNum" sz="quarter" idx="2"/>
          </p:nvPr>
        </p:nvSpPr>
        <p:spPr>
          <a:xfrm>
            <a:off x="12130497" y="9203972"/>
            <a:ext cx="224063" cy="349674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193" name="Image" descr="Image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1673436" y="1420244"/>
            <a:ext cx="10391765" cy="7171205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slow" advClick="1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5" name="image1.png" descr="image1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1" y="291253"/>
            <a:ext cx="1300481" cy="469619"/>
          </a:xfrm>
          <a:prstGeom prst="rect">
            <a:avLst/>
          </a:prstGeom>
          <a:ln w="12700">
            <a:miter lim="400000"/>
          </a:ln>
        </p:spPr>
      </p:pic>
      <p:sp>
        <p:nvSpPr>
          <p:cNvPr id="196" name="GBAR collaboration meeting November 2018, CERN"/>
          <p:cNvSpPr txBox="1"/>
          <p:nvPr/>
        </p:nvSpPr>
        <p:spPr>
          <a:xfrm>
            <a:off x="4443306" y="9004299"/>
            <a:ext cx="4136250" cy="590975"/>
          </a:xfrm>
          <a:prstGeom prst="rect">
            <a:avLst/>
          </a:prstGeom>
          <a:ln w="12700"/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4186" tIns="54186" rIns="54186" bIns="54186" anchor="ctr">
            <a:spAutoFit/>
          </a:bodyPr>
          <a:lstStyle>
            <a:lvl1pPr algn="ctr">
              <a:buClr>
                <a:srgbClr val="9B9B9B"/>
              </a:buClr>
              <a:defRPr sz="1600">
                <a:solidFill>
                  <a:srgbClr val="9B9B9B"/>
                </a:solidFill>
                <a:uFill>
                  <a:solidFill>
                    <a:srgbClr val="9B9B9B"/>
                  </a:solidFill>
                </a:u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/>
            <a:r>
              <a:t>GBAR collaboration meeting November 2018, CERN</a:t>
            </a:r>
          </a:p>
        </p:txBody>
      </p:sp>
      <p:pic>
        <p:nvPicPr>
          <p:cNvPr id="197" name="droppedImage.tiff" descr="droppedImage.tiff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54186" y="9147612"/>
            <a:ext cx="538416" cy="469619"/>
          </a:xfrm>
          <a:prstGeom prst="rect">
            <a:avLst/>
          </a:prstGeom>
          <a:ln w="12700">
            <a:miter lim="400000"/>
          </a:ln>
        </p:spPr>
      </p:pic>
      <p:sp>
        <p:nvSpPr>
          <p:cNvPr id="198" name="With the detectors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With the detectors</a:t>
            </a:r>
          </a:p>
        </p:txBody>
      </p:sp>
      <p:sp>
        <p:nvSpPr>
          <p:cNvPr id="199" name="Numéro de diapositive"/>
          <p:cNvSpPr txBox="1"/>
          <p:nvPr>
            <p:ph type="sldNum" sz="quarter" idx="2"/>
          </p:nvPr>
        </p:nvSpPr>
        <p:spPr>
          <a:xfrm>
            <a:off x="12130497" y="9203972"/>
            <a:ext cx="224063" cy="349674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200" name="Image" descr="Image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2447431" y="1155050"/>
            <a:ext cx="9302045" cy="6424225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2" name="image1.png" descr="image1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1" y="291253"/>
            <a:ext cx="1300481" cy="469619"/>
          </a:xfrm>
          <a:prstGeom prst="rect">
            <a:avLst/>
          </a:prstGeom>
          <a:ln w="12700">
            <a:miter lim="400000"/>
          </a:ln>
        </p:spPr>
      </p:pic>
      <p:sp>
        <p:nvSpPr>
          <p:cNvPr id="203" name="GBAR collaboration meeting November 2018, CERN"/>
          <p:cNvSpPr txBox="1"/>
          <p:nvPr/>
        </p:nvSpPr>
        <p:spPr>
          <a:xfrm>
            <a:off x="4443306" y="9004299"/>
            <a:ext cx="4136250" cy="590975"/>
          </a:xfrm>
          <a:prstGeom prst="rect">
            <a:avLst/>
          </a:prstGeom>
          <a:ln w="12700"/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4186" tIns="54186" rIns="54186" bIns="54186" anchor="ctr">
            <a:spAutoFit/>
          </a:bodyPr>
          <a:lstStyle>
            <a:lvl1pPr algn="ctr">
              <a:buClr>
                <a:srgbClr val="9B9B9B"/>
              </a:buClr>
              <a:defRPr sz="1600">
                <a:solidFill>
                  <a:srgbClr val="9B9B9B"/>
                </a:solidFill>
                <a:uFill>
                  <a:solidFill>
                    <a:srgbClr val="9B9B9B"/>
                  </a:solidFill>
                </a:u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/>
            <a:r>
              <a:t>GBAR collaboration meeting November 2018, CERN</a:t>
            </a:r>
          </a:p>
        </p:txBody>
      </p:sp>
      <p:pic>
        <p:nvPicPr>
          <p:cNvPr id="204" name="droppedImage.tiff" descr="droppedImage.tiff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54186" y="9147612"/>
            <a:ext cx="538416" cy="469619"/>
          </a:xfrm>
          <a:prstGeom prst="rect">
            <a:avLst/>
          </a:prstGeom>
          <a:ln w="12700">
            <a:miter lim="400000"/>
          </a:ln>
        </p:spPr>
      </p:pic>
      <p:sp>
        <p:nvSpPr>
          <p:cNvPr id="205" name="Free fall chamber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Free fall chamber</a:t>
            </a:r>
          </a:p>
        </p:txBody>
      </p:sp>
      <p:sp>
        <p:nvSpPr>
          <p:cNvPr id="206" name="Numéro de diapositive"/>
          <p:cNvSpPr txBox="1"/>
          <p:nvPr>
            <p:ph type="sldNum" sz="quarter" idx="2"/>
          </p:nvPr>
        </p:nvSpPr>
        <p:spPr>
          <a:xfrm>
            <a:off x="12130497" y="9203972"/>
            <a:ext cx="224063" cy="349674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207" name="Image" descr="Image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2829411" y="1227798"/>
            <a:ext cx="7364040" cy="6485204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" name="image1.png" descr="image1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1" y="291253"/>
            <a:ext cx="1300481" cy="467361"/>
          </a:xfrm>
          <a:prstGeom prst="rect">
            <a:avLst/>
          </a:prstGeom>
          <a:ln w="12700">
            <a:miter lim="400000"/>
          </a:ln>
        </p:spPr>
      </p:pic>
      <p:sp>
        <p:nvSpPr>
          <p:cNvPr id="210" name="Design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Design</a:t>
            </a:r>
          </a:p>
        </p:txBody>
      </p:sp>
      <p:sp>
        <p:nvSpPr>
          <p:cNvPr id="211" name="Numéro de diapositive"/>
          <p:cNvSpPr txBox="1"/>
          <p:nvPr>
            <p:ph type="sldNum" sz="quarter" idx="2"/>
          </p:nvPr>
        </p:nvSpPr>
        <p:spPr>
          <a:xfrm>
            <a:off x="12008414" y="9198186"/>
            <a:ext cx="346146" cy="361246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212" name="lasers, ions, vacuum, feedthrough…"/>
          <p:cNvSpPr txBox="1"/>
          <p:nvPr>
            <p:ph type="body" sz="quarter" idx="1"/>
          </p:nvPr>
        </p:nvSpPr>
        <p:spPr>
          <a:xfrm>
            <a:off x="1027289" y="4146691"/>
            <a:ext cx="11054081" cy="2133600"/>
          </a:xfrm>
          <a:prstGeom prst="rect">
            <a:avLst/>
          </a:prstGeom>
        </p:spPr>
        <p:txBody>
          <a:bodyPr/>
          <a:lstStyle/>
          <a:p>
            <a:pPr/>
            <a:r>
              <a:t>lasers, ions, vacuum, feedthrough…</a:t>
            </a:r>
          </a:p>
        </p:txBody>
      </p:sp>
      <p:sp>
        <p:nvSpPr>
          <p:cNvPr id="213" name="GBAR collaboration meeting November 2018, CERN"/>
          <p:cNvSpPr txBox="1"/>
          <p:nvPr/>
        </p:nvSpPr>
        <p:spPr>
          <a:xfrm>
            <a:off x="632177" y="9197199"/>
            <a:ext cx="11260998" cy="349674"/>
          </a:xfrm>
          <a:prstGeom prst="rect">
            <a:avLst/>
          </a:prstGeom>
          <a:solidFill>
            <a:srgbClr val="FFFFFF"/>
          </a:solidFill>
          <a:ln w="12700"/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4186" tIns="54186" rIns="54186" bIns="54186" anchor="ctr">
            <a:spAutoFit/>
          </a:bodyPr>
          <a:lstStyle>
            <a:lvl1pPr defTabSz="650240">
              <a:buClr>
                <a:srgbClr val="9A9A9A"/>
              </a:buClr>
              <a:defRPr sz="1600">
                <a:solidFill>
                  <a:srgbClr val="9A9A9A"/>
                </a:solidFill>
                <a:uFill>
                  <a:solidFill>
                    <a:srgbClr val="9A9A9A"/>
                  </a:solidFill>
                </a:u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/>
            <a:r>
              <a:t>GBAR collaboration meeting November 2018, CERN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theme/_rels/theme1.xml.rels><?xml version="1.0" encoding="UTF-8"?>
<Relationships xmlns="http://schemas.openxmlformats.org/package/2006/relationships"><Relationship Id="rId1" Type="http://schemas.openxmlformats.org/officeDocument/2006/relationships/image" Target="../media/image2.png"/></Relationships>

</file>

<file path=ppt/theme/_rels/theme2.xml.rels><?xml version="1.0" encoding="UTF-8"?>
<Relationships xmlns="http://schemas.openxmlformats.org/package/2006/relationships"><Relationship Id="rId1" Type="http://schemas.openxmlformats.org/officeDocument/2006/relationships/image" Target="../media/image9.png"/></Relationships>

</file>

<file path=ppt/theme/theme1.xml><?xml version="1.0" encoding="utf-8"?>
<a:theme xmlns:a="http://schemas.openxmlformats.org/drawingml/2006/main" xmlns:r="http://schemas.openxmlformats.org/officeDocument/2006/relationships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Tahoma"/>
        <a:ea typeface="Tahoma"/>
        <a:cs typeface="Tahoma"/>
      </a:majorFont>
      <a:minorFont>
        <a:latin typeface="Tahoma"/>
        <a:ea typeface="Tahoma"/>
        <a:cs typeface="Tahoma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sx="100000" sy="100000" kx="0" ky="0" algn="b" rotWithShape="0" blurRad="50800" dist="25400" dir="5400000">
              <a:srgbClr val="000000">
                <a:alpha val="50000"/>
              </a:srgbClr>
            </a:outerShdw>
          </a:effectLst>
        </a:effectStyle>
        <a:effectStyle>
          <a:effectLst>
            <a:outerShdw sx="100000" sy="100000" kx="0" ky="0" algn="b" rotWithShape="0" blurRad="63500" dist="12700" dir="0">
              <a:srgbClr val="000000">
                <a:alpha val="50000"/>
              </a:srgbClr>
            </a:outerShdw>
          </a:effectLst>
        </a:effectStyle>
        <a:effectStyle>
          <a:effectLst>
            <a:outerShdw sx="100000" sy="100000" kx="0" ky="0" algn="b" rotWithShape="0" blurRad="50800" dist="25400" dir="540000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r:embed="rId1"/>
          <a:srcRect l="0" t="0" r="0" b="0"/>
          <a:tile tx="0" ty="0" sx="100000" sy="100000" flip="none" algn="tl"/>
        </a:blipFill>
        <a:ln w="12700" cap="flat">
          <a:noFill/>
          <a:miter lim="400000"/>
        </a:ln>
        <a:effectLst>
          <a:outerShdw sx="100000" sy="100000" kx="0" ky="0" algn="b" rotWithShape="0" blurRad="50800" dist="25400" dir="540000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72248" tIns="72248" rIns="72248" bIns="72248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>
            <a:srgbClr val="000000"/>
          </a:buClr>
          <a:buSzTx/>
          <a:buFontTx/>
          <a:buNone/>
          <a:tabLst/>
          <a:defRPr b="0" baseline="0" cap="none" i="0" spc="0" strike="noStrike" sz="5600" u="none" kumimoji="0" normalizeH="0">
            <a:ln>
              <a:noFill/>
            </a:ln>
            <a:solidFill>
              <a:srgbClr val="FFFFFF"/>
            </a:solidFill>
            <a:effectLst>
              <a:outerShdw sx="100000" sy="100000" kx="0" ky="0" algn="b" rotWithShape="0" blurRad="38100" dist="12700" dir="5400000">
                <a:srgbClr val="000000">
                  <a:alpha val="50000"/>
                </a:srgbClr>
              </a:outerShdw>
            </a:effectLst>
            <a:uFillTx/>
            <a:latin typeface="Arial"/>
            <a:ea typeface="Arial"/>
            <a:cs typeface="Arial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508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72248" tIns="72248" rIns="72248" bIns="72248" numCol="1" spcCol="38100" rtlCol="0" anchor="ctr" upright="0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>
            <a:srgbClr val="000000"/>
          </a:buClr>
          <a:buSzTx/>
          <a:buFontTx/>
          <a:buNone/>
          <a:tabLst/>
          <a:defRPr b="0" baseline="0" cap="none" i="0" spc="0" strike="noStrike" sz="2400" u="none" kumimoji="0" normalizeH="0">
            <a:ln>
              <a:noFill/>
            </a:ln>
            <a:solidFill>
              <a:srgbClr val="000000"/>
            </a:solidFill>
            <a:effectLst/>
            <a:uFill>
              <a:solidFill>
                <a:srgbClr val="000000"/>
              </a:solidFill>
            </a:uFill>
            <a:latin typeface="Agency FB"/>
            <a:ea typeface="Agency FB"/>
            <a:cs typeface="Agency FB"/>
            <a:sym typeface="Agency FB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Tahoma"/>
        <a:ea typeface="Tahoma"/>
        <a:cs typeface="Tahoma"/>
      </a:majorFont>
      <a:minorFont>
        <a:latin typeface="Tahoma"/>
        <a:ea typeface="Tahoma"/>
        <a:cs typeface="Tahoma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sx="100000" sy="100000" kx="0" ky="0" algn="b" rotWithShape="0" blurRad="50800" dist="25400" dir="5400000">
              <a:srgbClr val="000000">
                <a:alpha val="50000"/>
              </a:srgbClr>
            </a:outerShdw>
          </a:effectLst>
        </a:effectStyle>
        <a:effectStyle>
          <a:effectLst>
            <a:outerShdw sx="100000" sy="100000" kx="0" ky="0" algn="b" rotWithShape="0" blurRad="63500" dist="12700" dir="0">
              <a:srgbClr val="000000">
                <a:alpha val="50000"/>
              </a:srgbClr>
            </a:outerShdw>
          </a:effectLst>
        </a:effectStyle>
        <a:effectStyle>
          <a:effectLst>
            <a:outerShdw sx="100000" sy="100000" kx="0" ky="0" algn="b" rotWithShape="0" blurRad="50800" dist="25400" dir="540000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r:embed="rId1"/>
          <a:srcRect l="0" t="0" r="0" b="0"/>
          <a:tile tx="0" ty="0" sx="100000" sy="100000" flip="none" algn="tl"/>
        </a:blipFill>
        <a:ln w="12700" cap="flat">
          <a:noFill/>
          <a:miter lim="400000"/>
        </a:ln>
        <a:effectLst>
          <a:outerShdw sx="100000" sy="100000" kx="0" ky="0" algn="b" rotWithShape="0" blurRad="50800" dist="25400" dir="540000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72248" tIns="72248" rIns="72248" bIns="72248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>
            <a:srgbClr val="000000"/>
          </a:buClr>
          <a:buSzTx/>
          <a:buFontTx/>
          <a:buNone/>
          <a:tabLst/>
          <a:defRPr b="0" baseline="0" cap="none" i="0" spc="0" strike="noStrike" sz="5600" u="none" kumimoji="0" normalizeH="0">
            <a:ln>
              <a:noFill/>
            </a:ln>
            <a:solidFill>
              <a:srgbClr val="FFFFFF"/>
            </a:solidFill>
            <a:effectLst>
              <a:outerShdw sx="100000" sy="100000" kx="0" ky="0" algn="b" rotWithShape="0" blurRad="38100" dist="12700" dir="5400000">
                <a:srgbClr val="000000">
                  <a:alpha val="50000"/>
                </a:srgbClr>
              </a:outerShdw>
            </a:effectLst>
            <a:uFillTx/>
            <a:latin typeface="Arial"/>
            <a:ea typeface="Arial"/>
            <a:cs typeface="Arial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508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72248" tIns="72248" rIns="72248" bIns="72248" numCol="1" spcCol="38100" rtlCol="0" anchor="ctr" upright="0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>
            <a:srgbClr val="000000"/>
          </a:buClr>
          <a:buSzTx/>
          <a:buFontTx/>
          <a:buNone/>
          <a:tabLst/>
          <a:defRPr b="0" baseline="0" cap="none" i="0" spc="0" strike="noStrike" sz="2400" u="none" kumimoji="0" normalizeH="0">
            <a:ln>
              <a:noFill/>
            </a:ln>
            <a:solidFill>
              <a:srgbClr val="000000"/>
            </a:solidFill>
            <a:effectLst/>
            <a:uFill>
              <a:solidFill>
                <a:srgbClr val="000000"/>
              </a:solidFill>
            </a:uFill>
            <a:latin typeface="Agency FB"/>
            <a:ea typeface="Agency FB"/>
            <a:cs typeface="Agency FB"/>
            <a:sym typeface="Agency FB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