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72" r:id="rId4"/>
    <p:sldId id="273" r:id="rId5"/>
    <p:sldId id="274" r:id="rId6"/>
    <p:sldId id="276" r:id="rId7"/>
    <p:sldId id="268" r:id="rId8"/>
    <p:sldId id="275" r:id="rId9"/>
    <p:sldId id="269" r:id="rId10"/>
    <p:sldId id="267" r:id="rId11"/>
    <p:sldId id="270" r:id="rId12"/>
    <p:sldId id="283" r:id="rId13"/>
    <p:sldId id="278" r:id="rId14"/>
    <p:sldId id="277" r:id="rId15"/>
    <p:sldId id="282" r:id="rId16"/>
    <p:sldId id="279" r:id="rId17"/>
    <p:sldId id="280" r:id="rId18"/>
    <p:sldId id="284" r:id="rId19"/>
    <p:sldId id="281" r:id="rId20"/>
    <p:sldId id="271" r:id="rId21"/>
    <p:sldId id="286" r:id="rId22"/>
    <p:sldId id="287" r:id="rId23"/>
    <p:sldId id="256" r:id="rId24"/>
    <p:sldId id="258" r:id="rId25"/>
    <p:sldId id="263" r:id="rId2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5E407F"/>
    <a:srgbClr val="484176"/>
    <a:srgbClr val="C9BCFA"/>
    <a:srgbClr val="594D5E"/>
    <a:srgbClr val="00FFCC"/>
    <a:srgbClr val="272C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0" y="4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252-BBF1-4987-A68D-B663FEE51FE5}" type="datetimeFigureOut">
              <a:rPr lang="fr-FR" smtClean="0"/>
              <a:t>26/11/2018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F577-88C5-4403-BD21-D2FD51FC86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3992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252-BBF1-4987-A68D-B663FEE51FE5}" type="datetimeFigureOut">
              <a:rPr lang="fr-FR" smtClean="0"/>
              <a:t>26/11/2018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F577-88C5-4403-BD21-D2FD51FC86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469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252-BBF1-4987-A68D-B663FEE51FE5}" type="datetimeFigureOut">
              <a:rPr lang="fr-FR" smtClean="0"/>
              <a:t>26/11/2018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F577-88C5-4403-BD21-D2FD51FC86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225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252-BBF1-4987-A68D-B663FEE51FE5}" type="datetimeFigureOut">
              <a:rPr lang="fr-FR" smtClean="0"/>
              <a:t>26/11/2018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F577-88C5-4403-BD21-D2FD51FC86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4038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252-BBF1-4987-A68D-B663FEE51FE5}" type="datetimeFigureOut">
              <a:rPr lang="fr-FR" smtClean="0"/>
              <a:t>26/11/2018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F577-88C5-4403-BD21-D2FD51FC86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7819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252-BBF1-4987-A68D-B663FEE51FE5}" type="datetimeFigureOut">
              <a:rPr lang="fr-FR" smtClean="0"/>
              <a:t>26/11/2018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F577-88C5-4403-BD21-D2FD51FC86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793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252-BBF1-4987-A68D-B663FEE51FE5}" type="datetimeFigureOut">
              <a:rPr lang="fr-FR" smtClean="0"/>
              <a:t>26/11/2018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F577-88C5-4403-BD21-D2FD51FC86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900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252-BBF1-4987-A68D-B663FEE51FE5}" type="datetimeFigureOut">
              <a:rPr lang="fr-FR" smtClean="0"/>
              <a:t>26/11/2018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F577-88C5-4403-BD21-D2FD51FC86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706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252-BBF1-4987-A68D-B663FEE51FE5}" type="datetimeFigureOut">
              <a:rPr lang="fr-FR" smtClean="0"/>
              <a:t>26/11/2018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F577-88C5-4403-BD21-D2FD51FC86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402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252-BBF1-4987-A68D-B663FEE51FE5}" type="datetimeFigureOut">
              <a:rPr lang="fr-FR" smtClean="0"/>
              <a:t>26/11/2018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F577-88C5-4403-BD21-D2FD51FC86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7373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252-BBF1-4987-A68D-B663FEE51FE5}" type="datetimeFigureOut">
              <a:rPr lang="fr-FR" smtClean="0"/>
              <a:t>26/11/2018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F577-88C5-4403-BD21-D2FD51FC86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412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CD252-BBF1-4987-A68D-B663FEE51FE5}" type="datetimeFigureOut">
              <a:rPr lang="fr-FR" smtClean="0"/>
              <a:t>26/11/2018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3F577-88C5-4403-BD21-D2FD51FC86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713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.png"/><Relationship Id="rId7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2.png"/><Relationship Id="rId7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.png"/><Relationship Id="rId7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1.jpeg"/><Relationship Id="rId7" Type="http://schemas.openxmlformats.org/officeDocument/2006/relationships/image" Target="../media/image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gif"/><Relationship Id="rId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  of  the  Reaction  Chamber  and  Ps  laser</a:t>
            </a:r>
            <a:endParaRPr lang="en-GB" sz="4000" dirty="0" smtClean="0">
              <a:solidFill>
                <a:schemeClr val="bg1"/>
              </a:solidFill>
              <a:latin typeface="Eras Light ITC" panose="020B0402030504020804" pitchFamily="34" charset="0"/>
              <a:cs typeface="Leelawadee UI Semilight" panose="020B0402040204020203" pitchFamily="34" charset="-34"/>
            </a:endParaRP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en-GB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  <a:endParaRPr lang="en-GB" sz="2400" b="1" cap="all" dirty="0" smtClean="0">
                            <a:ln w="44450">
                              <a:noFill/>
                            </a:ln>
                            <a:solidFill>
                              <a:schemeClr val="bg1"/>
                            </a:solidFill>
                            <a:latin typeface="Blue" pitchFamily="34" charset="0"/>
                            <a:cs typeface="Andalus" pitchFamily="18" charset="-78"/>
                          </a:endParaRP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en-GB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en-GB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en-GB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en-GB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pic>
        <p:nvPicPr>
          <p:cNvPr id="31" name="Imag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81" y="1194428"/>
            <a:ext cx="5174689" cy="5176379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696" y="1194429"/>
            <a:ext cx="5974795" cy="2776406"/>
          </a:xfrm>
          <a:prstGeom prst="rect">
            <a:avLst/>
          </a:prstGeom>
        </p:spPr>
      </p:pic>
      <p:sp>
        <p:nvSpPr>
          <p:cNvPr id="33" name="ZoneTexte 32"/>
          <p:cNvSpPr txBox="1"/>
          <p:nvPr/>
        </p:nvSpPr>
        <p:spPr>
          <a:xfrm>
            <a:off x="5574695" y="4500922"/>
            <a:ext cx="597479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Pauline  </a:t>
            </a:r>
            <a:r>
              <a:rPr lang="en-GB" sz="24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Comini</a:t>
            </a:r>
            <a:r>
              <a:rPr lang="en-GB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,</a:t>
            </a:r>
          </a:p>
          <a:p>
            <a:endParaRPr lang="en-GB" sz="24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on  behalf  of </a:t>
            </a: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all  the  persons  involved</a:t>
            </a:r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22948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1" y="934797"/>
            <a:ext cx="185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Installation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5170245" y="948360"/>
            <a:ext cx="251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Summer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2018</a:t>
            </a:r>
            <a:endParaRPr lang="fr-FR" sz="16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228060" y="1517830"/>
            <a:ext cx="63317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First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target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holder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inserted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Baking</a:t>
            </a:r>
            <a:endParaRPr lang="fr-FR" sz="2000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Connection  to  antiproton  line  end  of  August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4"/>
          <a:srcRect l="2586" t="4858" r="3005"/>
          <a:stretch/>
        </p:blipFill>
        <p:spPr>
          <a:xfrm>
            <a:off x="305910" y="2600471"/>
            <a:ext cx="9064211" cy="4096826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3510" y="1396462"/>
            <a:ext cx="2062437" cy="524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433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  of  the  Reaction  Chamber  and  Ps  laser</a:t>
            </a:r>
            <a:endParaRPr lang="en-GB" sz="4000" dirty="0" smtClean="0">
              <a:solidFill>
                <a:schemeClr val="bg1"/>
              </a:solidFill>
              <a:latin typeface="Eras Light ITC" panose="020B0402030504020804" pitchFamily="34" charset="0"/>
              <a:cs typeface="Leelawadee UI Semilight" panose="020B0402040204020203" pitchFamily="34" charset="-34"/>
            </a:endParaRP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en-GB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  <a:endParaRPr lang="en-GB" sz="2400" b="1" cap="all" dirty="0" smtClean="0">
                            <a:ln w="44450">
                              <a:noFill/>
                            </a:ln>
                            <a:solidFill>
                              <a:schemeClr val="bg1"/>
                            </a:solidFill>
                            <a:latin typeface="Blue" pitchFamily="34" charset="0"/>
                            <a:cs typeface="Andalus" pitchFamily="18" charset="-78"/>
                          </a:endParaRP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en-GB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en-GB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en-GB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en-GB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1" y="934797"/>
            <a:ext cx="185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Installation</a:t>
            </a:r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5170245" y="948360"/>
            <a:ext cx="251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Summer  2018</a:t>
            </a:r>
            <a:endParaRPr lang="en-GB" sz="16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76670" y="-651260"/>
            <a:ext cx="2826519" cy="12192000"/>
          </a:xfrm>
          <a:prstGeom prst="rect">
            <a:avLst/>
          </a:prstGeom>
        </p:spPr>
      </p:pic>
      <p:sp>
        <p:nvSpPr>
          <p:cNvPr id="37" name="ZoneTexte 36"/>
          <p:cNvSpPr txBox="1"/>
          <p:nvPr/>
        </p:nvSpPr>
        <p:spPr>
          <a:xfrm>
            <a:off x="-6071" y="1580608"/>
            <a:ext cx="84676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Replacement  of  the  roof  insulation</a:t>
            </a:r>
          </a:p>
          <a:p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Laser  hut  equipped  with  PLC,  shelves  and … lasers</a:t>
            </a:r>
          </a:p>
          <a:p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Authorisation  to  start  lasers  despite  safety  system  not  operational</a:t>
            </a:r>
          </a:p>
          <a:p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Remote  monitoring  and  control  implemented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483" y="1562097"/>
            <a:ext cx="4066446" cy="228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712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1" y="934797"/>
            <a:ext cx="185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Installation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5170244" y="948360"/>
            <a:ext cx="2940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September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/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october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2018</a:t>
            </a:r>
            <a:endParaRPr lang="fr-FR" sz="16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67" y="3668858"/>
            <a:ext cx="5313132" cy="2988637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973" y="3139043"/>
            <a:ext cx="6255026" cy="3518452"/>
          </a:xfrm>
          <a:prstGeom prst="rect">
            <a:avLst/>
          </a:prstGeom>
        </p:spPr>
      </p:pic>
      <p:sp>
        <p:nvSpPr>
          <p:cNvPr id="37" name="ZoneTexte 36"/>
          <p:cNvSpPr txBox="1"/>
          <p:nvPr/>
        </p:nvSpPr>
        <p:spPr>
          <a:xfrm>
            <a:off x="201767" y="1618737"/>
            <a:ext cx="7179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Pulsed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laser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mounting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endParaRPr lang="fr-FR" sz="2000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Transfer  tube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installed</a:t>
            </a:r>
            <a:endParaRPr lang="fr-FR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37511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2" name="ZoneTexte 31"/>
          <p:cNvSpPr txBox="1"/>
          <p:nvPr/>
        </p:nvSpPr>
        <p:spPr>
          <a:xfrm>
            <a:off x="80642" y="1667483"/>
            <a:ext cx="53110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Latest</a:t>
            </a:r>
            <a:r>
              <a:rPr lang="fr-FR" sz="1600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version  of  the  </a:t>
            </a:r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« </a:t>
            </a:r>
            <a:r>
              <a:rPr lang="fr-FR" sz="1600" dirty="0" err="1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</a:t>
            </a:r>
            <a:r>
              <a:rPr lang="fr-FR" sz="16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wiss-knife</a:t>
            </a:r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 »  </a:t>
            </a:r>
            <a:r>
              <a:rPr lang="fr-FR" sz="16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target</a:t>
            </a:r>
            <a:endParaRPr lang="fr-FR" sz="16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(</a:t>
            </a:r>
            <a:r>
              <a:rPr lang="fr-FR" sz="16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see</a:t>
            </a:r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16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also</a:t>
            </a:r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16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Barbara’s</a:t>
            </a:r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talk)</a:t>
            </a:r>
          </a:p>
          <a:p>
            <a:endParaRPr lang="fr-FR" sz="1600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+ </a:t>
            </a:r>
            <a:r>
              <a:rPr lang="fr-FR" sz="1600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antiproton  </a:t>
            </a:r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MCP  </a:t>
            </a:r>
            <a:r>
              <a:rPr lang="fr-FR" sz="16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added</a:t>
            </a:r>
            <a:endParaRPr lang="fr-FR" sz="16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endParaRPr lang="fr-FR" sz="1600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Off-center  MCP  for  antiprotons  </a:t>
            </a:r>
            <a:r>
              <a:rPr lang="fr-FR" sz="16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with</a:t>
            </a:r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16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possibility</a:t>
            </a:r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</a:p>
          <a:p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to  use  </a:t>
            </a:r>
            <a:r>
              <a:rPr lang="fr-FR" sz="1600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positron  </a:t>
            </a:r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MCP  </a:t>
            </a:r>
            <a:r>
              <a:rPr lang="fr-FR" sz="16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simultaneously</a:t>
            </a:r>
            <a:endParaRPr lang="fr-FR" sz="16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grpSp>
        <p:nvGrpSpPr>
          <p:cNvPr id="52" name="Groupe 51"/>
          <p:cNvGrpSpPr>
            <a:grpSpLocks noChangeAspect="1"/>
          </p:cNvGrpSpPr>
          <p:nvPr/>
        </p:nvGrpSpPr>
        <p:grpSpPr>
          <a:xfrm>
            <a:off x="7063524" y="962929"/>
            <a:ext cx="4678017" cy="5881819"/>
            <a:chOff x="0" y="393496"/>
            <a:chExt cx="5141447" cy="6464504"/>
          </a:xfrm>
        </p:grpSpPr>
        <p:pic>
          <p:nvPicPr>
            <p:cNvPr id="30" name="Image 2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38" t="15808" b="6215"/>
            <a:stretch/>
          </p:blipFill>
          <p:spPr>
            <a:xfrm rot="5400000">
              <a:off x="442463" y="2159015"/>
              <a:ext cx="6464504" cy="2933465"/>
            </a:xfrm>
            <a:prstGeom prst="rect">
              <a:avLst/>
            </a:prstGeom>
          </p:spPr>
        </p:pic>
        <p:cxnSp>
          <p:nvCxnSpPr>
            <p:cNvPr id="31" name="Connecteur droit avec flèche 30"/>
            <p:cNvCxnSpPr/>
            <p:nvPr/>
          </p:nvCxnSpPr>
          <p:spPr>
            <a:xfrm>
              <a:off x="1652408" y="1512973"/>
              <a:ext cx="1946352" cy="737135"/>
            </a:xfrm>
            <a:prstGeom prst="straightConnector1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avec flèche 33"/>
            <p:cNvCxnSpPr/>
            <p:nvPr/>
          </p:nvCxnSpPr>
          <p:spPr>
            <a:xfrm>
              <a:off x="1653627" y="1845242"/>
              <a:ext cx="1697344" cy="655721"/>
            </a:xfrm>
            <a:prstGeom prst="straightConnector1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/>
            <p:nvPr/>
          </p:nvCxnSpPr>
          <p:spPr>
            <a:xfrm>
              <a:off x="1652408" y="3597043"/>
              <a:ext cx="1822044" cy="59714"/>
            </a:xfrm>
            <a:prstGeom prst="straightConnector1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/>
            <p:nvPr/>
          </p:nvCxnSpPr>
          <p:spPr>
            <a:xfrm flipV="1">
              <a:off x="1652409" y="4074039"/>
              <a:ext cx="1698562" cy="116803"/>
            </a:xfrm>
            <a:prstGeom prst="straightConnector1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/>
            <p:cNvCxnSpPr/>
            <p:nvPr/>
          </p:nvCxnSpPr>
          <p:spPr>
            <a:xfrm flipV="1">
              <a:off x="1652408" y="4220633"/>
              <a:ext cx="2534313" cy="302920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avec flèche 37"/>
            <p:cNvCxnSpPr/>
            <p:nvPr/>
          </p:nvCxnSpPr>
          <p:spPr>
            <a:xfrm>
              <a:off x="1652408" y="5509329"/>
              <a:ext cx="1822044" cy="154412"/>
            </a:xfrm>
            <a:prstGeom prst="straightConnector1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avec flèche 38"/>
            <p:cNvCxnSpPr>
              <a:stCxn id="42" idx="3"/>
            </p:cNvCxnSpPr>
            <p:nvPr/>
          </p:nvCxnSpPr>
          <p:spPr>
            <a:xfrm>
              <a:off x="1653404" y="2897616"/>
              <a:ext cx="1204211" cy="55734"/>
            </a:xfrm>
            <a:prstGeom prst="straightConnector1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ZoneTexte 39"/>
            <p:cNvSpPr txBox="1"/>
            <p:nvPr/>
          </p:nvSpPr>
          <p:spPr>
            <a:xfrm>
              <a:off x="135088" y="1058691"/>
              <a:ext cx="16065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 err="1" smtClean="0">
                  <a:solidFill>
                    <a:schemeClr val="accent1">
                      <a:lumMod val="75000"/>
                    </a:schemeClr>
                  </a:solidFill>
                  <a:latin typeface="Eras Medium ITC" panose="020B0602030504020804" pitchFamily="34" charset="0"/>
                </a:rPr>
                <a:t>Nanoporous</a:t>
              </a:r>
              <a:r>
                <a:rPr lang="fr-FR" sz="1400" dirty="0" smtClean="0">
                  <a:solidFill>
                    <a:schemeClr val="accent1">
                      <a:lumMod val="75000"/>
                    </a:schemeClr>
                  </a:solidFill>
                  <a:latin typeface="Eras Medium ITC" panose="020B0602030504020804" pitchFamily="34" charset="0"/>
                </a:rPr>
                <a:t> SiO</a:t>
              </a:r>
              <a:r>
                <a:rPr lang="fr-FR" sz="1400" baseline="-25000" dirty="0" smtClean="0">
                  <a:solidFill>
                    <a:schemeClr val="accent1">
                      <a:lumMod val="75000"/>
                    </a:schemeClr>
                  </a:solidFill>
                  <a:latin typeface="Eras Medium ITC" panose="020B0602030504020804" pitchFamily="34" charset="0"/>
                </a:rPr>
                <a:t>2</a:t>
              </a:r>
            </a:p>
            <a:p>
              <a:pPr algn="ctr"/>
              <a:r>
                <a:rPr lang="fr-FR" sz="1400" dirty="0" smtClean="0">
                  <a:solidFill>
                    <a:schemeClr val="accent1">
                      <a:lumMod val="75000"/>
                    </a:schemeClr>
                  </a:solidFill>
                  <a:latin typeface="Eras Medium ITC" panose="020B0602030504020804" pitchFamily="34" charset="0"/>
                </a:rPr>
                <a:t>(not </a:t>
              </a:r>
              <a:r>
                <a:rPr lang="fr-FR" sz="1400" dirty="0" err="1" smtClean="0">
                  <a:solidFill>
                    <a:schemeClr val="accent1">
                      <a:lumMod val="75000"/>
                    </a:schemeClr>
                  </a:solidFill>
                  <a:latin typeface="Eras Medium ITC" panose="020B0602030504020804" pitchFamily="34" charset="0"/>
                </a:rPr>
                <a:t>yet</a:t>
              </a:r>
              <a:r>
                <a:rPr lang="fr-FR" sz="1400" dirty="0" smtClean="0">
                  <a:solidFill>
                    <a:schemeClr val="accent1">
                      <a:lumMod val="75000"/>
                    </a:schemeClr>
                  </a:solidFill>
                  <a:latin typeface="Eras Medium ITC" panose="020B0602030504020804" pitchFamily="34" charset="0"/>
                </a:rPr>
                <a:t> </a:t>
              </a:r>
              <a:r>
                <a:rPr lang="fr-FR" sz="1400" dirty="0" err="1" smtClean="0">
                  <a:solidFill>
                    <a:schemeClr val="accent1">
                      <a:lumMod val="75000"/>
                    </a:schemeClr>
                  </a:solidFill>
                  <a:latin typeface="Eras Medium ITC" panose="020B0602030504020804" pitchFamily="34" charset="0"/>
                </a:rPr>
                <a:t>tested</a:t>
              </a:r>
              <a:r>
                <a:rPr lang="fr-FR" sz="1400" dirty="0" smtClean="0">
                  <a:solidFill>
                    <a:schemeClr val="accent1">
                      <a:lumMod val="75000"/>
                    </a:schemeClr>
                  </a:solidFill>
                  <a:latin typeface="Eras Medium ITC" panose="020B0602030504020804" pitchFamily="34" charset="0"/>
                </a:rPr>
                <a:t>)</a:t>
              </a:r>
              <a:endParaRPr lang="fr-FR" sz="1400" dirty="0">
                <a:solidFill>
                  <a:schemeClr val="accent1">
                    <a:lumMod val="75000"/>
                  </a:schemeClr>
                </a:solidFill>
                <a:latin typeface="Eras Medium ITC" panose="020B0602030504020804" pitchFamily="34" charset="0"/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0" y="1663240"/>
              <a:ext cx="16530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accent1">
                      <a:lumMod val="75000"/>
                    </a:schemeClr>
                  </a:solidFill>
                  <a:latin typeface="Eras Medium ITC" panose="020B0602030504020804" pitchFamily="34" charset="0"/>
                </a:rPr>
                <a:t>Mirror for the laser</a:t>
              </a:r>
              <a:endParaRPr lang="fr-FR" sz="1400" dirty="0">
                <a:solidFill>
                  <a:schemeClr val="accent1">
                    <a:lumMod val="75000"/>
                  </a:schemeClr>
                </a:solidFill>
                <a:latin typeface="Eras Medium ITC" panose="020B0602030504020804" pitchFamily="34" charset="0"/>
              </a:endParaRP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872420" y="2743727"/>
              <a:ext cx="7809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 err="1" smtClean="0">
                  <a:solidFill>
                    <a:schemeClr val="accent1">
                      <a:lumMod val="75000"/>
                    </a:schemeClr>
                  </a:solidFill>
                  <a:latin typeface="Eras Medium ITC" panose="020B0602030504020804" pitchFamily="34" charset="0"/>
                </a:rPr>
                <a:t>Pinhole</a:t>
              </a:r>
              <a:endParaRPr lang="fr-FR" sz="1400" dirty="0">
                <a:solidFill>
                  <a:schemeClr val="accent1">
                    <a:lumMod val="75000"/>
                  </a:schemeClr>
                </a:solidFill>
                <a:latin typeface="Eras Medium ITC" panose="020B0602030504020804" pitchFamily="34" charset="0"/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758819" y="3422041"/>
              <a:ext cx="8771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accent1">
                      <a:lumMod val="75000"/>
                    </a:schemeClr>
                  </a:solidFill>
                  <a:latin typeface="Eras Medium ITC" panose="020B0602030504020804" pitchFamily="34" charset="0"/>
                </a:rPr>
                <a:t>Si  </a:t>
              </a:r>
              <a:r>
                <a:rPr lang="fr-FR" sz="1400" dirty="0" err="1" smtClean="0">
                  <a:solidFill>
                    <a:schemeClr val="accent1">
                      <a:lumMod val="75000"/>
                    </a:schemeClr>
                  </a:solidFill>
                  <a:latin typeface="Eras Medium ITC" panose="020B0602030504020804" pitchFamily="34" charset="0"/>
                </a:rPr>
                <a:t>target</a:t>
              </a:r>
              <a:endParaRPr lang="fr-FR" sz="1400" dirty="0">
                <a:solidFill>
                  <a:schemeClr val="accent1">
                    <a:lumMod val="75000"/>
                  </a:schemeClr>
                </a:solidFill>
                <a:latin typeface="Eras Medium ITC" panose="020B0602030504020804" pitchFamily="34" charset="0"/>
              </a:endParaRP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130986" y="4002201"/>
              <a:ext cx="15728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 err="1" smtClean="0">
                  <a:solidFill>
                    <a:schemeClr val="accent1">
                      <a:lumMod val="75000"/>
                    </a:schemeClr>
                  </a:solidFill>
                  <a:latin typeface="Eras Medium ITC" panose="020B0602030504020804" pitchFamily="34" charset="0"/>
                </a:rPr>
                <a:t>Nanoporous</a:t>
              </a:r>
              <a:r>
                <a:rPr lang="fr-FR" sz="1400" dirty="0" smtClean="0">
                  <a:solidFill>
                    <a:schemeClr val="accent1">
                      <a:lumMod val="75000"/>
                    </a:schemeClr>
                  </a:solidFill>
                  <a:latin typeface="Eras Medium ITC" panose="020B0602030504020804" pitchFamily="34" charset="0"/>
                </a:rPr>
                <a:t> SiO</a:t>
              </a:r>
              <a:r>
                <a:rPr lang="fr-FR" sz="1400" baseline="-25000" dirty="0" smtClean="0">
                  <a:solidFill>
                    <a:schemeClr val="accent1">
                      <a:lumMod val="75000"/>
                    </a:schemeClr>
                  </a:solidFill>
                  <a:latin typeface="Eras Medium ITC" panose="020B0602030504020804" pitchFamily="34" charset="0"/>
                </a:rPr>
                <a:t>2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" name="ZoneTexte 44"/>
                <p:cNvSpPr txBox="1"/>
                <p:nvPr/>
              </p:nvSpPr>
              <p:spPr>
                <a:xfrm>
                  <a:off x="501859" y="4323006"/>
                  <a:ext cx="111819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140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</m:acc>
                    </m:oMath>
                  </a14:m>
                  <a:r>
                    <a:rPr lang="fr-FR" sz="1400" dirty="0" smtClean="0">
                      <a:solidFill>
                        <a:schemeClr val="accent1">
                          <a:lumMod val="75000"/>
                        </a:schemeClr>
                      </a:solidFill>
                      <a:latin typeface="Eras Medium ITC" panose="020B0602030504020804" pitchFamily="34" charset="0"/>
                    </a:rPr>
                    <a:t> </a:t>
                  </a:r>
                  <a:r>
                    <a:rPr lang="fr-FR" sz="1400" dirty="0" err="1" smtClean="0">
                      <a:solidFill>
                        <a:schemeClr val="accent1">
                          <a:lumMod val="75000"/>
                        </a:schemeClr>
                      </a:solidFill>
                      <a:latin typeface="Eras Medium ITC" panose="020B0602030504020804" pitchFamily="34" charset="0"/>
                    </a:rPr>
                    <a:t>collimator</a:t>
                  </a:r>
                  <a:endParaRPr lang="fr-FR" sz="1400" dirty="0">
                    <a:solidFill>
                      <a:schemeClr val="accent1">
                        <a:lumMod val="75000"/>
                      </a:schemeClr>
                    </a:solidFill>
                    <a:latin typeface="Eras Medium ITC" panose="020B0602030504020804" pitchFamily="34" charset="0"/>
                  </a:endParaRPr>
                </a:p>
              </p:txBody>
            </p:sp>
          </mc:Choice>
          <mc:Fallback>
            <p:sp>
              <p:nvSpPr>
                <p:cNvPr id="45" name="ZoneTexte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859" y="4323006"/>
                  <a:ext cx="1118190" cy="307777"/>
                </a:xfrm>
                <a:prstGeom prst="rect">
                  <a:avLst/>
                </a:prstGeom>
                <a:blipFill>
                  <a:blip r:embed="rId5"/>
                  <a:stretch>
                    <a:fillRect l="-1796" t="-2174" r="-5988" b="-3260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ZoneTexte 45"/>
            <p:cNvSpPr txBox="1"/>
            <p:nvPr/>
          </p:nvSpPr>
          <p:spPr>
            <a:xfrm>
              <a:off x="409759" y="5330837"/>
              <a:ext cx="12426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accent1">
                      <a:lumMod val="75000"/>
                    </a:schemeClr>
                  </a:solidFill>
                  <a:latin typeface="Eras Medium ITC" panose="020B0602030504020804" pitchFamily="34" charset="0"/>
                </a:rPr>
                <a:t>Positron MCP</a:t>
              </a:r>
              <a:endParaRPr lang="fr-FR" sz="1400" dirty="0">
                <a:solidFill>
                  <a:schemeClr val="accent1">
                    <a:lumMod val="75000"/>
                  </a:schemeClr>
                </a:solidFill>
                <a:latin typeface="Eras Medium ITC" panose="020B0602030504020804" pitchFamily="34" charset="0"/>
              </a:endParaRPr>
            </a:p>
          </p:txBody>
        </p:sp>
        <p:pic>
          <p:nvPicPr>
            <p:cNvPr id="47" name="Image 46"/>
            <p:cNvPicPr>
              <a:picLocks noChangeAspect="1"/>
            </p:cNvPicPr>
            <p:nvPr/>
          </p:nvPicPr>
          <p:blipFill rotWithShape="1">
            <a:blip r:embed="rId6"/>
            <a:srcRect l="59067" t="52088" r="28488" b="15432"/>
            <a:stretch/>
          </p:blipFill>
          <p:spPr>
            <a:xfrm rot="5400000">
              <a:off x="501639" y="1711699"/>
              <a:ext cx="895466" cy="1314544"/>
            </a:xfrm>
            <a:prstGeom prst="rect">
              <a:avLst/>
            </a:prstGeom>
          </p:spPr>
        </p:pic>
      </p:grpSp>
      <p:pic>
        <p:nvPicPr>
          <p:cNvPr id="5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4433" y="2237362"/>
            <a:ext cx="1338074" cy="4506491"/>
          </a:xfrm>
          <a:prstGeom prst="rect">
            <a:avLst/>
          </a:prstGeom>
        </p:spPr>
      </p:pic>
      <p:pic>
        <p:nvPicPr>
          <p:cNvPr id="5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0200" y="3932053"/>
            <a:ext cx="3226359" cy="2435563"/>
          </a:xfrm>
          <a:prstGeom prst="rect">
            <a:avLst/>
          </a:prstGeom>
        </p:spPr>
      </p:pic>
      <p:sp>
        <p:nvSpPr>
          <p:cNvPr id="55" name="ZoneTexte 54"/>
          <p:cNvSpPr txBox="1"/>
          <p:nvPr/>
        </p:nvSpPr>
        <p:spPr>
          <a:xfrm>
            <a:off x="54771" y="934797"/>
            <a:ext cx="185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Installation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5170244" y="948360"/>
            <a:ext cx="2940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October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2018</a:t>
            </a:r>
            <a:endParaRPr lang="fr-FR" sz="16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cxnSp>
        <p:nvCxnSpPr>
          <p:cNvPr id="57" name="Connecteur droit avec flèche 56"/>
          <p:cNvCxnSpPr/>
          <p:nvPr/>
        </p:nvCxnSpPr>
        <p:spPr>
          <a:xfrm flipH="1">
            <a:off x="11019265" y="1962547"/>
            <a:ext cx="154020" cy="4567626"/>
          </a:xfrm>
          <a:prstGeom prst="straightConnector1">
            <a:avLst/>
          </a:prstGeom>
          <a:ln w="28575">
            <a:solidFill>
              <a:srgbClr val="00CC99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11066553" y="3679333"/>
            <a:ext cx="750526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00CC99"/>
                </a:solidFill>
                <a:latin typeface="Eras Medium ITC" panose="020B0602030504020804" pitchFamily="34" charset="0"/>
              </a:rPr>
              <a:t>150 mm</a:t>
            </a:r>
          </a:p>
          <a:p>
            <a:pPr algn="ctr"/>
            <a:r>
              <a:rPr lang="fr-FR" sz="1200" dirty="0" smtClean="0">
                <a:solidFill>
                  <a:srgbClr val="00CC99"/>
                </a:solidFill>
                <a:latin typeface="Eras Medium ITC" panose="020B0602030504020804" pitchFamily="34" charset="0"/>
              </a:rPr>
              <a:t>Max. Z </a:t>
            </a:r>
          </a:p>
          <a:p>
            <a:pPr algn="ctr"/>
            <a:r>
              <a:rPr lang="fr-FR" sz="1200" dirty="0" err="1" smtClean="0">
                <a:solidFill>
                  <a:srgbClr val="00CC99"/>
                </a:solidFill>
                <a:latin typeface="Eras Medium ITC" panose="020B0602030504020804" pitchFamily="34" charset="0"/>
              </a:rPr>
              <a:t>travel</a:t>
            </a:r>
            <a:endParaRPr lang="fr-FR" sz="1200" dirty="0">
              <a:solidFill>
                <a:srgbClr val="00CC99"/>
              </a:solidFill>
              <a:latin typeface="Eras Medium ITC" panose="020B06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775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1" y="934797"/>
            <a:ext cx="185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Tests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54771" y="1509681"/>
            <a:ext cx="86950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Bunching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(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acceleration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)  and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focussing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of  the  positrons</a:t>
            </a:r>
          </a:p>
          <a:p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Tests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performed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with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positrons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from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BGT  2</a:t>
            </a:r>
            <a:r>
              <a:rPr lang="fr-FR" sz="2000" baseline="30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nd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stage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pic>
        <p:nvPicPr>
          <p:cNvPr id="31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541" y="3053260"/>
            <a:ext cx="4404548" cy="3303411"/>
          </a:xfrm>
          <a:prstGeom prst="rect">
            <a:avLst/>
          </a:prstGeom>
        </p:spPr>
      </p:pic>
      <p:sp>
        <p:nvSpPr>
          <p:cNvPr id="35" name="TextBox 2"/>
          <p:cNvSpPr txBox="1"/>
          <p:nvPr/>
        </p:nvSpPr>
        <p:spPr>
          <a:xfrm>
            <a:off x="7499814" y="6488668"/>
            <a:ext cx="370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Annihilation on the </a:t>
            </a:r>
            <a:r>
              <a:rPr lang="fr-FR" dirty="0" err="1" smtClean="0"/>
              <a:t>gate</a:t>
            </a:r>
            <a:r>
              <a:rPr lang="fr-FR" dirty="0" smtClean="0"/>
              <a:t> valve</a:t>
            </a:r>
            <a:endParaRPr lang="fr-FR" dirty="0"/>
          </a:p>
        </p:txBody>
      </p:sp>
      <p:grpSp>
        <p:nvGrpSpPr>
          <p:cNvPr id="53" name="Groupe 52"/>
          <p:cNvGrpSpPr>
            <a:grpSpLocks noChangeAspect="1"/>
          </p:cNvGrpSpPr>
          <p:nvPr/>
        </p:nvGrpSpPr>
        <p:grpSpPr>
          <a:xfrm>
            <a:off x="448081" y="2790136"/>
            <a:ext cx="5453486" cy="3504426"/>
            <a:chOff x="12702" y="304799"/>
            <a:chExt cx="9012765" cy="5791629"/>
          </a:xfrm>
        </p:grpSpPr>
        <p:pic>
          <p:nvPicPr>
            <p:cNvPr id="36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1571" y="1453091"/>
              <a:ext cx="8733896" cy="4643337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3725335" y="304800"/>
              <a:ext cx="1295400" cy="5503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err="1" smtClean="0"/>
                <a:t>Magnetic</a:t>
              </a:r>
              <a:r>
                <a:rPr lang="fr-FR" sz="1200" dirty="0" smtClean="0"/>
                <a:t> </a:t>
              </a:r>
              <a:r>
                <a:rPr lang="fr-FR" sz="1200" dirty="0" err="1" smtClean="0"/>
                <a:t>shield</a:t>
              </a:r>
              <a:endParaRPr lang="fr-FR" sz="12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985001" y="603778"/>
              <a:ext cx="1295400" cy="5503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err="1" smtClean="0"/>
                <a:t>Buncher</a:t>
              </a:r>
              <a:endParaRPr lang="fr-FR" sz="12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89004" y="304799"/>
              <a:ext cx="1295400" cy="5503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/>
                <a:t>MCP</a:t>
              </a:r>
              <a:endParaRPr lang="fr-FR" sz="1200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477935" y="603779"/>
              <a:ext cx="1295400" cy="5503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err="1" smtClean="0"/>
                <a:t>Gate</a:t>
              </a:r>
              <a:r>
                <a:rPr lang="fr-FR" sz="1200" dirty="0" smtClean="0"/>
                <a:t> valve</a:t>
              </a:r>
              <a:endParaRPr lang="fr-FR" sz="1200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324102" y="341414"/>
              <a:ext cx="1295400" cy="5503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err="1" smtClean="0"/>
                <a:t>Reaction</a:t>
              </a:r>
              <a:r>
                <a:rPr lang="fr-FR" sz="1200" dirty="0" smtClean="0"/>
                <a:t> </a:t>
              </a:r>
              <a:r>
                <a:rPr lang="fr-FR" sz="1200" dirty="0" err="1" smtClean="0"/>
                <a:t>chamber</a:t>
              </a:r>
              <a:endParaRPr lang="fr-FR" sz="1200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2702" y="2936346"/>
              <a:ext cx="1295400" cy="5503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err="1" smtClean="0"/>
                <a:t>Fast</a:t>
              </a:r>
              <a:r>
                <a:rPr lang="fr-FR" sz="1200" dirty="0" smtClean="0"/>
                <a:t> detector</a:t>
              </a:r>
              <a:endParaRPr lang="fr-FR" sz="1200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325534" y="3421804"/>
              <a:ext cx="622298" cy="3003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err="1" smtClean="0"/>
                <a:t>CsI</a:t>
              </a:r>
              <a:endParaRPr lang="fr-FR" sz="1200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769535" y="3048001"/>
              <a:ext cx="601132" cy="327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err="1" smtClean="0"/>
                <a:t>CsI</a:t>
              </a:r>
              <a:endParaRPr lang="fr-FR" sz="1200" dirty="0"/>
            </a:p>
          </p:txBody>
        </p:sp>
        <p:cxnSp>
          <p:nvCxnSpPr>
            <p:cNvPr id="45" name="Straight Arrow Connector 14"/>
            <p:cNvCxnSpPr/>
            <p:nvPr/>
          </p:nvCxnSpPr>
          <p:spPr>
            <a:xfrm flipH="1">
              <a:off x="4250267" y="956733"/>
              <a:ext cx="122768" cy="2529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15"/>
            <p:cNvCxnSpPr/>
            <p:nvPr/>
          </p:nvCxnSpPr>
          <p:spPr>
            <a:xfrm flipH="1">
              <a:off x="5748867" y="1196658"/>
              <a:ext cx="351369" cy="1927542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17"/>
            <p:cNvCxnSpPr/>
            <p:nvPr/>
          </p:nvCxnSpPr>
          <p:spPr>
            <a:xfrm flipH="1">
              <a:off x="6773335" y="1196658"/>
              <a:ext cx="754064" cy="234875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19"/>
            <p:cNvCxnSpPr/>
            <p:nvPr/>
          </p:nvCxnSpPr>
          <p:spPr>
            <a:xfrm flipH="1">
              <a:off x="2882901" y="912120"/>
              <a:ext cx="122768" cy="2529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20"/>
            <p:cNvCxnSpPr/>
            <p:nvPr/>
          </p:nvCxnSpPr>
          <p:spPr>
            <a:xfrm>
              <a:off x="1557869" y="956733"/>
              <a:ext cx="1087963" cy="2418292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Left Arrow 23"/>
            <p:cNvSpPr/>
            <p:nvPr/>
          </p:nvSpPr>
          <p:spPr>
            <a:xfrm>
              <a:off x="8200498" y="3520759"/>
              <a:ext cx="753533" cy="5080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/>
                <a:t>e</a:t>
              </a:r>
              <a:r>
                <a:rPr lang="fr-FR" sz="1200" dirty="0" smtClean="0"/>
                <a:t>+</a:t>
              </a:r>
              <a:endParaRPr lang="fr-FR" sz="1200" dirty="0"/>
            </a:p>
          </p:txBody>
        </p:sp>
      </p:grpSp>
      <p:grpSp>
        <p:nvGrpSpPr>
          <p:cNvPr id="59" name="Groupe 58"/>
          <p:cNvGrpSpPr/>
          <p:nvPr/>
        </p:nvGrpSpPr>
        <p:grpSpPr>
          <a:xfrm>
            <a:off x="8553171" y="1292032"/>
            <a:ext cx="1598559" cy="1352550"/>
            <a:chOff x="8150462" y="1187298"/>
            <a:chExt cx="1598559" cy="1352550"/>
          </a:xfrm>
        </p:grpSpPr>
        <p:pic>
          <p:nvPicPr>
            <p:cNvPr id="55" name="Image 5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50462" y="1187298"/>
              <a:ext cx="1590675" cy="1352550"/>
            </a:xfrm>
            <a:prstGeom prst="rect">
              <a:avLst/>
            </a:prstGeom>
          </p:spPr>
        </p:pic>
        <p:cxnSp>
          <p:nvCxnSpPr>
            <p:cNvPr id="57" name="Connecteur droit avec flèche 56"/>
            <p:cNvCxnSpPr/>
            <p:nvPr/>
          </p:nvCxnSpPr>
          <p:spPr>
            <a:xfrm>
              <a:off x="9356035" y="1450852"/>
              <a:ext cx="0" cy="80201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/>
            <p:cNvSpPr/>
            <p:nvPr/>
          </p:nvSpPr>
          <p:spPr>
            <a:xfrm rot="5400000">
              <a:off x="9112949" y="1678907"/>
              <a:ext cx="9028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  <a:latin typeface="Eras Medium ITC" panose="020B0602030504020804" pitchFamily="34" charset="0"/>
                  <a:cs typeface="Leelawadee UI Semilight" panose="020B0402040204020203" pitchFamily="34" charset="-34"/>
                </a:rPr>
                <a:t>10 mm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410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  of  the  Reaction  Chamber  and  Ps  laser</a:t>
            </a:r>
            <a:endParaRPr lang="en-GB" sz="4000" dirty="0" smtClean="0">
              <a:solidFill>
                <a:schemeClr val="bg1"/>
              </a:solidFill>
              <a:latin typeface="Eras Light ITC" panose="020B0402030504020804" pitchFamily="34" charset="0"/>
              <a:cs typeface="Leelawadee UI Semilight" panose="020B0402040204020203" pitchFamily="34" charset="-34"/>
            </a:endParaRP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en-GB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  <a:endParaRPr lang="en-GB" sz="2400" b="1" cap="all" dirty="0" smtClean="0">
                            <a:ln w="44450">
                              <a:noFill/>
                            </a:ln>
                            <a:solidFill>
                              <a:schemeClr val="bg1"/>
                            </a:solidFill>
                            <a:latin typeface="Blue" pitchFamily="34" charset="0"/>
                            <a:cs typeface="Andalus" pitchFamily="18" charset="-78"/>
                          </a:endParaRP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en-GB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en-GB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en-GB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en-GB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1" y="934797"/>
            <a:ext cx="185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Tests</a:t>
            </a:r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80642" y="1561216"/>
            <a:ext cx="86950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1st  Positronium  sighting  in  GBAR  (</a:t>
            </a:r>
            <a:r>
              <a:rPr lang="en-GB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oct.</a:t>
            </a: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2018)</a:t>
            </a:r>
          </a:p>
          <a:p>
            <a:endParaRPr lang="en-GB" sz="2000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Also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with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positrons  </a:t>
            </a:r>
            <a:r>
              <a:rPr lang="fr-FR" sz="2000" dirty="0" err="1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from</a:t>
            </a:r>
            <a:r>
              <a:rPr lang="fr-FR" sz="2000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BGT  2</a:t>
            </a:r>
            <a:r>
              <a:rPr lang="fr-FR" sz="2000" baseline="30000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nd</a:t>
            </a:r>
            <a:r>
              <a:rPr lang="fr-FR" sz="2000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stage</a:t>
            </a:r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2112" y="3847861"/>
            <a:ext cx="3751525" cy="3010139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2112" y="1025787"/>
            <a:ext cx="3835031" cy="2926734"/>
          </a:xfrm>
          <a:prstGeom prst="rect">
            <a:avLst/>
          </a:prstGeom>
        </p:spPr>
      </p:pic>
      <p:grpSp>
        <p:nvGrpSpPr>
          <p:cNvPr id="50" name="Groupe 49"/>
          <p:cNvGrpSpPr>
            <a:grpSpLocks noChangeAspect="1"/>
          </p:cNvGrpSpPr>
          <p:nvPr/>
        </p:nvGrpSpPr>
        <p:grpSpPr>
          <a:xfrm>
            <a:off x="464695" y="2805875"/>
            <a:ext cx="5470375" cy="3515279"/>
            <a:chOff x="12702" y="304799"/>
            <a:chExt cx="9012765" cy="5791629"/>
          </a:xfrm>
        </p:grpSpPr>
        <p:pic>
          <p:nvPicPr>
            <p:cNvPr id="34" name="Picture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1571" y="1453091"/>
              <a:ext cx="8733896" cy="4643337"/>
            </a:xfrm>
            <a:prstGeom prst="rect">
              <a:avLst/>
            </a:prstGeom>
          </p:spPr>
        </p:pic>
        <p:sp>
          <p:nvSpPr>
            <p:cNvPr id="35" name="Rectangle 34"/>
            <p:cNvSpPr/>
            <p:nvPr/>
          </p:nvSpPr>
          <p:spPr>
            <a:xfrm>
              <a:off x="3725335" y="304800"/>
              <a:ext cx="1295400" cy="5503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Magnetic shield</a:t>
              </a:r>
              <a:endParaRPr lang="en-GB" sz="11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985001" y="603778"/>
              <a:ext cx="1295400" cy="5503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err="1" smtClean="0"/>
                <a:t>Buncher</a:t>
              </a:r>
              <a:endParaRPr lang="en-GB" sz="11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89004" y="304799"/>
              <a:ext cx="1295400" cy="5503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MCP</a:t>
              </a:r>
              <a:endParaRPr lang="en-GB" sz="11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477935" y="603779"/>
              <a:ext cx="1295400" cy="5503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Gate valve</a:t>
              </a:r>
              <a:endParaRPr lang="en-GB" sz="11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324102" y="341414"/>
              <a:ext cx="1295400" cy="5503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Reaction chamber</a:t>
              </a:r>
              <a:endParaRPr lang="en-GB" sz="1100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2702" y="2936346"/>
              <a:ext cx="1295400" cy="5503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Fast detector</a:t>
              </a:r>
              <a:endParaRPr lang="en-GB" sz="1100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325534" y="3421803"/>
              <a:ext cx="667113" cy="3003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err="1" smtClean="0"/>
                <a:t>CsI</a:t>
              </a:r>
              <a:endParaRPr lang="en-GB" sz="1100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13273" y="1579133"/>
              <a:ext cx="1028700" cy="519227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PbWO</a:t>
              </a:r>
              <a:r>
                <a:rPr lang="en-GB" sz="1100" baseline="-25000" dirty="0" smtClean="0"/>
                <a:t>4</a:t>
              </a:r>
              <a:endParaRPr lang="en-GB" sz="1100" baseline="-25000" dirty="0"/>
            </a:p>
          </p:txBody>
        </p:sp>
        <p:cxnSp>
          <p:nvCxnSpPr>
            <p:cNvPr id="43" name="Straight Arrow Connector 14"/>
            <p:cNvCxnSpPr/>
            <p:nvPr/>
          </p:nvCxnSpPr>
          <p:spPr>
            <a:xfrm flipH="1">
              <a:off x="4250267" y="956733"/>
              <a:ext cx="122768" cy="2529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15"/>
            <p:cNvCxnSpPr/>
            <p:nvPr/>
          </p:nvCxnSpPr>
          <p:spPr>
            <a:xfrm flipH="1">
              <a:off x="5748867" y="1196658"/>
              <a:ext cx="351369" cy="1927542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17"/>
            <p:cNvCxnSpPr/>
            <p:nvPr/>
          </p:nvCxnSpPr>
          <p:spPr>
            <a:xfrm flipH="1">
              <a:off x="6773335" y="1196658"/>
              <a:ext cx="754064" cy="234875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19"/>
            <p:cNvCxnSpPr/>
            <p:nvPr/>
          </p:nvCxnSpPr>
          <p:spPr>
            <a:xfrm flipH="1">
              <a:off x="2882901" y="912120"/>
              <a:ext cx="122768" cy="25299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20"/>
            <p:cNvCxnSpPr/>
            <p:nvPr/>
          </p:nvCxnSpPr>
          <p:spPr>
            <a:xfrm>
              <a:off x="1557869" y="956733"/>
              <a:ext cx="1087963" cy="2418292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Left Arrow 23"/>
            <p:cNvSpPr/>
            <p:nvPr/>
          </p:nvSpPr>
          <p:spPr>
            <a:xfrm>
              <a:off x="8200498" y="3520759"/>
              <a:ext cx="753533" cy="5080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e+</a:t>
              </a:r>
              <a:endParaRPr lang="en-GB" sz="1100" dirty="0"/>
            </a:p>
          </p:txBody>
        </p:sp>
        <p:cxnSp>
          <p:nvCxnSpPr>
            <p:cNvPr id="49" name="Straight Arrow Connector 16"/>
            <p:cNvCxnSpPr/>
            <p:nvPr/>
          </p:nvCxnSpPr>
          <p:spPr>
            <a:xfrm>
              <a:off x="1350437" y="2177093"/>
              <a:ext cx="787132" cy="947107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537791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1" y="934797"/>
            <a:ext cx="185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Tests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80642" y="1667484"/>
            <a:ext cx="8695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at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its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finale  position  and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connected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to  the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traps</a:t>
            </a:r>
            <a:endParaRPr lang="fr-FR" sz="16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14" y="1551348"/>
            <a:ext cx="7345721" cy="4901413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69" t="32809" r="38438" b="50412"/>
          <a:stretch/>
        </p:blipFill>
        <p:spPr>
          <a:xfrm>
            <a:off x="7757799" y="4036982"/>
            <a:ext cx="4011919" cy="2415780"/>
          </a:xfrm>
          <a:prstGeom prst="rect">
            <a:avLst/>
          </a:prstGeom>
        </p:spPr>
      </p:pic>
      <p:sp>
        <p:nvSpPr>
          <p:cNvPr id="35" name="ZoneTexte 34"/>
          <p:cNvSpPr txBox="1"/>
          <p:nvPr/>
        </p:nvSpPr>
        <p:spPr>
          <a:xfrm>
            <a:off x="7633252" y="1667484"/>
            <a:ext cx="45587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250 mW  at  820 nm</a:t>
            </a:r>
          </a:p>
          <a:p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26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mJ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, 7 ns  at  820 nm</a:t>
            </a:r>
          </a:p>
          <a:p>
            <a:r>
              <a:rPr lang="fr-FR" sz="2000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	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with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room  for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improvement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6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mJ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at  410 nm</a:t>
            </a:r>
          </a:p>
          <a:p>
            <a:r>
              <a:rPr lang="fr-FR" sz="2000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	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without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optimisation</a:t>
            </a:r>
            <a:endParaRPr lang="fr-FR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5029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0" y="934797"/>
            <a:ext cx="3602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Things</a:t>
            </a:r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to  </a:t>
            </a:r>
            <a:r>
              <a:rPr lang="fr-FR" sz="24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be</a:t>
            </a:r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4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solved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80642" y="1667483"/>
            <a:ext cx="45311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Positron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beam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off-axis</a:t>
            </a:r>
          </a:p>
          <a:p>
            <a:endParaRPr lang="fr-FR" sz="2000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Compensated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by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correcting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coils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but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alignment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between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BGT  and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to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be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checked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6119" y="1667483"/>
            <a:ext cx="6327979" cy="4812829"/>
          </a:xfrm>
          <a:prstGeom prst="rect">
            <a:avLst/>
          </a:prstGeom>
        </p:spPr>
      </p:pic>
      <p:sp>
        <p:nvSpPr>
          <p:cNvPr id="51" name="Ellipse 50"/>
          <p:cNvSpPr/>
          <p:nvPr/>
        </p:nvSpPr>
        <p:spPr>
          <a:xfrm>
            <a:off x="8865704" y="2994991"/>
            <a:ext cx="1404000" cy="1440000"/>
          </a:xfrm>
          <a:prstGeom prst="ellipse">
            <a:avLst/>
          </a:prstGeom>
          <a:noFill/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7533332" y="2441185"/>
            <a:ext cx="4068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00CC99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Aperture  in  last  </a:t>
            </a:r>
            <a:r>
              <a:rPr lang="fr-FR" dirty="0" err="1" smtClean="0">
                <a:solidFill>
                  <a:srgbClr val="00CC99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grounded</a:t>
            </a:r>
            <a:r>
              <a:rPr lang="fr-FR" dirty="0" smtClean="0">
                <a:solidFill>
                  <a:srgbClr val="00CC99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dirty="0" err="1" smtClean="0">
                <a:solidFill>
                  <a:srgbClr val="00CC99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electrode</a:t>
            </a:r>
            <a:endParaRPr lang="fr-FR" dirty="0">
              <a:solidFill>
                <a:srgbClr val="00CC99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454366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ZoneTexte 50"/>
          <p:cNvSpPr txBox="1"/>
          <p:nvPr/>
        </p:nvSpPr>
        <p:spPr>
          <a:xfrm>
            <a:off x="80641" y="1667484"/>
            <a:ext cx="27932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Stray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electric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field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:</a:t>
            </a:r>
          </a:p>
          <a:p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shielding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required</a:t>
            </a:r>
            <a:r>
              <a:rPr lang="fr-FR" sz="2000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!</a:t>
            </a:r>
          </a:p>
          <a:p>
            <a:endParaRPr lang="fr-FR" sz="2000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sz="2000" dirty="0" err="1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Also</a:t>
            </a:r>
            <a:r>
              <a:rPr lang="fr-FR" sz="2000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need</a:t>
            </a:r>
            <a:r>
              <a:rPr lang="fr-FR" sz="2000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to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foresee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new  design  for  the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electrode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focussing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in  the  Ps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cell</a:t>
            </a:r>
            <a:endParaRPr lang="fr-FR" sz="2000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0" y="934797"/>
            <a:ext cx="3602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Things</a:t>
            </a:r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to  </a:t>
            </a:r>
            <a:r>
              <a:rPr lang="fr-FR" sz="24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be</a:t>
            </a:r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4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solved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pic>
        <p:nvPicPr>
          <p:cNvPr id="35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7363" y="1259570"/>
            <a:ext cx="2969281" cy="5194582"/>
          </a:xfrm>
          <a:prstGeom prst="rect">
            <a:avLst/>
          </a:prstGeom>
        </p:spPr>
      </p:pic>
      <p:pic>
        <p:nvPicPr>
          <p:cNvPr id="36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1237" y="956996"/>
            <a:ext cx="3590592" cy="2391158"/>
          </a:xfrm>
          <a:prstGeom prst="rect">
            <a:avLst/>
          </a:prstGeom>
        </p:spPr>
      </p:pic>
      <p:grpSp>
        <p:nvGrpSpPr>
          <p:cNvPr id="2" name="Groupe 1"/>
          <p:cNvGrpSpPr/>
          <p:nvPr/>
        </p:nvGrpSpPr>
        <p:grpSpPr>
          <a:xfrm>
            <a:off x="2873924" y="3308324"/>
            <a:ext cx="6109149" cy="3549676"/>
            <a:chOff x="3137950" y="3287179"/>
            <a:chExt cx="5802428" cy="3224763"/>
          </a:xfrm>
        </p:grpSpPr>
        <p:pic>
          <p:nvPicPr>
            <p:cNvPr id="37" name="Picture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9354" y="3811614"/>
              <a:ext cx="2556868" cy="2364802"/>
            </a:xfrm>
            <a:prstGeom prst="rect">
              <a:avLst/>
            </a:prstGeom>
          </p:spPr>
        </p:pic>
        <p:cxnSp>
          <p:nvCxnSpPr>
            <p:cNvPr id="38" name="Straight Arrow Connector 24"/>
            <p:cNvCxnSpPr/>
            <p:nvPr/>
          </p:nvCxnSpPr>
          <p:spPr>
            <a:xfrm>
              <a:off x="3137950" y="5069702"/>
              <a:ext cx="2618271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TextBox 25"/>
                <p:cNvSpPr txBox="1"/>
                <p:nvPr/>
              </p:nvSpPr>
              <p:spPr>
                <a:xfrm>
                  <a:off x="3222010" y="4542847"/>
                  <a:ext cx="354687" cy="3355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i="1" smtClean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484176"/>
                    </a:solidFill>
                  </a:endParaRPr>
                </a:p>
              </p:txBody>
            </p:sp>
          </mc:Choice>
          <mc:Fallback>
            <p:sp>
              <p:nvSpPr>
                <p:cNvPr id="39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2010" y="4542847"/>
                  <a:ext cx="354687" cy="335526"/>
                </a:xfrm>
                <a:prstGeom prst="rect">
                  <a:avLst/>
                </a:prstGeom>
                <a:blipFill>
                  <a:blip r:embed="rId7"/>
                  <a:stretch>
                    <a:fillRect r="-18033" b="-655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0" name="Straight Arrow Connector 27"/>
            <p:cNvCxnSpPr/>
            <p:nvPr/>
          </p:nvCxnSpPr>
          <p:spPr>
            <a:xfrm>
              <a:off x="4465676" y="3966032"/>
              <a:ext cx="0" cy="846592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28"/>
            <p:cNvSpPr txBox="1"/>
            <p:nvPr/>
          </p:nvSpPr>
          <p:spPr>
            <a:xfrm>
              <a:off x="4315667" y="3650259"/>
              <a:ext cx="358097" cy="335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484176"/>
                  </a:solidFill>
                </a:rPr>
                <a:t>e</a:t>
              </a:r>
              <a:r>
                <a:rPr lang="en-US" baseline="30000" dirty="0" smtClean="0">
                  <a:solidFill>
                    <a:srgbClr val="484176"/>
                  </a:solidFill>
                </a:rPr>
                <a:t>+</a:t>
              </a:r>
              <a:endParaRPr lang="en-US" dirty="0">
                <a:solidFill>
                  <a:srgbClr val="484176"/>
                </a:solidFill>
              </a:endParaRPr>
            </a:p>
          </p:txBody>
        </p:sp>
        <p:sp>
          <p:nvSpPr>
            <p:cNvPr id="42" name="TextBox 16"/>
            <p:cNvSpPr txBox="1"/>
            <p:nvPr/>
          </p:nvSpPr>
          <p:spPr>
            <a:xfrm>
              <a:off x="3299260" y="6176416"/>
              <a:ext cx="2427204" cy="335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Beam energy = 10 </a:t>
              </a:r>
              <a:r>
                <a:rPr lang="de-DE" dirty="0" err="1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keV</a:t>
              </a:r>
              <a:r>
                <a:rPr lang="de-DE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 </a:t>
              </a:r>
            </a:p>
          </p:txBody>
        </p:sp>
        <p:cxnSp>
          <p:nvCxnSpPr>
            <p:cNvPr id="43" name="Straight Arrow Connector 5"/>
            <p:cNvCxnSpPr/>
            <p:nvPr/>
          </p:nvCxnSpPr>
          <p:spPr>
            <a:xfrm flipV="1">
              <a:off x="5845940" y="4853678"/>
              <a:ext cx="0" cy="21602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4" name="Picture 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8195" y="3842567"/>
              <a:ext cx="2583314" cy="2223034"/>
            </a:xfrm>
            <a:prstGeom prst="rect">
              <a:avLst/>
            </a:prstGeom>
          </p:spPr>
        </p:pic>
        <p:sp>
          <p:nvSpPr>
            <p:cNvPr id="45" name="TextBox 23"/>
            <p:cNvSpPr txBox="1"/>
            <p:nvPr/>
          </p:nvSpPr>
          <p:spPr>
            <a:xfrm>
              <a:off x="4069781" y="3287179"/>
              <a:ext cx="3750274" cy="335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Last  e</a:t>
              </a:r>
              <a:r>
                <a:rPr lang="de-DE" baseline="30000" dirty="0">
                  <a:solidFill>
                    <a:srgbClr val="484176"/>
                  </a:solidFill>
                  <a:latin typeface="Eras Medium ITC" panose="020B0602030504020804" pitchFamily="34" charset="0"/>
                </a:rPr>
                <a:t>+</a:t>
              </a:r>
              <a:r>
                <a:rPr lang="de-DE" dirty="0">
                  <a:solidFill>
                    <a:srgbClr val="484176"/>
                  </a:solidFill>
                  <a:latin typeface="Eras Medium ITC" panose="020B0602030504020804" pitchFamily="34" charset="0"/>
                </a:rPr>
                <a:t> </a:t>
              </a:r>
              <a:r>
                <a:rPr lang="de-DE" dirty="0" err="1">
                  <a:solidFill>
                    <a:srgbClr val="484176"/>
                  </a:solidFill>
                  <a:latin typeface="Eras Medium ITC" panose="020B0602030504020804" pitchFamily="34" charset="0"/>
                </a:rPr>
                <a:t>electrode</a:t>
              </a:r>
              <a:r>
                <a:rPr lang="de-DE" dirty="0">
                  <a:solidFill>
                    <a:srgbClr val="484176"/>
                  </a:solidFill>
                  <a:latin typeface="Eras Medium ITC" panose="020B0602030504020804" pitchFamily="34" charset="0"/>
                </a:rPr>
                <a:t>  </a:t>
              </a:r>
              <a:r>
                <a:rPr lang="de-DE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= 20kV</a:t>
              </a:r>
              <a:r>
                <a:rPr lang="en-US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  </a:t>
              </a:r>
              <a:r>
                <a:rPr lang="de-DE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(Top </a:t>
              </a:r>
              <a:r>
                <a:rPr lang="de-DE" dirty="0" err="1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view</a:t>
              </a:r>
              <a:r>
                <a:rPr lang="de-DE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)</a:t>
              </a:r>
              <a:endParaRPr lang="en-US" dirty="0">
                <a:solidFill>
                  <a:srgbClr val="484176"/>
                </a:solidFill>
                <a:latin typeface="Eras Medium ITC" panose="020B0602030504020804" pitchFamily="34" charset="0"/>
              </a:endParaRPr>
            </a:p>
          </p:txBody>
        </p:sp>
        <p:cxnSp>
          <p:nvCxnSpPr>
            <p:cNvPr id="46" name="Straight Arrow Connector 24"/>
            <p:cNvCxnSpPr/>
            <p:nvPr/>
          </p:nvCxnSpPr>
          <p:spPr>
            <a:xfrm>
              <a:off x="6210014" y="5098900"/>
              <a:ext cx="2618271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TextBox 25"/>
                <p:cNvSpPr txBox="1"/>
                <p:nvPr/>
              </p:nvSpPr>
              <p:spPr>
                <a:xfrm>
                  <a:off x="6243731" y="4631583"/>
                  <a:ext cx="433063" cy="3355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i="1" smtClean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484176"/>
                    </a:solidFill>
                  </a:endParaRPr>
                </a:p>
              </p:txBody>
            </p:sp>
          </mc:Choice>
          <mc:Fallback>
            <p:sp>
              <p:nvSpPr>
                <p:cNvPr id="47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3731" y="4631583"/>
                  <a:ext cx="433063" cy="335526"/>
                </a:xfrm>
                <a:prstGeom prst="rect">
                  <a:avLst/>
                </a:prstGeom>
                <a:blipFill>
                  <a:blip r:embed="rId9"/>
                  <a:stretch>
                    <a:fillRect r="-24000" b="-655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8" name="Straight Arrow Connector 27"/>
            <p:cNvCxnSpPr/>
            <p:nvPr/>
          </p:nvCxnSpPr>
          <p:spPr>
            <a:xfrm>
              <a:off x="7537740" y="3995230"/>
              <a:ext cx="0" cy="846592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28"/>
            <p:cNvSpPr txBox="1"/>
            <p:nvPr/>
          </p:nvSpPr>
          <p:spPr>
            <a:xfrm>
              <a:off x="7387731" y="3679457"/>
              <a:ext cx="358097" cy="335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484176"/>
                  </a:solidFill>
                </a:rPr>
                <a:t>e</a:t>
              </a:r>
              <a:r>
                <a:rPr lang="en-US" baseline="30000" dirty="0" smtClean="0">
                  <a:solidFill>
                    <a:srgbClr val="484176"/>
                  </a:solidFill>
                </a:rPr>
                <a:t>+</a:t>
              </a:r>
              <a:endParaRPr lang="en-US" dirty="0">
                <a:solidFill>
                  <a:srgbClr val="484176"/>
                </a:solidFill>
              </a:endParaRPr>
            </a:p>
          </p:txBody>
        </p:sp>
        <p:sp>
          <p:nvSpPr>
            <p:cNvPr id="50" name="TextBox 16"/>
            <p:cNvSpPr txBox="1"/>
            <p:nvPr/>
          </p:nvSpPr>
          <p:spPr>
            <a:xfrm>
              <a:off x="6638021" y="6149012"/>
              <a:ext cx="2302357" cy="335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Beam energy = 1 </a:t>
              </a:r>
              <a:r>
                <a:rPr lang="de-DE" dirty="0" err="1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keV</a:t>
              </a:r>
              <a:r>
                <a:rPr lang="de-DE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783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  of  the  Reaction  Chamber  and  Ps  laser</a:t>
            </a:r>
            <a:endParaRPr lang="en-GB" sz="4000" dirty="0" smtClean="0">
              <a:solidFill>
                <a:schemeClr val="bg1"/>
              </a:solidFill>
              <a:latin typeface="Eras Light ITC" panose="020B0402030504020804" pitchFamily="34" charset="0"/>
              <a:cs typeface="Leelawadee UI Semilight" panose="020B0402040204020203" pitchFamily="34" charset="-34"/>
            </a:endParaRP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en-GB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  <a:endParaRPr lang="en-GB" sz="2400" b="1" cap="all" dirty="0" smtClean="0">
                            <a:ln w="44450">
                              <a:noFill/>
                            </a:ln>
                            <a:solidFill>
                              <a:schemeClr val="bg1"/>
                            </a:solidFill>
                            <a:latin typeface="Blue" pitchFamily="34" charset="0"/>
                            <a:cs typeface="Andalus" pitchFamily="18" charset="-78"/>
                          </a:endParaRP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en-GB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en-GB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en-GB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en-GB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0" y="934797"/>
            <a:ext cx="3602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Next  priorities</a:t>
            </a:r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80642" y="1667484"/>
            <a:ext cx="1178005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Positronium  production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bunching  and  focussing  of  positrons  from  RIKEN  trap,  after  re-alignment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produce  Ps  in  the  cavity  and  measure  its  density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Ps  laser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finalise  laser  control  (wavelength  and  pointing  stabilisation)  </a:t>
            </a:r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Installation  in  GBAR  area  </a:t>
            </a: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and  </a:t>
            </a: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alignment  in  reaction  chamber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3S  in  March  (Ps  density  measurement)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3D  in April - June</a:t>
            </a:r>
          </a:p>
          <a:p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Then  cross  section  measurements  (see  presentation  by  Laszlo)</a:t>
            </a:r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68459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1" y="934797"/>
            <a:ext cx="2900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</a:t>
            </a:r>
            <a:r>
              <a:rPr lang="fr-FR" sz="24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chamber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pic>
        <p:nvPicPr>
          <p:cNvPr id="41" name="Image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6544" y="2267201"/>
            <a:ext cx="5169768" cy="4516816"/>
          </a:xfrm>
          <a:prstGeom prst="rect">
            <a:avLst/>
          </a:prstGeom>
        </p:spPr>
      </p:pic>
      <p:sp>
        <p:nvSpPr>
          <p:cNvPr id="42" name="TextBox 2"/>
          <p:cNvSpPr txBox="1"/>
          <p:nvPr/>
        </p:nvSpPr>
        <p:spPr>
          <a:xfrm>
            <a:off x="11330500" y="4410646"/>
            <a:ext cx="929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Positron pulse</a:t>
            </a:r>
            <a:endParaRPr lang="fr-FR" sz="1600" dirty="0">
              <a:solidFill>
                <a:srgbClr val="484176"/>
              </a:solidFill>
              <a:latin typeface="Eras Medium ITC" panose="020B0602030504020804" pitchFamily="34" charset="0"/>
            </a:endParaRPr>
          </a:p>
        </p:txBody>
      </p:sp>
      <p:sp>
        <p:nvSpPr>
          <p:cNvPr id="43" name="Down Arrow 3"/>
          <p:cNvSpPr/>
          <p:nvPr/>
        </p:nvSpPr>
        <p:spPr>
          <a:xfrm rot="6911544">
            <a:off x="11583658" y="4029654"/>
            <a:ext cx="338612" cy="3938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Down Arrow 4"/>
          <p:cNvSpPr/>
          <p:nvPr/>
        </p:nvSpPr>
        <p:spPr>
          <a:xfrm rot="2724369">
            <a:off x="9704851" y="2568631"/>
            <a:ext cx="235907" cy="2971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TextBox 5"/>
          <p:cNvSpPr txBox="1"/>
          <p:nvPr/>
        </p:nvSpPr>
        <p:spPr>
          <a:xfrm>
            <a:off x="9434232" y="2224328"/>
            <a:ext cx="20734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(Anti)proton pulse</a:t>
            </a:r>
            <a:endParaRPr lang="fr-FR" sz="1600" dirty="0">
              <a:solidFill>
                <a:srgbClr val="484176"/>
              </a:solidFill>
              <a:latin typeface="Eras Medium ITC" panose="020B0602030504020804" pitchFamily="34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368997" y="4226590"/>
            <a:ext cx="5665619" cy="2898933"/>
            <a:chOff x="47469" y="3367311"/>
            <a:chExt cx="5665619" cy="2898933"/>
          </a:xfrm>
        </p:grpSpPr>
        <p:grpSp>
          <p:nvGrpSpPr>
            <p:cNvPr id="46" name="Groupe 45"/>
            <p:cNvGrpSpPr>
              <a:grpSpLocks noChangeAspect="1"/>
            </p:cNvGrpSpPr>
            <p:nvPr/>
          </p:nvGrpSpPr>
          <p:grpSpPr>
            <a:xfrm>
              <a:off x="620414" y="3367311"/>
              <a:ext cx="5092674" cy="2898933"/>
              <a:chOff x="406658" y="-175772"/>
              <a:chExt cx="10996535" cy="6259623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4009706" y="958851"/>
                <a:ext cx="1387103" cy="1958710"/>
              </a:xfrm>
              <a:prstGeom prst="rect">
                <a:avLst/>
              </a:prstGeom>
              <a:solidFill>
                <a:srgbClr val="7030A0">
                  <a:alpha val="33000"/>
                </a:srgbClr>
              </a:solidFill>
              <a:ln>
                <a:noFill/>
              </a:ln>
              <a:scene3d>
                <a:camera prst="isometricOffAxis2Left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48" name="Image 4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1868" y="1856095"/>
                <a:ext cx="10058400" cy="3087528"/>
              </a:xfrm>
              <a:prstGeom prst="rect">
                <a:avLst/>
              </a:prstGeom>
            </p:spPr>
          </p:pic>
          <p:sp>
            <p:nvSpPr>
              <p:cNvPr id="49" name="Rectangle 48"/>
              <p:cNvSpPr/>
              <p:nvPr/>
            </p:nvSpPr>
            <p:spPr>
              <a:xfrm>
                <a:off x="3221643" y="1582971"/>
                <a:ext cx="1370678" cy="4500880"/>
              </a:xfrm>
              <a:prstGeom prst="rect">
                <a:avLst/>
              </a:prstGeom>
              <a:solidFill>
                <a:srgbClr val="FF0000">
                  <a:alpha val="33000"/>
                </a:srgbClr>
              </a:solidFill>
              <a:ln>
                <a:noFill/>
              </a:ln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0" name="Flèche vers le haut 49"/>
              <p:cNvSpPr/>
              <p:nvPr/>
            </p:nvSpPr>
            <p:spPr>
              <a:xfrm>
                <a:off x="1431634" y="3620051"/>
                <a:ext cx="2706255" cy="1773383"/>
              </a:xfrm>
              <a:prstGeom prst="upArrow">
                <a:avLst>
                  <a:gd name="adj1" fmla="val 50000"/>
                  <a:gd name="adj2" fmla="val 64179"/>
                </a:avLst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4009706" y="2981292"/>
                <a:ext cx="1387103" cy="422307"/>
              </a:xfrm>
              <a:prstGeom prst="rect">
                <a:avLst/>
              </a:prstGeom>
              <a:solidFill>
                <a:srgbClr val="7030A0">
                  <a:alpha val="33000"/>
                </a:srgbClr>
              </a:solidFill>
              <a:ln>
                <a:noFill/>
              </a:ln>
              <a:scene3d>
                <a:camera prst="isometricOffAxis2Left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2" name="Flèche vers le haut 51"/>
              <p:cNvSpPr/>
              <p:nvPr/>
            </p:nvSpPr>
            <p:spPr>
              <a:xfrm rot="10800000">
                <a:off x="3539474" y="572771"/>
                <a:ext cx="2327566" cy="1156714"/>
              </a:xfrm>
              <a:prstGeom prst="upArrow">
                <a:avLst>
                  <a:gd name="adj1" fmla="val 50000"/>
                  <a:gd name="adj2" fmla="val 64179"/>
                </a:avLst>
              </a:prstGeom>
              <a:solidFill>
                <a:srgbClr val="7030A0"/>
              </a:solidFill>
              <a:ln>
                <a:noFill/>
              </a:ln>
              <a:scene3d>
                <a:camera prst="isometricOffAxis2Left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3" name="Flèche gauche 52"/>
              <p:cNvSpPr/>
              <p:nvPr/>
            </p:nvSpPr>
            <p:spPr>
              <a:xfrm>
                <a:off x="9659490" y="3820515"/>
                <a:ext cx="1056436" cy="539191"/>
              </a:xfrm>
              <a:prstGeom prst="leftArrow">
                <a:avLst>
                  <a:gd name="adj1" fmla="val 50000"/>
                  <a:gd name="adj2" fmla="val 100746"/>
                </a:avLst>
              </a:prstGeom>
              <a:solidFill>
                <a:srgbClr val="4252EE"/>
              </a:solidFill>
              <a:ln>
                <a:noFill/>
              </a:ln>
              <a:scene3d>
                <a:camera prst="isometricOffAxis2Left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6906028" y="3666940"/>
                <a:ext cx="3281680" cy="296562"/>
              </a:xfrm>
              <a:prstGeom prst="rect">
                <a:avLst/>
              </a:prstGeom>
              <a:solidFill>
                <a:srgbClr val="4252EE">
                  <a:alpha val="33000"/>
                </a:srgbClr>
              </a:solidFill>
              <a:ln>
                <a:noFill/>
              </a:ln>
              <a:scene3d>
                <a:camera prst="isometricOffAxis2Left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2941321" y="3103297"/>
                <a:ext cx="3780000" cy="296562"/>
              </a:xfrm>
              <a:prstGeom prst="rect">
                <a:avLst/>
              </a:prstGeom>
              <a:solidFill>
                <a:srgbClr val="4252EE">
                  <a:alpha val="33000"/>
                </a:srgbClr>
              </a:solidFill>
              <a:ln>
                <a:noFill/>
              </a:ln>
              <a:scene3d>
                <a:camera prst="isometricOffAxis2Left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406658" y="2610112"/>
                <a:ext cx="2304000" cy="296562"/>
              </a:xfrm>
              <a:prstGeom prst="rect">
                <a:avLst/>
              </a:prstGeom>
              <a:solidFill>
                <a:srgbClr val="4252EE">
                  <a:alpha val="33000"/>
                </a:srgbClr>
              </a:solidFill>
              <a:ln>
                <a:noFill/>
              </a:ln>
              <a:scene3d>
                <a:camera prst="isometricOffAxis2Left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7" name="ZoneTexte 56"/>
              <p:cNvSpPr txBox="1"/>
              <p:nvPr/>
            </p:nvSpPr>
            <p:spPr>
              <a:xfrm>
                <a:off x="3934114" y="-175772"/>
                <a:ext cx="1757792" cy="9575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dirty="0"/>
                  <a:t>L</a:t>
                </a:r>
                <a:r>
                  <a:rPr lang="fr-FR" sz="2000" dirty="0" smtClean="0"/>
                  <a:t>aser</a:t>
                </a:r>
                <a:endParaRPr lang="fr-FR" sz="2000" dirty="0"/>
              </a:p>
            </p:txBody>
          </p:sp>
          <p:sp>
            <p:nvSpPr>
              <p:cNvPr id="58" name="ZoneTexte 57"/>
              <p:cNvSpPr txBox="1"/>
              <p:nvPr/>
            </p:nvSpPr>
            <p:spPr>
              <a:xfrm>
                <a:off x="1654911" y="4721448"/>
                <a:ext cx="859106" cy="8639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dirty="0" smtClean="0"/>
                  <a:t>e</a:t>
                </a:r>
                <a:r>
                  <a:rPr lang="fr-FR" sz="2000" baseline="30000" dirty="0" smtClean="0"/>
                  <a:t>+</a:t>
                </a:r>
                <a:endParaRPr lang="fr-FR" sz="2000" baseline="30000" dirty="0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59" name="ZoneTexte 58"/>
                  <p:cNvSpPr txBox="1"/>
                  <p:nvPr/>
                </p:nvSpPr>
                <p:spPr>
                  <a:xfrm>
                    <a:off x="10571778" y="3641451"/>
                    <a:ext cx="831415" cy="86395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fr-FR" sz="2000" i="1" dirty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2000" b="0" i="0" dirty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</m:acc>
                        </m:oMath>
                      </m:oMathPara>
                    </a14:m>
                    <a:endParaRPr lang="fr-FR" sz="2000" dirty="0"/>
                  </a:p>
                </p:txBody>
              </p:sp>
            </mc:Choice>
            <mc:Fallback>
              <p:sp>
                <p:nvSpPr>
                  <p:cNvPr id="59" name="ZoneTexte 5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571778" y="3641451"/>
                    <a:ext cx="831415" cy="86395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7576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0" name="ZoneTexte 59"/>
                <p:cNvSpPr txBox="1"/>
                <p:nvPr/>
              </p:nvSpPr>
              <p:spPr>
                <a:xfrm>
                  <a:off x="47469" y="4136355"/>
                  <a:ext cx="108407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0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2000" b="0" i="0" dirty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</m:acc>
                      <m:r>
                        <a:rPr lang="fr-FR" sz="2000" b="0" i="1" dirty="0" smtClean="0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fr-FR" sz="2000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2000" b="0" i="0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acc>
                      <m:r>
                        <a:rPr lang="fr-FR" sz="2000" b="0" i="0" dirty="0" smtClean="0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fr-FR" sz="20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fr-FR" sz="2000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2000" b="0" i="0" dirty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</m:e>
                        <m:sup>
                          <m:r>
                            <a:rPr lang="fr-FR" sz="20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a14:m>
                  <a:r>
                    <a:rPr lang="fr-FR" sz="2000" dirty="0" smtClean="0"/>
                    <a:t> </a:t>
                  </a:r>
                  <a:endParaRPr lang="fr-FR" sz="2000" dirty="0"/>
                </a:p>
              </p:txBody>
            </p:sp>
          </mc:Choice>
          <mc:Fallback>
            <p:sp>
              <p:nvSpPr>
                <p:cNvPr id="60" name="ZoneTexte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469" y="4136355"/>
                  <a:ext cx="1084079" cy="400110"/>
                </a:xfrm>
                <a:prstGeom prst="rect">
                  <a:avLst/>
                </a:prstGeom>
                <a:blipFill>
                  <a:blip r:embed="rId7"/>
                  <a:stretch>
                    <a:fillRect r="-12994" b="-757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Flèche gauche 60"/>
            <p:cNvSpPr/>
            <p:nvPr/>
          </p:nvSpPr>
          <p:spPr>
            <a:xfrm>
              <a:off x="299154" y="4492878"/>
              <a:ext cx="489253" cy="249708"/>
            </a:xfrm>
            <a:prstGeom prst="leftArrow">
              <a:avLst>
                <a:gd name="adj1" fmla="val 50000"/>
                <a:gd name="adj2" fmla="val 100746"/>
              </a:avLst>
            </a:prstGeom>
            <a:solidFill>
              <a:srgbClr val="4252EE"/>
            </a:solidFill>
            <a:ln>
              <a:noFill/>
            </a:ln>
            <a:scene3d>
              <a:camera prst="isometricOffAxis2Lef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Rectangle 65"/>
              <p:cNvSpPr/>
              <p:nvPr/>
            </p:nvSpPr>
            <p:spPr>
              <a:xfrm>
                <a:off x="3928130" y="957915"/>
                <a:ext cx="6096000" cy="66133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sz="2000" i="1" dirty="0" smtClean="0">
                            <a:solidFill>
                              <a:srgbClr val="484176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/>
                          </a:rPr>
                          <m:t>𝑝</m:t>
                        </m:r>
                      </m:e>
                    </m:acc>
                    <m:r>
                      <a:rPr lang="fr-FR" sz="2000" b="0" i="1" dirty="0">
                        <a:solidFill>
                          <a:srgbClr val="484176"/>
                        </a:solidFill>
                        <a:latin typeface="Cambria Math"/>
                      </a:rPr>
                      <m:t>  + </m:t>
                    </m:r>
                    <m:r>
                      <a:rPr lang="fr-FR" sz="2000" b="0" i="1" dirty="0">
                        <a:solidFill>
                          <a:srgbClr val="484176"/>
                        </a:solidFill>
                        <a:latin typeface="Cambria Math"/>
                      </a:rPr>
                      <m:t>𝑃𝑠</m:t>
                    </m:r>
                    <m:d>
                      <m:dPr>
                        <m:ctrlPr>
                          <a:rPr lang="fr-FR" sz="2000" i="1" dirty="0">
                            <a:solidFill>
                              <a:srgbClr val="484176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000" i="1" dirty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fr-FR" sz="2000" i="1" dirty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r>
                          <a:rPr lang="fr-FR" sz="2000" b="0" i="1" dirty="0" smtClean="0">
                            <a:solidFill>
                              <a:srgbClr val="484176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fr-FR" sz="2000" b="0" i="1" dirty="0">
                        <a:solidFill>
                          <a:srgbClr val="484176"/>
                        </a:solidFill>
                        <a:latin typeface="Cambria Math"/>
                      </a:rPr>
                      <m:t>  </m:t>
                    </m:r>
                    <m:groupChr>
                      <m:groupChrPr>
                        <m:chr m:val="→"/>
                        <m:vertJc m:val="bot"/>
                        <m:ctrlPr>
                          <a:rPr lang="fr-FR" sz="2000" i="1" dirty="0">
                            <a:solidFill>
                              <a:srgbClr val="484176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/>
                          </a:rPr>
                          <m:t>      </m:t>
                        </m:r>
                      </m:e>
                    </m:groupChr>
                    <m:r>
                      <a:rPr lang="fr-FR" sz="2000" b="0" i="1" dirty="0">
                        <a:solidFill>
                          <a:srgbClr val="484176"/>
                        </a:solidFill>
                        <a:latin typeface="Cambria Math"/>
                      </a:rPr>
                      <m:t>   </m:t>
                    </m:r>
                    <m:acc>
                      <m:accPr>
                        <m:chr m:val="̅"/>
                        <m:ctrlPr>
                          <a:rPr lang="fr-FR" sz="2000" i="1" dirty="0">
                            <a:solidFill>
                              <a:srgbClr val="484176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/>
                          </a:rPr>
                          <m:t>𝐻</m:t>
                        </m:r>
                      </m:e>
                    </m:acc>
                    <m:d>
                      <m:dPr>
                        <m:ctrlPr>
                          <a:rPr lang="fr-FR" sz="2000" i="1" dirty="0">
                            <a:solidFill>
                              <a:srgbClr val="484176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000" i="1" dirty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h</m:t>
                            </m:r>
                          </m:sub>
                        </m:sSub>
                        <m: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fr-FR" sz="2000" i="1" dirty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h</m:t>
                            </m:r>
                          </m:sub>
                        </m:sSub>
                        <m:r>
                          <a:rPr lang="fr-FR" sz="2000" b="0" i="1" dirty="0" smtClean="0">
                            <a:solidFill>
                              <a:srgbClr val="484176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fr-FR" sz="2000" b="0" i="1" dirty="0">
                        <a:solidFill>
                          <a:srgbClr val="484176"/>
                        </a:solidFill>
                        <a:latin typeface="Cambria Math"/>
                      </a:rPr>
                      <m:t> + </m:t>
                    </m:r>
                    <m:sSup>
                      <m:sSupPr>
                        <m:ctrlPr>
                          <a:rPr lang="fr-FR" sz="2000" i="1" dirty="0">
                            <a:solidFill>
                              <a:srgbClr val="48417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2000" i="1" dirty="0" smtClean="0">
                    <a:solidFill>
                      <a:srgbClr val="484176"/>
                    </a:solidFill>
                    <a:latin typeface="Eras Medium ITC" panose="020B0602030504020804" pitchFamily="34" charset="0"/>
                  </a:rPr>
                  <a:t>	</a:t>
                </a:r>
                <a:r>
                  <a:rPr lang="en-GB" sz="2000" dirty="0" smtClean="0">
                    <a:solidFill>
                      <a:srgbClr val="484176"/>
                    </a:solidFill>
                    <a:latin typeface="Eras Medium ITC" panose="020B0602030504020804" pitchFamily="34" charset="0"/>
                  </a:rPr>
                  <a:t>(</a:t>
                </a:r>
                <a:r>
                  <a:rPr lang="en-GB" sz="2000" dirty="0">
                    <a:solidFill>
                      <a:srgbClr val="484176"/>
                    </a:solidFill>
                    <a:latin typeface="Eras Medium ITC" panose="020B0602030504020804" pitchFamily="34" charset="0"/>
                  </a:rPr>
                  <a:t>1)</a:t>
                </a:r>
              </a:p>
              <a:p>
                <a:endParaRPr lang="fr-FR" sz="1400" i="1" dirty="0">
                  <a:solidFill>
                    <a:srgbClr val="484176"/>
                  </a:solidFill>
                  <a:latin typeface="Candara" pitchFamily="34" charset="0"/>
                </a:endParaRPr>
              </a:p>
            </p:txBody>
          </p:sp>
        </mc:Choice>
        <mc:Fallback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8130" y="957915"/>
                <a:ext cx="6096000" cy="661335"/>
              </a:xfrm>
              <a:prstGeom prst="rect">
                <a:avLst/>
              </a:prstGeom>
              <a:blipFill>
                <a:blip r:embed="rId8"/>
                <a:stretch>
                  <a:fillRect t="-9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Rectangle 66"/>
              <p:cNvSpPr/>
              <p:nvPr/>
            </p:nvSpPr>
            <p:spPr>
              <a:xfrm>
                <a:off x="3928130" y="1567991"/>
                <a:ext cx="5110694" cy="4458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sz="2000" i="1" dirty="0" smtClean="0">
                            <a:solidFill>
                              <a:srgbClr val="484176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/>
                          </a:rPr>
                          <m:t>𝐻</m:t>
                        </m:r>
                      </m:e>
                    </m:acc>
                    <m:d>
                      <m:dPr>
                        <m:ctrlPr>
                          <a:rPr lang="fr-FR" sz="2000" i="1" dirty="0">
                            <a:solidFill>
                              <a:srgbClr val="484176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000" i="1" dirty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h</m:t>
                            </m:r>
                          </m:sub>
                        </m:sSub>
                        <m: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fr-FR" sz="2000" i="1" dirty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h</m:t>
                            </m:r>
                          </m:sub>
                        </m:sSub>
                        <m: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fr-FR" sz="2000" b="0" i="1" dirty="0">
                        <a:solidFill>
                          <a:srgbClr val="484176"/>
                        </a:solidFill>
                        <a:latin typeface="Cambria Math"/>
                      </a:rPr>
                      <m:t> + </m:t>
                    </m:r>
                    <m:r>
                      <a:rPr lang="fr-FR" sz="2000" b="0" i="1" dirty="0">
                        <a:solidFill>
                          <a:srgbClr val="484176"/>
                        </a:solidFill>
                        <a:latin typeface="Cambria Math"/>
                      </a:rPr>
                      <m:t>𝑃𝑠</m:t>
                    </m:r>
                    <m:d>
                      <m:dPr>
                        <m:ctrlPr>
                          <a:rPr lang="fr-FR" sz="2000" i="1" dirty="0">
                            <a:solidFill>
                              <a:srgbClr val="484176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000" i="1" dirty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fr-FR" sz="2000" i="1" dirty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fr-FR" sz="2000" b="0" i="1" dirty="0">
                        <a:solidFill>
                          <a:srgbClr val="484176"/>
                        </a:solidFill>
                        <a:latin typeface="Cambria Math"/>
                      </a:rPr>
                      <m:t>  </m:t>
                    </m:r>
                    <m:groupChr>
                      <m:groupChrPr>
                        <m:chr m:val="→"/>
                        <m:vertJc m:val="bot"/>
                        <m:ctrlPr>
                          <a:rPr lang="fr-FR" sz="2000" i="1" dirty="0">
                            <a:solidFill>
                              <a:srgbClr val="484176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/>
                          </a:rPr>
                          <m:t>      </m:t>
                        </m:r>
                      </m:e>
                    </m:groupChr>
                    <m:r>
                      <a:rPr lang="fr-FR" sz="2000" b="0" i="1" dirty="0">
                        <a:solidFill>
                          <a:srgbClr val="484176"/>
                        </a:solidFill>
                        <a:latin typeface="Cambria Math"/>
                      </a:rPr>
                      <m:t>   </m:t>
                    </m:r>
                    <m:sSup>
                      <m:sSupPr>
                        <m:ctrlPr>
                          <a:rPr lang="fr-FR" sz="2000" i="1" dirty="0">
                            <a:solidFill>
                              <a:srgbClr val="48417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fr-FR" sz="2000" i="1" dirty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b="0" i="1" dirty="0">
                                <a:solidFill>
                                  <a:srgbClr val="484176"/>
                                </a:solidFill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fr-FR" sz="2000" b="0" i="1" dirty="0">
                        <a:solidFill>
                          <a:srgbClr val="484176"/>
                        </a:solidFill>
                        <a:latin typeface="Cambria Math"/>
                      </a:rPr>
                      <m:t> + </m:t>
                    </m:r>
                    <m:sSup>
                      <m:sSupPr>
                        <m:ctrlPr>
                          <a:rPr lang="fr-FR" sz="2000" i="1" dirty="0">
                            <a:solidFill>
                              <a:srgbClr val="48417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fr-FR" sz="2000" b="0" i="1" dirty="0">
                            <a:solidFill>
                              <a:srgbClr val="484176"/>
                            </a:solidFill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2000" i="1" dirty="0">
                    <a:solidFill>
                      <a:srgbClr val="484176"/>
                    </a:solidFill>
                    <a:latin typeface="Candara" pitchFamily="34" charset="0"/>
                  </a:rPr>
                  <a:t>	</a:t>
                </a:r>
                <a:r>
                  <a:rPr lang="en-GB" sz="2000" dirty="0">
                    <a:solidFill>
                      <a:srgbClr val="484176"/>
                    </a:solidFill>
                    <a:latin typeface="Eras Medium ITC" panose="020B0602030504020804" pitchFamily="34" charset="0"/>
                  </a:rPr>
                  <a:t>(2)</a:t>
                </a:r>
              </a:p>
            </p:txBody>
          </p:sp>
        </mc:Choice>
        <mc:Fallback>
          <p:sp>
            <p:nvSpPr>
              <p:cNvPr id="67" name="Rectangle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8130" y="1567991"/>
                <a:ext cx="5110694" cy="445891"/>
              </a:xfrm>
              <a:prstGeom prst="rect">
                <a:avLst/>
              </a:prstGeom>
              <a:blipFill>
                <a:blip r:embed="rId9"/>
                <a:stretch>
                  <a:fillRect t="-1370" r="-238" b="-191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ZoneTexte 67"/>
          <p:cNvSpPr txBox="1"/>
          <p:nvPr/>
        </p:nvSpPr>
        <p:spPr>
          <a:xfrm>
            <a:off x="93606" y="1844355"/>
            <a:ext cx="572325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From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in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side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Ps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cell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+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optics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Ps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target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and  Si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target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MCP  for  positrons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MCP  for  antiprotons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positron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focussing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b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uncher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(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accelerating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drift  tube)</a:t>
            </a:r>
            <a:endParaRPr lang="fr-FR" sz="2000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	</a:t>
            </a:r>
            <a:endParaRPr lang="fr-FR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cxnSp>
        <p:nvCxnSpPr>
          <p:cNvPr id="69" name="Connecteur droit avec flèche 68"/>
          <p:cNvCxnSpPr/>
          <p:nvPr/>
        </p:nvCxnSpPr>
        <p:spPr>
          <a:xfrm flipV="1">
            <a:off x="6223000" y="3256340"/>
            <a:ext cx="3035760" cy="1003323"/>
          </a:xfrm>
          <a:prstGeom prst="straightConnector1">
            <a:avLst/>
          </a:prstGeom>
          <a:ln w="254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4489121" y="4175587"/>
            <a:ext cx="1965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Target  position</a:t>
            </a:r>
            <a:endParaRPr lang="fr-FR" dirty="0">
              <a:solidFill>
                <a:srgbClr val="484176"/>
              </a:solidFill>
            </a:endParaRPr>
          </a:p>
        </p:txBody>
      </p:sp>
      <p:cxnSp>
        <p:nvCxnSpPr>
          <p:cNvPr id="71" name="Connecteur droit avec flèche 70"/>
          <p:cNvCxnSpPr/>
          <p:nvPr/>
        </p:nvCxnSpPr>
        <p:spPr>
          <a:xfrm flipH="1">
            <a:off x="10134600" y="3167960"/>
            <a:ext cx="723900" cy="353418"/>
          </a:xfrm>
          <a:prstGeom prst="straightConnector1">
            <a:avLst/>
          </a:prstGeom>
          <a:ln w="254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10239998" y="2857464"/>
            <a:ext cx="18341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Positron focussing</a:t>
            </a:r>
            <a:endParaRPr lang="fr-FR" sz="1600" dirty="0">
              <a:solidFill>
                <a:srgbClr val="48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8148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0" y="934797"/>
            <a:ext cx="5920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Toward</a:t>
            </a:r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a  dens</a:t>
            </a:r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e  </a:t>
            </a:r>
            <a:r>
              <a:rPr lang="fr-FR" sz="24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excited</a:t>
            </a:r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Ps  </a:t>
            </a:r>
            <a:r>
              <a:rPr lang="fr-FR" sz="24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target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6892663" y="1320644"/>
            <a:ext cx="4358433" cy="2336956"/>
            <a:chOff x="305910" y="3126023"/>
            <a:chExt cx="5127495" cy="2801692"/>
          </a:xfrm>
        </p:grpSpPr>
        <p:grpSp>
          <p:nvGrpSpPr>
            <p:cNvPr id="31" name="Groupe 30"/>
            <p:cNvGrpSpPr>
              <a:grpSpLocks noChangeAspect="1"/>
            </p:cNvGrpSpPr>
            <p:nvPr/>
          </p:nvGrpSpPr>
          <p:grpSpPr>
            <a:xfrm>
              <a:off x="305910" y="3126023"/>
              <a:ext cx="5127495" cy="2801692"/>
              <a:chOff x="5080237" y="1397443"/>
              <a:chExt cx="9599323" cy="5245125"/>
            </a:xfrm>
          </p:grpSpPr>
          <p:grpSp>
            <p:nvGrpSpPr>
              <p:cNvPr id="34" name="Groupe 33"/>
              <p:cNvGrpSpPr>
                <a:grpSpLocks noChangeAspect="1"/>
              </p:cNvGrpSpPr>
              <p:nvPr/>
            </p:nvGrpSpPr>
            <p:grpSpPr>
              <a:xfrm>
                <a:off x="5080237" y="2755647"/>
                <a:ext cx="6148121" cy="3886921"/>
                <a:chOff x="406658" y="-1250389"/>
                <a:chExt cx="11600906" cy="7334240"/>
              </a:xfrm>
            </p:grpSpPr>
            <p:sp>
              <p:nvSpPr>
                <p:cNvPr id="43" name="Rectangle 42"/>
                <p:cNvSpPr/>
                <p:nvPr/>
              </p:nvSpPr>
              <p:spPr>
                <a:xfrm>
                  <a:off x="2941321" y="-344409"/>
                  <a:ext cx="3580097" cy="3261971"/>
                </a:xfrm>
                <a:prstGeom prst="rect">
                  <a:avLst/>
                </a:prstGeom>
                <a:solidFill>
                  <a:srgbClr val="7030A0">
                    <a:alpha val="33000"/>
                  </a:srgbClr>
                </a:solidFill>
                <a:ln>
                  <a:noFill/>
                </a:ln>
                <a:scene3d>
                  <a:camera prst="isometricOffAxis2Left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/>
                </a:p>
              </p:txBody>
            </p:sp>
            <p:pic>
              <p:nvPicPr>
                <p:cNvPr id="44" name="Image 43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71868" y="1856095"/>
                  <a:ext cx="10058400" cy="3087528"/>
                </a:xfrm>
                <a:prstGeom prst="rect">
                  <a:avLst/>
                </a:prstGeom>
              </p:spPr>
            </p:pic>
            <p:sp>
              <p:nvSpPr>
                <p:cNvPr id="45" name="Rectangle 44"/>
                <p:cNvSpPr/>
                <p:nvPr/>
              </p:nvSpPr>
              <p:spPr>
                <a:xfrm>
                  <a:off x="3221643" y="1582971"/>
                  <a:ext cx="1370678" cy="4500880"/>
                </a:xfrm>
                <a:prstGeom prst="rect">
                  <a:avLst/>
                </a:prstGeom>
                <a:solidFill>
                  <a:srgbClr val="FF0000">
                    <a:alpha val="33000"/>
                  </a:srgbClr>
                </a:solidFill>
                <a:ln>
                  <a:noFill/>
                </a:ln>
                <a:scene3d>
                  <a:camera prst="isometricOffAxis2Top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/>
                </a:p>
              </p:txBody>
            </p:sp>
            <p:sp>
              <p:nvSpPr>
                <p:cNvPr id="46" name="Flèche vers le haut 45"/>
                <p:cNvSpPr/>
                <p:nvPr/>
              </p:nvSpPr>
              <p:spPr>
                <a:xfrm>
                  <a:off x="1431634" y="3620051"/>
                  <a:ext cx="2706255" cy="1773383"/>
                </a:xfrm>
                <a:prstGeom prst="upArrow">
                  <a:avLst>
                    <a:gd name="adj1" fmla="val 50000"/>
                    <a:gd name="adj2" fmla="val 64179"/>
                  </a:avLst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scene3d>
                  <a:camera prst="isometricOffAxis2Top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4009706" y="2981292"/>
                  <a:ext cx="1387103" cy="422307"/>
                </a:xfrm>
                <a:prstGeom prst="rect">
                  <a:avLst/>
                </a:prstGeom>
                <a:solidFill>
                  <a:srgbClr val="7030A0">
                    <a:alpha val="33000"/>
                  </a:srgbClr>
                </a:solidFill>
                <a:ln>
                  <a:noFill/>
                </a:ln>
                <a:scene3d>
                  <a:camera prst="isometricOffAxis2Left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/>
                </a:p>
              </p:txBody>
            </p:sp>
            <p:sp>
              <p:nvSpPr>
                <p:cNvPr id="48" name="Flèche vers le haut 47"/>
                <p:cNvSpPr/>
                <p:nvPr/>
              </p:nvSpPr>
              <p:spPr>
                <a:xfrm rot="10800000">
                  <a:off x="3539474" y="-135615"/>
                  <a:ext cx="2327566" cy="1156715"/>
                </a:xfrm>
                <a:prstGeom prst="upArrow">
                  <a:avLst>
                    <a:gd name="adj1" fmla="val 50000"/>
                    <a:gd name="adj2" fmla="val 64179"/>
                  </a:avLst>
                </a:prstGeom>
                <a:solidFill>
                  <a:srgbClr val="7030A0"/>
                </a:solidFill>
                <a:ln>
                  <a:noFill/>
                </a:ln>
                <a:scene3d>
                  <a:camera prst="isometricOffAxis2Left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/>
                </a:p>
              </p:txBody>
            </p:sp>
            <p:sp>
              <p:nvSpPr>
                <p:cNvPr id="49" name="Flèche gauche 48"/>
                <p:cNvSpPr/>
                <p:nvPr/>
              </p:nvSpPr>
              <p:spPr>
                <a:xfrm>
                  <a:off x="9659490" y="3820515"/>
                  <a:ext cx="1056436" cy="539191"/>
                </a:xfrm>
                <a:prstGeom prst="leftArrow">
                  <a:avLst>
                    <a:gd name="adj1" fmla="val 50000"/>
                    <a:gd name="adj2" fmla="val 100746"/>
                  </a:avLst>
                </a:prstGeom>
                <a:solidFill>
                  <a:srgbClr val="4252EE"/>
                </a:solidFill>
                <a:ln>
                  <a:noFill/>
                </a:ln>
                <a:scene3d>
                  <a:camera prst="isometricOffAxis2Left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6906028" y="3666940"/>
                  <a:ext cx="3281680" cy="296562"/>
                </a:xfrm>
                <a:prstGeom prst="rect">
                  <a:avLst/>
                </a:prstGeom>
                <a:solidFill>
                  <a:srgbClr val="4252EE">
                    <a:alpha val="33000"/>
                  </a:srgbClr>
                </a:solidFill>
                <a:ln>
                  <a:noFill/>
                </a:ln>
                <a:scene3d>
                  <a:camera prst="isometricOffAxis2Left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/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2941321" y="3103297"/>
                  <a:ext cx="3780000" cy="296562"/>
                </a:xfrm>
                <a:prstGeom prst="rect">
                  <a:avLst/>
                </a:prstGeom>
                <a:solidFill>
                  <a:srgbClr val="4252EE">
                    <a:alpha val="33000"/>
                  </a:srgbClr>
                </a:solidFill>
                <a:ln>
                  <a:noFill/>
                </a:ln>
                <a:scene3d>
                  <a:camera prst="isometricOffAxis2Left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/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406658" y="2610112"/>
                  <a:ext cx="2304000" cy="296562"/>
                </a:xfrm>
                <a:prstGeom prst="rect">
                  <a:avLst/>
                </a:prstGeom>
                <a:solidFill>
                  <a:srgbClr val="4252EE">
                    <a:alpha val="33000"/>
                  </a:srgbClr>
                </a:solidFill>
                <a:ln>
                  <a:noFill/>
                </a:ln>
                <a:scene3d>
                  <a:camera prst="isometricOffAxis2Left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/>
                </a:p>
              </p:txBody>
            </p:sp>
            <p:sp>
              <p:nvSpPr>
                <p:cNvPr id="53" name="ZoneTexte 52"/>
                <p:cNvSpPr txBox="1"/>
                <p:nvPr/>
              </p:nvSpPr>
              <p:spPr>
                <a:xfrm>
                  <a:off x="1885492" y="4770375"/>
                  <a:ext cx="1386998" cy="13034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 smtClean="0">
                      <a:solidFill>
                        <a:srgbClr val="5E407F"/>
                      </a:solidFill>
                    </a:rPr>
                    <a:t>e</a:t>
                  </a:r>
                  <a:r>
                    <a:rPr lang="fr-FR" sz="1400" baseline="30000" dirty="0" smtClean="0">
                      <a:solidFill>
                        <a:srgbClr val="5E407F"/>
                      </a:solidFill>
                    </a:rPr>
                    <a:t>+</a:t>
                  </a:r>
                  <a:endParaRPr lang="fr-FR" sz="1400" baseline="30000" dirty="0">
                    <a:solidFill>
                      <a:srgbClr val="5E407F"/>
                    </a:solidFill>
                  </a:endParaRPr>
                </a:p>
              </p:txBody>
            </p: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54" name="ZoneTexte 53"/>
                    <p:cNvSpPr txBox="1"/>
                    <p:nvPr/>
                  </p:nvSpPr>
                  <p:spPr>
                    <a:xfrm>
                      <a:off x="10660537" y="3959171"/>
                      <a:ext cx="1347027" cy="130343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lang="fr-FR" sz="1400" i="1" dirty="0" smtClean="0">
                                    <a:solidFill>
                                      <a:srgbClr val="5E407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 sz="1400" b="0" i="0" dirty="0" smtClean="0">
                                    <a:solidFill>
                                      <a:srgbClr val="5E407F"/>
                                    </a:solidFill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</m:acc>
                          </m:oMath>
                        </m:oMathPara>
                      </a14:m>
                      <a:endParaRPr lang="fr-FR" sz="1400" dirty="0">
                        <a:solidFill>
                          <a:srgbClr val="5E407F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54" name="ZoneTexte 5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660537" y="3959171"/>
                      <a:ext cx="1347027" cy="1303439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b="-2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55" name="ZoneTexte 54"/>
                <p:cNvSpPr txBox="1"/>
                <p:nvPr/>
              </p:nvSpPr>
              <p:spPr>
                <a:xfrm>
                  <a:off x="3719937" y="-1250389"/>
                  <a:ext cx="3001387" cy="11730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/>
                    <a:t>L</a:t>
                  </a:r>
                  <a:r>
                    <a:rPr lang="fr-FR" sz="1200" dirty="0" smtClean="0"/>
                    <a:t>aser</a:t>
                  </a:r>
                  <a:endParaRPr lang="fr-FR" sz="1200" dirty="0"/>
                </a:p>
              </p:txBody>
            </p:sp>
          </p:grpSp>
          <p:sp>
            <p:nvSpPr>
              <p:cNvPr id="35" name="Rectangle avec coins rognés du même côté 34"/>
              <p:cNvSpPr/>
              <p:nvPr/>
            </p:nvSpPr>
            <p:spPr>
              <a:xfrm>
                <a:off x="6413129" y="1705800"/>
                <a:ext cx="3560423" cy="1729988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7030A0">
                  <a:alpha val="33000"/>
                </a:srgbClr>
              </a:solidFill>
              <a:ln>
                <a:noFill/>
              </a:ln>
              <a:scene3d>
                <a:camera prst="isometricOffAxis2Left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100">
                  <a:solidFill>
                    <a:srgbClr val="5E407F"/>
                  </a:solidFill>
                </a:endParaRPr>
              </a:p>
            </p:txBody>
          </p:sp>
          <p:sp>
            <p:nvSpPr>
              <p:cNvPr id="36" name="Bande diagonale 35"/>
              <p:cNvSpPr/>
              <p:nvPr/>
            </p:nvSpPr>
            <p:spPr>
              <a:xfrm>
                <a:off x="5980871" y="1397443"/>
                <a:ext cx="2340000" cy="2340000"/>
              </a:xfrm>
              <a:prstGeom prst="diagStripe">
                <a:avLst>
                  <a:gd name="adj" fmla="val 64883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scene3d>
                <a:camera prst="isometricOffAxis2Left"/>
                <a:lightRig rig="threePt" dir="t"/>
              </a:scene3d>
              <a:sp3d extrusionH="660400">
                <a:extrusionClr>
                  <a:schemeClr val="accent3">
                    <a:lumMod val="40000"/>
                    <a:lumOff val="60000"/>
                  </a:schemeClr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Organigramme : Fusion 36"/>
              <p:cNvSpPr/>
              <p:nvPr/>
            </p:nvSpPr>
            <p:spPr>
              <a:xfrm rot="663888">
                <a:off x="8392783" y="1552213"/>
                <a:ext cx="3026715" cy="2697463"/>
              </a:xfrm>
              <a:prstGeom prst="flowChartMerg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scene3d>
                <a:camera prst="isometricOffAxis2Left"/>
                <a:lightRig rig="threePt" dir="t"/>
              </a:scene3d>
              <a:sp3d extrusionH="831850">
                <a:extrusionClr>
                  <a:schemeClr val="accent3">
                    <a:lumMod val="40000"/>
                    <a:lumOff val="60000"/>
                  </a:schemeClr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Bande diagonale 37"/>
              <p:cNvSpPr/>
              <p:nvPr/>
            </p:nvSpPr>
            <p:spPr>
              <a:xfrm rot="18090647" flipH="1">
                <a:off x="10185661" y="2285166"/>
                <a:ext cx="3137022" cy="1781975"/>
              </a:xfrm>
              <a:prstGeom prst="diagStripe">
                <a:avLst>
                  <a:gd name="adj" fmla="val 19889"/>
                </a:avLst>
              </a:prstGeom>
              <a:solidFill>
                <a:srgbClr val="7030A0">
                  <a:alpha val="33000"/>
                </a:srgbClr>
              </a:solidFill>
              <a:ln>
                <a:noFill/>
              </a:ln>
              <a:scene3d>
                <a:camera prst="isometricOffAxis2Left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100"/>
              </a:p>
            </p:txBody>
          </p:sp>
          <p:sp>
            <p:nvSpPr>
              <p:cNvPr id="39" name="Flèche vers le haut 38"/>
              <p:cNvSpPr/>
              <p:nvPr/>
            </p:nvSpPr>
            <p:spPr>
              <a:xfrm rot="15032702">
                <a:off x="11261635" y="2185998"/>
                <a:ext cx="1233538" cy="613023"/>
              </a:xfrm>
              <a:prstGeom prst="upArrow">
                <a:avLst>
                  <a:gd name="adj1" fmla="val 50000"/>
                  <a:gd name="adj2" fmla="val 64179"/>
                </a:avLst>
              </a:prstGeom>
              <a:solidFill>
                <a:srgbClr val="7030A0"/>
              </a:solidFill>
              <a:ln>
                <a:noFill/>
              </a:ln>
              <a:scene3d>
                <a:camera prst="isometricOffAxis2Left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100"/>
              </a:p>
            </p:txBody>
          </p:sp>
          <p:cxnSp>
            <p:nvCxnSpPr>
              <p:cNvPr id="40" name="Connecteur droit 39"/>
              <p:cNvCxnSpPr/>
              <p:nvPr/>
            </p:nvCxnSpPr>
            <p:spPr>
              <a:xfrm>
                <a:off x="10153201" y="3818815"/>
                <a:ext cx="4526359" cy="705249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Arc 40"/>
              <p:cNvSpPr/>
              <p:nvPr/>
            </p:nvSpPr>
            <p:spPr>
              <a:xfrm>
                <a:off x="10739776" y="3334494"/>
                <a:ext cx="476309" cy="966200"/>
              </a:xfrm>
              <a:prstGeom prst="arc">
                <a:avLst>
                  <a:gd name="adj1" fmla="val 17595837"/>
                  <a:gd name="adj2" fmla="val 1506977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100"/>
              </a:p>
            </p:txBody>
          </p:sp>
          <p:sp>
            <p:nvSpPr>
              <p:cNvPr id="42" name="ZoneTexte 41"/>
              <p:cNvSpPr txBox="1"/>
              <p:nvPr/>
            </p:nvSpPr>
            <p:spPr>
              <a:xfrm>
                <a:off x="11264253" y="3419036"/>
                <a:ext cx="979840" cy="5185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smtClean="0">
                    <a:solidFill>
                      <a:srgbClr val="2EA8C2"/>
                    </a:solidFill>
                  </a:rPr>
                  <a:t>30°</a:t>
                </a:r>
                <a:endParaRPr lang="fr-FR" sz="1200" dirty="0">
                  <a:solidFill>
                    <a:srgbClr val="2EA8C2"/>
                  </a:solidFill>
                </a:endParaRPr>
              </a:p>
            </p:txBody>
          </p:sp>
        </p:grpSp>
        <p:sp>
          <p:nvSpPr>
            <p:cNvPr id="56" name="ZoneTexte 55"/>
            <p:cNvSpPr txBox="1"/>
            <p:nvPr/>
          </p:nvSpPr>
          <p:spPr>
            <a:xfrm>
              <a:off x="868310" y="3311769"/>
              <a:ext cx="737226" cy="553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5E407F"/>
                  </a:solidFill>
                </a:rPr>
                <a:t>HR410  </a:t>
              </a:r>
              <a:r>
                <a:rPr lang="fr-FR" sz="1200" dirty="0" err="1" smtClean="0">
                  <a:solidFill>
                    <a:srgbClr val="5E407F"/>
                  </a:solidFill>
                </a:rPr>
                <a:t>mirror</a:t>
              </a:r>
              <a:endParaRPr lang="fr-FR" sz="1200" dirty="0">
                <a:solidFill>
                  <a:srgbClr val="5E407F"/>
                </a:solidFill>
              </a:endParaRPr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2498170" y="3450952"/>
              <a:ext cx="1180605" cy="627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5E407F"/>
                  </a:solidFill>
                </a:rPr>
                <a:t>CaF2  </a:t>
              </a:r>
              <a:r>
                <a:rPr lang="fr-FR" sz="1400" dirty="0" err="1" smtClean="0">
                  <a:solidFill>
                    <a:srgbClr val="5E407F"/>
                  </a:solidFill>
                </a:rPr>
                <a:t>prism</a:t>
              </a:r>
              <a:endParaRPr lang="fr-FR" sz="1400" dirty="0">
                <a:solidFill>
                  <a:srgbClr val="5E407F"/>
                </a:solidFill>
              </a:endParaRPr>
            </a:p>
          </p:txBody>
        </p:sp>
      </p:grp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8" t="10821" r="15652"/>
          <a:stretch/>
        </p:blipFill>
        <p:spPr>
          <a:xfrm>
            <a:off x="1368033" y="4122336"/>
            <a:ext cx="2766786" cy="2342884"/>
          </a:xfrm>
          <a:prstGeom prst="rect">
            <a:avLst/>
          </a:prstGeom>
        </p:spPr>
      </p:pic>
      <p:sp>
        <p:nvSpPr>
          <p:cNvPr id="58" name="ZoneTexte 57"/>
          <p:cNvSpPr txBox="1"/>
          <p:nvPr/>
        </p:nvSpPr>
        <p:spPr>
          <a:xfrm>
            <a:off x="228060" y="6431717"/>
            <a:ext cx="5945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Larger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cavity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demonstrator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available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(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unused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yet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)</a:t>
            </a:r>
            <a:endParaRPr lang="fr-FR" sz="16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pic>
        <p:nvPicPr>
          <p:cNvPr id="59" name="Image 5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23" t="32072" r="54687" b="17210"/>
          <a:stretch/>
        </p:blipFill>
        <p:spPr>
          <a:xfrm rot="5400000">
            <a:off x="1812545" y="983120"/>
            <a:ext cx="1877762" cy="3074830"/>
          </a:xfrm>
          <a:prstGeom prst="rect">
            <a:avLst/>
          </a:prstGeom>
        </p:spPr>
      </p:pic>
      <p:sp>
        <p:nvSpPr>
          <p:cNvPr id="60" name="ZoneTexte 59"/>
          <p:cNvSpPr txBox="1"/>
          <p:nvPr/>
        </p:nvSpPr>
        <p:spPr>
          <a:xfrm>
            <a:off x="442990" y="3438451"/>
            <a:ext cx="4947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Flat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target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with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Al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mirror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currently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in  RC</a:t>
            </a:r>
            <a:endParaRPr lang="fr-FR" sz="16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6503784" y="3620238"/>
            <a:ext cx="4947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20 mm x 1 mm²  design  +  excitation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scheme</a:t>
            </a:r>
            <a:endParaRPr lang="fr-FR" sz="16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62" name="ZoneTexte 61"/>
          <p:cNvSpPr txBox="1"/>
          <p:nvPr/>
        </p:nvSpPr>
        <p:spPr>
          <a:xfrm>
            <a:off x="7505377" y="6431717"/>
            <a:ext cx="4947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H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older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design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under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way</a:t>
            </a:r>
            <a:endParaRPr lang="fr-FR" sz="16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grpSp>
        <p:nvGrpSpPr>
          <p:cNvPr id="67" name="Groupe 66"/>
          <p:cNvGrpSpPr/>
          <p:nvPr/>
        </p:nvGrpSpPr>
        <p:grpSpPr>
          <a:xfrm>
            <a:off x="7715747" y="4112489"/>
            <a:ext cx="2523862" cy="2270709"/>
            <a:chOff x="7715747" y="4112489"/>
            <a:chExt cx="2523862" cy="2270709"/>
          </a:xfrm>
        </p:grpSpPr>
        <p:pic>
          <p:nvPicPr>
            <p:cNvPr id="63" name="Image 62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15" t="8511" r="32543" b="5458"/>
            <a:stretch/>
          </p:blipFill>
          <p:spPr>
            <a:xfrm>
              <a:off x="7715747" y="4112489"/>
              <a:ext cx="2523862" cy="2270709"/>
            </a:xfrm>
            <a:prstGeom prst="rect">
              <a:avLst/>
            </a:prstGeom>
          </p:spPr>
        </p:pic>
        <p:cxnSp>
          <p:nvCxnSpPr>
            <p:cNvPr id="65" name="Connecteur droit avec flèche 64"/>
            <p:cNvCxnSpPr/>
            <p:nvPr/>
          </p:nvCxnSpPr>
          <p:spPr>
            <a:xfrm flipV="1">
              <a:off x="8844211" y="6183177"/>
              <a:ext cx="576000" cy="108000"/>
            </a:xfrm>
            <a:prstGeom prst="straightConnector1">
              <a:avLst/>
            </a:prstGeom>
            <a:ln>
              <a:solidFill>
                <a:srgbClr val="48417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ZoneTexte 67"/>
          <p:cNvSpPr txBox="1"/>
          <p:nvPr/>
        </p:nvSpPr>
        <p:spPr>
          <a:xfrm>
            <a:off x="9257875" y="6154718"/>
            <a:ext cx="626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5E407F"/>
                </a:solidFill>
              </a:rPr>
              <a:t>20 mm</a:t>
            </a:r>
            <a:endParaRPr lang="fr-FR" sz="1200" dirty="0">
              <a:solidFill>
                <a:srgbClr val="5E40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9331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  of  the  Reaction  Chamber  and  Ps  laser</a:t>
            </a:r>
            <a:endParaRPr lang="en-GB" sz="4000" dirty="0" smtClean="0">
              <a:solidFill>
                <a:schemeClr val="bg1"/>
              </a:solidFill>
              <a:latin typeface="Eras Light ITC" panose="020B0402030504020804" pitchFamily="34" charset="0"/>
              <a:cs typeface="Leelawadee UI Semilight" panose="020B0402040204020203" pitchFamily="34" charset="-34"/>
            </a:endParaRP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en-GB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  <a:endParaRPr lang="en-GB" sz="2400" b="1" cap="all" dirty="0" smtClean="0">
                            <a:ln w="44450">
                              <a:noFill/>
                            </a:ln>
                            <a:solidFill>
                              <a:schemeClr val="bg1"/>
                            </a:solidFill>
                            <a:latin typeface="Blue" pitchFamily="34" charset="0"/>
                            <a:cs typeface="Andalus" pitchFamily="18" charset="-78"/>
                          </a:endParaRP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en-GB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en-GB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en-GB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en-GB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0" y="934797"/>
            <a:ext cx="5338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Summary</a:t>
            </a:r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632642" y="1502183"/>
            <a:ext cx="110626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1</a:t>
            </a:r>
            <a:r>
              <a:rPr lang="en-GB" sz="2000" baseline="30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st</a:t>
            </a: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 positrons  in  RC  in  August,  followed  by  antiprotons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1</a:t>
            </a:r>
            <a:r>
              <a:rPr lang="en-GB" sz="2000" baseline="30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st</a:t>
            </a: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Positronium  production  in  GBAR  demonstrated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  « Swiss-knife »  target  is  available  for  beam  characterisation  and  physics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The  laser  for  Ps  excitation  is  operational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Positron  pulse  shaping  and  Ps  production  to  be  optimised  soon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Laser  path  to  reaction  chamber  to  be  finalised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Physics  with  positronium  about  to  start !</a:t>
            </a:r>
          </a:p>
          <a:p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08265" y="4579220"/>
            <a:ext cx="911632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Many  thanks  to  all  the  persons  involved !</a:t>
            </a:r>
          </a:p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	Laszlo  </a:t>
            </a:r>
            <a:r>
              <a:rPr lang="en-GB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Liszkay</a:t>
            </a:r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, Barbara  </a:t>
            </a:r>
            <a:r>
              <a:rPr lang="en-GB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Latacz</a:t>
            </a:r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,</a:t>
            </a:r>
          </a:p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	</a:t>
            </a:r>
            <a:r>
              <a:rPr lang="en-GB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BongHo</a:t>
            </a:r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Kim,  Andree  Welker,</a:t>
            </a:r>
          </a:p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	Pierre  Cladé,  </a:t>
            </a:r>
            <a:r>
              <a:rPr lang="en-GB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Saïda</a:t>
            </a:r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Guellati,</a:t>
            </a:r>
          </a:p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	François  Nez,  </a:t>
            </a:r>
            <a:r>
              <a:rPr lang="en-GB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Bérengère</a:t>
            </a:r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Argence,</a:t>
            </a:r>
          </a:p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	Pierre-Philippe  </a:t>
            </a:r>
            <a:r>
              <a:rPr lang="en-GB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Crépin</a:t>
            </a:r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,  Jean-Yves  </a:t>
            </a:r>
            <a:r>
              <a:rPr lang="en-GB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Roussé</a:t>
            </a:r>
            <a:endParaRPr lang="en-GB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	Didier  Pierrepont,  Jean-Michel  </a:t>
            </a:r>
            <a:r>
              <a:rPr lang="en-GB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Isac</a:t>
            </a:r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(and  LKB  workshop  chocoholics)</a:t>
            </a:r>
            <a:endParaRPr lang="en-GB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889535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  of  the  Reaction  Chamber  and  Ps  laser</a:t>
            </a:r>
            <a:endParaRPr lang="en-GB" sz="4000" dirty="0" smtClean="0">
              <a:solidFill>
                <a:schemeClr val="bg1"/>
              </a:solidFill>
              <a:latin typeface="Eras Light ITC" panose="020B0402030504020804" pitchFamily="34" charset="0"/>
              <a:cs typeface="Leelawadee UI Semilight" panose="020B0402040204020203" pitchFamily="34" charset="-34"/>
            </a:endParaRP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en-GB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  <a:endParaRPr lang="en-GB" sz="2400" b="1" cap="all" dirty="0" smtClean="0">
                            <a:ln w="44450">
                              <a:noFill/>
                            </a:ln>
                            <a:solidFill>
                              <a:schemeClr val="bg1"/>
                            </a:solidFill>
                            <a:latin typeface="Blue" pitchFamily="34" charset="0"/>
                            <a:cs typeface="Andalus" pitchFamily="18" charset="-78"/>
                          </a:endParaRP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en-GB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en-GB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en-GB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en-GB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04860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Groupe 234"/>
          <p:cNvGrpSpPr>
            <a:grpSpLocks noChangeAspect="1"/>
          </p:cNvGrpSpPr>
          <p:nvPr/>
        </p:nvGrpSpPr>
        <p:grpSpPr>
          <a:xfrm>
            <a:off x="4630631" y="1802296"/>
            <a:ext cx="7459889" cy="4998278"/>
            <a:chOff x="3182070" y="236021"/>
            <a:chExt cx="8946000" cy="5994003"/>
          </a:xfrm>
        </p:grpSpPr>
        <p:sp>
          <p:nvSpPr>
            <p:cNvPr id="9" name="Arc 8"/>
            <p:cNvSpPr/>
            <p:nvPr/>
          </p:nvSpPr>
          <p:spPr>
            <a:xfrm rot="16200000">
              <a:off x="3257840" y="246864"/>
              <a:ext cx="750096" cy="728409"/>
            </a:xfrm>
            <a:prstGeom prst="arc">
              <a:avLst>
                <a:gd name="adj1" fmla="val 16354143"/>
                <a:gd name="adj2" fmla="val 18581626"/>
              </a:avLst>
            </a:prstGeom>
            <a:ln>
              <a:solidFill>
                <a:srgbClr val="0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er 72"/>
            <p:cNvGrpSpPr/>
            <p:nvPr/>
          </p:nvGrpSpPr>
          <p:grpSpPr>
            <a:xfrm flipV="1">
              <a:off x="4270996" y="616394"/>
              <a:ext cx="1257137" cy="1209739"/>
              <a:chOff x="1444363" y="4615330"/>
              <a:chExt cx="1257137" cy="1209739"/>
            </a:xfrm>
          </p:grpSpPr>
          <p:cxnSp>
            <p:nvCxnSpPr>
              <p:cNvPr id="158" name="Connecteur droit 157"/>
              <p:cNvCxnSpPr/>
              <p:nvPr/>
            </p:nvCxnSpPr>
            <p:spPr>
              <a:xfrm>
                <a:off x="2188410" y="4615330"/>
                <a:ext cx="417824" cy="1209739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Arc 158"/>
              <p:cNvSpPr/>
              <p:nvPr/>
            </p:nvSpPr>
            <p:spPr>
              <a:xfrm rot="14288480" flipV="1">
                <a:off x="1878092" y="4290870"/>
                <a:ext cx="389680" cy="1257137"/>
              </a:xfrm>
              <a:prstGeom prst="arc">
                <a:avLst>
                  <a:gd name="adj1" fmla="val 16354143"/>
                  <a:gd name="adj2" fmla="val 18339205"/>
                </a:avLst>
              </a:prstGeom>
              <a:ln>
                <a:solidFill>
                  <a:srgbClr val="00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3182070" y="623055"/>
              <a:ext cx="8946000" cy="4745472"/>
            </a:xfrm>
            <a:prstGeom prst="rect">
              <a:avLst/>
            </a:pr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185489" y="621897"/>
              <a:ext cx="2258973" cy="2273071"/>
            </a:xfrm>
            <a:prstGeom prst="rect">
              <a:avLst/>
            </a:pr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210168" y="2159034"/>
              <a:ext cx="2215777" cy="7074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PC table </a:t>
              </a:r>
              <a:r>
                <a:rPr lang="en-GB" dirty="0"/>
                <a:t>+ </a:t>
              </a:r>
              <a:r>
                <a:rPr lang="en-GB" dirty="0" smtClean="0"/>
                <a:t>shelf</a:t>
              </a:r>
              <a:endParaRPr lang="en-GB" dirty="0"/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 flipV="1">
              <a:off x="7994984" y="3703829"/>
              <a:ext cx="1256400" cy="0"/>
            </a:xfrm>
            <a:prstGeom prst="straightConnector1">
              <a:avLst/>
            </a:prstGeom>
            <a:ln>
              <a:solidFill>
                <a:srgbClr val="0D0D0D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ZoneTexte 14"/>
            <p:cNvSpPr txBox="1"/>
            <p:nvPr/>
          </p:nvSpPr>
          <p:spPr>
            <a:xfrm>
              <a:off x="8452491" y="3771137"/>
              <a:ext cx="538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 m</a:t>
              </a:r>
            </a:p>
          </p:txBody>
        </p:sp>
        <p:cxnSp>
          <p:nvCxnSpPr>
            <p:cNvPr id="16" name="Connecteur droit avec flèche 15"/>
            <p:cNvCxnSpPr/>
            <p:nvPr/>
          </p:nvCxnSpPr>
          <p:spPr>
            <a:xfrm>
              <a:off x="7849559" y="695773"/>
              <a:ext cx="0" cy="1461378"/>
            </a:xfrm>
            <a:prstGeom prst="straightConnector1">
              <a:avLst/>
            </a:prstGeom>
            <a:ln>
              <a:solidFill>
                <a:srgbClr val="0D0D0D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/>
            <p:cNvSpPr txBox="1"/>
            <p:nvPr/>
          </p:nvSpPr>
          <p:spPr>
            <a:xfrm>
              <a:off x="7892144" y="1300184"/>
              <a:ext cx="660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1.3m</a:t>
              </a:r>
              <a:endParaRPr lang="en-GB" dirty="0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4418178" y="3264381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</a:t>
              </a:r>
              <a:r>
                <a:rPr lang="en-GB" dirty="0" smtClean="0"/>
                <a:t> </a:t>
              </a:r>
              <a:r>
                <a:rPr lang="en-GB" dirty="0"/>
                <a:t>m</a:t>
              </a:r>
            </a:p>
          </p:txBody>
        </p:sp>
        <p:sp>
          <p:nvSpPr>
            <p:cNvPr id="19" name="Rectangle 18"/>
            <p:cNvSpPr/>
            <p:nvPr/>
          </p:nvSpPr>
          <p:spPr>
            <a:xfrm rot="10800000" flipH="1">
              <a:off x="9219740" y="677239"/>
              <a:ext cx="1442889" cy="40393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 </a:t>
              </a:r>
            </a:p>
          </p:txBody>
        </p:sp>
        <p:sp>
          <p:nvSpPr>
            <p:cNvPr id="20" name="Ellipse 19"/>
            <p:cNvSpPr/>
            <p:nvPr/>
          </p:nvSpPr>
          <p:spPr>
            <a:xfrm>
              <a:off x="3525313" y="1664336"/>
              <a:ext cx="446438" cy="46375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T</a:t>
              </a: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5900218" y="2611370"/>
              <a:ext cx="778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1.25m</a:t>
              </a:r>
            </a:p>
          </p:txBody>
        </p:sp>
        <p:sp>
          <p:nvSpPr>
            <p:cNvPr id="22" name="ZoneTexte 21"/>
            <p:cNvSpPr txBox="1"/>
            <p:nvPr/>
          </p:nvSpPr>
          <p:spPr>
            <a:xfrm flipH="1">
              <a:off x="10985438" y="3693597"/>
              <a:ext cx="7136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1.1 </a:t>
              </a:r>
              <a:r>
                <a:rPr lang="en-GB" dirty="0"/>
                <a:t>m</a:t>
              </a:r>
            </a:p>
          </p:txBody>
        </p:sp>
        <p:cxnSp>
          <p:nvCxnSpPr>
            <p:cNvPr id="23" name="Connecteur droit avec flèche 22"/>
            <p:cNvCxnSpPr/>
            <p:nvPr/>
          </p:nvCxnSpPr>
          <p:spPr>
            <a:xfrm>
              <a:off x="5425946" y="2509653"/>
              <a:ext cx="1568731" cy="14040"/>
            </a:xfrm>
            <a:prstGeom prst="straightConnector1">
              <a:avLst/>
            </a:prstGeom>
            <a:ln>
              <a:solidFill>
                <a:srgbClr val="0D0D0D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/>
            <p:nvPr/>
          </p:nvCxnSpPr>
          <p:spPr>
            <a:xfrm flipV="1">
              <a:off x="5199404" y="2894966"/>
              <a:ext cx="14042" cy="1124095"/>
            </a:xfrm>
            <a:prstGeom prst="straightConnector1">
              <a:avLst/>
            </a:prstGeom>
            <a:ln>
              <a:solidFill>
                <a:srgbClr val="0D0D0D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ZoneTexte 24"/>
            <p:cNvSpPr txBox="1"/>
            <p:nvPr/>
          </p:nvSpPr>
          <p:spPr>
            <a:xfrm>
              <a:off x="6010761" y="3811585"/>
              <a:ext cx="7136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0.9 </a:t>
              </a:r>
              <a:r>
                <a:rPr lang="en-GB" dirty="0"/>
                <a:t>m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695177" y="4542655"/>
              <a:ext cx="111600" cy="118800"/>
            </a:xfrm>
            <a:prstGeom prst="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693526" y="5120335"/>
              <a:ext cx="111600" cy="118800"/>
            </a:xfrm>
            <a:prstGeom prst="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205934" y="4534189"/>
              <a:ext cx="111600" cy="118800"/>
            </a:xfrm>
            <a:prstGeom prst="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204283" y="5124568"/>
              <a:ext cx="111600" cy="118800"/>
            </a:xfrm>
            <a:prstGeom prst="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Connecteur droit 29"/>
            <p:cNvCxnSpPr/>
            <p:nvPr/>
          </p:nvCxnSpPr>
          <p:spPr>
            <a:xfrm flipH="1" flipV="1">
              <a:off x="3260083" y="300987"/>
              <a:ext cx="1047772" cy="313839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ZoneTexte 30"/>
            <p:cNvSpPr txBox="1"/>
            <p:nvPr/>
          </p:nvSpPr>
          <p:spPr>
            <a:xfrm flipH="1">
              <a:off x="11067860" y="730373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E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32" name="Connecteur droit avec flèche 31"/>
            <p:cNvCxnSpPr/>
            <p:nvPr/>
          </p:nvCxnSpPr>
          <p:spPr>
            <a:xfrm flipV="1">
              <a:off x="10734713" y="1218983"/>
              <a:ext cx="0" cy="936000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ZoneTexte 32"/>
            <p:cNvSpPr txBox="1"/>
            <p:nvPr/>
          </p:nvSpPr>
          <p:spPr>
            <a:xfrm flipH="1">
              <a:off x="10931919" y="1469068"/>
              <a:ext cx="7136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0.9 </a:t>
              </a:r>
              <a:r>
                <a:rPr lang="en-GB" dirty="0"/>
                <a:t>m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330765" y="4158579"/>
              <a:ext cx="2271600" cy="1134000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64000"/>
              </a:schemeClr>
            </a:solidFill>
            <a:ln>
              <a:solidFill>
                <a:srgbClr val="8EB4E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b="1" dirty="0" smtClean="0">
                <a:solidFill>
                  <a:schemeClr val="tx1"/>
                </a:solidFill>
              </a:endParaRPr>
            </a:p>
            <a:p>
              <a:pPr algn="ctr"/>
              <a:endParaRPr lang="en-GB" dirty="0"/>
            </a:p>
          </p:txBody>
        </p:sp>
        <p:grpSp>
          <p:nvGrpSpPr>
            <p:cNvPr id="35" name="Grouper 4"/>
            <p:cNvGrpSpPr/>
            <p:nvPr/>
          </p:nvGrpSpPr>
          <p:grpSpPr>
            <a:xfrm>
              <a:off x="9100940" y="2121312"/>
              <a:ext cx="1830987" cy="3184067"/>
              <a:chOff x="6375907" y="2168752"/>
              <a:chExt cx="1830987" cy="3184067"/>
            </a:xfrm>
          </p:grpSpPr>
          <p:sp>
            <p:nvSpPr>
              <p:cNvPr id="153" name="Rectangle 152"/>
              <p:cNvSpPr/>
              <p:nvPr/>
            </p:nvSpPr>
            <p:spPr>
              <a:xfrm>
                <a:off x="6540663" y="2318019"/>
                <a:ext cx="1512000" cy="30348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  <a:alpha val="63000"/>
                </a:schemeClr>
              </a:solidFill>
              <a:ln>
                <a:solidFill>
                  <a:srgbClr val="8EB4E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154" name="Rectangle 153"/>
              <p:cNvSpPr/>
              <p:nvPr/>
            </p:nvSpPr>
            <p:spPr>
              <a:xfrm rot="5400000" flipV="1">
                <a:off x="6997226" y="2166803"/>
                <a:ext cx="111600" cy="118800"/>
              </a:xfrm>
              <a:prstGeom prst="rect">
                <a:avLst/>
              </a:prstGeom>
              <a:solidFill>
                <a:srgbClr val="FFC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Rectangle 154"/>
              <p:cNvSpPr/>
              <p:nvPr/>
            </p:nvSpPr>
            <p:spPr>
              <a:xfrm rot="5400000" flipV="1">
                <a:off x="7515613" y="2165152"/>
                <a:ext cx="111600" cy="118800"/>
              </a:xfrm>
              <a:prstGeom prst="rect">
                <a:avLst/>
              </a:prstGeom>
              <a:solidFill>
                <a:srgbClr val="FFC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 155"/>
              <p:cNvSpPr/>
              <p:nvPr/>
            </p:nvSpPr>
            <p:spPr>
              <a:xfrm rot="5400000" flipV="1">
                <a:off x="6379507" y="5189321"/>
                <a:ext cx="111600" cy="118800"/>
              </a:xfrm>
              <a:prstGeom prst="rect">
                <a:avLst/>
              </a:prstGeom>
              <a:solidFill>
                <a:srgbClr val="FFC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Rectangle 156"/>
              <p:cNvSpPr/>
              <p:nvPr/>
            </p:nvSpPr>
            <p:spPr>
              <a:xfrm rot="5400000" flipV="1">
                <a:off x="8091694" y="5187670"/>
                <a:ext cx="111600" cy="118800"/>
              </a:xfrm>
              <a:prstGeom prst="rect">
                <a:avLst/>
              </a:prstGeom>
              <a:solidFill>
                <a:srgbClr val="FFC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6" name="Grouper 10"/>
            <p:cNvGrpSpPr/>
            <p:nvPr/>
          </p:nvGrpSpPr>
          <p:grpSpPr>
            <a:xfrm>
              <a:off x="6646721" y="2234241"/>
              <a:ext cx="1552067" cy="3070756"/>
              <a:chOff x="3947088" y="2281680"/>
              <a:chExt cx="1552067" cy="3070756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4167165" y="2317636"/>
                <a:ext cx="1134000" cy="30348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  <a:alpha val="65000"/>
                </a:schemeClr>
              </a:solidFill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>
              <a:xfrm rot="5400000" flipV="1">
                <a:off x="4004976" y="2289554"/>
                <a:ext cx="111600" cy="118800"/>
              </a:xfrm>
              <a:prstGeom prst="rect">
                <a:avLst/>
              </a:prstGeom>
              <a:solidFill>
                <a:srgbClr val="FFC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Rectangle 148"/>
              <p:cNvSpPr/>
              <p:nvPr/>
            </p:nvSpPr>
            <p:spPr>
              <a:xfrm rot="5400000" flipV="1">
                <a:off x="5351525" y="2278080"/>
                <a:ext cx="111600" cy="118800"/>
              </a:xfrm>
              <a:prstGeom prst="rect">
                <a:avLst/>
              </a:prstGeom>
              <a:solidFill>
                <a:srgbClr val="FFC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50" name="Grouper 41"/>
              <p:cNvGrpSpPr/>
              <p:nvPr/>
            </p:nvGrpSpPr>
            <p:grpSpPr>
              <a:xfrm flipV="1">
                <a:off x="3947088" y="5192642"/>
                <a:ext cx="1552067" cy="114300"/>
                <a:chOff x="3947088" y="1167797"/>
                <a:chExt cx="1552067" cy="114300"/>
              </a:xfrm>
            </p:grpSpPr>
            <p:sp>
              <p:nvSpPr>
                <p:cNvPr id="151" name="Rectangle 150"/>
                <p:cNvSpPr/>
                <p:nvPr/>
              </p:nvSpPr>
              <p:spPr>
                <a:xfrm rot="16200000">
                  <a:off x="3950688" y="1166897"/>
                  <a:ext cx="111600" cy="118800"/>
                </a:xfrm>
                <a:prstGeom prst="rect">
                  <a:avLst/>
                </a:prstGeom>
                <a:solidFill>
                  <a:srgbClr val="FFC0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2" name="Rectangle 151"/>
                <p:cNvSpPr/>
                <p:nvPr/>
              </p:nvSpPr>
              <p:spPr>
                <a:xfrm rot="16200000">
                  <a:off x="5383955" y="1164197"/>
                  <a:ext cx="111600" cy="118800"/>
                </a:xfrm>
                <a:prstGeom prst="rect">
                  <a:avLst/>
                </a:prstGeom>
                <a:solidFill>
                  <a:srgbClr val="FFC0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37" name="Connecteur droit avec flèche 36"/>
            <p:cNvCxnSpPr>
              <a:cxnSpLocks noChangeAspect="1"/>
            </p:cNvCxnSpPr>
            <p:nvPr/>
          </p:nvCxnSpPr>
          <p:spPr>
            <a:xfrm flipH="1" flipV="1">
              <a:off x="5728692" y="4139035"/>
              <a:ext cx="1131008" cy="18219"/>
            </a:xfrm>
            <a:prstGeom prst="straightConnector1">
              <a:avLst/>
            </a:prstGeom>
            <a:ln>
              <a:solidFill>
                <a:srgbClr val="0D0D0D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6148672" y="5761105"/>
              <a:ext cx="59918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2400" b="1" dirty="0"/>
                <a:t>④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0138665" y="4737965"/>
              <a:ext cx="5934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400" b="1" dirty="0" smtClean="0"/>
                <a:t>③</a:t>
              </a:r>
              <a:endParaRPr lang="fr-FR" sz="2400" b="1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958156" y="4211520"/>
              <a:ext cx="1129640" cy="60772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Rectangle 54"/>
            <p:cNvSpPr/>
            <p:nvPr/>
          </p:nvSpPr>
          <p:spPr>
            <a:xfrm rot="5400000">
              <a:off x="3351009" y="4614463"/>
              <a:ext cx="548496" cy="198221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7" name="Connecteur droit avec flèche 56"/>
            <p:cNvCxnSpPr/>
            <p:nvPr/>
          </p:nvCxnSpPr>
          <p:spPr>
            <a:xfrm flipH="1">
              <a:off x="3392564" y="5098197"/>
              <a:ext cx="252000" cy="0"/>
            </a:xfrm>
            <a:prstGeom prst="straightConnector1">
              <a:avLst/>
            </a:prstGeom>
            <a:ln w="57150">
              <a:solidFill>
                <a:srgbClr val="92D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/>
            <p:nvPr/>
          </p:nvCxnSpPr>
          <p:spPr>
            <a:xfrm flipH="1" flipV="1">
              <a:off x="3422060" y="4242131"/>
              <a:ext cx="0" cy="864000"/>
            </a:xfrm>
            <a:prstGeom prst="straightConnector1">
              <a:avLst/>
            </a:prstGeom>
            <a:ln w="57150">
              <a:solidFill>
                <a:srgbClr val="92D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avec flèche 59"/>
            <p:cNvCxnSpPr/>
            <p:nvPr/>
          </p:nvCxnSpPr>
          <p:spPr>
            <a:xfrm>
              <a:off x="4823003" y="4493300"/>
              <a:ext cx="720000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/>
            <p:nvPr/>
          </p:nvCxnSpPr>
          <p:spPr>
            <a:xfrm>
              <a:off x="5519512" y="4493300"/>
              <a:ext cx="6967" cy="461433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3755980" y="4844992"/>
              <a:ext cx="5934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400" b="1" dirty="0" smtClean="0"/>
                <a:t>①</a:t>
              </a:r>
              <a:endParaRPr lang="fr-FR" sz="2400" b="1" dirty="0"/>
            </a:p>
          </p:txBody>
        </p:sp>
        <p:cxnSp>
          <p:nvCxnSpPr>
            <p:cNvPr id="64" name="Connecteur droit avec flèche 63"/>
            <p:cNvCxnSpPr/>
            <p:nvPr/>
          </p:nvCxnSpPr>
          <p:spPr>
            <a:xfrm flipH="1" flipV="1">
              <a:off x="3413313" y="4256209"/>
              <a:ext cx="432000" cy="0"/>
            </a:xfrm>
            <a:prstGeom prst="straightConnector1">
              <a:avLst/>
            </a:prstGeom>
            <a:ln w="57150">
              <a:solidFill>
                <a:srgbClr val="92D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/>
            <p:nvPr/>
          </p:nvCxnSpPr>
          <p:spPr>
            <a:xfrm flipH="1" flipV="1">
              <a:off x="3824427" y="4227185"/>
              <a:ext cx="0" cy="504000"/>
            </a:xfrm>
            <a:prstGeom prst="straightConnector1">
              <a:avLst/>
            </a:prstGeom>
            <a:ln w="57150">
              <a:solidFill>
                <a:srgbClr val="92D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avec flèche 65"/>
            <p:cNvCxnSpPr/>
            <p:nvPr/>
          </p:nvCxnSpPr>
          <p:spPr>
            <a:xfrm flipH="1">
              <a:off x="3818286" y="4697604"/>
              <a:ext cx="349038" cy="0"/>
            </a:xfrm>
            <a:prstGeom prst="straightConnector1">
              <a:avLst/>
            </a:prstGeom>
            <a:ln w="57150">
              <a:solidFill>
                <a:srgbClr val="92D05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66"/>
            <p:cNvSpPr/>
            <p:nvPr/>
          </p:nvSpPr>
          <p:spPr>
            <a:xfrm>
              <a:off x="6163892" y="5372658"/>
              <a:ext cx="576072" cy="39234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670541" y="4791556"/>
              <a:ext cx="1187113" cy="326355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63000"/>
              </a:schemeClr>
            </a:solidFill>
            <a:ln>
              <a:solidFill>
                <a:srgbClr val="8EB4E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549585" y="4859207"/>
              <a:ext cx="371082" cy="347099"/>
            </a:xfrm>
            <a:prstGeom prst="rect">
              <a:avLst/>
            </a:prstGeom>
            <a:pattFill prst="wdDnDiag">
              <a:fgClr>
                <a:srgbClr val="7D54D8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0" name="Connecteur droit avec flèche 69"/>
            <p:cNvCxnSpPr/>
            <p:nvPr/>
          </p:nvCxnSpPr>
          <p:spPr>
            <a:xfrm>
              <a:off x="6445389" y="5057706"/>
              <a:ext cx="1152000" cy="0"/>
            </a:xfrm>
            <a:prstGeom prst="straightConnector1">
              <a:avLst/>
            </a:prstGeom>
            <a:ln w="57150">
              <a:solidFill>
                <a:srgbClr val="7D54D8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angle 70"/>
            <p:cNvSpPr/>
            <p:nvPr/>
          </p:nvSpPr>
          <p:spPr>
            <a:xfrm>
              <a:off x="6150048" y="5768359"/>
              <a:ext cx="5934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400" b="1" dirty="0"/>
                <a:t>④</a:t>
              </a:r>
            </a:p>
          </p:txBody>
        </p:sp>
        <p:sp>
          <p:nvSpPr>
            <p:cNvPr id="72" name="Rectangle 71"/>
            <p:cNvSpPr/>
            <p:nvPr/>
          </p:nvSpPr>
          <p:spPr>
            <a:xfrm rot="5400000">
              <a:off x="6255716" y="5144450"/>
              <a:ext cx="391968" cy="316698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63000"/>
              </a:schemeClr>
            </a:solidFill>
            <a:ln>
              <a:solidFill>
                <a:srgbClr val="8EB4E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3" name="Ellipse 72"/>
            <p:cNvSpPr/>
            <p:nvPr/>
          </p:nvSpPr>
          <p:spPr>
            <a:xfrm>
              <a:off x="6310350" y="5446846"/>
              <a:ext cx="252000" cy="25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" name="Forme libre 74"/>
            <p:cNvSpPr/>
            <p:nvPr/>
          </p:nvSpPr>
          <p:spPr>
            <a:xfrm rot="7555974" flipH="1">
              <a:off x="4712062" y="4725714"/>
              <a:ext cx="904795" cy="260143"/>
            </a:xfrm>
            <a:custGeom>
              <a:avLst/>
              <a:gdLst>
                <a:gd name="connsiteX0" fmla="*/ 0 w 2807208"/>
                <a:gd name="connsiteY0" fmla="*/ 422339 h 459399"/>
                <a:gd name="connsiteX1" fmla="*/ 512064 w 2807208"/>
                <a:gd name="connsiteY1" fmla="*/ 1715 h 459399"/>
                <a:gd name="connsiteX2" fmla="*/ 1170432 w 2807208"/>
                <a:gd name="connsiteY2" fmla="*/ 266891 h 459399"/>
                <a:gd name="connsiteX3" fmla="*/ 1892808 w 2807208"/>
                <a:gd name="connsiteY3" fmla="*/ 93155 h 459399"/>
                <a:gd name="connsiteX4" fmla="*/ 2496312 w 2807208"/>
                <a:gd name="connsiteY4" fmla="*/ 458915 h 459399"/>
                <a:gd name="connsiteX5" fmla="*/ 2807208 w 2807208"/>
                <a:gd name="connsiteY5" fmla="*/ 1715 h 45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7208" h="459399">
                  <a:moveTo>
                    <a:pt x="0" y="422339"/>
                  </a:moveTo>
                  <a:cubicBezTo>
                    <a:pt x="158496" y="224981"/>
                    <a:pt x="316992" y="27623"/>
                    <a:pt x="512064" y="1715"/>
                  </a:cubicBezTo>
                  <a:cubicBezTo>
                    <a:pt x="707136" y="-24193"/>
                    <a:pt x="940308" y="251651"/>
                    <a:pt x="1170432" y="266891"/>
                  </a:cubicBezTo>
                  <a:cubicBezTo>
                    <a:pt x="1400556" y="282131"/>
                    <a:pt x="1671828" y="61151"/>
                    <a:pt x="1892808" y="93155"/>
                  </a:cubicBezTo>
                  <a:cubicBezTo>
                    <a:pt x="2113788" y="125159"/>
                    <a:pt x="2343912" y="474155"/>
                    <a:pt x="2496312" y="458915"/>
                  </a:cubicBezTo>
                  <a:cubicBezTo>
                    <a:pt x="2648712" y="443675"/>
                    <a:pt x="2727960" y="222695"/>
                    <a:pt x="2807208" y="1715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7692955" y="2354085"/>
              <a:ext cx="183869" cy="713820"/>
            </a:xfrm>
            <a:prstGeom prst="rect">
              <a:avLst/>
            </a:prstGeom>
            <a:pattFill prst="wdDnDiag">
              <a:fgClr>
                <a:srgbClr val="92D050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6923798" y="4198845"/>
              <a:ext cx="257752" cy="41676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6901402" y="2322578"/>
              <a:ext cx="502644" cy="1528904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0" name="Connecteur en angle 79"/>
            <p:cNvCxnSpPr/>
            <p:nvPr/>
          </p:nvCxnSpPr>
          <p:spPr>
            <a:xfrm rot="10800000">
              <a:off x="7208583" y="2589359"/>
              <a:ext cx="561995" cy="499604"/>
            </a:xfrm>
            <a:prstGeom prst="bentConnector3">
              <a:avLst>
                <a:gd name="adj1" fmla="val 50000"/>
              </a:avLst>
            </a:prstGeom>
            <a:ln w="57150">
              <a:solidFill>
                <a:srgbClr val="92D050"/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avec flèche 80"/>
            <p:cNvCxnSpPr>
              <a:endCxn id="69" idx="0"/>
            </p:cNvCxnSpPr>
            <p:nvPr/>
          </p:nvCxnSpPr>
          <p:spPr>
            <a:xfrm flipH="1">
              <a:off x="7735126" y="3645003"/>
              <a:ext cx="23698" cy="1214204"/>
            </a:xfrm>
            <a:prstGeom prst="straightConnector1">
              <a:avLst/>
            </a:prstGeom>
            <a:ln w="57150">
              <a:solidFill>
                <a:srgbClr val="FF0000"/>
              </a:solidFill>
              <a:prstDash val="sysDot"/>
              <a:headEnd type="none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avec flèche 81"/>
            <p:cNvCxnSpPr/>
            <p:nvPr/>
          </p:nvCxnSpPr>
          <p:spPr>
            <a:xfrm flipV="1">
              <a:off x="6972480" y="3457013"/>
              <a:ext cx="9541" cy="781196"/>
            </a:xfrm>
            <a:prstGeom prst="straightConnector1">
              <a:avLst/>
            </a:prstGeom>
            <a:ln w="57150">
              <a:solidFill>
                <a:srgbClr val="FF0000"/>
              </a:solidFill>
              <a:prstDash val="sysDot"/>
              <a:headEnd type="none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Rectangle 82"/>
            <p:cNvSpPr/>
            <p:nvPr/>
          </p:nvSpPr>
          <p:spPr>
            <a:xfrm>
              <a:off x="7181327" y="4303356"/>
              <a:ext cx="5934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400" b="1" dirty="0" smtClean="0"/>
                <a:t>②</a:t>
              </a:r>
              <a:endParaRPr lang="fr-FR" sz="2400" b="1" dirty="0"/>
            </a:p>
          </p:txBody>
        </p:sp>
        <p:cxnSp>
          <p:nvCxnSpPr>
            <p:cNvPr id="84" name="Connecteur en angle 83"/>
            <p:cNvCxnSpPr/>
            <p:nvPr/>
          </p:nvCxnSpPr>
          <p:spPr>
            <a:xfrm rot="10800000" flipV="1">
              <a:off x="7239490" y="3091160"/>
              <a:ext cx="530472" cy="468684"/>
            </a:xfrm>
            <a:prstGeom prst="bentConnector3">
              <a:avLst>
                <a:gd name="adj1" fmla="val 50000"/>
              </a:avLst>
            </a:prstGeom>
            <a:ln w="57150">
              <a:solidFill>
                <a:srgbClr val="92D050"/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avec flèche 84"/>
            <p:cNvCxnSpPr/>
            <p:nvPr/>
          </p:nvCxnSpPr>
          <p:spPr>
            <a:xfrm flipV="1">
              <a:off x="7259918" y="3921979"/>
              <a:ext cx="21997" cy="1050269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avec flèche 85"/>
            <p:cNvCxnSpPr/>
            <p:nvPr/>
          </p:nvCxnSpPr>
          <p:spPr>
            <a:xfrm flipH="1">
              <a:off x="7098076" y="3954676"/>
              <a:ext cx="0" cy="216000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avec flèche 86"/>
            <p:cNvCxnSpPr/>
            <p:nvPr/>
          </p:nvCxnSpPr>
          <p:spPr>
            <a:xfrm>
              <a:off x="7070132" y="3956944"/>
              <a:ext cx="216000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rapèze 94"/>
            <p:cNvSpPr/>
            <p:nvPr/>
          </p:nvSpPr>
          <p:spPr>
            <a:xfrm rot="10800000">
              <a:off x="4617798" y="2737568"/>
              <a:ext cx="666801" cy="104893"/>
            </a:xfrm>
            <a:prstGeom prst="trapezoid">
              <a:avLst>
                <a:gd name="adj" fmla="val 104722"/>
              </a:avLst>
            </a:prstGeom>
            <a:solidFill>
              <a:srgbClr val="4399A5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1" name="Flèche vers le haut 100"/>
            <p:cNvSpPr/>
            <p:nvPr/>
          </p:nvSpPr>
          <p:spPr>
            <a:xfrm flipV="1">
              <a:off x="6258258" y="5196100"/>
              <a:ext cx="378478" cy="406781"/>
            </a:xfrm>
            <a:prstGeom prst="upArrow">
              <a:avLst/>
            </a:prstGeom>
            <a:solidFill>
              <a:srgbClr val="7D54D8"/>
            </a:solidFill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Trapèze 109"/>
            <p:cNvSpPr/>
            <p:nvPr/>
          </p:nvSpPr>
          <p:spPr>
            <a:xfrm>
              <a:off x="5269200" y="1652709"/>
              <a:ext cx="53467" cy="130422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1" name="Ellipse 110"/>
            <p:cNvSpPr/>
            <p:nvPr/>
          </p:nvSpPr>
          <p:spPr>
            <a:xfrm>
              <a:off x="5258360" y="1618858"/>
              <a:ext cx="72638" cy="72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07" name="Connecteur droit avec flèche 206"/>
            <p:cNvCxnSpPr/>
            <p:nvPr/>
          </p:nvCxnSpPr>
          <p:spPr>
            <a:xfrm flipV="1">
              <a:off x="10845417" y="3689789"/>
              <a:ext cx="1256400" cy="0"/>
            </a:xfrm>
            <a:prstGeom prst="straightConnector1">
              <a:avLst/>
            </a:prstGeom>
            <a:ln>
              <a:solidFill>
                <a:srgbClr val="0D0D0D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avec flèche 209"/>
            <p:cNvCxnSpPr/>
            <p:nvPr/>
          </p:nvCxnSpPr>
          <p:spPr>
            <a:xfrm flipH="1" flipV="1">
              <a:off x="3634732" y="4877403"/>
              <a:ext cx="0" cy="252000"/>
            </a:xfrm>
            <a:prstGeom prst="straightConnector1">
              <a:avLst/>
            </a:prstGeom>
            <a:ln w="57150">
              <a:solidFill>
                <a:srgbClr val="92D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avec flèche 211"/>
            <p:cNvCxnSpPr/>
            <p:nvPr/>
          </p:nvCxnSpPr>
          <p:spPr>
            <a:xfrm flipH="1">
              <a:off x="5498040" y="4943080"/>
              <a:ext cx="1788092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cteur en angle 218"/>
            <p:cNvCxnSpPr/>
            <p:nvPr/>
          </p:nvCxnSpPr>
          <p:spPr>
            <a:xfrm rot="5400000">
              <a:off x="6790468" y="3363200"/>
              <a:ext cx="1107683" cy="563606"/>
            </a:xfrm>
            <a:prstGeom prst="bentConnector3">
              <a:avLst>
                <a:gd name="adj1" fmla="val 62427"/>
              </a:avLst>
            </a:prstGeom>
            <a:ln w="57150">
              <a:solidFill>
                <a:srgbClr val="92D050"/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Rectangle 224"/>
            <p:cNvSpPr/>
            <p:nvPr/>
          </p:nvSpPr>
          <p:spPr>
            <a:xfrm rot="10800000" flipH="1">
              <a:off x="10922523" y="666639"/>
              <a:ext cx="1116000" cy="496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 </a:t>
              </a:r>
            </a:p>
          </p:txBody>
        </p:sp>
        <p:sp>
          <p:nvSpPr>
            <p:cNvPr id="226" name="ZoneTexte 225"/>
            <p:cNvSpPr txBox="1"/>
            <p:nvPr/>
          </p:nvSpPr>
          <p:spPr>
            <a:xfrm flipH="1">
              <a:off x="11348392" y="730373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E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229" name="Connecteur droit avec flèche 228"/>
            <p:cNvCxnSpPr/>
            <p:nvPr/>
          </p:nvCxnSpPr>
          <p:spPr>
            <a:xfrm flipV="1">
              <a:off x="7411144" y="3663466"/>
              <a:ext cx="357993" cy="889"/>
            </a:xfrm>
            <a:prstGeom prst="straightConnector1">
              <a:avLst/>
            </a:prstGeom>
            <a:ln w="57150">
              <a:solidFill>
                <a:srgbClr val="FF0000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4" name="ZoneTexte 233"/>
          <p:cNvSpPr txBox="1"/>
          <p:nvPr/>
        </p:nvSpPr>
        <p:spPr>
          <a:xfrm>
            <a:off x="81714" y="1181332"/>
            <a:ext cx="4448978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Laser  room  organisation</a:t>
            </a:r>
            <a:endParaRPr lang="en-GB" dirty="0" smtClean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endParaRPr lang="en-GB" sz="1600" dirty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Pulsed laser at 410 nm</a:t>
            </a:r>
            <a:endParaRPr lang="en-GB" sz="1600" dirty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10 </a:t>
            </a:r>
            <a:r>
              <a:rPr lang="en-GB" sz="1600" dirty="0" err="1" smtClean="0">
                <a:solidFill>
                  <a:srgbClr val="484176"/>
                </a:solidFill>
                <a:latin typeface="Eras Medium ITC" panose="020B0602030504020804" pitchFamily="34" charset="0"/>
              </a:rPr>
              <a:t>mJ</a:t>
            </a:r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, 10 ns, max. rep. rate 10 Hz</a:t>
            </a:r>
          </a:p>
          <a:p>
            <a:endParaRPr lang="en-GB" sz="1600" dirty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endParaRPr lang="en-GB" dirty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Whole system:</a:t>
            </a:r>
          </a:p>
          <a:p>
            <a:endParaRPr lang="en-GB" sz="1600" dirty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①  </a:t>
            </a:r>
            <a:r>
              <a:rPr lang="en-GB" sz="1600" dirty="0" err="1" smtClean="0">
                <a:solidFill>
                  <a:srgbClr val="484176"/>
                </a:solidFill>
                <a:latin typeface="Eras Medium ITC" panose="020B0602030504020804" pitchFamily="34" charset="0"/>
              </a:rPr>
              <a:t>Seeder</a:t>
            </a:r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:</a:t>
            </a:r>
          </a:p>
          <a:p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1 CW </a:t>
            </a:r>
            <a:r>
              <a:rPr lang="en-GB" sz="1600" dirty="0" err="1" smtClean="0">
                <a:solidFill>
                  <a:srgbClr val="484176"/>
                </a:solidFill>
                <a:latin typeface="Eras Medium ITC" panose="020B0602030504020804" pitchFamily="34" charset="0"/>
              </a:rPr>
              <a:t>TiSa</a:t>
            </a:r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 laser at 820 nm, 400 </a:t>
            </a:r>
            <a:r>
              <a:rPr lang="en-GB" sz="1600" dirty="0" err="1" smtClean="0">
                <a:solidFill>
                  <a:srgbClr val="484176"/>
                </a:solidFill>
                <a:latin typeface="Eras Medium ITC" panose="020B0602030504020804" pitchFamily="34" charset="0"/>
              </a:rPr>
              <a:t>mW</a:t>
            </a:r>
            <a:endParaRPr lang="en-GB" sz="1600" dirty="0" smtClean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Pumped by CW 5W laser at 532 nm</a:t>
            </a:r>
          </a:p>
          <a:p>
            <a:endParaRPr lang="en-GB" sz="1600" dirty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r>
              <a:rPr lang="en-GB" sz="1600" dirty="0" err="1" smtClean="0">
                <a:solidFill>
                  <a:srgbClr val="484176"/>
                </a:solidFill>
                <a:latin typeface="Eras Medium ITC" panose="020B0602030504020804" pitchFamily="34" charset="0"/>
              </a:rPr>
              <a:t>Seeder</a:t>
            </a:r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 sent to </a:t>
            </a:r>
          </a:p>
          <a:p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②  Pulsed laser:</a:t>
            </a:r>
          </a:p>
          <a:p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1 oscillator + 1 amplifier, 25 </a:t>
            </a:r>
            <a:r>
              <a:rPr lang="en-GB" sz="1600" dirty="0" err="1" smtClean="0">
                <a:solidFill>
                  <a:srgbClr val="484176"/>
                </a:solidFill>
                <a:latin typeface="Eras Medium ITC" panose="020B0602030504020804" pitchFamily="34" charset="0"/>
              </a:rPr>
              <a:t>mJ</a:t>
            </a:r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 at 820 nm</a:t>
            </a:r>
          </a:p>
          <a:p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Pumped by 232 </a:t>
            </a:r>
            <a:r>
              <a:rPr lang="en-GB" sz="1600" dirty="0" err="1" smtClean="0">
                <a:solidFill>
                  <a:srgbClr val="484176"/>
                </a:solidFill>
                <a:latin typeface="Eras Medium ITC" panose="020B0602030504020804" pitchFamily="34" charset="0"/>
              </a:rPr>
              <a:t>mJ</a:t>
            </a:r>
            <a:r>
              <a:rPr lang="en-GB" sz="1600" dirty="0">
                <a:solidFill>
                  <a:srgbClr val="484176"/>
                </a:solidFill>
                <a:latin typeface="Eras Medium ITC" panose="020B0602030504020804" pitchFamily="34" charset="0"/>
              </a:rPr>
              <a:t> </a:t>
            </a:r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at 532 nm</a:t>
            </a:r>
          </a:p>
          <a:p>
            <a:endParaRPr lang="en-GB" sz="1600" dirty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Then frequency doubling 820 to 410 nm</a:t>
            </a:r>
          </a:p>
          <a:p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④ 410 nm pulsed laser sent to GBAR experiment</a:t>
            </a:r>
          </a:p>
          <a:p>
            <a:endParaRPr lang="en-GB" sz="1600" dirty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r>
              <a:rPr lang="en-GB" sz="16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③ Table available for later application</a:t>
            </a:r>
            <a:endParaRPr lang="en-GB" sz="1600" dirty="0">
              <a:solidFill>
                <a:srgbClr val="484176"/>
              </a:solidFill>
              <a:latin typeface="Eras Medium ITC" panose="020B0602030504020804" pitchFamily="34" charset="0"/>
            </a:endParaRPr>
          </a:p>
        </p:txBody>
      </p:sp>
      <p:sp>
        <p:nvSpPr>
          <p:cNvPr id="236" name="Rectangle 235"/>
          <p:cNvSpPr/>
          <p:nvPr/>
        </p:nvSpPr>
        <p:spPr>
          <a:xfrm>
            <a:off x="3608551" y="3521124"/>
            <a:ext cx="252000" cy="252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Eras Medium ITC" panose="020B0602030504020804" pitchFamily="34" charset="0"/>
            </a:endParaRPr>
          </a:p>
        </p:txBody>
      </p:sp>
      <p:sp>
        <p:nvSpPr>
          <p:cNvPr id="237" name="Rectangle 236"/>
          <p:cNvSpPr/>
          <p:nvPr/>
        </p:nvSpPr>
        <p:spPr>
          <a:xfrm rot="5400000">
            <a:off x="3610715" y="3805632"/>
            <a:ext cx="252000" cy="2520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Eras Medium ITC" panose="020B0602030504020804" pitchFamily="34" charset="0"/>
            </a:endParaRPr>
          </a:p>
        </p:txBody>
      </p:sp>
      <p:sp>
        <p:nvSpPr>
          <p:cNvPr id="238" name="Rectangle 237"/>
          <p:cNvSpPr/>
          <p:nvPr/>
        </p:nvSpPr>
        <p:spPr>
          <a:xfrm>
            <a:off x="4008838" y="5457589"/>
            <a:ext cx="252000" cy="252000"/>
          </a:xfrm>
          <a:prstGeom prst="rect">
            <a:avLst/>
          </a:prstGeom>
          <a:pattFill prst="wdDnDiag">
            <a:fgClr>
              <a:srgbClr val="7D54D8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Eras Medium ITC" panose="020B0602030504020804" pitchFamily="34" charset="0"/>
            </a:endParaRPr>
          </a:p>
        </p:txBody>
      </p:sp>
      <p:sp>
        <p:nvSpPr>
          <p:cNvPr id="239" name="Rectangle 238"/>
          <p:cNvSpPr/>
          <p:nvPr/>
        </p:nvSpPr>
        <p:spPr>
          <a:xfrm>
            <a:off x="4010542" y="5012713"/>
            <a:ext cx="252000" cy="252000"/>
          </a:xfrm>
          <a:prstGeom prst="rect">
            <a:avLst/>
          </a:prstGeom>
          <a:pattFill prst="wdDnDiag">
            <a:fgClr>
              <a:srgbClr val="92D05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Eras Medium ITC" panose="020B0602030504020804" pitchFamily="34" charset="0"/>
            </a:endParaRPr>
          </a:p>
        </p:txBody>
      </p:sp>
      <p:sp>
        <p:nvSpPr>
          <p:cNvPr id="240" name="Rectangle 239"/>
          <p:cNvSpPr/>
          <p:nvPr/>
        </p:nvSpPr>
        <p:spPr>
          <a:xfrm>
            <a:off x="4008838" y="4732306"/>
            <a:ext cx="252000" cy="252000"/>
          </a:xfrm>
          <a:prstGeom prst="rect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Eras Medium ITC" panose="020B0602030504020804" pitchFamily="34" charset="0"/>
            </a:endParaRPr>
          </a:p>
        </p:txBody>
      </p:sp>
      <p:sp>
        <p:nvSpPr>
          <p:cNvPr id="93" name="Rectangle avec coin rogné 92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4" name="ZoneTexte 93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96" name="Groupe 9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97" name="Groupe 9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9" name="Groupe 9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04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05" name="Groupe 104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06" name="Groupe 105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114" name="Groupe 113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117" name="Groupe 116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120" name="Arc 119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121" name="Rectangle 120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122" name="Arc 121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118" name="Ellipse 117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119" name="Ellipse 11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115" name="Rectangle 114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116" name="Rectangle 115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07" name="Groupe 106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08" name="Groupe 107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12" name="Image 111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13" name="Image 112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09" name="Image 108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0" name="Ellipse 9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02" name="Ellipse 101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03" name="Ellipse 102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98" name="Image 9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8884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99364" y="1054419"/>
            <a:ext cx="6075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Extensive  laser  safety  system  study</a:t>
            </a:r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pPr marL="285750" indent="-285750">
              <a:buFontTx/>
              <a:buChar char="-"/>
            </a:pPr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endParaRPr lang="en-GB" sz="2000" dirty="0" smtClean="0">
              <a:solidFill>
                <a:srgbClr val="484176"/>
              </a:solidFill>
              <a:latin typeface="Eras Medium ITC" panose="020B0602030504020804" pitchFamily="34" charset="0"/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4525448" y="1830102"/>
            <a:ext cx="6777125" cy="4689061"/>
            <a:chOff x="2497561" y="5617"/>
            <a:chExt cx="9630509" cy="6852383"/>
          </a:xfrm>
        </p:grpSpPr>
        <p:sp>
          <p:nvSpPr>
            <p:cNvPr id="50" name="Arc 49"/>
            <p:cNvSpPr/>
            <p:nvPr/>
          </p:nvSpPr>
          <p:spPr>
            <a:xfrm rot="16200000">
              <a:off x="3257840" y="246864"/>
              <a:ext cx="750096" cy="728409"/>
            </a:xfrm>
            <a:prstGeom prst="arc">
              <a:avLst>
                <a:gd name="adj1" fmla="val 16354143"/>
                <a:gd name="adj2" fmla="val 18581626"/>
              </a:avLst>
            </a:prstGeom>
            <a:ln>
              <a:solidFill>
                <a:srgbClr val="0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grpSp>
          <p:nvGrpSpPr>
            <p:cNvPr id="51" name="Grouper 72"/>
            <p:cNvGrpSpPr/>
            <p:nvPr/>
          </p:nvGrpSpPr>
          <p:grpSpPr>
            <a:xfrm flipV="1">
              <a:off x="4270996" y="616394"/>
              <a:ext cx="1257137" cy="1209739"/>
              <a:chOff x="1444363" y="4615330"/>
              <a:chExt cx="1257137" cy="1209739"/>
            </a:xfrm>
          </p:grpSpPr>
          <p:cxnSp>
            <p:nvCxnSpPr>
              <p:cNvPr id="188" name="Connecteur droit 187"/>
              <p:cNvCxnSpPr/>
              <p:nvPr/>
            </p:nvCxnSpPr>
            <p:spPr>
              <a:xfrm>
                <a:off x="2188410" y="4615330"/>
                <a:ext cx="417824" cy="1209739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9" name="Arc 188"/>
              <p:cNvSpPr/>
              <p:nvPr/>
            </p:nvSpPr>
            <p:spPr>
              <a:xfrm rot="14288480" flipV="1">
                <a:off x="1878092" y="4290870"/>
                <a:ext cx="389680" cy="1257137"/>
              </a:xfrm>
              <a:prstGeom prst="arc">
                <a:avLst>
                  <a:gd name="adj1" fmla="val 16354143"/>
                  <a:gd name="adj2" fmla="val 18339205"/>
                </a:avLst>
              </a:prstGeom>
              <a:ln>
                <a:solidFill>
                  <a:srgbClr val="00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sp>
          <p:nvSpPr>
            <p:cNvPr id="52" name="Rectangle 51"/>
            <p:cNvSpPr/>
            <p:nvPr/>
          </p:nvSpPr>
          <p:spPr>
            <a:xfrm>
              <a:off x="3182070" y="623055"/>
              <a:ext cx="8946000" cy="4745472"/>
            </a:xfrm>
            <a:prstGeom prst="rect">
              <a:avLst/>
            </a:pr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3185489" y="621897"/>
              <a:ext cx="2258973" cy="2273071"/>
            </a:xfrm>
            <a:prstGeom prst="rect">
              <a:avLst/>
            </a:pr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210168" y="2159034"/>
              <a:ext cx="2215777" cy="7074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/>
                <a:t>PC table </a:t>
              </a:r>
              <a:r>
                <a:rPr lang="en-GB" sz="1400" dirty="0"/>
                <a:t>+ </a:t>
              </a:r>
              <a:r>
                <a:rPr lang="en-GB" sz="1400" dirty="0" smtClean="0"/>
                <a:t>shelf</a:t>
              </a:r>
              <a:endParaRPr lang="en-GB" sz="1400" dirty="0"/>
            </a:p>
          </p:txBody>
        </p:sp>
        <p:cxnSp>
          <p:nvCxnSpPr>
            <p:cNvPr id="55" name="Connecteur droit avec flèche 54"/>
            <p:cNvCxnSpPr/>
            <p:nvPr/>
          </p:nvCxnSpPr>
          <p:spPr>
            <a:xfrm flipV="1">
              <a:off x="7994984" y="3703829"/>
              <a:ext cx="1256400" cy="0"/>
            </a:xfrm>
            <a:prstGeom prst="straightConnector1">
              <a:avLst/>
            </a:prstGeom>
            <a:ln>
              <a:solidFill>
                <a:srgbClr val="0D0D0D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ZoneTexte 55"/>
            <p:cNvSpPr txBox="1"/>
            <p:nvPr/>
          </p:nvSpPr>
          <p:spPr>
            <a:xfrm>
              <a:off x="8452491" y="3771137"/>
              <a:ext cx="676334" cy="45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1 m</a:t>
              </a:r>
            </a:p>
          </p:txBody>
        </p:sp>
        <p:cxnSp>
          <p:nvCxnSpPr>
            <p:cNvPr id="57" name="Connecteur droit avec flèche 56"/>
            <p:cNvCxnSpPr/>
            <p:nvPr/>
          </p:nvCxnSpPr>
          <p:spPr>
            <a:xfrm>
              <a:off x="7849559" y="695773"/>
              <a:ext cx="0" cy="1461378"/>
            </a:xfrm>
            <a:prstGeom prst="straightConnector1">
              <a:avLst/>
            </a:prstGeom>
            <a:ln>
              <a:solidFill>
                <a:srgbClr val="0D0D0D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ZoneTexte 57"/>
            <p:cNvSpPr txBox="1"/>
            <p:nvPr/>
          </p:nvSpPr>
          <p:spPr>
            <a:xfrm>
              <a:off x="7892144" y="1300184"/>
              <a:ext cx="818123" cy="45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1.3m</a:t>
              </a:r>
              <a:endParaRPr lang="en-GB" sz="1400" dirty="0"/>
            </a:p>
          </p:txBody>
        </p:sp>
        <p:sp>
          <p:nvSpPr>
            <p:cNvPr id="59" name="ZoneTexte 58"/>
            <p:cNvSpPr txBox="1"/>
            <p:nvPr/>
          </p:nvSpPr>
          <p:spPr>
            <a:xfrm>
              <a:off x="4418178" y="3264380"/>
              <a:ext cx="676334" cy="45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1</a:t>
              </a:r>
              <a:r>
                <a:rPr lang="en-GB" sz="1400" dirty="0" smtClean="0"/>
                <a:t> </a:t>
              </a:r>
              <a:r>
                <a:rPr lang="en-GB" sz="1400" dirty="0"/>
                <a:t>m</a:t>
              </a:r>
            </a:p>
          </p:txBody>
        </p:sp>
        <p:sp>
          <p:nvSpPr>
            <p:cNvPr id="60" name="Rectangle 59"/>
            <p:cNvSpPr/>
            <p:nvPr/>
          </p:nvSpPr>
          <p:spPr>
            <a:xfrm rot="10800000" flipH="1">
              <a:off x="10649333" y="645820"/>
              <a:ext cx="1116000" cy="496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rgbClr val="FF0000"/>
                  </a:solidFill>
                </a:rPr>
                <a:t> </a:t>
              </a:r>
            </a:p>
          </p:txBody>
        </p:sp>
        <p:sp>
          <p:nvSpPr>
            <p:cNvPr id="61" name="Ellipse 60"/>
            <p:cNvSpPr/>
            <p:nvPr/>
          </p:nvSpPr>
          <p:spPr>
            <a:xfrm>
              <a:off x="3525313" y="1664336"/>
              <a:ext cx="446438" cy="46375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T</a:t>
              </a:r>
            </a:p>
          </p:txBody>
        </p:sp>
        <p:sp>
          <p:nvSpPr>
            <p:cNvPr id="62" name="ZoneTexte 61"/>
            <p:cNvSpPr txBox="1"/>
            <p:nvPr/>
          </p:nvSpPr>
          <p:spPr>
            <a:xfrm>
              <a:off x="5900218" y="2611370"/>
              <a:ext cx="952822" cy="45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1.25m</a:t>
              </a:r>
            </a:p>
          </p:txBody>
        </p:sp>
        <p:sp>
          <p:nvSpPr>
            <p:cNvPr id="63" name="ZoneTexte 62"/>
            <p:cNvSpPr txBox="1"/>
            <p:nvPr/>
          </p:nvSpPr>
          <p:spPr>
            <a:xfrm flipH="1">
              <a:off x="10985439" y="3693597"/>
              <a:ext cx="877201" cy="45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1.1 </a:t>
              </a:r>
              <a:r>
                <a:rPr lang="en-GB" sz="1400" dirty="0"/>
                <a:t>m</a:t>
              </a:r>
            </a:p>
          </p:txBody>
        </p:sp>
        <p:cxnSp>
          <p:nvCxnSpPr>
            <p:cNvPr id="64" name="Connecteur droit avec flèche 63"/>
            <p:cNvCxnSpPr/>
            <p:nvPr/>
          </p:nvCxnSpPr>
          <p:spPr>
            <a:xfrm>
              <a:off x="5425946" y="2509653"/>
              <a:ext cx="1568731" cy="14040"/>
            </a:xfrm>
            <a:prstGeom prst="straightConnector1">
              <a:avLst/>
            </a:prstGeom>
            <a:ln>
              <a:solidFill>
                <a:srgbClr val="0D0D0D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/>
            <p:nvPr/>
          </p:nvCxnSpPr>
          <p:spPr>
            <a:xfrm flipV="1">
              <a:off x="5199404" y="2894966"/>
              <a:ext cx="14042" cy="1124095"/>
            </a:xfrm>
            <a:prstGeom prst="straightConnector1">
              <a:avLst/>
            </a:prstGeom>
            <a:ln>
              <a:solidFill>
                <a:srgbClr val="0D0D0D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ZoneTexte 65"/>
            <p:cNvSpPr txBox="1"/>
            <p:nvPr/>
          </p:nvSpPr>
          <p:spPr>
            <a:xfrm>
              <a:off x="6010761" y="3811585"/>
              <a:ext cx="877201" cy="45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0.9 </a:t>
              </a:r>
              <a:r>
                <a:rPr lang="en-GB" sz="1400" dirty="0"/>
                <a:t>m</a:t>
              </a: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5695177" y="4542655"/>
              <a:ext cx="111600" cy="118800"/>
            </a:xfrm>
            <a:prstGeom prst="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693526" y="5120335"/>
              <a:ext cx="111600" cy="118800"/>
            </a:xfrm>
            <a:prstGeom prst="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3205934" y="4534189"/>
              <a:ext cx="111600" cy="118800"/>
            </a:xfrm>
            <a:prstGeom prst="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3204283" y="5124568"/>
              <a:ext cx="111600" cy="118800"/>
            </a:xfrm>
            <a:prstGeom prst="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cxnSp>
          <p:nvCxnSpPr>
            <p:cNvPr id="71" name="Connecteur droit 70"/>
            <p:cNvCxnSpPr/>
            <p:nvPr/>
          </p:nvCxnSpPr>
          <p:spPr>
            <a:xfrm flipH="1" flipV="1">
              <a:off x="3260083" y="300987"/>
              <a:ext cx="1047772" cy="313839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ZoneTexte 71"/>
            <p:cNvSpPr txBox="1"/>
            <p:nvPr/>
          </p:nvSpPr>
          <p:spPr>
            <a:xfrm flipH="1">
              <a:off x="10699898" y="793188"/>
              <a:ext cx="402209" cy="45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</a:rPr>
                <a:t>E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73" name="Connecteur droit avec flèche 72"/>
            <p:cNvCxnSpPr/>
            <p:nvPr/>
          </p:nvCxnSpPr>
          <p:spPr>
            <a:xfrm flipV="1">
              <a:off x="10734713" y="1218983"/>
              <a:ext cx="0" cy="936000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ZoneTexte 73"/>
            <p:cNvSpPr txBox="1"/>
            <p:nvPr/>
          </p:nvSpPr>
          <p:spPr>
            <a:xfrm flipH="1">
              <a:off x="10931919" y="1469069"/>
              <a:ext cx="877201" cy="45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0.9 </a:t>
              </a:r>
              <a:r>
                <a:rPr lang="en-GB" sz="1400" dirty="0"/>
                <a:t>m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330765" y="4158579"/>
              <a:ext cx="2271600" cy="1134000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64000"/>
              </a:schemeClr>
            </a:solidFill>
            <a:ln>
              <a:solidFill>
                <a:srgbClr val="8EB4E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b="1" dirty="0" smtClean="0">
                <a:solidFill>
                  <a:schemeClr val="tx1"/>
                </a:solidFill>
              </a:endParaRPr>
            </a:p>
            <a:p>
              <a:pPr algn="ctr"/>
              <a:endParaRPr lang="en-GB" sz="1400" dirty="0"/>
            </a:p>
          </p:txBody>
        </p:sp>
        <p:grpSp>
          <p:nvGrpSpPr>
            <p:cNvPr id="76" name="Grouper 4"/>
            <p:cNvGrpSpPr/>
            <p:nvPr/>
          </p:nvGrpSpPr>
          <p:grpSpPr>
            <a:xfrm>
              <a:off x="9100940" y="2121312"/>
              <a:ext cx="1830987" cy="3184067"/>
              <a:chOff x="6375907" y="2168752"/>
              <a:chExt cx="1830987" cy="3184067"/>
            </a:xfrm>
          </p:grpSpPr>
          <p:sp>
            <p:nvSpPr>
              <p:cNvPr id="183" name="Rectangle 182"/>
              <p:cNvSpPr/>
              <p:nvPr/>
            </p:nvSpPr>
            <p:spPr>
              <a:xfrm>
                <a:off x="6540663" y="2318019"/>
                <a:ext cx="1512000" cy="30348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  <a:alpha val="63000"/>
                </a:schemeClr>
              </a:solidFill>
              <a:ln>
                <a:solidFill>
                  <a:srgbClr val="8EB4E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184" name="Rectangle 183"/>
              <p:cNvSpPr/>
              <p:nvPr/>
            </p:nvSpPr>
            <p:spPr>
              <a:xfrm rot="5400000" flipV="1">
                <a:off x="6997226" y="2166803"/>
                <a:ext cx="111600" cy="118800"/>
              </a:xfrm>
              <a:prstGeom prst="rect">
                <a:avLst/>
              </a:prstGeom>
              <a:solidFill>
                <a:srgbClr val="FFC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85" name="Rectangle 184"/>
              <p:cNvSpPr/>
              <p:nvPr/>
            </p:nvSpPr>
            <p:spPr>
              <a:xfrm rot="5400000" flipV="1">
                <a:off x="7515613" y="2165152"/>
                <a:ext cx="111600" cy="118800"/>
              </a:xfrm>
              <a:prstGeom prst="rect">
                <a:avLst/>
              </a:prstGeom>
              <a:solidFill>
                <a:srgbClr val="FFC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86" name="Rectangle 185"/>
              <p:cNvSpPr/>
              <p:nvPr/>
            </p:nvSpPr>
            <p:spPr>
              <a:xfrm rot="5400000" flipV="1">
                <a:off x="6379507" y="5189321"/>
                <a:ext cx="111600" cy="118800"/>
              </a:xfrm>
              <a:prstGeom prst="rect">
                <a:avLst/>
              </a:prstGeom>
              <a:solidFill>
                <a:srgbClr val="FFC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87" name="Rectangle 186"/>
              <p:cNvSpPr/>
              <p:nvPr/>
            </p:nvSpPr>
            <p:spPr>
              <a:xfrm rot="5400000" flipV="1">
                <a:off x="8091694" y="5187670"/>
                <a:ext cx="111600" cy="118800"/>
              </a:xfrm>
              <a:prstGeom prst="rect">
                <a:avLst/>
              </a:prstGeom>
              <a:solidFill>
                <a:srgbClr val="FFC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grpSp>
          <p:nvGrpSpPr>
            <p:cNvPr id="77" name="Grouper 10"/>
            <p:cNvGrpSpPr/>
            <p:nvPr/>
          </p:nvGrpSpPr>
          <p:grpSpPr>
            <a:xfrm>
              <a:off x="6646721" y="2116253"/>
              <a:ext cx="1552067" cy="3188744"/>
              <a:chOff x="3947088" y="2163692"/>
              <a:chExt cx="1552067" cy="3188744"/>
            </a:xfrm>
          </p:grpSpPr>
          <p:sp>
            <p:nvSpPr>
              <p:cNvPr id="177" name="Rectangle 176"/>
              <p:cNvSpPr/>
              <p:nvPr/>
            </p:nvSpPr>
            <p:spPr>
              <a:xfrm>
                <a:off x="4167165" y="2317636"/>
                <a:ext cx="1134000" cy="30348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  <a:alpha val="65000"/>
                </a:schemeClr>
              </a:solidFill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178" name="Rectangle 177"/>
              <p:cNvSpPr/>
              <p:nvPr/>
            </p:nvSpPr>
            <p:spPr>
              <a:xfrm rot="5400000" flipV="1">
                <a:off x="4427762" y="2161738"/>
                <a:ext cx="111600" cy="118800"/>
              </a:xfrm>
              <a:prstGeom prst="rect">
                <a:avLst/>
              </a:prstGeom>
              <a:solidFill>
                <a:srgbClr val="FFC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79" name="Rectangle 178"/>
              <p:cNvSpPr/>
              <p:nvPr/>
            </p:nvSpPr>
            <p:spPr>
              <a:xfrm rot="5400000" flipV="1">
                <a:off x="4977899" y="2160092"/>
                <a:ext cx="111600" cy="118800"/>
              </a:xfrm>
              <a:prstGeom prst="rect">
                <a:avLst/>
              </a:prstGeom>
              <a:solidFill>
                <a:srgbClr val="FFC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grpSp>
            <p:nvGrpSpPr>
              <p:cNvPr id="180" name="Grouper 41"/>
              <p:cNvGrpSpPr/>
              <p:nvPr/>
            </p:nvGrpSpPr>
            <p:grpSpPr>
              <a:xfrm flipV="1">
                <a:off x="3947088" y="5192642"/>
                <a:ext cx="1552067" cy="114300"/>
                <a:chOff x="3947088" y="1167797"/>
                <a:chExt cx="1552067" cy="114300"/>
              </a:xfrm>
            </p:grpSpPr>
            <p:sp>
              <p:nvSpPr>
                <p:cNvPr id="181" name="Rectangle 180"/>
                <p:cNvSpPr/>
                <p:nvPr/>
              </p:nvSpPr>
              <p:spPr>
                <a:xfrm rot="16200000">
                  <a:off x="3950688" y="1166897"/>
                  <a:ext cx="111600" cy="118800"/>
                </a:xfrm>
                <a:prstGeom prst="rect">
                  <a:avLst/>
                </a:prstGeom>
                <a:solidFill>
                  <a:srgbClr val="FFC0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182" name="Rectangle 181"/>
                <p:cNvSpPr/>
                <p:nvPr/>
              </p:nvSpPr>
              <p:spPr>
                <a:xfrm rot="16200000">
                  <a:off x="5383955" y="1164197"/>
                  <a:ext cx="111600" cy="118800"/>
                </a:xfrm>
                <a:prstGeom prst="rect">
                  <a:avLst/>
                </a:prstGeom>
                <a:solidFill>
                  <a:srgbClr val="FFC0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</p:grpSp>
        </p:grpSp>
        <p:cxnSp>
          <p:nvCxnSpPr>
            <p:cNvPr id="78" name="Connecteur droit avec flèche 77"/>
            <p:cNvCxnSpPr>
              <a:cxnSpLocks noChangeAspect="1"/>
            </p:cNvCxnSpPr>
            <p:nvPr/>
          </p:nvCxnSpPr>
          <p:spPr>
            <a:xfrm flipH="1" flipV="1">
              <a:off x="5728692" y="4139035"/>
              <a:ext cx="1131008" cy="18219"/>
            </a:xfrm>
            <a:prstGeom prst="straightConnector1">
              <a:avLst/>
            </a:prstGeom>
            <a:ln>
              <a:solidFill>
                <a:srgbClr val="0D0D0D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Ellipse 78"/>
            <p:cNvSpPr/>
            <p:nvPr/>
          </p:nvSpPr>
          <p:spPr>
            <a:xfrm>
              <a:off x="7972165" y="646381"/>
              <a:ext cx="288000" cy="288000"/>
            </a:xfrm>
            <a:prstGeom prst="ellipse">
              <a:avLst/>
            </a:prstGeom>
            <a:solidFill>
              <a:srgbClr val="FA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grpSp>
          <p:nvGrpSpPr>
            <p:cNvPr id="80" name="Groupe 79"/>
            <p:cNvGrpSpPr>
              <a:grpSpLocks noChangeAspect="1"/>
            </p:cNvGrpSpPr>
            <p:nvPr/>
          </p:nvGrpSpPr>
          <p:grpSpPr>
            <a:xfrm rot="5400000">
              <a:off x="4996063" y="2046338"/>
              <a:ext cx="540000" cy="277273"/>
              <a:chOff x="3623546" y="5805913"/>
              <a:chExt cx="713507" cy="366364"/>
            </a:xfrm>
          </p:grpSpPr>
          <p:sp>
            <p:nvSpPr>
              <p:cNvPr id="174" name="Rectangle à coins arrondis 173"/>
              <p:cNvSpPr/>
              <p:nvPr/>
            </p:nvSpPr>
            <p:spPr>
              <a:xfrm>
                <a:off x="3623546" y="5805913"/>
                <a:ext cx="713507" cy="366364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rgbClr val="421DA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75" name="Larme 174"/>
              <p:cNvSpPr>
                <a:spLocks noChangeAspect="1"/>
              </p:cNvSpPr>
              <p:nvPr/>
            </p:nvSpPr>
            <p:spPr>
              <a:xfrm>
                <a:off x="3722888" y="5874595"/>
                <a:ext cx="252000" cy="229092"/>
              </a:xfrm>
              <a:prstGeom prst="teardrop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76" name="Larme 175"/>
              <p:cNvSpPr>
                <a:spLocks noChangeAspect="1"/>
              </p:cNvSpPr>
              <p:nvPr/>
            </p:nvSpPr>
            <p:spPr>
              <a:xfrm flipH="1">
                <a:off x="3986198" y="5874595"/>
                <a:ext cx="252000" cy="229007"/>
              </a:xfrm>
              <a:prstGeom prst="teardrop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</p:grpSp>
        <p:grpSp>
          <p:nvGrpSpPr>
            <p:cNvPr id="81" name="Groupe 80"/>
            <p:cNvGrpSpPr>
              <a:grpSpLocks noChangeAspect="1"/>
            </p:cNvGrpSpPr>
            <p:nvPr/>
          </p:nvGrpSpPr>
          <p:grpSpPr>
            <a:xfrm>
              <a:off x="6450817" y="651744"/>
              <a:ext cx="540000" cy="277273"/>
              <a:chOff x="3623546" y="5805913"/>
              <a:chExt cx="713507" cy="366364"/>
            </a:xfrm>
          </p:grpSpPr>
          <p:sp>
            <p:nvSpPr>
              <p:cNvPr id="171" name="Rectangle à coins arrondis 170"/>
              <p:cNvSpPr/>
              <p:nvPr/>
            </p:nvSpPr>
            <p:spPr>
              <a:xfrm>
                <a:off x="3623546" y="5805913"/>
                <a:ext cx="713507" cy="366364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72" name="Larme 171"/>
              <p:cNvSpPr>
                <a:spLocks noChangeAspect="1"/>
              </p:cNvSpPr>
              <p:nvPr/>
            </p:nvSpPr>
            <p:spPr>
              <a:xfrm>
                <a:off x="3722888" y="5874595"/>
                <a:ext cx="252000" cy="229092"/>
              </a:xfrm>
              <a:prstGeom prst="teardrop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73" name="Larme 172"/>
              <p:cNvSpPr>
                <a:spLocks noChangeAspect="1"/>
              </p:cNvSpPr>
              <p:nvPr/>
            </p:nvSpPr>
            <p:spPr>
              <a:xfrm flipH="1">
                <a:off x="3986198" y="5874595"/>
                <a:ext cx="252000" cy="229007"/>
              </a:xfrm>
              <a:prstGeom prst="teardrop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</p:grpSp>
        <p:pic>
          <p:nvPicPr>
            <p:cNvPr id="82" name="Picture 2" descr="Image associé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7561" y="611502"/>
              <a:ext cx="653737" cy="4909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3" name="Picture 2" descr="Image associé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9806" y="644448"/>
              <a:ext cx="609868" cy="4580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4" name="Rectangle 83"/>
            <p:cNvSpPr/>
            <p:nvPr/>
          </p:nvSpPr>
          <p:spPr>
            <a:xfrm>
              <a:off x="5892476" y="5374894"/>
              <a:ext cx="1105826" cy="899253"/>
            </a:xfrm>
            <a:prstGeom prst="rect">
              <a:avLst/>
            </a:prstGeom>
            <a:solidFill>
              <a:schemeClr val="accent2">
                <a:lumMod val="50000"/>
                <a:alpha val="50000"/>
              </a:schemeClr>
            </a:solidFill>
            <a:ln w="254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6176177" y="5374894"/>
              <a:ext cx="563787" cy="318132"/>
            </a:xfrm>
            <a:prstGeom prst="rect">
              <a:avLst/>
            </a:prstGeom>
            <a:solidFill>
              <a:schemeClr val="accent2">
                <a:lumMod val="50000"/>
                <a:alpha val="50000"/>
              </a:schemeClr>
            </a:solidFill>
            <a:ln w="254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pic>
          <p:nvPicPr>
            <p:cNvPr id="86" name="Picture 2" descr="Image associé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4132" y="5766155"/>
              <a:ext cx="453509" cy="340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7" name="Groupe 86"/>
            <p:cNvGrpSpPr>
              <a:grpSpLocks noChangeAspect="1"/>
            </p:cNvGrpSpPr>
            <p:nvPr/>
          </p:nvGrpSpPr>
          <p:grpSpPr>
            <a:xfrm>
              <a:off x="7620971" y="6490793"/>
              <a:ext cx="491689" cy="252467"/>
              <a:chOff x="6865083" y="6582323"/>
              <a:chExt cx="713507" cy="366363"/>
            </a:xfrm>
          </p:grpSpPr>
          <p:sp>
            <p:nvSpPr>
              <p:cNvPr id="168" name="Rectangle à coins arrondis 167"/>
              <p:cNvSpPr/>
              <p:nvPr/>
            </p:nvSpPr>
            <p:spPr>
              <a:xfrm>
                <a:off x="6865083" y="6582323"/>
                <a:ext cx="713507" cy="366363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rgbClr val="421DA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69" name="Larme 168"/>
              <p:cNvSpPr>
                <a:spLocks noChangeAspect="1"/>
              </p:cNvSpPr>
              <p:nvPr/>
            </p:nvSpPr>
            <p:spPr>
              <a:xfrm>
                <a:off x="6964423" y="6651005"/>
                <a:ext cx="252000" cy="229092"/>
              </a:xfrm>
              <a:prstGeom prst="teardrop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70" name="Larme 169"/>
              <p:cNvSpPr>
                <a:spLocks noChangeAspect="1"/>
              </p:cNvSpPr>
              <p:nvPr/>
            </p:nvSpPr>
            <p:spPr>
              <a:xfrm flipH="1">
                <a:off x="7227734" y="6651007"/>
                <a:ext cx="252000" cy="229006"/>
              </a:xfrm>
              <a:prstGeom prst="teardrop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</p:grpSp>
        <p:grpSp>
          <p:nvGrpSpPr>
            <p:cNvPr id="88" name="Groupe 87"/>
            <p:cNvGrpSpPr>
              <a:grpSpLocks noChangeAspect="1"/>
            </p:cNvGrpSpPr>
            <p:nvPr/>
          </p:nvGrpSpPr>
          <p:grpSpPr>
            <a:xfrm>
              <a:off x="6048823" y="6303927"/>
              <a:ext cx="491689" cy="252467"/>
              <a:chOff x="4589104" y="5912780"/>
              <a:chExt cx="713507" cy="366364"/>
            </a:xfrm>
          </p:grpSpPr>
          <p:sp>
            <p:nvSpPr>
              <p:cNvPr id="165" name="Rectangle à coins arrondis 164"/>
              <p:cNvSpPr/>
              <p:nvPr/>
            </p:nvSpPr>
            <p:spPr>
              <a:xfrm>
                <a:off x="4589104" y="5912780"/>
                <a:ext cx="713507" cy="366364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66" name="Larme 165"/>
              <p:cNvSpPr>
                <a:spLocks noChangeAspect="1"/>
              </p:cNvSpPr>
              <p:nvPr/>
            </p:nvSpPr>
            <p:spPr>
              <a:xfrm>
                <a:off x="4688444" y="5981461"/>
                <a:ext cx="252000" cy="229092"/>
              </a:xfrm>
              <a:prstGeom prst="teardrop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67" name="Larme 166"/>
              <p:cNvSpPr>
                <a:spLocks noChangeAspect="1"/>
              </p:cNvSpPr>
              <p:nvPr/>
            </p:nvSpPr>
            <p:spPr>
              <a:xfrm flipH="1">
                <a:off x="4951754" y="5981457"/>
                <a:ext cx="252000" cy="229007"/>
              </a:xfrm>
              <a:prstGeom prst="teardrop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</p:grpSp>
        <p:grpSp>
          <p:nvGrpSpPr>
            <p:cNvPr id="89" name="Groupe 88"/>
            <p:cNvGrpSpPr>
              <a:grpSpLocks noChangeAspect="1"/>
            </p:cNvGrpSpPr>
            <p:nvPr/>
          </p:nvGrpSpPr>
          <p:grpSpPr>
            <a:xfrm>
              <a:off x="2852611" y="179372"/>
              <a:ext cx="317842" cy="432411"/>
              <a:chOff x="861835" y="5195552"/>
              <a:chExt cx="713490" cy="970675"/>
            </a:xfrm>
          </p:grpSpPr>
          <p:sp>
            <p:nvSpPr>
              <p:cNvPr id="161" name="Rectangle 160"/>
              <p:cNvSpPr/>
              <p:nvPr/>
            </p:nvSpPr>
            <p:spPr>
              <a:xfrm>
                <a:off x="861835" y="5580652"/>
                <a:ext cx="713490" cy="585575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62" name="Arc plein 161"/>
              <p:cNvSpPr/>
              <p:nvPr/>
            </p:nvSpPr>
            <p:spPr>
              <a:xfrm>
                <a:off x="905783" y="5195552"/>
                <a:ext cx="633415" cy="799855"/>
              </a:xfrm>
              <a:prstGeom prst="blockArc">
                <a:avLst>
                  <a:gd name="adj1" fmla="val 10800000"/>
                  <a:gd name="adj2" fmla="val 21410731"/>
                  <a:gd name="adj3" fmla="val 12581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Trapèze 162"/>
              <p:cNvSpPr/>
              <p:nvPr/>
            </p:nvSpPr>
            <p:spPr>
              <a:xfrm>
                <a:off x="1153559" y="5795152"/>
                <a:ext cx="120022" cy="292771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64" name="Ellipse 163"/>
              <p:cNvSpPr/>
              <p:nvPr/>
            </p:nvSpPr>
            <p:spPr>
              <a:xfrm>
                <a:off x="1129225" y="5719164"/>
                <a:ext cx="163058" cy="1616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</p:grpSp>
        <p:grpSp>
          <p:nvGrpSpPr>
            <p:cNvPr id="90" name="Groupe 89"/>
            <p:cNvGrpSpPr>
              <a:grpSpLocks noChangeAspect="1"/>
            </p:cNvGrpSpPr>
            <p:nvPr/>
          </p:nvGrpSpPr>
          <p:grpSpPr>
            <a:xfrm>
              <a:off x="6995483" y="6127075"/>
              <a:ext cx="317842" cy="432411"/>
              <a:chOff x="861835" y="5195552"/>
              <a:chExt cx="713490" cy="970675"/>
            </a:xfrm>
          </p:grpSpPr>
          <p:sp>
            <p:nvSpPr>
              <p:cNvPr id="157" name="Rectangle 156"/>
              <p:cNvSpPr/>
              <p:nvPr/>
            </p:nvSpPr>
            <p:spPr>
              <a:xfrm>
                <a:off x="861835" y="5580652"/>
                <a:ext cx="713490" cy="585575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58" name="Arc plein 157"/>
              <p:cNvSpPr/>
              <p:nvPr/>
            </p:nvSpPr>
            <p:spPr>
              <a:xfrm>
                <a:off x="905783" y="5195552"/>
                <a:ext cx="633415" cy="799855"/>
              </a:xfrm>
              <a:prstGeom prst="blockArc">
                <a:avLst>
                  <a:gd name="adj1" fmla="val 10800000"/>
                  <a:gd name="adj2" fmla="val 21410731"/>
                  <a:gd name="adj3" fmla="val 12581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Trapèze 158"/>
              <p:cNvSpPr/>
              <p:nvPr/>
            </p:nvSpPr>
            <p:spPr>
              <a:xfrm>
                <a:off x="1153559" y="5795152"/>
                <a:ext cx="120022" cy="292771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60" name="Ellipse 159"/>
              <p:cNvSpPr/>
              <p:nvPr/>
            </p:nvSpPr>
            <p:spPr>
              <a:xfrm>
                <a:off x="1129225" y="5719164"/>
                <a:ext cx="163058" cy="1616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</p:grpSp>
        <p:sp>
          <p:nvSpPr>
            <p:cNvPr id="91" name="Rectangle 90"/>
            <p:cNvSpPr/>
            <p:nvPr/>
          </p:nvSpPr>
          <p:spPr>
            <a:xfrm>
              <a:off x="6148673" y="5761106"/>
              <a:ext cx="599189" cy="544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b="1" dirty="0"/>
                <a:t>④</a:t>
              </a: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0138665" y="4737966"/>
              <a:ext cx="723597" cy="5444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/>
                <a:t>③</a:t>
              </a:r>
              <a:endParaRPr lang="fr-FR" b="1" dirty="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958156" y="4211520"/>
              <a:ext cx="1129640" cy="60772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3954667" y="4980676"/>
              <a:ext cx="736559" cy="215600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95" name="Rectangle 94"/>
            <p:cNvSpPr/>
            <p:nvPr/>
          </p:nvSpPr>
          <p:spPr>
            <a:xfrm rot="5400000">
              <a:off x="5377446" y="4890131"/>
              <a:ext cx="288000" cy="144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96" name="Connecteur droit avec flèche 95"/>
            <p:cNvCxnSpPr/>
            <p:nvPr/>
          </p:nvCxnSpPr>
          <p:spPr>
            <a:xfrm flipH="1">
              <a:off x="3412228" y="5098197"/>
              <a:ext cx="892865" cy="0"/>
            </a:xfrm>
            <a:prstGeom prst="straightConnector1">
              <a:avLst/>
            </a:prstGeom>
            <a:ln w="57150">
              <a:solidFill>
                <a:srgbClr val="92D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avec flèche 96"/>
            <p:cNvCxnSpPr/>
            <p:nvPr/>
          </p:nvCxnSpPr>
          <p:spPr>
            <a:xfrm flipH="1" flipV="1">
              <a:off x="3437369" y="4240378"/>
              <a:ext cx="0" cy="864000"/>
            </a:xfrm>
            <a:prstGeom prst="straightConnector1">
              <a:avLst/>
            </a:prstGeom>
            <a:ln w="57150">
              <a:solidFill>
                <a:srgbClr val="92D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avec flèche 97"/>
            <p:cNvCxnSpPr/>
            <p:nvPr/>
          </p:nvCxnSpPr>
          <p:spPr>
            <a:xfrm flipV="1">
              <a:off x="4058047" y="4543333"/>
              <a:ext cx="0" cy="288000"/>
            </a:xfrm>
            <a:prstGeom prst="straightConnector1">
              <a:avLst/>
            </a:prstGeom>
            <a:ln w="57150">
              <a:solidFill>
                <a:srgbClr val="92D050"/>
              </a:solidFill>
              <a:headEnd type="none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avec flèche 98"/>
            <p:cNvCxnSpPr/>
            <p:nvPr/>
          </p:nvCxnSpPr>
          <p:spPr>
            <a:xfrm>
              <a:off x="4823003" y="4493300"/>
              <a:ext cx="720000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avec flèche 99"/>
            <p:cNvCxnSpPr/>
            <p:nvPr/>
          </p:nvCxnSpPr>
          <p:spPr>
            <a:xfrm flipH="1" flipV="1">
              <a:off x="5324559" y="4186866"/>
              <a:ext cx="0" cy="288000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avec flèche 100"/>
            <p:cNvCxnSpPr/>
            <p:nvPr/>
          </p:nvCxnSpPr>
          <p:spPr>
            <a:xfrm flipH="1">
              <a:off x="5526883" y="4493300"/>
              <a:ext cx="2238" cy="316289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Rectangle 101"/>
            <p:cNvSpPr/>
            <p:nvPr/>
          </p:nvSpPr>
          <p:spPr>
            <a:xfrm>
              <a:off x="4748385" y="4841699"/>
              <a:ext cx="723597" cy="5444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/>
                <a:t>①</a:t>
              </a:r>
              <a:endParaRPr lang="fr-FR" b="1" dirty="0"/>
            </a:p>
          </p:txBody>
        </p:sp>
        <p:cxnSp>
          <p:nvCxnSpPr>
            <p:cNvPr id="103" name="Connecteur droit avec flèche 102"/>
            <p:cNvCxnSpPr/>
            <p:nvPr/>
          </p:nvCxnSpPr>
          <p:spPr>
            <a:xfrm flipH="1" flipV="1">
              <a:off x="3413313" y="4256209"/>
              <a:ext cx="432000" cy="0"/>
            </a:xfrm>
            <a:prstGeom prst="straightConnector1">
              <a:avLst/>
            </a:prstGeom>
            <a:ln w="57150">
              <a:solidFill>
                <a:srgbClr val="92D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avec flèche 103"/>
            <p:cNvCxnSpPr/>
            <p:nvPr/>
          </p:nvCxnSpPr>
          <p:spPr>
            <a:xfrm flipH="1" flipV="1">
              <a:off x="3824427" y="4227185"/>
              <a:ext cx="0" cy="576000"/>
            </a:xfrm>
            <a:prstGeom prst="straightConnector1">
              <a:avLst/>
            </a:prstGeom>
            <a:ln w="57150">
              <a:solidFill>
                <a:srgbClr val="92D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avec flèche 104"/>
            <p:cNvCxnSpPr/>
            <p:nvPr/>
          </p:nvCxnSpPr>
          <p:spPr>
            <a:xfrm flipH="1" flipV="1">
              <a:off x="3787759" y="4791557"/>
              <a:ext cx="252000" cy="0"/>
            </a:xfrm>
            <a:prstGeom prst="straightConnector1">
              <a:avLst/>
            </a:prstGeom>
            <a:ln w="57150">
              <a:solidFill>
                <a:srgbClr val="92D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Rectangle 105"/>
            <p:cNvSpPr/>
            <p:nvPr/>
          </p:nvSpPr>
          <p:spPr>
            <a:xfrm>
              <a:off x="6163892" y="5372658"/>
              <a:ext cx="576072" cy="39234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5670541" y="4791556"/>
              <a:ext cx="1187113" cy="326355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63000"/>
              </a:schemeClr>
            </a:solidFill>
            <a:ln>
              <a:solidFill>
                <a:srgbClr val="8EB4E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7549585" y="4859207"/>
              <a:ext cx="371082" cy="347099"/>
            </a:xfrm>
            <a:prstGeom prst="rect">
              <a:avLst/>
            </a:prstGeom>
            <a:pattFill prst="wdDnDiag">
              <a:fgClr>
                <a:srgbClr val="7D54D8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109" name="Connecteur droit avec flèche 108"/>
            <p:cNvCxnSpPr/>
            <p:nvPr/>
          </p:nvCxnSpPr>
          <p:spPr>
            <a:xfrm>
              <a:off x="6445389" y="5057706"/>
              <a:ext cx="1152000" cy="0"/>
            </a:xfrm>
            <a:prstGeom prst="straightConnector1">
              <a:avLst/>
            </a:prstGeom>
            <a:ln w="57150">
              <a:solidFill>
                <a:srgbClr val="7D54D8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Rectangle 109"/>
            <p:cNvSpPr/>
            <p:nvPr/>
          </p:nvSpPr>
          <p:spPr>
            <a:xfrm>
              <a:off x="6150048" y="5768359"/>
              <a:ext cx="723597" cy="5444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/>
                <a:t>④</a:t>
              </a:r>
            </a:p>
          </p:txBody>
        </p:sp>
        <p:sp>
          <p:nvSpPr>
            <p:cNvPr id="111" name="Rectangle 110"/>
            <p:cNvSpPr/>
            <p:nvPr/>
          </p:nvSpPr>
          <p:spPr>
            <a:xfrm rot="5400000">
              <a:off x="6255716" y="5144450"/>
              <a:ext cx="391968" cy="316698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63000"/>
              </a:schemeClr>
            </a:solidFill>
            <a:ln>
              <a:solidFill>
                <a:srgbClr val="8EB4E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6310350" y="5446846"/>
              <a:ext cx="252000" cy="25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6162163" y="4810101"/>
              <a:ext cx="1818056" cy="562370"/>
            </a:xfrm>
            <a:prstGeom prst="rect">
              <a:avLst/>
            </a:prstGeom>
            <a:solidFill>
              <a:schemeClr val="accent2">
                <a:lumMod val="50000"/>
                <a:alpha val="50000"/>
              </a:schemeClr>
            </a:solidFill>
            <a:ln w="254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6937111" y="2320580"/>
              <a:ext cx="183869" cy="713820"/>
            </a:xfrm>
            <a:prstGeom prst="rect">
              <a:avLst/>
            </a:prstGeom>
            <a:pattFill prst="wdDnDiag">
              <a:fgClr>
                <a:srgbClr val="92D050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6915088" y="4001983"/>
              <a:ext cx="257752" cy="41676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7432466" y="2345321"/>
              <a:ext cx="490899" cy="2002063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118" name="Connecteur droit avec flèche 117"/>
            <p:cNvCxnSpPr>
              <a:endCxn id="116" idx="0"/>
            </p:cNvCxnSpPr>
            <p:nvPr/>
          </p:nvCxnSpPr>
          <p:spPr>
            <a:xfrm flipH="1">
              <a:off x="7043964" y="3382041"/>
              <a:ext cx="940" cy="619942"/>
            </a:xfrm>
            <a:prstGeom prst="straightConnector1">
              <a:avLst/>
            </a:prstGeom>
            <a:ln w="57150">
              <a:solidFill>
                <a:srgbClr val="92D050"/>
              </a:solidFill>
              <a:prstDash val="sysDot"/>
              <a:headEnd type="none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en angle 118"/>
            <p:cNvCxnSpPr/>
            <p:nvPr/>
          </p:nvCxnSpPr>
          <p:spPr>
            <a:xfrm>
              <a:off x="7023669" y="3409791"/>
              <a:ext cx="495664" cy="345642"/>
            </a:xfrm>
            <a:prstGeom prst="bentConnector3">
              <a:avLst>
                <a:gd name="adj1" fmla="val 50000"/>
              </a:avLst>
            </a:prstGeom>
            <a:ln w="57150">
              <a:solidFill>
                <a:srgbClr val="92D050"/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avec flèche 119"/>
            <p:cNvCxnSpPr/>
            <p:nvPr/>
          </p:nvCxnSpPr>
          <p:spPr>
            <a:xfrm>
              <a:off x="7214132" y="4136609"/>
              <a:ext cx="305201" cy="1164"/>
            </a:xfrm>
            <a:prstGeom prst="straightConnector1">
              <a:avLst/>
            </a:prstGeom>
            <a:ln w="57150">
              <a:solidFill>
                <a:srgbClr val="FF0000"/>
              </a:solidFill>
              <a:prstDash val="sysDot"/>
              <a:headEnd type="none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avec flèche 120"/>
            <p:cNvCxnSpPr/>
            <p:nvPr/>
          </p:nvCxnSpPr>
          <p:spPr>
            <a:xfrm>
              <a:off x="7710809" y="4317670"/>
              <a:ext cx="8589" cy="433038"/>
            </a:xfrm>
            <a:prstGeom prst="straightConnector1">
              <a:avLst/>
            </a:prstGeom>
            <a:ln w="57150">
              <a:solidFill>
                <a:srgbClr val="FF0000"/>
              </a:solidFill>
              <a:prstDash val="sysDot"/>
              <a:headEnd type="none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Rectangle 121"/>
            <p:cNvSpPr/>
            <p:nvPr/>
          </p:nvSpPr>
          <p:spPr>
            <a:xfrm>
              <a:off x="7181327" y="4303356"/>
              <a:ext cx="723597" cy="5444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/>
                <a:t>②</a:t>
              </a:r>
              <a:endParaRPr lang="fr-FR" b="1" dirty="0"/>
            </a:p>
          </p:txBody>
        </p:sp>
        <p:cxnSp>
          <p:nvCxnSpPr>
            <p:cNvPr id="123" name="Connecteur en angle 122"/>
            <p:cNvCxnSpPr>
              <a:stCxn id="115" idx="2"/>
            </p:cNvCxnSpPr>
            <p:nvPr/>
          </p:nvCxnSpPr>
          <p:spPr>
            <a:xfrm rot="5400000" flipH="1" flipV="1">
              <a:off x="7069627" y="2541210"/>
              <a:ext cx="406429" cy="487592"/>
            </a:xfrm>
            <a:prstGeom prst="bentConnector4">
              <a:avLst>
                <a:gd name="adj1" fmla="val -101243"/>
                <a:gd name="adj2" fmla="val 50050"/>
              </a:avLst>
            </a:prstGeom>
            <a:ln w="57150">
              <a:solidFill>
                <a:srgbClr val="92D050"/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avec flèche 123"/>
            <p:cNvCxnSpPr/>
            <p:nvPr/>
          </p:nvCxnSpPr>
          <p:spPr>
            <a:xfrm flipV="1">
              <a:off x="7249504" y="3767862"/>
              <a:ext cx="21997" cy="1050269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avec flèche 124"/>
            <p:cNvCxnSpPr/>
            <p:nvPr/>
          </p:nvCxnSpPr>
          <p:spPr>
            <a:xfrm flipH="1">
              <a:off x="7098076" y="3767862"/>
              <a:ext cx="0" cy="216000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avec flèche 125"/>
            <p:cNvCxnSpPr/>
            <p:nvPr/>
          </p:nvCxnSpPr>
          <p:spPr>
            <a:xfrm>
              <a:off x="7070132" y="3770130"/>
              <a:ext cx="216000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Rectangle 126"/>
            <p:cNvSpPr/>
            <p:nvPr/>
          </p:nvSpPr>
          <p:spPr>
            <a:xfrm rot="5400000">
              <a:off x="6987605" y="2918524"/>
              <a:ext cx="108000" cy="252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6869429" y="2250481"/>
              <a:ext cx="1117932" cy="2574311"/>
            </a:xfrm>
            <a:prstGeom prst="rect">
              <a:avLst/>
            </a:prstGeom>
            <a:solidFill>
              <a:schemeClr val="accent2">
                <a:lumMod val="50000"/>
                <a:alpha val="50000"/>
              </a:schemeClr>
            </a:solidFill>
            <a:ln w="254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6894915" y="2289458"/>
              <a:ext cx="532808" cy="1702242"/>
            </a:xfrm>
            <a:prstGeom prst="rect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319390" y="5659330"/>
              <a:ext cx="252000" cy="108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3868966" y="4971377"/>
              <a:ext cx="102784" cy="23419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32" name="Forme en L 131"/>
            <p:cNvSpPr/>
            <p:nvPr/>
          </p:nvSpPr>
          <p:spPr>
            <a:xfrm>
              <a:off x="3336326" y="4161441"/>
              <a:ext cx="1417158" cy="1117080"/>
            </a:xfrm>
            <a:prstGeom prst="corner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33" name="Double vague 132"/>
            <p:cNvSpPr/>
            <p:nvPr/>
          </p:nvSpPr>
          <p:spPr>
            <a:xfrm rot="10800000">
              <a:off x="4262844" y="5423142"/>
              <a:ext cx="1456847" cy="149499"/>
            </a:xfrm>
            <a:prstGeom prst="doubleWave">
              <a:avLst>
                <a:gd name="adj1" fmla="val 12500"/>
                <a:gd name="adj2" fmla="val -1124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34" name="Double vague 133"/>
            <p:cNvSpPr/>
            <p:nvPr/>
          </p:nvSpPr>
          <p:spPr>
            <a:xfrm>
              <a:off x="4315125" y="6658061"/>
              <a:ext cx="1080136" cy="148043"/>
            </a:xfrm>
            <a:prstGeom prst="doubleWave">
              <a:avLst>
                <a:gd name="adj1" fmla="val 12500"/>
                <a:gd name="adj2" fmla="val 805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grpSp>
          <p:nvGrpSpPr>
            <p:cNvPr id="135" name="Groupe 134"/>
            <p:cNvGrpSpPr/>
            <p:nvPr/>
          </p:nvGrpSpPr>
          <p:grpSpPr>
            <a:xfrm>
              <a:off x="2532948" y="1110983"/>
              <a:ext cx="560712" cy="113858"/>
              <a:chOff x="2552062" y="2137110"/>
              <a:chExt cx="560712" cy="126741"/>
            </a:xfrm>
          </p:grpSpPr>
          <p:sp>
            <p:nvSpPr>
              <p:cNvPr id="154" name="Rectangle à coins arrondis 153"/>
              <p:cNvSpPr/>
              <p:nvPr/>
            </p:nvSpPr>
            <p:spPr>
              <a:xfrm>
                <a:off x="2552062" y="2143630"/>
                <a:ext cx="192631" cy="120221"/>
              </a:xfrm>
              <a:prstGeom prst="roundRect">
                <a:avLst/>
              </a:prstGeom>
              <a:solidFill>
                <a:srgbClr val="00B050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55" name="Rectangle à coins arrondis 154"/>
              <p:cNvSpPr/>
              <p:nvPr/>
            </p:nvSpPr>
            <p:spPr>
              <a:xfrm>
                <a:off x="2731894" y="2140582"/>
                <a:ext cx="192631" cy="120221"/>
              </a:xfrm>
              <a:prstGeom prst="roundRect">
                <a:avLst/>
              </a:prstGeom>
              <a:solidFill>
                <a:srgbClr val="FFC000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56" name="Rectangle à coins arrondis 155"/>
              <p:cNvSpPr/>
              <p:nvPr/>
            </p:nvSpPr>
            <p:spPr>
              <a:xfrm>
                <a:off x="2920143" y="2137110"/>
                <a:ext cx="192631" cy="120220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</p:grpSp>
        <p:sp>
          <p:nvSpPr>
            <p:cNvPr id="136" name="Flèche vers le haut 135"/>
            <p:cNvSpPr/>
            <p:nvPr/>
          </p:nvSpPr>
          <p:spPr>
            <a:xfrm flipV="1">
              <a:off x="6258258" y="5196100"/>
              <a:ext cx="378478" cy="406781"/>
            </a:xfrm>
            <a:prstGeom prst="upArrow">
              <a:avLst/>
            </a:prstGeom>
            <a:solidFill>
              <a:srgbClr val="7D54D8"/>
            </a:solidFill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37" name="Rectangle 136"/>
            <p:cNvSpPr/>
            <p:nvPr/>
          </p:nvSpPr>
          <p:spPr>
            <a:xfrm rot="5400000">
              <a:off x="6674958" y="5025509"/>
              <a:ext cx="279404" cy="12434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38" name="Double vague 137"/>
            <p:cNvSpPr/>
            <p:nvPr/>
          </p:nvSpPr>
          <p:spPr>
            <a:xfrm>
              <a:off x="5360150" y="6669238"/>
              <a:ext cx="1080136" cy="148043"/>
            </a:xfrm>
            <a:prstGeom prst="doubleWave">
              <a:avLst>
                <a:gd name="adj1" fmla="val 12500"/>
                <a:gd name="adj2" fmla="val 805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39" name="Ellipse 138"/>
            <p:cNvSpPr/>
            <p:nvPr/>
          </p:nvSpPr>
          <p:spPr>
            <a:xfrm>
              <a:off x="3345312" y="3790114"/>
              <a:ext cx="180000" cy="180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40" name="Ellipse 139"/>
            <p:cNvSpPr/>
            <p:nvPr/>
          </p:nvSpPr>
          <p:spPr>
            <a:xfrm>
              <a:off x="6725057" y="3174576"/>
              <a:ext cx="180000" cy="180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grpSp>
          <p:nvGrpSpPr>
            <p:cNvPr id="141" name="Groupe 140"/>
            <p:cNvGrpSpPr/>
            <p:nvPr/>
          </p:nvGrpSpPr>
          <p:grpSpPr>
            <a:xfrm>
              <a:off x="4687112" y="1049823"/>
              <a:ext cx="560712" cy="113858"/>
              <a:chOff x="2552062" y="2137110"/>
              <a:chExt cx="560712" cy="126741"/>
            </a:xfrm>
          </p:grpSpPr>
          <p:sp>
            <p:nvSpPr>
              <p:cNvPr id="151" name="Rectangle à coins arrondis 150"/>
              <p:cNvSpPr/>
              <p:nvPr/>
            </p:nvSpPr>
            <p:spPr>
              <a:xfrm>
                <a:off x="2552062" y="2143630"/>
                <a:ext cx="192631" cy="120221"/>
              </a:xfrm>
              <a:prstGeom prst="roundRect">
                <a:avLst/>
              </a:prstGeom>
              <a:solidFill>
                <a:srgbClr val="00B050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52" name="Rectangle à coins arrondis 151"/>
              <p:cNvSpPr/>
              <p:nvPr/>
            </p:nvSpPr>
            <p:spPr>
              <a:xfrm>
                <a:off x="2731894" y="2140582"/>
                <a:ext cx="192631" cy="120221"/>
              </a:xfrm>
              <a:prstGeom prst="roundRect">
                <a:avLst/>
              </a:prstGeom>
              <a:solidFill>
                <a:srgbClr val="FFC000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53" name="Rectangle à coins arrondis 152"/>
              <p:cNvSpPr/>
              <p:nvPr/>
            </p:nvSpPr>
            <p:spPr>
              <a:xfrm>
                <a:off x="2920143" y="2137110"/>
                <a:ext cx="192631" cy="120220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</p:grpSp>
        <p:sp>
          <p:nvSpPr>
            <p:cNvPr id="142" name="Rectangle 141"/>
            <p:cNvSpPr/>
            <p:nvPr/>
          </p:nvSpPr>
          <p:spPr>
            <a:xfrm>
              <a:off x="5139244" y="1557154"/>
              <a:ext cx="317842" cy="26085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43" name="Arc plein 142"/>
            <p:cNvSpPr/>
            <p:nvPr/>
          </p:nvSpPr>
          <p:spPr>
            <a:xfrm>
              <a:off x="5158822" y="1385602"/>
              <a:ext cx="282171" cy="356315"/>
            </a:xfrm>
            <a:prstGeom prst="blockArc">
              <a:avLst>
                <a:gd name="adj1" fmla="val 10800000"/>
                <a:gd name="adj2" fmla="val 21410731"/>
                <a:gd name="adj3" fmla="val 12581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>
                <a:solidFill>
                  <a:schemeClr val="tx1"/>
                </a:solidFill>
              </a:endParaRPr>
            </a:p>
          </p:txBody>
        </p:sp>
        <p:sp>
          <p:nvSpPr>
            <p:cNvPr id="144" name="Trapèze 143"/>
            <p:cNvSpPr/>
            <p:nvPr/>
          </p:nvSpPr>
          <p:spPr>
            <a:xfrm>
              <a:off x="5269200" y="1652709"/>
              <a:ext cx="53467" cy="130422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45" name="Ellipse 144"/>
            <p:cNvSpPr/>
            <p:nvPr/>
          </p:nvSpPr>
          <p:spPr>
            <a:xfrm>
              <a:off x="5258360" y="1618858"/>
              <a:ext cx="72638" cy="72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pic>
          <p:nvPicPr>
            <p:cNvPr id="146" name="Picture 2" descr="Résultat de recherche d'images pour &quot;laser class 4&quot;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50" t="3099" r="9162" b="4246"/>
            <a:stretch/>
          </p:blipFill>
          <p:spPr bwMode="auto">
            <a:xfrm>
              <a:off x="3496683" y="5617"/>
              <a:ext cx="348630" cy="571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7" name="Picture 2" descr="Résultat de recherche d'images pour &quot;laser class 4&quot;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50" t="3099" r="9162" b="4246"/>
            <a:stretch/>
          </p:blipFill>
          <p:spPr bwMode="auto">
            <a:xfrm>
              <a:off x="6476389" y="3363169"/>
              <a:ext cx="348630" cy="571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8" name="Picture 2" descr="Résultat de recherche d'images pour &quot;laser class 4&quot;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50" t="3099" r="9162" b="4246"/>
            <a:stretch/>
          </p:blipFill>
          <p:spPr bwMode="auto">
            <a:xfrm>
              <a:off x="3581870" y="3386044"/>
              <a:ext cx="348630" cy="571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9" name="Picture 2" descr="Résultat de recherche d'images pour &quot;laser class 4&quot;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50" t="3099" r="9162" b="4246"/>
            <a:stretch/>
          </p:blipFill>
          <p:spPr bwMode="auto">
            <a:xfrm>
              <a:off x="6616662" y="6286248"/>
              <a:ext cx="348630" cy="571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0" name="Ellipse 149"/>
            <p:cNvSpPr/>
            <p:nvPr/>
          </p:nvSpPr>
          <p:spPr>
            <a:xfrm>
              <a:off x="5794221" y="5558090"/>
              <a:ext cx="180000" cy="180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1353667" y="2297349"/>
            <a:ext cx="2153809" cy="3368865"/>
            <a:chOff x="19964" y="1284352"/>
            <a:chExt cx="2823153" cy="4923108"/>
          </a:xfrm>
        </p:grpSpPr>
        <p:grpSp>
          <p:nvGrpSpPr>
            <p:cNvPr id="14" name="Groupe 13"/>
            <p:cNvGrpSpPr/>
            <p:nvPr/>
          </p:nvGrpSpPr>
          <p:grpSpPr>
            <a:xfrm>
              <a:off x="19964" y="1284352"/>
              <a:ext cx="2823153" cy="4923108"/>
              <a:chOff x="19964" y="1284352"/>
              <a:chExt cx="2823153" cy="4923108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92295" y="2589695"/>
                <a:ext cx="346855" cy="1905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94773" y="3067694"/>
                <a:ext cx="344378" cy="257007"/>
              </a:xfrm>
              <a:prstGeom prst="rect">
                <a:avLst/>
              </a:prstGeom>
              <a:solidFill>
                <a:schemeClr val="accent2">
                  <a:lumMod val="50000"/>
                  <a:alpha val="50000"/>
                </a:schemeClr>
              </a:solidFill>
              <a:ln w="254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grpSp>
            <p:nvGrpSpPr>
              <p:cNvPr id="18" name="Groupe 17"/>
              <p:cNvGrpSpPr>
                <a:grpSpLocks noChangeAspect="1"/>
              </p:cNvGrpSpPr>
              <p:nvPr/>
            </p:nvGrpSpPr>
            <p:grpSpPr>
              <a:xfrm>
                <a:off x="58191" y="3614988"/>
                <a:ext cx="623673" cy="320237"/>
                <a:chOff x="3623546" y="5805913"/>
                <a:chExt cx="713507" cy="366364"/>
              </a:xfrm>
            </p:grpSpPr>
            <p:sp>
              <p:nvSpPr>
                <p:cNvPr id="47" name="Rectangle à coins arrondis 46"/>
                <p:cNvSpPr/>
                <p:nvPr/>
              </p:nvSpPr>
              <p:spPr>
                <a:xfrm>
                  <a:off x="3623546" y="5805913"/>
                  <a:ext cx="713507" cy="366364"/>
                </a:xfrm>
                <a:prstGeom prst="round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rgbClr val="421DA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sp>
              <p:nvSpPr>
                <p:cNvPr id="48" name="Larme 47"/>
                <p:cNvSpPr>
                  <a:spLocks noChangeAspect="1"/>
                </p:cNvSpPr>
                <p:nvPr/>
              </p:nvSpPr>
              <p:spPr>
                <a:xfrm>
                  <a:off x="3722888" y="5874595"/>
                  <a:ext cx="252000" cy="229092"/>
                </a:xfrm>
                <a:prstGeom prst="teardrop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sp>
              <p:nvSpPr>
                <p:cNvPr id="49" name="Larme 48"/>
                <p:cNvSpPr>
                  <a:spLocks noChangeAspect="1"/>
                </p:cNvSpPr>
                <p:nvPr/>
              </p:nvSpPr>
              <p:spPr>
                <a:xfrm flipH="1">
                  <a:off x="3986198" y="5874595"/>
                  <a:ext cx="252000" cy="229007"/>
                </a:xfrm>
                <a:prstGeom prst="teardrop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</p:grpSp>
          <p:pic>
            <p:nvPicPr>
              <p:cNvPr id="19" name="Picture 2" descr="Image associée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964" y="4544379"/>
                <a:ext cx="714710" cy="5367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ZoneTexte 19"/>
              <p:cNvSpPr txBox="1"/>
              <p:nvPr/>
            </p:nvSpPr>
            <p:spPr>
              <a:xfrm>
                <a:off x="443352" y="2540998"/>
                <a:ext cx="884291" cy="385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/>
                  <a:t>shutter</a:t>
                </a:r>
                <a:endParaRPr lang="en-GB" sz="1050" dirty="0"/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429633" y="3052248"/>
                <a:ext cx="1508162" cy="385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/>
                  <a:t>Box + switches</a:t>
                </a:r>
                <a:endParaRPr lang="en-GB" sz="1050" dirty="0"/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691750" y="3642064"/>
                <a:ext cx="1212768" cy="385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/>
                  <a:t>Goggle box</a:t>
                </a:r>
                <a:endParaRPr lang="en-GB" sz="1050" dirty="0"/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439150" y="1897434"/>
                <a:ext cx="2403796" cy="3743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/>
                  <a:t>Emergency  stop : full stop</a:t>
                </a:r>
                <a:endParaRPr lang="en-GB" sz="1050" dirty="0"/>
              </a:p>
            </p:txBody>
          </p:sp>
          <p:sp>
            <p:nvSpPr>
              <p:cNvPr id="24" name="Ellipse 23"/>
              <p:cNvSpPr/>
              <p:nvPr/>
            </p:nvSpPr>
            <p:spPr>
              <a:xfrm>
                <a:off x="95426" y="1873933"/>
                <a:ext cx="252000" cy="252000"/>
              </a:xfrm>
              <a:prstGeom prst="ellipse">
                <a:avLst/>
              </a:prstGeom>
              <a:solidFill>
                <a:srgbClr val="FA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734675" y="4706256"/>
                <a:ext cx="1446721" cy="385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/>
                  <a:t>Laser warning</a:t>
                </a:r>
                <a:endParaRPr lang="en-GB" sz="1050" dirty="0"/>
              </a:p>
            </p:txBody>
          </p:sp>
          <p:grpSp>
            <p:nvGrpSpPr>
              <p:cNvPr id="26" name="Groupe 25"/>
              <p:cNvGrpSpPr>
                <a:grpSpLocks noChangeAspect="1"/>
              </p:cNvGrpSpPr>
              <p:nvPr/>
            </p:nvGrpSpPr>
            <p:grpSpPr>
              <a:xfrm>
                <a:off x="58191" y="4100725"/>
                <a:ext cx="623673" cy="320237"/>
                <a:chOff x="3623546" y="5805913"/>
                <a:chExt cx="713507" cy="366364"/>
              </a:xfrm>
            </p:grpSpPr>
            <p:sp>
              <p:nvSpPr>
                <p:cNvPr id="44" name="Rectangle à coins arrondis 43"/>
                <p:cNvSpPr/>
                <p:nvPr/>
              </p:nvSpPr>
              <p:spPr>
                <a:xfrm>
                  <a:off x="3623546" y="5805913"/>
                  <a:ext cx="713507" cy="366364"/>
                </a:xfrm>
                <a:prstGeom prst="round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sp>
              <p:nvSpPr>
                <p:cNvPr id="45" name="Larme 44"/>
                <p:cNvSpPr>
                  <a:spLocks noChangeAspect="1"/>
                </p:cNvSpPr>
                <p:nvPr/>
              </p:nvSpPr>
              <p:spPr>
                <a:xfrm>
                  <a:off x="3722888" y="5874595"/>
                  <a:ext cx="252000" cy="229092"/>
                </a:xfrm>
                <a:prstGeom prst="teardrop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sp>
              <p:nvSpPr>
                <p:cNvPr id="46" name="Larme 45"/>
                <p:cNvSpPr>
                  <a:spLocks noChangeAspect="1"/>
                </p:cNvSpPr>
                <p:nvPr/>
              </p:nvSpPr>
              <p:spPr>
                <a:xfrm flipH="1">
                  <a:off x="3986198" y="5874595"/>
                  <a:ext cx="252000" cy="229007"/>
                </a:xfrm>
                <a:prstGeom prst="teardrop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</p:grpSp>
          <p:sp>
            <p:nvSpPr>
              <p:cNvPr id="27" name="ZoneTexte 26"/>
              <p:cNvSpPr txBox="1"/>
              <p:nvPr/>
            </p:nvSpPr>
            <p:spPr>
              <a:xfrm>
                <a:off x="691750" y="4161440"/>
                <a:ext cx="2091859" cy="385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/>
                  <a:t>Alignment goggle box</a:t>
                </a:r>
                <a:endParaRPr lang="en-GB" sz="1050" dirty="0"/>
              </a:p>
            </p:txBody>
          </p:sp>
          <p:grpSp>
            <p:nvGrpSpPr>
              <p:cNvPr id="28" name="Groupe 27"/>
              <p:cNvGrpSpPr>
                <a:grpSpLocks noChangeAspect="1"/>
              </p:cNvGrpSpPr>
              <p:nvPr/>
            </p:nvGrpSpPr>
            <p:grpSpPr>
              <a:xfrm>
                <a:off x="78070" y="1284352"/>
                <a:ext cx="317842" cy="432411"/>
                <a:chOff x="861835" y="5195552"/>
                <a:chExt cx="713490" cy="970675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861835" y="5580652"/>
                  <a:ext cx="713490" cy="585575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sp>
              <p:nvSpPr>
                <p:cNvPr id="41" name="Arc plein 40"/>
                <p:cNvSpPr/>
                <p:nvPr/>
              </p:nvSpPr>
              <p:spPr>
                <a:xfrm>
                  <a:off x="905783" y="5195552"/>
                  <a:ext cx="633415" cy="799855"/>
                </a:xfrm>
                <a:prstGeom prst="blockArc">
                  <a:avLst>
                    <a:gd name="adj1" fmla="val 10800000"/>
                    <a:gd name="adj2" fmla="val 21410731"/>
                    <a:gd name="adj3" fmla="val 12581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Trapèze 41"/>
                <p:cNvSpPr/>
                <p:nvPr/>
              </p:nvSpPr>
              <p:spPr>
                <a:xfrm>
                  <a:off x="1153559" y="5795152"/>
                  <a:ext cx="120022" cy="292771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sp>
              <p:nvSpPr>
                <p:cNvPr id="43" name="Ellipse 42"/>
                <p:cNvSpPr/>
                <p:nvPr/>
              </p:nvSpPr>
              <p:spPr>
                <a:xfrm>
                  <a:off x="1129225" y="5719164"/>
                  <a:ext cx="163058" cy="1616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</p:grpSp>
          <p:sp>
            <p:nvSpPr>
              <p:cNvPr id="29" name="ZoneTexte 28"/>
              <p:cNvSpPr txBox="1"/>
              <p:nvPr/>
            </p:nvSpPr>
            <p:spPr>
              <a:xfrm>
                <a:off x="585851" y="1447834"/>
                <a:ext cx="1902808" cy="6125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/>
                  <a:t>Access control</a:t>
                </a:r>
              </a:p>
              <a:p>
                <a:r>
                  <a:rPr lang="en-GB" sz="1050" dirty="0" smtClean="0"/>
                  <a:t>(clearance required)</a:t>
                </a:r>
                <a:endParaRPr lang="en-GB" sz="1050" dirty="0"/>
              </a:p>
            </p:txBody>
          </p:sp>
          <p:sp>
            <p:nvSpPr>
              <p:cNvPr id="30" name="Trapèze 29"/>
              <p:cNvSpPr/>
              <p:nvPr/>
            </p:nvSpPr>
            <p:spPr>
              <a:xfrm>
                <a:off x="96963" y="5820411"/>
                <a:ext cx="597898" cy="258443"/>
              </a:xfrm>
              <a:prstGeom prst="trapezoid">
                <a:avLst>
                  <a:gd name="adj" fmla="val 0"/>
                </a:avLst>
              </a:prstGeom>
              <a:solidFill>
                <a:srgbClr val="4399A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1" name="ZoneTexte 30"/>
              <p:cNvSpPr txBox="1"/>
              <p:nvPr/>
            </p:nvSpPr>
            <p:spPr>
              <a:xfrm>
                <a:off x="851101" y="5821794"/>
                <a:ext cx="577082" cy="385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/>
                  <a:t>PLC</a:t>
                </a:r>
                <a:endParaRPr lang="en-GB" sz="1050" dirty="0"/>
              </a:p>
            </p:txBody>
          </p:sp>
          <p:sp>
            <p:nvSpPr>
              <p:cNvPr id="32" name="Double vague 31"/>
              <p:cNvSpPr/>
              <p:nvPr/>
            </p:nvSpPr>
            <p:spPr>
              <a:xfrm>
                <a:off x="42711" y="5396807"/>
                <a:ext cx="820762" cy="167485"/>
              </a:xfrm>
              <a:prstGeom prst="doubleWave">
                <a:avLst>
                  <a:gd name="adj1" fmla="val 12500"/>
                  <a:gd name="adj2" fmla="val 805"/>
                </a:avLst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33" name="ZoneTexte 32"/>
              <p:cNvSpPr txBox="1"/>
              <p:nvPr/>
            </p:nvSpPr>
            <p:spPr>
              <a:xfrm>
                <a:off x="1018971" y="5366034"/>
                <a:ext cx="1356921" cy="385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/>
                  <a:t>Laser curtain</a:t>
                </a:r>
                <a:endParaRPr lang="en-GB" sz="1050" dirty="0"/>
              </a:p>
            </p:txBody>
          </p:sp>
          <p:sp>
            <p:nvSpPr>
              <p:cNvPr id="34" name="ZoneTexte 33"/>
              <p:cNvSpPr txBox="1"/>
              <p:nvPr/>
            </p:nvSpPr>
            <p:spPr>
              <a:xfrm>
                <a:off x="427505" y="2214856"/>
                <a:ext cx="2415612" cy="3743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/>
                  <a:t>Emergency  stop : shutters</a:t>
                </a:r>
                <a:endParaRPr lang="en-GB" sz="1050" dirty="0"/>
              </a:p>
            </p:txBody>
          </p:sp>
          <p:sp>
            <p:nvSpPr>
              <p:cNvPr id="35" name="Ellipse 34"/>
              <p:cNvSpPr/>
              <p:nvPr/>
            </p:nvSpPr>
            <p:spPr>
              <a:xfrm>
                <a:off x="138646" y="2246219"/>
                <a:ext cx="180000" cy="180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grpSp>
            <p:nvGrpSpPr>
              <p:cNvPr id="36" name="Groupe 35"/>
              <p:cNvGrpSpPr/>
              <p:nvPr/>
            </p:nvGrpSpPr>
            <p:grpSpPr>
              <a:xfrm>
                <a:off x="81454" y="4959195"/>
                <a:ext cx="560712" cy="113858"/>
                <a:chOff x="2552062" y="2137110"/>
                <a:chExt cx="560712" cy="126741"/>
              </a:xfrm>
            </p:grpSpPr>
            <p:sp>
              <p:nvSpPr>
                <p:cNvPr id="37" name="Rectangle à coins arrondis 36"/>
                <p:cNvSpPr/>
                <p:nvPr/>
              </p:nvSpPr>
              <p:spPr>
                <a:xfrm>
                  <a:off x="2552062" y="2143630"/>
                  <a:ext cx="192631" cy="120221"/>
                </a:xfrm>
                <a:prstGeom prst="roundRect">
                  <a:avLst/>
                </a:prstGeom>
                <a:solidFill>
                  <a:srgbClr val="00B050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sp>
              <p:nvSpPr>
                <p:cNvPr id="38" name="Rectangle à coins arrondis 37"/>
                <p:cNvSpPr/>
                <p:nvPr/>
              </p:nvSpPr>
              <p:spPr>
                <a:xfrm>
                  <a:off x="2731894" y="2140582"/>
                  <a:ext cx="192631" cy="120221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sp>
              <p:nvSpPr>
                <p:cNvPr id="39" name="Rectangle à coins arrondis 38"/>
                <p:cNvSpPr/>
                <p:nvPr/>
              </p:nvSpPr>
              <p:spPr>
                <a:xfrm>
                  <a:off x="2920143" y="2137110"/>
                  <a:ext cx="192631" cy="120220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</p:grpSp>
        </p:grpSp>
        <p:sp>
          <p:nvSpPr>
            <p:cNvPr id="15" name="Rectangle 14"/>
            <p:cNvSpPr/>
            <p:nvPr/>
          </p:nvSpPr>
          <p:spPr>
            <a:xfrm>
              <a:off x="222169" y="3145098"/>
              <a:ext cx="224081" cy="179603"/>
            </a:xfrm>
            <a:prstGeom prst="rect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5146461" y="4688965"/>
            <a:ext cx="1596221" cy="825596"/>
          </a:xfrm>
          <a:prstGeom prst="rect">
            <a:avLst/>
          </a:prstGeom>
          <a:solidFill>
            <a:schemeClr val="accent2">
              <a:lumMod val="50000"/>
              <a:alpha val="50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/>
          </a:p>
        </p:txBody>
      </p:sp>
      <p:cxnSp>
        <p:nvCxnSpPr>
          <p:cNvPr id="12" name="Connecteur droit avec flèche 11"/>
          <p:cNvCxnSpPr/>
          <p:nvPr/>
        </p:nvCxnSpPr>
        <p:spPr>
          <a:xfrm flipV="1">
            <a:off x="10460825" y="4902856"/>
            <a:ext cx="756787" cy="0"/>
          </a:xfrm>
          <a:prstGeom prst="straightConnector1">
            <a:avLst/>
          </a:prstGeom>
          <a:ln>
            <a:solidFill>
              <a:srgbClr val="0D0D0D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rapèze 12"/>
          <p:cNvSpPr/>
          <p:nvPr/>
        </p:nvSpPr>
        <p:spPr>
          <a:xfrm>
            <a:off x="8781896" y="3019704"/>
            <a:ext cx="360141" cy="155672"/>
          </a:xfrm>
          <a:prstGeom prst="trapezoid">
            <a:avLst>
              <a:gd name="adj" fmla="val 0"/>
            </a:avLst>
          </a:prstGeom>
          <a:solidFill>
            <a:srgbClr val="4399A5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/>
          </a:p>
        </p:txBody>
      </p:sp>
      <p:sp>
        <p:nvSpPr>
          <p:cNvPr id="191" name="Rectangle avec coin rogné 190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2" name="ZoneTexte 191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193" name="Groupe 192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194" name="Groupe 193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196" name="Groupe 195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200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201" name="Groupe 200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202" name="Groupe 201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08" name="Groupe 207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11" name="Groupe 210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14" name="Arc 213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15" name="Rectangle 214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16" name="Arc 215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12" name="Ellipse 211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13" name="Ellipse 21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09" name="Rectangle 208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10" name="Rectangle 209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203" name="Groupe 202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204" name="Groupe 203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206" name="Image 205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7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7" name="Image 206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8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205" name="Image 204"/>
                    <p:cNvPicPr>
                      <a:picLocks noChangeAspect="1"/>
                    </p:cNvPicPr>
                    <p:nvPr/>
                  </p:nvPicPr>
                  <p:blipFill rotWithShape="1">
                    <a:blip r:embed="rId8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97" name="Ellipse 196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98" name="Ellipse 197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99" name="Ellipse 198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195" name="Image 194"/>
            <p:cNvPicPr>
              <a:picLocks noChangeAspect="1"/>
            </p:cNvPicPr>
            <p:nvPr/>
          </p:nvPicPr>
          <p:blipFill rotWithShape="1">
            <a:blip r:embed="rId8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23927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63321" y="1256889"/>
            <a:ext cx="480293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Next steps:</a:t>
            </a:r>
          </a:p>
          <a:p>
            <a:endParaRPr lang="en-GB" dirty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Install the missing laser boxes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Live test of the PPS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Optimise the 410 nm beam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Install the laser area in GBAR zone (breadboard on concrete block and area delimited by laser curtains)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484176"/>
              </a:solidFill>
              <a:latin typeface="Eras Medium ITC" panose="020B0602030504020804" pitchFamily="34" charset="0"/>
            </a:endParaRP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</a:rPr>
              <a:t>Work on Ps excitation starting from February 2019</a:t>
            </a:r>
          </a:p>
          <a:p>
            <a:endParaRPr lang="en-GB" dirty="0">
              <a:solidFill>
                <a:srgbClr val="484176"/>
              </a:solidFill>
              <a:latin typeface="Eras Medium ITC" panose="020B0602030504020804" pitchFamily="34" charset="0"/>
            </a:endParaRPr>
          </a:p>
        </p:txBody>
      </p:sp>
      <p:grpSp>
        <p:nvGrpSpPr>
          <p:cNvPr id="8" name="Groupe 7"/>
          <p:cNvGrpSpPr>
            <a:grpSpLocks noChangeAspect="1"/>
          </p:cNvGrpSpPr>
          <p:nvPr/>
        </p:nvGrpSpPr>
        <p:grpSpPr>
          <a:xfrm>
            <a:off x="5280573" y="-665131"/>
            <a:ext cx="6648786" cy="7337600"/>
            <a:chOff x="-1" y="1828800"/>
            <a:chExt cx="7559676" cy="8342857"/>
          </a:xfrm>
        </p:grpSpPr>
        <p:sp>
          <p:nvSpPr>
            <p:cNvPr id="9" name="Rectangle 8"/>
            <p:cNvSpPr/>
            <p:nvPr/>
          </p:nvSpPr>
          <p:spPr>
            <a:xfrm>
              <a:off x="5744786" y="6462431"/>
              <a:ext cx="720000" cy="648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64214" y="9625429"/>
              <a:ext cx="540000" cy="540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612409" y="5617655"/>
              <a:ext cx="2844000" cy="576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/>
            <p:cNvSpPr/>
            <p:nvPr/>
          </p:nvSpPr>
          <p:spPr>
            <a:xfrm>
              <a:off x="5384800" y="5185656"/>
              <a:ext cx="1440000" cy="144000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772800" y="7013484"/>
              <a:ext cx="2664000" cy="324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3350800" y="8425657"/>
              <a:ext cx="3168000" cy="324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5690018" y="8425657"/>
              <a:ext cx="3168000" cy="324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6" name="Connecteur droit 15"/>
            <p:cNvCxnSpPr/>
            <p:nvPr/>
          </p:nvCxnSpPr>
          <p:spPr>
            <a:xfrm>
              <a:off x="0" y="10171657"/>
              <a:ext cx="7559675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 rot="5400000">
              <a:off x="-2321072" y="5253472"/>
              <a:ext cx="7239256" cy="2597114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1773669" y="3124800"/>
              <a:ext cx="2952000" cy="36000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022996" y="5542541"/>
              <a:ext cx="180000" cy="720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482915" y="5551886"/>
              <a:ext cx="252000" cy="720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561119" y="5555430"/>
              <a:ext cx="108000" cy="720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630894" y="5556213"/>
              <a:ext cx="180000" cy="720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600741" y="5479886"/>
              <a:ext cx="72000" cy="864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Triangle rectangle 23"/>
            <p:cNvSpPr/>
            <p:nvPr/>
          </p:nvSpPr>
          <p:spPr>
            <a:xfrm rot="-3600000">
              <a:off x="5023361" y="5198571"/>
              <a:ext cx="208800" cy="288000"/>
            </a:xfrm>
            <a:prstGeom prst="rtTriangl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 rot="-3600000">
              <a:off x="5309950" y="5343332"/>
              <a:ext cx="126000" cy="270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 rot="5040000">
              <a:off x="5090765" y="5187737"/>
              <a:ext cx="54000" cy="252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7" name="Connecteur droit 26"/>
            <p:cNvCxnSpPr/>
            <p:nvPr/>
          </p:nvCxnSpPr>
          <p:spPr>
            <a:xfrm rot="1800000">
              <a:off x="4055890" y="5350428"/>
              <a:ext cx="2196000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3112182" y="5287105"/>
              <a:ext cx="1440000" cy="19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236969" y="5073914"/>
              <a:ext cx="1176408" cy="216000"/>
            </a:xfrm>
            <a:prstGeom prst="rect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/>
            <p:cNvSpPr/>
            <p:nvPr/>
          </p:nvSpPr>
          <p:spPr>
            <a:xfrm flipH="1">
              <a:off x="4413376" y="4931202"/>
              <a:ext cx="0" cy="144000"/>
            </a:xfrm>
            <a:prstGeom prst="rect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Rectangle 30"/>
            <p:cNvSpPr/>
            <p:nvPr/>
          </p:nvSpPr>
          <p:spPr>
            <a:xfrm rot="-1800000">
              <a:off x="4305695" y="4876385"/>
              <a:ext cx="180000" cy="4571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339077" y="5044785"/>
              <a:ext cx="144000" cy="72000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 rot="2700000">
              <a:off x="3152626" y="5088177"/>
              <a:ext cx="180000" cy="36000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4" name="Connecteur droit 33"/>
            <p:cNvCxnSpPr/>
            <p:nvPr/>
          </p:nvCxnSpPr>
          <p:spPr>
            <a:xfrm rot="1800000" flipH="1">
              <a:off x="4379703" y="5106704"/>
              <a:ext cx="756000" cy="1"/>
            </a:xfrm>
            <a:prstGeom prst="line">
              <a:avLst/>
            </a:prstGeom>
            <a:ln>
              <a:solidFill>
                <a:srgbClr val="7030A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/>
            <p:nvPr/>
          </p:nvCxnSpPr>
          <p:spPr>
            <a:xfrm rot="1800000" flipH="1">
              <a:off x="4997214" y="4994268"/>
              <a:ext cx="0" cy="252000"/>
            </a:xfrm>
            <a:prstGeom prst="straightConnector1">
              <a:avLst/>
            </a:prstGeom>
            <a:ln w="19050">
              <a:solidFill>
                <a:srgbClr val="8873DF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Ellipse 35"/>
            <p:cNvSpPr/>
            <p:nvPr/>
          </p:nvSpPr>
          <p:spPr>
            <a:xfrm>
              <a:off x="4502081" y="5845424"/>
              <a:ext cx="126000" cy="12600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112182" y="5558545"/>
              <a:ext cx="1440000" cy="4609548"/>
            </a:xfrm>
            <a:prstGeom prst="rect">
              <a:avLst/>
            </a:prstGeom>
            <a:solidFill>
              <a:srgbClr val="FEE8F9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8" name="Groupe 37"/>
            <p:cNvGrpSpPr/>
            <p:nvPr/>
          </p:nvGrpSpPr>
          <p:grpSpPr>
            <a:xfrm>
              <a:off x="3171919" y="5486545"/>
              <a:ext cx="1315868" cy="72000"/>
              <a:chOff x="4230693" y="4057146"/>
              <a:chExt cx="1315868" cy="72000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4230693" y="4057146"/>
                <a:ext cx="288000" cy="720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258561" y="4057146"/>
                <a:ext cx="288000" cy="720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2871083" y="9447211"/>
              <a:ext cx="1845701" cy="720000"/>
            </a:xfrm>
            <a:prstGeom prst="rect">
              <a:avLst/>
            </a:prstGeom>
            <a:pattFill prst="openDmnd">
              <a:fgClr>
                <a:schemeClr val="bg2">
                  <a:lumMod val="75000"/>
                </a:schemeClr>
              </a:fgClr>
              <a:bgClr>
                <a:srgbClr val="FFFFFF"/>
              </a:bgClr>
            </a:patt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962089" y="4525360"/>
              <a:ext cx="2422711" cy="996556"/>
            </a:xfrm>
            <a:prstGeom prst="rect">
              <a:avLst/>
            </a:prstGeom>
            <a:noFill/>
            <a:ln w="19050">
              <a:solidFill>
                <a:srgbClr val="4C2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131699" y="6068098"/>
              <a:ext cx="2119685" cy="314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 smtClean="0"/>
                <a:t>Decelerator</a:t>
              </a:r>
              <a:r>
                <a:rPr lang="fr-FR" sz="1200" dirty="0" smtClean="0"/>
                <a:t> HV cage</a:t>
              </a:r>
              <a:endParaRPr lang="fr-FR" sz="1200" dirty="0"/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5870013" y="6105972"/>
              <a:ext cx="612259" cy="314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RC</a:t>
              </a:r>
              <a:endParaRPr lang="fr-FR" sz="1200" dirty="0"/>
            </a:p>
          </p:txBody>
        </p:sp>
        <p:sp>
          <p:nvSpPr>
            <p:cNvPr id="43" name="ZoneTexte 42"/>
            <p:cNvSpPr txBox="1"/>
            <p:nvPr/>
          </p:nvSpPr>
          <p:spPr>
            <a:xfrm flipH="1">
              <a:off x="3326836" y="7003657"/>
              <a:ext cx="10564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 smtClean="0"/>
                <a:t>Concrete</a:t>
              </a:r>
              <a:r>
                <a:rPr lang="fr-FR" sz="1200" dirty="0" smtClean="0"/>
                <a:t> block</a:t>
              </a:r>
              <a:endParaRPr lang="fr-FR" sz="1200" dirty="0"/>
            </a:p>
          </p:txBody>
        </p:sp>
        <p:sp>
          <p:nvSpPr>
            <p:cNvPr id="44" name="ZoneTexte 43"/>
            <p:cNvSpPr txBox="1"/>
            <p:nvPr/>
          </p:nvSpPr>
          <p:spPr>
            <a:xfrm flipH="1">
              <a:off x="3479747" y="3793338"/>
              <a:ext cx="10564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Transfer tube</a:t>
              </a:r>
              <a:endParaRPr lang="fr-FR" sz="1200" dirty="0"/>
            </a:p>
          </p:txBody>
        </p:sp>
        <p:sp>
          <p:nvSpPr>
            <p:cNvPr id="45" name="ZoneTexte 44"/>
            <p:cNvSpPr txBox="1"/>
            <p:nvPr/>
          </p:nvSpPr>
          <p:spPr>
            <a:xfrm flipH="1">
              <a:off x="3460115" y="4498946"/>
              <a:ext cx="19176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Laser </a:t>
              </a:r>
              <a:r>
                <a:rPr lang="fr-FR" sz="1200" dirty="0" err="1" smtClean="0"/>
                <a:t>breadboard</a:t>
              </a:r>
              <a:r>
                <a:rPr lang="fr-FR" sz="1200" dirty="0" smtClean="0"/>
                <a:t> in laser box</a:t>
              </a:r>
              <a:endParaRPr lang="fr-FR" sz="1200" dirty="0"/>
            </a:p>
          </p:txBody>
        </p:sp>
      </p:grpSp>
      <p:sp>
        <p:nvSpPr>
          <p:cNvPr id="48" name="Rectangle avec coin rogné 47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ZoneTexte 48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50" name="Groupe 49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51" name="Groupe 50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53" name="Groupe 52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57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58" name="Groupe 57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59" name="Groupe 58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65" name="Groupe 64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68" name="Groupe 67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71" name="Arc 70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72" name="Rectangle 71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73" name="Arc 72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69" name="Ellipse 68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70" name="Ellipse 69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66" name="Rectangle 65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67" name="Rectangle 66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60" name="Groupe 59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61" name="Groupe 60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63" name="Image 62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64" name="Image 63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62" name="Image 61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54" name="Ellipse 53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55" name="Ellipse 54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56" name="Ellipse 55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52" name="Image 51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39136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1" y="934797"/>
            <a:ext cx="2900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</a:t>
            </a:r>
            <a:r>
              <a:rPr lang="fr-FR" sz="24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chamber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pic>
        <p:nvPicPr>
          <p:cNvPr id="62" name="Image 61"/>
          <p:cNvPicPr>
            <a:picLocks noChangeAspect="1"/>
          </p:cNvPicPr>
          <p:nvPr/>
        </p:nvPicPr>
        <p:blipFill rotWithShape="1">
          <a:blip r:embed="rId4"/>
          <a:srcRect l="29599" t="16559" r="35008" b="34669"/>
          <a:stretch/>
        </p:blipFill>
        <p:spPr>
          <a:xfrm>
            <a:off x="6086870" y="1450852"/>
            <a:ext cx="5321300" cy="4124774"/>
          </a:xfrm>
          <a:prstGeom prst="rect">
            <a:avLst/>
          </a:prstGeom>
        </p:spPr>
      </p:pic>
      <p:sp>
        <p:nvSpPr>
          <p:cNvPr id="65" name="Flèche droite 64"/>
          <p:cNvSpPr/>
          <p:nvPr/>
        </p:nvSpPr>
        <p:spPr>
          <a:xfrm>
            <a:off x="5889151" y="3599044"/>
            <a:ext cx="372155" cy="190500"/>
          </a:xfrm>
          <a:prstGeom prst="rightArrow">
            <a:avLst>
              <a:gd name="adj1" fmla="val 50000"/>
              <a:gd name="adj2" fmla="val 93333"/>
            </a:avLst>
          </a:prstGeom>
          <a:solidFill>
            <a:srgbClr val="46417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/>
          <p:cNvSpPr/>
          <p:nvPr/>
        </p:nvSpPr>
        <p:spPr>
          <a:xfrm>
            <a:off x="5803900" y="3324962"/>
            <a:ext cx="394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e</a:t>
            </a:r>
            <a:r>
              <a:rPr lang="en-GB" baseline="30000" dirty="0" smtClean="0">
                <a:solidFill>
                  <a:schemeClr val="accent5">
                    <a:lumMod val="75000"/>
                  </a:schemeClr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+</a:t>
            </a:r>
            <a:endParaRPr lang="fr-FR" baseline="30000" dirty="0"/>
          </a:p>
        </p:txBody>
      </p:sp>
      <p:cxnSp>
        <p:nvCxnSpPr>
          <p:cNvPr id="67" name="Connecteur droit avec flèche 66"/>
          <p:cNvCxnSpPr/>
          <p:nvPr/>
        </p:nvCxnSpPr>
        <p:spPr>
          <a:xfrm>
            <a:off x="7810500" y="2327207"/>
            <a:ext cx="1877487" cy="788641"/>
          </a:xfrm>
          <a:prstGeom prst="straightConnector1">
            <a:avLst/>
          </a:prstGeom>
          <a:ln w="254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6304186" y="1957875"/>
            <a:ext cx="1681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Laser entrance</a:t>
            </a:r>
            <a:endParaRPr lang="fr-FR" dirty="0">
              <a:solidFill>
                <a:srgbClr val="484176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967805" y="5596194"/>
            <a:ext cx="3440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View  from  the  antiproton  line</a:t>
            </a:r>
            <a:endParaRPr lang="fr-FR" dirty="0">
              <a:solidFill>
                <a:srgbClr val="484176"/>
              </a:solidFill>
            </a:endParaRPr>
          </a:p>
        </p:txBody>
      </p:sp>
      <p:sp>
        <p:nvSpPr>
          <p:cNvPr id="71" name="ZoneTexte 70"/>
          <p:cNvSpPr txBox="1"/>
          <p:nvPr/>
        </p:nvSpPr>
        <p:spPr>
          <a:xfrm>
            <a:off x="57235" y="1863632"/>
            <a:ext cx="572325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From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o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utside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Ps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target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manipulator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(XYZ + rotation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around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vertical  axis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with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stepper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motors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w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ells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for  detectors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laser  entrance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window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viewports</a:t>
            </a:r>
            <a:endParaRPr lang="fr-FR" sz="2000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f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eedsthroughs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vacuum  gauges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pumping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+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scintillator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detectors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+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shielding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from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RIKEN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trap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magnetic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field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endParaRPr lang="fr-FR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endParaRPr lang="fr-FR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Was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already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designed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and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installed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at  CEA  </a:t>
            </a:r>
          </a:p>
          <a:p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before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going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to  CERN</a:t>
            </a:r>
            <a:endParaRPr lang="fr-FR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cxnSp>
        <p:nvCxnSpPr>
          <p:cNvPr id="72" name="Connecteur droit avec flèche 71"/>
          <p:cNvCxnSpPr/>
          <p:nvPr/>
        </p:nvCxnSpPr>
        <p:spPr>
          <a:xfrm>
            <a:off x="9840102" y="1450852"/>
            <a:ext cx="0" cy="420396"/>
          </a:xfrm>
          <a:prstGeom prst="straightConnector1">
            <a:avLst/>
          </a:prstGeom>
          <a:ln w="254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8999166" y="1060952"/>
            <a:ext cx="16818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manipulator</a:t>
            </a:r>
            <a:endParaRPr lang="fr-FR" dirty="0">
              <a:solidFill>
                <a:srgbClr val="484176"/>
              </a:solidFill>
            </a:endParaRPr>
          </a:p>
        </p:txBody>
      </p:sp>
      <p:cxnSp>
        <p:nvCxnSpPr>
          <p:cNvPr id="76" name="Connecteur droit avec flèche 75"/>
          <p:cNvCxnSpPr/>
          <p:nvPr/>
        </p:nvCxnSpPr>
        <p:spPr>
          <a:xfrm flipH="1">
            <a:off x="10677842" y="2042546"/>
            <a:ext cx="291925" cy="426338"/>
          </a:xfrm>
          <a:prstGeom prst="straightConnector1">
            <a:avLst/>
          </a:prstGeom>
          <a:ln w="254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10677842" y="1562033"/>
            <a:ext cx="1545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Detector well</a:t>
            </a:r>
            <a:endParaRPr lang="fr-FR" dirty="0">
              <a:solidFill>
                <a:srgbClr val="48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813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0" y="934797"/>
            <a:ext cx="3603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Laser  for  Ps  excitation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grpSp>
        <p:nvGrpSpPr>
          <p:cNvPr id="72" name="Groupe 71"/>
          <p:cNvGrpSpPr/>
          <p:nvPr/>
        </p:nvGrpSpPr>
        <p:grpSpPr>
          <a:xfrm>
            <a:off x="320567" y="1767040"/>
            <a:ext cx="4449416" cy="4661479"/>
            <a:chOff x="532114" y="1767040"/>
            <a:chExt cx="4449416" cy="4661479"/>
          </a:xfrm>
        </p:grpSpPr>
        <p:grpSp>
          <p:nvGrpSpPr>
            <p:cNvPr id="59" name="Groupe 58"/>
            <p:cNvGrpSpPr>
              <a:grpSpLocks noChangeAspect="1"/>
            </p:cNvGrpSpPr>
            <p:nvPr/>
          </p:nvGrpSpPr>
          <p:grpSpPr>
            <a:xfrm>
              <a:off x="532114" y="1767040"/>
              <a:ext cx="4449416" cy="4661479"/>
              <a:chOff x="648412" y="1333429"/>
              <a:chExt cx="4810717" cy="5040000"/>
            </a:xfrm>
          </p:grpSpPr>
          <p:pic>
            <p:nvPicPr>
              <p:cNvPr id="64" name="Image 6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0"/>
              <a:stretch/>
            </p:blipFill>
            <p:spPr>
              <a:xfrm>
                <a:off x="648412" y="1333429"/>
                <a:ext cx="4810717" cy="5040000"/>
              </a:xfrm>
              <a:prstGeom prst="rect">
                <a:avLst/>
              </a:prstGeom>
            </p:spPr>
          </p:pic>
          <p:grpSp>
            <p:nvGrpSpPr>
              <p:cNvPr id="65" name="Groupe 64"/>
              <p:cNvGrpSpPr/>
              <p:nvPr/>
            </p:nvGrpSpPr>
            <p:grpSpPr>
              <a:xfrm>
                <a:off x="4173420" y="2255499"/>
                <a:ext cx="5882" cy="3621772"/>
                <a:chOff x="4283968" y="1945228"/>
                <a:chExt cx="5882" cy="3839483"/>
              </a:xfrm>
            </p:grpSpPr>
            <p:cxnSp>
              <p:nvCxnSpPr>
                <p:cNvPr id="70" name="Connecteur droit avec flèche 69"/>
                <p:cNvCxnSpPr/>
                <p:nvPr/>
              </p:nvCxnSpPr>
              <p:spPr>
                <a:xfrm flipV="1">
                  <a:off x="4283968" y="3876510"/>
                  <a:ext cx="0" cy="1908201"/>
                </a:xfrm>
                <a:prstGeom prst="straightConnector1">
                  <a:avLst/>
                </a:prstGeom>
                <a:ln w="19050">
                  <a:solidFill>
                    <a:srgbClr val="814ACA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Connecteur droit avec flèche 70"/>
                <p:cNvCxnSpPr/>
                <p:nvPr/>
              </p:nvCxnSpPr>
              <p:spPr>
                <a:xfrm flipV="1">
                  <a:off x="4289850" y="1945228"/>
                  <a:ext cx="0" cy="1908201"/>
                </a:xfrm>
                <a:prstGeom prst="straightConnector1">
                  <a:avLst/>
                </a:prstGeom>
                <a:ln w="19050">
                  <a:solidFill>
                    <a:srgbClr val="814ACA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6" name="Connecteur droit 65"/>
              <p:cNvCxnSpPr/>
              <p:nvPr/>
            </p:nvCxnSpPr>
            <p:spPr>
              <a:xfrm flipV="1">
                <a:off x="2145500" y="5927507"/>
                <a:ext cx="2633533" cy="1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/>
              <p:cNvCxnSpPr/>
              <p:nvPr/>
            </p:nvCxnSpPr>
            <p:spPr>
              <a:xfrm flipV="1">
                <a:off x="3369636" y="2780928"/>
                <a:ext cx="626300" cy="464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avec flèche 67"/>
              <p:cNvCxnSpPr/>
              <p:nvPr/>
            </p:nvCxnSpPr>
            <p:spPr>
              <a:xfrm>
                <a:off x="3491880" y="2860463"/>
                <a:ext cx="0" cy="3016809"/>
              </a:xfrm>
              <a:prstGeom prst="straightConnector1">
                <a:avLst/>
              </a:prstGeom>
              <a:ln w="19050">
                <a:solidFill>
                  <a:srgbClr val="913BB3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avec flèche 68"/>
              <p:cNvCxnSpPr/>
              <p:nvPr/>
            </p:nvCxnSpPr>
            <p:spPr>
              <a:xfrm>
                <a:off x="3930961" y="2277271"/>
                <a:ext cx="0" cy="453421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ZoneTexte 38"/>
            <p:cNvSpPr txBox="1"/>
            <p:nvPr/>
          </p:nvSpPr>
          <p:spPr>
            <a:xfrm>
              <a:off x="3829401" y="5250333"/>
              <a:ext cx="8018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 smtClean="0">
                  <a:solidFill>
                    <a:srgbClr val="814ACA"/>
                  </a:solidFill>
                  <a:latin typeface="Candara" panose="020E0502030303020204" pitchFamily="34" charset="0"/>
                </a:rPr>
                <a:t>410 nm</a:t>
              </a:r>
              <a:endParaRPr lang="en-GB" sz="1600" dirty="0">
                <a:solidFill>
                  <a:srgbClr val="814ACA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1" name="ZoneTexte 39"/>
            <p:cNvSpPr txBox="1"/>
            <p:nvPr/>
          </p:nvSpPr>
          <p:spPr>
            <a:xfrm>
              <a:off x="3829401" y="3444087"/>
              <a:ext cx="8018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 smtClean="0">
                  <a:solidFill>
                    <a:srgbClr val="814ACA"/>
                  </a:solidFill>
                  <a:latin typeface="Candara" panose="020E0502030303020204" pitchFamily="34" charset="0"/>
                </a:rPr>
                <a:t>410 nm</a:t>
              </a:r>
              <a:endParaRPr lang="en-GB" sz="1600" dirty="0">
                <a:solidFill>
                  <a:srgbClr val="814ACA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2" name="ZoneTexte 40"/>
            <p:cNvSpPr txBox="1"/>
            <p:nvPr/>
          </p:nvSpPr>
          <p:spPr>
            <a:xfrm>
              <a:off x="2297880" y="4461691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 smtClean="0">
                  <a:solidFill>
                    <a:srgbClr val="913BB3"/>
                  </a:solidFill>
                  <a:latin typeface="Candara" panose="020E0502030303020204" pitchFamily="34" charset="0"/>
                </a:rPr>
                <a:t>243 nm</a:t>
              </a:r>
              <a:endParaRPr lang="en-GB" sz="1600" dirty="0">
                <a:solidFill>
                  <a:srgbClr val="913BB3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3" name="ZoneTexte 41"/>
            <p:cNvSpPr txBox="1"/>
            <p:nvPr/>
          </p:nvSpPr>
          <p:spPr>
            <a:xfrm>
              <a:off x="2742543" y="2629032"/>
              <a:ext cx="8467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 smtClean="0">
                  <a:solidFill>
                    <a:srgbClr val="C00000"/>
                  </a:solidFill>
                  <a:latin typeface="Candara" panose="020E0502030303020204" pitchFamily="34" charset="0"/>
                </a:rPr>
                <a:t>1312 nm</a:t>
              </a:r>
              <a:endParaRPr lang="en-GB" sz="1600" dirty="0">
                <a:solidFill>
                  <a:srgbClr val="C00000"/>
                </a:solidFill>
                <a:latin typeface="Candara" panose="020E0502030303020204" pitchFamily="34" charset="0"/>
              </a:endParaRPr>
            </a:p>
          </p:txBody>
        </p:sp>
      </p:grpSp>
      <p:sp>
        <p:nvSpPr>
          <p:cNvPr id="73" name="ZoneTexte 72"/>
          <p:cNvSpPr txBox="1"/>
          <p:nvPr/>
        </p:nvSpPr>
        <p:spPr>
          <a:xfrm>
            <a:off x="5400336" y="1495459"/>
            <a:ext cx="668865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410 nm :  2-photon  transition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toward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3S  or  3D  states </a:t>
            </a:r>
          </a:p>
          <a:p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sz="2000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~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1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mJ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/ mm², 10 ns :  efficient  population  inversion</a:t>
            </a:r>
          </a:p>
          <a:p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However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,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3S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also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fully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ionised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</a:p>
          <a:p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(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see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F.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Biraben’s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talk  on  1st  collaboration  meeting)</a:t>
            </a:r>
          </a:p>
          <a:p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endParaRPr lang="fr-FR" sz="2000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General  plan :</a:t>
            </a:r>
          </a:p>
          <a:p>
            <a:endParaRPr lang="fr-FR" sz="2000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Ps(3S) :  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to  </a:t>
            </a:r>
            <a:r>
              <a:rPr lang="fr-FR" sz="2000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probe  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Ps  cloud  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endParaRPr lang="fr-FR" sz="2000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Ps(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3D) :  to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produce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(anti)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hydrogen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</a:p>
          <a:p>
            <a:r>
              <a:rPr lang="fr-FR" sz="2000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	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maybe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also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(anti)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hydrogen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ion</a:t>
            </a:r>
          </a:p>
          <a:p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	Cross section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measurements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for  3D</a:t>
            </a:r>
          </a:p>
          <a:p>
            <a:endParaRPr lang="fr-FR" sz="2000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933870" y="6393880"/>
            <a:ext cx="29113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Ps  </a:t>
            </a:r>
            <a:r>
              <a:rPr lang="fr-FR" sz="16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energy</a:t>
            </a:r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16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levels</a:t>
            </a:r>
            <a:r>
              <a:rPr lang="fr-FR" sz="16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up  to  n = 3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097240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grpSp>
        <p:nvGrpSpPr>
          <p:cNvPr id="44" name="Groupe 43"/>
          <p:cNvGrpSpPr/>
          <p:nvPr/>
        </p:nvGrpSpPr>
        <p:grpSpPr>
          <a:xfrm>
            <a:off x="3854251" y="1055732"/>
            <a:ext cx="8064897" cy="5718809"/>
            <a:chOff x="827584" y="1040488"/>
            <a:chExt cx="8064897" cy="5718809"/>
          </a:xfrm>
        </p:grpSpPr>
        <p:sp>
          <p:nvSpPr>
            <p:cNvPr id="45" name="Rectangle 44"/>
            <p:cNvSpPr/>
            <p:nvPr/>
          </p:nvSpPr>
          <p:spPr>
            <a:xfrm>
              <a:off x="827585" y="1078587"/>
              <a:ext cx="8064896" cy="563231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5E407F"/>
                  </a:solidFill>
                  <a:latin typeface="Candara" panose="020E0502030303020204" pitchFamily="34" charset="0"/>
                </a:rPr>
                <a:t>410 nm  pulsed  laser :  </a:t>
              </a:r>
            </a:p>
            <a:p>
              <a:r>
                <a:rPr lang="en-GB" dirty="0" smtClean="0">
                  <a:solidFill>
                    <a:srgbClr val="5E407F"/>
                  </a:solidFill>
                  <a:latin typeface="Candara" panose="020E0502030303020204" pitchFamily="34" charset="0"/>
                </a:rPr>
                <a:t>frequency  doubling  of  820 nm  pulsed  laser</a:t>
              </a:r>
              <a:endParaRPr lang="en-GB" dirty="0">
                <a:solidFill>
                  <a:srgbClr val="5E407F"/>
                </a:solidFill>
                <a:latin typeface="Candara" panose="020E0502030303020204" pitchFamily="34" charset="0"/>
              </a:endParaRPr>
            </a:p>
            <a:p>
              <a:endParaRPr lang="en-GB" dirty="0" smtClean="0">
                <a:solidFill>
                  <a:srgbClr val="5E407F"/>
                </a:solidFill>
                <a:latin typeface="Candara" panose="020E0502030303020204" pitchFamily="34" charset="0"/>
              </a:endParaRPr>
            </a:p>
            <a:p>
              <a:endParaRPr lang="en-GB" dirty="0" smtClean="0">
                <a:solidFill>
                  <a:srgbClr val="5E407F"/>
                </a:solidFill>
                <a:latin typeface="Candara" panose="020E0502030303020204" pitchFamily="34" charset="0"/>
              </a:endParaRPr>
            </a:p>
            <a:p>
              <a:endParaRPr lang="en-GB" dirty="0">
                <a:solidFill>
                  <a:srgbClr val="5E407F"/>
                </a:solidFill>
                <a:latin typeface="Candara" panose="020E0502030303020204" pitchFamily="34" charset="0"/>
              </a:endParaRPr>
            </a:p>
            <a:p>
              <a:r>
                <a:rPr lang="en-GB" dirty="0" smtClean="0">
                  <a:solidFill>
                    <a:srgbClr val="5E407F"/>
                  </a:solidFill>
                  <a:latin typeface="Candara" panose="020E0502030303020204" pitchFamily="34" charset="0"/>
                </a:rPr>
                <a:t>820 nm :  </a:t>
              </a:r>
            </a:p>
            <a:p>
              <a:r>
                <a:rPr lang="en-GB" dirty="0">
                  <a:solidFill>
                    <a:srgbClr val="5E407F"/>
                  </a:solidFill>
                  <a:latin typeface="Candara" panose="020E0502030303020204" pitchFamily="34" charset="0"/>
                </a:rPr>
                <a:t>s</a:t>
              </a:r>
              <a:r>
                <a:rPr lang="en-GB" dirty="0" smtClean="0">
                  <a:solidFill>
                    <a:srgbClr val="5E407F"/>
                  </a:solidFill>
                  <a:latin typeface="Candara" panose="020E0502030303020204" pitchFamily="34" charset="0"/>
                </a:rPr>
                <a:t>table  </a:t>
              </a:r>
              <a:r>
                <a:rPr lang="en-GB" dirty="0" err="1" smtClean="0">
                  <a:solidFill>
                    <a:srgbClr val="5E407F"/>
                  </a:solidFill>
                  <a:latin typeface="Candara" panose="020E0502030303020204" pitchFamily="34" charset="0"/>
                </a:rPr>
                <a:t>TiSa</a:t>
              </a:r>
              <a:r>
                <a:rPr lang="en-GB" dirty="0" smtClean="0">
                  <a:solidFill>
                    <a:srgbClr val="5E407F"/>
                  </a:solidFill>
                  <a:latin typeface="Candara" panose="020E0502030303020204" pitchFamily="34" charset="0"/>
                </a:rPr>
                <a:t>  </a:t>
              </a:r>
              <a:r>
                <a:rPr lang="en-GB" dirty="0" err="1" smtClean="0">
                  <a:solidFill>
                    <a:srgbClr val="5E407F"/>
                  </a:solidFill>
                  <a:latin typeface="Candara" panose="020E0502030303020204" pitchFamily="34" charset="0"/>
                </a:rPr>
                <a:t>seed</a:t>
              </a:r>
              <a:r>
                <a:rPr lang="en-GB" dirty="0" err="1" smtClean="0">
                  <a:solidFill>
                    <a:srgbClr val="5E407F"/>
                  </a:solidFill>
                  <a:latin typeface="Candara" panose="020E0502030303020204" pitchFamily="34" charset="0"/>
                </a:rPr>
                <a:t>er</a:t>
              </a:r>
              <a:endParaRPr lang="en-GB" dirty="0" smtClean="0">
                <a:solidFill>
                  <a:srgbClr val="5E407F"/>
                </a:solidFill>
                <a:latin typeface="Candara" panose="020E0502030303020204" pitchFamily="34" charset="0"/>
              </a:endParaRPr>
            </a:p>
            <a:p>
              <a:endParaRPr lang="en-GB" dirty="0" smtClean="0">
                <a:solidFill>
                  <a:srgbClr val="5E407F"/>
                </a:solidFill>
                <a:latin typeface="Candara" panose="020E0502030303020204" pitchFamily="34" charset="0"/>
              </a:endParaRPr>
            </a:p>
            <a:p>
              <a:endParaRPr lang="en-GB" dirty="0">
                <a:solidFill>
                  <a:srgbClr val="5E407F"/>
                </a:solidFill>
                <a:latin typeface="Candara" panose="020E0502030303020204" pitchFamily="34" charset="0"/>
              </a:endParaRPr>
            </a:p>
            <a:p>
              <a:endParaRPr lang="en-GB" dirty="0">
                <a:solidFill>
                  <a:srgbClr val="5E407F"/>
                </a:solidFill>
                <a:latin typeface="Candara" panose="020E0502030303020204" pitchFamily="34" charset="0"/>
              </a:endParaRPr>
            </a:p>
            <a:p>
              <a:endParaRPr lang="en-GB" dirty="0" smtClean="0">
                <a:solidFill>
                  <a:srgbClr val="5E407F"/>
                </a:solidFill>
                <a:latin typeface="Candara" panose="020E0502030303020204" pitchFamily="34" charset="0"/>
              </a:endParaRPr>
            </a:p>
            <a:p>
              <a:endParaRPr lang="en-GB" dirty="0" smtClean="0">
                <a:solidFill>
                  <a:srgbClr val="5E407F"/>
                </a:solidFill>
                <a:latin typeface="Candara" panose="020E0502030303020204" pitchFamily="34" charset="0"/>
              </a:endParaRPr>
            </a:p>
            <a:p>
              <a:endParaRPr lang="en-GB" dirty="0">
                <a:solidFill>
                  <a:srgbClr val="5E407F"/>
                </a:solidFill>
                <a:latin typeface="Candara" panose="020E0502030303020204" pitchFamily="34" charset="0"/>
              </a:endParaRPr>
            </a:p>
            <a:p>
              <a:endParaRPr lang="en-GB" dirty="0" smtClean="0">
                <a:solidFill>
                  <a:srgbClr val="5E407F"/>
                </a:solidFill>
                <a:latin typeface="Candara" panose="020E0502030303020204" pitchFamily="34" charset="0"/>
              </a:endParaRPr>
            </a:p>
            <a:p>
              <a:endParaRPr lang="en-GB" dirty="0" smtClean="0">
                <a:solidFill>
                  <a:srgbClr val="5E407F"/>
                </a:solidFill>
                <a:latin typeface="Candara" panose="020E0502030303020204" pitchFamily="34" charset="0"/>
              </a:endParaRPr>
            </a:p>
            <a:p>
              <a:endParaRPr lang="en-GB" dirty="0">
                <a:solidFill>
                  <a:srgbClr val="5E407F"/>
                </a:solidFill>
                <a:latin typeface="Candara" panose="020E0502030303020204" pitchFamily="34" charset="0"/>
              </a:endParaRPr>
            </a:p>
            <a:p>
              <a:endParaRPr lang="en-GB" dirty="0">
                <a:solidFill>
                  <a:srgbClr val="5E407F"/>
                </a:solidFill>
                <a:latin typeface="Candara" panose="020E0502030303020204" pitchFamily="34" charset="0"/>
              </a:endParaRPr>
            </a:p>
            <a:p>
              <a:endParaRPr lang="en-GB" dirty="0">
                <a:solidFill>
                  <a:srgbClr val="5E407F"/>
                </a:solidFill>
                <a:latin typeface="Candara" panose="020E0502030303020204" pitchFamily="34" charset="0"/>
              </a:endParaRPr>
            </a:p>
            <a:p>
              <a:pPr algn="r"/>
              <a:r>
                <a:rPr lang="en-GB" dirty="0" smtClean="0">
                  <a:solidFill>
                    <a:srgbClr val="5E407F"/>
                  </a:solidFill>
                  <a:latin typeface="Candara" panose="020E0502030303020204" pitchFamily="34" charset="0"/>
                </a:rPr>
                <a:t>Short  pulses :  </a:t>
              </a:r>
            </a:p>
            <a:p>
              <a:pPr algn="r"/>
              <a:r>
                <a:rPr lang="en-GB" dirty="0" err="1" smtClean="0">
                  <a:solidFill>
                    <a:srgbClr val="5E407F"/>
                  </a:solidFill>
                  <a:latin typeface="Candara" panose="020E0502030303020204" pitchFamily="34" charset="0"/>
                </a:rPr>
                <a:t>Ti:Sa</a:t>
              </a:r>
              <a:r>
                <a:rPr lang="en-GB" dirty="0" smtClean="0">
                  <a:solidFill>
                    <a:srgbClr val="5E407F"/>
                  </a:solidFill>
                  <a:latin typeface="Candara" panose="020E0502030303020204" pitchFamily="34" charset="0"/>
                </a:rPr>
                <a:t>  oscillator  with  pulsed  pump  laser </a:t>
              </a:r>
            </a:p>
          </p:txBody>
        </p:sp>
        <p:sp>
          <p:nvSpPr>
            <p:cNvPr id="46" name="ZoneTexte 8"/>
            <p:cNvSpPr txBox="1"/>
            <p:nvPr/>
          </p:nvSpPr>
          <p:spPr>
            <a:xfrm>
              <a:off x="5832141" y="1556792"/>
              <a:ext cx="1271566" cy="369332"/>
            </a:xfrm>
            <a:prstGeom prst="rect">
              <a:avLst/>
            </a:prstGeom>
            <a:solidFill>
              <a:srgbClr val="C9BCFA"/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 smtClean="0">
                  <a:solidFill>
                    <a:srgbClr val="484176"/>
                  </a:solidFill>
                </a:rPr>
                <a:t>LBO  crystal</a:t>
              </a:r>
              <a:endParaRPr lang="en-GB" dirty="0">
                <a:solidFill>
                  <a:srgbClr val="484176"/>
                </a:solidFill>
              </a:endParaRPr>
            </a:p>
          </p:txBody>
        </p:sp>
        <p:sp>
          <p:nvSpPr>
            <p:cNvPr id="47" name="ZoneTexte 42"/>
            <p:cNvSpPr txBox="1"/>
            <p:nvPr/>
          </p:nvSpPr>
          <p:spPr>
            <a:xfrm>
              <a:off x="1580276" y="4221088"/>
              <a:ext cx="1763531" cy="369332"/>
            </a:xfrm>
            <a:prstGeom prst="rect">
              <a:avLst/>
            </a:prstGeom>
            <a:solidFill>
              <a:srgbClr val="FBCEC9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 smtClean="0">
                  <a:solidFill>
                    <a:srgbClr val="484176"/>
                  </a:solidFill>
                </a:rPr>
                <a:t>CW  </a:t>
              </a:r>
              <a:r>
                <a:rPr lang="en-GB" dirty="0" err="1" smtClean="0">
                  <a:solidFill>
                    <a:srgbClr val="484176"/>
                  </a:solidFill>
                </a:rPr>
                <a:t>Ti:Sa</a:t>
              </a:r>
              <a:r>
                <a:rPr lang="en-GB" dirty="0" smtClean="0">
                  <a:solidFill>
                    <a:srgbClr val="484176"/>
                  </a:solidFill>
                </a:rPr>
                <a:t>  laser</a:t>
              </a:r>
              <a:endParaRPr lang="en-GB" dirty="0">
                <a:solidFill>
                  <a:srgbClr val="484176"/>
                </a:solidFill>
              </a:endParaRPr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5586159" y="4221088"/>
              <a:ext cx="1763531" cy="369332"/>
            </a:xfrm>
            <a:prstGeom prst="rect">
              <a:avLst/>
            </a:prstGeom>
            <a:solidFill>
              <a:srgbClr val="FBCEC9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 err="1" smtClean="0">
                  <a:solidFill>
                    <a:srgbClr val="484176"/>
                  </a:solidFill>
                </a:rPr>
                <a:t>Ti:Sa</a:t>
              </a:r>
              <a:r>
                <a:rPr lang="en-GB" dirty="0" smtClean="0">
                  <a:solidFill>
                    <a:srgbClr val="484176"/>
                  </a:solidFill>
                </a:rPr>
                <a:t>  oscillator</a:t>
              </a:r>
              <a:endParaRPr lang="en-GB" dirty="0">
                <a:solidFill>
                  <a:srgbClr val="484176"/>
                </a:solidFill>
              </a:endParaRPr>
            </a:p>
          </p:txBody>
        </p:sp>
        <p:sp>
          <p:nvSpPr>
            <p:cNvPr id="49" name="ZoneTexte 49"/>
            <p:cNvSpPr txBox="1"/>
            <p:nvPr/>
          </p:nvSpPr>
          <p:spPr>
            <a:xfrm>
              <a:off x="5243789" y="5445224"/>
              <a:ext cx="2448272" cy="369332"/>
            </a:xfrm>
            <a:prstGeom prst="rect">
              <a:avLst/>
            </a:prstGeom>
            <a:solidFill>
              <a:srgbClr val="CAFEB0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 smtClean="0">
                  <a:solidFill>
                    <a:srgbClr val="484176"/>
                  </a:solidFill>
                </a:rPr>
                <a:t>Pulsed  532 nm  laser</a:t>
              </a:r>
              <a:endParaRPr lang="en-GB" dirty="0">
                <a:solidFill>
                  <a:srgbClr val="484176"/>
                </a:solidFill>
              </a:endParaRPr>
            </a:p>
          </p:txBody>
        </p:sp>
        <p:sp>
          <p:nvSpPr>
            <p:cNvPr id="50" name="ZoneTexte 50"/>
            <p:cNvSpPr txBox="1"/>
            <p:nvPr/>
          </p:nvSpPr>
          <p:spPr>
            <a:xfrm>
              <a:off x="1425465" y="3356992"/>
              <a:ext cx="2073151" cy="369332"/>
            </a:xfrm>
            <a:prstGeom prst="rect">
              <a:avLst/>
            </a:prstGeom>
            <a:solidFill>
              <a:srgbClr val="CAFEB0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 smtClean="0">
                  <a:solidFill>
                    <a:srgbClr val="484176"/>
                  </a:solidFill>
                </a:rPr>
                <a:t>CW  532 nm  laser</a:t>
              </a:r>
              <a:endParaRPr lang="en-GB" dirty="0">
                <a:solidFill>
                  <a:srgbClr val="484176"/>
                </a:solidFill>
              </a:endParaRPr>
            </a:p>
          </p:txBody>
        </p:sp>
        <p:sp>
          <p:nvSpPr>
            <p:cNvPr id="51" name="ZoneTexte 52"/>
            <p:cNvSpPr txBox="1"/>
            <p:nvPr/>
          </p:nvSpPr>
          <p:spPr>
            <a:xfrm>
              <a:off x="1474659" y="5445224"/>
              <a:ext cx="1974772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 smtClean="0">
                  <a:solidFill>
                    <a:srgbClr val="484176"/>
                  </a:solidFill>
                </a:rPr>
                <a:t>Wavelength  meter</a:t>
              </a:r>
              <a:endParaRPr lang="en-GB" dirty="0">
                <a:solidFill>
                  <a:srgbClr val="484176"/>
                </a:solidFill>
              </a:endParaRPr>
            </a:p>
          </p:txBody>
        </p:sp>
        <p:sp>
          <p:nvSpPr>
            <p:cNvPr id="52" name="ZoneTexte 53"/>
            <p:cNvSpPr txBox="1"/>
            <p:nvPr/>
          </p:nvSpPr>
          <p:spPr>
            <a:xfrm>
              <a:off x="5479941" y="2924944"/>
              <a:ext cx="1975967" cy="369332"/>
            </a:xfrm>
            <a:prstGeom prst="rect">
              <a:avLst/>
            </a:prstGeom>
            <a:solidFill>
              <a:srgbClr val="FBCEC9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 smtClean="0">
                  <a:solidFill>
                    <a:srgbClr val="484176"/>
                  </a:solidFill>
                </a:rPr>
                <a:t>(Pulsed  amplifier)</a:t>
              </a:r>
              <a:endParaRPr lang="en-GB" dirty="0">
                <a:solidFill>
                  <a:srgbClr val="484176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827584" y="1040488"/>
              <a:ext cx="8064896" cy="1245815"/>
            </a:xfrm>
            <a:prstGeom prst="rect">
              <a:avLst/>
            </a:prstGeom>
            <a:noFill/>
            <a:ln>
              <a:solidFill>
                <a:srgbClr val="5E40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827584" y="2420888"/>
              <a:ext cx="3528392" cy="4338409"/>
            </a:xfrm>
            <a:prstGeom prst="rect">
              <a:avLst/>
            </a:prstGeom>
            <a:noFill/>
            <a:ln>
              <a:solidFill>
                <a:srgbClr val="5E40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508376" y="2420888"/>
              <a:ext cx="4384104" cy="4338409"/>
            </a:xfrm>
            <a:prstGeom prst="rect">
              <a:avLst/>
            </a:prstGeom>
            <a:noFill/>
            <a:ln>
              <a:solidFill>
                <a:srgbClr val="5E40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56" name="Connecteur droit avec flèche 55"/>
            <p:cNvCxnSpPr/>
            <p:nvPr/>
          </p:nvCxnSpPr>
          <p:spPr>
            <a:xfrm flipV="1">
              <a:off x="6467924" y="1136301"/>
              <a:ext cx="0" cy="432000"/>
            </a:xfrm>
            <a:prstGeom prst="straightConnector1">
              <a:avLst/>
            </a:prstGeom>
            <a:ln w="28575">
              <a:solidFill>
                <a:srgbClr val="913BB3"/>
              </a:solidFill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/>
            <p:cNvCxnSpPr>
              <a:stCxn id="52" idx="0"/>
              <a:endCxn id="46" idx="2"/>
            </p:cNvCxnSpPr>
            <p:nvPr/>
          </p:nvCxnSpPr>
          <p:spPr>
            <a:xfrm flipH="1" flipV="1">
              <a:off x="6467924" y="1926124"/>
              <a:ext cx="1" cy="998820"/>
            </a:xfrm>
            <a:prstGeom prst="straightConnector1">
              <a:avLst/>
            </a:prstGeom>
            <a:ln w="28575">
              <a:solidFill>
                <a:srgbClr val="C00000"/>
              </a:solidFill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>
              <a:stCxn id="48" idx="0"/>
              <a:endCxn id="52" idx="2"/>
            </p:cNvCxnSpPr>
            <p:nvPr/>
          </p:nvCxnSpPr>
          <p:spPr>
            <a:xfrm flipV="1">
              <a:off x="6467925" y="3294276"/>
              <a:ext cx="0" cy="926812"/>
            </a:xfrm>
            <a:prstGeom prst="straightConnector1">
              <a:avLst/>
            </a:prstGeom>
            <a:ln w="28575">
              <a:solidFill>
                <a:srgbClr val="C00000"/>
              </a:solidFill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avec flèche 73"/>
            <p:cNvCxnSpPr>
              <a:stCxn id="47" idx="3"/>
              <a:endCxn id="48" idx="1"/>
            </p:cNvCxnSpPr>
            <p:nvPr/>
          </p:nvCxnSpPr>
          <p:spPr>
            <a:xfrm>
              <a:off x="3343807" y="4405754"/>
              <a:ext cx="2242352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avec flèche 74"/>
            <p:cNvCxnSpPr>
              <a:stCxn id="50" idx="2"/>
              <a:endCxn id="47" idx="0"/>
            </p:cNvCxnSpPr>
            <p:nvPr/>
          </p:nvCxnSpPr>
          <p:spPr>
            <a:xfrm>
              <a:off x="2462041" y="3726324"/>
              <a:ext cx="1" cy="494764"/>
            </a:xfrm>
            <a:prstGeom prst="straightConnector1">
              <a:avLst/>
            </a:prstGeom>
            <a:ln w="28575">
              <a:solidFill>
                <a:srgbClr val="77D703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en angle 75"/>
            <p:cNvCxnSpPr>
              <a:stCxn id="51" idx="1"/>
              <a:endCxn id="47" idx="1"/>
            </p:cNvCxnSpPr>
            <p:nvPr/>
          </p:nvCxnSpPr>
          <p:spPr>
            <a:xfrm rot="10800000" flipH="1">
              <a:off x="1474658" y="4405754"/>
              <a:ext cx="105617" cy="1224136"/>
            </a:xfrm>
            <a:prstGeom prst="bentConnector3">
              <a:avLst>
                <a:gd name="adj1" fmla="val -216442"/>
              </a:avLst>
            </a:prstGeom>
            <a:ln w="1905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en angle 76"/>
            <p:cNvCxnSpPr>
              <a:stCxn id="47" idx="3"/>
              <a:endCxn id="51" idx="3"/>
            </p:cNvCxnSpPr>
            <p:nvPr/>
          </p:nvCxnSpPr>
          <p:spPr>
            <a:xfrm>
              <a:off x="3343807" y="4405754"/>
              <a:ext cx="105624" cy="1224136"/>
            </a:xfrm>
            <a:prstGeom prst="bentConnector3">
              <a:avLst>
                <a:gd name="adj1" fmla="val 316428"/>
              </a:avLst>
            </a:prstGeom>
            <a:ln w="1905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en angle 77"/>
            <p:cNvCxnSpPr>
              <a:stCxn id="49" idx="3"/>
              <a:endCxn id="52" idx="3"/>
            </p:cNvCxnSpPr>
            <p:nvPr/>
          </p:nvCxnSpPr>
          <p:spPr>
            <a:xfrm flipH="1" flipV="1">
              <a:off x="7455908" y="3109610"/>
              <a:ext cx="236153" cy="2520280"/>
            </a:xfrm>
            <a:prstGeom prst="bentConnector3">
              <a:avLst>
                <a:gd name="adj1" fmla="val -96802"/>
              </a:avLst>
            </a:prstGeom>
            <a:ln w="31750">
              <a:solidFill>
                <a:srgbClr val="77D703"/>
              </a:solidFill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en angle 78"/>
            <p:cNvCxnSpPr>
              <a:stCxn id="49" idx="3"/>
              <a:endCxn id="48" idx="2"/>
            </p:cNvCxnSpPr>
            <p:nvPr/>
          </p:nvCxnSpPr>
          <p:spPr>
            <a:xfrm flipH="1" flipV="1">
              <a:off x="6467925" y="4590420"/>
              <a:ext cx="1224136" cy="1039470"/>
            </a:xfrm>
            <a:prstGeom prst="bentConnector4">
              <a:avLst>
                <a:gd name="adj1" fmla="val -18674"/>
                <a:gd name="adj2" fmla="val 58883"/>
              </a:avLst>
            </a:prstGeom>
            <a:ln w="31750">
              <a:solidFill>
                <a:srgbClr val="77D703"/>
              </a:solidFill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ZoneTexte 104"/>
            <p:cNvSpPr txBox="1"/>
            <p:nvPr/>
          </p:nvSpPr>
          <p:spPr>
            <a:xfrm>
              <a:off x="6561111" y="1097427"/>
              <a:ext cx="894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814ACA"/>
                  </a:solidFill>
                  <a:latin typeface="Candara" panose="020E0502030303020204" pitchFamily="34" charset="0"/>
                </a:rPr>
                <a:t>410 nm</a:t>
              </a:r>
              <a:endParaRPr lang="en-GB" dirty="0">
                <a:solidFill>
                  <a:srgbClr val="814ACA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81" name="ZoneTexte 105"/>
            <p:cNvSpPr txBox="1"/>
            <p:nvPr/>
          </p:nvSpPr>
          <p:spPr>
            <a:xfrm>
              <a:off x="3424175" y="4036422"/>
              <a:ext cx="9092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C00000"/>
                  </a:solidFill>
                  <a:latin typeface="Candara" panose="020E0502030303020204" pitchFamily="34" charset="0"/>
                </a:rPr>
                <a:t>820 nm</a:t>
              </a:r>
              <a:endParaRPr lang="en-GB" dirty="0">
                <a:solidFill>
                  <a:srgbClr val="C00000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82" name="ZoneTexte 106"/>
            <p:cNvSpPr txBox="1"/>
            <p:nvPr/>
          </p:nvSpPr>
          <p:spPr>
            <a:xfrm>
              <a:off x="5520904" y="3604374"/>
              <a:ext cx="9092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C00000"/>
                  </a:solidFill>
                  <a:latin typeface="Candara" panose="020E0502030303020204" pitchFamily="34" charset="0"/>
                </a:rPr>
                <a:t>820 nm</a:t>
              </a:r>
              <a:endParaRPr lang="en-GB" dirty="0">
                <a:solidFill>
                  <a:srgbClr val="C00000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83" name="ZoneTexte 107"/>
            <p:cNvSpPr txBox="1"/>
            <p:nvPr/>
          </p:nvSpPr>
          <p:spPr>
            <a:xfrm>
              <a:off x="5550231" y="2420888"/>
              <a:ext cx="9092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C00000"/>
                  </a:solidFill>
                  <a:latin typeface="Candara" panose="020E0502030303020204" pitchFamily="34" charset="0"/>
                </a:rPr>
                <a:t>820 nm</a:t>
              </a:r>
              <a:endParaRPr lang="en-GB" dirty="0">
                <a:solidFill>
                  <a:srgbClr val="C00000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84" name="ZoneTexte 108"/>
            <p:cNvSpPr txBox="1"/>
            <p:nvPr/>
          </p:nvSpPr>
          <p:spPr>
            <a:xfrm>
              <a:off x="2506908" y="3756774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62B202"/>
                  </a:solidFill>
                  <a:latin typeface="Candara" panose="020E0502030303020204" pitchFamily="34" charset="0"/>
                </a:rPr>
                <a:t>532 nm</a:t>
              </a:r>
              <a:endParaRPr lang="en-GB" dirty="0">
                <a:solidFill>
                  <a:srgbClr val="62B202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85" name="ZoneTexte 109"/>
            <p:cNvSpPr txBox="1"/>
            <p:nvPr/>
          </p:nvSpPr>
          <p:spPr>
            <a:xfrm>
              <a:off x="8001514" y="5363924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62B202"/>
                  </a:solidFill>
                  <a:latin typeface="Candara" panose="020E0502030303020204" pitchFamily="34" charset="0"/>
                </a:rPr>
                <a:t>532 nm</a:t>
              </a:r>
              <a:endParaRPr lang="en-GB" dirty="0">
                <a:solidFill>
                  <a:srgbClr val="62B202"/>
                </a:solidFill>
                <a:latin typeface="Candara" panose="020E0502030303020204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377439" y="3471032"/>
            <a:ext cx="2915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dirty="0" err="1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Was</a:t>
            </a:r>
            <a:r>
              <a:rPr lang="fr-FR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dirty="0" err="1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already</a:t>
            </a:r>
            <a:r>
              <a:rPr lang="fr-FR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built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at  LKB  </a:t>
            </a:r>
            <a:endParaRPr lang="fr-FR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dirty="0" err="1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before</a:t>
            </a:r>
            <a:r>
              <a:rPr lang="fr-FR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dirty="0" err="1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going</a:t>
            </a:r>
            <a:r>
              <a:rPr lang="fr-FR" dirty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to  CERN</a:t>
            </a:r>
          </a:p>
        </p:txBody>
      </p:sp>
      <p:sp>
        <p:nvSpPr>
          <p:cNvPr id="86" name="ZoneTexte 85"/>
          <p:cNvSpPr txBox="1"/>
          <p:nvPr/>
        </p:nvSpPr>
        <p:spPr>
          <a:xfrm>
            <a:off x="54770" y="934797"/>
            <a:ext cx="3603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Laser  for  Ps  excitation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79769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4597670" y="-44847"/>
            <a:ext cx="7604932" cy="7814895"/>
            <a:chOff x="4597670" y="-44847"/>
            <a:chExt cx="7604932" cy="7814895"/>
          </a:xfrm>
        </p:grpSpPr>
        <p:grpSp>
          <p:nvGrpSpPr>
            <p:cNvPr id="2" name="Groupe 1"/>
            <p:cNvGrpSpPr/>
            <p:nvPr/>
          </p:nvGrpSpPr>
          <p:grpSpPr>
            <a:xfrm>
              <a:off x="4597670" y="-44847"/>
              <a:ext cx="7604932" cy="7814895"/>
              <a:chOff x="3786466" y="558206"/>
              <a:chExt cx="7604932" cy="7814895"/>
            </a:xfrm>
          </p:grpSpPr>
          <p:pic>
            <p:nvPicPr>
              <p:cNvPr id="44" name="Image 43"/>
              <p:cNvPicPr>
                <a:picLocks noChangeAspect="1"/>
              </p:cNvPicPr>
              <p:nvPr/>
            </p:nvPicPr>
            <p:blipFill rotWithShape="1">
              <a:blip r:embed="rId2"/>
              <a:srcRect l="48511" t="47142" r="13240" b="9275"/>
              <a:stretch/>
            </p:blipFill>
            <p:spPr>
              <a:xfrm rot="15998403">
                <a:off x="2532966" y="2644724"/>
                <a:ext cx="6981877" cy="4474878"/>
              </a:xfrm>
              <a:prstGeom prst="rect">
                <a:avLst/>
              </a:prstGeom>
            </p:spPr>
          </p:pic>
          <p:pic>
            <p:nvPicPr>
              <p:cNvPr id="41" name="Image 40"/>
              <p:cNvPicPr>
                <a:picLocks noChangeAspect="1"/>
              </p:cNvPicPr>
              <p:nvPr/>
            </p:nvPicPr>
            <p:blipFill rotWithShape="1">
              <a:blip r:embed="rId3">
                <a:alphaModFix amt="38000"/>
              </a:blip>
              <a:srcRect l="58708" t="1" b="36917"/>
              <a:stretch/>
            </p:blipFill>
            <p:spPr>
              <a:xfrm>
                <a:off x="7442200" y="558206"/>
                <a:ext cx="3949198" cy="3893601"/>
              </a:xfrm>
              <a:prstGeom prst="rect">
                <a:avLst/>
              </a:prstGeom>
            </p:spPr>
          </p:pic>
        </p:grpSp>
        <p:grpSp>
          <p:nvGrpSpPr>
            <p:cNvPr id="46" name="Groupe 45"/>
            <p:cNvGrpSpPr>
              <a:grpSpLocks noChangeAspect="1"/>
            </p:cNvGrpSpPr>
            <p:nvPr/>
          </p:nvGrpSpPr>
          <p:grpSpPr>
            <a:xfrm rot="20764831">
              <a:off x="5851551" y="1442619"/>
              <a:ext cx="1959272" cy="3270525"/>
              <a:chOff x="4452437" y="1323066"/>
              <a:chExt cx="2180234" cy="3652279"/>
            </a:xfrm>
          </p:grpSpPr>
          <p:sp>
            <p:nvSpPr>
              <p:cNvPr id="47" name="Rectangle 46"/>
              <p:cNvSpPr/>
              <p:nvPr/>
            </p:nvSpPr>
            <p:spPr>
              <a:xfrm rot="384076">
                <a:off x="4452437" y="2912153"/>
                <a:ext cx="262502" cy="366885"/>
              </a:xfrm>
              <a:prstGeom prst="rect">
                <a:avLst/>
              </a:prstGeom>
              <a:solidFill>
                <a:srgbClr val="C0B7DB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48" name="Grouper 73"/>
              <p:cNvGrpSpPr>
                <a:grpSpLocks noChangeAspect="1"/>
              </p:cNvGrpSpPr>
              <p:nvPr/>
            </p:nvGrpSpPr>
            <p:grpSpPr>
              <a:xfrm rot="4380000">
                <a:off x="3885368" y="2228042"/>
                <a:ext cx="3652279" cy="1842327"/>
                <a:chOff x="-469899" y="663833"/>
                <a:chExt cx="9420755" cy="4752134"/>
              </a:xfrm>
            </p:grpSpPr>
            <p:sp>
              <p:nvSpPr>
                <p:cNvPr id="49" name="Rectangle 48"/>
                <p:cNvSpPr/>
                <p:nvPr/>
              </p:nvSpPr>
              <p:spPr>
                <a:xfrm rot="5400000" flipV="1">
                  <a:off x="4300762" y="2023198"/>
                  <a:ext cx="111600" cy="118800"/>
                </a:xfrm>
                <a:prstGeom prst="rect">
                  <a:avLst/>
                </a:prstGeom>
                <a:solidFill>
                  <a:srgbClr val="46CD15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 rot="5400000" flipV="1">
                  <a:off x="4850899" y="2021547"/>
                  <a:ext cx="111600" cy="118800"/>
                </a:xfrm>
                <a:prstGeom prst="rect">
                  <a:avLst/>
                </a:prstGeom>
                <a:solidFill>
                  <a:srgbClr val="46CD15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51" name="Grouper 76"/>
                <p:cNvGrpSpPr/>
                <p:nvPr/>
              </p:nvGrpSpPr>
              <p:grpSpPr>
                <a:xfrm flipV="1">
                  <a:off x="3820088" y="5192642"/>
                  <a:ext cx="1598247" cy="114300"/>
                  <a:chOff x="3947088" y="1167797"/>
                  <a:chExt cx="1598247" cy="114300"/>
                </a:xfrm>
              </p:grpSpPr>
              <p:sp>
                <p:nvSpPr>
                  <p:cNvPr id="101" name="Rectangle 100"/>
                  <p:cNvSpPr/>
                  <p:nvPr/>
                </p:nvSpPr>
                <p:spPr>
                  <a:xfrm rot="16200000">
                    <a:off x="3950688" y="1166897"/>
                    <a:ext cx="111600" cy="118800"/>
                  </a:xfrm>
                  <a:prstGeom prst="rect">
                    <a:avLst/>
                  </a:prstGeom>
                  <a:solidFill>
                    <a:srgbClr val="46CD15"/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2" name="Rectangle 101"/>
                  <p:cNvSpPr/>
                  <p:nvPr/>
                </p:nvSpPr>
                <p:spPr>
                  <a:xfrm rot="16200000">
                    <a:off x="5430135" y="1164197"/>
                    <a:ext cx="111600" cy="118800"/>
                  </a:xfrm>
                  <a:prstGeom prst="rect">
                    <a:avLst/>
                  </a:prstGeom>
                  <a:solidFill>
                    <a:srgbClr val="46CD15"/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52" name="Ellipse 51"/>
                <p:cNvSpPr/>
                <p:nvPr/>
              </p:nvSpPr>
              <p:spPr>
                <a:xfrm flipV="1">
                  <a:off x="4066444" y="4171255"/>
                  <a:ext cx="508000" cy="494944"/>
                </a:xfrm>
                <a:prstGeom prst="ellipse">
                  <a:avLst/>
                </a:prstGeom>
                <a:noFill/>
                <a:ln w="19050" cmpd="sng">
                  <a:solidFill>
                    <a:srgbClr val="0D0D0D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Ellipse 52"/>
                <p:cNvSpPr/>
                <p:nvPr/>
              </p:nvSpPr>
              <p:spPr>
                <a:xfrm flipV="1">
                  <a:off x="4718413" y="4171255"/>
                  <a:ext cx="508000" cy="494944"/>
                </a:xfrm>
                <a:prstGeom prst="ellipse">
                  <a:avLst/>
                </a:prstGeom>
                <a:noFill/>
                <a:ln w="19050" cmpd="sng">
                  <a:solidFill>
                    <a:srgbClr val="0D0D0D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Ellipse 53"/>
                <p:cNvSpPr/>
                <p:nvPr/>
              </p:nvSpPr>
              <p:spPr>
                <a:xfrm flipV="1">
                  <a:off x="4053744" y="2825411"/>
                  <a:ext cx="508000" cy="494944"/>
                </a:xfrm>
                <a:prstGeom prst="ellipse">
                  <a:avLst/>
                </a:prstGeom>
                <a:noFill/>
                <a:ln w="19050" cmpd="sng">
                  <a:solidFill>
                    <a:srgbClr val="0D0D0D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" name="Ellipse 54"/>
                <p:cNvSpPr/>
                <p:nvPr/>
              </p:nvSpPr>
              <p:spPr>
                <a:xfrm flipV="1">
                  <a:off x="4749800" y="2823667"/>
                  <a:ext cx="508000" cy="494944"/>
                </a:xfrm>
                <a:prstGeom prst="ellipse">
                  <a:avLst/>
                </a:prstGeom>
                <a:noFill/>
                <a:ln w="19050" cmpd="sng">
                  <a:solidFill>
                    <a:srgbClr val="0D0D0D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56" name="Grouper 82"/>
                <p:cNvGrpSpPr/>
                <p:nvPr/>
              </p:nvGrpSpPr>
              <p:grpSpPr>
                <a:xfrm flipV="1">
                  <a:off x="1444363" y="663833"/>
                  <a:ext cx="1257137" cy="1209739"/>
                  <a:chOff x="1444363" y="4615330"/>
                  <a:chExt cx="1257137" cy="1209739"/>
                </a:xfrm>
              </p:grpSpPr>
              <p:cxnSp>
                <p:nvCxnSpPr>
                  <p:cNvPr id="99" name="Connecteur droit 98"/>
                  <p:cNvCxnSpPr/>
                  <p:nvPr/>
                </p:nvCxnSpPr>
                <p:spPr>
                  <a:xfrm>
                    <a:off x="2188410" y="4615330"/>
                    <a:ext cx="417824" cy="1209739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0" name="Arc 99"/>
                  <p:cNvSpPr/>
                  <p:nvPr/>
                </p:nvSpPr>
                <p:spPr>
                  <a:xfrm rot="14288480" flipV="1">
                    <a:off x="1878092" y="4290870"/>
                    <a:ext cx="389680" cy="1257137"/>
                  </a:xfrm>
                  <a:prstGeom prst="arc">
                    <a:avLst>
                      <a:gd name="adj1" fmla="val 16354143"/>
                      <a:gd name="adj2" fmla="val 18339205"/>
                    </a:avLst>
                  </a:prstGeom>
                  <a:ln>
                    <a:solidFill>
                      <a:srgbClr val="000000"/>
                    </a:solidFill>
                    <a:prstDash val="sysDash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57" name="Rectangle 56"/>
                <p:cNvSpPr/>
                <p:nvPr/>
              </p:nvSpPr>
              <p:spPr>
                <a:xfrm>
                  <a:off x="355438" y="670495"/>
                  <a:ext cx="8595418" cy="4745472"/>
                </a:xfrm>
                <a:prstGeom prst="rect">
                  <a:avLst/>
                </a:prstGeom>
                <a:solidFill>
                  <a:srgbClr val="0070C0">
                    <a:alpha val="31000"/>
                  </a:srgbClr>
                </a:solidFill>
                <a:ln w="28575" cmpd="sng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3080979" y="4590095"/>
                  <a:ext cx="111600" cy="118800"/>
                </a:xfrm>
                <a:prstGeom prst="rect">
                  <a:avLst/>
                </a:prstGeom>
                <a:solidFill>
                  <a:srgbClr val="46CD15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3079328" y="5167775"/>
                  <a:ext cx="111600" cy="118800"/>
                </a:xfrm>
                <a:prstGeom prst="rect">
                  <a:avLst/>
                </a:prstGeom>
                <a:solidFill>
                  <a:srgbClr val="46CD15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70" name="Grouper 95"/>
                <p:cNvGrpSpPr/>
                <p:nvPr/>
              </p:nvGrpSpPr>
              <p:grpSpPr>
                <a:xfrm>
                  <a:off x="985831" y="4106756"/>
                  <a:ext cx="1553669" cy="1194832"/>
                  <a:chOff x="831850" y="2006602"/>
                  <a:chExt cx="1553669" cy="1194832"/>
                </a:xfrm>
              </p:grpSpPr>
              <p:sp>
                <p:nvSpPr>
                  <p:cNvPr id="95" name="Ellipse 94"/>
                  <p:cNvSpPr/>
                  <p:nvPr/>
                </p:nvSpPr>
                <p:spPr>
                  <a:xfrm>
                    <a:off x="831850" y="2006602"/>
                    <a:ext cx="508000" cy="494944"/>
                  </a:xfrm>
                  <a:prstGeom prst="ellipse">
                    <a:avLst/>
                  </a:prstGeom>
                  <a:noFill/>
                  <a:ln w="19050" cmpd="sng">
                    <a:solidFill>
                      <a:srgbClr val="0D0D0D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6" name="Ellipse 95"/>
                  <p:cNvSpPr/>
                  <p:nvPr/>
                </p:nvSpPr>
                <p:spPr>
                  <a:xfrm>
                    <a:off x="1877519" y="2006602"/>
                    <a:ext cx="508000" cy="494944"/>
                  </a:xfrm>
                  <a:prstGeom prst="ellipse">
                    <a:avLst/>
                  </a:prstGeom>
                  <a:noFill/>
                  <a:ln w="19050" cmpd="sng">
                    <a:solidFill>
                      <a:srgbClr val="0D0D0D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7" name="Ellipse 96"/>
                  <p:cNvSpPr/>
                  <p:nvPr/>
                </p:nvSpPr>
                <p:spPr>
                  <a:xfrm>
                    <a:off x="831850" y="2653946"/>
                    <a:ext cx="508000" cy="494944"/>
                  </a:xfrm>
                  <a:prstGeom prst="ellipse">
                    <a:avLst/>
                  </a:prstGeom>
                  <a:noFill/>
                  <a:ln w="19050" cmpd="sng">
                    <a:solidFill>
                      <a:srgbClr val="0D0D0D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8" name="Ellipse 97"/>
                  <p:cNvSpPr/>
                  <p:nvPr/>
                </p:nvSpPr>
                <p:spPr>
                  <a:xfrm>
                    <a:off x="1870806" y="2706490"/>
                    <a:ext cx="508000" cy="494944"/>
                  </a:xfrm>
                  <a:prstGeom prst="ellipse">
                    <a:avLst/>
                  </a:prstGeom>
                  <a:noFill/>
                  <a:ln w="19050" cmpd="sng">
                    <a:solidFill>
                      <a:srgbClr val="0D0D0D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74" name="Rectangle 73"/>
                <p:cNvSpPr/>
                <p:nvPr/>
              </p:nvSpPr>
              <p:spPr>
                <a:xfrm>
                  <a:off x="379302" y="4581629"/>
                  <a:ext cx="111600" cy="118800"/>
                </a:xfrm>
                <a:prstGeom prst="rect">
                  <a:avLst/>
                </a:prstGeom>
                <a:solidFill>
                  <a:srgbClr val="46CD15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377651" y="5172008"/>
                  <a:ext cx="111600" cy="118800"/>
                </a:xfrm>
                <a:prstGeom prst="rect">
                  <a:avLst/>
                </a:prstGeom>
                <a:solidFill>
                  <a:srgbClr val="46CD15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78" name="Connecteur droit avec flèche 77"/>
                <p:cNvCxnSpPr/>
                <p:nvPr/>
              </p:nvCxnSpPr>
              <p:spPr>
                <a:xfrm>
                  <a:off x="1880029" y="5337146"/>
                  <a:ext cx="0" cy="7200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Connecteur droit 78"/>
                <p:cNvCxnSpPr/>
                <p:nvPr/>
              </p:nvCxnSpPr>
              <p:spPr>
                <a:xfrm flipV="1">
                  <a:off x="57261" y="663833"/>
                  <a:ext cx="296030" cy="1209739"/>
                </a:xfrm>
                <a:prstGeom prst="line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Arc 79"/>
                <p:cNvSpPr/>
                <p:nvPr/>
              </p:nvSpPr>
              <p:spPr>
                <a:xfrm rot="7311520">
                  <a:off x="-219395" y="1165169"/>
                  <a:ext cx="389680" cy="890688"/>
                </a:xfrm>
                <a:prstGeom prst="arc">
                  <a:avLst>
                    <a:gd name="adj1" fmla="val 16354143"/>
                    <a:gd name="adj2" fmla="val 18339205"/>
                  </a:avLst>
                </a:prstGeom>
                <a:ln>
                  <a:solidFill>
                    <a:srgbClr val="000000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523177" y="4058439"/>
                  <a:ext cx="2525090" cy="1269930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rgbClr val="8EB4E3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3" name="Ellipse 82"/>
                <p:cNvSpPr/>
                <p:nvPr/>
              </p:nvSpPr>
              <p:spPr>
                <a:xfrm flipV="1">
                  <a:off x="6637617" y="4152888"/>
                  <a:ext cx="508000" cy="494944"/>
                </a:xfrm>
                <a:prstGeom prst="ellipse">
                  <a:avLst/>
                </a:prstGeom>
                <a:noFill/>
                <a:ln w="19050" cmpd="sng">
                  <a:solidFill>
                    <a:srgbClr val="0D0D0D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Ellipse 83"/>
                <p:cNvSpPr/>
                <p:nvPr/>
              </p:nvSpPr>
              <p:spPr>
                <a:xfrm flipV="1">
                  <a:off x="7416586" y="4152888"/>
                  <a:ext cx="508000" cy="494944"/>
                </a:xfrm>
                <a:prstGeom prst="ellipse">
                  <a:avLst/>
                </a:prstGeom>
                <a:noFill/>
                <a:ln w="19050" cmpd="sng">
                  <a:solidFill>
                    <a:srgbClr val="0D0D0D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5" name="Ellipse 84"/>
                <p:cNvSpPr/>
                <p:nvPr/>
              </p:nvSpPr>
              <p:spPr>
                <a:xfrm flipV="1">
                  <a:off x="6612217" y="2845144"/>
                  <a:ext cx="508000" cy="494944"/>
                </a:xfrm>
                <a:prstGeom prst="ellipse">
                  <a:avLst/>
                </a:prstGeom>
                <a:noFill/>
                <a:ln w="19050" cmpd="sng">
                  <a:solidFill>
                    <a:srgbClr val="0D0D0D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" name="Ellipse 85"/>
                <p:cNvSpPr/>
                <p:nvPr/>
              </p:nvSpPr>
              <p:spPr>
                <a:xfrm flipV="1">
                  <a:off x="7409873" y="2818000"/>
                  <a:ext cx="508000" cy="494944"/>
                </a:xfrm>
                <a:prstGeom prst="ellipse">
                  <a:avLst/>
                </a:prstGeom>
                <a:noFill/>
                <a:ln w="19050" cmpd="sng">
                  <a:solidFill>
                    <a:srgbClr val="0D0D0D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7" name="Rectangle 86"/>
                <p:cNvSpPr/>
                <p:nvPr/>
              </p:nvSpPr>
              <p:spPr>
                <a:xfrm rot="5400000" flipV="1">
                  <a:off x="6960278" y="2028260"/>
                  <a:ext cx="111600" cy="118800"/>
                </a:xfrm>
                <a:prstGeom prst="rect">
                  <a:avLst/>
                </a:prstGeom>
                <a:solidFill>
                  <a:srgbClr val="46CD15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 rot="5400000" flipV="1">
                  <a:off x="7478665" y="2026609"/>
                  <a:ext cx="111600" cy="118800"/>
                </a:xfrm>
                <a:prstGeom prst="rect">
                  <a:avLst/>
                </a:prstGeom>
                <a:solidFill>
                  <a:srgbClr val="46CD15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9" name="Rectangle 88"/>
                <p:cNvSpPr/>
                <p:nvPr/>
              </p:nvSpPr>
              <p:spPr>
                <a:xfrm rot="5400000" flipV="1">
                  <a:off x="6342559" y="5189321"/>
                  <a:ext cx="111600" cy="118800"/>
                </a:xfrm>
                <a:prstGeom prst="rect">
                  <a:avLst/>
                </a:prstGeom>
                <a:solidFill>
                  <a:srgbClr val="46CD15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 rot="5400000" flipV="1">
                  <a:off x="8054746" y="5187670"/>
                  <a:ext cx="111600" cy="118800"/>
                </a:xfrm>
                <a:prstGeom prst="rect">
                  <a:avLst/>
                </a:prstGeom>
                <a:solidFill>
                  <a:srgbClr val="46CD15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1" name="Rectangle 90"/>
                <p:cNvSpPr/>
                <p:nvPr/>
              </p:nvSpPr>
              <p:spPr>
                <a:xfrm>
                  <a:off x="6522187" y="2161007"/>
                  <a:ext cx="1468800" cy="3159707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rgbClr val="8EB4E3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4006535" y="2160620"/>
                  <a:ext cx="1258374" cy="3159706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p:grpSp>
        </p:grpSp>
      </p:grpSp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5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5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5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1" y="934797"/>
            <a:ext cx="2900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Installation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cxnSp>
        <p:nvCxnSpPr>
          <p:cNvPr id="103" name="Connecteur droit avec flèche 102"/>
          <p:cNvCxnSpPr/>
          <p:nvPr/>
        </p:nvCxnSpPr>
        <p:spPr>
          <a:xfrm>
            <a:off x="2441936" y="2004842"/>
            <a:ext cx="3600445" cy="498078"/>
          </a:xfrm>
          <a:prstGeom prst="straightConnector1">
            <a:avLst/>
          </a:prstGeom>
          <a:ln w="254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331425" y="1783958"/>
            <a:ext cx="21372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TiSa</a:t>
            </a:r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en-GB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seeder</a:t>
            </a:r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laser</a:t>
            </a:r>
            <a:endParaRPr lang="fr-FR" dirty="0">
              <a:solidFill>
                <a:srgbClr val="484176"/>
              </a:solidFill>
            </a:endParaRPr>
          </a:p>
        </p:txBody>
      </p:sp>
      <p:cxnSp>
        <p:nvCxnSpPr>
          <p:cNvPr id="105" name="Connecteur droit avec flèche 104"/>
          <p:cNvCxnSpPr>
            <a:stCxn id="106" idx="3"/>
          </p:cNvCxnSpPr>
          <p:nvPr/>
        </p:nvCxnSpPr>
        <p:spPr>
          <a:xfrm flipV="1">
            <a:off x="2676939" y="3460183"/>
            <a:ext cx="3903999" cy="1445622"/>
          </a:xfrm>
          <a:prstGeom prst="straightConnector1">
            <a:avLst/>
          </a:prstGeom>
          <a:ln w="254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>
            <a:off x="331425" y="4721139"/>
            <a:ext cx="23455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Pulsed  laser  +  SHG</a:t>
            </a:r>
            <a:endParaRPr lang="fr-FR" dirty="0">
              <a:solidFill>
                <a:srgbClr val="484176"/>
              </a:solidFill>
            </a:endParaRPr>
          </a:p>
        </p:txBody>
      </p:sp>
      <p:cxnSp>
        <p:nvCxnSpPr>
          <p:cNvPr id="107" name="Connecteur droit avec flèche 106"/>
          <p:cNvCxnSpPr/>
          <p:nvPr/>
        </p:nvCxnSpPr>
        <p:spPr>
          <a:xfrm>
            <a:off x="2492729" y="2647873"/>
            <a:ext cx="2953914" cy="483091"/>
          </a:xfrm>
          <a:prstGeom prst="straightConnector1">
            <a:avLst/>
          </a:prstGeom>
          <a:ln w="254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>
            <a:off x="313610" y="2415614"/>
            <a:ext cx="21372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Reaction  chamber</a:t>
            </a:r>
            <a:endParaRPr lang="fr-FR" dirty="0">
              <a:solidFill>
                <a:srgbClr val="48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720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1" y="934797"/>
            <a:ext cx="185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Installation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5170245" y="948360"/>
            <a:ext cx="251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November</a:t>
            </a:r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2017</a:t>
            </a:r>
            <a:endParaRPr lang="fr-FR" sz="16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10" y="1903448"/>
            <a:ext cx="6462103" cy="431182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71160" y="2039285"/>
            <a:ext cx="5142580" cy="385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001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1" y="934797"/>
            <a:ext cx="185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Installation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5170245" y="948360"/>
            <a:ext cx="251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April 2018</a:t>
            </a:r>
            <a:endParaRPr lang="fr-FR" sz="16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80642" y="1520908"/>
            <a:ext cx="8695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at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its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finale  position</a:t>
            </a:r>
            <a:endParaRPr lang="fr-FR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pic>
        <p:nvPicPr>
          <p:cNvPr id="37" name="Image 36"/>
          <p:cNvPicPr>
            <a:picLocks noChangeAspect="1"/>
          </p:cNvPicPr>
          <p:nvPr/>
        </p:nvPicPr>
        <p:blipFill rotWithShape="1">
          <a:blip r:embed="rId4"/>
          <a:srcRect l="9190" t="3163" b="3376"/>
          <a:stretch/>
        </p:blipFill>
        <p:spPr>
          <a:xfrm>
            <a:off x="956366" y="1988167"/>
            <a:ext cx="10279267" cy="475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095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coin rogné 3"/>
          <p:cNvSpPr/>
          <p:nvPr/>
        </p:nvSpPr>
        <p:spPr>
          <a:xfrm flipV="1">
            <a:off x="0" y="-8749"/>
            <a:ext cx="12192000" cy="937952"/>
          </a:xfrm>
          <a:prstGeom prst="snip1Rect">
            <a:avLst>
              <a:gd name="adj" fmla="val 47089"/>
            </a:avLst>
          </a:prstGeom>
          <a:gradFill flip="none" rotWithShape="1">
            <a:gsLst>
              <a:gs pos="0">
                <a:srgbClr val="604080"/>
              </a:gs>
              <a:gs pos="73000">
                <a:srgbClr val="604080"/>
              </a:gs>
              <a:gs pos="100000">
                <a:srgbClr val="34426E"/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5169" y="96382"/>
            <a:ext cx="10734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Status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of  the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Reaction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</a:t>
            </a:r>
            <a:r>
              <a:rPr lang="fr-FR" sz="4000" dirty="0" err="1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Chamber</a:t>
            </a:r>
            <a:r>
              <a:rPr lang="fr-FR" sz="4000" dirty="0" smtClean="0">
                <a:solidFill>
                  <a:schemeClr val="bg1"/>
                </a:solidFill>
                <a:latin typeface="Eras Light ITC" panose="020B0402030504020804" pitchFamily="34" charset="0"/>
                <a:cs typeface="Leelawadee UI Semilight" panose="020B0402040204020203" pitchFamily="34" charset="-34"/>
              </a:rPr>
              <a:t>  and  Ps  laser</a:t>
            </a:r>
          </a:p>
        </p:txBody>
      </p:sp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-6071" y="-212588"/>
            <a:ext cx="1079498" cy="1663440"/>
            <a:chOff x="4370280" y="3068320"/>
            <a:chExt cx="1971921" cy="3038614"/>
          </a:xfrm>
        </p:grpSpPr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>
              <a:off x="4370529" y="3068320"/>
              <a:ext cx="1971672" cy="3038614"/>
              <a:chOff x="4370752" y="572653"/>
              <a:chExt cx="3754777" cy="578662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4370752" y="572653"/>
                <a:ext cx="3754777" cy="5786621"/>
                <a:chOff x="3932305" y="1136448"/>
                <a:chExt cx="3754777" cy="5786621"/>
              </a:xfrm>
            </p:grpSpPr>
            <p:sp>
              <p:nvSpPr>
                <p:cNvPr id="13" name="Arrondir un rectangle à un seul coin 29"/>
                <p:cNvSpPr/>
                <p:nvPr/>
              </p:nvSpPr>
              <p:spPr>
                <a:xfrm rot="16200000">
                  <a:off x="4436780" y="1925120"/>
                  <a:ext cx="2915999" cy="3096000"/>
                </a:xfrm>
                <a:prstGeom prst="round1Rect">
                  <a:avLst>
                    <a:gd name="adj" fmla="val 34952"/>
                  </a:avLst>
                </a:prstGeom>
                <a:gradFill flip="none" rotWithShape="1">
                  <a:gsLst>
                    <a:gs pos="44000">
                      <a:schemeClr val="bg1">
                        <a:alpha val="0"/>
                      </a:schemeClr>
                    </a:gs>
                    <a:gs pos="93000">
                      <a:srgbClr val="FFFFFF">
                        <a:alpha val="0"/>
                      </a:srgbClr>
                    </a:gs>
                    <a:gs pos="82000">
                      <a:schemeClr val="bg1">
                        <a:alpha val="15000"/>
                      </a:schemeClr>
                    </a:gs>
                    <a:gs pos="53000">
                      <a:schemeClr val="bg1">
                        <a:alpha val="20000"/>
                      </a:schemeClr>
                    </a:gs>
                  </a:gsLst>
                  <a:lin ang="8100000" scaled="0"/>
                  <a:tileRect/>
                </a:gradFill>
                <a:ln w="28575">
                  <a:gradFill flip="none" rotWithShape="1">
                    <a:gsLst>
                      <a:gs pos="52000">
                        <a:schemeClr val="bg1"/>
                      </a:gs>
                      <a:gs pos="33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189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3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3932305" y="1136448"/>
                  <a:ext cx="3754777" cy="5786621"/>
                  <a:chOff x="4755891" y="551209"/>
                  <a:chExt cx="3754777" cy="5786621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6161615" y="924317"/>
                    <a:ext cx="2349053" cy="5413513"/>
                    <a:chOff x="-8701476" y="2902067"/>
                    <a:chExt cx="2349053" cy="5413513"/>
                  </a:xfrm>
                </p:grpSpPr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8701476" y="2902067"/>
                      <a:ext cx="1904430" cy="5413513"/>
                      <a:chOff x="-7819089" y="2567137"/>
                      <a:chExt cx="1904430" cy="5413513"/>
                    </a:xfrm>
                  </p:grpSpPr>
                  <p:grpSp>
                    <p:nvGrpSpPr>
                      <p:cNvPr id="24" name="Groupe 23"/>
                      <p:cNvGrpSpPr/>
                      <p:nvPr/>
                    </p:nvGrpSpPr>
                    <p:grpSpPr>
                      <a:xfrm>
                        <a:off x="-7819089" y="2567137"/>
                        <a:ext cx="1904430" cy="5413513"/>
                        <a:chOff x="-7819089" y="2567137"/>
                        <a:chExt cx="1904430" cy="5413513"/>
                      </a:xfrm>
                    </p:grpSpPr>
                    <p:sp>
                      <p:nvSpPr>
                        <p:cNvPr id="27" name="Arc 26"/>
                        <p:cNvSpPr/>
                        <p:nvPr/>
                      </p:nvSpPr>
                      <p:spPr>
                        <a:xfrm>
                          <a:off x="-7819089" y="3574641"/>
                          <a:ext cx="898379" cy="4406009"/>
                        </a:xfrm>
                        <a:prstGeom prst="arc">
                          <a:avLst>
                            <a:gd name="adj1" fmla="val 16109975"/>
                            <a:gd name="adj2" fmla="val 1497276"/>
                          </a:avLst>
                        </a:prstGeom>
                        <a:ln w="1905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 rot="20549379">
                          <a:off x="-7465368" y="2839620"/>
                          <a:ext cx="1550709" cy="1669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vert="horz" wrap="square" lIns="91440" tIns="45720" rIns="91440" bIns="45720">
                          <a:spAutoFit/>
                          <a:scene3d>
                            <a:camera prst="orthographicFront"/>
                            <a:lightRig rig="threePt" dir="t"/>
                          </a:scene3d>
                          <a:sp3d extrusionH="76200" prstMaterial="metal">
                            <a:extrusionClr>
                              <a:srgbClr val="C00000"/>
                            </a:extrusionClr>
                            <a:contourClr>
                              <a:srgbClr val="C00000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fr-FR" sz="2400" b="1" cap="all" dirty="0" smtClean="0">
                              <a:ln w="44450">
                                <a:noFill/>
                              </a:ln>
                              <a:solidFill>
                                <a:schemeClr val="bg1"/>
                              </a:solidFill>
                              <a:latin typeface="Blue" pitchFamily="34" charset="0"/>
                              <a:cs typeface="Andalus" pitchFamily="18" charset="-78"/>
                            </a:rPr>
                            <a:t>B</a:t>
                          </a:r>
                        </a:p>
                      </p:txBody>
                    </p:sp>
                    <p:sp>
                      <p:nvSpPr>
                        <p:cNvPr id="29" name="Arc 28"/>
                        <p:cNvSpPr/>
                        <p:nvPr/>
                      </p:nvSpPr>
                      <p:spPr>
                        <a:xfrm flipV="1">
                          <a:off x="-7688909" y="2567137"/>
                          <a:ext cx="489120" cy="1013550"/>
                        </a:xfrm>
                        <a:prstGeom prst="arc">
                          <a:avLst>
                            <a:gd name="adj1" fmla="val 16200000"/>
                            <a:gd name="adj2" fmla="val 21468737"/>
                          </a:avLst>
                        </a:prstGeom>
                        <a:ln w="19050">
                          <a:solidFill>
                            <a:schemeClr val="bg1">
                              <a:alpha val="50000"/>
                            </a:schemeClr>
                          </a:solidFill>
                          <a:prstDash val="sysDot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300" dirty="0"/>
                        </a:p>
                      </p:txBody>
                    </p:sp>
                  </p:grpSp>
                  <p:sp>
                    <p:nvSpPr>
                      <p:cNvPr id="25" name="Ellipse 24"/>
                      <p:cNvSpPr/>
                      <p:nvPr/>
                    </p:nvSpPr>
                    <p:spPr>
                      <a:xfrm>
                        <a:off x="-7691530" y="3437970"/>
                        <a:ext cx="288000" cy="2880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000">
                            <a:schemeClr val="bg1">
                              <a:lumMod val="7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30000">
                            <a:schemeClr val="bg1"/>
                          </a:gs>
                          <a:gs pos="55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 prstMaterial="plastic">
                        <a:bevelT w="1587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  <p:sp>
                    <p:nvSpPr>
                      <p:cNvPr id="26" name="Ellipse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-7464601" y="3652420"/>
                        <a:ext cx="111501" cy="11148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27000">
                            <a:schemeClr val="bg1"/>
                          </a:gs>
                          <a:gs pos="1000">
                            <a:schemeClr val="bg1">
                              <a:lumMod val="85000"/>
                            </a:schemeClr>
                          </a:gs>
                          <a:gs pos="100000">
                            <a:schemeClr val="bg2">
                              <a:lumMod val="0"/>
                              <a:lumOff val="100000"/>
                            </a:schemeClr>
                          </a:gs>
                          <a:gs pos="59000">
                            <a:schemeClr val="bg1">
                              <a:lumMod val="9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noFill/>
                      </a:ln>
                      <a:scene3d>
                        <a:camera prst="orthographicFront"/>
                        <a:lightRig rig="soft" dir="t"/>
                      </a:scene3d>
                      <a:sp3d>
                        <a:bevelT w="127000" h="127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300" dirty="0"/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 rot="21182245">
                      <a:off x="-7960745" y="4081674"/>
                      <a:ext cx="1586744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A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7579711" y="5091581"/>
                      <a:ext cx="1227288" cy="16694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vert="horz" wrap="square" lIns="91440" tIns="45720" rIns="91440" bIns="45720">
                      <a:spAutoFit/>
                      <a:scene3d>
                        <a:camera prst="orthographicFront"/>
                        <a:lightRig rig="threePt" dir="t"/>
                      </a:scene3d>
                      <a:sp3d extrusionH="76200" prstMaterial="metal">
                        <a:extrusionClr>
                          <a:srgbClr val="C00000"/>
                        </a:extrusionClr>
                        <a:contourClr>
                          <a:srgbClr val="C00000"/>
                        </a:contourClr>
                      </a:sp3d>
                    </a:bodyPr>
                    <a:lstStyle/>
                    <a:p>
                      <a:pPr algn="ctr"/>
                      <a:r>
                        <a:rPr lang="fr-FR" sz="2400" b="1" cap="all" dirty="0" smtClean="0">
                          <a:ln w="44450">
                            <a:noFill/>
                          </a:ln>
                          <a:solidFill>
                            <a:schemeClr val="bg1"/>
                          </a:solidFill>
                          <a:latin typeface="Blue" pitchFamily="34" charset="0"/>
                          <a:cs typeface="Andalus" pitchFamily="18" charset="-78"/>
                        </a:rPr>
                        <a:t>r</a:t>
                      </a:r>
                      <a:endParaRPr lang="fr-FR" sz="2400" b="1" cap="all" dirty="0">
                        <a:ln w="44450">
                          <a:noFill/>
                        </a:ln>
                        <a:solidFill>
                          <a:schemeClr val="bg1"/>
                        </a:solidFill>
                        <a:latin typeface="Blue" pitchFamily="34" charset="0"/>
                        <a:cs typeface="Andalus" pitchFamily="18" charset="-78"/>
                      </a:endParaRPr>
                    </a:p>
                  </p:txBody>
                </p:sp>
              </p:grpSp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4755891" y="551209"/>
                    <a:ext cx="2171131" cy="3420000"/>
                    <a:chOff x="-8680580" y="4702861"/>
                    <a:chExt cx="2005931" cy="3159774"/>
                  </a:xfrm>
                </p:grpSpPr>
                <p:grpSp>
                  <p:nvGrpSpPr>
                    <p:cNvPr id="17" name="Groupe 16"/>
                    <p:cNvGrpSpPr/>
                    <p:nvPr/>
                  </p:nvGrpSpPr>
                  <p:grpSpPr>
                    <a:xfrm>
                      <a:off x="-8680067" y="6174777"/>
                      <a:ext cx="2005418" cy="1687858"/>
                      <a:chOff x="-5052851" y="1636038"/>
                      <a:chExt cx="2005418" cy="1687858"/>
                    </a:xfrm>
                  </p:grpSpPr>
                  <p:pic>
                    <p:nvPicPr>
                      <p:cNvPr id="19" name="Image 18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65" t="41299" b="48169"/>
                      <a:stretch/>
                    </p:blipFill>
                    <p:spPr>
                      <a:xfrm>
                        <a:off x="-4385808" y="1636038"/>
                        <a:ext cx="1320262" cy="33252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0" name="Image 1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biLevel thresh="2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6774"/>
                      <a:stretch/>
                    </p:blipFill>
                    <p:spPr>
                      <a:xfrm>
                        <a:off x="-5052851" y="1959035"/>
                        <a:ext cx="2005418" cy="1364861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8" name="Image 17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biLevel thresh="25000"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498"/>
                    <a:stretch/>
                  </p:blipFill>
                  <p:spPr>
                    <a:xfrm>
                      <a:off x="-8680580" y="4702861"/>
                      <a:ext cx="752063" cy="3157467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0" name="Ellipse 9"/>
              <p:cNvSpPr/>
              <p:nvPr/>
            </p:nvSpPr>
            <p:spPr>
              <a:xfrm>
                <a:off x="7837752" y="400004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581930" y="2899310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6592170" y="4364611"/>
                <a:ext cx="179998" cy="179999"/>
              </a:xfrm>
              <a:prstGeom prst="ellipse">
                <a:avLst/>
              </a:prstGeom>
              <a:gradFill flip="none" rotWithShape="1">
                <a:gsLst>
                  <a:gs pos="0">
                    <a:srgbClr val="51C0C3">
                      <a:lumMod val="60000"/>
                      <a:lumOff val="40000"/>
                    </a:srgbClr>
                  </a:gs>
                  <a:gs pos="37000">
                    <a:srgbClr val="51C0C3">
                      <a:lumMod val="32000"/>
                      <a:lumOff val="68000"/>
                      <a:alpha val="82000"/>
                    </a:srgbClr>
                  </a:gs>
                  <a:gs pos="68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300" dirty="0"/>
              </a:p>
            </p:txBody>
          </p:sp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142"/>
            <a:stretch/>
          </p:blipFill>
          <p:spPr>
            <a:xfrm>
              <a:off x="4370280" y="3068350"/>
              <a:ext cx="1139792" cy="733232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54771" y="934797"/>
            <a:ext cx="185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Installation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5170245" y="948360"/>
            <a:ext cx="251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May  2018</a:t>
            </a:r>
            <a:endParaRPr lang="fr-FR" sz="16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662" y="4037195"/>
            <a:ext cx="4602206" cy="2588741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663" y="1317692"/>
            <a:ext cx="4602205" cy="2588740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26" y="4037195"/>
            <a:ext cx="4602207" cy="2588741"/>
          </a:xfrm>
          <a:prstGeom prst="rect">
            <a:avLst/>
          </a:prstGeom>
        </p:spPr>
      </p:pic>
      <p:sp>
        <p:nvSpPr>
          <p:cNvPr id="36" name="ZoneTexte 35"/>
          <p:cNvSpPr txBox="1"/>
          <p:nvPr/>
        </p:nvSpPr>
        <p:spPr>
          <a:xfrm>
            <a:off x="567042" y="1787832"/>
            <a:ext cx="4919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Installation  of  the  air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conditioning</a:t>
            </a:r>
            <a:endParaRPr lang="fr-FR" sz="2000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endParaRPr lang="fr-FR" sz="2000" dirty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  <a:p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Lasers  </a:t>
            </a:r>
            <a:r>
              <a:rPr lang="fr-FR" sz="2000" dirty="0" err="1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moved</a:t>
            </a:r>
            <a:r>
              <a:rPr lang="fr-FR" sz="2000" dirty="0" smtClean="0">
                <a:solidFill>
                  <a:srgbClr val="484176"/>
                </a:solidFill>
                <a:latin typeface="Eras Medium ITC" panose="020B0602030504020804" pitchFamily="34" charset="0"/>
                <a:cs typeface="Leelawadee UI Semilight" panose="020B0402040204020203" pitchFamily="34" charset="-34"/>
              </a:rPr>
              <a:t>  to  CERN</a:t>
            </a:r>
            <a:endParaRPr lang="fr-FR" dirty="0" smtClean="0">
              <a:solidFill>
                <a:srgbClr val="484176"/>
              </a:solidFill>
              <a:latin typeface="Eras Medium ITC" panose="020B0602030504020804" pitchFamily="34" charset="0"/>
              <a:cs typeface="Leelawadee UI Semilight" panose="020B04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789086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9210</TotalTime>
  <Words>1208</Words>
  <Application>Microsoft Office PowerPoint</Application>
  <PresentationFormat>Grand écran</PresentationFormat>
  <Paragraphs>431</Paragraphs>
  <Slides>25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6" baseType="lpstr">
      <vt:lpstr>Andalus</vt:lpstr>
      <vt:lpstr>Arial</vt:lpstr>
      <vt:lpstr>Blue</vt:lpstr>
      <vt:lpstr>Calibri</vt:lpstr>
      <vt:lpstr>Calibri Light</vt:lpstr>
      <vt:lpstr>Cambria Math</vt:lpstr>
      <vt:lpstr>Candara</vt:lpstr>
      <vt:lpstr>Eras Light ITC</vt:lpstr>
      <vt:lpstr>Eras Medium ITC</vt:lpstr>
      <vt:lpstr>Leelawadee UI Semilight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COMINI Pauline</dc:creator>
  <cp:lastModifiedBy>COMINI Pauline</cp:lastModifiedBy>
  <cp:revision>86</cp:revision>
  <dcterms:created xsi:type="dcterms:W3CDTF">2018-11-12T10:56:07Z</dcterms:created>
  <dcterms:modified xsi:type="dcterms:W3CDTF">2018-11-27T23:13:37Z</dcterms:modified>
</cp:coreProperties>
</file>