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12"/>
  </p:notesMasterIdLst>
  <p:handoutMasterIdLst>
    <p:handoutMasterId r:id="rId13"/>
  </p:handoutMasterIdLst>
  <p:sldIdLst>
    <p:sldId id="719" r:id="rId2"/>
    <p:sldId id="882" r:id="rId3"/>
    <p:sldId id="884" r:id="rId4"/>
    <p:sldId id="885" r:id="rId5"/>
    <p:sldId id="886" r:id="rId6"/>
    <p:sldId id="887" r:id="rId7"/>
    <p:sldId id="888" r:id="rId8"/>
    <p:sldId id="892" r:id="rId9"/>
    <p:sldId id="894" r:id="rId10"/>
    <p:sldId id="868" r:id="rId11"/>
  </p:sldIdLst>
  <p:sldSz cx="9144000" cy="6858000" type="screen4x3"/>
  <p:notesSz cx="6858000" cy="9144000"/>
  <p:defaultTextStyle>
    <a:defPPr>
      <a:defRPr lang="pl-PL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33"/>
    <a:srgbClr val="0066FF"/>
    <a:srgbClr val="FFFF99"/>
    <a:srgbClr val="FFFF00"/>
    <a:srgbClr val="FF6600"/>
    <a:srgbClr val="FF9933"/>
    <a:srgbClr val="FF9900"/>
    <a:srgbClr val="99FF3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2" autoAdjust="0"/>
    <p:restoredTop sz="94669" autoAdjust="0"/>
  </p:normalViewPr>
  <p:slideViewPr>
    <p:cSldViewPr>
      <p:cViewPr>
        <p:scale>
          <a:sx n="70" d="100"/>
          <a:sy n="70" d="100"/>
        </p:scale>
        <p:origin x="-1455" y="-1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atusiakm\AppData\Local\Microsoft\Windows\INetCache\Content.Outlook\WZYNWMJK\GBAR%20mapa%20energii%20struktura%20docelowa%20dru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Ele</a:t>
            </a:r>
            <a:r>
              <a:rPr lang="pl-PL" dirty="0" err="1"/>
              <a:t>ctrons</a:t>
            </a:r>
            <a:r>
              <a:rPr lang="pl-PL" baseline="0" dirty="0"/>
              <a:t> </a:t>
            </a:r>
            <a:r>
              <a:rPr lang="pl-PL" baseline="0" dirty="0" err="1"/>
              <a:t>energy</a:t>
            </a:r>
            <a:r>
              <a:rPr lang="pl-PL" baseline="0" dirty="0"/>
              <a:t> vs </a:t>
            </a:r>
            <a:r>
              <a:rPr lang="pl-PL" baseline="0" dirty="0" err="1" smtClean="0"/>
              <a:t>klystron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cathode</a:t>
            </a:r>
            <a:r>
              <a:rPr lang="pl-PL" baseline="0" dirty="0" smtClean="0"/>
              <a:t> </a:t>
            </a:r>
            <a:r>
              <a:rPr lang="pl-PL" baseline="0" dirty="0" err="1"/>
              <a:t>voltage</a:t>
            </a:r>
            <a:r>
              <a:rPr lang="pl-PL" baseline="0" dirty="0"/>
              <a:t> &amp; </a:t>
            </a:r>
            <a:r>
              <a:rPr lang="pl-PL" baseline="0" dirty="0" err="1"/>
              <a:t>beam</a:t>
            </a:r>
            <a:r>
              <a:rPr lang="pl-PL" baseline="0" dirty="0"/>
              <a:t> </a:t>
            </a:r>
            <a:r>
              <a:rPr lang="pl-PL" baseline="0" dirty="0" err="1"/>
              <a:t>loading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532287233463944E-2"/>
          <c:y val="0.10765310597965949"/>
          <c:w val="0.74158438837656004"/>
          <c:h val="0.81917773472797772"/>
        </c:manualLayout>
      </c:layout>
      <c:scatterChart>
        <c:scatterStyle val="lineMarker"/>
        <c:varyColors val="0"/>
        <c:ser>
          <c:idx val="0"/>
          <c:order val="0"/>
          <c:tx>
            <c:v>144,5 kV</c:v>
          </c:tx>
          <c:spPr>
            <a:ln w="28575">
              <a:noFill/>
            </a:ln>
          </c:spPr>
          <c:xVal>
            <c:numRef>
              <c:f>'[GBAR mapa energii struktura docelowa druk.xlsx]1_03_2018'!$J$13:$J$16</c:f>
              <c:numCache>
                <c:formatCode>General</c:formatCode>
                <c:ptCount val="4"/>
                <c:pt idx="0">
                  <c:v>1155</c:v>
                </c:pt>
                <c:pt idx="1">
                  <c:v>1058</c:v>
                </c:pt>
                <c:pt idx="2">
                  <c:v>938</c:v>
                </c:pt>
                <c:pt idx="3">
                  <c:v>845</c:v>
                </c:pt>
              </c:numCache>
            </c:numRef>
          </c:xVal>
          <c:yVal>
            <c:numRef>
              <c:f>'[GBAR mapa energii struktura docelowa druk.xlsx]1_03_2018'!$M$13:$M$16</c:f>
              <c:numCache>
                <c:formatCode>General</c:formatCode>
                <c:ptCount val="4"/>
                <c:pt idx="0">
                  <c:v>8.5</c:v>
                </c:pt>
                <c:pt idx="1">
                  <c:v>8.6999999999999993</c:v>
                </c:pt>
                <c:pt idx="2">
                  <c:v>9</c:v>
                </c:pt>
                <c:pt idx="3">
                  <c:v>9.5</c:v>
                </c:pt>
              </c:numCache>
            </c:numRef>
          </c:yVal>
          <c:smooth val="0"/>
        </c:ser>
        <c:ser>
          <c:idx val="1"/>
          <c:order val="1"/>
          <c:tx>
            <c:v>139,6kV</c:v>
          </c:tx>
          <c:spPr>
            <a:ln w="28575">
              <a:noFill/>
            </a:ln>
          </c:spPr>
          <c:xVal>
            <c:numRef>
              <c:f>'[GBAR mapa energii struktura docelowa druk.xlsx]1_03_2018'!$J$17:$J$22</c:f>
              <c:numCache>
                <c:formatCode>General</c:formatCode>
                <c:ptCount val="6"/>
                <c:pt idx="0">
                  <c:v>1151</c:v>
                </c:pt>
                <c:pt idx="1">
                  <c:v>1055</c:v>
                </c:pt>
                <c:pt idx="2">
                  <c:v>939</c:v>
                </c:pt>
                <c:pt idx="3">
                  <c:v>845</c:v>
                </c:pt>
                <c:pt idx="4">
                  <c:v>736</c:v>
                </c:pt>
                <c:pt idx="5">
                  <c:v>615</c:v>
                </c:pt>
              </c:numCache>
            </c:numRef>
          </c:xVal>
          <c:yVal>
            <c:numRef>
              <c:f>'[GBAR mapa energii struktura docelowa druk.xlsx]1_03_2018'!$M$17:$M$22</c:f>
              <c:numCache>
                <c:formatCode>General</c:formatCode>
                <c:ptCount val="6"/>
                <c:pt idx="0">
                  <c:v>7.75</c:v>
                </c:pt>
                <c:pt idx="1">
                  <c:v>7.75</c:v>
                </c:pt>
                <c:pt idx="2">
                  <c:v>8.25</c:v>
                </c:pt>
                <c:pt idx="3">
                  <c:v>8.75</c:v>
                </c:pt>
                <c:pt idx="4">
                  <c:v>9.25</c:v>
                </c:pt>
                <c:pt idx="5">
                  <c:v>9.75</c:v>
                </c:pt>
              </c:numCache>
            </c:numRef>
          </c:yVal>
          <c:smooth val="0"/>
        </c:ser>
        <c:ser>
          <c:idx val="2"/>
          <c:order val="2"/>
          <c:tx>
            <c:v>134kV</c:v>
          </c:tx>
          <c:spPr>
            <a:ln w="28575">
              <a:noFill/>
            </a:ln>
          </c:spPr>
          <c:xVal>
            <c:numRef>
              <c:f>'[GBAR mapa energii struktura docelowa druk.xlsx]1_03_2018'!$J$23:$J$30</c:f>
              <c:numCache>
                <c:formatCode>General</c:formatCode>
                <c:ptCount val="8"/>
                <c:pt idx="0">
                  <c:v>748</c:v>
                </c:pt>
                <c:pt idx="1">
                  <c:v>1154</c:v>
                </c:pt>
                <c:pt idx="2">
                  <c:v>1054</c:v>
                </c:pt>
                <c:pt idx="3">
                  <c:v>942</c:v>
                </c:pt>
                <c:pt idx="4">
                  <c:v>856</c:v>
                </c:pt>
                <c:pt idx="5">
                  <c:v>748</c:v>
                </c:pt>
                <c:pt idx="6">
                  <c:v>623</c:v>
                </c:pt>
                <c:pt idx="7">
                  <c:v>491</c:v>
                </c:pt>
              </c:numCache>
            </c:numRef>
          </c:xVal>
          <c:yVal>
            <c:numRef>
              <c:f>'[GBAR mapa energii struktura docelowa druk.xlsx]1_03_2018'!$M$23:$M$30</c:f>
              <c:numCache>
                <c:formatCode>General</c:formatCode>
                <c:ptCount val="8"/>
                <c:pt idx="0">
                  <c:v>8.25</c:v>
                </c:pt>
                <c:pt idx="1">
                  <c:v>6.85</c:v>
                </c:pt>
                <c:pt idx="2">
                  <c:v>7</c:v>
                </c:pt>
                <c:pt idx="3">
                  <c:v>7.25</c:v>
                </c:pt>
                <c:pt idx="4">
                  <c:v>7.75</c:v>
                </c:pt>
                <c:pt idx="5">
                  <c:v>8.25</c:v>
                </c:pt>
                <c:pt idx="6">
                  <c:v>8.75</c:v>
                </c:pt>
                <c:pt idx="7">
                  <c:v>9.5</c:v>
                </c:pt>
              </c:numCache>
            </c:numRef>
          </c:yVal>
          <c:smooth val="0"/>
        </c:ser>
        <c:ser>
          <c:idx val="3"/>
          <c:order val="3"/>
          <c:tx>
            <c:v>121kV</c:v>
          </c:tx>
          <c:spPr>
            <a:ln w="28575">
              <a:noFill/>
            </a:ln>
          </c:spPr>
          <c:marker>
            <c:spPr>
              <a:noFill/>
              <a:ln w="25400">
                <a:solidFill>
                  <a:srgbClr val="00B050"/>
                </a:solidFill>
              </a:ln>
            </c:spPr>
          </c:marker>
          <c:xVal>
            <c:numRef>
              <c:f>'[GBAR mapa energii struktura docelowa druk.xlsx]1_03_2018'!$J$32:$J$39</c:f>
              <c:numCache>
                <c:formatCode>General</c:formatCode>
                <c:ptCount val="8"/>
                <c:pt idx="0">
                  <c:v>1157</c:v>
                </c:pt>
                <c:pt idx="1">
                  <c:v>1058</c:v>
                </c:pt>
                <c:pt idx="2">
                  <c:v>950</c:v>
                </c:pt>
                <c:pt idx="3">
                  <c:v>866</c:v>
                </c:pt>
                <c:pt idx="4">
                  <c:v>758</c:v>
                </c:pt>
                <c:pt idx="5">
                  <c:v>630</c:v>
                </c:pt>
                <c:pt idx="6">
                  <c:v>500</c:v>
                </c:pt>
                <c:pt idx="7">
                  <c:v>371</c:v>
                </c:pt>
              </c:numCache>
            </c:numRef>
          </c:xVal>
          <c:yVal>
            <c:numRef>
              <c:f>'[GBAR mapa energii struktura docelowa druk.xlsx]1_03_2018'!$M$32:$M$39</c:f>
              <c:numCache>
                <c:formatCode>General</c:formatCode>
                <c:ptCount val="8"/>
                <c:pt idx="0">
                  <c:v>6</c:v>
                </c:pt>
                <c:pt idx="1">
                  <c:v>6.1</c:v>
                </c:pt>
                <c:pt idx="2">
                  <c:v>6.25</c:v>
                </c:pt>
                <c:pt idx="3">
                  <c:v>6.75</c:v>
                </c:pt>
                <c:pt idx="4">
                  <c:v>7.25</c:v>
                </c:pt>
                <c:pt idx="5">
                  <c:v>7.75</c:v>
                </c:pt>
                <c:pt idx="6">
                  <c:v>8.75</c:v>
                </c:pt>
                <c:pt idx="7">
                  <c:v>9.25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841088"/>
        <c:axId val="160993664"/>
      </c:scatterChart>
      <c:valAx>
        <c:axId val="160841088"/>
        <c:scaling>
          <c:orientation val="minMax"/>
          <c:min val="300"/>
        </c:scaling>
        <c:delete val="0"/>
        <c:axPos val="b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800"/>
                </a:pPr>
                <a:r>
                  <a:rPr lang="pl-PL" sz="1800" dirty="0" err="1" smtClean="0"/>
                  <a:t>Gun</a:t>
                </a:r>
                <a:r>
                  <a:rPr lang="pl-PL" sz="1800" dirty="0" smtClean="0"/>
                  <a:t> </a:t>
                </a:r>
                <a:r>
                  <a:rPr lang="pl-PL" sz="1800" dirty="0" err="1"/>
                  <a:t>current</a:t>
                </a:r>
                <a:r>
                  <a:rPr lang="pl-PL" sz="1800" dirty="0"/>
                  <a:t> [</a:t>
                </a:r>
                <a:r>
                  <a:rPr lang="pl-PL" sz="1800" dirty="0" err="1"/>
                  <a:t>mA</a:t>
                </a:r>
                <a:r>
                  <a:rPr lang="pl-PL" sz="1800" dirty="0"/>
                  <a:t>]</a:t>
                </a:r>
              </a:p>
            </c:rich>
          </c:tx>
          <c:layout>
            <c:manualLayout>
              <c:xMode val="edge"/>
              <c:yMode val="edge"/>
              <c:x val="0.28205362627926578"/>
              <c:y val="0.856927479879002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0993664"/>
        <c:crosses val="autoZero"/>
        <c:crossBetween val="midCat"/>
      </c:valAx>
      <c:valAx>
        <c:axId val="160993664"/>
        <c:scaling>
          <c:orientation val="minMax"/>
          <c:max val="10"/>
          <c:min val="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pl-PL" sz="2000"/>
                  <a:t>Beam energy [MeV]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841088"/>
        <c:crosses val="autoZero"/>
        <c:crossBetween val="midCat"/>
      </c:valAx>
      <c:spPr>
        <a:solidFill>
          <a:schemeClr val="accent6">
            <a:lumMod val="20000"/>
            <a:lumOff val="80000"/>
            <a:alpha val="15000"/>
          </a:schemeClr>
        </a:solidFill>
      </c:spPr>
    </c:plotArea>
    <c:legend>
      <c:legendPos val="r"/>
      <c:layout>
        <c:manualLayout>
          <c:xMode val="edge"/>
          <c:yMode val="edge"/>
          <c:x val="0.84491358210560785"/>
          <c:y val="0.29045040040735082"/>
          <c:w val="0.15502527007744044"/>
          <c:h val="0.54591029023746707"/>
        </c:manualLayout>
      </c:layout>
      <c:overlay val="0"/>
      <c:txPr>
        <a:bodyPr/>
        <a:lstStyle/>
        <a:p>
          <a:pPr>
            <a:defRPr sz="18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0.85433</cdr:x>
      <cdr:y>0.29855</cdr:y>
    </cdr:from>
    <cdr:to>
      <cdr:x>1</cdr:x>
      <cdr:y>0.40889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7833033" y="1551860"/>
          <a:ext cx="1335548" cy="5735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pl-PL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FF6F9FC-8FA6-416E-8147-484F5E020C86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3889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pl-P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CF2F80E-E9EF-413F-B96F-F12E8462675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47349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Click to edit Master subtitle style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CCA485-C67C-433C-B9A1-2BBFB21C984A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225F1-097E-4726-9960-BA65379CF3A6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92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C9E987-56CA-411C-8D36-064D8980898F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477C6-64D0-4D73-8D5C-EC3E47B02442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1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E93C1-38B9-4D04-BEB3-3E65F41E3C92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B2D0E-B610-4C1A-B9A2-7C98BDA703AC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14E0CA-A846-4A3E-A65B-ED0D454D19A4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6113F-9960-4406-8005-4F5099C4F0D8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9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74A37C-FAAF-4400-9285-3C00E2BDDEC0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B49679-5067-4042-B6F8-3B216C583C4B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6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97B9EB-3573-482F-99A4-EEBCFE78BBCD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96C5A-60A1-4BB8-9342-F8F437C4C442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77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714580-0123-435E-B8F4-4FF72AB0EA07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B5DAA-63A2-47D0-A5A6-107CEDBEC671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1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E6A48A-0CF6-4971-AB82-8900431507F6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F3887A-FC19-46B4-A3F8-7ED77FC57164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8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51D17D-9477-4A1A-977B-799A7532D912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019110-A3FE-4DC4-9929-256923FE579A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7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Click to edit Master text styles</a:t>
            </a:r>
          </a:p>
          <a:p>
            <a:pPr lvl="1"/>
            <a:r>
              <a:rPr lang="pl-PL" smtClean="0"/>
              <a:t>Second level</a:t>
            </a:r>
          </a:p>
          <a:p>
            <a:pPr lvl="2"/>
            <a:r>
              <a:rPr lang="pl-PL" smtClean="0"/>
              <a:t>Third level</a:t>
            </a:r>
          </a:p>
          <a:p>
            <a:pPr lvl="3"/>
            <a:r>
              <a:rPr lang="pl-PL" smtClean="0"/>
              <a:t>Fourth level</a:t>
            </a:r>
          </a:p>
          <a:p>
            <a:pPr lvl="4"/>
            <a:r>
              <a:rPr lang="pl-PL" smtClean="0"/>
              <a:t>Fifth level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BC33D3-86ED-4C05-BB50-E0E2AFBDD493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2109A8-30E6-4970-8CB3-0A4D9E5BF2A6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618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Click to edit Master title style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Przeciągnij obraz na symbol zastępczy lub kliknij ikonę, aby go dodać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Click to edit Master text styles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ABA98C-B60D-4E79-BF64-0FBC119B47A6}" type="datetime1">
              <a:rPr lang="pl-PL" smtClean="0">
                <a:solidFill>
                  <a:prstClr val="black">
                    <a:tint val="75000"/>
                  </a:prstClr>
                </a:solidFill>
              </a:rPr>
              <a:t>27.11.2018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7F32D-58D0-4C28-A9CF-8A208BC9A7D0}" type="slidenum">
              <a:rPr lang="pl-PL" altLang="pl-PL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8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EC39D3A4-1D80-41D4-B3B5-D45A60FC830A}" type="datetime1">
              <a:rPr lang="pl-PL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Tahoma" charset="0"/>
              </a:rPr>
              <a:t>27.11.2018</a:t>
            </a:fld>
            <a:endParaRPr lang="en-US" sz="1300" dirty="0">
              <a:solidFill>
                <a:srgbClr val="EEECE1">
                  <a:tint val="60000"/>
                  <a:satMod val="155000"/>
                </a:srgbClr>
              </a:solidFill>
              <a:latin typeface="Arial" charset="0"/>
              <a:cs typeface="Tahoma" charset="0"/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Tahoma" charset="0"/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  <a:latin typeface="Arial" charset="0"/>
              <a:cs typeface="Tahoma" charset="0"/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fld id="{B6097636-A90F-4A32-9767-CC0449FFA2EF}" type="slidenum">
              <a:rPr lang="pl-PL" altLang="pl-PL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Tahoma" charset="0"/>
              </a:rPr>
              <a:pPr defTabSz="449263"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pl-PL" altLang="pl-PL">
              <a:solidFill>
                <a:prstClr val="black">
                  <a:tint val="75000"/>
                </a:prstClr>
              </a:solidFill>
              <a:latin typeface="Arial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8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512" y="260648"/>
            <a:ext cx="5760640" cy="154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Tahoma" charset="0"/>
              </a:defRPr>
            </a:lvl9pPr>
          </a:lstStyle>
          <a:p>
            <a:pPr algn="l" defTabSz="449263" eaLnBrk="1" hangingPunct="1">
              <a:buSzPct val="100000"/>
            </a:pPr>
            <a:r>
              <a:rPr lang="pl-PL" sz="3200" b="1" i="1" dirty="0" smtClean="0">
                <a:solidFill>
                  <a:prstClr val="black"/>
                </a:solidFill>
                <a:latin typeface="Milibus Rg" pitchFamily="50" charset="0"/>
              </a:rPr>
              <a:t>GBAR </a:t>
            </a:r>
            <a:r>
              <a:rPr lang="pl-PL" sz="3200" b="1" i="1" dirty="0" err="1" smtClean="0">
                <a:solidFill>
                  <a:prstClr val="black"/>
                </a:solidFill>
                <a:latin typeface="Milibus Rg" pitchFamily="50" charset="0"/>
              </a:rPr>
              <a:t>Linac</a:t>
            </a:r>
            <a:endParaRPr lang="pl-PL" sz="2400" i="1" dirty="0" smtClean="0">
              <a:solidFill>
                <a:srgbClr val="FFC000"/>
              </a:solidFill>
            </a:endParaRPr>
          </a:p>
          <a:p>
            <a:pPr algn="l" defTabSz="449263" eaLnBrk="1" hangingPunct="1">
              <a:buSzPct val="100000"/>
            </a:pPr>
            <a:endParaRPr lang="pl-PL" altLang="pl-PL" sz="2200" dirty="0" smtClean="0">
              <a:solidFill>
                <a:schemeClr val="tx1"/>
              </a:solidFill>
              <a:latin typeface="Milibus Rg" pitchFamily="50" charset="0"/>
              <a:cs typeface="Arial" charset="0"/>
            </a:endParaRPr>
          </a:p>
          <a:p>
            <a:pPr algn="l"/>
            <a:r>
              <a:rPr lang="pl-PL" sz="2000" b="1" dirty="0" err="1">
                <a:solidFill>
                  <a:schemeClr val="tx1"/>
                </a:solidFill>
              </a:rPr>
              <a:t>W.Dziewiecki</a:t>
            </a:r>
            <a:r>
              <a:rPr lang="pl-PL" sz="2000" b="1" dirty="0">
                <a:solidFill>
                  <a:schemeClr val="tx1"/>
                </a:solidFill>
              </a:rPr>
              <a:t>, T. Kosiński, </a:t>
            </a:r>
            <a:r>
              <a:rPr lang="pl-PL" sz="2000" b="1" dirty="0" err="1">
                <a:solidFill>
                  <a:schemeClr val="tx1"/>
                </a:solidFill>
              </a:rPr>
              <a:t>A.Łubian</a:t>
            </a:r>
            <a:r>
              <a:rPr lang="pl-PL" sz="2000" b="1" dirty="0">
                <a:solidFill>
                  <a:schemeClr val="tx1"/>
                </a:solidFill>
              </a:rPr>
              <a:t>, </a:t>
            </a:r>
            <a:r>
              <a:rPr lang="pl-PL" sz="2000" b="1" dirty="0" err="1">
                <a:solidFill>
                  <a:schemeClr val="tx1"/>
                </a:solidFill>
              </a:rPr>
              <a:t>M.Matusiak</a:t>
            </a:r>
            <a:r>
              <a:rPr lang="pl-PL" sz="2000" b="1" dirty="0">
                <a:solidFill>
                  <a:schemeClr val="tx1"/>
                </a:solidFill>
              </a:rPr>
              <a:t>, </a:t>
            </a:r>
            <a:r>
              <a:rPr lang="pl-PL" sz="2000" b="1" dirty="0" err="1" smtClean="0">
                <a:solidFill>
                  <a:schemeClr val="tx1"/>
                </a:solidFill>
              </a:rPr>
              <a:t>S.Wronka</a:t>
            </a:r>
            <a:endParaRPr lang="pl-PL" sz="2400" b="1" dirty="0">
              <a:solidFill>
                <a:schemeClr val="tx1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7236370" y="5877340"/>
            <a:ext cx="172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  <a:p>
            <a:r>
              <a:rPr lang="pl-PL" dirty="0" smtClean="0"/>
              <a:t>28.11.2018</a:t>
            </a:r>
          </a:p>
          <a:p>
            <a:r>
              <a:rPr lang="pl-PL" dirty="0" smtClean="0"/>
              <a:t> </a:t>
            </a:r>
            <a:r>
              <a:rPr lang="pl-PL" dirty="0"/>
              <a:t>@ CERN</a:t>
            </a:r>
            <a:endParaRPr lang="en-US" dirty="0"/>
          </a:p>
          <a:p>
            <a:endParaRPr lang="pl-PL" i="1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dr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hab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Sławomir Wronka, NCBJ     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128792" cy="114300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tx2"/>
                </a:solidFill>
              </a:rPr>
              <a:t>Summary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Linac</a:t>
            </a:r>
            <a:r>
              <a:rPr lang="en-US" sz="2400" dirty="0" smtClean="0"/>
              <a:t> was </a:t>
            </a:r>
            <a:r>
              <a:rPr lang="en-US" sz="2400" dirty="0" err="1" smtClean="0"/>
              <a:t>succesfully</a:t>
            </a:r>
            <a:r>
              <a:rPr lang="en-US" sz="2400" dirty="0" smtClean="0"/>
              <a:t> delivering e- beam for GBAR in 2018, although we were unlucky with few main components. </a:t>
            </a:r>
          </a:p>
          <a:p>
            <a:r>
              <a:rPr lang="en-US" sz="2400" dirty="0" smtClean="0"/>
              <a:t>Final commissioning postponed for „after-the-run” time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en-US" sz="2400" dirty="0" smtClean="0"/>
              <a:t>(i. e. now).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5" name="pole tekstowe 4"/>
          <p:cNvSpPr txBox="1"/>
          <p:nvPr/>
        </p:nvSpPr>
        <p:spPr>
          <a:xfrm>
            <a:off x="4283968" y="5919745"/>
            <a:ext cx="450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Thank you for your attention!</a:t>
            </a:r>
            <a:endParaRPr lang="en-US" sz="2400" i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7" name="Grupa 6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9" name="Obraz 8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10" name="Obraz 9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2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err="1" smtClean="0"/>
              <a:t>Linac</a:t>
            </a:r>
            <a:r>
              <a:rPr lang="pl-PL" sz="3200" dirty="0" smtClean="0"/>
              <a:t> for GBAR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rgbClr val="0066FF"/>
                </a:solidFill>
              </a:rPr>
              <a:t>Vertically oriented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l-PL" sz="2400" dirty="0" smtClean="0"/>
              <a:t>S</a:t>
            </a:r>
            <a:r>
              <a:rPr lang="en-GB" sz="2400" dirty="0" err="1" smtClean="0"/>
              <a:t>tanding</a:t>
            </a:r>
            <a:r>
              <a:rPr lang="en-GB" sz="2400" dirty="0" smtClean="0"/>
              <a:t> </a:t>
            </a:r>
            <a:r>
              <a:rPr lang="en-GB" sz="2400" dirty="0"/>
              <a:t>wave </a:t>
            </a:r>
            <a:r>
              <a:rPr lang="pl-PL" sz="2400" dirty="0" err="1" smtClean="0"/>
              <a:t>accelerating</a:t>
            </a:r>
            <a:r>
              <a:rPr lang="pl-PL" sz="2400" dirty="0" smtClean="0"/>
              <a:t> </a:t>
            </a:r>
            <a:r>
              <a:rPr lang="pl-PL" sz="2400" dirty="0" err="1" smtClean="0"/>
              <a:t>structure</a:t>
            </a:r>
            <a:r>
              <a:rPr lang="pl-PL" sz="2400" dirty="0" smtClean="0"/>
              <a:t> </a:t>
            </a:r>
            <a:r>
              <a:rPr lang="en-GB" sz="2400" dirty="0" smtClean="0"/>
              <a:t>π/2 </a:t>
            </a:r>
            <a:r>
              <a:rPr lang="en-GB" sz="2400" dirty="0"/>
              <a:t>type;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Microwave source: klystron TH 2157A installed on K2 </a:t>
            </a:r>
            <a:r>
              <a:rPr lang="en-GB" sz="2400" dirty="0" err="1"/>
              <a:t>Scandinova</a:t>
            </a:r>
            <a:r>
              <a:rPr lang="en-GB" sz="2400" dirty="0"/>
              <a:t> solid state modulator;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Electron source: Altair triode gun 13xx049R;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Focusing </a:t>
            </a:r>
            <a:r>
              <a:rPr lang="pl-PL" sz="2400" dirty="0" err="1" smtClean="0"/>
              <a:t>based</a:t>
            </a:r>
            <a:r>
              <a:rPr lang="pl-PL" sz="2400" dirty="0" smtClean="0"/>
              <a:t> on</a:t>
            </a:r>
            <a:r>
              <a:rPr lang="en-GB" sz="2400" dirty="0" smtClean="0"/>
              <a:t> two</a:t>
            </a:r>
            <a:r>
              <a:rPr lang="pl-PL" sz="2400" dirty="0" smtClean="0"/>
              <a:t>-</a:t>
            </a:r>
            <a:r>
              <a:rPr lang="en-GB" sz="2400" dirty="0" smtClean="0"/>
              <a:t>section</a:t>
            </a:r>
            <a:r>
              <a:rPr lang="pl-PL" sz="2400" dirty="0" smtClean="0"/>
              <a:t>-</a:t>
            </a:r>
            <a:r>
              <a:rPr lang="en-GB" sz="2400" dirty="0" smtClean="0"/>
              <a:t>solenoid </a:t>
            </a:r>
            <a:r>
              <a:rPr lang="en-GB" sz="2400" dirty="0"/>
              <a:t>and </a:t>
            </a:r>
            <a:r>
              <a:rPr lang="en-GB" sz="2400" dirty="0" smtClean="0"/>
              <a:t>t</a:t>
            </a:r>
            <a:r>
              <a:rPr lang="pl-PL" sz="2400" dirty="0" err="1" smtClean="0"/>
              <a:t>hree</a:t>
            </a:r>
            <a:r>
              <a:rPr lang="en-GB" sz="2400" dirty="0" smtClean="0"/>
              <a:t> </a:t>
            </a:r>
            <a:r>
              <a:rPr lang="pl-PL" sz="2400" dirty="0" err="1" smtClean="0"/>
              <a:t>quadrupols</a:t>
            </a:r>
            <a:r>
              <a:rPr lang="pl-PL" sz="2400" dirty="0" smtClean="0"/>
              <a:t> </a:t>
            </a:r>
            <a:r>
              <a:rPr lang="en-GB" sz="2400" dirty="0" smtClean="0"/>
              <a:t>installed </a:t>
            </a:r>
            <a:r>
              <a:rPr lang="en-GB" sz="2400" dirty="0"/>
              <a:t>at </a:t>
            </a:r>
            <a:r>
              <a:rPr lang="pl-PL" sz="2400" dirty="0" smtClean="0"/>
              <a:t>the </a:t>
            </a:r>
            <a:r>
              <a:rPr lang="en-GB" sz="2400" dirty="0" smtClean="0"/>
              <a:t>beam </a:t>
            </a:r>
            <a:r>
              <a:rPr lang="en-GB" sz="2400" dirty="0"/>
              <a:t>output;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Electron</a:t>
            </a:r>
            <a:r>
              <a:rPr lang="pl-PL" sz="2400" dirty="0" smtClean="0"/>
              <a:t>s</a:t>
            </a:r>
            <a:r>
              <a:rPr lang="en-GB" sz="2400" dirty="0" smtClean="0"/>
              <a:t> </a:t>
            </a:r>
            <a:r>
              <a:rPr lang="en-GB" sz="2400" dirty="0"/>
              <a:t>energy: </a:t>
            </a:r>
            <a:r>
              <a:rPr lang="en-GB" sz="2400" dirty="0">
                <a:solidFill>
                  <a:srgbClr val="FF0000"/>
                </a:solidFill>
              </a:rPr>
              <a:t>9 - 10MeV</a:t>
            </a:r>
            <a:r>
              <a:rPr lang="en-GB" sz="2400" dirty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Output peak current: </a:t>
            </a:r>
            <a:r>
              <a:rPr lang="en-GB" sz="2400" dirty="0">
                <a:solidFill>
                  <a:srgbClr val="FF0000"/>
                </a:solidFill>
              </a:rPr>
              <a:t>300mA, 4μs</a:t>
            </a:r>
            <a:r>
              <a:rPr lang="en-GB" sz="2400" dirty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Beam average power : </a:t>
            </a:r>
            <a:r>
              <a:rPr lang="en-GB" sz="2400" dirty="0">
                <a:solidFill>
                  <a:srgbClr val="FF0000"/>
                </a:solidFill>
              </a:rPr>
              <a:t>3,2kW</a:t>
            </a:r>
            <a:r>
              <a:rPr lang="en-GB" sz="2400" dirty="0"/>
              <a:t>;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5" name="Grupa 4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7" name="Obraz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150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matusiakm\AppData\Local\Microsoft\Windows\Temporary Internet Files\Content.Outlook\MS82T7AY\gbar general 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85" y="332570"/>
            <a:ext cx="8052915" cy="582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a 5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7" name="Grupa 6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9" name="Obraz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10" name="Obraz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162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3759240" y="7664305"/>
            <a:ext cx="340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400" dirty="0" err="1" smtClean="0"/>
              <a:t>Electronic</a:t>
            </a:r>
            <a:r>
              <a:rPr lang="pl-PL" sz="1400" dirty="0" smtClean="0"/>
              <a:t> </a:t>
            </a:r>
            <a:r>
              <a:rPr lang="pl-PL" sz="1400" dirty="0" err="1" smtClean="0"/>
              <a:t>cabinet</a:t>
            </a:r>
            <a:endParaRPr lang="pl-PL" sz="1400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599" y="0"/>
            <a:ext cx="2880401" cy="486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0" y="44530"/>
            <a:ext cx="4226087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Users\matusiakm\Desktop\GBar\zdjęcia\20170524_08511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921" y="2957313"/>
            <a:ext cx="2592360" cy="380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72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Mesurements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6" name="Grupa 5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9" name="Obraz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  <p:graphicFrame>
        <p:nvGraphicFramePr>
          <p:cNvPr id="15" name="Wykres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8014209"/>
              </p:ext>
            </p:extLst>
          </p:nvPr>
        </p:nvGraphicFramePr>
        <p:xfrm>
          <a:off x="326366" y="1268700"/>
          <a:ext cx="8422214" cy="4968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Prostokąt 15"/>
          <p:cNvSpPr/>
          <p:nvPr/>
        </p:nvSpPr>
        <p:spPr>
          <a:xfrm>
            <a:off x="971500" y="2276840"/>
            <a:ext cx="6192860" cy="1008140"/>
          </a:xfrm>
          <a:prstGeom prst="rect">
            <a:avLst/>
          </a:prstGeom>
          <a:solidFill>
            <a:srgbClr val="66FF33">
              <a:alpha val="12157"/>
            </a:srgbClr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Elipsa 16"/>
          <p:cNvSpPr/>
          <p:nvPr/>
        </p:nvSpPr>
        <p:spPr>
          <a:xfrm>
            <a:off x="5148080" y="2564880"/>
            <a:ext cx="504070" cy="50407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404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67430" y="1052670"/>
            <a:ext cx="826283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2800" dirty="0" err="1" smtClean="0"/>
              <a:t>Actions</a:t>
            </a:r>
            <a:r>
              <a:rPr lang="pl-PL" sz="2800" dirty="0" smtClean="0"/>
              <a:t> in 2018:</a:t>
            </a:r>
            <a:endParaRPr lang="pl-PL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l-PL" sz="2800" dirty="0" err="1" smtClean="0"/>
              <a:t>Final</a:t>
            </a:r>
            <a:r>
              <a:rPr lang="pl-PL" sz="2800" dirty="0" smtClean="0"/>
              <a:t> </a:t>
            </a:r>
            <a:r>
              <a:rPr lang="pl-PL" sz="2800" dirty="0" err="1" smtClean="0"/>
              <a:t>structure</a:t>
            </a:r>
            <a:r>
              <a:rPr lang="pl-PL" sz="2800" dirty="0" smtClean="0"/>
              <a:t> </a:t>
            </a:r>
            <a:r>
              <a:rPr lang="pl-PL" sz="2800" dirty="0" err="1" smtClean="0"/>
              <a:t>installation</a:t>
            </a:r>
            <a:r>
              <a:rPr lang="pl-PL" sz="2800" dirty="0" smtClean="0"/>
              <a:t> (12.02 - 1.03)</a:t>
            </a:r>
            <a:endParaRPr lang="pl-PL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l-PL" sz="2800" dirty="0" err="1" smtClean="0"/>
              <a:t>Waveguides</a:t>
            </a:r>
            <a:r>
              <a:rPr lang="pl-PL" sz="2800" dirty="0" smtClean="0"/>
              <a:t> </a:t>
            </a:r>
            <a:r>
              <a:rPr lang="pl-PL" sz="2800" dirty="0" err="1" smtClean="0"/>
              <a:t>failure</a:t>
            </a:r>
            <a:r>
              <a:rPr lang="pl-PL" sz="2800" dirty="0" smtClean="0"/>
              <a:t> (22.04 – 22.05</a:t>
            </a:r>
            <a:r>
              <a:rPr lang="pl-PL" sz="2800" dirty="0" smtClean="0">
                <a:solidFill>
                  <a:srgbClr val="FF0000"/>
                </a:solidFill>
              </a:rPr>
              <a:t>*</a:t>
            </a:r>
            <a:r>
              <a:rPr lang="pl-PL" sz="2800" dirty="0" smtClean="0"/>
              <a:t>, </a:t>
            </a:r>
            <a:r>
              <a:rPr lang="pl-PL" sz="2800" dirty="0" err="1" smtClean="0"/>
              <a:t>replacement</a:t>
            </a:r>
            <a:r>
              <a:rPr lang="pl-PL" sz="2800" dirty="0" smtClean="0"/>
              <a:t>)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l-PL" sz="2800" dirty="0" err="1" smtClean="0"/>
              <a:t>Circulator</a:t>
            </a:r>
            <a:r>
              <a:rPr lang="pl-PL" sz="2800" dirty="0" smtClean="0"/>
              <a:t> </a:t>
            </a:r>
            <a:r>
              <a:rPr lang="pl-PL" sz="2800" dirty="0" err="1" smtClean="0"/>
              <a:t>failure</a:t>
            </a:r>
            <a:r>
              <a:rPr lang="pl-PL" sz="2800" dirty="0" smtClean="0"/>
              <a:t> (</a:t>
            </a:r>
            <a:r>
              <a:rPr lang="pl-PL" sz="2800" dirty="0" err="1" smtClean="0"/>
              <a:t>cont</a:t>
            </a:r>
            <a:r>
              <a:rPr lang="pl-PL" sz="2800" dirty="0" smtClean="0"/>
              <a:t> </a:t>
            </a:r>
            <a:r>
              <a:rPr lang="pl-PL" sz="2800" dirty="0" err="1" smtClean="0"/>
              <a:t>till</a:t>
            </a:r>
            <a:r>
              <a:rPr lang="pl-PL" sz="2800" dirty="0" smtClean="0"/>
              <a:t> 13.06, </a:t>
            </a:r>
            <a:r>
              <a:rPr lang="pl-PL" sz="2800" dirty="0" err="1" smtClean="0"/>
              <a:t>replacement</a:t>
            </a:r>
            <a:r>
              <a:rPr lang="pl-PL" sz="2800" dirty="0" smtClean="0"/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l-PL" sz="2800" dirty="0" err="1" smtClean="0"/>
              <a:t>Gun</a:t>
            </a:r>
            <a:r>
              <a:rPr lang="pl-PL" sz="2800" dirty="0" smtClean="0"/>
              <a:t> modulator </a:t>
            </a:r>
            <a:r>
              <a:rPr lang="pl-PL" sz="2800" dirty="0" err="1" smtClean="0"/>
              <a:t>failure</a:t>
            </a:r>
            <a:r>
              <a:rPr lang="pl-PL" sz="2800" dirty="0" smtClean="0"/>
              <a:t> (15.09 -17.09, </a:t>
            </a:r>
            <a:r>
              <a:rPr lang="pl-PL" sz="2800" dirty="0" err="1" smtClean="0"/>
              <a:t>repair</a:t>
            </a:r>
            <a:r>
              <a:rPr lang="pl-PL" sz="2800" dirty="0" smtClean="0"/>
              <a:t> 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pl-PL" sz="2800" dirty="0" err="1" smtClean="0"/>
              <a:t>Klystron</a:t>
            </a:r>
            <a:r>
              <a:rPr lang="pl-PL" sz="2800" dirty="0" smtClean="0"/>
              <a:t> </a:t>
            </a:r>
            <a:r>
              <a:rPr lang="pl-PL" sz="2800" dirty="0" err="1" smtClean="0"/>
              <a:t>failure</a:t>
            </a:r>
            <a:r>
              <a:rPr lang="pl-PL" sz="2800" dirty="0" smtClean="0"/>
              <a:t> (5.10 - 19.10, </a:t>
            </a:r>
            <a:r>
              <a:rPr lang="pl-PL" sz="2800" dirty="0" err="1" smtClean="0"/>
              <a:t>replacement</a:t>
            </a:r>
            <a:r>
              <a:rPr lang="pl-PL" sz="2800" dirty="0" smtClean="0"/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pl-PL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pl-PL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pl-PL" sz="2800" dirty="0"/>
          </a:p>
          <a:p>
            <a:pPr algn="l"/>
            <a:r>
              <a:rPr lang="pl-PL" sz="2800" i="1" dirty="0" smtClean="0">
                <a:solidFill>
                  <a:srgbClr val="FF0000"/>
                </a:solidFill>
              </a:rPr>
              <a:t>*</a:t>
            </a:r>
            <a:r>
              <a:rPr lang="pl-PL" sz="2800" i="1" dirty="0" smtClean="0"/>
              <a:t> </a:t>
            </a:r>
            <a:r>
              <a:rPr lang="pl-PL" sz="2800" i="1" dirty="0" err="1" smtClean="0"/>
              <a:t>mainly</a:t>
            </a:r>
            <a:r>
              <a:rPr lang="pl-PL" sz="2800" i="1" dirty="0" smtClean="0"/>
              <a:t> </a:t>
            </a:r>
            <a:r>
              <a:rPr lang="pl-PL" sz="2800" i="1" dirty="0" err="1"/>
              <a:t>waiting</a:t>
            </a:r>
            <a:r>
              <a:rPr lang="pl-PL" sz="2800" i="1" dirty="0"/>
              <a:t> </a:t>
            </a:r>
            <a:r>
              <a:rPr lang="pl-PL" sz="2800" i="1" dirty="0" err="1"/>
              <a:t>time</a:t>
            </a:r>
            <a:r>
              <a:rPr lang="pl-PL" sz="2800" i="1" dirty="0"/>
              <a:t> for </a:t>
            </a:r>
            <a:r>
              <a:rPr lang="pl-PL" sz="2800" i="1" dirty="0" err="1"/>
              <a:t>contamination</a:t>
            </a:r>
            <a:r>
              <a:rPr lang="pl-PL" sz="2800" i="1" dirty="0"/>
              <a:t> report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pl-PL" sz="2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pl-PL" sz="2800" dirty="0"/>
          </a:p>
        </p:txBody>
      </p:sp>
      <p:grpSp>
        <p:nvGrpSpPr>
          <p:cNvPr id="4" name="Grupa 3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5" name="Grupa 4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7" name="Obraz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693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5" name="Grupa 4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7" name="Obraz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650" y="166759"/>
            <a:ext cx="4464620" cy="5952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93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5" name="Grupa 4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7" name="Obraz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51218" cy="606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0" y="908650"/>
            <a:ext cx="48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8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dr hab Sławomir Wronka, NCBJ     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0" y="-27384"/>
            <a:ext cx="9180512" cy="6885383"/>
            <a:chOff x="0" y="-27384"/>
            <a:chExt cx="9180512" cy="6885383"/>
          </a:xfrm>
        </p:grpSpPr>
        <p:grpSp>
          <p:nvGrpSpPr>
            <p:cNvPr id="5" name="Grupa 4"/>
            <p:cNvGrpSpPr/>
            <p:nvPr/>
          </p:nvGrpSpPr>
          <p:grpSpPr>
            <a:xfrm>
              <a:off x="0" y="-27384"/>
              <a:ext cx="9180512" cy="6885383"/>
              <a:chOff x="0" y="-27384"/>
              <a:chExt cx="9180512" cy="6885383"/>
            </a:xfrm>
          </p:grpSpPr>
          <p:pic>
            <p:nvPicPr>
              <p:cNvPr id="7" name="Obraz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8485" r="80000"/>
              <a:stretch/>
            </p:blipFill>
            <p:spPr>
              <a:xfrm>
                <a:off x="0" y="6068290"/>
                <a:ext cx="1828800" cy="789709"/>
              </a:xfrm>
              <a:prstGeom prst="rect">
                <a:avLst/>
              </a:prstGeom>
            </p:spPr>
          </p:pic>
          <p:pic>
            <p:nvPicPr>
              <p:cNvPr id="8" name="Obraz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0000" b="88889"/>
              <a:stretch/>
            </p:blipFill>
            <p:spPr>
              <a:xfrm>
                <a:off x="6437312" y="-27384"/>
                <a:ext cx="2743200" cy="762000"/>
              </a:xfrm>
              <a:prstGeom prst="rect">
                <a:avLst/>
              </a:prstGeom>
            </p:spPr>
          </p:pic>
        </p:grpSp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5696" y="6201183"/>
              <a:ext cx="1159134" cy="539979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123" y="1575772"/>
            <a:ext cx="4162467" cy="416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0" y="1556740"/>
            <a:ext cx="4181500" cy="41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68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zablon prezentacji_ncbj wer.9.04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66744</TotalTime>
  <Words>254</Words>
  <Application>Microsoft Office PowerPoint</Application>
  <PresentationFormat>Pokaz na ekranie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Szablon prezentacji_ncbj wer.9.04</vt:lpstr>
      <vt:lpstr>Prezentacja programu PowerPoint</vt:lpstr>
      <vt:lpstr>Linac for GBAR</vt:lpstr>
      <vt:lpstr>Prezentacja programu PowerPoint</vt:lpstr>
      <vt:lpstr>Prezentacja programu PowerPoint</vt:lpstr>
      <vt:lpstr>Mesurements</vt:lpstr>
      <vt:lpstr>Prezentacja programu PowerPoint</vt:lpstr>
      <vt:lpstr>Prezentacja programu PowerPoint</vt:lpstr>
      <vt:lpstr>Prezentacja programu PowerPoint</vt:lpstr>
      <vt:lpstr>Prezentacja programu PowerPoint</vt:lpstr>
      <vt:lpstr>Summary</vt:lpstr>
    </vt:vector>
  </TitlesOfParts>
  <Company>ZdAJ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Wprowadzenie do zagadnień akceleratorów elektronów</dc:title>
  <dc:creator>Janusz</dc:creator>
  <cp:lastModifiedBy>Wronka Sławomir</cp:lastModifiedBy>
  <cp:revision>495</cp:revision>
  <dcterms:created xsi:type="dcterms:W3CDTF">2007-04-20T06:14:36Z</dcterms:created>
  <dcterms:modified xsi:type="dcterms:W3CDTF">2018-11-28T07:31:10Z</dcterms:modified>
</cp:coreProperties>
</file>