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3" r:id="rId1"/>
  </p:sldMasterIdLst>
  <p:notesMasterIdLst>
    <p:notesMasterId r:id="rId11"/>
  </p:notesMasterIdLst>
  <p:handoutMasterIdLst>
    <p:handoutMasterId r:id="rId12"/>
  </p:handoutMasterIdLst>
  <p:sldIdLst>
    <p:sldId id="576" r:id="rId2"/>
    <p:sldId id="674" r:id="rId3"/>
    <p:sldId id="673" r:id="rId4"/>
    <p:sldId id="645" r:id="rId5"/>
    <p:sldId id="676" r:id="rId6"/>
    <p:sldId id="677" r:id="rId7"/>
    <p:sldId id="678" r:id="rId8"/>
    <p:sldId id="675" r:id="rId9"/>
    <p:sldId id="670" r:id="rId10"/>
  </p:sldIdLst>
  <p:sldSz cx="9144000" cy="6858000" type="screen4x3"/>
  <p:notesSz cx="6797675" cy="9928225"/>
  <p:custDataLst>
    <p:tags r:id="rId13"/>
  </p:custDataLst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9" charset="0"/>
        <a:ea typeface="ＭＳ Ｐゴシック" pitchFamily="19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5" userDrawn="1">
          <p15:clr>
            <a:srgbClr val="A4A3A4"/>
          </p15:clr>
        </p15:guide>
        <p15:guide id="2" pos="2140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FF00"/>
    <a:srgbClr val="66FF33"/>
    <a:srgbClr val="00CCFF"/>
    <a:srgbClr val="D7D1FF"/>
    <a:srgbClr val="FF3399"/>
    <a:srgbClr val="FFD711"/>
    <a:srgbClr val="000099"/>
    <a:srgbClr val="FF3300"/>
    <a:srgbClr val="FF9933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9" autoAdjust="0"/>
    <p:restoredTop sz="98326" autoAdjust="0"/>
  </p:normalViewPr>
  <p:slideViewPr>
    <p:cSldViewPr snapToGrid="0">
      <p:cViewPr varScale="1">
        <p:scale>
          <a:sx n="125" d="100"/>
          <a:sy n="125" d="100"/>
        </p:scale>
        <p:origin x="90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95" d="100"/>
          <a:sy n="95" d="100"/>
        </p:scale>
        <p:origin x="-2784" y="-112"/>
      </p:cViewPr>
      <p:guideLst>
        <p:guide orient="horz" pos="3125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551" y="0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t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534"/>
            <a:ext cx="2945125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l" defTabSz="933195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551" y="9432534"/>
            <a:ext cx="2945124" cy="4956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13" tIns="46807" rIns="93613" bIns="46807" numCol="1" anchor="b" anchorCtr="0" compatLnSpc="1">
            <a:prstTxWarp prst="textNoShape">
              <a:avLst/>
            </a:prstTxWarp>
          </a:bodyPr>
          <a:lstStyle>
            <a:lvl1pPr algn="r" defTabSz="933195" eaLnBrk="1" hangingPunct="1">
              <a:defRPr sz="1200">
                <a:latin typeface="Helvetica" pitchFamily="19" charset="0"/>
              </a:defRPr>
            </a:lvl1pPr>
          </a:lstStyle>
          <a:p>
            <a:fld id="{690E67A0-C371-4388-8D36-F3782D5BC277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0523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947" y="0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8050" y="730250"/>
            <a:ext cx="5003800" cy="37528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187" y="4728260"/>
            <a:ext cx="5037334" cy="448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l" defTabSz="918788" eaLnBrk="1" hangingPunct="1">
              <a:defRPr sz="1200">
                <a:latin typeface="Helvetica" pitchFamily="19" charset="0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947" y="9458118"/>
            <a:ext cx="2962760" cy="489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69" tIns="46034" rIns="92069" bIns="46034" numCol="1" anchor="b" anchorCtr="0" compatLnSpc="1">
            <a:prstTxWarp prst="textNoShape">
              <a:avLst/>
            </a:prstTxWarp>
          </a:bodyPr>
          <a:lstStyle>
            <a:lvl1pPr algn="r" defTabSz="918788" eaLnBrk="1" hangingPunct="1">
              <a:defRPr sz="1200">
                <a:latin typeface="Helvetica" pitchFamily="19" charset="0"/>
              </a:defRPr>
            </a:lvl1pPr>
          </a:lstStyle>
          <a:p>
            <a:fld id="{33C9C627-29B3-4770-BE83-44C76624D4A5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928449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ＭＳ Ｐゴシック" pitchFamily="-65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-65" charset="0"/>
        <a:ea typeface="ＭＳ Ｐゴシック" pitchFamily="-65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FC96112-4F51-4539-B7AE-EC9A8E4542F7}" type="slidenum">
              <a:rPr lang="en-GB"/>
              <a:pPr/>
              <a:t>1</a:t>
            </a:fld>
            <a:endParaRPr lang="en-GB"/>
          </a:p>
        </p:txBody>
      </p:sp>
      <p:sp>
        <p:nvSpPr>
          <p:cNvPr id="716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2813" y="742950"/>
            <a:ext cx="4968875" cy="3725863"/>
          </a:xfrm>
          <a:ln/>
        </p:spPr>
      </p:sp>
      <p:sp>
        <p:nvSpPr>
          <p:cNvPr id="716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BDC13C86-BB0B-4C6C-BB77-DDED848E5539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88913"/>
            <a:ext cx="2057400" cy="61198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88913"/>
            <a:ext cx="6019800" cy="61198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DB769FE4-7DA1-4436-8E36-8D8E82EE7F18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6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7858" y="188913"/>
            <a:ext cx="7082355" cy="73977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5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96975"/>
            <a:ext cx="4038600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12BFE92-17FC-499C-B230-771077A2999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47BB038C-9019-475B-84B5-4897B0373272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9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26543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E913CFCF-4BE0-4F7C-945D-5242B311ED75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210EAFA8-1BC0-452A-B2FC-61A37BEA8ECF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705600" y="6567488"/>
            <a:ext cx="2133600" cy="2905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/>
              <a:t> C. Carli          </a:t>
            </a:r>
            <a:fld id="{1D2FC0AD-A4F4-41C5-8B5E-E34E602980ED}" type="slidenum">
              <a:rPr lang="en-US"/>
              <a:pPr/>
              <a:t>‹#›</a:t>
            </a:fld>
            <a:r>
              <a:rPr lang="en-US"/>
              <a:t>/13</a:t>
            </a:r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>
          <a:xfrm>
            <a:off x="457200" y="656907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3207" name="Rectangle 23"/>
          <p:cNvSpPr>
            <a:spLocks noChangeArrowheads="1"/>
          </p:cNvSpPr>
          <p:nvPr userDrawn="1"/>
        </p:nvSpPr>
        <p:spPr bwMode="auto">
          <a:xfrm>
            <a:off x="0" y="6577013"/>
            <a:ext cx="9144000" cy="2730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733186" name="Rectangle 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9500" y="6570663"/>
            <a:ext cx="4762500" cy="28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solidFill>
                  <a:srgbClr val="FFFF00"/>
                </a:solidFill>
                <a:ea typeface="+mn-ea"/>
              </a:defRPr>
            </a:lvl1pPr>
          </a:lstStyle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sp>
        <p:nvSpPr>
          <p:cNvPr id="733190" name="Rectangle 6"/>
          <p:cNvSpPr>
            <a:spLocks noChangeArrowheads="1"/>
          </p:cNvSpPr>
          <p:nvPr userDrawn="1"/>
        </p:nvSpPr>
        <p:spPr bwMode="auto">
          <a:xfrm>
            <a:off x="0" y="0"/>
            <a:ext cx="8382000" cy="976313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accent1"/>
              </a:gs>
            </a:gsLst>
            <a:lin ang="18900000" scaled="1"/>
          </a:gra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eaLnBrk="1" hangingPunct="1">
              <a:defRPr/>
            </a:pPr>
            <a:endParaRPr lang="en-GB" sz="2400">
              <a:latin typeface="Times New Roman" pitchFamily="19" charset="0"/>
              <a:ea typeface="+mn-ea"/>
            </a:endParaRPr>
          </a:p>
        </p:txBody>
      </p:sp>
      <p:sp>
        <p:nvSpPr>
          <p:cNvPr id="1030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967858" y="188913"/>
            <a:ext cx="7082355" cy="73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err="1" smtClean="0"/>
              <a:t>Cliquez</a:t>
            </a:r>
            <a:r>
              <a:rPr lang="en-US" dirty="0" smtClean="0"/>
              <a:t> et </a:t>
            </a:r>
            <a:r>
              <a:rPr lang="en-US" dirty="0" err="1" smtClean="0"/>
              <a:t>modifiez</a:t>
            </a:r>
            <a:r>
              <a:rPr lang="en-US" dirty="0" smtClean="0"/>
              <a:t> le </a:t>
            </a:r>
            <a:r>
              <a:rPr lang="en-US" dirty="0" err="1" smtClean="0"/>
              <a:t>titre</a:t>
            </a:r>
            <a:endParaRPr lang="en-US" dirty="0" smtClean="0"/>
          </a:p>
        </p:txBody>
      </p:sp>
      <p:sp>
        <p:nvSpPr>
          <p:cNvPr id="1031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96975"/>
            <a:ext cx="8229600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Cliquez pour modifier les styles du texte du masque</a:t>
            </a:r>
          </a:p>
          <a:p>
            <a:pPr lvl="1"/>
            <a:r>
              <a:rPr lang="en-US" smtClean="0"/>
              <a:t>Deuxième niveau</a:t>
            </a:r>
          </a:p>
          <a:p>
            <a:pPr lvl="2"/>
            <a:r>
              <a:rPr lang="en-US" smtClean="0"/>
              <a:t>Troisième niveau</a:t>
            </a:r>
          </a:p>
          <a:p>
            <a:pPr lvl="3"/>
            <a:r>
              <a:rPr lang="en-US" smtClean="0"/>
              <a:t>Quatrième niveau</a:t>
            </a:r>
          </a:p>
          <a:p>
            <a:pPr lvl="4"/>
            <a:r>
              <a:rPr lang="en-US" smtClean="0"/>
              <a:t>Cinquième niveau</a:t>
            </a:r>
          </a:p>
        </p:txBody>
      </p:sp>
      <p:sp>
        <p:nvSpPr>
          <p:cNvPr id="733201" name="Rectangle 17"/>
          <p:cNvSpPr>
            <a:spLocks noChangeArrowheads="1"/>
          </p:cNvSpPr>
          <p:nvPr/>
        </p:nvSpPr>
        <p:spPr bwMode="auto">
          <a:xfrm>
            <a:off x="4060825" y="297180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sp>
        <p:nvSpPr>
          <p:cNvPr id="733202" name="Rectangle 18"/>
          <p:cNvSpPr>
            <a:spLocks noChangeArrowheads="1"/>
          </p:cNvSpPr>
          <p:nvPr/>
        </p:nvSpPr>
        <p:spPr bwMode="auto">
          <a:xfrm>
            <a:off x="3678238" y="2584450"/>
            <a:ext cx="91440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endParaRPr lang="en-US">
              <a:ea typeface="+mn-ea"/>
            </a:endParaRPr>
          </a:p>
        </p:txBody>
      </p:sp>
      <p:pic>
        <p:nvPicPr>
          <p:cNvPr id="1035" name="Picture 22" descr="THECERNlogoWhite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175625" y="0"/>
            <a:ext cx="968375" cy="96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16"/>
          <p:cNvSpPr>
            <a:spLocks noGrp="1" noChangeArrowheads="1"/>
          </p:cNvSpPr>
          <p:nvPr>
            <p:ph type="dt" sz="half" idx="2"/>
          </p:nvPr>
        </p:nvSpPr>
        <p:spPr>
          <a:xfrm>
            <a:off x="467832" y="6519085"/>
            <a:ext cx="2133600" cy="28575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 smtClean="0"/>
              <a:t>12 June 2013</a:t>
            </a:r>
            <a:endParaRPr lang="en-US" dirty="0"/>
          </a:p>
        </p:txBody>
      </p:sp>
      <p:pic>
        <p:nvPicPr>
          <p:cNvPr id="11" name="Picture 2" descr="https://edms.cern.ch/file/1182956/1/ELENA_logo_25.png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+mj-lt"/>
          <a:ea typeface="ＭＳ Ｐゴシック" pitchFamily="-65" charset="-128"/>
          <a:cs typeface="ＭＳ Ｐゴシック" pitchFamily="-65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  <a:ea typeface="ＭＳ Ｐゴシック" pitchFamily="-65" charset="-128"/>
          <a:cs typeface="ＭＳ Ｐゴシック" pitchFamily="-65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rgbClr val="FFFF00"/>
          </a:solidFill>
          <a:latin typeface="Garamond" pitchFamily="-65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75000"/>
        <a:buFont typeface="Wingdings" pitchFamily="19" charset="2"/>
        <a:buChar char="n"/>
        <a:defRPr sz="3200">
          <a:solidFill>
            <a:schemeClr val="bg2"/>
          </a:solidFill>
          <a:latin typeface="+mn-lt"/>
          <a:ea typeface="ＭＳ Ｐゴシック" pitchFamily="-65" charset="-128"/>
          <a:cs typeface="ＭＳ Ｐゴシック" pitchFamily="-65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19" charset="2"/>
        <a:buChar char="¨"/>
        <a:defRPr sz="2800">
          <a:solidFill>
            <a:schemeClr val="bg2"/>
          </a:solidFill>
          <a:latin typeface="+mn-lt"/>
          <a:ea typeface="ＭＳ Ｐゴシック" pitchFamily="-65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19" charset="2"/>
        <a:buChar char="n"/>
        <a:defRPr sz="2400">
          <a:solidFill>
            <a:schemeClr val="bg2"/>
          </a:solidFill>
          <a:latin typeface="+mn-lt"/>
          <a:ea typeface="ＭＳ Ｐゴシック" pitchFamily="-65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19" charset="2"/>
        <a:buChar char="¨"/>
        <a:defRPr sz="2000">
          <a:solidFill>
            <a:schemeClr val="bg2"/>
          </a:solidFill>
          <a:latin typeface="+mn-lt"/>
          <a:ea typeface="ＭＳ Ｐゴシック" pitchFamily="-65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Wingdings" pitchFamily="19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Font typeface="Wingdings" pitchFamily="-65" charset="2"/>
        <a:buChar char="§"/>
        <a:defRPr sz="2000">
          <a:solidFill>
            <a:schemeClr val="bg2"/>
          </a:solidFill>
          <a:latin typeface="+mn-lt"/>
          <a:ea typeface="ＭＳ Ｐゴシック" pitchFamily="-65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03678" y="-61415"/>
            <a:ext cx="8729329" cy="1669235"/>
          </a:xfrm>
        </p:spPr>
        <p:txBody>
          <a:bodyPr/>
          <a:lstStyle/>
          <a:p>
            <a:pPr algn="ctr"/>
            <a:r>
              <a:rPr lang="en-US" dirty="0" smtClean="0"/>
              <a:t>AD-CONS / ELENA Projects</a:t>
            </a:r>
            <a: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/>
            </a:r>
            <a:b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</a:br>
            <a:r>
              <a:rPr lang="en-US" sz="4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 </a:t>
            </a:r>
            <a:endParaRPr lang="en-GB" sz="4800" dirty="0">
              <a:solidFill>
                <a:srgbClr val="FF0000"/>
              </a:soli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 </a:t>
            </a:r>
            <a:endParaRPr lang="en-GB" dirty="0" smtClean="0"/>
          </a:p>
          <a:p>
            <a:endParaRPr lang="en-GB" dirty="0" smtClean="0"/>
          </a:p>
          <a:p>
            <a:r>
              <a:rPr lang="en-US" dirty="0" smtClean="0"/>
              <a:t> </a:t>
            </a:r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pic>
        <p:nvPicPr>
          <p:cNvPr id="46082" name="Picture 2" descr="https://edms.cern.ch/file/1182956/1/ELENA_logo_25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165"/>
            <a:ext cx="967858" cy="967858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87" t="38466" r="2504" b="33065"/>
          <a:stretch/>
        </p:blipFill>
        <p:spPr bwMode="auto">
          <a:xfrm>
            <a:off x="21946" y="4774940"/>
            <a:ext cx="9092794" cy="1715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2"/>
          <p:cNvSpPr txBox="1">
            <a:spLocks noChangeArrowheads="1"/>
          </p:cNvSpPr>
          <p:nvPr/>
        </p:nvSpPr>
        <p:spPr bwMode="auto">
          <a:xfrm>
            <a:off x="203677" y="2040364"/>
            <a:ext cx="8729329" cy="1669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+mj-lt"/>
                <a:ea typeface="ＭＳ Ｐゴシック" pitchFamily="-65" charset="-128"/>
                <a:cs typeface="ＭＳ Ｐゴシック" pitchFamily="-65" charset="-128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  <a:ea typeface="ＭＳ Ｐゴシック" pitchFamily="-65" charset="-128"/>
                <a:cs typeface="ＭＳ Ｐゴシック" pitchFamily="-65" charset="-128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FFFF00"/>
                </a:solidFill>
                <a:latin typeface="Garamond" pitchFamily="-65" charset="0"/>
              </a:defRPr>
            </a:lvl9pPr>
          </a:lstStyle>
          <a:p>
            <a:pPr algn="ctr"/>
            <a:r>
              <a:rPr lang="en-US" sz="4800" kern="0" dirty="0" smtClean="0">
                <a:solidFill>
                  <a:srgbClr val="0070C0"/>
                </a:solidFill>
              </a:rPr>
              <a:t>Works in AD during LS2</a:t>
            </a:r>
            <a:endParaRPr lang="en-GB" sz="4800" kern="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4900" t="16906" r="25790" b="16988"/>
          <a:stretch/>
        </p:blipFill>
        <p:spPr>
          <a:xfrm>
            <a:off x="4908067" y="1965265"/>
            <a:ext cx="4235933" cy="3432084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smtClean="0"/>
              <a:t>Main </a:t>
            </a:r>
            <a:r>
              <a:rPr lang="fr-CH" sz="3600" dirty="0" err="1" smtClean="0"/>
              <a:t>works</a:t>
            </a:r>
            <a:r>
              <a:rPr lang="fr-CH" sz="3600" dirty="0" smtClean="0"/>
              <a:t> </a:t>
            </a:r>
            <a:r>
              <a:rPr lang="fr-CH" sz="3600" dirty="0" err="1" smtClean="0"/>
              <a:t>during</a:t>
            </a:r>
            <a:r>
              <a:rPr lang="fr-CH" sz="3600" dirty="0" smtClean="0"/>
              <a:t> LS2 in AD hall</a:t>
            </a:r>
            <a:endParaRPr lang="fr-CH" sz="3600" dirty="0"/>
          </a:p>
        </p:txBody>
      </p:sp>
      <p:sp>
        <p:nvSpPr>
          <p:cNvPr id="16" name="Content Placeholder 2"/>
          <p:cNvSpPr>
            <a:spLocks noGrp="1"/>
          </p:cNvSpPr>
          <p:nvPr>
            <p:ph idx="1"/>
          </p:nvPr>
        </p:nvSpPr>
        <p:spPr>
          <a:xfrm>
            <a:off x="-1" y="1340771"/>
            <a:ext cx="5144063" cy="502827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en-US" sz="2400" dirty="0"/>
              <a:t>Main works : 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solidFill>
                  <a:srgbClr val="002060"/>
                </a:solidFill>
              </a:rPr>
              <a:t>Refurbishment of </a:t>
            </a:r>
            <a:r>
              <a:rPr lang="en-US" sz="1800" dirty="0" smtClean="0">
                <a:solidFill>
                  <a:srgbClr val="002060"/>
                </a:solidFill>
              </a:rPr>
              <a:t>18 AD </a:t>
            </a:r>
            <a:r>
              <a:rPr lang="en-US" sz="1800" dirty="0">
                <a:solidFill>
                  <a:srgbClr val="002060"/>
                </a:solidFill>
              </a:rPr>
              <a:t>ring magnets : </a:t>
            </a:r>
            <a:r>
              <a:rPr lang="en-US" sz="1800" dirty="0" smtClean="0">
                <a:solidFill>
                  <a:srgbClr val="002060"/>
                </a:solidFill>
              </a:rPr>
              <a:t/>
            </a:r>
            <a:br>
              <a:rPr lang="en-US" sz="1800" dirty="0" smtClean="0">
                <a:solidFill>
                  <a:srgbClr val="002060"/>
                </a:solidFill>
              </a:rPr>
            </a:br>
            <a:r>
              <a:rPr lang="en-US" sz="1800" dirty="0" smtClean="0">
                <a:solidFill>
                  <a:srgbClr val="002060"/>
                </a:solidFill>
              </a:rPr>
              <a:t>Nov  2018 </a:t>
            </a:r>
            <a:r>
              <a:rPr lang="en-US" sz="1800" dirty="0">
                <a:solidFill>
                  <a:srgbClr val="002060"/>
                </a:solidFill>
              </a:rPr>
              <a:t>– </a:t>
            </a:r>
            <a:r>
              <a:rPr lang="en-US" sz="1800" dirty="0" smtClean="0">
                <a:solidFill>
                  <a:srgbClr val="002060"/>
                </a:solidFill>
              </a:rPr>
              <a:t>May. </a:t>
            </a:r>
            <a:r>
              <a:rPr lang="en-US" sz="1800" dirty="0">
                <a:solidFill>
                  <a:srgbClr val="002060"/>
                </a:solidFill>
              </a:rPr>
              <a:t>2020</a:t>
            </a:r>
          </a:p>
          <a:p>
            <a:pPr lvl="1">
              <a:spcBef>
                <a:spcPts val="0"/>
              </a:spcBef>
            </a:pPr>
            <a:r>
              <a:rPr lang="en-US" sz="1800" dirty="0">
                <a:solidFill>
                  <a:srgbClr val="000099"/>
                </a:solidFill>
              </a:rPr>
              <a:t>ELENA transfer </a:t>
            </a:r>
            <a:r>
              <a:rPr lang="en-US" sz="1800" dirty="0" smtClean="0">
                <a:solidFill>
                  <a:srgbClr val="000099"/>
                </a:solidFill>
              </a:rPr>
              <a:t>lines installation :  </a:t>
            </a:r>
            <a:br>
              <a:rPr lang="en-US" sz="1800" dirty="0" smtClean="0">
                <a:solidFill>
                  <a:srgbClr val="000099"/>
                </a:solidFill>
              </a:rPr>
            </a:br>
            <a:r>
              <a:rPr lang="en-US" sz="1800" dirty="0" smtClean="0">
                <a:solidFill>
                  <a:srgbClr val="000099"/>
                </a:solidFill>
              </a:rPr>
              <a:t>Nov</a:t>
            </a:r>
            <a:r>
              <a:rPr lang="en-US" sz="1800" dirty="0">
                <a:solidFill>
                  <a:srgbClr val="000099"/>
                </a:solidFill>
              </a:rPr>
              <a:t>. 2018 – Mar. 2021 </a:t>
            </a:r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rgbClr val="000099"/>
                </a:solidFill>
              </a:rPr>
              <a:t>BASE </a:t>
            </a:r>
            <a:r>
              <a:rPr lang="en-US" sz="1800" dirty="0" smtClean="0">
                <a:solidFill>
                  <a:srgbClr val="000099"/>
                </a:solidFill>
              </a:rPr>
              <a:t>zone </a:t>
            </a:r>
            <a:r>
              <a:rPr lang="en-US" sz="1800" dirty="0" smtClean="0">
                <a:solidFill>
                  <a:srgbClr val="000099"/>
                </a:solidFill>
              </a:rPr>
              <a:t>extension: </a:t>
            </a:r>
            <a:r>
              <a:rPr lang="en-US" sz="1800" dirty="0" smtClean="0">
                <a:solidFill>
                  <a:srgbClr val="000099"/>
                </a:solidFill>
              </a:rPr>
              <a:t>Dec 2018 – Jan 2020</a:t>
            </a:r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rgbClr val="000099"/>
                </a:solidFill>
              </a:rPr>
              <a:t>ASACUSA RFQD extraction: </a:t>
            </a:r>
            <a:br>
              <a:rPr lang="en-US" sz="1800" dirty="0" smtClean="0">
                <a:solidFill>
                  <a:srgbClr val="000099"/>
                </a:solidFill>
              </a:rPr>
            </a:br>
            <a:r>
              <a:rPr lang="en-US" sz="1800" dirty="0" smtClean="0">
                <a:solidFill>
                  <a:srgbClr val="000099"/>
                </a:solidFill>
              </a:rPr>
              <a:t>Nov 2018 – March 2019</a:t>
            </a:r>
            <a:endParaRPr lang="en-US" sz="1800" dirty="0">
              <a:solidFill>
                <a:srgbClr val="000099"/>
              </a:solidFill>
            </a:endParaRPr>
          </a:p>
          <a:p>
            <a:pPr lvl="1">
              <a:spcBef>
                <a:spcPts val="0"/>
              </a:spcBef>
            </a:pPr>
            <a:r>
              <a:rPr lang="en-US" sz="1800" dirty="0" smtClean="0"/>
              <a:t>RF C02 cavity </a:t>
            </a:r>
            <a:r>
              <a:rPr lang="en-US" sz="1800" dirty="0" smtClean="0"/>
              <a:t>replacement March 2019</a:t>
            </a:r>
            <a:endParaRPr lang="en-US" sz="1800" dirty="0" smtClean="0"/>
          </a:p>
          <a:p>
            <a:pPr lvl="1">
              <a:spcBef>
                <a:spcPts val="0"/>
              </a:spcBef>
            </a:pPr>
            <a:r>
              <a:rPr lang="en-US" sz="1800" dirty="0" smtClean="0">
                <a:solidFill>
                  <a:srgbClr val="008000"/>
                </a:solidFill>
              </a:rPr>
              <a:t>Additional </a:t>
            </a:r>
            <a:r>
              <a:rPr lang="en-US" sz="1800" dirty="0" smtClean="0">
                <a:solidFill>
                  <a:srgbClr val="008000"/>
                </a:solidFill>
              </a:rPr>
              <a:t>pump for </a:t>
            </a:r>
            <a:r>
              <a:rPr lang="en-US" sz="1800" dirty="0" err="1" smtClean="0">
                <a:solidFill>
                  <a:srgbClr val="008000"/>
                </a:solidFill>
              </a:rPr>
              <a:t>exp</a:t>
            </a:r>
            <a:r>
              <a:rPr lang="en-US" sz="1800" dirty="0" smtClean="0">
                <a:solidFill>
                  <a:srgbClr val="008000"/>
                </a:solidFill>
              </a:rPr>
              <a:t> + </a:t>
            </a:r>
            <a:r>
              <a:rPr lang="en-US" sz="1800" dirty="0" smtClean="0">
                <a:solidFill>
                  <a:srgbClr val="008000"/>
                </a:solidFill>
              </a:rPr>
              <a:t>ELENA: Feb 2019</a:t>
            </a:r>
            <a:endParaRPr lang="en-US" sz="1800" dirty="0" smtClean="0">
              <a:solidFill>
                <a:srgbClr val="008000"/>
              </a:solidFill>
            </a:endParaRPr>
          </a:p>
          <a:p>
            <a:pPr lvl="1"/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Remove </a:t>
            </a:r>
            <a:r>
              <a:rPr lang="en-US" sz="1800" dirty="0">
                <a:solidFill>
                  <a:schemeClr val="bg2">
                    <a:lumMod val="60000"/>
                    <a:lumOff val="40000"/>
                  </a:schemeClr>
                </a:solidFill>
              </a:rPr>
              <a:t>STP6069 </a:t>
            </a:r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and </a:t>
            </a:r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SLV6082: Oct 2019</a:t>
            </a:r>
            <a:endParaRPr lang="en-US" sz="18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ASACUSA laser hut </a:t>
            </a:r>
            <a:r>
              <a:rPr lang="en-US" sz="18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remodeling: Jan – Jul 2019</a:t>
            </a:r>
            <a:endParaRPr lang="en-US" sz="1800" dirty="0" smtClean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lvl="1"/>
            <a:r>
              <a:rPr lang="en-US" sz="1800" dirty="0" smtClean="0">
                <a:solidFill>
                  <a:srgbClr val="FF9933"/>
                </a:solidFill>
              </a:rPr>
              <a:t>AEGIS </a:t>
            </a:r>
            <a:r>
              <a:rPr lang="en-US" sz="1800" dirty="0">
                <a:solidFill>
                  <a:srgbClr val="FF9933"/>
                </a:solidFill>
              </a:rPr>
              <a:t>Relocation (To be confirmed)</a:t>
            </a:r>
          </a:p>
          <a:p>
            <a:pPr lvl="1"/>
            <a:endParaRPr lang="en-US" sz="18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  <a:p>
            <a:pPr lvl="1"/>
            <a:endParaRPr lang="en-US" sz="1800" dirty="0" smtClean="0"/>
          </a:p>
          <a:p>
            <a:pPr lvl="1"/>
            <a:endParaRPr lang="en-US" sz="1800" dirty="0"/>
          </a:p>
        </p:txBody>
      </p:sp>
      <p:sp>
        <p:nvSpPr>
          <p:cNvPr id="18" name="Freeform 17"/>
          <p:cNvSpPr/>
          <p:nvPr/>
        </p:nvSpPr>
        <p:spPr>
          <a:xfrm>
            <a:off x="7122665" y="2510520"/>
            <a:ext cx="1249680" cy="1295400"/>
          </a:xfrm>
          <a:custGeom>
            <a:avLst/>
            <a:gdLst>
              <a:gd name="connsiteX0" fmla="*/ 0 w 1249680"/>
              <a:gd name="connsiteY0" fmla="*/ 220980 h 1295400"/>
              <a:gd name="connsiteX1" fmla="*/ 60960 w 1249680"/>
              <a:gd name="connsiteY1" fmla="*/ 419100 h 1295400"/>
              <a:gd name="connsiteX2" fmla="*/ 167640 w 1249680"/>
              <a:gd name="connsiteY2" fmla="*/ 617220 h 1295400"/>
              <a:gd name="connsiteX3" fmla="*/ 281940 w 1249680"/>
              <a:gd name="connsiteY3" fmla="*/ 617220 h 1295400"/>
              <a:gd name="connsiteX4" fmla="*/ 335280 w 1249680"/>
              <a:gd name="connsiteY4" fmla="*/ 457200 h 1295400"/>
              <a:gd name="connsiteX5" fmla="*/ 464820 w 1249680"/>
              <a:gd name="connsiteY5" fmla="*/ 464820 h 1295400"/>
              <a:gd name="connsiteX6" fmla="*/ 464820 w 1249680"/>
              <a:gd name="connsiteY6" fmla="*/ 701040 h 1295400"/>
              <a:gd name="connsiteX7" fmla="*/ 586740 w 1249680"/>
              <a:gd name="connsiteY7" fmla="*/ 723900 h 1295400"/>
              <a:gd name="connsiteX8" fmla="*/ 586740 w 1249680"/>
              <a:gd name="connsiteY8" fmla="*/ 1295400 h 1295400"/>
              <a:gd name="connsiteX9" fmla="*/ 586740 w 1249680"/>
              <a:gd name="connsiteY9" fmla="*/ 1295400 h 1295400"/>
              <a:gd name="connsiteX10" fmla="*/ 784860 w 1249680"/>
              <a:gd name="connsiteY10" fmla="*/ 1287780 h 1295400"/>
              <a:gd name="connsiteX11" fmla="*/ 777240 w 1249680"/>
              <a:gd name="connsiteY11" fmla="*/ 693420 h 1295400"/>
              <a:gd name="connsiteX12" fmla="*/ 990600 w 1249680"/>
              <a:gd name="connsiteY12" fmla="*/ 838200 h 1295400"/>
              <a:gd name="connsiteX13" fmla="*/ 990600 w 1249680"/>
              <a:gd name="connsiteY13" fmla="*/ 1249680 h 1295400"/>
              <a:gd name="connsiteX14" fmla="*/ 1249680 w 1249680"/>
              <a:gd name="connsiteY14" fmla="*/ 1264920 h 1295400"/>
              <a:gd name="connsiteX15" fmla="*/ 1249680 w 1249680"/>
              <a:gd name="connsiteY15" fmla="*/ 685800 h 1295400"/>
              <a:gd name="connsiteX16" fmla="*/ 769620 w 1249680"/>
              <a:gd name="connsiteY16" fmla="*/ 335280 h 1295400"/>
              <a:gd name="connsiteX17" fmla="*/ 906780 w 1249680"/>
              <a:gd name="connsiteY17" fmla="*/ 190500 h 1295400"/>
              <a:gd name="connsiteX18" fmla="*/ 670560 w 1249680"/>
              <a:gd name="connsiteY18" fmla="*/ 0 h 1295400"/>
              <a:gd name="connsiteX19" fmla="*/ 22860 w 1249680"/>
              <a:gd name="connsiteY19" fmla="*/ 7620 h 1295400"/>
              <a:gd name="connsiteX20" fmla="*/ 0 w 1249680"/>
              <a:gd name="connsiteY20" fmla="*/ 22098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1249680" h="1295400">
                <a:moveTo>
                  <a:pt x="0" y="220980"/>
                </a:moveTo>
                <a:lnTo>
                  <a:pt x="60960" y="419100"/>
                </a:lnTo>
                <a:lnTo>
                  <a:pt x="167640" y="617220"/>
                </a:lnTo>
                <a:lnTo>
                  <a:pt x="281940" y="617220"/>
                </a:lnTo>
                <a:lnTo>
                  <a:pt x="335280" y="457200"/>
                </a:lnTo>
                <a:lnTo>
                  <a:pt x="464820" y="464820"/>
                </a:lnTo>
                <a:lnTo>
                  <a:pt x="464820" y="701040"/>
                </a:lnTo>
                <a:lnTo>
                  <a:pt x="586740" y="723900"/>
                </a:lnTo>
                <a:lnTo>
                  <a:pt x="586740" y="1295400"/>
                </a:lnTo>
                <a:lnTo>
                  <a:pt x="586740" y="1295400"/>
                </a:lnTo>
                <a:lnTo>
                  <a:pt x="784860" y="1287780"/>
                </a:lnTo>
                <a:lnTo>
                  <a:pt x="777240" y="693420"/>
                </a:lnTo>
                <a:lnTo>
                  <a:pt x="990600" y="838200"/>
                </a:lnTo>
                <a:lnTo>
                  <a:pt x="990600" y="1249680"/>
                </a:lnTo>
                <a:lnTo>
                  <a:pt x="1249680" y="1264920"/>
                </a:lnTo>
                <a:lnTo>
                  <a:pt x="1249680" y="685800"/>
                </a:lnTo>
                <a:lnTo>
                  <a:pt x="769620" y="335280"/>
                </a:lnTo>
                <a:lnTo>
                  <a:pt x="906780" y="190500"/>
                </a:lnTo>
                <a:lnTo>
                  <a:pt x="670560" y="0"/>
                </a:lnTo>
                <a:lnTo>
                  <a:pt x="22860" y="7620"/>
                </a:lnTo>
                <a:lnTo>
                  <a:pt x="0" y="220980"/>
                </a:lnTo>
                <a:close/>
              </a:path>
            </a:pathLst>
          </a:custGeom>
          <a:solidFill>
            <a:schemeClr val="accent6">
              <a:lumMod val="60000"/>
              <a:lumOff val="40000"/>
              <a:alpha val="3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/>
          <p:cNvCxnSpPr/>
          <p:nvPr/>
        </p:nvCxnSpPr>
        <p:spPr>
          <a:xfrm flipH="1">
            <a:off x="6436561" y="2790904"/>
            <a:ext cx="1668780" cy="1082389"/>
          </a:xfrm>
          <a:prstGeom prst="straightConnector1">
            <a:avLst/>
          </a:prstGeom>
          <a:ln>
            <a:solidFill>
              <a:srgbClr val="FFC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Oval 20"/>
          <p:cNvSpPr/>
          <p:nvPr/>
        </p:nvSpPr>
        <p:spPr>
          <a:xfrm>
            <a:off x="5232948" y="3158134"/>
            <a:ext cx="276225" cy="760695"/>
          </a:xfrm>
          <a:prstGeom prst="ellipse">
            <a:avLst/>
          </a:prstGeom>
          <a:solidFill>
            <a:srgbClr val="FF0000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 rot="19958051">
            <a:off x="5551520" y="4282769"/>
            <a:ext cx="276225" cy="678355"/>
          </a:xfrm>
          <a:prstGeom prst="ellipse">
            <a:avLst/>
          </a:prstGeom>
          <a:solidFill>
            <a:srgbClr val="FF0000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 rot="16507561">
            <a:off x="7379847" y="1911873"/>
            <a:ext cx="276225" cy="678355"/>
          </a:xfrm>
          <a:prstGeom prst="ellipse">
            <a:avLst/>
          </a:prstGeom>
          <a:solidFill>
            <a:srgbClr val="FF0000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 rot="2319995">
            <a:off x="8371467" y="4157019"/>
            <a:ext cx="276225" cy="678355"/>
          </a:xfrm>
          <a:prstGeom prst="ellipse">
            <a:avLst/>
          </a:prstGeom>
          <a:solidFill>
            <a:srgbClr val="FF0000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 rot="3629554">
            <a:off x="6035041" y="2078360"/>
            <a:ext cx="276225" cy="421165"/>
          </a:xfrm>
          <a:prstGeom prst="ellipse">
            <a:avLst/>
          </a:prstGeom>
          <a:solidFill>
            <a:srgbClr val="FF0000">
              <a:alpha val="42000"/>
            </a:srgb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Oval 2"/>
          <p:cNvSpPr/>
          <p:nvPr/>
        </p:nvSpPr>
        <p:spPr bwMode="auto">
          <a:xfrm>
            <a:off x="5654855" y="2065024"/>
            <a:ext cx="311597" cy="129536"/>
          </a:xfrm>
          <a:prstGeom prst="ellipse">
            <a:avLst/>
          </a:prstGeom>
          <a:solidFill>
            <a:srgbClr val="FF9933">
              <a:alpha val="34118"/>
            </a:srgb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4" name="Rectangle 3"/>
          <p:cNvSpPr/>
          <p:nvPr/>
        </p:nvSpPr>
        <p:spPr bwMode="auto">
          <a:xfrm>
            <a:off x="6714007" y="4069080"/>
            <a:ext cx="408658" cy="18816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7712227" y="3352800"/>
            <a:ext cx="220980" cy="190500"/>
          </a:xfrm>
          <a:prstGeom prst="rect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CH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87416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AD </a:t>
            </a:r>
            <a:r>
              <a:rPr lang="fr-CH" dirty="0" err="1" smtClean="0"/>
              <a:t>works</a:t>
            </a:r>
            <a:r>
              <a:rPr lang="fr-CH" dirty="0" smtClean="0"/>
              <a:t> - planning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1730" t="21671" r="23895" b="6455"/>
          <a:stretch/>
        </p:blipFill>
        <p:spPr>
          <a:xfrm>
            <a:off x="0" y="1090410"/>
            <a:ext cx="9122832" cy="53408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846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sz="3600" dirty="0" err="1" smtClean="0"/>
              <a:t>Electrostatic</a:t>
            </a:r>
            <a:r>
              <a:rPr lang="fr-CH" sz="3600" dirty="0" smtClean="0"/>
              <a:t> </a:t>
            </a:r>
            <a:r>
              <a:rPr lang="fr-CH" sz="3600" dirty="0" err="1" smtClean="0"/>
              <a:t>lines</a:t>
            </a:r>
            <a:r>
              <a:rPr lang="fr-CH" sz="3600" dirty="0" smtClean="0"/>
              <a:t> to </a:t>
            </a:r>
            <a:r>
              <a:rPr lang="fr-CH" sz="3600" dirty="0" err="1" smtClean="0"/>
              <a:t>be</a:t>
            </a:r>
            <a:r>
              <a:rPr lang="fr-CH" sz="3600" dirty="0" smtClean="0"/>
              <a:t> </a:t>
            </a:r>
            <a:r>
              <a:rPr lang="fr-CH" sz="3600" dirty="0" err="1" smtClean="0"/>
              <a:t>installed</a:t>
            </a:r>
            <a:endParaRPr lang="en-GB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7170" name="Picture 1" descr="image00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76" y="1111873"/>
            <a:ext cx="8889947" cy="5354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ounded Rectangle 5"/>
          <p:cNvSpPr/>
          <p:nvPr/>
        </p:nvSpPr>
        <p:spPr bwMode="auto">
          <a:xfrm>
            <a:off x="2999233" y="2304289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LNE00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ounded Rectangle 7"/>
          <p:cNvSpPr/>
          <p:nvPr/>
        </p:nvSpPr>
        <p:spPr bwMode="auto">
          <a:xfrm>
            <a:off x="4231843" y="2223822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LNE01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ounded Rectangle 8"/>
          <p:cNvSpPr/>
          <p:nvPr/>
        </p:nvSpPr>
        <p:spPr bwMode="auto">
          <a:xfrm>
            <a:off x="5577840" y="2011681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CH" dirty="0"/>
              <a:t>LNE02</a:t>
            </a:r>
            <a:endParaRPr lang="en-GB" dirty="0"/>
          </a:p>
        </p:txBody>
      </p:sp>
      <p:sp>
        <p:nvSpPr>
          <p:cNvPr id="10" name="Rounded Rectangle 9"/>
          <p:cNvSpPr/>
          <p:nvPr/>
        </p:nvSpPr>
        <p:spPr bwMode="auto">
          <a:xfrm>
            <a:off x="6448348" y="2911450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LNE03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Rounded Rectangle 10"/>
          <p:cNvSpPr/>
          <p:nvPr/>
        </p:nvSpPr>
        <p:spPr bwMode="auto">
          <a:xfrm>
            <a:off x="7604150" y="3891687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LNE04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Rounded Rectangle 11"/>
          <p:cNvSpPr/>
          <p:nvPr/>
        </p:nvSpPr>
        <p:spPr bwMode="auto">
          <a:xfrm>
            <a:off x="5307177" y="4813402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LNE05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Rounded Rectangle 12"/>
          <p:cNvSpPr/>
          <p:nvPr/>
        </p:nvSpPr>
        <p:spPr bwMode="auto">
          <a:xfrm>
            <a:off x="4707332" y="3745383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LNE06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4" name="Rounded Rectangle 13"/>
          <p:cNvSpPr/>
          <p:nvPr/>
        </p:nvSpPr>
        <p:spPr bwMode="auto">
          <a:xfrm>
            <a:off x="3434487" y="3189428"/>
            <a:ext cx="870508" cy="292608"/>
          </a:xfrm>
          <a:prstGeom prst="round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LNE07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5" name="Rounded Rectangle 14"/>
          <p:cNvSpPr/>
          <p:nvPr/>
        </p:nvSpPr>
        <p:spPr bwMode="auto">
          <a:xfrm>
            <a:off x="157278" y="4813402"/>
            <a:ext cx="870508" cy="292608"/>
          </a:xfrm>
          <a:prstGeom prst="roundRect">
            <a:avLst/>
          </a:prstGeom>
          <a:solidFill>
            <a:srgbClr val="66FF33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LNE50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6" name="Rounded Rectangle 15"/>
          <p:cNvSpPr/>
          <p:nvPr/>
        </p:nvSpPr>
        <p:spPr bwMode="auto">
          <a:xfrm>
            <a:off x="281637" y="5669280"/>
            <a:ext cx="870508" cy="292608"/>
          </a:xfrm>
          <a:prstGeom prst="round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LNE51</a:t>
            </a:r>
            <a:endParaRPr kumimoji="0" lang="en-GB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41194" y="5991595"/>
            <a:ext cx="428482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Impact on GBAR: </a:t>
            </a:r>
            <a:r>
              <a:rPr lang="fr-CH" dirty="0" smtClean="0"/>
              <a:t>power </a:t>
            </a:r>
            <a:r>
              <a:rPr lang="fr-CH" dirty="0" err="1" smtClean="0"/>
              <a:t>supply</a:t>
            </a:r>
            <a:r>
              <a:rPr lang="fr-CH" dirty="0" smtClean="0"/>
              <a:t> </a:t>
            </a:r>
            <a:r>
              <a:rPr lang="fr-CH" dirty="0" err="1" smtClean="0"/>
              <a:t>adaptaptions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217834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image00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7484"/>
          <a:stretch/>
        </p:blipFill>
        <p:spPr bwMode="auto">
          <a:xfrm>
            <a:off x="349091" y="3604133"/>
            <a:ext cx="8092758" cy="23373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Magnets</a:t>
            </a:r>
            <a:r>
              <a:rPr lang="fr-CH" dirty="0" smtClean="0"/>
              <a:t> group 1A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sp>
        <p:nvSpPr>
          <p:cNvPr id="7" name="Rounded Rectangular Callout 6"/>
          <p:cNvSpPr/>
          <p:nvPr/>
        </p:nvSpPr>
        <p:spPr bwMode="auto">
          <a:xfrm>
            <a:off x="3107690" y="3889129"/>
            <a:ext cx="800100" cy="320040"/>
          </a:xfrm>
          <a:prstGeom prst="wedgeRoundRectCallout">
            <a:avLst>
              <a:gd name="adj1" fmla="val -33214"/>
              <a:gd name="adj2" fmla="val 138691"/>
              <a:gd name="adj3" fmla="val 16667"/>
            </a:avLst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BHN51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8" name="Rounded Rectangular Callout 7"/>
          <p:cNvSpPr/>
          <p:nvPr/>
        </p:nvSpPr>
        <p:spPr bwMode="auto">
          <a:xfrm>
            <a:off x="4644390" y="4612789"/>
            <a:ext cx="982980" cy="320040"/>
          </a:xfrm>
          <a:prstGeom prst="wedgeRoundRectCallout">
            <a:avLst>
              <a:gd name="adj1" fmla="val -53989"/>
              <a:gd name="adj2" fmla="val -77976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SME5305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4395470" y="3889129"/>
            <a:ext cx="740410" cy="320040"/>
          </a:xfrm>
          <a:prstGeom prst="wedgeRoundRectCallout">
            <a:avLst>
              <a:gd name="adj1" fmla="val -59415"/>
              <a:gd name="adj2" fmla="val 67262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QDC53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927756" y="6122173"/>
            <a:ext cx="3784306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Impact on GBAR: </a:t>
            </a:r>
            <a:r>
              <a:rPr lang="fr-CH" dirty="0" err="1" smtClean="0"/>
              <a:t>access</a:t>
            </a:r>
            <a:r>
              <a:rPr lang="fr-CH" dirty="0" smtClean="0"/>
              <a:t>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bdg</a:t>
            </a:r>
            <a:r>
              <a:rPr lang="fr-CH" dirty="0" smtClean="0"/>
              <a:t> 393 </a:t>
            </a:r>
            <a:endParaRPr lang="fr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5768" t="50278" r="19991" b="18568"/>
          <a:stretch/>
        </p:blipFill>
        <p:spPr>
          <a:xfrm>
            <a:off x="0" y="1134428"/>
            <a:ext cx="9004194" cy="2289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91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1" descr="image0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664" y="943769"/>
            <a:ext cx="6884671" cy="5626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Magnets</a:t>
            </a:r>
            <a:r>
              <a:rPr lang="fr-CH" dirty="0" smtClean="0"/>
              <a:t> Group 4B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sp>
        <p:nvSpPr>
          <p:cNvPr id="10" name="Rounded Rectangular Callout 9"/>
          <p:cNvSpPr/>
          <p:nvPr/>
        </p:nvSpPr>
        <p:spPr bwMode="auto">
          <a:xfrm>
            <a:off x="1769110" y="2588023"/>
            <a:ext cx="800100" cy="320040"/>
          </a:xfrm>
          <a:prstGeom prst="wedgeRoundRectCallout">
            <a:avLst>
              <a:gd name="adj1" fmla="val -82738"/>
              <a:gd name="adj2" fmla="val 62500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BHN45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9" name="Rounded Rectangular Callout 8"/>
          <p:cNvSpPr/>
          <p:nvPr/>
        </p:nvSpPr>
        <p:spPr bwMode="auto">
          <a:xfrm>
            <a:off x="1860550" y="2984263"/>
            <a:ext cx="800100" cy="320040"/>
          </a:xfrm>
          <a:prstGeom prst="wedgeRoundRectCallout">
            <a:avLst>
              <a:gd name="adj1" fmla="val -95119"/>
              <a:gd name="adj2" fmla="val -13690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QDN45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1" name="Rounded Rectangular Callout 10"/>
          <p:cNvSpPr/>
          <p:nvPr/>
        </p:nvSpPr>
        <p:spPr bwMode="auto">
          <a:xfrm>
            <a:off x="1860550" y="3377726"/>
            <a:ext cx="800100" cy="320040"/>
          </a:xfrm>
          <a:prstGeom prst="wedgeRoundRectCallout">
            <a:avLst>
              <a:gd name="adj1" fmla="val -95119"/>
              <a:gd name="adj2" fmla="val -35118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QFN44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2" name="Rounded Rectangular Callout 11"/>
          <p:cNvSpPr/>
          <p:nvPr/>
        </p:nvSpPr>
        <p:spPr bwMode="auto">
          <a:xfrm>
            <a:off x="1949450" y="3751662"/>
            <a:ext cx="800100" cy="320040"/>
          </a:xfrm>
          <a:prstGeom prst="wedgeRoundRectCallout">
            <a:avLst>
              <a:gd name="adj1" fmla="val -107500"/>
              <a:gd name="adj2" fmla="val -54166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QDS43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  <p:sp>
        <p:nvSpPr>
          <p:cNvPr id="13" name="Rounded Rectangular Callout 12"/>
          <p:cNvSpPr/>
          <p:nvPr/>
        </p:nvSpPr>
        <p:spPr bwMode="auto">
          <a:xfrm>
            <a:off x="1949450" y="4125598"/>
            <a:ext cx="800100" cy="320040"/>
          </a:xfrm>
          <a:prstGeom prst="wedgeRoundRectCallout">
            <a:avLst>
              <a:gd name="adj1" fmla="val -107500"/>
              <a:gd name="adj2" fmla="val -54166"/>
              <a:gd name="adj3" fmla="val 16667"/>
            </a:avLst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CH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Garamond" pitchFamily="-65" charset="0"/>
              </a:rPr>
              <a:t>QFN42</a:t>
            </a:r>
            <a:endParaRPr kumimoji="0" lang="fr-CH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Garamond" pitchFamily="-65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580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Magnets</a:t>
            </a:r>
            <a:r>
              <a:rPr lang="fr-CH" dirty="0" smtClean="0"/>
              <a:t> group 4B</a:t>
            </a:r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5627" t="21392" r="21681" b="8023"/>
          <a:stretch/>
        </p:blipFill>
        <p:spPr>
          <a:xfrm>
            <a:off x="60960" y="975360"/>
            <a:ext cx="9028938" cy="53111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27927" y="6485493"/>
            <a:ext cx="7501797" cy="369332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dirty="0" smtClean="0"/>
              <a:t>Impact on GBAR: Access to </a:t>
            </a:r>
            <a:r>
              <a:rPr lang="fr-CH" dirty="0" err="1" smtClean="0"/>
              <a:t>exp</a:t>
            </a:r>
            <a:r>
              <a:rPr lang="fr-CH" dirty="0" smtClean="0"/>
              <a:t> area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 err="1" smtClean="0"/>
              <a:t>shielding</a:t>
            </a:r>
            <a:r>
              <a:rPr lang="fr-CH" dirty="0" smtClean="0"/>
              <a:t> + handling of blocks </a:t>
            </a:r>
            <a:r>
              <a:rPr lang="fr-CH" dirty="0" err="1" smtClean="0"/>
              <a:t>nearby</a:t>
            </a:r>
            <a:endParaRPr lang="fr-CH" dirty="0"/>
          </a:p>
        </p:txBody>
      </p:sp>
    </p:spTree>
    <p:extLst>
      <p:ext uri="{BB962C8B-B14F-4D97-AF65-F5344CB8AC3E}">
        <p14:creationId xmlns:p14="http://schemas.microsoft.com/office/powerpoint/2010/main" val="11941754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Known</a:t>
            </a:r>
            <a:r>
              <a:rPr lang="fr-CH" dirty="0" smtClean="0"/>
              <a:t> Services disruptions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Water cut: </a:t>
            </a:r>
          </a:p>
          <a:p>
            <a:pPr lvl="1"/>
            <a:r>
              <a:rPr lang="en-US" dirty="0" smtClean="0"/>
              <a:t>21/12/2018 </a:t>
            </a:r>
            <a:r>
              <a:rPr lang="en-US" dirty="0"/>
              <a:t>– </a:t>
            </a:r>
            <a:r>
              <a:rPr lang="en-US" dirty="0" smtClean="0"/>
              <a:t>08/02/2019</a:t>
            </a:r>
          </a:p>
          <a:p>
            <a:pPr lvl="1"/>
            <a:r>
              <a:rPr lang="en-US" dirty="0" smtClean="0"/>
              <a:t>19/12/2019 </a:t>
            </a:r>
            <a:r>
              <a:rPr lang="en-US" dirty="0"/>
              <a:t>– </a:t>
            </a:r>
            <a:r>
              <a:rPr lang="en-US" dirty="0" smtClean="0"/>
              <a:t>05/02/2020</a:t>
            </a:r>
          </a:p>
          <a:p>
            <a:pPr lvl="1"/>
            <a:r>
              <a:rPr lang="en-US" dirty="0" smtClean="0"/>
              <a:t>17/12/2020 </a:t>
            </a:r>
            <a:r>
              <a:rPr lang="en-US" dirty="0"/>
              <a:t>– 03/02/2021</a:t>
            </a:r>
            <a:endParaRPr lang="fr-CH" dirty="0"/>
          </a:p>
          <a:p>
            <a:r>
              <a:rPr lang="en-US" dirty="0" smtClean="0"/>
              <a:t>Power </a:t>
            </a:r>
            <a:r>
              <a:rPr lang="en-US" dirty="0"/>
              <a:t>cuts:</a:t>
            </a:r>
            <a:endParaRPr lang="fr-CH" dirty="0"/>
          </a:p>
          <a:p>
            <a:pPr lvl="1"/>
            <a:r>
              <a:rPr lang="fr-CH" dirty="0" smtClean="0"/>
              <a:t>19th </a:t>
            </a:r>
            <a:r>
              <a:rPr lang="fr-CH" dirty="0" err="1" smtClean="0"/>
              <a:t>Dec</a:t>
            </a:r>
            <a:r>
              <a:rPr lang="fr-CH" dirty="0" smtClean="0"/>
              <a:t> 2018 </a:t>
            </a:r>
            <a:r>
              <a:rPr lang="fr-CH" dirty="0" err="1" smtClean="0"/>
              <a:t>from</a:t>
            </a:r>
            <a:r>
              <a:rPr lang="fr-CH" dirty="0" smtClean="0"/>
              <a:t> </a:t>
            </a:r>
            <a:r>
              <a:rPr lang="fr-CH" dirty="0"/>
              <a:t>6h00 </a:t>
            </a:r>
            <a:r>
              <a:rPr lang="fr-CH" dirty="0" smtClean="0"/>
              <a:t>to </a:t>
            </a:r>
            <a:r>
              <a:rPr lang="fr-CH" dirty="0"/>
              <a:t>6h30.</a:t>
            </a:r>
          </a:p>
          <a:p>
            <a:pPr lvl="1"/>
            <a:r>
              <a:rPr lang="fr-CH" dirty="0" smtClean="0"/>
              <a:t>Test </a:t>
            </a:r>
            <a:r>
              <a:rPr lang="fr-CH" dirty="0"/>
              <a:t>AUG </a:t>
            </a:r>
            <a:r>
              <a:rPr lang="fr-CH" dirty="0" smtClean="0"/>
              <a:t>19 &amp; 20 </a:t>
            </a:r>
            <a:r>
              <a:rPr lang="fr-CH" dirty="0" err="1" smtClean="0"/>
              <a:t>January</a:t>
            </a:r>
            <a:r>
              <a:rPr lang="fr-CH" dirty="0" smtClean="0"/>
              <a:t> </a:t>
            </a:r>
            <a:r>
              <a:rPr lang="fr-CH" dirty="0"/>
              <a:t>2019</a:t>
            </a:r>
          </a:p>
          <a:p>
            <a:pPr lvl="1"/>
            <a:r>
              <a:rPr lang="fr-CH" dirty="0" smtClean="0"/>
              <a:t>11th to 15th May 2020</a:t>
            </a:r>
            <a:endParaRPr lang="fr-CH" dirty="0"/>
          </a:p>
          <a:p>
            <a:pPr lvl="1"/>
            <a:r>
              <a:rPr lang="fr-CH" dirty="0" smtClean="0"/>
              <a:t>Test </a:t>
            </a:r>
            <a:r>
              <a:rPr lang="fr-CH" dirty="0"/>
              <a:t>AUG </a:t>
            </a:r>
            <a:r>
              <a:rPr lang="fr-CH" dirty="0" smtClean="0"/>
              <a:t>23 &amp; </a:t>
            </a:r>
            <a:r>
              <a:rPr lang="fr-CH" dirty="0"/>
              <a:t>24 </a:t>
            </a:r>
            <a:r>
              <a:rPr lang="fr-CH" dirty="0" smtClean="0"/>
              <a:t>May </a:t>
            </a:r>
            <a:r>
              <a:rPr lang="fr-CH" dirty="0"/>
              <a:t>2020</a:t>
            </a:r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F. Butin / ELENA collaboration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15039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Conclusion</a:t>
            </a:r>
            <a:endParaRPr lang="fr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smtClean="0"/>
              <a:t>About 18 </a:t>
            </a:r>
            <a:r>
              <a:rPr lang="fr-CH" dirty="0" err="1" smtClean="0"/>
              <a:t>months</a:t>
            </a:r>
            <a:r>
              <a:rPr lang="fr-CH" dirty="0" smtClean="0"/>
              <a:t> of intense </a:t>
            </a:r>
            <a:r>
              <a:rPr lang="fr-CH" dirty="0" err="1" smtClean="0"/>
              <a:t>activity</a:t>
            </a:r>
            <a:r>
              <a:rPr lang="fr-CH" dirty="0" smtClean="0"/>
              <a:t> for ELENA</a:t>
            </a:r>
          </a:p>
          <a:p>
            <a:r>
              <a:rPr lang="fr-CH" dirty="0" smtClean="0"/>
              <a:t>To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done</a:t>
            </a:r>
            <a:r>
              <a:rPr lang="fr-CH" dirty="0" smtClean="0"/>
              <a:t> in </a:t>
            </a:r>
            <a:r>
              <a:rPr lang="fr-CH" dirty="0" err="1" smtClean="0"/>
              <a:t>parallel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AD machine consolidation / AD hall infrastructure </a:t>
            </a:r>
            <a:r>
              <a:rPr lang="fr-CH" dirty="0" err="1" smtClean="0"/>
              <a:t>works</a:t>
            </a:r>
            <a:r>
              <a:rPr lang="fr-CH" dirty="0" smtClean="0"/>
              <a:t> / BASE </a:t>
            </a:r>
            <a:r>
              <a:rPr lang="fr-CH" dirty="0" err="1" smtClean="0"/>
              <a:t>exp</a:t>
            </a:r>
            <a:r>
              <a:rPr lang="fr-CH" dirty="0" smtClean="0"/>
              <a:t> area extension / AD </a:t>
            </a:r>
            <a:r>
              <a:rPr lang="fr-CH" dirty="0" err="1" smtClean="0"/>
              <a:t>target</a:t>
            </a:r>
            <a:r>
              <a:rPr lang="fr-CH" dirty="0" smtClean="0"/>
              <a:t> </a:t>
            </a:r>
            <a:r>
              <a:rPr lang="fr-CH" dirty="0" err="1" smtClean="0"/>
              <a:t>renovation</a:t>
            </a:r>
            <a:r>
              <a:rPr lang="fr-CH" dirty="0" smtClean="0"/>
              <a:t> / </a:t>
            </a:r>
            <a:r>
              <a:rPr lang="fr-CH" dirty="0" err="1" smtClean="0"/>
              <a:t>potentially</a:t>
            </a:r>
            <a:r>
              <a:rPr lang="fr-CH" dirty="0" smtClean="0"/>
              <a:t> AEGIS relocation…</a:t>
            </a:r>
          </a:p>
          <a:p>
            <a:r>
              <a:rPr lang="fr-CH" dirty="0" smtClean="0"/>
              <a:t>Will </a:t>
            </a:r>
            <a:r>
              <a:rPr lang="fr-CH" dirty="0" err="1" smtClean="0"/>
              <a:t>follow</a:t>
            </a:r>
            <a:r>
              <a:rPr lang="fr-CH" dirty="0" smtClean="0"/>
              <a:t>-up planning </a:t>
            </a:r>
            <a:r>
              <a:rPr lang="fr-CH" dirty="0" err="1" smtClean="0"/>
              <a:t>details</a:t>
            </a:r>
            <a:r>
              <a:rPr lang="fr-CH" dirty="0"/>
              <a:t> </a:t>
            </a:r>
            <a:r>
              <a:rPr lang="fr-CH" dirty="0" err="1" smtClean="0"/>
              <a:t>throuh</a:t>
            </a:r>
            <a:r>
              <a:rPr lang="fr-CH" dirty="0" smtClean="0"/>
              <a:t> IIC and ADTC meetings </a:t>
            </a:r>
            <a:r>
              <a:rPr lang="fr-CH" dirty="0" err="1" smtClean="0"/>
              <a:t>thursdays</a:t>
            </a:r>
            <a:r>
              <a:rPr lang="fr-CH" dirty="0" smtClean="0"/>
              <a:t> PM.</a:t>
            </a:r>
          </a:p>
          <a:p>
            <a:endParaRPr lang="fr-CH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F. Butin</a:t>
            </a:r>
            <a:endParaRPr lang="en-US" dirty="0"/>
          </a:p>
        </p:txBody>
      </p:sp>
      <p:pic>
        <p:nvPicPr>
          <p:cNvPr id="5" name="Picture 4" descr="C:\Documents and Settings\butin\Local Settings\Temporary Internet Files\Content.IE5\URMITB25\MC90010522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02988" y="4987132"/>
            <a:ext cx="1814512" cy="14525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34649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INIT" val=""/>
  <p:tag name="USEAMSFONTS" val="True"/>
  <p:tag name="EMBEDFONTS" val="True"/>
  <p:tag name="USEBOLDAMS" val="True"/>
  <p:tag name="DEFAULTDISPLAYSOURCE" val="\documentclass{slides}\pagestyle{empty}&#10;\begin{document}&#10;\end{document}&#10;"/>
  <p:tag name="TEX2PS" val="latex $(base).tex; dvips -D $(res) -E -o $(base).ps $(base).dvi"/>
  <p:tag name="TEX2PSBATCH" val="latex --interaction=nonstopmode $(base).tex; dvips -D $(res) -E -o $(base).ps $(base).dvi"/>
  <p:tag name="DEFAULTBITMAP" val="bmpmono"/>
  <p:tag name="DEFAULTBLEND" val="False"/>
  <p:tag name="DEFAULTTRANSPARENT" val="False"/>
  <p:tag name="DEFAULTRESOLUTION" val="300"/>
  <p:tag name="DEFAULTMAGNIFICATION" val="2"/>
  <p:tag name="DEFAULTFONTSIZE" val="12"/>
  <p:tag name="DEFAULTWIDTH" val="579"/>
  <p:tag name="DEFAULTHEIGHT" val="493"/>
</p:tagLst>
</file>

<file path=ppt/theme/theme1.xml><?xml version="1.0" encoding="utf-8"?>
<a:theme xmlns:a="http://schemas.openxmlformats.org/drawingml/2006/main" name="1_Pixel">
  <a:themeElements>
    <a:clrScheme name="1_Pixel 12">
      <a:dk1>
        <a:srgbClr val="000000"/>
      </a:dk1>
      <a:lt1>
        <a:srgbClr val="FFFFFF"/>
      </a:lt1>
      <a:dk2>
        <a:srgbClr val="000000"/>
      </a:dk2>
      <a:lt2>
        <a:srgbClr val="00007D"/>
      </a:lt2>
      <a:accent1>
        <a:srgbClr val="9999FF"/>
      </a:accent1>
      <a:accent2>
        <a:srgbClr val="9999CC"/>
      </a:accent2>
      <a:accent3>
        <a:srgbClr val="FFFFFF"/>
      </a:accent3>
      <a:accent4>
        <a:srgbClr val="000000"/>
      </a:accent4>
      <a:accent5>
        <a:srgbClr val="CACAFF"/>
      </a:accent5>
      <a:accent6>
        <a:srgbClr val="8A8AB9"/>
      </a:accent6>
      <a:hlink>
        <a:srgbClr val="666699"/>
      </a:hlink>
      <a:folHlink>
        <a:srgbClr val="CCCCE6"/>
      </a:folHlink>
    </a:clrScheme>
    <a:fontScheme name="1_Pixel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Garamond" pitchFamily="-65" charset="0"/>
          </a:defRPr>
        </a:defPPr>
      </a:lstStyle>
    </a:lnDef>
  </a:objectDefaults>
  <a:extraClrSchemeLst>
    <a:extraClrScheme>
      <a:clrScheme name="1_Pixel 1">
        <a:dk1>
          <a:srgbClr val="0066FF"/>
        </a:dk1>
        <a:lt1>
          <a:srgbClr val="FFFFFF"/>
        </a:lt1>
        <a:dk2>
          <a:srgbClr val="000066"/>
        </a:dk2>
        <a:lt2>
          <a:srgbClr val="FFFFFF"/>
        </a:lt2>
        <a:accent1>
          <a:srgbClr val="6699FF"/>
        </a:accent1>
        <a:accent2>
          <a:srgbClr val="3333FF"/>
        </a:accent2>
        <a:accent3>
          <a:srgbClr val="AAAAB8"/>
        </a:accent3>
        <a:accent4>
          <a:srgbClr val="DADADA"/>
        </a:accent4>
        <a:accent5>
          <a:srgbClr val="B8CAFF"/>
        </a:accent5>
        <a:accent6>
          <a:srgbClr val="2D2DE7"/>
        </a:accent6>
        <a:hlink>
          <a:srgbClr val="FFCC00"/>
        </a:hlink>
        <a:folHlink>
          <a:srgbClr val="00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2">
        <a:dk1>
          <a:srgbClr val="009999"/>
        </a:dk1>
        <a:lt1>
          <a:srgbClr val="FFFFFF"/>
        </a:lt1>
        <a:dk2>
          <a:srgbClr val="334B49"/>
        </a:dk2>
        <a:lt2>
          <a:srgbClr val="FFFFFF"/>
        </a:lt2>
        <a:accent1>
          <a:srgbClr val="33CCCC"/>
        </a:accent1>
        <a:accent2>
          <a:srgbClr val="008080"/>
        </a:accent2>
        <a:accent3>
          <a:srgbClr val="ADB1B1"/>
        </a:accent3>
        <a:accent4>
          <a:srgbClr val="DADADA"/>
        </a:accent4>
        <a:accent5>
          <a:srgbClr val="ADE2E2"/>
        </a:accent5>
        <a:accent6>
          <a:srgbClr val="007373"/>
        </a:accent6>
        <a:hlink>
          <a:srgbClr val="FFCC00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3">
        <a:dk1>
          <a:srgbClr val="006699"/>
        </a:dk1>
        <a:lt1>
          <a:srgbClr val="FFFFFF"/>
        </a:lt1>
        <a:dk2>
          <a:srgbClr val="333399"/>
        </a:dk2>
        <a:lt2>
          <a:srgbClr val="FFFFFF"/>
        </a:lt2>
        <a:accent1>
          <a:srgbClr val="0099CC"/>
        </a:accent1>
        <a:accent2>
          <a:srgbClr val="0386AF"/>
        </a:accent2>
        <a:accent3>
          <a:srgbClr val="ADADCA"/>
        </a:accent3>
        <a:accent4>
          <a:srgbClr val="DADADA"/>
        </a:accent4>
        <a:accent5>
          <a:srgbClr val="AACAE2"/>
        </a:accent5>
        <a:accent6>
          <a:srgbClr val="02799E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4">
        <a:dk1>
          <a:srgbClr val="008080"/>
        </a:dk1>
        <a:lt1>
          <a:srgbClr val="FFFFFF"/>
        </a:lt1>
        <a:dk2>
          <a:srgbClr val="2F978D"/>
        </a:dk2>
        <a:lt2>
          <a:srgbClr val="FFFFFF"/>
        </a:lt2>
        <a:accent1>
          <a:srgbClr val="0099FF"/>
        </a:accent1>
        <a:accent2>
          <a:srgbClr val="009999"/>
        </a:accent2>
        <a:accent3>
          <a:srgbClr val="ADC9C5"/>
        </a:accent3>
        <a:accent4>
          <a:srgbClr val="DADADA"/>
        </a:accent4>
        <a:accent5>
          <a:srgbClr val="AACAFF"/>
        </a:accent5>
        <a:accent6>
          <a:srgbClr val="008A8A"/>
        </a:accent6>
        <a:hlink>
          <a:srgbClr val="FFFFCC"/>
        </a:hlink>
        <a:folHlink>
          <a:srgbClr val="70CAC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5">
        <a:dk1>
          <a:srgbClr val="822504"/>
        </a:dk1>
        <a:lt1>
          <a:srgbClr val="FFFFFF"/>
        </a:lt1>
        <a:dk2>
          <a:srgbClr val="330000"/>
        </a:dk2>
        <a:lt2>
          <a:srgbClr val="FFFFFF"/>
        </a:lt2>
        <a:accent1>
          <a:srgbClr val="FF9900"/>
        </a:accent1>
        <a:accent2>
          <a:srgbClr val="9E2A06"/>
        </a:accent2>
        <a:accent3>
          <a:srgbClr val="ADAAAA"/>
        </a:accent3>
        <a:accent4>
          <a:srgbClr val="DADADA"/>
        </a:accent4>
        <a:accent5>
          <a:srgbClr val="FFCAAA"/>
        </a:accent5>
        <a:accent6>
          <a:srgbClr val="8F2505"/>
        </a:accent6>
        <a:hlink>
          <a:srgbClr val="FF3300"/>
        </a:hlink>
        <a:folHlink>
          <a:srgbClr val="7C070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6">
        <a:dk1>
          <a:srgbClr val="336600"/>
        </a:dk1>
        <a:lt1>
          <a:srgbClr val="FFFFFF"/>
        </a:lt1>
        <a:dk2>
          <a:srgbClr val="4A7911"/>
        </a:dk2>
        <a:lt2>
          <a:srgbClr val="FFFFFF"/>
        </a:lt2>
        <a:accent1>
          <a:srgbClr val="666633"/>
        </a:accent1>
        <a:accent2>
          <a:srgbClr val="669900"/>
        </a:accent2>
        <a:accent3>
          <a:srgbClr val="B1BEAA"/>
        </a:accent3>
        <a:accent4>
          <a:srgbClr val="DADADA"/>
        </a:accent4>
        <a:accent5>
          <a:srgbClr val="B8B8AD"/>
        </a:accent5>
        <a:accent6>
          <a:srgbClr val="5C8A00"/>
        </a:accent6>
        <a:hlink>
          <a:srgbClr val="FFCC00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Pixel 7">
        <a:dk1>
          <a:srgbClr val="000000"/>
        </a:dk1>
        <a:lt1>
          <a:srgbClr val="FFFFFF"/>
        </a:lt1>
        <a:dk2>
          <a:srgbClr val="000000"/>
        </a:dk2>
        <a:lt2>
          <a:srgbClr val="CC3300"/>
        </a:lt2>
        <a:accent1>
          <a:srgbClr val="FFCC00"/>
        </a:accent1>
        <a:accent2>
          <a:srgbClr val="CC66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8">
        <a:dk1>
          <a:srgbClr val="003300"/>
        </a:dk1>
        <a:lt1>
          <a:srgbClr val="FFFFFF"/>
        </a:lt1>
        <a:dk2>
          <a:srgbClr val="000000"/>
        </a:dk2>
        <a:lt2>
          <a:srgbClr val="336600"/>
        </a:lt2>
        <a:accent1>
          <a:srgbClr val="CCCC00"/>
        </a:accent1>
        <a:accent2>
          <a:srgbClr val="669900"/>
        </a:accent2>
        <a:accent3>
          <a:srgbClr val="FFFFFF"/>
        </a:accent3>
        <a:accent4>
          <a:srgbClr val="002A00"/>
        </a:accent4>
        <a:accent5>
          <a:srgbClr val="E2E2AA"/>
        </a:accent5>
        <a:accent6>
          <a:srgbClr val="5C8A00"/>
        </a:accent6>
        <a:hlink>
          <a:srgbClr val="333300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9">
        <a:dk1>
          <a:srgbClr val="000000"/>
        </a:dk1>
        <a:lt1>
          <a:srgbClr val="FFFFFF"/>
        </a:lt1>
        <a:dk2>
          <a:srgbClr val="000000"/>
        </a:dk2>
        <a:lt2>
          <a:srgbClr val="440044"/>
        </a:lt2>
        <a:accent1>
          <a:srgbClr val="FFCCCC"/>
        </a:accent1>
        <a:accent2>
          <a:srgbClr val="790571"/>
        </a:accent2>
        <a:accent3>
          <a:srgbClr val="FFFFFF"/>
        </a:accent3>
        <a:accent4>
          <a:srgbClr val="000000"/>
        </a:accent4>
        <a:accent5>
          <a:srgbClr val="FFE2E2"/>
        </a:accent5>
        <a:accent6>
          <a:srgbClr val="6D0466"/>
        </a:accent6>
        <a:hlink>
          <a:srgbClr val="993366"/>
        </a:hlink>
        <a:folHlink>
          <a:srgbClr val="9F83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0">
        <a:dk1>
          <a:srgbClr val="000000"/>
        </a:dk1>
        <a:lt1>
          <a:srgbClr val="FFFFFF"/>
        </a:lt1>
        <a:dk2>
          <a:srgbClr val="000000"/>
        </a:dk2>
        <a:lt2>
          <a:srgbClr val="FF9900"/>
        </a:lt2>
        <a:accent1>
          <a:srgbClr val="FFCC99"/>
        </a:accent1>
        <a:accent2>
          <a:srgbClr val="FBA313"/>
        </a:accent2>
        <a:accent3>
          <a:srgbClr val="FFFFFF"/>
        </a:accent3>
        <a:accent4>
          <a:srgbClr val="000000"/>
        </a:accent4>
        <a:accent5>
          <a:srgbClr val="FFE2CA"/>
        </a:accent5>
        <a:accent6>
          <a:srgbClr val="E39310"/>
        </a:accent6>
        <a:hlink>
          <a:srgbClr val="CC3300"/>
        </a:hlink>
        <a:folHlink>
          <a:srgbClr val="FCC66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1">
        <a:dk1>
          <a:srgbClr val="000000"/>
        </a:dk1>
        <a:lt1>
          <a:srgbClr val="FFFFFF"/>
        </a:lt1>
        <a:dk2>
          <a:srgbClr val="000000"/>
        </a:dk2>
        <a:lt2>
          <a:srgbClr val="779F92"/>
        </a:lt2>
        <a:accent1>
          <a:srgbClr val="33CCCC"/>
        </a:accent1>
        <a:accent2>
          <a:srgbClr val="9DC2D7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EB0C3"/>
        </a:accent6>
        <a:hlink>
          <a:srgbClr val="006666"/>
        </a:hlink>
        <a:folHlink>
          <a:srgbClr val="CC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Pixel 12">
        <a:dk1>
          <a:srgbClr val="000000"/>
        </a:dk1>
        <a:lt1>
          <a:srgbClr val="FFFFFF"/>
        </a:lt1>
        <a:dk2>
          <a:srgbClr val="000000"/>
        </a:dk2>
        <a:lt2>
          <a:srgbClr val="00007D"/>
        </a:lt2>
        <a:accent1>
          <a:srgbClr val="9999FF"/>
        </a:accent1>
        <a:accent2>
          <a:srgbClr val="9999CC"/>
        </a:accent2>
        <a:accent3>
          <a:srgbClr val="FFFFFF"/>
        </a:accent3>
        <a:accent4>
          <a:srgbClr val="000000"/>
        </a:accent4>
        <a:accent5>
          <a:srgbClr val="CACAFF"/>
        </a:accent5>
        <a:accent6>
          <a:srgbClr val="8A8AB9"/>
        </a:accent6>
        <a:hlink>
          <a:srgbClr val="666699"/>
        </a:hlink>
        <a:folHlink>
          <a:srgbClr val="CCCCE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2004:Modèles:Présentations:Contenu:Présentation du projet</Template>
  <TotalTime>116908</TotalTime>
  <Words>220</Words>
  <Application>Microsoft Office PowerPoint</Application>
  <PresentationFormat>On-screen Show (4:3)</PresentationFormat>
  <Paragraphs>69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ＭＳ Ｐゴシック</vt:lpstr>
      <vt:lpstr>Garamond</vt:lpstr>
      <vt:lpstr>Helvetica</vt:lpstr>
      <vt:lpstr>Times New Roman</vt:lpstr>
      <vt:lpstr>Wingdings</vt:lpstr>
      <vt:lpstr>1_Pixel</vt:lpstr>
      <vt:lpstr>AD-CONS / ELENA Projects  </vt:lpstr>
      <vt:lpstr>Main works during LS2 in AD hall</vt:lpstr>
      <vt:lpstr>AD works - planning</vt:lpstr>
      <vt:lpstr>Electrostatic lines to be installed</vt:lpstr>
      <vt:lpstr>Magnets group 1A</vt:lpstr>
      <vt:lpstr>Magnets Group 4B</vt:lpstr>
      <vt:lpstr>Magnets group 4B</vt:lpstr>
      <vt:lpstr>Known Services disruptions</vt:lpstr>
      <vt:lpstr>Conclusion</vt:lpstr>
    </vt:vector>
  </TitlesOfParts>
  <Manager>Francois.Butin@cern.ch</Manager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ELENA</dc:title>
  <dc:creator>S. Maury</dc:creator>
  <cp:lastModifiedBy>Francois Butin</cp:lastModifiedBy>
  <cp:revision>2830</cp:revision>
  <cp:lastPrinted>2018-02-09T07:23:44Z</cp:lastPrinted>
  <dcterms:created xsi:type="dcterms:W3CDTF">2009-08-04T11:38:51Z</dcterms:created>
  <dcterms:modified xsi:type="dcterms:W3CDTF">2018-11-28T07:24:32Z</dcterms:modified>
</cp:coreProperties>
</file>