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4"/>
  </p:sldMasterIdLst>
  <p:notesMasterIdLst>
    <p:notesMasterId r:id="rId19"/>
  </p:notesMasterIdLst>
  <p:handoutMasterIdLst>
    <p:handoutMasterId r:id="rId20"/>
  </p:handoutMasterIdLst>
  <p:sldIdLst>
    <p:sldId id="702" r:id="rId5"/>
    <p:sldId id="710" r:id="rId6"/>
    <p:sldId id="704" r:id="rId7"/>
    <p:sldId id="715" r:id="rId8"/>
    <p:sldId id="714" r:id="rId9"/>
    <p:sldId id="713" r:id="rId10"/>
    <p:sldId id="711" r:id="rId11"/>
    <p:sldId id="712" r:id="rId12"/>
    <p:sldId id="716" r:id="rId13"/>
    <p:sldId id="717" r:id="rId14"/>
    <p:sldId id="718" r:id="rId15"/>
    <p:sldId id="701" r:id="rId16"/>
    <p:sldId id="719" r:id="rId17"/>
    <p:sldId id="708" r:id="rId18"/>
  </p:sldIdLst>
  <p:sldSz cx="9144000" cy="6858000" type="screen4x3"/>
  <p:notesSz cx="6731000" cy="9856788"/>
  <p:custDataLst>
    <p:tags r:id="rId22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3B508"/>
    <a:srgbClr val="36B8FF"/>
    <a:srgbClr val="1BCE08"/>
    <a:srgbClr val="C600C7"/>
    <a:srgbClr val="FFF7B7"/>
    <a:srgbClr val="DCD4FF"/>
    <a:srgbClr val="1F06AA"/>
    <a:srgbClr val="D5B411"/>
    <a:srgbClr val="FFF101"/>
    <a:srgbClr val="083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5" autoAdjust="0"/>
    <p:restoredTop sz="98287" autoAdjust="0"/>
  </p:normalViewPr>
  <p:slideViewPr>
    <p:cSldViewPr snapToGrid="0">
      <p:cViewPr>
        <p:scale>
          <a:sx n="100" d="100"/>
          <a:sy n="100" d="100"/>
        </p:scale>
        <p:origin x="-1712" y="-8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tags" Target="tags/tag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12065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6294C92D-0306-4E69-9CD3-20855E8496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223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01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101"/>
                </a:solidFill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</a:rPr>
              <a:pPr/>
              <a:t>‹#›</a:t>
            </a:fld>
            <a:r>
              <a:rPr lang="en-US" dirty="0" smtClean="0">
                <a:solidFill>
                  <a:srgbClr val="FFF101"/>
                </a:solidFill>
              </a:rPr>
              <a:t>/13</a:t>
            </a:r>
            <a:endParaRPr lang="en-US" dirty="0">
              <a:solidFill>
                <a:srgbClr val="FFF10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704D30C-6730-45DE-B84C-D0EA2535EE71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mr-IN" smtClean="0"/>
              <a:t>Status and Prospects of ELENA Commissioning                                                                   IEFC, 12th October 2018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934200" y="-114299"/>
            <a:ext cx="2209800" cy="12058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gif"/><Relationship Id="rId3" Type="http://schemas.openxmlformats.org/officeDocument/2006/relationships/image" Target="../media/image2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3" Type="http://schemas.openxmlformats.org/officeDocument/2006/relationships/image" Target="../media/image24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gif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6500" y="5295900"/>
            <a:ext cx="7340600" cy="1308100"/>
          </a:xfrm>
        </p:spPr>
        <p:txBody>
          <a:bodyPr/>
          <a:lstStyle/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Recent Results from Commissioning (</a:t>
            </a:r>
            <a:r>
              <a:rPr lang="en-US" sz="2000" dirty="0"/>
              <a:t>s</a:t>
            </a:r>
            <a:r>
              <a:rPr lang="en-US" sz="2000" dirty="0" smtClean="0"/>
              <a:t>election of a few highlights) </a:t>
            </a:r>
          </a:p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ELENA Commissioning Status</a:t>
            </a:r>
          </a:p>
          <a:p>
            <a:pPr marL="285750" indent="-285750" algn="l">
              <a:spcBef>
                <a:spcPts val="2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Summary </a:t>
            </a:r>
            <a:r>
              <a:rPr lang="en-US" sz="2000" dirty="0"/>
              <a:t>and </a:t>
            </a:r>
            <a:r>
              <a:rPr lang="en-US" sz="2000" dirty="0" smtClean="0"/>
              <a:t>Outlook</a:t>
            </a:r>
            <a:endParaRPr lang="en-US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50801"/>
            <a:ext cx="9023350" cy="2133599"/>
          </a:xfrm>
        </p:spPr>
        <p:txBody>
          <a:bodyPr/>
          <a:lstStyle/>
          <a:p>
            <a:r>
              <a:rPr lang="en-US" dirty="0" smtClean="0"/>
              <a:t>ELENA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4000" dirty="0" smtClean="0"/>
              <a:t>Status and Plans for LS2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1800" dirty="0" smtClean="0"/>
              <a:t>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dirty="0" smtClean="0"/>
              <a:t>C. Carli on behalf </a:t>
            </a:r>
            <a:r>
              <a:rPr lang="en-US" sz="1600" dirty="0"/>
              <a:t>of the AD/ELENA team(</a:t>
            </a:r>
            <a:r>
              <a:rPr lang="en-US" sz="1600" dirty="0" smtClean="0"/>
              <a:t>s</a:t>
            </a:r>
            <a:r>
              <a:rPr lang="en-US" sz="1600" dirty="0" smtClean="0"/>
              <a:t>)                                GBAR Meeting, 28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</a:t>
            </a:r>
            <a:r>
              <a:rPr lang="en-US" sz="1600" dirty="0" smtClean="0"/>
              <a:t>Novem</a:t>
            </a:r>
            <a:r>
              <a:rPr lang="en-US" sz="1600" dirty="0" smtClean="0"/>
              <a:t>ber </a:t>
            </a:r>
            <a:r>
              <a:rPr lang="en-US" sz="1600" dirty="0" smtClean="0"/>
              <a:t>2018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6367" b="23689"/>
          <a:stretch/>
        </p:blipFill>
        <p:spPr>
          <a:xfrm>
            <a:off x="1155701" y="2362199"/>
            <a:ext cx="6921500" cy="283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5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977900"/>
            <a:ext cx="4356100" cy="55626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F</a:t>
            </a:r>
            <a:r>
              <a:rPr lang="en-US" sz="1800" dirty="0" smtClean="0"/>
              <a:t>rom sum signal of electro-static pick-ups (10 % uncertainty of calibration)</a:t>
            </a:r>
            <a:endParaRPr lang="en-US" sz="1600" dirty="0" smtClean="0"/>
          </a:p>
          <a:p>
            <a:pPr marL="533400" lvl="1" indent="-266700"/>
            <a:r>
              <a:rPr lang="en-US" sz="1600" dirty="0" smtClean="0"/>
              <a:t>3.7 10</a:t>
            </a:r>
            <a:r>
              <a:rPr lang="en-US" sz="1600" baseline="30000" dirty="0" smtClean="0"/>
              <a:t>7</a:t>
            </a:r>
            <a:r>
              <a:rPr lang="en-US" sz="1600" dirty="0" smtClean="0"/>
              <a:t> antiprotons injected (consistent with data from AD running very well </a:t>
            </a:r>
          </a:p>
          <a:p>
            <a:pPr marL="533400" lvl="1" indent="-266700"/>
            <a:r>
              <a:rPr lang="en-US" sz="1600" dirty="0" smtClean="0"/>
              <a:t>Four bunches, each with </a:t>
            </a:r>
            <a:r>
              <a:rPr lang="en-US" sz="1600" dirty="0"/>
              <a:t>0.43 10</a:t>
            </a:r>
            <a:r>
              <a:rPr lang="en-US" sz="1600" baseline="30000" dirty="0"/>
              <a:t>7</a:t>
            </a:r>
            <a:r>
              <a:rPr lang="en-US" sz="1600" dirty="0"/>
              <a:t> antiprotons </a:t>
            </a:r>
            <a:r>
              <a:rPr lang="en-US" sz="1600" dirty="0" smtClean="0"/>
              <a:t>at extraction</a:t>
            </a:r>
          </a:p>
          <a:p>
            <a:pPr marL="266700" lvl="1" indent="0">
              <a:buNone/>
            </a:pPr>
            <a:r>
              <a:rPr lang="en-US" sz="1600" dirty="0" smtClean="0"/>
              <a:t>=&gt; Efficiency about 46 %</a:t>
            </a:r>
            <a:br>
              <a:rPr lang="en-US" sz="1600" dirty="0" smtClean="0"/>
            </a:br>
            <a:endParaRPr lang="en-US" sz="1000" dirty="0" smtClean="0"/>
          </a:p>
          <a:p>
            <a:pPr marL="266700" indent="-266700"/>
            <a:r>
              <a:rPr lang="en-US" sz="1800" dirty="0" smtClean="0"/>
              <a:t>Total intensity estimated by “beam current transformer” in line about 1 10</a:t>
            </a:r>
            <a:r>
              <a:rPr lang="en-US" sz="1800" baseline="30000" dirty="0" smtClean="0"/>
              <a:t>7</a:t>
            </a:r>
            <a:r>
              <a:rPr lang="en-US" sz="1800" dirty="0" smtClean="0"/>
              <a:t> antiprotons</a:t>
            </a:r>
          </a:p>
          <a:p>
            <a:pPr marL="533400" lvl="1" indent="-266700"/>
            <a:r>
              <a:rPr lang="en-US" sz="1600" dirty="0" smtClean="0"/>
              <a:t>Real loss or acquisition problem?</a:t>
            </a: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00013"/>
            <a:ext cx="6546850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</a:t>
            </a:r>
            <a:r>
              <a:rPr lang="en-US" sz="2000" dirty="0" smtClean="0"/>
              <a:t>from the very last day with bea</a:t>
            </a:r>
            <a:r>
              <a:rPr lang="en-US" sz="2000" dirty="0" smtClean="0"/>
              <a:t>m in 2018</a:t>
            </a:r>
            <a:endParaRPr lang="en-US" sz="2000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4" name="Picture 3" descr="OnEfficiencies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6823" r="31506" b="5251"/>
          <a:stretch/>
        </p:blipFill>
        <p:spPr>
          <a:xfrm>
            <a:off x="155500" y="1575966"/>
            <a:ext cx="4099000" cy="46172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4521" y="5334000"/>
            <a:ext cx="10711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100 ns/div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20 mV/div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9921" y="2590800"/>
            <a:ext cx="10711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100 ns/div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20 mV/div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744" y="5892800"/>
            <a:ext cx="3239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One out of four bunches at extraction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12388" y="3340100"/>
            <a:ext cx="1376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Injected bunch</a:t>
            </a:r>
            <a:endParaRPr lang="en-US" sz="1600" dirty="0">
              <a:solidFill>
                <a:srgbClr val="FF6600"/>
              </a:solidFill>
            </a:endParaRP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3"/>
          <a:srcRect l="23204" t="21225" r="701" b="3811"/>
          <a:stretch/>
        </p:blipFill>
        <p:spPr bwMode="auto">
          <a:xfrm>
            <a:off x="4470400" y="4025901"/>
            <a:ext cx="4543810" cy="25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39490" y="6197600"/>
            <a:ext cx="2445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Position pick-up sum signals 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90225" y="4610100"/>
            <a:ext cx="853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1 us/div</a:t>
            </a:r>
          </a:p>
        </p:txBody>
      </p:sp>
    </p:spTree>
    <p:extLst>
      <p:ext uri="{BB962C8B-B14F-4D97-AF65-F5344CB8AC3E}">
        <p14:creationId xmlns:p14="http://schemas.microsoft.com/office/powerpoint/2010/main" val="2716264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</a:t>
            </a:r>
            <a:r>
              <a:rPr lang="en-US" sz="2000" dirty="0" smtClean="0"/>
              <a:t>from the very last day with bea</a:t>
            </a:r>
            <a:r>
              <a:rPr lang="en-US" sz="2000" dirty="0" smtClean="0"/>
              <a:t>m in 2018</a:t>
            </a:r>
            <a:endParaRPr lang="en-US" sz="2000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4521" y="4809046"/>
            <a:ext cx="10711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100 ns/div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20 mV/div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339" y="5418667"/>
            <a:ext cx="38733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6600"/>
                </a:solidFill>
              </a:rPr>
              <a:t>Tomoscope</a:t>
            </a:r>
            <a:r>
              <a:rPr lang="en-US" sz="1600" dirty="0" smtClean="0">
                <a:solidFill>
                  <a:srgbClr val="FF6600"/>
                </a:solidFill>
              </a:rPr>
              <a:t> acquisition </a:t>
            </a:r>
            <a:r>
              <a:rPr lang="mr-IN" sz="1600" dirty="0" smtClean="0">
                <a:solidFill>
                  <a:srgbClr val="FF6600"/>
                </a:solidFill>
              </a:rPr>
              <a:t>–</a:t>
            </a:r>
            <a:r>
              <a:rPr lang="en-US" sz="1600" dirty="0" smtClean="0">
                <a:solidFill>
                  <a:srgbClr val="FF6600"/>
                </a:solidFill>
              </a:rPr>
              <a:t> one of four bunches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just before extraction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/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about nominal beam characteristics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1172" y="4995318"/>
            <a:ext cx="39822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Measurement of the tunes (working point) 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>along the second ramp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/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>Some significant variations </a:t>
            </a:r>
            <a:r>
              <a:rPr lang="mr-IN" sz="1600" dirty="0" smtClean="0">
                <a:solidFill>
                  <a:srgbClr val="000090"/>
                </a:solidFill>
              </a:rPr>
              <a:t>–</a:t>
            </a:r>
            <a:r>
              <a:rPr lang="en-US" sz="1600" dirty="0" smtClean="0">
                <a:solidFill>
                  <a:srgbClr val="000090"/>
                </a:solidFill>
              </a:rPr>
              <a:t> better control with 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>improved procedures to generate functions for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>power converters?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56357" y="4068212"/>
            <a:ext cx="853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1 us/div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2123" t="3675" r="1576" b="2098"/>
          <a:stretch/>
        </p:blipFill>
        <p:spPr>
          <a:xfrm>
            <a:off x="664400" y="1608646"/>
            <a:ext cx="3837503" cy="3805700"/>
          </a:xfrm>
          <a:prstGeom prst="rect">
            <a:avLst/>
          </a:prstGeom>
        </p:spPr>
      </p:pic>
      <p:pic>
        <p:nvPicPr>
          <p:cNvPr id="14" name="Content Placeholder 3"/>
          <p:cNvPicPr>
            <a:picLocks noChangeAspect="1"/>
          </p:cNvPicPr>
          <p:nvPr/>
        </p:nvPicPr>
        <p:blipFill rotWithShape="1">
          <a:blip r:embed="rId3"/>
          <a:srcRect l="915" t="13202" r="-915" b="5396"/>
          <a:stretch/>
        </p:blipFill>
        <p:spPr bwMode="auto">
          <a:xfrm>
            <a:off x="4890932" y="1160248"/>
            <a:ext cx="4105829" cy="3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 rot="16200000">
            <a:off x="173167" y="3640646"/>
            <a:ext cx="2018501" cy="282573"/>
          </a:xfrm>
          <a:prstGeom prst="rect">
            <a:avLst/>
          </a:prstGeom>
          <a:solidFill>
            <a:schemeClr val="bg1"/>
          </a:solidFill>
        </p:spPr>
        <p:txBody>
          <a:bodyPr wrap="none" tIns="18000" bIns="18000" rtlCol="0">
            <a:spAutoFit/>
          </a:bodyPr>
          <a:lstStyle/>
          <a:p>
            <a:r>
              <a:rPr lang="en-US" sz="1600" dirty="0" smtClean="0"/>
              <a:t>-0.4           0   </a:t>
            </a:r>
            <a:r>
              <a:rPr lang="en-US" sz="1600" dirty="0" smtClean="0">
                <a:latin typeface="Symbol" charset="2"/>
                <a:cs typeface="Symbol" charset="2"/>
              </a:rPr>
              <a:t>t</a:t>
            </a:r>
            <a:r>
              <a:rPr lang="en-US" sz="1600" dirty="0" smtClean="0"/>
              <a:t> us  0.4</a:t>
            </a:r>
            <a:endParaRPr lang="en-US" sz="1600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1460500" y="4701096"/>
            <a:ext cx="0" cy="571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368550" y="4701096"/>
            <a:ext cx="0" cy="571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276600" y="4701096"/>
            <a:ext cx="0" cy="571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4089400" y="7061179"/>
            <a:ext cx="57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1346198" y="3069148"/>
            <a:ext cx="57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1346200" y="4415346"/>
            <a:ext cx="57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208784" y="4764596"/>
            <a:ext cx="2339102" cy="282573"/>
          </a:xfrm>
          <a:prstGeom prst="rect">
            <a:avLst/>
          </a:prstGeom>
          <a:solidFill>
            <a:schemeClr val="bg1"/>
          </a:solidFill>
        </p:spPr>
        <p:txBody>
          <a:bodyPr wrap="none" tIns="18000" bIns="18000" rtlCol="0">
            <a:spAutoFit/>
          </a:bodyPr>
          <a:lstStyle/>
          <a:p>
            <a:r>
              <a:rPr lang="en-US" sz="1600" dirty="0" smtClean="0"/>
              <a:t>-0.4              0    </a:t>
            </a:r>
            <a:r>
              <a:rPr lang="en-US" sz="1600" dirty="0" smtClean="0">
                <a:latin typeface="Symbol" charset="2"/>
                <a:cs typeface="Symbol" charset="2"/>
              </a:rPr>
              <a:t>D</a:t>
            </a:r>
            <a:r>
              <a:rPr lang="en-US" sz="1600" dirty="0" smtClean="0"/>
              <a:t>E us  0.4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820890" y="1896491"/>
            <a:ext cx="1103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6600"/>
                </a:solidFill>
              </a:rPr>
              <a:t>5</a:t>
            </a:r>
            <a:r>
              <a:rPr lang="en-US" sz="1600" dirty="0" smtClean="0">
                <a:solidFill>
                  <a:srgbClr val="FF6600"/>
                </a:solidFill>
              </a:rPr>
              <a:t>00 </a:t>
            </a:r>
            <a:r>
              <a:rPr lang="en-US" sz="1600" dirty="0" err="1">
                <a:solidFill>
                  <a:srgbClr val="FF6600"/>
                </a:solidFill>
              </a:rPr>
              <a:t>m</a:t>
            </a:r>
            <a:r>
              <a:rPr lang="en-US" sz="1600" dirty="0" err="1" smtClean="0">
                <a:solidFill>
                  <a:srgbClr val="FF6600"/>
                </a:solidFill>
              </a:rPr>
              <a:t>s</a:t>
            </a:r>
            <a:r>
              <a:rPr lang="en-US" sz="1600" dirty="0" smtClean="0">
                <a:solidFill>
                  <a:srgbClr val="FF6600"/>
                </a:solidFill>
              </a:rPr>
              <a:t>/div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1346192" y="3746502"/>
            <a:ext cx="576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6" name="TextBox 25"/>
          <p:cNvSpPr txBox="1"/>
          <p:nvPr/>
        </p:nvSpPr>
        <p:spPr>
          <a:xfrm rot="16200000">
            <a:off x="4296352" y="1794888"/>
            <a:ext cx="1375196" cy="282573"/>
          </a:xfrm>
          <a:prstGeom prst="rect">
            <a:avLst/>
          </a:prstGeom>
          <a:solidFill>
            <a:schemeClr val="bg1"/>
          </a:solidFill>
        </p:spPr>
        <p:txBody>
          <a:bodyPr wrap="none" tIns="18000" bIns="18000" rtlCol="0">
            <a:spAutoFit/>
          </a:bodyPr>
          <a:lstStyle/>
          <a:p>
            <a:r>
              <a:rPr lang="en-US" sz="1600" dirty="0" smtClean="0"/>
              <a:t>.40        q    .45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084425" y="123609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</a:rPr>
              <a:t>q</a:t>
            </a:r>
            <a:r>
              <a:rPr lang="en-US" sz="1600" baseline="-25000" dirty="0" err="1" smtClean="0">
                <a:solidFill>
                  <a:schemeClr val="accent1">
                    <a:lumMod val="50000"/>
                  </a:schemeClr>
                </a:solidFill>
              </a:rPr>
              <a:t>H</a:t>
            </a:r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06253" y="2082758"/>
            <a:ext cx="377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800000"/>
                </a:solidFill>
              </a:rPr>
              <a:t>q</a:t>
            </a:r>
            <a:r>
              <a:rPr lang="en-US" sz="1600" baseline="-25000" dirty="0" err="1">
                <a:solidFill>
                  <a:srgbClr val="800000"/>
                </a:solidFill>
              </a:rPr>
              <a:t>V</a:t>
            </a:r>
            <a:endParaRPr lang="en-US" sz="1600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735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0" y="125413"/>
            <a:ext cx="7370763" cy="739775"/>
          </a:xfrm>
        </p:spPr>
        <p:txBody>
          <a:bodyPr/>
          <a:lstStyle/>
          <a:p>
            <a:r>
              <a:rPr lang="en-US" sz="3600" dirty="0" smtClean="0"/>
              <a:t>ELENA Commissioning Status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057275"/>
            <a:ext cx="4178300" cy="2257425"/>
          </a:xfrm>
        </p:spPr>
        <p:txBody>
          <a:bodyPr/>
          <a:lstStyle/>
          <a:p>
            <a:pPr marL="266700" indent="-266700">
              <a:spcBef>
                <a:spcPts val="600"/>
              </a:spcBef>
            </a:pPr>
            <a:r>
              <a:rPr lang="en-US" sz="1800" dirty="0" smtClean="0"/>
              <a:t>Aims defined at the beginning of 2018:</a:t>
            </a:r>
            <a:endParaRPr lang="en-US" sz="20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Continuation of Commissioning with electron cooler from April on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Get Confidence that machine works properly</a:t>
            </a:r>
          </a:p>
          <a:p>
            <a:pPr marL="812800" lvl="2" indent="-279400">
              <a:spcBef>
                <a:spcPts val="600"/>
              </a:spcBef>
            </a:pPr>
            <a:r>
              <a:rPr lang="en-US" sz="1600" dirty="0"/>
              <a:t>I</a:t>
            </a:r>
            <a:r>
              <a:rPr lang="en-US" sz="1600" dirty="0" smtClean="0"/>
              <a:t>deally demonstration of operational cycle to deliver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antiprotons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First beams for GBAR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57700" y="990600"/>
            <a:ext cx="4495800" cy="5092700"/>
          </a:xfrm>
        </p:spPr>
        <p:txBody>
          <a:bodyPr/>
          <a:lstStyle/>
          <a:p>
            <a:pPr marL="266700" indent="-266700">
              <a:spcBef>
                <a:spcPts val="600"/>
              </a:spcBef>
            </a:pPr>
            <a:r>
              <a:rPr lang="en-US" sz="1800" dirty="0" smtClean="0"/>
              <a:t>Achieved at the end of beam time in 2018:</a:t>
            </a:r>
            <a:endParaRPr lang="en-US" sz="2000" dirty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Reproducible deceleration </a:t>
            </a:r>
            <a:r>
              <a:rPr lang="en-US" sz="1600" dirty="0" smtClean="0"/>
              <a:t>of </a:t>
            </a:r>
            <a:r>
              <a:rPr lang="en-US" sz="1600" dirty="0" smtClean="0"/>
              <a:t> </a:t>
            </a:r>
            <a:r>
              <a:rPr lang="en-US" sz="1600" dirty="0" err="1" smtClean="0"/>
              <a:t>pbars</a:t>
            </a:r>
            <a:r>
              <a:rPr lang="en-US" sz="1600" dirty="0" smtClean="0"/>
              <a:t> to </a:t>
            </a:r>
            <a:r>
              <a:rPr lang="en-US" sz="1600" dirty="0" smtClean="0"/>
              <a:t>100 </a:t>
            </a:r>
            <a:r>
              <a:rPr lang="en-US" sz="1600" dirty="0" err="1" smtClean="0"/>
              <a:t>keV</a:t>
            </a:r>
            <a:endParaRPr lang="en-US" sz="1600" dirty="0"/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Loss along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ramp to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an issue</a:t>
            </a:r>
            <a:br>
              <a:rPr lang="en-US" sz="1600" dirty="0" smtClean="0"/>
            </a:br>
            <a:r>
              <a:rPr lang="en-US" sz="1600" dirty="0" smtClean="0"/>
              <a:t>(now &gt;45 </a:t>
            </a:r>
            <a:r>
              <a:rPr lang="en-US" sz="1600" dirty="0" smtClean="0"/>
              <a:t>% of injected beam </a:t>
            </a:r>
            <a:r>
              <a:rPr lang="en-US" sz="1600" dirty="0" smtClean="0"/>
              <a:t>at extraction)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About nominal characteristics in longitudinal phase space (intensities to be confirmed)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Probably still larger than nominal </a:t>
            </a:r>
            <a:r>
              <a:rPr lang="en-US" sz="1600" dirty="0" err="1" smtClean="0"/>
              <a:t>emittances</a:t>
            </a:r>
            <a:endParaRPr lang="en-US" sz="16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Clear </a:t>
            </a:r>
            <a:r>
              <a:rPr lang="en-US" sz="1600" dirty="0" smtClean="0"/>
              <a:t>observations of electron </a:t>
            </a:r>
            <a:r>
              <a:rPr lang="en-US" sz="1600" dirty="0" smtClean="0"/>
              <a:t>cooling (beneficial for </a:t>
            </a:r>
            <a:r>
              <a:rPr lang="en-US" sz="1600" dirty="0" smtClean="0"/>
              <a:t>deceleration)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Close to having demonstrated nominal cycle</a:t>
            </a:r>
            <a:endParaRPr lang="en-US" sz="1600" dirty="0" smtClean="0"/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Despite </a:t>
            </a:r>
            <a:r>
              <a:rPr lang="en-US" sz="1600" dirty="0"/>
              <a:t>long periods without beam and technical problems with source </a:t>
            </a:r>
            <a:endParaRPr lang="en-US" sz="1600" dirty="0" smtClean="0"/>
          </a:p>
          <a:p>
            <a:pPr marL="533400" lvl="1" indent="-266700">
              <a:spcBef>
                <a:spcPts val="600"/>
              </a:spcBef>
            </a:pPr>
            <a:r>
              <a:rPr lang="en-US" sz="1600" dirty="0" smtClean="0"/>
              <a:t>Operation </a:t>
            </a:r>
            <a:r>
              <a:rPr lang="en-US" sz="1600" dirty="0" smtClean="0"/>
              <a:t>for GBAR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and antiproton bunches with about nominal intensities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Transverse </a:t>
            </a:r>
            <a:r>
              <a:rPr lang="en-US" sz="1600" dirty="0" err="1" smtClean="0"/>
              <a:t>e</a:t>
            </a:r>
            <a:r>
              <a:rPr lang="en-US" sz="1600" dirty="0" err="1" smtClean="0"/>
              <a:t>mittance</a:t>
            </a:r>
            <a:r>
              <a:rPr lang="en-US" sz="1600" dirty="0" smtClean="0"/>
              <a:t> </a:t>
            </a:r>
            <a:r>
              <a:rPr lang="en-US" sz="1600" dirty="0" smtClean="0"/>
              <a:t>somewhat above nominal (factor &lt;2 in transverse beam size)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361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ELENA Commissioning Status</a:t>
            </a:r>
            <a:endParaRPr 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44574"/>
            <a:ext cx="8229600" cy="5470526"/>
          </a:xfrm>
        </p:spPr>
        <p:txBody>
          <a:bodyPr/>
          <a:lstStyle/>
          <a:p>
            <a:pPr marL="266700" indent="-266700">
              <a:spcBef>
                <a:spcPts val="600"/>
              </a:spcBef>
            </a:pPr>
            <a:r>
              <a:rPr lang="en-US" sz="2000" dirty="0" smtClean="0"/>
              <a:t>Open </a:t>
            </a:r>
            <a:r>
              <a:rPr lang="en-US" sz="2000" dirty="0"/>
              <a:t>issues, </a:t>
            </a:r>
            <a:r>
              <a:rPr lang="en-US" sz="2000" dirty="0" smtClean="0"/>
              <a:t>improvements, next steps</a:t>
            </a:r>
            <a:endParaRPr lang="en-US" sz="2000" dirty="0"/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Efficiency and intensity at 100 </a:t>
            </a:r>
            <a:r>
              <a:rPr lang="en-US" sz="1800" dirty="0" err="1" smtClean="0"/>
              <a:t>keV</a:t>
            </a:r>
            <a:endParaRPr lang="en-US" sz="1800" dirty="0" smtClean="0"/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Re-optimization of whole cycle (e.g. first ramp, which was not priority recently, cooling </a:t>
            </a:r>
            <a:r>
              <a:rPr lang="mr-IN" sz="1600" dirty="0" smtClean="0"/>
              <a:t>…</a:t>
            </a:r>
            <a:r>
              <a:rPr lang="en-US" sz="1600" dirty="0" smtClean="0"/>
              <a:t>)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/>
              <a:t>Injection </a:t>
            </a:r>
            <a:r>
              <a:rPr lang="en-US" sz="1800" dirty="0" smtClean="0"/>
              <a:t>matching and steering in AD to ELENA lines</a:t>
            </a:r>
            <a:endParaRPr lang="en-US" sz="1800" dirty="0"/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Started before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failure of AD cooler, Potential to reduce losses along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ramp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Profile monitors!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Upgrades and studies of source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Cycle generation (procedures and software to generate reference function for power converters) and cycle control</a:t>
            </a:r>
            <a:endParaRPr lang="en-US" sz="1800" dirty="0"/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Improved control of working point and “closed orbit”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Integration of </a:t>
            </a:r>
            <a:r>
              <a:rPr lang="en-US" sz="1600" dirty="0"/>
              <a:t>e</a:t>
            </a:r>
            <a:r>
              <a:rPr lang="en-US" sz="1600" dirty="0" smtClean="0"/>
              <a:t>lectron cooler compensation integrated to “closed orbit” manipulations?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Further thorough studies on electron cooling</a:t>
            </a:r>
          </a:p>
          <a:p>
            <a:pPr marL="723900" lvl="2" indent="-190500">
              <a:spcBef>
                <a:spcPts val="600"/>
              </a:spcBef>
            </a:pPr>
            <a:r>
              <a:rPr lang="en-US" sz="1600" dirty="0" smtClean="0"/>
              <a:t>Limited so far due to lack of time</a:t>
            </a:r>
          </a:p>
          <a:p>
            <a:pPr marL="266700" indent="-266700">
              <a:spcBef>
                <a:spcPts val="600"/>
              </a:spcBef>
            </a:pPr>
            <a:r>
              <a:rPr lang="en-US" sz="2000" dirty="0" smtClean="0"/>
              <a:t>Installation and Commissioning of transfer lines to old experimental area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Main objective for LS2</a:t>
            </a:r>
          </a:p>
          <a:p>
            <a:pPr marL="533400" lvl="1" indent="-266700">
              <a:spcBef>
                <a:spcPts val="600"/>
              </a:spcBef>
            </a:pPr>
            <a:r>
              <a:rPr lang="en-US" sz="1800" dirty="0" smtClean="0"/>
              <a:t>Relies on observation of 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with the profile monitors and availability of all </a:t>
            </a:r>
            <a:r>
              <a:rPr lang="en-US" sz="1800" dirty="0" err="1" smtClean="0"/>
              <a:t>hadware</a:t>
            </a:r>
            <a:endParaRPr lang="en-US" sz="18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36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25413"/>
            <a:ext cx="7370763" cy="739775"/>
          </a:xfrm>
        </p:spPr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977900"/>
            <a:ext cx="8686800" cy="56134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Significant ELENA Commissioning progress over the year despite various delays</a:t>
            </a:r>
            <a:endParaRPr lang="en-US" sz="2000" dirty="0" smtClean="0"/>
          </a:p>
          <a:p>
            <a:pPr marL="533400" lvl="1" indent="-266700"/>
            <a:r>
              <a:rPr lang="en-US" sz="1600" dirty="0" smtClean="0"/>
              <a:t>Delay of restart due a vacuum leak of the cooler, </a:t>
            </a:r>
            <a:r>
              <a:rPr lang="en-US" sz="1600" dirty="0"/>
              <a:t>u</a:t>
            </a:r>
            <a:r>
              <a:rPr lang="en-US" sz="1600" dirty="0" smtClean="0"/>
              <a:t>navailability </a:t>
            </a:r>
            <a:r>
              <a:rPr lang="en-US" sz="1600" dirty="0"/>
              <a:t>of </a:t>
            </a:r>
            <a:r>
              <a:rPr lang="en-US" sz="1600" dirty="0" smtClean="0"/>
              <a:t>AD, issues with the ion source</a:t>
            </a:r>
          </a:p>
          <a:p>
            <a:pPr marL="533400" lvl="1" indent="-266700"/>
            <a:r>
              <a:rPr lang="en-US" sz="1600" dirty="0" smtClean="0"/>
              <a:t>In practice, most progress made with antiprotons, only during dedicated AD shifts</a:t>
            </a:r>
            <a:br>
              <a:rPr lang="en-US" sz="1600" dirty="0" smtClean="0"/>
            </a:br>
            <a:r>
              <a:rPr lang="en-US" sz="1600" dirty="0" smtClean="0"/>
              <a:t>(change of commissioning strategy)</a:t>
            </a:r>
          </a:p>
          <a:p>
            <a:pPr marL="533400" lvl="1" indent="-266700"/>
            <a:r>
              <a:rPr lang="en-US" sz="1600" dirty="0" smtClean="0"/>
              <a:t>Confidence that ELENA improves to conditions for all experiments</a:t>
            </a:r>
          </a:p>
          <a:p>
            <a:pPr marL="533400" lvl="1" indent="-266700"/>
            <a:r>
              <a:rPr lang="en-US" sz="1600" dirty="0" smtClean="0"/>
              <a:t>Availability</a:t>
            </a:r>
            <a:r>
              <a:rPr lang="en-US" sz="1600" dirty="0" smtClean="0"/>
              <a:t> of a machine cycle similar to nominal one (intensities and efficiency to be confirmed and </a:t>
            </a:r>
            <a:r>
              <a:rPr lang="en-US" sz="1600" dirty="0" err="1" smtClean="0"/>
              <a:t>slighly</a:t>
            </a:r>
            <a:r>
              <a:rPr lang="en-US" sz="1600" dirty="0" smtClean="0"/>
              <a:t> large transverse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)</a:t>
            </a:r>
          </a:p>
          <a:p>
            <a:pPr marL="533400" lvl="1" indent="-266700"/>
            <a:r>
              <a:rPr lang="en-US" sz="1600" dirty="0" smtClean="0"/>
              <a:t>Operation for GBAR with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and antiproton beams (</a:t>
            </a:r>
            <a:r>
              <a:rPr lang="en-US" sz="1600" dirty="0" smtClean="0"/>
              <a:t>about nominal intensity for </a:t>
            </a:r>
            <a:r>
              <a:rPr lang="en-US" sz="1600" dirty="0" smtClean="0"/>
              <a:t>one bunch, but larger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marL="266700" indent="-266700"/>
            <a:r>
              <a:rPr lang="en-US" sz="1800" dirty="0" smtClean="0"/>
              <a:t>Plans for LS2</a:t>
            </a:r>
          </a:p>
          <a:p>
            <a:pPr marL="533400" lvl="1" indent="-266700"/>
            <a:r>
              <a:rPr lang="en-US" sz="1600" dirty="0" smtClean="0"/>
              <a:t>Installation of the transfer lines to the “old” experimental zone</a:t>
            </a:r>
          </a:p>
          <a:p>
            <a:pPr marL="533400" lvl="1" indent="-266700"/>
            <a:r>
              <a:rPr lang="en-US" sz="1600" dirty="0" smtClean="0"/>
              <a:t>Upgrades of the ion source for reliable generation of 100 </a:t>
            </a:r>
            <a:r>
              <a:rPr lang="en-US" sz="1600" dirty="0" err="1" smtClean="0"/>
              <a:t>keV</a:t>
            </a:r>
            <a:r>
              <a:rPr lang="en-US" sz="1600" dirty="0" smtClean="0"/>
              <a:t> proton and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beams</a:t>
            </a:r>
          </a:p>
          <a:p>
            <a:pPr marL="533400" lvl="1" indent="-266700"/>
            <a:r>
              <a:rPr lang="en-US" sz="1600" dirty="0" smtClean="0"/>
              <a:t>Review of status and possible improvements (ring optics, applications, instrumentation </a:t>
            </a:r>
            <a:r>
              <a:rPr lang="mr-IN" sz="1600" dirty="0" smtClean="0"/>
              <a:t>…</a:t>
            </a:r>
            <a:r>
              <a:rPr lang="en-US" sz="1600" dirty="0" smtClean="0"/>
              <a:t>)</a:t>
            </a:r>
          </a:p>
          <a:p>
            <a:pPr marL="533400" lvl="1" indent="-266700"/>
            <a:r>
              <a:rPr lang="en-US" sz="1600" dirty="0" smtClean="0"/>
              <a:t>Possibly test periods in 2019 for tests of the source (already in spring)</a:t>
            </a:r>
            <a:endParaRPr lang="en-US" sz="1600" dirty="0" smtClean="0"/>
          </a:p>
          <a:p>
            <a:pPr marL="533400" lvl="1" indent="-266700"/>
            <a:r>
              <a:rPr lang="en-US" sz="1600" dirty="0" smtClean="0"/>
              <a:t>Resume commissioning activities with beam from source in early summer 2020</a:t>
            </a:r>
            <a:endParaRPr lang="en-US" sz="1800" dirty="0" smtClean="0"/>
          </a:p>
          <a:p>
            <a:pPr marL="723900" lvl="2" indent="-190500"/>
            <a:r>
              <a:rPr lang="en-US" sz="1600" dirty="0" smtClean="0"/>
              <a:t>Test of ring and electron cooling with protons</a:t>
            </a:r>
          </a:p>
          <a:p>
            <a:pPr marL="723900" lvl="2" indent="-190500"/>
            <a:r>
              <a:rPr lang="en-US" sz="1600" dirty="0" smtClean="0"/>
              <a:t>Commissioning of lines with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(beam intensity and quality of measured profiles?)</a:t>
            </a:r>
            <a:r>
              <a:rPr lang="en-US" sz="1400" dirty="0" smtClean="0"/>
              <a:t> </a:t>
            </a:r>
          </a:p>
          <a:p>
            <a:pPr marL="266700" indent="-266700"/>
            <a:r>
              <a:rPr lang="en-US" sz="1800" dirty="0" smtClean="0"/>
              <a:t>100 </a:t>
            </a:r>
            <a:r>
              <a:rPr lang="en-US" sz="1800" dirty="0" err="1" smtClean="0"/>
              <a:t>keV</a:t>
            </a:r>
            <a:r>
              <a:rPr lang="en-US" sz="1800" dirty="0" smtClean="0"/>
              <a:t> antiprotons for all experiments from 2021 </a:t>
            </a:r>
            <a:r>
              <a:rPr lang="en-US" sz="1800" dirty="0" smtClean="0"/>
              <a:t>on</a:t>
            </a:r>
            <a:endParaRPr lang="en-US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29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00013"/>
            <a:ext cx="6546850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of the beam from the source on a ring pick-up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" y="977900"/>
            <a:ext cx="8496300" cy="5562600"/>
          </a:xfrm>
        </p:spPr>
        <p:txBody>
          <a:bodyPr/>
          <a:lstStyle/>
          <a:p>
            <a:pPr marL="266700" indent="-266700"/>
            <a:r>
              <a:rPr lang="en-US" sz="2000" dirty="0" smtClean="0"/>
              <a:t>Observation of beam from source on first pick-up in ring</a:t>
            </a:r>
          </a:p>
          <a:p>
            <a:pPr marL="533400" lvl="1" indent="-266700"/>
            <a:r>
              <a:rPr lang="en-US" sz="1800" dirty="0" smtClean="0"/>
              <a:t>Steering without kicker (flat-top shorter than beam </a:t>
            </a:r>
            <a:br>
              <a:rPr lang="en-US" sz="1800" dirty="0" smtClean="0"/>
            </a:br>
            <a:r>
              <a:rPr lang="en-US" sz="1800" dirty="0" smtClean="0"/>
              <a:t>pulse from source) up to first ring pick-up</a:t>
            </a:r>
          </a:p>
          <a:p>
            <a:pPr marL="533400" lvl="1" indent="-266700"/>
            <a:r>
              <a:rPr lang="en-US" sz="1800" dirty="0" smtClean="0"/>
              <a:t>Higher deflection from septum </a:t>
            </a:r>
            <a:br>
              <a:rPr lang="en-US" sz="1800" dirty="0" smtClean="0"/>
            </a:br>
            <a:r>
              <a:rPr lang="en-US" sz="1800" dirty="0" smtClean="0"/>
              <a:t>and steering upstream</a:t>
            </a:r>
          </a:p>
          <a:p>
            <a:pPr marL="533400" lvl="1" indent="-266700"/>
            <a:r>
              <a:rPr lang="en-US" sz="1800" dirty="0" smtClean="0"/>
              <a:t>No beam must hit pick-up plates</a:t>
            </a:r>
            <a:br>
              <a:rPr lang="en-US" sz="1800" dirty="0" smtClean="0"/>
            </a:br>
            <a:r>
              <a:rPr lang="en-US" sz="1800" dirty="0" smtClean="0"/>
              <a:t>(delicate!)</a:t>
            </a:r>
            <a:br>
              <a:rPr lang="en-US" sz="1800" dirty="0" smtClean="0"/>
            </a:br>
            <a:endParaRPr lang="en-US" sz="1800" dirty="0" smtClean="0"/>
          </a:p>
          <a:p>
            <a:pPr marL="533400" lvl="1" indent="-266700"/>
            <a:r>
              <a:rPr lang="en-US" sz="1800" dirty="0" smtClean="0"/>
              <a:t>Intensity fluctuations depend on </a:t>
            </a:r>
            <a:br>
              <a:rPr lang="en-US" sz="1800" dirty="0" smtClean="0"/>
            </a:br>
            <a:r>
              <a:rPr lang="en-US" sz="1800" dirty="0" smtClean="0"/>
              <a:t>source settings: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probably caused by plasma fluctuations </a:t>
            </a:r>
            <a:br>
              <a:rPr lang="en-US" sz="1800" dirty="0" smtClean="0"/>
            </a:br>
            <a:r>
              <a:rPr lang="en-US" sz="1800" dirty="0" smtClean="0"/>
              <a:t>and may explain poor reproducibility </a:t>
            </a:r>
            <a:br>
              <a:rPr lang="en-US" sz="1800" dirty="0" smtClean="0"/>
            </a:br>
            <a:r>
              <a:rPr lang="en-US" sz="1800" dirty="0" smtClean="0"/>
              <a:t>observed</a:t>
            </a:r>
            <a:br>
              <a:rPr lang="en-US" sz="1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endParaRPr lang="en-US" sz="2000" dirty="0"/>
          </a:p>
          <a:p>
            <a:pPr marL="533400" lvl="1" indent="-266700"/>
            <a:r>
              <a:rPr lang="en-US" sz="2000" dirty="0" smtClean="0"/>
              <a:t>Source </a:t>
            </a:r>
            <a:r>
              <a:rPr lang="en-US" sz="2000" dirty="0" err="1"/>
              <a:t>o</a:t>
            </a:r>
            <a:r>
              <a:rPr lang="en-US" sz="2000" dirty="0" err="1" smtClean="0"/>
              <a:t>ptimisation</a:t>
            </a:r>
            <a:r>
              <a:rPr lang="en-US" sz="2000" dirty="0" smtClean="0"/>
              <a:t> easier with these observations</a:t>
            </a:r>
          </a:p>
          <a:p>
            <a:pPr marL="533400" lvl="1" indent="-266700"/>
            <a:r>
              <a:rPr lang="en-US" sz="2000" dirty="0" smtClean="0"/>
              <a:t>Possibly, fluctuations may be reduced with longer rise times of the pulse</a:t>
            </a:r>
            <a:endParaRPr lang="en-US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5359" t="7839" r="386" b="-5"/>
          <a:stretch/>
        </p:blipFill>
        <p:spPr>
          <a:xfrm>
            <a:off x="4568757" y="2084664"/>
            <a:ext cx="4473643" cy="3630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70699" y="1473200"/>
            <a:ext cx="36100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Pick-up sum signals showing (very likely </a:t>
            </a:r>
            <a:br>
              <a:rPr lang="en-US" sz="1600" dirty="0" smtClean="0"/>
            </a:br>
            <a:r>
              <a:rPr lang="en-US" sz="1600" dirty="0" smtClean="0"/>
              <a:t>intensity fluctuations, sometimes saturated)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 rot="298017">
            <a:off x="6771418" y="994489"/>
            <a:ext cx="15311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Investigations by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D. </a:t>
            </a:r>
            <a:r>
              <a:rPr lang="en-US" sz="1600" dirty="0" err="1" smtClean="0">
                <a:solidFill>
                  <a:srgbClr val="FF6600"/>
                </a:solidFill>
              </a:rPr>
              <a:t>Gamba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6248400" y="2044700"/>
            <a:ext cx="495300" cy="673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903666" y="4673600"/>
            <a:ext cx="16163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Pick-up </a:t>
            </a:r>
            <a:br>
              <a:rPr lang="en-US" sz="1600" dirty="0" smtClean="0"/>
            </a:br>
            <a:r>
              <a:rPr lang="en-US" sz="1600" dirty="0" smtClean="0"/>
              <a:t>difference signals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4279900" y="4241800"/>
            <a:ext cx="1371600" cy="546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4279900" y="4927600"/>
            <a:ext cx="1219200" cy="76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8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651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0" y="112713"/>
            <a:ext cx="7370763" cy="739775"/>
          </a:xfrm>
        </p:spPr>
        <p:txBody>
          <a:bodyPr/>
          <a:lstStyle/>
          <a:p>
            <a:r>
              <a:rPr lang="en-US" sz="3200" dirty="0"/>
              <a:t>Recent Results from Commissioning</a:t>
            </a:r>
            <a:br>
              <a:rPr lang="en-US" sz="3200" dirty="0"/>
            </a:br>
            <a:r>
              <a:rPr lang="en-US" sz="2000" dirty="0" smtClean="0"/>
              <a:t>Efforts for a new isolation transformer using oil as insulator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16000"/>
            <a:ext cx="8953500" cy="5292725"/>
          </a:xfrm>
        </p:spPr>
        <p:txBody>
          <a:bodyPr/>
          <a:lstStyle/>
          <a:p>
            <a:pPr marL="266700" indent="-266700"/>
            <a:r>
              <a:rPr lang="en-US" sz="1600" dirty="0" smtClean="0"/>
              <a:t>Last (repaired) isolation </a:t>
            </a:r>
            <a:r>
              <a:rPr lang="en-US" sz="1600" dirty="0" err="1" smtClean="0"/>
              <a:t>transfo</a:t>
            </a:r>
            <a:r>
              <a:rPr lang="en-US" sz="1600" dirty="0" smtClean="0"/>
              <a:t> using solid insulator and operated at 85 kV failed on Friday 21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September</a:t>
            </a:r>
          </a:p>
          <a:p>
            <a:pPr marL="266700" indent="-266700"/>
            <a:r>
              <a:rPr lang="en-US" sz="1600" dirty="0" smtClean="0"/>
              <a:t>Despite high priority by CERN groups for a transformer using oil, beam available only a few hours since </a:t>
            </a:r>
          </a:p>
        </p:txBody>
      </p:sp>
      <p:pic>
        <p:nvPicPr>
          <p:cNvPr id="5" name="Picture 4" descr="IMG_11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99" y="1663698"/>
            <a:ext cx="3200401" cy="24003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713" y="3479800"/>
            <a:ext cx="31432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101"/>
                </a:solidFill>
              </a:rPr>
              <a:t>Oil tank for isolation transformer </a:t>
            </a:r>
            <a:br>
              <a:rPr lang="en-US" sz="1600" dirty="0" smtClean="0">
                <a:solidFill>
                  <a:srgbClr val="FFF101"/>
                </a:solidFill>
              </a:rPr>
            </a:br>
            <a:r>
              <a:rPr lang="en-US" sz="1600" dirty="0" smtClean="0">
                <a:solidFill>
                  <a:srgbClr val="FFF101"/>
                </a:solidFill>
              </a:rPr>
              <a:t>completed already on 26</a:t>
            </a:r>
            <a:r>
              <a:rPr lang="en-US" sz="1600" baseline="30000" dirty="0" smtClean="0">
                <a:solidFill>
                  <a:srgbClr val="FFF101"/>
                </a:solidFill>
              </a:rPr>
              <a:t>th</a:t>
            </a:r>
            <a:r>
              <a:rPr lang="en-US" sz="1600" dirty="0" smtClean="0">
                <a:solidFill>
                  <a:srgbClr val="FFF101"/>
                </a:solidFill>
              </a:rPr>
              <a:t> September </a:t>
            </a:r>
            <a:endParaRPr lang="en-US" sz="1600" dirty="0">
              <a:solidFill>
                <a:srgbClr val="FFF10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1009">
            <a:off x="3748345" y="3349368"/>
            <a:ext cx="28135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Thanks a lot for the high priority 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and efforts by several groups 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and many people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3418" r="5769" b="4702"/>
          <a:stretch/>
        </p:blipFill>
        <p:spPr>
          <a:xfrm rot="5400000">
            <a:off x="6262991" y="3759384"/>
            <a:ext cx="3188925" cy="23249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14028" y="6184900"/>
            <a:ext cx="24299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101"/>
                </a:solidFill>
              </a:rPr>
              <a:t>Winding new secondary coil</a:t>
            </a:r>
            <a:endParaRPr lang="en-US" sz="1600" dirty="0">
              <a:solidFill>
                <a:srgbClr val="FFF10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6135" y="1713864"/>
            <a:ext cx="2481366" cy="1538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1405" y="1719918"/>
            <a:ext cx="1893217" cy="15439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01749" y="2882900"/>
            <a:ext cx="4532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101"/>
                </a:solidFill>
              </a:rPr>
              <a:t>Broken connector and new HV connection without connector</a:t>
            </a:r>
            <a:endParaRPr lang="en-US" sz="1400" dirty="0">
              <a:solidFill>
                <a:srgbClr val="FFF10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2646" y="4279901"/>
            <a:ext cx="2917054" cy="2184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73530" y="4241800"/>
            <a:ext cx="2791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101"/>
                </a:solidFill>
              </a:rPr>
              <a:t>New support for secondary coils</a:t>
            </a:r>
            <a:endParaRPr lang="en-US" sz="1600" dirty="0">
              <a:solidFill>
                <a:srgbClr val="FFF10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909" y="4184468"/>
            <a:ext cx="3051691" cy="228876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708" y="4216400"/>
            <a:ext cx="2443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101"/>
                </a:solidFill>
              </a:rPr>
              <a:t>1</a:t>
            </a:r>
            <a:r>
              <a:rPr lang="en-US" sz="1600" baseline="30000" dirty="0" smtClean="0">
                <a:solidFill>
                  <a:srgbClr val="FFF101"/>
                </a:solidFill>
              </a:rPr>
              <a:t>st</a:t>
            </a:r>
            <a:r>
              <a:rPr lang="en-US" sz="1600" dirty="0" smtClean="0">
                <a:solidFill>
                  <a:srgbClr val="FFF101"/>
                </a:solidFill>
              </a:rPr>
              <a:t> mounting of transformer</a:t>
            </a:r>
          </a:p>
        </p:txBody>
      </p:sp>
    </p:spTree>
    <p:extLst>
      <p:ext uri="{BB962C8B-B14F-4D97-AF65-F5344CB8AC3E}">
        <p14:creationId xmlns:p14="http://schemas.microsoft.com/office/powerpoint/2010/main" val="3853608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385" t="3841" r="30249" b="2967"/>
          <a:stretch/>
        </p:blipFill>
        <p:spPr>
          <a:xfrm>
            <a:off x="3762333" y="1167216"/>
            <a:ext cx="5262268" cy="29856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dirty="0" smtClean="0"/>
              <a:t>Observation along the </a:t>
            </a:r>
            <a:r>
              <a:rPr lang="en-US" sz="1800" dirty="0" smtClean="0"/>
              <a:t>cycle </a:t>
            </a:r>
            <a:r>
              <a:rPr lang="mr-IN" sz="1800" dirty="0" smtClean="0"/>
              <a:t>–</a:t>
            </a:r>
            <a:r>
              <a:rPr lang="en-US" sz="1800" dirty="0" smtClean="0"/>
              <a:t> typical situation during last weeks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971800"/>
            <a:ext cx="8229600" cy="3505200"/>
          </a:xfrm>
        </p:spPr>
        <p:txBody>
          <a:bodyPr/>
          <a:lstStyle/>
          <a:p>
            <a:pPr marL="201600" indent="-201600">
              <a:spcBef>
                <a:spcPts val="432"/>
              </a:spcBef>
            </a:pPr>
            <a:r>
              <a:rPr lang="en-US" sz="1800" dirty="0" smtClean="0"/>
              <a:t>Some </a:t>
            </a:r>
            <a:r>
              <a:rPr lang="en-US" sz="1800" dirty="0"/>
              <a:t>signals along 2nd ramp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and on the </a:t>
            </a:r>
            <a:r>
              <a:rPr lang="en-US" sz="1800" dirty="0"/>
              <a:t>100 </a:t>
            </a:r>
            <a:r>
              <a:rPr lang="en-US" sz="1800" dirty="0" err="1"/>
              <a:t>keV</a:t>
            </a:r>
            <a:r>
              <a:rPr lang="en-US" sz="1800" dirty="0"/>
              <a:t> </a:t>
            </a:r>
            <a:r>
              <a:rPr lang="en-US" sz="1800" dirty="0" smtClean="0"/>
              <a:t>plateau</a:t>
            </a:r>
            <a:br>
              <a:rPr lang="en-US" sz="1800" dirty="0" smtClean="0"/>
            </a:br>
            <a:r>
              <a:rPr lang="en-US" sz="1800" dirty="0" smtClean="0"/>
              <a:t>(</a:t>
            </a:r>
            <a:r>
              <a:rPr lang="en-US" sz="1800" dirty="0"/>
              <a:t>1st ramp not seen!</a:t>
            </a:r>
            <a:r>
              <a:rPr lang="en-US" sz="1800" dirty="0" smtClean="0"/>
              <a:t>)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  <a:p>
            <a:pPr marL="201600" indent="-201600">
              <a:spcBef>
                <a:spcPts val="432"/>
              </a:spcBef>
            </a:pPr>
            <a:r>
              <a:rPr lang="en-US" sz="1800" dirty="0" smtClean="0"/>
              <a:t>Typical </a:t>
            </a:r>
            <a:r>
              <a:rPr lang="en-US" sz="1800" dirty="0"/>
              <a:t>situation end of October, beginning </a:t>
            </a:r>
            <a:br>
              <a:rPr lang="en-US" sz="1800" dirty="0"/>
            </a:br>
            <a:r>
              <a:rPr lang="en-US" sz="1800" dirty="0" smtClean="0"/>
              <a:t>of </a:t>
            </a:r>
            <a:r>
              <a:rPr lang="en-US" sz="1800" dirty="0"/>
              <a:t>November</a:t>
            </a:r>
          </a:p>
          <a:p>
            <a:pPr marL="444500" lvl="1" indent="-266700">
              <a:spcBef>
                <a:spcPts val="432"/>
              </a:spcBef>
            </a:pPr>
            <a:r>
              <a:rPr lang="en-US" sz="1600" dirty="0" smtClean="0"/>
              <a:t>Only harmonic h=1 available</a:t>
            </a:r>
          </a:p>
          <a:p>
            <a:pPr marL="444500" lvl="1" indent="-266700">
              <a:spcBef>
                <a:spcPts val="432"/>
              </a:spcBef>
            </a:pPr>
            <a:r>
              <a:rPr lang="en-US" sz="1600" dirty="0" smtClean="0"/>
              <a:t>Significant </a:t>
            </a:r>
            <a:r>
              <a:rPr lang="en-US" sz="1600" dirty="0"/>
              <a:t>loss towards the end of the 2nd </a:t>
            </a:r>
            <a:r>
              <a:rPr lang="en-US" sz="1600" dirty="0" smtClean="0"/>
              <a:t>ramp</a:t>
            </a:r>
            <a:endParaRPr lang="en-US" sz="1600" dirty="0"/>
          </a:p>
          <a:p>
            <a:pPr marL="444500" lvl="1" indent="-266700">
              <a:spcBef>
                <a:spcPts val="432"/>
              </a:spcBef>
            </a:pPr>
            <a:r>
              <a:rPr lang="en-US" sz="1600" dirty="0" smtClean="0"/>
              <a:t>Many </a:t>
            </a:r>
            <a:r>
              <a:rPr lang="en-US" sz="1600" dirty="0"/>
              <a:t>efforts throughout the year resulted in </a:t>
            </a:r>
            <a:r>
              <a:rPr lang="en-US" sz="1600" dirty="0" smtClean="0"/>
              <a:t>slow improvements</a:t>
            </a:r>
          </a:p>
          <a:p>
            <a:pPr marL="444500" lvl="1" indent="-266700">
              <a:spcBef>
                <a:spcPts val="432"/>
              </a:spcBef>
            </a:pPr>
            <a:r>
              <a:rPr lang="en-US" sz="1600" dirty="0" smtClean="0"/>
              <a:t>Clear effect of </a:t>
            </a:r>
            <a:endParaRPr lang="en-US" sz="1600" dirty="0"/>
          </a:p>
          <a:p>
            <a:endParaRPr lang="en-US" sz="1800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6770" y="3475224"/>
            <a:ext cx="752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2 s/div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89767" y="2776724"/>
            <a:ext cx="1722033" cy="588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6B8FF"/>
                </a:solidFill>
              </a:rPr>
              <a:t>Peak signal of </a:t>
            </a:r>
          </a:p>
          <a:p>
            <a:r>
              <a:rPr lang="en-US" sz="1600" dirty="0" smtClean="0">
                <a:solidFill>
                  <a:srgbClr val="36B8FF"/>
                </a:solidFill>
              </a:rPr>
              <a:t>pick-up sum signal</a:t>
            </a:r>
            <a:endParaRPr lang="en-US" sz="1600" dirty="0">
              <a:solidFill>
                <a:srgbClr val="36B8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4953000" y="3251200"/>
            <a:ext cx="368300" cy="2667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240601" y="1494024"/>
            <a:ext cx="1047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BCE08"/>
                </a:solidFill>
              </a:rPr>
              <a:t>RF voltage</a:t>
            </a:r>
            <a:endParaRPr lang="en-US" sz="1600" dirty="0">
              <a:solidFill>
                <a:srgbClr val="1BCE08"/>
              </a:solidFill>
            </a:endParaRPr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 bwMode="auto">
          <a:xfrm>
            <a:off x="4764192" y="1832578"/>
            <a:ext cx="265008" cy="4661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1BCE08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855462" y="1227324"/>
            <a:ext cx="3227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Intensity estimate from RF electronics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5867400" y="1524000"/>
            <a:ext cx="965200" cy="101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16200000">
            <a:off x="5744627" y="2489198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16200000">
            <a:off x="5744621" y="3352826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5904678" y="4326124"/>
            <a:ext cx="16052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6B8FF"/>
                </a:solidFill>
              </a:rPr>
              <a:t>Bunched beam 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electron </a:t>
            </a:r>
            <a:r>
              <a:rPr lang="en-US" sz="1600" dirty="0" smtClean="0">
                <a:solidFill>
                  <a:srgbClr val="36B8FF"/>
                </a:solidFill>
              </a:rPr>
              <a:t>cooling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(increases pick-up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peak signal)</a:t>
            </a:r>
            <a:endParaRPr lang="en-US" sz="1600" dirty="0">
              <a:solidFill>
                <a:srgbClr val="36B8FF"/>
              </a:solidFill>
            </a:endParaRPr>
          </a:p>
        </p:txBody>
      </p:sp>
      <p:cxnSp>
        <p:nvCxnSpPr>
          <p:cNvPr id="35" name="Straight Arrow Connector 34"/>
          <p:cNvCxnSpPr>
            <a:stCxn id="32" idx="0"/>
          </p:cNvCxnSpPr>
          <p:nvPr/>
        </p:nvCxnSpPr>
        <p:spPr bwMode="auto">
          <a:xfrm flipV="1">
            <a:off x="6707292" y="2387600"/>
            <a:ext cx="1052408" cy="19385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4508500" y="4237224"/>
            <a:ext cx="148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Real loss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43" name="Straight Arrow Connector 42"/>
          <p:cNvCxnSpPr>
            <a:stCxn id="42" idx="0"/>
          </p:cNvCxnSpPr>
          <p:nvPr/>
        </p:nvCxnSpPr>
        <p:spPr bwMode="auto">
          <a:xfrm flipV="1">
            <a:off x="5251450" y="2095500"/>
            <a:ext cx="920750" cy="21417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4" name="Straight Arrow Connector 43"/>
          <p:cNvCxnSpPr>
            <a:stCxn id="42" idx="0"/>
          </p:cNvCxnSpPr>
          <p:nvPr/>
        </p:nvCxnSpPr>
        <p:spPr bwMode="auto">
          <a:xfrm flipV="1">
            <a:off x="5251450" y="2298700"/>
            <a:ext cx="1060450" cy="19385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7467600" y="4313424"/>
            <a:ext cx="1587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Probably no loss, but systematic error with short bunches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46" name="Straight Arrow Connector 45"/>
          <p:cNvCxnSpPr>
            <a:stCxn id="45" idx="0"/>
          </p:cNvCxnSpPr>
          <p:nvPr/>
        </p:nvCxnSpPr>
        <p:spPr bwMode="auto">
          <a:xfrm flipH="1" flipV="1">
            <a:off x="7772400" y="2336800"/>
            <a:ext cx="488950" cy="19766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85325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25413"/>
            <a:ext cx="7370763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Electron cooling at intermediate 35 MeV/c </a:t>
            </a:r>
            <a:r>
              <a:rPr lang="en-US" sz="2000" dirty="0" smtClean="0"/>
              <a:t>plateau</a:t>
            </a:r>
            <a:endParaRPr lang="en-US" sz="2000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58544" y="4250256"/>
            <a:ext cx="39421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- RF switched </a:t>
            </a:r>
            <a:r>
              <a:rPr lang="en-US" sz="1600" dirty="0" smtClean="0"/>
              <a:t>off</a:t>
            </a:r>
          </a:p>
          <a:p>
            <a:pPr algn="l"/>
            <a:r>
              <a:rPr lang="en-US" sz="1600" dirty="0" smtClean="0"/>
              <a:t>- No bunches, but “</a:t>
            </a:r>
            <a:r>
              <a:rPr lang="en-US" sz="1600" dirty="0" err="1" smtClean="0"/>
              <a:t>Schottky</a:t>
            </a:r>
            <a:r>
              <a:rPr lang="en-US" sz="1600" dirty="0" smtClean="0"/>
              <a:t> noise” generated </a:t>
            </a:r>
            <a:br>
              <a:rPr lang="en-US" sz="1600" dirty="0" smtClean="0"/>
            </a:br>
            <a:r>
              <a:rPr lang="en-US" sz="1600" dirty="0" smtClean="0"/>
              <a:t>  </a:t>
            </a:r>
            <a:r>
              <a:rPr lang="en-US" sz="1600" dirty="0"/>
              <a:t> </a:t>
            </a:r>
            <a:r>
              <a:rPr lang="en-US" sz="1600" dirty="0" smtClean="0"/>
              <a:t>by beam acquired by pick-ups</a:t>
            </a:r>
            <a:endParaRPr lang="en-US" sz="1600" dirty="0"/>
          </a:p>
          <a:p>
            <a:pPr algn="l"/>
            <a:r>
              <a:rPr lang="en-US" sz="1600" dirty="0" smtClean="0"/>
              <a:t>-  </a:t>
            </a:r>
            <a:r>
              <a:rPr lang="en-US" sz="1600" dirty="0" smtClean="0"/>
              <a:t>Spectral noise density (power) proportional </a:t>
            </a:r>
            <a:br>
              <a:rPr lang="en-US" sz="1600" dirty="0" smtClean="0"/>
            </a:br>
            <a:r>
              <a:rPr lang="en-US" sz="1600" dirty="0" smtClean="0"/>
              <a:t>   to beam distribution</a:t>
            </a:r>
            <a:endParaRPr lang="en-US" sz="1600" dirty="0" smtClean="0"/>
          </a:p>
          <a:p>
            <a:pPr algn="l"/>
            <a:r>
              <a:rPr lang="en-US" sz="1600" dirty="0" smtClean="0"/>
              <a:t>=&gt; Clear signs of longitudinal electron cooling</a:t>
            </a:r>
            <a:endParaRPr lang="en-US" sz="16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4100"/>
            <a:ext cx="4256327" cy="289759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348329" y="4008956"/>
            <a:ext cx="376176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- Scraper is an aperture moved into the beam</a:t>
            </a:r>
            <a:br>
              <a:rPr lang="en-US" sz="1600" dirty="0" smtClean="0"/>
            </a:br>
            <a:r>
              <a:rPr lang="en-US" sz="1600" dirty="0" smtClean="0"/>
              <a:t>- Gives information on beam size and </a:t>
            </a:r>
            <a:br>
              <a:rPr lang="en-US" sz="1600" dirty="0" smtClean="0"/>
            </a:br>
            <a:r>
              <a:rPr lang="en-US" sz="1600" dirty="0" smtClean="0"/>
              <a:t>  “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”</a:t>
            </a:r>
          </a:p>
          <a:p>
            <a:pPr algn="l"/>
            <a:r>
              <a:rPr lang="en-US" sz="1600" dirty="0" smtClean="0"/>
              <a:t>- Measurements </a:t>
            </a:r>
            <a:r>
              <a:rPr lang="en-US" sz="1600" dirty="0" smtClean="0"/>
              <a:t>with a “scraper” at different </a:t>
            </a:r>
            <a:br>
              <a:rPr lang="en-US" sz="1600" dirty="0" smtClean="0"/>
            </a:br>
            <a:r>
              <a:rPr lang="en-US" sz="1600" dirty="0" smtClean="0"/>
              <a:t>  times </a:t>
            </a:r>
            <a:r>
              <a:rPr lang="en-US" sz="1600" dirty="0" smtClean="0"/>
              <a:t>on the 35 MeV/c </a:t>
            </a:r>
            <a:r>
              <a:rPr lang="en-US" sz="1600" dirty="0" smtClean="0"/>
              <a:t>plateau</a:t>
            </a:r>
          </a:p>
          <a:p>
            <a:pPr algn="l"/>
            <a:r>
              <a:rPr lang="en-US" sz="1600" dirty="0" smtClean="0"/>
              <a:t>- Clear </a:t>
            </a:r>
            <a:r>
              <a:rPr lang="en-US" sz="1600" dirty="0" err="1"/>
              <a:t>e</a:t>
            </a:r>
            <a:r>
              <a:rPr lang="en-US" sz="1600" dirty="0" err="1" smtClean="0"/>
              <a:t>mittance</a:t>
            </a:r>
            <a:r>
              <a:rPr lang="en-US" sz="1600" dirty="0" smtClean="0"/>
              <a:t> reduction observed</a:t>
            </a:r>
            <a:br>
              <a:rPr lang="en-US" sz="1600" dirty="0" smtClean="0"/>
            </a:br>
            <a:r>
              <a:rPr lang="en-US" sz="1600" dirty="0" smtClean="0"/>
              <a:t>- </a:t>
            </a:r>
            <a:r>
              <a:rPr lang="en-US" sz="1600" dirty="0" smtClean="0"/>
              <a:t>Only limited amount of time spent on</a:t>
            </a:r>
            <a:br>
              <a:rPr lang="en-US" sz="1600" dirty="0" smtClean="0"/>
            </a:br>
            <a:r>
              <a:rPr lang="en-US" sz="1600" dirty="0" smtClean="0"/>
              <a:t>  systematic optimization of electron cooling</a:t>
            </a:r>
            <a:br>
              <a:rPr lang="en-US" sz="1600" dirty="0" smtClean="0"/>
            </a:br>
            <a:r>
              <a:rPr lang="en-US" sz="1600" dirty="0" smtClean="0"/>
              <a:t>  (lack of time)</a:t>
            </a:r>
          </a:p>
          <a:p>
            <a:pPr algn="l"/>
            <a:r>
              <a:rPr lang="en-US" sz="1600" dirty="0" smtClean="0"/>
              <a:t>=&gt; Margin for further improvements</a:t>
            </a:r>
            <a:r>
              <a:rPr lang="en-US" sz="1600" dirty="0" smtClean="0"/>
              <a:t>? </a:t>
            </a:r>
            <a:endParaRPr lang="en-US" sz="1600" dirty="0"/>
          </a:p>
        </p:txBody>
      </p:sp>
      <p:pic>
        <p:nvPicPr>
          <p:cNvPr id="24" name="Picture 23" descr="A picture containing display, electronics&#10;&#10;Description generated with high confidence">
            <a:extLst>
              <a:ext uri="{FF2B5EF4-FFF2-40B4-BE49-F238E27FC236}">
                <a16:creationId xmlns:a16="http://schemas.microsoft.com/office/drawing/2014/main" xmlns="" id="{699DBFFD-1C0C-40FC-8708-15FF173785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2" t="12503" r="2782" b="53141"/>
          <a:stretch/>
        </p:blipFill>
        <p:spPr>
          <a:xfrm>
            <a:off x="4611350" y="2555800"/>
            <a:ext cx="4374000" cy="1242000"/>
          </a:xfrm>
          <a:prstGeom prst="rect">
            <a:avLst/>
          </a:prstGeom>
        </p:spPr>
      </p:pic>
      <p:pic>
        <p:nvPicPr>
          <p:cNvPr id="27" name="Picture 26" descr="A screenshot of a computer&#10;&#10;Description generated with high confidence">
            <a:extLst>
              <a:ext uri="{FF2B5EF4-FFF2-40B4-BE49-F238E27FC236}">
                <a16:creationId xmlns:a16="http://schemas.microsoft.com/office/drawing/2014/main" xmlns="" id="{F2E9816E-BA76-4E01-8810-33740F873C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0" t="6758" r="5267" b="60556"/>
          <a:stretch/>
        </p:blipFill>
        <p:spPr>
          <a:xfrm>
            <a:off x="4583969" y="1198800"/>
            <a:ext cx="4381609" cy="126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89891" y="1498600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Without cooling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7621686" y="3098800"/>
            <a:ext cx="814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</a:t>
            </a:r>
            <a:r>
              <a:rPr lang="en-US" sz="1600" dirty="0" smtClean="0"/>
              <a:t>ooling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7302500" y="3225800"/>
            <a:ext cx="273050" cy="57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7048500" y="3321050"/>
            <a:ext cx="539750" cy="2857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603750" y="2597150"/>
            <a:ext cx="0" cy="1193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B3B508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0" name="TextBox 39"/>
          <p:cNvSpPr txBox="1"/>
          <p:nvPr/>
        </p:nvSpPr>
        <p:spPr>
          <a:xfrm rot="16200000">
            <a:off x="3915030" y="3028950"/>
            <a:ext cx="109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3B508"/>
                </a:solidFill>
              </a:rPr>
              <a:t>Time (15 s)</a:t>
            </a:r>
            <a:endParaRPr lang="en-US" sz="1600" dirty="0">
              <a:solidFill>
                <a:srgbClr val="B3B508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 flipV="1">
            <a:off x="4622800" y="3784600"/>
            <a:ext cx="4343400" cy="38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B3B508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4555218" y="3841750"/>
            <a:ext cx="45887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3B508"/>
                </a:solidFill>
              </a:rPr>
              <a:t>Frequency (50 kHz) or rel. momentum offset (7.5 10</a:t>
            </a:r>
            <a:r>
              <a:rPr lang="en-US" sz="1600" baseline="30000" dirty="0" smtClean="0">
                <a:solidFill>
                  <a:srgbClr val="B3B508"/>
                </a:solidFill>
              </a:rPr>
              <a:t>-3</a:t>
            </a:r>
            <a:r>
              <a:rPr lang="en-US" sz="1600" dirty="0" smtClean="0">
                <a:solidFill>
                  <a:srgbClr val="B3B508"/>
                </a:solidFill>
              </a:rPr>
              <a:t> )</a:t>
            </a:r>
            <a:endParaRPr lang="en-US" sz="1600" dirty="0">
              <a:solidFill>
                <a:srgbClr val="B3B508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6991350" y="3308350"/>
            <a:ext cx="584200" cy="25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4846565" y="3003550"/>
            <a:ext cx="89149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Bunched </a:t>
            </a:r>
          </a:p>
          <a:p>
            <a:r>
              <a:rPr lang="en-US" sz="1600" dirty="0" smtClean="0"/>
              <a:t>beam</a:t>
            </a:r>
            <a:endParaRPr lang="en-US" sz="1600" dirty="0"/>
          </a:p>
        </p:txBody>
      </p:sp>
      <p:cxnSp>
        <p:nvCxnSpPr>
          <p:cNvPr id="52" name="Straight Arrow Connector 51"/>
          <p:cNvCxnSpPr/>
          <p:nvPr/>
        </p:nvCxnSpPr>
        <p:spPr bwMode="auto">
          <a:xfrm flipV="1">
            <a:off x="5702300" y="2921000"/>
            <a:ext cx="908050" cy="3492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5702300" y="3333750"/>
            <a:ext cx="812800" cy="311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76497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" y="3759200"/>
            <a:ext cx="8496300" cy="29210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Bunches around extraction </a:t>
            </a:r>
            <a:endParaRPr lang="en-US" sz="1600" dirty="0" smtClean="0"/>
          </a:p>
          <a:p>
            <a:pPr marL="533400" lvl="1" indent="-266700"/>
            <a:r>
              <a:rPr lang="en-US" sz="1600" dirty="0" smtClean="0"/>
              <a:t>More than .5 10</a:t>
            </a:r>
            <a:r>
              <a:rPr lang="en-US" sz="1600" baseline="30000" dirty="0" smtClean="0"/>
              <a:t>7</a:t>
            </a:r>
            <a:r>
              <a:rPr lang="en-US" sz="1600" dirty="0" smtClean="0"/>
              <a:t> antiprotons seen</a:t>
            </a:r>
            <a:br>
              <a:rPr lang="en-US" sz="1600" dirty="0" smtClean="0"/>
            </a:br>
            <a:r>
              <a:rPr lang="en-US" sz="1600" dirty="0" smtClean="0"/>
              <a:t>very reproducibly in ring prior to </a:t>
            </a:r>
            <a:br>
              <a:rPr lang="en-US" sz="1600" dirty="0" smtClean="0"/>
            </a:br>
            <a:r>
              <a:rPr lang="en-US" sz="1600" dirty="0" smtClean="0"/>
              <a:t>ejection and in line</a:t>
            </a:r>
          </a:p>
          <a:p>
            <a:pPr marL="533400" lvl="1" indent="-266700"/>
            <a:r>
              <a:rPr lang="en-US" sz="1600" dirty="0" smtClean="0"/>
              <a:t>Possibly improved with better steering</a:t>
            </a:r>
            <a:br>
              <a:rPr lang="en-US" sz="1600" dirty="0" smtClean="0"/>
            </a:br>
            <a:r>
              <a:rPr lang="en-US" sz="1600" dirty="0" smtClean="0"/>
              <a:t>thanks to profile </a:t>
            </a:r>
            <a:r>
              <a:rPr lang="en-US" sz="1600" dirty="0" smtClean="0"/>
              <a:t>acquisitions</a:t>
            </a:r>
            <a:endParaRPr lang="en-US" sz="1600" dirty="0"/>
          </a:p>
          <a:p>
            <a:pPr marL="533400" lvl="1" indent="-266700"/>
            <a:r>
              <a:rPr lang="en-US" sz="1600" dirty="0" smtClean="0"/>
              <a:t>Bunch lengths a bit long with U</a:t>
            </a:r>
            <a:r>
              <a:rPr lang="en-US" sz="1600" baseline="-25000" dirty="0" smtClean="0"/>
              <a:t>RF</a:t>
            </a:r>
            <a:r>
              <a:rPr lang="en-US" sz="1600" dirty="0" smtClean="0"/>
              <a:t> = 32 V </a:t>
            </a:r>
            <a:br>
              <a:rPr lang="en-US" sz="1600" dirty="0" smtClean="0"/>
            </a:br>
            <a:r>
              <a:rPr lang="en-US" sz="1600" dirty="0" smtClean="0"/>
              <a:t>programmed on harmonics h = 1</a:t>
            </a:r>
          </a:p>
          <a:p>
            <a:pPr marL="533400" lvl="1" indent="-266700"/>
            <a:r>
              <a:rPr lang="en-US" sz="1600" dirty="0" err="1" smtClean="0"/>
              <a:t>Rms</a:t>
            </a:r>
            <a:r>
              <a:rPr lang="en-US" sz="1600" dirty="0" smtClean="0"/>
              <a:t> relative momentum spread of 0.68 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from reconstruction about nominal</a:t>
            </a:r>
            <a:br>
              <a:rPr lang="en-US" sz="1600" dirty="0" smtClean="0"/>
            </a:br>
            <a:r>
              <a:rPr lang="en-US" sz="1600" dirty="0" smtClean="0"/>
              <a:t>(and possibly overestimated due to lower than expected RF voltage)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100013"/>
            <a:ext cx="6705601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800" dirty="0" smtClean="0"/>
              <a:t>Observation of antiproton beams at </a:t>
            </a:r>
            <a:r>
              <a:rPr lang="en-US" sz="1800" dirty="0" smtClean="0"/>
              <a:t>extraction with harmonics h=1</a:t>
            </a:r>
            <a:endParaRPr lang="en-US" sz="1800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4" name="Picture 3" descr="BunchesExtract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" t="1957" r="29823" b="5870"/>
          <a:stretch/>
        </p:blipFill>
        <p:spPr>
          <a:xfrm>
            <a:off x="241300" y="1227800"/>
            <a:ext cx="4178300" cy="23245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16826" y="3233924"/>
            <a:ext cx="8531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1 us/div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2138" y="1290824"/>
            <a:ext cx="13771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BCE08"/>
                </a:solidFill>
              </a:rPr>
              <a:t>Transformer </a:t>
            </a:r>
            <a:br>
              <a:rPr lang="en-US" sz="1600" dirty="0" smtClean="0">
                <a:solidFill>
                  <a:srgbClr val="1BCE08"/>
                </a:solidFill>
              </a:rPr>
            </a:br>
            <a:r>
              <a:rPr lang="en-US" sz="1600" dirty="0" smtClean="0">
                <a:solidFill>
                  <a:srgbClr val="1BCE08"/>
                </a:solidFill>
              </a:rPr>
              <a:t>in LNE 50 line</a:t>
            </a:r>
            <a:endParaRPr lang="en-US" sz="1600" dirty="0">
              <a:solidFill>
                <a:srgbClr val="1BCE08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2349500" y="1866900"/>
            <a:ext cx="622300" cy="558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1BCE08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64188" y="1633724"/>
            <a:ext cx="13260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Last time on a </a:t>
            </a:r>
            <a:br>
              <a:rPr lang="en-US" sz="1600" dirty="0" smtClean="0">
                <a:solidFill>
                  <a:srgbClr val="FFFF00"/>
                </a:solidFill>
              </a:rPr>
            </a:br>
            <a:r>
              <a:rPr lang="en-US" sz="1600" dirty="0" smtClean="0">
                <a:solidFill>
                  <a:srgbClr val="FFFF00"/>
                </a:solidFill>
              </a:rPr>
              <a:t>ring pick-up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1308100" y="1981200"/>
            <a:ext cx="368300" cy="76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123536" y="1913124"/>
            <a:ext cx="1274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Fast deflector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3530600" y="2209800"/>
            <a:ext cx="76200" cy="279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30" name="Picture 29" descr="Tomoscop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" t="3952" r="2019" b="11945"/>
          <a:stretch/>
        </p:blipFill>
        <p:spPr>
          <a:xfrm>
            <a:off x="4674393" y="1104899"/>
            <a:ext cx="4359408" cy="387350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367886" y="4690529"/>
            <a:ext cx="258917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-0.6              0               0.6  ns</a:t>
            </a:r>
            <a:endParaRPr lang="en-US" sz="1600" dirty="0"/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5604933" y="4588932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6519363" y="4588926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7450727" y="4597387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7" name="TextBox 36"/>
          <p:cNvSpPr txBox="1"/>
          <p:nvPr/>
        </p:nvSpPr>
        <p:spPr>
          <a:xfrm rot="16200000">
            <a:off x="3978654" y="3183450"/>
            <a:ext cx="257364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-0.6             0             0.6  </a:t>
            </a:r>
            <a:r>
              <a:rPr lang="en-US" sz="1600" dirty="0" err="1" smtClean="0"/>
              <a:t>keV</a:t>
            </a:r>
            <a:endParaRPr lang="en-US" sz="16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 rot="16200000">
            <a:off x="5503327" y="2616198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16200000">
            <a:off x="5503321" y="3479826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16200000">
            <a:off x="5503315" y="4334987"/>
            <a:ext cx="0" cy="846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766552" y="4936056"/>
            <a:ext cx="4282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Reconstruction (“Tomography”) of longitudinal</a:t>
            </a:r>
            <a:br>
              <a:rPr lang="en-US" sz="1600" dirty="0" smtClean="0"/>
            </a:br>
            <a:r>
              <a:rPr lang="en-US" sz="1600" dirty="0" smtClean="0"/>
              <a:t>phase space density distribution from bunch shapes</a:t>
            </a:r>
            <a:br>
              <a:rPr lang="en-US" sz="1600" dirty="0" smtClean="0"/>
            </a:br>
            <a:r>
              <a:rPr lang="en-US" sz="1600" dirty="0" smtClean="0"/>
              <a:t>acquired during about one synchrotron oscillation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44004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" y="977900"/>
            <a:ext cx="8496300" cy="55626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Profiles in the GBAR line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266700" indent="-266700"/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endParaRPr lang="en-US" sz="1600" dirty="0" smtClean="0"/>
          </a:p>
          <a:p>
            <a:pPr marL="533400" lvl="1" indent="-266700"/>
            <a:r>
              <a:rPr lang="en-US" sz="1600" dirty="0" smtClean="0"/>
              <a:t>Acquisitions with second monitor LNE.BSGWA.5060 in GBAR line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533400" lvl="1" indent="-266700"/>
            <a:r>
              <a:rPr lang="en-US" sz="1600" dirty="0" smtClean="0"/>
              <a:t>Beam sizes with voltages of first two</a:t>
            </a:r>
            <a:br>
              <a:rPr lang="en-US" sz="1600" dirty="0" smtClean="0"/>
            </a:br>
            <a:r>
              <a:rPr lang="en-US" sz="1600" dirty="0" smtClean="0"/>
              <a:t>quads of line set to zero</a:t>
            </a:r>
          </a:p>
          <a:p>
            <a:pPr marL="812800" lvl="2" indent="-279400"/>
            <a:r>
              <a:rPr lang="en-US" sz="1600" dirty="0" err="1" smtClean="0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 smtClean="0"/>
              <a:t>H</a:t>
            </a:r>
            <a:r>
              <a:rPr lang="en-US" sz="1600" dirty="0" smtClean="0"/>
              <a:t> =6 m gives </a:t>
            </a:r>
            <a:r>
              <a:rPr lang="en-US" sz="1600" dirty="0" err="1" smtClean="0"/>
              <a:t>rms</a:t>
            </a:r>
            <a:r>
              <a:rPr lang="en-US" sz="1600" dirty="0" smtClean="0"/>
              <a:t>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 smtClean="0"/>
              <a:t>H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3.3 um (slightly overestimated without</a:t>
            </a:r>
            <a:br>
              <a:rPr lang="en-US" sz="1600" dirty="0" smtClean="0"/>
            </a:br>
            <a:r>
              <a:rPr lang="en-US" sz="1600" dirty="0" smtClean="0"/>
              <a:t>taking dispersion into account)</a:t>
            </a:r>
          </a:p>
          <a:p>
            <a:pPr marL="812800" lvl="2" indent="-279400"/>
            <a:r>
              <a:rPr lang="en-US" sz="1600" dirty="0" err="1" smtClean="0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 smtClean="0"/>
              <a:t>V</a:t>
            </a:r>
            <a:r>
              <a:rPr lang="en-US" sz="1600" dirty="0" smtClean="0"/>
              <a:t> = 20 m gives </a:t>
            </a:r>
            <a:r>
              <a:rPr lang="en-US" sz="1600" dirty="0" err="1" smtClean="0"/>
              <a:t>rms</a:t>
            </a:r>
            <a:r>
              <a:rPr lang="en-US" sz="1600" dirty="0" smtClean="0"/>
              <a:t>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 smtClean="0"/>
              <a:t>V</a:t>
            </a:r>
            <a:r>
              <a:rPr lang="en-US" sz="1600" dirty="0" smtClean="0"/>
              <a:t> = 1.25 um</a:t>
            </a:r>
          </a:p>
        </p:txBody>
      </p:sp>
      <p:pic>
        <p:nvPicPr>
          <p:cNvPr id="15" name="Picture 14" descr="ProfsSEMs1_Mod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4" t="16261" r="4006" b="56179"/>
          <a:stretch/>
        </p:blipFill>
        <p:spPr>
          <a:xfrm>
            <a:off x="152900" y="1470501"/>
            <a:ext cx="4405532" cy="1549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00013"/>
            <a:ext cx="6546850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of antiproton beams at </a:t>
            </a:r>
            <a:r>
              <a:rPr lang="en-US" sz="2000" dirty="0" smtClean="0"/>
              <a:t>extraction with h=1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60974" y="2988390"/>
            <a:ext cx="33952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Gaussian fit by hand</a:t>
            </a:r>
            <a:r>
              <a:rPr lang="en-US" sz="1600" dirty="0">
                <a:solidFill>
                  <a:srgbClr val="FF6600"/>
                </a:solidFill>
              </a:rPr>
              <a:t> </a:t>
            </a:r>
            <a:r>
              <a:rPr lang="en-US" sz="1600" dirty="0" smtClean="0">
                <a:solidFill>
                  <a:srgbClr val="FF6600"/>
                </a:solidFill>
              </a:rPr>
              <a:t>with </a:t>
            </a:r>
            <a:r>
              <a:rPr lang="en-US" sz="16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FF6600"/>
                </a:solidFill>
              </a:rPr>
              <a:t>H</a:t>
            </a:r>
            <a:r>
              <a:rPr lang="en-US" sz="1600" dirty="0" smtClean="0">
                <a:solidFill>
                  <a:srgbClr val="FF6600"/>
                </a:solidFill>
              </a:rPr>
              <a:t> =  4.5 mm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6248400" y="2044700"/>
            <a:ext cx="495300" cy="673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12" name="Picture 11" descr="ProfsSEMs1_Mod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4" t="53012" r="4006" b="19427"/>
          <a:stretch/>
        </p:blipFill>
        <p:spPr>
          <a:xfrm>
            <a:off x="4646298" y="1476101"/>
            <a:ext cx="4405532" cy="15492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937683" y="3013790"/>
            <a:ext cx="3242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Gaussian fit by hand with </a:t>
            </a:r>
            <a:r>
              <a:rPr lang="en-US" sz="16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FF6600"/>
                </a:solidFill>
              </a:rPr>
              <a:t>V</a:t>
            </a:r>
            <a:r>
              <a:rPr lang="en-US" sz="1600" dirty="0" smtClean="0">
                <a:solidFill>
                  <a:srgbClr val="FF6600"/>
                </a:solidFill>
              </a:rPr>
              <a:t> =  5 mm</a:t>
            </a:r>
            <a:endParaRPr lang="en-US" sz="1600" dirty="0">
              <a:solidFill>
                <a:srgbClr val="FF66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400" y="3788255"/>
            <a:ext cx="4329172" cy="191404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734267" y="5672324"/>
            <a:ext cx="42254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6600"/>
                </a:solidFill>
              </a:rPr>
              <a:t>Betatron</a:t>
            </a:r>
            <a:r>
              <a:rPr lang="en-US" sz="1600" dirty="0" smtClean="0">
                <a:solidFill>
                  <a:srgbClr val="FF6600"/>
                </a:solidFill>
              </a:rPr>
              <a:t> functions along LNE50 line with settings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to provide beam to GBAR and ring optics updated</a:t>
            </a:r>
            <a:br>
              <a:rPr lang="en-US" sz="1600" dirty="0" smtClean="0">
                <a:solidFill>
                  <a:srgbClr val="FF6600"/>
                </a:solidFill>
              </a:rPr>
            </a:br>
            <a:r>
              <a:rPr lang="en-US" sz="1600" dirty="0" smtClean="0">
                <a:solidFill>
                  <a:srgbClr val="FF6600"/>
                </a:solidFill>
              </a:rPr>
              <a:t> to quad settings used in practice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042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" y="977900"/>
            <a:ext cx="8496300" cy="55626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Profiles in the GBAR line</a:t>
            </a:r>
            <a:br>
              <a:rPr lang="en-US" sz="18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533400" lvl="1" indent="-266700"/>
            <a:r>
              <a:rPr lang="en-US" sz="1600" dirty="0" smtClean="0"/>
              <a:t>Acquisitions </a:t>
            </a:r>
            <a:r>
              <a:rPr lang="en-US" sz="1600" dirty="0"/>
              <a:t>with second monitor LNE.BSGWA</a:t>
            </a:r>
            <a:r>
              <a:rPr lang="en-US" sz="1800" dirty="0"/>
              <a:t>.</a:t>
            </a:r>
            <a:r>
              <a:rPr lang="en-US" sz="1800" dirty="0" smtClean="0"/>
              <a:t>5020 </a:t>
            </a:r>
            <a:r>
              <a:rPr lang="en-US" sz="1800" dirty="0"/>
              <a:t>in GBAR </a:t>
            </a:r>
            <a:r>
              <a:rPr lang="en-US" sz="1600" dirty="0"/>
              <a:t>line</a:t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  <a:p>
            <a:pPr marL="533400" lvl="1" indent="-266700"/>
            <a:r>
              <a:rPr lang="en-US" sz="1600" dirty="0"/>
              <a:t>Beam sizes with voltages of first two</a:t>
            </a:r>
            <a:br>
              <a:rPr lang="en-US" sz="1600" dirty="0"/>
            </a:br>
            <a:r>
              <a:rPr lang="en-US" sz="1600" dirty="0"/>
              <a:t>quads of line set to zero</a:t>
            </a:r>
          </a:p>
          <a:p>
            <a:pPr marL="812800" lvl="2" indent="-279400"/>
            <a:r>
              <a:rPr lang="en-US" sz="1600" dirty="0" err="1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/>
              <a:t>H</a:t>
            </a:r>
            <a:r>
              <a:rPr lang="en-US" sz="1600" dirty="0"/>
              <a:t> </a:t>
            </a:r>
            <a:r>
              <a:rPr lang="en-US" sz="1600" dirty="0" smtClean="0"/>
              <a:t>= 6 </a:t>
            </a:r>
            <a:r>
              <a:rPr lang="en-US" sz="1600" dirty="0"/>
              <a:t>m gives </a:t>
            </a:r>
            <a:r>
              <a:rPr lang="en-US" sz="1600" dirty="0" err="1"/>
              <a:t>rms</a:t>
            </a:r>
            <a:r>
              <a:rPr lang="en-US" sz="1600" dirty="0"/>
              <a:t> </a:t>
            </a:r>
            <a:r>
              <a:rPr lang="en-US" sz="1600" dirty="0" err="1"/>
              <a:t>emittance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/>
              <a:t>H</a:t>
            </a:r>
            <a:r>
              <a:rPr lang="en-US" sz="1600" dirty="0"/>
              <a:t> = </a:t>
            </a:r>
            <a:r>
              <a:rPr lang="en-US" sz="1600" dirty="0" smtClean="0"/>
              <a:t>4.1 </a:t>
            </a:r>
            <a:r>
              <a:rPr lang="en-US" sz="1600" dirty="0"/>
              <a:t>um (slightly overestimated without</a:t>
            </a:r>
            <a:br>
              <a:rPr lang="en-US" sz="1600" dirty="0"/>
            </a:br>
            <a:r>
              <a:rPr lang="en-US" sz="1600" dirty="0"/>
              <a:t>taking </a:t>
            </a:r>
            <a:r>
              <a:rPr lang="en-US" sz="1600" dirty="0" smtClean="0"/>
              <a:t>dispersion </a:t>
            </a:r>
            <a:r>
              <a:rPr lang="en-US" sz="1600" dirty="0"/>
              <a:t>into account)</a:t>
            </a:r>
          </a:p>
          <a:p>
            <a:pPr marL="812800" lvl="2" indent="-279400"/>
            <a:r>
              <a:rPr lang="en-US" sz="1600" dirty="0" err="1">
                <a:latin typeface="Symbol" charset="2"/>
                <a:cs typeface="Symbol" charset="2"/>
              </a:rPr>
              <a:t>b</a:t>
            </a:r>
            <a:r>
              <a:rPr lang="en-US" sz="1600" baseline="-25000" dirty="0" err="1"/>
              <a:t>V</a:t>
            </a:r>
            <a:r>
              <a:rPr lang="en-US" sz="1600" dirty="0"/>
              <a:t> = </a:t>
            </a:r>
            <a:r>
              <a:rPr lang="en-US" sz="1600" dirty="0" smtClean="0"/>
              <a:t>4 </a:t>
            </a:r>
            <a:r>
              <a:rPr lang="en-US" sz="1600" dirty="0"/>
              <a:t>m gives </a:t>
            </a:r>
            <a:r>
              <a:rPr lang="en-US" sz="1600" dirty="0" err="1"/>
              <a:t>rms</a:t>
            </a:r>
            <a:r>
              <a:rPr lang="en-US" sz="1600" dirty="0"/>
              <a:t> </a:t>
            </a:r>
            <a:r>
              <a:rPr lang="en-US" sz="1600" dirty="0" err="1"/>
              <a:t>emittance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err="1">
                <a:latin typeface="Symbol" charset="2"/>
                <a:cs typeface="Symbol" charset="2"/>
              </a:rPr>
              <a:t>e</a:t>
            </a:r>
            <a:r>
              <a:rPr lang="en-US" sz="1600" baseline="-25000" dirty="0" err="1"/>
              <a:t>V</a:t>
            </a:r>
            <a:r>
              <a:rPr lang="en-US" sz="1600" dirty="0"/>
              <a:t> = </a:t>
            </a:r>
            <a:r>
              <a:rPr lang="en-US" sz="1600" dirty="0" smtClean="0"/>
              <a:t>1.5 um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00013"/>
            <a:ext cx="6546850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of antiproton beams at </a:t>
            </a:r>
            <a:r>
              <a:rPr lang="en-US" sz="2000" dirty="0" smtClean="0"/>
              <a:t>extraction with h=1</a:t>
            </a:r>
            <a:endParaRPr lang="en-US" sz="20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4279900" y="2171700"/>
            <a:ext cx="1371600" cy="546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121" y="4084588"/>
            <a:ext cx="4530246" cy="2002945"/>
          </a:xfrm>
          <a:prstGeom prst="rect">
            <a:avLst/>
          </a:prstGeom>
        </p:spPr>
      </p:pic>
      <p:pic>
        <p:nvPicPr>
          <p:cNvPr id="18" name="Picture 17" descr="ProfsSEMs2_Mod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6" t="16279" r="3985" b="56164"/>
          <a:stretch/>
        </p:blipFill>
        <p:spPr>
          <a:xfrm>
            <a:off x="177800" y="1344601"/>
            <a:ext cx="4446187" cy="1568583"/>
          </a:xfrm>
          <a:prstGeom prst="rect">
            <a:avLst/>
          </a:prstGeom>
        </p:spPr>
      </p:pic>
      <p:pic>
        <p:nvPicPr>
          <p:cNvPr id="20" name="Picture 19" descr="ProfsSEMs2_Mod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6" t="53192" r="3985" b="19251"/>
          <a:stretch/>
        </p:blipFill>
        <p:spPr>
          <a:xfrm>
            <a:off x="4697813" y="1307500"/>
            <a:ext cx="4446187" cy="156858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66406" y="2912190"/>
            <a:ext cx="3254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Gaussian fit by hand</a:t>
            </a:r>
            <a:r>
              <a:rPr lang="en-US" sz="1600" dirty="0">
                <a:solidFill>
                  <a:srgbClr val="FF6600"/>
                </a:solidFill>
              </a:rPr>
              <a:t> </a:t>
            </a:r>
            <a:r>
              <a:rPr lang="en-US" sz="1600" dirty="0" smtClean="0">
                <a:solidFill>
                  <a:srgbClr val="FF6600"/>
                </a:solidFill>
              </a:rPr>
              <a:t>with </a:t>
            </a:r>
            <a:r>
              <a:rPr lang="en-US" sz="16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FF6600"/>
                </a:solidFill>
              </a:rPr>
              <a:t>H</a:t>
            </a:r>
            <a:r>
              <a:rPr lang="en-US" sz="1600" dirty="0" smtClean="0">
                <a:solidFill>
                  <a:srgbClr val="FF6600"/>
                </a:solidFill>
              </a:rPr>
              <a:t> =  5 mm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98461" y="2848690"/>
            <a:ext cx="3480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Gaussian fit by hand with </a:t>
            </a:r>
            <a:r>
              <a:rPr lang="en-US" sz="1600" dirty="0" err="1" smtClean="0">
                <a:solidFill>
                  <a:srgbClr val="FF6600"/>
                </a:solidFill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FF6600"/>
                </a:solidFill>
              </a:rPr>
              <a:t>V</a:t>
            </a:r>
            <a:r>
              <a:rPr lang="en-US" sz="1600" dirty="0" smtClean="0">
                <a:solidFill>
                  <a:srgbClr val="FF6600"/>
                </a:solidFill>
              </a:rPr>
              <a:t> =  2.5 mm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3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" y="977900"/>
            <a:ext cx="8496300" cy="5562600"/>
          </a:xfrm>
        </p:spPr>
        <p:txBody>
          <a:bodyPr/>
          <a:lstStyle/>
          <a:p>
            <a:pPr marL="266700" indent="-266700"/>
            <a:r>
              <a:rPr lang="en-US" sz="1800" dirty="0" smtClean="0"/>
              <a:t>Higher harmonics h=2 and h=4 finally possible after upgrade of RF control</a:t>
            </a:r>
            <a:endParaRPr lang="en-US" sz="1600" dirty="0" smtClean="0"/>
          </a:p>
          <a:p>
            <a:pPr marL="533400" lvl="1" indent="-266700"/>
            <a:r>
              <a:rPr lang="en-US" sz="1600" dirty="0" smtClean="0"/>
              <a:t>Main motivation losses after re-bunching with &gt;1 10</a:t>
            </a:r>
            <a:r>
              <a:rPr lang="en-US" sz="1600" baseline="30000" dirty="0" smtClean="0"/>
              <a:t>7</a:t>
            </a:r>
            <a:r>
              <a:rPr lang="en-US" sz="1600" dirty="0" smtClean="0"/>
              <a:t> antiprotons with short bunches</a:t>
            </a:r>
          </a:p>
          <a:p>
            <a:pPr marL="533400" lvl="1" indent="-266700"/>
            <a:r>
              <a:rPr lang="en-US" sz="1600" dirty="0" smtClean="0"/>
              <a:t>Of interest for observation along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ramp (increased efficiency not expected)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700" dirty="0" smtClean="0"/>
              <a:t/>
            </a:r>
            <a:br>
              <a:rPr lang="en-US" sz="700" dirty="0" smtClean="0"/>
            </a:br>
            <a:endParaRPr lang="en-US" sz="1600" dirty="0" smtClean="0"/>
          </a:p>
          <a:p>
            <a:pPr marL="533400" lvl="1" indent="-266700"/>
            <a:r>
              <a:rPr lang="en-US" sz="1600" dirty="0" smtClean="0"/>
              <a:t>Whole cycle with beam combining two acquisitions (2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with slightly higher intensity)</a:t>
            </a:r>
            <a:endParaRPr lang="en-US" sz="1600" dirty="0"/>
          </a:p>
          <a:p>
            <a:pPr marL="812800" lvl="2" indent="-279400"/>
            <a:r>
              <a:rPr lang="en-US" sz="1600" dirty="0" smtClean="0"/>
              <a:t>Improved efficiency (close to 50%)</a:t>
            </a: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00013"/>
            <a:ext cx="6546850" cy="739775"/>
          </a:xfrm>
        </p:spPr>
        <p:txBody>
          <a:bodyPr/>
          <a:lstStyle/>
          <a:p>
            <a:r>
              <a:rPr lang="en-US" sz="3200" dirty="0"/>
              <a:t>Recent Results from </a:t>
            </a:r>
            <a:r>
              <a:rPr lang="en-US" sz="3200" dirty="0" smtClean="0"/>
              <a:t>Commissioning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Observation </a:t>
            </a:r>
            <a:r>
              <a:rPr lang="en-US" sz="2000" dirty="0" smtClean="0"/>
              <a:t>from the very last day with bea</a:t>
            </a:r>
            <a:r>
              <a:rPr lang="en-US" sz="2000" dirty="0" smtClean="0"/>
              <a:t>m in 2018</a:t>
            </a:r>
            <a:endParaRPr lang="en-US" sz="2000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533400" lvl="1" indent="-266700"/>
            <a:r>
              <a:rPr lang="en-US" sz="1400" dirty="0">
                <a:solidFill>
                  <a:srgbClr val="FFFF00"/>
                </a:solidFill>
              </a:rPr>
              <a:t>C. Carli on behalf of the AD/ELENA team(s)                                GBAR Meeting, 28th November 2018</a:t>
            </a:r>
            <a:endParaRPr lang="en-US" sz="1400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9600" y="2057400"/>
            <a:ext cx="6161900" cy="3797300"/>
            <a:chOff x="759600" y="2455200"/>
            <a:chExt cx="4988798" cy="3164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2826" t="9975" r="21214" b="3148"/>
            <a:stretch/>
          </p:blipFill>
          <p:spPr>
            <a:xfrm>
              <a:off x="2676352" y="2457450"/>
              <a:ext cx="3072046" cy="315595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1826" t="9902" r="23126" b="2977"/>
            <a:stretch/>
          </p:blipFill>
          <p:spPr>
            <a:xfrm>
              <a:off x="759600" y="2455200"/>
              <a:ext cx="3034800" cy="316440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2605269" y="5321300"/>
            <a:ext cx="752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6600"/>
                </a:solidFill>
              </a:rPr>
              <a:t>2</a:t>
            </a:r>
            <a:r>
              <a:rPr lang="en-US" sz="1600" dirty="0" smtClean="0">
                <a:solidFill>
                  <a:srgbClr val="FF6600"/>
                </a:solidFill>
              </a:rPr>
              <a:t> s/div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2567" y="3957824"/>
            <a:ext cx="1722033" cy="588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6B8FF"/>
                </a:solidFill>
              </a:rPr>
              <a:t>Peak signal of </a:t>
            </a:r>
          </a:p>
          <a:p>
            <a:r>
              <a:rPr lang="en-US" sz="1600" dirty="0" smtClean="0">
                <a:solidFill>
                  <a:srgbClr val="36B8FF"/>
                </a:solidFill>
              </a:rPr>
              <a:t>pick-up sum signal</a:t>
            </a:r>
            <a:endParaRPr lang="en-US" sz="1600" dirty="0">
              <a:solidFill>
                <a:srgbClr val="36B8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1752600" y="4521200"/>
            <a:ext cx="609600" cy="381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212121" y="2802124"/>
            <a:ext cx="17767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Intensity estimate </a:t>
            </a:r>
            <a:r>
              <a:rPr lang="en-US" sz="1600" dirty="0" smtClean="0">
                <a:solidFill>
                  <a:srgbClr val="C600C7"/>
                </a:solidFill>
              </a:rPr>
              <a:t/>
            </a:r>
            <a:br>
              <a:rPr lang="en-US" sz="1600" dirty="0" smtClean="0">
                <a:solidFill>
                  <a:srgbClr val="C600C7"/>
                </a:solidFill>
              </a:rPr>
            </a:br>
            <a:r>
              <a:rPr lang="en-US" sz="1600" dirty="0" smtClean="0">
                <a:solidFill>
                  <a:srgbClr val="C600C7"/>
                </a:solidFill>
              </a:rPr>
              <a:t>from </a:t>
            </a:r>
            <a:r>
              <a:rPr lang="en-US" sz="1600" dirty="0" smtClean="0">
                <a:solidFill>
                  <a:srgbClr val="C600C7"/>
                </a:solidFill>
              </a:rPr>
              <a:t>RF electronics</a:t>
            </a:r>
            <a:endParaRPr lang="en-US" sz="1600" dirty="0">
              <a:solidFill>
                <a:srgbClr val="C600C7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>
            <a:off x="1778000" y="3263900"/>
            <a:ext cx="419100" cy="1143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523678" y="2014724"/>
            <a:ext cx="16052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6B8FF"/>
                </a:solidFill>
              </a:rPr>
              <a:t>Bunched beam 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electron </a:t>
            </a:r>
            <a:r>
              <a:rPr lang="en-US" sz="1600" dirty="0" smtClean="0">
                <a:solidFill>
                  <a:srgbClr val="36B8FF"/>
                </a:solidFill>
              </a:rPr>
              <a:t>cooling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(increases pick-up</a:t>
            </a:r>
            <a:br>
              <a:rPr lang="en-US" sz="1600" dirty="0" smtClean="0">
                <a:solidFill>
                  <a:srgbClr val="36B8FF"/>
                </a:solidFill>
              </a:rPr>
            </a:br>
            <a:r>
              <a:rPr lang="en-US" sz="1600" dirty="0" smtClean="0">
                <a:solidFill>
                  <a:srgbClr val="36B8FF"/>
                </a:solidFill>
              </a:rPr>
              <a:t>peak signal)</a:t>
            </a:r>
            <a:endParaRPr lang="en-US" sz="1600" dirty="0">
              <a:solidFill>
                <a:srgbClr val="36B8FF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6045200" y="3111500"/>
            <a:ext cx="228600" cy="457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3606800" y="3365500"/>
            <a:ext cx="558800" cy="533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1549400" y="2286000"/>
            <a:ext cx="558800" cy="1905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600C7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3644900" y="4470400"/>
            <a:ext cx="533400" cy="419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6B8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1647323" y="1976624"/>
            <a:ext cx="28809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600C7"/>
                </a:solidFill>
              </a:rPr>
              <a:t>Probably real loss </a:t>
            </a:r>
            <a:r>
              <a:rPr lang="mr-IN" sz="1600" dirty="0" smtClean="0">
                <a:solidFill>
                  <a:srgbClr val="C600C7"/>
                </a:solidFill>
              </a:rPr>
              <a:t>–</a:t>
            </a:r>
            <a:r>
              <a:rPr lang="en-US" sz="1600" dirty="0" smtClean="0">
                <a:solidFill>
                  <a:srgbClr val="C600C7"/>
                </a:solidFill>
              </a:rPr>
              <a:t> 2</a:t>
            </a:r>
            <a:r>
              <a:rPr lang="en-US" sz="1600" baseline="30000" dirty="0" smtClean="0">
                <a:solidFill>
                  <a:srgbClr val="C600C7"/>
                </a:solidFill>
              </a:rPr>
              <a:t>nd</a:t>
            </a:r>
            <a:r>
              <a:rPr lang="en-US" sz="1600" dirty="0" smtClean="0">
                <a:solidFill>
                  <a:srgbClr val="C600C7"/>
                </a:solidFill>
              </a:rPr>
              <a:t> ramp not</a:t>
            </a:r>
            <a:br>
              <a:rPr lang="en-US" sz="1600" dirty="0" smtClean="0">
                <a:solidFill>
                  <a:srgbClr val="C600C7"/>
                </a:solidFill>
              </a:rPr>
            </a:br>
            <a:r>
              <a:rPr lang="en-US" sz="1600" dirty="0" smtClean="0">
                <a:solidFill>
                  <a:srgbClr val="C600C7"/>
                </a:solidFill>
              </a:rPr>
              <a:t>priority during last weeks </a:t>
            </a:r>
            <a:endParaRPr lang="en-US" sz="1600" dirty="0">
              <a:solidFill>
                <a:srgbClr val="C600C7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24404" y="2611624"/>
            <a:ext cx="618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Cycle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H="1">
            <a:off x="1003300" y="2971800"/>
            <a:ext cx="177800" cy="279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03491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B1D4EA2F0CA429C573FCBC13FE810" ma:contentTypeVersion="0" ma:contentTypeDescription="Create a new document." ma:contentTypeScope="" ma:versionID="dcfd419fc06d605e07f625f4e6526b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611068-1A64-4F47-8FBA-16F3693CB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A66D5D-BD06-49D3-9EB9-FB504C64CF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8B7B86-601F-4130-AC38-43D13FDDD20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166586</TotalTime>
  <Words>1070</Words>
  <Application>Microsoft Macintosh PowerPoint</Application>
  <PresentationFormat>On-screen Show (4:3)</PresentationFormat>
  <Paragraphs>187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1_Pixel</vt:lpstr>
      <vt:lpstr>ELENA –  Status and Plans for LS2    C. Carli on behalf of the AD/ELENA team(s)                                GBAR Meeting, 28th November 2018</vt:lpstr>
      <vt:lpstr>Recent Results from Commissioning Observation of the beam from the source on a ring pick-up</vt:lpstr>
      <vt:lpstr>Recent Results from Commissioning Efforts for a new isolation transformer using oil as insulator</vt:lpstr>
      <vt:lpstr>Recent Results from Commissioning Observation along the cycle – typical situation during last weeks</vt:lpstr>
      <vt:lpstr>Recent Results from Commissioning Electron cooling at intermediate 35 MeV/c plateau</vt:lpstr>
      <vt:lpstr>Recent Results from Commissioning Observation of antiproton beams at extraction with harmonics h=1</vt:lpstr>
      <vt:lpstr>Recent Results from Commissioning Observation of antiproton beams at extraction with h=1</vt:lpstr>
      <vt:lpstr>Recent Results from Commissioning Observation of antiproton beams at extraction with h=1</vt:lpstr>
      <vt:lpstr>Recent Results from Commissioning Observation from the very last day with beam in 2018</vt:lpstr>
      <vt:lpstr>Recent Results from Commissioning Observation from the very last day with beam in 2018</vt:lpstr>
      <vt:lpstr>Recent Results from Commissioning Observation from the very last day with beam in 2018</vt:lpstr>
      <vt:lpstr>ELENA Commissioning Status</vt:lpstr>
      <vt:lpstr>ELENA Commissioning Status</vt:lpstr>
      <vt:lpstr>Summary and 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- Project Structure</dc:title>
  <dc:creator>Christian Carli</dc:creator>
  <cp:lastModifiedBy>Christian Carli</cp:lastModifiedBy>
  <cp:revision>3194</cp:revision>
  <cp:lastPrinted>2014-05-19T11:51:19Z</cp:lastPrinted>
  <dcterms:created xsi:type="dcterms:W3CDTF">2009-08-04T11:38:51Z</dcterms:created>
  <dcterms:modified xsi:type="dcterms:W3CDTF">2018-11-28T08:05:13Z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0x0101009F2B1D4EA2F0CA429C573FCBC13FE810</vt:lpwstr>
  </property>
</Properties>
</file>