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60" r:id="rId5"/>
    <p:sldId id="258" r:id="rId6"/>
    <p:sldId id="261" r:id="rId7"/>
    <p:sldId id="259" r:id="rId8"/>
    <p:sldId id="262" r:id="rId9"/>
    <p:sldId id="265" r:id="rId10"/>
    <p:sldId id="263" r:id="rId11"/>
    <p:sldId id="264" r:id="rId12"/>
    <p:sldId id="266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556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347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6209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1210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3147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137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8680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1736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0805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2077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210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101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875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Cooling</a:t>
            </a:r>
            <a:r>
              <a:rPr lang="fr-FR" dirty="0" smtClean="0"/>
              <a:t> lasers</a:t>
            </a:r>
            <a:br>
              <a:rPr lang="fr-FR" dirty="0" smtClean="0"/>
            </a:br>
            <a:r>
              <a:rPr lang="fr-FR" dirty="0" smtClean="0"/>
              <a:t>              and ion </a:t>
            </a:r>
            <a:r>
              <a:rPr lang="fr-FR" dirty="0" err="1" smtClean="0"/>
              <a:t>cooling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Laurent </a:t>
            </a:r>
            <a:r>
              <a:rPr lang="fr-FR" dirty="0" err="1" smtClean="0"/>
              <a:t>Hilico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673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Ion </a:t>
            </a:r>
            <a:r>
              <a:rPr lang="fr-FR" dirty="0" err="1" smtClean="0"/>
              <a:t>cooling</a:t>
            </a:r>
            <a:r>
              <a:rPr lang="fr-FR" dirty="0" smtClean="0"/>
              <a:t> </a:t>
            </a:r>
            <a:r>
              <a:rPr lang="fr-FR" dirty="0" err="1" smtClean="0"/>
              <a:t>status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81050" y="2493169"/>
            <a:ext cx="8248650" cy="2155031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fr-FR" sz="2850" dirty="0">
                <a:solidFill>
                  <a:srgbClr val="00B050"/>
                </a:solidFill>
              </a:rPr>
              <a:t> </a:t>
            </a:r>
            <a:r>
              <a:rPr lang="fr-FR" sz="2850" dirty="0"/>
              <a:t>Paris LKB     Be</a:t>
            </a:r>
            <a:r>
              <a:rPr lang="fr-FR" sz="2850" baseline="30000" dirty="0"/>
              <a:t>+</a:t>
            </a:r>
            <a:r>
              <a:rPr lang="fr-FR" sz="2850" dirty="0"/>
              <a:t> Doppler </a:t>
            </a:r>
            <a:r>
              <a:rPr lang="fr-FR" sz="2850" dirty="0" err="1"/>
              <a:t>Cooling</a:t>
            </a:r>
            <a:endParaRPr lang="fr-FR" sz="2850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sz="2850" dirty="0">
                <a:solidFill>
                  <a:srgbClr val="00B050"/>
                </a:solidFill>
              </a:rPr>
              <a:t> </a:t>
            </a:r>
            <a:r>
              <a:rPr lang="fr-FR" sz="2850" dirty="0"/>
              <a:t>Paris LKB      Be</a:t>
            </a:r>
            <a:r>
              <a:rPr lang="fr-FR" sz="2850" baseline="30000" dirty="0"/>
              <a:t>+</a:t>
            </a:r>
            <a:r>
              <a:rPr lang="fr-FR" sz="2850" dirty="0"/>
              <a:t>/H</a:t>
            </a:r>
            <a:r>
              <a:rPr lang="fr-FR" sz="2850" baseline="-25000" dirty="0"/>
              <a:t>2</a:t>
            </a:r>
            <a:r>
              <a:rPr lang="fr-FR" sz="2850" baseline="30000" dirty="0"/>
              <a:t>+</a:t>
            </a:r>
            <a:r>
              <a:rPr lang="fr-FR" sz="2850" dirty="0"/>
              <a:t> </a:t>
            </a:r>
            <a:r>
              <a:rPr lang="fr-FR" sz="2850" dirty="0" err="1"/>
              <a:t>sympathetic</a:t>
            </a:r>
            <a:r>
              <a:rPr lang="fr-FR" sz="2850" dirty="0"/>
              <a:t> Doppler </a:t>
            </a:r>
            <a:r>
              <a:rPr lang="fr-FR" sz="2850" dirty="0" err="1"/>
              <a:t>cooling</a:t>
            </a:r>
            <a:r>
              <a:rPr lang="fr-FR" sz="2850" dirty="0"/>
              <a:t>   (9/2)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850" dirty="0">
                <a:solidFill>
                  <a:srgbClr val="00B050"/>
                </a:solidFill>
              </a:rPr>
              <a:t> </a:t>
            </a:r>
            <a:r>
              <a:rPr lang="fr-FR" sz="2850" dirty="0"/>
              <a:t>Paris MPQ    Sr</a:t>
            </a:r>
            <a:r>
              <a:rPr lang="fr-FR" sz="2850" baseline="30000" dirty="0"/>
              <a:t>+</a:t>
            </a:r>
            <a:r>
              <a:rPr lang="fr-FR" sz="2850" dirty="0"/>
              <a:t>/Be</a:t>
            </a:r>
            <a:r>
              <a:rPr lang="fr-FR" sz="2850" baseline="30000" dirty="0"/>
              <a:t>+</a:t>
            </a:r>
            <a:r>
              <a:rPr lang="fr-FR" sz="2850" dirty="0"/>
              <a:t> </a:t>
            </a:r>
            <a:r>
              <a:rPr lang="fr-FR" sz="2850" dirty="0" err="1"/>
              <a:t>sympathetic</a:t>
            </a:r>
            <a:r>
              <a:rPr lang="fr-FR" sz="2850" dirty="0"/>
              <a:t> Doppler </a:t>
            </a:r>
            <a:r>
              <a:rPr lang="fr-FR" sz="2850" dirty="0" err="1"/>
              <a:t>cooling</a:t>
            </a:r>
            <a:r>
              <a:rPr lang="fr-FR" sz="2850" dirty="0"/>
              <a:t>    (87/9)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850" dirty="0">
                <a:solidFill>
                  <a:srgbClr val="00B050"/>
                </a:solidFill>
              </a:rPr>
              <a:t> </a:t>
            </a:r>
            <a:r>
              <a:rPr lang="fr-FR" sz="2850" dirty="0"/>
              <a:t>Mainz           Ca</a:t>
            </a:r>
            <a:r>
              <a:rPr lang="fr-FR" sz="2850" baseline="30000" dirty="0"/>
              <a:t>+</a:t>
            </a:r>
            <a:r>
              <a:rPr lang="fr-FR" sz="2850" dirty="0"/>
              <a:t> Doppler </a:t>
            </a:r>
            <a:r>
              <a:rPr lang="fr-FR" sz="2850" dirty="0" err="1"/>
              <a:t>Cooling</a:t>
            </a:r>
            <a:endParaRPr lang="fr-FR" sz="2850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sz="2850" dirty="0">
                <a:solidFill>
                  <a:srgbClr val="00B050"/>
                </a:solidFill>
              </a:rPr>
              <a:t> </a:t>
            </a:r>
            <a:r>
              <a:rPr lang="fr-FR" sz="2850" dirty="0"/>
              <a:t>Mainz            single Ca</a:t>
            </a:r>
            <a:r>
              <a:rPr lang="fr-FR" sz="2850" baseline="30000" dirty="0"/>
              <a:t>+</a:t>
            </a:r>
            <a:r>
              <a:rPr lang="fr-FR" sz="2850" dirty="0"/>
              <a:t> </a:t>
            </a:r>
            <a:r>
              <a:rPr lang="fr-FR" sz="2850" dirty="0" err="1"/>
              <a:t>ground</a:t>
            </a:r>
            <a:r>
              <a:rPr lang="fr-FR" sz="2850" dirty="0"/>
              <a:t> state Raman </a:t>
            </a:r>
            <a:r>
              <a:rPr lang="fr-FR" sz="2850" dirty="0" err="1"/>
              <a:t>sideband</a:t>
            </a:r>
            <a:r>
              <a:rPr lang="fr-FR" sz="2850" dirty="0"/>
              <a:t> </a:t>
            </a:r>
            <a:r>
              <a:rPr lang="fr-FR" sz="2850" dirty="0" err="1"/>
              <a:t>cooling</a:t>
            </a:r>
            <a:endParaRPr lang="fr-FR" sz="2850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sz="2850" b="1" dirty="0">
                <a:solidFill>
                  <a:srgbClr val="FFC000"/>
                </a:solidFill>
              </a:rPr>
              <a:t> </a:t>
            </a:r>
            <a:r>
              <a:rPr lang="fr-FR" sz="2850" dirty="0"/>
              <a:t>Mainz            Ca</a:t>
            </a:r>
            <a:r>
              <a:rPr lang="fr-FR" sz="2850" baseline="30000" dirty="0"/>
              <a:t>+</a:t>
            </a:r>
            <a:r>
              <a:rPr lang="fr-FR" sz="2850" dirty="0"/>
              <a:t>/Be</a:t>
            </a:r>
            <a:r>
              <a:rPr lang="fr-FR" sz="2850" baseline="30000" dirty="0"/>
              <a:t>+</a:t>
            </a:r>
            <a:r>
              <a:rPr lang="fr-FR" sz="2850" dirty="0"/>
              <a:t> ion pair </a:t>
            </a:r>
            <a:r>
              <a:rPr lang="fr-FR" sz="2850" dirty="0" err="1"/>
              <a:t>ground</a:t>
            </a:r>
            <a:r>
              <a:rPr lang="fr-FR" sz="2850" dirty="0"/>
              <a:t> state Raman </a:t>
            </a:r>
            <a:r>
              <a:rPr lang="fr-FR" sz="2850" dirty="0" err="1"/>
              <a:t>sideband</a:t>
            </a:r>
            <a:r>
              <a:rPr lang="fr-FR" sz="2850" dirty="0"/>
              <a:t> </a:t>
            </a:r>
            <a:r>
              <a:rPr lang="fr-FR" sz="2850" dirty="0" err="1"/>
              <a:t>cooling</a:t>
            </a:r>
            <a:endParaRPr lang="fr-FR" sz="2850" dirty="0"/>
          </a:p>
          <a:p>
            <a:pPr>
              <a:buFont typeface="Wingdings" panose="05000000000000000000" pitchFamily="2" charset="2"/>
              <a:buChar char="ü"/>
            </a:pP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3596410" y="4648201"/>
            <a:ext cx="43370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/>
              <a:t>Pulse </a:t>
            </a:r>
            <a:r>
              <a:rPr lang="fr-FR" sz="1350" dirty="0" err="1"/>
              <a:t>sequence</a:t>
            </a:r>
            <a:r>
              <a:rPr lang="fr-FR" sz="1350" dirty="0"/>
              <a:t> management </a:t>
            </a:r>
            <a:r>
              <a:rPr lang="fr-FR" sz="1350" dirty="0" err="1"/>
              <a:t>using</a:t>
            </a:r>
            <a:r>
              <a:rPr lang="fr-FR" sz="1350" dirty="0"/>
              <a:t> FPGA </a:t>
            </a:r>
            <a:r>
              <a:rPr lang="fr-FR" sz="1350" dirty="0" err="1"/>
              <a:t>based</a:t>
            </a:r>
            <a:r>
              <a:rPr lang="fr-FR" sz="1350" dirty="0"/>
              <a:t> </a:t>
            </a:r>
            <a:r>
              <a:rPr lang="fr-FR" sz="1350" dirty="0" err="1"/>
              <a:t>electronics</a:t>
            </a:r>
            <a:endParaRPr lang="fr-FR" sz="1350" dirty="0"/>
          </a:p>
          <a:p>
            <a:endParaRPr lang="fr-FR" sz="135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025" y="1310498"/>
            <a:ext cx="3400000" cy="10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15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323976" y="2781301"/>
            <a:ext cx="4669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fr-FR" sz="2400" dirty="0" err="1"/>
              <a:t>Cooling</a:t>
            </a:r>
            <a:r>
              <a:rPr lang="fr-FR" sz="2400" dirty="0"/>
              <a:t> </a:t>
            </a:r>
            <a:r>
              <a:rPr lang="fr-FR" sz="2400" dirty="0" err="1"/>
              <a:t>almost</a:t>
            </a:r>
            <a:r>
              <a:rPr lang="fr-FR" sz="2400" dirty="0"/>
              <a:t> </a:t>
            </a:r>
            <a:r>
              <a:rPr lang="fr-FR" sz="2400" dirty="0" err="1"/>
              <a:t>done</a:t>
            </a:r>
            <a:endParaRPr lang="fr-FR" sz="24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fr-FR" sz="2400" dirty="0" err="1"/>
              <a:t>We</a:t>
            </a:r>
            <a:r>
              <a:rPr lang="fr-FR" sz="2400" dirty="0"/>
              <a:t> go for </a:t>
            </a:r>
            <a:r>
              <a:rPr lang="fr-FR" sz="2400" dirty="0" err="1"/>
              <a:t>optical</a:t>
            </a:r>
            <a:r>
              <a:rPr lang="fr-FR" sz="2400" dirty="0"/>
              <a:t> </a:t>
            </a:r>
            <a:r>
              <a:rPr lang="fr-FR" sz="2400" dirty="0" err="1"/>
              <a:t>fibers</a:t>
            </a:r>
            <a:r>
              <a:rPr lang="fr-FR" sz="2400" dirty="0"/>
              <a:t> at 313 nm</a:t>
            </a:r>
          </a:p>
        </p:txBody>
      </p:sp>
    </p:spTree>
    <p:extLst>
      <p:ext uri="{BB962C8B-B14F-4D97-AF65-F5344CB8AC3E}">
        <p14:creationId xmlns:p14="http://schemas.microsoft.com/office/powerpoint/2010/main" val="402020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0575" y="1979483"/>
            <a:ext cx="10571975" cy="3287086"/>
          </a:xfrm>
        </p:spPr>
      </p:pic>
      <p:sp>
        <p:nvSpPr>
          <p:cNvPr id="5" name="ZoneTexte 4"/>
          <p:cNvSpPr txBox="1"/>
          <p:nvPr/>
        </p:nvSpPr>
        <p:spPr>
          <a:xfrm>
            <a:off x="6734175" y="2125267"/>
            <a:ext cx="214404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700" dirty="0">
                <a:solidFill>
                  <a:schemeClr val="bg1"/>
                </a:solidFill>
              </a:rPr>
              <a:t>1 pixel = 2 µm</a:t>
            </a:r>
          </a:p>
        </p:txBody>
      </p:sp>
    </p:spTree>
    <p:extLst>
      <p:ext uri="{BB962C8B-B14F-4D97-AF65-F5344CB8AC3E}">
        <p14:creationId xmlns:p14="http://schemas.microsoft.com/office/powerpoint/2010/main" val="40305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Be</a:t>
            </a:r>
            <a:r>
              <a:rPr lang="fr-FR" baseline="30000" dirty="0" smtClean="0"/>
              <a:t>+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levels</a:t>
            </a:r>
            <a:endParaRPr lang="fr-FR" dirty="0"/>
          </a:p>
        </p:txBody>
      </p:sp>
      <p:pic>
        <p:nvPicPr>
          <p:cNvPr id="4" name="Picture 5" descr="Raman-side-ba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74" y="1398690"/>
            <a:ext cx="6440280" cy="3595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78795" y="3070773"/>
            <a:ext cx="155303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7030A0"/>
                </a:solidFill>
              </a:rPr>
              <a:t>313.13 nm</a:t>
            </a:r>
            <a:endParaRPr lang="fr-FR" sz="2400" dirty="0">
              <a:solidFill>
                <a:srgbClr val="7030A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87748" y="1288473"/>
            <a:ext cx="5895753" cy="55695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5549563" y="4346086"/>
            <a:ext cx="3291581" cy="20313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Raman </a:t>
            </a:r>
            <a:r>
              <a:rPr lang="fr-FR" dirty="0" err="1" smtClean="0"/>
              <a:t>sideband</a:t>
            </a:r>
            <a:r>
              <a:rPr lang="fr-FR" dirty="0" smtClean="0"/>
              <a:t> </a:t>
            </a:r>
            <a:r>
              <a:rPr lang="fr-FR" dirty="0" err="1" smtClean="0"/>
              <a:t>cooling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2 </a:t>
            </a:r>
            <a:r>
              <a:rPr lang="fr-FR" dirty="0" err="1" smtClean="0"/>
              <a:t>counter</a:t>
            </a:r>
            <a:r>
              <a:rPr lang="fr-FR" dirty="0" err="1"/>
              <a:t>-</a:t>
            </a:r>
            <a:r>
              <a:rPr lang="fr-FR" dirty="0" err="1" smtClean="0"/>
              <a:t>propagating</a:t>
            </a:r>
            <a:r>
              <a:rPr lang="fr-FR" dirty="0" smtClean="0"/>
              <a:t> phase-</a:t>
            </a:r>
            <a:r>
              <a:rPr lang="fr-FR" dirty="0" err="1" smtClean="0"/>
              <a:t>coherent</a:t>
            </a:r>
            <a:r>
              <a:rPr lang="fr-FR" dirty="0" smtClean="0"/>
              <a:t> </a:t>
            </a:r>
            <a:r>
              <a:rPr lang="fr-FR" dirty="0" err="1" smtClean="0"/>
              <a:t>beams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1 </a:t>
            </a:r>
            <a:r>
              <a:rPr lang="fr-FR" dirty="0" err="1" smtClean="0"/>
              <a:t>resonant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1 « Raman » laser + AOM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Doppler laser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81423" y="4258104"/>
            <a:ext cx="2801214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Doppler </a:t>
            </a:r>
            <a:r>
              <a:rPr lang="fr-FR" dirty="0" err="1" smtClean="0"/>
              <a:t>cooling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2 </a:t>
            </a:r>
            <a:r>
              <a:rPr lang="fr-FR" dirty="0" err="1" smtClean="0"/>
              <a:t>frequencies</a:t>
            </a:r>
            <a:r>
              <a:rPr lang="fr-FR" dirty="0" smtClean="0"/>
              <a:t> </a:t>
            </a:r>
            <a:r>
              <a:rPr lang="fr-FR" dirty="0" err="1" smtClean="0"/>
              <a:t>separated</a:t>
            </a:r>
            <a:r>
              <a:rPr lang="fr-FR" dirty="0" smtClean="0"/>
              <a:t> by 1.25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1 laser</a:t>
            </a:r>
            <a:r>
              <a:rPr lang="fr-FR" dirty="0" smtClean="0"/>
              <a:t> and </a:t>
            </a:r>
            <a:r>
              <a:rPr lang="fr-FR" dirty="0" err="1" smtClean="0"/>
              <a:t>sidebands</a:t>
            </a:r>
            <a:r>
              <a:rPr lang="fr-FR" dirty="0" smtClean="0"/>
              <a:t> </a:t>
            </a:r>
            <a:r>
              <a:rPr lang="fr-FR" dirty="0" err="1" smtClean="0"/>
              <a:t>produced</a:t>
            </a:r>
            <a:r>
              <a:rPr lang="fr-FR" dirty="0" smtClean="0"/>
              <a:t> by an EOM</a:t>
            </a:r>
          </a:p>
        </p:txBody>
      </p:sp>
    </p:spTree>
    <p:extLst>
      <p:ext uri="{BB962C8B-B14F-4D97-AF65-F5344CB8AC3E}">
        <p14:creationId xmlns:p14="http://schemas.microsoft.com/office/powerpoint/2010/main" val="374759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3182" y="384910"/>
            <a:ext cx="4859253" cy="994172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Fiber</a:t>
            </a:r>
            <a:r>
              <a:rPr lang="fr-FR" dirty="0" smtClean="0"/>
              <a:t> lasers for 626 nm</a:t>
            </a:r>
            <a:endParaRPr lang="fr-FR" dirty="0"/>
          </a:p>
        </p:txBody>
      </p:sp>
      <p:grpSp>
        <p:nvGrpSpPr>
          <p:cNvPr id="20" name="Groupe 19"/>
          <p:cNvGrpSpPr/>
          <p:nvPr/>
        </p:nvGrpSpPr>
        <p:grpSpPr>
          <a:xfrm>
            <a:off x="5218398" y="1472064"/>
            <a:ext cx="2290777" cy="2461661"/>
            <a:chOff x="7275363" y="819751"/>
            <a:chExt cx="3054369" cy="3282215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54" t="6086" r="11438" b="1096"/>
            <a:stretch/>
          </p:blipFill>
          <p:spPr>
            <a:xfrm rot="5400000">
              <a:off x="7161440" y="933674"/>
              <a:ext cx="3282215" cy="3054369"/>
            </a:xfrm>
            <a:prstGeom prst="rect">
              <a:avLst/>
            </a:prstGeom>
          </p:spPr>
        </p:pic>
        <p:sp>
          <p:nvSpPr>
            <p:cNvPr id="7" name="ZoneTexte 6"/>
            <p:cNvSpPr txBox="1"/>
            <p:nvPr/>
          </p:nvSpPr>
          <p:spPr>
            <a:xfrm>
              <a:off x="7629492" y="2460859"/>
              <a:ext cx="2098306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50" dirty="0">
                  <a:solidFill>
                    <a:schemeClr val="bg1"/>
                  </a:solidFill>
                </a:rPr>
                <a:t>Ridge </a:t>
              </a:r>
              <a:r>
                <a:rPr lang="fr-FR" sz="1350" dirty="0" err="1">
                  <a:solidFill>
                    <a:schemeClr val="bg1"/>
                  </a:solidFill>
                </a:rPr>
                <a:t>waveguide</a:t>
              </a:r>
              <a:r>
                <a:rPr lang="fr-FR" sz="1350" dirty="0">
                  <a:solidFill>
                    <a:schemeClr val="bg1"/>
                  </a:solidFill>
                </a:rPr>
                <a:t> PPLN </a:t>
              </a:r>
              <a:r>
                <a:rPr lang="fr-FR" sz="1350" dirty="0" err="1">
                  <a:solidFill>
                    <a:schemeClr val="bg1"/>
                  </a:solidFill>
                </a:rPr>
                <a:t>converter</a:t>
              </a:r>
              <a:endParaRPr lang="fr-FR" sz="13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e 18"/>
          <p:cNvGrpSpPr/>
          <p:nvPr/>
        </p:nvGrpSpPr>
        <p:grpSpPr>
          <a:xfrm>
            <a:off x="28775" y="2325291"/>
            <a:ext cx="3269883" cy="3590152"/>
            <a:chOff x="1511566" y="1793904"/>
            <a:chExt cx="4359844" cy="4786869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94" r="2176" b="3715"/>
            <a:stretch/>
          </p:blipFill>
          <p:spPr>
            <a:xfrm rot="5400000">
              <a:off x="2278657" y="2957242"/>
              <a:ext cx="4163174" cy="3022333"/>
            </a:xfrm>
            <a:prstGeom prst="rect">
              <a:avLst/>
            </a:prstGeom>
          </p:spPr>
        </p:pic>
        <p:sp>
          <p:nvSpPr>
            <p:cNvPr id="6" name="ZoneTexte 5"/>
            <p:cNvSpPr txBox="1"/>
            <p:nvPr/>
          </p:nvSpPr>
          <p:spPr>
            <a:xfrm>
              <a:off x="3522846" y="6026776"/>
              <a:ext cx="1674796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100" dirty="0">
                  <a:solidFill>
                    <a:schemeClr val="bg1"/>
                  </a:solidFill>
                </a:rPr>
                <a:t>Laser n° 2</a:t>
              </a:r>
            </a:p>
          </p:txBody>
        </p:sp>
        <p:cxnSp>
          <p:nvCxnSpPr>
            <p:cNvPr id="9" name="Connecteur droit avec flèche 8"/>
            <p:cNvCxnSpPr/>
            <p:nvPr/>
          </p:nvCxnSpPr>
          <p:spPr>
            <a:xfrm>
              <a:off x="2550694" y="2386821"/>
              <a:ext cx="0" cy="4163175"/>
            </a:xfrm>
            <a:prstGeom prst="straightConnector1">
              <a:avLst/>
            </a:prstGeom>
            <a:ln w="539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/>
            <p:cNvCxnSpPr/>
            <p:nvPr/>
          </p:nvCxnSpPr>
          <p:spPr>
            <a:xfrm flipV="1">
              <a:off x="2755900" y="2209800"/>
              <a:ext cx="2895600" cy="12700"/>
            </a:xfrm>
            <a:prstGeom prst="straightConnector1">
              <a:avLst/>
            </a:prstGeom>
            <a:ln w="476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/>
            <p:nvPr/>
          </p:nvCxnSpPr>
          <p:spPr>
            <a:xfrm>
              <a:off x="4546600" y="5499100"/>
              <a:ext cx="1193800" cy="635000"/>
            </a:xfrm>
            <a:prstGeom prst="straightConnector1">
              <a:avLst/>
            </a:prstGeom>
            <a:ln w="41275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ZoneTexte 15"/>
            <p:cNvSpPr txBox="1"/>
            <p:nvPr/>
          </p:nvSpPr>
          <p:spPr>
            <a:xfrm>
              <a:off x="1511566" y="4054027"/>
              <a:ext cx="101780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350" dirty="0"/>
                <a:t>714 mm</a:t>
              </a: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3725043" y="1793904"/>
              <a:ext cx="101780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350" dirty="0"/>
                <a:t>560 mm</a:t>
              </a:r>
            </a:p>
          </p:txBody>
        </p:sp>
        <p:sp>
          <p:nvSpPr>
            <p:cNvPr id="18" name="ZoneTexte 17"/>
            <p:cNvSpPr txBox="1"/>
            <p:nvPr/>
          </p:nvSpPr>
          <p:spPr>
            <a:xfrm rot="1724798">
              <a:off x="4811563" y="5450049"/>
              <a:ext cx="101780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350" dirty="0">
                  <a:solidFill>
                    <a:schemeClr val="bg1"/>
                  </a:solidFill>
                </a:rPr>
                <a:t>600 mm</a:t>
              </a:r>
            </a:p>
          </p:txBody>
        </p:sp>
      </p:grpSp>
      <p:cxnSp>
        <p:nvCxnSpPr>
          <p:cNvPr id="22" name="Connecteur droit 21"/>
          <p:cNvCxnSpPr/>
          <p:nvPr/>
        </p:nvCxnSpPr>
        <p:spPr>
          <a:xfrm flipV="1">
            <a:off x="4815741" y="3590925"/>
            <a:ext cx="274922" cy="34280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>
            <a:off x="3829050" y="3762325"/>
            <a:ext cx="1914525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flipV="1">
            <a:off x="4953201" y="3762325"/>
            <a:ext cx="0" cy="1057325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3905918" y="3451400"/>
            <a:ext cx="8050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/>
              <a:t>1549 nm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4194340" y="4304107"/>
            <a:ext cx="8050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/>
              <a:t>1050 nm</a:t>
            </a:r>
          </a:p>
        </p:txBody>
      </p:sp>
      <p:cxnSp>
        <p:nvCxnSpPr>
          <p:cNvPr id="32" name="Connecteur droit avec flèche 31"/>
          <p:cNvCxnSpPr/>
          <p:nvPr/>
        </p:nvCxnSpPr>
        <p:spPr>
          <a:xfrm flipH="1" flipV="1">
            <a:off x="3495676" y="1857375"/>
            <a:ext cx="1722722" cy="9525"/>
          </a:xfrm>
          <a:prstGeom prst="straightConnector1">
            <a:avLst/>
          </a:prstGeom>
          <a:ln w="920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3858791" y="1526220"/>
            <a:ext cx="7168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/>
              <a:t>626 nm</a:t>
            </a:r>
          </a:p>
        </p:txBody>
      </p:sp>
      <p:sp>
        <p:nvSpPr>
          <p:cNvPr id="34" name="Forme libre 33"/>
          <p:cNvSpPr/>
          <p:nvPr/>
        </p:nvSpPr>
        <p:spPr>
          <a:xfrm flipV="1">
            <a:off x="3105150" y="3388990"/>
            <a:ext cx="733425" cy="373334"/>
          </a:xfrm>
          <a:custGeom>
            <a:avLst/>
            <a:gdLst>
              <a:gd name="connsiteX0" fmla="*/ 977900 w 977900"/>
              <a:gd name="connsiteY0" fmla="*/ 57046 h 628546"/>
              <a:gd name="connsiteX1" fmla="*/ 660400 w 977900"/>
              <a:gd name="connsiteY1" fmla="*/ 31646 h 628546"/>
              <a:gd name="connsiteX2" fmla="*/ 660400 w 977900"/>
              <a:gd name="connsiteY2" fmla="*/ 438046 h 628546"/>
              <a:gd name="connsiteX3" fmla="*/ 0 w 977900"/>
              <a:gd name="connsiteY3" fmla="*/ 628546 h 628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7900" h="628546">
                <a:moveTo>
                  <a:pt x="977900" y="57046"/>
                </a:moveTo>
                <a:cubicBezTo>
                  <a:pt x="845608" y="12596"/>
                  <a:pt x="713317" y="-31854"/>
                  <a:pt x="660400" y="31646"/>
                </a:cubicBezTo>
                <a:cubicBezTo>
                  <a:pt x="607483" y="95146"/>
                  <a:pt x="770467" y="338563"/>
                  <a:pt x="660400" y="438046"/>
                </a:cubicBezTo>
                <a:cubicBezTo>
                  <a:pt x="550333" y="537529"/>
                  <a:pt x="275166" y="583037"/>
                  <a:pt x="0" y="628546"/>
                </a:cubicBezTo>
              </a:path>
            </a:pathLst>
          </a:cu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35" name="Forme libre 34"/>
          <p:cNvSpPr/>
          <p:nvPr/>
        </p:nvSpPr>
        <p:spPr>
          <a:xfrm>
            <a:off x="3086100" y="4033703"/>
            <a:ext cx="1867101" cy="1294130"/>
          </a:xfrm>
          <a:custGeom>
            <a:avLst/>
            <a:gdLst>
              <a:gd name="connsiteX0" fmla="*/ 2489200 w 2556560"/>
              <a:gd name="connsiteY0" fmla="*/ 920929 h 1725506"/>
              <a:gd name="connsiteX1" fmla="*/ 2501900 w 2556560"/>
              <a:gd name="connsiteY1" fmla="*/ 1314629 h 1725506"/>
              <a:gd name="connsiteX2" fmla="*/ 1892300 w 2556560"/>
              <a:gd name="connsiteY2" fmla="*/ 1721029 h 1725506"/>
              <a:gd name="connsiteX3" fmla="*/ 1346200 w 2556560"/>
              <a:gd name="connsiteY3" fmla="*/ 1505129 h 1725506"/>
              <a:gd name="connsiteX4" fmla="*/ 1117600 w 2556560"/>
              <a:gd name="connsiteY4" fmla="*/ 1098729 h 1725506"/>
              <a:gd name="connsiteX5" fmla="*/ 965200 w 2556560"/>
              <a:gd name="connsiteY5" fmla="*/ 743129 h 1725506"/>
              <a:gd name="connsiteX6" fmla="*/ 762000 w 2556560"/>
              <a:gd name="connsiteY6" fmla="*/ 82729 h 1725506"/>
              <a:gd name="connsiteX7" fmla="*/ 0 w 2556560"/>
              <a:gd name="connsiteY7" fmla="*/ 31929 h 1725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56560" h="1725506">
                <a:moveTo>
                  <a:pt x="2489200" y="920929"/>
                </a:moveTo>
                <a:cubicBezTo>
                  <a:pt x="2545291" y="1051104"/>
                  <a:pt x="2601383" y="1181279"/>
                  <a:pt x="2501900" y="1314629"/>
                </a:cubicBezTo>
                <a:cubicBezTo>
                  <a:pt x="2402417" y="1447979"/>
                  <a:pt x="2084917" y="1689279"/>
                  <a:pt x="1892300" y="1721029"/>
                </a:cubicBezTo>
                <a:cubicBezTo>
                  <a:pt x="1699683" y="1752779"/>
                  <a:pt x="1475317" y="1608846"/>
                  <a:pt x="1346200" y="1505129"/>
                </a:cubicBezTo>
                <a:cubicBezTo>
                  <a:pt x="1217083" y="1401412"/>
                  <a:pt x="1181100" y="1225729"/>
                  <a:pt x="1117600" y="1098729"/>
                </a:cubicBezTo>
                <a:cubicBezTo>
                  <a:pt x="1054100" y="971729"/>
                  <a:pt x="1024467" y="912462"/>
                  <a:pt x="965200" y="743129"/>
                </a:cubicBezTo>
                <a:cubicBezTo>
                  <a:pt x="905933" y="573796"/>
                  <a:pt x="922867" y="201262"/>
                  <a:pt x="762000" y="82729"/>
                </a:cubicBezTo>
                <a:cubicBezTo>
                  <a:pt x="601133" y="-35804"/>
                  <a:pt x="300566" y="-1938"/>
                  <a:pt x="0" y="31929"/>
                </a:cubicBez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36" name="ZoneTexte 35"/>
          <p:cNvSpPr txBox="1"/>
          <p:nvPr/>
        </p:nvSpPr>
        <p:spPr>
          <a:xfrm>
            <a:off x="5066417" y="4290988"/>
            <a:ext cx="3924792" cy="12464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500" dirty="0"/>
              <a:t>2 </a:t>
            </a:r>
            <a:r>
              <a:rPr lang="fr-FR" sz="1500" dirty="0" err="1"/>
              <a:t>systems</a:t>
            </a:r>
            <a:endParaRPr lang="fr-FR" sz="1500" dirty="0"/>
          </a:p>
          <a:p>
            <a:pPr algn="ctr"/>
            <a:r>
              <a:rPr lang="fr-FR" sz="1500" b="1" dirty="0"/>
              <a:t>Raman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500" dirty="0"/>
              <a:t>1550 (4.5 W) + 1050 (4.5 W) → 626 nm (2 W)</a:t>
            </a:r>
          </a:p>
          <a:p>
            <a:pPr algn="ctr"/>
            <a:r>
              <a:rPr lang="fr-FR" sz="1500" b="1" dirty="0"/>
              <a:t>Doppler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500" dirty="0"/>
              <a:t>1549 (2 W) + 1050 (2 W) -&gt; 626 (400 mW ?)</a:t>
            </a:r>
          </a:p>
        </p:txBody>
      </p:sp>
      <p:sp>
        <p:nvSpPr>
          <p:cNvPr id="3" name="ZoneTexte 2"/>
          <p:cNvSpPr txBox="1"/>
          <p:nvPr/>
        </p:nvSpPr>
        <p:spPr>
          <a:xfrm flipH="1">
            <a:off x="1356559" y="5941868"/>
            <a:ext cx="1617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13 U 19’’  rack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166513" y="1644036"/>
            <a:ext cx="2019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5-10 m </a:t>
            </a:r>
            <a:r>
              <a:rPr lang="fr-FR" dirty="0" err="1" smtClean="0"/>
              <a:t>fiber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788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626 nm DBR laser diode source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628650" y="2069848"/>
            <a:ext cx="7455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dirty="0"/>
              <a:t>F. Braun Institute Berlin, DBR laser diodes, ~50 mW at 626 nm, </a:t>
            </a:r>
            <a:r>
              <a:rPr lang="fr-FR" dirty="0" err="1"/>
              <a:t>awfull</a:t>
            </a:r>
            <a:r>
              <a:rPr lang="fr-FR" dirty="0"/>
              <a:t> mode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dirty="0"/>
              <a:t>Injection </a:t>
            </a:r>
            <a:r>
              <a:rPr lang="fr-FR" dirty="0" err="1"/>
              <a:t>locking</a:t>
            </a:r>
            <a:r>
              <a:rPr lang="fr-FR" dirty="0"/>
              <a:t> of a Fabry-</a:t>
            </a:r>
            <a:r>
              <a:rPr lang="fr-FR" dirty="0" err="1"/>
              <a:t>Perot</a:t>
            </a:r>
            <a:r>
              <a:rPr lang="fr-FR" dirty="0"/>
              <a:t> diode, ~100 mW at 626 nm, </a:t>
            </a:r>
            <a:r>
              <a:rPr lang="fr-FR" dirty="0" err="1"/>
              <a:t>nice</a:t>
            </a:r>
            <a:r>
              <a:rPr lang="fr-FR" dirty="0"/>
              <a:t> </a:t>
            </a:r>
            <a:r>
              <a:rPr lang="fr-FR" dirty="0" smtClean="0"/>
              <a:t>mode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628650" y="3500312"/>
            <a:ext cx="2416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err="1">
                <a:latin typeface="+mj-lt"/>
              </a:rPr>
              <a:t>Comparison</a:t>
            </a:r>
            <a:endParaRPr lang="fr-FR" sz="3600" dirty="0">
              <a:latin typeface="+mj-lt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48541" y="4393700"/>
            <a:ext cx="82657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Fiber</a:t>
            </a:r>
            <a:r>
              <a:rPr lang="fr-FR" dirty="0"/>
              <a:t> laser      </a:t>
            </a:r>
            <a:r>
              <a:rPr lang="fr-FR" dirty="0" err="1">
                <a:solidFill>
                  <a:srgbClr val="00B050"/>
                </a:solidFill>
              </a:rPr>
              <a:t>narrow</a:t>
            </a:r>
            <a:r>
              <a:rPr lang="fr-FR" dirty="0">
                <a:solidFill>
                  <a:srgbClr val="00B050"/>
                </a:solidFill>
              </a:rPr>
              <a:t> </a:t>
            </a:r>
            <a:r>
              <a:rPr lang="fr-FR" dirty="0" err="1">
                <a:solidFill>
                  <a:srgbClr val="00B050"/>
                </a:solidFill>
              </a:rPr>
              <a:t>linewidth</a:t>
            </a:r>
            <a:r>
              <a:rPr lang="fr-FR" dirty="0">
                <a:solidFill>
                  <a:srgbClr val="00B050"/>
                </a:solidFill>
              </a:rPr>
              <a:t> (&lt; 50 kHz in the UV), </a:t>
            </a:r>
            <a:r>
              <a:rPr lang="fr-FR" dirty="0" err="1">
                <a:solidFill>
                  <a:srgbClr val="00B050"/>
                </a:solidFill>
              </a:rPr>
              <a:t>easy</a:t>
            </a:r>
            <a:r>
              <a:rPr lang="fr-FR" dirty="0">
                <a:solidFill>
                  <a:srgbClr val="00B050"/>
                </a:solidFill>
              </a:rPr>
              <a:t> to </a:t>
            </a:r>
            <a:r>
              <a:rPr lang="fr-FR" dirty="0" err="1">
                <a:solidFill>
                  <a:srgbClr val="00B050"/>
                </a:solidFill>
              </a:rPr>
              <a:t>frequency</a:t>
            </a:r>
            <a:r>
              <a:rPr lang="fr-FR" dirty="0">
                <a:solidFill>
                  <a:srgbClr val="00B050"/>
                </a:solidFill>
              </a:rPr>
              <a:t> control, </a:t>
            </a:r>
            <a:br>
              <a:rPr lang="fr-FR" dirty="0">
                <a:solidFill>
                  <a:srgbClr val="00B050"/>
                </a:solidFill>
              </a:rPr>
            </a:br>
            <a:r>
              <a:rPr lang="fr-FR" dirty="0" smtClean="0">
                <a:solidFill>
                  <a:srgbClr val="00B050"/>
                </a:solidFill>
              </a:rPr>
              <a:t>                            </a:t>
            </a:r>
            <a:r>
              <a:rPr lang="fr-FR" dirty="0" err="1" smtClean="0">
                <a:solidFill>
                  <a:srgbClr val="00B050"/>
                </a:solidFill>
              </a:rPr>
              <a:t>remote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>
                <a:solidFill>
                  <a:srgbClr val="00B050"/>
                </a:solidFill>
              </a:rPr>
              <a:t>control</a:t>
            </a:r>
            <a:r>
              <a:rPr lang="fr-FR" dirty="0"/>
              <a:t>, </a:t>
            </a:r>
            <a:r>
              <a:rPr lang="fr-FR" dirty="0" err="1">
                <a:solidFill>
                  <a:srgbClr val="FF0000"/>
                </a:solidFill>
              </a:rPr>
              <a:t>expensive</a:t>
            </a:r>
            <a:endParaRPr lang="fr-FR" dirty="0">
              <a:solidFill>
                <a:srgbClr val="FF0000"/>
              </a:solidFill>
            </a:endParaRPr>
          </a:p>
          <a:p>
            <a:endParaRPr lang="fr-FR" dirty="0">
              <a:solidFill>
                <a:srgbClr val="FF0000"/>
              </a:solidFill>
            </a:endParaRPr>
          </a:p>
          <a:p>
            <a:r>
              <a:rPr lang="fr-FR" dirty="0"/>
              <a:t>DBR diode laser     </a:t>
            </a:r>
            <a:r>
              <a:rPr lang="fr-FR" dirty="0" err="1">
                <a:solidFill>
                  <a:srgbClr val="00B050"/>
                </a:solidFill>
              </a:rPr>
              <a:t>cheaper</a:t>
            </a:r>
            <a:r>
              <a:rPr lang="fr-FR" dirty="0"/>
              <a:t>, 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broader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linewidth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(1,4 MHz in the UV), </a:t>
            </a:r>
            <a:r>
              <a:rPr lang="fr-FR" dirty="0">
                <a:solidFill>
                  <a:srgbClr val="FF0000"/>
                </a:solidFill>
              </a:rPr>
              <a:t>to </a:t>
            </a:r>
            <a:r>
              <a:rPr lang="fr-FR" dirty="0" err="1">
                <a:solidFill>
                  <a:srgbClr val="FF0000"/>
                </a:solidFill>
              </a:rPr>
              <a:t>be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tightly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locked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93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SHG </a:t>
            </a:r>
            <a:r>
              <a:rPr lang="fr-FR" dirty="0" err="1" smtClean="0"/>
              <a:t>cavities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807" y="3111832"/>
            <a:ext cx="2668385" cy="1778924"/>
          </a:xfrm>
        </p:spPr>
      </p:pic>
      <p:cxnSp>
        <p:nvCxnSpPr>
          <p:cNvPr id="6" name="Connecteur droit avec flèche 5"/>
          <p:cNvCxnSpPr/>
          <p:nvPr/>
        </p:nvCxnSpPr>
        <p:spPr>
          <a:xfrm flipH="1">
            <a:off x="5600700" y="3590925"/>
            <a:ext cx="2533650" cy="7620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H="1">
            <a:off x="1838325" y="4629150"/>
            <a:ext cx="2114550" cy="38100"/>
          </a:xfrm>
          <a:prstGeom prst="straightConnector1">
            <a:avLst/>
          </a:prstGeom>
          <a:ln w="7302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7518722" y="3161482"/>
            <a:ext cx="101021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100" dirty="0"/>
              <a:t>626 nm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247576" y="4134922"/>
            <a:ext cx="101021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100" dirty="0"/>
              <a:t>313 nm</a:t>
            </a:r>
          </a:p>
        </p:txBody>
      </p:sp>
    </p:spTree>
    <p:extLst>
      <p:ext uri="{BB962C8B-B14F-4D97-AF65-F5344CB8AC3E}">
        <p14:creationId xmlns:p14="http://schemas.microsoft.com/office/powerpoint/2010/main" val="263820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Doppler and Raman </a:t>
            </a:r>
            <a:r>
              <a:rPr lang="fr-FR" dirty="0" err="1" smtClean="0"/>
              <a:t>beams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2226469"/>
            <a:ext cx="1638300" cy="3263504"/>
          </a:xfrm>
        </p:spPr>
        <p:txBody>
          <a:bodyPr/>
          <a:lstStyle/>
          <a:p>
            <a:r>
              <a:rPr lang="fr-FR" dirty="0" smtClean="0"/>
              <a:t>Doppler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Raman</a:t>
            </a: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2390775" y="2125266"/>
            <a:ext cx="6858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0" dirty="0"/>
              <a:t>SHG </a:t>
            </a:r>
            <a:r>
              <a:rPr lang="fr-FR" sz="1350" dirty="0" err="1"/>
              <a:t>cavity</a:t>
            </a:r>
            <a:endParaRPr lang="fr-FR" sz="1350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3686175" y="2125266"/>
            <a:ext cx="6858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0" dirty="0"/>
              <a:t>EOM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5076825" y="2125266"/>
            <a:ext cx="6858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0" dirty="0"/>
              <a:t>AOM</a:t>
            </a:r>
          </a:p>
        </p:txBody>
      </p:sp>
      <p:cxnSp>
        <p:nvCxnSpPr>
          <p:cNvPr id="8" name="Connecteur droit avec flèche 7"/>
          <p:cNvCxnSpPr>
            <a:stCxn id="4" idx="3"/>
            <a:endCxn id="5" idx="1"/>
          </p:cNvCxnSpPr>
          <p:nvPr/>
        </p:nvCxnSpPr>
        <p:spPr>
          <a:xfrm>
            <a:off x="3076575" y="2468166"/>
            <a:ext cx="609600" cy="0"/>
          </a:xfrm>
          <a:prstGeom prst="straightConnector1">
            <a:avLst/>
          </a:prstGeom>
          <a:ln w="635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>
            <a:stCxn id="5" idx="3"/>
            <a:endCxn id="6" idx="1"/>
          </p:cNvCxnSpPr>
          <p:nvPr/>
        </p:nvCxnSpPr>
        <p:spPr>
          <a:xfrm>
            <a:off x="4371975" y="2468166"/>
            <a:ext cx="704850" cy="0"/>
          </a:xfrm>
          <a:prstGeom prst="straightConnector1">
            <a:avLst/>
          </a:prstGeom>
          <a:ln w="635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5076825" y="2877064"/>
            <a:ext cx="133434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/>
              <a:t>ON/OFF</a:t>
            </a:r>
          </a:p>
          <a:p>
            <a:r>
              <a:rPr lang="fr-FR" sz="1350" dirty="0" err="1"/>
              <a:t>Intensity</a:t>
            </a:r>
            <a:r>
              <a:rPr lang="fr-FR" sz="1350" dirty="0"/>
              <a:t> control</a:t>
            </a:r>
          </a:p>
        </p:txBody>
      </p:sp>
      <p:cxnSp>
        <p:nvCxnSpPr>
          <p:cNvPr id="16" name="Connecteur droit avec flèche 15"/>
          <p:cNvCxnSpPr>
            <a:stCxn id="6" idx="3"/>
          </p:cNvCxnSpPr>
          <p:nvPr/>
        </p:nvCxnSpPr>
        <p:spPr>
          <a:xfrm>
            <a:off x="5762625" y="2468166"/>
            <a:ext cx="1609725" cy="0"/>
          </a:xfrm>
          <a:prstGeom prst="straightConnector1">
            <a:avLst/>
          </a:prstGeom>
          <a:ln w="635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à coins arrondis 17"/>
          <p:cNvSpPr/>
          <p:nvPr/>
        </p:nvSpPr>
        <p:spPr>
          <a:xfrm>
            <a:off x="2390775" y="4039791"/>
            <a:ext cx="6858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0" dirty="0"/>
              <a:t>SHG </a:t>
            </a:r>
            <a:r>
              <a:rPr lang="fr-FR" sz="1350" dirty="0" err="1"/>
              <a:t>cavity</a:t>
            </a:r>
            <a:endParaRPr lang="fr-FR" sz="1350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3467100" y="4039791"/>
            <a:ext cx="904875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0" dirty="0" err="1"/>
              <a:t>Beam</a:t>
            </a:r>
            <a:r>
              <a:rPr lang="fr-FR" sz="1350" dirty="0"/>
              <a:t> splitter</a:t>
            </a:r>
          </a:p>
        </p:txBody>
      </p:sp>
      <p:sp>
        <p:nvSpPr>
          <p:cNvPr id="20" name="Rectangle à coins arrondis 19"/>
          <p:cNvSpPr/>
          <p:nvPr/>
        </p:nvSpPr>
        <p:spPr>
          <a:xfrm>
            <a:off x="5034518" y="4039791"/>
            <a:ext cx="1185307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0" dirty="0"/>
              <a:t>Double </a:t>
            </a:r>
            <a:r>
              <a:rPr lang="fr-FR" sz="1350" dirty="0" err="1"/>
              <a:t>pass</a:t>
            </a:r>
            <a:r>
              <a:rPr lang="fr-FR" sz="1350" dirty="0"/>
              <a:t> </a:t>
            </a:r>
          </a:p>
          <a:p>
            <a:pPr algn="ctr"/>
            <a:r>
              <a:rPr lang="fr-FR" sz="1350" dirty="0"/>
              <a:t>AOM 312,5 MHz</a:t>
            </a:r>
          </a:p>
        </p:txBody>
      </p:sp>
      <p:sp>
        <p:nvSpPr>
          <p:cNvPr id="22" name="Rectangle à coins arrondis 21"/>
          <p:cNvSpPr/>
          <p:nvPr/>
        </p:nvSpPr>
        <p:spPr>
          <a:xfrm>
            <a:off x="5034518" y="4933436"/>
            <a:ext cx="1185307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0" dirty="0"/>
              <a:t>Double </a:t>
            </a:r>
            <a:r>
              <a:rPr lang="fr-FR" sz="1350" dirty="0" err="1"/>
              <a:t>pass</a:t>
            </a:r>
            <a:r>
              <a:rPr lang="fr-FR" sz="1350" dirty="0"/>
              <a:t> </a:t>
            </a:r>
          </a:p>
          <a:p>
            <a:pPr algn="ctr"/>
            <a:r>
              <a:rPr lang="fr-FR" sz="1350" dirty="0"/>
              <a:t>AOM 312,5 MHz</a:t>
            </a:r>
          </a:p>
        </p:txBody>
      </p:sp>
      <p:cxnSp>
        <p:nvCxnSpPr>
          <p:cNvPr id="24" name="Connecteur droit avec flèche 23"/>
          <p:cNvCxnSpPr>
            <a:stCxn id="18" idx="3"/>
            <a:endCxn id="19" idx="1"/>
          </p:cNvCxnSpPr>
          <p:nvPr/>
        </p:nvCxnSpPr>
        <p:spPr>
          <a:xfrm>
            <a:off x="3076575" y="4382691"/>
            <a:ext cx="390525" cy="0"/>
          </a:xfrm>
          <a:prstGeom prst="straightConnector1">
            <a:avLst/>
          </a:prstGeom>
          <a:ln w="635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>
            <a:stCxn id="19" idx="3"/>
            <a:endCxn id="20" idx="1"/>
          </p:cNvCxnSpPr>
          <p:nvPr/>
        </p:nvCxnSpPr>
        <p:spPr>
          <a:xfrm>
            <a:off x="4371975" y="4382691"/>
            <a:ext cx="662543" cy="0"/>
          </a:xfrm>
          <a:prstGeom prst="straightConnector1">
            <a:avLst/>
          </a:prstGeom>
          <a:ln w="635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>
            <a:stCxn id="20" idx="3"/>
          </p:cNvCxnSpPr>
          <p:nvPr/>
        </p:nvCxnSpPr>
        <p:spPr>
          <a:xfrm>
            <a:off x="6219825" y="4382691"/>
            <a:ext cx="900668" cy="0"/>
          </a:xfrm>
          <a:prstGeom prst="straightConnector1">
            <a:avLst/>
          </a:prstGeom>
          <a:ln w="635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>
            <a:stCxn id="22" idx="3"/>
          </p:cNvCxnSpPr>
          <p:nvPr/>
        </p:nvCxnSpPr>
        <p:spPr>
          <a:xfrm>
            <a:off x="6219825" y="5276336"/>
            <a:ext cx="1010206" cy="0"/>
          </a:xfrm>
          <a:prstGeom prst="straightConnector1">
            <a:avLst/>
          </a:prstGeom>
          <a:ln w="635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en angle 33"/>
          <p:cNvCxnSpPr>
            <a:stCxn id="19" idx="2"/>
            <a:endCxn id="22" idx="1"/>
          </p:cNvCxnSpPr>
          <p:nvPr/>
        </p:nvCxnSpPr>
        <p:spPr>
          <a:xfrm rot="16200000" flipH="1">
            <a:off x="4201656" y="4443473"/>
            <a:ext cx="550745" cy="1114980"/>
          </a:xfrm>
          <a:prstGeom prst="bentConnector2">
            <a:avLst/>
          </a:prstGeom>
          <a:ln w="635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7207516" y="4462584"/>
            <a:ext cx="1763817" cy="7155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350" dirty="0"/>
              <a:t>Phase </a:t>
            </a:r>
            <a:r>
              <a:rPr lang="fr-FR" sz="1350" dirty="0" err="1"/>
              <a:t>coherent</a:t>
            </a:r>
            <a:r>
              <a:rPr lang="fr-FR" sz="1350" dirty="0"/>
              <a:t> </a:t>
            </a:r>
          </a:p>
          <a:p>
            <a:pPr algn="ctr"/>
            <a:r>
              <a:rPr lang="fr-FR" sz="1350" dirty="0"/>
              <a:t>Raman </a:t>
            </a:r>
            <a:r>
              <a:rPr lang="fr-FR" sz="1350" dirty="0" err="1"/>
              <a:t>beams</a:t>
            </a:r>
            <a:r>
              <a:rPr lang="fr-FR" sz="1350" dirty="0"/>
              <a:t> </a:t>
            </a:r>
          </a:p>
          <a:p>
            <a:pPr algn="ctr"/>
            <a:r>
              <a:rPr lang="fr-FR" sz="1350" dirty="0" err="1"/>
              <a:t>separated</a:t>
            </a:r>
            <a:r>
              <a:rPr lang="fr-FR" sz="1350" dirty="0"/>
              <a:t> by 1,25 GHz</a:t>
            </a:r>
          </a:p>
        </p:txBody>
      </p:sp>
      <p:cxnSp>
        <p:nvCxnSpPr>
          <p:cNvPr id="38" name="Connecteur droit 37"/>
          <p:cNvCxnSpPr/>
          <p:nvPr/>
        </p:nvCxnSpPr>
        <p:spPr>
          <a:xfrm flipH="1">
            <a:off x="6800850" y="2292211"/>
            <a:ext cx="319643" cy="38380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 flipV="1">
            <a:off x="6965434" y="1972413"/>
            <a:ext cx="11589" cy="488753"/>
          </a:xfrm>
          <a:prstGeom prst="straightConnector1">
            <a:avLst/>
          </a:prstGeom>
          <a:ln w="635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/>
        </p:nvSpPr>
        <p:spPr>
          <a:xfrm>
            <a:off x="7488963" y="2329666"/>
            <a:ext cx="10741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/>
              <a:t>Capture </a:t>
            </a:r>
            <a:r>
              <a:rPr lang="fr-FR" sz="1350" dirty="0" err="1"/>
              <a:t>trap</a:t>
            </a:r>
            <a:endParaRPr lang="fr-FR" sz="1350" dirty="0"/>
          </a:p>
        </p:txBody>
      </p:sp>
      <p:sp>
        <p:nvSpPr>
          <p:cNvPr id="44" name="ZoneTexte 43"/>
          <p:cNvSpPr txBox="1"/>
          <p:nvPr/>
        </p:nvSpPr>
        <p:spPr>
          <a:xfrm>
            <a:off x="6447478" y="1587940"/>
            <a:ext cx="115185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 err="1"/>
              <a:t>Precision</a:t>
            </a:r>
            <a:r>
              <a:rPr lang="fr-FR" sz="1350" dirty="0"/>
              <a:t> </a:t>
            </a:r>
            <a:r>
              <a:rPr lang="fr-FR" sz="1350" dirty="0" err="1"/>
              <a:t>trap</a:t>
            </a:r>
            <a:endParaRPr lang="fr-FR" sz="1350" dirty="0"/>
          </a:p>
        </p:txBody>
      </p:sp>
      <p:sp>
        <p:nvSpPr>
          <p:cNvPr id="45" name="ZoneTexte 44"/>
          <p:cNvSpPr txBox="1"/>
          <p:nvPr/>
        </p:nvSpPr>
        <p:spPr>
          <a:xfrm>
            <a:off x="7120492" y="3828203"/>
            <a:ext cx="115185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 err="1"/>
              <a:t>Precision</a:t>
            </a:r>
            <a:r>
              <a:rPr lang="fr-FR" sz="1350" dirty="0"/>
              <a:t> </a:t>
            </a:r>
            <a:r>
              <a:rPr lang="fr-FR" sz="1350" dirty="0" err="1"/>
              <a:t>trap</a:t>
            </a:r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304494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On the to do </a:t>
            </a:r>
            <a:r>
              <a:rPr lang="fr-FR" dirty="0" err="1" smtClean="0"/>
              <a:t>list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2264569"/>
            <a:ext cx="7886700" cy="2955131"/>
          </a:xfrm>
        </p:spPr>
        <p:txBody>
          <a:bodyPr>
            <a:normAutofit fontScale="92500" lnSpcReduction="20000"/>
          </a:bodyPr>
          <a:lstStyle/>
          <a:p>
            <a:r>
              <a:rPr lang="fr-FR" dirty="0" err="1" smtClean="0"/>
              <a:t>Build</a:t>
            </a:r>
            <a:r>
              <a:rPr lang="fr-FR" dirty="0" smtClean="0"/>
              <a:t> a new SHG </a:t>
            </a:r>
            <a:r>
              <a:rPr lang="fr-FR" dirty="0" err="1" smtClean="0"/>
              <a:t>cavity</a:t>
            </a:r>
            <a:r>
              <a:rPr lang="fr-FR" dirty="0" smtClean="0"/>
              <a:t> for the second laser</a:t>
            </a:r>
          </a:p>
          <a:p>
            <a:endParaRPr lang="fr-FR" dirty="0"/>
          </a:p>
          <a:p>
            <a:r>
              <a:rPr lang="fr-FR" dirty="0" err="1" smtClean="0"/>
              <a:t>Implement</a:t>
            </a:r>
            <a:r>
              <a:rPr lang="fr-FR" dirty="0" smtClean="0"/>
              <a:t> the double </a:t>
            </a:r>
            <a:r>
              <a:rPr lang="fr-FR" dirty="0" err="1" smtClean="0"/>
              <a:t>pass</a:t>
            </a:r>
            <a:r>
              <a:rPr lang="fr-FR" dirty="0" smtClean="0"/>
              <a:t> AOM </a:t>
            </a:r>
            <a:r>
              <a:rPr lang="fr-FR" dirty="0" err="1" smtClean="0"/>
              <a:t>systems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Find</a:t>
            </a:r>
            <a:r>
              <a:rPr lang="fr-FR" dirty="0" smtClean="0"/>
              <a:t> money for a second </a:t>
            </a:r>
            <a:r>
              <a:rPr lang="fr-FR" dirty="0" err="1" smtClean="0"/>
              <a:t>fiber</a:t>
            </a:r>
            <a:r>
              <a:rPr lang="fr-FR" dirty="0" smtClean="0"/>
              <a:t> laser system</a:t>
            </a:r>
          </a:p>
          <a:p>
            <a:endParaRPr lang="fr-FR" dirty="0"/>
          </a:p>
          <a:p>
            <a:r>
              <a:rPr lang="fr-FR" dirty="0" err="1" smtClean="0"/>
              <a:t>Buy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rgbClr val="0070C0"/>
                </a:solidFill>
              </a:rPr>
              <a:t>UV </a:t>
            </a:r>
            <a:r>
              <a:rPr lang="fr-FR" b="1" dirty="0" err="1" smtClean="0">
                <a:solidFill>
                  <a:srgbClr val="0070C0"/>
                </a:solidFill>
              </a:rPr>
              <a:t>optical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b="1" dirty="0" err="1" smtClean="0">
                <a:solidFill>
                  <a:srgbClr val="0070C0"/>
                </a:solidFill>
              </a:rPr>
              <a:t>fibers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dirty="0" smtClean="0"/>
              <a:t>to couple to the vacuum </a:t>
            </a:r>
            <a:r>
              <a:rPr lang="fr-FR" dirty="0" err="1" smtClean="0"/>
              <a:t>chamber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934075" y="2505053"/>
            <a:ext cx="249613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 err="1">
                <a:solidFill>
                  <a:srgbClr val="00B050"/>
                </a:solidFill>
              </a:rPr>
              <a:t>We</a:t>
            </a:r>
            <a:r>
              <a:rPr lang="fr-FR" sz="1350" dirty="0">
                <a:solidFill>
                  <a:srgbClr val="00B050"/>
                </a:solidFill>
              </a:rPr>
              <a:t> have the </a:t>
            </a:r>
            <a:r>
              <a:rPr lang="fr-FR" sz="1350" dirty="0" err="1">
                <a:solidFill>
                  <a:srgbClr val="00B050"/>
                </a:solidFill>
              </a:rPr>
              <a:t>optical</a:t>
            </a:r>
            <a:r>
              <a:rPr lang="fr-FR" sz="1350" dirty="0">
                <a:solidFill>
                  <a:srgbClr val="00B050"/>
                </a:solidFill>
              </a:rPr>
              <a:t> components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934075" y="3379015"/>
            <a:ext cx="23896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 err="1">
                <a:solidFill>
                  <a:srgbClr val="00B050"/>
                </a:solidFill>
              </a:rPr>
              <a:t>We</a:t>
            </a:r>
            <a:r>
              <a:rPr lang="fr-FR" sz="1350" dirty="0">
                <a:solidFill>
                  <a:srgbClr val="00B050"/>
                </a:solidFill>
              </a:rPr>
              <a:t> have the </a:t>
            </a:r>
            <a:r>
              <a:rPr lang="fr-FR" sz="1350" dirty="0" err="1">
                <a:solidFill>
                  <a:srgbClr val="00B050"/>
                </a:solidFill>
              </a:rPr>
              <a:t>AOM’s</a:t>
            </a:r>
            <a:r>
              <a:rPr lang="fr-FR" sz="1350" dirty="0">
                <a:solidFill>
                  <a:srgbClr val="00B050"/>
                </a:solidFill>
              </a:rPr>
              <a:t> and drivers</a:t>
            </a:r>
          </a:p>
        </p:txBody>
      </p:sp>
    </p:spTree>
    <p:extLst>
      <p:ext uri="{BB962C8B-B14F-4D97-AF65-F5344CB8AC3E}">
        <p14:creationId xmlns:p14="http://schemas.microsoft.com/office/powerpoint/2010/main" val="384519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5853" y="900233"/>
            <a:ext cx="2349568" cy="145589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2204" y="110602"/>
            <a:ext cx="7886700" cy="1325563"/>
          </a:xfrm>
        </p:spPr>
        <p:txBody>
          <a:bodyPr/>
          <a:lstStyle/>
          <a:p>
            <a:r>
              <a:rPr lang="fr-FR" dirty="0" smtClean="0"/>
              <a:t>UV </a:t>
            </a:r>
            <a:r>
              <a:rPr lang="fr-FR" dirty="0" err="1" smtClean="0"/>
              <a:t>optical</a:t>
            </a:r>
            <a:r>
              <a:rPr lang="fr-FR" dirty="0" smtClean="0"/>
              <a:t> </a:t>
            </a:r>
            <a:r>
              <a:rPr lang="fr-FR" dirty="0" err="1" smtClean="0"/>
              <a:t>fibers</a:t>
            </a:r>
            <a:r>
              <a:rPr lang="fr-FR" dirty="0" smtClean="0"/>
              <a:t>, the </a:t>
            </a:r>
            <a:r>
              <a:rPr lang="fr-FR" dirty="0" err="1" smtClean="0"/>
              <a:t>recipes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83668" y="2241372"/>
            <a:ext cx="6145208" cy="2793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buFont typeface="+mj-lt"/>
              <a:buAutoNum type="arabicPeriod"/>
            </a:pPr>
            <a:r>
              <a:rPr lang="fr-FR" sz="1350" dirty="0" err="1"/>
              <a:t>P</a:t>
            </a:r>
            <a:r>
              <a:rPr lang="fr-FR" dirty="0" err="1"/>
              <a:t>urchase</a:t>
            </a:r>
            <a:r>
              <a:rPr lang="fr-FR" dirty="0"/>
              <a:t> NKT </a:t>
            </a:r>
            <a:r>
              <a:rPr lang="fr-FR" dirty="0" err="1"/>
              <a:t>fibers</a:t>
            </a:r>
            <a:r>
              <a:rPr lang="fr-FR" dirty="0"/>
              <a:t> or </a:t>
            </a:r>
            <a:r>
              <a:rPr lang="fr-FR" dirty="0" err="1"/>
              <a:t>Xblue</a:t>
            </a:r>
            <a:r>
              <a:rPr lang="fr-FR" dirty="0"/>
              <a:t> </a:t>
            </a:r>
            <a:r>
              <a:rPr lang="fr-FR" dirty="0" err="1"/>
              <a:t>fibers</a:t>
            </a:r>
            <a:r>
              <a:rPr lang="fr-FR" dirty="0"/>
              <a:t>, </a:t>
            </a:r>
            <a:r>
              <a:rPr lang="fr-FR" dirty="0" err="1"/>
              <a:t>photonic</a:t>
            </a:r>
            <a:r>
              <a:rPr lang="fr-FR" dirty="0"/>
              <a:t> band gap </a:t>
            </a:r>
            <a:r>
              <a:rPr lang="fr-FR" dirty="0" err="1"/>
              <a:t>fibers</a:t>
            </a:r>
            <a:endParaRPr lang="fr-FR" dirty="0"/>
          </a:p>
          <a:p>
            <a:pPr marL="257175" indent="-257175">
              <a:buFont typeface="+mj-lt"/>
              <a:buAutoNum type="arabicPeriod"/>
            </a:pPr>
            <a:r>
              <a:rPr lang="fr-FR" dirty="0" err="1"/>
              <a:t>Load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H</a:t>
            </a:r>
            <a:r>
              <a:rPr lang="fr-FR" baseline="-25000" dirty="0"/>
              <a:t>2</a:t>
            </a:r>
            <a:r>
              <a:rPr lang="fr-FR" dirty="0"/>
              <a:t> (1-2 </a:t>
            </a:r>
            <a:r>
              <a:rPr lang="fr-FR" dirty="0" err="1"/>
              <a:t>weeks</a:t>
            </a:r>
            <a:r>
              <a:rPr lang="fr-FR" dirty="0"/>
              <a:t> </a:t>
            </a:r>
            <a:r>
              <a:rPr lang="fr-FR" dirty="0" err="1"/>
              <a:t>under</a:t>
            </a:r>
            <a:r>
              <a:rPr lang="fr-FR" dirty="0"/>
              <a:t> 100-200 Bar)</a:t>
            </a:r>
          </a:p>
          <a:p>
            <a:pPr marL="257175" indent="-257175">
              <a:buFont typeface="+mj-lt"/>
              <a:buAutoNum type="arabicPeriod"/>
            </a:pPr>
            <a:r>
              <a:rPr lang="fr-FR" dirty="0"/>
              <a:t>Collapse the ends</a:t>
            </a:r>
          </a:p>
          <a:p>
            <a:pPr marL="257175" indent="-257175">
              <a:buFont typeface="+mj-lt"/>
              <a:buAutoNum type="arabicPeriod"/>
            </a:pPr>
            <a:r>
              <a:rPr lang="fr-FR" dirty="0"/>
              <a:t>Put in the </a:t>
            </a:r>
            <a:r>
              <a:rPr lang="fr-FR" dirty="0" err="1"/>
              <a:t>fridge</a:t>
            </a:r>
            <a:r>
              <a:rPr lang="fr-FR" dirty="0"/>
              <a:t> (-20°… -80°C)</a:t>
            </a:r>
          </a:p>
          <a:p>
            <a:pPr marL="257175" indent="-257175">
              <a:buFont typeface="+mj-lt"/>
              <a:buAutoNum type="arabicPeriod"/>
            </a:pPr>
            <a:r>
              <a:rPr lang="fr-FR" dirty="0" err="1"/>
              <a:t>Take</a:t>
            </a:r>
            <a:r>
              <a:rPr lang="fr-FR" dirty="0"/>
              <a:t> the </a:t>
            </a:r>
            <a:r>
              <a:rPr lang="fr-FR" dirty="0" err="1"/>
              <a:t>length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need</a:t>
            </a:r>
            <a:endParaRPr lang="fr-FR" dirty="0"/>
          </a:p>
          <a:p>
            <a:pPr marL="257175" indent="-257175">
              <a:buFont typeface="+mj-lt"/>
              <a:buAutoNum type="arabicPeriod"/>
            </a:pPr>
            <a:r>
              <a:rPr lang="fr-FR" dirty="0"/>
              <a:t>Cut, </a:t>
            </a:r>
            <a:r>
              <a:rPr lang="fr-FR" dirty="0" err="1"/>
              <a:t>polish</a:t>
            </a:r>
            <a:r>
              <a:rPr lang="fr-FR" dirty="0"/>
              <a:t>, collapse the ends</a:t>
            </a:r>
          </a:p>
          <a:p>
            <a:pPr marL="257175" indent="-257175">
              <a:buFont typeface="+mj-lt"/>
              <a:buAutoNum type="arabicPeriod"/>
            </a:pPr>
            <a:r>
              <a:rPr lang="fr-FR" dirty="0" err="1"/>
              <a:t>Connectorize</a:t>
            </a:r>
            <a:endParaRPr lang="fr-FR" dirty="0"/>
          </a:p>
          <a:p>
            <a:pPr marL="257175" indent="-257175">
              <a:buFont typeface="+mj-lt"/>
              <a:buAutoNum type="arabicPeriod"/>
            </a:pPr>
            <a:r>
              <a:rPr lang="fr-FR" dirty="0"/>
              <a:t>Expose to UV (313 nm)</a:t>
            </a:r>
          </a:p>
          <a:p>
            <a:pPr marL="257175" indent="-257175">
              <a:buFont typeface="+mj-lt"/>
              <a:buAutoNum type="arabicPeriod"/>
            </a:pPr>
            <a:r>
              <a:rPr lang="fr-FR" dirty="0" err="1"/>
              <a:t>That’s</a:t>
            </a:r>
            <a:r>
              <a:rPr lang="fr-FR" dirty="0"/>
              <a:t> </a:t>
            </a:r>
            <a:r>
              <a:rPr lang="fr-FR" dirty="0" err="1"/>
              <a:t>done</a:t>
            </a:r>
            <a:endParaRPr lang="fr-FR" dirty="0"/>
          </a:p>
          <a:p>
            <a:pPr marL="257175" indent="-257175">
              <a:buFont typeface="+mj-lt"/>
              <a:buAutoNum type="arabicPeriod"/>
            </a:pPr>
            <a:endParaRPr lang="fr-FR" sz="1350" dirty="0"/>
          </a:p>
        </p:txBody>
      </p:sp>
      <p:sp>
        <p:nvSpPr>
          <p:cNvPr id="5" name="ZoneTexte 4"/>
          <p:cNvSpPr txBox="1"/>
          <p:nvPr/>
        </p:nvSpPr>
        <p:spPr>
          <a:xfrm>
            <a:off x="3298802" y="4137986"/>
            <a:ext cx="5937266" cy="1685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buFont typeface="+mj-lt"/>
              <a:buAutoNum type="arabicPeriod"/>
            </a:pPr>
            <a:r>
              <a:rPr lang="fr-FR" dirty="0" err="1"/>
              <a:t>Buy</a:t>
            </a:r>
            <a:r>
              <a:rPr lang="fr-FR" dirty="0"/>
              <a:t> a patch </a:t>
            </a:r>
            <a:r>
              <a:rPr lang="fr-FR" dirty="0" err="1"/>
              <a:t>cord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the </a:t>
            </a:r>
            <a:r>
              <a:rPr lang="fr-FR" dirty="0" err="1"/>
              <a:t>desired</a:t>
            </a:r>
            <a:r>
              <a:rPr lang="fr-FR" dirty="0"/>
              <a:t> </a:t>
            </a:r>
            <a:r>
              <a:rPr lang="fr-FR" dirty="0" err="1"/>
              <a:t>length</a:t>
            </a:r>
            <a:r>
              <a:rPr lang="fr-FR" dirty="0"/>
              <a:t> (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connectors</a:t>
            </a:r>
            <a:r>
              <a:rPr lang="fr-FR" dirty="0"/>
              <a:t>)</a:t>
            </a:r>
          </a:p>
          <a:p>
            <a:pPr marL="257175" indent="-257175">
              <a:buFont typeface="+mj-lt"/>
              <a:buAutoNum type="arabicPeriod"/>
            </a:pPr>
            <a:r>
              <a:rPr lang="fr-FR" dirty="0" err="1"/>
              <a:t>Load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H</a:t>
            </a:r>
            <a:r>
              <a:rPr lang="fr-FR" baseline="-25000" dirty="0"/>
              <a:t>2</a:t>
            </a:r>
          </a:p>
          <a:p>
            <a:pPr marL="257175" indent="-257175">
              <a:buFont typeface="+mj-lt"/>
              <a:buAutoNum type="arabicPeriod"/>
            </a:pPr>
            <a:r>
              <a:rPr lang="fr-FR" dirty="0"/>
              <a:t>Put in the </a:t>
            </a:r>
            <a:r>
              <a:rPr lang="fr-FR" dirty="0" err="1"/>
              <a:t>fridge</a:t>
            </a:r>
            <a:endParaRPr lang="fr-FR" dirty="0"/>
          </a:p>
          <a:p>
            <a:pPr marL="257175" indent="-257175">
              <a:buFont typeface="+mj-lt"/>
              <a:buAutoNum type="arabicPeriod"/>
            </a:pPr>
            <a:r>
              <a:rPr lang="fr-FR" dirty="0"/>
              <a:t>Expose to UV</a:t>
            </a:r>
          </a:p>
          <a:p>
            <a:pPr marL="257175" indent="-257175">
              <a:buFont typeface="+mj-lt"/>
              <a:buAutoNum type="arabicPeriod"/>
            </a:pPr>
            <a:r>
              <a:rPr lang="fr-FR" dirty="0" err="1"/>
              <a:t>That’s</a:t>
            </a:r>
            <a:r>
              <a:rPr lang="fr-FR" dirty="0"/>
              <a:t> </a:t>
            </a:r>
            <a:r>
              <a:rPr lang="fr-FR" dirty="0" err="1"/>
              <a:t>done</a:t>
            </a:r>
            <a:endParaRPr lang="fr-FR" dirty="0"/>
          </a:p>
          <a:p>
            <a:endParaRPr lang="fr-FR" sz="1350" dirty="0"/>
          </a:p>
        </p:txBody>
      </p:sp>
      <p:sp>
        <p:nvSpPr>
          <p:cNvPr id="7" name="Forme libre 6"/>
          <p:cNvSpPr/>
          <p:nvPr/>
        </p:nvSpPr>
        <p:spPr>
          <a:xfrm>
            <a:off x="4749437" y="2722726"/>
            <a:ext cx="1981200" cy="252290"/>
          </a:xfrm>
          <a:custGeom>
            <a:avLst/>
            <a:gdLst>
              <a:gd name="connsiteX0" fmla="*/ 2641600 w 2641600"/>
              <a:gd name="connsiteY0" fmla="*/ 143629 h 336386"/>
              <a:gd name="connsiteX1" fmla="*/ 774700 w 2641600"/>
              <a:gd name="connsiteY1" fmla="*/ 334129 h 336386"/>
              <a:gd name="connsiteX2" fmla="*/ 241300 w 2641600"/>
              <a:gd name="connsiteY2" fmla="*/ 29329 h 336386"/>
              <a:gd name="connsiteX3" fmla="*/ 0 w 2641600"/>
              <a:gd name="connsiteY3" fmla="*/ 29329 h 336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1600" h="336386">
                <a:moveTo>
                  <a:pt x="2641600" y="143629"/>
                </a:moveTo>
                <a:cubicBezTo>
                  <a:pt x="1908175" y="248404"/>
                  <a:pt x="1174750" y="353179"/>
                  <a:pt x="774700" y="334129"/>
                </a:cubicBezTo>
                <a:cubicBezTo>
                  <a:pt x="374650" y="315079"/>
                  <a:pt x="370417" y="80129"/>
                  <a:pt x="241300" y="29329"/>
                </a:cubicBezTo>
                <a:cubicBezTo>
                  <a:pt x="112183" y="-21471"/>
                  <a:pt x="56091" y="3929"/>
                  <a:pt x="0" y="2932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8" name="ZoneTexte 7"/>
          <p:cNvSpPr txBox="1"/>
          <p:nvPr/>
        </p:nvSpPr>
        <p:spPr>
          <a:xfrm rot="648379">
            <a:off x="354100" y="5665674"/>
            <a:ext cx="5617628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600" dirty="0"/>
              <a:t>H</a:t>
            </a:r>
            <a:r>
              <a:rPr lang="fr-FR" sz="1600" baseline="-25000" dirty="0"/>
              <a:t>2</a:t>
            </a:r>
            <a:r>
              <a:rPr lang="fr-FR" sz="1600" dirty="0"/>
              <a:t> </a:t>
            </a:r>
            <a:r>
              <a:rPr lang="fr-FR" sz="1600" dirty="0" err="1"/>
              <a:t>chemically</a:t>
            </a:r>
            <a:r>
              <a:rPr lang="fr-FR" sz="1600" dirty="0"/>
              <a:t> cure the </a:t>
            </a:r>
            <a:r>
              <a:rPr lang="fr-FR" sz="1600" dirty="0" err="1"/>
              <a:t>defects</a:t>
            </a:r>
            <a:r>
              <a:rPr lang="fr-FR" sz="1600" dirty="0"/>
              <a:t> </a:t>
            </a:r>
            <a:r>
              <a:rPr lang="fr-FR" sz="1600" dirty="0" err="1"/>
              <a:t>that</a:t>
            </a:r>
            <a:r>
              <a:rPr lang="fr-FR" sz="1600" dirty="0"/>
              <a:t> </a:t>
            </a:r>
            <a:r>
              <a:rPr lang="fr-FR" sz="1600" dirty="0" err="1"/>
              <a:t>could</a:t>
            </a:r>
            <a:r>
              <a:rPr lang="fr-FR" sz="1600" dirty="0"/>
              <a:t> </a:t>
            </a:r>
            <a:r>
              <a:rPr lang="fr-FR" sz="1600" dirty="0" err="1"/>
              <a:t>become</a:t>
            </a:r>
            <a:r>
              <a:rPr lang="fr-FR" sz="1600" dirty="0"/>
              <a:t> </a:t>
            </a:r>
            <a:r>
              <a:rPr lang="fr-FR" sz="1600" dirty="0" err="1"/>
              <a:t>colored</a:t>
            </a:r>
            <a:r>
              <a:rPr lang="fr-FR" sz="1600" dirty="0"/>
              <a:t>-center </a:t>
            </a:r>
          </a:p>
          <a:p>
            <a:r>
              <a:rPr lang="fr-FR" sz="1600" dirty="0"/>
              <a:t>          </a:t>
            </a:r>
            <a:r>
              <a:rPr lang="fr-FR" sz="1600" dirty="0" err="1"/>
              <a:t>under</a:t>
            </a:r>
            <a:r>
              <a:rPr lang="fr-FR" sz="1600" dirty="0"/>
              <a:t> UV irradiation and </a:t>
            </a:r>
            <a:r>
              <a:rPr lang="fr-FR" sz="1600" dirty="0" err="1"/>
              <a:t>make</a:t>
            </a:r>
            <a:r>
              <a:rPr lang="fr-FR" sz="1600" dirty="0"/>
              <a:t> the </a:t>
            </a:r>
            <a:r>
              <a:rPr lang="fr-FR" sz="1600" dirty="0" err="1"/>
              <a:t>fiber</a:t>
            </a:r>
            <a:r>
              <a:rPr lang="fr-FR" sz="1600" dirty="0"/>
              <a:t> </a:t>
            </a:r>
            <a:r>
              <a:rPr lang="fr-FR" sz="1600" dirty="0" err="1"/>
              <a:t>absorbing</a:t>
            </a:r>
            <a:endParaRPr lang="fr-FR" sz="1600" dirty="0"/>
          </a:p>
        </p:txBody>
      </p:sp>
      <p:cxnSp>
        <p:nvCxnSpPr>
          <p:cNvPr id="10" name="Connecteur en arc 9"/>
          <p:cNvCxnSpPr>
            <a:endCxn id="8" idx="0"/>
          </p:cNvCxnSpPr>
          <p:nvPr/>
        </p:nvCxnSpPr>
        <p:spPr>
          <a:xfrm rot="16200000" flipH="1">
            <a:off x="2426949" y="4880074"/>
            <a:ext cx="1292222" cy="289348"/>
          </a:xfrm>
          <a:prstGeom prst="curvedConnector3">
            <a:avLst>
              <a:gd name="adj1" fmla="val 50000"/>
            </a:avLst>
          </a:prstGeom>
          <a:ln w="19050"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 rot="20584953">
            <a:off x="5035178" y="2847813"/>
            <a:ext cx="3480825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600" dirty="0"/>
              <a:t>Simple diffusion </a:t>
            </a:r>
            <a:r>
              <a:rPr lang="fr-FR" sz="1600" dirty="0" err="1"/>
              <a:t>process</a:t>
            </a:r>
            <a:r>
              <a:rPr lang="fr-FR" sz="1600" dirty="0"/>
              <a:t> of H</a:t>
            </a:r>
            <a:r>
              <a:rPr lang="fr-FR" sz="1600" baseline="-25000" dirty="0"/>
              <a:t>2</a:t>
            </a:r>
            <a:r>
              <a:rPr lang="fr-FR" sz="1600" dirty="0"/>
              <a:t> </a:t>
            </a:r>
            <a:r>
              <a:rPr lang="fr-FR" sz="1600" dirty="0" err="1"/>
              <a:t>into</a:t>
            </a:r>
            <a:r>
              <a:rPr lang="fr-FR" sz="1600" dirty="0"/>
              <a:t> SiO</a:t>
            </a:r>
            <a:r>
              <a:rPr lang="fr-FR" sz="1600" baseline="-25000" dirty="0"/>
              <a:t>2</a:t>
            </a:r>
            <a:r>
              <a:rPr lang="fr-FR" sz="1600" dirty="0"/>
              <a:t>.</a:t>
            </a:r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5818472" y="1254292"/>
            <a:ext cx="736333" cy="736333"/>
          </a:xfrm>
          <a:prstGeom prst="straightConnector1">
            <a:avLst/>
          </a:prstGeom>
          <a:ln w="349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5393692" y="1972097"/>
            <a:ext cx="63190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/>
              <a:t>10 µm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949269" y="1116183"/>
            <a:ext cx="1975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NKT LMA-10UV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 rot="20821326">
            <a:off x="6340855" y="3587359"/>
            <a:ext cx="230921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Alphanov</a:t>
            </a:r>
            <a:r>
              <a:rPr lang="fr-FR" dirty="0" smtClean="0"/>
              <a:t> in Bordeaux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6167447" y="4601223"/>
            <a:ext cx="2222931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Several</a:t>
            </a:r>
            <a:r>
              <a:rPr lang="fr-FR" sz="1400" dirty="0" smtClean="0"/>
              <a:t> </a:t>
            </a:r>
            <a:r>
              <a:rPr lang="fr-FR" sz="1400" dirty="0" err="1" smtClean="0"/>
              <a:t>companies</a:t>
            </a:r>
            <a:endParaRPr lang="fr-FR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/>
              <a:t>AOS </a:t>
            </a:r>
            <a:r>
              <a:rPr lang="fr-FR" sz="1400" dirty="0" err="1" smtClean="0"/>
              <a:t>Dresden</a:t>
            </a:r>
            <a:endParaRPr lang="fr-FR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/>
              <a:t>Lab</a:t>
            </a:r>
            <a:r>
              <a:rPr lang="fr-FR" sz="1400" dirty="0" smtClean="0"/>
              <a:t> in Bordeaux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/>
              <a:t>…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45147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Optical </a:t>
            </a:r>
            <a:r>
              <a:rPr lang="fr-FR" dirty="0" err="1" smtClean="0"/>
              <a:t>fibers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57250" y="2245518"/>
            <a:ext cx="6953250" cy="1456135"/>
          </a:xfrm>
        </p:spPr>
        <p:txBody>
          <a:bodyPr>
            <a:normAutofit fontScale="62500" lnSpcReduction="20000"/>
          </a:bodyPr>
          <a:lstStyle/>
          <a:p>
            <a:r>
              <a:rPr lang="fr-FR" dirty="0" smtClean="0"/>
              <a:t>Transmission &gt; 70%, </a:t>
            </a:r>
            <a:r>
              <a:rPr lang="fr-FR" dirty="0" err="1" smtClean="0"/>
              <a:t>losses</a:t>
            </a:r>
            <a:r>
              <a:rPr lang="fr-FR" dirty="0" smtClean="0"/>
              <a:t> </a:t>
            </a:r>
            <a:r>
              <a:rPr lang="fr-FR" dirty="0" err="1" smtClean="0"/>
              <a:t>dominated</a:t>
            </a:r>
            <a:r>
              <a:rPr lang="fr-FR" dirty="0" smtClean="0"/>
              <a:t> by insertion </a:t>
            </a:r>
            <a:r>
              <a:rPr lang="fr-FR" dirty="0" err="1" smtClean="0"/>
              <a:t>losses</a:t>
            </a:r>
            <a:endParaRPr lang="fr-FR" dirty="0" smtClean="0"/>
          </a:p>
          <a:p>
            <a:r>
              <a:rPr lang="fr-FR" dirty="0" smtClean="0"/>
              <a:t>Stable in time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smtClean="0"/>
              <a:t>months </a:t>
            </a:r>
            <a:r>
              <a:rPr lang="fr-FR" dirty="0" smtClean="0"/>
              <a:t>at 313 nm</a:t>
            </a:r>
          </a:p>
          <a:p>
            <a:r>
              <a:rPr lang="fr-FR" dirty="0" smtClean="0"/>
              <a:t>Method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tested</a:t>
            </a:r>
            <a:r>
              <a:rPr lang="fr-FR" dirty="0" smtClean="0"/>
              <a:t> at 280 nm, 235 </a:t>
            </a:r>
            <a:r>
              <a:rPr lang="fr-FR" dirty="0" smtClean="0"/>
              <a:t>nm</a:t>
            </a:r>
          </a:p>
          <a:p>
            <a:r>
              <a:rPr lang="fr-FR" dirty="0" err="1" smtClean="0"/>
              <a:t>Collimators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purged</a:t>
            </a:r>
            <a:r>
              <a:rPr lang="fr-FR" dirty="0" smtClean="0"/>
              <a:t> by clean N2, </a:t>
            </a:r>
            <a:r>
              <a:rPr lang="fr-FR" dirty="0" err="1" smtClean="0">
                <a:solidFill>
                  <a:srgbClr val="FF0000"/>
                </a:solidFill>
              </a:rPr>
              <a:t>teflon</a:t>
            </a:r>
            <a:r>
              <a:rPr lang="fr-FR" dirty="0" smtClean="0"/>
              <a:t> tubes </a:t>
            </a:r>
            <a:r>
              <a:rPr lang="fr-FR" dirty="0" err="1" smtClean="0"/>
              <a:t>recommanded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628650" y="3701653"/>
            <a:ext cx="429577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300" dirty="0">
                <a:latin typeface="+mj-lt"/>
              </a:rPr>
              <a:t>On the to do </a:t>
            </a:r>
            <a:r>
              <a:rPr lang="fr-FR" sz="3300" dirty="0" err="1">
                <a:latin typeface="+mj-lt"/>
              </a:rPr>
              <a:t>list</a:t>
            </a:r>
            <a:endParaRPr lang="fr-FR" sz="3300" dirty="0">
              <a:latin typeface="+mj-lt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57251" y="4389461"/>
            <a:ext cx="56684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dirty="0"/>
              <a:t>Contact </a:t>
            </a:r>
            <a:r>
              <a:rPr lang="fr-FR" dirty="0" err="1"/>
              <a:t>Alphanov</a:t>
            </a:r>
            <a:r>
              <a:rPr lang="fr-FR" dirty="0"/>
              <a:t> (Bordeaux) or </a:t>
            </a:r>
            <a:r>
              <a:rPr lang="fr-FR" dirty="0" err="1"/>
              <a:t>Glophotonics</a:t>
            </a:r>
            <a:r>
              <a:rPr lang="fr-FR" dirty="0"/>
              <a:t> (Limoges)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dirty="0" err="1"/>
              <a:t>Get</a:t>
            </a:r>
            <a:r>
              <a:rPr lang="fr-FR" dirty="0"/>
              <a:t> few </a:t>
            </a:r>
            <a:r>
              <a:rPr lang="fr-FR" dirty="0" err="1"/>
              <a:t>fibers</a:t>
            </a:r>
            <a:endParaRPr lang="fr-FR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dirty="0"/>
              <a:t>Cure </a:t>
            </a:r>
            <a:r>
              <a:rPr lang="fr-FR" dirty="0" err="1"/>
              <a:t>them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our</a:t>
            </a:r>
            <a:r>
              <a:rPr lang="fr-FR" dirty="0"/>
              <a:t> 313 nm and test the </a:t>
            </a:r>
            <a:r>
              <a:rPr lang="fr-FR" dirty="0" err="1"/>
              <a:t>result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 rot="21011149">
            <a:off x="4714203" y="1495917"/>
            <a:ext cx="3064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~130 dB/km   or   0.13 dB/m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3417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552</Words>
  <Application>Microsoft Office PowerPoint</Application>
  <PresentationFormat>Affichage à l'écran (4:3)</PresentationFormat>
  <Paragraphs>119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Thème Office</vt:lpstr>
      <vt:lpstr>Cooling lasers               and ion cooling</vt:lpstr>
      <vt:lpstr>Be+ energy levels</vt:lpstr>
      <vt:lpstr>Fiber lasers for 626 nm</vt:lpstr>
      <vt:lpstr>626 nm DBR laser diode source</vt:lpstr>
      <vt:lpstr>SHG cavities</vt:lpstr>
      <vt:lpstr>Doppler and Raman beams</vt:lpstr>
      <vt:lpstr>On the to do list</vt:lpstr>
      <vt:lpstr>UV optical fibers, the recipes</vt:lpstr>
      <vt:lpstr>Optical fibers </vt:lpstr>
      <vt:lpstr>Ion cooling status</vt:lpstr>
      <vt:lpstr>Conclusion</vt:lpstr>
      <vt:lpstr>Présentation PowerPoint</vt:lpstr>
    </vt:vector>
  </TitlesOfParts>
  <Company>LKB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laurent</dc:creator>
  <cp:lastModifiedBy>LAURENT HILICO</cp:lastModifiedBy>
  <cp:revision>31</cp:revision>
  <dcterms:created xsi:type="dcterms:W3CDTF">2018-11-26T15:27:14Z</dcterms:created>
  <dcterms:modified xsi:type="dcterms:W3CDTF">2018-11-28T09:39:26Z</dcterms:modified>
</cp:coreProperties>
</file>