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8" r:id="rId3"/>
    <p:sldId id="262" r:id="rId4"/>
    <p:sldId id="284" r:id="rId5"/>
    <p:sldId id="263" r:id="rId6"/>
    <p:sldId id="268" r:id="rId7"/>
    <p:sldId id="279" r:id="rId8"/>
    <p:sldId id="282" r:id="rId9"/>
    <p:sldId id="277" r:id="rId10"/>
    <p:sldId id="264" r:id="rId11"/>
    <p:sldId id="266" r:id="rId12"/>
    <p:sldId id="267" r:id="rId13"/>
    <p:sldId id="274" r:id="rId14"/>
    <p:sldId id="275" r:id="rId15"/>
    <p:sldId id="273" r:id="rId16"/>
    <p:sldId id="280" r:id="rId17"/>
    <p:sldId id="270" r:id="rId18"/>
    <p:sldId id="271" r:id="rId19"/>
    <p:sldId id="283" r:id="rId20"/>
    <p:sldId id="276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0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1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4FDA5-CC11-4273-B3EE-56094706656F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5299B-86EF-4D74-8456-0A1B77782F1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086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6F1E68-94AD-4D09-AAA2-15A0B11DD04D}" type="slidenum">
              <a:rPr lang="fr-FR"/>
              <a:pPr/>
              <a:t>3</a:t>
            </a:fld>
            <a:endParaRPr lang="fr-FR"/>
          </a:p>
        </p:txBody>
      </p:sp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02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33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159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90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13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587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18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653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58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65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62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56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43728-ED17-4E97-A1F9-3F3E30C06E23}" type="datetimeFigureOut">
              <a:rPr lang="fr-FR" smtClean="0"/>
              <a:t>29/11/2018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76E45-FDC5-4A63-A78D-3336C827A5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78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8168" y="669675"/>
            <a:ext cx="7772400" cy="1406616"/>
          </a:xfrm>
        </p:spPr>
        <p:txBody>
          <a:bodyPr>
            <a:noAutofit/>
          </a:bodyPr>
          <a:lstStyle/>
          <a:p>
            <a:r>
              <a:rPr lang="en-GB" sz="3600" b="1" dirty="0" smtClean="0"/>
              <a:t>Hydrogen and hydrogen ion production and cross section measurements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62788" y="2492896"/>
            <a:ext cx="6400800" cy="1752600"/>
          </a:xfrm>
        </p:spPr>
        <p:txBody>
          <a:bodyPr>
            <a:normAutofit/>
          </a:bodyPr>
          <a:lstStyle/>
          <a:p>
            <a:r>
              <a:rPr lang="fr-FR" sz="2800" b="1" u="sng" dirty="0"/>
              <a:t>L. </a:t>
            </a:r>
            <a:r>
              <a:rPr lang="fr-FR" sz="2800" b="1" u="sng" dirty="0" smtClean="0"/>
              <a:t>Liszkay</a:t>
            </a:r>
            <a:r>
              <a:rPr lang="fr-FR" sz="2800" b="1" dirty="0" smtClean="0"/>
              <a:t/>
            </a:r>
            <a:br>
              <a:rPr lang="fr-FR" sz="2800" b="1" dirty="0" smtClean="0"/>
            </a:br>
            <a:r>
              <a:rPr lang="fr-FR" sz="2800" dirty="0" smtClean="0"/>
              <a:t>IRFU CEA Saclay, France</a:t>
            </a:r>
            <a:endParaRPr lang="en-GB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938" y="5157192"/>
            <a:ext cx="63436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5" y="3501008"/>
            <a:ext cx="1308321" cy="116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99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79844"/>
            <a:ext cx="9144000" cy="461665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Detection of keV atoms with an MCP</a:t>
            </a:r>
            <a:endParaRPr lang="en-GB" sz="24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392" y="3353657"/>
            <a:ext cx="5472608" cy="3504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921362" y="3154035"/>
            <a:ext cx="417646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Detection efficiency corresponds to the sensitive area of the MCP above ~1 keV (hydrogen)</a:t>
            </a:r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0" y="3162935"/>
            <a:ext cx="4104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(</a:t>
            </a:r>
            <a:r>
              <a:rPr lang="fr-FR" dirty="0" err="1" smtClean="0"/>
              <a:t>see</a:t>
            </a:r>
            <a:r>
              <a:rPr lang="fr-FR" dirty="0" smtClean="0"/>
              <a:t> talk of Barbara Latacz)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Double MCP (gain &gt; 10</a:t>
            </a:r>
            <a:r>
              <a:rPr lang="fr-FR" baseline="30000" dirty="0" smtClean="0"/>
              <a:t>6</a:t>
            </a:r>
            <a:r>
              <a:rPr lang="fr-F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phosphor</a:t>
            </a:r>
            <a:r>
              <a:rPr lang="fr-FR" dirty="0" smtClean="0"/>
              <a:t> </a:t>
            </a:r>
            <a:r>
              <a:rPr lang="fr-FR" dirty="0" err="1" smtClean="0"/>
              <a:t>screen</a:t>
            </a:r>
            <a:r>
              <a:rPr lang="fr-FR" dirty="0" smtClean="0"/>
              <a:t> (P46, ~100ns)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ym typeface="Wingdings" panose="05000000000000000000" pitchFamily="2" charset="2"/>
              </a:rPr>
              <a:t>low</a:t>
            </a:r>
            <a:r>
              <a:rPr lang="fr-FR" dirty="0" smtClean="0">
                <a:sym typeface="Wingdings" panose="05000000000000000000" pitchFamily="2" charset="2"/>
              </a:rPr>
              <a:t> background)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fast</a:t>
            </a:r>
            <a:r>
              <a:rPr lang="fr-FR" dirty="0" smtClean="0"/>
              <a:t> ( 1 µs) CCD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Grid</a:t>
            </a:r>
            <a:r>
              <a:rPr lang="fr-FR" dirty="0" smtClean="0"/>
              <a:t> to block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endParaRPr lang="fr-FR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20862" y="722375"/>
            <a:ext cx="5758204" cy="2051173"/>
            <a:chOff x="981262" y="722375"/>
            <a:chExt cx="5758204" cy="205117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262" y="722375"/>
              <a:ext cx="5380260" cy="2051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69687" y="917322"/>
              <a:ext cx="2369779" cy="1557683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134533" y="1244600"/>
              <a:ext cx="465667" cy="12304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93800" y="2448400"/>
              <a:ext cx="1625600" cy="2101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782" y="741131"/>
            <a:ext cx="2976044" cy="224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4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Background components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68925" y="985292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Positron-</a:t>
            </a:r>
            <a:r>
              <a:rPr lang="fr-FR" sz="2400" dirty="0" err="1" smtClean="0"/>
              <a:t>electron</a:t>
            </a:r>
            <a:r>
              <a:rPr lang="fr-FR" sz="2400" dirty="0" smtClean="0"/>
              <a:t> (e+, para-Ps, </a:t>
            </a:r>
            <a:r>
              <a:rPr lang="fr-FR" sz="2400" u="sng" dirty="0" smtClean="0"/>
              <a:t>ortho-Ps</a:t>
            </a:r>
            <a:r>
              <a:rPr lang="fr-FR" sz="2400" dirty="0" smtClean="0"/>
              <a:t>) annihilation in the </a:t>
            </a:r>
            <a:r>
              <a:rPr lang="fr-FR" sz="2400" dirty="0" err="1" smtClean="0"/>
              <a:t>converter</a:t>
            </a:r>
            <a:r>
              <a:rPr lang="fr-FR" sz="2400" dirty="0" smtClean="0"/>
              <a:t> &amp; in the </a:t>
            </a:r>
            <a:r>
              <a:rPr lang="fr-FR" sz="2400" dirty="0" err="1" smtClean="0"/>
              <a:t>oPs</a:t>
            </a:r>
            <a:r>
              <a:rPr lang="fr-FR" sz="2400" dirty="0" smtClean="0"/>
              <a:t> cloud (</a:t>
            </a:r>
            <a:r>
              <a:rPr lang="fr-FR" sz="2400" dirty="0" err="1" smtClean="0"/>
              <a:t>significant</a:t>
            </a:r>
            <a:r>
              <a:rPr lang="fr-FR" sz="2400" dirty="0" smtClean="0"/>
              <a:t> component)</a:t>
            </a:r>
          </a:p>
          <a:p>
            <a:endParaRPr lang="fr-FR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 smtClean="0"/>
              <a:t>Dark</a:t>
            </a:r>
            <a:r>
              <a:rPr lang="fr-FR" sz="2400" dirty="0" smtClean="0"/>
              <a:t> noise of MCP, background radiation, ions</a:t>
            </a:r>
            <a:br>
              <a:rPr lang="fr-FR" sz="2400" dirty="0" smtClean="0"/>
            </a:br>
            <a:r>
              <a:rPr lang="fr-FR" sz="2400" dirty="0" smtClean="0"/>
              <a:t>(</a:t>
            </a:r>
            <a:r>
              <a:rPr lang="fr-FR" sz="2400" dirty="0" err="1" smtClean="0"/>
              <a:t>largely</a:t>
            </a:r>
            <a:r>
              <a:rPr lang="fr-FR" sz="2400" dirty="0" smtClean="0"/>
              <a:t> </a:t>
            </a:r>
            <a:r>
              <a:rPr lang="fr-FR" sz="2400" dirty="0" err="1" smtClean="0"/>
              <a:t>suppressed</a:t>
            </a:r>
            <a:r>
              <a:rPr lang="fr-FR" sz="2400" dirty="0" smtClean="0"/>
              <a:t> by the short </a:t>
            </a:r>
            <a:r>
              <a:rPr lang="fr-FR" sz="2400" dirty="0" err="1" smtClean="0"/>
              <a:t>detection</a:t>
            </a:r>
            <a:r>
              <a:rPr lang="fr-FR" sz="2400" dirty="0" smtClean="0"/>
              <a:t> </a:t>
            </a:r>
            <a:r>
              <a:rPr lang="fr-FR" sz="2400" dirty="0" err="1" smtClean="0"/>
              <a:t>window</a:t>
            </a:r>
            <a:r>
              <a:rPr lang="fr-FR" sz="2400" dirty="0" smtClean="0"/>
              <a:t>, ~1 µs)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Neutral</a:t>
            </a:r>
            <a:r>
              <a:rPr lang="fr-FR" sz="2400" dirty="0"/>
              <a:t> H </a:t>
            </a:r>
            <a:r>
              <a:rPr lang="fr-FR" sz="2400" dirty="0" err="1"/>
              <a:t>generated</a:t>
            </a:r>
            <a:r>
              <a:rPr lang="fr-FR" sz="2400" dirty="0"/>
              <a:t> by charge exchange </a:t>
            </a:r>
            <a:r>
              <a:rPr lang="fr-FR" sz="2400" dirty="0" err="1"/>
              <a:t>reaction</a:t>
            </a:r>
            <a:r>
              <a:rPr lang="fr-FR" sz="2400" dirty="0"/>
              <a:t> in the </a:t>
            </a:r>
            <a:r>
              <a:rPr lang="fr-FR" sz="2400" dirty="0" err="1"/>
              <a:t>residual</a:t>
            </a:r>
            <a:r>
              <a:rPr lang="fr-FR" sz="2400" dirty="0"/>
              <a:t> </a:t>
            </a:r>
            <a:r>
              <a:rPr lang="fr-FR" sz="2400" dirty="0" err="1"/>
              <a:t>gas</a:t>
            </a:r>
            <a:r>
              <a:rPr lang="fr-FR" sz="2400" dirty="0"/>
              <a:t> (major background component</a:t>
            </a:r>
            <a:r>
              <a:rPr lang="fr-FR" sz="24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 smtClean="0"/>
              <a:t>Sputtered</a:t>
            </a:r>
            <a:r>
              <a:rPr lang="fr-FR" sz="2400" dirty="0" smtClean="0"/>
              <a:t> </a:t>
            </a:r>
            <a:r>
              <a:rPr lang="fr-FR" sz="2400" dirty="0" err="1" smtClean="0"/>
              <a:t>atoms</a:t>
            </a:r>
            <a:r>
              <a:rPr lang="fr-FR" sz="2400" dirty="0" smtClean="0"/>
              <a:t> </a:t>
            </a:r>
            <a:r>
              <a:rPr lang="fr-FR" sz="2400" dirty="0" err="1" smtClean="0"/>
              <a:t>from</a:t>
            </a:r>
            <a:r>
              <a:rPr lang="fr-FR" sz="2400" dirty="0" smtClean="0"/>
              <a:t> the interaction zone (</a:t>
            </a:r>
            <a:r>
              <a:rPr lang="fr-FR" sz="2400" dirty="0" err="1" smtClean="0"/>
              <a:t>converter</a:t>
            </a:r>
            <a:r>
              <a:rPr lang="fr-FR" sz="2400" dirty="0" smtClean="0"/>
              <a:t>, </a:t>
            </a:r>
            <a:r>
              <a:rPr lang="fr-FR" sz="2400" dirty="0" err="1" smtClean="0"/>
              <a:t>collimator</a:t>
            </a:r>
            <a:r>
              <a:rPr lang="fr-FR" sz="2400" dirty="0" smtClean="0"/>
              <a:t>) – </a:t>
            </a:r>
            <a:r>
              <a:rPr lang="fr-FR" sz="2400" dirty="0" err="1" smtClean="0"/>
              <a:t>they</a:t>
            </a:r>
            <a:r>
              <a:rPr lang="fr-FR" sz="2400" dirty="0" smtClean="0"/>
              <a:t> </a:t>
            </a:r>
            <a:r>
              <a:rPr lang="fr-FR" sz="2400" dirty="0" err="1" smtClean="0"/>
              <a:t>will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probably</a:t>
            </a:r>
            <a:r>
              <a:rPr lang="fr-FR" sz="2400" dirty="0" smtClean="0"/>
              <a:t> </a:t>
            </a:r>
            <a:r>
              <a:rPr lang="fr-FR" sz="2400" dirty="0" err="1" smtClean="0"/>
              <a:t>well</a:t>
            </a:r>
            <a:r>
              <a:rPr lang="fr-FR" sz="2400" dirty="0" smtClean="0"/>
              <a:t> </a:t>
            </a:r>
            <a:r>
              <a:rPr lang="fr-FR" sz="2400" dirty="0" err="1" smtClean="0"/>
              <a:t>separated</a:t>
            </a:r>
            <a:r>
              <a:rPr lang="fr-FR" sz="2400" dirty="0" smtClean="0"/>
              <a:t> by time-of-flight but </a:t>
            </a:r>
            <a:r>
              <a:rPr lang="fr-FR" sz="2400" dirty="0" err="1" smtClean="0"/>
              <a:t>they</a:t>
            </a:r>
            <a:r>
              <a:rPr lang="fr-FR" sz="2400" dirty="0" smtClean="0"/>
              <a:t> </a:t>
            </a:r>
            <a:r>
              <a:rPr lang="fr-FR" sz="2400" dirty="0" err="1" smtClean="0"/>
              <a:t>may</a:t>
            </a:r>
            <a:r>
              <a:rPr lang="fr-FR" sz="2400" dirty="0" smtClean="0"/>
              <a:t> </a:t>
            </a:r>
            <a:r>
              <a:rPr lang="fr-FR" sz="2400" dirty="0" err="1" smtClean="0"/>
              <a:t>saturate</a:t>
            </a:r>
            <a:r>
              <a:rPr lang="fr-FR" sz="2400" dirty="0" smtClean="0"/>
              <a:t>/damage the MCP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05008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Background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511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keV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annihilation gammas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68925" y="983768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Para-</a:t>
            </a:r>
            <a:r>
              <a:rPr lang="en-GB" dirty="0" err="1" smtClean="0"/>
              <a:t>positronium</a:t>
            </a:r>
            <a:r>
              <a:rPr lang="en-GB" dirty="0" smtClean="0"/>
              <a:t>  annihilation and positron </a:t>
            </a:r>
            <a:r>
              <a:rPr lang="en-GB" dirty="0" err="1" smtClean="0"/>
              <a:t>annihiliation</a:t>
            </a:r>
            <a:r>
              <a:rPr lang="en-GB" dirty="0" smtClean="0"/>
              <a:t> in the converter material: </a:t>
            </a:r>
            <a:br>
              <a:rPr lang="en-GB" dirty="0" smtClean="0"/>
            </a:br>
            <a:r>
              <a:rPr lang="en-GB" dirty="0" smtClean="0"/>
              <a:t>short lifetime (p-Ps: 125 </a:t>
            </a:r>
            <a:r>
              <a:rPr lang="en-GB" dirty="0" err="1" smtClean="0"/>
              <a:t>ps</a:t>
            </a:r>
            <a:r>
              <a:rPr lang="en-GB" dirty="0" smtClean="0"/>
              <a:t>; e+: ~200 </a:t>
            </a:r>
            <a:r>
              <a:rPr lang="en-GB" dirty="0" err="1" smtClean="0"/>
              <a:t>ps</a:t>
            </a:r>
            <a:r>
              <a:rPr lang="en-GB" dirty="0" smtClean="0"/>
              <a:t>); no significant contribution after the </a:t>
            </a:r>
            <a:r>
              <a:rPr lang="en-GB" dirty="0"/>
              <a:t>~</a:t>
            </a:r>
            <a:r>
              <a:rPr lang="en-GB" dirty="0" smtClean="0"/>
              <a:t>µs hydrogen time-of-flight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Ortho-</a:t>
            </a:r>
            <a:r>
              <a:rPr lang="en-GB" dirty="0" err="1" smtClean="0"/>
              <a:t>positronium</a:t>
            </a:r>
            <a:r>
              <a:rPr lang="en-GB" dirty="0" smtClean="0"/>
              <a:t> annihilation: 142 ns decay time, significant even after a few µs; </a:t>
            </a:r>
            <a:br>
              <a:rPr lang="en-GB" dirty="0" smtClean="0"/>
            </a:br>
            <a:r>
              <a:rPr lang="en-GB" dirty="0" smtClean="0"/>
              <a:t>estimated rate for 10 </a:t>
            </a:r>
            <a:r>
              <a:rPr lang="en-GB" dirty="0" err="1" smtClean="0"/>
              <a:t>keV</a:t>
            </a:r>
            <a:r>
              <a:rPr lang="en-GB" dirty="0" smtClean="0"/>
              <a:t> proton energy: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~0.3 count for 10</a:t>
            </a:r>
            <a:r>
              <a:rPr lang="en-GB" baseline="30000" dirty="0" smtClean="0">
                <a:sym typeface="Wingdings" panose="05000000000000000000" pitchFamily="2" charset="2"/>
              </a:rPr>
              <a:t>8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positrons (total surface of MCP)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87500" y="4475019"/>
            <a:ext cx="6464300" cy="1809875"/>
            <a:chOff x="1866900" y="3779157"/>
            <a:chExt cx="6464300" cy="1809875"/>
          </a:xfrm>
        </p:grpSpPr>
        <p:sp>
          <p:nvSpPr>
            <p:cNvPr id="2" name="Rectangle 1"/>
            <p:cNvSpPr/>
            <p:nvPr/>
          </p:nvSpPr>
          <p:spPr>
            <a:xfrm>
              <a:off x="2095500" y="4991100"/>
              <a:ext cx="914400" cy="177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Down Arrow 4"/>
            <p:cNvSpPr/>
            <p:nvPr/>
          </p:nvSpPr>
          <p:spPr>
            <a:xfrm>
              <a:off x="2324100" y="4123089"/>
              <a:ext cx="533400" cy="753711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" name="Straight Arrow Connector 6"/>
            <p:cNvCxnSpPr>
              <a:stCxn id="2" idx="3"/>
            </p:cNvCxnSpPr>
            <p:nvPr/>
          </p:nvCxnSpPr>
          <p:spPr>
            <a:xfrm flipV="1">
              <a:off x="3009900" y="4648200"/>
              <a:ext cx="4838700" cy="4318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7848600" y="4470400"/>
              <a:ext cx="241300" cy="8509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56500" y="4025900"/>
              <a:ext cx="774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MCP</a:t>
              </a:r>
              <a:endParaRPr lang="fr-FR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66900" y="5219700"/>
              <a:ext cx="198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Raction</a:t>
              </a:r>
              <a:r>
                <a:rPr lang="fr-FR" dirty="0" smtClean="0"/>
                <a:t> </a:t>
              </a:r>
              <a:r>
                <a:rPr lang="fr-FR" dirty="0" err="1" smtClean="0"/>
                <a:t>cavity</a:t>
              </a:r>
              <a:endParaRPr lang="fr-FR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25700" y="3779157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</a:t>
              </a:r>
              <a:r>
                <a:rPr lang="fr-FR" baseline="30000" dirty="0" smtClean="0"/>
                <a:t>+</a:t>
              </a:r>
              <a:endParaRPr lang="fr-FR" baseline="300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200400" y="5080000"/>
              <a:ext cx="4648200" cy="889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629365" y="4305300"/>
              <a:ext cx="19492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511 </a:t>
              </a:r>
              <a:r>
                <a:rPr lang="fr-FR" dirty="0" err="1" smtClean="0"/>
                <a:t>keV</a:t>
              </a:r>
              <a:r>
                <a:rPr lang="fr-FR" dirty="0" smtClean="0"/>
                <a:t> gammas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05990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Background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charge exchange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reaction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: cross sections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2" y="5667940"/>
            <a:ext cx="2948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McLure</a:t>
            </a:r>
            <a:r>
              <a:rPr lang="fr-FR" sz="1600" dirty="0" smtClean="0"/>
              <a:t>, </a:t>
            </a:r>
            <a:r>
              <a:rPr lang="fr-FR" sz="1600" dirty="0" err="1" smtClean="0"/>
              <a:t>Phys</a:t>
            </a:r>
            <a:r>
              <a:rPr lang="fr-FR" sz="1600" dirty="0" smtClean="0"/>
              <a:t>; </a:t>
            </a:r>
            <a:r>
              <a:rPr lang="fr-FR" sz="1600" dirty="0" err="1" smtClean="0"/>
              <a:t>Rev</a:t>
            </a:r>
            <a:r>
              <a:rPr lang="fr-FR" sz="1600" dirty="0" smtClean="0"/>
              <a:t> 148, 47 (1966)</a:t>
            </a:r>
            <a:endParaRPr lang="fr-FR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49992" y="6141684"/>
            <a:ext cx="82296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At 10</a:t>
            </a:r>
            <a:r>
              <a:rPr lang="fr-FR" baseline="30000" dirty="0" smtClean="0"/>
              <a:t>-10</a:t>
            </a:r>
            <a:r>
              <a:rPr lang="fr-FR" dirty="0" smtClean="0"/>
              <a:t> mbar and 100 cm interaction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gives</a:t>
            </a:r>
            <a:r>
              <a:rPr lang="fr-FR" dirty="0" smtClean="0"/>
              <a:t> a few </a:t>
            </a:r>
            <a:r>
              <a:rPr lang="fr-FR" dirty="0" err="1" smtClean="0"/>
              <a:t>hydrogen</a:t>
            </a:r>
            <a:r>
              <a:rPr lang="fr-FR" dirty="0" smtClean="0"/>
              <a:t> </a:t>
            </a:r>
            <a:r>
              <a:rPr lang="fr-FR" dirty="0" err="1" smtClean="0"/>
              <a:t>atoms</a:t>
            </a:r>
            <a:endParaRPr lang="fr-F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83" y="1972610"/>
            <a:ext cx="3149760" cy="35735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699" y="631838"/>
            <a:ext cx="4234893" cy="35422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58580" y="4174067"/>
            <a:ext cx="2873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Proton </a:t>
            </a:r>
            <a:r>
              <a:rPr lang="fr-FR" dirty="0" err="1" smtClean="0"/>
              <a:t>energy</a:t>
            </a:r>
            <a:r>
              <a:rPr lang="fr-FR" dirty="0" smtClean="0"/>
              <a:t> (</a:t>
            </a:r>
            <a:r>
              <a:rPr lang="fr-FR" dirty="0" err="1" smtClean="0"/>
              <a:t>keV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104683" y="1794731"/>
            <a:ext cx="2550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Cross section </a:t>
            </a:r>
            <a:r>
              <a:rPr lang="fr-FR" dirty="0" err="1" smtClean="0"/>
              <a:t>a.u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4629365" y="4448314"/>
            <a:ext cx="4203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Rawlings et al, Phys. </a:t>
            </a:r>
            <a:r>
              <a:rPr lang="fr-FR" sz="1600" dirty="0" err="1" smtClean="0"/>
              <a:t>Rev</a:t>
            </a:r>
            <a:r>
              <a:rPr lang="fr-FR" sz="1600" dirty="0" smtClean="0"/>
              <a:t>. A 93, 012709(2016)</a:t>
            </a:r>
            <a:endParaRPr lang="fr-FR" sz="1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248283" y="862494"/>
            <a:ext cx="3193768" cy="1023898"/>
            <a:chOff x="326672" y="4915654"/>
            <a:chExt cx="3193768" cy="1023898"/>
          </a:xfrm>
        </p:grpSpPr>
        <p:sp>
          <p:nvSpPr>
            <p:cNvPr id="7" name="Curved Up Arrow 6"/>
            <p:cNvSpPr/>
            <p:nvPr/>
          </p:nvSpPr>
          <p:spPr>
            <a:xfrm>
              <a:off x="1379220" y="5257800"/>
              <a:ext cx="1074420" cy="3124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96340" y="4930140"/>
              <a:ext cx="548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H</a:t>
              </a:r>
              <a:r>
                <a:rPr lang="fr-FR" baseline="-25000" dirty="0" smtClean="0"/>
                <a:t>2</a:t>
              </a:r>
              <a:endParaRPr lang="fr-FR" baseline="-25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79320" y="4915654"/>
              <a:ext cx="548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H</a:t>
              </a:r>
              <a:r>
                <a:rPr lang="fr-FR" baseline="-25000" dirty="0" smtClean="0"/>
                <a:t>2</a:t>
              </a:r>
              <a:r>
                <a:rPr lang="fr-FR" baseline="30000" dirty="0" smtClean="0"/>
                <a:t>+</a:t>
              </a:r>
              <a:endParaRPr lang="fr-FR" baseline="-25000" dirty="0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666551" y="5591850"/>
              <a:ext cx="2499758" cy="2209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54138" y="5570220"/>
              <a:ext cx="2663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H</a:t>
              </a:r>
              <a:endParaRPr lang="fr-FR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672" y="5509222"/>
              <a:ext cx="434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p</a:t>
              </a:r>
              <a:endParaRPr lang="fr-FR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40675" y="4882118"/>
            <a:ext cx="3852909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Cross section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similar</a:t>
            </a:r>
            <a:r>
              <a:rPr lang="fr-FR" dirty="0" smtClean="0"/>
              <a:t> to </a:t>
            </a:r>
            <a:r>
              <a:rPr lang="fr-FR" dirty="0" err="1" smtClean="0"/>
              <a:t>that</a:t>
            </a:r>
            <a:r>
              <a:rPr lang="fr-FR" dirty="0" smtClean="0"/>
              <a:t> of the proton-positronium </a:t>
            </a:r>
            <a:r>
              <a:rPr lang="fr-FR" dirty="0" err="1" smtClean="0"/>
              <a:t>reaction</a:t>
            </a:r>
            <a:endParaRPr lang="fr-FR" dirty="0" smtClean="0"/>
          </a:p>
          <a:p>
            <a:r>
              <a:rPr lang="fr-FR" dirty="0" smtClean="0"/>
              <a:t>No information on </a:t>
            </a:r>
            <a:r>
              <a:rPr lang="fr-FR" dirty="0" err="1" smtClean="0"/>
              <a:t>angular</a:t>
            </a:r>
            <a:r>
              <a:rPr lang="fr-FR" dirty="0" smtClean="0"/>
              <a:t> spread of the </a:t>
            </a:r>
            <a:r>
              <a:rPr lang="fr-FR" dirty="0" err="1" smtClean="0"/>
              <a:t>product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361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Background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charge exchange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reaction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: how to </a:t>
            </a:r>
            <a:r>
              <a:rPr lang="fr-FR" sz="2400" dirty="0" err="1" smtClean="0"/>
              <a:t>minimize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?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1198" y="919680"/>
            <a:ext cx="79163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Cross section of the charge exchange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comparable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of the proton-</a:t>
            </a:r>
            <a:r>
              <a:rPr lang="fr-FR" dirty="0" err="1" smtClean="0"/>
              <a:t>oPs</a:t>
            </a:r>
            <a:r>
              <a:rPr lang="fr-FR" dirty="0" smtClean="0"/>
              <a:t> </a:t>
            </a:r>
            <a:r>
              <a:rPr lang="fr-FR" dirty="0" err="1" smtClean="0"/>
              <a:t>reaction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The </a:t>
            </a:r>
            <a:r>
              <a:rPr lang="fr-FR" dirty="0" err="1" smtClean="0"/>
              <a:t>number</a:t>
            </a:r>
            <a:r>
              <a:rPr lang="fr-FR" dirty="0" smtClean="0"/>
              <a:t> of H </a:t>
            </a:r>
            <a:r>
              <a:rPr lang="fr-FR" dirty="0" err="1" smtClean="0"/>
              <a:t>atoms</a:t>
            </a:r>
            <a:r>
              <a:rPr lang="fr-FR" dirty="0" smtClean="0"/>
              <a:t> </a:t>
            </a:r>
            <a:r>
              <a:rPr lang="fr-FR" dirty="0" err="1" smtClean="0"/>
              <a:t>created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comparable </a:t>
            </a:r>
            <a:r>
              <a:rPr lang="fr-FR" dirty="0" err="1" smtClean="0"/>
              <a:t>even</a:t>
            </a:r>
            <a:r>
              <a:rPr lang="fr-FR" dirty="0" smtClean="0"/>
              <a:t> at 1O</a:t>
            </a:r>
            <a:r>
              <a:rPr lang="fr-FR" baseline="30000" dirty="0" smtClean="0"/>
              <a:t>-10</a:t>
            </a:r>
            <a:r>
              <a:rPr lang="fr-FR" dirty="0" smtClean="0"/>
              <a:t> mbar vacuum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Ways</a:t>
            </a:r>
            <a:r>
              <a:rPr lang="fr-FR" dirty="0" smtClean="0"/>
              <a:t> to </a:t>
            </a:r>
            <a:r>
              <a:rPr lang="fr-FR" dirty="0" err="1" smtClean="0"/>
              <a:t>reduce</a:t>
            </a:r>
            <a:r>
              <a:rPr lang="fr-FR" dirty="0" smtClean="0"/>
              <a:t> the relative </a:t>
            </a:r>
            <a:r>
              <a:rPr lang="fr-FR" dirty="0" err="1" smtClean="0"/>
              <a:t>weight</a:t>
            </a:r>
            <a:r>
              <a:rPr lang="fr-FR" dirty="0" smtClean="0"/>
              <a:t> of </a:t>
            </a:r>
            <a:r>
              <a:rPr lang="fr-FR" dirty="0" err="1" smtClean="0"/>
              <a:t>this</a:t>
            </a:r>
            <a:r>
              <a:rPr lang="fr-FR" dirty="0" smtClean="0"/>
              <a:t> background component: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Better</a:t>
            </a:r>
            <a:r>
              <a:rPr lang="fr-FR" dirty="0" smtClean="0"/>
              <a:t> vacuum (</a:t>
            </a:r>
            <a:r>
              <a:rPr lang="fr-FR" dirty="0" err="1" smtClean="0"/>
              <a:t>limited</a:t>
            </a:r>
            <a:r>
              <a:rPr lang="fr-FR" dirty="0"/>
              <a:t> </a:t>
            </a:r>
            <a:r>
              <a:rPr lang="fr-FR" dirty="0" smtClean="0"/>
              <a:t>to a few times 10</a:t>
            </a:r>
            <a:r>
              <a:rPr lang="fr-FR" baseline="30000" dirty="0" smtClean="0"/>
              <a:t>-10</a:t>
            </a:r>
            <a:r>
              <a:rPr lang="fr-FR" dirty="0" smtClean="0"/>
              <a:t> mbar)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More intense positron </a:t>
            </a:r>
            <a:r>
              <a:rPr lang="fr-FR" dirty="0" err="1" smtClean="0"/>
              <a:t>bunch</a:t>
            </a: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Shorter</a:t>
            </a:r>
            <a:r>
              <a:rPr lang="fr-FR" dirty="0" smtClean="0"/>
              <a:t> proton </a:t>
            </a:r>
            <a:r>
              <a:rPr lang="fr-FR" dirty="0" err="1" smtClean="0"/>
              <a:t>path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visibility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MCP detector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err="1" smtClean="0"/>
              <a:t>deflection</a:t>
            </a:r>
            <a:r>
              <a:rPr lang="fr-FR" dirty="0" smtClean="0"/>
              <a:t> </a:t>
            </a:r>
            <a:r>
              <a:rPr lang="fr-FR" dirty="0" err="1" smtClean="0"/>
              <a:t>immediately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/</a:t>
            </a:r>
            <a:r>
              <a:rPr lang="fr-FR" dirty="0" err="1" smtClean="0"/>
              <a:t>after</a:t>
            </a:r>
            <a:r>
              <a:rPr lang="fr-FR" dirty="0" smtClean="0"/>
              <a:t>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r>
              <a:rPr lang="fr-FR" dirty="0" smtClean="0"/>
              <a:t>)</a:t>
            </a:r>
            <a:endParaRPr lang="fr-FR" dirty="0"/>
          </a:p>
        </p:txBody>
      </p:sp>
      <p:grpSp>
        <p:nvGrpSpPr>
          <p:cNvPr id="5" name="Group 4"/>
          <p:cNvGrpSpPr/>
          <p:nvPr/>
        </p:nvGrpSpPr>
        <p:grpSpPr>
          <a:xfrm>
            <a:off x="514565" y="3946349"/>
            <a:ext cx="8181408" cy="2239033"/>
            <a:chOff x="564050" y="4288772"/>
            <a:chExt cx="8181408" cy="2239033"/>
          </a:xfrm>
        </p:grpSpPr>
        <p:sp>
          <p:nvSpPr>
            <p:cNvPr id="3" name="Rectangle 2"/>
            <p:cNvSpPr/>
            <p:nvPr/>
          </p:nvSpPr>
          <p:spPr>
            <a:xfrm>
              <a:off x="3141133" y="5401738"/>
              <a:ext cx="2396067" cy="482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2565400" y="5630338"/>
              <a:ext cx="3462867" cy="846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028267" y="5630338"/>
              <a:ext cx="226060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6028267" y="4995338"/>
              <a:ext cx="1549400" cy="635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931333" y="5401738"/>
              <a:ext cx="1634067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2184400" y="5266271"/>
              <a:ext cx="702733" cy="8467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184399" y="5994405"/>
              <a:ext cx="702733" cy="8467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5681134" y="5257804"/>
              <a:ext cx="702733" cy="8467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681133" y="5985938"/>
              <a:ext cx="702733" cy="8467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rot="19969463">
              <a:off x="7581230" y="4723923"/>
              <a:ext cx="440267" cy="313266"/>
              <a:chOff x="7747000" y="3259667"/>
              <a:chExt cx="440267" cy="313266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7747000" y="3259667"/>
                <a:ext cx="423333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8178800" y="3268133"/>
                <a:ext cx="8467" cy="304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763934" y="3572933"/>
                <a:ext cx="423333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Rectangle 23"/>
            <p:cNvSpPr/>
            <p:nvPr/>
          </p:nvSpPr>
          <p:spPr>
            <a:xfrm>
              <a:off x="8356601" y="5112704"/>
              <a:ext cx="287866" cy="1042567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25568" y="4936184"/>
              <a:ext cx="1168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 smtClean="0"/>
                <a:t>Deflection</a:t>
              </a:r>
              <a:endParaRPr lang="fr-FR" sz="16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09601" y="4919250"/>
              <a:ext cx="1168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 smtClean="0"/>
                <a:t>Deflection</a:t>
              </a:r>
              <a:endParaRPr lang="fr-FR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275346" y="4288772"/>
              <a:ext cx="1210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Faraday </a:t>
              </a:r>
              <a:r>
                <a:rPr lang="fr-FR" sz="1600" dirty="0" err="1" smtClean="0"/>
                <a:t>cup</a:t>
              </a:r>
              <a:endParaRPr lang="fr-FR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69725" y="6189251"/>
              <a:ext cx="5757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MCP</a:t>
              </a:r>
              <a:endParaRPr lang="fr-FR" sz="1600" dirty="0"/>
            </a:p>
          </p:txBody>
        </p:sp>
        <p:sp>
          <p:nvSpPr>
            <p:cNvPr id="29" name="TextBox 28"/>
            <p:cNvSpPr txBox="1"/>
            <p:nvPr/>
          </p:nvSpPr>
          <p:spPr>
            <a:xfrm rot="490567">
              <a:off x="564050" y="5088527"/>
              <a:ext cx="15155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Proton </a:t>
              </a:r>
              <a:r>
                <a:rPr lang="fr-FR" sz="1600" dirty="0" err="1" smtClean="0"/>
                <a:t>beam</a:t>
              </a:r>
              <a:endParaRPr lang="fr-FR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77525" y="5327594"/>
              <a:ext cx="1092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 smtClean="0"/>
                <a:t>Hydrogen</a:t>
              </a:r>
              <a:endParaRPr lang="fr-FR" sz="16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71333" y="5918318"/>
              <a:ext cx="17356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 smtClean="0"/>
                <a:t>Reaction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cavity</a:t>
              </a:r>
              <a:endParaRPr lang="fr-FR" sz="1600" dirty="0"/>
            </a:p>
          </p:txBody>
        </p:sp>
        <p:sp>
          <p:nvSpPr>
            <p:cNvPr id="32" name="Down Arrow 31"/>
            <p:cNvSpPr/>
            <p:nvPr/>
          </p:nvSpPr>
          <p:spPr>
            <a:xfrm>
              <a:off x="3936918" y="4841754"/>
              <a:ext cx="829733" cy="47108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91467" y="4564127"/>
              <a:ext cx="16679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Positron </a:t>
              </a:r>
              <a:r>
                <a:rPr lang="fr-FR" sz="1600" dirty="0" err="1" smtClean="0"/>
                <a:t>beam</a:t>
              </a:r>
              <a:endParaRPr lang="fr-FR" sz="16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90434" y="6247728"/>
            <a:ext cx="519849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New </a:t>
            </a:r>
            <a:r>
              <a:rPr lang="fr-FR" dirty="0" err="1" smtClean="0"/>
              <a:t>deflection</a:t>
            </a:r>
            <a:r>
              <a:rPr lang="fr-FR" dirty="0" smtClean="0"/>
              <a:t> plates in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r>
              <a:rPr lang="fr-FR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52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Measuring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cross section of the second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reaction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565" y="880533"/>
            <a:ext cx="822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The </a:t>
            </a:r>
            <a:r>
              <a:rPr lang="fr-FR" dirty="0" err="1"/>
              <a:t>baseline</a:t>
            </a:r>
            <a:r>
              <a:rPr lang="fr-FR" dirty="0"/>
              <a:t> solution </a:t>
            </a:r>
            <a:r>
              <a:rPr lang="fr-FR" dirty="0" err="1"/>
              <a:t>is</a:t>
            </a:r>
            <a:r>
              <a:rPr lang="fr-FR" dirty="0"/>
              <a:t> to </a:t>
            </a:r>
            <a:r>
              <a:rPr lang="fr-FR" dirty="0" err="1"/>
              <a:t>measure</a:t>
            </a:r>
            <a:r>
              <a:rPr lang="fr-FR" dirty="0"/>
              <a:t> </a:t>
            </a:r>
            <a:r>
              <a:rPr lang="fr-FR" dirty="0" err="1"/>
              <a:t>both</a:t>
            </a:r>
            <a:r>
              <a:rPr lang="fr-FR" dirty="0"/>
              <a:t> </a:t>
            </a:r>
            <a:r>
              <a:rPr lang="fr-FR" dirty="0" err="1"/>
              <a:t>reactions</a:t>
            </a:r>
            <a:r>
              <a:rPr lang="fr-FR" dirty="0"/>
              <a:t> in the </a:t>
            </a:r>
            <a:r>
              <a:rPr lang="fr-FR" dirty="0" err="1"/>
              <a:t>same</a:t>
            </a:r>
            <a:r>
              <a:rPr lang="fr-FR" dirty="0"/>
              <a:t> Ps cloud (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relevant for GBAR) and </a:t>
            </a:r>
            <a:r>
              <a:rPr lang="fr-FR" dirty="0" err="1"/>
              <a:t>deduce</a:t>
            </a:r>
            <a:r>
              <a:rPr lang="fr-FR" dirty="0"/>
              <a:t> the second cross section </a:t>
            </a:r>
            <a:r>
              <a:rPr lang="fr-FR" dirty="0" err="1"/>
              <a:t>using</a:t>
            </a:r>
            <a:r>
              <a:rPr lang="fr-FR" dirty="0"/>
              <a:t> simulations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At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have no </a:t>
            </a:r>
            <a:r>
              <a:rPr lang="fr-FR" dirty="0" err="1" smtClean="0"/>
              <a:t>tool</a:t>
            </a:r>
            <a:r>
              <a:rPr lang="fr-FR" dirty="0" smtClean="0"/>
              <a:t> (</a:t>
            </a:r>
            <a:r>
              <a:rPr lang="fr-FR" dirty="0" err="1" smtClean="0"/>
              <a:t>hydrogen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) to </a:t>
            </a:r>
            <a:r>
              <a:rPr lang="fr-FR" dirty="0" err="1" smtClean="0"/>
              <a:t>measure</a:t>
            </a:r>
            <a:r>
              <a:rPr lang="fr-FR" dirty="0" smtClean="0"/>
              <a:t> the second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alone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try</a:t>
            </a:r>
            <a:r>
              <a:rPr lang="fr-FR" dirty="0" smtClean="0"/>
              <a:t> to use the </a:t>
            </a:r>
            <a:r>
              <a:rPr lang="fr-FR" dirty="0" err="1" smtClean="0"/>
              <a:t>hydrogen</a:t>
            </a:r>
            <a:r>
              <a:rPr lang="fr-FR" dirty="0" smtClean="0"/>
              <a:t> </a:t>
            </a:r>
            <a:r>
              <a:rPr lang="fr-FR" dirty="0" err="1" smtClean="0"/>
              <a:t>created</a:t>
            </a:r>
            <a:r>
              <a:rPr lang="fr-FR" dirty="0" smtClean="0"/>
              <a:t> in charge exchange </a:t>
            </a:r>
            <a:r>
              <a:rPr lang="fr-FR" dirty="0" err="1" smtClean="0"/>
              <a:t>reactions</a:t>
            </a:r>
            <a:r>
              <a:rPr lang="fr-FR" dirty="0" smtClean="0"/>
              <a:t> (</a:t>
            </a:r>
            <a:r>
              <a:rPr lang="fr-FR" dirty="0" err="1" smtClean="0"/>
              <a:t>see</a:t>
            </a:r>
            <a:r>
              <a:rPr lang="fr-FR" dirty="0" smtClean="0"/>
              <a:t> background)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possibility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use the H</a:t>
            </a:r>
            <a:r>
              <a:rPr lang="fr-FR" baseline="30000" dirty="0" smtClean="0"/>
              <a:t>-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ELENA to </a:t>
            </a:r>
            <a:r>
              <a:rPr lang="fr-FR" dirty="0" err="1" smtClean="0"/>
              <a:t>create</a:t>
            </a:r>
            <a:r>
              <a:rPr lang="fr-FR" dirty="0" smtClean="0"/>
              <a:t> an </a:t>
            </a:r>
            <a:r>
              <a:rPr lang="fr-FR" dirty="0" err="1" smtClean="0"/>
              <a:t>atomic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endParaRPr lang="fr-FR" dirty="0" smtClean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In </a:t>
            </a:r>
            <a:r>
              <a:rPr lang="fr-FR" dirty="0" err="1" smtClean="0"/>
              <a:t>any</a:t>
            </a:r>
            <a:r>
              <a:rPr lang="fr-FR" dirty="0" smtClean="0"/>
              <a:t> case,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commissioned</a:t>
            </a:r>
            <a:r>
              <a:rPr lang="fr-FR" dirty="0" smtClean="0"/>
              <a:t> system (</a:t>
            </a:r>
            <a:r>
              <a:rPr lang="fr-FR" dirty="0" err="1" smtClean="0"/>
              <a:t>linac</a:t>
            </a:r>
            <a:r>
              <a:rPr lang="fr-FR" dirty="0" smtClean="0"/>
              <a:t>, </a:t>
            </a:r>
            <a:r>
              <a:rPr lang="fr-FR" dirty="0" err="1" smtClean="0"/>
              <a:t>traps</a:t>
            </a:r>
            <a:r>
              <a:rPr lang="fr-FR" dirty="0" smtClean="0"/>
              <a:t>, </a:t>
            </a:r>
            <a:r>
              <a:rPr lang="fr-FR" dirty="0" err="1" smtClean="0"/>
              <a:t>focusing</a:t>
            </a:r>
            <a:r>
              <a:rPr lang="fr-FR" dirty="0" smtClean="0"/>
              <a:t>, </a:t>
            </a:r>
            <a:r>
              <a:rPr lang="fr-FR" dirty="0" err="1" smtClean="0"/>
              <a:t>cavity</a:t>
            </a:r>
            <a:r>
              <a:rPr lang="fr-FR" dirty="0" smtClean="0"/>
              <a:t>) to </a:t>
            </a:r>
            <a:r>
              <a:rPr lang="fr-FR" dirty="0" err="1" smtClean="0"/>
              <a:t>get</a:t>
            </a:r>
            <a:r>
              <a:rPr lang="fr-FR" dirty="0" smtClean="0"/>
              <a:t> a signal</a:t>
            </a:r>
          </a:p>
        </p:txBody>
      </p:sp>
    </p:spTree>
    <p:extLst>
      <p:ext uri="{BB962C8B-B14F-4D97-AF65-F5344CB8AC3E}">
        <p14:creationId xmlns:p14="http://schemas.microsoft.com/office/powerpoint/2010/main" val="404158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Second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reaction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: signal and background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565" y="880533"/>
            <a:ext cx="8229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We</a:t>
            </a:r>
            <a:r>
              <a:rPr lang="fr-FR" dirty="0" smtClean="0"/>
              <a:t> must </a:t>
            </a:r>
            <a:r>
              <a:rPr lang="fr-FR" dirty="0" err="1" smtClean="0"/>
              <a:t>reliably</a:t>
            </a:r>
            <a:r>
              <a:rPr lang="fr-FR" dirty="0" smtClean="0"/>
              <a:t> </a:t>
            </a:r>
            <a:r>
              <a:rPr lang="fr-FR" dirty="0" err="1" smtClean="0"/>
              <a:t>detect</a:t>
            </a:r>
            <a:r>
              <a:rPr lang="fr-FR" dirty="0" smtClean="0"/>
              <a:t> a rate </a:t>
            </a:r>
            <a:r>
              <a:rPr lang="fr-FR" dirty="0" err="1" smtClean="0"/>
              <a:t>significantly</a:t>
            </a:r>
            <a:r>
              <a:rPr lang="fr-FR" dirty="0" smtClean="0"/>
              <a:t>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1 </a:t>
            </a:r>
            <a:r>
              <a:rPr lang="fr-FR" dirty="0" err="1" smtClean="0"/>
              <a:t>event</a:t>
            </a:r>
            <a:r>
              <a:rPr lang="fr-FR" dirty="0" smtClean="0"/>
              <a:t> /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MCP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counts</a:t>
            </a:r>
            <a:r>
              <a:rPr lang="fr-FR" dirty="0" smtClean="0"/>
              <a:t> &amp; </a:t>
            </a:r>
            <a:r>
              <a:rPr lang="fr-FR" dirty="0" err="1" smtClean="0"/>
              <a:t>environmental</a:t>
            </a:r>
            <a:r>
              <a:rPr lang="fr-FR" dirty="0" smtClean="0"/>
              <a:t> radiation background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Gamma background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converter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 by </a:t>
            </a:r>
            <a:r>
              <a:rPr lang="fr-FR" dirty="0" err="1" smtClean="0"/>
              <a:t>shielding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Background </a:t>
            </a:r>
            <a:r>
              <a:rPr lang="fr-FR" dirty="0" err="1" smtClean="0"/>
              <a:t>from</a:t>
            </a:r>
            <a:r>
              <a:rPr lang="fr-FR" dirty="0" smtClean="0"/>
              <a:t> charge exchange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</a:t>
            </a:r>
            <a:r>
              <a:rPr lang="fr-FR" dirty="0" err="1" smtClean="0"/>
              <a:t>negligible</a:t>
            </a:r>
            <a:r>
              <a:rPr lang="fr-FR" dirty="0" smtClean="0"/>
              <a:t>, </a:t>
            </a:r>
            <a:r>
              <a:rPr lang="fr-FR" dirty="0" err="1" smtClean="0"/>
              <a:t>although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have no data (in the </a:t>
            </a:r>
            <a:r>
              <a:rPr lang="fr-FR" dirty="0" err="1" smtClean="0"/>
              <a:t>worst</a:t>
            </a:r>
            <a:r>
              <a:rPr lang="fr-FR" dirty="0" smtClean="0"/>
              <a:t> case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decreases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 as the signal)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Possible background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stray</a:t>
            </a:r>
            <a:r>
              <a:rPr lang="fr-FR" dirty="0" smtClean="0"/>
              <a:t> ions in the </a:t>
            </a:r>
            <a:r>
              <a:rPr lang="fr-FR" dirty="0" err="1" smtClean="0"/>
              <a:t>chamber</a:t>
            </a:r>
            <a:r>
              <a:rPr lang="fr-FR" dirty="0" smtClean="0"/>
              <a:t> (to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; an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separator</a:t>
            </a:r>
            <a:r>
              <a:rPr lang="fr-FR" dirty="0" smtClean="0"/>
              <a:t> or a simple </a:t>
            </a:r>
            <a:r>
              <a:rPr lang="fr-FR" dirty="0" err="1" smtClean="0"/>
              <a:t>grid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if </a:t>
            </a:r>
            <a:r>
              <a:rPr lang="fr-FR" dirty="0" err="1" smtClean="0"/>
              <a:t>necessary</a:t>
            </a:r>
            <a:r>
              <a:rPr lang="fr-FR" dirty="0" smtClean="0"/>
              <a:t>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102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Problem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electrostatic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field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the last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lens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of the positron line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37151" y="1294550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Significant deflection even at 10 </a:t>
            </a:r>
            <a:r>
              <a:rPr lang="en-GB" dirty="0" err="1" smtClean="0"/>
              <a:t>keV</a:t>
            </a:r>
            <a:r>
              <a:rPr lang="en-GB" dirty="0" smtClean="0"/>
              <a:t> proton energy, stops beam at low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Requires shielding in the reaction chamber (technical problem, easy solution)</a:t>
            </a:r>
          </a:p>
        </p:txBody>
      </p:sp>
      <p:grpSp>
        <p:nvGrpSpPr>
          <p:cNvPr id="5" name="Groupe 1"/>
          <p:cNvGrpSpPr/>
          <p:nvPr/>
        </p:nvGrpSpPr>
        <p:grpSpPr>
          <a:xfrm>
            <a:off x="317571" y="3553984"/>
            <a:ext cx="4279691" cy="2651508"/>
            <a:chOff x="3137950" y="3287179"/>
            <a:chExt cx="5802428" cy="32247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9354" y="3811614"/>
              <a:ext cx="2556868" cy="2364802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3137950" y="5069702"/>
              <a:ext cx="261827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25"/>
                <p:cNvSpPr txBox="1"/>
                <p:nvPr/>
              </p:nvSpPr>
              <p:spPr>
                <a:xfrm>
                  <a:off x="3222010" y="4542847"/>
                  <a:ext cx="354687" cy="3355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i="1" smtClean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484176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2010" y="4542847"/>
                  <a:ext cx="354687" cy="335526"/>
                </a:xfrm>
                <a:prstGeom prst="rect">
                  <a:avLst/>
                </a:prstGeom>
                <a:blipFill>
                  <a:blip r:embed="rId3"/>
                  <a:stretch>
                    <a:fillRect l="-16279" r="-4651" b="-4130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/>
            <p:cNvCxnSpPr/>
            <p:nvPr/>
          </p:nvCxnSpPr>
          <p:spPr>
            <a:xfrm>
              <a:off x="4465676" y="3966032"/>
              <a:ext cx="0" cy="846592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28"/>
            <p:cNvSpPr txBox="1"/>
            <p:nvPr/>
          </p:nvSpPr>
          <p:spPr>
            <a:xfrm>
              <a:off x="4315667" y="3650259"/>
              <a:ext cx="358097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>
                  <a:solidFill>
                    <a:srgbClr val="484176"/>
                  </a:solidFill>
                </a:rPr>
                <a:t>e</a:t>
              </a:r>
              <a:r>
                <a:rPr lang="en-US" baseline="30000" dirty="0" smtClean="0">
                  <a:solidFill>
                    <a:srgbClr val="484176"/>
                  </a:solidFill>
                </a:rPr>
                <a:t>+</a:t>
              </a:r>
              <a:endParaRPr lang="en-US" dirty="0">
                <a:solidFill>
                  <a:srgbClr val="484176"/>
                </a:solidFill>
              </a:endParaRPr>
            </a:p>
          </p:txBody>
        </p:sp>
        <p:sp>
          <p:nvSpPr>
            <p:cNvPr id="11" name="TextBox 16"/>
            <p:cNvSpPr txBox="1"/>
            <p:nvPr/>
          </p:nvSpPr>
          <p:spPr>
            <a:xfrm>
              <a:off x="3299260" y="6176416"/>
              <a:ext cx="2427204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Beam energy = 10 </a:t>
              </a:r>
              <a:r>
                <a:rPr lang="de-DE" dirty="0" err="1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keV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 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5845940" y="4853678"/>
              <a:ext cx="0" cy="21602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8195" y="3842567"/>
              <a:ext cx="2583314" cy="2223034"/>
            </a:xfrm>
            <a:prstGeom prst="rect">
              <a:avLst/>
            </a:prstGeom>
          </p:spPr>
        </p:pic>
        <p:sp>
          <p:nvSpPr>
            <p:cNvPr id="14" name="TextBox 23"/>
            <p:cNvSpPr txBox="1"/>
            <p:nvPr/>
          </p:nvSpPr>
          <p:spPr>
            <a:xfrm>
              <a:off x="4069781" y="3287179"/>
              <a:ext cx="3750274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Last  e</a:t>
              </a:r>
              <a:r>
                <a:rPr lang="de-DE" baseline="30000" dirty="0">
                  <a:solidFill>
                    <a:srgbClr val="484176"/>
                  </a:solidFill>
                  <a:latin typeface="Eras Medium ITC" panose="020B0602030504020804" pitchFamily="34" charset="0"/>
                </a:rPr>
                <a:t>+</a:t>
              </a:r>
              <a:r>
                <a:rPr lang="de-DE" dirty="0">
                  <a:solidFill>
                    <a:srgbClr val="484176"/>
                  </a:solidFill>
                  <a:latin typeface="Eras Medium ITC" panose="020B0602030504020804" pitchFamily="34" charset="0"/>
                </a:rPr>
                <a:t> </a:t>
              </a:r>
              <a:r>
                <a:rPr lang="de-DE" dirty="0" err="1">
                  <a:solidFill>
                    <a:srgbClr val="484176"/>
                  </a:solidFill>
                  <a:latin typeface="Eras Medium ITC" panose="020B0602030504020804" pitchFamily="34" charset="0"/>
                </a:rPr>
                <a:t>electrode</a:t>
              </a:r>
              <a:r>
                <a:rPr lang="de-DE" dirty="0">
                  <a:solidFill>
                    <a:srgbClr val="484176"/>
                  </a:solidFill>
                  <a:latin typeface="Eras Medium ITC" panose="020B0602030504020804" pitchFamily="34" charset="0"/>
                </a:rPr>
                <a:t>  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= 20kV</a:t>
              </a:r>
              <a:r>
                <a:rPr lang="en-US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  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(Top </a:t>
              </a:r>
              <a:r>
                <a:rPr lang="de-DE" dirty="0" err="1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view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)</a:t>
              </a:r>
              <a:endParaRPr lang="en-US" dirty="0">
                <a:solidFill>
                  <a:srgbClr val="484176"/>
                </a:solidFill>
                <a:latin typeface="Eras Medium ITC" panose="020B0602030504020804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6210014" y="5098900"/>
              <a:ext cx="261827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25"/>
                <p:cNvSpPr txBox="1"/>
                <p:nvPr/>
              </p:nvSpPr>
              <p:spPr>
                <a:xfrm>
                  <a:off x="6243731" y="4631583"/>
                  <a:ext cx="433063" cy="3355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i="1" smtClean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solidFill>
                                  <a:srgbClr val="484176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484176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3731" y="4631583"/>
                  <a:ext cx="433063" cy="335526"/>
                </a:xfrm>
                <a:prstGeom prst="rect">
                  <a:avLst/>
                </a:prstGeom>
                <a:blipFill>
                  <a:blip r:embed="rId5"/>
                  <a:stretch>
                    <a:fillRect l="-3846" r="-11538" b="-4130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/>
            <p:cNvCxnSpPr/>
            <p:nvPr/>
          </p:nvCxnSpPr>
          <p:spPr>
            <a:xfrm>
              <a:off x="7537740" y="3995230"/>
              <a:ext cx="0" cy="846592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28"/>
            <p:cNvSpPr txBox="1"/>
            <p:nvPr/>
          </p:nvSpPr>
          <p:spPr>
            <a:xfrm>
              <a:off x="7387731" y="3679457"/>
              <a:ext cx="358097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>
                  <a:solidFill>
                    <a:srgbClr val="484176"/>
                  </a:solidFill>
                </a:rPr>
                <a:t>e</a:t>
              </a:r>
              <a:r>
                <a:rPr lang="en-US" baseline="30000" dirty="0" smtClean="0">
                  <a:solidFill>
                    <a:srgbClr val="484176"/>
                  </a:solidFill>
                </a:rPr>
                <a:t>+</a:t>
              </a:r>
              <a:endParaRPr lang="en-US" dirty="0">
                <a:solidFill>
                  <a:srgbClr val="484176"/>
                </a:solidFill>
              </a:endParaRPr>
            </a:p>
          </p:txBody>
        </p:sp>
        <p:sp>
          <p:nvSpPr>
            <p:cNvPr id="19" name="TextBox 16"/>
            <p:cNvSpPr txBox="1"/>
            <p:nvPr/>
          </p:nvSpPr>
          <p:spPr>
            <a:xfrm>
              <a:off x="6638021" y="6149012"/>
              <a:ext cx="2302357" cy="33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Beam energy = 1 </a:t>
              </a:r>
              <a:r>
                <a:rPr lang="de-DE" dirty="0" err="1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keV</a:t>
              </a:r>
              <a:r>
                <a:rPr lang="de-DE" dirty="0" smtClean="0">
                  <a:solidFill>
                    <a:srgbClr val="484176"/>
                  </a:solidFill>
                  <a:latin typeface="Eras Medium ITC" panose="020B0602030504020804" pitchFamily="34" charset="0"/>
                </a:rPr>
                <a:t> 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497591" y="717494"/>
            <a:ext cx="436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See</a:t>
            </a:r>
            <a:r>
              <a:rPr lang="fr-FR" dirty="0" smtClean="0"/>
              <a:t> talk of Pauline Comini on </a:t>
            </a:r>
            <a:r>
              <a:rPr lang="fr-FR" dirty="0" err="1" smtClean="0"/>
              <a:t>Wednesday</a:t>
            </a:r>
            <a:endParaRPr lang="fr-FR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0087" y="2296371"/>
            <a:ext cx="3695510" cy="299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90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Problem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magnetic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field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the positron line </a:t>
            </a:r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deflects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protons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68925" y="983768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Energy dependent deflection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Difficult to shield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May be compensated by steering plates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No easy solution, we are working on a shielding/compensation system with the help of computer simulations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610" y="3500733"/>
            <a:ext cx="5351155" cy="313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09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smtClean="0"/>
              <a:t>Plans: </a:t>
            </a:r>
            <a:r>
              <a:rPr lang="fr-FR" sz="2400" dirty="0" err="1" smtClean="0"/>
              <a:t>tasks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565" y="878889"/>
            <a:ext cx="84252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of the first </a:t>
            </a:r>
            <a:r>
              <a:rPr lang="fr-FR" dirty="0" err="1" smtClean="0"/>
              <a:t>reaction</a:t>
            </a:r>
            <a:r>
              <a:rPr lang="fr-FR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Solve</a:t>
            </a:r>
            <a:r>
              <a:rPr lang="fr-FR" dirty="0" smtClean="0"/>
              <a:t> </a:t>
            </a:r>
            <a:r>
              <a:rPr lang="fr-FR" dirty="0" err="1" smtClean="0"/>
              <a:t>problems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beam</a:t>
            </a:r>
            <a:r>
              <a:rPr lang="fr-FR" dirty="0" smtClean="0"/>
              <a:t> transport in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r>
              <a:rPr lang="fr-FR" dirty="0" smtClean="0"/>
              <a:t> (</a:t>
            </a:r>
            <a:r>
              <a:rPr lang="fr-FR" dirty="0" err="1" smtClean="0"/>
              <a:t>electrostatic</a:t>
            </a:r>
            <a:r>
              <a:rPr lang="fr-FR" dirty="0" smtClean="0"/>
              <a:t> and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Install proton </a:t>
            </a:r>
            <a:r>
              <a:rPr lang="fr-FR" dirty="0" err="1" smtClean="0"/>
              <a:t>beam</a:t>
            </a:r>
            <a:r>
              <a:rPr lang="fr-FR" dirty="0" smtClean="0"/>
              <a:t> and </a:t>
            </a:r>
            <a:r>
              <a:rPr lang="fr-FR" dirty="0" err="1" smtClean="0"/>
              <a:t>steer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to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&amp; detectors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Commission </a:t>
            </a:r>
            <a:r>
              <a:rPr lang="fr-FR" dirty="0" err="1" smtClean="0"/>
              <a:t>switchyard</a:t>
            </a:r>
            <a:endParaRPr lang="fr-F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Install Faraday </a:t>
            </a:r>
            <a:r>
              <a:rPr lang="fr-FR" dirty="0" err="1" smtClean="0"/>
              <a:t>cup</a:t>
            </a:r>
            <a:r>
              <a:rPr lang="fr-FR" dirty="0" smtClean="0"/>
              <a:t> and </a:t>
            </a:r>
            <a:r>
              <a:rPr lang="fr-FR" dirty="0" err="1" smtClean="0"/>
              <a:t>electronics</a:t>
            </a:r>
            <a:r>
              <a:rPr lang="fr-FR" dirty="0" smtClean="0"/>
              <a:t> to </a:t>
            </a:r>
            <a:r>
              <a:rPr lang="fr-FR" dirty="0" err="1" smtClean="0"/>
              <a:t>measure</a:t>
            </a:r>
            <a:r>
              <a:rPr lang="fr-FR" dirty="0" smtClean="0"/>
              <a:t> proton pulse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Set up and tune positron </a:t>
            </a:r>
            <a:r>
              <a:rPr lang="fr-FR" dirty="0" err="1" smtClean="0"/>
              <a:t>buncher</a:t>
            </a:r>
            <a:r>
              <a:rPr lang="fr-FR" dirty="0" smtClean="0"/>
              <a:t> and transport in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endParaRPr lang="fr-F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Calibrate</a:t>
            </a:r>
            <a:r>
              <a:rPr lang="fr-FR" dirty="0" smtClean="0"/>
              <a:t> positron/positronium </a:t>
            </a:r>
            <a:r>
              <a:rPr lang="fr-FR" dirty="0" err="1" smtClean="0"/>
              <a:t>detection</a:t>
            </a:r>
            <a:r>
              <a:rPr lang="fr-FR" dirty="0" smtClean="0"/>
              <a:t> system</a:t>
            </a:r>
          </a:p>
          <a:p>
            <a:pPr lvl="1"/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 To </a:t>
            </a:r>
            <a:r>
              <a:rPr lang="fr-FR" dirty="0" err="1" smtClean="0"/>
              <a:t>measure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reactions</a:t>
            </a:r>
            <a:r>
              <a:rPr lang="fr-FR" dirty="0" smtClean="0"/>
              <a:t> in the </a:t>
            </a:r>
            <a:r>
              <a:rPr lang="fr-FR" dirty="0" err="1" smtClean="0"/>
              <a:t>cavity</a:t>
            </a:r>
            <a:endParaRPr lang="fr-F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Fully</a:t>
            </a:r>
            <a:r>
              <a:rPr lang="fr-FR" dirty="0" smtClean="0"/>
              <a:t> commission </a:t>
            </a:r>
            <a:r>
              <a:rPr lang="fr-FR" dirty="0" err="1" smtClean="0"/>
              <a:t>linac</a:t>
            </a:r>
            <a:r>
              <a:rPr lang="fr-FR" dirty="0" smtClean="0"/>
              <a:t> &amp; positron </a:t>
            </a:r>
            <a:r>
              <a:rPr lang="fr-FR" dirty="0" err="1" smtClean="0"/>
              <a:t>traps</a:t>
            </a:r>
            <a:endParaRPr lang="fr-F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Install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converter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r>
              <a:rPr lang="fr-FR" dirty="0" smtClean="0"/>
              <a:t> and focus proton </a:t>
            </a:r>
            <a:r>
              <a:rPr lang="fr-FR" dirty="0" err="1" smtClean="0"/>
              <a:t>beam</a:t>
            </a:r>
            <a:endParaRPr lang="fr-F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Set up MCP for ion </a:t>
            </a:r>
            <a:r>
              <a:rPr lang="fr-FR" dirty="0" err="1" smtClean="0"/>
              <a:t>detection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gamma </a:t>
            </a:r>
            <a:r>
              <a:rPr lang="fr-FR" dirty="0" err="1" smtClean="0"/>
              <a:t>shielding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r>
              <a:rPr lang="fr-FR" dirty="0" smtClean="0"/>
              <a:t> and the MCP)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81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4266" y="305478"/>
            <a:ext cx="78867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defTabSz="457200"/>
            <a:r>
              <a:rPr lang="fr-FR" sz="24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Outline</a:t>
            </a:r>
            <a:endParaRPr lang="fr-FR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3712" y="1554142"/>
            <a:ext cx="77472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Introduction: </a:t>
            </a:r>
            <a:r>
              <a:rPr lang="fr-FR" sz="2400" dirty="0" err="1" smtClean="0"/>
              <a:t>reactions</a:t>
            </a:r>
            <a:r>
              <a:rPr lang="fr-FR" sz="2400" dirty="0" smtClean="0"/>
              <a:t>, </a:t>
            </a:r>
            <a:r>
              <a:rPr lang="fr-FR" sz="2400" dirty="0" err="1" smtClean="0"/>
              <a:t>prior</a:t>
            </a:r>
            <a:r>
              <a:rPr lang="fr-FR" sz="2400" dirty="0"/>
              <a:t> </a:t>
            </a:r>
            <a:r>
              <a:rPr lang="fr-FR" sz="2400" dirty="0" err="1" smtClean="0"/>
              <a:t>results</a:t>
            </a:r>
            <a:endParaRPr lang="fr-FR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Positron &amp; proton pulses, positronium cloud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 smtClean="0"/>
              <a:t>Comparison</a:t>
            </a:r>
            <a:r>
              <a:rPr lang="fr-FR" sz="2400" dirty="0" smtClean="0"/>
              <a:t> </a:t>
            </a:r>
            <a:r>
              <a:rPr lang="fr-FR" sz="2400" dirty="0" err="1" smtClean="0"/>
              <a:t>between</a:t>
            </a:r>
            <a:r>
              <a:rPr lang="fr-FR" sz="2400" dirty="0" smtClean="0"/>
              <a:t> </a:t>
            </a:r>
            <a:r>
              <a:rPr lang="fr-FR" sz="2400" dirty="0" err="1" smtClean="0"/>
              <a:t>matter</a:t>
            </a:r>
            <a:r>
              <a:rPr lang="fr-FR" sz="2400" dirty="0" smtClean="0"/>
              <a:t> and </a:t>
            </a:r>
            <a:r>
              <a:rPr lang="fr-FR" sz="2400" dirty="0" err="1" smtClean="0"/>
              <a:t>antimatter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measurement</a:t>
            </a:r>
            <a:r>
              <a:rPr lang="fr-FR" sz="2400" dirty="0" smtClean="0"/>
              <a:t>,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First </a:t>
            </a:r>
            <a:r>
              <a:rPr lang="fr-FR" sz="2400" dirty="0" err="1" smtClean="0"/>
              <a:t>reaction</a:t>
            </a:r>
            <a:r>
              <a:rPr lang="fr-FR" sz="2400" dirty="0" smtClean="0"/>
              <a:t>: signal and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Second </a:t>
            </a:r>
            <a:r>
              <a:rPr lang="fr-FR" sz="2400" dirty="0" err="1" smtClean="0"/>
              <a:t>reaction</a:t>
            </a:r>
            <a:endParaRPr lang="fr-FR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 smtClean="0"/>
              <a:t>Some</a:t>
            </a:r>
            <a:r>
              <a:rPr lang="fr-FR" sz="2400" dirty="0" smtClean="0"/>
              <a:t> </a:t>
            </a:r>
            <a:r>
              <a:rPr lang="fr-FR" sz="2400" dirty="0" err="1" smtClean="0"/>
              <a:t>technical</a:t>
            </a:r>
            <a:r>
              <a:rPr lang="fr-FR" sz="2400" dirty="0" smtClean="0"/>
              <a:t> </a:t>
            </a:r>
            <a:r>
              <a:rPr lang="fr-FR" sz="2400" dirty="0" err="1" smtClean="0"/>
              <a:t>problems</a:t>
            </a:r>
            <a:r>
              <a:rPr lang="fr-FR" sz="2400" dirty="0" smtClean="0"/>
              <a:t> to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solved</a:t>
            </a:r>
            <a:endParaRPr lang="fr-FR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298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Plans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000" y="855133"/>
            <a:ext cx="79708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The time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r>
              <a:rPr lang="fr-FR" dirty="0" smtClean="0"/>
              <a:t> by the </a:t>
            </a:r>
            <a:r>
              <a:rPr lang="fr-FR" dirty="0" err="1" smtClean="0"/>
              <a:t>arrival</a:t>
            </a:r>
            <a:r>
              <a:rPr lang="fr-FR" dirty="0" smtClean="0"/>
              <a:t>/installation of the antiproton </a:t>
            </a:r>
            <a:r>
              <a:rPr lang="fr-FR" dirty="0" err="1" smtClean="0"/>
              <a:t>trap</a:t>
            </a:r>
            <a:r>
              <a:rPr lang="fr-FR" dirty="0" smtClean="0"/>
              <a:t> (end of 2019?)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Tthese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produce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sets of </a:t>
            </a:r>
            <a:r>
              <a:rPr lang="fr-FR" dirty="0" err="1" smtClean="0"/>
              <a:t>publishable</a:t>
            </a:r>
            <a:r>
              <a:rPr lang="fr-FR" dirty="0" smtClean="0"/>
              <a:t>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There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extremely</a:t>
            </a:r>
            <a:r>
              <a:rPr lang="fr-FR" dirty="0" smtClean="0"/>
              <a:t> short time for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laser excitation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Can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somehow</a:t>
            </a:r>
            <a:r>
              <a:rPr lang="fr-FR" dirty="0" smtClean="0"/>
              <a:t> </a:t>
            </a:r>
            <a:r>
              <a:rPr lang="fr-FR" dirty="0" err="1" smtClean="0"/>
              <a:t>keep</a:t>
            </a:r>
            <a:r>
              <a:rPr lang="fr-FR" dirty="0" smtClean="0"/>
              <a:t> the system running in 2020?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643946" y="4589755"/>
            <a:ext cx="7970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Shifts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to </a:t>
            </a:r>
            <a:r>
              <a:rPr lang="fr-FR" dirty="0" err="1" smtClean="0"/>
              <a:t>run</a:t>
            </a:r>
            <a:r>
              <a:rPr lang="fr-FR" dirty="0" smtClean="0"/>
              <a:t> the </a:t>
            </a:r>
            <a:r>
              <a:rPr lang="fr-FR" dirty="0" err="1" smtClean="0"/>
              <a:t>measurement</a:t>
            </a:r>
            <a:r>
              <a:rPr lang="fr-FR" dirty="0" smtClean="0"/>
              <a:t> 24 or at least 16 </a:t>
            </a:r>
            <a:r>
              <a:rPr lang="fr-FR" dirty="0" err="1" smtClean="0"/>
              <a:t>hours</a:t>
            </a:r>
            <a:r>
              <a:rPr lang="fr-FR" dirty="0" smtClean="0"/>
              <a:t> a </a:t>
            </a:r>
            <a:r>
              <a:rPr lang="fr-FR" dirty="0" err="1" smtClean="0"/>
              <a:t>day</a:t>
            </a:r>
            <a:r>
              <a:rPr lang="fr-FR" dirty="0" smtClean="0"/>
              <a:t> (</a:t>
            </a:r>
            <a:r>
              <a:rPr lang="fr-FR" dirty="0" err="1" smtClean="0"/>
              <a:t>certainly</a:t>
            </a:r>
            <a:r>
              <a:rPr lang="fr-FR" dirty="0" smtClean="0"/>
              <a:t> for the </a:t>
            </a:r>
            <a:r>
              <a:rPr lang="fr-FR" dirty="0" err="1" smtClean="0"/>
              <a:t>measurement</a:t>
            </a:r>
            <a:r>
              <a:rPr lang="fr-FR" dirty="0" smtClean="0"/>
              <a:t> of the second </a:t>
            </a:r>
            <a:r>
              <a:rPr lang="fr-FR" dirty="0" err="1" smtClean="0"/>
              <a:t>reaction</a:t>
            </a:r>
            <a:r>
              <a:rPr lang="fr-FR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collect</a:t>
            </a:r>
            <a:r>
              <a:rPr lang="fr-FR" dirty="0" smtClean="0"/>
              <a:t> more data but </a:t>
            </a:r>
            <a:r>
              <a:rPr lang="fr-FR" dirty="0" err="1" smtClean="0"/>
              <a:t>also</a:t>
            </a:r>
            <a:r>
              <a:rPr lang="fr-FR" dirty="0" smtClean="0"/>
              <a:t> to </a:t>
            </a:r>
            <a:r>
              <a:rPr lang="fr-FR" dirty="0" err="1" smtClean="0"/>
              <a:t>avoid</a:t>
            </a:r>
            <a:r>
              <a:rPr lang="fr-FR" dirty="0" smtClean="0"/>
              <a:t> interruption and instrument </a:t>
            </a:r>
            <a:r>
              <a:rPr lang="fr-FR" dirty="0" err="1" smtClean="0"/>
              <a:t>failures</a:t>
            </a:r>
            <a:r>
              <a:rPr lang="fr-FR" dirty="0" smtClean="0"/>
              <a:t> </a:t>
            </a:r>
            <a:r>
              <a:rPr lang="fr-FR" dirty="0" err="1" smtClean="0"/>
              <a:t>induced</a:t>
            </a:r>
            <a:r>
              <a:rPr lang="fr-FR" dirty="0" smtClean="0"/>
              <a:t> by on/off cycles.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46" y="2555756"/>
            <a:ext cx="7703876" cy="113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5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err="1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Summary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565" y="10922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of the first </a:t>
            </a:r>
            <a:r>
              <a:rPr lang="fr-FR" dirty="0" err="1" smtClean="0"/>
              <a:t>reaction</a:t>
            </a:r>
            <a:r>
              <a:rPr lang="fr-FR" dirty="0" smtClean="0"/>
              <a:t> in ~March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For the second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commissioned</a:t>
            </a:r>
            <a:r>
              <a:rPr lang="fr-FR" dirty="0" smtClean="0"/>
              <a:t>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have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until</a:t>
            </a:r>
            <a:r>
              <a:rPr lang="fr-FR" dirty="0" smtClean="0"/>
              <a:t> the end of 2019 but </a:t>
            </a:r>
            <a:r>
              <a:rPr lang="fr-FR" dirty="0" err="1" smtClean="0"/>
              <a:t>possibility</a:t>
            </a:r>
            <a:r>
              <a:rPr lang="fr-FR" dirty="0" smtClean="0"/>
              <a:t> of </a:t>
            </a:r>
            <a:r>
              <a:rPr lang="fr-FR" dirty="0" err="1" smtClean="0"/>
              <a:t>measurements</a:t>
            </a:r>
            <a:r>
              <a:rPr lang="fr-FR" dirty="0" smtClean="0"/>
              <a:t> in 2020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helpful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440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72533" y="1363133"/>
            <a:ext cx="3175000" cy="131233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1413" name="Text Box 5"/>
          <p:cNvSpPr txBox="1">
            <a:spLocks noChangeArrowheads="1"/>
          </p:cNvSpPr>
          <p:nvPr/>
        </p:nvSpPr>
        <p:spPr bwMode="auto">
          <a:xfrm>
            <a:off x="576262" y="116632"/>
            <a:ext cx="7993063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sz="2400" dirty="0" smtClean="0"/>
              <a:t>Reactions and target cavity</a:t>
            </a:r>
            <a:endParaRPr lang="fr-FR" sz="2400" dirty="0"/>
          </a:p>
        </p:txBody>
      </p:sp>
      <p:sp>
        <p:nvSpPr>
          <p:cNvPr id="2" name="ZoneTexte 1"/>
          <p:cNvSpPr txBox="1"/>
          <p:nvPr/>
        </p:nvSpPr>
        <p:spPr>
          <a:xfrm>
            <a:off x="467544" y="891365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/>
              <a:t>Reactions in the cloud</a:t>
            </a:r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4874801" y="1039724"/>
            <a:ext cx="3010289" cy="1764846"/>
            <a:chOff x="1762309" y="3898922"/>
            <a:chExt cx="3010289" cy="1764846"/>
          </a:xfrm>
        </p:grpSpPr>
        <p:grpSp>
          <p:nvGrpSpPr>
            <p:cNvPr id="6" name="Groupe 5"/>
            <p:cNvGrpSpPr/>
            <p:nvPr/>
          </p:nvGrpSpPr>
          <p:grpSpPr>
            <a:xfrm>
              <a:off x="1762309" y="3898922"/>
              <a:ext cx="2994655" cy="1508427"/>
              <a:chOff x="5897824" y="2586554"/>
              <a:chExt cx="2994655" cy="1508427"/>
            </a:xfrm>
          </p:grpSpPr>
          <p:pic>
            <p:nvPicPr>
              <p:cNvPr id="12316" name="Picture 2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3844" y="3317878"/>
                <a:ext cx="1447840" cy="7771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ZoneTexte 2"/>
              <p:cNvSpPr txBox="1"/>
              <p:nvPr/>
            </p:nvSpPr>
            <p:spPr>
              <a:xfrm>
                <a:off x="5897824" y="2586554"/>
                <a:ext cx="29946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Positron-positronium </a:t>
                </a:r>
                <a:r>
                  <a:rPr lang="fr-FR" dirty="0" err="1" smtClean="0"/>
                  <a:t>converter</a:t>
                </a:r>
                <a:r>
                  <a:rPr lang="fr-FR" dirty="0" smtClean="0"/>
                  <a:t> (</a:t>
                </a:r>
                <a:r>
                  <a:rPr lang="fr-FR" dirty="0" err="1" smtClean="0"/>
                  <a:t>mesoporous</a:t>
                </a:r>
                <a:r>
                  <a:rPr lang="fr-FR" dirty="0" smtClean="0"/>
                  <a:t> SiO</a:t>
                </a:r>
                <a:r>
                  <a:rPr lang="fr-FR" baseline="-25000" dirty="0" smtClean="0"/>
                  <a:t>2</a:t>
                </a:r>
                <a:r>
                  <a:rPr lang="fr-FR" dirty="0" smtClean="0"/>
                  <a:t>)</a:t>
                </a:r>
                <a:endParaRPr lang="fr-FR" dirty="0"/>
              </a:p>
            </p:txBody>
          </p:sp>
        </p:grp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4812" y="4716681"/>
              <a:ext cx="1197786" cy="9470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441873"/>
              </p:ext>
            </p:extLst>
          </p:nvPr>
        </p:nvGraphicFramePr>
        <p:xfrm>
          <a:off x="505900" y="1432125"/>
          <a:ext cx="2947624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2" name="Equation" r:id="rId6" imgW="1244520" imgH="482400" progId="Equation.3">
                  <p:embed/>
                </p:oleObj>
              </mc:Choice>
              <mc:Fallback>
                <p:oleObj name="Equation" r:id="rId6" imgW="1244520" imgH="482400" progId="Equation.3">
                  <p:embed/>
                  <p:pic>
                    <p:nvPicPr>
                      <p:cNvPr id="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900" y="1432125"/>
                        <a:ext cx="2947624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15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66" y="2846896"/>
            <a:ext cx="1534968" cy="887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ZoneTexte 10"/>
          <p:cNvSpPr txBox="1"/>
          <p:nvPr/>
        </p:nvSpPr>
        <p:spPr>
          <a:xfrm>
            <a:off x="467544" y="4081897"/>
            <a:ext cx="4633277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With</a:t>
            </a:r>
            <a:r>
              <a:rPr lang="fr-FR" dirty="0" smtClean="0"/>
              <a:t> positronium (ortho-</a:t>
            </a:r>
            <a:r>
              <a:rPr lang="fr-FR" i="1" dirty="0" smtClean="0"/>
              <a:t>Ps)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in the </a:t>
            </a:r>
            <a:r>
              <a:rPr lang="fr-FR" dirty="0" err="1" smtClean="0"/>
              <a:t>fundamental</a:t>
            </a:r>
            <a:r>
              <a:rPr lang="fr-FR" dirty="0" smtClean="0"/>
              <a:t> or 3D 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Proton in the 1-10 </a:t>
            </a:r>
            <a:r>
              <a:rPr lang="fr-FR" dirty="0" err="1" smtClean="0"/>
              <a:t>keV</a:t>
            </a:r>
            <a:r>
              <a:rPr lang="fr-FR" dirty="0" smtClean="0"/>
              <a:t> </a:t>
            </a:r>
            <a:r>
              <a:rPr lang="fr-FR" dirty="0" err="1" smtClean="0"/>
              <a:t>kinetic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range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427" y="3287488"/>
            <a:ext cx="2819239" cy="2008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87304" y="3609310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</a:t>
            </a:r>
            <a:r>
              <a:rPr lang="fr-FR" baseline="30000" dirty="0" smtClean="0"/>
              <a:t>+</a:t>
            </a:r>
            <a:endParaRPr lang="fr-FR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6385884" y="4776156"/>
            <a:ext cx="32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8302103" y="3426781"/>
            <a:ext cx="33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4874801" y="3151573"/>
            <a:ext cx="267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Flat </a:t>
            </a:r>
            <a:r>
              <a:rPr lang="fr-FR" dirty="0" err="1" smtClean="0"/>
              <a:t>converter</a:t>
            </a:r>
            <a:r>
              <a:rPr lang="fr-FR" dirty="0" smtClean="0"/>
              <a:t> or </a:t>
            </a:r>
            <a:r>
              <a:rPr lang="fr-FR" dirty="0" err="1" smtClean="0"/>
              <a:t>cavity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372533" y="5592932"/>
            <a:ext cx="826544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Expected</a:t>
            </a:r>
            <a:r>
              <a:rPr lang="fr-FR" dirty="0" smtClean="0"/>
              <a:t> signal </a:t>
            </a:r>
            <a:r>
              <a:rPr lang="fr-FR" dirty="0" err="1" smtClean="0"/>
              <a:t>starts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few </a:t>
            </a:r>
            <a:r>
              <a:rPr lang="fr-FR" dirty="0" err="1" smtClean="0"/>
              <a:t>hydrogen</a:t>
            </a:r>
            <a:r>
              <a:rPr lang="fr-FR" dirty="0" smtClean="0"/>
              <a:t> </a:t>
            </a:r>
            <a:r>
              <a:rPr lang="fr-FR" dirty="0" err="1" smtClean="0"/>
              <a:t>atoms</a:t>
            </a:r>
            <a:r>
              <a:rPr lang="fr-FR" dirty="0" smtClean="0"/>
              <a:t> per pulse (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).</a:t>
            </a:r>
          </a:p>
          <a:p>
            <a:r>
              <a:rPr lang="fr-FR" dirty="0" smtClean="0"/>
              <a:t>The second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give</a:t>
            </a:r>
            <a:r>
              <a:rPr lang="fr-FR" dirty="0" smtClean="0"/>
              <a:t> a few ions per pulse at best.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70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4266" y="305478"/>
            <a:ext cx="78867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defTabSz="457200"/>
            <a:r>
              <a:rPr lang="fr-FR" sz="2400" dirty="0" err="1" smtClean="0"/>
              <a:t>Experimental</a:t>
            </a:r>
            <a:r>
              <a:rPr lang="fr-FR" sz="2400" dirty="0" smtClean="0"/>
              <a:t> setup</a:t>
            </a:r>
            <a:endParaRPr lang="fr-FR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24" y="1675933"/>
            <a:ext cx="7647751" cy="35061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82267" y="5182066"/>
            <a:ext cx="114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(</a:t>
            </a:r>
            <a:r>
              <a:rPr lang="fr-FR" dirty="0" smtClean="0"/>
              <a:t>B. Latacz)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534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7544" y="48571"/>
            <a:ext cx="8229600" cy="461665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en-GB" sz="240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Earlier measurement</a:t>
            </a: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/>
          </p:nvPr>
        </p:nvGraphicFramePr>
        <p:xfrm>
          <a:off x="4932040" y="908720"/>
          <a:ext cx="3096344" cy="568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6" name="Equation" r:id="rId3" imgW="1244520" imgH="228600" progId="Equation.3">
                  <p:embed/>
                </p:oleObj>
              </mc:Choice>
              <mc:Fallback>
                <p:oleObj name="Equation" r:id="rId3" imgW="1244520" imgH="228600" progId="Equation.3">
                  <p:embed/>
                  <p:pic>
                    <p:nvPicPr>
                      <p:cNvPr id="4" name="Obje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32040" y="908720"/>
                        <a:ext cx="3096344" cy="568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3995937" y="5538331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Merrison</a:t>
            </a:r>
            <a:r>
              <a:rPr lang="fr-FR" dirty="0" smtClean="0"/>
              <a:t> </a:t>
            </a:r>
            <a:r>
              <a:rPr lang="fr-FR" i="1" dirty="0" smtClean="0"/>
              <a:t>et al</a:t>
            </a:r>
            <a:r>
              <a:rPr lang="fr-FR" dirty="0" smtClean="0"/>
              <a:t>, </a:t>
            </a:r>
            <a:r>
              <a:rPr lang="fr-FR" dirty="0"/>
              <a:t>Phys. </a:t>
            </a:r>
            <a:r>
              <a:rPr lang="fr-FR" dirty="0" err="1"/>
              <a:t>Rev</a:t>
            </a:r>
            <a:r>
              <a:rPr lang="fr-FR" dirty="0"/>
              <a:t>. </a:t>
            </a:r>
            <a:r>
              <a:rPr lang="fr-FR" dirty="0" err="1"/>
              <a:t>Lett</a:t>
            </a:r>
            <a:r>
              <a:rPr lang="fr-FR" dirty="0"/>
              <a:t>. </a:t>
            </a:r>
            <a:r>
              <a:rPr lang="fr-FR" dirty="0" smtClean="0"/>
              <a:t>78, 2828(1997)</a:t>
            </a:r>
            <a:endParaRPr lang="en-GB" dirty="0"/>
          </a:p>
        </p:txBody>
      </p:sp>
      <p:pic>
        <p:nvPicPr>
          <p:cNvPr id="9242" name="Picture 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26" y="4134563"/>
            <a:ext cx="3805411" cy="218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3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739" y="1403393"/>
            <a:ext cx="5112544" cy="382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51520" y="6323837"/>
            <a:ext cx="403244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Method: positron detection</a:t>
            </a:r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51520" y="980728"/>
            <a:ext cx="3404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Only</a:t>
            </a:r>
            <a:r>
              <a:rPr lang="fr-FR" dirty="0" smtClean="0"/>
              <a:t> the first </a:t>
            </a:r>
            <a:r>
              <a:rPr lang="fr-FR" dirty="0" err="1" smtClean="0"/>
              <a:t>reaction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10-16 </a:t>
            </a:r>
            <a:r>
              <a:rPr lang="fr-FR" dirty="0" err="1" smtClean="0"/>
              <a:t>keV</a:t>
            </a:r>
            <a:r>
              <a:rPr lang="fr-FR" dirty="0" smtClean="0"/>
              <a:t> proton </a:t>
            </a:r>
            <a:r>
              <a:rPr lang="fr-FR" dirty="0" err="1" smtClean="0"/>
              <a:t>energy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Ground state 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ZoneTexte 5"/>
          <p:cNvSpPr txBox="1"/>
          <p:nvPr/>
        </p:nvSpPr>
        <p:spPr>
          <a:xfrm>
            <a:off x="6292651" y="3811397"/>
            <a:ext cx="170347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Total</a:t>
            </a:r>
          </a:p>
          <a:p>
            <a:r>
              <a:rPr lang="fr-FR" dirty="0" smtClean="0"/>
              <a:t>211±46 </a:t>
            </a:r>
            <a:r>
              <a:rPr lang="fr-FR" dirty="0" err="1" smtClean="0"/>
              <a:t>events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12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Proton pulse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68925" y="983768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For </a:t>
            </a:r>
            <a:r>
              <a:rPr lang="fr-FR" dirty="0" err="1"/>
              <a:t>details</a:t>
            </a:r>
            <a:r>
              <a:rPr lang="fr-FR" dirty="0"/>
              <a:t>, </a:t>
            </a:r>
            <a:r>
              <a:rPr lang="fr-FR" dirty="0" err="1"/>
              <a:t>see</a:t>
            </a:r>
            <a:r>
              <a:rPr lang="fr-FR" dirty="0"/>
              <a:t> the talk of Bongho Kim (</a:t>
            </a:r>
            <a:r>
              <a:rPr lang="fr-FR" dirty="0" err="1"/>
              <a:t>Wednesday</a:t>
            </a:r>
            <a:r>
              <a:rPr lang="fr-FR" dirty="0"/>
              <a:t> </a:t>
            </a:r>
            <a:r>
              <a:rPr lang="fr-FR" dirty="0" err="1"/>
              <a:t>morning</a:t>
            </a:r>
            <a:r>
              <a:rPr lang="fr-FR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 smtClean="0"/>
              <a:t>larger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spot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sufficient</a:t>
            </a:r>
            <a:r>
              <a:rPr lang="fr-FR" dirty="0" smtClean="0"/>
              <a:t> for the first </a:t>
            </a:r>
            <a:r>
              <a:rPr lang="fr-FR" dirty="0" err="1" smtClean="0"/>
              <a:t>reaction</a:t>
            </a:r>
            <a:r>
              <a:rPr lang="fr-FR" dirty="0" smtClean="0"/>
              <a:t>, best </a:t>
            </a:r>
            <a:r>
              <a:rPr lang="fr-FR" dirty="0" err="1" smtClean="0"/>
              <a:t>focusing</a:t>
            </a:r>
            <a:r>
              <a:rPr lang="fr-FR" dirty="0" smtClean="0"/>
              <a:t> for the 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A </a:t>
            </a:r>
            <a:r>
              <a:rPr lang="fr-FR" dirty="0" err="1" smtClean="0"/>
              <a:t>deflection</a:t>
            </a:r>
            <a:r>
              <a:rPr lang="fr-FR" dirty="0" smtClean="0"/>
              <a:t> </a:t>
            </a:r>
            <a:r>
              <a:rPr lang="fr-FR" dirty="0" err="1" smtClean="0"/>
              <a:t>electrode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as chopper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pulse </a:t>
            </a:r>
            <a:r>
              <a:rPr lang="fr-FR" dirty="0" err="1" smtClean="0"/>
              <a:t>length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determined</a:t>
            </a:r>
            <a:r>
              <a:rPr lang="fr-FR" dirty="0" smtClean="0"/>
              <a:t> to </a:t>
            </a:r>
            <a:r>
              <a:rPr lang="fr-FR" dirty="0" err="1" smtClean="0"/>
              <a:t>optimize</a:t>
            </a:r>
            <a:r>
              <a:rPr lang="fr-FR" dirty="0" smtClean="0"/>
              <a:t> signal/background ratio 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Nominal performance: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600 µA total current, 5 % of it is proton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5.6x10</a:t>
            </a:r>
            <a:r>
              <a:rPr lang="en-GB" baseline="30000" dirty="0" smtClean="0"/>
              <a:t>7</a:t>
            </a:r>
            <a:r>
              <a:rPr lang="en-GB" dirty="0" smtClean="0"/>
              <a:t> protons in 300 ns pulse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165" y="3962631"/>
            <a:ext cx="3429000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39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Positron pulse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68925" y="983768"/>
            <a:ext cx="44179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For </a:t>
            </a:r>
            <a:r>
              <a:rPr lang="fr-FR" dirty="0" err="1"/>
              <a:t>details</a:t>
            </a:r>
            <a:r>
              <a:rPr lang="fr-FR" dirty="0"/>
              <a:t>, </a:t>
            </a:r>
            <a:r>
              <a:rPr lang="fr-FR" dirty="0" err="1"/>
              <a:t>see</a:t>
            </a:r>
            <a:r>
              <a:rPr lang="fr-FR" dirty="0"/>
              <a:t> the </a:t>
            </a:r>
            <a:r>
              <a:rPr lang="fr-FR" dirty="0" err="1" smtClean="0"/>
              <a:t>talks</a:t>
            </a:r>
            <a:r>
              <a:rPr lang="fr-FR" dirty="0" smtClean="0"/>
              <a:t> </a:t>
            </a:r>
            <a:r>
              <a:rPr lang="fr-FR" dirty="0"/>
              <a:t>of </a:t>
            </a:r>
            <a:r>
              <a:rPr lang="fr-FR" dirty="0" smtClean="0"/>
              <a:t>Samuel Niang and Pauline Comini (</a:t>
            </a:r>
            <a:r>
              <a:rPr lang="fr-FR" dirty="0" err="1" smtClean="0"/>
              <a:t>Wednesday</a:t>
            </a:r>
            <a:r>
              <a:rPr lang="fr-FR" dirty="0" smtClean="0"/>
              <a:t> </a:t>
            </a:r>
            <a:r>
              <a:rPr lang="fr-FR" dirty="0" err="1"/>
              <a:t>morning</a:t>
            </a:r>
            <a:r>
              <a:rPr lang="fr-FR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Pulse </a:t>
            </a:r>
            <a:r>
              <a:rPr lang="fr-FR" dirty="0" err="1" smtClean="0"/>
              <a:t>from</a:t>
            </a:r>
            <a:r>
              <a:rPr lang="fr-FR" dirty="0" smtClean="0"/>
              <a:t> the MRT </a:t>
            </a:r>
            <a:r>
              <a:rPr lang="fr-FR" dirty="0" err="1" smtClean="0"/>
              <a:t>trap</a:t>
            </a:r>
            <a:r>
              <a:rPr lang="fr-FR" dirty="0" smtClean="0"/>
              <a:t>, </a:t>
            </a:r>
            <a:r>
              <a:rPr lang="fr-FR" dirty="0" err="1" smtClean="0"/>
              <a:t>accelerated</a:t>
            </a:r>
            <a:r>
              <a:rPr lang="fr-FR" dirty="0" smtClean="0"/>
              <a:t> to ~4 </a:t>
            </a:r>
            <a:r>
              <a:rPr lang="fr-FR" dirty="0" err="1" smtClean="0"/>
              <a:t>keV</a:t>
            </a:r>
            <a:r>
              <a:rPr lang="fr-FR" dirty="0" smtClean="0"/>
              <a:t> and </a:t>
            </a:r>
            <a:r>
              <a:rPr lang="fr-FR" dirty="0" err="1" smtClean="0"/>
              <a:t>electrostatically</a:t>
            </a:r>
            <a:r>
              <a:rPr lang="fr-FR" dirty="0" smtClean="0"/>
              <a:t> </a:t>
            </a:r>
            <a:r>
              <a:rPr lang="fr-FR" dirty="0" err="1" smtClean="0"/>
              <a:t>focused</a:t>
            </a:r>
            <a:r>
              <a:rPr lang="fr-FR" dirty="0" smtClean="0"/>
              <a:t> in the </a:t>
            </a:r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r>
              <a:rPr lang="fr-FR" dirty="0" smtClean="0"/>
              <a:t> (</a:t>
            </a:r>
            <a:r>
              <a:rPr lang="fr-FR" dirty="0" err="1" smtClean="0"/>
              <a:t>see</a:t>
            </a:r>
            <a:r>
              <a:rPr lang="fr-FR" dirty="0" smtClean="0"/>
              <a:t> talk of Pauline Comini)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About 10</a:t>
            </a:r>
            <a:r>
              <a:rPr lang="fr-FR" baseline="30000" dirty="0" smtClean="0"/>
              <a:t>8</a:t>
            </a:r>
            <a:r>
              <a:rPr lang="fr-FR" dirty="0" smtClean="0"/>
              <a:t> positron per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seems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in </a:t>
            </a:r>
            <a:r>
              <a:rPr lang="fr-FR" dirty="0" err="1" smtClean="0"/>
              <a:t>reach</a:t>
            </a:r>
            <a:r>
              <a:rPr lang="fr-FR" dirty="0" smtClean="0"/>
              <a:t> at the moment, more </a:t>
            </a:r>
            <a:r>
              <a:rPr lang="fr-FR" dirty="0" err="1" smtClean="0"/>
              <a:t>later</a:t>
            </a:r>
            <a:endParaRPr lang="fr-FR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658" y="4873608"/>
            <a:ext cx="6309995" cy="1660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618" y="1001017"/>
            <a:ext cx="3706754" cy="324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6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709" y="4368159"/>
            <a:ext cx="3150355" cy="2393626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207106"/>
            <a:ext cx="8229600" cy="424732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i="1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ortho</a:t>
            </a: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-positronium cloud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68925" y="868358"/>
            <a:ext cx="7920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No </a:t>
            </a:r>
            <a:r>
              <a:rPr lang="fr-FR" dirty="0" err="1" smtClean="0"/>
              <a:t>easy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r>
              <a:rPr lang="fr-FR" dirty="0" smtClean="0"/>
              <a:t> to </a:t>
            </a:r>
            <a:r>
              <a:rPr lang="fr-FR" dirty="0" err="1" smtClean="0"/>
              <a:t>measure</a:t>
            </a:r>
            <a:r>
              <a:rPr lang="fr-FR" dirty="0" smtClean="0"/>
              <a:t> the effective positronium </a:t>
            </a:r>
            <a:r>
              <a:rPr lang="fr-FR" dirty="0" err="1" smtClean="0"/>
              <a:t>density</a:t>
            </a: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independent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on the positron/positronium conversion </a:t>
            </a:r>
            <a:r>
              <a:rPr lang="fr-FR" dirty="0" err="1" smtClean="0"/>
              <a:t>efficiency</a:t>
            </a:r>
            <a:r>
              <a:rPr lang="fr-FR" dirty="0" smtClean="0"/>
              <a:t> and the </a:t>
            </a:r>
            <a:r>
              <a:rPr lang="fr-FR" dirty="0" err="1" smtClean="0"/>
              <a:t>kinetic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of </a:t>
            </a:r>
            <a:r>
              <a:rPr lang="fr-FR" dirty="0" err="1" smtClean="0"/>
              <a:t>oPs</a:t>
            </a:r>
            <a:r>
              <a:rPr lang="fr-FR" dirty="0" smtClean="0"/>
              <a:t> (</a:t>
            </a:r>
            <a:r>
              <a:rPr lang="fr-FR" dirty="0" err="1" smtClean="0"/>
              <a:t>hopefully</a:t>
            </a:r>
            <a:r>
              <a:rPr lang="fr-FR" dirty="0" smtClean="0"/>
              <a:t>, </a:t>
            </a:r>
            <a:r>
              <a:rPr lang="fr-FR" dirty="0" err="1" smtClean="0"/>
              <a:t>spectrometer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in Saclay)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PbWO</a:t>
            </a:r>
            <a:r>
              <a:rPr lang="fr-FR" baseline="-25000" dirty="0" smtClean="0"/>
              <a:t>4</a:t>
            </a:r>
            <a:r>
              <a:rPr lang="fr-FR" dirty="0" smtClean="0"/>
              <a:t> detector + GEANT4 simulation (</a:t>
            </a:r>
            <a:r>
              <a:rPr lang="fr-FR" dirty="0" err="1" smtClean="0"/>
              <a:t>work</a:t>
            </a:r>
            <a:r>
              <a:rPr lang="fr-FR" dirty="0" smtClean="0"/>
              <a:t> of Bongho Kim) </a:t>
            </a:r>
            <a:r>
              <a:rPr lang="fr-FR" dirty="0" err="1" smtClean="0"/>
              <a:t>gives</a:t>
            </a:r>
            <a:r>
              <a:rPr lang="fr-FR" dirty="0" smtClean="0"/>
              <a:t> information on the </a:t>
            </a:r>
            <a:r>
              <a:rPr lang="fr-FR" dirty="0" err="1" smtClean="0"/>
              <a:t>quantity</a:t>
            </a:r>
            <a:r>
              <a:rPr lang="fr-FR" dirty="0" smtClean="0"/>
              <a:t> of positronium but not direct information on the </a:t>
            </a:r>
            <a:r>
              <a:rPr lang="fr-FR" dirty="0" err="1" smtClean="0"/>
              <a:t>density</a:t>
            </a: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Laser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3s excitation (</a:t>
            </a:r>
            <a:r>
              <a:rPr lang="fr-FR" dirty="0" err="1" smtClean="0"/>
              <a:t>see</a:t>
            </a:r>
            <a:r>
              <a:rPr lang="fr-FR" dirty="0" smtClean="0"/>
              <a:t> talk of Pauline Comini)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important for </a:t>
            </a:r>
            <a:r>
              <a:rPr lang="fr-FR" dirty="0" err="1" smtClean="0"/>
              <a:t>measuring</a:t>
            </a:r>
            <a:r>
              <a:rPr lang="fr-FR" dirty="0" smtClean="0"/>
              <a:t> </a:t>
            </a:r>
            <a:r>
              <a:rPr lang="fr-FR" dirty="0" err="1" smtClean="0"/>
              <a:t>actual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reduce</a:t>
            </a:r>
            <a:r>
              <a:rPr lang="fr-FR" dirty="0" smtClean="0"/>
              <a:t> </a:t>
            </a:r>
            <a:r>
              <a:rPr lang="fr-FR" dirty="0" err="1" smtClean="0"/>
              <a:t>incertanities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to use the </a:t>
            </a:r>
            <a:r>
              <a:rPr lang="fr-FR" dirty="0" err="1" smtClean="0"/>
              <a:t>most</a:t>
            </a:r>
            <a:r>
              <a:rPr lang="fr-FR" dirty="0" smtClean="0"/>
              <a:t> simple </a:t>
            </a:r>
            <a:r>
              <a:rPr lang="fr-FR" dirty="0" err="1" smtClean="0"/>
              <a:t>geometry</a:t>
            </a:r>
            <a:r>
              <a:rPr lang="fr-FR" dirty="0" smtClean="0"/>
              <a:t> to </a:t>
            </a:r>
            <a:r>
              <a:rPr lang="fr-FR" dirty="0" err="1" smtClean="0"/>
              <a:t>measure</a:t>
            </a:r>
            <a:r>
              <a:rPr lang="fr-FR" dirty="0" smtClean="0"/>
              <a:t> the first </a:t>
            </a:r>
            <a:r>
              <a:rPr lang="fr-FR" dirty="0" err="1" smtClean="0"/>
              <a:t>reaction</a:t>
            </a:r>
            <a:r>
              <a:rPr lang="fr-FR" dirty="0" smtClean="0"/>
              <a:t> (flat </a:t>
            </a:r>
            <a:r>
              <a:rPr lang="fr-FR" dirty="0" err="1" smtClean="0"/>
              <a:t>target</a:t>
            </a:r>
            <a:r>
              <a:rPr lang="fr-FR" dirty="0" smtClean="0"/>
              <a:t>, round </a:t>
            </a:r>
            <a:r>
              <a:rPr lang="fr-FR" dirty="0" err="1" smtClean="0"/>
              <a:t>beam</a:t>
            </a:r>
            <a:r>
              <a:rPr lang="fr-FR" dirty="0" smtClean="0"/>
              <a:t> spot)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sp>
        <p:nvSpPr>
          <p:cNvPr id="6" name="Down Arrow 5"/>
          <p:cNvSpPr/>
          <p:nvPr/>
        </p:nvSpPr>
        <p:spPr>
          <a:xfrm rot="19596658">
            <a:off x="6275037" y="4736104"/>
            <a:ext cx="354333" cy="46630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66" y="4772125"/>
            <a:ext cx="2342401" cy="20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2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14565" y="40907"/>
            <a:ext cx="8229600" cy="757130"/>
          </a:xfr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spAutoFit/>
          </a:bodyPr>
          <a:lstStyle/>
          <a:p>
            <a:r>
              <a:rPr lang="fr-FR" sz="2400" dirty="0" err="1" smtClean="0"/>
              <a:t>Differences</a:t>
            </a:r>
            <a:r>
              <a:rPr lang="fr-FR" sz="2400" dirty="0" smtClean="0"/>
              <a:t> </a:t>
            </a:r>
            <a:r>
              <a:rPr lang="fr-FR" sz="2400" dirty="0" err="1" smtClean="0"/>
              <a:t>between</a:t>
            </a:r>
            <a:r>
              <a:rPr lang="fr-FR" sz="2400" dirty="0" smtClean="0"/>
              <a:t> </a:t>
            </a:r>
            <a:r>
              <a:rPr lang="fr-FR" sz="2400" dirty="0" err="1" smtClean="0"/>
              <a:t>detection</a:t>
            </a:r>
            <a:r>
              <a:rPr lang="fr-FR" sz="2400" dirty="0" smtClean="0"/>
              <a:t> of </a:t>
            </a:r>
            <a:r>
              <a:rPr lang="fr-FR" sz="2400" dirty="0" err="1" smtClean="0"/>
              <a:t>antimatter</a:t>
            </a:r>
            <a:r>
              <a:rPr lang="fr-FR" sz="2400" dirty="0" smtClean="0"/>
              <a:t> and </a:t>
            </a:r>
            <a:r>
              <a:rPr lang="fr-FR" sz="2400" dirty="0" err="1" smtClean="0"/>
              <a:t>matter</a:t>
            </a:r>
            <a:r>
              <a:rPr lang="fr-FR" sz="2400" dirty="0" smtClean="0"/>
              <a:t> </a:t>
            </a:r>
            <a:r>
              <a:rPr lang="fr-FR" sz="2400" dirty="0" err="1" smtClean="0"/>
              <a:t>reaction</a:t>
            </a:r>
            <a:r>
              <a:rPr lang="fr-FR" sz="2400" dirty="0" smtClean="0"/>
              <a:t> </a:t>
            </a:r>
            <a:r>
              <a:rPr lang="fr-FR" sz="2400" dirty="0" err="1" smtClean="0"/>
              <a:t>products</a:t>
            </a:r>
            <a:endParaRPr lang="en-GB" sz="24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565" y="1176867"/>
            <a:ext cx="822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Only</a:t>
            </a:r>
            <a:r>
              <a:rPr lang="fr-FR" dirty="0" smtClean="0"/>
              <a:t> MCP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detect</a:t>
            </a:r>
            <a:r>
              <a:rPr lang="fr-FR" dirty="0" smtClean="0"/>
              <a:t> the </a:t>
            </a:r>
            <a:r>
              <a:rPr lang="fr-FR" dirty="0" err="1" smtClean="0"/>
              <a:t>products</a:t>
            </a:r>
            <a:r>
              <a:rPr lang="fr-FR" dirty="0" smtClean="0"/>
              <a:t> (</a:t>
            </a:r>
            <a:r>
              <a:rPr lang="fr-FR" dirty="0" err="1" smtClean="0"/>
              <a:t>hydrogen</a:t>
            </a:r>
            <a:r>
              <a:rPr lang="fr-FR" dirty="0" smtClean="0"/>
              <a:t>, </a:t>
            </a:r>
            <a:r>
              <a:rPr lang="fr-FR" dirty="0" err="1" smtClean="0"/>
              <a:t>hydrogen</a:t>
            </a:r>
            <a:r>
              <a:rPr lang="fr-FR" dirty="0" smtClean="0"/>
              <a:t> ion)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The MCP images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easier</a:t>
            </a:r>
            <a:r>
              <a:rPr lang="fr-FR" dirty="0" smtClean="0"/>
              <a:t> to </a:t>
            </a:r>
            <a:r>
              <a:rPr lang="fr-FR" dirty="0" err="1" smtClean="0"/>
              <a:t>interpret</a:t>
            </a:r>
            <a:r>
              <a:rPr lang="fr-FR" dirty="0" smtClean="0"/>
              <a:t> (no annihilation </a:t>
            </a:r>
            <a:r>
              <a:rPr lang="fr-FR" dirty="0" err="1" smtClean="0"/>
              <a:t>products</a:t>
            </a:r>
            <a:r>
              <a:rPr lang="fr-F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Proton pulse </a:t>
            </a:r>
            <a:r>
              <a:rPr lang="fr-FR" dirty="0" err="1" smtClean="0"/>
              <a:t>intensity</a:t>
            </a:r>
            <a:r>
              <a:rPr lang="fr-FR" dirty="0" smtClean="0"/>
              <a:t>: Faraday </a:t>
            </a:r>
            <a:r>
              <a:rPr lang="fr-FR" dirty="0" err="1" smtClean="0"/>
              <a:t>cup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No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difference</a:t>
            </a:r>
            <a:r>
              <a:rPr lang="fr-FR" dirty="0" smtClean="0"/>
              <a:t> in time of flight to </a:t>
            </a:r>
            <a:r>
              <a:rPr lang="fr-FR" dirty="0" err="1" smtClean="0"/>
              <a:t>reduce</a:t>
            </a:r>
            <a:r>
              <a:rPr lang="fr-FR" dirty="0" smtClean="0"/>
              <a:t> background</a:t>
            </a:r>
            <a:br>
              <a:rPr lang="fr-FR" dirty="0" smtClean="0"/>
            </a:br>
            <a:r>
              <a:rPr lang="fr-FR" dirty="0" smtClean="0">
                <a:sym typeface="Wingdings" panose="05000000000000000000" pitchFamily="2" charset="2"/>
              </a:rPr>
              <a:t> (</a:t>
            </a:r>
            <a:r>
              <a:rPr lang="fr-FR" dirty="0" err="1" smtClean="0">
                <a:sym typeface="Wingdings" panose="05000000000000000000" pitchFamily="2" charset="2"/>
              </a:rPr>
              <a:t>it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is</a:t>
            </a:r>
            <a:r>
              <a:rPr lang="fr-FR" dirty="0" smtClean="0">
                <a:sym typeface="Wingdings" panose="05000000000000000000" pitchFamily="2" charset="2"/>
              </a:rPr>
              <a:t> a question if </a:t>
            </a:r>
            <a:r>
              <a:rPr lang="fr-FR" dirty="0" err="1" smtClean="0">
                <a:sym typeface="Wingdings" panose="05000000000000000000" pitchFamily="2" charset="2"/>
              </a:rPr>
              <a:t>we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keep</a:t>
            </a:r>
            <a:r>
              <a:rPr lang="fr-FR" dirty="0" smtClean="0">
                <a:sym typeface="Wingdings" panose="05000000000000000000" pitchFamily="2" charset="2"/>
              </a:rPr>
              <a:t> the long (anti)proton line for the </a:t>
            </a:r>
            <a:r>
              <a:rPr lang="fr-FR" dirty="0" err="1" smtClean="0">
                <a:sym typeface="Wingdings" panose="05000000000000000000" pitchFamily="2" charset="2"/>
              </a:rPr>
              <a:t>measurements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ym typeface="Wingdings" panose="05000000000000000000" pitchFamily="2" charset="2"/>
              </a:rPr>
              <a:t>Major background component </a:t>
            </a:r>
            <a:r>
              <a:rPr lang="fr-FR" dirty="0" err="1" smtClean="0">
                <a:sym typeface="Wingdings" panose="05000000000000000000" pitchFamily="2" charset="2"/>
              </a:rPr>
              <a:t>from</a:t>
            </a:r>
            <a:r>
              <a:rPr lang="fr-FR" dirty="0" smtClean="0">
                <a:sym typeface="Wingdings" panose="05000000000000000000" pitchFamily="2" charset="2"/>
              </a:rPr>
              <a:t> the charge exchange </a:t>
            </a:r>
            <a:r>
              <a:rPr lang="fr-FR" dirty="0" err="1" smtClean="0">
                <a:sym typeface="Wingdings" panose="05000000000000000000" pitchFamily="2" charset="2"/>
              </a:rPr>
              <a:t>reaction</a:t>
            </a:r>
            <a:r>
              <a:rPr lang="fr-FR" dirty="0" smtClean="0">
                <a:sym typeface="Wingdings" panose="05000000000000000000" pitchFamily="2" charset="2"/>
              </a:rPr>
              <a:t> H</a:t>
            </a:r>
            <a:r>
              <a:rPr lang="fr-FR" baseline="30000" dirty="0" smtClean="0">
                <a:sym typeface="Wingdings" panose="05000000000000000000" pitchFamily="2" charset="2"/>
              </a:rPr>
              <a:t>+</a:t>
            </a:r>
            <a:r>
              <a:rPr lang="fr-FR" dirty="0" smtClean="0">
                <a:sym typeface="Wingdings" panose="05000000000000000000" pitchFamily="2" charset="2"/>
              </a:rPr>
              <a:t>+H</a:t>
            </a:r>
            <a:r>
              <a:rPr lang="fr-FR" baseline="-25000" dirty="0" smtClean="0">
                <a:sym typeface="Wingdings" panose="05000000000000000000" pitchFamily="2" charset="2"/>
              </a:rPr>
              <a:t>2</a:t>
            </a:r>
            <a:r>
              <a:rPr lang="fr-FR" dirty="0" smtClean="0">
                <a:sym typeface="Wingdings" panose="05000000000000000000" pitchFamily="2" charset="2"/>
              </a:rPr>
              <a:t>H+H</a:t>
            </a:r>
            <a:r>
              <a:rPr lang="fr-FR" baseline="-25000" dirty="0" smtClean="0">
                <a:sym typeface="Wingdings" panose="05000000000000000000" pitchFamily="2" charset="2"/>
              </a:rPr>
              <a:t>2</a:t>
            </a:r>
            <a:r>
              <a:rPr lang="fr-FR" baseline="30000" dirty="0" smtClean="0">
                <a:sym typeface="Wingdings" panose="05000000000000000000" pitchFamily="2" charset="2"/>
              </a:rPr>
              <a:t>+</a:t>
            </a:r>
            <a:endParaRPr lang="fr-FR" baseline="30000" dirty="0"/>
          </a:p>
        </p:txBody>
      </p:sp>
    </p:spTree>
    <p:extLst>
      <p:ext uri="{BB962C8B-B14F-4D97-AF65-F5344CB8AC3E}">
        <p14:creationId xmlns:p14="http://schemas.microsoft.com/office/powerpoint/2010/main" val="313375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1681</TotalTime>
  <Words>1270</Words>
  <Application>Microsoft Office PowerPoint</Application>
  <PresentationFormat>On-screen Show (4:3)</PresentationFormat>
  <Paragraphs>192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Eras Medium ITC</vt:lpstr>
      <vt:lpstr>Wingdings</vt:lpstr>
      <vt:lpstr>Office Theme</vt:lpstr>
      <vt:lpstr>Equation</vt:lpstr>
      <vt:lpstr>Hydrogen and hydrogen ion production and cross section measurements</vt:lpstr>
      <vt:lpstr>Outline</vt:lpstr>
      <vt:lpstr>PowerPoint Presentation</vt:lpstr>
      <vt:lpstr>Experimental setup</vt:lpstr>
      <vt:lpstr>Earlier measurement</vt:lpstr>
      <vt:lpstr>Proton pulse</vt:lpstr>
      <vt:lpstr>Positron pulse</vt:lpstr>
      <vt:lpstr>ortho-positronium cloud</vt:lpstr>
      <vt:lpstr>Differences between detection of antimatter and matter reaction products</vt:lpstr>
      <vt:lpstr>Detection of keV atoms with an MCP</vt:lpstr>
      <vt:lpstr>Background components</vt:lpstr>
      <vt:lpstr>Background from 511 keV annihilation gammas</vt:lpstr>
      <vt:lpstr>Background from charge exchange reaction: cross sections</vt:lpstr>
      <vt:lpstr>Background from charge exchange reaction: how to minimize it?</vt:lpstr>
      <vt:lpstr>Measuring cross section of the second reaction</vt:lpstr>
      <vt:lpstr>Second reaction: signal and background</vt:lpstr>
      <vt:lpstr>Problem: electrostatic field from the last lens of the positron line</vt:lpstr>
      <vt:lpstr>Problem: magnetic field from the positron line deflects protons</vt:lpstr>
      <vt:lpstr>Plans: tasks</vt:lpstr>
      <vt:lpstr>Plans</vt:lpstr>
      <vt:lpstr>Summary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 cross section measurements using a proton beam</dc:title>
  <dc:creator>LISZKAY Laszlo</dc:creator>
  <cp:lastModifiedBy>LISZKAY Laszlo</cp:lastModifiedBy>
  <cp:revision>184</cp:revision>
  <dcterms:created xsi:type="dcterms:W3CDTF">2018-11-27T09:45:42Z</dcterms:created>
  <dcterms:modified xsi:type="dcterms:W3CDTF">2018-11-29T12:55:50Z</dcterms:modified>
</cp:coreProperties>
</file>