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556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AURENT%20HILICO\Desktop\temp\GPU-Be_HD_H2_Hbarp\capture_time_BeHDH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AURENT%20HILICO\Desktop\temp\GPU-Be_HD_H2_Hbarp\capture_time_BeHDH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3098612673415835E-2"/>
          <c:y val="2.9816869621524748E-2"/>
          <c:w val="0.8967657636959836"/>
          <c:h val="0.91477067235754406"/>
        </c:manualLayout>
      </c:layout>
      <c:scatterChart>
        <c:scatterStyle val="lineMarker"/>
        <c:varyColors val="0"/>
        <c:ser>
          <c:idx val="1"/>
          <c:order val="0"/>
          <c:tx>
            <c:v>1459</c:v>
          </c:tx>
          <c:spPr>
            <a:ln w="25400" cap="rnd">
              <a:noFill/>
              <a:round/>
            </a:ln>
            <a:effectLst/>
          </c:spPr>
          <c:marker>
            <c:symbol val="dash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BeHDH2!$C$7:$C$29</c:f>
              <c:numCache>
                <c:formatCode>General</c:formatCode>
                <c:ptCount val="23"/>
                <c:pt idx="0">
                  <c:v>1500</c:v>
                </c:pt>
                <c:pt idx="1">
                  <c:v>1500</c:v>
                </c:pt>
                <c:pt idx="2">
                  <c:v>1500</c:v>
                </c:pt>
                <c:pt idx="3">
                  <c:v>1500</c:v>
                </c:pt>
                <c:pt idx="4">
                  <c:v>1500</c:v>
                </c:pt>
                <c:pt idx="5">
                  <c:v>1500</c:v>
                </c:pt>
                <c:pt idx="6">
                  <c:v>1500</c:v>
                </c:pt>
                <c:pt idx="7">
                  <c:v>1500</c:v>
                </c:pt>
                <c:pt idx="8">
                  <c:v>1500</c:v>
                </c:pt>
                <c:pt idx="9">
                  <c:v>1500</c:v>
                </c:pt>
                <c:pt idx="10">
                  <c:v>1500</c:v>
                </c:pt>
                <c:pt idx="11">
                  <c:v>1500</c:v>
                </c:pt>
                <c:pt idx="12">
                  <c:v>1500</c:v>
                </c:pt>
                <c:pt idx="13">
                  <c:v>1500</c:v>
                </c:pt>
                <c:pt idx="14">
                  <c:v>1500</c:v>
                </c:pt>
                <c:pt idx="15">
                  <c:v>1500</c:v>
                </c:pt>
                <c:pt idx="16">
                  <c:v>1500</c:v>
                </c:pt>
                <c:pt idx="17">
                  <c:v>1500</c:v>
                </c:pt>
                <c:pt idx="18">
                  <c:v>1500</c:v>
                </c:pt>
                <c:pt idx="19">
                  <c:v>1500</c:v>
                </c:pt>
                <c:pt idx="20">
                  <c:v>1500</c:v>
                </c:pt>
                <c:pt idx="21">
                  <c:v>1500</c:v>
                </c:pt>
                <c:pt idx="22">
                  <c:v>1500</c:v>
                </c:pt>
              </c:numCache>
            </c:numRef>
          </c:xVal>
          <c:yVal>
            <c:numRef>
              <c:f>BeHDH2!$E$7:$E$29</c:f>
              <c:numCache>
                <c:formatCode>General</c:formatCode>
                <c:ptCount val="23"/>
                <c:pt idx="1">
                  <c:v>312.33</c:v>
                </c:pt>
                <c:pt idx="2">
                  <c:v>351.8</c:v>
                </c:pt>
                <c:pt idx="3">
                  <c:v>84.66</c:v>
                </c:pt>
                <c:pt idx="4">
                  <c:v>115.87</c:v>
                </c:pt>
                <c:pt idx="6">
                  <c:v>220.52</c:v>
                </c:pt>
                <c:pt idx="7">
                  <c:v>506.64</c:v>
                </c:pt>
                <c:pt idx="8">
                  <c:v>35.19</c:v>
                </c:pt>
                <c:pt idx="9">
                  <c:v>68.55</c:v>
                </c:pt>
                <c:pt idx="10">
                  <c:v>155.25</c:v>
                </c:pt>
                <c:pt idx="11">
                  <c:v>167.18</c:v>
                </c:pt>
                <c:pt idx="12">
                  <c:v>179.42</c:v>
                </c:pt>
                <c:pt idx="13">
                  <c:v>152.49</c:v>
                </c:pt>
                <c:pt idx="14">
                  <c:v>174.52</c:v>
                </c:pt>
                <c:pt idx="15">
                  <c:v>87.41</c:v>
                </c:pt>
                <c:pt idx="16">
                  <c:v>185.07</c:v>
                </c:pt>
                <c:pt idx="17">
                  <c:v>126.38</c:v>
                </c:pt>
                <c:pt idx="18">
                  <c:v>383.42</c:v>
                </c:pt>
                <c:pt idx="19">
                  <c:v>268.16000000000003</c:v>
                </c:pt>
                <c:pt idx="20">
                  <c:v>49.47</c:v>
                </c:pt>
                <c:pt idx="21">
                  <c:v>223.59</c:v>
                </c:pt>
                <c:pt idx="22">
                  <c:v>469.01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8D2-4347-82ED-6AF9A5F23F9C}"/>
            </c:ext>
          </c:extLst>
        </c:ser>
        <c:ser>
          <c:idx val="0"/>
          <c:order val="1"/>
          <c:tx>
            <c:v>2918</c:v>
          </c:tx>
          <c:spPr>
            <a:ln w="25400" cap="rnd">
              <a:noFill/>
              <a:round/>
            </a:ln>
            <a:effectLst/>
          </c:spPr>
          <c:marker>
            <c:symbol val="dash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BeHDH2!$F$7:$F$29</c:f>
              <c:numCache>
                <c:formatCode>General</c:formatCode>
                <c:ptCount val="23"/>
                <c:pt idx="0">
                  <c:v>2918</c:v>
                </c:pt>
                <c:pt idx="1">
                  <c:v>2918</c:v>
                </c:pt>
                <c:pt idx="2">
                  <c:v>2918</c:v>
                </c:pt>
                <c:pt idx="3">
                  <c:v>2918</c:v>
                </c:pt>
                <c:pt idx="4">
                  <c:v>2918</c:v>
                </c:pt>
                <c:pt idx="5">
                  <c:v>2918</c:v>
                </c:pt>
                <c:pt idx="6">
                  <c:v>2918</c:v>
                </c:pt>
                <c:pt idx="7">
                  <c:v>2918</c:v>
                </c:pt>
                <c:pt idx="8">
                  <c:v>2918</c:v>
                </c:pt>
                <c:pt idx="9">
                  <c:v>2918</c:v>
                </c:pt>
                <c:pt idx="10">
                  <c:v>2918</c:v>
                </c:pt>
                <c:pt idx="11">
                  <c:v>2918</c:v>
                </c:pt>
                <c:pt idx="12">
                  <c:v>2918</c:v>
                </c:pt>
                <c:pt idx="13">
                  <c:v>2918</c:v>
                </c:pt>
                <c:pt idx="14">
                  <c:v>2918</c:v>
                </c:pt>
                <c:pt idx="15">
                  <c:v>2918</c:v>
                </c:pt>
                <c:pt idx="16">
                  <c:v>2918</c:v>
                </c:pt>
                <c:pt idx="17">
                  <c:v>2918</c:v>
                </c:pt>
                <c:pt idx="18">
                  <c:v>2918</c:v>
                </c:pt>
                <c:pt idx="19">
                  <c:v>2918</c:v>
                </c:pt>
              </c:numCache>
            </c:numRef>
          </c:xVal>
          <c:yVal>
            <c:numRef>
              <c:f>BeHDH2!$H$6:$H$29</c:f>
              <c:numCache>
                <c:formatCode>General</c:formatCode>
                <c:ptCount val="24"/>
                <c:pt idx="2">
                  <c:v>53.04</c:v>
                </c:pt>
                <c:pt idx="3">
                  <c:v>80.680000000000007</c:v>
                </c:pt>
                <c:pt idx="4">
                  <c:v>29.79</c:v>
                </c:pt>
                <c:pt idx="5">
                  <c:v>58.04</c:v>
                </c:pt>
                <c:pt idx="6">
                  <c:v>43.56</c:v>
                </c:pt>
                <c:pt idx="8">
                  <c:v>77.73</c:v>
                </c:pt>
                <c:pt idx="9">
                  <c:v>113.73</c:v>
                </c:pt>
                <c:pt idx="10">
                  <c:v>69.36</c:v>
                </c:pt>
                <c:pt idx="11">
                  <c:v>56.2</c:v>
                </c:pt>
                <c:pt idx="13">
                  <c:v>51</c:v>
                </c:pt>
                <c:pt idx="14">
                  <c:v>43.05</c:v>
                </c:pt>
                <c:pt idx="15">
                  <c:v>56.61</c:v>
                </c:pt>
                <c:pt idx="16">
                  <c:v>125.16</c:v>
                </c:pt>
                <c:pt idx="17">
                  <c:v>169.83</c:v>
                </c:pt>
                <c:pt idx="18">
                  <c:v>86.19</c:v>
                </c:pt>
                <c:pt idx="20">
                  <c:v>193.5</c:v>
                </c:pt>
                <c:pt idx="21">
                  <c:v>84.15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8D2-4347-82ED-6AF9A5F23F9C}"/>
            </c:ext>
          </c:extLst>
        </c:ser>
        <c:ser>
          <c:idx val="2"/>
          <c:order val="2"/>
          <c:tx>
            <c:v>BeHD1459</c:v>
          </c:tx>
          <c:spPr>
            <a:ln w="25400" cap="rnd">
              <a:noFill/>
              <a:round/>
            </a:ln>
            <a:effectLst/>
          </c:spPr>
          <c:marker>
            <c:symbol val="dash"/>
            <c:size val="3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BeHDH!$B$6:$B$38</c:f>
              <c:numCache>
                <c:formatCode>General</c:formatCode>
                <c:ptCount val="33"/>
                <c:pt idx="0">
                  <c:v>1419</c:v>
                </c:pt>
                <c:pt idx="1">
                  <c:v>1419</c:v>
                </c:pt>
                <c:pt idx="2">
                  <c:v>1419</c:v>
                </c:pt>
                <c:pt idx="3">
                  <c:v>1419</c:v>
                </c:pt>
                <c:pt idx="4">
                  <c:v>1419</c:v>
                </c:pt>
                <c:pt idx="5">
                  <c:v>1419</c:v>
                </c:pt>
                <c:pt idx="6">
                  <c:v>1419</c:v>
                </c:pt>
                <c:pt idx="7">
                  <c:v>1419</c:v>
                </c:pt>
                <c:pt idx="8">
                  <c:v>1419</c:v>
                </c:pt>
                <c:pt idx="9">
                  <c:v>1419</c:v>
                </c:pt>
                <c:pt idx="10">
                  <c:v>1419</c:v>
                </c:pt>
                <c:pt idx="11">
                  <c:v>1419</c:v>
                </c:pt>
                <c:pt idx="12">
                  <c:v>1419</c:v>
                </c:pt>
                <c:pt idx="13">
                  <c:v>1419</c:v>
                </c:pt>
                <c:pt idx="14">
                  <c:v>1419</c:v>
                </c:pt>
                <c:pt idx="15">
                  <c:v>1419</c:v>
                </c:pt>
                <c:pt idx="16">
                  <c:v>1419</c:v>
                </c:pt>
                <c:pt idx="17">
                  <c:v>1419</c:v>
                </c:pt>
                <c:pt idx="18">
                  <c:v>1419</c:v>
                </c:pt>
                <c:pt idx="19">
                  <c:v>1419</c:v>
                </c:pt>
                <c:pt idx="20">
                  <c:v>1419</c:v>
                </c:pt>
                <c:pt idx="21">
                  <c:v>1419</c:v>
                </c:pt>
                <c:pt idx="22">
                  <c:v>1419</c:v>
                </c:pt>
                <c:pt idx="23">
                  <c:v>1419</c:v>
                </c:pt>
                <c:pt idx="24">
                  <c:v>1419</c:v>
                </c:pt>
                <c:pt idx="25">
                  <c:v>1419</c:v>
                </c:pt>
                <c:pt idx="26">
                  <c:v>1419</c:v>
                </c:pt>
                <c:pt idx="27">
                  <c:v>1419</c:v>
                </c:pt>
                <c:pt idx="28">
                  <c:v>1419</c:v>
                </c:pt>
                <c:pt idx="29">
                  <c:v>1419</c:v>
                </c:pt>
                <c:pt idx="30">
                  <c:v>1419</c:v>
                </c:pt>
                <c:pt idx="31">
                  <c:v>1419</c:v>
                </c:pt>
                <c:pt idx="32">
                  <c:v>1419</c:v>
                </c:pt>
              </c:numCache>
            </c:numRef>
          </c:xVal>
          <c:yVal>
            <c:numRef>
              <c:f>BeHDH!$D$6:$D$38</c:f>
              <c:numCache>
                <c:formatCode>General</c:formatCode>
                <c:ptCount val="33"/>
                <c:pt idx="0">
                  <c:v>265.92</c:v>
                </c:pt>
                <c:pt idx="1">
                  <c:v>369.85</c:v>
                </c:pt>
                <c:pt idx="2">
                  <c:v>261.02</c:v>
                </c:pt>
                <c:pt idx="3">
                  <c:v>386.58</c:v>
                </c:pt>
                <c:pt idx="4">
                  <c:v>177</c:v>
                </c:pt>
                <c:pt idx="5">
                  <c:v>119.65</c:v>
                </c:pt>
                <c:pt idx="6">
                  <c:v>63.14</c:v>
                </c:pt>
                <c:pt idx="7">
                  <c:v>120.46</c:v>
                </c:pt>
                <c:pt idx="8">
                  <c:v>57.22</c:v>
                </c:pt>
                <c:pt idx="9">
                  <c:v>92.11</c:v>
                </c:pt>
                <c:pt idx="10">
                  <c:v>196.71</c:v>
                </c:pt>
                <c:pt idx="11">
                  <c:v>64.67</c:v>
                </c:pt>
                <c:pt idx="12">
                  <c:v>81.09</c:v>
                </c:pt>
                <c:pt idx="13">
                  <c:v>68.83</c:v>
                </c:pt>
                <c:pt idx="14">
                  <c:v>57.94</c:v>
                </c:pt>
                <c:pt idx="15">
                  <c:v>236.44</c:v>
                </c:pt>
                <c:pt idx="16">
                  <c:v>28.97</c:v>
                </c:pt>
                <c:pt idx="17">
                  <c:v>98.74</c:v>
                </c:pt>
                <c:pt idx="18">
                  <c:v>63.45</c:v>
                </c:pt>
                <c:pt idx="19">
                  <c:v>50.08</c:v>
                </c:pt>
                <c:pt idx="20">
                  <c:v>45.49</c:v>
                </c:pt>
                <c:pt idx="21">
                  <c:v>107.71</c:v>
                </c:pt>
                <c:pt idx="22">
                  <c:v>73.03</c:v>
                </c:pt>
                <c:pt idx="23">
                  <c:v>88.33</c:v>
                </c:pt>
                <c:pt idx="24">
                  <c:v>68.44</c:v>
                </c:pt>
                <c:pt idx="25">
                  <c:v>63.24</c:v>
                </c:pt>
                <c:pt idx="26">
                  <c:v>51.31</c:v>
                </c:pt>
                <c:pt idx="27">
                  <c:v>172.08</c:v>
                </c:pt>
                <c:pt idx="28">
                  <c:v>69.260000000000005</c:v>
                </c:pt>
                <c:pt idx="29">
                  <c:v>70.89</c:v>
                </c:pt>
                <c:pt idx="30">
                  <c:v>70.89</c:v>
                </c:pt>
                <c:pt idx="31">
                  <c:v>80.38</c:v>
                </c:pt>
                <c:pt idx="32">
                  <c:v>33.869999999999997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8D2-4347-82ED-6AF9A5F23F9C}"/>
            </c:ext>
          </c:extLst>
        </c:ser>
        <c:ser>
          <c:idx val="3"/>
          <c:order val="3"/>
          <c:tx>
            <c:v>5836</c:v>
          </c:tx>
          <c:spPr>
            <a:ln w="25400" cap="rnd">
              <a:noFill/>
              <a:round/>
            </a:ln>
            <a:effectLst/>
          </c:spPr>
          <c:marker>
            <c:symbol val="dot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BeHDH2!$I$7:$I$29</c:f>
              <c:numCache>
                <c:formatCode>General</c:formatCode>
                <c:ptCount val="23"/>
                <c:pt idx="0">
                  <c:v>5836</c:v>
                </c:pt>
                <c:pt idx="1">
                  <c:v>5836</c:v>
                </c:pt>
                <c:pt idx="2">
                  <c:v>5836</c:v>
                </c:pt>
                <c:pt idx="3">
                  <c:v>5836</c:v>
                </c:pt>
                <c:pt idx="4">
                  <c:v>5836</c:v>
                </c:pt>
                <c:pt idx="5">
                  <c:v>5836</c:v>
                </c:pt>
                <c:pt idx="6">
                  <c:v>5836</c:v>
                </c:pt>
                <c:pt idx="7">
                  <c:v>5836</c:v>
                </c:pt>
                <c:pt idx="8">
                  <c:v>5836</c:v>
                </c:pt>
                <c:pt idx="9">
                  <c:v>5836</c:v>
                </c:pt>
                <c:pt idx="10">
                  <c:v>5836</c:v>
                </c:pt>
                <c:pt idx="11">
                  <c:v>5836</c:v>
                </c:pt>
                <c:pt idx="12">
                  <c:v>5836</c:v>
                </c:pt>
                <c:pt idx="13">
                  <c:v>5836</c:v>
                </c:pt>
                <c:pt idx="14">
                  <c:v>5836</c:v>
                </c:pt>
                <c:pt idx="15">
                  <c:v>5836</c:v>
                </c:pt>
                <c:pt idx="16">
                  <c:v>5836</c:v>
                </c:pt>
                <c:pt idx="17">
                  <c:v>5836</c:v>
                </c:pt>
                <c:pt idx="18">
                  <c:v>5836</c:v>
                </c:pt>
                <c:pt idx="19">
                  <c:v>5836</c:v>
                </c:pt>
                <c:pt idx="20">
                  <c:v>5836</c:v>
                </c:pt>
                <c:pt idx="21">
                  <c:v>5836</c:v>
                </c:pt>
                <c:pt idx="22">
                  <c:v>5836</c:v>
                </c:pt>
              </c:numCache>
            </c:numRef>
          </c:xVal>
          <c:yVal>
            <c:numRef>
              <c:f>BeHDH2!$K$7:$K$29</c:f>
              <c:numCache>
                <c:formatCode>General</c:formatCode>
                <c:ptCount val="23"/>
                <c:pt idx="1">
                  <c:v>24.69</c:v>
                </c:pt>
                <c:pt idx="2">
                  <c:v>68.14</c:v>
                </c:pt>
                <c:pt idx="3">
                  <c:v>27.13</c:v>
                </c:pt>
                <c:pt idx="4">
                  <c:v>40.9</c:v>
                </c:pt>
                <c:pt idx="5">
                  <c:v>78.540000000000006</c:v>
                </c:pt>
                <c:pt idx="7">
                  <c:v>58.63</c:v>
                </c:pt>
                <c:pt idx="8">
                  <c:v>181.05</c:v>
                </c:pt>
                <c:pt idx="10">
                  <c:v>31.21</c:v>
                </c:pt>
                <c:pt idx="11">
                  <c:v>54.88</c:v>
                </c:pt>
                <c:pt idx="12">
                  <c:v>24.38</c:v>
                </c:pt>
                <c:pt idx="13">
                  <c:v>68.650000000000006</c:v>
                </c:pt>
                <c:pt idx="14">
                  <c:v>27.75</c:v>
                </c:pt>
                <c:pt idx="15">
                  <c:v>33.46</c:v>
                </c:pt>
                <c:pt idx="16">
                  <c:v>57.02</c:v>
                </c:pt>
                <c:pt idx="17">
                  <c:v>64.16</c:v>
                </c:pt>
                <c:pt idx="18">
                  <c:v>81.3</c:v>
                </c:pt>
                <c:pt idx="19">
                  <c:v>64.36</c:v>
                </c:pt>
                <c:pt idx="20">
                  <c:v>39.78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8D2-4347-82ED-6AF9A5F23F9C}"/>
            </c:ext>
          </c:extLst>
        </c:ser>
        <c:ser>
          <c:idx val="4"/>
          <c:order val="4"/>
          <c:tx>
            <c:v>11672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BeHDH2!$L$8:$L$24</c:f>
              <c:numCache>
                <c:formatCode>General</c:formatCode>
                <c:ptCount val="17"/>
                <c:pt idx="0">
                  <c:v>11672</c:v>
                </c:pt>
                <c:pt idx="1">
                  <c:v>11672</c:v>
                </c:pt>
                <c:pt idx="2">
                  <c:v>11672</c:v>
                </c:pt>
                <c:pt idx="3">
                  <c:v>11672</c:v>
                </c:pt>
                <c:pt idx="4">
                  <c:v>11672</c:v>
                </c:pt>
                <c:pt idx="5">
                  <c:v>11672</c:v>
                </c:pt>
                <c:pt idx="6">
                  <c:v>11672</c:v>
                </c:pt>
                <c:pt idx="7">
                  <c:v>11672</c:v>
                </c:pt>
                <c:pt idx="8">
                  <c:v>11672</c:v>
                </c:pt>
                <c:pt idx="9">
                  <c:v>11672</c:v>
                </c:pt>
                <c:pt idx="10">
                  <c:v>11672</c:v>
                </c:pt>
                <c:pt idx="11">
                  <c:v>11672</c:v>
                </c:pt>
                <c:pt idx="12">
                  <c:v>11672</c:v>
                </c:pt>
                <c:pt idx="13">
                  <c:v>11672</c:v>
                </c:pt>
                <c:pt idx="14">
                  <c:v>11672</c:v>
                </c:pt>
                <c:pt idx="15">
                  <c:v>11672</c:v>
                </c:pt>
              </c:numCache>
            </c:numRef>
          </c:xVal>
          <c:yVal>
            <c:numRef>
              <c:f>BeHDH2!$N$8:$N$24</c:f>
              <c:numCache>
                <c:formatCode>General</c:formatCode>
                <c:ptCount val="17"/>
                <c:pt idx="0">
                  <c:v>47.43</c:v>
                </c:pt>
                <c:pt idx="1">
                  <c:v>19.79</c:v>
                </c:pt>
                <c:pt idx="2">
                  <c:v>20.91</c:v>
                </c:pt>
                <c:pt idx="3">
                  <c:v>28.56</c:v>
                </c:pt>
                <c:pt idx="4">
                  <c:v>20.5</c:v>
                </c:pt>
                <c:pt idx="5">
                  <c:v>47.13</c:v>
                </c:pt>
                <c:pt idx="9">
                  <c:v>25.6</c:v>
                </c:pt>
                <c:pt idx="10">
                  <c:v>34.68</c:v>
                </c:pt>
                <c:pt idx="11">
                  <c:v>21.91</c:v>
                </c:pt>
                <c:pt idx="12">
                  <c:v>22.85</c:v>
                </c:pt>
                <c:pt idx="13">
                  <c:v>29.17</c:v>
                </c:pt>
                <c:pt idx="14">
                  <c:v>28.15</c:v>
                </c:pt>
                <c:pt idx="15">
                  <c:v>45.39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8D2-4347-82ED-6AF9A5F23F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81498319"/>
        <c:axId val="1681501647"/>
      </c:scatterChart>
      <c:valAx>
        <c:axId val="1681498319"/>
        <c:scaling>
          <c:orientation val="minMax"/>
          <c:max val="12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2000"/>
                  <a:t>Be</a:t>
                </a:r>
                <a:r>
                  <a:rPr lang="fr-FR" sz="2000" baseline="30000"/>
                  <a:t>+</a:t>
                </a:r>
                <a:r>
                  <a:rPr lang="fr-FR" sz="2000" baseline="0"/>
                  <a:t> number</a:t>
                </a:r>
                <a:endParaRPr lang="fr-FR" sz="2000"/>
              </a:p>
            </c:rich>
          </c:tx>
          <c:layout>
            <c:manualLayout>
              <c:xMode val="edge"/>
              <c:yMode val="edge"/>
              <c:x val="0.61020213496802833"/>
              <c:y val="0.853635201482167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681501647"/>
        <c:crosses val="autoZero"/>
        <c:crossBetween val="midCat"/>
        <c:majorUnit val="1000"/>
        <c:minorUnit val="500"/>
      </c:valAx>
      <c:valAx>
        <c:axId val="16815016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2000"/>
                  <a:t>Capture time (ms)</a:t>
                </a:r>
              </a:p>
            </c:rich>
          </c:tx>
          <c:layout>
            <c:manualLayout>
              <c:xMode val="edge"/>
              <c:yMode val="edge"/>
              <c:x val="7.0619093525736684E-2"/>
              <c:y val="0.25243142421822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68149831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448139154650506"/>
          <c:y val="0.10268218304583307"/>
          <c:w val="0.7860470731869692"/>
          <c:h val="0.75861137614616603"/>
        </c:manualLayout>
      </c:layout>
      <c:scatterChart>
        <c:scatterStyle val="lineMarker"/>
        <c:varyColors val="0"/>
        <c:ser>
          <c:idx val="0"/>
          <c:order val="0"/>
          <c:tx>
            <c:v>BeHDH2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x"/>
            <c:errBarType val="both"/>
            <c:errValType val="cust"/>
            <c:noEndCap val="0"/>
            <c:plus>
              <c:numRef>
                <c:f>BeHDH2!$E$37:$E$39</c:f>
                <c:numCache>
                  <c:formatCode>General</c:formatCode>
                  <c:ptCount val="3"/>
                  <c:pt idx="0">
                    <c:v>28.986112969087273</c:v>
                  </c:pt>
                  <c:pt idx="1">
                    <c:v>10.951464312512515</c:v>
                  </c:pt>
                  <c:pt idx="2">
                    <c:v>8.5646421369862633</c:v>
                  </c:pt>
                </c:numCache>
              </c:numRef>
            </c:plus>
            <c:minus>
              <c:numRef>
                <c:f>BeHDH2!$E$37:$E$39</c:f>
                <c:numCache>
                  <c:formatCode>General</c:formatCode>
                  <c:ptCount val="3"/>
                  <c:pt idx="0">
                    <c:v>28.986112969087273</c:v>
                  </c:pt>
                  <c:pt idx="1">
                    <c:v>10.951464312512515</c:v>
                  </c:pt>
                  <c:pt idx="2">
                    <c:v>8.5646421369862633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accent5"/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cust"/>
            <c:noEndCap val="0"/>
            <c:plus>
              <c:numRef>
                <c:f>BeHDH2!$E$37:$E$39</c:f>
                <c:numCache>
                  <c:formatCode>General</c:formatCode>
                  <c:ptCount val="3"/>
                  <c:pt idx="0">
                    <c:v>28.986112969087273</c:v>
                  </c:pt>
                  <c:pt idx="1">
                    <c:v>10.951464312512515</c:v>
                  </c:pt>
                  <c:pt idx="2">
                    <c:v>8.5646421369862633</c:v>
                  </c:pt>
                </c:numCache>
              </c:numRef>
            </c:plus>
            <c:minus>
              <c:numRef>
                <c:f>BeHDH2!$E$37:$E$39</c:f>
                <c:numCache>
                  <c:formatCode>General</c:formatCode>
                  <c:ptCount val="3"/>
                  <c:pt idx="0">
                    <c:v>28.986112969087273</c:v>
                  </c:pt>
                  <c:pt idx="1">
                    <c:v>10.951464312512515</c:v>
                  </c:pt>
                  <c:pt idx="2">
                    <c:v>8.5646421369862633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BeHDH2!$C$37:$C$40</c:f>
              <c:numCache>
                <c:formatCode>General</c:formatCode>
                <c:ptCount val="4"/>
                <c:pt idx="0">
                  <c:v>1459</c:v>
                </c:pt>
                <c:pt idx="1">
                  <c:v>2918</c:v>
                </c:pt>
                <c:pt idx="2">
                  <c:v>5836</c:v>
                </c:pt>
                <c:pt idx="3">
                  <c:v>11672</c:v>
                </c:pt>
              </c:numCache>
            </c:numRef>
          </c:xVal>
          <c:yVal>
            <c:numRef>
              <c:f>BeHDH2!$D$37:$D$40</c:f>
              <c:numCache>
                <c:formatCode>General</c:formatCode>
                <c:ptCount val="4"/>
                <c:pt idx="0">
                  <c:v>205.56809523809525</c:v>
                </c:pt>
                <c:pt idx="1">
                  <c:v>81.860000000000014</c:v>
                </c:pt>
                <c:pt idx="2">
                  <c:v>57.001666666666665</c:v>
                </c:pt>
                <c:pt idx="3">
                  <c:v>30.159230769230767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431-47F2-AC7A-70611889B759}"/>
            </c:ext>
          </c:extLst>
        </c:ser>
        <c:ser>
          <c:idx val="1"/>
          <c:order val="1"/>
          <c:tx>
            <c:v>BeHDH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>
                    <a:lumMod val="75000"/>
                  </a:schemeClr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BeHDH!$D$45:$D$46</c:f>
                <c:numCache>
                  <c:formatCode>General</c:formatCode>
                  <c:ptCount val="2"/>
                  <c:pt idx="0">
                    <c:v>16.033150928141765</c:v>
                  </c:pt>
                  <c:pt idx="1">
                    <c:v>9.3744644943354327</c:v>
                  </c:pt>
                </c:numCache>
              </c:numRef>
            </c:plus>
            <c:minus>
              <c:numRef>
                <c:f>BeHDH!$D$45:$D$46</c:f>
                <c:numCache>
                  <c:formatCode>General</c:formatCode>
                  <c:ptCount val="2"/>
                  <c:pt idx="0">
                    <c:v>16.033150928141765</c:v>
                  </c:pt>
                  <c:pt idx="1">
                    <c:v>9.3744644943354327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accent2">
                    <a:lumMod val="7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BeHDH!$B$45:$B$46</c:f>
              <c:numCache>
                <c:formatCode>General</c:formatCode>
                <c:ptCount val="2"/>
                <c:pt idx="0">
                  <c:v>1459</c:v>
                </c:pt>
                <c:pt idx="1">
                  <c:v>2918</c:v>
                </c:pt>
              </c:numCache>
            </c:numRef>
          </c:xVal>
          <c:yVal>
            <c:numRef>
              <c:f>BeHDH!$C$45:$C$46</c:f>
              <c:numCache>
                <c:formatCode>General</c:formatCode>
                <c:ptCount val="2"/>
                <c:pt idx="0">
                  <c:v>116.81181818181815</c:v>
                </c:pt>
                <c:pt idx="1">
                  <c:v>54.302999999999997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431-47F2-AC7A-70611889B759}"/>
            </c:ext>
          </c:extLst>
        </c:ser>
        <c:ser>
          <c:idx val="2"/>
          <c:order val="2"/>
          <c:tx>
            <c:v>BeHD-Nicolas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'BeHD-nicolas'!$B$5:$B$8</c:f>
              <c:numCache>
                <c:formatCode>General</c:formatCode>
                <c:ptCount val="4"/>
                <c:pt idx="0">
                  <c:v>1441</c:v>
                </c:pt>
                <c:pt idx="1">
                  <c:v>2883</c:v>
                </c:pt>
                <c:pt idx="2">
                  <c:v>5829</c:v>
                </c:pt>
                <c:pt idx="3">
                  <c:v>11659</c:v>
                </c:pt>
              </c:numCache>
            </c:numRef>
          </c:xVal>
          <c:yVal>
            <c:numRef>
              <c:f>'BeHD-nicolas'!$E$5:$E$8</c:f>
              <c:numCache>
                <c:formatCode>General</c:formatCode>
                <c:ptCount val="4"/>
                <c:pt idx="0">
                  <c:v>417</c:v>
                </c:pt>
                <c:pt idx="1">
                  <c:v>138</c:v>
                </c:pt>
                <c:pt idx="2">
                  <c:v>54</c:v>
                </c:pt>
                <c:pt idx="3">
                  <c:v>30.1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431-47F2-AC7A-70611889B7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1543184"/>
        <c:axId val="571545264"/>
      </c:scatterChart>
      <c:valAx>
        <c:axId val="571543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2400"/>
                  <a:t>Be</a:t>
                </a:r>
                <a:r>
                  <a:rPr lang="fr-FR" sz="2400" baseline="30000"/>
                  <a:t>+</a:t>
                </a:r>
                <a:r>
                  <a:rPr lang="fr-FR" sz="2400"/>
                  <a:t> number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71545264"/>
        <c:crosses val="autoZero"/>
        <c:crossBetween val="midCat"/>
      </c:valAx>
      <c:valAx>
        <c:axId val="571545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/>
                  <a:t>Capture time (ms)</a:t>
                </a:r>
              </a:p>
            </c:rich>
          </c:tx>
          <c:layout>
            <c:manualLayout>
              <c:xMode val="edge"/>
              <c:yMode val="edge"/>
              <c:x val="2.3286660340292722E-2"/>
              <c:y val="0.2069040800829497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571543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5460157731088633"/>
          <c:y val="0.27009029555914105"/>
          <c:w val="0.25986939723798486"/>
          <c:h val="0.320414545236975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347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209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1210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3147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13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680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1736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0805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2077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210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101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79FE8-CD82-406E-AE78-5E301083FA7E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57B39-3184-455C-8A94-D8E35B77BF9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875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11286" y="1326644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try</a:t>
            </a:r>
            <a:r>
              <a:rPr lang="fr-FR" dirty="0" smtClean="0"/>
              <a:t> to cool protons </a:t>
            </a:r>
            <a:r>
              <a:rPr lang="fr-FR" dirty="0" err="1" smtClean="0"/>
              <a:t>during</a:t>
            </a:r>
            <a:r>
              <a:rPr lang="fr-FR" dirty="0" smtClean="0"/>
              <a:t> the long </a:t>
            </a:r>
            <a:r>
              <a:rPr lang="fr-FR" dirty="0" err="1"/>
              <a:t>s</a:t>
            </a:r>
            <a:r>
              <a:rPr lang="fr-FR" dirty="0" err="1" smtClean="0"/>
              <a:t>hut</a:t>
            </a:r>
            <a:r>
              <a:rPr lang="fr-FR" dirty="0" smtClean="0"/>
              <a:t> down?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65179" y="4302430"/>
            <a:ext cx="6858000" cy="1655762"/>
          </a:xfrm>
        </p:spPr>
        <p:txBody>
          <a:bodyPr/>
          <a:lstStyle/>
          <a:p>
            <a:r>
              <a:rPr lang="fr-FR" dirty="0" smtClean="0"/>
              <a:t>Laurent </a:t>
            </a:r>
            <a:r>
              <a:rPr lang="fr-FR" dirty="0" err="1" smtClean="0"/>
              <a:t>Hilico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673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02540" y="2879387"/>
            <a:ext cx="5212810" cy="3297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400" dirty="0" err="1" smtClean="0"/>
              <a:t>Yes</a:t>
            </a:r>
            <a:r>
              <a:rPr lang="fr-FR" sz="4400" dirty="0" smtClean="0"/>
              <a:t> !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140529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Why</a:t>
            </a:r>
            <a:r>
              <a:rPr lang="fr-FR" dirty="0" smtClean="0"/>
              <a:t>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Scoop: First ultra-cold </a:t>
            </a:r>
            <a:r>
              <a:rPr lang="fr-FR" dirty="0" err="1" smtClean="0"/>
              <a:t>matter</a:t>
            </a:r>
            <a:r>
              <a:rPr lang="fr-FR" dirty="0" smtClean="0"/>
              <a:t> at CERN (?)</a:t>
            </a:r>
            <a:endParaRPr lang="fr-FR" dirty="0"/>
          </a:p>
          <a:p>
            <a:r>
              <a:rPr lang="fr-FR" dirty="0" err="1" smtClean="0"/>
              <a:t>Politics</a:t>
            </a:r>
            <a:r>
              <a:rPr lang="fr-FR" dirty="0" smtClean="0"/>
              <a:t>: Triggers installation of Be</a:t>
            </a:r>
            <a:r>
              <a:rPr lang="fr-FR" baseline="30000" dirty="0" smtClean="0"/>
              <a:t>+</a:t>
            </a:r>
            <a:r>
              <a:rPr lang="fr-FR" dirty="0" smtClean="0"/>
              <a:t> </a:t>
            </a:r>
            <a:r>
              <a:rPr lang="fr-FR" dirty="0" err="1" smtClean="0"/>
              <a:t>cooling</a:t>
            </a:r>
            <a:r>
              <a:rPr lang="fr-FR" dirty="0" smtClean="0"/>
              <a:t> lasers</a:t>
            </a:r>
          </a:p>
          <a:p>
            <a:r>
              <a:rPr lang="fr-FR" dirty="0" smtClean="0"/>
              <a:t>Science: </a:t>
            </a:r>
          </a:p>
          <a:p>
            <a:pPr lvl="1"/>
            <a:r>
              <a:rPr lang="fr-FR" dirty="0" smtClean="0"/>
              <a:t>Test simulations for capture and Doppler </a:t>
            </a:r>
            <a:r>
              <a:rPr lang="fr-FR" dirty="0" err="1" smtClean="0"/>
              <a:t>cooling</a:t>
            </a:r>
            <a:endParaRPr lang="fr-FR" dirty="0" smtClean="0"/>
          </a:p>
          <a:p>
            <a:pPr lvl="1"/>
            <a:r>
              <a:rPr lang="fr-FR" dirty="0" smtClean="0"/>
              <a:t>Test Raman </a:t>
            </a:r>
            <a:r>
              <a:rPr lang="fr-FR" dirty="0" err="1" smtClean="0"/>
              <a:t>sideband</a:t>
            </a:r>
            <a:r>
              <a:rPr lang="fr-FR" dirty="0" smtClean="0"/>
              <a:t> </a:t>
            </a:r>
            <a:r>
              <a:rPr lang="fr-FR" dirty="0" err="1" smtClean="0"/>
              <a:t>cooling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baseline="30000" dirty="0" smtClean="0"/>
              <a:t>9</a:t>
            </a:r>
            <a:r>
              <a:rPr lang="fr-FR" dirty="0" smtClean="0"/>
              <a:t>Be</a:t>
            </a:r>
            <a:r>
              <a:rPr lang="fr-FR" baseline="30000" dirty="0" smtClean="0"/>
              <a:t>+</a:t>
            </a:r>
            <a:r>
              <a:rPr lang="fr-FR" dirty="0" smtClean="0"/>
              <a:t>/p mass ratio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822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9914926"/>
              </p:ext>
            </p:extLst>
          </p:nvPr>
        </p:nvGraphicFramePr>
        <p:xfrm>
          <a:off x="787400" y="1449422"/>
          <a:ext cx="6950953" cy="4678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3018855" y="367418"/>
            <a:ext cx="147340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125 </a:t>
            </a:r>
            <a:r>
              <a:rPr lang="fr-FR" dirty="0" err="1" smtClean="0"/>
              <a:t>meV</a:t>
            </a:r>
            <a:r>
              <a:rPr lang="fr-FR" dirty="0" smtClean="0"/>
              <a:t> </a:t>
            </a:r>
            <a:r>
              <a:rPr lang="fr-FR" dirty="0" smtClean="0">
                <a:latin typeface="Times New Roman Antimatter" panose="02020603050405020304" pitchFamily="18" charset="0"/>
              </a:rPr>
              <a:t>H</a:t>
            </a:r>
            <a:r>
              <a:rPr lang="fr-FR" baseline="30000" dirty="0" smtClean="0"/>
              <a:t>+</a:t>
            </a:r>
            <a:endParaRPr lang="fr-FR" baseline="30000" dirty="0"/>
          </a:p>
        </p:txBody>
      </p:sp>
      <p:sp>
        <p:nvSpPr>
          <p:cNvPr id="6" name="ZoneTexte 5"/>
          <p:cNvSpPr txBox="1"/>
          <p:nvPr/>
        </p:nvSpPr>
        <p:spPr>
          <a:xfrm>
            <a:off x="4902740" y="367418"/>
            <a:ext cx="3944565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76% Be</a:t>
            </a:r>
            <a:r>
              <a:rPr lang="fr-FR" baseline="30000" dirty="0" smtClean="0"/>
              <a:t>+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      24 % HD</a:t>
            </a:r>
            <a:r>
              <a:rPr lang="fr-FR" baseline="30000" dirty="0" smtClean="0"/>
              <a:t>+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</a:t>
            </a:r>
            <a:r>
              <a:rPr lang="fr-FR" dirty="0" smtClean="0"/>
              <a:t>r 14% HD</a:t>
            </a:r>
            <a:r>
              <a:rPr lang="fr-FR" baseline="30000" dirty="0" smtClean="0"/>
              <a:t>+</a:t>
            </a:r>
            <a:r>
              <a:rPr lang="fr-FR" dirty="0" smtClean="0"/>
              <a:t> and 10% H</a:t>
            </a:r>
            <a:r>
              <a:rPr lang="fr-FR" baseline="-25000" dirty="0" smtClean="0"/>
              <a:t>2</a:t>
            </a:r>
            <a:r>
              <a:rPr lang="fr-FR" baseline="30000" dirty="0" smtClean="0"/>
              <a:t>+</a:t>
            </a:r>
            <a:r>
              <a:rPr lang="fr-FR" dirty="0" smtClean="0"/>
              <a:t> or H</a:t>
            </a:r>
            <a:r>
              <a:rPr lang="fr-FR" baseline="30000" dirty="0" smtClean="0"/>
              <a:t>+</a:t>
            </a:r>
            <a:endParaRPr lang="fr-FR" baseline="30000" dirty="0"/>
          </a:p>
        </p:txBody>
      </p:sp>
      <p:sp>
        <p:nvSpPr>
          <p:cNvPr id="7" name="ZoneTexte 6"/>
          <p:cNvSpPr txBox="1"/>
          <p:nvPr/>
        </p:nvSpPr>
        <p:spPr>
          <a:xfrm>
            <a:off x="388088" y="367418"/>
            <a:ext cx="1754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Recent</a:t>
            </a:r>
            <a:r>
              <a:rPr lang="fr-FR" dirty="0" smtClean="0"/>
              <a:t> simulations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60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88088" y="367418"/>
            <a:ext cx="1754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Recent</a:t>
            </a:r>
            <a:r>
              <a:rPr lang="fr-FR" dirty="0" smtClean="0"/>
              <a:t> simulations</a:t>
            </a:r>
            <a:endParaRPr lang="fr-FR" dirty="0"/>
          </a:p>
        </p:txBody>
      </p:sp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5608454"/>
              </p:ext>
            </p:extLst>
          </p:nvPr>
        </p:nvGraphicFramePr>
        <p:xfrm>
          <a:off x="350874" y="1072393"/>
          <a:ext cx="7766074" cy="5307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6480607" y="2586385"/>
            <a:ext cx="1621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</a:rPr>
              <a:t>Be+ HD+ H2+</a:t>
            </a:r>
            <a:endParaRPr lang="fr-FR" dirty="0">
              <a:solidFill>
                <a:srgbClr val="00B0F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480607" y="3169864"/>
            <a:ext cx="1621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Be+ HD+ H+</a:t>
            </a:r>
            <a:endParaRPr lang="fr-FR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495483" y="3753343"/>
            <a:ext cx="16214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Be+ HD+ H+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018855" y="367418"/>
            <a:ext cx="147340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125 </a:t>
            </a:r>
            <a:r>
              <a:rPr lang="fr-FR" dirty="0" err="1" smtClean="0"/>
              <a:t>meV</a:t>
            </a:r>
            <a:r>
              <a:rPr lang="fr-FR" dirty="0" smtClean="0"/>
              <a:t> </a:t>
            </a:r>
            <a:r>
              <a:rPr lang="fr-FR" dirty="0" smtClean="0">
                <a:latin typeface="Times New Roman Antimatter" panose="02020603050405020304" pitchFamily="18" charset="0"/>
              </a:rPr>
              <a:t>H</a:t>
            </a:r>
            <a:r>
              <a:rPr lang="fr-FR" baseline="30000" dirty="0" smtClean="0"/>
              <a:t>+</a:t>
            </a:r>
            <a:endParaRPr lang="fr-FR" baseline="30000" dirty="0"/>
          </a:p>
        </p:txBody>
      </p:sp>
      <p:sp>
        <p:nvSpPr>
          <p:cNvPr id="10" name="ZoneTexte 9"/>
          <p:cNvSpPr txBox="1"/>
          <p:nvPr/>
        </p:nvSpPr>
        <p:spPr>
          <a:xfrm>
            <a:off x="4902740" y="367418"/>
            <a:ext cx="3944565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76% Be</a:t>
            </a:r>
            <a:r>
              <a:rPr lang="fr-FR" baseline="30000" dirty="0" smtClean="0"/>
              <a:t>+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      24 % HD</a:t>
            </a:r>
            <a:r>
              <a:rPr lang="fr-FR" baseline="30000" dirty="0" smtClean="0"/>
              <a:t>+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o</a:t>
            </a:r>
            <a:r>
              <a:rPr lang="fr-FR" dirty="0" smtClean="0"/>
              <a:t>r 14% HD</a:t>
            </a:r>
            <a:r>
              <a:rPr lang="fr-FR" baseline="30000" dirty="0" smtClean="0"/>
              <a:t>+</a:t>
            </a:r>
            <a:r>
              <a:rPr lang="fr-FR" dirty="0" smtClean="0"/>
              <a:t> and 10% H</a:t>
            </a:r>
            <a:r>
              <a:rPr lang="fr-FR" baseline="-25000" dirty="0" smtClean="0"/>
              <a:t>2</a:t>
            </a:r>
            <a:r>
              <a:rPr lang="fr-FR" baseline="30000" dirty="0" smtClean="0"/>
              <a:t>+</a:t>
            </a:r>
            <a:r>
              <a:rPr lang="fr-FR" dirty="0" smtClean="0"/>
              <a:t> or H</a:t>
            </a:r>
            <a:r>
              <a:rPr lang="fr-FR" baseline="30000" dirty="0" smtClean="0"/>
              <a:t>+</a:t>
            </a:r>
            <a:endParaRPr lang="fr-FR" baseline="30000" dirty="0"/>
          </a:p>
        </p:txBody>
      </p:sp>
    </p:spTree>
    <p:extLst>
      <p:ext uri="{BB962C8B-B14F-4D97-AF65-F5344CB8AC3E}">
        <p14:creationId xmlns:p14="http://schemas.microsoft.com/office/powerpoint/2010/main" val="80821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How?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2267910"/>
          </a:xfrm>
        </p:spPr>
        <p:txBody>
          <a:bodyPr>
            <a:normAutofit fontScale="85000" lnSpcReduction="20000"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a </a:t>
            </a:r>
            <a:r>
              <a:rPr lang="fr-FR" dirty="0" err="1" smtClean="0"/>
              <a:t>trap</a:t>
            </a:r>
            <a:r>
              <a:rPr lang="fr-FR" dirty="0"/>
              <a:t> </a:t>
            </a:r>
            <a:r>
              <a:rPr lang="fr-FR" dirty="0" smtClean="0"/>
              <a:t>as close as possible to the final capture </a:t>
            </a:r>
            <a:r>
              <a:rPr lang="fr-FR" dirty="0" err="1" smtClean="0"/>
              <a:t>trap</a:t>
            </a:r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a vacuum </a:t>
            </a:r>
            <a:r>
              <a:rPr lang="fr-FR" dirty="0" err="1" smtClean="0"/>
              <a:t>vessel</a:t>
            </a:r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an injection line for (Be</a:t>
            </a:r>
            <a:r>
              <a:rPr lang="fr-FR" baseline="30000" dirty="0" smtClean="0"/>
              <a:t>+</a:t>
            </a:r>
            <a:r>
              <a:rPr lang="fr-FR" dirty="0" smtClean="0"/>
              <a:t> and HD</a:t>
            </a:r>
            <a:r>
              <a:rPr lang="fr-FR" baseline="30000" dirty="0" smtClean="0"/>
              <a:t>+</a:t>
            </a:r>
            <a:r>
              <a:rPr lang="fr-FR" dirty="0" smtClean="0"/>
              <a:t>) and protons</a:t>
            </a:r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</a:t>
            </a:r>
            <a:r>
              <a:rPr lang="fr-FR" dirty="0" err="1" smtClean="0"/>
              <a:t>manpower</a:t>
            </a:r>
            <a:endParaRPr lang="fr-FR" dirty="0" smtClean="0"/>
          </a:p>
          <a:p>
            <a:pPr lvl="1"/>
            <a:r>
              <a:rPr lang="fr-FR" dirty="0" err="1" smtClean="0"/>
              <a:t>Recent</a:t>
            </a:r>
            <a:r>
              <a:rPr lang="fr-FR" dirty="0" smtClean="0"/>
              <a:t> application for an IN3P4 call for </a:t>
            </a:r>
            <a:r>
              <a:rPr lang="fr-FR" dirty="0" err="1" smtClean="0"/>
              <a:t>grant</a:t>
            </a:r>
            <a:r>
              <a:rPr lang="fr-FR" dirty="0" smtClean="0"/>
              <a:t> and PhD positions, P. </a:t>
            </a:r>
            <a:r>
              <a:rPr lang="fr-FR" dirty="0" err="1" smtClean="0"/>
              <a:t>Indelicato</a:t>
            </a:r>
            <a:r>
              <a:rPr lang="fr-FR" dirty="0" smtClean="0"/>
              <a:t>, D. </a:t>
            </a:r>
            <a:r>
              <a:rPr lang="fr-FR" dirty="0" err="1" smtClean="0"/>
              <a:t>Lunney</a:t>
            </a:r>
            <a:r>
              <a:rPr lang="fr-FR" dirty="0" smtClean="0"/>
              <a:t>, L. </a:t>
            </a:r>
            <a:r>
              <a:rPr lang="fr-FR" dirty="0" err="1" smtClean="0"/>
              <a:t>Hilico</a:t>
            </a:r>
            <a:endParaRPr lang="fr-FR" dirty="0" smtClean="0"/>
          </a:p>
          <a:p>
            <a:pPr lvl="1"/>
            <a:r>
              <a:rPr lang="fr-FR" dirty="0" smtClean="0"/>
              <a:t>Open </a:t>
            </a:r>
            <a:r>
              <a:rPr lang="fr-FR" dirty="0" err="1" smtClean="0"/>
              <a:t>internship</a:t>
            </a:r>
            <a:endParaRPr lang="fr-FR" dirty="0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628650" y="474905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Where</a:t>
            </a:r>
            <a:r>
              <a:rPr lang="fr-FR" dirty="0" smtClean="0"/>
              <a:t>?</a:t>
            </a:r>
          </a:p>
          <a:p>
            <a:endParaRPr lang="fr-FR" dirty="0"/>
          </a:p>
          <a:p>
            <a:r>
              <a:rPr lang="fr-FR" smtClean="0"/>
              <a:t>Schedule?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2567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210</Words>
  <Application>Microsoft Office PowerPoint</Application>
  <PresentationFormat>Affichage à l'écran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 Antimatter</vt:lpstr>
      <vt:lpstr>Thème Office</vt:lpstr>
      <vt:lpstr>Should we try to cool protons during the long shut down?</vt:lpstr>
      <vt:lpstr>Présentation PowerPoint</vt:lpstr>
      <vt:lpstr>Why?</vt:lpstr>
      <vt:lpstr>Présentation PowerPoint</vt:lpstr>
      <vt:lpstr>Présentation PowerPoint</vt:lpstr>
      <vt:lpstr>How?</vt:lpstr>
    </vt:vector>
  </TitlesOfParts>
  <Company>LKB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laurent</dc:creator>
  <cp:lastModifiedBy>LAURENT HILICO</cp:lastModifiedBy>
  <cp:revision>40</cp:revision>
  <dcterms:created xsi:type="dcterms:W3CDTF">2018-11-26T15:27:14Z</dcterms:created>
  <dcterms:modified xsi:type="dcterms:W3CDTF">2018-11-28T21:43:09Z</dcterms:modified>
</cp:coreProperties>
</file>