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60" r:id="rId4"/>
    <p:sldId id="26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21"/>
  </p:normalViewPr>
  <p:slideViewPr>
    <p:cSldViewPr snapToGrid="0" snapToObjects="1">
      <p:cViewPr varScale="1">
        <p:scale>
          <a:sx n="97" d="100"/>
          <a:sy n="97" d="100"/>
        </p:scale>
        <p:origin x="62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21B94-B4A7-EA45-B63C-D4ED4A519665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973E66-0A7E-204C-A86E-06F28C0AA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9563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6D188-C62A-874C-8A1D-DA96A0B523D8}" type="datetimeFigureOut">
              <a:rPr lang="en-GB" smtClean="0"/>
              <a:t>25/11/2018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2E291-4FB8-8848-873D-226B69A130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356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6D188-C62A-874C-8A1D-DA96A0B523D8}" type="datetimeFigureOut">
              <a:rPr lang="en-GB" smtClean="0"/>
              <a:t>25/11/2018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2E291-4FB8-8848-873D-226B69A130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183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6D188-C62A-874C-8A1D-DA96A0B523D8}" type="datetimeFigureOut">
              <a:rPr lang="en-GB" smtClean="0"/>
              <a:t>25/11/2018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2E291-4FB8-8848-873D-226B69A130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2972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6D188-C62A-874C-8A1D-DA96A0B523D8}" type="datetimeFigureOut">
              <a:rPr lang="en-GB" smtClean="0"/>
              <a:t>25/11/2018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2E291-4FB8-8848-873D-226B69A130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912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6D188-C62A-874C-8A1D-DA96A0B523D8}" type="datetimeFigureOut">
              <a:rPr lang="en-GB" smtClean="0"/>
              <a:t>25/11/2018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2E291-4FB8-8848-873D-226B69A130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53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6D188-C62A-874C-8A1D-DA96A0B523D8}" type="datetimeFigureOut">
              <a:rPr lang="en-GB" smtClean="0"/>
              <a:t>25/11/2018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2E291-4FB8-8848-873D-226B69A130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8010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6D188-C62A-874C-8A1D-DA96A0B523D8}" type="datetimeFigureOut">
              <a:rPr lang="en-GB" smtClean="0"/>
              <a:t>25/11/2018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2E291-4FB8-8848-873D-226B69A130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5335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6D188-C62A-874C-8A1D-DA96A0B523D8}" type="datetimeFigureOut">
              <a:rPr lang="en-GB" smtClean="0"/>
              <a:t>25/11/2018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2E291-4FB8-8848-873D-226B69A130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6279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6D188-C62A-874C-8A1D-DA96A0B523D8}" type="datetimeFigureOut">
              <a:rPr lang="en-GB" smtClean="0"/>
              <a:t>25/11/2018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2E291-4FB8-8848-873D-226B69A130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7464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6D188-C62A-874C-8A1D-DA96A0B523D8}" type="datetimeFigureOut">
              <a:rPr lang="en-GB" smtClean="0"/>
              <a:t>25/11/2018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2E291-4FB8-8848-873D-226B69A130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4244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6D188-C62A-874C-8A1D-DA96A0B523D8}" type="datetimeFigureOut">
              <a:rPr lang="en-GB" smtClean="0"/>
              <a:t>25/11/2018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2E291-4FB8-8848-873D-226B69A130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989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86D188-C62A-874C-8A1D-DA96A0B523D8}" type="datetimeFigureOut">
              <a:rPr lang="en-GB" smtClean="0"/>
              <a:t>25/11/2018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82E291-4FB8-8848-873D-226B69A130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6279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3.gif"/><Relationship Id="rId5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0417" y="0"/>
            <a:ext cx="9647583" cy="1113183"/>
          </a:xfrm>
        </p:spPr>
        <p:txBody>
          <a:bodyPr/>
          <a:lstStyle/>
          <a:p>
            <a:r>
              <a:rPr lang="en-GB" dirty="0" smtClean="0"/>
              <a:t>Ideas to measure the sign of </a:t>
            </a:r>
            <a:r>
              <a:rPr lang="en-GB" dirty="0" smtClean="0">
                <a:latin typeface="Times New Roman Antimatter" charset="0"/>
                <a:ea typeface="Times New Roman Antimatter" charset="0"/>
                <a:cs typeface="Times New Roman Antimatter" charset="0"/>
              </a:rPr>
              <a:t>g</a:t>
            </a:r>
            <a:endParaRPr lang="en-GB" dirty="0">
              <a:latin typeface="Times New Roman Antimatter" charset="0"/>
              <a:ea typeface="Times New Roman Antimatter" charset="0"/>
              <a:cs typeface="Times New Roman Antimatter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17982" y="1812995"/>
            <a:ext cx="9144000" cy="1655762"/>
          </a:xfrm>
        </p:spPr>
        <p:txBody>
          <a:bodyPr>
            <a:normAutofit/>
          </a:bodyPr>
          <a:lstStyle/>
          <a:p>
            <a:pPr algn="l"/>
            <a:r>
              <a:rPr lang="en-GB" sz="2800" dirty="0" smtClean="0"/>
              <a:t>can we simplify the scheme to measure simply the sign?</a:t>
            </a:r>
            <a:endParaRPr lang="en-GB" sz="2800" dirty="0"/>
          </a:p>
          <a:p>
            <a:pPr marL="342900" indent="-342900" algn="l">
              <a:buFont typeface="Arial" charset="0"/>
              <a:buChar char="•"/>
            </a:pPr>
            <a:r>
              <a:rPr lang="en-GB" sz="2800" dirty="0" smtClean="0"/>
              <a:t>using the ions</a:t>
            </a:r>
          </a:p>
          <a:p>
            <a:pPr marL="342900" indent="-342900" algn="l">
              <a:buFont typeface="Arial" charset="0"/>
              <a:buChar char="•"/>
            </a:pPr>
            <a:r>
              <a:rPr lang="en-GB" sz="2800" dirty="0" smtClean="0"/>
              <a:t>using the atoms</a:t>
            </a:r>
          </a:p>
        </p:txBody>
      </p:sp>
    </p:spTree>
    <p:extLst>
      <p:ext uri="{BB962C8B-B14F-4D97-AF65-F5344CB8AC3E}">
        <p14:creationId xmlns:p14="http://schemas.microsoft.com/office/powerpoint/2010/main" val="418932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GB" dirty="0" smtClean="0"/>
              <a:t>Using ions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9062" y="2151081"/>
            <a:ext cx="2927868" cy="292786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6102" y="2159794"/>
            <a:ext cx="2933700" cy="29337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8184" y="2151081"/>
            <a:ext cx="2927868" cy="2927868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80" y="2151081"/>
            <a:ext cx="2927868" cy="2927868"/>
          </a:xfrm>
        </p:spPr>
      </p:pic>
      <p:sp>
        <p:nvSpPr>
          <p:cNvPr id="13" name="TextBox 12"/>
          <p:cNvSpPr txBox="1"/>
          <p:nvPr/>
        </p:nvSpPr>
        <p:spPr>
          <a:xfrm>
            <a:off x="1179646" y="4908828"/>
            <a:ext cx="1113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 𝜇K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3944644" y="4908828"/>
            <a:ext cx="111318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mtClean="0"/>
              <a:t>100 𝜇</a:t>
            </a:r>
            <a:r>
              <a:rPr lang="en-GB" dirty="0" smtClean="0"/>
              <a:t>K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872512" y="4908828"/>
            <a:ext cx="1113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 </a:t>
            </a:r>
            <a:r>
              <a:rPr lang="en-GB" dirty="0" err="1" smtClean="0"/>
              <a:t>mK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9821618" y="4908828"/>
            <a:ext cx="111318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mtClean="0"/>
              <a:t>10 </a:t>
            </a:r>
            <a:r>
              <a:rPr lang="en-GB" dirty="0" err="1" smtClean="0"/>
              <a:t>mK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4184374" y="1243984"/>
            <a:ext cx="71694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/>
              <a:t>T</a:t>
            </a:r>
            <a:r>
              <a:rPr lang="en-GB" sz="2000" baseline="-25000" dirty="0" err="1" smtClean="0"/>
              <a:t>horiz</a:t>
            </a:r>
            <a:r>
              <a:rPr lang="en-GB" sz="2000" dirty="0" smtClean="0"/>
              <a:t> = 3 x </a:t>
            </a:r>
            <a:r>
              <a:rPr lang="en-GB" sz="2000" dirty="0" err="1" smtClean="0"/>
              <a:t>T</a:t>
            </a:r>
            <a:r>
              <a:rPr lang="en-GB" sz="2000" baseline="-25000" dirty="0" err="1" smtClean="0"/>
              <a:t>vertical</a:t>
            </a:r>
            <a:r>
              <a:rPr lang="en-GB" sz="2000" dirty="0" smtClean="0"/>
              <a:t>		Free fall chamber height = 0.6 m</a:t>
            </a:r>
            <a:endParaRPr lang="en-GB" sz="2000" baseline="-25000" dirty="0" smtClean="0"/>
          </a:p>
          <a:p>
            <a:r>
              <a:rPr lang="en-GB" sz="2000" dirty="0" smtClean="0"/>
              <a:t>no B field				 radius = 0.25 m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859089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913" y="0"/>
            <a:ext cx="10515600" cy="1325563"/>
          </a:xfrm>
        </p:spPr>
        <p:txBody>
          <a:bodyPr/>
          <a:lstStyle/>
          <a:p>
            <a:r>
              <a:rPr lang="en-GB" dirty="0" smtClean="0"/>
              <a:t>Using ions		</a:t>
            </a:r>
            <a:r>
              <a:rPr lang="en-GB" sz="2800" dirty="0" smtClean="0"/>
              <a:t>simulation with 10000 events</a:t>
            </a:r>
            <a:endParaRPr lang="en-GB" sz="2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7076139"/>
              </p:ext>
            </p:extLst>
          </p:nvPr>
        </p:nvGraphicFramePr>
        <p:xfrm>
          <a:off x="228600" y="1378917"/>
          <a:ext cx="6008916" cy="4800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229"/>
                <a:gridCol w="1502229"/>
                <a:gridCol w="1502229"/>
                <a:gridCol w="1502229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fraction of events with annihilation </a:t>
                      </a:r>
                      <a:r>
                        <a:rPr lang="en-GB" b="1" dirty="0" smtClean="0">
                          <a:solidFill>
                            <a:srgbClr val="00B050"/>
                          </a:solidFill>
                        </a:rPr>
                        <a:t>below</a:t>
                      </a:r>
                      <a:r>
                        <a:rPr lang="en-GB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GB" dirty="0" smtClean="0"/>
                        <a:t>starting point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fraction of events with annihilation at </a:t>
                      </a:r>
                      <a:r>
                        <a:rPr lang="en-GB" b="1" dirty="0" smtClean="0">
                          <a:solidFill>
                            <a:srgbClr val="00B050"/>
                          </a:solidFill>
                        </a:rPr>
                        <a:t>bottom</a:t>
                      </a:r>
                      <a:r>
                        <a:rPr lang="en-GB" baseline="0" dirty="0" smtClean="0"/>
                        <a:t> of vessel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fraction of events with annihilation at </a:t>
                      </a:r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top</a:t>
                      </a:r>
                      <a:r>
                        <a:rPr lang="en-GB" b="1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GB" baseline="0" dirty="0" smtClean="0"/>
                        <a:t>of </a:t>
                      </a:r>
                      <a:r>
                        <a:rPr lang="en-GB" baseline="0" dirty="0" smtClean="0"/>
                        <a:t>vessel</a:t>
                      </a:r>
                      <a:endParaRPr lang="en-GB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 𝜇K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98</a:t>
                      </a:r>
                      <a:r>
                        <a:rPr lang="en-GB" baseline="0" dirty="0" smtClean="0"/>
                        <a:t> %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58 %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 </a:t>
                      </a:r>
                      <a:r>
                        <a:rPr lang="en-GB" dirty="0" smtClean="0"/>
                        <a:t>%</a:t>
                      </a:r>
                      <a:endParaRPr lang="en-GB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100 𝜇K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76 %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21 %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0.3 </a:t>
                      </a:r>
                      <a:r>
                        <a:rPr lang="en-GB" dirty="0" smtClean="0"/>
                        <a:t>%</a:t>
                      </a:r>
                      <a:endParaRPr lang="en-GB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500 𝜇K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58 %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8.5 %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2.5 %</a:t>
                      </a:r>
                      <a:endParaRPr lang="en-GB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1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m</a:t>
                      </a:r>
                      <a:r>
                        <a:rPr lang="en-GB" dirty="0" err="1" smtClean="0"/>
                        <a:t>K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54 %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6.6 %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3.1 </a:t>
                      </a:r>
                      <a:r>
                        <a:rPr lang="en-GB" dirty="0" smtClean="0"/>
                        <a:t>%</a:t>
                      </a:r>
                      <a:endParaRPr lang="en-GB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2 </a:t>
                      </a:r>
                      <a:r>
                        <a:rPr lang="en-GB" dirty="0" err="1" smtClean="0"/>
                        <a:t>mK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52 %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5.4 %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3.3 %</a:t>
                      </a:r>
                      <a:endParaRPr lang="en-GB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3 </a:t>
                      </a:r>
                      <a:r>
                        <a:rPr lang="en-GB" dirty="0" err="1" smtClean="0"/>
                        <a:t>mK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52</a:t>
                      </a:r>
                      <a:r>
                        <a:rPr lang="en-GB" baseline="0" dirty="0" smtClean="0"/>
                        <a:t> %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4.8%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2.9 %</a:t>
                      </a:r>
                      <a:endParaRPr lang="en-GB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4 </a:t>
                      </a:r>
                      <a:r>
                        <a:rPr lang="en-GB" dirty="0" err="1" smtClean="0"/>
                        <a:t>mK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52 %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4.6</a:t>
                      </a:r>
                      <a:r>
                        <a:rPr lang="en-GB" baseline="0" dirty="0" smtClean="0"/>
                        <a:t> %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2.7 %</a:t>
                      </a:r>
                      <a:endParaRPr lang="en-GB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5 </a:t>
                      </a:r>
                      <a:r>
                        <a:rPr lang="en-GB" dirty="0" err="1" smtClean="0"/>
                        <a:t>mK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51.6 %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4.4 %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2.6 %</a:t>
                      </a:r>
                      <a:endParaRPr lang="en-GB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mK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50 %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3.9 %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 </a:t>
                      </a:r>
                      <a:r>
                        <a:rPr lang="en-GB" dirty="0" smtClean="0"/>
                        <a:t>%</a:t>
                      </a:r>
                      <a:endParaRPr lang="en-GB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18"/>
          <a:stretch/>
        </p:blipFill>
        <p:spPr>
          <a:xfrm>
            <a:off x="6612831" y="911087"/>
            <a:ext cx="5579169" cy="583095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143997" y="6308034"/>
            <a:ext cx="1656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T (</a:t>
            </a:r>
            <a:r>
              <a:rPr lang="en-GB" smtClean="0"/>
              <a:t>𝜇K)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9541562" y="3170467"/>
            <a:ext cx="2186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annihilation below launch point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983893" y="4739251"/>
            <a:ext cx="2186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annihilation at bottom plate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9541562" y="5206159"/>
            <a:ext cx="2186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annihilation at top plate</a:t>
            </a:r>
            <a:endParaRPr lang="en-GB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9972257" y="5542576"/>
            <a:ext cx="0" cy="50041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7368205" y="5292368"/>
            <a:ext cx="583096" cy="25020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 rot="16200000">
            <a:off x="5686683" y="3308966"/>
            <a:ext cx="1974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fraction of events</a:t>
            </a:r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228600" y="6308034"/>
            <a:ext cx="6158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Statistical analysis </a:t>
            </a:r>
            <a:r>
              <a:rPr lang="en-GB" dirty="0" smtClean="0">
                <a:sym typeface="Wingdings"/>
              </a:rPr>
              <a:t> estimate number of required events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569834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79443" y="887896"/>
            <a:ext cx="976685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It seems difficult to use ions of a few </a:t>
            </a:r>
            <a:r>
              <a:rPr lang="en-GB" sz="2800" dirty="0" err="1" smtClean="0"/>
              <a:t>mK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smtClean="0">
                <a:sym typeface="Wingdings"/>
              </a:rPr>
              <a:t> better to aim directly at 𝜇K</a:t>
            </a:r>
            <a:br>
              <a:rPr lang="en-GB" sz="2800" dirty="0" smtClean="0">
                <a:sym typeface="Wingdings"/>
              </a:rPr>
            </a:b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smtClean="0"/>
              <a:t>any idea to use atoms?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869880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4378</TotalTime>
  <Words>183</Words>
  <Application>Microsoft Macintosh PowerPoint</Application>
  <PresentationFormat>Widescreen</PresentationFormat>
  <Paragraphs>59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Calibri</vt:lpstr>
      <vt:lpstr>Calibri Light</vt:lpstr>
      <vt:lpstr>Times New Roman Antimatter</vt:lpstr>
      <vt:lpstr>Wingdings</vt:lpstr>
      <vt:lpstr>Arial</vt:lpstr>
      <vt:lpstr>Office Theme</vt:lpstr>
      <vt:lpstr>Ideas to measure the sign of g</vt:lpstr>
      <vt:lpstr>Using ions</vt:lpstr>
      <vt:lpstr>Using ions  simulation with 10000 events</vt:lpstr>
      <vt:lpstr>PowerPoint Presentation</vt:lpstr>
    </vt:vector>
  </TitlesOfParts>
  <Company/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Ideas to measure the sign of g</dc:title>
  <dc:creator>Patrice Pérez</dc:creator>
  <cp:lastModifiedBy>Patrice Pérez</cp:lastModifiedBy>
  <cp:revision>32</cp:revision>
  <dcterms:created xsi:type="dcterms:W3CDTF">2018-11-25T20:20:36Z</dcterms:created>
  <dcterms:modified xsi:type="dcterms:W3CDTF">2018-11-28T21:18:39Z</dcterms:modified>
</cp:coreProperties>
</file>