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426" r:id="rId3"/>
    <p:sldId id="425" r:id="rId4"/>
    <p:sldId id="427" r:id="rId5"/>
    <p:sldId id="428" r:id="rId6"/>
    <p:sldId id="422" r:id="rId7"/>
    <p:sldId id="424" r:id="rId8"/>
    <p:sldId id="423" r:id="rId9"/>
    <p:sldId id="429" r:id="rId10"/>
    <p:sldId id="431" r:id="rId11"/>
    <p:sldId id="430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EWE" initials="A" lastIdx="1" clrIdx="0">
    <p:extLst>
      <p:ext uri="{19B8F6BF-5375-455C-9EA6-DF929625EA0E}">
        <p15:presenceInfo xmlns:p15="http://schemas.microsoft.com/office/powerpoint/2012/main" userId="AEW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51" autoAdjust="0"/>
    <p:restoredTop sz="96395" autoAdjust="0"/>
  </p:normalViewPr>
  <p:slideViewPr>
    <p:cSldViewPr>
      <p:cViewPr varScale="1">
        <p:scale>
          <a:sx n="59" d="100"/>
          <a:sy n="59" d="100"/>
        </p:scale>
        <p:origin x="8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87B24-FBAB-4922-9238-80DA1F9BD7D3}" type="datetimeFigureOut">
              <a:rPr lang="de-DE" smtClean="0"/>
              <a:t>29.11.2018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12765F-7870-4814-920E-01BE0BAFE1FD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271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7620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33598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13466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9578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1373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2765F-7870-4814-920E-01BE0BAFE1FD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74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6281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2411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8183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172" y="273352"/>
            <a:ext cx="8228763" cy="114533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172" y="1604841"/>
            <a:ext cx="8228763" cy="3977811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548728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5242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6801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29.11.2018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4036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29.11.2018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3201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29.11.2018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8957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29.11.2018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01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29.11.2018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185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5E1CE-F05E-4494-A572-F7F6C12134BD}" type="datetimeFigureOut">
              <a:rPr lang="de-DE" smtClean="0"/>
              <a:t>29.11.2018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C8852-109F-48BA-A1B9-2E46A6B1D082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956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5E1CE-F05E-4494-A572-F7F6C12134BD}" type="datetimeFigureOut">
              <a:rPr lang="de-DE" smtClean="0"/>
              <a:t>29.11.2018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C8852-109F-48BA-A1B9-2E46A6B1D082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353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01876"/>
            <a:ext cx="794102" cy="792780"/>
          </a:xfrm>
          <a:prstGeom prst="rect">
            <a:avLst/>
          </a:prstGeom>
        </p:spPr>
      </p:pic>
      <p:sp>
        <p:nvSpPr>
          <p:cNvPr id="6" name="Untertitel 2"/>
          <p:cNvSpPr txBox="1">
            <a:spLocks/>
          </p:cNvSpPr>
          <p:nvPr/>
        </p:nvSpPr>
        <p:spPr>
          <a:xfrm>
            <a:off x="1377162" y="3428999"/>
            <a:ext cx="6400800" cy="854411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4400" dirty="0" err="1" smtClean="0"/>
              <a:t>pbar</a:t>
            </a:r>
            <a:r>
              <a:rPr lang="de-DE" sz="4400" dirty="0" smtClean="0"/>
              <a:t> </a:t>
            </a:r>
            <a:r>
              <a:rPr lang="de-DE" sz="4400" dirty="0" err="1" smtClean="0"/>
              <a:t>working</a:t>
            </a:r>
            <a:r>
              <a:rPr lang="de-DE" sz="4400" dirty="0" smtClean="0"/>
              <a:t> </a:t>
            </a:r>
            <a:r>
              <a:rPr lang="de-DE" sz="4400" dirty="0" err="1" smtClean="0"/>
              <a:t>group</a:t>
            </a:r>
            <a:endParaRPr lang="de-DE" sz="4400" dirty="0" smtClean="0"/>
          </a:p>
          <a:p>
            <a:r>
              <a:rPr lang="de-DE" dirty="0" smtClean="0"/>
              <a:t>(B. Kim, D. Lunney, B. </a:t>
            </a:r>
            <a:r>
              <a:rPr lang="de-DE" dirty="0" err="1" smtClean="0"/>
              <a:t>Mansouli</a:t>
            </a:r>
            <a:r>
              <a:rPr lang="de-DE" dirty="0" err="1" smtClean="0">
                <a:cs typeface="Arial" panose="020B0604020202020204" pitchFamily="34" charset="0"/>
              </a:rPr>
              <a:t>é</a:t>
            </a:r>
            <a:r>
              <a:rPr lang="de-DE" dirty="0" smtClean="0"/>
              <a:t>, P. P</a:t>
            </a:r>
            <a:r>
              <a:rPr lang="de-DE" dirty="0">
                <a:cs typeface="Arial" panose="020B0604020202020204" pitchFamily="34" charset="0"/>
              </a:rPr>
              <a:t>é</a:t>
            </a:r>
            <a:r>
              <a:rPr lang="de-DE" dirty="0" smtClean="0"/>
              <a:t>rez, A. Welker + …)</a:t>
            </a:r>
          </a:p>
        </p:txBody>
      </p:sp>
      <p:pic>
        <p:nvPicPr>
          <p:cNvPr id="2050" name="Picture 2" descr="Image result for gbar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572" y="-56479"/>
            <a:ext cx="1243504" cy="124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38492" y="6093296"/>
            <a:ext cx="467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GBAR Collaboration Meeting, CERN, 27-11-2018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576563" y="1725216"/>
            <a:ext cx="7772400" cy="18276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Recycling antiprotons </a:t>
            </a:r>
            <a:endParaRPr lang="en-US" sz="3200" b="1" baseline="30000" dirty="0"/>
          </a:p>
        </p:txBody>
      </p:sp>
    </p:spTree>
    <p:extLst>
      <p:ext uri="{BB962C8B-B14F-4D97-AF65-F5344CB8AC3E}">
        <p14:creationId xmlns:p14="http://schemas.microsoft.com/office/powerpoint/2010/main" val="386925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38"/>
          <p:cNvPicPr/>
          <p:nvPr/>
        </p:nvPicPr>
        <p:blipFill>
          <a:blip r:embed="rId2"/>
          <a:stretch>
            <a:fillRect/>
          </a:stretch>
        </p:blipFill>
        <p:spPr>
          <a:xfrm>
            <a:off x="303693" y="1195538"/>
            <a:ext cx="8803493" cy="4421503"/>
          </a:xfrm>
          <a:prstGeom prst="rect">
            <a:avLst/>
          </a:prstGeom>
          <a:ln>
            <a:noFill/>
          </a:ln>
        </p:spPr>
      </p:pic>
      <p:sp>
        <p:nvSpPr>
          <p:cNvPr id="40" name="Line 1"/>
          <p:cNvSpPr/>
          <p:nvPr/>
        </p:nvSpPr>
        <p:spPr>
          <a:xfrm>
            <a:off x="1091334" y="2280667"/>
            <a:ext cx="973123" cy="0"/>
          </a:xfrm>
          <a:prstGeom prst="line">
            <a:avLst/>
          </a:prstGeom>
          <a:ln w="10800">
            <a:solidFill>
              <a:srgbClr val="0000CC"/>
            </a:solidFill>
            <a:round/>
            <a:tailEnd type="triangle" w="med" len="med"/>
          </a:ln>
        </p:spPr>
      </p:sp>
      <p:sp>
        <p:nvSpPr>
          <p:cNvPr id="41" name="Line 2"/>
          <p:cNvSpPr/>
          <p:nvPr/>
        </p:nvSpPr>
        <p:spPr>
          <a:xfrm flipH="1">
            <a:off x="2713314" y="2697673"/>
            <a:ext cx="973123" cy="0"/>
          </a:xfrm>
          <a:prstGeom prst="line">
            <a:avLst/>
          </a:prstGeom>
          <a:ln w="10800">
            <a:solidFill>
              <a:srgbClr val="009900"/>
            </a:solidFill>
            <a:round/>
            <a:tailEnd type="triangle" w="med" len="med"/>
          </a:ln>
        </p:spPr>
      </p:sp>
      <p:sp>
        <p:nvSpPr>
          <p:cNvPr id="42" name="TextShape 3"/>
          <p:cNvSpPr txBox="1"/>
          <p:nvPr/>
        </p:nvSpPr>
        <p:spPr>
          <a:xfrm>
            <a:off x="8431552" y="4786621"/>
            <a:ext cx="675634" cy="373248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GB" sz="1270">
                <a:latin typeface="Arial"/>
              </a:rPr>
              <a:t>Mirror</a:t>
            </a:r>
            <a:endParaRPr sz="1633"/>
          </a:p>
        </p:txBody>
      </p:sp>
      <p:sp>
        <p:nvSpPr>
          <p:cNvPr id="43" name="TextShape 4"/>
          <p:cNvSpPr txBox="1"/>
          <p:nvPr/>
        </p:nvSpPr>
        <p:spPr>
          <a:xfrm>
            <a:off x="4983824" y="1768308"/>
            <a:ext cx="1436499" cy="373575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GB" sz="1270">
                <a:latin typeface="Arial"/>
              </a:rPr>
              <a:t>Switchyard</a:t>
            </a:r>
            <a:endParaRPr sz="1633"/>
          </a:p>
        </p:txBody>
      </p:sp>
      <p:sp>
        <p:nvSpPr>
          <p:cNvPr id="44" name="TextShape 5"/>
          <p:cNvSpPr txBox="1"/>
          <p:nvPr/>
        </p:nvSpPr>
        <p:spPr>
          <a:xfrm>
            <a:off x="470561" y="1854844"/>
            <a:ext cx="1945918" cy="300754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GB" sz="907">
                <a:latin typeface="Arial"/>
              </a:rPr>
              <a:t>By-pass</a:t>
            </a:r>
            <a:r>
              <a:rPr lang="en-GB" sz="907" i="1">
                <a:latin typeface="Arial"/>
              </a:rPr>
              <a:t> (if necessary)</a:t>
            </a:r>
            <a:endParaRPr sz="1633"/>
          </a:p>
        </p:txBody>
      </p:sp>
      <p:pic>
        <p:nvPicPr>
          <p:cNvPr id="45" name="Image 44"/>
          <p:cNvPicPr/>
          <p:nvPr/>
        </p:nvPicPr>
        <p:blipFill>
          <a:blip r:embed="rId3"/>
          <a:stretch>
            <a:fillRect/>
          </a:stretch>
        </p:blipFill>
        <p:spPr>
          <a:xfrm>
            <a:off x="269405" y="4245526"/>
            <a:ext cx="4425748" cy="2220548"/>
          </a:xfrm>
          <a:prstGeom prst="rect">
            <a:avLst/>
          </a:prstGeom>
          <a:ln w="36000">
            <a:solidFill>
              <a:srgbClr val="000000"/>
            </a:solidFill>
            <a:round/>
          </a:ln>
        </p:spPr>
      </p:pic>
      <p:sp>
        <p:nvSpPr>
          <p:cNvPr id="46" name="Line 6"/>
          <p:cNvSpPr/>
          <p:nvPr/>
        </p:nvSpPr>
        <p:spPr>
          <a:xfrm flipV="1">
            <a:off x="914344" y="2874011"/>
            <a:ext cx="65310" cy="1371515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pic>
        <p:nvPicPr>
          <p:cNvPr id="47" name="Image 46"/>
          <p:cNvPicPr/>
          <p:nvPr/>
        </p:nvPicPr>
        <p:blipFill>
          <a:blip r:embed="rId4"/>
          <a:stretch>
            <a:fillRect/>
          </a:stretch>
        </p:blipFill>
        <p:spPr>
          <a:xfrm>
            <a:off x="6309949" y="326911"/>
            <a:ext cx="2572244" cy="2089928"/>
          </a:xfrm>
          <a:prstGeom prst="rect">
            <a:avLst/>
          </a:prstGeom>
          <a:ln w="18000">
            <a:solidFill>
              <a:srgbClr val="000000"/>
            </a:solidFill>
            <a:round/>
          </a:ln>
        </p:spPr>
      </p:pic>
      <p:sp>
        <p:nvSpPr>
          <p:cNvPr id="48" name="Line 7"/>
          <p:cNvSpPr/>
          <p:nvPr/>
        </p:nvSpPr>
        <p:spPr>
          <a:xfrm>
            <a:off x="8294400" y="2416839"/>
            <a:ext cx="522482" cy="2024617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49" name="TextShape 8"/>
          <p:cNvSpPr txBox="1"/>
          <p:nvPr/>
        </p:nvSpPr>
        <p:spPr>
          <a:xfrm>
            <a:off x="5028889" y="4637387"/>
            <a:ext cx="3004271" cy="1713087"/>
          </a:xfrm>
          <a:prstGeom prst="rect">
            <a:avLst/>
          </a:prstGeom>
        </p:spPr>
        <p:txBody>
          <a:bodyPr lIns="81638" tIns="40819" rIns="81638" bIns="40819"/>
          <a:lstStyle/>
          <a:p>
            <a:pPr algn="just"/>
            <a:r>
              <a:rPr lang="en-GB" sz="1270">
                <a:latin typeface="Arial"/>
              </a:rPr>
              <a:t>- Reflection of the pbars on a hemispherical mirror. </a:t>
            </a:r>
            <a:endParaRPr sz="1633"/>
          </a:p>
          <a:p>
            <a:pPr algn="just"/>
            <a:endParaRPr sz="1633"/>
          </a:p>
          <a:p>
            <a:pPr algn="just"/>
            <a:r>
              <a:rPr lang="en-GB" sz="1270">
                <a:latin typeface="Arial"/>
              </a:rPr>
              <a:t>- By-pass possible around the Ps converter to avoid high losses.</a:t>
            </a:r>
            <a:endParaRPr sz="1633"/>
          </a:p>
          <a:p>
            <a:pPr algn="just"/>
            <a:endParaRPr sz="1633"/>
          </a:p>
          <a:p>
            <a:pPr algn="just"/>
            <a:r>
              <a:rPr lang="en-GB" sz="1270">
                <a:latin typeface="Arial"/>
              </a:rPr>
              <a:t>-  Based on electrostatic optics used in Mini-ring.</a:t>
            </a:r>
            <a:endParaRPr sz="1633"/>
          </a:p>
          <a:p>
            <a:pPr algn="just"/>
            <a:endParaRPr sz="1633"/>
          </a:p>
        </p:txBody>
      </p:sp>
      <p:sp>
        <p:nvSpPr>
          <p:cNvPr id="50" name="Line 9"/>
          <p:cNvSpPr/>
          <p:nvPr/>
        </p:nvSpPr>
        <p:spPr>
          <a:xfrm flipH="1">
            <a:off x="8294401" y="784083"/>
            <a:ext cx="65310" cy="326551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51" name="TextShape 10"/>
          <p:cNvSpPr txBox="1"/>
          <p:nvPr/>
        </p:nvSpPr>
        <p:spPr>
          <a:xfrm>
            <a:off x="8131125" y="618522"/>
            <a:ext cx="457172" cy="198217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GB" sz="816">
                <a:latin typeface="Arial"/>
              </a:rPr>
              <a:t>GND</a:t>
            </a:r>
            <a:endParaRPr sz="1633"/>
          </a:p>
        </p:txBody>
      </p:sp>
      <p:sp>
        <p:nvSpPr>
          <p:cNvPr id="52" name="Line 11"/>
          <p:cNvSpPr/>
          <p:nvPr/>
        </p:nvSpPr>
        <p:spPr>
          <a:xfrm flipV="1">
            <a:off x="7118816" y="1894358"/>
            <a:ext cx="751068" cy="130620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53" name="TextShape 12"/>
          <p:cNvSpPr txBox="1"/>
          <p:nvPr/>
        </p:nvSpPr>
        <p:spPr>
          <a:xfrm>
            <a:off x="6661644" y="1959667"/>
            <a:ext cx="522482" cy="198217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GB" sz="816">
                <a:latin typeface="Arial"/>
              </a:rPr>
              <a:t>-1430V</a:t>
            </a:r>
            <a:endParaRPr sz="1633"/>
          </a:p>
        </p:txBody>
      </p:sp>
      <p:sp>
        <p:nvSpPr>
          <p:cNvPr id="54" name="CustomShape 13"/>
          <p:cNvSpPr/>
          <p:nvPr/>
        </p:nvSpPr>
        <p:spPr>
          <a:xfrm>
            <a:off x="3462096" y="326912"/>
            <a:ext cx="578649" cy="571138"/>
          </a:xfrm>
          <a:prstGeom prst="rect">
            <a:avLst/>
          </a:prstGeom>
          <a:solidFill>
            <a:srgbClr val="FFFFFF"/>
          </a:solidFill>
          <a:ln w="18000">
            <a:solidFill>
              <a:srgbClr val="000000"/>
            </a:solidFill>
            <a:round/>
          </a:ln>
        </p:spPr>
      </p:sp>
      <p:sp>
        <p:nvSpPr>
          <p:cNvPr id="55" name="CustomShape 14"/>
          <p:cNvSpPr/>
          <p:nvPr/>
        </p:nvSpPr>
        <p:spPr>
          <a:xfrm>
            <a:off x="3494751" y="362506"/>
            <a:ext cx="513665" cy="499950"/>
          </a:xfrm>
          <a:prstGeom prst="rect">
            <a:avLst/>
          </a:prstGeom>
          <a:solidFill>
            <a:srgbClr val="729FCF"/>
          </a:solidFill>
          <a:ln>
            <a:noFill/>
          </a:ln>
        </p:spPr>
      </p:sp>
      <p:sp>
        <p:nvSpPr>
          <p:cNvPr id="56" name="CustomShape 15"/>
          <p:cNvSpPr/>
          <p:nvPr/>
        </p:nvSpPr>
        <p:spPr>
          <a:xfrm>
            <a:off x="3584226" y="425857"/>
            <a:ext cx="342552" cy="436599"/>
          </a:xfrm>
          <a:prstGeom prst="triangle">
            <a:avLst>
              <a:gd name="adj" fmla="val 10720"/>
            </a:avLst>
          </a:prstGeom>
          <a:solidFill>
            <a:srgbClr val="FFFFFF"/>
          </a:solidFill>
          <a:ln>
            <a:solidFill>
              <a:srgbClr val="FFFFFF"/>
            </a:solidFill>
          </a:ln>
        </p:spPr>
      </p:sp>
      <p:sp>
        <p:nvSpPr>
          <p:cNvPr id="57" name="CustomShape 16"/>
          <p:cNvSpPr/>
          <p:nvPr/>
        </p:nvSpPr>
        <p:spPr>
          <a:xfrm>
            <a:off x="3641373" y="882048"/>
            <a:ext cx="219769" cy="32329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58" name="CustomShape 17"/>
          <p:cNvSpPr/>
          <p:nvPr/>
        </p:nvSpPr>
        <p:spPr>
          <a:xfrm>
            <a:off x="4108014" y="326912"/>
            <a:ext cx="578975" cy="571138"/>
          </a:xfrm>
          <a:prstGeom prst="rect">
            <a:avLst/>
          </a:prstGeom>
          <a:solidFill>
            <a:srgbClr val="FFFFFF"/>
          </a:solidFill>
          <a:ln w="18000">
            <a:solidFill>
              <a:srgbClr val="000000"/>
            </a:solidFill>
            <a:round/>
          </a:ln>
        </p:spPr>
      </p:sp>
      <p:sp>
        <p:nvSpPr>
          <p:cNvPr id="59" name="CustomShape 18"/>
          <p:cNvSpPr/>
          <p:nvPr/>
        </p:nvSpPr>
        <p:spPr>
          <a:xfrm>
            <a:off x="4140996" y="362506"/>
            <a:ext cx="513338" cy="499950"/>
          </a:xfrm>
          <a:prstGeom prst="rect">
            <a:avLst/>
          </a:prstGeom>
          <a:solidFill>
            <a:srgbClr val="729FCF"/>
          </a:solidFill>
          <a:ln>
            <a:noFill/>
          </a:ln>
        </p:spPr>
      </p:sp>
      <p:sp>
        <p:nvSpPr>
          <p:cNvPr id="60" name="CustomShape 19"/>
          <p:cNvSpPr/>
          <p:nvPr/>
        </p:nvSpPr>
        <p:spPr>
          <a:xfrm>
            <a:off x="4140996" y="537537"/>
            <a:ext cx="513338" cy="324918"/>
          </a:xfrm>
          <a:prstGeom prst="triangle">
            <a:avLst>
              <a:gd name="adj" fmla="val 10705"/>
            </a:avLst>
          </a:prstGeom>
          <a:solidFill>
            <a:srgbClr val="FFFFFF"/>
          </a:solidFill>
          <a:ln>
            <a:solidFill>
              <a:srgbClr val="FFFFFF"/>
            </a:solidFill>
          </a:ln>
        </p:spPr>
      </p:sp>
      <p:sp>
        <p:nvSpPr>
          <p:cNvPr id="61" name="CustomShape 20"/>
          <p:cNvSpPr/>
          <p:nvPr/>
        </p:nvSpPr>
        <p:spPr>
          <a:xfrm>
            <a:off x="4287618" y="882048"/>
            <a:ext cx="220095" cy="32329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62" name="CustomShape 21"/>
          <p:cNvSpPr/>
          <p:nvPr/>
        </p:nvSpPr>
        <p:spPr>
          <a:xfrm>
            <a:off x="4750014" y="326912"/>
            <a:ext cx="578649" cy="571138"/>
          </a:xfrm>
          <a:prstGeom prst="rect">
            <a:avLst/>
          </a:prstGeom>
          <a:solidFill>
            <a:srgbClr val="FFFFFF"/>
          </a:solidFill>
          <a:ln w="18000">
            <a:solidFill>
              <a:srgbClr val="000000"/>
            </a:solidFill>
            <a:round/>
          </a:ln>
        </p:spPr>
      </p:sp>
      <p:sp>
        <p:nvSpPr>
          <p:cNvPr id="63" name="CustomShape 22"/>
          <p:cNvSpPr/>
          <p:nvPr/>
        </p:nvSpPr>
        <p:spPr>
          <a:xfrm>
            <a:off x="4782669" y="362506"/>
            <a:ext cx="513338" cy="499950"/>
          </a:xfrm>
          <a:prstGeom prst="rect">
            <a:avLst/>
          </a:prstGeom>
          <a:solidFill>
            <a:srgbClr val="729FCF"/>
          </a:solidFill>
          <a:ln>
            <a:noFill/>
          </a:ln>
        </p:spPr>
      </p:sp>
      <p:sp>
        <p:nvSpPr>
          <p:cNvPr id="64" name="CustomShape 23"/>
          <p:cNvSpPr/>
          <p:nvPr/>
        </p:nvSpPr>
        <p:spPr>
          <a:xfrm>
            <a:off x="4782669" y="711916"/>
            <a:ext cx="513338" cy="150540"/>
          </a:xfrm>
          <a:prstGeom prst="triangle">
            <a:avLst>
              <a:gd name="adj" fmla="val 10798"/>
            </a:avLst>
          </a:prstGeom>
          <a:solidFill>
            <a:srgbClr val="FFFFFF"/>
          </a:solidFill>
          <a:ln>
            <a:solidFill>
              <a:srgbClr val="FFFFFF"/>
            </a:solidFill>
          </a:ln>
        </p:spPr>
      </p:sp>
      <p:sp>
        <p:nvSpPr>
          <p:cNvPr id="65" name="CustomShape 24"/>
          <p:cNvSpPr/>
          <p:nvPr/>
        </p:nvSpPr>
        <p:spPr>
          <a:xfrm>
            <a:off x="4929291" y="882048"/>
            <a:ext cx="220095" cy="32329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66" name="CustomShape 25"/>
          <p:cNvSpPr/>
          <p:nvPr/>
        </p:nvSpPr>
        <p:spPr>
          <a:xfrm>
            <a:off x="5418791" y="362506"/>
            <a:ext cx="513338" cy="499950"/>
          </a:xfrm>
          <a:prstGeom prst="rect">
            <a:avLst/>
          </a:prstGeom>
          <a:solidFill>
            <a:srgbClr val="729FCF"/>
          </a:solidFill>
          <a:ln>
            <a:noFill/>
          </a:ln>
        </p:spPr>
      </p:sp>
      <p:sp>
        <p:nvSpPr>
          <p:cNvPr id="67" name="CustomShape 26"/>
          <p:cNvSpPr/>
          <p:nvPr/>
        </p:nvSpPr>
        <p:spPr>
          <a:xfrm>
            <a:off x="5471692" y="668157"/>
            <a:ext cx="407536" cy="396760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</p:sp>
      <p:sp>
        <p:nvSpPr>
          <p:cNvPr id="68" name="CustomShape 27"/>
          <p:cNvSpPr/>
          <p:nvPr/>
        </p:nvSpPr>
        <p:spPr>
          <a:xfrm>
            <a:off x="5385809" y="326912"/>
            <a:ext cx="578975" cy="571138"/>
          </a:xfrm>
          <a:prstGeom prst="rect">
            <a:avLst/>
          </a:prstGeom>
          <a:noFill/>
          <a:ln w="18000">
            <a:solidFill>
              <a:srgbClr val="000000"/>
            </a:solidFill>
            <a:round/>
          </a:ln>
        </p:spPr>
      </p:sp>
      <p:sp>
        <p:nvSpPr>
          <p:cNvPr id="69" name="CustomShape 28"/>
          <p:cNvSpPr/>
          <p:nvPr/>
        </p:nvSpPr>
        <p:spPr>
          <a:xfrm>
            <a:off x="5565412" y="882048"/>
            <a:ext cx="220095" cy="32329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70" name="CustomShape 29"/>
          <p:cNvSpPr/>
          <p:nvPr/>
        </p:nvSpPr>
        <p:spPr>
          <a:xfrm>
            <a:off x="2818137" y="326912"/>
            <a:ext cx="578975" cy="571138"/>
          </a:xfrm>
          <a:prstGeom prst="rect">
            <a:avLst/>
          </a:prstGeom>
          <a:solidFill>
            <a:srgbClr val="FFFFFF"/>
          </a:solidFill>
          <a:ln w="18000">
            <a:solidFill>
              <a:srgbClr val="000000"/>
            </a:solidFill>
            <a:round/>
          </a:ln>
        </p:spPr>
      </p:sp>
      <p:sp>
        <p:nvSpPr>
          <p:cNvPr id="71" name="CustomShape 30"/>
          <p:cNvSpPr/>
          <p:nvPr/>
        </p:nvSpPr>
        <p:spPr>
          <a:xfrm>
            <a:off x="2850792" y="652157"/>
            <a:ext cx="513338" cy="47676"/>
          </a:xfrm>
          <a:prstGeom prst="rect">
            <a:avLst/>
          </a:prstGeom>
          <a:solidFill>
            <a:srgbClr val="729FCF"/>
          </a:solidFill>
          <a:ln>
            <a:noFill/>
          </a:ln>
        </p:spPr>
      </p:sp>
      <p:sp>
        <p:nvSpPr>
          <p:cNvPr id="72" name="CustomShape 31"/>
          <p:cNvSpPr/>
          <p:nvPr/>
        </p:nvSpPr>
        <p:spPr>
          <a:xfrm>
            <a:off x="2997414" y="882048"/>
            <a:ext cx="220095" cy="32329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73" name="TextShape 32"/>
          <p:cNvSpPr txBox="1"/>
          <p:nvPr/>
        </p:nvSpPr>
        <p:spPr>
          <a:xfrm>
            <a:off x="2873651" y="1045324"/>
            <a:ext cx="3200202" cy="341899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GB" sz="907">
                <a:latin typeface="Arial"/>
              </a:rPr>
              <a:t>- Several mirror geometries tested</a:t>
            </a:r>
            <a:endParaRPr sz="1633"/>
          </a:p>
          <a:p>
            <a:r>
              <a:rPr lang="en-GB" sz="907">
                <a:latin typeface="Arial"/>
              </a:rPr>
              <a:t>- Best solution → hemispherical geometry</a:t>
            </a:r>
            <a:endParaRPr sz="1633"/>
          </a:p>
        </p:txBody>
      </p:sp>
      <p:sp>
        <p:nvSpPr>
          <p:cNvPr id="74" name="CustomShape 33"/>
          <p:cNvSpPr/>
          <p:nvPr/>
        </p:nvSpPr>
        <p:spPr>
          <a:xfrm>
            <a:off x="5355440" y="261601"/>
            <a:ext cx="653102" cy="718413"/>
          </a:xfrm>
          <a:prstGeom prst="rect">
            <a:avLst/>
          </a:prstGeom>
          <a:noFill/>
          <a:ln w="10800">
            <a:solidFill>
              <a:srgbClr val="C5000B"/>
            </a:solidFill>
            <a:round/>
          </a:ln>
        </p:spPr>
      </p:sp>
      <p:sp>
        <p:nvSpPr>
          <p:cNvPr id="75" name="Line 34"/>
          <p:cNvSpPr/>
          <p:nvPr/>
        </p:nvSpPr>
        <p:spPr>
          <a:xfrm>
            <a:off x="6008542" y="326912"/>
            <a:ext cx="783723" cy="261241"/>
          </a:xfrm>
          <a:prstGeom prst="line">
            <a:avLst/>
          </a:prstGeom>
          <a:ln>
            <a:solidFill>
              <a:srgbClr val="C5000B"/>
            </a:solidFill>
            <a:tailEnd type="triangle" w="med" len="med"/>
          </a:ln>
        </p:spPr>
      </p:sp>
      <p:sp>
        <p:nvSpPr>
          <p:cNvPr id="76" name="Line 35"/>
          <p:cNvSpPr/>
          <p:nvPr/>
        </p:nvSpPr>
        <p:spPr>
          <a:xfrm>
            <a:off x="2481789" y="3853665"/>
            <a:ext cx="0" cy="914343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77" name="Line 36"/>
          <p:cNvSpPr/>
          <p:nvPr/>
        </p:nvSpPr>
        <p:spPr>
          <a:xfrm flipH="1" flipV="1">
            <a:off x="1175585" y="2482149"/>
            <a:ext cx="1240894" cy="1110274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</p:sp>
      <p:sp>
        <p:nvSpPr>
          <p:cNvPr id="78" name="TextShape 37"/>
          <p:cNvSpPr txBox="1"/>
          <p:nvPr/>
        </p:nvSpPr>
        <p:spPr>
          <a:xfrm>
            <a:off x="2089928" y="3592423"/>
            <a:ext cx="718413" cy="187114"/>
          </a:xfrm>
          <a:prstGeom prst="rect">
            <a:avLst/>
          </a:prstGeom>
        </p:spPr>
        <p:txBody>
          <a:bodyPr lIns="81638" tIns="40819" rIns="81638" bIns="40819"/>
          <a:lstStyle/>
          <a:p>
            <a:r>
              <a:rPr lang="en-GB" sz="726">
                <a:latin typeface="Arial"/>
              </a:rPr>
              <a:t>Ps converter</a:t>
            </a:r>
            <a:endParaRPr sz="1633"/>
          </a:p>
        </p:txBody>
      </p:sp>
    </p:spTree>
    <p:extLst>
      <p:ext uri="{BB962C8B-B14F-4D97-AF65-F5344CB8AC3E}">
        <p14:creationId xmlns:p14="http://schemas.microsoft.com/office/powerpoint/2010/main" val="162918749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01876"/>
            <a:ext cx="794102" cy="792780"/>
          </a:xfrm>
          <a:prstGeom prst="rect">
            <a:avLst/>
          </a:prstGeom>
        </p:spPr>
      </p:pic>
      <p:sp>
        <p:nvSpPr>
          <p:cNvPr id="6" name="Untertitel 2"/>
          <p:cNvSpPr txBox="1">
            <a:spLocks/>
          </p:cNvSpPr>
          <p:nvPr/>
        </p:nvSpPr>
        <p:spPr>
          <a:xfrm>
            <a:off x="1371600" y="5229200"/>
            <a:ext cx="6400800" cy="662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>
                <a:solidFill>
                  <a:schemeClr val="accent1"/>
                </a:solidFill>
              </a:rPr>
              <a:t>pbar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working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group</a:t>
            </a:r>
            <a:r>
              <a:rPr lang="de-DE" dirty="0" smtClean="0">
                <a:solidFill>
                  <a:schemeClr val="accent1"/>
                </a:solidFill>
              </a:rPr>
              <a:t> – </a:t>
            </a:r>
            <a:r>
              <a:rPr lang="de-DE" dirty="0" err="1" smtClean="0">
                <a:solidFill>
                  <a:schemeClr val="accent1"/>
                </a:solidFill>
              </a:rPr>
              <a:t>join</a:t>
            </a:r>
            <a:r>
              <a:rPr lang="de-DE" dirty="0" smtClean="0">
                <a:solidFill>
                  <a:schemeClr val="accent1"/>
                </a:solidFill>
              </a:rPr>
              <a:t> </a:t>
            </a:r>
            <a:r>
              <a:rPr lang="de-DE" dirty="0" err="1" smtClean="0">
                <a:solidFill>
                  <a:schemeClr val="accent1"/>
                </a:solidFill>
              </a:rPr>
              <a:t>us</a:t>
            </a:r>
            <a:r>
              <a:rPr lang="de-DE" dirty="0" smtClean="0">
                <a:solidFill>
                  <a:schemeClr val="accent1"/>
                </a:solidFill>
              </a:rPr>
              <a:t>!</a:t>
            </a:r>
          </a:p>
        </p:txBody>
      </p:sp>
      <p:pic>
        <p:nvPicPr>
          <p:cNvPr id="2050" name="Picture 2" descr="Image result for gbar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572" y="-56479"/>
            <a:ext cx="1243504" cy="124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38492" y="6093296"/>
            <a:ext cx="467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GBAR Collaboration Meeting, CERN, 27-11-2018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611560" y="1556792"/>
            <a:ext cx="8208912" cy="27363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sz="2800" b="1" dirty="0" smtClean="0"/>
              <a:t>Recycling antiprotons:  accumulation &amp; decoupling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sz="2800" b="1" dirty="0"/>
              <a:t>B</a:t>
            </a:r>
            <a:r>
              <a:rPr lang="en-US" sz="2800" b="1" dirty="0" smtClean="0"/>
              <a:t>ackground (trap becomes beam dump?)</a:t>
            </a:r>
            <a:endParaRPr lang="en-US" sz="2800" b="1" dirty="0" smtClean="0"/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sz="2800" b="1" dirty="0" smtClean="0"/>
              <a:t>Time line:  could precede trap </a:t>
            </a:r>
            <a:r>
              <a:rPr lang="en-US" sz="2800" b="1" dirty="0" smtClean="0"/>
              <a:t>installation</a:t>
            </a:r>
          </a:p>
          <a:p>
            <a:pPr marL="457200" indent="-457200" algn="l">
              <a:buFont typeface="Wingdings" panose="05000000000000000000" pitchFamily="2" charset="2"/>
              <a:buChar char="§"/>
            </a:pPr>
            <a:endParaRPr lang="en-US" sz="2800" b="1" dirty="0"/>
          </a:p>
          <a:p>
            <a:pPr marL="457200" indent="-457200" algn="l">
              <a:buFont typeface="Wingdings" panose="05000000000000000000" pitchFamily="2" charset="2"/>
              <a:buChar char="§"/>
            </a:pPr>
            <a:r>
              <a:rPr lang="en-US" sz="2800" b="1" dirty="0" smtClean="0"/>
              <a:t>Concerning decelerator versus foil:  combination difficult… </a:t>
            </a:r>
            <a:r>
              <a:rPr lang="en-US" sz="2800" b="1" dirty="0" smtClean="0">
                <a:sym typeface="Wingdings" panose="05000000000000000000" pitchFamily="2" charset="2"/>
              </a:rPr>
              <a:t></a:t>
            </a:r>
            <a:r>
              <a:rPr lang="en-US" sz="2800" b="1" dirty="0" smtClean="0"/>
              <a:t> </a:t>
            </a:r>
            <a:endParaRPr lang="en-US" sz="2800" b="1" baseline="30000" dirty="0"/>
          </a:p>
        </p:txBody>
      </p:sp>
    </p:spTree>
    <p:extLst>
      <p:ext uri="{BB962C8B-B14F-4D97-AF65-F5344CB8AC3E}">
        <p14:creationId xmlns:p14="http://schemas.microsoft.com/office/powerpoint/2010/main" val="34787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cteurs 3"/>
          <p:cNvSpPr/>
          <p:nvPr/>
        </p:nvSpPr>
        <p:spPr>
          <a:xfrm>
            <a:off x="2536825" y="2830513"/>
            <a:ext cx="538163" cy="538162"/>
          </a:xfrm>
          <a:prstGeom prst="pie">
            <a:avLst>
              <a:gd name="adj1" fmla="val 0"/>
              <a:gd name="adj2" fmla="val 53500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Secteurs 4"/>
          <p:cNvSpPr/>
          <p:nvPr/>
        </p:nvSpPr>
        <p:spPr>
          <a:xfrm rot="16200000">
            <a:off x="2536826" y="3497262"/>
            <a:ext cx="538162" cy="538163"/>
          </a:xfrm>
          <a:prstGeom prst="pie">
            <a:avLst>
              <a:gd name="adj1" fmla="val 0"/>
              <a:gd name="adj2" fmla="val 53500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6" name="Secteurs 5"/>
          <p:cNvSpPr/>
          <p:nvPr/>
        </p:nvSpPr>
        <p:spPr>
          <a:xfrm rot="5400000">
            <a:off x="3211513" y="2830513"/>
            <a:ext cx="538162" cy="538162"/>
          </a:xfrm>
          <a:prstGeom prst="pie">
            <a:avLst>
              <a:gd name="adj1" fmla="val 0"/>
              <a:gd name="adj2" fmla="val 53500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Secteurs 6"/>
          <p:cNvSpPr/>
          <p:nvPr/>
        </p:nvSpPr>
        <p:spPr>
          <a:xfrm rot="10800000">
            <a:off x="3211513" y="3497263"/>
            <a:ext cx="538162" cy="538162"/>
          </a:xfrm>
          <a:prstGeom prst="pie">
            <a:avLst>
              <a:gd name="adj1" fmla="val 0"/>
              <a:gd name="adj2" fmla="val 53500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25938" y="3378200"/>
            <a:ext cx="492125" cy="1016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0" name="Flèche droite 9"/>
          <p:cNvSpPr/>
          <p:nvPr/>
        </p:nvSpPr>
        <p:spPr>
          <a:xfrm rot="16200000">
            <a:off x="4452144" y="3588544"/>
            <a:ext cx="241300" cy="160338"/>
          </a:xfrm>
          <a:prstGeom prst="rightArrow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9704" name="ZoneTexte 10"/>
          <p:cNvSpPr txBox="1">
            <a:spLocks noChangeArrowheads="1"/>
          </p:cNvSpPr>
          <p:nvPr/>
        </p:nvSpPr>
        <p:spPr bwMode="auto">
          <a:xfrm>
            <a:off x="4425950" y="3067050"/>
            <a:ext cx="4540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>
                <a:solidFill>
                  <a:schemeClr val="accent2"/>
                </a:solidFill>
                <a:latin typeface="Arial" panose="020B0604020202020204" pitchFamily="34" charset="0"/>
              </a:rPr>
              <a:t>Ps</a:t>
            </a:r>
            <a:endParaRPr lang="fr-FR" sz="18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438650" y="3752850"/>
            <a:ext cx="4032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accent6"/>
                </a:solidFill>
              </a:rPr>
              <a:t>e</a:t>
            </a:r>
            <a:r>
              <a:rPr lang="en-US" baseline="30000" dirty="0">
                <a:solidFill>
                  <a:schemeClr val="accent6"/>
                </a:solidFill>
              </a:rPr>
              <a:t>+</a:t>
            </a:r>
            <a:endParaRPr lang="fr-FR" baseline="30000" dirty="0">
              <a:solidFill>
                <a:schemeClr val="accent6"/>
              </a:solidFill>
            </a:endParaRPr>
          </a:p>
        </p:txBody>
      </p:sp>
      <p:sp>
        <p:nvSpPr>
          <p:cNvPr id="29706" name="ZoneTexte 42"/>
          <p:cNvSpPr txBox="1">
            <a:spLocks noChangeArrowheads="1"/>
          </p:cNvSpPr>
          <p:nvPr/>
        </p:nvSpPr>
        <p:spPr bwMode="auto">
          <a:xfrm>
            <a:off x="3243263" y="3910013"/>
            <a:ext cx="441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Arial" panose="020B0604020202020204" pitchFamily="34" charset="0"/>
              </a:rPr>
              <a:t>H</a:t>
            </a:r>
            <a:r>
              <a:rPr lang="en-US" sz="1800" b="1" baseline="30000">
                <a:solidFill>
                  <a:srgbClr val="FF0000"/>
                </a:solidFill>
                <a:latin typeface="Arial" panose="020B0604020202020204" pitchFamily="34" charset="0"/>
              </a:rPr>
              <a:t>+</a:t>
            </a:r>
            <a:endParaRPr lang="fr-FR" sz="1800" b="1" baseline="30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309938" y="3910013"/>
            <a:ext cx="114300" cy="3333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45" name="Flèche droite 44"/>
          <p:cNvSpPr/>
          <p:nvPr/>
        </p:nvSpPr>
        <p:spPr>
          <a:xfrm rot="10800000">
            <a:off x="3479800" y="3432175"/>
            <a:ext cx="788988" cy="3492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47" name="Arc 46"/>
          <p:cNvSpPr/>
          <p:nvPr/>
        </p:nvSpPr>
        <p:spPr>
          <a:xfrm rot="16200000">
            <a:off x="3149600" y="3446463"/>
            <a:ext cx="630238" cy="639762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cxnSp>
        <p:nvCxnSpPr>
          <p:cNvPr id="51" name="Connecteur droit avec flèche 50"/>
          <p:cNvCxnSpPr>
            <a:stCxn id="47" idx="0"/>
          </p:cNvCxnSpPr>
          <p:nvPr/>
        </p:nvCxnSpPr>
        <p:spPr>
          <a:xfrm flipH="1">
            <a:off x="3144838" y="3767138"/>
            <a:ext cx="0" cy="3143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/>
          <p:nvPr/>
        </p:nvCxnSpPr>
        <p:spPr>
          <a:xfrm flipV="1">
            <a:off x="3143250" y="2749550"/>
            <a:ext cx="0" cy="3492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Arc 55"/>
          <p:cNvSpPr/>
          <p:nvPr/>
        </p:nvSpPr>
        <p:spPr>
          <a:xfrm rot="10800000">
            <a:off x="3143250" y="2776538"/>
            <a:ext cx="630238" cy="638175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57" name="Flèche droite 56"/>
          <p:cNvSpPr/>
          <p:nvPr/>
        </p:nvSpPr>
        <p:spPr>
          <a:xfrm rot="10800000">
            <a:off x="3479800" y="3397250"/>
            <a:ext cx="788988" cy="34925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9714" name="ZoneTexte 57"/>
          <p:cNvSpPr txBox="1">
            <a:spLocks noChangeArrowheads="1"/>
          </p:cNvSpPr>
          <p:nvPr/>
        </p:nvSpPr>
        <p:spPr bwMode="auto">
          <a:xfrm>
            <a:off x="2225675" y="2265363"/>
            <a:ext cx="838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>
                <a:latin typeface="Arial" panose="020B0604020202020204" pitchFamily="34" charset="0"/>
              </a:rPr>
              <a:t>anti-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>
                <a:latin typeface="Arial" panose="020B0604020202020204" pitchFamily="34" charset="0"/>
              </a:rPr>
              <a:t>proton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>
                <a:latin typeface="Arial" panose="020B0604020202020204" pitchFamily="34" charset="0"/>
              </a:rPr>
              <a:t>dump</a:t>
            </a:r>
            <a:endParaRPr lang="fr-FR" sz="1800">
              <a:latin typeface="Arial" panose="020B0604020202020204" pitchFamily="34" charset="0"/>
            </a:endParaRPr>
          </a:p>
        </p:txBody>
      </p:sp>
      <p:sp>
        <p:nvSpPr>
          <p:cNvPr id="59" name="Flèche droite 58"/>
          <p:cNvSpPr/>
          <p:nvPr/>
        </p:nvSpPr>
        <p:spPr>
          <a:xfrm rot="10800000">
            <a:off x="5003800" y="3370263"/>
            <a:ext cx="409575" cy="117475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9716" name="ZoneTexte 59"/>
          <p:cNvSpPr txBox="1">
            <a:spLocks noChangeArrowheads="1"/>
          </p:cNvSpPr>
          <p:nvPr/>
        </p:nvSpPr>
        <p:spPr bwMode="auto">
          <a:xfrm>
            <a:off x="4779963" y="3548063"/>
            <a:ext cx="1327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>
                <a:latin typeface="Arial" panose="020B0604020202020204" pitchFamily="34" charset="0"/>
              </a:rPr>
              <a:t>antiprotons</a:t>
            </a:r>
            <a:endParaRPr lang="fr-FR" sz="1800">
              <a:latin typeface="Arial" panose="020B0604020202020204" pitchFamily="34" charset="0"/>
            </a:endParaRPr>
          </a:p>
        </p:txBody>
      </p:sp>
      <p:sp>
        <p:nvSpPr>
          <p:cNvPr id="29717" name="ZoneTexte 60"/>
          <p:cNvSpPr txBox="1">
            <a:spLocks noChangeArrowheads="1"/>
          </p:cNvSpPr>
          <p:nvPr/>
        </p:nvSpPr>
        <p:spPr bwMode="auto">
          <a:xfrm>
            <a:off x="2268538" y="3565525"/>
            <a:ext cx="352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chemeClr val="accent1"/>
                </a:solidFill>
                <a:latin typeface="Arial" panose="020B0604020202020204" pitchFamily="34" charset="0"/>
              </a:rPr>
              <a:t>H</a:t>
            </a:r>
            <a:endParaRPr lang="fr-FR" sz="18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62" name="Flèche droite 61"/>
          <p:cNvSpPr/>
          <p:nvPr/>
        </p:nvSpPr>
        <p:spPr>
          <a:xfrm rot="10800000">
            <a:off x="2282825" y="3416300"/>
            <a:ext cx="1979613" cy="3333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2335213" y="3565525"/>
            <a:ext cx="114300" cy="333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9720" name="Rechteck 10"/>
          <p:cNvSpPr>
            <a:spLocks noChangeArrowheads="1"/>
          </p:cNvSpPr>
          <p:nvPr/>
        </p:nvSpPr>
        <p:spPr bwMode="auto">
          <a:xfrm>
            <a:off x="0" y="-26988"/>
            <a:ext cx="9180513" cy="654051"/>
          </a:xfrm>
          <a:prstGeom prst="rect">
            <a:avLst/>
          </a:prstGeom>
          <a:solidFill>
            <a:srgbClr val="132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FFFFFF"/>
                </a:solidFill>
              </a:rPr>
              <a:t>GBAR2</a:t>
            </a:r>
          </a:p>
        </p:txBody>
      </p:sp>
      <p:sp>
        <p:nvSpPr>
          <p:cNvPr id="29721" name="ZoneTexte 24"/>
          <p:cNvSpPr txBox="1">
            <a:spLocks noChangeArrowheads="1"/>
          </p:cNvSpPr>
          <p:nvPr/>
        </p:nvSpPr>
        <p:spPr bwMode="auto">
          <a:xfrm>
            <a:off x="612775" y="5540375"/>
            <a:ext cx="7953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2400">
                <a:solidFill>
                  <a:srgbClr val="00B050"/>
                </a:solidFill>
                <a:latin typeface="Arial" panose="020B0604020202020204" pitchFamily="34" charset="0"/>
              </a:rPr>
              <a:t>At present, antiprotons not forming antihydrogen are lost.</a:t>
            </a:r>
          </a:p>
        </p:txBody>
      </p:sp>
    </p:spTree>
    <p:extLst>
      <p:ext uri="{BB962C8B-B14F-4D97-AF65-F5344CB8AC3E}">
        <p14:creationId xmlns:p14="http://schemas.microsoft.com/office/powerpoint/2010/main" val="240020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e 1"/>
          <p:cNvGrpSpPr>
            <a:grpSpLocks/>
          </p:cNvGrpSpPr>
          <p:nvPr/>
        </p:nvGrpSpPr>
        <p:grpSpPr bwMode="auto">
          <a:xfrm>
            <a:off x="2536825" y="2830513"/>
            <a:ext cx="1212850" cy="1204912"/>
            <a:chOff x="3381433" y="2631200"/>
            <a:chExt cx="1619123" cy="1606850"/>
          </a:xfrm>
        </p:grpSpPr>
        <p:sp>
          <p:nvSpPr>
            <p:cNvPr id="4" name="Secteurs 3"/>
            <p:cNvSpPr/>
            <p:nvPr/>
          </p:nvSpPr>
          <p:spPr>
            <a:xfrm>
              <a:off x="3381433" y="2631200"/>
              <a:ext cx="718434" cy="717684"/>
            </a:xfrm>
            <a:prstGeom prst="pie">
              <a:avLst>
                <a:gd name="adj1" fmla="val 0"/>
                <a:gd name="adj2" fmla="val 53500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" name="Secteurs 4"/>
            <p:cNvSpPr/>
            <p:nvPr/>
          </p:nvSpPr>
          <p:spPr>
            <a:xfrm rot="16200000">
              <a:off x="3381809" y="3519991"/>
              <a:ext cx="717684" cy="718434"/>
            </a:xfrm>
            <a:prstGeom prst="pie">
              <a:avLst>
                <a:gd name="adj1" fmla="val 0"/>
                <a:gd name="adj2" fmla="val 53500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" name="Secteurs 5"/>
            <p:cNvSpPr/>
            <p:nvPr/>
          </p:nvSpPr>
          <p:spPr>
            <a:xfrm rot="5400000">
              <a:off x="4282498" y="2630826"/>
              <a:ext cx="717684" cy="718432"/>
            </a:xfrm>
            <a:prstGeom prst="pie">
              <a:avLst>
                <a:gd name="adj1" fmla="val 0"/>
                <a:gd name="adj2" fmla="val 53500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7" name="Secteurs 6"/>
            <p:cNvSpPr/>
            <p:nvPr/>
          </p:nvSpPr>
          <p:spPr>
            <a:xfrm rot="10800000">
              <a:off x="4282124" y="3520366"/>
              <a:ext cx="718432" cy="717684"/>
            </a:xfrm>
            <a:prstGeom prst="pie">
              <a:avLst>
                <a:gd name="adj1" fmla="val 0"/>
                <a:gd name="adj2" fmla="val 53500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4325938" y="3378200"/>
            <a:ext cx="492125" cy="1016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9" name="Flèche droite 8"/>
          <p:cNvSpPr/>
          <p:nvPr/>
        </p:nvSpPr>
        <p:spPr>
          <a:xfrm rot="10800000">
            <a:off x="5003800" y="3370263"/>
            <a:ext cx="409575" cy="117475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0" name="Flèche droite 9"/>
          <p:cNvSpPr/>
          <p:nvPr/>
        </p:nvSpPr>
        <p:spPr>
          <a:xfrm rot="16200000">
            <a:off x="4452144" y="3588544"/>
            <a:ext cx="241300" cy="160338"/>
          </a:xfrm>
          <a:prstGeom prst="rightArrow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4425950" y="3067050"/>
            <a:ext cx="4540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accent6"/>
                </a:solidFill>
              </a:rPr>
              <a:t>Ps</a:t>
            </a:r>
            <a:endParaRPr lang="fr-FR" dirty="0">
              <a:solidFill>
                <a:schemeClr val="accent6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438650" y="3752850"/>
            <a:ext cx="4032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dirty="0">
                <a:solidFill>
                  <a:schemeClr val="accent6"/>
                </a:solidFill>
              </a:rPr>
              <a:t>e</a:t>
            </a:r>
            <a:r>
              <a:rPr lang="en-US" baseline="30000" dirty="0">
                <a:solidFill>
                  <a:schemeClr val="accent6"/>
                </a:solidFill>
              </a:rPr>
              <a:t>+</a:t>
            </a:r>
            <a:endParaRPr lang="fr-FR" baseline="30000" dirty="0">
              <a:solidFill>
                <a:schemeClr val="accent6"/>
              </a:solidFill>
            </a:endParaRPr>
          </a:p>
        </p:txBody>
      </p:sp>
      <p:sp>
        <p:nvSpPr>
          <p:cNvPr id="30728" name="ZoneTexte 12"/>
          <p:cNvSpPr txBox="1">
            <a:spLocks noChangeArrowheads="1"/>
          </p:cNvSpPr>
          <p:nvPr/>
        </p:nvSpPr>
        <p:spPr bwMode="auto">
          <a:xfrm>
            <a:off x="4779963" y="3548063"/>
            <a:ext cx="1327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>
                <a:latin typeface="Arial" panose="020B0604020202020204" pitchFamily="34" charset="0"/>
              </a:rPr>
              <a:t>antiprotons</a:t>
            </a:r>
            <a:endParaRPr lang="fr-FR" sz="1800">
              <a:latin typeface="Arial" panose="020B0604020202020204" pitchFamily="34" charset="0"/>
            </a:endParaRPr>
          </a:p>
        </p:txBody>
      </p:sp>
      <p:sp>
        <p:nvSpPr>
          <p:cNvPr id="30729" name="ZoneTexte 13"/>
          <p:cNvSpPr txBox="1">
            <a:spLocks noChangeArrowheads="1"/>
          </p:cNvSpPr>
          <p:nvPr/>
        </p:nvSpPr>
        <p:spPr bwMode="auto">
          <a:xfrm>
            <a:off x="2268538" y="3565525"/>
            <a:ext cx="352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chemeClr val="accent1"/>
                </a:solidFill>
                <a:latin typeface="Arial" panose="020B0604020202020204" pitchFamily="34" charset="0"/>
              </a:rPr>
              <a:t>H</a:t>
            </a:r>
            <a:endParaRPr lang="fr-FR" sz="1800" b="1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15" name="Flèche droite 14"/>
          <p:cNvSpPr/>
          <p:nvPr/>
        </p:nvSpPr>
        <p:spPr>
          <a:xfrm rot="10800000">
            <a:off x="2282825" y="3416300"/>
            <a:ext cx="1979613" cy="3333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2335213" y="3565525"/>
            <a:ext cx="114300" cy="333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3924300" y="2259013"/>
            <a:ext cx="112713" cy="4286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4094163" y="2259013"/>
            <a:ext cx="112712" cy="4286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4264025" y="2259013"/>
            <a:ext cx="111125" cy="4286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4432300" y="2259013"/>
            <a:ext cx="112713" cy="4286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4608513" y="2257425"/>
            <a:ext cx="112712" cy="4286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4778375" y="2257425"/>
            <a:ext cx="112713" cy="4286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4948238" y="2257425"/>
            <a:ext cx="112712" cy="4286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5118100" y="2257425"/>
            <a:ext cx="112713" cy="4286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3922713" y="2533650"/>
            <a:ext cx="112712" cy="4286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6" name="Rectangle 35"/>
          <p:cNvSpPr/>
          <p:nvPr/>
        </p:nvSpPr>
        <p:spPr>
          <a:xfrm>
            <a:off x="4092575" y="2533650"/>
            <a:ext cx="112713" cy="4286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4262438" y="2533650"/>
            <a:ext cx="112712" cy="4286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8" name="Rectangle 37"/>
          <p:cNvSpPr/>
          <p:nvPr/>
        </p:nvSpPr>
        <p:spPr>
          <a:xfrm>
            <a:off x="4432300" y="2533650"/>
            <a:ext cx="112713" cy="4286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9" name="Rectangle 38"/>
          <p:cNvSpPr/>
          <p:nvPr/>
        </p:nvSpPr>
        <p:spPr>
          <a:xfrm>
            <a:off x="4608513" y="2533650"/>
            <a:ext cx="112712" cy="4286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40" name="Rectangle 39"/>
          <p:cNvSpPr/>
          <p:nvPr/>
        </p:nvSpPr>
        <p:spPr>
          <a:xfrm>
            <a:off x="4778375" y="2533650"/>
            <a:ext cx="112713" cy="4286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41" name="Rectangle 40"/>
          <p:cNvSpPr/>
          <p:nvPr/>
        </p:nvSpPr>
        <p:spPr>
          <a:xfrm>
            <a:off x="4948238" y="2533650"/>
            <a:ext cx="111125" cy="4286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42" name="Rectangle 41"/>
          <p:cNvSpPr/>
          <p:nvPr/>
        </p:nvSpPr>
        <p:spPr>
          <a:xfrm>
            <a:off x="5116513" y="2533650"/>
            <a:ext cx="112712" cy="4286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0748" name="ZoneTexte 42"/>
          <p:cNvSpPr txBox="1">
            <a:spLocks noChangeArrowheads="1"/>
          </p:cNvSpPr>
          <p:nvPr/>
        </p:nvSpPr>
        <p:spPr bwMode="auto">
          <a:xfrm>
            <a:off x="3243263" y="3910013"/>
            <a:ext cx="4413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FF0000"/>
                </a:solidFill>
                <a:latin typeface="Arial" panose="020B0604020202020204" pitchFamily="34" charset="0"/>
              </a:rPr>
              <a:t>H</a:t>
            </a:r>
            <a:r>
              <a:rPr lang="en-US" sz="1800" b="1" baseline="30000">
                <a:solidFill>
                  <a:srgbClr val="FF0000"/>
                </a:solidFill>
                <a:latin typeface="Arial" panose="020B0604020202020204" pitchFamily="34" charset="0"/>
              </a:rPr>
              <a:t>+</a:t>
            </a:r>
            <a:endParaRPr lang="fr-FR" sz="1800" b="1" baseline="300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309938" y="3910013"/>
            <a:ext cx="114300" cy="3333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45" name="Flèche droite 44"/>
          <p:cNvSpPr/>
          <p:nvPr/>
        </p:nvSpPr>
        <p:spPr>
          <a:xfrm rot="10800000">
            <a:off x="3479800" y="3432175"/>
            <a:ext cx="788988" cy="3492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47" name="Arc 46"/>
          <p:cNvSpPr/>
          <p:nvPr/>
        </p:nvSpPr>
        <p:spPr>
          <a:xfrm rot="16200000">
            <a:off x="3149600" y="3446463"/>
            <a:ext cx="630238" cy="639762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cxnSp>
        <p:nvCxnSpPr>
          <p:cNvPr id="51" name="Connecteur droit avec flèche 50"/>
          <p:cNvCxnSpPr>
            <a:stCxn id="47" idx="0"/>
          </p:cNvCxnSpPr>
          <p:nvPr/>
        </p:nvCxnSpPr>
        <p:spPr>
          <a:xfrm flipH="1">
            <a:off x="3144838" y="3767138"/>
            <a:ext cx="0" cy="3143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/>
          <p:nvPr/>
        </p:nvCxnSpPr>
        <p:spPr>
          <a:xfrm flipV="1">
            <a:off x="3143250" y="2749550"/>
            <a:ext cx="0" cy="3492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Arc 55"/>
          <p:cNvSpPr/>
          <p:nvPr/>
        </p:nvSpPr>
        <p:spPr>
          <a:xfrm rot="10800000">
            <a:off x="3143250" y="2776538"/>
            <a:ext cx="630238" cy="638175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57" name="Flèche droite 56"/>
          <p:cNvSpPr/>
          <p:nvPr/>
        </p:nvSpPr>
        <p:spPr>
          <a:xfrm rot="10800000">
            <a:off x="3479800" y="3397250"/>
            <a:ext cx="788988" cy="34925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grpSp>
        <p:nvGrpSpPr>
          <p:cNvPr id="30756" name="Groupe 45"/>
          <p:cNvGrpSpPr>
            <a:grpSpLocks/>
          </p:cNvGrpSpPr>
          <p:nvPr/>
        </p:nvGrpSpPr>
        <p:grpSpPr bwMode="auto">
          <a:xfrm>
            <a:off x="2536825" y="1809750"/>
            <a:ext cx="1212850" cy="1204913"/>
            <a:chOff x="3381433" y="2631200"/>
            <a:chExt cx="1619123" cy="1606850"/>
          </a:xfrm>
        </p:grpSpPr>
        <p:sp>
          <p:nvSpPr>
            <p:cNvPr id="48" name="Secteurs 47"/>
            <p:cNvSpPr/>
            <p:nvPr/>
          </p:nvSpPr>
          <p:spPr>
            <a:xfrm>
              <a:off x="3381433" y="2631200"/>
              <a:ext cx="718434" cy="717684"/>
            </a:xfrm>
            <a:prstGeom prst="pie">
              <a:avLst>
                <a:gd name="adj1" fmla="val 0"/>
                <a:gd name="adj2" fmla="val 53500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49" name="Secteurs 48"/>
            <p:cNvSpPr/>
            <p:nvPr/>
          </p:nvSpPr>
          <p:spPr>
            <a:xfrm rot="16200000">
              <a:off x="3381808" y="3519991"/>
              <a:ext cx="717684" cy="718434"/>
            </a:xfrm>
            <a:prstGeom prst="pie">
              <a:avLst>
                <a:gd name="adj1" fmla="val 0"/>
                <a:gd name="adj2" fmla="val 53500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0" name="Secteurs 49"/>
            <p:cNvSpPr/>
            <p:nvPr/>
          </p:nvSpPr>
          <p:spPr>
            <a:xfrm rot="5400000">
              <a:off x="4282497" y="2630827"/>
              <a:ext cx="717684" cy="718432"/>
            </a:xfrm>
            <a:prstGeom prst="pie">
              <a:avLst>
                <a:gd name="adj1" fmla="val 0"/>
                <a:gd name="adj2" fmla="val 53500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3" name="Secteurs 52"/>
            <p:cNvSpPr/>
            <p:nvPr/>
          </p:nvSpPr>
          <p:spPr>
            <a:xfrm rot="10800000">
              <a:off x="4282124" y="3520366"/>
              <a:ext cx="718432" cy="717684"/>
            </a:xfrm>
            <a:prstGeom prst="pie">
              <a:avLst>
                <a:gd name="adj1" fmla="val 0"/>
                <a:gd name="adj2" fmla="val 53500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30757" name="Groupe 53"/>
          <p:cNvGrpSpPr>
            <a:grpSpLocks/>
          </p:cNvGrpSpPr>
          <p:nvPr/>
        </p:nvGrpSpPr>
        <p:grpSpPr bwMode="auto">
          <a:xfrm>
            <a:off x="5402263" y="1824038"/>
            <a:ext cx="1214437" cy="1204912"/>
            <a:chOff x="3381433" y="2631200"/>
            <a:chExt cx="1619123" cy="1606850"/>
          </a:xfrm>
        </p:grpSpPr>
        <p:sp>
          <p:nvSpPr>
            <p:cNvPr id="55" name="Secteurs 54"/>
            <p:cNvSpPr/>
            <p:nvPr/>
          </p:nvSpPr>
          <p:spPr>
            <a:xfrm>
              <a:off x="3381433" y="2631200"/>
              <a:ext cx="717493" cy="717684"/>
            </a:xfrm>
            <a:prstGeom prst="pie">
              <a:avLst>
                <a:gd name="adj1" fmla="val 0"/>
                <a:gd name="adj2" fmla="val 53500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9" name="Secteurs 58"/>
            <p:cNvSpPr/>
            <p:nvPr/>
          </p:nvSpPr>
          <p:spPr>
            <a:xfrm rot="16200000">
              <a:off x="3381338" y="3520462"/>
              <a:ext cx="717684" cy="717493"/>
            </a:xfrm>
            <a:prstGeom prst="pie">
              <a:avLst>
                <a:gd name="adj1" fmla="val 0"/>
                <a:gd name="adj2" fmla="val 53500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0" name="Secteurs 59"/>
            <p:cNvSpPr/>
            <p:nvPr/>
          </p:nvSpPr>
          <p:spPr>
            <a:xfrm rot="5400000">
              <a:off x="4282968" y="2631295"/>
              <a:ext cx="717684" cy="717493"/>
            </a:xfrm>
            <a:prstGeom prst="pie">
              <a:avLst>
                <a:gd name="adj1" fmla="val 0"/>
                <a:gd name="adj2" fmla="val 53500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1" name="Secteurs 60"/>
            <p:cNvSpPr/>
            <p:nvPr/>
          </p:nvSpPr>
          <p:spPr>
            <a:xfrm rot="10800000">
              <a:off x="4283063" y="3520366"/>
              <a:ext cx="717493" cy="717684"/>
            </a:xfrm>
            <a:prstGeom prst="pie">
              <a:avLst>
                <a:gd name="adj1" fmla="val 0"/>
                <a:gd name="adj2" fmla="val 53500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grpSp>
        <p:nvGrpSpPr>
          <p:cNvPr id="30758" name="Groupe 61"/>
          <p:cNvGrpSpPr>
            <a:grpSpLocks/>
          </p:cNvGrpSpPr>
          <p:nvPr/>
        </p:nvGrpSpPr>
        <p:grpSpPr bwMode="auto">
          <a:xfrm>
            <a:off x="5402263" y="2825750"/>
            <a:ext cx="1214437" cy="1206500"/>
            <a:chOff x="3381433" y="2631200"/>
            <a:chExt cx="1619123" cy="1606850"/>
          </a:xfrm>
        </p:grpSpPr>
        <p:sp>
          <p:nvSpPr>
            <p:cNvPr id="63" name="Secteurs 62"/>
            <p:cNvSpPr/>
            <p:nvPr/>
          </p:nvSpPr>
          <p:spPr>
            <a:xfrm>
              <a:off x="3381433" y="2631200"/>
              <a:ext cx="717493" cy="718854"/>
            </a:xfrm>
            <a:prstGeom prst="pie">
              <a:avLst>
                <a:gd name="adj1" fmla="val 0"/>
                <a:gd name="adj2" fmla="val 53500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4" name="Secteurs 63"/>
            <p:cNvSpPr/>
            <p:nvPr/>
          </p:nvSpPr>
          <p:spPr>
            <a:xfrm rot="16200000">
              <a:off x="3380753" y="3519876"/>
              <a:ext cx="718854" cy="717493"/>
            </a:xfrm>
            <a:prstGeom prst="pie">
              <a:avLst>
                <a:gd name="adj1" fmla="val 0"/>
                <a:gd name="adj2" fmla="val 53500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5" name="Secteurs 64"/>
            <p:cNvSpPr/>
            <p:nvPr/>
          </p:nvSpPr>
          <p:spPr>
            <a:xfrm rot="5400000">
              <a:off x="4282382" y="2631880"/>
              <a:ext cx="718854" cy="717493"/>
            </a:xfrm>
            <a:prstGeom prst="pie">
              <a:avLst>
                <a:gd name="adj1" fmla="val 0"/>
                <a:gd name="adj2" fmla="val 53500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6" name="Secteurs 65"/>
            <p:cNvSpPr/>
            <p:nvPr/>
          </p:nvSpPr>
          <p:spPr>
            <a:xfrm rot="10800000">
              <a:off x="4283063" y="3519196"/>
              <a:ext cx="717493" cy="718854"/>
            </a:xfrm>
            <a:prstGeom prst="pie">
              <a:avLst>
                <a:gd name="adj1" fmla="val 0"/>
                <a:gd name="adj2" fmla="val 535002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  <p:sp>
        <p:nvSpPr>
          <p:cNvPr id="67" name="Arc 66"/>
          <p:cNvSpPr/>
          <p:nvPr/>
        </p:nvSpPr>
        <p:spPr>
          <a:xfrm rot="16200000">
            <a:off x="3148013" y="2406650"/>
            <a:ext cx="628650" cy="638175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68" name="Arc 67"/>
          <p:cNvSpPr/>
          <p:nvPr/>
        </p:nvSpPr>
        <p:spPr>
          <a:xfrm>
            <a:off x="5380038" y="2425700"/>
            <a:ext cx="630237" cy="638175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69" name="Arc 68"/>
          <p:cNvSpPr/>
          <p:nvPr/>
        </p:nvSpPr>
        <p:spPr>
          <a:xfrm rot="5400000">
            <a:off x="5372894" y="2794794"/>
            <a:ext cx="630237" cy="638175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" name="Ellipse 2"/>
          <p:cNvSpPr/>
          <p:nvPr/>
        </p:nvSpPr>
        <p:spPr>
          <a:xfrm>
            <a:off x="4262438" y="2384425"/>
            <a:ext cx="628650" cy="6032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70" name="Rectangle 69"/>
          <p:cNvSpPr/>
          <p:nvPr/>
        </p:nvSpPr>
        <p:spPr>
          <a:xfrm>
            <a:off x="3922713" y="2084388"/>
            <a:ext cx="1306512" cy="109537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71" name="Rectangle 70"/>
          <p:cNvSpPr/>
          <p:nvPr/>
        </p:nvSpPr>
        <p:spPr>
          <a:xfrm>
            <a:off x="3917950" y="2636838"/>
            <a:ext cx="1304925" cy="109537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cxnSp>
        <p:nvCxnSpPr>
          <p:cNvPr id="72" name="Connecteur droit avec flèche 71"/>
          <p:cNvCxnSpPr/>
          <p:nvPr/>
        </p:nvCxnSpPr>
        <p:spPr>
          <a:xfrm>
            <a:off x="3463925" y="2411413"/>
            <a:ext cx="369888" cy="47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Connecteur droit avec flèche 72"/>
          <p:cNvCxnSpPr/>
          <p:nvPr/>
        </p:nvCxnSpPr>
        <p:spPr>
          <a:xfrm>
            <a:off x="5253038" y="2416175"/>
            <a:ext cx="369887" cy="31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68" idx="2"/>
            <a:endCxn id="69" idx="0"/>
          </p:cNvCxnSpPr>
          <p:nvPr/>
        </p:nvCxnSpPr>
        <p:spPr>
          <a:xfrm flipH="1">
            <a:off x="6007100" y="2744788"/>
            <a:ext cx="3175" cy="3683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Connecteur droit avec flèche 74"/>
          <p:cNvCxnSpPr/>
          <p:nvPr/>
        </p:nvCxnSpPr>
        <p:spPr>
          <a:xfrm flipH="1">
            <a:off x="5527675" y="3432175"/>
            <a:ext cx="173038" cy="15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769" name="ZoneTexte 75"/>
          <p:cNvSpPr txBox="1">
            <a:spLocks noChangeArrowheads="1"/>
          </p:cNvSpPr>
          <p:nvPr/>
        </p:nvSpPr>
        <p:spPr bwMode="auto">
          <a:xfrm>
            <a:off x="3971925" y="2709863"/>
            <a:ext cx="1673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800">
                <a:solidFill>
                  <a:schemeClr val="accent2"/>
                </a:solidFill>
                <a:latin typeface="Arial" panose="020B0604020202020204" pitchFamily="34" charset="0"/>
              </a:rPr>
              <a:t>antiproton trap</a:t>
            </a:r>
            <a:endParaRPr lang="fr-FR" sz="180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30770" name="Rechteck 10"/>
          <p:cNvSpPr>
            <a:spLocks noChangeArrowheads="1"/>
          </p:cNvSpPr>
          <p:nvPr/>
        </p:nvSpPr>
        <p:spPr bwMode="auto">
          <a:xfrm>
            <a:off x="0" y="-26988"/>
            <a:ext cx="9180513" cy="654051"/>
          </a:xfrm>
          <a:prstGeom prst="rect">
            <a:avLst/>
          </a:prstGeom>
          <a:solidFill>
            <a:srgbClr val="132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FFFFFF"/>
                </a:solidFill>
              </a:rPr>
              <a:t>GBAR2</a:t>
            </a:r>
          </a:p>
        </p:txBody>
      </p:sp>
      <p:sp>
        <p:nvSpPr>
          <p:cNvPr id="30771" name="ZoneTexte 76"/>
          <p:cNvSpPr txBox="1">
            <a:spLocks noChangeArrowheads="1"/>
          </p:cNvSpPr>
          <p:nvPr/>
        </p:nvSpPr>
        <p:spPr bwMode="auto">
          <a:xfrm>
            <a:off x="1517650" y="5540375"/>
            <a:ext cx="6143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2400">
                <a:solidFill>
                  <a:srgbClr val="00B050"/>
                </a:solidFill>
                <a:latin typeface="Arial" panose="020B0604020202020204" pitchFamily="34" charset="0"/>
              </a:rPr>
              <a:t>An antiproton trap would allow recirculation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400">
                <a:solidFill>
                  <a:srgbClr val="00B050"/>
                </a:solidFill>
                <a:latin typeface="Arial" panose="020B0604020202020204" pitchFamily="34" charset="0"/>
              </a:rPr>
              <a:t>and running </a:t>
            </a:r>
            <a:r>
              <a:rPr lang="en-US" sz="2400" i="1">
                <a:solidFill>
                  <a:srgbClr val="00B050"/>
                </a:solidFill>
                <a:latin typeface="Arial" panose="020B0604020202020204" pitchFamily="34" charset="0"/>
              </a:rPr>
              <a:t>without</a:t>
            </a:r>
            <a:r>
              <a:rPr lang="en-US" sz="2400">
                <a:solidFill>
                  <a:srgbClr val="00B050"/>
                </a:solidFill>
                <a:latin typeface="Arial" panose="020B0604020202020204" pitchFamily="34" charset="0"/>
              </a:rPr>
              <a:t> the AD!</a:t>
            </a:r>
          </a:p>
        </p:txBody>
      </p:sp>
    </p:spTree>
    <p:extLst>
      <p:ext uri="{BB962C8B-B14F-4D97-AF65-F5344CB8AC3E}">
        <p14:creationId xmlns:p14="http://schemas.microsoft.com/office/powerpoint/2010/main" val="277683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10"/>
          <p:cNvSpPr>
            <a:spLocks noChangeArrowheads="1"/>
          </p:cNvSpPr>
          <p:nvPr/>
        </p:nvSpPr>
        <p:spPr bwMode="auto">
          <a:xfrm>
            <a:off x="-25400" y="-9525"/>
            <a:ext cx="9180513" cy="619125"/>
          </a:xfrm>
          <a:prstGeom prst="rect">
            <a:avLst/>
          </a:prstGeom>
          <a:solidFill>
            <a:srgbClr val="132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b="1">
                <a:solidFill>
                  <a:srgbClr val="FFFFFF"/>
                </a:solidFill>
              </a:rPr>
              <a:t>present GBAR layout at CERN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16" y="1484785"/>
            <a:ext cx="9137576" cy="537141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21442944">
            <a:off x="754946" y="2753279"/>
            <a:ext cx="194421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 rot="21325104">
            <a:off x="6796267" y="3889288"/>
            <a:ext cx="718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protons</a:t>
            </a:r>
            <a:endParaRPr lang="fr-FR" b="1" dirty="0"/>
          </a:p>
        </p:txBody>
      </p:sp>
      <p:cxnSp>
        <p:nvCxnSpPr>
          <p:cNvPr id="9" name="Connecteur droit avec flèche 8"/>
          <p:cNvCxnSpPr>
            <a:stCxn id="5" idx="1"/>
          </p:cNvCxnSpPr>
          <p:nvPr/>
        </p:nvCxnSpPr>
        <p:spPr>
          <a:xfrm flipH="1">
            <a:off x="6588224" y="4056470"/>
            <a:ext cx="209190" cy="20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01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10"/>
          <p:cNvSpPr>
            <a:spLocks noChangeArrowheads="1"/>
          </p:cNvSpPr>
          <p:nvPr/>
        </p:nvSpPr>
        <p:spPr bwMode="auto">
          <a:xfrm>
            <a:off x="-25400" y="-9525"/>
            <a:ext cx="9180513" cy="619125"/>
          </a:xfrm>
          <a:prstGeom prst="rect">
            <a:avLst/>
          </a:prstGeom>
          <a:solidFill>
            <a:srgbClr val="132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b="1" dirty="0">
                <a:solidFill>
                  <a:srgbClr val="FFFFFF"/>
                </a:solidFill>
              </a:rPr>
              <a:t>f</a:t>
            </a:r>
            <a:r>
              <a:rPr lang="en-US" b="1" dirty="0" smtClean="0">
                <a:solidFill>
                  <a:srgbClr val="FFFFFF"/>
                </a:solidFill>
              </a:rPr>
              <a:t>uture GBAR </a:t>
            </a:r>
            <a:r>
              <a:rPr lang="en-US" b="1" dirty="0">
                <a:solidFill>
                  <a:srgbClr val="FFFFFF"/>
                </a:solidFill>
              </a:rPr>
              <a:t>layout at CERN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61055" cy="538521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21442944">
            <a:off x="754946" y="2753279"/>
            <a:ext cx="1944216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 rot="21325104">
            <a:off x="6796267" y="3889288"/>
            <a:ext cx="718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protons</a:t>
            </a:r>
            <a:endParaRPr lang="fr-FR" b="1" dirty="0"/>
          </a:p>
        </p:txBody>
      </p:sp>
      <p:cxnSp>
        <p:nvCxnSpPr>
          <p:cNvPr id="6" name="Connecteur droit avec flèche 5"/>
          <p:cNvCxnSpPr>
            <a:stCxn id="5" idx="1"/>
          </p:cNvCxnSpPr>
          <p:nvPr/>
        </p:nvCxnSpPr>
        <p:spPr>
          <a:xfrm flipH="1">
            <a:off x="6588224" y="4056470"/>
            <a:ext cx="209190" cy="206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rme libre 8"/>
          <p:cNvSpPr/>
          <p:nvPr/>
        </p:nvSpPr>
        <p:spPr>
          <a:xfrm>
            <a:off x="6293224" y="1751960"/>
            <a:ext cx="338097" cy="2358998"/>
          </a:xfrm>
          <a:custGeom>
            <a:avLst/>
            <a:gdLst>
              <a:gd name="connsiteX0" fmla="*/ 0 w 338097"/>
              <a:gd name="connsiteY0" fmla="*/ 46104 h 2358998"/>
              <a:gd name="connsiteX1" fmla="*/ 192100 w 338097"/>
              <a:gd name="connsiteY1" fmla="*/ 0 h 2358998"/>
              <a:gd name="connsiteX2" fmla="*/ 338097 w 338097"/>
              <a:gd name="connsiteY2" fmla="*/ 2328262 h 2358998"/>
              <a:gd name="connsiteX3" fmla="*/ 107576 w 338097"/>
              <a:gd name="connsiteY3" fmla="*/ 2358998 h 2358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97" h="2358998">
                <a:moveTo>
                  <a:pt x="0" y="46104"/>
                </a:moveTo>
                <a:lnTo>
                  <a:pt x="192100" y="0"/>
                </a:lnTo>
                <a:lnTo>
                  <a:pt x="338097" y="2328262"/>
                </a:lnTo>
                <a:lnTo>
                  <a:pt x="107576" y="2358998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082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/>
              <p:cNvSpPr>
                <a:spLocks noGrp="1"/>
              </p:cNvSpPr>
              <p:nvPr>
                <p:ph type="ctrTitle"/>
              </p:nvPr>
            </p:nvSpPr>
            <p:spPr>
              <a:xfrm>
                <a:off x="683568" y="-99392"/>
                <a:ext cx="7772400" cy="1470025"/>
              </a:xfrm>
            </p:spPr>
            <p:txBody>
              <a:bodyPr>
                <a:norm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de-DE" sz="4300" i="1" dirty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sz="4300" b="0" i="1" dirty="0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de-DE" sz="4300" i="1" dirty="0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de-DE" sz="4300" b="0" i="1" dirty="0" smtClean="0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𝑅𝐶𝐸𝐿</m:t>
                      </m:r>
                    </m:oMath>
                  </m:oMathPara>
                </a14:m>
                <a:endParaRPr lang="en-US" sz="4300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2" name="Titel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683568" y="-99392"/>
                <a:ext cx="7772400" cy="1470025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/>
          <p:cNvSpPr txBox="1"/>
          <p:nvPr/>
        </p:nvSpPr>
        <p:spPr>
          <a:xfrm>
            <a:off x="700824" y="1621034"/>
            <a:ext cx="6356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A recycling cell that prevents the antiprotons from annihilation:</a:t>
            </a:r>
          </a:p>
        </p:txBody>
      </p:sp>
      <p:pic>
        <p:nvPicPr>
          <p:cNvPr id="66" name="Picture 2" descr="Image result for gbar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572" y="-56479"/>
            <a:ext cx="1243504" cy="124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70C0"/>
                </a:solidFill>
              </a:rPr>
              <a:t>1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9" name="Textfeld 8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Dr. Andree Welker</a:t>
            </a:r>
            <a:r>
              <a:rPr lang="en-US" sz="1400" dirty="0">
                <a:solidFill>
                  <a:srgbClr val="0060A8"/>
                </a:solidFill>
              </a:rPr>
              <a:t>, </a:t>
            </a:r>
            <a:r>
              <a:rPr lang="en-US" sz="1400" dirty="0" smtClean="0">
                <a:solidFill>
                  <a:srgbClr val="0060A8"/>
                </a:solidFill>
              </a:rPr>
              <a:t>Idea kick off, CERN/Geneva, 24.10.2018</a:t>
            </a:r>
            <a:endParaRPr lang="de-DE" sz="1400" dirty="0">
              <a:solidFill>
                <a:srgbClr val="0060A8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769" y="2230677"/>
            <a:ext cx="3098576" cy="23504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204011"/>
            <a:ext cx="2121264" cy="23762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3568" y="4644040"/>
            <a:ext cx="4754571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Material costs deduced from existing offers: ~13000 €</a:t>
            </a:r>
          </a:p>
          <a:p>
            <a:endParaRPr lang="de-DE" sz="600" dirty="0"/>
          </a:p>
          <a:p>
            <a:pPr marL="285750" indent="-285750">
              <a:buFontTx/>
              <a:buChar char="-"/>
            </a:pPr>
            <a:r>
              <a:rPr lang="de-DE" sz="1600" dirty="0" smtClean="0"/>
              <a:t>1x CF100 with 7 CF16 feedthroughs: </a:t>
            </a:r>
            <a:r>
              <a:rPr lang="de-DE" sz="1600" dirty="0"/>
              <a:t>	</a:t>
            </a:r>
            <a:r>
              <a:rPr lang="de-DE" sz="1600" dirty="0" smtClean="0"/>
              <a:t>3500 €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6x CF16 20kV feedtrough connectors:     	300€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Material electrodes/support:		5000€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CF100 316LNS tube:		600€</a:t>
            </a:r>
          </a:p>
          <a:p>
            <a:pPr marL="285750" indent="-285750">
              <a:buFontTx/>
              <a:buChar char="-"/>
            </a:pPr>
            <a:r>
              <a:rPr lang="de-DE" sz="1600" dirty="0"/>
              <a:t>Consumables:</a:t>
            </a:r>
            <a:r>
              <a:rPr lang="de-DE" sz="1600" dirty="0" smtClean="0"/>
              <a:t>			400 € 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CF100 Valve</a:t>
            </a:r>
            <a:r>
              <a:rPr lang="en-US" sz="1600" dirty="0" smtClean="0"/>
              <a:t>:			2500€</a:t>
            </a:r>
            <a:endParaRPr lang="de-DE" sz="1600" dirty="0" smtClean="0"/>
          </a:p>
        </p:txBody>
      </p:sp>
      <p:sp>
        <p:nvSpPr>
          <p:cNvPr id="11" name="Untertitel 2"/>
          <p:cNvSpPr txBox="1">
            <a:spLocks/>
          </p:cNvSpPr>
          <p:nvPr/>
        </p:nvSpPr>
        <p:spPr>
          <a:xfrm>
            <a:off x="142975" y="1034393"/>
            <a:ext cx="5438139" cy="672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dirty="0" smtClean="0"/>
              <a:t>an idea by Dr. Andree Welker</a:t>
            </a: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2339752" y="262413"/>
            <a:ext cx="5804647" cy="8437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:  an antiproton recycling cell</a:t>
            </a:r>
            <a:r>
              <a:rPr lang="en-US" sz="3200" b="1" baseline="30000" dirty="0" smtClean="0"/>
              <a:t>   </a:t>
            </a:r>
            <a:endParaRPr lang="en-US" sz="3200" b="1" baseline="30000" dirty="0"/>
          </a:p>
        </p:txBody>
      </p:sp>
    </p:spTree>
    <p:extLst>
      <p:ext uri="{BB962C8B-B14F-4D97-AF65-F5344CB8AC3E}">
        <p14:creationId xmlns:p14="http://schemas.microsoft.com/office/powerpoint/2010/main" val="280599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9939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First simulations</a:t>
            </a:r>
            <a:endParaRPr lang="en-US" sz="4300" dirty="0">
              <a:solidFill>
                <a:srgbClr val="0033CC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0824" y="973815"/>
            <a:ext cx="3171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1-10 keV deflection possible:</a:t>
            </a:r>
          </a:p>
        </p:txBody>
      </p:sp>
      <p:pic>
        <p:nvPicPr>
          <p:cNvPr id="66" name="Picture 2" descr="Image result for gbar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572" y="-56479"/>
            <a:ext cx="1243504" cy="124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70C0"/>
                </a:solidFill>
              </a:rPr>
              <a:t>1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9" name="Textfeld 8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Dr. Andree Welker</a:t>
            </a:r>
            <a:r>
              <a:rPr lang="en-US" sz="1400" dirty="0">
                <a:solidFill>
                  <a:srgbClr val="0060A8"/>
                </a:solidFill>
              </a:rPr>
              <a:t>, </a:t>
            </a:r>
            <a:r>
              <a:rPr lang="en-US" sz="1400" dirty="0" smtClean="0">
                <a:solidFill>
                  <a:srgbClr val="0060A8"/>
                </a:solidFill>
              </a:rPr>
              <a:t>Idea kick off, CERN/Geneva, 24.10.2018</a:t>
            </a:r>
            <a:endParaRPr lang="de-DE" sz="1400" dirty="0">
              <a:solidFill>
                <a:srgbClr val="0060A8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512418"/>
            <a:ext cx="3275856" cy="14211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501008"/>
            <a:ext cx="3419872" cy="14325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332434" y="5132038"/>
                <a:ext cx="11418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de-DE" dirty="0" smtClean="0"/>
                  <a:t> @ 1 keV</a:t>
                </a:r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2434" y="5132038"/>
                <a:ext cx="1141851" cy="369332"/>
              </a:xfrm>
              <a:prstGeom prst="rect">
                <a:avLst/>
              </a:prstGeom>
              <a:blipFill>
                <a:blip r:embed="rId6"/>
                <a:stretch>
                  <a:fillRect t="-10000" r="-374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012160" y="5132038"/>
                <a:ext cx="12588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de-DE" dirty="0" smtClean="0"/>
                  <a:t> @ 10 keV</a:t>
                </a:r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5132038"/>
                <a:ext cx="1258871" cy="369332"/>
              </a:xfrm>
              <a:prstGeom prst="rect">
                <a:avLst/>
              </a:prstGeom>
              <a:blipFill>
                <a:blip r:embed="rId7"/>
                <a:stretch>
                  <a:fillRect t="-10000" r="-3382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827992" y="2231688"/>
            <a:ext cx="5483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Voltage ranges to be covered by the PS +- (800V – 16 kV)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37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-9939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DE" sz="4300" dirty="0" smtClean="0">
                <a:solidFill>
                  <a:srgbClr val="0033CC"/>
                </a:solidFill>
              </a:rPr>
              <a:t>Power supplies</a:t>
            </a:r>
            <a:endParaRPr lang="en-US" sz="4300" dirty="0">
              <a:solidFill>
                <a:srgbClr val="0033CC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0824" y="973815"/>
            <a:ext cx="2462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ISEG highly stable PS:</a:t>
            </a:r>
          </a:p>
        </p:txBody>
      </p:sp>
      <p:pic>
        <p:nvPicPr>
          <p:cNvPr id="66" name="Picture 2" descr="Image result for gbar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572" y="-56479"/>
            <a:ext cx="1243504" cy="124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feld 5"/>
          <p:cNvSpPr txBox="1"/>
          <p:nvPr/>
        </p:nvSpPr>
        <p:spPr>
          <a:xfrm>
            <a:off x="8719630" y="6505599"/>
            <a:ext cx="316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>
                <a:solidFill>
                  <a:srgbClr val="0070C0"/>
                </a:solidFill>
              </a:rPr>
              <a:t>1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9" name="Textfeld 8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Dr. Andree Welker</a:t>
            </a:r>
            <a:r>
              <a:rPr lang="en-US" sz="1400" dirty="0">
                <a:solidFill>
                  <a:srgbClr val="0060A8"/>
                </a:solidFill>
              </a:rPr>
              <a:t>, </a:t>
            </a:r>
            <a:r>
              <a:rPr lang="en-US" sz="1400" dirty="0" smtClean="0">
                <a:solidFill>
                  <a:srgbClr val="0060A8"/>
                </a:solidFill>
              </a:rPr>
              <a:t>Idea kick off, CERN/Geneva, 24.10.2018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81566" y="1210214"/>
            <a:ext cx="536304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sz="1600" dirty="0" smtClean="0"/>
              <a:t>Controlable: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Standalone Software from ISEG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via LabView over Ethernet (VI‘s)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GSI CS/CS++ 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EPICS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 smtClean="0"/>
          </a:p>
          <a:p>
            <a:pPr marL="285750" indent="-285750">
              <a:buFontTx/>
              <a:buChar char="-"/>
            </a:pPr>
            <a:r>
              <a:rPr lang="de-DE" sz="1600" dirty="0" smtClean="0"/>
              <a:t>Different </a:t>
            </a:r>
            <a:r>
              <a:rPr lang="de-DE" sz="1600" dirty="0"/>
              <a:t>module </a:t>
            </a:r>
            <a:r>
              <a:rPr lang="de-DE" sz="1600" dirty="0" smtClean="0"/>
              <a:t>slots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 smtClean="0"/>
          </a:p>
          <a:p>
            <a:pPr marL="285750" indent="-285750">
              <a:buFontTx/>
              <a:buChar char="-"/>
            </a:pPr>
            <a:r>
              <a:rPr lang="de-DE" sz="1600" dirty="0" smtClean="0"/>
              <a:t>Voltage stability:    &lt; 1*10</a:t>
            </a:r>
            <a:r>
              <a:rPr lang="de-DE" sz="1600" baseline="30000" dirty="0" smtClean="0"/>
              <a:t>-5 </a:t>
            </a:r>
            <a:r>
              <a:rPr lang="de-DE" sz="1600" dirty="0" smtClean="0"/>
              <a:t>V (100-3 kV)</a:t>
            </a:r>
          </a:p>
          <a:p>
            <a:pPr lvl="4"/>
            <a:r>
              <a:rPr lang="de-DE" sz="1600" dirty="0" smtClean="0"/>
              <a:t>&lt;</a:t>
            </a:r>
            <a:r>
              <a:rPr lang="de-DE" sz="1600" dirty="0"/>
              <a:t> </a:t>
            </a:r>
            <a:r>
              <a:rPr lang="de-DE" sz="1600" dirty="0" smtClean="0"/>
              <a:t>5*10</a:t>
            </a:r>
            <a:r>
              <a:rPr lang="de-DE" sz="1600" baseline="30000" dirty="0" smtClean="0"/>
              <a:t>-5 </a:t>
            </a:r>
            <a:r>
              <a:rPr lang="de-DE" sz="1600" dirty="0" smtClean="0"/>
              <a:t>V (100-20kV)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Ripple: </a:t>
            </a:r>
            <a:r>
              <a:rPr lang="de-DE" sz="1600" dirty="0"/>
              <a:t>(</a:t>
            </a:r>
            <a:r>
              <a:rPr lang="de-DE" sz="1600" dirty="0" smtClean="0"/>
              <a:t>mVpp)&gt;1kHz|10Hz-1kHz|0.1-10Hz</a:t>
            </a:r>
          </a:p>
          <a:p>
            <a:pPr lvl="1"/>
            <a:r>
              <a:rPr lang="de-DE" sz="1600" dirty="0" smtClean="0"/>
              <a:t>	                     2 | 7                | 30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3 years warrenty</a:t>
            </a:r>
          </a:p>
          <a:p>
            <a:pPr marL="285750" indent="-285750">
              <a:buFontTx/>
              <a:buChar char="-"/>
            </a:pPr>
            <a:endParaRPr lang="de-DE" sz="1600" dirty="0"/>
          </a:p>
          <a:p>
            <a:pPr marL="285750" indent="-285750">
              <a:buFontTx/>
              <a:buChar char="-"/>
            </a:pPr>
            <a:endParaRPr lang="de-DE" sz="1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259632" y="4034792"/>
            <a:ext cx="2595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e.g Module </a:t>
            </a:r>
            <a:r>
              <a:rPr lang="en-US" sz="1400" dirty="0" smtClean="0"/>
              <a:t>ECH24x (bigger exist)</a:t>
            </a:r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526" y="1484784"/>
            <a:ext cx="3841041" cy="262052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3568" y="4644040"/>
            <a:ext cx="4650376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Material costs deduced from existing offers: ~18000 €</a:t>
            </a:r>
          </a:p>
          <a:p>
            <a:endParaRPr lang="de-DE" sz="600" dirty="0"/>
          </a:p>
          <a:p>
            <a:pPr marL="285750" indent="-285750">
              <a:buFontTx/>
              <a:buChar char="-"/>
            </a:pPr>
            <a:r>
              <a:rPr lang="de-DE" sz="1600" dirty="0" smtClean="0"/>
              <a:t>1x ECH244 Crate with 4 slots : 	1680 €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1x Network Controler:		1090€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2x 100-20kV positive 4Ch PS 1 slot:	3560 € 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2x 100-20kV negative </a:t>
            </a:r>
            <a:r>
              <a:rPr lang="de-DE" sz="1600" dirty="0"/>
              <a:t>4Ch PS </a:t>
            </a:r>
            <a:r>
              <a:rPr lang="de-DE" sz="1600" dirty="0" smtClean="0"/>
              <a:t>1 slot</a:t>
            </a:r>
            <a:r>
              <a:rPr lang="de-DE" sz="1600" dirty="0"/>
              <a:t>:	3560 € </a:t>
            </a:r>
            <a:endParaRPr lang="de-DE" sz="1600" dirty="0" smtClean="0"/>
          </a:p>
          <a:p>
            <a:pPr marL="285750" indent="-285750">
              <a:buFontTx/>
              <a:buChar char="-"/>
            </a:pPr>
            <a:r>
              <a:rPr lang="de-DE" sz="1600" dirty="0" smtClean="0"/>
              <a:t>12x 20kV SHV cable and connector: 	1000€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  <a:p>
            <a:pPr marL="285750" indent="-285750">
              <a:buFontTx/>
              <a:buChar char="-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41555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55" y="1268760"/>
            <a:ext cx="2162416" cy="246830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46658" y="-116222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DE" sz="3600" dirty="0" smtClean="0">
                <a:solidFill>
                  <a:srgbClr val="0033CC"/>
                </a:solidFill>
              </a:rPr>
              <a:t>Return </a:t>
            </a:r>
            <a:r>
              <a:rPr lang="de-DE" sz="3600" dirty="0" err="1" smtClean="0">
                <a:solidFill>
                  <a:srgbClr val="0033CC"/>
                </a:solidFill>
              </a:rPr>
              <a:t>through</a:t>
            </a:r>
            <a:r>
              <a:rPr lang="de-DE" sz="3600" dirty="0" smtClean="0">
                <a:solidFill>
                  <a:srgbClr val="0033CC"/>
                </a:solidFill>
              </a:rPr>
              <a:t> </a:t>
            </a:r>
            <a:r>
              <a:rPr lang="de-DE" sz="3600" dirty="0" err="1" smtClean="0">
                <a:solidFill>
                  <a:srgbClr val="0033CC"/>
                </a:solidFill>
              </a:rPr>
              <a:t>Reaction</a:t>
            </a:r>
            <a:r>
              <a:rPr lang="de-DE" sz="3600" dirty="0" smtClean="0">
                <a:solidFill>
                  <a:srgbClr val="0033CC"/>
                </a:solidFill>
              </a:rPr>
              <a:t> Chamber</a:t>
            </a:r>
            <a:endParaRPr lang="en-US" sz="3600" dirty="0">
              <a:solidFill>
                <a:srgbClr val="0033CC"/>
              </a:solidFill>
            </a:endParaRPr>
          </a:p>
        </p:txBody>
      </p:sp>
      <p:pic>
        <p:nvPicPr>
          <p:cNvPr id="66" name="Picture 2" descr="Image result for gbar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572" y="-56479"/>
            <a:ext cx="1243504" cy="124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1231001" y="1950988"/>
            <a:ext cx="647085" cy="588259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6" idx="0"/>
          </p:cNvCxnSpPr>
          <p:nvPr/>
        </p:nvCxnSpPr>
        <p:spPr>
          <a:xfrm>
            <a:off x="1554544" y="1950988"/>
            <a:ext cx="857217" cy="2984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54543" y="2550419"/>
            <a:ext cx="857218" cy="178383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1" y="1980831"/>
            <a:ext cx="2979572" cy="236936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3684342" y="3501008"/>
            <a:ext cx="0" cy="136815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83257" y="4869160"/>
            <a:ext cx="2383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MCP-RC (off beam axis)</a:t>
            </a:r>
            <a:endParaRPr lang="en-US" dirty="0"/>
          </a:p>
        </p:txBody>
      </p:sp>
      <p:sp>
        <p:nvSpPr>
          <p:cNvPr id="19" name="Textfeld 8"/>
          <p:cNvSpPr txBox="1"/>
          <p:nvPr/>
        </p:nvSpPr>
        <p:spPr>
          <a:xfrm>
            <a:off x="107504" y="6505599"/>
            <a:ext cx="698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60A8"/>
                </a:solidFill>
              </a:rPr>
              <a:t>Dr. Andree Welker</a:t>
            </a:r>
            <a:r>
              <a:rPr lang="en-US" sz="1400" dirty="0">
                <a:solidFill>
                  <a:srgbClr val="0060A8"/>
                </a:solidFill>
              </a:rPr>
              <a:t>, </a:t>
            </a:r>
            <a:r>
              <a:rPr lang="en-US" sz="1400" dirty="0" smtClean="0">
                <a:solidFill>
                  <a:srgbClr val="0060A8"/>
                </a:solidFill>
              </a:rPr>
              <a:t>GBAR group meeting, CERN/Geneva, 18.10.2018</a:t>
            </a:r>
            <a:endParaRPr lang="de-DE" sz="1400" dirty="0">
              <a:solidFill>
                <a:srgbClr val="0060A8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 rot="16200000">
            <a:off x="7673038" y="3377976"/>
            <a:ext cx="1022950" cy="160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extBox 25"/>
          <p:cNvSpPr txBox="1"/>
          <p:nvPr/>
        </p:nvSpPr>
        <p:spPr>
          <a:xfrm>
            <a:off x="7224803" y="2969504"/>
            <a:ext cx="5212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SO</a:t>
            </a:r>
            <a:r>
              <a:rPr lang="en-US" baseline="-25000" dirty="0" smtClean="0"/>
              <a:t>2</a:t>
            </a:r>
          </a:p>
          <a:p>
            <a:pPr algn="ctr"/>
            <a:r>
              <a:rPr lang="en-US" dirty="0" smtClean="0"/>
              <a:t>Ps</a:t>
            </a:r>
          </a:p>
          <a:p>
            <a:pPr algn="ctr"/>
            <a:r>
              <a:rPr lang="en-US" dirty="0" smtClean="0"/>
              <a:t>cell</a:t>
            </a:r>
            <a:endParaRPr lang="en-US" dirty="0"/>
          </a:p>
        </p:txBody>
      </p:sp>
      <p:grpSp>
        <p:nvGrpSpPr>
          <p:cNvPr id="48" name="Groupe 47"/>
          <p:cNvGrpSpPr/>
          <p:nvPr/>
        </p:nvGrpSpPr>
        <p:grpSpPr>
          <a:xfrm>
            <a:off x="7721427" y="1643427"/>
            <a:ext cx="920445" cy="4180870"/>
            <a:chOff x="7721427" y="1643427"/>
            <a:chExt cx="920445" cy="4180870"/>
          </a:xfrm>
        </p:grpSpPr>
        <p:sp>
          <p:nvSpPr>
            <p:cNvPr id="26" name="TextBox 25"/>
            <p:cNvSpPr txBox="1"/>
            <p:nvPr/>
          </p:nvSpPr>
          <p:spPr>
            <a:xfrm>
              <a:off x="7721427" y="5454965"/>
              <a:ext cx="9204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Slalom?</a:t>
              </a:r>
              <a:endParaRPr lang="en-US" dirty="0"/>
            </a:p>
          </p:txBody>
        </p:sp>
        <p:grpSp>
          <p:nvGrpSpPr>
            <p:cNvPr id="47" name="Groupe 46"/>
            <p:cNvGrpSpPr/>
            <p:nvPr/>
          </p:nvGrpSpPr>
          <p:grpSpPr>
            <a:xfrm>
              <a:off x="8180678" y="1643427"/>
              <a:ext cx="434092" cy="3626872"/>
              <a:chOff x="8180678" y="1643427"/>
              <a:chExt cx="434092" cy="3626872"/>
            </a:xfrm>
          </p:grpSpPr>
          <p:cxnSp>
            <p:nvCxnSpPr>
              <p:cNvPr id="25" name="Straight Arrow Connector 24"/>
              <p:cNvCxnSpPr/>
              <p:nvPr/>
            </p:nvCxnSpPr>
            <p:spPr>
              <a:xfrm>
                <a:off x="8204349" y="2397504"/>
                <a:ext cx="410421" cy="977373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4"/>
              <p:cNvCxnSpPr/>
              <p:nvPr/>
            </p:nvCxnSpPr>
            <p:spPr>
              <a:xfrm>
                <a:off x="8180678" y="1643427"/>
                <a:ext cx="971" cy="60355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4"/>
              <p:cNvCxnSpPr/>
              <p:nvPr/>
            </p:nvCxnSpPr>
            <p:spPr>
              <a:xfrm flipH="1">
                <a:off x="8181650" y="3559543"/>
                <a:ext cx="433120" cy="96416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4"/>
              <p:cNvCxnSpPr/>
              <p:nvPr/>
            </p:nvCxnSpPr>
            <p:spPr>
              <a:xfrm>
                <a:off x="8181650" y="4666748"/>
                <a:ext cx="971" cy="60355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5" name="Groupe 44"/>
          <p:cNvGrpSpPr/>
          <p:nvPr/>
        </p:nvGrpSpPr>
        <p:grpSpPr>
          <a:xfrm>
            <a:off x="6372200" y="2093126"/>
            <a:ext cx="894989" cy="3709563"/>
            <a:chOff x="6372200" y="2093126"/>
            <a:chExt cx="894989" cy="3709563"/>
          </a:xfrm>
        </p:grpSpPr>
        <p:sp>
          <p:nvSpPr>
            <p:cNvPr id="24" name="TextBox 25"/>
            <p:cNvSpPr txBox="1"/>
            <p:nvPr/>
          </p:nvSpPr>
          <p:spPr>
            <a:xfrm>
              <a:off x="6372200" y="5433357"/>
              <a:ext cx="8949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Ignore!</a:t>
              </a: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 rot="16200000">
              <a:off x="6217224" y="3383829"/>
              <a:ext cx="1020671" cy="1488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1" name="Straight Arrow Connector 24"/>
            <p:cNvCxnSpPr/>
            <p:nvPr/>
          </p:nvCxnSpPr>
          <p:spPr>
            <a:xfrm>
              <a:off x="6735455" y="2093126"/>
              <a:ext cx="971" cy="315556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e 45"/>
          <p:cNvGrpSpPr/>
          <p:nvPr/>
        </p:nvGrpSpPr>
        <p:grpSpPr>
          <a:xfrm>
            <a:off x="7923848" y="2056713"/>
            <a:ext cx="965736" cy="2803270"/>
            <a:chOff x="7923848" y="2056713"/>
            <a:chExt cx="965736" cy="2803270"/>
          </a:xfrm>
        </p:grpSpPr>
        <p:sp>
          <p:nvSpPr>
            <p:cNvPr id="36" name="Rectangle 35"/>
            <p:cNvSpPr/>
            <p:nvPr/>
          </p:nvSpPr>
          <p:spPr>
            <a:xfrm rot="16200000">
              <a:off x="7682550" y="2298012"/>
              <a:ext cx="553845" cy="712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/>
            <p:cNvSpPr/>
            <p:nvPr/>
          </p:nvSpPr>
          <p:spPr>
            <a:xfrm rot="16200000">
              <a:off x="8149603" y="2298011"/>
              <a:ext cx="553845" cy="712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/>
            <p:cNvSpPr/>
            <p:nvPr/>
          </p:nvSpPr>
          <p:spPr>
            <a:xfrm rot="16200000">
              <a:off x="8109983" y="3417946"/>
              <a:ext cx="553845" cy="712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38"/>
            <p:cNvSpPr/>
            <p:nvPr/>
          </p:nvSpPr>
          <p:spPr>
            <a:xfrm rot="16200000">
              <a:off x="8577036" y="3417945"/>
              <a:ext cx="553845" cy="712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Rectangle 39"/>
            <p:cNvSpPr/>
            <p:nvPr/>
          </p:nvSpPr>
          <p:spPr>
            <a:xfrm rot="16200000">
              <a:off x="7682551" y="4547436"/>
              <a:ext cx="553845" cy="712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/>
            <p:cNvSpPr/>
            <p:nvPr/>
          </p:nvSpPr>
          <p:spPr>
            <a:xfrm rot="16200000">
              <a:off x="8149604" y="4547435"/>
              <a:ext cx="553845" cy="712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2479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5455</TotalTime>
  <Words>395</Words>
  <Application>Microsoft Office PowerPoint</Application>
  <PresentationFormat>Affichage à l'écran (4:3)</PresentationFormat>
  <Paragraphs>107</Paragraphs>
  <Slides>11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 Math</vt:lpstr>
      <vt:lpstr>Wingdings</vt:lpstr>
      <vt:lpstr>Larissa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 ̅ARCEL</vt:lpstr>
      <vt:lpstr>First simulations</vt:lpstr>
      <vt:lpstr>Power supplies</vt:lpstr>
      <vt:lpstr>Return through Reaction Chamber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ECAL Testbeam DESY</dc:title>
  <dc:creator>AEWE</dc:creator>
  <cp:lastModifiedBy>David Lunney</cp:lastModifiedBy>
  <cp:revision>1572</cp:revision>
  <dcterms:created xsi:type="dcterms:W3CDTF">2012-07-21T15:51:59Z</dcterms:created>
  <dcterms:modified xsi:type="dcterms:W3CDTF">2018-11-29T08:46:57Z</dcterms:modified>
</cp:coreProperties>
</file>