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78" r:id="rId25"/>
    <p:sldId id="279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074" y="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8.wmf"/><Relationship Id="rId4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559F0-685C-4A3D-BFFB-5E68C2697B3C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23193-D925-4C4D-B9A0-FC71AED9F79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375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For H2+, easy to make, can use destructive techniques of state-selective ionization, and ion detection.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11B158E7-D615-4D19-8D4A-8FF0BF5F4E59}" type="slidenum">
              <a:rPr lang="en-US" altLang="fr-FR" sz="1200"/>
              <a:pPr/>
              <a:t>6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1329109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 smtClean="0">
                <a:latin typeface="Times" panose="02020603050405020304" pitchFamily="18" charset="0"/>
              </a:rPr>
              <a:t>Magnetic moment of an electron or positron is 650 times larger than that of proton/antiproton: Larger axial frequency shift, easier to get high precision,  don</a:t>
            </a:r>
            <a:r>
              <a:rPr lang="en-US" altLang="en-US" smtClean="0">
                <a:latin typeface="Times" panose="02020603050405020304" pitchFamily="18" charset="0"/>
              </a:rPr>
              <a:t>’</a:t>
            </a:r>
            <a:r>
              <a:rPr lang="en-US" altLang="fr-FR" smtClean="0">
                <a:latin typeface="Times" panose="02020603050405020304" pitchFamily="18" charset="0"/>
              </a:rPr>
              <a:t>t need a highly inhomogeneous field to detect.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EDA15DCB-1ED6-4067-9B9F-24801CBE98E4}" type="slidenum">
              <a:rPr lang="en-US" altLang="fr-FR" sz="1200"/>
              <a:pPr/>
              <a:t>7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1306654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 smtClean="0">
                <a:latin typeface="Times" panose="02020603050405020304" pitchFamily="18" charset="0"/>
              </a:rPr>
              <a:t>Magnetic moment of an electron or positron is 650 times larger than that of proton/antiproton: Larger axial frequency shift, easier to get high precision,  don</a:t>
            </a:r>
            <a:r>
              <a:rPr lang="en-US" altLang="en-US" smtClean="0">
                <a:latin typeface="Times" panose="02020603050405020304" pitchFamily="18" charset="0"/>
              </a:rPr>
              <a:t>’</a:t>
            </a:r>
            <a:r>
              <a:rPr lang="en-US" altLang="fr-FR" smtClean="0">
                <a:latin typeface="Times" panose="02020603050405020304" pitchFamily="18" charset="0"/>
              </a:rPr>
              <a:t>t need a highly inhomogeneous field to detect.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EDA15DCB-1ED6-4067-9B9F-24801CBE98E4}" type="slidenum">
              <a:rPr lang="en-US" altLang="fr-FR" sz="1200"/>
              <a:pPr/>
              <a:t>8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1589986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3193-D925-4C4D-B9A0-FC71AED9F7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44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3193-D925-4C4D-B9A0-FC71AED9F79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44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35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606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066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8001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12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951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873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434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8135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776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4695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7541F-3EA2-4B69-AD5D-013DB0441176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B3F90-ED6F-408E-BE09-52EC244F9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054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5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2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29.png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32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26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37.wmf"/><Relationship Id="rId4" Type="http://schemas.openxmlformats.org/officeDocument/2006/relationships/oleObject" Target="../embeddings/oleObject29.bin"/><Relationship Id="rId9" Type="http://schemas.openxmlformats.org/officeDocument/2006/relationships/image" Target="../media/image3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5241764" y="578628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</a:t>
            </a:r>
            <a:r>
              <a:rPr lang="en-US" sz="2400" b="1" baseline="-25000" dirty="0" smtClean="0"/>
              <a:t>2</a:t>
            </a:r>
            <a:r>
              <a:rPr lang="en-US" sz="2400" b="1" baseline="30000" dirty="0" smtClean="0"/>
              <a:t>-</a:t>
            </a:r>
            <a:endParaRPr lang="en-US" sz="2400" b="1" baseline="30000" dirty="0"/>
          </a:p>
        </p:txBody>
      </p:sp>
      <p:sp>
        <p:nvSpPr>
          <p:cNvPr id="6" name="ZoneTexte 1"/>
          <p:cNvSpPr txBox="1">
            <a:spLocks noChangeArrowheads="1"/>
          </p:cNvSpPr>
          <p:nvPr/>
        </p:nvSpPr>
        <p:spPr bwMode="auto">
          <a:xfrm>
            <a:off x="1528763" y="428650"/>
            <a:ext cx="5861050" cy="12001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36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</a:rPr>
              <a:t>Producing </a:t>
            </a:r>
            <a:r>
              <a:rPr kumimoji="0" lang="en-US" altLang="fr-FR" sz="3600" b="0" i="0" u="none" strike="noStrike" kern="0" cap="none" spc="0" normalizeH="0" baseline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</a:rPr>
              <a:t>Antihydrogen</a:t>
            </a:r>
            <a:endParaRPr kumimoji="0" lang="en-US" altLang="fr-FR" sz="3600" b="0" i="0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MS PGothic" pitchFamily="34" charset="-128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36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</a:rPr>
              <a:t>Molecular Ions in GBAR?</a:t>
            </a:r>
          </a:p>
        </p:txBody>
      </p:sp>
      <p:sp>
        <p:nvSpPr>
          <p:cNvPr id="7" name="ZoneTexte 2"/>
          <p:cNvSpPr txBox="1">
            <a:spLocks noChangeArrowheads="1"/>
          </p:cNvSpPr>
          <p:nvPr/>
        </p:nvSpPr>
        <p:spPr bwMode="auto">
          <a:xfrm>
            <a:off x="2601247" y="2060848"/>
            <a:ext cx="371608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24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</a:rPr>
              <a:t>Jean-Philippe Karr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24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</a:rPr>
              <a:t>(LKB)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fr-FR" sz="1400" b="0" i="0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MS PGothic" pitchFamily="34" charset="-128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2000" b="0" i="1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</a:rPr>
              <a:t>on behalf of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fr-FR" sz="1400" b="0" i="1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MS PGothic" pitchFamily="34" charset="-128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24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</a:rPr>
              <a:t>Edmund G. Myers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24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</a:rPr>
              <a:t>(</a:t>
            </a:r>
            <a:r>
              <a:rPr kumimoji="0" lang="en-US" altLang="fr-FR" sz="24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</a:rPr>
              <a:t>Thallahassee</a:t>
            </a:r>
            <a:r>
              <a:rPr kumimoji="0" lang="en-US" altLang="fr-FR" sz="24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</a:rPr>
              <a:t>, Florida)</a:t>
            </a:r>
          </a:p>
        </p:txBody>
      </p:sp>
      <p:sp>
        <p:nvSpPr>
          <p:cNvPr id="8" name="Ellipse 7"/>
          <p:cNvSpPr/>
          <p:nvPr/>
        </p:nvSpPr>
        <p:spPr>
          <a:xfrm>
            <a:off x="3106470" y="5362757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Ellipse 8"/>
          <p:cNvSpPr/>
          <p:nvPr/>
        </p:nvSpPr>
        <p:spPr>
          <a:xfrm>
            <a:off x="3676605" y="5380009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Ellipse 9"/>
          <p:cNvSpPr/>
          <p:nvPr/>
        </p:nvSpPr>
        <p:spPr>
          <a:xfrm>
            <a:off x="3416542" y="5056716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5199827" y="5636222"/>
            <a:ext cx="368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400" dirty="0" smtClean="0"/>
              <a:t>−</a:t>
            </a:r>
            <a:endParaRPr lang="en-US" altLang="fr-FR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577358" y="5356239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</a:t>
            </a:r>
            <a:endParaRPr lang="en-US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998294" y="5341987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</a:t>
            </a:r>
            <a:endParaRPr lang="en-US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3287536" y="4667388"/>
            <a:ext cx="401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30000" dirty="0" smtClean="0"/>
              <a:t>-</a:t>
            </a:r>
            <a:endParaRPr lang="en-US" sz="2400" baseline="30000" dirty="0"/>
          </a:p>
        </p:txBody>
      </p:sp>
      <p:sp>
        <p:nvSpPr>
          <p:cNvPr id="15" name="ZoneTexte 14"/>
          <p:cNvSpPr txBox="1"/>
          <p:nvPr/>
        </p:nvSpPr>
        <p:spPr>
          <a:xfrm>
            <a:off x="3211424" y="5801255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</a:t>
            </a:r>
            <a:r>
              <a:rPr lang="en-US" sz="2400" b="1" baseline="-25000" dirty="0" smtClean="0"/>
              <a:t>2</a:t>
            </a:r>
            <a:r>
              <a:rPr lang="en-US" sz="2400" b="1" baseline="30000" dirty="0" smtClean="0"/>
              <a:t>+</a:t>
            </a:r>
            <a:endParaRPr lang="en-US" sz="2400" b="1" baseline="30000" dirty="0"/>
          </a:p>
        </p:txBody>
      </p:sp>
      <p:sp>
        <p:nvSpPr>
          <p:cNvPr id="16" name="Ellipse 15"/>
          <p:cNvSpPr/>
          <p:nvPr/>
        </p:nvSpPr>
        <p:spPr>
          <a:xfrm>
            <a:off x="5111014" y="534850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Ellipse 16"/>
          <p:cNvSpPr/>
          <p:nvPr/>
        </p:nvSpPr>
        <p:spPr>
          <a:xfrm>
            <a:off x="5681149" y="5365757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Ellipse 17"/>
          <p:cNvSpPr/>
          <p:nvPr/>
        </p:nvSpPr>
        <p:spPr>
          <a:xfrm>
            <a:off x="5421086" y="5042464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ZoneTexte 18"/>
          <p:cNvSpPr txBox="1"/>
          <p:nvPr/>
        </p:nvSpPr>
        <p:spPr>
          <a:xfrm>
            <a:off x="5573276" y="5385117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</a:t>
            </a:r>
            <a:endParaRPr lang="en-US" sz="2400" dirty="0"/>
          </a:p>
        </p:txBody>
      </p:sp>
      <p:sp>
        <p:nvSpPr>
          <p:cNvPr id="20" name="ZoneTexte 19"/>
          <p:cNvSpPr txBox="1"/>
          <p:nvPr/>
        </p:nvSpPr>
        <p:spPr>
          <a:xfrm>
            <a:off x="5002838" y="5388117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</a:t>
            </a:r>
            <a:endParaRPr lang="en-US" sz="2400" dirty="0"/>
          </a:p>
        </p:txBody>
      </p:sp>
      <p:sp>
        <p:nvSpPr>
          <p:cNvPr id="21" name="ZoneTexte 20"/>
          <p:cNvSpPr txBox="1"/>
          <p:nvPr/>
        </p:nvSpPr>
        <p:spPr>
          <a:xfrm>
            <a:off x="5292080" y="4653136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30000" dirty="0" smtClean="0"/>
              <a:t>+</a:t>
            </a:r>
            <a:endParaRPr lang="en-US" sz="2400" baseline="30000" dirty="0"/>
          </a:p>
        </p:txBody>
      </p:sp>
      <p:cxnSp>
        <p:nvCxnSpPr>
          <p:cNvPr id="24" name="Connecteur droit 23"/>
          <p:cNvCxnSpPr/>
          <p:nvPr/>
        </p:nvCxnSpPr>
        <p:spPr>
          <a:xfrm>
            <a:off x="4427984" y="4674402"/>
            <a:ext cx="0" cy="13915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4"/>
          <p:cNvSpPr txBox="1">
            <a:spLocks noChangeArrowheads="1"/>
          </p:cNvSpPr>
          <p:nvPr/>
        </p:nvSpPr>
        <p:spPr bwMode="auto">
          <a:xfrm>
            <a:off x="4960918" y="5284970"/>
            <a:ext cx="368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400" dirty="0" smtClean="0"/>
              <a:t>−</a:t>
            </a:r>
            <a:endParaRPr lang="en-US" altLang="fr-FR" sz="2400" dirty="0"/>
          </a:p>
        </p:txBody>
      </p:sp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5525356" y="5284970"/>
            <a:ext cx="368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400" dirty="0" smtClean="0"/>
              <a:t>−</a:t>
            </a:r>
            <a:endParaRPr lang="en-US" altLang="fr-FR" sz="2400" dirty="0"/>
          </a:p>
        </p:txBody>
      </p:sp>
      <p:sp>
        <p:nvSpPr>
          <p:cNvPr id="27" name="ZoneTexte 26"/>
          <p:cNvSpPr txBox="1"/>
          <p:nvPr/>
        </p:nvSpPr>
        <p:spPr>
          <a:xfrm>
            <a:off x="2411760" y="6453336"/>
            <a:ext cx="4177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GBAR meeting – CERN, 29 November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84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2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Zeeman/hyperfine spectrum</a:t>
            </a:r>
            <a:endParaRPr lang="en-US" sz="3200" u="none" dirty="0">
              <a:ea typeface="+mj-e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043608" y="1052736"/>
            <a:ext cx="70696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Case 2</a:t>
            </a:r>
            <a:r>
              <a:rPr lang="en-US" sz="2400" b="1" dirty="0" smtClean="0"/>
              <a:t>   </a:t>
            </a:r>
            <a:r>
              <a:rPr lang="en-US" sz="2400" dirty="0" smtClean="0"/>
              <a:t>even N </a:t>
            </a:r>
            <a:r>
              <a:rPr lang="en-US" sz="2400" dirty="0"/>
              <a:t>≠</a:t>
            </a:r>
            <a:r>
              <a:rPr lang="en-US" sz="2400" dirty="0" smtClean="0"/>
              <a:t> 0 (“para-H</a:t>
            </a:r>
            <a:r>
              <a:rPr lang="en-US" sz="2400" baseline="-25000" dirty="0" smtClean="0"/>
              <a:t>2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”) : total nuclear spin I = 0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e.g. N =2, B = 5 T :  </a:t>
            </a:r>
            <a:endParaRPr lang="en-US" sz="2400" dirty="0"/>
          </a:p>
        </p:txBody>
      </p:sp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3003078" y="2358727"/>
            <a:ext cx="1049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1800"/>
              <a:t>14 MHz</a:t>
            </a: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3003078" y="4644727"/>
            <a:ext cx="1049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1800"/>
              <a:t>56 MHz</a:t>
            </a: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2850678" y="3589040"/>
            <a:ext cx="1179513" cy="369887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1800"/>
              <a:t>140 GHz</a:t>
            </a:r>
          </a:p>
        </p:txBody>
      </p:sp>
      <p:sp>
        <p:nvSpPr>
          <p:cNvPr id="21" name="TextBox 9"/>
          <p:cNvSpPr txBox="1">
            <a:spLocks noChangeArrowheads="1"/>
          </p:cNvSpPr>
          <p:nvPr/>
        </p:nvSpPr>
        <p:spPr bwMode="auto">
          <a:xfrm>
            <a:off x="6413606" y="1988840"/>
            <a:ext cx="493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1800" i="1" dirty="0"/>
              <a:t>M</a:t>
            </a:r>
            <a:r>
              <a:rPr lang="en-US" altLang="fr-FR" sz="1800" i="1" baseline="-25000" dirty="0"/>
              <a:t>N</a:t>
            </a:r>
          </a:p>
        </p:txBody>
      </p:sp>
      <p:sp>
        <p:nvSpPr>
          <p:cNvPr id="22" name="TextBox 10"/>
          <p:cNvSpPr txBox="1">
            <a:spLocks noChangeArrowheads="1"/>
          </p:cNvSpPr>
          <p:nvPr/>
        </p:nvSpPr>
        <p:spPr bwMode="auto">
          <a:xfrm>
            <a:off x="6432078" y="2434927"/>
            <a:ext cx="4079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1200"/>
              <a:t>+2</a:t>
            </a:r>
          </a:p>
          <a:p>
            <a:endParaRPr lang="en-US" altLang="fr-FR" sz="1200"/>
          </a:p>
          <a:p>
            <a:r>
              <a:rPr lang="en-US" altLang="fr-FR" sz="1200"/>
              <a:t>−2</a:t>
            </a: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>
            <a:off x="6432078" y="4568527"/>
            <a:ext cx="4079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1200"/>
              <a:t>+2</a:t>
            </a:r>
          </a:p>
          <a:p>
            <a:r>
              <a:rPr lang="en-US" altLang="fr-FR" sz="1200"/>
              <a:t>+1</a:t>
            </a:r>
          </a:p>
          <a:p>
            <a:r>
              <a:rPr lang="en-US" altLang="fr-FR" sz="1200"/>
              <a:t>  0</a:t>
            </a:r>
          </a:p>
          <a:p>
            <a:r>
              <a:rPr lang="en-US" altLang="fr-FR" sz="1200"/>
              <a:t>−1</a:t>
            </a:r>
          </a:p>
          <a:p>
            <a:r>
              <a:rPr lang="en-US" altLang="fr-FR" sz="1200"/>
              <a:t>−2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2088678" y="2025703"/>
            <a:ext cx="533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1800" i="1" dirty="0"/>
              <a:t>M</a:t>
            </a:r>
            <a:r>
              <a:rPr lang="en-US" altLang="fr-FR" sz="1800" i="1" baseline="-25000" dirty="0"/>
              <a:t>S</a:t>
            </a:r>
          </a:p>
        </p:txBody>
      </p:sp>
      <p:sp>
        <p:nvSpPr>
          <p:cNvPr id="30" name="TextBox 4"/>
          <p:cNvSpPr txBox="1">
            <a:spLocks noChangeArrowheads="1"/>
          </p:cNvSpPr>
          <p:nvPr/>
        </p:nvSpPr>
        <p:spPr bwMode="auto">
          <a:xfrm>
            <a:off x="2090887" y="2514551"/>
            <a:ext cx="771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1800" dirty="0"/>
              <a:t>+1/2</a:t>
            </a:r>
          </a:p>
        </p:txBody>
      </p:sp>
      <p:sp>
        <p:nvSpPr>
          <p:cNvPr id="31" name="TextBox 20"/>
          <p:cNvSpPr txBox="1">
            <a:spLocks noChangeArrowheads="1"/>
          </p:cNvSpPr>
          <p:nvPr/>
        </p:nvSpPr>
        <p:spPr bwMode="auto">
          <a:xfrm>
            <a:off x="2201390" y="4819352"/>
            <a:ext cx="687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1800" dirty="0"/>
              <a:t>-1/2</a:t>
            </a:r>
          </a:p>
        </p:txBody>
      </p:sp>
      <p:cxnSp>
        <p:nvCxnSpPr>
          <p:cNvPr id="10" name="Connecteur droit 9"/>
          <p:cNvCxnSpPr/>
          <p:nvPr/>
        </p:nvCxnSpPr>
        <p:spPr>
          <a:xfrm flipV="1">
            <a:off x="469478" y="2717967"/>
            <a:ext cx="1621409" cy="1152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467544" y="3870931"/>
            <a:ext cx="1620000" cy="1152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Obje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4512482"/>
              </p:ext>
            </p:extLst>
          </p:nvPr>
        </p:nvGraphicFramePr>
        <p:xfrm>
          <a:off x="1251724" y="5833161"/>
          <a:ext cx="2128838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0" name="Équation" r:id="rId3" imgW="1282680" imgH="228600" progId="Equation.3">
                  <p:embed/>
                </p:oleObj>
              </mc:Choice>
              <mc:Fallback>
                <p:oleObj name="Équation" r:id="rId3" imgW="12826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1724" y="5833161"/>
                        <a:ext cx="2128838" cy="379412"/>
                      </a:xfrm>
                      <a:prstGeom prst="rect">
                        <a:avLst/>
                      </a:prstGeom>
                      <a:ln w="19050"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ZoneTexte 37"/>
          <p:cNvSpPr txBox="1"/>
          <p:nvPr/>
        </p:nvSpPr>
        <p:spPr>
          <a:xfrm>
            <a:off x="3417506" y="5806453"/>
            <a:ext cx="1315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transition :</a:t>
            </a:r>
            <a:endParaRPr lang="en-US" sz="2000" dirty="0"/>
          </a:p>
        </p:txBody>
      </p:sp>
      <p:graphicFrame>
        <p:nvGraphicFramePr>
          <p:cNvPr id="39" name="Obje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800874"/>
              </p:ext>
            </p:extLst>
          </p:nvPr>
        </p:nvGraphicFramePr>
        <p:xfrm>
          <a:off x="4720034" y="5805264"/>
          <a:ext cx="3308350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name="Équation" r:id="rId5" imgW="1993680" imgH="253800" progId="Equation.3">
                  <p:embed/>
                </p:oleObj>
              </mc:Choice>
              <mc:Fallback>
                <p:oleObj name="Équation" r:id="rId5" imgW="199368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20034" y="5805264"/>
                        <a:ext cx="3308350" cy="420688"/>
                      </a:xfrm>
                      <a:prstGeom prst="rect">
                        <a:avLst/>
                      </a:prstGeom>
                      <a:ln w="19050">
                        <a:solidFill>
                          <a:schemeClr val="accent1">
                            <a:shade val="95000"/>
                            <a:satMod val="10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Accolade fermante 39"/>
          <p:cNvSpPr/>
          <p:nvPr/>
        </p:nvSpPr>
        <p:spPr>
          <a:xfrm rot="5400000">
            <a:off x="7136582" y="5965872"/>
            <a:ext cx="180960" cy="7200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ZoneTexte 40"/>
          <p:cNvSpPr txBox="1"/>
          <p:nvPr/>
        </p:nvSpPr>
        <p:spPr>
          <a:xfrm>
            <a:off x="5610478" y="6360976"/>
            <a:ext cx="3235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spin – rotation constant</a:t>
            </a:r>
            <a:endParaRPr lang="en-US" dirty="0"/>
          </a:p>
        </p:txBody>
      </p:sp>
      <p:pic>
        <p:nvPicPr>
          <p:cNvPr id="27" name="Picture 2" descr="N=2_MN=1_Diagr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878" y="2206327"/>
            <a:ext cx="23622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4922804" y="3501008"/>
            <a:ext cx="3916457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400" dirty="0"/>
              <a:t>Identifies </a:t>
            </a:r>
            <a:r>
              <a:rPr lang="en-US" altLang="fr-FR" sz="2400" i="1" dirty="0"/>
              <a:t>M</a:t>
            </a:r>
            <a:r>
              <a:rPr lang="en-US" altLang="fr-FR" sz="2400" i="1" baseline="-25000" dirty="0"/>
              <a:t>N</a:t>
            </a:r>
            <a:r>
              <a:rPr lang="en-US" altLang="fr-FR" sz="2400" dirty="0"/>
              <a:t> </a:t>
            </a:r>
            <a:r>
              <a:rPr lang="en-US" altLang="fr-FR" sz="2400" dirty="0" smtClean="0"/>
              <a:t>, v and N !</a:t>
            </a:r>
            <a:endParaRPr lang="en-US" altLang="fr-FR" sz="2400" dirty="0"/>
          </a:p>
        </p:txBody>
      </p:sp>
    </p:spTree>
    <p:extLst>
      <p:ext uri="{BB962C8B-B14F-4D97-AF65-F5344CB8AC3E}">
        <p14:creationId xmlns:p14="http://schemas.microsoft.com/office/powerpoint/2010/main" val="165109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2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Zeeman/hyperfine spectrum</a:t>
            </a:r>
            <a:endParaRPr lang="en-US" sz="3200" u="none" dirty="0">
              <a:ea typeface="+mj-e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043608" y="1337925"/>
            <a:ext cx="66306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Case 3</a:t>
            </a:r>
            <a:r>
              <a:rPr lang="en-US" sz="2400" b="1" dirty="0" smtClean="0"/>
              <a:t>   </a:t>
            </a:r>
            <a:r>
              <a:rPr lang="en-US" sz="2400" dirty="0" smtClean="0"/>
              <a:t>odd N (“ortho-H</a:t>
            </a:r>
            <a:r>
              <a:rPr lang="en-US" sz="2400" baseline="-25000" dirty="0" smtClean="0"/>
              <a:t>2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”) : total nuclear spin I = 1</a:t>
            </a:r>
            <a:endParaRPr lang="en-US" sz="2400" dirty="0"/>
          </a:p>
          <a:p>
            <a:r>
              <a:rPr lang="en-US" sz="2400" dirty="0" smtClean="0"/>
              <a:t>               3 times more states…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but same principle:</a:t>
            </a:r>
          </a:p>
        </p:txBody>
      </p:sp>
      <p:graphicFrame>
        <p:nvGraphicFramePr>
          <p:cNvPr id="37" name="Obje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5712263"/>
              </p:ext>
            </p:extLst>
          </p:nvPr>
        </p:nvGraphicFramePr>
        <p:xfrm>
          <a:off x="681112" y="2877577"/>
          <a:ext cx="309880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7" name="Équation" r:id="rId3" imgW="1866600" imgH="228600" progId="Equation.3">
                  <p:embed/>
                </p:oleObj>
              </mc:Choice>
              <mc:Fallback>
                <p:oleObj name="Équation" r:id="rId3" imgW="1866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1112" y="2877577"/>
                        <a:ext cx="3098800" cy="379412"/>
                      </a:xfrm>
                      <a:prstGeom prst="rect">
                        <a:avLst/>
                      </a:prstGeom>
                      <a:ln w="19050"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ZoneTexte 37"/>
          <p:cNvSpPr txBox="1"/>
          <p:nvPr/>
        </p:nvSpPr>
        <p:spPr>
          <a:xfrm>
            <a:off x="3851920" y="2850093"/>
            <a:ext cx="1315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transition :</a:t>
            </a:r>
            <a:endParaRPr lang="en-US" sz="2000" dirty="0"/>
          </a:p>
        </p:txBody>
      </p:sp>
      <p:graphicFrame>
        <p:nvGraphicFramePr>
          <p:cNvPr id="39" name="Obje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139827"/>
              </p:ext>
            </p:extLst>
          </p:nvPr>
        </p:nvGraphicFramePr>
        <p:xfrm>
          <a:off x="683568" y="3558614"/>
          <a:ext cx="505777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8" name="Équation" r:id="rId5" imgW="3047760" imgH="253800" progId="Equation.3">
                  <p:embed/>
                </p:oleObj>
              </mc:Choice>
              <mc:Fallback>
                <p:oleObj name="Équation" r:id="rId5" imgW="30477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3568" y="3558614"/>
                        <a:ext cx="5057775" cy="420688"/>
                      </a:xfrm>
                      <a:prstGeom prst="rect">
                        <a:avLst/>
                      </a:prstGeom>
                      <a:ln w="19050">
                        <a:solidFill>
                          <a:schemeClr val="accent1">
                            <a:shade val="95000"/>
                            <a:satMod val="10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Accolade fermante 39"/>
          <p:cNvSpPr/>
          <p:nvPr/>
        </p:nvSpPr>
        <p:spPr>
          <a:xfrm rot="5400000">
            <a:off x="4435192" y="3700301"/>
            <a:ext cx="180960" cy="7200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ZoneTexte 40"/>
          <p:cNvSpPr txBox="1"/>
          <p:nvPr/>
        </p:nvSpPr>
        <p:spPr>
          <a:xfrm>
            <a:off x="3534791" y="4150821"/>
            <a:ext cx="1981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Spin-spin Fermi</a:t>
            </a:r>
          </a:p>
          <a:p>
            <a:pPr algn="ctr"/>
            <a:r>
              <a:rPr lang="en-US" dirty="0" smtClean="0"/>
              <a:t>contact interaction</a:t>
            </a:r>
            <a:endParaRPr lang="en-US" dirty="0"/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2095337" y="5085184"/>
            <a:ext cx="4527201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400" dirty="0"/>
              <a:t>Identifies </a:t>
            </a:r>
            <a:r>
              <a:rPr lang="en-US" altLang="fr-FR" sz="2400" i="1" dirty="0"/>
              <a:t>M</a:t>
            </a:r>
            <a:r>
              <a:rPr lang="en-US" altLang="fr-FR" sz="2400" i="1" baseline="-25000" dirty="0"/>
              <a:t>N</a:t>
            </a:r>
            <a:r>
              <a:rPr lang="en-US" altLang="fr-FR" sz="2400" dirty="0"/>
              <a:t> </a:t>
            </a:r>
            <a:r>
              <a:rPr lang="en-US" altLang="fr-FR" sz="2400" dirty="0" smtClean="0"/>
              <a:t>, M</a:t>
            </a:r>
            <a:r>
              <a:rPr lang="en-US" altLang="fr-FR" sz="2400" baseline="-25000" dirty="0" smtClean="0"/>
              <a:t>I</a:t>
            </a:r>
            <a:r>
              <a:rPr lang="en-US" altLang="fr-FR" sz="2400" dirty="0" smtClean="0"/>
              <a:t>, v and N !</a:t>
            </a:r>
            <a:endParaRPr lang="en-US" altLang="fr-FR" sz="2400" dirty="0"/>
          </a:p>
        </p:txBody>
      </p:sp>
    </p:spTree>
    <p:extLst>
      <p:ext uri="{BB962C8B-B14F-4D97-AF65-F5344CB8AC3E}">
        <p14:creationId xmlns:p14="http://schemas.microsoft.com/office/powerpoint/2010/main" val="153025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 smtClean="0"/>
              <a:t>CPT test #1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755576" y="1455167"/>
            <a:ext cx="6137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N = 0: ratio of spin-flip to cyclotron frequency</a:t>
            </a:r>
            <a:endParaRPr lang="en-US" sz="2400" dirty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6763804"/>
              </p:ext>
            </p:extLst>
          </p:nvPr>
        </p:nvGraphicFramePr>
        <p:xfrm>
          <a:off x="1831975" y="2039938"/>
          <a:ext cx="3984625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4" name="Équation" r:id="rId3" imgW="2400120" imgH="558720" progId="Equation.3">
                  <p:embed/>
                </p:oleObj>
              </mc:Choice>
              <mc:Fallback>
                <p:oleObj name="Équation" r:id="rId3" imgW="2400120" imgH="558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1975" y="2039938"/>
                        <a:ext cx="3984625" cy="928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51520" y="312565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Assuming</a:t>
            </a:r>
          </a:p>
          <a:p>
            <a:endParaRPr lang="en-US" sz="1200" dirty="0" smtClean="0"/>
          </a:p>
          <a:p>
            <a:r>
              <a:rPr lang="en-US" sz="2400" dirty="0" smtClean="0"/>
              <a:t>[ verified to ±</a:t>
            </a:r>
            <a:r>
              <a:rPr lang="en-US" sz="2400" dirty="0" smtClean="0">
                <a:latin typeface="Calibri" panose="020F0502020204030204" pitchFamily="34" charset="0"/>
              </a:rPr>
              <a:t>2×10</a:t>
            </a:r>
            <a:r>
              <a:rPr lang="en-US" sz="2400" baseline="30000" dirty="0" smtClean="0">
                <a:latin typeface="Calibri" panose="020F0502020204030204" pitchFamily="34" charset="0"/>
              </a:rPr>
              <a:t>-12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smtClean="0"/>
              <a:t>for free e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/e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: </a:t>
            </a:r>
            <a:r>
              <a:rPr lang="en-US" dirty="0" smtClean="0"/>
              <a:t>R. van </a:t>
            </a:r>
            <a:r>
              <a:rPr lang="en-US" dirty="0" err="1" smtClean="0"/>
              <a:t>Dyck</a:t>
            </a:r>
            <a:r>
              <a:rPr lang="en-US" dirty="0" smtClean="0"/>
              <a:t> et al., PRL 1987 </a:t>
            </a:r>
            <a:r>
              <a:rPr lang="en-US" sz="2400" dirty="0" smtClean="0"/>
              <a:t>] ,</a:t>
            </a:r>
          </a:p>
          <a:p>
            <a:endParaRPr lang="en-US" sz="2400" dirty="0"/>
          </a:p>
          <a:p>
            <a:r>
              <a:rPr lang="en-US" sz="2400" dirty="0"/>
              <a:t>t</a:t>
            </a:r>
            <a:r>
              <a:rPr lang="en-US" sz="2400" dirty="0" smtClean="0"/>
              <a:t>ests equality of                  and                 potential </a:t>
            </a:r>
            <a:r>
              <a:rPr lang="en-US" sz="2400" dirty="0"/>
              <a:t>accuracy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3×10</a:t>
            </a:r>
            <a:r>
              <a:rPr lang="en-US" sz="2400" baseline="30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-11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                 </a:t>
            </a:r>
            <a:endParaRPr lang="en-US" dirty="0"/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5964665"/>
              </p:ext>
            </p:extLst>
          </p:nvPr>
        </p:nvGraphicFramePr>
        <p:xfrm>
          <a:off x="1617196" y="3103174"/>
          <a:ext cx="299402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5" name="Équation" r:id="rId5" imgW="1803240" imgH="279360" progId="Equation.3">
                  <p:embed/>
                </p:oleObj>
              </mc:Choice>
              <mc:Fallback>
                <p:oleObj name="Équation" r:id="rId5" imgW="180324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17196" y="3103174"/>
                        <a:ext cx="2994025" cy="465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692012"/>
              </p:ext>
            </p:extLst>
          </p:nvPr>
        </p:nvGraphicFramePr>
        <p:xfrm>
          <a:off x="2501874" y="4295876"/>
          <a:ext cx="947737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6" name="Équation" r:id="rId7" imgW="571320" imgH="495000" progId="Equation.3">
                  <p:embed/>
                </p:oleObj>
              </mc:Choice>
              <mc:Fallback>
                <p:oleObj name="Équation" r:id="rId7" imgW="57132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01874" y="4295876"/>
                        <a:ext cx="947737" cy="822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0456901"/>
              </p:ext>
            </p:extLst>
          </p:nvPr>
        </p:nvGraphicFramePr>
        <p:xfrm>
          <a:off x="4067526" y="4316413"/>
          <a:ext cx="947737" cy="80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7" name="Équation" r:id="rId9" imgW="571320" imgH="482400" progId="Equation.3">
                  <p:embed/>
                </p:oleObj>
              </mc:Choice>
              <mc:Fallback>
                <p:oleObj name="Équation" r:id="rId9" imgW="57132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67526" y="4316413"/>
                        <a:ext cx="947737" cy="801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ZoneTexte 14"/>
          <p:cNvSpPr txBox="1"/>
          <p:nvPr/>
        </p:nvSpPr>
        <p:spPr>
          <a:xfrm>
            <a:off x="179512" y="5445224"/>
            <a:ext cx="87711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State of art:                             ±6.9×10</a:t>
            </a:r>
            <a:r>
              <a:rPr lang="en-US" sz="2400" baseline="30000" dirty="0" smtClean="0">
                <a:latin typeface="Calibri" panose="020F0502020204030204" pitchFamily="34" charset="0"/>
              </a:rPr>
              <a:t>-11</a:t>
            </a:r>
            <a:r>
              <a:rPr lang="en-US" sz="2400" dirty="0" smtClean="0">
                <a:latin typeface="Calibri" panose="020F0502020204030204" pitchFamily="34" charset="0"/>
              </a:rPr>
              <a:t>  </a:t>
            </a:r>
            <a:r>
              <a:rPr lang="en-US" dirty="0" smtClean="0">
                <a:latin typeface="Calibri" panose="020F0502020204030204" pitchFamily="34" charset="0"/>
              </a:rPr>
              <a:t>(S. Ulmer et al. (BASE), Nature 2015)</a:t>
            </a:r>
          </a:p>
          <a:p>
            <a:r>
              <a:rPr lang="en-US" sz="2400" dirty="0" smtClean="0"/>
              <a:t>                                                   </a:t>
            </a:r>
            <a:r>
              <a:rPr lang="en-US" sz="2400" dirty="0" smtClean="0">
                <a:latin typeface="Calibri" panose="020F0502020204030204" pitchFamily="34" charset="0"/>
              </a:rPr>
              <a:t>±2×10</a:t>
            </a:r>
            <a:r>
              <a:rPr lang="en-US" sz="2400" baseline="30000" dirty="0" smtClean="0">
                <a:latin typeface="Calibri" panose="020F0502020204030204" pitchFamily="34" charset="0"/>
              </a:rPr>
              <a:t>-9</a:t>
            </a:r>
            <a:r>
              <a:rPr lang="en-US" sz="2400" dirty="0" smtClean="0">
                <a:latin typeface="Calibri" panose="020F0502020204030204" pitchFamily="34" charset="0"/>
              </a:rPr>
              <a:t>      </a:t>
            </a:r>
            <a:r>
              <a:rPr lang="en-US" dirty="0" smtClean="0">
                <a:latin typeface="Calibri" panose="020F0502020204030204" pitchFamily="34" charset="0"/>
              </a:rPr>
              <a:t>(M. Fee et al., PRL 1993)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                                                   ±8×10</a:t>
            </a:r>
            <a:r>
              <a:rPr lang="en-US" sz="2400" baseline="30000" dirty="0" smtClean="0">
                <a:latin typeface="Calibri" panose="020F0502020204030204" pitchFamily="34" charset="0"/>
              </a:rPr>
              <a:t>-10</a:t>
            </a:r>
            <a:r>
              <a:rPr lang="en-US" sz="2400" dirty="0" smtClean="0">
                <a:latin typeface="Calibri" panose="020F0502020204030204" pitchFamily="34" charset="0"/>
              </a:rPr>
              <a:t>     </a:t>
            </a:r>
            <a:r>
              <a:rPr lang="en-US" dirty="0" smtClean="0">
                <a:latin typeface="Calibri" panose="020F0502020204030204" pitchFamily="34" charset="0"/>
              </a:rPr>
              <a:t>(M. Hori et al. (ASACUSA) Science 2016)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2446858" y="4286823"/>
            <a:ext cx="2592986" cy="831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Obj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632758"/>
              </p:ext>
            </p:extLst>
          </p:nvPr>
        </p:nvGraphicFramePr>
        <p:xfrm>
          <a:off x="1826643" y="5516563"/>
          <a:ext cx="18510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8" name="Équation" r:id="rId11" imgW="1117440" imgH="253800" progId="Equation.3">
                  <p:embed/>
                </p:oleObj>
              </mc:Choice>
              <mc:Fallback>
                <p:oleObj name="Équation" r:id="rId11" imgW="11174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826643" y="5516563"/>
                        <a:ext cx="1851025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0034205"/>
              </p:ext>
            </p:extLst>
          </p:nvPr>
        </p:nvGraphicFramePr>
        <p:xfrm>
          <a:off x="2016027" y="5883471"/>
          <a:ext cx="15144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9" name="Équation" r:id="rId13" imgW="914400" imgH="228600" progId="Equation.3">
                  <p:embed/>
                </p:oleObj>
              </mc:Choice>
              <mc:Fallback>
                <p:oleObj name="Équation" r:id="rId13" imgW="914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016027" y="5883471"/>
                        <a:ext cx="1514475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438603"/>
              </p:ext>
            </p:extLst>
          </p:nvPr>
        </p:nvGraphicFramePr>
        <p:xfrm>
          <a:off x="817563" y="6240463"/>
          <a:ext cx="2881312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0" name="Équation" r:id="rId15" imgW="1739880" imgH="241200" progId="Equation.3">
                  <p:embed/>
                </p:oleObj>
              </mc:Choice>
              <mc:Fallback>
                <p:oleObj name="Équation" r:id="rId15" imgW="1739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17563" y="6240463"/>
                        <a:ext cx="2881312" cy="401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00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 smtClean="0"/>
              <a:t>CPT test #2</a:t>
            </a:r>
            <a:endParaRPr lang="en-US" dirty="0"/>
          </a:p>
        </p:txBody>
      </p:sp>
      <p:pic>
        <p:nvPicPr>
          <p:cNvPr id="5" name="Picture 2" descr="Double_Resonan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304" y="1974751"/>
            <a:ext cx="230505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3307904" y="1912839"/>
            <a:ext cx="4460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400"/>
              <a:t>+2</a:t>
            </a:r>
          </a:p>
          <a:p>
            <a:endParaRPr lang="en-US" altLang="fr-FR" sz="1400"/>
          </a:p>
          <a:p>
            <a:r>
              <a:rPr lang="en-US" altLang="fr-FR" sz="1400"/>
              <a:t>−2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07904" y="4403626"/>
            <a:ext cx="6096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400"/>
              <a:t>+2</a:t>
            </a:r>
          </a:p>
          <a:p>
            <a:r>
              <a:rPr lang="en-US" altLang="fr-FR" sz="1400"/>
              <a:t>+1</a:t>
            </a:r>
          </a:p>
          <a:p>
            <a:r>
              <a:rPr lang="en-US" altLang="fr-FR" sz="1400"/>
              <a:t>  0</a:t>
            </a:r>
          </a:p>
          <a:p>
            <a:r>
              <a:rPr lang="en-US" altLang="fr-FR" sz="1400"/>
              <a:t>−1</a:t>
            </a:r>
          </a:p>
          <a:p>
            <a:r>
              <a:rPr lang="en-US" altLang="fr-FR" sz="1400"/>
              <a:t>−2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07904" y="1550889"/>
            <a:ext cx="560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2000" i="1"/>
              <a:t>M</a:t>
            </a:r>
            <a:r>
              <a:rPr lang="en-US" altLang="fr-FR" sz="1600" i="1" baseline="-25000"/>
              <a:t>N</a:t>
            </a:r>
            <a:endParaRPr lang="en-US" altLang="fr-FR" sz="1600" i="1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12304" y="1412776"/>
            <a:ext cx="581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2000" i="1"/>
              <a:t>M</a:t>
            </a:r>
            <a:r>
              <a:rPr lang="en-US" altLang="fr-FR" sz="2000" i="1" baseline="-25000"/>
              <a:t>S</a:t>
            </a:r>
            <a:endParaRPr lang="en-US" altLang="fr-FR" sz="2000" i="1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74179" y="2041426"/>
            <a:ext cx="771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800"/>
              <a:t>+1/2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83704" y="4643339"/>
            <a:ext cx="771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800"/>
              <a:t>−1/2</a:t>
            </a:r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1326704" y="3260626"/>
            <a:ext cx="331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800"/>
              <a:t>1</a:t>
            </a:r>
          </a:p>
        </p:txBody>
      </p: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1985517" y="4262339"/>
            <a:ext cx="331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800"/>
              <a:t>2</a:t>
            </a:r>
          </a:p>
        </p:txBody>
      </p:sp>
      <p:sp>
        <p:nvSpPr>
          <p:cNvPr id="14" name="TextBox 19"/>
          <p:cNvSpPr txBox="1">
            <a:spLocks noChangeArrowheads="1"/>
          </p:cNvSpPr>
          <p:nvPr/>
        </p:nvSpPr>
        <p:spPr bwMode="auto">
          <a:xfrm>
            <a:off x="2366517" y="3260626"/>
            <a:ext cx="3317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800"/>
              <a:t>3</a:t>
            </a:r>
          </a:p>
        </p:txBody>
      </p:sp>
      <p:sp>
        <p:nvSpPr>
          <p:cNvPr id="15" name="TextBox 20"/>
          <p:cNvSpPr txBox="1">
            <a:spLocks noChangeArrowheads="1"/>
          </p:cNvSpPr>
          <p:nvPr/>
        </p:nvSpPr>
        <p:spPr bwMode="auto">
          <a:xfrm>
            <a:off x="1936304" y="4290914"/>
            <a:ext cx="457200" cy="64611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496442" y="3576539"/>
            <a:ext cx="1135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800"/>
              <a:t>initialize</a:t>
            </a: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2622104" y="3576539"/>
            <a:ext cx="906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800"/>
              <a:t>detect</a:t>
            </a: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107504" y="5176739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800"/>
              <a:t>~56 MHz</a:t>
            </a:r>
          </a:p>
        </p:txBody>
      </p:sp>
      <p:sp>
        <p:nvSpPr>
          <p:cNvPr id="19" name="TextBox 2"/>
          <p:cNvSpPr txBox="1">
            <a:spLocks noChangeArrowheads="1"/>
          </p:cNvSpPr>
          <p:nvPr/>
        </p:nvSpPr>
        <p:spPr bwMode="auto">
          <a:xfrm>
            <a:off x="1479104" y="5622826"/>
            <a:ext cx="1330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800" i="1" dirty="0"/>
              <a:t>v</a:t>
            </a:r>
            <a:r>
              <a:rPr lang="en-US" altLang="fr-FR" sz="1800" dirty="0"/>
              <a:t>=0, </a:t>
            </a:r>
            <a:r>
              <a:rPr lang="en-US" altLang="fr-FR" sz="1800" i="1" dirty="0"/>
              <a:t>N</a:t>
            </a:r>
            <a:r>
              <a:rPr lang="en-US" altLang="fr-FR" sz="1800" dirty="0"/>
              <a:t>=2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971600" y="6525344"/>
            <a:ext cx="728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Edmund Myers, LEAP 2018 Paris, edited for Jean-Philippe Karr for presentation to GBAR Nov 2018</a:t>
            </a:r>
            <a:endParaRPr lang="en-US" sz="14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077180" y="1599183"/>
            <a:ext cx="470680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                  or                   transitions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“triple resonance” technique,</a:t>
            </a:r>
          </a:p>
          <a:p>
            <a:r>
              <a:rPr lang="en-US" altLang="fr-FR" sz="2400" dirty="0" smtClean="0"/>
              <a:t>    using </a:t>
            </a:r>
            <a:r>
              <a:rPr lang="en-US" altLang="fr-FR" sz="2400" i="1" dirty="0"/>
              <a:t>e</a:t>
            </a:r>
            <a:r>
              <a:rPr lang="en-US" altLang="fr-FR" sz="2400" baseline="30000" dirty="0"/>
              <a:t>± </a:t>
            </a:r>
            <a:r>
              <a:rPr lang="en-US" altLang="fr-FR" sz="2400" dirty="0"/>
              <a:t>spin-flip to identify </a:t>
            </a:r>
            <a:r>
              <a:rPr lang="en-US" altLang="fr-FR" sz="2400" dirty="0" smtClean="0"/>
              <a:t>initial</a:t>
            </a:r>
          </a:p>
          <a:p>
            <a:r>
              <a:rPr lang="en-US" altLang="fr-FR" sz="2400" dirty="0"/>
              <a:t> </a:t>
            </a:r>
            <a:r>
              <a:rPr lang="en-US" altLang="fr-FR" sz="2400" dirty="0" smtClean="0"/>
              <a:t>   and </a:t>
            </a:r>
            <a:r>
              <a:rPr lang="en-US" altLang="fr-FR" sz="2400" dirty="0"/>
              <a:t>final </a:t>
            </a:r>
            <a:r>
              <a:rPr lang="en-US" altLang="fr-FR" sz="2400" dirty="0" smtClean="0"/>
              <a:t>states.</a:t>
            </a:r>
          </a:p>
          <a:p>
            <a:endParaRPr lang="en-US" altLang="fr-FR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fr-FR" sz="2400" dirty="0" smtClean="0"/>
              <a:t>Combination of transitions</a:t>
            </a:r>
            <a:endParaRPr lang="en-US" altLang="fr-FR" sz="2400" dirty="0"/>
          </a:p>
          <a:p>
            <a:endParaRPr lang="en-US" altLang="fr-FR" sz="1200" dirty="0" smtClean="0"/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altLang="fr-FR" sz="2400" dirty="0" smtClean="0">
                <a:sym typeface="Symbol" panose="05050102010706020507" pitchFamily="18" charset="2"/>
              </a:rPr>
              <a:t>extract       and electron-proton</a:t>
            </a:r>
          </a:p>
          <a:p>
            <a:r>
              <a:rPr lang="en-US" altLang="fr-FR" sz="2400" dirty="0">
                <a:sym typeface="Symbol" panose="05050102010706020507" pitchFamily="18" charset="2"/>
              </a:rPr>
              <a:t> </a:t>
            </a:r>
            <a:r>
              <a:rPr lang="en-US" altLang="fr-FR" sz="2400" dirty="0" smtClean="0">
                <a:sym typeface="Symbol" panose="05050102010706020507" pitchFamily="18" charset="2"/>
              </a:rPr>
              <a:t>    hyperfine interaction</a:t>
            </a:r>
            <a:endParaRPr lang="en-US" altLang="fr-FR" sz="2400" dirty="0" smtClean="0"/>
          </a:p>
        </p:txBody>
      </p:sp>
      <p:graphicFrame>
        <p:nvGraphicFramePr>
          <p:cNvPr id="22" name="Obje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5417681"/>
              </p:ext>
            </p:extLst>
          </p:nvPr>
        </p:nvGraphicFramePr>
        <p:xfrm>
          <a:off x="4470352" y="1665744"/>
          <a:ext cx="1116013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4" name="Équation" r:id="rId4" imgW="672840" imgH="228600" progId="Equation.3">
                  <p:embed/>
                </p:oleObj>
              </mc:Choice>
              <mc:Fallback>
                <p:oleObj name="Équation" r:id="rId4" imgW="6728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70352" y="1665744"/>
                        <a:ext cx="1116013" cy="379412"/>
                      </a:xfrm>
                      <a:prstGeom prst="rect">
                        <a:avLst/>
                      </a:prstGeom>
                      <a:ln w="19050"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511261"/>
              </p:ext>
            </p:extLst>
          </p:nvPr>
        </p:nvGraphicFramePr>
        <p:xfrm>
          <a:off x="6045292" y="1677832"/>
          <a:ext cx="107315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5" name="Équation" r:id="rId6" imgW="647640" imgH="215640" progId="Equation.3">
                  <p:embed/>
                </p:oleObj>
              </mc:Choice>
              <mc:Fallback>
                <p:oleObj name="Équation" r:id="rId6" imgW="6476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45292" y="1677832"/>
                        <a:ext cx="1073150" cy="357188"/>
                      </a:xfrm>
                      <a:prstGeom prst="rect">
                        <a:avLst/>
                      </a:prstGeom>
                      <a:ln w="19050"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647749"/>
              </p:ext>
            </p:extLst>
          </p:nvPr>
        </p:nvGraphicFramePr>
        <p:xfrm>
          <a:off x="5441504" y="4221064"/>
          <a:ext cx="33655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6" name="Équation" r:id="rId8" imgW="203040" imgH="253800" progId="Equation.3">
                  <p:embed/>
                </p:oleObj>
              </mc:Choice>
              <mc:Fallback>
                <p:oleObj name="Équation" r:id="rId8" imgW="2030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41504" y="4221064"/>
                        <a:ext cx="336550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5441504" y="4221064"/>
            <a:ext cx="336550" cy="4111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Advantage w.r.t. to measuring      on bare antiprotons:</a:t>
            </a:r>
          </a:p>
          <a:p>
            <a:pPr marL="0" indent="0">
              <a:buNone/>
            </a:pPr>
            <a:r>
              <a:rPr lang="en-US" sz="2400" dirty="0" smtClean="0"/>
              <a:t>much faster detection of antiproton spin flips, through positron spin flips instead of continuous Stern- </a:t>
            </a:r>
            <a:r>
              <a:rPr lang="en-US" sz="2400" dirty="0" err="1" smtClean="0"/>
              <a:t>Gerlach</a:t>
            </a:r>
            <a:r>
              <a:rPr lang="en-US" sz="2400" dirty="0" smtClean="0"/>
              <a:t> effect on antiprotons (                    )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2400" dirty="0" smtClean="0"/>
              <a:t>“Magical” B-field values for which some transition frequencies  are independent of B to first order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 smtClean="0">
                <a:sym typeface="Symbol" panose="05050102010706020507" pitchFamily="18" charset="2"/>
              </a:rPr>
              <a:t> potential accuracy </a:t>
            </a:r>
            <a:r>
              <a:rPr lang="en-US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&lt; 10</a:t>
            </a:r>
            <a:r>
              <a:rPr lang="en-US" sz="2400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-13</a:t>
            </a:r>
            <a:r>
              <a:rPr lang="en-US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  </a:t>
            </a:r>
            <a:r>
              <a:rPr lang="en-US" sz="1800" dirty="0" smtClean="0">
                <a:sym typeface="Symbol" panose="05050102010706020507" pitchFamily="18" charset="2"/>
              </a:rPr>
              <a:t>(cf. Be</a:t>
            </a:r>
            <a:r>
              <a:rPr lang="en-US" sz="1800" baseline="30000" dirty="0" smtClean="0">
                <a:sym typeface="Symbol" panose="05050102010706020507" pitchFamily="18" charset="2"/>
              </a:rPr>
              <a:t>+</a:t>
            </a:r>
            <a:r>
              <a:rPr lang="en-US" sz="1800" dirty="0" smtClean="0">
                <a:sym typeface="Symbol" panose="05050102010706020507" pitchFamily="18" charset="2"/>
              </a:rPr>
              <a:t> RF clock, J. Bollinger et al. PRL 1985)</a:t>
            </a:r>
            <a:r>
              <a:rPr lang="en-US" sz="2400" dirty="0" smtClean="0">
                <a:sym typeface="Symbol" panose="05050102010706020507" pitchFamily="18" charset="2"/>
              </a:rPr>
              <a:t> </a:t>
            </a:r>
            <a:endParaRPr lang="en-US" sz="2400" dirty="0" smtClean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 smtClean="0"/>
              <a:t>CPT test #2</a:t>
            </a:r>
            <a:endParaRPr lang="en-US" dirty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173193"/>
              </p:ext>
            </p:extLst>
          </p:nvPr>
        </p:nvGraphicFramePr>
        <p:xfrm>
          <a:off x="4598743" y="1655543"/>
          <a:ext cx="33655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4" name="Équation" r:id="rId3" imgW="203040" imgH="253800" progId="Equation.3">
                  <p:embed/>
                </p:oleObj>
              </mc:Choice>
              <mc:Fallback>
                <p:oleObj name="Équation" r:id="rId3" imgW="2030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98743" y="1655543"/>
                        <a:ext cx="336550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88594"/>
              </p:ext>
            </p:extLst>
          </p:nvPr>
        </p:nvGraphicFramePr>
        <p:xfrm>
          <a:off x="2133198" y="2836090"/>
          <a:ext cx="1387475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" name="Équation" r:id="rId5" imgW="838080" imgH="241200" progId="Equation.3">
                  <p:embed/>
                </p:oleObj>
              </mc:Choice>
              <mc:Fallback>
                <p:oleObj name="Équation" r:id="rId5" imgW="8380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33198" y="2836090"/>
                        <a:ext cx="1387475" cy="401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51520" y="5157192"/>
            <a:ext cx="85942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State of art:       ±1.5×10</a:t>
            </a:r>
            <a:r>
              <a:rPr lang="en-US" sz="2400" baseline="30000" dirty="0" smtClean="0">
                <a:latin typeface="Calibri" panose="020F0502020204030204" pitchFamily="34" charset="0"/>
              </a:rPr>
              <a:t>-9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(C. </a:t>
            </a:r>
            <a:r>
              <a:rPr lang="en-US" dirty="0" err="1" smtClean="0">
                <a:latin typeface="Calibri" panose="020F0502020204030204" pitchFamily="34" charset="0"/>
              </a:rPr>
              <a:t>Smorra</a:t>
            </a:r>
            <a:r>
              <a:rPr lang="en-US" dirty="0" smtClean="0">
                <a:latin typeface="Calibri" panose="020F0502020204030204" pitchFamily="34" charset="0"/>
              </a:rPr>
              <a:t> et al. (BASE), Nature 2017)</a:t>
            </a:r>
          </a:p>
          <a:p>
            <a:pPr lvl="0"/>
            <a:r>
              <a:rPr lang="en-US" sz="2400" dirty="0" smtClean="0"/>
              <a:t>                        </a:t>
            </a:r>
            <a:r>
              <a:rPr lang="en-US" sz="2400" dirty="0" err="1" smtClean="0"/>
              <a:t>hfs</a:t>
            </a:r>
            <a:r>
              <a:rPr lang="en-US" sz="2400" dirty="0" smtClean="0"/>
              <a:t> of     : </a:t>
            </a:r>
            <a:r>
              <a:rPr lang="en-US" sz="2400" dirty="0" smtClean="0">
                <a:latin typeface="Calibri" panose="020F0502020204030204" pitchFamily="34" charset="0"/>
              </a:rPr>
              <a:t>±4×10</a:t>
            </a:r>
            <a:r>
              <a:rPr lang="en-US" sz="2400" baseline="30000" dirty="0" smtClean="0">
                <a:latin typeface="Calibri" panose="020F0502020204030204" pitchFamily="34" charset="0"/>
              </a:rPr>
              <a:t>-4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(M. Ahmadi 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et al. 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(ALPHA), 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Nature 2017)</a:t>
            </a:r>
          </a:p>
          <a:p>
            <a:pPr lvl="0"/>
            <a:r>
              <a:rPr lang="en-US" sz="2400" dirty="0" smtClean="0"/>
              <a:t>           + prospects for 10</a:t>
            </a:r>
            <a:r>
              <a:rPr lang="en-US" sz="2400" baseline="30000" dirty="0" smtClean="0"/>
              <a:t>-6</a:t>
            </a:r>
            <a:r>
              <a:rPr lang="en-US" sz="2400" dirty="0" smtClean="0"/>
              <a:t> 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(M.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Diermaier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 et 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al. (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ASACUSA), Nature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Commun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. 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2017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)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507999"/>
              </p:ext>
            </p:extLst>
          </p:nvPr>
        </p:nvGraphicFramePr>
        <p:xfrm>
          <a:off x="1906592" y="5208852"/>
          <a:ext cx="33655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6" name="Équation" r:id="rId7" imgW="203040" imgH="253800" progId="Equation.3">
                  <p:embed/>
                </p:oleObj>
              </mc:Choice>
              <mc:Fallback>
                <p:oleObj name="Équation" r:id="rId7" imgW="2030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06592" y="5208852"/>
                        <a:ext cx="336550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639666"/>
              </p:ext>
            </p:extLst>
          </p:nvPr>
        </p:nvGraphicFramePr>
        <p:xfrm>
          <a:off x="2719169" y="5551205"/>
          <a:ext cx="293687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" name="Équation" r:id="rId9" imgW="177480" imgH="203040" progId="Equation.3">
                  <p:embed/>
                </p:oleObj>
              </mc:Choice>
              <mc:Fallback>
                <p:oleObj name="Équation" r:id="rId9" imgW="1774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719169" y="5551205"/>
                        <a:ext cx="293687" cy="33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826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 smtClean="0"/>
              <a:t>CPT test #3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755576" y="1196752"/>
            <a:ext cx="3612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Ro-vibrational transitions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982217" y="2160143"/>
            <a:ext cx="457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400"/>
              <a:t>+2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23528" y="2518918"/>
            <a:ext cx="89319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i="1" dirty="0" smtClean="0"/>
              <a:t>v</a:t>
            </a:r>
            <a:r>
              <a:rPr lang="en-US" altLang="fr-FR" sz="2000" dirty="0" smtClean="0"/>
              <a:t>=1</a:t>
            </a:r>
            <a:r>
              <a:rPr lang="en-US" altLang="fr-FR" sz="2000" dirty="0"/>
              <a:t>, </a:t>
            </a:r>
          </a:p>
          <a:p>
            <a:r>
              <a:rPr lang="en-US" altLang="fr-FR" sz="2000" i="1" dirty="0"/>
              <a:t>N</a:t>
            </a:r>
            <a:r>
              <a:rPr lang="en-US" altLang="fr-FR" sz="2000" dirty="0"/>
              <a:t>=2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99728" y="5436743"/>
            <a:ext cx="89319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i="1" dirty="0" smtClean="0"/>
              <a:t>v</a:t>
            </a:r>
            <a:r>
              <a:rPr lang="en-US" altLang="fr-FR" sz="2000" dirty="0" smtClean="0"/>
              <a:t>=0</a:t>
            </a:r>
            <a:r>
              <a:rPr lang="en-US" altLang="fr-FR" sz="2000" dirty="0"/>
              <a:t>, </a:t>
            </a:r>
          </a:p>
          <a:p>
            <a:r>
              <a:rPr lang="en-US" altLang="fr-FR" sz="2000" i="1" dirty="0"/>
              <a:t>N</a:t>
            </a:r>
            <a:r>
              <a:rPr lang="en-US" altLang="fr-FR" sz="2000" dirty="0"/>
              <a:t>=2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245492" y="1732806"/>
            <a:ext cx="517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M</a:t>
            </a:r>
            <a:r>
              <a:rPr lang="en-US" altLang="fr-FR" sz="2000" baseline="-25000" dirty="0"/>
              <a:t>S</a:t>
            </a:r>
            <a:endParaRPr lang="en-US" altLang="fr-FR" sz="2000" dirty="0"/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180405" y="2236343"/>
            <a:ext cx="582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800"/>
              <a:t>1/2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001017" y="3542856"/>
            <a:ext cx="771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800"/>
              <a:t>−1/2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153417" y="4979543"/>
            <a:ext cx="5826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800"/>
              <a:t>1/2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067692" y="6362256"/>
            <a:ext cx="771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800"/>
              <a:t>−1/2</a:t>
            </a: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982217" y="1732806"/>
            <a:ext cx="5286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/>
              <a:t>M</a:t>
            </a:r>
            <a:r>
              <a:rPr lang="en-US" altLang="fr-FR" sz="2000" baseline="-25000"/>
              <a:t>N</a:t>
            </a: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2982217" y="4976368"/>
            <a:ext cx="457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400"/>
              <a:t>+2</a:t>
            </a: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869505" y="5512943"/>
            <a:ext cx="1179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800"/>
              <a:t>140 GHz</a:t>
            </a:r>
          </a:p>
        </p:txBody>
      </p:sp>
      <p:pic>
        <p:nvPicPr>
          <p:cNvPr id="20" name="Picture 18" descr="VibrationalTransitionDiagram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217" y="2236343"/>
            <a:ext cx="11096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139952" y="2047895"/>
            <a:ext cx="4681602" cy="350865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fr-FR" sz="2000" dirty="0"/>
              <a:t>Change in </a:t>
            </a:r>
            <a:r>
              <a:rPr lang="en-US" altLang="fr-FR" sz="2000" i="1" dirty="0"/>
              <a:t>e</a:t>
            </a:r>
            <a:r>
              <a:rPr lang="en-US" altLang="fr-FR" sz="2000" i="1" baseline="30000" dirty="0"/>
              <a:t>±</a:t>
            </a:r>
            <a:r>
              <a:rPr lang="en-US" altLang="fr-FR" sz="2000" dirty="0"/>
              <a:t> spin-flip frequency</a:t>
            </a:r>
          </a:p>
          <a:p>
            <a:r>
              <a:rPr lang="en-US" altLang="fr-FR" sz="2000" dirty="0"/>
              <a:t> </a:t>
            </a:r>
            <a:r>
              <a:rPr lang="en-US" altLang="fr-FR" sz="2000" dirty="0" smtClean="0"/>
              <a:t>   signals </a:t>
            </a:r>
            <a:r>
              <a:rPr lang="en-US" altLang="fr-FR" sz="2000" dirty="0"/>
              <a:t>vibrational </a:t>
            </a:r>
            <a:r>
              <a:rPr lang="en-US" altLang="fr-FR" sz="2000" dirty="0" smtClean="0"/>
              <a:t>transition</a:t>
            </a:r>
          </a:p>
          <a:p>
            <a:endParaRPr lang="en-US" altLang="fr-FR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fr-FR" sz="2000" dirty="0" smtClean="0"/>
              <a:t>Ion cooling to reach Lamb-</a:t>
            </a:r>
            <a:r>
              <a:rPr lang="en-US" altLang="fr-FR" sz="2000" dirty="0" err="1" smtClean="0"/>
              <a:t>Dicke</a:t>
            </a:r>
            <a:r>
              <a:rPr lang="en-US" altLang="fr-FR" sz="2000" dirty="0" smtClean="0"/>
              <a:t> regime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fr-FR" sz="2000" dirty="0" smtClean="0"/>
          </a:p>
          <a:p>
            <a:r>
              <a:rPr lang="en-US" altLang="fr-FR" sz="2000" dirty="0"/>
              <a:t> </a:t>
            </a:r>
            <a:r>
              <a:rPr lang="en-US" altLang="fr-FR" sz="2000" dirty="0" smtClean="0"/>
              <a:t>   </a:t>
            </a:r>
            <a:r>
              <a:rPr lang="en-US" altLang="fr-FR" sz="1800" dirty="0" smtClean="0"/>
              <a:t>(Image current cooling + dilution</a:t>
            </a:r>
            <a:endParaRPr lang="en-US" altLang="fr-FR" sz="1800" dirty="0"/>
          </a:p>
          <a:p>
            <a:r>
              <a:rPr lang="en-US" altLang="fr-FR" sz="1800" dirty="0" smtClean="0"/>
              <a:t>      refrigerator </a:t>
            </a:r>
            <a:r>
              <a:rPr lang="en-US" altLang="fr-FR" sz="1800" dirty="0" smtClean="0">
                <a:latin typeface="Times New Roman"/>
                <a:cs typeface="Times New Roman"/>
              </a:rPr>
              <a:t>→ </a:t>
            </a:r>
            <a:r>
              <a:rPr lang="en-US" altLang="fr-FR" sz="1800" dirty="0" smtClean="0">
                <a:ea typeface="Verdana" panose="020B0604030504040204" pitchFamily="34" charset="0"/>
                <a:cs typeface="Verdana" panose="020B0604030504040204" pitchFamily="34" charset="0"/>
              </a:rPr>
              <a:t>T = 20 </a:t>
            </a:r>
            <a:r>
              <a:rPr lang="en-US" altLang="fr-FR" sz="18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mK</a:t>
            </a:r>
            <a:r>
              <a:rPr lang="en-US" altLang="fr-FR" sz="1800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fr-FR" sz="1800" dirty="0" smtClean="0"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r>
              <a:rPr lang="en-US" altLang="fr-FR" sz="1800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fr-FR" sz="1800" dirty="0" smtClean="0">
                <a:ea typeface="Verdana" panose="020B0604030504040204" pitchFamily="34" charset="0"/>
                <a:cs typeface="Verdana" panose="020B0604030504040204" pitchFamily="34" charset="0"/>
              </a:rPr>
              <a:t>     Electrical coupling to laser-cooled</a:t>
            </a:r>
          </a:p>
          <a:p>
            <a:r>
              <a:rPr lang="en-US" altLang="fr-FR" sz="1800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fr-FR" sz="1800" dirty="0" smtClean="0">
                <a:ea typeface="Verdana" panose="020B0604030504040204" pitchFamily="34" charset="0"/>
                <a:cs typeface="Verdana" panose="020B0604030504040204" pitchFamily="34" charset="0"/>
              </a:rPr>
              <a:t>     ion in other trap;</a:t>
            </a:r>
          </a:p>
          <a:p>
            <a:r>
              <a:rPr lang="en-US" altLang="fr-FR" sz="1800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fr-FR" sz="1800" dirty="0" smtClean="0">
                <a:ea typeface="Verdana" panose="020B0604030504040204" pitchFamily="34" charset="0"/>
                <a:cs typeface="Verdana" panose="020B0604030504040204" pitchFamily="34" charset="0"/>
              </a:rPr>
              <a:t>     Sympathetic cooling with laser-   </a:t>
            </a:r>
          </a:p>
          <a:p>
            <a:r>
              <a:rPr lang="en-US" altLang="fr-FR" sz="1800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fr-FR" sz="1800" dirty="0" smtClean="0">
                <a:ea typeface="Verdana" panose="020B0604030504040204" pitchFamily="34" charset="0"/>
                <a:cs typeface="Verdana" panose="020B0604030504040204" pitchFamily="34" charset="0"/>
              </a:rPr>
              <a:t>     cooled anions)</a:t>
            </a:r>
          </a:p>
        </p:txBody>
      </p:sp>
      <p:sp>
        <p:nvSpPr>
          <p:cNvPr id="22" name="TextBox 2"/>
          <p:cNvSpPr txBox="1">
            <a:spLocks noChangeArrowheads="1"/>
          </p:cNvSpPr>
          <p:nvPr/>
        </p:nvSpPr>
        <p:spPr bwMode="auto">
          <a:xfrm>
            <a:off x="1786830" y="4217543"/>
            <a:ext cx="5095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/>
              <a:t>E2</a:t>
            </a: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1991617" y="5893943"/>
            <a:ext cx="1135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800"/>
              <a:t>initialize</a:t>
            </a:r>
          </a:p>
        </p:txBody>
      </p:sp>
      <p:sp>
        <p:nvSpPr>
          <p:cNvPr id="24" name="TextBox 4"/>
          <p:cNvSpPr txBox="1">
            <a:spLocks noChangeArrowheads="1"/>
          </p:cNvSpPr>
          <p:nvPr/>
        </p:nvSpPr>
        <p:spPr bwMode="auto">
          <a:xfrm>
            <a:off x="2738817" y="2524671"/>
            <a:ext cx="906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800" dirty="0"/>
              <a:t>detect</a:t>
            </a: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2724892" y="2857056"/>
            <a:ext cx="1179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800"/>
              <a:t>140 GHz</a:t>
            </a:r>
          </a:p>
        </p:txBody>
      </p:sp>
      <p:sp>
        <p:nvSpPr>
          <p:cNvPr id="19" name="TextBox 17"/>
          <p:cNvSpPr txBox="1">
            <a:spLocks noChangeArrowheads="1"/>
          </p:cNvSpPr>
          <p:nvPr/>
        </p:nvSpPr>
        <p:spPr bwMode="auto">
          <a:xfrm>
            <a:off x="2552798" y="4026109"/>
            <a:ext cx="1812925" cy="4000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Mid-IR Laser</a:t>
            </a:r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2552798" y="4462750"/>
            <a:ext cx="180209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 smtClean="0">
                <a:latin typeface="Symbol" panose="05050102010706020507" pitchFamily="18" charset="2"/>
              </a:rPr>
              <a:t>l</a:t>
            </a:r>
            <a:r>
              <a:rPr lang="en-US" altLang="fr-FR" sz="2000" dirty="0" smtClean="0"/>
              <a:t> = 4.58 </a:t>
            </a:r>
            <a:r>
              <a:rPr lang="en-US" altLang="fr-FR" sz="2000" dirty="0" err="1" smtClean="0"/>
              <a:t>μm</a:t>
            </a:r>
            <a:endParaRPr lang="en-US" altLang="fr-FR" sz="2000" dirty="0"/>
          </a:p>
        </p:txBody>
      </p:sp>
    </p:spTree>
    <p:extLst>
      <p:ext uri="{BB962C8B-B14F-4D97-AF65-F5344CB8AC3E}">
        <p14:creationId xmlns:p14="http://schemas.microsoft.com/office/powerpoint/2010/main" val="245891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80467" y="1616807"/>
            <a:ext cx="8004114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Estimated potential accuracy </a:t>
            </a:r>
            <a:r>
              <a:rPr lang="en-US" sz="2400" dirty="0" smtClean="0">
                <a:sym typeface="Symbol"/>
              </a:rPr>
              <a:t>10</a:t>
            </a:r>
            <a:r>
              <a:rPr lang="en-US" sz="2400" baseline="30000" dirty="0" smtClean="0">
                <a:sym typeface="Symbol"/>
              </a:rPr>
              <a:t>-15</a:t>
            </a:r>
            <a:r>
              <a:rPr lang="en-US" sz="2400" dirty="0" smtClean="0">
                <a:sym typeface="Symbol"/>
              </a:rPr>
              <a:t> i.e</a:t>
            </a:r>
            <a:r>
              <a:rPr lang="en-US" sz="2400" dirty="0">
                <a:sym typeface="Symbol"/>
              </a:rPr>
              <a:t>.  </a:t>
            </a:r>
            <a:r>
              <a:rPr lang="en-US" sz="2400" dirty="0" smtClean="0">
                <a:sym typeface="Symbol"/>
              </a:rPr>
              <a:t>2</a:t>
            </a:r>
            <a:r>
              <a:rPr lang="en-US" sz="2400" dirty="0">
                <a:sym typeface="Symbol"/>
              </a:rPr>
              <a:t>× 10</a:t>
            </a:r>
            <a:r>
              <a:rPr lang="en-US" sz="2400" baseline="30000" dirty="0">
                <a:sym typeface="Symbol"/>
              </a:rPr>
              <a:t>-15</a:t>
            </a:r>
            <a:r>
              <a:rPr lang="en-US" sz="2400" dirty="0" smtClean="0">
                <a:sym typeface="Symbol"/>
              </a:rPr>
              <a:t> on </a:t>
            </a:r>
            <a:endParaRPr lang="en-US" sz="2400" baseline="30000" dirty="0" smtClean="0">
              <a:sym typeface="Symbol"/>
            </a:endParaRPr>
          </a:p>
          <a:p>
            <a:r>
              <a:rPr lang="en-US" sz="2400" dirty="0" smtClean="0"/>
              <a:t>     and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Could reach </a:t>
            </a:r>
            <a:r>
              <a:rPr lang="en-US" sz="2400" dirty="0">
                <a:sym typeface="Symbol"/>
              </a:rPr>
              <a:t> </a:t>
            </a:r>
            <a:r>
              <a:rPr lang="en-US" sz="2400" dirty="0" smtClean="0">
                <a:sym typeface="Symbol"/>
              </a:rPr>
              <a:t>10</a:t>
            </a:r>
            <a:r>
              <a:rPr lang="en-US" sz="2400" baseline="30000" dirty="0" smtClean="0">
                <a:sym typeface="Symbol"/>
              </a:rPr>
              <a:t>-17</a:t>
            </a:r>
            <a:r>
              <a:rPr lang="en-US" sz="2400" dirty="0" smtClean="0"/>
              <a:t> using quantum-logic spectroscopy</a:t>
            </a:r>
          </a:p>
          <a:p>
            <a:r>
              <a:rPr lang="en-US" sz="2400" dirty="0" smtClean="0"/>
              <a:t>     in an RF trap (similar to the GBAR precision trap)</a:t>
            </a:r>
          </a:p>
          <a:p>
            <a:r>
              <a:rPr lang="en-US" dirty="0"/>
              <a:t> </a:t>
            </a:r>
            <a:r>
              <a:rPr lang="en-US" dirty="0" smtClean="0"/>
              <a:t>      estimates for H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+</a:t>
            </a:r>
            <a:r>
              <a:rPr lang="en-US" dirty="0" smtClean="0"/>
              <a:t> : S. Schiller et al, PRL 2014 ; J.-Ph. Karr, J. Mol. </a:t>
            </a:r>
            <a:r>
              <a:rPr lang="en-US" dirty="0" err="1" smtClean="0"/>
              <a:t>Spectrosc</a:t>
            </a:r>
            <a:r>
              <a:rPr lang="en-US" dirty="0" smtClean="0"/>
              <a:t>. 2014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fr-FR" sz="2400" dirty="0"/>
              <a:t>H</a:t>
            </a:r>
            <a:r>
              <a:rPr lang="en-US" altLang="fr-FR" sz="2400" baseline="-25000" dirty="0"/>
              <a:t>2</a:t>
            </a:r>
            <a:r>
              <a:rPr lang="en-US" altLang="fr-FR" sz="2400" baseline="30000" dirty="0"/>
              <a:t>−</a:t>
            </a:r>
            <a:r>
              <a:rPr lang="en-US" altLang="fr-FR" sz="2400" dirty="0"/>
              <a:t>/H</a:t>
            </a:r>
            <a:r>
              <a:rPr lang="en-US" altLang="fr-FR" sz="2400" baseline="-25000" dirty="0"/>
              <a:t>2</a:t>
            </a:r>
            <a:r>
              <a:rPr lang="en-US" altLang="fr-FR" sz="2400" baseline="30000" dirty="0" smtClean="0"/>
              <a:t>+</a:t>
            </a:r>
            <a:r>
              <a:rPr lang="en-US" altLang="fr-FR" sz="2400" dirty="0" smtClean="0"/>
              <a:t> spectroscopy is </a:t>
            </a:r>
            <a:r>
              <a:rPr lang="en-US" altLang="fr-FR" sz="2400" dirty="0" smtClean="0">
                <a:solidFill>
                  <a:srgbClr val="FF0000"/>
                </a:solidFill>
                <a:sym typeface="Symbol"/>
              </a:rPr>
              <a:t></a:t>
            </a:r>
            <a:r>
              <a:rPr lang="en-US" altLang="fr-FR" sz="2400" dirty="0" smtClean="0">
                <a:solidFill>
                  <a:srgbClr val="FF0000"/>
                </a:solidFill>
              </a:rPr>
              <a:t>10</a:t>
            </a:r>
            <a:r>
              <a:rPr lang="en-US" altLang="fr-FR" sz="2400" baseline="30000" dirty="0" smtClean="0">
                <a:solidFill>
                  <a:srgbClr val="FF0000"/>
                </a:solidFill>
              </a:rPr>
              <a:t>3</a:t>
            </a:r>
            <a:r>
              <a:rPr lang="en-US" altLang="fr-FR" sz="2400" dirty="0" smtClean="0">
                <a:solidFill>
                  <a:srgbClr val="FF0000"/>
                </a:solidFill>
              </a:rPr>
              <a:t> times more sensitive </a:t>
            </a:r>
            <a:r>
              <a:rPr lang="en-US" altLang="fr-FR" sz="2400" dirty="0" smtClean="0"/>
              <a:t>than</a:t>
            </a:r>
          </a:p>
          <a:p>
            <a:r>
              <a:rPr lang="en-US" altLang="fr-FR" sz="2400" dirty="0"/>
              <a:t> </a:t>
            </a:r>
            <a:r>
              <a:rPr lang="en-US" altLang="fr-FR" sz="2400" dirty="0" smtClean="0"/>
              <a:t>    H / H to the mass ratios</a:t>
            </a:r>
          </a:p>
          <a:p>
            <a:endParaRPr lang="en-US" altLang="fr-FR" sz="2400" dirty="0"/>
          </a:p>
          <a:p>
            <a:r>
              <a:rPr lang="en-US" altLang="fr-FR" sz="2400" dirty="0" smtClean="0"/>
              <a:t> State of art: 1S-2S transition</a:t>
            </a:r>
          </a:p>
          <a:p>
            <a:r>
              <a:rPr lang="en-US" altLang="fr-FR" sz="2400" dirty="0"/>
              <a:t> </a:t>
            </a:r>
            <a:r>
              <a:rPr lang="en-US" altLang="fr-FR" sz="2400" dirty="0" smtClean="0"/>
              <a:t>    in H </a:t>
            </a:r>
            <a:r>
              <a:rPr lang="en-US" sz="2400" dirty="0" smtClean="0">
                <a:latin typeface="Calibri" panose="020F0502020204030204" pitchFamily="34" charset="0"/>
              </a:rPr>
              <a:t>±2×10</a:t>
            </a:r>
            <a:r>
              <a:rPr lang="en-US" sz="2400" baseline="30000" dirty="0" smtClean="0">
                <a:latin typeface="Calibri" panose="020F0502020204030204" pitchFamily="34" charset="0"/>
              </a:rPr>
              <a:t>-12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(M. Ahmadi et al. (ALPHA), Nature 2018)</a:t>
            </a:r>
          </a:p>
          <a:p>
            <a:r>
              <a:rPr lang="en-US" altLang="fr-FR" sz="2400" dirty="0">
                <a:latin typeface="Calibri" panose="020F0502020204030204" pitchFamily="34" charset="0"/>
              </a:rPr>
              <a:t> </a:t>
            </a:r>
            <a:r>
              <a:rPr lang="en-US" altLang="fr-FR" sz="2400" dirty="0" smtClean="0">
                <a:latin typeface="Calibri" panose="020F0502020204030204" pitchFamily="34" charset="0"/>
              </a:rPr>
              <a:t>    in H </a:t>
            </a:r>
            <a:r>
              <a:rPr lang="en-US" sz="2400" dirty="0" smtClean="0">
                <a:latin typeface="Calibri" panose="020F0502020204030204" pitchFamily="34" charset="0"/>
              </a:rPr>
              <a:t>±4×10</a:t>
            </a:r>
            <a:r>
              <a:rPr lang="en-US" sz="2400" baseline="30000" dirty="0" smtClean="0">
                <a:latin typeface="Calibri" panose="020F0502020204030204" pitchFamily="34" charset="0"/>
              </a:rPr>
              <a:t>-15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(C. </a:t>
            </a:r>
            <a:r>
              <a:rPr lang="en-US" dirty="0" err="1" smtClean="0">
                <a:latin typeface="Calibri" panose="020F0502020204030204" pitchFamily="34" charset="0"/>
              </a:rPr>
              <a:t>Parthey</a:t>
            </a:r>
            <a:r>
              <a:rPr lang="en-US" dirty="0" smtClean="0">
                <a:latin typeface="Calibri" panose="020F0502020204030204" pitchFamily="34" charset="0"/>
              </a:rPr>
              <a:t> et al., PRL 2011)</a:t>
            </a:r>
            <a:endParaRPr lang="en-US" altLang="fr-FR" dirty="0" smtClean="0"/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966694" y="5364670"/>
            <a:ext cx="4780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 smtClean="0"/>
              <a:t>−</a:t>
            </a:r>
            <a:endParaRPr lang="en-US" altLang="fr-FR" sz="2800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 smtClean="0"/>
              <a:t>CPT test #3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4754" y="3901051"/>
            <a:ext cx="477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/>
              <a:t>−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70755" y="4269637"/>
            <a:ext cx="477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 smtClean="0"/>
              <a:t>−</a:t>
            </a:r>
            <a:endParaRPr lang="en-US" altLang="fr-FR" sz="2800" dirty="0"/>
          </a:p>
        </p:txBody>
      </p:sp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587039"/>
              </p:ext>
            </p:extLst>
          </p:nvPr>
        </p:nvGraphicFramePr>
        <p:xfrm>
          <a:off x="1301211" y="2023473"/>
          <a:ext cx="1327150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4" name="Équation" r:id="rId3" imgW="799920" imgH="228600" progId="Equation.3">
                  <p:embed/>
                </p:oleObj>
              </mc:Choice>
              <mc:Fallback>
                <p:oleObj name="Équation" r:id="rId3" imgW="7999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01211" y="2023473"/>
                        <a:ext cx="1327150" cy="379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e 13"/>
          <p:cNvGrpSpPr/>
          <p:nvPr/>
        </p:nvGrpSpPr>
        <p:grpSpPr>
          <a:xfrm>
            <a:off x="7277298" y="1565338"/>
            <a:ext cx="1327150" cy="481895"/>
            <a:chOff x="4653061" y="4595503"/>
            <a:chExt cx="1327150" cy="481895"/>
          </a:xfrm>
        </p:grpSpPr>
        <p:graphicFrame>
          <p:nvGraphicFramePr>
            <p:cNvPr id="15" name="Obje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6917188"/>
                </p:ext>
              </p:extLst>
            </p:nvPr>
          </p:nvGraphicFramePr>
          <p:xfrm>
            <a:off x="4653061" y="4697985"/>
            <a:ext cx="1327150" cy="379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65" name="Équation" r:id="rId5" imgW="799920" imgH="228600" progId="Equation.3">
                    <p:embed/>
                  </p:oleObj>
                </mc:Choice>
                <mc:Fallback>
                  <p:oleObj name="Équation" r:id="rId5" imgW="7999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653061" y="4697985"/>
                          <a:ext cx="1327150" cy="3794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Box 5"/>
            <p:cNvSpPr txBox="1">
              <a:spLocks noChangeArrowheads="1"/>
            </p:cNvSpPr>
            <p:nvPr/>
          </p:nvSpPr>
          <p:spPr bwMode="auto">
            <a:xfrm>
              <a:off x="5576498" y="4595503"/>
              <a:ext cx="3946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r>
                <a:rPr lang="en-US" altLang="fr-FR" sz="2000" dirty="0"/>
                <a:t>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451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produce H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-</a:t>
            </a:r>
            <a:r>
              <a:rPr lang="en-US" dirty="0" smtClean="0"/>
              <a:t> ?</a:t>
            </a:r>
            <a:endParaRPr lang="en-US" dirty="0"/>
          </a:p>
        </p:txBody>
      </p:sp>
      <p:grpSp>
        <p:nvGrpSpPr>
          <p:cNvPr id="6" name="Groupe 5"/>
          <p:cNvGrpSpPr/>
          <p:nvPr/>
        </p:nvGrpSpPr>
        <p:grpSpPr>
          <a:xfrm>
            <a:off x="1979712" y="2492896"/>
            <a:ext cx="5037115" cy="2172426"/>
            <a:chOff x="2077358" y="1700808"/>
            <a:chExt cx="5037115" cy="2172426"/>
          </a:xfrm>
        </p:grpSpPr>
        <p:pic>
          <p:nvPicPr>
            <p:cNvPr id="4" name="Picture 3" descr="ProductionReactions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1" t="29264" r="17612" b="7464"/>
            <a:stretch/>
          </p:blipFill>
          <p:spPr bwMode="auto">
            <a:xfrm>
              <a:off x="2123728" y="1700808"/>
              <a:ext cx="4990745" cy="2153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077358" y="3369178"/>
              <a:ext cx="3384376" cy="50405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5825414" y="260648"/>
            <a:ext cx="5629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dirty="0"/>
              <a:t>−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71600" y="6525344"/>
            <a:ext cx="728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Edmund Myers, LEAP 2018 Paris, edited for Jean-Philippe Karr for presentation to GBAR Nov 2018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591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3635896" y="5288188"/>
            <a:ext cx="4032448" cy="400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990600" y="3505200"/>
            <a:ext cx="6535764" cy="152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Inject H</a:t>
            </a:r>
            <a:r>
              <a:rPr lang="en-US" altLang="fr-FR" sz="2000" baseline="30000" dirty="0"/>
              <a:t>+</a:t>
            </a:r>
            <a:r>
              <a:rPr lang="en-US" altLang="fr-FR" sz="2000" dirty="0"/>
              <a:t> into p plasma, </a:t>
            </a:r>
            <a:r>
              <a:rPr lang="en-US" altLang="fr-FR" sz="2000" i="1" dirty="0"/>
              <a:t>n</a:t>
            </a:r>
            <a:r>
              <a:rPr lang="en-US" altLang="fr-FR" sz="2000" dirty="0"/>
              <a:t> = 10</a:t>
            </a:r>
            <a:r>
              <a:rPr lang="en-US" altLang="fr-FR" sz="2000" baseline="30000" dirty="0"/>
              <a:t>6</a:t>
            </a:r>
            <a:r>
              <a:rPr lang="en-US" altLang="fr-FR" sz="2000" dirty="0"/>
              <a:t> cm</a:t>
            </a:r>
            <a:r>
              <a:rPr lang="en-US" altLang="fr-FR" sz="2000" baseline="30000" dirty="0"/>
              <a:t>-3</a:t>
            </a:r>
            <a:r>
              <a:rPr lang="en-US" altLang="fr-FR" sz="2000" dirty="0"/>
              <a:t>, </a:t>
            </a:r>
            <a:r>
              <a:rPr lang="en-US" altLang="fr-FR" sz="2000" i="1" dirty="0"/>
              <a:t>T </a:t>
            </a:r>
            <a:r>
              <a:rPr lang="en-US" altLang="fr-FR" sz="2000" dirty="0"/>
              <a:t>= 100K:</a:t>
            </a:r>
          </a:p>
          <a:p>
            <a:r>
              <a:rPr lang="en-US" altLang="fr-FR" sz="2000" dirty="0"/>
              <a:t>Total reaction rate </a:t>
            </a:r>
            <a:r>
              <a:rPr lang="en-US" altLang="fr-FR" sz="2000" i="1" dirty="0"/>
              <a:t>R</a:t>
            </a:r>
            <a:r>
              <a:rPr lang="en-US" altLang="fr-FR" sz="2000" dirty="0"/>
              <a:t> = 0.25 s</a:t>
            </a:r>
            <a:r>
              <a:rPr lang="en-US" altLang="fr-FR" sz="2000" baseline="30000" dirty="0"/>
              <a:t>-1</a:t>
            </a:r>
            <a:r>
              <a:rPr lang="en-US" altLang="fr-FR" sz="2000" dirty="0"/>
              <a:t>, </a:t>
            </a:r>
          </a:p>
          <a:p>
            <a:r>
              <a:rPr lang="en-US" altLang="fr-FR" sz="2000" dirty="0"/>
              <a:t>with 1/180 branching ratio for making  H</a:t>
            </a:r>
            <a:r>
              <a:rPr lang="en-US" altLang="fr-FR" sz="2000" baseline="-25000" dirty="0"/>
              <a:t>2</a:t>
            </a:r>
            <a:r>
              <a:rPr lang="en-US" altLang="fr-FR" sz="2000" baseline="30000" dirty="0" smtClean="0"/>
              <a:t>−</a:t>
            </a:r>
            <a:endParaRPr lang="en-US" altLang="fr-FR" sz="2000" dirty="0" smtClean="0"/>
          </a:p>
          <a:p>
            <a:endParaRPr lang="en-US" altLang="fr-FR" sz="2000" baseline="30000" dirty="0"/>
          </a:p>
          <a:p>
            <a:r>
              <a:rPr lang="en-US" altLang="fr-FR" sz="2000" dirty="0" smtClean="0">
                <a:sym typeface="Symbol"/>
              </a:rPr>
              <a:t> Expect 1 </a:t>
            </a:r>
            <a:r>
              <a:rPr lang="en-US" altLang="fr-FR" sz="2000" dirty="0"/>
              <a:t>H</a:t>
            </a:r>
            <a:r>
              <a:rPr lang="en-US" altLang="fr-FR" sz="2000" baseline="-25000" dirty="0"/>
              <a:t>2</a:t>
            </a:r>
            <a:r>
              <a:rPr lang="en-US" altLang="fr-FR" sz="2000" baseline="30000" dirty="0"/>
              <a:t>−</a:t>
            </a:r>
            <a:r>
              <a:rPr lang="en-US" altLang="fr-FR" sz="2000" dirty="0" smtClean="0">
                <a:sym typeface="Symbol"/>
              </a:rPr>
              <a:t> for every 180 H</a:t>
            </a:r>
            <a:r>
              <a:rPr lang="en-US" altLang="fr-FR" sz="2000" baseline="30000" dirty="0" smtClean="0">
                <a:sym typeface="Symbol"/>
              </a:rPr>
              <a:t>+</a:t>
            </a:r>
            <a:endParaRPr lang="en-US" altLang="fr-FR" sz="2000" baseline="30000" dirty="0" smtClean="0"/>
          </a:p>
        </p:txBody>
      </p:sp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4813662" y="4419149"/>
            <a:ext cx="477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/>
              <a:t>−</a:t>
            </a:r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6003614" y="3910648"/>
            <a:ext cx="477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/>
              <a:t>−</a:t>
            </a: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-</a:t>
            </a:r>
            <a:r>
              <a:rPr lang="en-US" dirty="0" smtClean="0"/>
              <a:t> production: estimates</a:t>
            </a:r>
            <a:endParaRPr lang="en-US" dirty="0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602580" y="277740"/>
            <a:ext cx="5629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dirty="0"/>
              <a:t>−</a:t>
            </a:r>
          </a:p>
        </p:txBody>
      </p:sp>
      <p:pic>
        <p:nvPicPr>
          <p:cNvPr id="6" name="Picture 8" descr="ProductionbyHbar+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56" y="1605855"/>
            <a:ext cx="3365500" cy="76041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Screen shot 2018-03-07 at 2.05.2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03" y="2577405"/>
            <a:ext cx="2971800" cy="5270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4726756" y="1656655"/>
            <a:ext cx="3949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800"/>
              <a:t>σ = 6 x 10</a:t>
            </a:r>
            <a:r>
              <a:rPr lang="en-US" altLang="fr-FR" sz="1800" baseline="30000"/>
              <a:t>-15 </a:t>
            </a:r>
            <a:r>
              <a:rPr lang="en-US" altLang="fr-FR" sz="1800"/>
              <a:t>cm</a:t>
            </a:r>
            <a:r>
              <a:rPr lang="en-US" altLang="fr-FR" sz="1800" baseline="30000"/>
              <a:t>2</a:t>
            </a:r>
            <a:r>
              <a:rPr lang="en-US" altLang="fr-FR" sz="1800"/>
              <a:t> at 0.01 eV</a:t>
            </a:r>
          </a:p>
          <a:p>
            <a:r>
              <a:rPr lang="en-US" altLang="fr-FR" sz="1800"/>
              <a:t>X. Urbain et al. J. Phys B (1986)</a:t>
            </a:r>
            <a:endParaRPr lang="en-US" altLang="fr-FR" sz="1800" baseline="30000"/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4650556" y="2494855"/>
            <a:ext cx="3886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800" dirty="0"/>
              <a:t>σ = 1.1 x 10</a:t>
            </a:r>
            <a:r>
              <a:rPr lang="en-US" altLang="fr-FR" sz="1800" baseline="30000" dirty="0"/>
              <a:t>-12 </a:t>
            </a:r>
            <a:r>
              <a:rPr lang="en-US" altLang="fr-FR" sz="1800" dirty="0"/>
              <a:t>cm</a:t>
            </a:r>
            <a:r>
              <a:rPr lang="en-US" altLang="fr-FR" sz="1800" baseline="30000" dirty="0"/>
              <a:t>2</a:t>
            </a:r>
            <a:r>
              <a:rPr lang="en-US" altLang="fr-FR" sz="1800" dirty="0"/>
              <a:t> at 0.01 eV</a:t>
            </a:r>
          </a:p>
          <a:p>
            <a:r>
              <a:rPr lang="en-US" altLang="fr-FR" sz="1800" dirty="0"/>
              <a:t>M. </a:t>
            </a:r>
            <a:r>
              <a:rPr lang="en-US" altLang="fr-FR" sz="1800" dirty="0" err="1"/>
              <a:t>Stenrup</a:t>
            </a:r>
            <a:r>
              <a:rPr lang="en-US" altLang="fr-FR" sz="1800" dirty="0"/>
              <a:t> et al. PRA (2009)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07504" y="2628681"/>
            <a:ext cx="1335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But also: </a:t>
            </a:r>
            <a:endParaRPr lang="en-US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971600" y="6525344"/>
            <a:ext cx="728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Edmund Myers, LEAP 2018 Paris, edited for Jean-Philippe Karr for presentation to GBAR Nov 2018</a:t>
            </a:r>
            <a:endParaRPr lang="en-US" sz="1400" dirty="0"/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1772234" y="3302076"/>
            <a:ext cx="477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/>
              <a:t>−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2785832" y="3414087"/>
            <a:ext cx="3946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2473478" y="4415263"/>
            <a:ext cx="477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/>
              <a:t>−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032058" y="5288188"/>
            <a:ext cx="6914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 2017 meeting: 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 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1 H</a:t>
            </a:r>
            <a:r>
              <a:rPr lang="en-US" sz="20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+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/hour  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  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1 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H</a:t>
            </a:r>
            <a:r>
              <a:rPr lang="en-US" sz="20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2</a:t>
            </a:r>
            <a:r>
              <a:rPr lang="en-US" sz="20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−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/week ! </a:t>
            </a: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4002471" y="5076638"/>
            <a:ext cx="477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/>
              <a:t>−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017646" y="5076638"/>
            <a:ext cx="477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/>
              <a:t>−</a:t>
            </a:r>
          </a:p>
        </p:txBody>
      </p:sp>
    </p:spTree>
    <p:extLst>
      <p:ext uri="{BB962C8B-B14F-4D97-AF65-F5344CB8AC3E}">
        <p14:creationId xmlns:p14="http://schemas.microsoft.com/office/powerpoint/2010/main" val="281962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" descr="H2+RotLevelsPil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59785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6169104" y="4325676"/>
            <a:ext cx="1404000" cy="3274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State initialization ?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971600" y="6525344"/>
            <a:ext cx="728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Edmund Myers, LEAP 2018 Paris, edited for Jean-Philippe Karr for presentation to GBAR Nov 2018</a:t>
            </a:r>
            <a:endParaRPr lang="en-US" sz="1400" dirty="0"/>
          </a:p>
        </p:txBody>
      </p:sp>
      <p:pic>
        <p:nvPicPr>
          <p:cNvPr id="23" name="Picture 8" descr="ProductionbyHbar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340768"/>
            <a:ext cx="3365500" cy="76041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2147480" y="3027600"/>
            <a:ext cx="4872792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5468349" y="3680676"/>
            <a:ext cx="31331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Energetically allowed states:</a:t>
            </a:r>
          </a:p>
          <a:p>
            <a:pPr algn="ctr"/>
            <a:r>
              <a:rPr lang="en-US" sz="2000" dirty="0" smtClean="0"/>
              <a:t>v ≤ 8, N ≤ 27</a:t>
            </a:r>
          </a:p>
          <a:p>
            <a:pPr algn="ctr"/>
            <a:r>
              <a:rPr lang="en-US" sz="2000" dirty="0" smtClean="0"/>
              <a:t>with low v, high N favored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9997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Motivations</a:t>
            </a:r>
            <a:endParaRPr lang="fr-FR" sz="3200" dirty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323528" y="1340768"/>
            <a:ext cx="78832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fr-FR" sz="2000" dirty="0"/>
              <a:t>H</a:t>
            </a:r>
            <a:r>
              <a:rPr lang="en-US" altLang="fr-FR" sz="2000" baseline="-25000" dirty="0"/>
              <a:t>2</a:t>
            </a:r>
            <a:r>
              <a:rPr lang="en-US" altLang="fr-FR" sz="2000" baseline="30000" dirty="0"/>
              <a:t>−</a:t>
            </a:r>
            <a:r>
              <a:rPr lang="en-US" altLang="fr-FR" sz="2000" dirty="0"/>
              <a:t> </a:t>
            </a:r>
            <a:r>
              <a:rPr lang="en-US" altLang="fr-FR" sz="2000" dirty="0" smtClean="0"/>
              <a:t>is </a:t>
            </a:r>
            <a:r>
              <a:rPr lang="en-US" altLang="fr-FR" sz="2000" dirty="0"/>
              <a:t>the simplest </a:t>
            </a:r>
            <a:r>
              <a:rPr lang="en-US" altLang="fr-FR" sz="2000" dirty="0" smtClean="0"/>
              <a:t>antimatter </a:t>
            </a:r>
            <a:r>
              <a:rPr lang="en-US" altLang="fr-FR" sz="2000" b="1" dirty="0" smtClean="0">
                <a:solidFill>
                  <a:srgbClr val="FF0000"/>
                </a:solidFill>
              </a:rPr>
              <a:t>ion</a:t>
            </a:r>
            <a:r>
              <a:rPr lang="en-US" altLang="fr-FR" sz="2000" dirty="0" smtClean="0"/>
              <a:t> on which</a:t>
            </a:r>
          </a:p>
          <a:p>
            <a:r>
              <a:rPr lang="en-US" altLang="fr-FR" sz="2000" dirty="0"/>
              <a:t> </a:t>
            </a:r>
            <a:r>
              <a:rPr lang="en-US" altLang="fr-FR" sz="2000" dirty="0" smtClean="0"/>
              <a:t>   spectroscopy can be performed.</a:t>
            </a:r>
          </a:p>
          <a:p>
            <a:r>
              <a:rPr lang="en-US" altLang="fr-FR" sz="2000" dirty="0" smtClean="0"/>
              <a:t>    (reminder: H</a:t>
            </a:r>
            <a:r>
              <a:rPr lang="en-US" altLang="fr-FR" sz="2000" baseline="30000" dirty="0" smtClean="0"/>
              <a:t>+ </a:t>
            </a:r>
            <a:r>
              <a:rPr lang="en-US" altLang="fr-FR" sz="2000" dirty="0" smtClean="0"/>
              <a:t>has only one bound state)</a:t>
            </a:r>
          </a:p>
          <a:p>
            <a:endParaRPr lang="en-US" altLang="fr-FR" sz="1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fr-FR" sz="2000" dirty="0" smtClean="0"/>
              <a:t>A single ion can be stored for months in a Penning trap</a:t>
            </a:r>
          </a:p>
          <a:p>
            <a:r>
              <a:rPr lang="en-US" altLang="fr-FR" sz="2000" dirty="0"/>
              <a:t> </a:t>
            </a:r>
            <a:r>
              <a:rPr lang="en-US" altLang="fr-FR" sz="2000" dirty="0" smtClean="0"/>
              <a:t>   (cf. BASE experiment: antiproton g-factor)</a:t>
            </a:r>
          </a:p>
          <a:p>
            <a:endParaRPr lang="en-US" alt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fr-FR" sz="2000" dirty="0" smtClean="0"/>
              <a:t>Spectroscopy of H</a:t>
            </a:r>
            <a:r>
              <a:rPr lang="en-US" altLang="fr-FR" sz="2000" baseline="-25000" dirty="0" smtClean="0"/>
              <a:t>2</a:t>
            </a:r>
            <a:r>
              <a:rPr lang="en-US" altLang="fr-FR" sz="2000" baseline="30000" dirty="0" smtClean="0"/>
              <a:t>−</a:t>
            </a:r>
            <a:r>
              <a:rPr lang="en-US" altLang="fr-FR" sz="2000" dirty="0" smtClean="0"/>
              <a:t>/H</a:t>
            </a:r>
            <a:r>
              <a:rPr lang="en-US" altLang="fr-FR" sz="2000" baseline="-25000" dirty="0" smtClean="0"/>
              <a:t>2</a:t>
            </a:r>
            <a:r>
              <a:rPr lang="en-US" altLang="fr-FR" sz="2000" baseline="30000" dirty="0" smtClean="0"/>
              <a:t>+</a:t>
            </a:r>
            <a:r>
              <a:rPr lang="en-US" altLang="fr-FR" sz="2000" dirty="0" smtClean="0"/>
              <a:t> allows for </a:t>
            </a:r>
            <a:r>
              <a:rPr lang="en-US" altLang="fr-FR" sz="2000" b="1" dirty="0" smtClean="0">
                <a:solidFill>
                  <a:srgbClr val="FF0000"/>
                </a:solidFill>
              </a:rPr>
              <a:t>improved CPT tests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628725" y="1120325"/>
            <a:ext cx="477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/>
              <a:t>−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03008" y="1737020"/>
            <a:ext cx="477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/>
              <a:t>−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2735172" y="3104756"/>
            <a:ext cx="477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800" dirty="0"/>
              <a:t>−</a:t>
            </a:r>
          </a:p>
        </p:txBody>
      </p:sp>
      <p:graphicFrame>
        <p:nvGraphicFramePr>
          <p:cNvPr id="11" name="Tableau 10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42410492"/>
              </p:ext>
            </p:extLst>
          </p:nvPr>
        </p:nvGraphicFramePr>
        <p:xfrm>
          <a:off x="1644352" y="4066741"/>
          <a:ext cx="6096000" cy="2350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3359696"/>
              </a:tblGrid>
              <a:tr h="4543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 of transition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Probed symmetry</a:t>
                      </a:r>
                      <a:endParaRPr lang="en-US" dirty="0"/>
                    </a:p>
                  </a:txBody>
                  <a:tcPr/>
                </a:tc>
              </a:tr>
              <a:tr h="4740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800" dirty="0" smtClean="0"/>
                        <a:t>electron / positron spin-flip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4740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Hyperfine-Zeeman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US" sz="20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dirty="0" smtClean="0"/>
                        <a:t>   g-factor</a:t>
                      </a:r>
                      <a:endParaRPr lang="en-US" sz="2000" dirty="0"/>
                    </a:p>
                  </a:txBody>
                  <a:tcPr anchor="ctr"/>
                </a:tc>
              </a:tr>
              <a:tr h="4740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Hyperfine-Zeeman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US" sz="20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dirty="0" smtClean="0"/>
                        <a:t>   magnetization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distrib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 smtClean="0"/>
                    </a:p>
                  </a:txBody>
                  <a:tcPr anchor="ctr"/>
                </a:tc>
              </a:tr>
              <a:tr h="47400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rovibrational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4" name="Groupe 13"/>
          <p:cNvGrpSpPr/>
          <p:nvPr/>
        </p:nvGrpSpPr>
        <p:grpSpPr>
          <a:xfrm>
            <a:off x="4893765" y="4492929"/>
            <a:ext cx="1327150" cy="481895"/>
            <a:chOff x="4653061" y="4595503"/>
            <a:chExt cx="1327150" cy="481895"/>
          </a:xfrm>
        </p:grpSpPr>
        <p:graphicFrame>
          <p:nvGraphicFramePr>
            <p:cNvPr id="9" name="Obje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4658290"/>
                </p:ext>
              </p:extLst>
            </p:nvPr>
          </p:nvGraphicFramePr>
          <p:xfrm>
            <a:off x="4653061" y="4697985"/>
            <a:ext cx="1327150" cy="379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" name="Équation" r:id="rId3" imgW="799920" imgH="228600" progId="Equation.3">
                    <p:embed/>
                  </p:oleObj>
                </mc:Choice>
                <mc:Fallback>
                  <p:oleObj name="Équation" r:id="rId3" imgW="7999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653061" y="4697985"/>
                          <a:ext cx="1327150" cy="3794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5576498" y="4595503"/>
              <a:ext cx="3946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r>
                <a:rPr lang="en-US" altLang="fr-FR" sz="2000" dirty="0"/>
                <a:t>−</a:t>
              </a:r>
            </a:p>
          </p:txBody>
        </p:sp>
      </p:grpSp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84967"/>
              </p:ext>
            </p:extLst>
          </p:nvPr>
        </p:nvGraphicFramePr>
        <p:xfrm>
          <a:off x="6321585" y="4595410"/>
          <a:ext cx="1327150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5" name="Équation" r:id="rId5" imgW="799920" imgH="228600" progId="Equation.3">
                  <p:embed/>
                </p:oleObj>
              </mc:Choice>
              <mc:Fallback>
                <p:oleObj name="Équation" r:id="rId5" imgW="7999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21585" y="4595410"/>
                        <a:ext cx="1327150" cy="379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5542253" y="4942540"/>
            <a:ext cx="3946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4884712" y="5877920"/>
            <a:ext cx="1327150" cy="481895"/>
            <a:chOff x="4653061" y="4595503"/>
            <a:chExt cx="1327150" cy="481895"/>
          </a:xfrm>
        </p:grpSpPr>
        <p:graphicFrame>
          <p:nvGraphicFramePr>
            <p:cNvPr id="17" name="Obje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7141984"/>
                </p:ext>
              </p:extLst>
            </p:nvPr>
          </p:nvGraphicFramePr>
          <p:xfrm>
            <a:off x="4653061" y="4697985"/>
            <a:ext cx="1327150" cy="379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6" name="Équation" r:id="rId7" imgW="799920" imgH="228600" progId="Equation.3">
                    <p:embed/>
                  </p:oleObj>
                </mc:Choice>
                <mc:Fallback>
                  <p:oleObj name="Équation" r:id="rId7" imgW="7999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653061" y="4697985"/>
                          <a:ext cx="1327150" cy="3794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Box 5"/>
            <p:cNvSpPr txBox="1">
              <a:spLocks noChangeArrowheads="1"/>
            </p:cNvSpPr>
            <p:nvPr/>
          </p:nvSpPr>
          <p:spPr bwMode="auto">
            <a:xfrm>
              <a:off x="5576498" y="4595503"/>
              <a:ext cx="3946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r>
                <a:rPr lang="en-US" altLang="fr-FR" sz="2000" dirty="0"/>
                <a:t>−</a:t>
              </a:r>
            </a:p>
          </p:txBody>
        </p:sp>
      </p:grpSp>
      <p:graphicFrame>
        <p:nvGraphicFramePr>
          <p:cNvPr id="19" name="Obje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5753261"/>
              </p:ext>
            </p:extLst>
          </p:nvPr>
        </p:nvGraphicFramePr>
        <p:xfrm>
          <a:off x="6312532" y="5980401"/>
          <a:ext cx="1327150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7" name="Équation" r:id="rId8" imgW="799920" imgH="228600" progId="Equation.3">
                  <p:embed/>
                </p:oleObj>
              </mc:Choice>
              <mc:Fallback>
                <p:oleObj name="Équation" r:id="rId8" imgW="7999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312532" y="5980401"/>
                        <a:ext cx="1327150" cy="379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4813120" y="5419437"/>
            <a:ext cx="3946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</a:p>
        </p:txBody>
      </p:sp>
      <p:sp>
        <p:nvSpPr>
          <p:cNvPr id="21" name="Accolade ouvrante 20"/>
          <p:cNvSpPr/>
          <p:nvPr/>
        </p:nvSpPr>
        <p:spPr>
          <a:xfrm>
            <a:off x="1338214" y="4538194"/>
            <a:ext cx="297085" cy="138499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ZoneTexte 21"/>
          <p:cNvSpPr txBox="1"/>
          <p:nvPr/>
        </p:nvSpPr>
        <p:spPr>
          <a:xfrm>
            <a:off x="157988" y="4876475"/>
            <a:ext cx="1317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RF/</a:t>
            </a:r>
          </a:p>
          <a:p>
            <a:pPr algn="ctr"/>
            <a:r>
              <a:rPr lang="en-US" sz="2000" dirty="0" smtClean="0"/>
              <a:t>microwave</a:t>
            </a:r>
            <a:endParaRPr lang="en-US" sz="2000" dirty="0"/>
          </a:p>
        </p:txBody>
      </p:sp>
      <p:sp>
        <p:nvSpPr>
          <p:cNvPr id="23" name="Accolade ouvrante 22"/>
          <p:cNvSpPr/>
          <p:nvPr/>
        </p:nvSpPr>
        <p:spPr>
          <a:xfrm>
            <a:off x="1404918" y="5950344"/>
            <a:ext cx="187809" cy="43662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ZoneTexte 23"/>
          <p:cNvSpPr txBox="1"/>
          <p:nvPr/>
        </p:nvSpPr>
        <p:spPr>
          <a:xfrm>
            <a:off x="773682" y="5955457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laser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161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532372" y="2912972"/>
            <a:ext cx="2103685" cy="3307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ZoneTexte 4"/>
          <p:cNvSpPr txBox="1"/>
          <p:nvPr/>
        </p:nvSpPr>
        <p:spPr>
          <a:xfrm>
            <a:off x="971600" y="1916832"/>
            <a:ext cx="707315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E2 Lifetimes: v≥1 states </a:t>
            </a:r>
            <a:r>
              <a:rPr lang="en-US" sz="2400" dirty="0" smtClean="0">
                <a:sym typeface="Symbol"/>
              </a:rPr>
              <a:t> 10 days</a:t>
            </a:r>
          </a:p>
          <a:p>
            <a:r>
              <a:rPr lang="en-US" sz="2400" dirty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                            (v=0,N&lt;8) &gt; 1 year !</a:t>
            </a:r>
          </a:p>
          <a:p>
            <a:endParaRPr lang="en-US" sz="1200" dirty="0">
              <a:sym typeface="Symbo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ym typeface="Symbol"/>
              </a:rPr>
              <a:t>Solution: Stark quenching</a:t>
            </a:r>
          </a:p>
          <a:p>
            <a:r>
              <a:rPr lang="en-US" sz="2400" dirty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    - Put the ion in a cyclotron orbit of large radius </a:t>
            </a:r>
            <a:r>
              <a:rPr lang="en-US" sz="2400" dirty="0" err="1" smtClean="0">
                <a:sym typeface="Symbol"/>
              </a:rPr>
              <a:t>r</a:t>
            </a:r>
            <a:r>
              <a:rPr lang="en-US" sz="2400" baseline="-25000" dirty="0" err="1" smtClean="0">
                <a:sym typeface="Symbol"/>
              </a:rPr>
              <a:t>c</a:t>
            </a:r>
            <a:endParaRPr lang="en-US" sz="2400" dirty="0">
              <a:sym typeface="Symbol"/>
            </a:endParaRPr>
          </a:p>
          <a:p>
            <a:r>
              <a:rPr lang="en-US" sz="2400" dirty="0" smtClean="0">
                <a:sym typeface="Symbol"/>
              </a:rPr>
              <a:t>       motional electric field:                     </a:t>
            </a:r>
          </a:p>
          <a:p>
            <a:r>
              <a:rPr lang="en-US" sz="2400" dirty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    - This electric field polarizes the ion,</a:t>
            </a:r>
          </a:p>
          <a:p>
            <a:r>
              <a:rPr lang="en-US" sz="2400" dirty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       making E1 decay allowed.</a:t>
            </a:r>
          </a:p>
          <a:p>
            <a:endParaRPr lang="en-US" sz="1200" dirty="0">
              <a:sym typeface="Symbo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ym typeface="Symbol"/>
              </a:rPr>
              <a:t>Calculation of field-induced decay rates (                    )</a:t>
            </a:r>
          </a:p>
          <a:p>
            <a:r>
              <a:rPr lang="en-US" sz="2400" dirty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    </a:t>
            </a:r>
            <a:r>
              <a:rPr lang="en-US" dirty="0" smtClean="0">
                <a:sym typeface="Symbol"/>
              </a:rPr>
              <a:t>J.-Ph. Karr, arXiv:1810.04884, to appear in PRA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096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State initialization ?</a:t>
            </a:r>
            <a:endParaRPr lang="en-US" dirty="0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9172579"/>
              </p:ext>
            </p:extLst>
          </p:nvPr>
        </p:nvGraphicFramePr>
        <p:xfrm>
          <a:off x="4424858" y="3664410"/>
          <a:ext cx="1011238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9" name="Équation" r:id="rId4" imgW="609480" imgH="177480" progId="Equation.3">
                  <p:embed/>
                </p:oleObj>
              </mc:Choice>
              <mc:Fallback>
                <p:oleObj name="Équation" r:id="rId4" imgW="609480" imgH="177480" progId="Equation.3">
                  <p:embed/>
                  <p:pic>
                    <p:nvPicPr>
                      <p:cNvPr id="0" name="Obje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858" y="3664410"/>
                        <a:ext cx="1011238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0176351"/>
              </p:ext>
            </p:extLst>
          </p:nvPr>
        </p:nvGraphicFramePr>
        <p:xfrm>
          <a:off x="5897017" y="3627774"/>
          <a:ext cx="1411287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0" name="Équation" r:id="rId6" imgW="850680" imgH="241200" progId="Equation.3">
                  <p:embed/>
                </p:oleObj>
              </mc:Choice>
              <mc:Fallback>
                <p:oleObj name="Équation" r:id="rId6" imgW="850680" imgH="241200" progId="Equation.3">
                  <p:embed/>
                  <p:pic>
                    <p:nvPicPr>
                      <p:cNvPr id="0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7017" y="3627774"/>
                        <a:ext cx="1411287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961860"/>
              </p:ext>
            </p:extLst>
          </p:nvPr>
        </p:nvGraphicFramePr>
        <p:xfrm>
          <a:off x="6419906" y="4883969"/>
          <a:ext cx="1347787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1" name="Équation" r:id="rId8" imgW="812520" imgH="241200" progId="Equation.3">
                  <p:embed/>
                </p:oleObj>
              </mc:Choice>
              <mc:Fallback>
                <p:oleObj name="Équation" r:id="rId8" imgW="812520" imgH="241200" progId="Equation.3">
                  <p:embed/>
                  <p:pic>
                    <p:nvPicPr>
                      <p:cNvPr id="0" name="Obje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9906" y="4883969"/>
                        <a:ext cx="1347787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420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6948264" y="5992028"/>
            <a:ext cx="1224136" cy="3893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749854" y="1634973"/>
            <a:ext cx="2542226" cy="33731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48880"/>
            <a:ext cx="5328592" cy="3478386"/>
          </a:xfrm>
          <a:prstGeom prst="rect">
            <a:avLst/>
          </a:prstGeom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Stark quenching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971600" y="1556792"/>
            <a:ext cx="51785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Results for B = 10 T, </a:t>
            </a:r>
            <a:r>
              <a:rPr lang="en-US" sz="2400" dirty="0" err="1" smtClean="0"/>
              <a:t>r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 = 20 mm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(requires separate “quenching” trap)</a:t>
            </a:r>
            <a:endParaRPr lang="en-US" sz="2400" dirty="0"/>
          </a:p>
        </p:txBody>
      </p:sp>
      <p:sp>
        <p:nvSpPr>
          <p:cNvPr id="11" name="Accolade fermante 10"/>
          <p:cNvSpPr/>
          <p:nvPr/>
        </p:nvSpPr>
        <p:spPr>
          <a:xfrm>
            <a:off x="6588224" y="2708920"/>
            <a:ext cx="249730" cy="14401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/>
          <p:cNvSpPr txBox="1"/>
          <p:nvPr/>
        </p:nvSpPr>
        <p:spPr>
          <a:xfrm>
            <a:off x="6948264" y="3140968"/>
            <a:ext cx="1409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Spontaneous</a:t>
            </a:r>
          </a:p>
          <a:p>
            <a:pPr algn="ctr"/>
            <a:r>
              <a:rPr lang="en-US" dirty="0" smtClean="0"/>
              <a:t>lifetimes</a:t>
            </a:r>
            <a:endParaRPr lang="en-US" dirty="0"/>
          </a:p>
        </p:txBody>
      </p:sp>
      <p:sp>
        <p:nvSpPr>
          <p:cNvPr id="13" name="Accolade fermante 12"/>
          <p:cNvSpPr/>
          <p:nvPr/>
        </p:nvSpPr>
        <p:spPr>
          <a:xfrm>
            <a:off x="6615759" y="4180710"/>
            <a:ext cx="249730" cy="90447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6934755" y="4320181"/>
            <a:ext cx="1457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Field-induced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lifetimes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5364222" y="2959100"/>
            <a:ext cx="72000" cy="7200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65367" y="3160549"/>
            <a:ext cx="72000" cy="720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364088" y="3355144"/>
            <a:ext cx="72000" cy="72008"/>
          </a:xfrm>
          <a:prstGeom prst="rect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riangle isocèle 18"/>
          <p:cNvSpPr/>
          <p:nvPr/>
        </p:nvSpPr>
        <p:spPr>
          <a:xfrm>
            <a:off x="5366533" y="3571803"/>
            <a:ext cx="78190" cy="7137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oneTexte 19"/>
          <p:cNvSpPr txBox="1"/>
          <p:nvPr/>
        </p:nvSpPr>
        <p:spPr>
          <a:xfrm>
            <a:off x="5523394" y="2780928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v=0</a:t>
            </a:r>
            <a:endParaRPr lang="en-US" dirty="0"/>
          </a:p>
        </p:txBody>
      </p:sp>
      <p:sp>
        <p:nvSpPr>
          <p:cNvPr id="21" name="ZoneTexte 20"/>
          <p:cNvSpPr txBox="1"/>
          <p:nvPr/>
        </p:nvSpPr>
        <p:spPr>
          <a:xfrm>
            <a:off x="5525666" y="2985812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v=1</a:t>
            </a:r>
            <a:endParaRPr lang="en-US" dirty="0"/>
          </a:p>
        </p:txBody>
      </p:sp>
      <p:sp>
        <p:nvSpPr>
          <p:cNvPr id="23" name="ZoneTexte 22"/>
          <p:cNvSpPr txBox="1"/>
          <p:nvPr/>
        </p:nvSpPr>
        <p:spPr>
          <a:xfrm>
            <a:off x="5537955" y="3187550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v=4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5542717" y="3403342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v=8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220072" y="2780928"/>
            <a:ext cx="843942" cy="10063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ZoneTexte 26"/>
          <p:cNvSpPr txBox="1"/>
          <p:nvPr/>
        </p:nvSpPr>
        <p:spPr>
          <a:xfrm>
            <a:off x="1002705" y="5949280"/>
            <a:ext cx="7320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Quenching from high N down to N = 1 or 2 in </a:t>
            </a:r>
            <a:r>
              <a:rPr lang="en-US" sz="2400" dirty="0" smtClean="0">
                <a:sym typeface="Symbol"/>
              </a:rPr>
              <a:t> 1 week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4173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1"/>
          <p:cNvSpPr txBox="1">
            <a:spLocks noChangeArrowheads="1"/>
          </p:cNvSpPr>
          <p:nvPr/>
        </p:nvSpPr>
        <p:spPr bwMode="auto">
          <a:xfrm>
            <a:off x="152400" y="304800"/>
            <a:ext cx="8991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3200" u="sng" dirty="0"/>
              <a:t>M</a:t>
            </a:r>
            <a:r>
              <a:rPr lang="en-US" altLang="fr-FR" sz="3200" dirty="0"/>
              <a:t>olecular </a:t>
            </a:r>
            <a:r>
              <a:rPr lang="en-US" altLang="fr-FR" sz="3200" u="sng" dirty="0"/>
              <a:t>A</a:t>
            </a:r>
            <a:r>
              <a:rPr lang="en-US" altLang="fr-FR" sz="3200" dirty="0"/>
              <a:t>ntihydrogen E</a:t>
            </a:r>
            <a:r>
              <a:rPr lang="en-US" altLang="fr-FR" sz="3200" u="sng" dirty="0"/>
              <a:t>x</a:t>
            </a:r>
            <a:r>
              <a:rPr lang="en-US" altLang="fr-FR" sz="3200" dirty="0"/>
              <a:t>periment (MAX)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6693" y="1219200"/>
            <a:ext cx="8259763" cy="193833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arenR"/>
              <a:defRPr/>
            </a:pPr>
            <a:r>
              <a:rPr lang="en-US" sz="2000" dirty="0">
                <a:latin typeface="Verdana" charset="0"/>
                <a:ea typeface="ＭＳ Ｐゴシック" charset="0"/>
                <a:cs typeface="ＭＳ Ｐゴシック" charset="0"/>
              </a:rPr>
              <a:t>Demonstrate state identification and Zeeman spectroscopy</a:t>
            </a:r>
          </a:p>
          <a:p>
            <a:pPr>
              <a:defRPr/>
            </a:pPr>
            <a:r>
              <a:rPr lang="en-US" sz="2000" dirty="0">
                <a:latin typeface="Verdana" charset="0"/>
                <a:ea typeface="ＭＳ Ｐゴシック" charset="0"/>
                <a:cs typeface="ＭＳ Ｐゴシック" charset="0"/>
              </a:rPr>
              <a:t>     on H</a:t>
            </a:r>
            <a:r>
              <a:rPr lang="en-US" sz="2000" baseline="-25000" dirty="0">
                <a:latin typeface="Verdana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2000" baseline="30000" dirty="0">
                <a:latin typeface="Verdana" charset="0"/>
                <a:ea typeface="ＭＳ Ｐゴシック" charset="0"/>
                <a:cs typeface="ＭＳ Ｐゴシック" charset="0"/>
              </a:rPr>
              <a:t>+ </a:t>
            </a:r>
            <a:r>
              <a:rPr lang="en-US" sz="2000" dirty="0">
                <a:latin typeface="Verdana" charset="0"/>
                <a:ea typeface="ＭＳ Ｐゴシック" charset="0"/>
                <a:cs typeface="ＭＳ Ｐゴシック" charset="0"/>
              </a:rPr>
              <a:t>(ALPHATRAP at </a:t>
            </a:r>
            <a:r>
              <a:rPr lang="en-US" sz="2000" dirty="0" smtClean="0">
                <a:latin typeface="Verdana" charset="0"/>
                <a:ea typeface="ＭＳ Ｐゴシック" charset="0"/>
                <a:cs typeface="ＭＳ Ｐゴシック" charset="0"/>
              </a:rPr>
              <a:t>MPIK Heidelberg)</a:t>
            </a:r>
            <a:endParaRPr lang="en-US" sz="200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sz="200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sz="2000" dirty="0">
                <a:latin typeface="Verdana" charset="0"/>
                <a:ea typeface="ＭＳ Ｐゴシック" charset="0"/>
                <a:cs typeface="ＭＳ Ｐゴシック" charset="0"/>
              </a:rPr>
              <a:t>2) Develop precise vibrational spectroscopy in a Penning trap*</a:t>
            </a:r>
          </a:p>
          <a:p>
            <a:pPr marL="800100" lvl="1" indent="-342900">
              <a:buFont typeface="Arial"/>
              <a:buChar char="•"/>
              <a:defRPr/>
            </a:pPr>
            <a:r>
              <a:rPr lang="en-US" sz="2000" dirty="0">
                <a:latin typeface="Verdana" charset="0"/>
                <a:ea typeface="ＭＳ Ｐゴシック" charset="0"/>
                <a:cs typeface="ＭＳ Ｐゴシック" charset="0"/>
              </a:rPr>
              <a:t>Develop ion cooling (to 20 </a:t>
            </a:r>
            <a:r>
              <a:rPr lang="en-US" sz="2000" dirty="0" err="1">
                <a:latin typeface="Verdana" charset="0"/>
                <a:ea typeface="ＭＳ Ｐゴシック" charset="0"/>
                <a:cs typeface="ＭＳ Ｐゴシック" charset="0"/>
              </a:rPr>
              <a:t>mK</a:t>
            </a:r>
            <a:r>
              <a:rPr lang="en-US" sz="2000" dirty="0">
                <a:latin typeface="Verdana" charset="0"/>
                <a:ea typeface="ＭＳ Ｐゴシック" charset="0"/>
                <a:cs typeface="ＭＳ Ｐゴシック" charset="0"/>
              </a:rPr>
              <a:t>?)</a:t>
            </a:r>
          </a:p>
          <a:p>
            <a:pPr marL="800100" lvl="1" indent="-342900">
              <a:buFont typeface="Arial"/>
              <a:buChar char="•"/>
              <a:defRPr/>
            </a:pPr>
            <a:r>
              <a:rPr lang="en-US" sz="2000" dirty="0">
                <a:latin typeface="Verdana" charset="0"/>
                <a:ea typeface="ＭＳ Ｐゴシック" charset="0"/>
                <a:cs typeface="ＭＳ Ｐゴシック" charset="0"/>
              </a:rPr>
              <a:t>Develop ultra-stable lasers and frequency metrology</a:t>
            </a:r>
          </a:p>
        </p:txBody>
      </p:sp>
      <p:sp>
        <p:nvSpPr>
          <p:cNvPr id="50179" name="TextBox 1"/>
          <p:cNvSpPr txBox="1">
            <a:spLocks noChangeArrowheads="1"/>
          </p:cNvSpPr>
          <p:nvPr/>
        </p:nvSpPr>
        <p:spPr bwMode="auto">
          <a:xfrm>
            <a:off x="416693" y="3352800"/>
            <a:ext cx="5861050" cy="101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3) Demonstrate feasibility of H</a:t>
            </a:r>
            <a:r>
              <a:rPr lang="en-US" altLang="fr-FR" sz="2000" baseline="-25000" dirty="0"/>
              <a:t>2</a:t>
            </a:r>
            <a:r>
              <a:rPr lang="en-US" altLang="fr-FR" sz="2000" baseline="30000" dirty="0"/>
              <a:t>−</a:t>
            </a:r>
            <a:r>
              <a:rPr lang="en-US" altLang="fr-FR" sz="2000" dirty="0"/>
              <a:t> production</a:t>
            </a:r>
          </a:p>
          <a:p>
            <a:endParaRPr lang="en-US" altLang="fr-FR" sz="2000" dirty="0"/>
          </a:p>
          <a:p>
            <a:r>
              <a:rPr lang="en-US" altLang="fr-FR" sz="2000" dirty="0"/>
              <a:t>4) Develop system for H</a:t>
            </a:r>
            <a:r>
              <a:rPr lang="en-US" altLang="fr-FR" sz="2000" baseline="-25000" dirty="0"/>
              <a:t>2</a:t>
            </a:r>
            <a:r>
              <a:rPr lang="en-US" altLang="fr-FR" sz="2000" baseline="30000" dirty="0"/>
              <a:t>−</a:t>
            </a:r>
            <a:r>
              <a:rPr lang="en-US" altLang="fr-FR" sz="2000" dirty="0"/>
              <a:t> production</a:t>
            </a:r>
          </a:p>
        </p:txBody>
      </p:sp>
      <p:sp>
        <p:nvSpPr>
          <p:cNvPr id="50180" name="TextBox 3"/>
          <p:cNvSpPr txBox="1">
            <a:spLocks noChangeArrowheads="1"/>
          </p:cNvSpPr>
          <p:nvPr/>
        </p:nvSpPr>
        <p:spPr bwMode="auto">
          <a:xfrm>
            <a:off x="416693" y="4572000"/>
            <a:ext cx="5108575" cy="101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/>
              <a:t>5) Design and build whole experiment</a:t>
            </a:r>
          </a:p>
          <a:p>
            <a:endParaRPr lang="en-US" altLang="fr-FR" sz="2000"/>
          </a:p>
          <a:p>
            <a:r>
              <a:rPr lang="en-US" altLang="fr-FR" sz="2000"/>
              <a:t>6) Install and run at CERN!</a:t>
            </a:r>
          </a:p>
        </p:txBody>
      </p:sp>
      <p:sp>
        <p:nvSpPr>
          <p:cNvPr id="50181" name="TextBox 4"/>
          <p:cNvSpPr txBox="1">
            <a:spLocks noChangeArrowheads="1"/>
          </p:cNvSpPr>
          <p:nvPr/>
        </p:nvSpPr>
        <p:spPr bwMode="auto">
          <a:xfrm>
            <a:off x="4150493" y="3200400"/>
            <a:ext cx="395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/>
              <a:t>−</a:t>
            </a:r>
          </a:p>
        </p:txBody>
      </p:sp>
      <p:sp>
        <p:nvSpPr>
          <p:cNvPr id="50182" name="TextBox 5"/>
          <p:cNvSpPr txBox="1">
            <a:spLocks noChangeArrowheads="1"/>
          </p:cNvSpPr>
          <p:nvPr/>
        </p:nvSpPr>
        <p:spPr bwMode="auto">
          <a:xfrm>
            <a:off x="3312293" y="3810000"/>
            <a:ext cx="395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</a:p>
        </p:txBody>
      </p:sp>
      <p:sp>
        <p:nvSpPr>
          <p:cNvPr id="50183" name="TextBox 1"/>
          <p:cNvSpPr txBox="1">
            <a:spLocks noChangeArrowheads="1"/>
          </p:cNvSpPr>
          <p:nvPr/>
        </p:nvSpPr>
        <p:spPr bwMode="auto">
          <a:xfrm>
            <a:off x="914400" y="5830888"/>
            <a:ext cx="60944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600" dirty="0"/>
              <a:t>*Or develop QLS on H</a:t>
            </a:r>
            <a:r>
              <a:rPr lang="en-US" altLang="fr-FR" sz="1600" baseline="-25000" dirty="0"/>
              <a:t>2</a:t>
            </a:r>
            <a:r>
              <a:rPr lang="en-US" altLang="fr-FR" sz="1600" baseline="30000" dirty="0"/>
              <a:t>−</a:t>
            </a:r>
            <a:r>
              <a:rPr lang="en-US" altLang="fr-FR" sz="1600" dirty="0"/>
              <a:t> in an RF trap, with transfer from</a:t>
            </a:r>
          </a:p>
          <a:p>
            <a:r>
              <a:rPr lang="en-US" altLang="fr-FR" sz="1600" dirty="0"/>
              <a:t> a Stark-quenching Penning trap…</a:t>
            </a:r>
          </a:p>
        </p:txBody>
      </p:sp>
      <p:sp>
        <p:nvSpPr>
          <p:cNvPr id="50184" name="TextBox 3"/>
          <p:cNvSpPr txBox="1">
            <a:spLocks noChangeArrowheads="1"/>
          </p:cNvSpPr>
          <p:nvPr/>
        </p:nvSpPr>
        <p:spPr bwMode="auto">
          <a:xfrm>
            <a:off x="3048000" y="5573713"/>
            <a:ext cx="3317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1800"/>
              <a:t>_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971600" y="6525344"/>
            <a:ext cx="728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Edmund Myers, LEAP 2018 Paris, edited for Jean-Philippe Karr for presentation to GBAR Nov 2018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7589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3528" y="1176134"/>
            <a:ext cx="842493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GBAR produces H</a:t>
            </a:r>
            <a:r>
              <a:rPr lang="en-US" baseline="30000" dirty="0" smtClean="0"/>
              <a:t>+</a:t>
            </a:r>
          </a:p>
          <a:p>
            <a:endParaRPr lang="en-US" sz="900" dirty="0"/>
          </a:p>
          <a:p>
            <a:pPr marL="342900" indent="-342900">
              <a:buAutoNum type="arabicParenR" startAt="2"/>
            </a:pPr>
            <a:r>
              <a:rPr lang="en-US" dirty="0" smtClean="0"/>
              <a:t>Combine H</a:t>
            </a:r>
            <a:r>
              <a:rPr lang="en-US" baseline="30000" dirty="0" smtClean="0"/>
              <a:t>+</a:t>
            </a:r>
            <a:r>
              <a:rPr lang="en-US" dirty="0" smtClean="0"/>
              <a:t> with p in (or from) p accumulator trap </a:t>
            </a:r>
            <a:r>
              <a:rPr lang="en-US" dirty="0"/>
              <a:t>to </a:t>
            </a:r>
            <a:r>
              <a:rPr lang="en-US" dirty="0" smtClean="0"/>
              <a:t>make H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-</a:t>
            </a:r>
          </a:p>
          <a:p>
            <a:r>
              <a:rPr lang="en-US" dirty="0" smtClean="0"/>
              <a:t>       (H</a:t>
            </a:r>
            <a:r>
              <a:rPr lang="en-US" baseline="30000" dirty="0" smtClean="0"/>
              <a:t>+</a:t>
            </a:r>
            <a:r>
              <a:rPr lang="en-US" dirty="0" smtClean="0"/>
              <a:t> loss and H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-</a:t>
            </a:r>
            <a:r>
              <a:rPr lang="en-US" dirty="0" smtClean="0"/>
              <a:t> formation monitored non-destructively by image </a:t>
            </a:r>
            <a:r>
              <a:rPr lang="en-US" dirty="0"/>
              <a:t>current </a:t>
            </a:r>
            <a:r>
              <a:rPr lang="en-US" dirty="0" smtClean="0"/>
              <a:t>detection)</a:t>
            </a:r>
          </a:p>
          <a:p>
            <a:endParaRPr lang="en-US" sz="900" dirty="0"/>
          </a:p>
          <a:p>
            <a:pPr marL="342900" indent="-342900">
              <a:buFont typeface="+mj-lt"/>
              <a:buAutoNum type="arabicParenR" startAt="3"/>
            </a:pPr>
            <a:r>
              <a:rPr lang="en-US" dirty="0" smtClean="0"/>
              <a:t>Inject </a:t>
            </a: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baseline="30000" dirty="0"/>
              <a:t>-</a:t>
            </a:r>
            <a:r>
              <a:rPr lang="en-US" dirty="0" smtClean="0"/>
              <a:t> into </a:t>
            </a:r>
            <a:r>
              <a:rPr lang="en-US" dirty="0"/>
              <a:t>a special </a:t>
            </a:r>
            <a:r>
              <a:rPr lang="en-US" dirty="0" smtClean="0"/>
              <a:t>10 Tesla </a:t>
            </a:r>
            <a:r>
              <a:rPr lang="en-US" dirty="0"/>
              <a:t>Penning </a:t>
            </a:r>
            <a:r>
              <a:rPr lang="en-US" dirty="0" smtClean="0"/>
              <a:t>trap</a:t>
            </a:r>
            <a:r>
              <a:rPr lang="en-US" dirty="0"/>
              <a:t> </a:t>
            </a:r>
            <a:r>
              <a:rPr lang="en-US" dirty="0" smtClean="0"/>
              <a:t>for Stark quenching</a:t>
            </a:r>
            <a:r>
              <a:rPr lang="en-US" dirty="0"/>
              <a:t> </a:t>
            </a:r>
            <a:r>
              <a:rPr lang="en-US" dirty="0" smtClean="0"/>
              <a:t>to v=0</a:t>
            </a:r>
            <a:r>
              <a:rPr lang="en-US" dirty="0"/>
              <a:t>, </a:t>
            </a:r>
            <a:r>
              <a:rPr lang="en-US" dirty="0" smtClean="0"/>
              <a:t>N=1 </a:t>
            </a:r>
            <a:r>
              <a:rPr lang="en-US" dirty="0"/>
              <a:t>or </a:t>
            </a:r>
            <a:r>
              <a:rPr lang="en-US" dirty="0" smtClean="0"/>
              <a:t>2</a:t>
            </a:r>
          </a:p>
          <a:p>
            <a:endParaRPr lang="en-US" sz="900" dirty="0"/>
          </a:p>
          <a:p>
            <a:r>
              <a:rPr lang="en-US" dirty="0"/>
              <a:t>4) </a:t>
            </a:r>
            <a:r>
              <a:rPr lang="en-US" dirty="0" smtClean="0"/>
              <a:t>  Inject </a:t>
            </a: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baseline="30000" dirty="0"/>
              <a:t>-</a:t>
            </a:r>
            <a:r>
              <a:rPr lang="en-US" dirty="0" smtClean="0"/>
              <a:t> </a:t>
            </a:r>
            <a:r>
              <a:rPr lang="en-US" dirty="0"/>
              <a:t>into an ALPHATRAP-like </a:t>
            </a:r>
            <a:r>
              <a:rPr lang="en-US" dirty="0" smtClean="0"/>
              <a:t>apparatus for RF/microwave/laser spectroscopy</a:t>
            </a:r>
            <a:endParaRPr lang="en-US" dirty="0"/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1799121" y="1748927"/>
            <a:ext cx="395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726316" y="1748927"/>
            <a:ext cx="395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  <a:endParaRPr lang="en-US" altLang="fr-FR" sz="2000" baseline="30000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6163491" y="1472787"/>
            <a:ext cx="395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514778" y="1472787"/>
            <a:ext cx="395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  <a:endParaRPr lang="en-US" altLang="fr-FR" sz="2000" baseline="300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1199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Implementation</a:t>
            </a:r>
            <a:endParaRPr lang="en-US" sz="3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407055"/>
            <a:ext cx="4075184" cy="305867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11560" y="4807577"/>
            <a:ext cx="1651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ALPHATRAP</a:t>
            </a:r>
            <a:endParaRPr lang="en-US" sz="2400" dirty="0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2112787" y="1043023"/>
            <a:ext cx="395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2243242" y="1497470"/>
            <a:ext cx="395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3535955" y="1502047"/>
            <a:ext cx="395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1202254" y="2150119"/>
            <a:ext cx="395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1203048" y="2575536"/>
            <a:ext cx="395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 dirty="0"/>
              <a:t>−</a:t>
            </a:r>
          </a:p>
        </p:txBody>
      </p:sp>
    </p:spTree>
    <p:extLst>
      <p:ext uri="{BB962C8B-B14F-4D97-AF65-F5344CB8AC3E}">
        <p14:creationId xmlns:p14="http://schemas.microsoft.com/office/powerpoint/2010/main" val="41824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71600" y="3364607"/>
            <a:ext cx="6618312" cy="136053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Things to do - Theory</a:t>
            </a:r>
            <a:endParaRPr lang="en-US" dirty="0">
              <a:ea typeface="+mj-ea"/>
            </a:endParaRPr>
          </a:p>
        </p:txBody>
      </p:sp>
      <p:sp>
        <p:nvSpPr>
          <p:cNvPr id="51202" name="TextBox 2"/>
          <p:cNvSpPr txBox="1">
            <a:spLocks noChangeArrowheads="1"/>
          </p:cNvSpPr>
          <p:nvPr/>
        </p:nvSpPr>
        <p:spPr bwMode="auto">
          <a:xfrm>
            <a:off x="971600" y="1659632"/>
            <a:ext cx="6715236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endParaRPr lang="en-US" altLang="fr-FR" sz="2000" dirty="0"/>
          </a:p>
          <a:p>
            <a:pPr>
              <a:buFont typeface="Arial" pitchFamily="34" charset="0"/>
              <a:buChar char="•"/>
            </a:pPr>
            <a:r>
              <a:rPr lang="en-US" altLang="fr-FR" sz="2400" dirty="0"/>
              <a:t>  Stark quenching rates   </a:t>
            </a:r>
            <a:r>
              <a:rPr lang="en-US" altLang="fr-FR" sz="2400" dirty="0">
                <a:solidFill>
                  <a:srgbClr val="FF0000"/>
                </a:solidFill>
                <a:latin typeface="Zapf Dingbats" charset="2"/>
                <a:sym typeface="Zapf Dingbats" charset="2"/>
              </a:rPr>
              <a:t>✔</a:t>
            </a:r>
            <a:endParaRPr lang="en-US" altLang="fr-FR" sz="2400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fr-FR" sz="2400" dirty="0"/>
              <a:t>  Zeeman structure at  </a:t>
            </a:r>
            <a:r>
              <a:rPr lang="en-US" altLang="fr-FR" sz="2400" i="1" dirty="0"/>
              <a:t>B</a:t>
            </a:r>
            <a:r>
              <a:rPr lang="en-US" altLang="fr-FR" sz="2400" dirty="0"/>
              <a:t> ~ 5 T</a:t>
            </a:r>
          </a:p>
          <a:p>
            <a:endParaRPr lang="en-US" altLang="fr-FR" sz="2400" dirty="0" smtClean="0"/>
          </a:p>
          <a:p>
            <a:endParaRPr lang="en-US" altLang="fr-FR" sz="2400" dirty="0"/>
          </a:p>
          <a:p>
            <a:pPr>
              <a:buFont typeface="Arial" pitchFamily="34" charset="0"/>
              <a:buChar char="•"/>
            </a:pPr>
            <a:r>
              <a:rPr lang="en-US" altLang="fr-FR" sz="2400" dirty="0"/>
              <a:t>  H</a:t>
            </a:r>
            <a:r>
              <a:rPr lang="en-US" altLang="fr-FR" sz="2400" baseline="-25000" dirty="0"/>
              <a:t>2</a:t>
            </a:r>
            <a:r>
              <a:rPr lang="en-US" altLang="fr-FR" sz="2400" baseline="30000" dirty="0"/>
              <a:t>−</a:t>
            </a:r>
            <a:r>
              <a:rPr lang="en-US" altLang="fr-FR" sz="2400" dirty="0"/>
              <a:t> making: Calculate reaction rates? </a:t>
            </a:r>
          </a:p>
          <a:p>
            <a:r>
              <a:rPr lang="en-US" altLang="fr-FR" sz="2400" dirty="0"/>
              <a:t>                        Simulate formation from</a:t>
            </a:r>
          </a:p>
          <a:p>
            <a:r>
              <a:rPr lang="en-US" altLang="fr-FR" sz="2400" dirty="0"/>
              <a:t>		       H</a:t>
            </a:r>
            <a:r>
              <a:rPr lang="en-US" altLang="fr-FR" sz="2400" baseline="30000" dirty="0"/>
              <a:t>+</a:t>
            </a:r>
            <a:r>
              <a:rPr lang="en-US" altLang="fr-FR" sz="2400" dirty="0"/>
              <a:t> + p in a Penning trap </a:t>
            </a:r>
          </a:p>
        </p:txBody>
      </p:sp>
      <p:sp>
        <p:nvSpPr>
          <p:cNvPr id="51203" name="TextBox 3"/>
          <p:cNvSpPr txBox="1">
            <a:spLocks noChangeArrowheads="1"/>
          </p:cNvSpPr>
          <p:nvPr/>
        </p:nvSpPr>
        <p:spPr bwMode="auto">
          <a:xfrm>
            <a:off x="1306563" y="3164582"/>
            <a:ext cx="350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000"/>
              <a:t>_</a:t>
            </a:r>
          </a:p>
        </p:txBody>
      </p:sp>
      <p:sp>
        <p:nvSpPr>
          <p:cNvPr id="51204" name="TextBox 4"/>
          <p:cNvSpPr txBox="1">
            <a:spLocks noChangeArrowheads="1"/>
          </p:cNvSpPr>
          <p:nvPr/>
        </p:nvSpPr>
        <p:spPr bwMode="auto">
          <a:xfrm>
            <a:off x="3562400" y="3869432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400"/>
              <a:t>_</a:t>
            </a:r>
          </a:p>
        </p:txBody>
      </p:sp>
      <p:sp>
        <p:nvSpPr>
          <p:cNvPr id="51205" name="TextBox 5"/>
          <p:cNvSpPr txBox="1">
            <a:spLocks noChangeArrowheads="1"/>
          </p:cNvSpPr>
          <p:nvPr/>
        </p:nvSpPr>
        <p:spPr bwMode="auto">
          <a:xfrm>
            <a:off x="4400600" y="3869432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altLang="fr-FR" sz="2400"/>
              <a:t>_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71600" y="6525344"/>
            <a:ext cx="728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Edmund Myers, LEAP 2018 Paris, edited for Jean-Philippe Karr for presentation to GBAR Nov 2018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4345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403648" y="1293440"/>
            <a:ext cx="630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Thanks for your attention !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83568" y="2928015"/>
            <a:ext cx="7720190" cy="1938992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For more details: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E.G. Myers, “</a:t>
            </a:r>
            <a:r>
              <a:rPr lang="en-US" sz="2400" i="1" dirty="0" smtClean="0"/>
              <a:t>CPT tests with the antihydrogen molecular ion</a:t>
            </a:r>
            <a:r>
              <a:rPr lang="en-US" sz="2400" dirty="0" smtClean="0"/>
              <a:t>”,</a:t>
            </a:r>
          </a:p>
          <a:p>
            <a:pPr algn="ctr"/>
            <a:r>
              <a:rPr lang="en-US" sz="2400" dirty="0" smtClean="0"/>
              <a:t>arXiv:1802.01514</a:t>
            </a:r>
          </a:p>
          <a:p>
            <a:pPr algn="ctr"/>
            <a:r>
              <a:rPr lang="en-US" sz="2400" dirty="0" smtClean="0"/>
              <a:t>or   PRA 98, 010101(R) (2018)</a:t>
            </a:r>
          </a:p>
        </p:txBody>
      </p:sp>
    </p:spTree>
    <p:extLst>
      <p:ext uri="{BB962C8B-B14F-4D97-AF65-F5344CB8AC3E}">
        <p14:creationId xmlns:p14="http://schemas.microsoft.com/office/powerpoint/2010/main" val="210195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/>
              <a:t>H</a:t>
            </a:r>
            <a:r>
              <a:rPr lang="fr-FR" sz="3200" baseline="-25000" dirty="0" smtClean="0"/>
              <a:t>2</a:t>
            </a:r>
            <a:r>
              <a:rPr lang="fr-FR" sz="3200" baseline="30000" dirty="0" smtClean="0"/>
              <a:t>+</a:t>
            </a:r>
            <a:r>
              <a:rPr lang="fr-FR" sz="3200" dirty="0" smtClean="0"/>
              <a:t> </a:t>
            </a:r>
            <a:r>
              <a:rPr lang="fr-FR" sz="3200" dirty="0" err="1" smtClean="0"/>
              <a:t>rovibrational</a:t>
            </a:r>
            <a:r>
              <a:rPr lang="fr-FR" sz="3200" dirty="0" smtClean="0"/>
              <a:t> </a:t>
            </a:r>
            <a:r>
              <a:rPr lang="fr-FR" sz="3200" dirty="0" err="1" smtClean="0"/>
              <a:t>levels</a:t>
            </a:r>
            <a:endParaRPr lang="fr-FR" sz="3200" dirty="0"/>
          </a:p>
        </p:txBody>
      </p:sp>
      <p:pic>
        <p:nvPicPr>
          <p:cNvPr id="5" name="Picture 1" descr="H2+RotLevelsPil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98712"/>
            <a:ext cx="59785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195989" y="1196752"/>
            <a:ext cx="51610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423 bound </a:t>
            </a:r>
            <a:r>
              <a:rPr lang="en-US" sz="2000" dirty="0" err="1" smtClean="0"/>
              <a:t>rovibrational</a:t>
            </a:r>
            <a:r>
              <a:rPr lang="en-US" sz="2000" dirty="0" smtClean="0"/>
              <a:t> levels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v,N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en-US" sz="2000" dirty="0" smtClean="0"/>
              <a:t>supported by the ground (1s</a:t>
            </a:r>
            <a:r>
              <a:rPr lang="en-US" sz="2000" dirty="0" smtClean="0">
                <a:latin typeface="Symbol" panose="05050102010706020507" pitchFamily="18" charset="2"/>
              </a:rPr>
              <a:t>s</a:t>
            </a:r>
            <a:r>
              <a:rPr lang="en-US" sz="2000" baseline="-25000" dirty="0" smtClean="0"/>
              <a:t>g</a:t>
            </a:r>
            <a:r>
              <a:rPr lang="en-US" sz="2000" dirty="0" smtClean="0"/>
              <a:t>) electronic state</a:t>
            </a:r>
            <a:endParaRPr lang="en-US" sz="2000" dirty="0"/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2625755" y="2708920"/>
            <a:ext cx="21242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1400" dirty="0" smtClean="0"/>
              <a:t>(not </a:t>
            </a:r>
            <a:r>
              <a:rPr lang="en-US" altLang="fr-FR" sz="1400" dirty="0"/>
              <a:t>all levels </a:t>
            </a:r>
            <a:r>
              <a:rPr lang="en-US" altLang="fr-FR" sz="1400" dirty="0" smtClean="0"/>
              <a:t>shown)</a:t>
            </a:r>
            <a:endParaRPr lang="en-US" alt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2555776" y="6467937"/>
            <a:ext cx="45670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Graph: courtesy of Edmund Myers (LEAP 2018, Paris)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6628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/>
              <a:t>H</a:t>
            </a:r>
            <a:r>
              <a:rPr lang="fr-FR" sz="3200" baseline="-25000" dirty="0" smtClean="0"/>
              <a:t>2</a:t>
            </a:r>
            <a:r>
              <a:rPr lang="fr-FR" sz="3200" baseline="30000" dirty="0" smtClean="0"/>
              <a:t>+</a:t>
            </a:r>
            <a:r>
              <a:rPr lang="fr-FR" sz="3200" dirty="0" smtClean="0"/>
              <a:t> </a:t>
            </a:r>
            <a:r>
              <a:rPr lang="fr-FR" sz="3200" dirty="0" err="1" smtClean="0"/>
              <a:t>rovibrational</a:t>
            </a:r>
            <a:r>
              <a:rPr lang="fr-FR" sz="3200" dirty="0" smtClean="0"/>
              <a:t> transitions</a:t>
            </a:r>
            <a:endParaRPr lang="fr-FR" sz="3200" dirty="0"/>
          </a:p>
        </p:txBody>
      </p:sp>
      <p:pic>
        <p:nvPicPr>
          <p:cNvPr id="5" name="Picture 1" descr="deltaN=0,2Dec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14364"/>
            <a:ext cx="3760787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6388571" y="5138514"/>
            <a:ext cx="447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000" i="1"/>
              <a:t>N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236171" y="2261964"/>
            <a:ext cx="4524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400" i="1"/>
              <a:t>v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236171" y="3995514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000"/>
              <a:t>0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6236171" y="3481164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000"/>
              <a:t>1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6236171" y="3081114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000"/>
              <a:t>2</a:t>
            </a: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6236171" y="2719164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000"/>
              <a:t>3</a:t>
            </a:r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1511771" y="3252564"/>
            <a:ext cx="13525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1800"/>
              <a:t>Energy</a:t>
            </a:r>
          </a:p>
          <a:p>
            <a:r>
              <a:rPr lang="en-US" altLang="fr-FR" sz="1800"/>
              <a:t>(10</a:t>
            </a:r>
            <a:r>
              <a:rPr lang="en-US" altLang="fr-FR" sz="1800" baseline="30000"/>
              <a:t>3 </a:t>
            </a:r>
            <a:r>
              <a:rPr lang="en-US" altLang="fr-FR" sz="1800"/>
              <a:t>cm</a:t>
            </a:r>
            <a:r>
              <a:rPr lang="en-US" altLang="fr-FR" sz="1800" baseline="30000"/>
              <a:t>-1</a:t>
            </a:r>
            <a:r>
              <a:rPr lang="en-US" altLang="fr-FR" sz="1800"/>
              <a:t>)</a:t>
            </a:r>
            <a:endParaRPr lang="en-US" altLang="fr-FR" sz="1800" baseline="30000"/>
          </a:p>
        </p:txBody>
      </p:sp>
      <p:sp>
        <p:nvSpPr>
          <p:cNvPr id="13" name="ZoneTexte 12"/>
          <p:cNvSpPr txBox="1"/>
          <p:nvPr/>
        </p:nvSpPr>
        <p:spPr>
          <a:xfrm>
            <a:off x="2411760" y="6467937"/>
            <a:ext cx="45670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Graph: courtesy of Edmund Myers (LEAP 2018, Paris)</a:t>
            </a:r>
            <a:endParaRPr lang="en-US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353377" y="1223356"/>
            <a:ext cx="84372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Homonuclear</a:t>
            </a:r>
            <a:r>
              <a:rPr lang="en-US" sz="2000" dirty="0" smtClean="0"/>
              <a:t> molecule 	</a:t>
            </a:r>
            <a:r>
              <a:rPr lang="en-US" sz="2000" dirty="0" smtClean="0">
                <a:sym typeface="Symbol" panose="05050102010706020507" pitchFamily="18" charset="2"/>
              </a:rPr>
              <a:t> </a:t>
            </a:r>
            <a:r>
              <a:rPr lang="en-US" sz="2000" dirty="0" err="1" smtClean="0">
                <a:sym typeface="Symbol" panose="05050102010706020507" pitchFamily="18" charset="2"/>
              </a:rPr>
              <a:t>rovibrational</a:t>
            </a:r>
            <a:r>
              <a:rPr lang="en-US" sz="2000" dirty="0" smtClean="0">
                <a:sym typeface="Symbol" panose="05050102010706020507" pitchFamily="18" charset="2"/>
              </a:rPr>
              <a:t> transitions are dipole (E1)-forbidden</a:t>
            </a:r>
          </a:p>
          <a:p>
            <a:r>
              <a:rPr lang="en-US" sz="2000" dirty="0">
                <a:sym typeface="Symbol" panose="05050102010706020507" pitchFamily="18" charset="2"/>
              </a:rPr>
              <a:t>	</a:t>
            </a:r>
            <a:r>
              <a:rPr lang="en-US" sz="2000" dirty="0" smtClean="0">
                <a:sym typeface="Symbol" panose="05050102010706020507" pitchFamily="18" charset="2"/>
              </a:rPr>
              <a:t>		 quadrupole (E2) transitions, </a:t>
            </a:r>
            <a:r>
              <a:rPr lang="en-US" sz="2000" dirty="0" smtClean="0">
                <a:latin typeface="Symbol" panose="05050102010706020507" pitchFamily="18" charset="2"/>
                <a:sym typeface="Symbol" panose="05050102010706020507" pitchFamily="18" charset="2"/>
              </a:rPr>
              <a:t>D</a:t>
            </a:r>
            <a:r>
              <a:rPr lang="en-US" sz="2000" dirty="0" smtClean="0">
                <a:sym typeface="Symbol" panose="05050102010706020507" pitchFamily="18" charset="2"/>
              </a:rPr>
              <a:t>N = 0, ±2</a:t>
            </a:r>
          </a:p>
        </p:txBody>
      </p:sp>
    </p:spTree>
    <p:extLst>
      <p:ext uri="{BB962C8B-B14F-4D97-AF65-F5344CB8AC3E}">
        <p14:creationId xmlns:p14="http://schemas.microsoft.com/office/powerpoint/2010/main" val="307625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H</a:t>
            </a:r>
            <a:r>
              <a:rPr lang="en-US" sz="3200" baseline="-25000" dirty="0" smtClean="0"/>
              <a:t>2</a:t>
            </a:r>
            <a:r>
              <a:rPr lang="en-US" sz="3200" baseline="30000" dirty="0" smtClean="0"/>
              <a:t>+</a:t>
            </a:r>
            <a:r>
              <a:rPr lang="en-US" sz="3200" dirty="0" smtClean="0"/>
              <a:t> : theory and experiments</a:t>
            </a:r>
            <a:endParaRPr lang="en-US" sz="3200" dirty="0"/>
          </a:p>
        </p:txBody>
      </p:sp>
      <p:sp>
        <p:nvSpPr>
          <p:cNvPr id="2" name="ZoneTexte 1"/>
          <p:cNvSpPr txBox="1"/>
          <p:nvPr/>
        </p:nvSpPr>
        <p:spPr>
          <a:xfrm>
            <a:off x="395536" y="1196752"/>
            <a:ext cx="4323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 Precise theoretical predictions</a:t>
            </a:r>
          </a:p>
        </p:txBody>
      </p:sp>
      <p:graphicFrame>
        <p:nvGraphicFramePr>
          <p:cNvPr id="16" name="Obje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907712"/>
              </p:ext>
            </p:extLst>
          </p:nvPr>
        </p:nvGraphicFramePr>
        <p:xfrm>
          <a:off x="5029252" y="1790922"/>
          <a:ext cx="1747837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Équation" r:id="rId3" imgW="1054080" imgH="228600" progId="Equation.3">
                  <p:embed/>
                </p:oleObj>
              </mc:Choice>
              <mc:Fallback>
                <p:oleObj name="Équation" r:id="rId3" imgW="10540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29252" y="1790922"/>
                        <a:ext cx="1747837" cy="379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115616" y="2222935"/>
            <a:ext cx="48921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V.I. </a:t>
            </a:r>
            <a:r>
              <a:rPr lang="en-US" sz="1600" dirty="0" err="1" smtClean="0"/>
              <a:t>Korobov</a:t>
            </a:r>
            <a:r>
              <a:rPr lang="en-US" sz="1600" dirty="0" smtClean="0"/>
              <a:t>, L. </a:t>
            </a:r>
            <a:r>
              <a:rPr lang="en-US" sz="1600" dirty="0" err="1" smtClean="0"/>
              <a:t>Hilico</a:t>
            </a:r>
            <a:r>
              <a:rPr lang="en-US" sz="1600" dirty="0" smtClean="0"/>
              <a:t>, J.-Ph. Karr, PRL </a:t>
            </a:r>
            <a:r>
              <a:rPr lang="en-US" sz="1600" b="1" dirty="0" smtClean="0"/>
              <a:t>118</a:t>
            </a:r>
            <a:r>
              <a:rPr lang="en-US" sz="1600" dirty="0" smtClean="0"/>
              <a:t>, 233001 (2017)</a:t>
            </a:r>
            <a:endParaRPr lang="en-US" sz="1600" dirty="0"/>
          </a:p>
        </p:txBody>
      </p:sp>
      <p:sp>
        <p:nvSpPr>
          <p:cNvPr id="18" name="ZoneTexte 17"/>
          <p:cNvSpPr txBox="1"/>
          <p:nvPr/>
        </p:nvSpPr>
        <p:spPr>
          <a:xfrm>
            <a:off x="755576" y="1772816"/>
            <a:ext cx="438107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prstClr val="black"/>
                </a:solidFill>
              </a:rPr>
              <a:t>Rovibrational</a:t>
            </a:r>
            <a:r>
              <a:rPr lang="en-US" sz="2000" dirty="0">
                <a:solidFill>
                  <a:prstClr val="black"/>
                </a:solidFill>
              </a:rPr>
              <a:t> transition frequencies: </a:t>
            </a:r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Hyperfine structure: 10</a:t>
            </a:r>
            <a:r>
              <a:rPr lang="en-US" baseline="30000" dirty="0" smtClean="0"/>
              <a:t>-6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Zeeman effect </a:t>
            </a:r>
            <a:endParaRPr lang="en-US" baseline="300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115616" y="3029644"/>
            <a:ext cx="6251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V.I. </a:t>
            </a:r>
            <a:r>
              <a:rPr lang="en-US" sz="1600" dirty="0" err="1" smtClean="0"/>
              <a:t>Korobov</a:t>
            </a:r>
            <a:r>
              <a:rPr lang="en-US" sz="1600" dirty="0" smtClean="0"/>
              <a:t>, J.C.J. </a:t>
            </a:r>
            <a:r>
              <a:rPr lang="en-US" sz="1600" dirty="0" err="1" smtClean="0"/>
              <a:t>Koelemeij</a:t>
            </a:r>
            <a:r>
              <a:rPr lang="en-US" sz="1600" dirty="0" smtClean="0"/>
              <a:t>, L. </a:t>
            </a:r>
            <a:r>
              <a:rPr lang="en-US" sz="1600" dirty="0" err="1" smtClean="0"/>
              <a:t>Hilico</a:t>
            </a:r>
            <a:r>
              <a:rPr lang="en-US" sz="1600" dirty="0" smtClean="0"/>
              <a:t>, J.-Ph. Karr, PRL </a:t>
            </a:r>
            <a:r>
              <a:rPr lang="en-US" sz="1600" b="1" dirty="0" smtClean="0"/>
              <a:t>116</a:t>
            </a:r>
            <a:r>
              <a:rPr lang="en-US" sz="1600" dirty="0" smtClean="0"/>
              <a:t>, 053003 (2016)</a:t>
            </a:r>
            <a:endParaRPr lang="en-US" sz="1600" dirty="0"/>
          </a:p>
        </p:txBody>
      </p:sp>
      <p:sp>
        <p:nvSpPr>
          <p:cNvPr id="20" name="ZoneTexte 19"/>
          <p:cNvSpPr txBox="1"/>
          <p:nvPr/>
        </p:nvSpPr>
        <p:spPr>
          <a:xfrm>
            <a:off x="1115616" y="3853025"/>
            <a:ext cx="4820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J.-Ph. Karr, L. </a:t>
            </a:r>
            <a:r>
              <a:rPr lang="en-US" sz="1600" dirty="0" err="1" smtClean="0"/>
              <a:t>Hilico</a:t>
            </a:r>
            <a:r>
              <a:rPr lang="en-US" sz="1600" dirty="0" smtClean="0"/>
              <a:t>, V.I. </a:t>
            </a:r>
            <a:r>
              <a:rPr lang="en-US" sz="1600" dirty="0" err="1" smtClean="0"/>
              <a:t>Korobov</a:t>
            </a:r>
            <a:r>
              <a:rPr lang="en-US" sz="1600" dirty="0" smtClean="0"/>
              <a:t>, PRA </a:t>
            </a:r>
            <a:r>
              <a:rPr lang="en-US" sz="1600" b="1" dirty="0" smtClean="0"/>
              <a:t>77</a:t>
            </a:r>
            <a:r>
              <a:rPr lang="en-US" sz="1600" dirty="0" smtClean="0"/>
              <a:t>, 062507 (2008)</a:t>
            </a:r>
            <a:endParaRPr lang="en-US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72479" y="4407370"/>
            <a:ext cx="7255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 No precise experimental data yet! (excepted for </a:t>
            </a:r>
            <a:r>
              <a:rPr lang="en-US" sz="2400" dirty="0" err="1" smtClean="0"/>
              <a:t>hfs</a:t>
            </a:r>
            <a:r>
              <a:rPr lang="en-US" sz="2400" dirty="0" smtClean="0"/>
              <a:t>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485071" y="5033663"/>
            <a:ext cx="7518597" cy="14619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 smtClean="0"/>
              <a:t> Experiment in progress at LKB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Doppler-free two-photon (2E1) transition </a:t>
            </a:r>
            <a:r>
              <a:rPr lang="en-US" sz="2000" dirty="0" smtClean="0">
                <a:cs typeface="Times New Roman" panose="02020603050405020304" pitchFamily="18" charset="0"/>
              </a:rPr>
              <a:t>(</a:t>
            </a:r>
            <a:r>
              <a:rPr lang="en-US" sz="2000" dirty="0" err="1" smtClean="0">
                <a:cs typeface="Times New Roman" panose="02020603050405020304" pitchFamily="18" charset="0"/>
              </a:rPr>
              <a:t>v,N</a:t>
            </a:r>
            <a:r>
              <a:rPr lang="en-US" sz="2000" dirty="0" smtClean="0">
                <a:cs typeface="Times New Roman" panose="02020603050405020304" pitchFamily="18" charset="0"/>
              </a:rPr>
              <a:t>) = (0,2) → (1,2)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anose="02020603050405020304" pitchFamily="18" charset="0"/>
              </a:rPr>
              <a:t>Goal precision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10</a:t>
            </a:r>
            <a:r>
              <a:rPr lang="en-US" sz="2000" baseline="30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-12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Improved determination of fundamental constants, especially</a:t>
            </a:r>
            <a:endParaRPr lang="en-US" sz="2000" dirty="0" smtClean="0">
              <a:cs typeface="Times New Roman" panose="02020603050405020304" pitchFamily="18" charset="0"/>
            </a:endParaRPr>
          </a:p>
        </p:txBody>
      </p:sp>
      <p:graphicFrame>
        <p:nvGraphicFramePr>
          <p:cNvPr id="23" name="Obje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6192592"/>
              </p:ext>
            </p:extLst>
          </p:nvPr>
        </p:nvGraphicFramePr>
        <p:xfrm>
          <a:off x="7758458" y="6098081"/>
          <a:ext cx="77946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Équation" r:id="rId5" imgW="469800" imgH="241200" progId="Equation.3">
                  <p:embed/>
                </p:oleObj>
              </mc:Choice>
              <mc:Fallback>
                <p:oleObj name="Équation" r:id="rId5" imgW="46980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58458" y="6098081"/>
                        <a:ext cx="779463" cy="40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300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1828800" y="228600"/>
            <a:ext cx="58160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3200" dirty="0" smtClean="0"/>
              <a:t>Curse and blessing of H</a:t>
            </a:r>
            <a:r>
              <a:rPr lang="en-US" altLang="fr-FR" sz="3200" baseline="-25000" dirty="0" smtClean="0"/>
              <a:t>2</a:t>
            </a:r>
            <a:r>
              <a:rPr lang="en-US" altLang="fr-FR" sz="3200" baseline="30000" dirty="0" smtClean="0"/>
              <a:t>+</a:t>
            </a:r>
            <a:r>
              <a:rPr lang="en-US" altLang="fr-FR" sz="3200" dirty="0" smtClean="0"/>
              <a:t> </a:t>
            </a:r>
            <a:endParaRPr lang="en-US" altLang="fr-FR" sz="3200" dirty="0"/>
          </a:p>
        </p:txBody>
      </p:sp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635250"/>
            <a:ext cx="5838825" cy="1631950"/>
          </a:xfrm>
          <a:prstGeom prst="rect">
            <a:avLst/>
          </a:prstGeom>
          <a:solidFill>
            <a:srgbClr val="FFFF00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2000"/>
              <a:t>Many, very narrow (&lt;μHz width) transitions</a:t>
            </a:r>
          </a:p>
          <a:p>
            <a:endParaRPr lang="en-US" altLang="fr-FR" sz="2000"/>
          </a:p>
          <a:p>
            <a:r>
              <a:rPr lang="en-US" altLang="fr-FR" sz="2000" b="1"/>
              <a:t>But no fluorescence, how to detect?</a:t>
            </a:r>
          </a:p>
          <a:p>
            <a:endParaRPr lang="en-US" altLang="fr-FR" sz="2000"/>
          </a:p>
          <a:p>
            <a:r>
              <a:rPr lang="en-US" altLang="fr-FR" sz="2000" b="1"/>
              <a:t>How to initialize the state? </a:t>
            </a:r>
          </a:p>
        </p:txBody>
      </p:sp>
      <p:pic>
        <p:nvPicPr>
          <p:cNvPr id="25603" name="Picture 2" descr="images-1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2004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 descr="images-2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514600"/>
            <a:ext cx="609600" cy="6096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2" descr="images-1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8100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Box 2"/>
          <p:cNvSpPr txBox="1">
            <a:spLocks noChangeArrowheads="1"/>
          </p:cNvSpPr>
          <p:nvPr/>
        </p:nvSpPr>
        <p:spPr bwMode="auto">
          <a:xfrm>
            <a:off x="1458913" y="1371600"/>
            <a:ext cx="5551487" cy="708025"/>
          </a:xfrm>
          <a:prstGeom prst="rect">
            <a:avLst/>
          </a:prstGeom>
          <a:solidFill>
            <a:srgbClr val="FFFF00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2000" dirty="0"/>
              <a:t>Vibrational levels decay by </a:t>
            </a:r>
            <a:r>
              <a:rPr lang="en-US" altLang="fr-FR" sz="2000" i="1" dirty="0"/>
              <a:t>E2</a:t>
            </a:r>
            <a:r>
              <a:rPr lang="en-US" altLang="fr-FR" sz="2000" dirty="0"/>
              <a:t> transitions </a:t>
            </a:r>
          </a:p>
          <a:p>
            <a:r>
              <a:rPr lang="en-US" altLang="fr-FR" sz="2000" b="1" dirty="0"/>
              <a:t>Mean lifetimes are ~week</a:t>
            </a:r>
            <a:r>
              <a:rPr lang="en-US" altLang="fr-FR" sz="2000" dirty="0"/>
              <a:t>, or longer!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51520" y="4822825"/>
            <a:ext cx="86376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For H</a:t>
            </a:r>
            <a:r>
              <a:rPr lang="en-US" sz="2000" baseline="-25000" dirty="0" smtClean="0"/>
              <a:t>2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:  - production in selected (</a:t>
            </a:r>
            <a:r>
              <a:rPr lang="en-US" sz="2000" dirty="0" err="1" smtClean="0"/>
              <a:t>v,N</a:t>
            </a:r>
            <a:r>
              <a:rPr lang="en-US" sz="2000" dirty="0" smtClean="0"/>
              <a:t>) using multiphoton ionization (REMPI) of H</a:t>
            </a:r>
            <a:r>
              <a:rPr lang="en-US" sz="2000" baseline="-25000" dirty="0" smtClean="0"/>
              <a:t>2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        - (destructive) detection of v using </a:t>
            </a:r>
            <a:r>
              <a:rPr lang="en-US" sz="2000" dirty="0" err="1" smtClean="0"/>
              <a:t>photodissociation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F</a:t>
            </a:r>
            <a:r>
              <a:rPr lang="en-US" sz="2000" dirty="0" smtClean="0"/>
              <a:t>or the anti-ion, we need nondestructive techniques !</a:t>
            </a:r>
            <a:endParaRPr lang="en-US" sz="2000" dirty="0"/>
          </a:p>
        </p:txBody>
      </p:sp>
      <p:sp>
        <p:nvSpPr>
          <p:cNvPr id="9" name="ZoneTexte 8"/>
          <p:cNvSpPr txBox="1"/>
          <p:nvPr/>
        </p:nvSpPr>
        <p:spPr>
          <a:xfrm>
            <a:off x="971600" y="6525344"/>
            <a:ext cx="728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Edmund Myers, LEAP 2018 Paris, edited for Jean-Philippe Karr for presentation to GBAR Nov 2018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7407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u="none" dirty="0" smtClean="0">
                <a:ea typeface="+mj-ea"/>
              </a:rPr>
              <a:t>Continuous Stern-</a:t>
            </a:r>
            <a:r>
              <a:rPr lang="en-US" sz="3200" u="none" dirty="0" err="1" smtClean="0">
                <a:ea typeface="+mj-ea"/>
              </a:rPr>
              <a:t>Gerlach</a:t>
            </a:r>
            <a:r>
              <a:rPr lang="en-US" sz="3200" u="none" dirty="0" smtClean="0">
                <a:ea typeface="+mj-ea"/>
              </a:rPr>
              <a:t> effect to detect </a:t>
            </a:r>
            <a:r>
              <a:rPr lang="en-US" sz="3200" dirty="0" smtClean="0">
                <a:ea typeface="+mj-ea"/>
              </a:rPr>
              <a:t>electron</a:t>
            </a:r>
            <a:r>
              <a:rPr lang="en-US" sz="3200" u="none" dirty="0" smtClean="0">
                <a:ea typeface="+mj-ea"/>
              </a:rPr>
              <a:t> spin-flips</a:t>
            </a:r>
            <a:endParaRPr lang="en-US" sz="3200" u="none" dirty="0">
              <a:ea typeface="+mj-ea"/>
            </a:endParaRPr>
          </a:p>
        </p:txBody>
      </p:sp>
      <p:pic>
        <p:nvPicPr>
          <p:cNvPr id="27650" name="Picture 2" descr="SturmAnalTra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3879031" y="1655911"/>
            <a:ext cx="4244975" cy="534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3266256" y="2414736"/>
            <a:ext cx="1143000" cy="1752600"/>
          </a:xfrm>
          <a:prstGeom prst="rect">
            <a:avLst/>
          </a:prstGeom>
          <a:solidFill>
            <a:srgbClr val="FFFB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r>
              <a:rPr lang="en-US" altLang="fr-FR" sz="1200"/>
              <a:t>                    </a:t>
            </a: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7152456" y="2433786"/>
            <a:ext cx="1524000" cy="1200150"/>
          </a:xfrm>
          <a:prstGeom prst="rect">
            <a:avLst/>
          </a:prstGeom>
          <a:solidFill>
            <a:srgbClr val="FFFB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fr-FR"/>
          </a:p>
          <a:p>
            <a:endParaRPr lang="en-US" altLang="fr-FR"/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3648844" y="2381399"/>
            <a:ext cx="2055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600"/>
              <a:t>Analysis trap</a:t>
            </a:r>
          </a:p>
          <a:p>
            <a:r>
              <a:rPr lang="en-US" altLang="fr-FR" sz="1600"/>
              <a:t>Inhomogeneous B</a:t>
            </a:r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5945956" y="2381399"/>
            <a:ext cx="1587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600"/>
              <a:t>Precision trap</a:t>
            </a:r>
          </a:p>
          <a:p>
            <a:r>
              <a:rPr lang="en-US" altLang="fr-FR" sz="1600"/>
              <a:t>Uniform B</a:t>
            </a:r>
          </a:p>
        </p:txBody>
      </p:sp>
      <p:sp>
        <p:nvSpPr>
          <p:cNvPr id="27657" name="TextBox 2"/>
          <p:cNvSpPr txBox="1">
            <a:spLocks noChangeArrowheads="1"/>
          </p:cNvSpPr>
          <p:nvPr/>
        </p:nvSpPr>
        <p:spPr bwMode="auto">
          <a:xfrm>
            <a:off x="377430" y="2411835"/>
            <a:ext cx="2667000" cy="8302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2400" dirty="0"/>
              <a:t>Identifies </a:t>
            </a:r>
          </a:p>
          <a:p>
            <a:r>
              <a:rPr lang="en-US" altLang="fr-FR" sz="2400" i="1" dirty="0"/>
              <a:t>e</a:t>
            </a:r>
            <a:r>
              <a:rPr lang="en-US" altLang="fr-FR" sz="2400" i="1" baseline="30000" dirty="0"/>
              <a:t>−</a:t>
            </a:r>
            <a:r>
              <a:rPr lang="en-US" altLang="fr-FR" sz="2400" baseline="30000" dirty="0"/>
              <a:t> </a:t>
            </a:r>
            <a:r>
              <a:rPr lang="en-US" altLang="fr-FR" sz="2400" dirty="0"/>
              <a:t>spin-state </a:t>
            </a:r>
            <a:r>
              <a:rPr lang="en-US" altLang="fr-FR" sz="2400" i="1" dirty="0"/>
              <a:t>M</a:t>
            </a:r>
            <a:r>
              <a:rPr lang="en-US" altLang="fr-FR" sz="2400" baseline="-25000" dirty="0"/>
              <a:t>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971600" y="6525344"/>
            <a:ext cx="728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Edmund Myers, LEAP 2018 Paris, edited for Jean-Philippe Karr for presentation to GBAR Nov 2018</a:t>
            </a:r>
            <a:endParaRPr lang="en-US" sz="1400" dirty="0"/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179512" y="5053952"/>
            <a:ext cx="314823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fr-FR" sz="1600" dirty="0" smtClean="0"/>
              <a:t>S. </a:t>
            </a:r>
            <a:r>
              <a:rPr lang="en-US" altLang="fr-FR" sz="1600" dirty="0"/>
              <a:t>Sturm </a:t>
            </a:r>
            <a:r>
              <a:rPr lang="en-US" altLang="fr-FR" sz="1600" i="1" dirty="0"/>
              <a:t>et al</a:t>
            </a:r>
            <a:r>
              <a:rPr lang="en-US" altLang="fr-FR" sz="1600" dirty="0"/>
              <a:t>, Nature </a:t>
            </a:r>
            <a:r>
              <a:rPr lang="en-US" altLang="fr-FR" sz="1600" dirty="0" smtClean="0"/>
              <a:t>2014,</a:t>
            </a:r>
          </a:p>
          <a:p>
            <a:pPr algn="ctr"/>
            <a:r>
              <a:rPr lang="en-US" altLang="fr-FR" sz="1600" b="1" i="1" dirty="0" err="1" smtClean="0"/>
              <a:t>g</a:t>
            </a:r>
            <a:r>
              <a:rPr lang="en-US" altLang="fr-FR" sz="1600" b="1" baseline="-25000" dirty="0" err="1" smtClean="0"/>
              <a:t>e</a:t>
            </a:r>
            <a:r>
              <a:rPr lang="en-US" altLang="fr-FR" sz="1600" dirty="0" smtClean="0"/>
              <a:t>(</a:t>
            </a:r>
            <a:r>
              <a:rPr lang="en-US" altLang="fr-FR" sz="1600" baseline="30000" dirty="0" smtClean="0"/>
              <a:t>12</a:t>
            </a:r>
            <a:r>
              <a:rPr lang="en-US" altLang="fr-FR" sz="1600" dirty="0" smtClean="0"/>
              <a:t>C</a:t>
            </a:r>
            <a:r>
              <a:rPr lang="en-US" altLang="fr-FR" sz="1600" baseline="30000" dirty="0" smtClean="0"/>
              <a:t>5</a:t>
            </a:r>
            <a:r>
              <a:rPr lang="en-US" altLang="fr-FR" sz="1600" baseline="30000" dirty="0"/>
              <a:t>+</a:t>
            </a:r>
            <a:r>
              <a:rPr lang="en-US" altLang="fr-FR" sz="1600" dirty="0"/>
              <a:t>) to </a:t>
            </a:r>
            <a:r>
              <a:rPr lang="en-US" altLang="fr-FR" sz="1600" dirty="0" smtClean="0"/>
              <a:t>3×10</a:t>
            </a:r>
            <a:r>
              <a:rPr lang="en-US" altLang="fr-FR" sz="1600" baseline="30000" dirty="0" smtClean="0"/>
              <a:t>-11</a:t>
            </a:r>
            <a:endParaRPr lang="en-US" altLang="fr-FR" sz="1600" baseline="30000" dirty="0"/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886303" y="1484784"/>
            <a:ext cx="735810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fr-FR" sz="2000" dirty="0" smtClean="0"/>
              <a:t>Double </a:t>
            </a:r>
            <a:r>
              <a:rPr lang="en-US" altLang="fr-FR" sz="2000" dirty="0"/>
              <a:t>Penning </a:t>
            </a:r>
            <a:r>
              <a:rPr lang="en-US" altLang="fr-FR" sz="2000" dirty="0" smtClean="0"/>
              <a:t>trap apparatus developed for high-</a:t>
            </a:r>
          </a:p>
          <a:p>
            <a:r>
              <a:rPr lang="en-US" altLang="fr-FR" sz="2000" dirty="0"/>
              <a:t> </a:t>
            </a:r>
            <a:r>
              <a:rPr lang="en-US" altLang="fr-FR" sz="2000" dirty="0" smtClean="0"/>
              <a:t>   precision g-factor measurements (Heidelberg/Mainz)</a:t>
            </a:r>
          </a:p>
        </p:txBody>
      </p:sp>
    </p:spTree>
    <p:extLst>
      <p:ext uri="{BB962C8B-B14F-4D97-AF65-F5344CB8AC3E}">
        <p14:creationId xmlns:p14="http://schemas.microsoft.com/office/powerpoint/2010/main" val="227726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u="none" dirty="0" smtClean="0">
                <a:ea typeface="+mj-ea"/>
              </a:rPr>
              <a:t>Continuous Stern-</a:t>
            </a:r>
            <a:r>
              <a:rPr lang="en-US" sz="3200" u="none" dirty="0" err="1" smtClean="0">
                <a:ea typeface="+mj-ea"/>
              </a:rPr>
              <a:t>Gerlach</a:t>
            </a:r>
            <a:r>
              <a:rPr lang="en-US" sz="3200" u="none" dirty="0" smtClean="0">
                <a:ea typeface="+mj-ea"/>
              </a:rPr>
              <a:t> effect to detect </a:t>
            </a:r>
            <a:r>
              <a:rPr lang="en-US" sz="3200" dirty="0" smtClean="0">
                <a:ea typeface="+mj-ea"/>
              </a:rPr>
              <a:t>electron</a:t>
            </a:r>
            <a:r>
              <a:rPr lang="en-US" sz="3200" u="none" dirty="0" smtClean="0">
                <a:ea typeface="+mj-ea"/>
              </a:rPr>
              <a:t> spin-flips</a:t>
            </a:r>
            <a:endParaRPr lang="en-US" sz="3200" u="none" dirty="0">
              <a:ea typeface="+mj-ea"/>
            </a:endParaRPr>
          </a:p>
        </p:txBody>
      </p:sp>
      <p:pic>
        <p:nvPicPr>
          <p:cNvPr id="27650" name="Picture 2" descr="SturmAnalTra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3879031" y="1655911"/>
            <a:ext cx="4244975" cy="534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3266256" y="2414736"/>
            <a:ext cx="1143000" cy="1752600"/>
          </a:xfrm>
          <a:prstGeom prst="rect">
            <a:avLst/>
          </a:prstGeom>
          <a:solidFill>
            <a:srgbClr val="FFFB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endParaRPr lang="en-US" altLang="fr-FR" sz="1200"/>
          </a:p>
          <a:p>
            <a:r>
              <a:rPr lang="en-US" altLang="fr-FR" sz="1200"/>
              <a:t>                    </a:t>
            </a: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7152456" y="2433786"/>
            <a:ext cx="1524000" cy="1200150"/>
          </a:xfrm>
          <a:prstGeom prst="rect">
            <a:avLst/>
          </a:prstGeom>
          <a:solidFill>
            <a:srgbClr val="FFFB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fr-FR"/>
          </a:p>
          <a:p>
            <a:endParaRPr lang="en-US" altLang="fr-FR"/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3648844" y="2381399"/>
            <a:ext cx="2055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600"/>
              <a:t>Analysis trap</a:t>
            </a:r>
          </a:p>
          <a:p>
            <a:r>
              <a:rPr lang="en-US" altLang="fr-FR" sz="1600"/>
              <a:t>Inhomogeneous B</a:t>
            </a:r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5945956" y="2381399"/>
            <a:ext cx="1587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600"/>
              <a:t>Precision trap</a:t>
            </a:r>
          </a:p>
          <a:p>
            <a:r>
              <a:rPr lang="en-US" altLang="fr-FR" sz="1600"/>
              <a:t>Uniform B</a:t>
            </a:r>
          </a:p>
        </p:txBody>
      </p:sp>
      <p:sp>
        <p:nvSpPr>
          <p:cNvPr id="27656" name="TextBox 5"/>
          <p:cNvSpPr txBox="1">
            <a:spLocks noChangeArrowheads="1"/>
          </p:cNvSpPr>
          <p:nvPr/>
        </p:nvSpPr>
        <p:spPr bwMode="auto">
          <a:xfrm>
            <a:off x="886303" y="1484784"/>
            <a:ext cx="735810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fr-FR" sz="2000" dirty="0" smtClean="0"/>
              <a:t>Double </a:t>
            </a:r>
            <a:r>
              <a:rPr lang="en-US" altLang="fr-FR" sz="2000" dirty="0"/>
              <a:t>Penning </a:t>
            </a:r>
            <a:r>
              <a:rPr lang="en-US" altLang="fr-FR" sz="2000" dirty="0" smtClean="0"/>
              <a:t>trap apparatus developed for high-</a:t>
            </a:r>
          </a:p>
          <a:p>
            <a:r>
              <a:rPr lang="en-US" altLang="fr-FR" sz="2000" dirty="0"/>
              <a:t> </a:t>
            </a:r>
            <a:r>
              <a:rPr lang="en-US" altLang="fr-FR" sz="2000" dirty="0" smtClean="0"/>
              <a:t>   precision g-factor measurements (Heidelberg/Mainz)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971600" y="6525344"/>
            <a:ext cx="728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Edmund Myers, LEAP 2018 Paris, edited for Jean-Philippe Karr for presentation to GBAR Nov 2018</a:t>
            </a:r>
            <a:endParaRPr lang="en-US" sz="1400" dirty="0"/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603535" y="3743661"/>
            <a:ext cx="2136775" cy="8302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400" dirty="0"/>
              <a:t>Will work for</a:t>
            </a:r>
          </a:p>
          <a:p>
            <a:r>
              <a:rPr lang="en-US" altLang="fr-FR" sz="2400" dirty="0"/>
              <a:t>H</a:t>
            </a:r>
            <a:r>
              <a:rPr lang="en-US" altLang="fr-FR" sz="2400" baseline="-25000" dirty="0"/>
              <a:t>2</a:t>
            </a:r>
            <a:r>
              <a:rPr lang="en-US" altLang="fr-FR" sz="2400" baseline="30000" dirty="0"/>
              <a:t>+</a:t>
            </a:r>
            <a:r>
              <a:rPr lang="en-US" altLang="fr-FR" sz="2400" dirty="0"/>
              <a:t> and H</a:t>
            </a:r>
            <a:r>
              <a:rPr lang="en-US" altLang="fr-FR" sz="2400" baseline="-25000" dirty="0"/>
              <a:t>2</a:t>
            </a:r>
            <a:r>
              <a:rPr lang="en-US" altLang="fr-FR" sz="2400" baseline="30000" dirty="0"/>
              <a:t>−</a:t>
            </a:r>
            <a:endParaRPr lang="en-US" altLang="fr-FR" sz="2400" dirty="0"/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1898502" y="3937924"/>
            <a:ext cx="436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400" dirty="0">
                <a:solidFill>
                  <a:srgbClr val="000000"/>
                </a:solidFill>
              </a:rPr>
              <a:t>−</a:t>
            </a:r>
          </a:p>
        </p:txBody>
      </p: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334453" y="2401227"/>
            <a:ext cx="2750827" cy="8302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400" dirty="0"/>
              <a:t>Identifies </a:t>
            </a:r>
          </a:p>
          <a:p>
            <a:r>
              <a:rPr lang="en-US" altLang="fr-FR" sz="2400" i="1" dirty="0"/>
              <a:t>e</a:t>
            </a:r>
            <a:r>
              <a:rPr lang="en-US" altLang="fr-FR" sz="2400" i="1" baseline="30000" dirty="0"/>
              <a:t>±</a:t>
            </a:r>
            <a:r>
              <a:rPr lang="en-US" altLang="fr-FR" sz="2400" baseline="30000" dirty="0"/>
              <a:t> </a:t>
            </a:r>
            <a:r>
              <a:rPr lang="en-US" altLang="fr-FR" sz="2400" dirty="0"/>
              <a:t>spin-state </a:t>
            </a:r>
            <a:r>
              <a:rPr lang="en-US" altLang="fr-FR" sz="2400" i="1" dirty="0"/>
              <a:t>M</a:t>
            </a:r>
            <a:r>
              <a:rPr lang="en-US" altLang="fr-FR" sz="2400" baseline="-25000" dirty="0"/>
              <a:t>S</a:t>
            </a: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179512" y="5053952"/>
            <a:ext cx="314823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fr-FR" sz="1600" dirty="0" smtClean="0"/>
              <a:t>S. </a:t>
            </a:r>
            <a:r>
              <a:rPr lang="en-US" altLang="fr-FR" sz="1600" dirty="0"/>
              <a:t>Sturm </a:t>
            </a:r>
            <a:r>
              <a:rPr lang="en-US" altLang="fr-FR" sz="1600" i="1" dirty="0"/>
              <a:t>et al</a:t>
            </a:r>
            <a:r>
              <a:rPr lang="en-US" altLang="fr-FR" sz="1600" dirty="0"/>
              <a:t>, Nature </a:t>
            </a:r>
            <a:r>
              <a:rPr lang="en-US" altLang="fr-FR" sz="1600" dirty="0" smtClean="0"/>
              <a:t>2014,</a:t>
            </a:r>
          </a:p>
          <a:p>
            <a:pPr algn="ctr"/>
            <a:r>
              <a:rPr lang="en-US" altLang="fr-FR" sz="1600" b="1" i="1" dirty="0" err="1" smtClean="0"/>
              <a:t>g</a:t>
            </a:r>
            <a:r>
              <a:rPr lang="en-US" altLang="fr-FR" sz="1600" b="1" baseline="-25000" dirty="0" err="1" smtClean="0"/>
              <a:t>e</a:t>
            </a:r>
            <a:r>
              <a:rPr lang="en-US" altLang="fr-FR" sz="1600" dirty="0" smtClean="0"/>
              <a:t>(</a:t>
            </a:r>
            <a:r>
              <a:rPr lang="en-US" altLang="fr-FR" sz="1600" baseline="30000" dirty="0" smtClean="0"/>
              <a:t>12</a:t>
            </a:r>
            <a:r>
              <a:rPr lang="en-US" altLang="fr-FR" sz="1600" dirty="0" smtClean="0"/>
              <a:t>C</a:t>
            </a:r>
            <a:r>
              <a:rPr lang="en-US" altLang="fr-FR" sz="1600" baseline="30000" dirty="0" smtClean="0"/>
              <a:t>5</a:t>
            </a:r>
            <a:r>
              <a:rPr lang="en-US" altLang="fr-FR" sz="1600" baseline="30000" dirty="0"/>
              <a:t>+</a:t>
            </a:r>
            <a:r>
              <a:rPr lang="en-US" altLang="fr-FR" sz="1600" dirty="0"/>
              <a:t>) to 3 </a:t>
            </a:r>
            <a:r>
              <a:rPr lang="en-US" altLang="fr-FR" sz="1600" dirty="0" smtClean="0"/>
              <a:t>10</a:t>
            </a:r>
            <a:r>
              <a:rPr lang="en-US" altLang="fr-FR" sz="1600" baseline="30000" dirty="0" smtClean="0"/>
              <a:t>-11</a:t>
            </a:r>
            <a:endParaRPr lang="en-US" altLang="fr-FR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40653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860788" y="5397964"/>
            <a:ext cx="1455628" cy="39593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Zeeman/hyperfine spectrum</a:t>
            </a:r>
            <a:endParaRPr lang="en-US" sz="3200" u="none" dirty="0">
              <a:ea typeface="+mj-ea"/>
            </a:endParaRPr>
          </a:p>
        </p:txBody>
      </p:sp>
      <p:pic>
        <p:nvPicPr>
          <p:cNvPr id="4" name="Picture 2" descr="SimpleZeema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341344"/>
            <a:ext cx="23495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4952256" y="2417544"/>
            <a:ext cx="627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000"/>
              <a:t>1/2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5409456" y="3103344"/>
            <a:ext cx="360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000"/>
              <a:t>B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876056" y="3865344"/>
            <a:ext cx="836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000"/>
              <a:t>−1/2</a:t>
            </a: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4952256" y="1960889"/>
            <a:ext cx="542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 sz="2000" i="1" dirty="0" err="1"/>
              <a:t>M</a:t>
            </a:r>
            <a:r>
              <a:rPr lang="en-US" altLang="fr-FR" sz="2000" i="1" baseline="-25000" dirty="0" err="1"/>
              <a:t>s</a:t>
            </a:r>
            <a:endParaRPr lang="en-US" altLang="fr-FR" sz="2000" i="1" baseline="-25000" dirty="0"/>
          </a:p>
        </p:txBody>
      </p:sp>
      <p:sp>
        <p:nvSpPr>
          <p:cNvPr id="9" name="ZoneTexte 8"/>
          <p:cNvSpPr txBox="1"/>
          <p:nvPr/>
        </p:nvSpPr>
        <p:spPr>
          <a:xfrm>
            <a:off x="1871810" y="1268760"/>
            <a:ext cx="4868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Case 1</a:t>
            </a:r>
            <a:r>
              <a:rPr lang="en-US" sz="2400" b="1" dirty="0" smtClean="0"/>
              <a:t>   </a:t>
            </a:r>
            <a:r>
              <a:rPr lang="en-US" sz="2400" dirty="0" smtClean="0"/>
              <a:t>N = 0 : no hyperfine structure</a:t>
            </a:r>
            <a:endParaRPr lang="en-US" sz="2400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2987824" y="340335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865958"/>
              </p:ext>
            </p:extLst>
          </p:nvPr>
        </p:nvGraphicFramePr>
        <p:xfrm>
          <a:off x="3338513" y="4622800"/>
          <a:ext cx="233997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Équation" r:id="rId4" imgW="1409400" imgH="253800" progId="Equation.3">
                  <p:embed/>
                </p:oleObj>
              </mc:Choice>
              <mc:Fallback>
                <p:oleObj name="Équation" r:id="rId4" imgW="140940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38513" y="4622800"/>
                        <a:ext cx="2339975" cy="420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ZoneTexte 14"/>
          <p:cNvSpPr txBox="1"/>
          <p:nvPr/>
        </p:nvSpPr>
        <p:spPr>
          <a:xfrm>
            <a:off x="725620" y="5397964"/>
            <a:ext cx="7590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dependence of      on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000" dirty="0" smtClean="0"/>
              <a:t> (*) large enough to be detected  </a:t>
            </a:r>
            <a:r>
              <a:rPr lang="en-US" sz="2000" dirty="0" smtClean="0">
                <a:sym typeface="Symbol" panose="05050102010706020507" pitchFamily="18" charset="2"/>
              </a:rPr>
              <a:t>  identifies v !</a:t>
            </a:r>
            <a:endParaRPr lang="en-US" sz="2000" dirty="0" smtClean="0"/>
          </a:p>
        </p:txBody>
      </p:sp>
      <p:graphicFrame>
        <p:nvGraphicFramePr>
          <p:cNvPr id="16" name="Obje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342539"/>
              </p:ext>
            </p:extLst>
          </p:nvPr>
        </p:nvGraphicFramePr>
        <p:xfrm>
          <a:off x="2395570" y="5373216"/>
          <a:ext cx="315913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Équation" r:id="rId6" imgW="190440" imgH="253800" progId="Equation.3">
                  <p:embed/>
                </p:oleObj>
              </mc:Choice>
              <mc:Fallback>
                <p:oleObj name="Équation" r:id="rId6" imgW="1904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95570" y="5373216"/>
                        <a:ext cx="315913" cy="42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ZoneTexte 17"/>
          <p:cNvSpPr txBox="1"/>
          <p:nvPr/>
        </p:nvSpPr>
        <p:spPr>
          <a:xfrm>
            <a:off x="725620" y="5950378"/>
            <a:ext cx="32410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(*) R.A. </a:t>
            </a:r>
            <a:r>
              <a:rPr lang="en-US" sz="1600" dirty="0" err="1" smtClean="0"/>
              <a:t>Hegström</a:t>
            </a:r>
            <a:r>
              <a:rPr lang="en-US" sz="1600" dirty="0" smtClean="0"/>
              <a:t>, PRA </a:t>
            </a:r>
            <a:r>
              <a:rPr lang="en-US" sz="1600" b="1" dirty="0" smtClean="0"/>
              <a:t>19</a:t>
            </a:r>
            <a:r>
              <a:rPr lang="en-US" sz="1600" dirty="0" smtClean="0"/>
              <a:t>, 17 (1979)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5243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</TotalTime>
  <Words>1955</Words>
  <Application>Microsoft Office PowerPoint</Application>
  <PresentationFormat>Affichage à l'écran (4:3)</PresentationFormat>
  <Paragraphs>396</Paragraphs>
  <Slides>25</Slides>
  <Notes>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28" baseType="lpstr">
      <vt:lpstr>Thème Office</vt:lpstr>
      <vt:lpstr>Équation</vt:lpstr>
      <vt:lpstr>Microsoft Éditeur d'équations 3.0</vt:lpstr>
      <vt:lpstr>Présentation PowerPoint</vt:lpstr>
      <vt:lpstr>Motivations</vt:lpstr>
      <vt:lpstr>Présentation PowerPoint</vt:lpstr>
      <vt:lpstr>Présentation PowerPoint</vt:lpstr>
      <vt:lpstr>Présentation PowerPoint</vt:lpstr>
      <vt:lpstr>Présentation PowerPoint</vt:lpstr>
      <vt:lpstr>Continuous Stern-Gerlach effect to detect electron spin-flips</vt:lpstr>
      <vt:lpstr>Continuous Stern-Gerlach effect to detect electron spin-flips</vt:lpstr>
      <vt:lpstr>Zeeman/hyperfine spectrum</vt:lpstr>
      <vt:lpstr>Zeeman/hyperfine spectrum</vt:lpstr>
      <vt:lpstr>Zeeman/hyperfine spectrum</vt:lpstr>
      <vt:lpstr>CPT test #1</vt:lpstr>
      <vt:lpstr>CPT test #2</vt:lpstr>
      <vt:lpstr>CPT test #2</vt:lpstr>
      <vt:lpstr>CPT test #3</vt:lpstr>
      <vt:lpstr>CPT test #3</vt:lpstr>
      <vt:lpstr>How to produce H2- ?</vt:lpstr>
      <vt:lpstr>H2- production: estimates</vt:lpstr>
      <vt:lpstr>State initialization ?</vt:lpstr>
      <vt:lpstr>Présentation PowerPoint</vt:lpstr>
      <vt:lpstr>Présentation PowerPoint</vt:lpstr>
      <vt:lpstr>Présentation PowerPoint</vt:lpstr>
      <vt:lpstr>Implementation</vt:lpstr>
      <vt:lpstr>Things to do - Theory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Jean-Philippe</dc:creator>
  <cp:lastModifiedBy>Jean-Philippe Karr</cp:lastModifiedBy>
  <cp:revision>92</cp:revision>
  <dcterms:created xsi:type="dcterms:W3CDTF">2018-11-20T16:41:14Z</dcterms:created>
  <dcterms:modified xsi:type="dcterms:W3CDTF">2018-11-28T23:04:19Z</dcterms:modified>
</cp:coreProperties>
</file>