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1" r:id="rId4"/>
    <p:sldId id="262" r:id="rId5"/>
    <p:sldId id="258" r:id="rId6"/>
    <p:sldId id="263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252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18C43-BAAE-4BDE-8026-5261E731A346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A37D7-A115-4230-A3D4-BB06E9D22FE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97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Bruno </a:t>
            </a:r>
            <a:r>
              <a:rPr lang="en-US" dirty="0" err="1" smtClean="0"/>
              <a:t>Mansoulié</a:t>
            </a:r>
            <a:r>
              <a:rPr lang="en-US" dirty="0" smtClean="0"/>
              <a:t> GBAR meeting CERN 30 Nov 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  <a:ln w="38100">
            <a:solidFill>
              <a:schemeClr val="accent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0" y="632460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4A9C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rgbClr val="004A9C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rgbClr val="004A9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4A9C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004A9C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004A9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26860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Linac</a:t>
            </a:r>
            <a:r>
              <a:rPr lang="en-US" dirty="0" smtClean="0"/>
              <a:t> </a:t>
            </a:r>
            <a:r>
              <a:rPr lang="en-US" dirty="0" smtClean="0"/>
              <a:t>radiation </a:t>
            </a:r>
            <a:r>
              <a:rPr lang="en-US" dirty="0" smtClean="0"/>
              <a:t>dose and shielding</a:t>
            </a:r>
            <a:br>
              <a:rPr lang="en-US" dirty="0" smtClean="0"/>
            </a:br>
            <a:r>
              <a:rPr lang="en-US" dirty="0" smtClean="0"/>
              <a:t>Simulation by Joao </a:t>
            </a:r>
            <a:r>
              <a:rPr lang="en-US" dirty="0" err="1" smtClean="0"/>
              <a:t>Espadanal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/>
              <a:t>summary by Bruno M.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implementation Jean-Yves </a:t>
            </a:r>
            <a:r>
              <a:rPr lang="en-US" sz="2700" dirty="0" err="1" smtClean="0"/>
              <a:t>Roussé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67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linac</a:t>
            </a:r>
            <a:r>
              <a:rPr lang="fr-FR" dirty="0" smtClean="0"/>
              <a:t> radiation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4906963"/>
          </a:xfrm>
        </p:spPr>
        <p:txBody>
          <a:bodyPr/>
          <a:lstStyle/>
          <a:p>
            <a:r>
              <a:rPr lang="fr-FR" dirty="0" smtClean="0"/>
              <a:t>Motivation:</a:t>
            </a:r>
          </a:p>
          <a:p>
            <a:pPr lvl="1"/>
            <a:r>
              <a:rPr lang="fr-FR" dirty="0" err="1" smtClean="0"/>
              <a:t>early</a:t>
            </a:r>
            <a:r>
              <a:rPr lang="fr-FR" dirty="0" smtClean="0"/>
              <a:t> </a:t>
            </a:r>
            <a:r>
              <a:rPr lang="fr-FR" dirty="0" err="1" smtClean="0"/>
              <a:t>failures</a:t>
            </a:r>
            <a:r>
              <a:rPr lang="fr-FR" dirty="0" smtClean="0"/>
              <a:t> of </a:t>
            </a:r>
            <a:r>
              <a:rPr lang="fr-FR" dirty="0" err="1" smtClean="0"/>
              <a:t>linac</a:t>
            </a:r>
            <a:r>
              <a:rPr lang="fr-FR" dirty="0" smtClean="0"/>
              <a:t> </a:t>
            </a:r>
            <a:r>
              <a:rPr lang="fr-FR" dirty="0" err="1" smtClean="0"/>
              <a:t>equipments</a:t>
            </a:r>
            <a:r>
              <a:rPr lang="fr-FR" dirty="0" smtClean="0"/>
              <a:t> (radiation-</a:t>
            </a:r>
            <a:r>
              <a:rPr lang="fr-FR" dirty="0" err="1" smtClean="0"/>
              <a:t>linked</a:t>
            </a:r>
            <a:r>
              <a:rPr lang="fr-FR" dirty="0" smtClean="0"/>
              <a:t>?)</a:t>
            </a:r>
          </a:p>
          <a:p>
            <a:pPr lvl="1"/>
            <a:r>
              <a:rPr lang="fr-FR" dirty="0" err="1" smtClean="0"/>
              <a:t>estimates</a:t>
            </a:r>
            <a:r>
              <a:rPr lang="fr-FR" dirty="0" smtClean="0"/>
              <a:t> of dose to </a:t>
            </a:r>
            <a:r>
              <a:rPr lang="fr-FR" dirty="0" err="1" smtClean="0"/>
              <a:t>linac</a:t>
            </a:r>
            <a:r>
              <a:rPr lang="fr-FR" dirty="0" smtClean="0"/>
              <a:t>/vacuum </a:t>
            </a:r>
            <a:r>
              <a:rPr lang="fr-FR" dirty="0" err="1" smtClean="0"/>
              <a:t>pump</a:t>
            </a:r>
            <a:r>
              <a:rPr lang="fr-FR" dirty="0" smtClean="0"/>
              <a:t>/</a:t>
            </a:r>
            <a:r>
              <a:rPr lang="fr-FR" dirty="0" err="1" smtClean="0"/>
              <a:t>coils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high (10-20 </a:t>
            </a:r>
            <a:r>
              <a:rPr lang="fr-FR" dirty="0" err="1" smtClean="0"/>
              <a:t>Mgy</a:t>
            </a:r>
            <a:r>
              <a:rPr lang="fr-FR" dirty="0" smtClean="0"/>
              <a:t>/</a:t>
            </a:r>
            <a:r>
              <a:rPr lang="fr-FR" dirty="0" err="1" smtClean="0"/>
              <a:t>year</a:t>
            </a:r>
            <a:r>
              <a:rPr lang="fr-FR" dirty="0" smtClean="0"/>
              <a:t>)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Simulation</a:t>
            </a:r>
          </a:p>
          <a:p>
            <a:pPr lvl="1"/>
            <a:r>
              <a:rPr lang="fr-FR" dirty="0" err="1" smtClean="0"/>
              <a:t>Initiated</a:t>
            </a:r>
            <a:r>
              <a:rPr lang="fr-FR" dirty="0" smtClean="0"/>
              <a:t> by Claudia </a:t>
            </a:r>
            <a:r>
              <a:rPr lang="fr-FR" dirty="0" err="1" smtClean="0"/>
              <a:t>Ahdida</a:t>
            </a:r>
            <a:endParaRPr lang="fr-FR" dirty="0"/>
          </a:p>
          <a:p>
            <a:pPr lvl="1"/>
            <a:r>
              <a:rPr lang="fr-FR" sz="2000" dirty="0" smtClean="0"/>
              <a:t>Large </a:t>
            </a:r>
            <a:r>
              <a:rPr lang="fr-FR" sz="2000" dirty="0" err="1" smtClean="0"/>
              <a:t>work</a:t>
            </a:r>
            <a:r>
              <a:rPr lang="fr-FR" sz="2000" dirty="0" smtClean="0"/>
              <a:t> by Joao </a:t>
            </a:r>
            <a:r>
              <a:rPr lang="fr-FR" sz="2000" dirty="0" err="1" smtClean="0"/>
              <a:t>Espadanal</a:t>
            </a:r>
            <a:r>
              <a:rPr lang="fr-FR" sz="2000" dirty="0" smtClean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Vlasilis</a:t>
            </a:r>
            <a:r>
              <a:rPr lang="fr-FR" dirty="0" smtClean="0"/>
              <a:t> </a:t>
            </a:r>
            <a:r>
              <a:rPr lang="fr-FR" dirty="0" err="1" smtClean="0"/>
              <a:t>Vachoudis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 smtClean="0"/>
              <a:t>        =&gt; </a:t>
            </a:r>
            <a:r>
              <a:rPr lang="fr-FR" dirty="0" err="1" smtClean="0"/>
              <a:t>complete</a:t>
            </a:r>
            <a:r>
              <a:rPr lang="fr-FR" dirty="0" smtClean="0"/>
              <a:t> note </a:t>
            </a:r>
            <a:r>
              <a:rPr lang="fr-FR" dirty="0" err="1" smtClean="0"/>
              <a:t>available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Dose rates at all locations </a:t>
            </a:r>
            <a:r>
              <a:rPr lang="fr-FR" dirty="0" err="1" smtClean="0"/>
              <a:t>around</a:t>
            </a:r>
            <a:r>
              <a:rPr lang="fr-FR" dirty="0" smtClean="0"/>
              <a:t> the </a:t>
            </a:r>
            <a:r>
              <a:rPr lang="fr-FR" dirty="0" err="1" smtClean="0"/>
              <a:t>linac</a:t>
            </a:r>
            <a:endParaRPr lang="fr-FR" dirty="0" smtClean="0"/>
          </a:p>
          <a:p>
            <a:pPr lvl="1"/>
            <a:r>
              <a:rPr lang="fr-FR" dirty="0" err="1" smtClean="0"/>
              <a:t>Comparison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in-situ </a:t>
            </a:r>
            <a:r>
              <a:rPr lang="fr-FR" dirty="0" err="1" smtClean="0"/>
              <a:t>measurements</a:t>
            </a:r>
            <a:endParaRPr lang="fr-FR" dirty="0" smtClean="0"/>
          </a:p>
          <a:p>
            <a:pPr lvl="1"/>
            <a:r>
              <a:rPr lang="fr-FR" dirty="0" smtClean="0"/>
              <a:t>Simulation of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shielding</a:t>
            </a:r>
            <a:r>
              <a:rPr lang="fr-FR" dirty="0" smtClean="0"/>
              <a:t> configurations</a:t>
            </a:r>
          </a:p>
          <a:p>
            <a:pPr lvl="1"/>
            <a:r>
              <a:rPr lang="fr-FR" dirty="0" err="1" smtClean="0"/>
              <a:t>Calculation</a:t>
            </a:r>
            <a:r>
              <a:rPr lang="fr-FR" dirty="0" smtClean="0"/>
              <a:t> of activation and dose rate.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97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2923276" cy="29718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447800"/>
            <a:ext cx="2615783" cy="3048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1640597"/>
            <a:ext cx="2433376" cy="206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03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/>
          </a:bodyPr>
          <a:lstStyle/>
          <a:p>
            <a:r>
              <a:rPr lang="fr-FR" sz="2400" dirty="0" err="1" smtClean="0"/>
              <a:t>Results</a:t>
            </a:r>
            <a:r>
              <a:rPr lang="fr-FR" sz="2400" dirty="0" smtClean="0"/>
              <a:t> (</a:t>
            </a:r>
            <a:r>
              <a:rPr lang="fr-FR" sz="2400" dirty="0" err="1" smtClean="0"/>
              <a:t>summary</a:t>
            </a:r>
            <a:r>
              <a:rPr lang="fr-FR" sz="2400" dirty="0" smtClean="0"/>
              <a:t>)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Dose in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coil</a:t>
            </a:r>
            <a:r>
              <a:rPr lang="fr-FR" dirty="0" smtClean="0"/>
              <a:t>: </a:t>
            </a:r>
          </a:p>
          <a:p>
            <a:pPr marL="0" indent="0">
              <a:buNone/>
            </a:pPr>
            <a:r>
              <a:rPr lang="fr-FR" dirty="0" smtClean="0"/>
              <a:t>6</a:t>
            </a:r>
            <a:r>
              <a:rPr lang="fr-FR" baseline="30000" dirty="0" smtClean="0"/>
              <a:t> </a:t>
            </a:r>
            <a:r>
              <a:rPr lang="fr-FR" dirty="0" smtClean="0"/>
              <a:t>E(-03) Gy/pulse = 15.6 </a:t>
            </a:r>
            <a:r>
              <a:rPr lang="fr-FR" dirty="0" err="1" smtClean="0"/>
              <a:t>MGy</a:t>
            </a:r>
            <a:r>
              <a:rPr lang="fr-FR" dirty="0" smtClean="0"/>
              <a:t>/</a:t>
            </a:r>
            <a:r>
              <a:rPr lang="fr-FR" dirty="0" err="1" smtClean="0"/>
              <a:t>year</a:t>
            </a:r>
            <a:endParaRPr lang="fr-FR" dirty="0" smtClean="0"/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(1 </a:t>
            </a:r>
            <a:r>
              <a:rPr lang="fr-FR" dirty="0" err="1" smtClean="0"/>
              <a:t>year</a:t>
            </a:r>
            <a:r>
              <a:rPr lang="fr-FR" dirty="0" smtClean="0"/>
              <a:t> = 100 </a:t>
            </a:r>
            <a:r>
              <a:rPr lang="fr-FR" dirty="0" err="1" smtClean="0"/>
              <a:t>days</a:t>
            </a:r>
            <a:r>
              <a:rPr lang="fr-FR" dirty="0" smtClean="0"/>
              <a:t> of 24h)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r>
              <a:rPr lang="fr-FR" dirty="0" smtClean="0"/>
              <a:t>Dose in </a:t>
            </a:r>
            <a:r>
              <a:rPr lang="fr-FR" dirty="0" err="1" smtClean="0"/>
              <a:t>Linac</a:t>
            </a:r>
            <a:r>
              <a:rPr lang="fr-FR" dirty="0" smtClean="0"/>
              <a:t> </a:t>
            </a:r>
            <a:r>
              <a:rPr lang="fr-FR" dirty="0" err="1" smtClean="0"/>
              <a:t>equipment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( ~50 cm </a:t>
            </a:r>
            <a:r>
              <a:rPr lang="fr-FR" dirty="0" err="1" smtClean="0"/>
              <a:t>above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1.2 </a:t>
            </a:r>
            <a:r>
              <a:rPr lang="fr-FR" dirty="0" err="1" smtClean="0"/>
              <a:t>MGy</a:t>
            </a:r>
            <a:r>
              <a:rPr lang="fr-FR" dirty="0" smtClean="0"/>
              <a:t> /</a:t>
            </a:r>
            <a:r>
              <a:rPr lang="fr-FR" dirty="0" err="1" smtClean="0"/>
              <a:t>year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r>
              <a:rPr lang="fr-FR" dirty="0" smtClean="0"/>
              <a:t>Dose in vacuum </a:t>
            </a:r>
            <a:r>
              <a:rPr lang="fr-FR" dirty="0" err="1" smtClean="0"/>
              <a:t>equipment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(50-75 cm </a:t>
            </a:r>
            <a:r>
              <a:rPr lang="fr-FR" dirty="0" err="1" smtClean="0"/>
              <a:t>below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, 50 cm off-axis)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2.2 – 1.3 </a:t>
            </a:r>
            <a:r>
              <a:rPr lang="fr-FR" dirty="0" err="1" smtClean="0"/>
              <a:t>MGy</a:t>
            </a:r>
            <a:r>
              <a:rPr lang="fr-FR" dirty="0" smtClean="0"/>
              <a:t>/</a:t>
            </a:r>
            <a:r>
              <a:rPr lang="fr-FR" dirty="0" err="1" smtClean="0"/>
              <a:t>year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479" y="861391"/>
            <a:ext cx="2856293" cy="173604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479" y="2715118"/>
            <a:ext cx="3100875" cy="193308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082" y="4804840"/>
            <a:ext cx="3028272" cy="196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602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calculation/dosimeters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196658"/>
            <a:ext cx="8229600" cy="5280342"/>
          </a:xfrm>
        </p:spPr>
        <p:txBody>
          <a:bodyPr/>
          <a:lstStyle/>
          <a:p>
            <a:r>
              <a:rPr lang="fr-FR" dirty="0" smtClean="0"/>
              <a:t>Passive </a:t>
            </a:r>
            <a:r>
              <a:rPr lang="fr-FR" dirty="0" err="1" smtClean="0"/>
              <a:t>dosimeters</a:t>
            </a:r>
            <a:r>
              <a:rPr lang="fr-FR" dirty="0" smtClean="0"/>
              <a:t> in the </a:t>
            </a:r>
            <a:r>
              <a:rPr lang="fr-FR" dirty="0" err="1" smtClean="0"/>
              <a:t>Linac</a:t>
            </a:r>
            <a:r>
              <a:rPr lang="fr-FR" dirty="0" smtClean="0"/>
              <a:t> bunker</a:t>
            </a:r>
          </a:p>
          <a:p>
            <a:pPr marL="0" indent="0">
              <a:buNone/>
            </a:pPr>
            <a:r>
              <a:rPr lang="fr-FR" sz="1600" dirty="0" smtClean="0"/>
              <a:t>    (Georgi </a:t>
            </a:r>
            <a:r>
              <a:rPr lang="fr-FR" sz="1600" dirty="0" err="1" smtClean="0"/>
              <a:t>Gorini</a:t>
            </a:r>
            <a:r>
              <a:rPr lang="fr-FR" sz="1600" dirty="0" smtClean="0"/>
              <a:t>, Federico </a:t>
            </a:r>
            <a:r>
              <a:rPr lang="fr-FR" sz="1600" dirty="0" err="1" smtClean="0"/>
              <a:t>Ravotti</a:t>
            </a:r>
            <a:r>
              <a:rPr lang="fr-FR" sz="1600" dirty="0" smtClean="0"/>
              <a:t>)</a:t>
            </a:r>
            <a:endParaRPr lang="fr-FR" sz="1600" dirty="0"/>
          </a:p>
          <a:p>
            <a:pPr marL="0" indent="0">
              <a:buNone/>
            </a:pPr>
            <a:r>
              <a:rPr lang="fr-FR" dirty="0" err="1" smtClean="0"/>
              <a:t>Dosimeters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r>
              <a:rPr lang="fr-FR" dirty="0" smtClean="0"/>
              <a:t> 10 </a:t>
            </a:r>
            <a:r>
              <a:rPr lang="fr-FR" dirty="0" err="1" smtClean="0"/>
              <a:t>Nov</a:t>
            </a:r>
            <a:r>
              <a:rPr lang="fr-FR" dirty="0" smtClean="0"/>
              <a:t> 2017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                 </a:t>
            </a:r>
            <a:r>
              <a:rPr lang="fr-FR" dirty="0" err="1" smtClean="0"/>
              <a:t>removed</a:t>
            </a:r>
            <a:r>
              <a:rPr lang="fr-FR" dirty="0" smtClean="0"/>
              <a:t> 6 </a:t>
            </a:r>
            <a:r>
              <a:rPr lang="fr-FR" dirty="0" err="1" smtClean="0"/>
              <a:t>June</a:t>
            </a:r>
            <a:r>
              <a:rPr lang="fr-FR" dirty="0" smtClean="0"/>
              <a:t> 2018</a:t>
            </a:r>
          </a:p>
          <a:p>
            <a:pPr marL="0" indent="0">
              <a:buNone/>
            </a:pPr>
            <a:r>
              <a:rPr lang="fr-FR" dirty="0" smtClean="0"/>
              <a:t>- </a:t>
            </a:r>
            <a:r>
              <a:rPr lang="fr-FR" dirty="0" err="1" smtClean="0"/>
              <a:t>Measured</a:t>
            </a:r>
            <a:r>
              <a:rPr lang="fr-FR" dirty="0" smtClean="0"/>
              <a:t> dose: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- Charge </a:t>
            </a:r>
            <a:r>
              <a:rPr lang="fr-FR" dirty="0" err="1" smtClean="0"/>
              <a:t>delivered</a:t>
            </a:r>
            <a:r>
              <a:rPr lang="fr-FR" dirty="0" smtClean="0"/>
              <a:t> by the LINAC</a:t>
            </a:r>
          </a:p>
          <a:p>
            <a:pPr marL="0" indent="0">
              <a:buNone/>
            </a:pP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period</a:t>
            </a:r>
            <a:r>
              <a:rPr lang="fr-FR" dirty="0" smtClean="0"/>
              <a:t> (</a:t>
            </a:r>
            <a:r>
              <a:rPr lang="fr-FR" dirty="0" err="1" smtClean="0"/>
              <a:t>Tymek</a:t>
            </a:r>
            <a:r>
              <a:rPr lang="fr-FR" dirty="0" smtClean="0"/>
              <a:t>) : 30 C</a:t>
            </a:r>
          </a:p>
          <a:p>
            <a:pPr marL="0" indent="0">
              <a:buNone/>
            </a:pPr>
            <a:endParaRPr lang="fr-FR" dirty="0"/>
          </a:p>
          <a:p>
            <a:pPr>
              <a:buFontTx/>
              <a:buChar char="-"/>
            </a:pPr>
            <a:r>
              <a:rPr lang="fr-FR" dirty="0" smtClean="0"/>
              <a:t>Dose </a:t>
            </a:r>
            <a:r>
              <a:rPr lang="fr-FR" dirty="0" err="1" smtClean="0"/>
              <a:t>calculated</a:t>
            </a:r>
            <a:r>
              <a:rPr lang="fr-FR" dirty="0" smtClean="0"/>
              <a:t> by Joao for 30C </a:t>
            </a:r>
            <a:r>
              <a:rPr lang="fr-FR" dirty="0" err="1" smtClean="0"/>
              <a:t>delivered</a:t>
            </a:r>
            <a:r>
              <a:rPr lang="fr-FR" dirty="0" smtClean="0"/>
              <a:t> charge:</a:t>
            </a:r>
          </a:p>
          <a:p>
            <a:pPr marL="0" indent="0">
              <a:buNone/>
            </a:pPr>
            <a:r>
              <a:rPr lang="fr-FR" dirty="0" smtClean="0"/>
              <a:t>         1200 -1400 Gy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i="1" dirty="0" smtClean="0"/>
              <a:t>Excellent agreement 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976" y="1104106"/>
            <a:ext cx="3463022" cy="293442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025864"/>
            <a:ext cx="4648200" cy="667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5375" y="4229075"/>
            <a:ext cx="3128625" cy="21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286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/>
          <a:lstStyle/>
          <a:p>
            <a:r>
              <a:rPr lang="fr-FR" dirty="0" err="1" smtClean="0"/>
              <a:t>Shielding</a:t>
            </a:r>
            <a:r>
              <a:rPr lang="fr-FR" dirty="0" smtClean="0"/>
              <a:t> options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997226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Close </a:t>
            </a:r>
            <a:r>
              <a:rPr lang="fr-FR" dirty="0" err="1" smtClean="0"/>
              <a:t>shielding</a:t>
            </a:r>
            <a:r>
              <a:rPr lang="fr-FR" dirty="0" smtClean="0"/>
              <a:t>: </a:t>
            </a:r>
            <a:r>
              <a:rPr lang="fr-FR" dirty="0" err="1" smtClean="0"/>
              <a:t>cylinder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 the </a:t>
            </a:r>
            <a:r>
              <a:rPr lang="fr-FR" dirty="0" err="1" smtClean="0"/>
              <a:t>target</a:t>
            </a:r>
            <a:r>
              <a:rPr lang="fr-FR" dirty="0" smtClean="0"/>
              <a:t> vacuum </a:t>
            </a:r>
            <a:r>
              <a:rPr lang="fr-FR" dirty="0" err="1" smtClean="0"/>
              <a:t>chamber</a:t>
            </a:r>
            <a:r>
              <a:rPr lang="fr-FR" dirty="0" smtClean="0"/>
              <a:t>, 2 cm </a:t>
            </a:r>
            <a:r>
              <a:rPr lang="fr-FR" dirty="0" err="1" smtClean="0"/>
              <a:t>thick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=&gt; Dose on </a:t>
            </a:r>
            <a:r>
              <a:rPr lang="fr-FR" dirty="0" err="1" smtClean="0"/>
              <a:t>coils</a:t>
            </a:r>
            <a:r>
              <a:rPr lang="fr-FR" dirty="0" smtClean="0"/>
              <a:t>: SS: 60%, Pb: 35%, W: 20%</a:t>
            </a:r>
          </a:p>
          <a:p>
            <a:pPr marL="0" indent="0">
              <a:buNone/>
            </a:pPr>
            <a:r>
              <a:rPr lang="fr-FR" dirty="0" smtClean="0"/>
              <a:t>  (</a:t>
            </a:r>
            <a:r>
              <a:rPr lang="fr-FR" dirty="0" err="1" smtClean="0"/>
              <a:t>thicker</a:t>
            </a:r>
            <a:r>
              <a:rPr lang="fr-FR" dirty="0" smtClean="0"/>
              <a:t> plate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improve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)</a:t>
            </a:r>
            <a:endParaRPr lang="fr-FR" dirty="0"/>
          </a:p>
          <a:p>
            <a:pPr>
              <a:buFont typeface="Symbol" panose="05050102010706020507" pitchFamily="18" charset="2"/>
              <a:buChar char="Þ"/>
            </a:pPr>
            <a:endParaRPr lang="fr-FR" dirty="0" smtClean="0"/>
          </a:p>
          <a:p>
            <a:r>
              <a:rPr lang="fr-FR" dirty="0" smtClean="0"/>
              <a:t>Top </a:t>
            </a:r>
            <a:r>
              <a:rPr lang="fr-FR" dirty="0" err="1" smtClean="0"/>
              <a:t>shielding</a:t>
            </a:r>
            <a:r>
              <a:rPr lang="fr-FR" dirty="0" smtClean="0"/>
              <a:t>: </a:t>
            </a:r>
            <a:r>
              <a:rPr lang="fr-FR" dirty="0" err="1" smtClean="0"/>
              <a:t>cylinder</a:t>
            </a:r>
            <a:r>
              <a:rPr lang="fr-FR" dirty="0" smtClean="0"/>
              <a:t> + 2 cm SS plate </a:t>
            </a:r>
          </a:p>
          <a:p>
            <a:pPr marL="0" indent="0">
              <a:buNone/>
            </a:pPr>
            <a:r>
              <a:rPr lang="fr-FR" dirty="0" smtClean="0"/>
              <a:t> =&gt; Dose on </a:t>
            </a:r>
            <a:r>
              <a:rPr lang="fr-FR" dirty="0" err="1" smtClean="0"/>
              <a:t>linac</a:t>
            </a:r>
            <a:r>
              <a:rPr lang="fr-FR" dirty="0" smtClean="0"/>
              <a:t> : ~50%</a:t>
            </a:r>
          </a:p>
          <a:p>
            <a:pPr>
              <a:buFont typeface="Symbol" panose="05050102010706020507" pitchFamily="18" charset="2"/>
              <a:buChar char="Þ"/>
            </a:pPr>
            <a:endParaRPr lang="fr-FR" dirty="0"/>
          </a:p>
          <a:p>
            <a:r>
              <a:rPr lang="fr-FR" dirty="0" err="1" smtClean="0"/>
              <a:t>Bottom</a:t>
            </a:r>
            <a:r>
              <a:rPr lang="fr-FR" dirty="0" smtClean="0"/>
              <a:t> </a:t>
            </a:r>
            <a:r>
              <a:rPr lang="fr-FR" dirty="0" err="1" smtClean="0"/>
              <a:t>shielding</a:t>
            </a:r>
            <a:r>
              <a:rPr lang="fr-FR" dirty="0" smtClean="0"/>
              <a:t>: </a:t>
            </a:r>
            <a:r>
              <a:rPr lang="fr-FR" dirty="0" err="1" smtClean="0"/>
              <a:t>cylinder</a:t>
            </a:r>
            <a:r>
              <a:rPr lang="fr-FR" dirty="0" smtClean="0"/>
              <a:t> + 2cm SS plate</a:t>
            </a:r>
          </a:p>
          <a:p>
            <a:pPr marL="0" indent="0">
              <a:buNone/>
            </a:pPr>
            <a:r>
              <a:rPr lang="fr-FR" dirty="0" smtClean="0"/>
              <a:t> =&gt; Dose on vacuum </a:t>
            </a:r>
            <a:r>
              <a:rPr lang="fr-FR" dirty="0" err="1" smtClean="0"/>
              <a:t>equipment</a:t>
            </a:r>
            <a:r>
              <a:rPr lang="fr-FR" dirty="0" smtClean="0"/>
              <a:t> ~ 40%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 smtClean="0"/>
              <a:t>Box-</a:t>
            </a:r>
            <a:r>
              <a:rPr lang="fr-FR" dirty="0" err="1" smtClean="0"/>
              <a:t>like</a:t>
            </a:r>
            <a:r>
              <a:rPr lang="fr-FR" dirty="0" smtClean="0"/>
              <a:t> SS </a:t>
            </a:r>
            <a:r>
              <a:rPr lang="fr-FR" dirty="0" err="1" smtClean="0"/>
              <a:t>shielding</a:t>
            </a:r>
            <a:r>
              <a:rPr lang="fr-FR" dirty="0" smtClean="0"/>
              <a:t> </a:t>
            </a:r>
            <a:r>
              <a:rPr lang="fr-FR" dirty="0" err="1" smtClean="0"/>
              <a:t>improves</a:t>
            </a:r>
            <a:r>
              <a:rPr lang="fr-FR" dirty="0" smtClean="0"/>
              <a:t> on the </a:t>
            </a:r>
            <a:r>
              <a:rPr lang="fr-FR" dirty="0" err="1" smtClean="0"/>
              <a:t>sides</a:t>
            </a:r>
            <a:r>
              <a:rPr lang="fr-FR" dirty="0" smtClean="0"/>
              <a:t> at large distance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400" dirty="0" err="1" smtClean="0"/>
              <a:t>Proposal</a:t>
            </a:r>
            <a:r>
              <a:rPr lang="fr-FR" sz="2400" dirty="0" smtClean="0"/>
              <a:t>: Pb </a:t>
            </a:r>
            <a:r>
              <a:rPr lang="fr-FR" sz="2400" dirty="0" err="1" smtClean="0"/>
              <a:t>cylinder</a:t>
            </a:r>
            <a:r>
              <a:rPr lang="fr-FR" sz="2400" dirty="0" smtClean="0"/>
              <a:t> +  2-3 cm </a:t>
            </a:r>
            <a:r>
              <a:rPr lang="fr-FR" sz="2400" dirty="0" err="1" smtClean="0"/>
              <a:t>thick</a:t>
            </a:r>
            <a:r>
              <a:rPr lang="fr-FR" sz="2400" dirty="0" smtClean="0"/>
              <a:t> SS box, </a:t>
            </a:r>
          </a:p>
          <a:p>
            <a:pPr marL="0" indent="0">
              <a:buNone/>
            </a:pPr>
            <a:r>
              <a:rPr lang="fr-FR" sz="2400" dirty="0" err="1" smtClean="0"/>
              <a:t>should</a:t>
            </a:r>
            <a:r>
              <a:rPr lang="fr-FR" sz="2400" dirty="0" smtClean="0"/>
              <a:t> </a:t>
            </a:r>
            <a:r>
              <a:rPr lang="fr-FR" sz="2400" dirty="0" err="1" smtClean="0"/>
              <a:t>reduce</a:t>
            </a:r>
            <a:r>
              <a:rPr lang="fr-FR" sz="2400" dirty="0" smtClean="0"/>
              <a:t> doses to </a:t>
            </a:r>
            <a:r>
              <a:rPr lang="fr-FR" sz="2400" dirty="0" err="1" smtClean="0"/>
              <a:t>less</a:t>
            </a:r>
            <a:r>
              <a:rPr lang="fr-FR" sz="2400" dirty="0" smtClean="0"/>
              <a:t> </a:t>
            </a:r>
            <a:r>
              <a:rPr lang="fr-FR" sz="2400" dirty="0" err="1" smtClean="0"/>
              <a:t>than</a:t>
            </a:r>
            <a:r>
              <a:rPr lang="fr-FR" sz="2400" dirty="0" smtClean="0"/>
              <a:t> 40%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162188"/>
            <a:ext cx="4084374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31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Activation in case of lead </a:t>
            </a:r>
            <a:r>
              <a:rPr lang="fr-FR" dirty="0" err="1" smtClean="0"/>
              <a:t>shielding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7175" y="1066800"/>
            <a:ext cx="8629650" cy="525780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Joao </a:t>
            </a:r>
            <a:r>
              <a:rPr lang="fr-FR" dirty="0" err="1" smtClean="0"/>
              <a:t>simulated</a:t>
            </a:r>
            <a:r>
              <a:rPr lang="fr-FR" dirty="0" smtClean="0"/>
              <a:t> the dose </a:t>
            </a:r>
            <a:r>
              <a:rPr lang="fr-FR" dirty="0" err="1" smtClean="0"/>
              <a:t>from</a:t>
            </a:r>
            <a:r>
              <a:rPr lang="fr-FR" dirty="0" smtClean="0"/>
              <a:t> activation one </a:t>
            </a:r>
            <a:r>
              <a:rPr lang="fr-FR" dirty="0" err="1" smtClean="0"/>
              <a:t>day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12h </a:t>
            </a:r>
            <a:r>
              <a:rPr lang="fr-FR" dirty="0" err="1" smtClean="0"/>
              <a:t>continuous</a:t>
            </a:r>
            <a:r>
              <a:rPr lang="fr-FR" dirty="0" smtClean="0"/>
              <a:t> running , </a:t>
            </a:r>
            <a:r>
              <a:rPr lang="fr-FR" dirty="0" err="1" smtClean="0"/>
              <a:t>with</a:t>
            </a:r>
            <a:r>
              <a:rPr lang="fr-FR" dirty="0" smtClean="0"/>
              <a:t> and </a:t>
            </a:r>
            <a:r>
              <a:rPr lang="fr-FR" dirty="0" err="1" smtClean="0"/>
              <a:t>without</a:t>
            </a:r>
            <a:r>
              <a:rPr lang="fr-FR" dirty="0" smtClean="0"/>
              <a:t> lead </a:t>
            </a:r>
            <a:r>
              <a:rPr lang="fr-FR" dirty="0" err="1" smtClean="0"/>
              <a:t>shielding</a:t>
            </a: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r>
              <a:rPr lang="fr-FR" b="0" dirty="0" smtClean="0"/>
              <a:t>                              </a:t>
            </a:r>
            <a:r>
              <a:rPr lang="fr-FR" b="0" dirty="0" err="1" smtClean="0"/>
              <a:t>average</a:t>
            </a:r>
            <a:r>
              <a:rPr lang="fr-FR" b="0" dirty="0" smtClean="0"/>
              <a:t> </a:t>
            </a:r>
            <a:r>
              <a:rPr lang="fr-FR" b="0" dirty="0"/>
              <a:t>in z for</a:t>
            </a:r>
          </a:p>
          <a:p>
            <a:pPr marL="0" indent="0">
              <a:buNone/>
            </a:pPr>
            <a:r>
              <a:rPr lang="en-US" b="0" dirty="0" smtClean="0"/>
              <a:t>           x </a:t>
            </a:r>
            <a:r>
              <a:rPr lang="en-US" b="0" dirty="0"/>
              <a:t>= </a:t>
            </a:r>
            <a:r>
              <a:rPr lang="en-US" b="0" dirty="0" smtClean="0"/>
              <a:t>[-10; 10 ] </a:t>
            </a:r>
            <a:r>
              <a:rPr lang="en-US" b="0" dirty="0"/>
              <a:t>cm and y = </a:t>
            </a:r>
            <a:r>
              <a:rPr lang="en-US" b="0" dirty="0" smtClean="0"/>
              <a:t>[-10; 10] cm</a:t>
            </a:r>
          </a:p>
          <a:p>
            <a:pPr marL="0" indent="0">
              <a:buNone/>
            </a:pPr>
            <a:r>
              <a:rPr lang="fr-FR" b="0" dirty="0" smtClean="0"/>
              <a:t>            </a:t>
            </a:r>
            <a:r>
              <a:rPr lang="fr-FR" b="0" dirty="0" err="1" smtClean="0"/>
              <a:t>around</a:t>
            </a:r>
            <a:r>
              <a:rPr lang="fr-FR" b="0" dirty="0" smtClean="0"/>
              <a:t> x, y </a:t>
            </a:r>
            <a:r>
              <a:rPr lang="fr-FR" b="0" dirty="0" err="1" smtClean="0"/>
              <a:t>target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No change </a:t>
            </a:r>
            <a:r>
              <a:rPr lang="fr-FR" dirty="0" err="1" smtClean="0"/>
              <a:t>seen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lead </a:t>
            </a:r>
            <a:r>
              <a:rPr lang="fr-FR" dirty="0" err="1" smtClean="0"/>
              <a:t>shielding</a:t>
            </a:r>
            <a:r>
              <a:rPr lang="fr-FR" dirty="0" smtClean="0"/>
              <a:t> (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slight</a:t>
            </a:r>
            <a:r>
              <a:rPr lang="fr-FR" dirty="0" smtClean="0"/>
              <a:t> </a:t>
            </a:r>
            <a:r>
              <a:rPr lang="fr-FR" dirty="0" err="1" smtClean="0"/>
              <a:t>decrease</a:t>
            </a:r>
            <a:r>
              <a:rPr lang="fr-FR" dirty="0" smtClean="0"/>
              <a:t>, </a:t>
            </a:r>
            <a:r>
              <a:rPr lang="fr-FR" dirty="0" err="1" smtClean="0"/>
              <a:t>probably</a:t>
            </a:r>
            <a:r>
              <a:rPr lang="fr-FR" dirty="0" smtClean="0"/>
              <a:t> due to </a:t>
            </a:r>
            <a:r>
              <a:rPr lang="fr-FR" dirty="0" err="1" smtClean="0"/>
              <a:t>shielding</a:t>
            </a:r>
            <a:r>
              <a:rPr lang="fr-FR" dirty="0" smtClean="0"/>
              <a:t> </a:t>
            </a:r>
            <a:r>
              <a:rPr lang="fr-FR" dirty="0" err="1" smtClean="0"/>
              <a:t>itself</a:t>
            </a:r>
            <a:r>
              <a:rPr lang="fr-FR" dirty="0" smtClean="0"/>
              <a:t>…)</a:t>
            </a:r>
          </a:p>
          <a:p>
            <a:endParaRPr lang="fr-FR" dirty="0"/>
          </a:p>
          <a:p>
            <a:r>
              <a:rPr lang="fr-FR" dirty="0" err="1" smtClean="0">
                <a:solidFill>
                  <a:srgbClr val="FF0000"/>
                </a:solidFill>
              </a:rPr>
              <a:t>Recent</a:t>
            </a:r>
            <a:r>
              <a:rPr lang="fr-FR" dirty="0" smtClean="0">
                <a:solidFill>
                  <a:srgbClr val="FF0000"/>
                </a:solidFill>
              </a:rPr>
              <a:t> news (</a:t>
            </a:r>
            <a:r>
              <a:rPr lang="fr-FR" dirty="0" err="1" smtClean="0">
                <a:solidFill>
                  <a:srgbClr val="FF0000"/>
                </a:solidFill>
              </a:rPr>
              <a:t>yesterday</a:t>
            </a:r>
            <a:r>
              <a:rPr lang="fr-FR" dirty="0" smtClean="0">
                <a:solidFill>
                  <a:srgbClr val="FF0000"/>
                </a:solidFill>
              </a:rPr>
              <a:t>): the simulation </a:t>
            </a:r>
            <a:r>
              <a:rPr lang="fr-FR" dirty="0" err="1" smtClean="0">
                <a:solidFill>
                  <a:srgbClr val="FF0000"/>
                </a:solidFill>
              </a:rPr>
              <a:t>might</a:t>
            </a:r>
            <a:r>
              <a:rPr lang="fr-FR" dirty="0" smtClean="0">
                <a:solidFill>
                  <a:srgbClr val="FF0000"/>
                </a:solidFill>
              </a:rPr>
              <a:t> have not </a:t>
            </a:r>
            <a:r>
              <a:rPr lang="fr-FR" dirty="0" err="1" smtClean="0">
                <a:solidFill>
                  <a:srgbClr val="FF0000"/>
                </a:solidFill>
              </a:rPr>
              <a:t>included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photonuclear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reactions</a:t>
            </a:r>
            <a:r>
              <a:rPr lang="fr-FR" dirty="0" smtClean="0">
                <a:solidFill>
                  <a:srgbClr val="FF0000"/>
                </a:solidFill>
              </a:rPr>
              <a:t> for lead!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  <a:p>
            <a:r>
              <a:rPr lang="fr-FR" strike="dblStrike" dirty="0" err="1" smtClean="0"/>
              <a:t>Being</a:t>
            </a:r>
            <a:r>
              <a:rPr lang="fr-FR" strike="dblStrike" dirty="0" smtClean="0"/>
              <a:t> </a:t>
            </a:r>
            <a:r>
              <a:rPr lang="fr-FR" strike="dblStrike" dirty="0" err="1" smtClean="0"/>
              <a:t>discussed</a:t>
            </a:r>
            <a:r>
              <a:rPr lang="fr-FR" strike="dblStrike" dirty="0" smtClean="0"/>
              <a:t> </a:t>
            </a:r>
            <a:r>
              <a:rPr lang="fr-FR" strike="dblStrike" dirty="0" err="1" smtClean="0"/>
              <a:t>with</a:t>
            </a:r>
            <a:r>
              <a:rPr lang="fr-FR" strike="dblStrike" dirty="0" smtClean="0"/>
              <a:t> RP.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30 Nov 18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081" y="1676400"/>
            <a:ext cx="3973744" cy="271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07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7030</TotalTime>
  <Words>457</Words>
  <Application>Microsoft Office PowerPoint</Application>
  <PresentationFormat>Affichage à l'écran (4:3)</PresentationFormat>
  <Paragraphs>90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 Linac radiation dose and shielding Simulation by Joao Espadanal  summary by Bruno M. implementation Jean-Yves Roussé  </vt:lpstr>
      <vt:lpstr>linac radiation</vt:lpstr>
      <vt:lpstr>Model</vt:lpstr>
      <vt:lpstr>Results (summary)</vt:lpstr>
      <vt:lpstr>Comparison calculation/dosimeters</vt:lpstr>
      <vt:lpstr>Shielding options</vt:lpstr>
      <vt:lpstr>Activation in case of lead shielding?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Gbar timing</dc:title>
  <dc:creator>Mansoulie Bruno</dc:creator>
  <cp:lastModifiedBy>Mansoulie Bruno</cp:lastModifiedBy>
  <cp:revision>29</cp:revision>
  <dcterms:created xsi:type="dcterms:W3CDTF">2006-08-16T00:00:00Z</dcterms:created>
  <dcterms:modified xsi:type="dcterms:W3CDTF">2018-11-29T12:40:44Z</dcterms:modified>
</cp:coreProperties>
</file>