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259" r:id="rId4"/>
    <p:sldId id="260" r:id="rId5"/>
    <p:sldId id="265" r:id="rId6"/>
    <p:sldId id="263" r:id="rId7"/>
    <p:sldId id="262" r:id="rId8"/>
    <p:sldId id="258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352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08960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81868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8363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3408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4171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5719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0145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2648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6789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46024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9840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C2ED4-489D-4C3A-89C3-FF51B95F6AEF}" type="datetimeFigureOut">
              <a:rPr lang="fr-FR" smtClean="0"/>
              <a:t>28/11/2018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D6958-E7D8-4A33-ABB1-6AE5BDEA7F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0278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/>
          </a:bodyPr>
          <a:lstStyle/>
          <a:p>
            <a:r>
              <a:rPr lang="fr-FR" sz="3200" dirty="0" smtClean="0">
                <a:solidFill>
                  <a:schemeClr val="tx2"/>
                </a:solidFill>
              </a:rPr>
              <a:t>Free </a:t>
            </a:r>
            <a:r>
              <a:rPr lang="fr-FR" sz="3200" dirty="0" err="1" smtClean="0">
                <a:solidFill>
                  <a:schemeClr val="tx2"/>
                </a:solidFill>
              </a:rPr>
              <a:t>fall</a:t>
            </a:r>
            <a:r>
              <a:rPr lang="fr-FR" sz="3200" dirty="0" smtClean="0">
                <a:solidFill>
                  <a:schemeClr val="tx2"/>
                </a:solidFill>
              </a:rPr>
              <a:t> </a:t>
            </a:r>
            <a:r>
              <a:rPr lang="fr-FR" sz="3200" dirty="0" err="1" smtClean="0">
                <a:solidFill>
                  <a:schemeClr val="tx2"/>
                </a:solidFill>
              </a:rPr>
              <a:t>experiment</a:t>
            </a:r>
            <a:r>
              <a:rPr lang="fr-FR" sz="3200" dirty="0" smtClean="0">
                <a:solidFill>
                  <a:schemeClr val="tx2"/>
                </a:solidFill>
              </a:rPr>
              <a:t>: final </a:t>
            </a:r>
            <a:r>
              <a:rPr lang="fr-FR" sz="3200" dirty="0" err="1" smtClean="0">
                <a:solidFill>
                  <a:schemeClr val="tx2"/>
                </a:solidFill>
              </a:rPr>
              <a:t>steps</a:t>
            </a:r>
            <a:endParaRPr lang="fr-FR" sz="3200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1500" y="912776"/>
            <a:ext cx="9001000" cy="5544616"/>
          </a:xfrm>
        </p:spPr>
        <p:txBody>
          <a:bodyPr>
            <a:normAutofit/>
          </a:bodyPr>
          <a:lstStyle/>
          <a:p>
            <a:r>
              <a:rPr lang="fr-FR" sz="2400" dirty="0" smtClean="0">
                <a:solidFill>
                  <a:schemeClr val="tx2"/>
                </a:solidFill>
              </a:rPr>
              <a:t>Implantation</a:t>
            </a:r>
          </a:p>
          <a:p>
            <a:pPr lvl="1"/>
            <a:r>
              <a:rPr lang="fr-FR" sz="2000" dirty="0" smtClean="0">
                <a:solidFill>
                  <a:schemeClr val="tx2"/>
                </a:solidFill>
              </a:rPr>
              <a:t>Inputs: ions (</a:t>
            </a:r>
            <a:r>
              <a:rPr lang="fr-FR" sz="2000" dirty="0" err="1" smtClean="0">
                <a:solidFill>
                  <a:schemeClr val="tx2"/>
                </a:solidFill>
              </a:rPr>
              <a:t>ovens</a:t>
            </a:r>
            <a:r>
              <a:rPr lang="fr-FR" sz="2000" dirty="0" smtClean="0">
                <a:solidFill>
                  <a:schemeClr val="tx2"/>
                </a:solidFill>
              </a:rPr>
              <a:t>? lasers?) , H</a:t>
            </a:r>
            <a:r>
              <a:rPr lang="fr-FR" sz="2000" baseline="30000" dirty="0" smtClean="0">
                <a:solidFill>
                  <a:schemeClr val="tx2"/>
                </a:solidFill>
              </a:rPr>
              <a:t>+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guiding</a:t>
            </a:r>
            <a:r>
              <a:rPr lang="fr-FR" sz="2000" dirty="0" smtClean="0">
                <a:solidFill>
                  <a:schemeClr val="tx2"/>
                </a:solidFill>
              </a:rPr>
              <a:t> to an </a:t>
            </a:r>
            <a:r>
              <a:rPr lang="fr-FR" sz="2000" dirty="0" err="1" smtClean="0">
                <a:solidFill>
                  <a:schemeClr val="tx2"/>
                </a:solidFill>
              </a:rPr>
              <a:t>inside</a:t>
            </a:r>
            <a:r>
              <a:rPr lang="fr-FR" sz="2000" dirty="0" smtClean="0">
                <a:solidFill>
                  <a:schemeClr val="tx2"/>
                </a:solidFill>
              </a:rPr>
              <a:t> FF</a:t>
            </a:r>
          </a:p>
          <a:p>
            <a:pPr lvl="1"/>
            <a:r>
              <a:rPr lang="fr-FR" sz="2000" dirty="0" smtClean="0">
                <a:solidFill>
                  <a:schemeClr val="tx2"/>
                </a:solidFill>
              </a:rPr>
              <a:t>Lasers</a:t>
            </a:r>
          </a:p>
          <a:p>
            <a:pPr lvl="1"/>
            <a:r>
              <a:rPr lang="fr-FR" sz="2000" dirty="0" err="1">
                <a:solidFill>
                  <a:schemeClr val="tx2"/>
                </a:solidFill>
              </a:rPr>
              <a:t>P</a:t>
            </a:r>
            <a:r>
              <a:rPr lang="fr-FR" sz="2000" dirty="0" err="1" smtClean="0">
                <a:solidFill>
                  <a:schemeClr val="tx2"/>
                </a:solidFill>
              </a:rPr>
              <a:t>umps</a:t>
            </a:r>
            <a:endParaRPr lang="fr-FR" sz="2000" dirty="0" smtClean="0">
              <a:solidFill>
                <a:schemeClr val="tx2"/>
              </a:solidFill>
            </a:endParaRPr>
          </a:p>
          <a:p>
            <a:pPr lvl="1"/>
            <a:r>
              <a:rPr lang="fr-FR" sz="2000" dirty="0" err="1" smtClean="0">
                <a:solidFill>
                  <a:schemeClr val="tx2"/>
                </a:solidFill>
              </a:rPr>
              <a:t>Magnetic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shielding</a:t>
            </a:r>
            <a:endParaRPr lang="fr-FR" sz="2000" dirty="0" smtClean="0">
              <a:solidFill>
                <a:schemeClr val="tx2"/>
              </a:solidFill>
            </a:endParaRPr>
          </a:p>
          <a:p>
            <a:pPr lvl="1"/>
            <a:endParaRPr lang="fr-FR" sz="1000" dirty="0" smtClean="0">
              <a:solidFill>
                <a:schemeClr val="tx2"/>
              </a:solidFill>
            </a:endParaRPr>
          </a:p>
          <a:p>
            <a:r>
              <a:rPr lang="fr-FR" sz="2400" dirty="0" err="1" smtClean="0">
                <a:solidFill>
                  <a:schemeClr val="tx2"/>
                </a:solidFill>
              </a:rPr>
              <a:t>Intermediate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err="1" smtClean="0">
                <a:solidFill>
                  <a:schemeClr val="tx2"/>
                </a:solidFill>
              </a:rPr>
              <a:t>steps</a:t>
            </a:r>
            <a:endParaRPr lang="fr-FR" sz="2400" dirty="0" smtClean="0">
              <a:solidFill>
                <a:schemeClr val="tx2"/>
              </a:solidFill>
            </a:endParaRPr>
          </a:p>
          <a:p>
            <a:pPr lvl="1"/>
            <a:r>
              <a:rPr lang="fr-FR" sz="2000" dirty="0" smtClean="0">
                <a:solidFill>
                  <a:schemeClr val="tx2"/>
                </a:solidFill>
              </a:rPr>
              <a:t>Ion </a:t>
            </a:r>
            <a:r>
              <a:rPr lang="fr-FR" sz="2000" dirty="0" err="1" smtClean="0">
                <a:solidFill>
                  <a:schemeClr val="tx2"/>
                </a:solidFill>
              </a:rPr>
              <a:t>cooling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experiments</a:t>
            </a:r>
            <a:endParaRPr lang="fr-FR" sz="2000" dirty="0" smtClean="0">
              <a:solidFill>
                <a:schemeClr val="tx2"/>
              </a:solidFill>
            </a:endParaRPr>
          </a:p>
          <a:p>
            <a:pPr lvl="1"/>
            <a:r>
              <a:rPr lang="fr-FR" sz="2000" dirty="0" err="1" smtClean="0">
                <a:solidFill>
                  <a:schemeClr val="tx2"/>
                </a:solidFill>
              </a:rPr>
              <a:t>Using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other</a:t>
            </a:r>
            <a:r>
              <a:rPr lang="fr-FR" sz="2000" dirty="0" smtClean="0">
                <a:solidFill>
                  <a:schemeClr val="tx2"/>
                </a:solidFill>
              </a:rPr>
              <a:t> ions?</a:t>
            </a:r>
            <a:endParaRPr lang="fr-FR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3357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Vacuum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4300" y="692696"/>
            <a:ext cx="8915400" cy="5400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tx2"/>
                </a:solidFill>
              </a:rPr>
              <a:t>Meeting with Paolo </a:t>
            </a:r>
            <a:r>
              <a:rPr lang="en-US" sz="2400" dirty="0" err="1" smtClean="0">
                <a:solidFill>
                  <a:schemeClr val="tx2"/>
                </a:solidFill>
              </a:rPr>
              <a:t>Chiggiato</a:t>
            </a:r>
            <a:r>
              <a:rPr lang="en-US" sz="2400" dirty="0" smtClean="0">
                <a:solidFill>
                  <a:schemeClr val="tx2"/>
                </a:solidFill>
              </a:rPr>
              <a:t>, CERN top vacuum expert.</a:t>
            </a:r>
          </a:p>
          <a:p>
            <a:pPr lvl="1"/>
            <a:r>
              <a:rPr lang="en-US" sz="1800" dirty="0" smtClean="0">
                <a:solidFill>
                  <a:schemeClr val="tx2"/>
                </a:solidFill>
              </a:rPr>
              <a:t>E(-12) probably feasible, with lots of care</a:t>
            </a:r>
          </a:p>
          <a:p>
            <a:pPr lvl="2"/>
            <a:r>
              <a:rPr lang="en-US" sz="1800" dirty="0" smtClean="0">
                <a:solidFill>
                  <a:schemeClr val="tx2"/>
                </a:solidFill>
              </a:rPr>
              <a:t>Analyze all sources of gas: input lines, ion injection…</a:t>
            </a:r>
          </a:p>
          <a:p>
            <a:pPr lvl="2"/>
            <a:r>
              <a:rPr lang="en-US" sz="1800" dirty="0" smtClean="0">
                <a:solidFill>
                  <a:schemeClr val="tx2"/>
                </a:solidFill>
              </a:rPr>
              <a:t>Pre-treatment of vessel (stainless steel) : firing</a:t>
            </a:r>
          </a:p>
          <a:p>
            <a:pPr lvl="2"/>
            <a:r>
              <a:rPr lang="en-US" sz="1800" dirty="0" err="1" smtClean="0">
                <a:solidFill>
                  <a:schemeClr val="tx2"/>
                </a:solidFill>
              </a:rPr>
              <a:t>Cryopump</a:t>
            </a:r>
            <a:r>
              <a:rPr lang="en-US" sz="1800" dirty="0" smtClean="0">
                <a:solidFill>
                  <a:schemeClr val="tx2"/>
                </a:solidFill>
              </a:rPr>
              <a:t> OK if </a:t>
            </a:r>
            <a:r>
              <a:rPr lang="en-US" sz="1800" dirty="0" err="1" smtClean="0">
                <a:solidFill>
                  <a:schemeClr val="tx2"/>
                </a:solidFill>
              </a:rPr>
              <a:t>bakeable</a:t>
            </a:r>
            <a:r>
              <a:rPr lang="en-US" sz="1800" dirty="0" smtClean="0">
                <a:solidFill>
                  <a:schemeClr val="tx2"/>
                </a:solidFill>
              </a:rPr>
              <a:t> </a:t>
            </a:r>
            <a:r>
              <a:rPr lang="en-US" sz="1800" i="1" dirty="0" smtClean="0">
                <a:solidFill>
                  <a:schemeClr val="tx2"/>
                </a:solidFill>
              </a:rPr>
              <a:t>(vibrations?), </a:t>
            </a:r>
            <a:r>
              <a:rPr lang="en-US" sz="1800" dirty="0" smtClean="0">
                <a:solidFill>
                  <a:schemeClr val="tx2"/>
                </a:solidFill>
              </a:rPr>
              <a:t>or ion pump + getter</a:t>
            </a:r>
          </a:p>
          <a:p>
            <a:pPr lvl="2"/>
            <a:r>
              <a:rPr lang="en-US" sz="1800" dirty="0">
                <a:solidFill>
                  <a:schemeClr val="tx2"/>
                </a:solidFill>
              </a:rPr>
              <a:t> </a:t>
            </a:r>
            <a:r>
              <a:rPr lang="en-US" sz="1800" dirty="0" smtClean="0">
                <a:solidFill>
                  <a:schemeClr val="tx2"/>
                </a:solidFill>
              </a:rPr>
              <a:t>Vacuum gauge(s): CERN special OK</a:t>
            </a:r>
          </a:p>
          <a:p>
            <a:pPr lvl="2"/>
            <a:r>
              <a:rPr lang="en-US" sz="1800" dirty="0" err="1" smtClean="0">
                <a:solidFill>
                  <a:schemeClr val="tx2"/>
                </a:solidFill>
              </a:rPr>
              <a:t>Cryo</a:t>
            </a:r>
            <a:r>
              <a:rPr lang="en-US" sz="1800" dirty="0" smtClean="0">
                <a:solidFill>
                  <a:schemeClr val="tx2"/>
                </a:solidFill>
              </a:rPr>
              <a:t> for chamber: necessary to go below E(-12); whole chamber, screen only would be useless.</a:t>
            </a:r>
          </a:p>
          <a:p>
            <a:pPr lvl="1"/>
            <a:r>
              <a:rPr lang="en-US" sz="1800" dirty="0" smtClean="0">
                <a:solidFill>
                  <a:schemeClr val="tx2"/>
                </a:solidFill>
              </a:rPr>
              <a:t>Proposes help for P&lt;E(-11) (</a:t>
            </a:r>
            <a:r>
              <a:rPr lang="en-US" sz="1800" dirty="0" err="1" smtClean="0">
                <a:solidFill>
                  <a:schemeClr val="tx2"/>
                </a:solidFill>
              </a:rPr>
              <a:t>eitherwise</a:t>
            </a:r>
            <a:r>
              <a:rPr lang="en-US" sz="1800" dirty="0" smtClean="0">
                <a:solidFill>
                  <a:schemeClr val="tx2"/>
                </a:solidFill>
              </a:rPr>
              <a:t> “trivial”)</a:t>
            </a:r>
          </a:p>
          <a:p>
            <a:pPr lvl="2"/>
            <a:r>
              <a:rPr lang="en-US" sz="1800" dirty="0" smtClean="0">
                <a:solidFill>
                  <a:schemeClr val="tx2"/>
                </a:solidFill>
              </a:rPr>
              <a:t>Can measure feed-</a:t>
            </a:r>
            <a:r>
              <a:rPr lang="en-US" sz="1800" dirty="0" err="1" smtClean="0">
                <a:solidFill>
                  <a:schemeClr val="tx2"/>
                </a:solidFill>
              </a:rPr>
              <a:t>thrus</a:t>
            </a:r>
            <a:r>
              <a:rPr lang="en-US" sz="1800" dirty="0" smtClean="0">
                <a:solidFill>
                  <a:schemeClr val="tx2"/>
                </a:solidFill>
              </a:rPr>
              <a:t> =&gt; URGENT!</a:t>
            </a:r>
          </a:p>
          <a:p>
            <a:pPr lvl="2"/>
            <a:r>
              <a:rPr lang="en-US" sz="1800" dirty="0" smtClean="0">
                <a:solidFill>
                  <a:schemeClr val="tx2"/>
                </a:solidFill>
              </a:rPr>
              <a:t>Can measure all pieces for outgassing =&gt; please send us samples!</a:t>
            </a:r>
          </a:p>
          <a:p>
            <a:pPr lvl="2"/>
            <a:r>
              <a:rPr lang="en-US" sz="1800" dirty="0" smtClean="0">
                <a:solidFill>
                  <a:schemeClr val="tx2"/>
                </a:solidFill>
              </a:rPr>
              <a:t>Review design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June 27th 2017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53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Rectangle 230"/>
          <p:cNvSpPr/>
          <p:nvPr/>
        </p:nvSpPr>
        <p:spPr>
          <a:xfrm>
            <a:off x="6981834" y="1186523"/>
            <a:ext cx="908576" cy="114550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" name="Group 54"/>
          <p:cNvGrpSpPr/>
          <p:nvPr/>
        </p:nvGrpSpPr>
        <p:grpSpPr>
          <a:xfrm>
            <a:off x="1763688" y="3920254"/>
            <a:ext cx="3214799" cy="2135176"/>
            <a:chOff x="529390" y="1376016"/>
            <a:chExt cx="10800000" cy="4201139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3" name="Rectangle 2"/>
            <p:cNvSpPr/>
            <p:nvPr/>
          </p:nvSpPr>
          <p:spPr>
            <a:xfrm>
              <a:off x="529390" y="543277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529390" y="137601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29390" y="155474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529390" y="173406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29390" y="191338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529390" y="20860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29390" y="226536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29390" y="244467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29390" y="26073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29390" y="278668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9390" y="2966003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29390" y="3141511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29390" y="332082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29390" y="35001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529390" y="3678877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9390" y="384215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29390" y="40214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529390" y="4210174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529390" y="437344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9390" y="455276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29390" y="473149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29390" y="491081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529390" y="509013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29390" y="526353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7" name="Group 6"/>
          <p:cNvGrpSpPr/>
          <p:nvPr/>
        </p:nvGrpSpPr>
        <p:grpSpPr>
          <a:xfrm>
            <a:off x="2530216" y="4121593"/>
            <a:ext cx="1808418" cy="1688517"/>
            <a:chOff x="3887535" y="1526856"/>
            <a:chExt cx="4291000" cy="3985289"/>
          </a:xfrm>
        </p:grpSpPr>
        <p:pic>
          <p:nvPicPr>
            <p:cNvPr id="28" name="Picture 5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87535" y="1526856"/>
              <a:ext cx="4291000" cy="3985289"/>
            </a:xfrm>
            <a:prstGeom prst="rect">
              <a:avLst/>
            </a:prstGeom>
          </p:spPr>
        </p:pic>
        <p:sp>
          <p:nvSpPr>
            <p:cNvPr id="29" name="Frame 5"/>
            <p:cNvSpPr/>
            <p:nvPr/>
          </p:nvSpPr>
          <p:spPr>
            <a:xfrm rot="2768905">
              <a:off x="4061191" y="1904594"/>
              <a:ext cx="3325146" cy="3430641"/>
            </a:xfrm>
            <a:prstGeom prst="frame">
              <a:avLst>
                <a:gd name="adj1" fmla="val 97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 rot="16200000">
            <a:off x="795690" y="4047685"/>
            <a:ext cx="720080" cy="11162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 rot="16200000">
            <a:off x="665630" y="4839242"/>
            <a:ext cx="720080" cy="1116252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/>
          <p:cNvSpPr/>
          <p:nvPr/>
        </p:nvSpPr>
        <p:spPr>
          <a:xfrm>
            <a:off x="3898368" y="4943732"/>
            <a:ext cx="1152128" cy="9971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/>
          <p:cNvSpPr/>
          <p:nvPr/>
        </p:nvSpPr>
        <p:spPr>
          <a:xfrm rot="1072493">
            <a:off x="1666953" y="4675971"/>
            <a:ext cx="1634843" cy="457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Rectangle 40"/>
          <p:cNvSpPr/>
          <p:nvPr/>
        </p:nvSpPr>
        <p:spPr>
          <a:xfrm rot="21068881">
            <a:off x="1585540" y="5067649"/>
            <a:ext cx="1301096" cy="45719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Rectangle 39"/>
          <p:cNvSpPr/>
          <p:nvPr/>
        </p:nvSpPr>
        <p:spPr>
          <a:xfrm rot="654297">
            <a:off x="1704368" y="4841304"/>
            <a:ext cx="1201704" cy="457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 flipV="1">
            <a:off x="1583797" y="5312857"/>
            <a:ext cx="2754838" cy="45719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 rot="16200000">
            <a:off x="4152500" y="5168206"/>
            <a:ext cx="329298" cy="45719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3703269" y="4982059"/>
            <a:ext cx="629013" cy="51861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5" name="Group 54"/>
          <p:cNvGrpSpPr/>
          <p:nvPr/>
        </p:nvGrpSpPr>
        <p:grpSpPr>
          <a:xfrm>
            <a:off x="1766357" y="541047"/>
            <a:ext cx="3284139" cy="2397792"/>
            <a:chOff x="529390" y="1376016"/>
            <a:chExt cx="10800000" cy="4201139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46" name="Rectangle 45"/>
            <p:cNvSpPr/>
            <p:nvPr/>
          </p:nvSpPr>
          <p:spPr>
            <a:xfrm>
              <a:off x="529390" y="543277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529390" y="137601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529390" y="155474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29390" y="173406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529390" y="191338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529390" y="20860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529390" y="226536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29390" y="244467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29390" y="26073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29390" y="278668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529390" y="2966003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29390" y="3141511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529390" y="332082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29390" y="35001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529390" y="3678877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529390" y="384215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529390" y="40214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529390" y="4210174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529390" y="437344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29390" y="455276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29390" y="473149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29390" y="491081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29390" y="509013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29390" y="526353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0" name="Rectangle 69"/>
          <p:cNvSpPr/>
          <p:nvPr/>
        </p:nvSpPr>
        <p:spPr>
          <a:xfrm>
            <a:off x="2882405" y="1165712"/>
            <a:ext cx="908576" cy="114550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7" name="Groupe 76"/>
          <p:cNvGrpSpPr/>
          <p:nvPr/>
        </p:nvGrpSpPr>
        <p:grpSpPr>
          <a:xfrm>
            <a:off x="2840173" y="799694"/>
            <a:ext cx="950808" cy="143790"/>
            <a:chOff x="5868144" y="908720"/>
            <a:chExt cx="950808" cy="143790"/>
          </a:xfrm>
        </p:grpSpPr>
        <p:cxnSp>
          <p:nvCxnSpPr>
            <p:cNvPr id="72" name="Connecteur droit 71"/>
            <p:cNvCxnSpPr/>
            <p:nvPr/>
          </p:nvCxnSpPr>
          <p:spPr>
            <a:xfrm flipV="1">
              <a:off x="5868144" y="908720"/>
              <a:ext cx="936104" cy="6247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Connecteur droit 74"/>
            <p:cNvCxnSpPr/>
            <p:nvPr/>
          </p:nvCxnSpPr>
          <p:spPr>
            <a:xfrm flipV="1">
              <a:off x="5868144" y="972982"/>
              <a:ext cx="936104" cy="6247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75"/>
            <p:cNvCxnSpPr/>
            <p:nvPr/>
          </p:nvCxnSpPr>
          <p:spPr>
            <a:xfrm flipV="1">
              <a:off x="5882848" y="1046263"/>
              <a:ext cx="936104" cy="6247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e 77"/>
          <p:cNvGrpSpPr/>
          <p:nvPr/>
        </p:nvGrpSpPr>
        <p:grpSpPr>
          <a:xfrm>
            <a:off x="2899547" y="2475319"/>
            <a:ext cx="950808" cy="143790"/>
            <a:chOff x="5868144" y="908720"/>
            <a:chExt cx="950808" cy="143790"/>
          </a:xfrm>
        </p:grpSpPr>
        <p:cxnSp>
          <p:nvCxnSpPr>
            <p:cNvPr id="79" name="Connecteur droit 78"/>
            <p:cNvCxnSpPr/>
            <p:nvPr/>
          </p:nvCxnSpPr>
          <p:spPr>
            <a:xfrm flipV="1">
              <a:off x="5868144" y="908720"/>
              <a:ext cx="936104" cy="6247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Connecteur droit 79"/>
            <p:cNvCxnSpPr/>
            <p:nvPr/>
          </p:nvCxnSpPr>
          <p:spPr>
            <a:xfrm flipV="1">
              <a:off x="5868144" y="972982"/>
              <a:ext cx="936104" cy="6247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Connecteur droit 80"/>
            <p:cNvCxnSpPr/>
            <p:nvPr/>
          </p:nvCxnSpPr>
          <p:spPr>
            <a:xfrm flipV="1">
              <a:off x="5882848" y="1046263"/>
              <a:ext cx="936104" cy="6247"/>
            </a:xfrm>
            <a:prstGeom prst="line">
              <a:avLst/>
            </a:prstGeom>
            <a:ln w="317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Rectangle 90"/>
          <p:cNvSpPr/>
          <p:nvPr/>
        </p:nvSpPr>
        <p:spPr>
          <a:xfrm>
            <a:off x="2627784" y="1211768"/>
            <a:ext cx="633368" cy="994948"/>
          </a:xfrm>
          <a:prstGeom prst="rect">
            <a:avLst/>
          </a:prstGeom>
          <a:pattFill prst="pct25">
            <a:fgClr>
              <a:srgbClr val="00B050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3709868" y="1349836"/>
            <a:ext cx="1152128" cy="143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Rectangle 92"/>
          <p:cNvSpPr/>
          <p:nvPr/>
        </p:nvSpPr>
        <p:spPr>
          <a:xfrm>
            <a:off x="3703269" y="1845844"/>
            <a:ext cx="1152128" cy="28063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3304084" y="1204423"/>
            <a:ext cx="741518" cy="1007827"/>
          </a:xfrm>
          <a:prstGeom prst="rect">
            <a:avLst/>
          </a:prstGeom>
          <a:pattFill prst="pct25">
            <a:fgClr>
              <a:srgbClr val="00B050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2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4" name="Rectangle 93"/>
          <p:cNvSpPr/>
          <p:nvPr/>
        </p:nvSpPr>
        <p:spPr>
          <a:xfrm rot="16200000">
            <a:off x="881256" y="812345"/>
            <a:ext cx="561149" cy="11162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6" name="Rectangle 95"/>
          <p:cNvSpPr/>
          <p:nvPr/>
        </p:nvSpPr>
        <p:spPr>
          <a:xfrm>
            <a:off x="1669241" y="1089896"/>
            <a:ext cx="1634843" cy="457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0" name="Rectangle 99"/>
          <p:cNvSpPr/>
          <p:nvPr/>
        </p:nvSpPr>
        <p:spPr>
          <a:xfrm>
            <a:off x="597604" y="1651045"/>
            <a:ext cx="1113289" cy="1570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7" name="Rectangle 96"/>
          <p:cNvSpPr/>
          <p:nvPr/>
        </p:nvSpPr>
        <p:spPr>
          <a:xfrm flipV="1">
            <a:off x="1583798" y="2437492"/>
            <a:ext cx="2746660" cy="45719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8" name="Rectangle 97"/>
          <p:cNvSpPr/>
          <p:nvPr/>
        </p:nvSpPr>
        <p:spPr>
          <a:xfrm>
            <a:off x="3790981" y="2388428"/>
            <a:ext cx="534888" cy="45719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9" name="Rectangle 98"/>
          <p:cNvSpPr/>
          <p:nvPr/>
        </p:nvSpPr>
        <p:spPr>
          <a:xfrm>
            <a:off x="1691680" y="1160101"/>
            <a:ext cx="1201704" cy="4571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1" name="Rectangle 100"/>
          <p:cNvSpPr/>
          <p:nvPr/>
        </p:nvSpPr>
        <p:spPr>
          <a:xfrm>
            <a:off x="467544" y="2951933"/>
            <a:ext cx="1113289" cy="279354"/>
          </a:xfrm>
          <a:prstGeom prst="rect">
            <a:avLst/>
          </a:prstGeom>
          <a:pattFill prst="trellis">
            <a:fgClr>
              <a:schemeClr val="bg2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Rectangle 94"/>
          <p:cNvSpPr/>
          <p:nvPr/>
        </p:nvSpPr>
        <p:spPr>
          <a:xfrm rot="16200000">
            <a:off x="774539" y="2129581"/>
            <a:ext cx="502264" cy="1116252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02" name="Group 54"/>
          <p:cNvGrpSpPr/>
          <p:nvPr/>
        </p:nvGrpSpPr>
        <p:grpSpPr>
          <a:xfrm>
            <a:off x="6250743" y="541047"/>
            <a:ext cx="219991" cy="2400301"/>
            <a:chOff x="529390" y="1376016"/>
            <a:chExt cx="10800000" cy="4201139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03" name="Rectangle 102"/>
            <p:cNvSpPr/>
            <p:nvPr/>
          </p:nvSpPr>
          <p:spPr>
            <a:xfrm>
              <a:off x="529390" y="543277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4" name="Rectangle 103"/>
            <p:cNvSpPr/>
            <p:nvPr/>
          </p:nvSpPr>
          <p:spPr>
            <a:xfrm>
              <a:off x="529390" y="137601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29390" y="155474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529390" y="173406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529390" y="191338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529390" y="20860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529390" y="226536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529390" y="244467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29390" y="26073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529390" y="278668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529390" y="2966003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529390" y="3141511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529390" y="332082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529390" y="35001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529390" y="3678877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529390" y="384215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529390" y="40214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529390" y="4210174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529390" y="437344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529390" y="455276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529390" y="473149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529390" y="491081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529390" y="509013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529390" y="526353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27" name="Group 54"/>
          <p:cNvGrpSpPr/>
          <p:nvPr/>
        </p:nvGrpSpPr>
        <p:grpSpPr>
          <a:xfrm>
            <a:off x="8373934" y="541047"/>
            <a:ext cx="182350" cy="2368514"/>
            <a:chOff x="529390" y="1376016"/>
            <a:chExt cx="10800000" cy="4201139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28" name="Rectangle 127"/>
            <p:cNvSpPr/>
            <p:nvPr/>
          </p:nvSpPr>
          <p:spPr>
            <a:xfrm>
              <a:off x="529390" y="543277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9" name="Rectangle 128"/>
            <p:cNvSpPr/>
            <p:nvPr/>
          </p:nvSpPr>
          <p:spPr>
            <a:xfrm>
              <a:off x="529390" y="137601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0" name="Rectangle 129"/>
            <p:cNvSpPr/>
            <p:nvPr/>
          </p:nvSpPr>
          <p:spPr>
            <a:xfrm>
              <a:off x="529390" y="155474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1" name="Rectangle 130"/>
            <p:cNvSpPr/>
            <p:nvPr/>
          </p:nvSpPr>
          <p:spPr>
            <a:xfrm>
              <a:off x="529390" y="173406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2" name="Rectangle 131"/>
            <p:cNvSpPr/>
            <p:nvPr/>
          </p:nvSpPr>
          <p:spPr>
            <a:xfrm>
              <a:off x="529390" y="191338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3" name="Rectangle 132"/>
            <p:cNvSpPr/>
            <p:nvPr/>
          </p:nvSpPr>
          <p:spPr>
            <a:xfrm>
              <a:off x="529390" y="20860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4" name="Rectangle 133"/>
            <p:cNvSpPr/>
            <p:nvPr/>
          </p:nvSpPr>
          <p:spPr>
            <a:xfrm>
              <a:off x="529390" y="226536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5" name="Rectangle 134"/>
            <p:cNvSpPr/>
            <p:nvPr/>
          </p:nvSpPr>
          <p:spPr>
            <a:xfrm>
              <a:off x="529390" y="244467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529390" y="26073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529390" y="278668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529390" y="2966003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529390" y="3141511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529390" y="332082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529390" y="35001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529390" y="3678877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529390" y="384215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529390" y="40214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529390" y="4210174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29390" y="437344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529390" y="455276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529390" y="473149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529390" y="491081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0" name="Rectangle 149"/>
            <p:cNvSpPr/>
            <p:nvPr/>
          </p:nvSpPr>
          <p:spPr>
            <a:xfrm>
              <a:off x="529390" y="509013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1" name="Rectangle 150"/>
            <p:cNvSpPr/>
            <p:nvPr/>
          </p:nvSpPr>
          <p:spPr>
            <a:xfrm>
              <a:off x="529390" y="526353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7" name="Group 54"/>
          <p:cNvGrpSpPr/>
          <p:nvPr/>
        </p:nvGrpSpPr>
        <p:grpSpPr>
          <a:xfrm rot="16200000">
            <a:off x="7322358" y="-586171"/>
            <a:ext cx="128439" cy="2186719"/>
            <a:chOff x="529390" y="1376016"/>
            <a:chExt cx="10800000" cy="4201139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178" name="Rectangle 177"/>
            <p:cNvSpPr/>
            <p:nvPr/>
          </p:nvSpPr>
          <p:spPr>
            <a:xfrm>
              <a:off x="529390" y="543277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9" name="Rectangle 178"/>
            <p:cNvSpPr/>
            <p:nvPr/>
          </p:nvSpPr>
          <p:spPr>
            <a:xfrm>
              <a:off x="529390" y="137601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0" name="Rectangle 179"/>
            <p:cNvSpPr/>
            <p:nvPr/>
          </p:nvSpPr>
          <p:spPr>
            <a:xfrm>
              <a:off x="529390" y="155474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1" name="Rectangle 180"/>
            <p:cNvSpPr/>
            <p:nvPr/>
          </p:nvSpPr>
          <p:spPr>
            <a:xfrm>
              <a:off x="529390" y="173406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2" name="Rectangle 181"/>
            <p:cNvSpPr/>
            <p:nvPr/>
          </p:nvSpPr>
          <p:spPr>
            <a:xfrm>
              <a:off x="529390" y="191338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529390" y="20860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529390" y="226536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5" name="Rectangle 184"/>
            <p:cNvSpPr/>
            <p:nvPr/>
          </p:nvSpPr>
          <p:spPr>
            <a:xfrm>
              <a:off x="529390" y="244467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529390" y="26073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7" name="Rectangle 186"/>
            <p:cNvSpPr/>
            <p:nvPr/>
          </p:nvSpPr>
          <p:spPr>
            <a:xfrm>
              <a:off x="529390" y="278668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529390" y="2966003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9" name="Rectangle 188"/>
            <p:cNvSpPr/>
            <p:nvPr/>
          </p:nvSpPr>
          <p:spPr>
            <a:xfrm>
              <a:off x="529390" y="3141511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0" name="Rectangle 189"/>
            <p:cNvSpPr/>
            <p:nvPr/>
          </p:nvSpPr>
          <p:spPr>
            <a:xfrm>
              <a:off x="529390" y="332082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1" name="Rectangle 190"/>
            <p:cNvSpPr/>
            <p:nvPr/>
          </p:nvSpPr>
          <p:spPr>
            <a:xfrm>
              <a:off x="529390" y="35001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2" name="Rectangle 191"/>
            <p:cNvSpPr/>
            <p:nvPr/>
          </p:nvSpPr>
          <p:spPr>
            <a:xfrm>
              <a:off x="529390" y="3678877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3" name="Rectangle 192"/>
            <p:cNvSpPr/>
            <p:nvPr/>
          </p:nvSpPr>
          <p:spPr>
            <a:xfrm>
              <a:off x="529390" y="384215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4" name="Rectangle 193"/>
            <p:cNvSpPr/>
            <p:nvPr/>
          </p:nvSpPr>
          <p:spPr>
            <a:xfrm>
              <a:off x="529390" y="40214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529390" y="4210174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Rectangle 195"/>
            <p:cNvSpPr/>
            <p:nvPr/>
          </p:nvSpPr>
          <p:spPr>
            <a:xfrm>
              <a:off x="529390" y="437344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7" name="Rectangle 196"/>
            <p:cNvSpPr/>
            <p:nvPr/>
          </p:nvSpPr>
          <p:spPr>
            <a:xfrm>
              <a:off x="529390" y="455276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8" name="Rectangle 197"/>
            <p:cNvSpPr/>
            <p:nvPr/>
          </p:nvSpPr>
          <p:spPr>
            <a:xfrm>
              <a:off x="529390" y="473149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9" name="Rectangle 198"/>
            <p:cNvSpPr/>
            <p:nvPr/>
          </p:nvSpPr>
          <p:spPr>
            <a:xfrm>
              <a:off x="529390" y="491081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0" name="Rectangle 199"/>
            <p:cNvSpPr/>
            <p:nvPr/>
          </p:nvSpPr>
          <p:spPr>
            <a:xfrm>
              <a:off x="529390" y="509013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1" name="Rectangle 200"/>
            <p:cNvSpPr/>
            <p:nvPr/>
          </p:nvSpPr>
          <p:spPr>
            <a:xfrm>
              <a:off x="529390" y="526353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02" name="Group 54"/>
          <p:cNvGrpSpPr/>
          <p:nvPr/>
        </p:nvGrpSpPr>
        <p:grpSpPr>
          <a:xfrm rot="16200000">
            <a:off x="7374780" y="2010014"/>
            <a:ext cx="171010" cy="1712828"/>
            <a:chOff x="529390" y="1376016"/>
            <a:chExt cx="10800000" cy="4201139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203" name="Rectangle 202"/>
            <p:cNvSpPr/>
            <p:nvPr/>
          </p:nvSpPr>
          <p:spPr>
            <a:xfrm>
              <a:off x="529390" y="543277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4" name="Rectangle 203"/>
            <p:cNvSpPr/>
            <p:nvPr/>
          </p:nvSpPr>
          <p:spPr>
            <a:xfrm>
              <a:off x="529390" y="137601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5" name="Rectangle 204"/>
            <p:cNvSpPr/>
            <p:nvPr/>
          </p:nvSpPr>
          <p:spPr>
            <a:xfrm>
              <a:off x="529390" y="155474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6" name="Rectangle 205"/>
            <p:cNvSpPr/>
            <p:nvPr/>
          </p:nvSpPr>
          <p:spPr>
            <a:xfrm>
              <a:off x="529390" y="173406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7" name="Rectangle 206"/>
            <p:cNvSpPr/>
            <p:nvPr/>
          </p:nvSpPr>
          <p:spPr>
            <a:xfrm>
              <a:off x="529390" y="191338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8" name="Rectangle 207"/>
            <p:cNvSpPr/>
            <p:nvPr/>
          </p:nvSpPr>
          <p:spPr>
            <a:xfrm>
              <a:off x="529390" y="20860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9" name="Rectangle 208"/>
            <p:cNvSpPr/>
            <p:nvPr/>
          </p:nvSpPr>
          <p:spPr>
            <a:xfrm>
              <a:off x="529390" y="226536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0" name="Rectangle 209"/>
            <p:cNvSpPr/>
            <p:nvPr/>
          </p:nvSpPr>
          <p:spPr>
            <a:xfrm>
              <a:off x="529390" y="244467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1" name="Rectangle 210"/>
            <p:cNvSpPr/>
            <p:nvPr/>
          </p:nvSpPr>
          <p:spPr>
            <a:xfrm>
              <a:off x="529390" y="26073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2" name="Rectangle 211"/>
            <p:cNvSpPr/>
            <p:nvPr/>
          </p:nvSpPr>
          <p:spPr>
            <a:xfrm>
              <a:off x="529390" y="278668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3" name="Rectangle 212"/>
            <p:cNvSpPr/>
            <p:nvPr/>
          </p:nvSpPr>
          <p:spPr>
            <a:xfrm>
              <a:off x="529390" y="2966003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529390" y="3141511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5" name="Rectangle 214"/>
            <p:cNvSpPr/>
            <p:nvPr/>
          </p:nvSpPr>
          <p:spPr>
            <a:xfrm>
              <a:off x="529390" y="332082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6" name="Rectangle 215"/>
            <p:cNvSpPr/>
            <p:nvPr/>
          </p:nvSpPr>
          <p:spPr>
            <a:xfrm>
              <a:off x="529390" y="350014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529390" y="3678877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8" name="Rectangle 217"/>
            <p:cNvSpPr/>
            <p:nvPr/>
          </p:nvSpPr>
          <p:spPr>
            <a:xfrm>
              <a:off x="529390" y="384215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9" name="Rectangle 218"/>
            <p:cNvSpPr/>
            <p:nvPr/>
          </p:nvSpPr>
          <p:spPr>
            <a:xfrm>
              <a:off x="529390" y="402146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0" name="Rectangle 219"/>
            <p:cNvSpPr/>
            <p:nvPr/>
          </p:nvSpPr>
          <p:spPr>
            <a:xfrm>
              <a:off x="529390" y="4210174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529390" y="4373449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529390" y="4552766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3" name="Rectangle 222"/>
            <p:cNvSpPr/>
            <p:nvPr/>
          </p:nvSpPr>
          <p:spPr>
            <a:xfrm>
              <a:off x="529390" y="473149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529390" y="4910815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5" name="Rectangle 224"/>
            <p:cNvSpPr/>
            <p:nvPr/>
          </p:nvSpPr>
          <p:spPr>
            <a:xfrm>
              <a:off x="529390" y="5090132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6" name="Rectangle 225"/>
            <p:cNvSpPr/>
            <p:nvPr/>
          </p:nvSpPr>
          <p:spPr>
            <a:xfrm>
              <a:off x="529390" y="5263538"/>
              <a:ext cx="10800000" cy="144379"/>
            </a:xfrm>
            <a:prstGeom prst="rect">
              <a:avLst/>
            </a:prstGeom>
            <a:grpFill/>
            <a:ln>
              <a:solidFill>
                <a:schemeClr val="accent2">
                  <a:lumMod val="75000"/>
                  <a:alpha val="4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7" name="Rectangle 226"/>
          <p:cNvSpPr/>
          <p:nvPr/>
        </p:nvSpPr>
        <p:spPr>
          <a:xfrm>
            <a:off x="7405892" y="2951933"/>
            <a:ext cx="838516" cy="279341"/>
          </a:xfrm>
          <a:prstGeom prst="rect">
            <a:avLst/>
          </a:prstGeom>
          <a:pattFill prst="trellis">
            <a:fgClr>
              <a:schemeClr val="bg2">
                <a:lumMod val="75000"/>
              </a:schemeClr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3" name="Rectangle 232"/>
          <p:cNvSpPr/>
          <p:nvPr/>
        </p:nvSpPr>
        <p:spPr>
          <a:xfrm>
            <a:off x="6791775" y="1264197"/>
            <a:ext cx="633368" cy="994948"/>
          </a:xfrm>
          <a:prstGeom prst="rect">
            <a:avLst/>
          </a:prstGeom>
          <a:pattFill prst="pct25">
            <a:fgClr>
              <a:srgbClr val="00B050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9" name="Rectangle 228"/>
          <p:cNvSpPr/>
          <p:nvPr/>
        </p:nvSpPr>
        <p:spPr>
          <a:xfrm rot="16200000">
            <a:off x="6737360" y="1025614"/>
            <a:ext cx="541208" cy="66976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0" name="Rectangle 229"/>
          <p:cNvSpPr/>
          <p:nvPr/>
        </p:nvSpPr>
        <p:spPr>
          <a:xfrm rot="16200000">
            <a:off x="7559437" y="2252711"/>
            <a:ext cx="492116" cy="821583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2" name="Rectangle 231"/>
          <p:cNvSpPr/>
          <p:nvPr/>
        </p:nvSpPr>
        <p:spPr>
          <a:xfrm>
            <a:off x="7462651" y="1253648"/>
            <a:ext cx="633368" cy="994948"/>
          </a:xfrm>
          <a:prstGeom prst="rect">
            <a:avLst/>
          </a:prstGeom>
          <a:pattFill prst="pct25">
            <a:fgClr>
              <a:srgbClr val="00B050"/>
            </a:fgClr>
            <a:bgClr>
              <a:schemeClr val="bg1"/>
            </a:bgClr>
          </a:pattFill>
          <a:ln>
            <a:solidFill>
              <a:schemeClr val="accent1">
                <a:shade val="50000"/>
                <a:alpha val="2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8" name="Rectangle 227"/>
          <p:cNvSpPr/>
          <p:nvPr/>
        </p:nvSpPr>
        <p:spPr>
          <a:xfrm>
            <a:off x="6669421" y="1651045"/>
            <a:ext cx="659416" cy="157099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4" name="Rectangle 233"/>
          <p:cNvSpPr/>
          <p:nvPr/>
        </p:nvSpPr>
        <p:spPr>
          <a:xfrm>
            <a:off x="7422554" y="2363987"/>
            <a:ext cx="384796" cy="45719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6" name="ZoneTexte 235"/>
          <p:cNvSpPr txBox="1"/>
          <p:nvPr/>
        </p:nvSpPr>
        <p:spPr>
          <a:xfrm>
            <a:off x="3032667" y="199050"/>
            <a:ext cx="685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Front</a:t>
            </a:r>
            <a:endParaRPr lang="fr-FR" dirty="0"/>
          </a:p>
        </p:txBody>
      </p:sp>
      <p:sp>
        <p:nvSpPr>
          <p:cNvPr id="237" name="ZoneTexte 236"/>
          <p:cNvSpPr txBox="1"/>
          <p:nvPr/>
        </p:nvSpPr>
        <p:spPr>
          <a:xfrm>
            <a:off x="3000058" y="3573016"/>
            <a:ext cx="520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Top</a:t>
            </a:r>
            <a:endParaRPr lang="fr-FR" dirty="0"/>
          </a:p>
        </p:txBody>
      </p:sp>
      <p:sp>
        <p:nvSpPr>
          <p:cNvPr id="238" name="ZoneTexte 237"/>
          <p:cNvSpPr txBox="1"/>
          <p:nvPr/>
        </p:nvSpPr>
        <p:spPr>
          <a:xfrm>
            <a:off x="7007285" y="116632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Side</a:t>
            </a:r>
            <a:endParaRPr lang="fr-FR" dirty="0"/>
          </a:p>
        </p:txBody>
      </p:sp>
      <p:sp>
        <p:nvSpPr>
          <p:cNvPr id="240" name="Ellipse 239"/>
          <p:cNvSpPr/>
          <p:nvPr/>
        </p:nvSpPr>
        <p:spPr>
          <a:xfrm>
            <a:off x="4474432" y="2934012"/>
            <a:ext cx="276291" cy="3178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1" name="Ellipse 240"/>
          <p:cNvSpPr/>
          <p:nvPr/>
        </p:nvSpPr>
        <p:spPr>
          <a:xfrm>
            <a:off x="2051720" y="2954332"/>
            <a:ext cx="276291" cy="3178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3" name="Connecteur droit 242"/>
          <p:cNvCxnSpPr/>
          <p:nvPr/>
        </p:nvCxnSpPr>
        <p:spPr>
          <a:xfrm flipV="1">
            <a:off x="4832" y="3266111"/>
            <a:ext cx="5431264" cy="634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" name="Rectangle 244"/>
          <p:cNvSpPr/>
          <p:nvPr/>
        </p:nvSpPr>
        <p:spPr>
          <a:xfrm>
            <a:off x="1566824" y="2392713"/>
            <a:ext cx="1301096" cy="45719"/>
          </a:xfrm>
          <a:prstGeom prst="rect">
            <a:avLst/>
          </a:prstGeom>
          <a:pattFill prst="wdUpDiag">
            <a:fgClr>
              <a:srgbClr val="FFC000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6" name="Rectangle 245"/>
          <p:cNvSpPr/>
          <p:nvPr/>
        </p:nvSpPr>
        <p:spPr>
          <a:xfrm rot="19090835" flipH="1" flipV="1">
            <a:off x="3726359" y="2269043"/>
            <a:ext cx="45719" cy="150798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7" name="Rectangle 246"/>
          <p:cNvSpPr/>
          <p:nvPr/>
        </p:nvSpPr>
        <p:spPr>
          <a:xfrm rot="13446140" flipH="1" flipV="1">
            <a:off x="2871203" y="2281533"/>
            <a:ext cx="45719" cy="158699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ZoneTexte 29"/>
          <p:cNvSpPr txBox="1"/>
          <p:nvPr/>
        </p:nvSpPr>
        <p:spPr>
          <a:xfrm>
            <a:off x="5768937" y="3564925"/>
            <a:ext cx="30731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solidFill>
                  <a:schemeClr val="tx2"/>
                </a:solidFill>
              </a:rPr>
              <a:t>Not </a:t>
            </a:r>
            <a:r>
              <a:rPr lang="fr-FR" sz="2000" dirty="0" err="1" smtClean="0">
                <a:solidFill>
                  <a:schemeClr val="tx2"/>
                </a:solidFill>
              </a:rPr>
              <a:t>included</a:t>
            </a:r>
            <a:r>
              <a:rPr lang="fr-FR" sz="2000" dirty="0" smtClean="0">
                <a:solidFill>
                  <a:schemeClr val="tx2"/>
                </a:solidFill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chemeClr val="tx2"/>
                </a:solidFill>
              </a:rPr>
              <a:t>Photodetachment</a:t>
            </a:r>
            <a:r>
              <a:rPr lang="fr-FR" sz="2000" dirty="0" smtClean="0">
                <a:solidFill>
                  <a:schemeClr val="tx2"/>
                </a:solidFill>
              </a:rPr>
              <a:t> laser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chemeClr val="tx2"/>
                </a:solidFill>
              </a:rPr>
              <a:t>Magnetic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shielding</a:t>
            </a:r>
            <a:r>
              <a:rPr lang="fr-FR" sz="2000" dirty="0" smtClean="0">
                <a:solidFill>
                  <a:schemeClr val="tx2"/>
                </a:solidFill>
              </a:rPr>
              <a:t> (???)</a:t>
            </a:r>
          </a:p>
          <a:p>
            <a:pPr marL="285750" indent="-285750">
              <a:buFontTx/>
              <a:buChar char="-"/>
            </a:pPr>
            <a:endParaRPr lang="fr-FR" sz="2000" dirty="0">
              <a:solidFill>
                <a:schemeClr val="tx2"/>
              </a:solidFill>
            </a:endParaRPr>
          </a:p>
          <a:p>
            <a:r>
              <a:rPr lang="fr-FR" sz="2000" dirty="0" err="1" smtClean="0">
                <a:solidFill>
                  <a:schemeClr val="tx2"/>
                </a:solidFill>
              </a:rPr>
              <a:t>Supporting</a:t>
            </a:r>
            <a:r>
              <a:rPr lang="fr-FR" sz="2000" dirty="0" smtClean="0">
                <a:solidFill>
                  <a:schemeClr val="tx2"/>
                </a:solidFill>
              </a:rPr>
              <a:t> the FF </a:t>
            </a:r>
            <a:r>
              <a:rPr lang="fr-FR" sz="2000" dirty="0" err="1" smtClean="0">
                <a:solidFill>
                  <a:schemeClr val="tx2"/>
                </a:solidFill>
              </a:rPr>
              <a:t>from</a:t>
            </a:r>
            <a:r>
              <a:rPr lang="fr-FR" sz="2000" dirty="0" smtClean="0">
                <a:solidFill>
                  <a:schemeClr val="tx2"/>
                </a:solidFill>
              </a:rPr>
              <a:t> the </a:t>
            </a:r>
            <a:r>
              <a:rPr lang="fr-FR" sz="2000" dirty="0" err="1" smtClean="0">
                <a:solidFill>
                  <a:schemeClr val="tx2"/>
                </a:solidFill>
              </a:rPr>
              <a:t>floor</a:t>
            </a:r>
            <a:endParaRPr lang="fr-FR" sz="2000" dirty="0" smtClean="0">
              <a:solidFill>
                <a:schemeClr val="tx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err="1" smtClean="0">
                <a:solidFill>
                  <a:schemeClr val="tx2"/>
                </a:solidFill>
              </a:rPr>
              <a:t>Where</a:t>
            </a:r>
            <a:r>
              <a:rPr lang="fr-FR" sz="2000" dirty="0" smtClean="0">
                <a:solidFill>
                  <a:schemeClr val="tx2"/>
                </a:solidFill>
              </a:rPr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>
                <a:solidFill>
                  <a:schemeClr val="tx2"/>
                </a:solidFill>
              </a:rPr>
              <a:t>Vibrations?</a:t>
            </a:r>
          </a:p>
        </p:txBody>
      </p:sp>
    </p:spTree>
    <p:extLst>
      <p:ext uri="{BB962C8B-B14F-4D97-AF65-F5344CB8AC3E}">
        <p14:creationId xmlns:p14="http://schemas.microsoft.com/office/powerpoint/2010/main" val="2395585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4"/>
          <p:cNvGrpSpPr/>
          <p:nvPr/>
        </p:nvGrpSpPr>
        <p:grpSpPr>
          <a:xfrm>
            <a:off x="3491880" y="332656"/>
            <a:ext cx="5040560" cy="6369807"/>
            <a:chOff x="-558633" y="1629096"/>
            <a:chExt cx="8082374" cy="8889791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 rotWithShape="1">
            <a:blip r:embed="rId2"/>
            <a:srcRect l="32308" t="12494" r="17691" b="8225"/>
            <a:stretch/>
          </p:blipFill>
          <p:spPr>
            <a:xfrm rot="16200000">
              <a:off x="-128362" y="2066311"/>
              <a:ext cx="8089318" cy="7214888"/>
            </a:xfrm>
            <a:prstGeom prst="rect">
              <a:avLst/>
            </a:prstGeom>
          </p:spPr>
        </p:pic>
        <p:grpSp>
          <p:nvGrpSpPr>
            <p:cNvPr id="7" name="Groupe 6"/>
            <p:cNvGrpSpPr>
              <a:grpSpLocks noChangeAspect="1"/>
            </p:cNvGrpSpPr>
            <p:nvPr/>
          </p:nvGrpSpPr>
          <p:grpSpPr>
            <a:xfrm rot="19235541">
              <a:off x="1867208" y="4814948"/>
              <a:ext cx="2211190" cy="1069706"/>
              <a:chOff x="636874" y="4462176"/>
              <a:chExt cx="4413622" cy="2135176"/>
            </a:xfrm>
          </p:grpSpPr>
          <p:grpSp>
            <p:nvGrpSpPr>
              <p:cNvPr id="40" name="Group 54"/>
              <p:cNvGrpSpPr/>
              <p:nvPr/>
            </p:nvGrpSpPr>
            <p:grpSpPr>
              <a:xfrm>
                <a:off x="1763688" y="4462176"/>
                <a:ext cx="3214799" cy="2135176"/>
                <a:chOff x="529390" y="1376016"/>
                <a:chExt cx="10800000" cy="4201139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53" name="Rectangle 52"/>
                <p:cNvSpPr/>
                <p:nvPr/>
              </p:nvSpPr>
              <p:spPr>
                <a:xfrm>
                  <a:off x="529390" y="5432776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4" name="Rectangle 53"/>
                <p:cNvSpPr/>
                <p:nvPr/>
              </p:nvSpPr>
              <p:spPr>
                <a:xfrm>
                  <a:off x="529390" y="1376016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5" name="Rectangle 54"/>
                <p:cNvSpPr/>
                <p:nvPr/>
              </p:nvSpPr>
              <p:spPr>
                <a:xfrm>
                  <a:off x="529390" y="1554748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6" name="Rectangle 55"/>
                <p:cNvSpPr/>
                <p:nvPr/>
              </p:nvSpPr>
              <p:spPr>
                <a:xfrm>
                  <a:off x="529390" y="1734065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529390" y="1913382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8" name="Rectangle 57"/>
                <p:cNvSpPr/>
                <p:nvPr/>
              </p:nvSpPr>
              <p:spPr>
                <a:xfrm>
                  <a:off x="529390" y="2086045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59" name="Rectangle 58"/>
                <p:cNvSpPr/>
                <p:nvPr/>
              </p:nvSpPr>
              <p:spPr>
                <a:xfrm>
                  <a:off x="529390" y="2265362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0" name="Rectangle 59"/>
                <p:cNvSpPr/>
                <p:nvPr/>
              </p:nvSpPr>
              <p:spPr>
                <a:xfrm>
                  <a:off x="529390" y="2444679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1" name="Rectangle 60"/>
                <p:cNvSpPr/>
                <p:nvPr/>
              </p:nvSpPr>
              <p:spPr>
                <a:xfrm>
                  <a:off x="529390" y="2607369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2" name="Rectangle 61"/>
                <p:cNvSpPr/>
                <p:nvPr/>
              </p:nvSpPr>
              <p:spPr>
                <a:xfrm>
                  <a:off x="529390" y="2786686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529390" y="2966003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529390" y="3141511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529390" y="3320828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529390" y="3500145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529390" y="3678877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529390" y="3842152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529390" y="4021469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529390" y="4210174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529390" y="4373449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529390" y="4552766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529390" y="4731498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529390" y="4910815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529390" y="5090132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529390" y="5263538"/>
                  <a:ext cx="10800000" cy="144379"/>
                </a:xfrm>
                <a:prstGeom prst="rect">
                  <a:avLst/>
                </a:prstGeom>
                <a:grpFill/>
                <a:ln>
                  <a:solidFill>
                    <a:schemeClr val="accent2">
                      <a:lumMod val="75000"/>
                      <a:alpha val="4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1" name="Group 6"/>
              <p:cNvGrpSpPr/>
              <p:nvPr/>
            </p:nvGrpSpPr>
            <p:grpSpPr>
              <a:xfrm>
                <a:off x="2530216" y="4663515"/>
                <a:ext cx="1808418" cy="1688517"/>
                <a:chOff x="3887535" y="1526856"/>
                <a:chExt cx="4291000" cy="3985289"/>
              </a:xfrm>
            </p:grpSpPr>
            <p:pic>
              <p:nvPicPr>
                <p:cNvPr id="51" name="Picture 53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887535" y="1526856"/>
                  <a:ext cx="4291000" cy="3985289"/>
                </a:xfrm>
                <a:prstGeom prst="rect">
                  <a:avLst/>
                </a:prstGeom>
              </p:spPr>
            </p:pic>
            <p:sp>
              <p:nvSpPr>
                <p:cNvPr id="52" name="Frame 5"/>
                <p:cNvSpPr/>
                <p:nvPr/>
              </p:nvSpPr>
              <p:spPr>
                <a:xfrm rot="2768905">
                  <a:off x="4061191" y="1904594"/>
                  <a:ext cx="3325146" cy="3430641"/>
                </a:xfrm>
                <a:prstGeom prst="frame">
                  <a:avLst>
                    <a:gd name="adj1" fmla="val 977"/>
                  </a:avLst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" name="Rectangle 41"/>
              <p:cNvSpPr/>
              <p:nvPr/>
            </p:nvSpPr>
            <p:spPr>
              <a:xfrm rot="16200000">
                <a:off x="782312" y="4539767"/>
                <a:ext cx="811989" cy="1077861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3" name="Rectangle 42"/>
              <p:cNvSpPr/>
              <p:nvPr/>
            </p:nvSpPr>
            <p:spPr>
              <a:xfrm rot="16200000">
                <a:off x="769810" y="5427858"/>
                <a:ext cx="811989" cy="1077861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3898368" y="5485654"/>
                <a:ext cx="1152128" cy="99715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" name="Rectangle 44"/>
              <p:cNvSpPr/>
              <p:nvPr/>
            </p:nvSpPr>
            <p:spPr>
              <a:xfrm rot="1072493">
                <a:off x="1666953" y="5217893"/>
                <a:ext cx="1634843" cy="4571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" name="Rectangle 45"/>
              <p:cNvSpPr/>
              <p:nvPr/>
            </p:nvSpPr>
            <p:spPr>
              <a:xfrm rot="21068881">
                <a:off x="1585540" y="5609571"/>
                <a:ext cx="1301096" cy="45719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" name="Rectangle 46"/>
              <p:cNvSpPr/>
              <p:nvPr/>
            </p:nvSpPr>
            <p:spPr>
              <a:xfrm rot="654297">
                <a:off x="1704368" y="5383226"/>
                <a:ext cx="1201704" cy="45719"/>
              </a:xfrm>
              <a:prstGeom prst="rect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8" name="Rectangle 47"/>
              <p:cNvSpPr/>
              <p:nvPr/>
            </p:nvSpPr>
            <p:spPr>
              <a:xfrm flipV="1">
                <a:off x="1583797" y="5854779"/>
                <a:ext cx="2754838" cy="45719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9" name="Rectangle 48"/>
              <p:cNvSpPr/>
              <p:nvPr/>
            </p:nvSpPr>
            <p:spPr>
              <a:xfrm rot="16200000">
                <a:off x="4152500" y="5710128"/>
                <a:ext cx="329298" cy="45719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3703269" y="5523981"/>
                <a:ext cx="629013" cy="51861"/>
              </a:xfrm>
              <a:prstGeom prst="rect">
                <a:avLst/>
              </a:prstGeom>
              <a:pattFill prst="wdUpDiag">
                <a:fgClr>
                  <a:srgbClr val="FFC000"/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8" name="Groupe 7"/>
            <p:cNvGrpSpPr/>
            <p:nvPr/>
          </p:nvGrpSpPr>
          <p:grpSpPr>
            <a:xfrm>
              <a:off x="308853" y="9995667"/>
              <a:ext cx="1114408" cy="523220"/>
              <a:chOff x="470866" y="6846067"/>
              <a:chExt cx="1114408" cy="523220"/>
            </a:xfrm>
          </p:grpSpPr>
          <p:cxnSp>
            <p:nvCxnSpPr>
              <p:cNvPr id="38" name="Connecteur droit avec flèche 37"/>
              <p:cNvCxnSpPr/>
              <p:nvPr/>
            </p:nvCxnSpPr>
            <p:spPr>
              <a:xfrm>
                <a:off x="578070" y="7107677"/>
                <a:ext cx="900000" cy="0"/>
              </a:xfrm>
              <a:prstGeom prst="straightConnector1">
                <a:avLst/>
              </a:prstGeom>
              <a:ln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ZoneTexte 38"/>
              <p:cNvSpPr txBox="1"/>
              <p:nvPr/>
            </p:nvSpPr>
            <p:spPr>
              <a:xfrm>
                <a:off x="470866" y="6846067"/>
                <a:ext cx="111440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400" dirty="0" smtClean="0">
                    <a:solidFill>
                      <a:schemeClr val="accent1"/>
                    </a:solidFill>
                  </a:rPr>
                  <a:t>1:40 </a:t>
                </a:r>
              </a:p>
              <a:p>
                <a:pPr algn="ctr"/>
                <a:r>
                  <a:rPr lang="fr-FR" sz="1400" dirty="0" smtClean="0">
                    <a:solidFill>
                      <a:schemeClr val="accent1"/>
                    </a:solidFill>
                  </a:rPr>
                  <a:t>2,5 cm = 1 m</a:t>
                </a:r>
                <a:endParaRPr lang="fr-FR" sz="1400" dirty="0">
                  <a:solidFill>
                    <a:schemeClr val="accent1"/>
                  </a:solidFill>
                </a:endParaRPr>
              </a:p>
            </p:txBody>
          </p:sp>
        </p:grpSp>
        <p:pic>
          <p:nvPicPr>
            <p:cNvPr id="9" name="Image 8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52130" b="72315" l="74375" r="81510">
                          <a14:backgroundMark x1="81302" y1="52407" x2="81302" y2="52407"/>
                        </a14:backgroundRemoval>
                      </a14:imgEffect>
                    </a14:imgLayer>
                  </a14:imgProps>
                </a:ext>
              </a:extLst>
            </a:blip>
            <a:srcRect l="74414" t="52177" r="18440" b="27609"/>
            <a:stretch/>
          </p:blipFill>
          <p:spPr>
            <a:xfrm rot="11976305">
              <a:off x="4361954" y="2819553"/>
              <a:ext cx="1156238" cy="1839560"/>
            </a:xfrm>
            <a:prstGeom prst="rect">
              <a:avLst/>
            </a:prstGeom>
          </p:spPr>
        </p:pic>
        <p:cxnSp>
          <p:nvCxnSpPr>
            <p:cNvPr id="10" name="Connecteur droit avec flèche 9"/>
            <p:cNvCxnSpPr/>
            <p:nvPr/>
          </p:nvCxnSpPr>
          <p:spPr>
            <a:xfrm rot="-2340000">
              <a:off x="3578266" y="4554397"/>
              <a:ext cx="3150000" cy="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52130" b="72315" l="74375" r="81510">
                          <a14:backgroundMark x1="81302" y1="52407" x2="81302" y2="52407"/>
                        </a14:backgroundRemoval>
                      </a14:imgEffect>
                    </a14:imgLayer>
                  </a14:imgProps>
                </a:ext>
              </a:extLst>
            </a:blip>
            <a:srcRect l="75809" t="57668" r="20458" b="31573"/>
            <a:stretch/>
          </p:blipFill>
          <p:spPr>
            <a:xfrm rot="1189535">
              <a:off x="3802493" y="3925628"/>
              <a:ext cx="603965" cy="979077"/>
            </a:xfrm>
            <a:prstGeom prst="rect">
              <a:avLst/>
            </a:prstGeom>
          </p:spPr>
        </p:pic>
        <p:cxnSp>
          <p:nvCxnSpPr>
            <p:cNvPr id="12" name="Connecteur droit 11"/>
            <p:cNvCxnSpPr/>
            <p:nvPr/>
          </p:nvCxnSpPr>
          <p:spPr>
            <a:xfrm rot="3060000" flipV="1">
              <a:off x="3197827" y="5537111"/>
              <a:ext cx="1431651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/>
            <p:cNvCxnSpPr/>
            <p:nvPr/>
          </p:nvCxnSpPr>
          <p:spPr>
            <a:xfrm rot="3060000" flipV="1">
              <a:off x="5636446" y="3522046"/>
              <a:ext cx="1431651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 rot="19281738">
              <a:off x="4934284" y="4240029"/>
              <a:ext cx="4988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200" dirty="0" smtClean="0">
                  <a:solidFill>
                    <a:schemeClr val="accent1"/>
                  </a:solidFill>
                </a:rPr>
                <a:t>3500</a:t>
              </a:r>
              <a:endParaRPr lang="fr-FR" sz="1200" dirty="0">
                <a:solidFill>
                  <a:schemeClr val="accent1"/>
                </a:solidFill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 rot="299474">
              <a:off x="-139533" y="5174967"/>
              <a:ext cx="813939" cy="4402273"/>
            </a:xfrm>
            <a:prstGeom prst="rect">
              <a:avLst/>
            </a:prstGeom>
            <a:pattFill prst="wd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/>
            <p:cNvSpPr/>
            <p:nvPr/>
          </p:nvSpPr>
          <p:spPr>
            <a:xfrm rot="5573780">
              <a:off x="2599063" y="6977455"/>
              <a:ext cx="479439" cy="4671598"/>
            </a:xfrm>
            <a:prstGeom prst="rect">
              <a:avLst/>
            </a:prstGeom>
            <a:pattFill prst="wd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/>
            <p:cNvSpPr/>
            <p:nvPr/>
          </p:nvSpPr>
          <p:spPr>
            <a:xfrm rot="5573780">
              <a:off x="3222244" y="6048970"/>
              <a:ext cx="630000" cy="3307931"/>
            </a:xfrm>
            <a:prstGeom prst="rect">
              <a:avLst/>
            </a:prstGeom>
            <a:pattFill prst="wd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/>
            <p:cNvSpPr/>
            <p:nvPr/>
          </p:nvSpPr>
          <p:spPr>
            <a:xfrm rot="2592337">
              <a:off x="872449" y="3546041"/>
              <a:ext cx="753224" cy="2197666"/>
            </a:xfrm>
            <a:prstGeom prst="rect">
              <a:avLst/>
            </a:prstGeom>
            <a:pattFill prst="wd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Rectangle 18"/>
            <p:cNvSpPr/>
            <p:nvPr/>
          </p:nvSpPr>
          <p:spPr>
            <a:xfrm rot="4423291">
              <a:off x="2783335" y="2324267"/>
              <a:ext cx="630000" cy="3258820"/>
            </a:xfrm>
            <a:prstGeom prst="rect">
              <a:avLst/>
            </a:prstGeom>
            <a:pattFill prst="wd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/>
            <p:cNvSpPr/>
            <p:nvPr/>
          </p:nvSpPr>
          <p:spPr>
            <a:xfrm rot="4423291">
              <a:off x="3386524" y="2456141"/>
              <a:ext cx="1262527" cy="879387"/>
            </a:xfrm>
            <a:prstGeom prst="rect">
              <a:avLst/>
            </a:prstGeom>
            <a:pattFill prst="wd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1" name="Triangle rectangle 20"/>
            <p:cNvSpPr/>
            <p:nvPr/>
          </p:nvSpPr>
          <p:spPr>
            <a:xfrm>
              <a:off x="5183710" y="7865712"/>
              <a:ext cx="1940990" cy="1778425"/>
            </a:xfrm>
            <a:prstGeom prst="rtTriangle">
              <a:avLst/>
            </a:prstGeom>
            <a:pattFill prst="wd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Triangle rectangle 21"/>
            <p:cNvSpPr/>
            <p:nvPr/>
          </p:nvSpPr>
          <p:spPr>
            <a:xfrm rot="5400000">
              <a:off x="5011017" y="7612570"/>
              <a:ext cx="924527" cy="640030"/>
            </a:xfrm>
            <a:prstGeom prst="rtTriangle">
              <a:avLst/>
            </a:prstGeom>
            <a:pattFill prst="wd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avec coin rogné 22"/>
            <p:cNvSpPr/>
            <p:nvPr/>
          </p:nvSpPr>
          <p:spPr>
            <a:xfrm rot="343094">
              <a:off x="322058" y="5817932"/>
              <a:ext cx="2250000" cy="3150000"/>
            </a:xfrm>
            <a:prstGeom prst="snip1Rect">
              <a:avLst>
                <a:gd name="adj" fmla="val 3678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avec coin rogné 23"/>
            <p:cNvSpPr/>
            <p:nvPr/>
          </p:nvSpPr>
          <p:spPr>
            <a:xfrm rot="5738787">
              <a:off x="753768" y="5555810"/>
              <a:ext cx="810000" cy="1350000"/>
            </a:xfrm>
            <a:prstGeom prst="snip1Rect">
              <a:avLst>
                <a:gd name="adj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avec coin rogné 24"/>
            <p:cNvSpPr/>
            <p:nvPr/>
          </p:nvSpPr>
          <p:spPr>
            <a:xfrm rot="5775747">
              <a:off x="128377" y="8123373"/>
              <a:ext cx="810000" cy="540000"/>
            </a:xfrm>
            <a:prstGeom prst="snip1Rect">
              <a:avLst>
                <a:gd name="adj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avec coin rogné 25"/>
            <p:cNvSpPr/>
            <p:nvPr/>
          </p:nvSpPr>
          <p:spPr>
            <a:xfrm rot="279018">
              <a:off x="1660681" y="7360598"/>
              <a:ext cx="810000" cy="1620000"/>
            </a:xfrm>
            <a:prstGeom prst="snip1Rect">
              <a:avLst>
                <a:gd name="adj" fmla="val 0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Secteurs 26"/>
            <p:cNvSpPr/>
            <p:nvPr/>
          </p:nvSpPr>
          <p:spPr>
            <a:xfrm rot="10351911">
              <a:off x="-558633" y="7037225"/>
              <a:ext cx="1620000" cy="1620000"/>
            </a:xfrm>
            <a:prstGeom prst="pie">
              <a:avLst>
                <a:gd name="adj1" fmla="val 5483660"/>
                <a:gd name="adj2" fmla="val 6287510"/>
              </a:avLst>
            </a:prstGeom>
            <a:noFill/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28" name="Double vague 27"/>
            <p:cNvSpPr/>
            <p:nvPr/>
          </p:nvSpPr>
          <p:spPr>
            <a:xfrm flipV="1">
              <a:off x="303961" y="7770853"/>
              <a:ext cx="435083" cy="94859"/>
            </a:xfrm>
            <a:prstGeom prst="doubleWave">
              <a:avLst>
                <a:gd name="adj1" fmla="val 12500"/>
                <a:gd name="adj2" fmla="val 2629"/>
              </a:avLst>
            </a:prstGeom>
            <a:solidFill>
              <a:schemeClr val="tx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9" name="Double vague 28"/>
            <p:cNvSpPr/>
            <p:nvPr/>
          </p:nvSpPr>
          <p:spPr>
            <a:xfrm>
              <a:off x="385693" y="7079246"/>
              <a:ext cx="416542" cy="74274"/>
            </a:xfrm>
            <a:prstGeom prst="doubleWave">
              <a:avLst>
                <a:gd name="adj1" fmla="val 12500"/>
                <a:gd name="adj2" fmla="val 2629"/>
              </a:avLst>
            </a:prstGeom>
            <a:solidFill>
              <a:schemeClr val="tx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" name="Double vague 29"/>
            <p:cNvSpPr/>
            <p:nvPr/>
          </p:nvSpPr>
          <p:spPr>
            <a:xfrm rot="5565382">
              <a:off x="499473" y="7513796"/>
              <a:ext cx="696092" cy="57160"/>
            </a:xfrm>
            <a:prstGeom prst="doubleWave">
              <a:avLst>
                <a:gd name="adj1" fmla="val 12500"/>
                <a:gd name="adj2" fmla="val 2629"/>
              </a:avLst>
            </a:prstGeom>
            <a:solidFill>
              <a:schemeClr val="tx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1" name="Rectangle avec coin rogné 30"/>
            <p:cNvSpPr/>
            <p:nvPr/>
          </p:nvSpPr>
          <p:spPr>
            <a:xfrm rot="19129909">
              <a:off x="1990183" y="5880782"/>
              <a:ext cx="157631" cy="150772"/>
            </a:xfrm>
            <a:prstGeom prst="snip1Rect">
              <a:avLst>
                <a:gd name="adj" fmla="val 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672392" y="4257579"/>
              <a:ext cx="811821" cy="3222120"/>
            </a:xfrm>
            <a:prstGeom prst="rect">
              <a:avLst/>
            </a:prstGeom>
            <a:pattFill prst="wdUpDiag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1648112" y="7781383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2">
                      <a:lumMod val="75000"/>
                    </a:schemeClr>
                  </a:solidFill>
                </a:rPr>
                <a:t>1800x900</a:t>
              </a:r>
              <a:endParaRPr lang="fr-FR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670533" y="6052835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2">
                      <a:lumMod val="75000"/>
                    </a:schemeClr>
                  </a:solidFill>
                </a:rPr>
                <a:t>1500x900</a:t>
              </a:r>
              <a:endParaRPr lang="fr-FR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136439" y="8262066"/>
              <a:ext cx="8114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2">
                      <a:lumMod val="75000"/>
                    </a:schemeClr>
                  </a:solidFill>
                </a:rPr>
                <a:t>900x600</a:t>
              </a:r>
              <a:endParaRPr lang="fr-FR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36" name="Rectangle avec coin rogné 35"/>
            <p:cNvSpPr/>
            <p:nvPr/>
          </p:nvSpPr>
          <p:spPr>
            <a:xfrm rot="19129909">
              <a:off x="2267261" y="6244676"/>
              <a:ext cx="157631" cy="150772"/>
            </a:xfrm>
            <a:prstGeom prst="snip1Rect">
              <a:avLst>
                <a:gd name="adj" fmla="val 0"/>
              </a:avLst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7" name="ZoneTexte 36"/>
            <p:cNvSpPr txBox="1"/>
            <p:nvPr/>
          </p:nvSpPr>
          <p:spPr>
            <a:xfrm rot="2939943">
              <a:off x="1790213" y="5695520"/>
              <a:ext cx="98135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400" dirty="0" smtClean="0">
                  <a:solidFill>
                    <a:schemeClr val="tx2">
                      <a:lumMod val="75000"/>
                    </a:schemeClr>
                  </a:solidFill>
                </a:rPr>
                <a:t>2x600x450</a:t>
              </a:r>
              <a:endParaRPr lang="fr-FR" sz="1400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77" name="ZoneTexte 76"/>
          <p:cNvSpPr txBox="1"/>
          <p:nvPr/>
        </p:nvSpPr>
        <p:spPr>
          <a:xfrm>
            <a:off x="310333" y="153727"/>
            <a:ext cx="3048430" cy="66973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dirty="0" smtClean="0">
                <a:solidFill>
                  <a:schemeClr val="tx2"/>
                </a:solidFill>
              </a:rPr>
              <a:t>Laser </a:t>
            </a:r>
            <a:r>
              <a:rPr lang="fr-FR" dirty="0" err="1" smtClean="0">
                <a:solidFill>
                  <a:schemeClr val="tx2"/>
                </a:solidFill>
              </a:rPr>
              <a:t>hut</a:t>
            </a:r>
            <a:r>
              <a:rPr lang="fr-FR" dirty="0" smtClean="0">
                <a:solidFill>
                  <a:schemeClr val="tx2"/>
                </a:solidFill>
              </a:rPr>
              <a:t> on </a:t>
            </a:r>
            <a:r>
              <a:rPr lang="fr-FR" dirty="0" err="1" smtClean="0">
                <a:solidFill>
                  <a:schemeClr val="tx2"/>
                </a:solidFill>
              </a:rPr>
              <a:t>ground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floor</a:t>
            </a:r>
            <a:r>
              <a:rPr lang="fr-FR" dirty="0" smtClean="0">
                <a:solidFill>
                  <a:schemeClr val="tx2"/>
                </a:solidFill>
              </a:rPr>
              <a:t> of the GBAR area?</a:t>
            </a:r>
            <a:endParaRPr lang="fr-FR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Calibri" panose="020F0502020204030204" pitchFamily="34" charset="0"/>
              <a:buChar char="+"/>
            </a:pPr>
            <a:r>
              <a:rPr lang="fr-FR" dirty="0" smtClean="0">
                <a:solidFill>
                  <a:schemeClr val="tx2"/>
                </a:solidFill>
              </a:rPr>
              <a:t>No </a:t>
            </a:r>
            <a:r>
              <a:rPr lang="fr-FR" dirty="0" err="1" smtClean="0">
                <a:solidFill>
                  <a:schemeClr val="tx2"/>
                </a:solidFill>
              </a:rPr>
              <a:t>need</a:t>
            </a:r>
            <a:r>
              <a:rPr lang="fr-FR" dirty="0" smtClean="0">
                <a:solidFill>
                  <a:schemeClr val="tx2"/>
                </a:solidFill>
              </a:rPr>
              <a:t> for structure (non-</a:t>
            </a:r>
            <a:r>
              <a:rPr lang="fr-FR" dirty="0" err="1" smtClean="0">
                <a:solidFill>
                  <a:schemeClr val="tx2"/>
                </a:solidFill>
              </a:rPr>
              <a:t>magnetic</a:t>
            </a:r>
            <a:r>
              <a:rPr lang="fr-FR" dirty="0" smtClean="0">
                <a:solidFill>
                  <a:schemeClr val="tx2"/>
                </a:solidFill>
              </a:rPr>
              <a:t>…)</a:t>
            </a:r>
          </a:p>
          <a:p>
            <a:pPr marL="285750" indent="-285750">
              <a:lnSpc>
                <a:spcPct val="150000"/>
              </a:lnSpc>
              <a:buFont typeface="Calibri" panose="020F0502020204030204" pitchFamily="34" charset="0"/>
              <a:buChar char="+"/>
            </a:pPr>
            <a:r>
              <a:rPr lang="fr-FR" dirty="0" err="1" smtClean="0">
                <a:solidFill>
                  <a:schemeClr val="tx2"/>
                </a:solidFill>
              </a:rPr>
              <a:t>Easier</a:t>
            </a:r>
            <a:r>
              <a:rPr lang="fr-FR" dirty="0" smtClean="0">
                <a:solidFill>
                  <a:schemeClr val="tx2"/>
                </a:solidFill>
              </a:rPr>
              <a:t> transport of lasers </a:t>
            </a:r>
            <a:r>
              <a:rPr lang="fr-FR" dirty="0" err="1" smtClean="0">
                <a:solidFill>
                  <a:schemeClr val="tx2"/>
                </a:solidFill>
              </a:rPr>
              <a:t>beams</a:t>
            </a:r>
            <a:endParaRPr lang="fr-FR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 typeface="Calibri" panose="020F0502020204030204" pitchFamily="34" charset="0"/>
              <a:buChar char="+"/>
            </a:pPr>
            <a:r>
              <a:rPr lang="fr-FR" dirty="0" err="1" smtClean="0">
                <a:solidFill>
                  <a:schemeClr val="tx2"/>
                </a:solidFill>
              </a:rPr>
              <a:t>Better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view</a:t>
            </a:r>
            <a:r>
              <a:rPr lang="fr-FR" dirty="0" smtClean="0">
                <a:solidFill>
                  <a:schemeClr val="tx2"/>
                </a:solidFill>
              </a:rPr>
              <a:t> for </a:t>
            </a:r>
            <a:r>
              <a:rPr lang="fr-FR" dirty="0" err="1" smtClean="0">
                <a:solidFill>
                  <a:schemeClr val="tx2"/>
                </a:solidFill>
              </a:rPr>
              <a:t>visitors</a:t>
            </a:r>
            <a:r>
              <a:rPr lang="fr-FR" dirty="0" smtClean="0">
                <a:solidFill>
                  <a:schemeClr val="tx2"/>
                </a:solidFill>
              </a:rPr>
              <a:t> (?)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fr-FR" dirty="0" smtClean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dirty="0" smtClean="0">
                <a:solidFill>
                  <a:schemeClr val="tx2"/>
                </a:solidFill>
              </a:rPr>
              <a:t>No </a:t>
            </a:r>
            <a:r>
              <a:rPr lang="fr-FR" dirty="0" err="1" smtClean="0">
                <a:solidFill>
                  <a:schemeClr val="tx2"/>
                </a:solidFill>
              </a:rPr>
              <a:t>access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with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 e</a:t>
            </a:r>
            <a:r>
              <a:rPr lang="fr-FR" baseline="30000" dirty="0" smtClean="0">
                <a:solidFill>
                  <a:schemeClr val="tx2"/>
                </a:solidFill>
              </a:rPr>
              <a:t>+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beam</a:t>
            </a:r>
            <a:endParaRPr lang="fr-FR" dirty="0" smtClean="0">
              <a:solidFill>
                <a:schemeClr val="tx2"/>
              </a:solidFill>
            </a:endParaRPr>
          </a:p>
          <a:p>
            <a:pPr>
              <a:lnSpc>
                <a:spcPct val="150000"/>
              </a:lnSpc>
            </a:pP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smtClean="0">
                <a:solidFill>
                  <a:schemeClr val="tx2"/>
                </a:solidFill>
              </a:rPr>
              <a:t>     (</a:t>
            </a:r>
            <a:r>
              <a:rPr lang="fr-FR" dirty="0" err="1" smtClean="0">
                <a:solidFill>
                  <a:schemeClr val="tx2"/>
                </a:solidFill>
              </a:rPr>
              <a:t>except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very</a:t>
            </a:r>
            <a:r>
              <a:rPr lang="fr-FR" dirty="0" smtClean="0">
                <a:solidFill>
                  <a:schemeClr val="tx2"/>
                </a:solidFill>
              </a:rPr>
              <a:t>  </a:t>
            </a:r>
            <a:r>
              <a:rPr lang="fr-FR" dirty="0" err="1" smtClean="0">
                <a:solidFill>
                  <a:schemeClr val="tx2"/>
                </a:solidFill>
              </a:rPr>
              <a:t>low</a:t>
            </a:r>
            <a:r>
              <a:rPr lang="fr-FR" dirty="0" smtClean="0">
                <a:solidFill>
                  <a:schemeClr val="tx2"/>
                </a:solidFill>
              </a:rPr>
              <a:t> rate)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dirty="0" smtClean="0">
                <a:solidFill>
                  <a:schemeClr val="tx2"/>
                </a:solidFill>
              </a:rPr>
              <a:t>No </a:t>
            </a:r>
            <a:r>
              <a:rPr lang="fr-FR" dirty="0" err="1" smtClean="0">
                <a:solidFill>
                  <a:schemeClr val="tx2"/>
                </a:solidFill>
              </a:rPr>
              <a:t>access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with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pbar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beam</a:t>
            </a:r>
            <a:endParaRPr lang="fr-FR" dirty="0" smtClean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dirty="0" smtClean="0">
                <a:solidFill>
                  <a:schemeClr val="tx2"/>
                </a:solidFill>
              </a:rPr>
              <a:t>Access to FF </a:t>
            </a:r>
            <a:r>
              <a:rPr lang="fr-FR" dirty="0" err="1" smtClean="0">
                <a:solidFill>
                  <a:schemeClr val="tx2"/>
                </a:solidFill>
              </a:rPr>
              <a:t>chamber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from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this</a:t>
            </a:r>
            <a:r>
              <a:rPr lang="fr-FR" dirty="0" smtClean="0">
                <a:solidFill>
                  <a:schemeClr val="tx2"/>
                </a:solidFill>
              </a:rPr>
              <a:t> end more </a:t>
            </a:r>
            <a:r>
              <a:rPr lang="fr-FR" dirty="0" err="1" smtClean="0">
                <a:solidFill>
                  <a:schemeClr val="tx2"/>
                </a:solidFill>
              </a:rPr>
              <a:t>difficult</a:t>
            </a:r>
            <a:r>
              <a:rPr lang="fr-FR" dirty="0" smtClean="0">
                <a:solidFill>
                  <a:schemeClr val="tx2"/>
                </a:solidFill>
              </a:rPr>
              <a:t>.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fr-FR" dirty="0" smtClean="0">
                <a:solidFill>
                  <a:schemeClr val="tx2"/>
                </a:solidFill>
              </a:rPr>
              <a:t>Access </a:t>
            </a:r>
            <a:r>
              <a:rPr lang="fr-FR" dirty="0" err="1" smtClean="0">
                <a:solidFill>
                  <a:schemeClr val="tx2"/>
                </a:solidFill>
              </a:rPr>
              <a:t>from</a:t>
            </a:r>
            <a:r>
              <a:rPr lang="fr-FR" dirty="0" smtClean="0">
                <a:solidFill>
                  <a:schemeClr val="tx2"/>
                </a:solidFill>
              </a:rPr>
              <a:t> the </a:t>
            </a:r>
            <a:r>
              <a:rPr lang="fr-FR" dirty="0" err="1" smtClean="0">
                <a:solidFill>
                  <a:schemeClr val="tx2"/>
                </a:solidFill>
              </a:rPr>
              <a:t>sides</a:t>
            </a:r>
            <a:r>
              <a:rPr lang="fr-FR" dirty="0" smtClean="0">
                <a:solidFill>
                  <a:schemeClr val="tx2"/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fr-FR" dirty="0" smtClean="0">
                <a:solidFill>
                  <a:schemeClr val="tx2"/>
                </a:solidFill>
              </a:rPr>
              <a:t>    (</a:t>
            </a:r>
            <a:r>
              <a:rPr lang="fr-FR" dirty="0" err="1" smtClean="0">
                <a:solidFill>
                  <a:schemeClr val="tx2"/>
                </a:solidFill>
              </a:rPr>
              <a:t>removing</a:t>
            </a:r>
            <a:r>
              <a:rPr lang="fr-FR" dirty="0" smtClean="0">
                <a:solidFill>
                  <a:schemeClr val="tx2"/>
                </a:solidFill>
              </a:rPr>
              <a:t> TOF </a:t>
            </a:r>
            <a:r>
              <a:rPr lang="fr-FR" dirty="0" err="1" smtClean="0">
                <a:solidFill>
                  <a:schemeClr val="tx2"/>
                </a:solidFill>
              </a:rPr>
              <a:t>side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walls</a:t>
            </a:r>
            <a:r>
              <a:rPr lang="fr-FR" dirty="0" smtClean="0">
                <a:solidFill>
                  <a:schemeClr val="tx2"/>
                </a:solidFill>
              </a:rPr>
              <a:t>?)</a:t>
            </a:r>
            <a:endParaRPr lang="fr-FR" dirty="0">
              <a:solidFill>
                <a:schemeClr val="tx2"/>
              </a:solidFill>
            </a:endParaRPr>
          </a:p>
          <a:p>
            <a:pPr marL="285750" indent="-285750">
              <a:lnSpc>
                <a:spcPct val="150000"/>
              </a:lnSpc>
              <a:buFontTx/>
              <a:buChar char="-"/>
            </a:pPr>
            <a:endParaRPr lang="fr-FR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757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34082"/>
          </a:xfrm>
        </p:spPr>
        <p:txBody>
          <a:bodyPr>
            <a:noAutofit/>
          </a:bodyPr>
          <a:lstStyle/>
          <a:p>
            <a:r>
              <a:rPr lang="fr-FR" sz="3600" dirty="0" err="1" smtClean="0">
                <a:solidFill>
                  <a:schemeClr val="tx2"/>
                </a:solidFill>
              </a:rPr>
              <a:t>Intermediate</a:t>
            </a:r>
            <a:r>
              <a:rPr lang="fr-FR" sz="3600" dirty="0" smtClean="0">
                <a:solidFill>
                  <a:schemeClr val="tx2"/>
                </a:solidFill>
              </a:rPr>
              <a:t> </a:t>
            </a:r>
            <a:r>
              <a:rPr lang="fr-FR" sz="3600" dirty="0" err="1" smtClean="0">
                <a:solidFill>
                  <a:schemeClr val="tx2"/>
                </a:solidFill>
              </a:rPr>
              <a:t>steps</a:t>
            </a:r>
            <a:endParaRPr lang="fr-FR" sz="3600" dirty="0">
              <a:solidFill>
                <a:schemeClr val="tx2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79512" y="908720"/>
            <a:ext cx="8229600" cy="5472608"/>
          </a:xfrm>
        </p:spPr>
        <p:txBody>
          <a:bodyPr>
            <a:normAutofit fontScale="92500" lnSpcReduction="10000"/>
          </a:bodyPr>
          <a:lstStyle/>
          <a:p>
            <a:r>
              <a:rPr lang="fr-FR" sz="2400" dirty="0" smtClean="0">
                <a:solidFill>
                  <a:schemeClr val="tx2"/>
                </a:solidFill>
              </a:rPr>
              <a:t>Laser </a:t>
            </a:r>
            <a:r>
              <a:rPr lang="fr-FR" sz="2400" dirty="0" err="1" smtClean="0">
                <a:solidFill>
                  <a:schemeClr val="tx2"/>
                </a:solidFill>
              </a:rPr>
              <a:t>cooling</a:t>
            </a:r>
            <a:r>
              <a:rPr lang="fr-FR" sz="2400" dirty="0" smtClean="0">
                <a:solidFill>
                  <a:schemeClr val="tx2"/>
                </a:solidFill>
              </a:rPr>
              <a:t> of ion(s)</a:t>
            </a:r>
          </a:p>
          <a:p>
            <a:pPr marL="0" indent="0">
              <a:buNone/>
            </a:pPr>
            <a:r>
              <a:rPr lang="fr-FR" sz="2400" i="1" dirty="0" smtClean="0">
                <a:solidFill>
                  <a:schemeClr val="tx2"/>
                </a:solidFill>
              </a:rPr>
              <a:t>The </a:t>
            </a:r>
            <a:r>
              <a:rPr lang="fr-FR" sz="2400" i="1" dirty="0">
                <a:solidFill>
                  <a:schemeClr val="tx2"/>
                </a:solidFill>
              </a:rPr>
              <a:t>ion injection/</a:t>
            </a:r>
            <a:r>
              <a:rPr lang="fr-FR" sz="2400" i="1" dirty="0" err="1">
                <a:solidFill>
                  <a:schemeClr val="tx2"/>
                </a:solidFill>
              </a:rPr>
              <a:t>cooling</a:t>
            </a:r>
            <a:r>
              <a:rPr lang="fr-FR" sz="2400" i="1" dirty="0">
                <a:solidFill>
                  <a:schemeClr val="tx2"/>
                </a:solidFill>
              </a:rPr>
              <a:t>(/ </a:t>
            </a:r>
            <a:r>
              <a:rPr lang="fr-FR" sz="2400" i="1" dirty="0" err="1">
                <a:solidFill>
                  <a:schemeClr val="tx2"/>
                </a:solidFill>
              </a:rPr>
              <a:t>photodetach</a:t>
            </a:r>
            <a:r>
              <a:rPr lang="fr-FR" sz="2400" i="1" dirty="0">
                <a:solidFill>
                  <a:schemeClr val="tx2"/>
                </a:solidFill>
              </a:rPr>
              <a:t>?) </a:t>
            </a:r>
            <a:r>
              <a:rPr lang="fr-FR" sz="2400" i="1" dirty="0" err="1">
                <a:solidFill>
                  <a:schemeClr val="tx2"/>
                </a:solidFill>
              </a:rPr>
              <a:t>experiment</a:t>
            </a:r>
            <a:r>
              <a:rPr lang="fr-FR" sz="2400" i="1" dirty="0">
                <a:solidFill>
                  <a:schemeClr val="tx2"/>
                </a:solidFill>
              </a:rPr>
              <a:t> </a:t>
            </a:r>
            <a:r>
              <a:rPr lang="fr-FR" sz="2400" i="1" dirty="0" err="1">
                <a:solidFill>
                  <a:schemeClr val="tx2"/>
                </a:solidFill>
              </a:rPr>
              <a:t>should</a:t>
            </a:r>
            <a:r>
              <a:rPr lang="fr-FR" sz="2400" i="1" dirty="0">
                <a:solidFill>
                  <a:schemeClr val="tx2"/>
                </a:solidFill>
              </a:rPr>
              <a:t> </a:t>
            </a:r>
            <a:r>
              <a:rPr lang="fr-FR" sz="2400" i="1" dirty="0" err="1">
                <a:solidFill>
                  <a:schemeClr val="tx2"/>
                </a:solidFill>
              </a:rPr>
              <a:t>be</a:t>
            </a:r>
            <a:r>
              <a:rPr lang="fr-FR" sz="2400" i="1" dirty="0">
                <a:solidFill>
                  <a:schemeClr val="tx2"/>
                </a:solidFill>
              </a:rPr>
              <a:t> first made in a lab. </a:t>
            </a:r>
            <a:r>
              <a:rPr lang="fr-FR" sz="2400" i="1" u="sng" dirty="0">
                <a:solidFill>
                  <a:schemeClr val="tx2"/>
                </a:solidFill>
              </a:rPr>
              <a:t>It </a:t>
            </a:r>
            <a:r>
              <a:rPr lang="fr-FR" sz="2400" i="1" u="sng" dirty="0" err="1">
                <a:solidFill>
                  <a:schemeClr val="tx2"/>
                </a:solidFill>
              </a:rPr>
              <a:t>cannot</a:t>
            </a:r>
            <a:r>
              <a:rPr lang="fr-FR" sz="2400" i="1" u="sng" dirty="0">
                <a:solidFill>
                  <a:schemeClr val="tx2"/>
                </a:solidFill>
              </a:rPr>
              <a:t> </a:t>
            </a:r>
            <a:r>
              <a:rPr lang="fr-FR" sz="2400" i="1" u="sng" dirty="0" err="1">
                <a:solidFill>
                  <a:schemeClr val="tx2"/>
                </a:solidFill>
              </a:rPr>
              <a:t>be</a:t>
            </a:r>
            <a:r>
              <a:rPr lang="fr-FR" sz="2400" i="1" u="sng" dirty="0">
                <a:solidFill>
                  <a:schemeClr val="tx2"/>
                </a:solidFill>
              </a:rPr>
              <a:t> </a:t>
            </a:r>
            <a:r>
              <a:rPr lang="fr-FR" sz="2400" i="1" u="sng" dirty="0" err="1">
                <a:solidFill>
                  <a:schemeClr val="tx2"/>
                </a:solidFill>
              </a:rPr>
              <a:t>developed</a:t>
            </a:r>
            <a:r>
              <a:rPr lang="fr-FR" sz="2400" i="1" u="sng" dirty="0">
                <a:solidFill>
                  <a:schemeClr val="tx2"/>
                </a:solidFill>
              </a:rPr>
              <a:t> in GBAR!</a:t>
            </a:r>
          </a:p>
          <a:p>
            <a:pPr lvl="1"/>
            <a:r>
              <a:rPr lang="fr-FR" sz="2000" dirty="0" err="1">
                <a:solidFill>
                  <a:schemeClr val="tx2"/>
                </a:solidFill>
              </a:rPr>
              <a:t>Which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steps</a:t>
            </a:r>
            <a:r>
              <a:rPr lang="fr-FR" sz="2000" dirty="0">
                <a:solidFill>
                  <a:schemeClr val="tx2"/>
                </a:solidFill>
              </a:rPr>
              <a:t>? </a:t>
            </a:r>
          </a:p>
          <a:p>
            <a:pPr lvl="2"/>
            <a:r>
              <a:rPr lang="fr-FR" sz="2000" dirty="0" err="1">
                <a:solidFill>
                  <a:schemeClr val="tx2"/>
                </a:solidFill>
              </a:rPr>
              <a:t>Which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cooling</a:t>
            </a:r>
            <a:r>
              <a:rPr lang="fr-FR" sz="2000" dirty="0">
                <a:solidFill>
                  <a:schemeClr val="tx2"/>
                </a:solidFill>
              </a:rPr>
              <a:t> </a:t>
            </a:r>
            <a:r>
              <a:rPr lang="fr-FR" sz="2000" dirty="0" err="1">
                <a:solidFill>
                  <a:schemeClr val="tx2"/>
                </a:solidFill>
              </a:rPr>
              <a:t>experiments</a:t>
            </a:r>
            <a:r>
              <a:rPr lang="fr-FR" sz="2000" dirty="0">
                <a:solidFill>
                  <a:schemeClr val="tx2"/>
                </a:solidFill>
              </a:rPr>
              <a:t> in LKB and Mainz</a:t>
            </a:r>
            <a:r>
              <a:rPr lang="fr-FR" sz="2000" dirty="0" smtClean="0">
                <a:solidFill>
                  <a:schemeClr val="tx2"/>
                </a:solidFill>
              </a:rPr>
              <a:t>?</a:t>
            </a:r>
          </a:p>
          <a:p>
            <a:pPr lvl="1"/>
            <a:r>
              <a:rPr lang="fr-FR" sz="1900" dirty="0" smtClean="0">
                <a:solidFill>
                  <a:schemeClr val="tx2"/>
                </a:solidFill>
              </a:rPr>
              <a:t>How to </a:t>
            </a:r>
            <a:r>
              <a:rPr lang="fr-FR" sz="1900" dirty="0" err="1" smtClean="0">
                <a:solidFill>
                  <a:schemeClr val="tx2"/>
                </a:solidFill>
              </a:rPr>
              <a:t>prove</a:t>
            </a:r>
            <a:r>
              <a:rPr lang="fr-FR" sz="1900" dirty="0" smtClean="0">
                <a:solidFill>
                  <a:schemeClr val="tx2"/>
                </a:solidFill>
              </a:rPr>
              <a:t>/</a:t>
            </a:r>
            <a:r>
              <a:rPr lang="fr-FR" sz="1900" dirty="0" err="1" smtClean="0">
                <a:solidFill>
                  <a:schemeClr val="tx2"/>
                </a:solidFill>
              </a:rPr>
              <a:t>calibrate</a:t>
            </a:r>
            <a:r>
              <a:rPr lang="fr-FR" sz="1900" dirty="0" smtClean="0">
                <a:solidFill>
                  <a:schemeClr val="tx2"/>
                </a:solidFill>
              </a:rPr>
              <a:t> </a:t>
            </a:r>
            <a:r>
              <a:rPr lang="fr-FR" sz="1900" dirty="0" err="1" smtClean="0">
                <a:solidFill>
                  <a:schemeClr val="tx2"/>
                </a:solidFill>
              </a:rPr>
              <a:t>efficiency</a:t>
            </a:r>
            <a:r>
              <a:rPr lang="fr-FR" sz="1900" dirty="0" smtClean="0">
                <a:solidFill>
                  <a:schemeClr val="tx2"/>
                </a:solidFill>
              </a:rPr>
              <a:t> for </a:t>
            </a:r>
            <a:r>
              <a:rPr lang="fr-FR" sz="1900" dirty="0" smtClean="0">
                <a:solidFill>
                  <a:schemeClr val="tx2"/>
                </a:solidFill>
                <a:latin typeface="Times New Roman Antimatter" panose="02020603050405020304" pitchFamily="18" charset="0"/>
              </a:rPr>
              <a:t>H</a:t>
            </a:r>
            <a:r>
              <a:rPr lang="fr-FR" sz="1900" baseline="30000" dirty="0" smtClean="0">
                <a:solidFill>
                  <a:schemeClr val="tx2"/>
                </a:solidFill>
              </a:rPr>
              <a:t>+</a:t>
            </a:r>
          </a:p>
          <a:p>
            <a:pPr lvl="2"/>
            <a:r>
              <a:rPr lang="fr-FR" sz="2000" dirty="0" smtClean="0">
                <a:solidFill>
                  <a:schemeClr val="tx2"/>
                </a:solidFill>
              </a:rPr>
              <a:t>Protons? In the </a:t>
            </a:r>
            <a:r>
              <a:rPr lang="fr-FR" sz="2000" dirty="0" err="1" smtClean="0">
                <a:solidFill>
                  <a:schemeClr val="tx2"/>
                </a:solidFill>
              </a:rPr>
              <a:t>lab</a:t>
            </a:r>
            <a:r>
              <a:rPr lang="fr-FR" sz="2000" dirty="0" smtClean="0">
                <a:solidFill>
                  <a:schemeClr val="tx2"/>
                </a:solidFill>
              </a:rPr>
              <a:t> / </a:t>
            </a:r>
            <a:r>
              <a:rPr lang="fr-FR" sz="2000" dirty="0" err="1" smtClean="0">
                <a:solidFill>
                  <a:schemeClr val="tx2"/>
                </a:solidFill>
              </a:rPr>
              <a:t>from</a:t>
            </a:r>
            <a:r>
              <a:rPr lang="fr-FR" sz="2000" dirty="0" smtClean="0">
                <a:solidFill>
                  <a:schemeClr val="tx2"/>
                </a:solidFill>
              </a:rPr>
              <a:t> GBAR</a:t>
            </a:r>
          </a:p>
          <a:p>
            <a:endParaRPr lang="fr-FR" sz="1100" dirty="0">
              <a:solidFill>
                <a:schemeClr val="tx2"/>
              </a:solidFill>
            </a:endParaRPr>
          </a:p>
          <a:p>
            <a:r>
              <a:rPr lang="fr-FR" sz="2400" dirty="0" err="1">
                <a:solidFill>
                  <a:schemeClr val="tx2"/>
                </a:solidFill>
              </a:rPr>
              <a:t>What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can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be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done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with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other</a:t>
            </a:r>
            <a:r>
              <a:rPr lang="fr-FR" sz="2400" dirty="0">
                <a:solidFill>
                  <a:schemeClr val="tx2"/>
                </a:solidFill>
              </a:rPr>
              <a:t> ions</a:t>
            </a:r>
            <a:r>
              <a:rPr lang="fr-FR" sz="2400" dirty="0" smtClean="0">
                <a:solidFill>
                  <a:schemeClr val="tx2"/>
                </a:solidFill>
              </a:rPr>
              <a:t>?</a:t>
            </a:r>
          </a:p>
          <a:p>
            <a:pPr lvl="1"/>
            <a:r>
              <a:rPr lang="fr-FR" sz="2000" dirty="0" smtClean="0">
                <a:solidFill>
                  <a:schemeClr val="tx2"/>
                </a:solidFill>
              </a:rPr>
              <a:t>H</a:t>
            </a:r>
            <a:r>
              <a:rPr lang="fr-FR" sz="2000" baseline="30000" dirty="0" smtClean="0">
                <a:solidFill>
                  <a:schemeClr val="tx2"/>
                </a:solidFill>
              </a:rPr>
              <a:t>- </a:t>
            </a:r>
            <a:r>
              <a:rPr lang="fr-FR" sz="2000" dirty="0" err="1" smtClean="0">
                <a:solidFill>
                  <a:schemeClr val="tx2"/>
                </a:solidFill>
              </a:rPr>
              <a:t>from</a:t>
            </a:r>
            <a:r>
              <a:rPr lang="fr-FR" sz="2000" dirty="0" smtClean="0">
                <a:solidFill>
                  <a:schemeClr val="tx2"/>
                </a:solidFill>
              </a:rPr>
              <a:t> ELENA</a:t>
            </a:r>
            <a:endParaRPr lang="fr-FR" sz="2000" baseline="30000" dirty="0" smtClean="0">
              <a:solidFill>
                <a:schemeClr val="tx2"/>
              </a:solidFill>
            </a:endParaRPr>
          </a:p>
          <a:p>
            <a:pPr lvl="1"/>
            <a:r>
              <a:rPr lang="fr-FR" sz="2000" dirty="0" smtClean="0">
                <a:solidFill>
                  <a:schemeClr val="tx2"/>
                </a:solidFill>
              </a:rPr>
              <a:t>Protons </a:t>
            </a:r>
            <a:r>
              <a:rPr lang="fr-FR" sz="2000" dirty="0" err="1" smtClean="0">
                <a:solidFill>
                  <a:schemeClr val="tx2"/>
                </a:solidFill>
              </a:rPr>
              <a:t>from</a:t>
            </a:r>
            <a:r>
              <a:rPr lang="fr-FR" sz="2000" dirty="0" smtClean="0">
                <a:solidFill>
                  <a:schemeClr val="tx2"/>
                </a:solidFill>
              </a:rPr>
              <a:t> ELENA</a:t>
            </a:r>
          </a:p>
          <a:p>
            <a:pPr lvl="1"/>
            <a:r>
              <a:rPr lang="fr-FR" sz="2000" dirty="0" smtClean="0">
                <a:solidFill>
                  <a:schemeClr val="tx2"/>
                </a:solidFill>
              </a:rPr>
              <a:t>Protons </a:t>
            </a:r>
            <a:r>
              <a:rPr lang="fr-FR" sz="2000" dirty="0" err="1" smtClean="0">
                <a:solidFill>
                  <a:schemeClr val="tx2"/>
                </a:solidFill>
              </a:rPr>
              <a:t>from</a:t>
            </a:r>
            <a:r>
              <a:rPr lang="fr-FR" sz="2000" dirty="0" smtClean="0">
                <a:solidFill>
                  <a:schemeClr val="tx2"/>
                </a:solidFill>
              </a:rPr>
              <a:t> </a:t>
            </a:r>
            <a:r>
              <a:rPr lang="fr-FR" sz="2000" dirty="0" err="1" smtClean="0">
                <a:solidFill>
                  <a:schemeClr val="tx2"/>
                </a:solidFill>
              </a:rPr>
              <a:t>our</a:t>
            </a:r>
            <a:r>
              <a:rPr lang="fr-FR" sz="2000" dirty="0" smtClean="0">
                <a:solidFill>
                  <a:schemeClr val="tx2"/>
                </a:solidFill>
              </a:rPr>
              <a:t> source</a:t>
            </a:r>
          </a:p>
          <a:p>
            <a:pPr marL="0" indent="0">
              <a:buNone/>
            </a:pPr>
            <a:endParaRPr lang="fr-FR" sz="1100" dirty="0">
              <a:solidFill>
                <a:schemeClr val="tx2"/>
              </a:solidFill>
            </a:endParaRPr>
          </a:p>
          <a:p>
            <a:r>
              <a:rPr lang="fr-FR" sz="2400" dirty="0" smtClean="0">
                <a:solidFill>
                  <a:schemeClr val="tx2"/>
                </a:solidFill>
              </a:rPr>
              <a:t>How far </a:t>
            </a:r>
            <a:r>
              <a:rPr lang="fr-FR" sz="2400" dirty="0" err="1" smtClean="0">
                <a:solidFill>
                  <a:schemeClr val="tx2"/>
                </a:solidFill>
              </a:rPr>
              <a:t>can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err="1" smtClean="0">
                <a:solidFill>
                  <a:schemeClr val="tx2"/>
                </a:solidFill>
              </a:rPr>
              <a:t>we</a:t>
            </a:r>
            <a:r>
              <a:rPr lang="fr-FR" sz="2400" dirty="0" smtClean="0">
                <a:solidFill>
                  <a:schemeClr val="tx2"/>
                </a:solidFill>
              </a:rPr>
              <a:t> design/</a:t>
            </a:r>
            <a:r>
              <a:rPr lang="fr-FR" sz="2400" dirty="0" err="1" smtClean="0">
                <a:solidFill>
                  <a:schemeClr val="tx2"/>
                </a:solidFill>
              </a:rPr>
              <a:t>build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>
                <a:solidFill>
                  <a:schemeClr val="tx2"/>
                </a:solidFill>
              </a:rPr>
              <a:t>the FF </a:t>
            </a:r>
            <a:r>
              <a:rPr lang="fr-FR" sz="2400" dirty="0" err="1">
                <a:solidFill>
                  <a:schemeClr val="tx2"/>
                </a:solidFill>
              </a:rPr>
              <a:t>chamber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without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smtClean="0">
                <a:solidFill>
                  <a:schemeClr val="tx2"/>
                </a:solidFill>
              </a:rPr>
              <a:t>feedback/</a:t>
            </a:r>
            <a:r>
              <a:rPr lang="fr-FR" sz="2400" dirty="0" err="1" smtClean="0">
                <a:solidFill>
                  <a:schemeClr val="tx2"/>
                </a:solidFill>
              </a:rPr>
              <a:t>iteration</a:t>
            </a:r>
            <a:r>
              <a:rPr lang="fr-FR" sz="2400" dirty="0" smtClean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from</a:t>
            </a:r>
            <a:r>
              <a:rPr lang="fr-FR" sz="2400" dirty="0">
                <a:solidFill>
                  <a:schemeClr val="tx2"/>
                </a:solidFill>
              </a:rPr>
              <a:t> the </a:t>
            </a:r>
            <a:r>
              <a:rPr lang="fr-FR" sz="2400" dirty="0" err="1">
                <a:solidFill>
                  <a:schemeClr val="tx2"/>
                </a:solidFill>
              </a:rPr>
              <a:t>intermediate</a:t>
            </a:r>
            <a:r>
              <a:rPr lang="fr-FR" sz="2400" dirty="0">
                <a:solidFill>
                  <a:schemeClr val="tx2"/>
                </a:solidFill>
              </a:rPr>
              <a:t> </a:t>
            </a:r>
            <a:r>
              <a:rPr lang="fr-FR" sz="2400" dirty="0" err="1">
                <a:solidFill>
                  <a:schemeClr val="tx2"/>
                </a:solidFill>
              </a:rPr>
              <a:t>steps</a:t>
            </a:r>
            <a:r>
              <a:rPr lang="fr-FR" sz="2400" dirty="0">
                <a:solidFill>
                  <a:schemeClr val="tx2"/>
                </a:solidFill>
              </a:rPr>
              <a:t>? </a:t>
            </a:r>
            <a:r>
              <a:rPr lang="fr-FR" sz="2400" dirty="0" err="1">
                <a:solidFill>
                  <a:schemeClr val="tx2"/>
                </a:solidFill>
              </a:rPr>
              <a:t>Examples</a:t>
            </a:r>
            <a:r>
              <a:rPr lang="fr-FR" sz="2400" dirty="0">
                <a:solidFill>
                  <a:schemeClr val="tx2"/>
                </a:solidFill>
              </a:rPr>
              <a:t>:</a:t>
            </a:r>
          </a:p>
          <a:p>
            <a:pPr lvl="2"/>
            <a:r>
              <a:rPr lang="fr-FR" sz="1800" dirty="0">
                <a:solidFill>
                  <a:schemeClr val="tx2"/>
                </a:solidFill>
              </a:rPr>
              <a:t> first </a:t>
            </a:r>
            <a:r>
              <a:rPr lang="fr-FR" sz="1800" dirty="0" err="1">
                <a:solidFill>
                  <a:schemeClr val="tx2"/>
                </a:solidFill>
              </a:rPr>
              <a:t>trap</a:t>
            </a:r>
            <a:r>
              <a:rPr lang="fr-FR" sz="1800" dirty="0">
                <a:solidFill>
                  <a:schemeClr val="tx2"/>
                </a:solidFill>
              </a:rPr>
              <a:t> at 1kV? 500 V? </a:t>
            </a:r>
            <a:r>
              <a:rPr lang="fr-FR" sz="1800" dirty="0" err="1">
                <a:solidFill>
                  <a:schemeClr val="tx2"/>
                </a:solidFill>
              </a:rPr>
              <a:t>Trap</a:t>
            </a:r>
            <a:r>
              <a:rPr lang="fr-FR" sz="1800" dirty="0">
                <a:solidFill>
                  <a:schemeClr val="tx2"/>
                </a:solidFill>
              </a:rPr>
              <a:t> power supplies at the HV? </a:t>
            </a:r>
          </a:p>
          <a:p>
            <a:pPr lvl="2"/>
            <a:r>
              <a:rPr lang="fr-FR" sz="1800" dirty="0" err="1" smtClean="0">
                <a:solidFill>
                  <a:schemeClr val="tx2"/>
                </a:solidFill>
              </a:rPr>
              <a:t>materials</a:t>
            </a:r>
            <a:r>
              <a:rPr lang="fr-FR" sz="1800" dirty="0" smtClean="0">
                <a:solidFill>
                  <a:schemeClr val="tx2"/>
                </a:solidFill>
              </a:rPr>
              <a:t> </a:t>
            </a:r>
            <a:r>
              <a:rPr lang="fr-FR" sz="1800" dirty="0" err="1">
                <a:solidFill>
                  <a:schemeClr val="tx2"/>
                </a:solidFill>
              </a:rPr>
              <a:t>used</a:t>
            </a:r>
            <a:r>
              <a:rPr lang="fr-FR" sz="1800" dirty="0">
                <a:solidFill>
                  <a:schemeClr val="tx2"/>
                </a:solidFill>
              </a:rPr>
              <a:t>? </a:t>
            </a:r>
            <a:r>
              <a:rPr lang="fr-FR" sz="1800" dirty="0" err="1">
                <a:solidFill>
                  <a:schemeClr val="tx2"/>
                </a:solidFill>
              </a:rPr>
              <a:t>Cables</a:t>
            </a:r>
            <a:r>
              <a:rPr lang="fr-FR" sz="1800" dirty="0">
                <a:solidFill>
                  <a:schemeClr val="tx2"/>
                </a:solidFill>
              </a:rPr>
              <a:t> etc. ? =&gt; select and test!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201202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/>
              <a:t>Additional</a:t>
            </a:r>
            <a:r>
              <a:rPr lang="fr-FR" sz="3200" dirty="0" smtClean="0"/>
              <a:t> slides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743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Vacuum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52400" y="685800"/>
            <a:ext cx="8915400" cy="59436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Patrice (Dec 2016) : &lt;10</a:t>
            </a:r>
            <a:r>
              <a:rPr lang="en-US" sz="1800" baseline="30000" dirty="0" smtClean="0"/>
              <a:t>-11</a:t>
            </a:r>
            <a:r>
              <a:rPr lang="en-US" sz="1800" dirty="0" smtClean="0"/>
              <a:t> mbar =&gt; </a:t>
            </a:r>
            <a:r>
              <a:rPr lang="en-US" sz="1800" i="1" dirty="0" smtClean="0"/>
              <a:t>difficult in a large, complex object like this</a:t>
            </a:r>
          </a:p>
          <a:p>
            <a:pPr marL="0" indent="0">
              <a:buNone/>
            </a:pPr>
            <a:r>
              <a:rPr lang="en-US" sz="1800" i="1" dirty="0"/>
              <a:t> </a:t>
            </a:r>
            <a:r>
              <a:rPr lang="en-US" sz="1800" i="1" dirty="0" smtClean="0"/>
              <a:t>    Needs cryogenics =&gt; increases complexity.</a:t>
            </a:r>
          </a:p>
          <a:p>
            <a:endParaRPr lang="en-US" sz="1000" i="1" dirty="0"/>
          </a:p>
          <a:p>
            <a:r>
              <a:rPr lang="en-US" sz="1800" dirty="0" smtClean="0"/>
              <a:t>time in each step?</a:t>
            </a:r>
          </a:p>
          <a:p>
            <a:pPr lvl="1"/>
            <a:r>
              <a:rPr lang="en-US" sz="1400" dirty="0" smtClean="0"/>
              <a:t>slowing </a:t>
            </a:r>
            <a:r>
              <a:rPr lang="en-US" sz="1400" dirty="0"/>
              <a:t>down from </a:t>
            </a:r>
            <a:r>
              <a:rPr lang="en-US" sz="1400" dirty="0" err="1"/>
              <a:t>keV</a:t>
            </a:r>
            <a:r>
              <a:rPr lang="en-US" sz="1400" dirty="0"/>
              <a:t> to </a:t>
            </a:r>
            <a:r>
              <a:rPr lang="en-US" sz="1400" dirty="0" err="1"/>
              <a:t>meV</a:t>
            </a:r>
            <a:r>
              <a:rPr lang="en-US" sz="1400" dirty="0"/>
              <a:t> in the capture trap </a:t>
            </a:r>
            <a:r>
              <a:rPr lang="en-US" sz="1400" dirty="0" smtClean="0"/>
              <a:t>: 1 </a:t>
            </a:r>
            <a:r>
              <a:rPr lang="en-US" sz="1400" dirty="0" err="1" smtClean="0"/>
              <a:t>ms</a:t>
            </a:r>
            <a:r>
              <a:rPr lang="en-US" sz="1400" dirty="0"/>
              <a:t> </a:t>
            </a:r>
            <a:r>
              <a:rPr lang="en-US" sz="1400" dirty="0" smtClean="0"/>
              <a:t>?</a:t>
            </a:r>
            <a:endParaRPr lang="en-US" sz="1400" dirty="0"/>
          </a:p>
          <a:p>
            <a:pPr lvl="1"/>
            <a:r>
              <a:rPr lang="en-US" sz="1400" dirty="0" smtClean="0"/>
              <a:t>cooling </a:t>
            </a:r>
            <a:r>
              <a:rPr lang="en-US" sz="1400" dirty="0"/>
              <a:t>to 1 </a:t>
            </a:r>
            <a:r>
              <a:rPr lang="en-US" sz="1400" dirty="0" err="1"/>
              <a:t>mK</a:t>
            </a:r>
            <a:r>
              <a:rPr lang="en-US" sz="1400" dirty="0"/>
              <a:t> </a:t>
            </a:r>
            <a:r>
              <a:rPr lang="en-US" sz="1400" dirty="0" smtClean="0"/>
              <a:t>: 1 </a:t>
            </a:r>
            <a:r>
              <a:rPr lang="en-US" sz="1400" dirty="0" err="1" smtClean="0"/>
              <a:t>ms</a:t>
            </a:r>
            <a:r>
              <a:rPr lang="en-US" sz="1400" dirty="0" smtClean="0"/>
              <a:t>?</a:t>
            </a:r>
            <a:endParaRPr lang="en-US" sz="1400" dirty="0"/>
          </a:p>
          <a:p>
            <a:pPr lvl="1"/>
            <a:r>
              <a:rPr lang="en-US" sz="1400" dirty="0" smtClean="0"/>
              <a:t>cooling </a:t>
            </a:r>
            <a:r>
              <a:rPr lang="en-US" sz="1400" dirty="0"/>
              <a:t>to 10 </a:t>
            </a:r>
            <a:r>
              <a:rPr lang="en-US" sz="1400" dirty="0" err="1" smtClean="0"/>
              <a:t>microK</a:t>
            </a:r>
            <a:r>
              <a:rPr lang="en-US" sz="1400" dirty="0" smtClean="0"/>
              <a:t>: 1 </a:t>
            </a:r>
            <a:r>
              <a:rPr lang="en-US" sz="1400" dirty="0" err="1" smtClean="0"/>
              <a:t>ms</a:t>
            </a:r>
            <a:r>
              <a:rPr lang="en-US" sz="1400" dirty="0" smtClean="0"/>
              <a:t>?</a:t>
            </a:r>
            <a:endParaRPr lang="en-US" sz="1400" dirty="0"/>
          </a:p>
          <a:p>
            <a:pPr lvl="1"/>
            <a:r>
              <a:rPr lang="en-US" sz="1400" dirty="0" smtClean="0"/>
              <a:t>free </a:t>
            </a:r>
            <a:r>
              <a:rPr lang="en-US" sz="1400" dirty="0"/>
              <a:t>fall of the neutral atom </a:t>
            </a:r>
            <a:r>
              <a:rPr lang="en-US" sz="1400" dirty="0" smtClean="0"/>
              <a:t>: 200 </a:t>
            </a:r>
            <a:r>
              <a:rPr lang="en-US" sz="1400" dirty="0" err="1" smtClean="0"/>
              <a:t>ms</a:t>
            </a:r>
            <a:endParaRPr lang="en-US" sz="1400" dirty="0" smtClean="0"/>
          </a:p>
          <a:p>
            <a:pPr lvl="1"/>
            <a:endParaRPr lang="en-US" sz="1000" dirty="0"/>
          </a:p>
          <a:p>
            <a:r>
              <a:rPr lang="en-US" sz="1800" dirty="0" smtClean="0"/>
              <a:t>collisions </a:t>
            </a:r>
            <a:r>
              <a:rPr lang="en-US" sz="1800" i="1" dirty="0" smtClean="0"/>
              <a:t>(Svante </a:t>
            </a:r>
            <a:r>
              <a:rPr lang="en-US" sz="1800" i="1" dirty="0" err="1" smtClean="0"/>
              <a:t>Jonsell</a:t>
            </a:r>
            <a:r>
              <a:rPr lang="en-US" sz="1800" i="1" dirty="0" smtClean="0"/>
              <a:t>, Pauline,…)</a:t>
            </a:r>
          </a:p>
          <a:p>
            <a:pPr lvl="1"/>
            <a:r>
              <a:rPr lang="en-US" sz="1600" dirty="0" smtClean="0"/>
              <a:t>inelastic : </a:t>
            </a:r>
            <a:r>
              <a:rPr lang="en-US" sz="1600" dirty="0" err="1" smtClean="0"/>
              <a:t>Hbarp</a:t>
            </a:r>
            <a:r>
              <a:rPr lang="en-US" sz="1600" dirty="0" smtClean="0"/>
              <a:t> / H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 or He unknown. Svante’s best guess: </a:t>
            </a:r>
            <a:r>
              <a:rPr lang="en-US" sz="1600" dirty="0" err="1" smtClean="0"/>
              <a:t>sigma.v</a:t>
            </a:r>
            <a:r>
              <a:rPr lang="en-US" sz="1600" dirty="0" smtClean="0"/>
              <a:t> ~ 8 10</a:t>
            </a:r>
            <a:r>
              <a:rPr lang="en-US" sz="1600" baseline="30000" dirty="0" smtClean="0"/>
              <a:t>-10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/s for H2, 4</a:t>
            </a:r>
            <a:r>
              <a:rPr lang="en-US" sz="1600" dirty="0"/>
              <a:t> </a:t>
            </a:r>
            <a:r>
              <a:rPr lang="en-US" sz="1600" dirty="0" smtClean="0"/>
              <a:t>10</a:t>
            </a:r>
            <a:r>
              <a:rPr lang="en-US" sz="1600" baseline="30000" dirty="0" smtClean="0"/>
              <a:t>-10</a:t>
            </a:r>
            <a:r>
              <a:rPr lang="en-US" sz="1600" dirty="0" smtClean="0"/>
              <a:t> for He; if 10</a:t>
            </a:r>
            <a:r>
              <a:rPr lang="en-US" sz="1600" baseline="30000" dirty="0" smtClean="0"/>
              <a:t>-9</a:t>
            </a:r>
            <a:r>
              <a:rPr lang="en-US" sz="1600" dirty="0" smtClean="0"/>
              <a:t> mbar =&gt; </a:t>
            </a:r>
            <a:r>
              <a:rPr lang="en-US" sz="1600" dirty="0" smtClean="0">
                <a:latin typeface="Symbol" panose="05050102010706020507" pitchFamily="18" charset="2"/>
              </a:rPr>
              <a:t>t</a:t>
            </a:r>
            <a:r>
              <a:rPr lang="en-US" sz="1600" dirty="0" smtClean="0"/>
              <a:t> = [(</a:t>
            </a:r>
            <a:r>
              <a:rPr lang="en-US" sz="1600" dirty="0" err="1" smtClean="0"/>
              <a:t>sigma.v</a:t>
            </a:r>
            <a:r>
              <a:rPr lang="en-US" sz="1600" dirty="0" smtClean="0"/>
              <a:t>). </a:t>
            </a:r>
            <a:r>
              <a:rPr lang="en-US" sz="1600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r]</a:t>
            </a:r>
            <a:r>
              <a:rPr lang="en-US" sz="1600" dirty="0" smtClean="0"/>
              <a:t> = 50 sec</a:t>
            </a:r>
            <a:endParaRPr lang="en-US" sz="1600" baseline="30000" dirty="0"/>
          </a:p>
          <a:p>
            <a:pPr lvl="1"/>
            <a:r>
              <a:rPr lang="en-US" sz="1600" dirty="0" smtClean="0"/>
              <a:t>elastic (heating in traps) : ???</a:t>
            </a:r>
          </a:p>
          <a:p>
            <a:pPr lvl="1"/>
            <a:endParaRPr lang="en-US" sz="1000" dirty="0"/>
          </a:p>
          <a:p>
            <a:r>
              <a:rPr lang="en-US" sz="1800" dirty="0" smtClean="0"/>
              <a:t>Alpha paper on storing </a:t>
            </a:r>
            <a:r>
              <a:rPr lang="en-US" sz="1800" dirty="0" err="1" smtClean="0"/>
              <a:t>Hbar</a:t>
            </a:r>
            <a:r>
              <a:rPr lang="en-US" sz="1800" dirty="0" smtClean="0"/>
              <a:t>: </a:t>
            </a:r>
          </a:p>
          <a:p>
            <a:pPr lvl="1"/>
            <a:r>
              <a:rPr lang="en-US" sz="1600" dirty="0" smtClean="0"/>
              <a:t>vacuum estimated from </a:t>
            </a:r>
            <a:r>
              <a:rPr lang="en-US" sz="1600" dirty="0" err="1" smtClean="0"/>
              <a:t>pbar</a:t>
            </a:r>
            <a:r>
              <a:rPr lang="en-US" sz="1600" dirty="0" smtClean="0"/>
              <a:t> lifetime 5 10</a:t>
            </a:r>
            <a:r>
              <a:rPr lang="en-US" sz="1600" baseline="30000" dirty="0" smtClean="0"/>
              <a:t>-10</a:t>
            </a:r>
            <a:r>
              <a:rPr lang="en-US" sz="1600" dirty="0" smtClean="0"/>
              <a:t> m</a:t>
            </a:r>
            <a:r>
              <a:rPr lang="en-US" sz="1600" baseline="30000" dirty="0" smtClean="0"/>
              <a:t>-3</a:t>
            </a:r>
            <a:r>
              <a:rPr lang="en-US" sz="1600" dirty="0" smtClean="0"/>
              <a:t> = 7 10</a:t>
            </a:r>
            <a:r>
              <a:rPr lang="en-US" sz="1600" baseline="30000" dirty="0" smtClean="0"/>
              <a:t>-14</a:t>
            </a:r>
            <a:r>
              <a:rPr lang="en-US" sz="1600" dirty="0" smtClean="0"/>
              <a:t> mbar</a:t>
            </a:r>
          </a:p>
          <a:p>
            <a:pPr lvl="1"/>
            <a:r>
              <a:rPr lang="en-US" sz="1600" dirty="0" err="1" smtClean="0"/>
              <a:t>Hbar</a:t>
            </a:r>
            <a:r>
              <a:rPr lang="en-US" sz="1600" dirty="0" smtClean="0"/>
              <a:t> lifetime 10</a:t>
            </a:r>
            <a:r>
              <a:rPr lang="en-US" sz="1600" baseline="30000" dirty="0" smtClean="0"/>
              <a:t>4</a:t>
            </a:r>
            <a:r>
              <a:rPr lang="en-US" sz="1600" dirty="0" smtClean="0"/>
              <a:t> – 10</a:t>
            </a:r>
            <a:r>
              <a:rPr lang="en-US" sz="1600" baseline="30000" dirty="0" smtClean="0"/>
              <a:t>5</a:t>
            </a:r>
            <a:r>
              <a:rPr lang="en-US" sz="1600" dirty="0" smtClean="0"/>
              <a:t> sec, and “loss by heating by collisions dominate if T&gt;100K”</a:t>
            </a:r>
          </a:p>
          <a:p>
            <a:endParaRPr lang="en-US" sz="1000" dirty="0" smtClean="0"/>
          </a:p>
          <a:p>
            <a:r>
              <a:rPr lang="en-US" sz="1800" dirty="0" smtClean="0"/>
              <a:t>How to? :  Bake-out? Outgassing of materials inside ?</a:t>
            </a:r>
          </a:p>
          <a:p>
            <a:pPr lvl="1"/>
            <a:r>
              <a:rPr lang="en-US" sz="1600" dirty="0" smtClean="0"/>
              <a:t>list all materials</a:t>
            </a:r>
          </a:p>
          <a:p>
            <a:pPr lvl="2"/>
            <a:r>
              <a:rPr lang="en-US" sz="1600" dirty="0" smtClean="0"/>
              <a:t>samples were sent from Mainz to CERN =&gt; ?</a:t>
            </a:r>
            <a:endParaRPr lang="en-US" sz="1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Bruno Mansoulié GBar meeting CERN June 27th 2017</a:t>
            </a:r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857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5"/>
          <p:cNvGrpSpPr>
            <a:grpSpLocks/>
          </p:cNvGrpSpPr>
          <p:nvPr/>
        </p:nvGrpSpPr>
        <p:grpSpPr bwMode="auto">
          <a:xfrm>
            <a:off x="3563888" y="2508577"/>
            <a:ext cx="1714500" cy="1346200"/>
            <a:chOff x="5112" y="3207"/>
            <a:chExt cx="1080" cy="848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12" y="3207"/>
              <a:ext cx="1080" cy="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</p:pic>
        <p:sp>
          <p:nvSpPr>
            <p:cNvPr id="6" name="Oval 59"/>
            <p:cNvSpPr>
              <a:spLocks noChangeArrowheads="1"/>
            </p:cNvSpPr>
            <p:nvPr/>
          </p:nvSpPr>
          <p:spPr bwMode="auto">
            <a:xfrm>
              <a:off x="5666" y="358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 dirty="0">
                <a:latin typeface="Arial" charset="0"/>
              </a:endParaRPr>
            </a:p>
          </p:txBody>
        </p:sp>
        <p:sp>
          <p:nvSpPr>
            <p:cNvPr id="7" name="Oval 59"/>
            <p:cNvSpPr>
              <a:spLocks noChangeArrowheads="1"/>
            </p:cNvSpPr>
            <p:nvPr/>
          </p:nvSpPr>
          <p:spPr bwMode="auto">
            <a:xfrm>
              <a:off x="5672" y="3626"/>
              <a:ext cx="48" cy="48"/>
            </a:xfrm>
            <a:prstGeom prst="ellipse">
              <a:avLst/>
            </a:prstGeom>
            <a:solidFill>
              <a:srgbClr val="CC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 dirty="0">
                <a:latin typeface="Arial" charset="0"/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12" y="3207"/>
              <a:ext cx="1080" cy="8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scene3d>
              <a:camera prst="orthographicFront">
                <a:rot lat="0" lon="0" rev="3600000"/>
              </a:camera>
              <a:lightRig rig="threePt" dir="t"/>
            </a:scene3d>
          </p:spPr>
        </p:pic>
        <p:sp>
          <p:nvSpPr>
            <p:cNvPr id="11" name="Oval 59"/>
            <p:cNvSpPr>
              <a:spLocks noChangeArrowheads="1"/>
            </p:cNvSpPr>
            <p:nvPr/>
          </p:nvSpPr>
          <p:spPr bwMode="auto">
            <a:xfrm>
              <a:off x="5666" y="3582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 dirty="0">
                <a:latin typeface="Arial" charset="0"/>
              </a:endParaRPr>
            </a:p>
          </p:txBody>
        </p:sp>
        <p:sp>
          <p:nvSpPr>
            <p:cNvPr id="12" name="Oval 59"/>
            <p:cNvSpPr>
              <a:spLocks noChangeArrowheads="1"/>
            </p:cNvSpPr>
            <p:nvPr/>
          </p:nvSpPr>
          <p:spPr bwMode="auto">
            <a:xfrm>
              <a:off x="5672" y="3626"/>
              <a:ext cx="48" cy="48"/>
            </a:xfrm>
            <a:prstGeom prst="ellipse">
              <a:avLst/>
            </a:prstGeom>
            <a:solidFill>
              <a:srgbClr val="CC00FF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800" dirty="0">
                <a:latin typeface="Arial" charset="0"/>
              </a:endParaRPr>
            </a:p>
          </p:txBody>
        </p:sp>
      </p:grpSp>
      <p:cxnSp>
        <p:nvCxnSpPr>
          <p:cNvPr id="16" name="Connecteur droit 15"/>
          <p:cNvCxnSpPr/>
          <p:nvPr/>
        </p:nvCxnSpPr>
        <p:spPr>
          <a:xfrm>
            <a:off x="2411760" y="3212976"/>
            <a:ext cx="4608512" cy="0"/>
          </a:xfrm>
          <a:prstGeom prst="line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6736220" y="284250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cxnSp>
        <p:nvCxnSpPr>
          <p:cNvPr id="19" name="Connecteur droit avec flèche 18"/>
          <p:cNvCxnSpPr/>
          <p:nvPr/>
        </p:nvCxnSpPr>
        <p:spPr>
          <a:xfrm>
            <a:off x="4478220" y="980728"/>
            <a:ext cx="0" cy="381642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5868144" y="980728"/>
            <a:ext cx="546968" cy="1152128"/>
          </a:xfrm>
          <a:prstGeom prst="ellipse">
            <a:avLst/>
          </a:prstGeom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ZoneTexte 22"/>
          <p:cNvSpPr txBox="1"/>
          <p:nvPr/>
        </p:nvSpPr>
        <p:spPr>
          <a:xfrm>
            <a:off x="4157171" y="94007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24" name="ZoneTexte 23"/>
          <p:cNvSpPr txBox="1"/>
          <p:nvPr/>
        </p:nvSpPr>
        <p:spPr>
          <a:xfrm>
            <a:off x="1002359" y="116632"/>
            <a:ext cx="7098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N.B. The trap is rotated by 45° (around z) with respect to the laser beams</a:t>
            </a:r>
            <a:endParaRPr lang="en-US" dirty="0"/>
          </a:p>
        </p:txBody>
      </p:sp>
      <p:sp>
        <p:nvSpPr>
          <p:cNvPr id="26" name="Ellipse 25"/>
          <p:cNvSpPr/>
          <p:nvPr/>
        </p:nvSpPr>
        <p:spPr>
          <a:xfrm>
            <a:off x="2800896" y="4051985"/>
            <a:ext cx="546968" cy="1152128"/>
          </a:xfrm>
          <a:prstGeom prst="ellipse">
            <a:avLst/>
          </a:prstGeom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ZoneTexte 28"/>
          <p:cNvSpPr txBox="1"/>
          <p:nvPr/>
        </p:nvSpPr>
        <p:spPr>
          <a:xfrm>
            <a:off x="2555776" y="3707740"/>
            <a:ext cx="508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coil</a:t>
            </a:r>
            <a:endParaRPr lang="en-US" dirty="0"/>
          </a:p>
        </p:txBody>
      </p:sp>
      <p:sp>
        <p:nvSpPr>
          <p:cNvPr id="30" name="ZoneTexte 29"/>
          <p:cNvSpPr txBox="1"/>
          <p:nvPr/>
        </p:nvSpPr>
        <p:spPr>
          <a:xfrm>
            <a:off x="5652120" y="620688"/>
            <a:ext cx="508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coil</a:t>
            </a:r>
            <a:endParaRPr lang="en-US" dirty="0"/>
          </a:p>
        </p:txBody>
      </p:sp>
      <p:sp>
        <p:nvSpPr>
          <p:cNvPr id="31" name="Arc 30"/>
          <p:cNvSpPr/>
          <p:nvPr/>
        </p:nvSpPr>
        <p:spPr>
          <a:xfrm>
            <a:off x="4499992" y="2467809"/>
            <a:ext cx="1307536" cy="1249223"/>
          </a:xfrm>
          <a:prstGeom prst="arc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19799999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ZoneTexte 31"/>
          <p:cNvSpPr txBox="1"/>
          <p:nvPr/>
        </p:nvSpPr>
        <p:spPr>
          <a:xfrm>
            <a:off x="5658924" y="2492896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45°</a:t>
            </a:r>
            <a:endParaRPr lang="en-US" dirty="0"/>
          </a:p>
        </p:txBody>
      </p:sp>
      <p:cxnSp>
        <p:nvCxnSpPr>
          <p:cNvPr id="35" name="Connecteur droit avec flèche 34"/>
          <p:cNvCxnSpPr>
            <a:cxnSpLocks noChangeAspect="1"/>
          </p:cNvCxnSpPr>
          <p:nvPr/>
        </p:nvCxnSpPr>
        <p:spPr>
          <a:xfrm flipH="1">
            <a:off x="3301628" y="1750007"/>
            <a:ext cx="845699" cy="488592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  <a:scene3d>
            <a:camera prst="orthographicFront">
              <a:rot lat="0" lon="0" rev="9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3707904" y="1970242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</a:t>
            </a:r>
            <a:endParaRPr lang="en-US" b="1" dirty="0"/>
          </a:p>
        </p:txBody>
      </p:sp>
      <p:cxnSp>
        <p:nvCxnSpPr>
          <p:cNvPr id="39" name="Connecteur droit avec flèche 38"/>
          <p:cNvCxnSpPr>
            <a:cxnSpLocks/>
          </p:cNvCxnSpPr>
          <p:nvPr/>
        </p:nvCxnSpPr>
        <p:spPr>
          <a:xfrm flipH="1">
            <a:off x="2017650" y="4940728"/>
            <a:ext cx="720000" cy="720000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/>
          <p:cNvSpPr txBox="1"/>
          <p:nvPr/>
        </p:nvSpPr>
        <p:spPr>
          <a:xfrm>
            <a:off x="584353" y="4752873"/>
            <a:ext cx="16385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Doppler beams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b="1" baseline="30000" dirty="0" smtClean="0">
                <a:solidFill>
                  <a:srgbClr val="FF0000"/>
                </a:solidFill>
              </a:rPr>
              <a:t>+/-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0" name="Connecteur droit avec flèche 49"/>
          <p:cNvCxnSpPr>
            <a:cxnSpLocks noChangeAspect="1"/>
          </p:cNvCxnSpPr>
          <p:nvPr/>
        </p:nvCxnSpPr>
        <p:spPr>
          <a:xfrm flipH="1">
            <a:off x="6231932" y="5234031"/>
            <a:ext cx="845699" cy="488592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none"/>
          </a:ln>
          <a:scene3d>
            <a:camera prst="orthographicFront">
              <a:rot lat="0" lon="0" rev="63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cxnSpLocks/>
          </p:cNvCxnSpPr>
          <p:nvPr/>
        </p:nvCxnSpPr>
        <p:spPr>
          <a:xfrm flipH="1">
            <a:off x="2772240" y="980728"/>
            <a:ext cx="3960000" cy="396000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ZoneTexte 50"/>
          <p:cNvSpPr txBox="1"/>
          <p:nvPr/>
        </p:nvSpPr>
        <p:spPr>
          <a:xfrm>
            <a:off x="6930465" y="5217671"/>
            <a:ext cx="1745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Raman beam R1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55" name="Connecteur droit avec flèche 54"/>
          <p:cNvCxnSpPr>
            <a:cxnSpLocks noChangeAspect="1"/>
          </p:cNvCxnSpPr>
          <p:nvPr/>
        </p:nvCxnSpPr>
        <p:spPr>
          <a:xfrm flipH="1">
            <a:off x="6628005" y="5129068"/>
            <a:ext cx="279553" cy="161507"/>
          </a:xfrm>
          <a:prstGeom prst="straightConnector1">
            <a:avLst/>
          </a:prstGeom>
          <a:ln w="31750">
            <a:solidFill>
              <a:schemeClr val="tx1"/>
            </a:solidFill>
            <a:headEnd type="triangle"/>
            <a:tailEnd type="none"/>
          </a:ln>
          <a:scene3d>
            <a:camera prst="orthographicFront">
              <a:rot lat="0" lon="0" rev="9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6848569" y="4892253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</a:t>
            </a:r>
            <a:endParaRPr lang="en-US" b="1" dirty="0"/>
          </a:p>
        </p:txBody>
      </p:sp>
      <p:grpSp>
        <p:nvGrpSpPr>
          <p:cNvPr id="65" name="Groupe 64"/>
          <p:cNvGrpSpPr/>
          <p:nvPr/>
        </p:nvGrpSpPr>
        <p:grpSpPr>
          <a:xfrm>
            <a:off x="1919236" y="5076039"/>
            <a:ext cx="660983" cy="638754"/>
            <a:chOff x="3502766" y="4025268"/>
            <a:chExt cx="660983" cy="638754"/>
          </a:xfrm>
        </p:grpSpPr>
        <p:sp>
          <p:nvSpPr>
            <p:cNvPr id="57" name="Arc 56"/>
            <p:cNvSpPr/>
            <p:nvPr/>
          </p:nvSpPr>
          <p:spPr>
            <a:xfrm>
              <a:off x="3731055" y="4025268"/>
              <a:ext cx="432694" cy="432000"/>
            </a:xfrm>
            <a:prstGeom prst="arc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Arc 57"/>
            <p:cNvSpPr/>
            <p:nvPr/>
          </p:nvSpPr>
          <p:spPr>
            <a:xfrm>
              <a:off x="3729676" y="4232022"/>
              <a:ext cx="432694" cy="432000"/>
            </a:xfrm>
            <a:prstGeom prst="arc">
              <a:avLst/>
            </a:prstGeom>
            <a:ln w="31750">
              <a:solidFill>
                <a:schemeClr val="tx1"/>
              </a:solidFill>
            </a:ln>
            <a:scene3d>
              <a:camera prst="orthographicFront">
                <a:rot lat="0" lon="0" rev="162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Arc 58"/>
            <p:cNvSpPr/>
            <p:nvPr/>
          </p:nvSpPr>
          <p:spPr>
            <a:xfrm>
              <a:off x="3502766" y="4231974"/>
              <a:ext cx="432694" cy="432000"/>
            </a:xfrm>
            <a:prstGeom prst="arc">
              <a:avLst/>
            </a:prstGeom>
            <a:ln w="31750">
              <a:solidFill>
                <a:schemeClr val="tx1"/>
              </a:solidFill>
            </a:ln>
            <a:scene3d>
              <a:camera prst="orthographicFront">
                <a:rot lat="0" lon="0" rev="10800000"/>
              </a:camera>
              <a:lightRig rig="threePt" dir="t"/>
            </a:scene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61" name="Connecteur droit 60"/>
            <p:cNvCxnSpPr/>
            <p:nvPr/>
          </p:nvCxnSpPr>
          <p:spPr>
            <a:xfrm flipH="1">
              <a:off x="3684063" y="4228685"/>
              <a:ext cx="48206" cy="6112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>
              <a:off x="3732965" y="4220457"/>
              <a:ext cx="72000" cy="66937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6" name="Connecteur droit avec flèche 65"/>
          <p:cNvCxnSpPr>
            <a:cxnSpLocks noChangeAspect="1"/>
          </p:cNvCxnSpPr>
          <p:nvPr/>
        </p:nvCxnSpPr>
        <p:spPr>
          <a:xfrm flipH="1">
            <a:off x="2123728" y="1068200"/>
            <a:ext cx="845699" cy="488592"/>
          </a:xfrm>
          <a:prstGeom prst="straightConnector1">
            <a:avLst/>
          </a:prstGeom>
          <a:ln w="31750">
            <a:solidFill>
              <a:srgbClr val="FF0000"/>
            </a:solidFill>
            <a:headEnd type="triangle"/>
            <a:tailEnd type="none"/>
          </a:ln>
          <a:scene3d>
            <a:camera prst="orthographicFront">
              <a:rot lat="0" lon="0" rev="171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439444" y="657562"/>
            <a:ext cx="1745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Raman beam R2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b="1" baseline="30000" dirty="0" smtClean="0">
                <a:solidFill>
                  <a:srgbClr val="FF0000"/>
                </a:solidFill>
              </a:rPr>
              <a:t>+</a:t>
            </a:r>
            <a:r>
              <a:rPr lang="en-US" b="1" dirty="0" smtClean="0">
                <a:solidFill>
                  <a:srgbClr val="FF0000"/>
                </a:solidFill>
              </a:rPr>
              <a:t> / </a:t>
            </a:r>
            <a:r>
              <a:rPr lang="en-US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s</a:t>
            </a:r>
            <a:r>
              <a:rPr lang="en-US" b="1" baseline="30000" dirty="0" smtClean="0">
                <a:solidFill>
                  <a:srgbClr val="FF0000"/>
                </a:solidFill>
              </a:rPr>
              <a:t>-</a:t>
            </a:r>
            <a:r>
              <a:rPr lang="en-US" b="1" dirty="0" smtClean="0">
                <a:solidFill>
                  <a:srgbClr val="FF0000"/>
                </a:solidFill>
              </a:rPr>
              <a:t>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9" name="ZoneTexte 68"/>
          <p:cNvSpPr txBox="1"/>
          <p:nvPr/>
        </p:nvSpPr>
        <p:spPr>
          <a:xfrm>
            <a:off x="2205068" y="6023029"/>
            <a:ext cx="2222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Beam arrangement 0</a:t>
            </a:r>
            <a:r>
              <a:rPr lang="en-US" dirty="0" smtClean="0"/>
              <a:t>:</a:t>
            </a:r>
          </a:p>
        </p:txBody>
      </p:sp>
      <p:sp>
        <p:nvSpPr>
          <p:cNvPr id="70" name="Ellipse 69"/>
          <p:cNvSpPr/>
          <p:nvPr/>
        </p:nvSpPr>
        <p:spPr>
          <a:xfrm>
            <a:off x="2393363" y="1092845"/>
            <a:ext cx="288000" cy="2880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Ellipse 70"/>
          <p:cNvSpPr/>
          <p:nvPr/>
        </p:nvSpPr>
        <p:spPr>
          <a:xfrm>
            <a:off x="2501775" y="1207385"/>
            <a:ext cx="72000" cy="720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ZoneTexte 71"/>
          <p:cNvSpPr txBox="1"/>
          <p:nvPr/>
        </p:nvSpPr>
        <p:spPr>
          <a:xfrm>
            <a:off x="2620719" y="940078"/>
            <a:ext cx="296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</a:t>
            </a:r>
            <a:endParaRPr lang="en-US" b="1" dirty="0"/>
          </a:p>
        </p:txBody>
      </p:sp>
      <p:graphicFrame>
        <p:nvGraphicFramePr>
          <p:cNvPr id="73" name="Objet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4136420"/>
              </p:ext>
            </p:extLst>
          </p:nvPr>
        </p:nvGraphicFramePr>
        <p:xfrm>
          <a:off x="4457700" y="6065838"/>
          <a:ext cx="2312988" cy="320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Équation" r:id="rId4" imgW="1739880" imgH="241200" progId="Equation.3">
                  <p:embed/>
                </p:oleObj>
              </mc:Choice>
              <mc:Fallback>
                <p:oleObj name="Équation" r:id="rId4" imgW="1739880" imgH="241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57700" y="6065838"/>
                        <a:ext cx="2312988" cy="320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6" name="Connecteur droit avec flèche 45"/>
          <p:cNvCxnSpPr>
            <a:cxnSpLocks/>
          </p:cNvCxnSpPr>
          <p:nvPr/>
        </p:nvCxnSpPr>
        <p:spPr>
          <a:xfrm flipH="1">
            <a:off x="2433026" y="1133128"/>
            <a:ext cx="3960000" cy="3960000"/>
          </a:xfrm>
          <a:prstGeom prst="straightConnector1">
            <a:avLst/>
          </a:prstGeom>
          <a:ln>
            <a:solidFill>
              <a:schemeClr val="tx1"/>
            </a:solidFill>
            <a:tailEnd type="none"/>
          </a:ln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rc 46"/>
          <p:cNvSpPr/>
          <p:nvPr/>
        </p:nvSpPr>
        <p:spPr>
          <a:xfrm>
            <a:off x="4560608" y="3300006"/>
            <a:ext cx="1307536" cy="1249223"/>
          </a:xfrm>
          <a:prstGeom prst="arc">
            <a:avLst/>
          </a:prstGeom>
          <a:ln>
            <a:solidFill>
              <a:schemeClr val="tx1"/>
            </a:solidFill>
          </a:ln>
          <a:scene3d>
            <a:camera prst="orthographicFront">
              <a:rot lat="0" lon="0" rev="171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ZoneTexte 51"/>
          <p:cNvSpPr txBox="1"/>
          <p:nvPr/>
        </p:nvSpPr>
        <p:spPr>
          <a:xfrm>
            <a:off x="5702862" y="3603833"/>
            <a:ext cx="497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45°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8162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5992</TotalTime>
  <Words>627</Words>
  <Application>Microsoft Office PowerPoint</Application>
  <PresentationFormat>Affichage à l'écran (4:3)</PresentationFormat>
  <Paragraphs>109</Paragraphs>
  <Slides>8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Symbol</vt:lpstr>
      <vt:lpstr>Tahoma</vt:lpstr>
      <vt:lpstr>Times New Roman Antimatter</vt:lpstr>
      <vt:lpstr>Thème Office</vt:lpstr>
      <vt:lpstr>Équation</vt:lpstr>
      <vt:lpstr>Free fall experiment: final steps</vt:lpstr>
      <vt:lpstr>Vacuum</vt:lpstr>
      <vt:lpstr>Présentation PowerPoint</vt:lpstr>
      <vt:lpstr>Présentation PowerPoint</vt:lpstr>
      <vt:lpstr>Intermediate steps</vt:lpstr>
      <vt:lpstr>Additional slides</vt:lpstr>
      <vt:lpstr>Vacuum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Jean-Philippe</dc:creator>
  <cp:lastModifiedBy>Mansoulie Bruno</cp:lastModifiedBy>
  <cp:revision>37</cp:revision>
  <dcterms:created xsi:type="dcterms:W3CDTF">2017-11-23T16:07:57Z</dcterms:created>
  <dcterms:modified xsi:type="dcterms:W3CDTF">2018-11-29T07:48:00Z</dcterms:modified>
</cp:coreProperties>
</file>