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"/>
  </p:notesMasterIdLst>
  <p:sldIdLst>
    <p:sldId id="260" r:id="rId2"/>
    <p:sldId id="276" r:id="rId3"/>
    <p:sldId id="27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D4FF"/>
    <a:srgbClr val="CC6600"/>
    <a:srgbClr val="FFFF00"/>
    <a:srgbClr val="00602B"/>
    <a:srgbClr val="E7FFF2"/>
    <a:srgbClr val="09FF78"/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8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9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8" d="100"/>
          <a:sy n="128" d="100"/>
        </p:scale>
        <p:origin x="7338" y="1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590D5-6465-420F-A3E6-F3E0EE2721C3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9632F-A84E-46AC-B4BC-E4BA999D4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169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9319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262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104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86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US" noProof="0" dirty="0" smtClean="0"/>
          </a:p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0337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2246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en-US" noProof="0" dirty="0" smtClean="0"/>
          </a:p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519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7643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Update on DFH splices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4046220"/>
            <a:ext cx="8640000" cy="990600"/>
          </a:xfrm>
        </p:spPr>
        <p:txBody>
          <a:bodyPr/>
          <a:lstStyle/>
          <a:p>
            <a:r>
              <a:rPr lang="en-US" dirty="0"/>
              <a:t>J</a:t>
            </a:r>
            <a:r>
              <a:rPr lang="en-US" dirty="0" smtClean="0"/>
              <a:t>. Fleiter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GB" dirty="0">
                <a:solidFill>
                  <a:srgbClr val="64BCD9"/>
                </a:solidFill>
              </a:rPr>
              <a:t>Weekly </a:t>
            </a:r>
            <a:r>
              <a:rPr lang="en-GB" dirty="0" smtClean="0">
                <a:solidFill>
                  <a:srgbClr val="64BCD9"/>
                </a:solidFill>
              </a:rPr>
              <a:t>DFH </a:t>
            </a:r>
            <a:r>
              <a:rPr lang="en-GB" dirty="0">
                <a:solidFill>
                  <a:srgbClr val="64BCD9"/>
                </a:solidFill>
              </a:rPr>
              <a:t>meeting of WP6a </a:t>
            </a:r>
            <a:r>
              <a:rPr lang="en-GB" dirty="0" smtClean="0">
                <a:solidFill>
                  <a:srgbClr val="64BCD9"/>
                </a:solidFill>
              </a:rPr>
              <a:t>System </a:t>
            </a:r>
            <a:r>
              <a:rPr kumimoji="0" lang="en-GB" sz="1467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467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lang="en-GB" dirty="0" smtClean="0">
                <a:solidFill>
                  <a:srgbClr val="64BCD9"/>
                </a:solidFill>
                <a:latin typeface="Arial"/>
              </a:rPr>
              <a:t>28</a:t>
            </a:r>
          </a:p>
          <a:p>
            <a:pPr lvl="0">
              <a:defRPr/>
            </a:pPr>
            <a:r>
              <a:rPr kumimoji="0" lang="en-GB" sz="1467" b="0" i="0" u="none" strike="noStrike" kern="1200" cap="none" spc="0" normalizeH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467" b="0" i="0" u="none" strike="noStrike" kern="1200" cap="none" spc="0" normalizeH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Nov 2018</a:t>
            </a:r>
            <a:endParaRPr kumimoji="0" lang="en-GB" sz="1467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341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Splice dimensions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000" y="1058135"/>
            <a:ext cx="8975700" cy="5298216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In this slide the first estimate of the splice dimensions for the different circuits of </a:t>
            </a:r>
            <a:r>
              <a:rPr lang="en-US" sz="2800" dirty="0" err="1" smtClean="0"/>
              <a:t>DSHx</a:t>
            </a:r>
            <a:r>
              <a:rPr lang="en-US" sz="2800" dirty="0" smtClean="0"/>
              <a:t> are given:</a:t>
            </a:r>
          </a:p>
          <a:p>
            <a:pPr lvl="1"/>
            <a:r>
              <a:rPr lang="en-US" sz="2267" b="1" dirty="0" smtClean="0"/>
              <a:t>18 kA (per splice):  </a:t>
            </a:r>
            <a:r>
              <a:rPr lang="en-US" sz="2267" b="1" dirty="0"/>
              <a:t>7</a:t>
            </a:r>
            <a:r>
              <a:rPr lang="en-US" sz="2267" b="1" dirty="0" smtClean="0"/>
              <a:t>0 x 60 x 300 mm </a:t>
            </a:r>
          </a:p>
          <a:p>
            <a:pPr lvl="1"/>
            <a:r>
              <a:rPr lang="en-US" sz="2267" b="1" dirty="0" smtClean="0"/>
              <a:t>2 </a:t>
            </a:r>
            <a:r>
              <a:rPr lang="en-US" sz="2267" b="1" dirty="0"/>
              <a:t>kA </a:t>
            </a:r>
            <a:r>
              <a:rPr lang="en-US" sz="2267" b="1" dirty="0" smtClean="0"/>
              <a:t>coaxial cable 20 </a:t>
            </a:r>
            <a:r>
              <a:rPr lang="en-US" sz="2267" b="1" dirty="0"/>
              <a:t>x </a:t>
            </a:r>
            <a:r>
              <a:rPr lang="en-US" sz="2267" b="1" dirty="0" smtClean="0"/>
              <a:t>30 </a:t>
            </a:r>
            <a:r>
              <a:rPr lang="en-US" sz="2267" b="1" dirty="0"/>
              <a:t>x </a:t>
            </a:r>
            <a:r>
              <a:rPr lang="en-US" sz="2267" b="1" dirty="0" smtClean="0"/>
              <a:t>650 mm</a:t>
            </a:r>
          </a:p>
          <a:p>
            <a:pPr lvl="1"/>
            <a:r>
              <a:rPr lang="en-US" sz="2267" b="1" dirty="0" smtClean="0"/>
              <a:t>7 </a:t>
            </a:r>
            <a:r>
              <a:rPr lang="en-US" sz="2267" b="1" dirty="0"/>
              <a:t>kA </a:t>
            </a:r>
            <a:r>
              <a:rPr lang="en-US" sz="2267" b="1" dirty="0" smtClean="0"/>
              <a:t>(per splice) </a:t>
            </a:r>
            <a:r>
              <a:rPr lang="en-US" sz="2267" b="1" dirty="0"/>
              <a:t>20 x </a:t>
            </a:r>
            <a:r>
              <a:rPr lang="en-US" sz="2267" b="1" dirty="0" smtClean="0"/>
              <a:t>45 </a:t>
            </a:r>
            <a:r>
              <a:rPr lang="en-US" sz="2267" b="1" dirty="0"/>
              <a:t>x </a:t>
            </a:r>
            <a:r>
              <a:rPr lang="en-US" sz="2267" b="1" dirty="0" smtClean="0"/>
              <a:t>300 mm</a:t>
            </a:r>
            <a:endParaRPr lang="en-US" sz="2800" b="1" dirty="0" smtClean="0"/>
          </a:p>
          <a:p>
            <a:r>
              <a:rPr lang="en-US" sz="2800" dirty="0" smtClean="0"/>
              <a:t>The splice will be performed in situ:</a:t>
            </a:r>
          </a:p>
          <a:p>
            <a:pPr lvl="1"/>
            <a:r>
              <a:rPr lang="en-US" sz="2267" dirty="0" smtClean="0"/>
              <a:t>Space around the splice must be available for the splicing process (mold, heaters, handling)</a:t>
            </a:r>
          </a:p>
          <a:p>
            <a:pPr marL="609585" lvl="1" indent="0">
              <a:buNone/>
            </a:pPr>
            <a:endParaRPr lang="en-US" sz="2267" dirty="0" smtClean="0"/>
          </a:p>
          <a:p>
            <a:r>
              <a:rPr lang="en-US" sz="2600" dirty="0" smtClean="0"/>
              <a:t>The volume dedicated to the splice should include a provisional length of MgB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cable (equivalent to splice length) in case it is damaged due to incident (e.g. heavy part falling down on the MgB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during the splicing process…)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pPr lvl="0">
              <a:defRPr/>
            </a:pPr>
            <a:r>
              <a:rPr lang="en-GB" dirty="0">
                <a:solidFill>
                  <a:srgbClr val="64BCD9"/>
                </a:solidFill>
              </a:rPr>
              <a:t>Weekly Integration meeting of WP6a System  </a:t>
            </a:r>
            <a:r>
              <a:rPr lang="en-GB" dirty="0" smtClean="0">
                <a:solidFill>
                  <a:srgbClr val="64BCD9"/>
                </a:solidFill>
              </a:rPr>
              <a:t>-</a:t>
            </a:r>
            <a:r>
              <a:rPr lang="en-GB" dirty="0" smtClean="0">
                <a:solidFill>
                  <a:srgbClr val="64BCD9"/>
                </a:solidFill>
              </a:rPr>
              <a:t>28</a:t>
            </a:r>
            <a:r>
              <a:rPr lang="en-GB" dirty="0" smtClean="0">
                <a:solidFill>
                  <a:srgbClr val="64BCD9"/>
                </a:solidFill>
              </a:rPr>
              <a:t> </a:t>
            </a:r>
            <a:r>
              <a:rPr lang="en-GB" dirty="0">
                <a:solidFill>
                  <a:srgbClr val="64BCD9"/>
                </a:solidFill>
              </a:rPr>
              <a:t>Nov 2018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-675" r="6239"/>
          <a:stretch/>
        </p:blipFill>
        <p:spPr>
          <a:xfrm>
            <a:off x="10031434" y="4019498"/>
            <a:ext cx="2030966" cy="19199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7648" y="540000"/>
            <a:ext cx="2644352" cy="293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055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Splice </a:t>
            </a:r>
            <a:r>
              <a:rPr lang="en-US" dirty="0" smtClean="0"/>
              <a:t>resistance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000" y="1058135"/>
            <a:ext cx="7980617" cy="529821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Measured splice resistance</a:t>
            </a:r>
            <a:endParaRPr lang="en-US" sz="2800" dirty="0" smtClean="0"/>
          </a:p>
          <a:p>
            <a:pPr lvl="1"/>
            <a:r>
              <a:rPr lang="en-US" sz="2267" dirty="0"/>
              <a:t>3</a:t>
            </a:r>
            <a:r>
              <a:rPr lang="en-US" sz="2267" dirty="0" smtClean="0"/>
              <a:t> </a:t>
            </a:r>
            <a:r>
              <a:rPr lang="en-US" sz="2267" dirty="0" smtClean="0"/>
              <a:t>kA </a:t>
            </a:r>
            <a:r>
              <a:rPr lang="en-US" sz="2267" dirty="0" smtClean="0"/>
              <a:t>sub cable HTS to MgB</a:t>
            </a:r>
            <a:r>
              <a:rPr lang="en-US" sz="2267" baseline="-25000" dirty="0" smtClean="0"/>
              <a:t>2</a:t>
            </a:r>
            <a:r>
              <a:rPr lang="en-US" sz="2267" dirty="0" smtClean="0"/>
              <a:t> </a:t>
            </a:r>
          </a:p>
          <a:p>
            <a:pPr lvl="2"/>
            <a:r>
              <a:rPr lang="en-US" sz="1734" dirty="0" smtClean="0"/>
              <a:t>200 mm long splices</a:t>
            </a:r>
          </a:p>
          <a:p>
            <a:pPr lvl="2"/>
            <a:r>
              <a:rPr lang="en-US" sz="1734" dirty="0" smtClean="0"/>
              <a:t>Measured at 4 K up to 14 kA</a:t>
            </a:r>
          </a:p>
          <a:p>
            <a:pPr lvl="2"/>
            <a:r>
              <a:rPr lang="en-US" sz="1734" b="1" dirty="0" smtClean="0"/>
              <a:t>10.1 n</a:t>
            </a:r>
            <a:r>
              <a:rPr lang="el-GR" sz="1734" b="1" dirty="0" smtClean="0"/>
              <a:t>Ω</a:t>
            </a:r>
            <a:r>
              <a:rPr lang="en-US" sz="1734" b="1" dirty="0" smtClean="0"/>
              <a:t>over full current range</a:t>
            </a:r>
          </a:p>
          <a:p>
            <a:pPr lvl="2"/>
            <a:r>
              <a:rPr lang="en-US" sz="1734" dirty="0" smtClean="0"/>
              <a:t>Splice resistance expected to be the same (within 5%) at 20 K </a:t>
            </a:r>
            <a:endParaRPr lang="en-US" sz="1734" dirty="0" smtClean="0"/>
          </a:p>
          <a:p>
            <a:r>
              <a:rPr lang="en-US" sz="2800" dirty="0" smtClean="0"/>
              <a:t>Expected splice resistance  for the DFH (including margin)</a:t>
            </a:r>
            <a:endParaRPr lang="en-US" sz="2800" dirty="0" smtClean="0"/>
          </a:p>
          <a:p>
            <a:pPr lvl="1"/>
            <a:r>
              <a:rPr lang="en-US" sz="2267" dirty="0" smtClean="0"/>
              <a:t>18 kA : 2.5 n</a:t>
            </a:r>
            <a:r>
              <a:rPr lang="el-GR" sz="2267" dirty="0" smtClean="0"/>
              <a:t>Ω</a:t>
            </a:r>
            <a:r>
              <a:rPr lang="en-US" sz="2267" dirty="0" smtClean="0"/>
              <a:t> (810 </a:t>
            </a:r>
            <a:r>
              <a:rPr lang="en-US" sz="2267" dirty="0" err="1" smtClean="0"/>
              <a:t>mW</a:t>
            </a:r>
            <a:r>
              <a:rPr lang="en-US" sz="2267" dirty="0" smtClean="0"/>
              <a:t>)</a:t>
            </a:r>
          </a:p>
          <a:p>
            <a:pPr lvl="1"/>
            <a:r>
              <a:rPr lang="en-US" sz="2267" dirty="0" smtClean="0"/>
              <a:t>13 kA </a:t>
            </a:r>
            <a:r>
              <a:rPr lang="en-US" sz="2267" dirty="0"/>
              <a:t>2.5 n</a:t>
            </a:r>
            <a:r>
              <a:rPr lang="el-GR" sz="2267" dirty="0" smtClean="0"/>
              <a:t>Ω</a:t>
            </a:r>
            <a:r>
              <a:rPr lang="en-US" sz="2267" dirty="0" smtClean="0"/>
              <a:t>  (422 </a:t>
            </a:r>
            <a:r>
              <a:rPr lang="en-US" sz="2267" dirty="0" err="1" smtClean="0"/>
              <a:t>mW</a:t>
            </a:r>
            <a:r>
              <a:rPr lang="en-US" sz="2267" dirty="0" smtClean="0"/>
              <a:t>)</a:t>
            </a:r>
            <a:endParaRPr lang="en-US" sz="2267" dirty="0" smtClean="0"/>
          </a:p>
          <a:p>
            <a:pPr lvl="1"/>
            <a:r>
              <a:rPr lang="en-US" sz="2267" dirty="0" smtClean="0"/>
              <a:t>2 </a:t>
            </a:r>
            <a:r>
              <a:rPr lang="en-US" sz="2267" dirty="0"/>
              <a:t>kA : </a:t>
            </a:r>
            <a:r>
              <a:rPr lang="en-US" sz="2267" dirty="0" smtClean="0"/>
              <a:t>15 </a:t>
            </a:r>
            <a:r>
              <a:rPr lang="en-US" sz="2267" dirty="0"/>
              <a:t>n</a:t>
            </a:r>
            <a:r>
              <a:rPr lang="el-GR" sz="2267" dirty="0" smtClean="0"/>
              <a:t>Ω</a:t>
            </a:r>
            <a:r>
              <a:rPr lang="en-US" sz="2267" dirty="0" smtClean="0"/>
              <a:t> (60 </a:t>
            </a:r>
            <a:r>
              <a:rPr lang="en-US" sz="2267" dirty="0" err="1"/>
              <a:t>mW</a:t>
            </a:r>
            <a:r>
              <a:rPr lang="en-US" sz="2267" dirty="0" smtClean="0"/>
              <a:t>)</a:t>
            </a:r>
          </a:p>
          <a:p>
            <a:pPr lvl="1"/>
            <a:r>
              <a:rPr lang="en-US" sz="2267" dirty="0" smtClean="0"/>
              <a:t>2 kA trim : 7.5 </a:t>
            </a:r>
            <a:r>
              <a:rPr lang="en-US" sz="2267" dirty="0"/>
              <a:t>n</a:t>
            </a:r>
            <a:r>
              <a:rPr lang="el-GR" sz="2267" dirty="0" smtClean="0"/>
              <a:t>Ω</a:t>
            </a:r>
            <a:r>
              <a:rPr lang="en-US" sz="2267" dirty="0" smtClean="0"/>
              <a:t> (30 </a:t>
            </a:r>
            <a:r>
              <a:rPr lang="en-US" sz="2267" dirty="0" err="1" smtClean="0"/>
              <a:t>mW</a:t>
            </a:r>
            <a:r>
              <a:rPr lang="en-US" sz="2267" dirty="0" smtClean="0"/>
              <a:t> in DC) </a:t>
            </a:r>
            <a:endParaRPr lang="en-US" sz="2267" dirty="0"/>
          </a:p>
          <a:p>
            <a:pPr marL="609585" lvl="1" indent="0">
              <a:buNone/>
            </a:pPr>
            <a:endParaRPr lang="en-US" sz="2267" dirty="0" smtClean="0"/>
          </a:p>
          <a:p>
            <a:pPr lvl="1"/>
            <a:endParaRPr lang="en-US" sz="2267" dirty="0"/>
          </a:p>
          <a:p>
            <a:pPr lvl="1"/>
            <a:endParaRPr lang="en-US" sz="2267" dirty="0" smtClean="0"/>
          </a:p>
          <a:p>
            <a:pPr lvl="1"/>
            <a:endParaRPr lang="en-US" sz="2267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pPr lvl="0">
              <a:defRPr/>
            </a:pPr>
            <a:r>
              <a:rPr lang="en-GB" dirty="0">
                <a:solidFill>
                  <a:srgbClr val="64BCD9"/>
                </a:solidFill>
              </a:rPr>
              <a:t>Weekly Integration meeting of WP6a System  </a:t>
            </a:r>
            <a:r>
              <a:rPr lang="en-GB" dirty="0" smtClean="0">
                <a:solidFill>
                  <a:srgbClr val="64BCD9"/>
                </a:solidFill>
              </a:rPr>
              <a:t>-</a:t>
            </a:r>
            <a:r>
              <a:rPr lang="en-GB" dirty="0" smtClean="0">
                <a:solidFill>
                  <a:srgbClr val="64BCD9"/>
                </a:solidFill>
              </a:rPr>
              <a:t>28</a:t>
            </a:r>
            <a:r>
              <a:rPr lang="en-GB" dirty="0" smtClean="0">
                <a:solidFill>
                  <a:srgbClr val="64BCD9"/>
                </a:solidFill>
              </a:rPr>
              <a:t> </a:t>
            </a:r>
            <a:r>
              <a:rPr lang="en-GB" dirty="0">
                <a:solidFill>
                  <a:srgbClr val="64BCD9"/>
                </a:solidFill>
              </a:rPr>
              <a:t>Nov 2018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8315" y="4210057"/>
            <a:ext cx="2000885" cy="2218722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49065" y="900000"/>
            <a:ext cx="3059384" cy="245939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9095018" y="3374259"/>
            <a:ext cx="299953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Measurement performed by C. Barth and 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G. </a:t>
            </a:r>
            <a:r>
              <a:rPr lang="en-US" sz="105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Peiro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086697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</TotalTime>
  <Words>272</Words>
  <Application>Microsoft Office PowerPoint</Application>
  <PresentationFormat>Widescreen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Wingdings</vt:lpstr>
      <vt:lpstr>Thème Office</vt:lpstr>
      <vt:lpstr>Update on DFH splices</vt:lpstr>
      <vt:lpstr>Splice dimensions</vt:lpstr>
      <vt:lpstr>Splice resistance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Conceptual Specifications for DFHx and DFHm boxes</dc:title>
  <dc:creator>Yann Leclercq</dc:creator>
  <cp:lastModifiedBy>Jerome Fleiter</cp:lastModifiedBy>
  <cp:revision>44</cp:revision>
  <dcterms:created xsi:type="dcterms:W3CDTF">2018-11-05T15:38:46Z</dcterms:created>
  <dcterms:modified xsi:type="dcterms:W3CDTF">2018-11-28T13:00:00Z</dcterms:modified>
</cp:coreProperties>
</file>