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84" r:id="rId2"/>
    <p:sldId id="257" r:id="rId3"/>
    <p:sldId id="285" r:id="rId4"/>
    <p:sldId id="286" r:id="rId5"/>
    <p:sldId id="287" r:id="rId6"/>
    <p:sldId id="288" r:id="rId7"/>
    <p:sldId id="289" r:id="rId8"/>
    <p:sldId id="29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EE8"/>
    <a:srgbClr val="CC9900"/>
    <a:srgbClr val="FFFFFF"/>
    <a:srgbClr val="FFFF00"/>
    <a:srgbClr val="FEEAD8"/>
    <a:srgbClr val="E1CCF0"/>
    <a:srgbClr val="EC52DA"/>
    <a:srgbClr val="A66BD3"/>
    <a:srgbClr val="00B050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9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0F370-BA4F-4D23-BCFD-3462629F091D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BB032-11C0-4D06-BE2C-589186B64C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6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2255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0059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0858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4026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412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4802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1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88977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398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23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87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897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59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2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525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0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2048016/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microsoft.com/office/2007/relationships/hdphoto" Target="../media/hdphoto2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8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DFM – Concepts &amp; pre-design</a:t>
            </a:r>
            <a:br>
              <a:rPr lang="en-GB" dirty="0" smtClean="0"/>
            </a:br>
            <a:r>
              <a:rPr lang="en-GB" sz="2400" dirty="0" smtClean="0"/>
              <a:t>Meeting objective : get feedback on conceptual approach, pre-design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Y.Leclercq</a:t>
            </a:r>
            <a:r>
              <a:rPr lang="en-GB" dirty="0" smtClean="0"/>
              <a:t>, A. Kolehmainen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03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773150"/>
            <a:ext cx="2126949" cy="20757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631" name="Rectangle 630"/>
          <p:cNvSpPr/>
          <p:nvPr/>
        </p:nvSpPr>
        <p:spPr>
          <a:xfrm>
            <a:off x="14203" y="4682614"/>
            <a:ext cx="6725471" cy="5317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631168" y="4680388"/>
            <a:ext cx="4568632" cy="5317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38" name="Arc 537"/>
          <p:cNvSpPr/>
          <p:nvPr/>
        </p:nvSpPr>
        <p:spPr>
          <a:xfrm rot="5400000">
            <a:off x="10680889" y="2942763"/>
            <a:ext cx="1324844" cy="1324844"/>
          </a:xfrm>
          <a:prstGeom prst="arc">
            <a:avLst/>
          </a:prstGeom>
          <a:noFill/>
          <a:ln w="889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40" name="Straight Connector 539"/>
          <p:cNvCxnSpPr/>
          <p:nvPr/>
        </p:nvCxnSpPr>
        <p:spPr>
          <a:xfrm flipH="1">
            <a:off x="11906701" y="3602384"/>
            <a:ext cx="183532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9" name="Arc 518"/>
          <p:cNvSpPr/>
          <p:nvPr/>
        </p:nvSpPr>
        <p:spPr>
          <a:xfrm rot="16200000" flipH="1">
            <a:off x="3578626" y="2760117"/>
            <a:ext cx="1505877" cy="1505876"/>
          </a:xfrm>
          <a:prstGeom prst="arc">
            <a:avLst/>
          </a:prstGeom>
          <a:noFill/>
          <a:ln w="88900">
            <a:solidFill>
              <a:srgbClr val="DAC1E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30" name="Straight Connector 529"/>
          <p:cNvCxnSpPr/>
          <p:nvPr/>
        </p:nvCxnSpPr>
        <p:spPr>
          <a:xfrm>
            <a:off x="3488225" y="3505100"/>
            <a:ext cx="172503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9" name="Freeform 348"/>
          <p:cNvSpPr/>
          <p:nvPr/>
        </p:nvSpPr>
        <p:spPr>
          <a:xfrm flipH="1">
            <a:off x="7249294" y="4265610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1016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51" name="Freeform 350"/>
          <p:cNvSpPr/>
          <p:nvPr/>
        </p:nvSpPr>
        <p:spPr>
          <a:xfrm flipH="1">
            <a:off x="7249294" y="4262298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508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66" name="Freeform 365"/>
          <p:cNvSpPr/>
          <p:nvPr/>
        </p:nvSpPr>
        <p:spPr>
          <a:xfrm flipH="1">
            <a:off x="7253958" y="4262298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6379217" y="4262298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101600">
            <a:solidFill>
              <a:srgbClr val="A365D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824" y="631152"/>
            <a:ext cx="4445807" cy="237684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dirty="0" smtClean="0"/>
              <a:t>Each IP1 and IP5 sides equipped with 2 cold powering chains of cryostats</a:t>
            </a:r>
          </a:p>
          <a:p>
            <a:r>
              <a:rPr lang="en-GB" dirty="0" smtClean="0"/>
              <a:t>Triplet insertion :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DFHx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 – SC Link (DSH) – DFX</a:t>
            </a:r>
          </a:p>
          <a:p>
            <a:r>
              <a:rPr lang="en-GB" dirty="0" smtClean="0"/>
              <a:t>Matching sections : </a:t>
            </a:r>
            <a:r>
              <a:rPr lang="en-GB" dirty="0" err="1" smtClean="0">
                <a:solidFill>
                  <a:srgbClr val="7030A0"/>
                </a:solidFill>
              </a:rPr>
              <a:t>DFHm</a:t>
            </a:r>
            <a:r>
              <a:rPr lang="en-GB" dirty="0" smtClean="0">
                <a:solidFill>
                  <a:srgbClr val="7030A0"/>
                </a:solidFill>
              </a:rPr>
              <a:t> – SC Link - DFM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DFM </a:t>
            </a:r>
            <a:r>
              <a:rPr lang="en-GB" sz="3867" dirty="0" smtClean="0"/>
              <a:t>basic functions</a:t>
            </a:r>
            <a:r>
              <a:rPr lang="en-GB" dirty="0" smtClean="0"/>
              <a:t>: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Electrical interface </a:t>
            </a:r>
            <a:r>
              <a:rPr lang="en-GB" dirty="0" smtClean="0"/>
              <a:t>between SC Link and D2 (MBRD – 13 kA + 4 Correctors MCBRD)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Supply cryogenics </a:t>
            </a:r>
            <a:r>
              <a:rPr lang="en-GB" dirty="0" smtClean="0"/>
              <a:t>to the </a:t>
            </a:r>
            <a:r>
              <a:rPr lang="en-GB" dirty="0" err="1" smtClean="0"/>
              <a:t>DSHm</a:t>
            </a:r>
            <a:r>
              <a:rPr lang="en-GB" dirty="0" smtClean="0"/>
              <a:t> </a:t>
            </a:r>
            <a:r>
              <a:rPr lang="en-GB" dirty="0" err="1" smtClean="0"/>
              <a:t>SCLink</a:t>
            </a:r>
            <a:endParaRPr lang="en-GB" dirty="0" smtClean="0"/>
          </a:p>
        </p:txBody>
      </p:sp>
      <p:sp>
        <p:nvSpPr>
          <p:cNvPr id="29" name="Rectangle 28"/>
          <p:cNvSpPr/>
          <p:nvPr/>
        </p:nvSpPr>
        <p:spPr>
          <a:xfrm>
            <a:off x="11597445" y="6107059"/>
            <a:ext cx="582073" cy="567059"/>
          </a:xfrm>
          <a:prstGeom prst="rect">
            <a:avLst/>
          </a:prstGeom>
          <a:solidFill>
            <a:srgbClr val="F00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85" name="Rounded Rectangle 284"/>
          <p:cNvSpPr/>
          <p:nvPr/>
        </p:nvSpPr>
        <p:spPr>
          <a:xfrm>
            <a:off x="8416177" y="5703018"/>
            <a:ext cx="2082153" cy="527996"/>
          </a:xfrm>
          <a:prstGeom prst="roundRect">
            <a:avLst/>
          </a:prstGeom>
          <a:solidFill>
            <a:srgbClr val="FFC000"/>
          </a:solidFill>
          <a:ln w="635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7246404" y="5129409"/>
            <a:ext cx="1181563" cy="856655"/>
          </a:xfrm>
          <a:custGeom>
            <a:avLst/>
            <a:gdLst>
              <a:gd name="connsiteX0" fmla="*/ 2606 w 761219"/>
              <a:gd name="connsiteY0" fmla="*/ 0 h 551898"/>
              <a:gd name="connsiteX1" fmla="*/ 2606 w 761219"/>
              <a:gd name="connsiteY1" fmla="*/ 189654 h 551898"/>
              <a:gd name="connsiteX2" fmla="*/ 29699 w 761219"/>
              <a:gd name="connsiteY2" fmla="*/ 298027 h 551898"/>
              <a:gd name="connsiteX3" fmla="*/ 110979 w 761219"/>
              <a:gd name="connsiteY3" fmla="*/ 406400 h 551898"/>
              <a:gd name="connsiteX4" fmla="*/ 259992 w 761219"/>
              <a:gd name="connsiteY4" fmla="*/ 514774 h 551898"/>
              <a:gd name="connsiteX5" fmla="*/ 449646 w 761219"/>
              <a:gd name="connsiteY5" fmla="*/ 548640 h 551898"/>
              <a:gd name="connsiteX6" fmla="*/ 761219 w 761219"/>
              <a:gd name="connsiteY6" fmla="*/ 548640 h 551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1219" h="551898">
                <a:moveTo>
                  <a:pt x="2606" y="0"/>
                </a:moveTo>
                <a:cubicBezTo>
                  <a:pt x="348" y="69991"/>
                  <a:pt x="-1909" y="139983"/>
                  <a:pt x="2606" y="189654"/>
                </a:cubicBezTo>
                <a:cubicBezTo>
                  <a:pt x="7121" y="239325"/>
                  <a:pt x="11637" y="261903"/>
                  <a:pt x="29699" y="298027"/>
                </a:cubicBezTo>
                <a:cubicBezTo>
                  <a:pt x="47761" y="334151"/>
                  <a:pt x="72597" y="370276"/>
                  <a:pt x="110979" y="406400"/>
                </a:cubicBezTo>
                <a:cubicBezTo>
                  <a:pt x="149361" y="442525"/>
                  <a:pt x="203548" y="491067"/>
                  <a:pt x="259992" y="514774"/>
                </a:cubicBezTo>
                <a:cubicBezTo>
                  <a:pt x="316436" y="538481"/>
                  <a:pt x="366108" y="542996"/>
                  <a:pt x="449646" y="548640"/>
                </a:cubicBezTo>
                <a:cubicBezTo>
                  <a:pt x="533184" y="554284"/>
                  <a:pt x="647201" y="551462"/>
                  <a:pt x="761219" y="548640"/>
                </a:cubicBezTo>
              </a:path>
            </a:pathLst>
          </a:custGeom>
          <a:noFill/>
          <a:ln w="114300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45164" y="6301338"/>
            <a:ext cx="11557200" cy="187375"/>
            <a:chOff x="5801794" y="4942328"/>
            <a:chExt cx="2974208" cy="97533"/>
          </a:xfrm>
        </p:grpSpPr>
        <p:sp>
          <p:nvSpPr>
            <p:cNvPr id="35" name="Rectangle 34"/>
            <p:cNvSpPr/>
            <p:nvPr/>
          </p:nvSpPr>
          <p:spPr>
            <a:xfrm>
              <a:off x="5803628" y="4942328"/>
              <a:ext cx="2972374" cy="9753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 flipH="1">
              <a:off x="5801794" y="4991095"/>
              <a:ext cx="2972374" cy="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11773893" y="5787023"/>
            <a:ext cx="284609" cy="332667"/>
            <a:chOff x="8893697" y="4453974"/>
            <a:chExt cx="182142" cy="212898"/>
          </a:xfrm>
        </p:grpSpPr>
        <p:sp>
          <p:nvSpPr>
            <p:cNvPr id="286" name="Rectangle 285"/>
            <p:cNvSpPr/>
            <p:nvPr/>
          </p:nvSpPr>
          <p:spPr>
            <a:xfrm>
              <a:off x="8893697" y="4550466"/>
              <a:ext cx="182142" cy="116406"/>
            </a:xfrm>
            <a:prstGeom prst="rect">
              <a:avLst/>
            </a:prstGeom>
            <a:solidFill>
              <a:srgbClr val="F0008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8893697" y="4453974"/>
              <a:ext cx="182142" cy="182142"/>
            </a:xfrm>
            <a:prstGeom prst="ellipse">
              <a:avLst/>
            </a:prstGeom>
            <a:solidFill>
              <a:srgbClr val="F0008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39" name="Freeform 38"/>
          <p:cNvSpPr/>
          <p:nvPr/>
        </p:nvSpPr>
        <p:spPr>
          <a:xfrm>
            <a:off x="10497132" y="6000062"/>
            <a:ext cx="1197560" cy="288303"/>
          </a:xfrm>
          <a:custGeom>
            <a:avLst/>
            <a:gdLst>
              <a:gd name="connsiteX0" fmla="*/ 733425 w 771525"/>
              <a:gd name="connsiteY0" fmla="*/ 185738 h 185738"/>
              <a:gd name="connsiteX1" fmla="*/ 609600 w 771525"/>
              <a:gd name="connsiteY1" fmla="*/ 126206 h 185738"/>
              <a:gd name="connsiteX2" fmla="*/ 0 w 771525"/>
              <a:gd name="connsiteY2" fmla="*/ 126206 h 185738"/>
              <a:gd name="connsiteX3" fmla="*/ 0 w 771525"/>
              <a:gd name="connsiteY3" fmla="*/ 0 h 185738"/>
              <a:gd name="connsiteX4" fmla="*/ 616744 w 771525"/>
              <a:gd name="connsiteY4" fmla="*/ 0 h 185738"/>
              <a:gd name="connsiteX5" fmla="*/ 771525 w 771525"/>
              <a:gd name="connsiteY5" fmla="*/ 71438 h 185738"/>
              <a:gd name="connsiteX6" fmla="*/ 733425 w 771525"/>
              <a:gd name="connsiteY6" fmla="*/ 185738 h 185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1525" h="185738">
                <a:moveTo>
                  <a:pt x="733425" y="185738"/>
                </a:moveTo>
                <a:lnTo>
                  <a:pt x="609600" y="126206"/>
                </a:lnTo>
                <a:lnTo>
                  <a:pt x="0" y="126206"/>
                </a:lnTo>
                <a:lnTo>
                  <a:pt x="0" y="0"/>
                </a:lnTo>
                <a:lnTo>
                  <a:pt x="616744" y="0"/>
                </a:lnTo>
                <a:lnTo>
                  <a:pt x="771525" y="71438"/>
                </a:lnTo>
                <a:lnTo>
                  <a:pt x="733425" y="185738"/>
                </a:lnTo>
                <a:close/>
              </a:path>
            </a:pathLst>
          </a:custGeom>
          <a:solidFill>
            <a:srgbClr val="F00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14" name="Straight Connector 513"/>
          <p:cNvCxnSpPr/>
          <p:nvPr/>
        </p:nvCxnSpPr>
        <p:spPr>
          <a:xfrm>
            <a:off x="8413828" y="5894834"/>
            <a:ext cx="0" cy="187229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8" name="Straight Connector 617"/>
          <p:cNvCxnSpPr/>
          <p:nvPr/>
        </p:nvCxnSpPr>
        <p:spPr>
          <a:xfrm>
            <a:off x="10498329" y="5989782"/>
            <a:ext cx="0" cy="21186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8" name="Freeform 287"/>
          <p:cNvSpPr/>
          <p:nvPr/>
        </p:nvSpPr>
        <p:spPr>
          <a:xfrm>
            <a:off x="7246404" y="5126207"/>
            <a:ext cx="1181563" cy="856655"/>
          </a:xfrm>
          <a:custGeom>
            <a:avLst/>
            <a:gdLst>
              <a:gd name="connsiteX0" fmla="*/ 2606 w 761219"/>
              <a:gd name="connsiteY0" fmla="*/ 0 h 551898"/>
              <a:gd name="connsiteX1" fmla="*/ 2606 w 761219"/>
              <a:gd name="connsiteY1" fmla="*/ 189654 h 551898"/>
              <a:gd name="connsiteX2" fmla="*/ 29699 w 761219"/>
              <a:gd name="connsiteY2" fmla="*/ 298027 h 551898"/>
              <a:gd name="connsiteX3" fmla="*/ 110979 w 761219"/>
              <a:gd name="connsiteY3" fmla="*/ 406400 h 551898"/>
              <a:gd name="connsiteX4" fmla="*/ 259992 w 761219"/>
              <a:gd name="connsiteY4" fmla="*/ 514774 h 551898"/>
              <a:gd name="connsiteX5" fmla="*/ 449646 w 761219"/>
              <a:gd name="connsiteY5" fmla="*/ 548640 h 551898"/>
              <a:gd name="connsiteX6" fmla="*/ 761219 w 761219"/>
              <a:gd name="connsiteY6" fmla="*/ 548640 h 551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1219" h="551898">
                <a:moveTo>
                  <a:pt x="2606" y="0"/>
                </a:moveTo>
                <a:cubicBezTo>
                  <a:pt x="348" y="69991"/>
                  <a:pt x="-1909" y="139983"/>
                  <a:pt x="2606" y="189654"/>
                </a:cubicBezTo>
                <a:cubicBezTo>
                  <a:pt x="7121" y="239325"/>
                  <a:pt x="11637" y="261903"/>
                  <a:pt x="29699" y="298027"/>
                </a:cubicBezTo>
                <a:cubicBezTo>
                  <a:pt x="47761" y="334151"/>
                  <a:pt x="72597" y="370276"/>
                  <a:pt x="110979" y="406400"/>
                </a:cubicBezTo>
                <a:cubicBezTo>
                  <a:pt x="149361" y="442525"/>
                  <a:pt x="203548" y="491067"/>
                  <a:pt x="259992" y="514774"/>
                </a:cubicBezTo>
                <a:cubicBezTo>
                  <a:pt x="316436" y="538481"/>
                  <a:pt x="366108" y="542996"/>
                  <a:pt x="449646" y="548640"/>
                </a:cubicBezTo>
                <a:cubicBezTo>
                  <a:pt x="533184" y="554284"/>
                  <a:pt x="647201" y="551462"/>
                  <a:pt x="761219" y="548640"/>
                </a:cubicBezTo>
              </a:path>
            </a:pathLst>
          </a:custGeom>
          <a:noFill/>
          <a:ln w="57150"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87" name="Freeform 286"/>
          <p:cNvSpPr/>
          <p:nvPr/>
        </p:nvSpPr>
        <p:spPr>
          <a:xfrm>
            <a:off x="7241043" y="5127807"/>
            <a:ext cx="1181563" cy="856655"/>
          </a:xfrm>
          <a:custGeom>
            <a:avLst/>
            <a:gdLst>
              <a:gd name="connsiteX0" fmla="*/ 2606 w 761219"/>
              <a:gd name="connsiteY0" fmla="*/ 0 h 551898"/>
              <a:gd name="connsiteX1" fmla="*/ 2606 w 761219"/>
              <a:gd name="connsiteY1" fmla="*/ 189654 h 551898"/>
              <a:gd name="connsiteX2" fmla="*/ 29699 w 761219"/>
              <a:gd name="connsiteY2" fmla="*/ 298027 h 551898"/>
              <a:gd name="connsiteX3" fmla="*/ 110979 w 761219"/>
              <a:gd name="connsiteY3" fmla="*/ 406400 h 551898"/>
              <a:gd name="connsiteX4" fmla="*/ 259992 w 761219"/>
              <a:gd name="connsiteY4" fmla="*/ 514774 h 551898"/>
              <a:gd name="connsiteX5" fmla="*/ 449646 w 761219"/>
              <a:gd name="connsiteY5" fmla="*/ 548640 h 551898"/>
              <a:gd name="connsiteX6" fmla="*/ 761219 w 761219"/>
              <a:gd name="connsiteY6" fmla="*/ 548640 h 551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1219" h="551898">
                <a:moveTo>
                  <a:pt x="2606" y="0"/>
                </a:moveTo>
                <a:cubicBezTo>
                  <a:pt x="348" y="69991"/>
                  <a:pt x="-1909" y="139983"/>
                  <a:pt x="2606" y="189654"/>
                </a:cubicBezTo>
                <a:cubicBezTo>
                  <a:pt x="7121" y="239325"/>
                  <a:pt x="11637" y="261903"/>
                  <a:pt x="29699" y="298027"/>
                </a:cubicBezTo>
                <a:cubicBezTo>
                  <a:pt x="47761" y="334151"/>
                  <a:pt x="72597" y="370276"/>
                  <a:pt x="110979" y="406400"/>
                </a:cubicBezTo>
                <a:cubicBezTo>
                  <a:pt x="149361" y="442525"/>
                  <a:pt x="203548" y="491067"/>
                  <a:pt x="259992" y="514774"/>
                </a:cubicBezTo>
                <a:cubicBezTo>
                  <a:pt x="316436" y="538481"/>
                  <a:pt x="366108" y="542996"/>
                  <a:pt x="449646" y="548640"/>
                </a:cubicBezTo>
                <a:cubicBezTo>
                  <a:pt x="533184" y="554284"/>
                  <a:pt x="647201" y="551462"/>
                  <a:pt x="761219" y="548640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2072551" y="6213829"/>
            <a:ext cx="106967" cy="3811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 defTabSz="609585"/>
            <a:r>
              <a:rPr lang="en-GB" sz="5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MBXF</a:t>
            </a:r>
          </a:p>
        </p:txBody>
      </p:sp>
      <p:sp>
        <p:nvSpPr>
          <p:cNvPr id="41" name="Freeform 40"/>
          <p:cNvSpPr/>
          <p:nvPr/>
        </p:nvSpPr>
        <p:spPr>
          <a:xfrm>
            <a:off x="10493436" y="6088772"/>
            <a:ext cx="1578264" cy="184809"/>
          </a:xfrm>
          <a:custGeom>
            <a:avLst/>
            <a:gdLst>
              <a:gd name="connsiteX0" fmla="*/ 1016793 w 1016793"/>
              <a:gd name="connsiteY0" fmla="*/ 119063 h 119063"/>
              <a:gd name="connsiteX1" fmla="*/ 828675 w 1016793"/>
              <a:gd name="connsiteY1" fmla="*/ 119063 h 119063"/>
              <a:gd name="connsiteX2" fmla="*/ 614362 w 1016793"/>
              <a:gd name="connsiteY2" fmla="*/ 0 h 119063"/>
              <a:gd name="connsiteX3" fmla="*/ 0 w 1016793"/>
              <a:gd name="connsiteY3" fmla="*/ 0 h 1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793" h="119063">
                <a:moveTo>
                  <a:pt x="1016793" y="119063"/>
                </a:moveTo>
                <a:lnTo>
                  <a:pt x="828675" y="119063"/>
                </a:lnTo>
                <a:lnTo>
                  <a:pt x="614362" y="0"/>
                </a:lnTo>
                <a:lnTo>
                  <a:pt x="0" y="0"/>
                </a:lnTo>
              </a:path>
            </a:pathLst>
          </a:custGeom>
          <a:noFill/>
          <a:ln w="6985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550073" y="5883519"/>
            <a:ext cx="1874280" cy="14176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89" name="Rectangle 288"/>
          <p:cNvSpPr/>
          <p:nvPr/>
        </p:nvSpPr>
        <p:spPr>
          <a:xfrm>
            <a:off x="8550073" y="6025283"/>
            <a:ext cx="1874280" cy="147488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8422605" y="5979117"/>
            <a:ext cx="335312" cy="145"/>
          </a:xfrm>
          <a:prstGeom prst="line">
            <a:avLst/>
          </a:prstGeom>
          <a:ln w="5715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0" name="Group 289"/>
          <p:cNvGrpSpPr/>
          <p:nvPr/>
        </p:nvGrpSpPr>
        <p:grpSpPr>
          <a:xfrm>
            <a:off x="9759005" y="5427925"/>
            <a:ext cx="284609" cy="332667"/>
            <a:chOff x="8893697" y="4453974"/>
            <a:chExt cx="182142" cy="212898"/>
          </a:xfrm>
          <a:solidFill>
            <a:srgbClr val="FFC000"/>
          </a:solidFill>
        </p:grpSpPr>
        <p:sp>
          <p:nvSpPr>
            <p:cNvPr id="291" name="Rectangle 290"/>
            <p:cNvSpPr/>
            <p:nvPr/>
          </p:nvSpPr>
          <p:spPr>
            <a:xfrm>
              <a:off x="8893697" y="4550466"/>
              <a:ext cx="182142" cy="116406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92" name="Oval 291"/>
            <p:cNvSpPr/>
            <p:nvPr/>
          </p:nvSpPr>
          <p:spPr>
            <a:xfrm>
              <a:off x="8893697" y="4453974"/>
              <a:ext cx="182142" cy="182142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50" name="Freeform 49"/>
          <p:cNvSpPr/>
          <p:nvPr/>
        </p:nvSpPr>
        <p:spPr>
          <a:xfrm>
            <a:off x="10020325" y="6096163"/>
            <a:ext cx="1958971" cy="177416"/>
          </a:xfrm>
          <a:custGeom>
            <a:avLst/>
            <a:gdLst>
              <a:gd name="connsiteX0" fmla="*/ 1262062 w 1262062"/>
              <a:gd name="connsiteY0" fmla="*/ 114300 h 114300"/>
              <a:gd name="connsiteX1" fmla="*/ 1143000 w 1262062"/>
              <a:gd name="connsiteY1" fmla="*/ 114300 h 114300"/>
              <a:gd name="connsiteX2" fmla="*/ 923925 w 1262062"/>
              <a:gd name="connsiteY2" fmla="*/ 0 h 114300"/>
              <a:gd name="connsiteX3" fmla="*/ 0 w 1262062"/>
              <a:gd name="connsiteY3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2062" h="114300">
                <a:moveTo>
                  <a:pt x="1262062" y="114300"/>
                </a:moveTo>
                <a:lnTo>
                  <a:pt x="1143000" y="114300"/>
                </a:lnTo>
                <a:lnTo>
                  <a:pt x="923925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8386616" y="5960586"/>
            <a:ext cx="1633709" cy="147669"/>
          </a:xfrm>
          <a:custGeom>
            <a:avLst/>
            <a:gdLst>
              <a:gd name="connsiteX0" fmla="*/ 1052513 w 1052513"/>
              <a:gd name="connsiteY0" fmla="*/ 87346 h 95136"/>
              <a:gd name="connsiteX1" fmla="*/ 862013 w 1052513"/>
              <a:gd name="connsiteY1" fmla="*/ 87346 h 95136"/>
              <a:gd name="connsiteX2" fmla="*/ 400050 w 1052513"/>
              <a:gd name="connsiteY2" fmla="*/ 6383 h 95136"/>
              <a:gd name="connsiteX3" fmla="*/ 0 w 1052513"/>
              <a:gd name="connsiteY3" fmla="*/ 11146 h 95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2513" h="95136">
                <a:moveTo>
                  <a:pt x="1052513" y="87346"/>
                </a:moveTo>
                <a:cubicBezTo>
                  <a:pt x="1011635" y="94093"/>
                  <a:pt x="970757" y="100840"/>
                  <a:pt x="862013" y="87346"/>
                </a:cubicBezTo>
                <a:cubicBezTo>
                  <a:pt x="753269" y="73852"/>
                  <a:pt x="543719" y="19083"/>
                  <a:pt x="400050" y="6383"/>
                </a:cubicBezTo>
                <a:cubicBezTo>
                  <a:pt x="256381" y="-6317"/>
                  <a:pt x="128190" y="2414"/>
                  <a:pt x="0" y="11146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0642819" y="6062140"/>
            <a:ext cx="98171" cy="514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0222871" y="6062140"/>
            <a:ext cx="98171" cy="514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94" name="Rectangle 293"/>
          <p:cNvSpPr/>
          <p:nvPr/>
        </p:nvSpPr>
        <p:spPr>
          <a:xfrm>
            <a:off x="9971240" y="6064248"/>
            <a:ext cx="98171" cy="514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9833852" y="5545883"/>
            <a:ext cx="0" cy="383444"/>
          </a:xfrm>
          <a:prstGeom prst="line">
            <a:avLst/>
          </a:prstGeom>
          <a:ln w="635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>
            <a:off x="9851507" y="5939840"/>
            <a:ext cx="29480" cy="48056"/>
          </a:xfrm>
          <a:prstGeom prst="line">
            <a:avLst/>
          </a:prstGeom>
          <a:ln w="635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/>
          <p:nvPr/>
        </p:nvCxnSpPr>
        <p:spPr>
          <a:xfrm flipV="1">
            <a:off x="9795089" y="5939840"/>
            <a:ext cx="29480" cy="48056"/>
          </a:xfrm>
          <a:prstGeom prst="line">
            <a:avLst/>
          </a:prstGeom>
          <a:ln w="635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Arrow Connector 298"/>
          <p:cNvCxnSpPr/>
          <p:nvPr/>
        </p:nvCxnSpPr>
        <p:spPr>
          <a:xfrm flipV="1">
            <a:off x="9915484" y="5533213"/>
            <a:ext cx="0" cy="396772"/>
          </a:xfrm>
          <a:prstGeom prst="straightConnector1">
            <a:avLst/>
          </a:prstGeom>
          <a:ln w="9525">
            <a:solidFill>
              <a:schemeClr val="accent1">
                <a:lumMod val="60000"/>
                <a:lumOff val="40000"/>
              </a:schemeClr>
            </a:solidFill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2" name="Group 311"/>
          <p:cNvGrpSpPr/>
          <p:nvPr/>
        </p:nvGrpSpPr>
        <p:grpSpPr>
          <a:xfrm>
            <a:off x="8705451" y="6070395"/>
            <a:ext cx="221480" cy="70965"/>
            <a:chOff x="7920225" y="3723877"/>
            <a:chExt cx="119829" cy="131828"/>
          </a:xfrm>
        </p:grpSpPr>
        <p:sp>
          <p:nvSpPr>
            <p:cNvPr id="304" name="Oval 303"/>
            <p:cNvSpPr/>
            <p:nvPr/>
          </p:nvSpPr>
          <p:spPr>
            <a:xfrm>
              <a:off x="7920225" y="3723878"/>
              <a:ext cx="45719" cy="129991"/>
            </a:xfrm>
            <a:prstGeom prst="ellipse">
              <a:avLst/>
            </a:prstGeom>
            <a:no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05" name="Oval 304"/>
            <p:cNvSpPr/>
            <p:nvPr/>
          </p:nvSpPr>
          <p:spPr>
            <a:xfrm>
              <a:off x="7943084" y="3725714"/>
              <a:ext cx="45719" cy="129991"/>
            </a:xfrm>
            <a:prstGeom prst="ellipse">
              <a:avLst/>
            </a:prstGeom>
            <a:no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06" name="Oval 305"/>
            <p:cNvSpPr/>
            <p:nvPr/>
          </p:nvSpPr>
          <p:spPr>
            <a:xfrm>
              <a:off x="7972688" y="3723877"/>
              <a:ext cx="45719" cy="129991"/>
            </a:xfrm>
            <a:prstGeom prst="ellipse">
              <a:avLst/>
            </a:prstGeom>
            <a:no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09" name="Oval 308"/>
            <p:cNvSpPr/>
            <p:nvPr/>
          </p:nvSpPr>
          <p:spPr>
            <a:xfrm>
              <a:off x="7994335" y="3723878"/>
              <a:ext cx="45719" cy="129991"/>
            </a:xfrm>
            <a:prstGeom prst="ellipse">
              <a:avLst/>
            </a:prstGeom>
            <a:no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313" name="TextBox 312"/>
          <p:cNvSpPr txBox="1"/>
          <p:nvPr/>
        </p:nvSpPr>
        <p:spPr>
          <a:xfrm flipH="1">
            <a:off x="11669232" y="632487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>
                <a:solidFill>
                  <a:prstClr val="black"/>
                </a:solidFill>
                <a:latin typeface="Calibri" panose="020F0502020204030204"/>
              </a:rPr>
              <a:t>D1</a:t>
            </a:r>
          </a:p>
        </p:txBody>
      </p:sp>
      <p:sp>
        <p:nvSpPr>
          <p:cNvPr id="314" name="TextBox 313"/>
          <p:cNvSpPr txBox="1"/>
          <p:nvPr/>
        </p:nvSpPr>
        <p:spPr>
          <a:xfrm flipH="1">
            <a:off x="8685281" y="5653202"/>
            <a:ext cx="3513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>
                <a:solidFill>
                  <a:prstClr val="black"/>
                </a:solidFill>
                <a:latin typeface="Calibri" panose="020F0502020204030204"/>
              </a:rPr>
              <a:t>DFX</a:t>
            </a:r>
          </a:p>
        </p:txBody>
      </p:sp>
      <p:sp>
        <p:nvSpPr>
          <p:cNvPr id="315" name="TextBox 314"/>
          <p:cNvSpPr txBox="1"/>
          <p:nvPr/>
        </p:nvSpPr>
        <p:spPr>
          <a:xfrm flipH="1">
            <a:off x="7719387" y="5673947"/>
            <a:ext cx="4074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 err="1">
                <a:solidFill>
                  <a:prstClr val="black"/>
                </a:solidFill>
                <a:latin typeface="Calibri" panose="020F0502020204030204"/>
              </a:rPr>
              <a:t>DSHx</a:t>
            </a:r>
            <a:endParaRPr lang="en-GB" sz="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16" name="TextBox 315"/>
          <p:cNvSpPr txBox="1"/>
          <p:nvPr/>
        </p:nvSpPr>
        <p:spPr>
          <a:xfrm flipH="1">
            <a:off x="7276464" y="5213753"/>
            <a:ext cx="4122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MgB</a:t>
            </a:r>
            <a:r>
              <a:rPr lang="en-GB" sz="800" baseline="-25000" dirty="0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2</a:t>
            </a:r>
            <a:endParaRPr lang="en-GB" sz="800" dirty="0">
              <a:solidFill>
                <a:srgbClr val="5A5A5A">
                  <a:lumMod val="75000"/>
                </a:srgbClr>
              </a:solidFill>
              <a:latin typeface="Calibri" panose="020F0502020204030204"/>
            </a:endParaRPr>
          </a:p>
        </p:txBody>
      </p:sp>
      <p:cxnSp>
        <p:nvCxnSpPr>
          <p:cNvPr id="318" name="Straight Connector 317"/>
          <p:cNvCxnSpPr>
            <a:endCxn id="288" idx="3"/>
          </p:cNvCxnSpPr>
          <p:nvPr/>
        </p:nvCxnSpPr>
        <p:spPr>
          <a:xfrm flipH="1">
            <a:off x="7418666" y="5500391"/>
            <a:ext cx="133413" cy="256629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9" name="TextBox 318"/>
          <p:cNvSpPr txBox="1"/>
          <p:nvPr/>
        </p:nvSpPr>
        <p:spPr>
          <a:xfrm flipH="1">
            <a:off x="11158744" y="5541023"/>
            <a:ext cx="3786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 err="1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NbTi</a:t>
            </a:r>
            <a:endParaRPr lang="en-GB" sz="800" dirty="0">
              <a:solidFill>
                <a:srgbClr val="5A5A5A">
                  <a:lumMod val="75000"/>
                </a:srgbClr>
              </a:solidFill>
              <a:latin typeface="Calibri" panose="020F0502020204030204"/>
            </a:endParaRPr>
          </a:p>
        </p:txBody>
      </p:sp>
      <p:cxnSp>
        <p:nvCxnSpPr>
          <p:cNvPr id="320" name="Straight Connector 319"/>
          <p:cNvCxnSpPr>
            <a:stCxn id="319" idx="2"/>
            <a:endCxn id="41" idx="2"/>
          </p:cNvCxnSpPr>
          <p:nvPr/>
        </p:nvCxnSpPr>
        <p:spPr>
          <a:xfrm>
            <a:off x="11414032" y="5827662"/>
            <a:ext cx="33017" cy="261109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6" name="TextBox 325"/>
          <p:cNvSpPr txBox="1"/>
          <p:nvPr/>
        </p:nvSpPr>
        <p:spPr>
          <a:xfrm>
            <a:off x="11669232" y="5755773"/>
            <a:ext cx="485211" cy="304015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971209"/>
              </a:avLst>
            </a:prstTxWarp>
            <a:spAutoFit/>
          </a:bodyPr>
          <a:lstStyle/>
          <a:p>
            <a:pPr algn="ctr" defTabSz="914377"/>
            <a:r>
              <a:rPr lang="en-GB" sz="533" dirty="0">
                <a:solidFill>
                  <a:srgbClr val="64BCD9">
                    <a:lumMod val="50000"/>
                  </a:srgbClr>
                </a:solidFill>
                <a:latin typeface="Calibri" panose="020F0502020204030204"/>
              </a:rPr>
              <a:t>Jumper D1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9658703" y="5386350"/>
            <a:ext cx="485211" cy="304015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971209"/>
              </a:avLst>
            </a:prstTxWarp>
            <a:spAutoFit/>
          </a:bodyPr>
          <a:lstStyle/>
          <a:p>
            <a:pPr algn="ctr" defTabSz="914377"/>
            <a:r>
              <a:rPr lang="en-GB" sz="533" dirty="0">
                <a:solidFill>
                  <a:srgbClr val="64BCD9">
                    <a:lumMod val="50000"/>
                  </a:srgbClr>
                </a:solidFill>
                <a:latin typeface="Calibri" panose="020F0502020204030204"/>
              </a:rPr>
              <a:t>Jumper DFX</a:t>
            </a:r>
          </a:p>
        </p:txBody>
      </p:sp>
      <p:sp>
        <p:nvSpPr>
          <p:cNvPr id="331" name="TextBox 330"/>
          <p:cNvSpPr txBox="1"/>
          <p:nvPr/>
        </p:nvSpPr>
        <p:spPr>
          <a:xfrm flipH="1">
            <a:off x="10504665" y="5566951"/>
            <a:ext cx="428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Splice</a:t>
            </a:r>
          </a:p>
        </p:txBody>
      </p:sp>
      <p:cxnSp>
        <p:nvCxnSpPr>
          <p:cNvPr id="332" name="Straight Connector 331"/>
          <p:cNvCxnSpPr>
            <a:stCxn id="331" idx="2"/>
            <a:endCxn id="53" idx="0"/>
          </p:cNvCxnSpPr>
          <p:nvPr/>
        </p:nvCxnSpPr>
        <p:spPr>
          <a:xfrm flipH="1">
            <a:off x="10691904" y="5853589"/>
            <a:ext cx="96661" cy="20855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0" name="TextBox 389"/>
          <p:cNvSpPr txBox="1"/>
          <p:nvPr/>
        </p:nvSpPr>
        <p:spPr>
          <a:xfrm flipH="1">
            <a:off x="5125336" y="6261086"/>
            <a:ext cx="4235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prstClr val="black"/>
                </a:solidFill>
                <a:latin typeface="Calibri" panose="020F0502020204030204"/>
              </a:rPr>
              <a:t>Beam</a:t>
            </a:r>
          </a:p>
        </p:txBody>
      </p:sp>
      <p:sp>
        <p:nvSpPr>
          <p:cNvPr id="400" name="Freeform 399"/>
          <p:cNvSpPr/>
          <p:nvPr/>
        </p:nvSpPr>
        <p:spPr>
          <a:xfrm>
            <a:off x="10005541" y="5623053"/>
            <a:ext cx="1759379" cy="539640"/>
          </a:xfrm>
          <a:custGeom>
            <a:avLst/>
            <a:gdLst>
              <a:gd name="connsiteX0" fmla="*/ 1133475 w 1133475"/>
              <a:gd name="connsiteY0" fmla="*/ 347662 h 347662"/>
              <a:gd name="connsiteX1" fmla="*/ 933450 w 1133475"/>
              <a:gd name="connsiteY1" fmla="*/ 254793 h 347662"/>
              <a:gd name="connsiteX2" fmla="*/ 295275 w 1133475"/>
              <a:gd name="connsiteY2" fmla="*/ 254793 h 347662"/>
              <a:gd name="connsiteX3" fmla="*/ 295275 w 1133475"/>
              <a:gd name="connsiteY3" fmla="*/ 147637 h 347662"/>
              <a:gd name="connsiteX4" fmla="*/ 273843 w 1133475"/>
              <a:gd name="connsiteY4" fmla="*/ 147637 h 347662"/>
              <a:gd name="connsiteX5" fmla="*/ 4762 w 1133475"/>
              <a:gd name="connsiteY5" fmla="*/ 147637 h 347662"/>
              <a:gd name="connsiteX6" fmla="*/ 0 w 1133475"/>
              <a:gd name="connsiteY6" fmla="*/ 116681 h 347662"/>
              <a:gd name="connsiteX7" fmla="*/ 0 w 1133475"/>
              <a:gd name="connsiteY7" fmla="*/ 0 h 34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3475" h="347662">
                <a:moveTo>
                  <a:pt x="1133475" y="347662"/>
                </a:moveTo>
                <a:lnTo>
                  <a:pt x="933450" y="254793"/>
                </a:lnTo>
                <a:lnTo>
                  <a:pt x="295275" y="254793"/>
                </a:lnTo>
                <a:lnTo>
                  <a:pt x="295275" y="147637"/>
                </a:lnTo>
                <a:lnTo>
                  <a:pt x="273843" y="147637"/>
                </a:lnTo>
                <a:lnTo>
                  <a:pt x="4762" y="147637"/>
                </a:lnTo>
                <a:cubicBezTo>
                  <a:pt x="2220" y="119676"/>
                  <a:pt x="6302" y="129285"/>
                  <a:pt x="0" y="116681"/>
                </a:cubicBezTo>
                <a:lnTo>
                  <a:pt x="0" y="0"/>
                </a:lnTo>
              </a:path>
            </a:pathLst>
          </a:custGeom>
          <a:ln w="6350">
            <a:solidFill>
              <a:srgbClr val="00B050"/>
            </a:solidFill>
            <a:prstDash val="sysDot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0424353" y="6046672"/>
            <a:ext cx="84568" cy="93699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2428060" y="5363398"/>
            <a:ext cx="485211" cy="304015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971209"/>
              </a:avLst>
            </a:prstTxWarp>
            <a:spAutoFit/>
          </a:bodyPr>
          <a:lstStyle/>
          <a:p>
            <a:pPr algn="ctr" defTabSz="914377"/>
            <a:r>
              <a:rPr lang="en-GB" sz="533" dirty="0">
                <a:solidFill>
                  <a:srgbClr val="64BCD9">
                    <a:lumMod val="50000"/>
                  </a:srgbClr>
                </a:solidFill>
                <a:latin typeface="Calibri" panose="020F0502020204030204"/>
              </a:rPr>
              <a:t>Jumper DFM</a:t>
            </a:r>
          </a:p>
        </p:txBody>
      </p:sp>
      <p:grpSp>
        <p:nvGrpSpPr>
          <p:cNvPr id="353" name="Group 352"/>
          <p:cNvGrpSpPr/>
          <p:nvPr/>
        </p:nvGrpSpPr>
        <p:grpSpPr>
          <a:xfrm>
            <a:off x="544009" y="5907779"/>
            <a:ext cx="1736568" cy="687204"/>
            <a:chOff x="1653020" y="4531597"/>
            <a:chExt cx="1118780" cy="442729"/>
          </a:xfrm>
          <a:effectLst/>
        </p:grpSpPr>
        <p:sp>
          <p:nvSpPr>
            <p:cNvPr id="350" name="Arc 349"/>
            <p:cNvSpPr/>
            <p:nvPr/>
          </p:nvSpPr>
          <p:spPr>
            <a:xfrm rot="16200000">
              <a:off x="1888855" y="4295762"/>
              <a:ext cx="442729" cy="914400"/>
            </a:xfrm>
            <a:prstGeom prst="arc">
              <a:avLst>
                <a:gd name="adj1" fmla="val 11579661"/>
                <a:gd name="adj2" fmla="val 0"/>
              </a:avLst>
            </a:prstGeom>
            <a:ln w="101600">
              <a:solidFill>
                <a:schemeClr val="accent4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black"/>
                </a:solidFill>
                <a:latin typeface="Arial"/>
              </a:endParaRPr>
            </a:p>
          </p:txBody>
        </p:sp>
        <p:cxnSp>
          <p:nvCxnSpPr>
            <p:cNvPr id="352" name="Straight Connector 351"/>
            <p:cNvCxnSpPr>
              <a:stCxn id="343" idx="1"/>
            </p:cNvCxnSpPr>
            <p:nvPr/>
          </p:nvCxnSpPr>
          <p:spPr>
            <a:xfrm flipV="1">
              <a:off x="2097969" y="4531597"/>
              <a:ext cx="673831" cy="1"/>
            </a:xfrm>
            <a:prstGeom prst="line">
              <a:avLst/>
            </a:prstGeom>
            <a:ln w="101600">
              <a:solidFill>
                <a:schemeClr val="accent4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2" name="Group 361"/>
          <p:cNvGrpSpPr/>
          <p:nvPr/>
        </p:nvGrpSpPr>
        <p:grpSpPr>
          <a:xfrm>
            <a:off x="551743" y="5909215"/>
            <a:ext cx="1736568" cy="687204"/>
            <a:chOff x="1653020" y="4531597"/>
            <a:chExt cx="1118780" cy="442729"/>
          </a:xfrm>
          <a:effectLst/>
        </p:grpSpPr>
        <p:sp>
          <p:nvSpPr>
            <p:cNvPr id="363" name="Arc 362"/>
            <p:cNvSpPr/>
            <p:nvPr/>
          </p:nvSpPr>
          <p:spPr>
            <a:xfrm rot="16200000">
              <a:off x="1888855" y="4295762"/>
              <a:ext cx="442729" cy="914400"/>
            </a:xfrm>
            <a:prstGeom prst="arc">
              <a:avLst>
                <a:gd name="adj1" fmla="val 11579661"/>
                <a:gd name="adj2" fmla="val 0"/>
              </a:avLst>
            </a:prstGeom>
            <a:ln w="50800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black"/>
                </a:solidFill>
                <a:latin typeface="Arial"/>
              </a:endParaRPr>
            </a:p>
          </p:txBody>
        </p:sp>
        <p:cxnSp>
          <p:nvCxnSpPr>
            <p:cNvPr id="364" name="Straight Connector 363"/>
            <p:cNvCxnSpPr/>
            <p:nvPr/>
          </p:nvCxnSpPr>
          <p:spPr>
            <a:xfrm flipV="1">
              <a:off x="2097969" y="4531597"/>
              <a:ext cx="673831" cy="1"/>
            </a:xfrm>
            <a:prstGeom prst="line">
              <a:avLst/>
            </a:prstGeom>
            <a:ln w="50800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6" name="Rectangle 335"/>
          <p:cNvSpPr/>
          <p:nvPr/>
        </p:nvSpPr>
        <p:spPr>
          <a:xfrm>
            <a:off x="1162871" y="6107059"/>
            <a:ext cx="2374028" cy="567059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41" name="TextBox 340"/>
          <p:cNvSpPr txBox="1"/>
          <p:nvPr/>
        </p:nvSpPr>
        <p:spPr>
          <a:xfrm flipH="1">
            <a:off x="1073778" y="605933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>
                <a:solidFill>
                  <a:prstClr val="black"/>
                </a:solidFill>
                <a:latin typeface="Calibri" panose="020F0502020204030204"/>
              </a:rPr>
              <a:t>D2</a:t>
            </a:r>
          </a:p>
        </p:txBody>
      </p:sp>
      <p:sp>
        <p:nvSpPr>
          <p:cNvPr id="343" name="TextBox 342"/>
          <p:cNvSpPr txBox="1"/>
          <p:nvPr/>
        </p:nvSpPr>
        <p:spPr>
          <a:xfrm>
            <a:off x="1234659" y="5755773"/>
            <a:ext cx="485211" cy="304015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971209"/>
              </a:avLst>
            </a:prstTxWarp>
            <a:spAutoFit/>
          </a:bodyPr>
          <a:lstStyle/>
          <a:p>
            <a:pPr algn="ctr" defTabSz="914377"/>
            <a:r>
              <a:rPr lang="en-GB" sz="533" dirty="0">
                <a:solidFill>
                  <a:srgbClr val="64BCD9">
                    <a:lumMod val="50000"/>
                  </a:srgbClr>
                </a:solidFill>
                <a:latin typeface="Calibri" panose="020F0502020204030204"/>
              </a:rPr>
              <a:t>Jumper D2</a:t>
            </a:r>
          </a:p>
        </p:txBody>
      </p:sp>
      <p:sp>
        <p:nvSpPr>
          <p:cNvPr id="348" name="Freeform 347"/>
          <p:cNvSpPr/>
          <p:nvPr/>
        </p:nvSpPr>
        <p:spPr>
          <a:xfrm>
            <a:off x="3125915" y="5123132"/>
            <a:ext cx="3947820" cy="747832"/>
          </a:xfrm>
          <a:custGeom>
            <a:avLst/>
            <a:gdLst>
              <a:gd name="connsiteX0" fmla="*/ 0 w 2561012"/>
              <a:gd name="connsiteY0" fmla="*/ 388961 h 481789"/>
              <a:gd name="connsiteX1" fmla="*/ 498143 w 2561012"/>
              <a:gd name="connsiteY1" fmla="*/ 354841 h 481789"/>
              <a:gd name="connsiteX2" fmla="*/ 1037230 w 2561012"/>
              <a:gd name="connsiteY2" fmla="*/ 470847 h 481789"/>
              <a:gd name="connsiteX3" fmla="*/ 1665027 w 2561012"/>
              <a:gd name="connsiteY3" fmla="*/ 313898 h 481789"/>
              <a:gd name="connsiteX4" fmla="*/ 2354239 w 2561012"/>
              <a:gd name="connsiteY4" fmla="*/ 470847 h 481789"/>
              <a:gd name="connsiteX5" fmla="*/ 2531660 w 2561012"/>
              <a:gd name="connsiteY5" fmla="*/ 416256 h 481789"/>
              <a:gd name="connsiteX6" fmla="*/ 2558955 w 2561012"/>
              <a:gd name="connsiteY6" fmla="*/ 0 h 481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1012" h="481789">
                <a:moveTo>
                  <a:pt x="0" y="388961"/>
                </a:moveTo>
                <a:cubicBezTo>
                  <a:pt x="162635" y="365077"/>
                  <a:pt x="325271" y="341193"/>
                  <a:pt x="498143" y="354841"/>
                </a:cubicBezTo>
                <a:cubicBezTo>
                  <a:pt x="671015" y="368489"/>
                  <a:pt x="842749" y="477671"/>
                  <a:pt x="1037230" y="470847"/>
                </a:cubicBezTo>
                <a:cubicBezTo>
                  <a:pt x="1231711" y="464023"/>
                  <a:pt x="1445526" y="313898"/>
                  <a:pt x="1665027" y="313898"/>
                </a:cubicBezTo>
                <a:cubicBezTo>
                  <a:pt x="1884528" y="313898"/>
                  <a:pt x="2209800" y="453787"/>
                  <a:pt x="2354239" y="470847"/>
                </a:cubicBezTo>
                <a:cubicBezTo>
                  <a:pt x="2498678" y="487907"/>
                  <a:pt x="2497541" y="494731"/>
                  <a:pt x="2531660" y="416256"/>
                </a:cubicBezTo>
                <a:cubicBezTo>
                  <a:pt x="2565779" y="337781"/>
                  <a:pt x="2562367" y="168890"/>
                  <a:pt x="2558955" y="0"/>
                </a:cubicBezTo>
              </a:path>
            </a:pathLst>
          </a:custGeom>
          <a:noFill/>
          <a:ln w="101600">
            <a:solidFill>
              <a:srgbClr val="A365D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65" name="Rectangle 364"/>
          <p:cNvSpPr/>
          <p:nvPr/>
        </p:nvSpPr>
        <p:spPr>
          <a:xfrm>
            <a:off x="1597497" y="6184872"/>
            <a:ext cx="1830176" cy="45273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40" name="Rectangle 339"/>
          <p:cNvSpPr/>
          <p:nvPr/>
        </p:nvSpPr>
        <p:spPr>
          <a:xfrm>
            <a:off x="1678917" y="6213829"/>
            <a:ext cx="106967" cy="3811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 defTabSz="609585"/>
            <a:r>
              <a:rPr lang="en-GB" sz="5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MBCRD</a:t>
            </a:r>
          </a:p>
        </p:txBody>
      </p:sp>
      <p:sp>
        <p:nvSpPr>
          <p:cNvPr id="345" name="Rectangle 344"/>
          <p:cNvSpPr/>
          <p:nvPr/>
        </p:nvSpPr>
        <p:spPr>
          <a:xfrm>
            <a:off x="1788733" y="6213829"/>
            <a:ext cx="1609552" cy="3811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 defTabSz="609585"/>
            <a:r>
              <a:rPr lang="en-GB" sz="5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MBRD</a:t>
            </a:r>
          </a:p>
        </p:txBody>
      </p:sp>
      <p:cxnSp>
        <p:nvCxnSpPr>
          <p:cNvPr id="367" name="Straight Connector 366"/>
          <p:cNvCxnSpPr/>
          <p:nvPr/>
        </p:nvCxnSpPr>
        <p:spPr>
          <a:xfrm>
            <a:off x="1165643" y="6594985"/>
            <a:ext cx="453727" cy="2127"/>
          </a:xfrm>
          <a:prstGeom prst="line">
            <a:avLst/>
          </a:prstGeom>
          <a:ln w="508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/>
          <p:cNvCxnSpPr/>
          <p:nvPr/>
        </p:nvCxnSpPr>
        <p:spPr>
          <a:xfrm flipH="1" flipV="1">
            <a:off x="1164841" y="6599751"/>
            <a:ext cx="453727" cy="2127"/>
          </a:xfrm>
          <a:prstGeom prst="line">
            <a:avLst/>
          </a:prstGeom>
          <a:noFill/>
          <a:ln w="9525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70" name="Arc 369"/>
          <p:cNvSpPr/>
          <p:nvPr/>
        </p:nvSpPr>
        <p:spPr>
          <a:xfrm rot="16200000">
            <a:off x="903755" y="5541715"/>
            <a:ext cx="687204" cy="1419331"/>
          </a:xfrm>
          <a:prstGeom prst="arc">
            <a:avLst>
              <a:gd name="adj1" fmla="val 11579661"/>
              <a:gd name="adj2" fmla="val 0"/>
            </a:avLst>
          </a:prstGeom>
          <a:ln w="9525">
            <a:solidFill>
              <a:srgbClr val="FFFF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346" name="Rounded Rectangle 345"/>
          <p:cNvSpPr/>
          <p:nvPr/>
        </p:nvSpPr>
        <p:spPr>
          <a:xfrm>
            <a:off x="2049675" y="5614407"/>
            <a:ext cx="1071389" cy="439196"/>
          </a:xfrm>
          <a:prstGeom prst="roundRect">
            <a:avLst/>
          </a:prstGeom>
          <a:solidFill>
            <a:srgbClr val="E8C7F5"/>
          </a:solidFill>
          <a:ln w="31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80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354" name="Group 353"/>
          <p:cNvGrpSpPr/>
          <p:nvPr/>
        </p:nvGrpSpPr>
        <p:grpSpPr>
          <a:xfrm>
            <a:off x="2532721" y="5394647"/>
            <a:ext cx="284609" cy="332667"/>
            <a:chOff x="8893697" y="4453974"/>
            <a:chExt cx="182142" cy="212898"/>
          </a:xfrm>
          <a:solidFill>
            <a:srgbClr val="00B0F0"/>
          </a:solidFill>
        </p:grpSpPr>
        <p:sp>
          <p:nvSpPr>
            <p:cNvPr id="355" name="Rectangle 354"/>
            <p:cNvSpPr/>
            <p:nvPr/>
          </p:nvSpPr>
          <p:spPr>
            <a:xfrm>
              <a:off x="8893697" y="4550466"/>
              <a:ext cx="182142" cy="116406"/>
            </a:xfrm>
            <a:prstGeom prst="rect">
              <a:avLst/>
            </a:prstGeom>
            <a:solidFill>
              <a:srgbClr val="E8C7F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8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56" name="Oval 355"/>
            <p:cNvSpPr/>
            <p:nvPr/>
          </p:nvSpPr>
          <p:spPr>
            <a:xfrm>
              <a:off x="8893697" y="4453974"/>
              <a:ext cx="182142" cy="182142"/>
            </a:xfrm>
            <a:prstGeom prst="ellipse">
              <a:avLst/>
            </a:prstGeom>
            <a:solidFill>
              <a:srgbClr val="E8C7F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800">
                <a:solidFill>
                  <a:prstClr val="white"/>
                </a:solidFill>
                <a:latin typeface="Arial"/>
              </a:endParaRPr>
            </a:p>
          </p:txBody>
        </p:sp>
      </p:grpSp>
      <p:cxnSp>
        <p:nvCxnSpPr>
          <p:cNvPr id="619" name="Straight Connector 618"/>
          <p:cNvCxnSpPr/>
          <p:nvPr/>
        </p:nvCxnSpPr>
        <p:spPr>
          <a:xfrm>
            <a:off x="2057247" y="5816482"/>
            <a:ext cx="0" cy="17330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75" name="Group 374"/>
          <p:cNvGrpSpPr/>
          <p:nvPr/>
        </p:nvGrpSpPr>
        <p:grpSpPr>
          <a:xfrm>
            <a:off x="2084492" y="5694769"/>
            <a:ext cx="966963" cy="321992"/>
            <a:chOff x="2617372" y="4394366"/>
            <a:chExt cx="1262955" cy="186350"/>
          </a:xfrm>
        </p:grpSpPr>
        <p:sp>
          <p:nvSpPr>
            <p:cNvPr id="373" name="Rectangle 372"/>
            <p:cNvSpPr/>
            <p:nvPr/>
          </p:nvSpPr>
          <p:spPr>
            <a:xfrm>
              <a:off x="2672826" y="4394366"/>
              <a:ext cx="1207501" cy="91331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2617372" y="4485697"/>
              <a:ext cx="1262953" cy="9501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cxnSp>
        <p:nvCxnSpPr>
          <p:cNvPr id="371" name="Straight Connector 370"/>
          <p:cNvCxnSpPr/>
          <p:nvPr/>
        </p:nvCxnSpPr>
        <p:spPr>
          <a:xfrm flipH="1">
            <a:off x="1234661" y="5907659"/>
            <a:ext cx="1271345" cy="1557"/>
          </a:xfrm>
          <a:prstGeom prst="line">
            <a:avLst/>
          </a:prstGeom>
          <a:noFill/>
          <a:ln w="9525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78" name="Rectangle 377"/>
          <p:cNvSpPr/>
          <p:nvPr/>
        </p:nvSpPr>
        <p:spPr>
          <a:xfrm>
            <a:off x="1832553" y="5883515"/>
            <a:ext cx="98171" cy="514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80" name="Rectangle 379"/>
          <p:cNvSpPr/>
          <p:nvPr/>
        </p:nvSpPr>
        <p:spPr>
          <a:xfrm>
            <a:off x="1122868" y="6579009"/>
            <a:ext cx="98171" cy="514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81" name="Rectangle 380"/>
          <p:cNvSpPr/>
          <p:nvPr/>
        </p:nvSpPr>
        <p:spPr>
          <a:xfrm>
            <a:off x="2175713" y="5883515"/>
            <a:ext cx="98171" cy="514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82" name="Freeform 381"/>
          <p:cNvSpPr/>
          <p:nvPr/>
        </p:nvSpPr>
        <p:spPr>
          <a:xfrm>
            <a:off x="3130709" y="5125601"/>
            <a:ext cx="3947820" cy="747832"/>
          </a:xfrm>
          <a:custGeom>
            <a:avLst/>
            <a:gdLst>
              <a:gd name="connsiteX0" fmla="*/ 0 w 2561012"/>
              <a:gd name="connsiteY0" fmla="*/ 388961 h 481789"/>
              <a:gd name="connsiteX1" fmla="*/ 498143 w 2561012"/>
              <a:gd name="connsiteY1" fmla="*/ 354841 h 481789"/>
              <a:gd name="connsiteX2" fmla="*/ 1037230 w 2561012"/>
              <a:gd name="connsiteY2" fmla="*/ 470847 h 481789"/>
              <a:gd name="connsiteX3" fmla="*/ 1665027 w 2561012"/>
              <a:gd name="connsiteY3" fmla="*/ 313898 h 481789"/>
              <a:gd name="connsiteX4" fmla="*/ 2354239 w 2561012"/>
              <a:gd name="connsiteY4" fmla="*/ 470847 h 481789"/>
              <a:gd name="connsiteX5" fmla="*/ 2531660 w 2561012"/>
              <a:gd name="connsiteY5" fmla="*/ 416256 h 481789"/>
              <a:gd name="connsiteX6" fmla="*/ 2558955 w 2561012"/>
              <a:gd name="connsiteY6" fmla="*/ 0 h 481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1012" h="481789">
                <a:moveTo>
                  <a:pt x="0" y="388961"/>
                </a:moveTo>
                <a:cubicBezTo>
                  <a:pt x="162635" y="365077"/>
                  <a:pt x="325271" y="341193"/>
                  <a:pt x="498143" y="354841"/>
                </a:cubicBezTo>
                <a:cubicBezTo>
                  <a:pt x="671015" y="368489"/>
                  <a:pt x="842749" y="477671"/>
                  <a:pt x="1037230" y="470847"/>
                </a:cubicBezTo>
                <a:cubicBezTo>
                  <a:pt x="1231711" y="464023"/>
                  <a:pt x="1445526" y="313898"/>
                  <a:pt x="1665027" y="313898"/>
                </a:cubicBezTo>
                <a:cubicBezTo>
                  <a:pt x="1884528" y="313898"/>
                  <a:pt x="2209800" y="453787"/>
                  <a:pt x="2354239" y="470847"/>
                </a:cubicBezTo>
                <a:cubicBezTo>
                  <a:pt x="2498678" y="487907"/>
                  <a:pt x="2497541" y="494731"/>
                  <a:pt x="2531660" y="416256"/>
                </a:cubicBezTo>
                <a:cubicBezTo>
                  <a:pt x="2565779" y="337781"/>
                  <a:pt x="2562367" y="168890"/>
                  <a:pt x="2558955" y="0"/>
                </a:cubicBezTo>
              </a:path>
            </a:pathLst>
          </a:custGeom>
          <a:noFill/>
          <a:ln w="508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15" name="Straight Connector 514"/>
          <p:cNvCxnSpPr/>
          <p:nvPr/>
        </p:nvCxnSpPr>
        <p:spPr>
          <a:xfrm>
            <a:off x="3125915" y="5643990"/>
            <a:ext cx="0" cy="187229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3" name="Freeform 382"/>
          <p:cNvSpPr/>
          <p:nvPr/>
        </p:nvSpPr>
        <p:spPr>
          <a:xfrm>
            <a:off x="3133389" y="5130479"/>
            <a:ext cx="3947820" cy="747832"/>
          </a:xfrm>
          <a:custGeom>
            <a:avLst/>
            <a:gdLst>
              <a:gd name="connsiteX0" fmla="*/ 0 w 2561012"/>
              <a:gd name="connsiteY0" fmla="*/ 388961 h 481789"/>
              <a:gd name="connsiteX1" fmla="*/ 498143 w 2561012"/>
              <a:gd name="connsiteY1" fmla="*/ 354841 h 481789"/>
              <a:gd name="connsiteX2" fmla="*/ 1037230 w 2561012"/>
              <a:gd name="connsiteY2" fmla="*/ 470847 h 481789"/>
              <a:gd name="connsiteX3" fmla="*/ 1665027 w 2561012"/>
              <a:gd name="connsiteY3" fmla="*/ 313898 h 481789"/>
              <a:gd name="connsiteX4" fmla="*/ 2354239 w 2561012"/>
              <a:gd name="connsiteY4" fmla="*/ 470847 h 481789"/>
              <a:gd name="connsiteX5" fmla="*/ 2531660 w 2561012"/>
              <a:gd name="connsiteY5" fmla="*/ 416256 h 481789"/>
              <a:gd name="connsiteX6" fmla="*/ 2558955 w 2561012"/>
              <a:gd name="connsiteY6" fmla="*/ 0 h 481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1012" h="481789">
                <a:moveTo>
                  <a:pt x="0" y="388961"/>
                </a:moveTo>
                <a:cubicBezTo>
                  <a:pt x="162635" y="365077"/>
                  <a:pt x="325271" y="341193"/>
                  <a:pt x="498143" y="354841"/>
                </a:cubicBezTo>
                <a:cubicBezTo>
                  <a:pt x="671015" y="368489"/>
                  <a:pt x="842749" y="477671"/>
                  <a:pt x="1037230" y="470847"/>
                </a:cubicBezTo>
                <a:cubicBezTo>
                  <a:pt x="1231711" y="464023"/>
                  <a:pt x="1445526" y="313898"/>
                  <a:pt x="1665027" y="313898"/>
                </a:cubicBezTo>
                <a:cubicBezTo>
                  <a:pt x="1884528" y="313898"/>
                  <a:pt x="2209800" y="453787"/>
                  <a:pt x="2354239" y="470847"/>
                </a:cubicBezTo>
                <a:cubicBezTo>
                  <a:pt x="2498678" y="487907"/>
                  <a:pt x="2497541" y="494731"/>
                  <a:pt x="2531660" y="416256"/>
                </a:cubicBezTo>
                <a:cubicBezTo>
                  <a:pt x="2565779" y="337781"/>
                  <a:pt x="2562367" y="168890"/>
                  <a:pt x="2558955" y="0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84" name="Rectangle 383"/>
          <p:cNvSpPr/>
          <p:nvPr/>
        </p:nvSpPr>
        <p:spPr>
          <a:xfrm>
            <a:off x="3044433" y="5698658"/>
            <a:ext cx="95417" cy="8013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88" name="Rectangle 387"/>
          <p:cNvSpPr/>
          <p:nvPr/>
        </p:nvSpPr>
        <p:spPr>
          <a:xfrm>
            <a:off x="2408964" y="5883515"/>
            <a:ext cx="98171" cy="514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89" name="Freeform 388"/>
          <p:cNvSpPr/>
          <p:nvPr/>
        </p:nvSpPr>
        <p:spPr>
          <a:xfrm>
            <a:off x="2498614" y="5733938"/>
            <a:ext cx="643133" cy="182045"/>
          </a:xfrm>
          <a:custGeom>
            <a:avLst/>
            <a:gdLst>
              <a:gd name="connsiteX0" fmla="*/ 414337 w 414337"/>
              <a:gd name="connsiteY0" fmla="*/ 0 h 117282"/>
              <a:gd name="connsiteX1" fmla="*/ 300037 w 414337"/>
              <a:gd name="connsiteY1" fmla="*/ 30956 h 117282"/>
              <a:gd name="connsiteX2" fmla="*/ 161925 w 414337"/>
              <a:gd name="connsiteY2" fmla="*/ 107156 h 117282"/>
              <a:gd name="connsiteX3" fmla="*/ 0 w 414337"/>
              <a:gd name="connsiteY3" fmla="*/ 114300 h 11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337" h="117282">
                <a:moveTo>
                  <a:pt x="414337" y="0"/>
                </a:moveTo>
                <a:cubicBezTo>
                  <a:pt x="378221" y="6548"/>
                  <a:pt x="342106" y="13097"/>
                  <a:pt x="300037" y="30956"/>
                </a:cubicBezTo>
                <a:cubicBezTo>
                  <a:pt x="257968" y="48815"/>
                  <a:pt x="211931" y="93265"/>
                  <a:pt x="161925" y="107156"/>
                </a:cubicBezTo>
                <a:cubicBezTo>
                  <a:pt x="111919" y="121047"/>
                  <a:pt x="55959" y="117673"/>
                  <a:pt x="0" y="114300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358" name="Group 357"/>
          <p:cNvGrpSpPr/>
          <p:nvPr/>
        </p:nvGrpSpPr>
        <p:grpSpPr>
          <a:xfrm rot="12166365" flipH="1">
            <a:off x="5841923" y="5311813"/>
            <a:ext cx="260599" cy="1541332"/>
            <a:chOff x="7568130" y="-190500"/>
            <a:chExt cx="1642545" cy="901956"/>
          </a:xfrm>
        </p:grpSpPr>
        <p:sp>
          <p:nvSpPr>
            <p:cNvPr id="359" name="Freeform 358"/>
            <p:cNvSpPr/>
            <p:nvPr/>
          </p:nvSpPr>
          <p:spPr>
            <a:xfrm>
              <a:off x="7591425" y="-190500"/>
              <a:ext cx="1619250" cy="876300"/>
            </a:xfrm>
            <a:custGeom>
              <a:avLst/>
              <a:gdLst>
                <a:gd name="connsiteX0" fmla="*/ 1619250 w 1619250"/>
                <a:gd name="connsiteY0" fmla="*/ 0 h 876300"/>
                <a:gd name="connsiteX1" fmla="*/ 876300 w 1619250"/>
                <a:gd name="connsiteY1" fmla="*/ 0 h 876300"/>
                <a:gd name="connsiteX2" fmla="*/ 0 w 1619250"/>
                <a:gd name="connsiteY2" fmla="*/ 876300 h 876300"/>
                <a:gd name="connsiteX3" fmla="*/ 733425 w 1619250"/>
                <a:gd name="connsiteY3" fmla="*/ 876300 h 876300"/>
                <a:gd name="connsiteX4" fmla="*/ 1619250 w 1619250"/>
                <a:gd name="connsiteY4" fmla="*/ 0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0" h="876300">
                  <a:moveTo>
                    <a:pt x="1619250" y="0"/>
                  </a:moveTo>
                  <a:lnTo>
                    <a:pt x="876300" y="0"/>
                  </a:lnTo>
                  <a:lnTo>
                    <a:pt x="0" y="876300"/>
                  </a:lnTo>
                  <a:lnTo>
                    <a:pt x="733425" y="876300"/>
                  </a:lnTo>
                  <a:lnTo>
                    <a:pt x="16192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GB" sz="14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360" name="Straight Connector 359"/>
            <p:cNvCxnSpPr/>
            <p:nvPr/>
          </p:nvCxnSpPr>
          <p:spPr>
            <a:xfrm flipH="1">
              <a:off x="7568130" y="-159564"/>
              <a:ext cx="871020" cy="87102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/>
          </p:nvCxnSpPr>
          <p:spPr>
            <a:xfrm flipH="1">
              <a:off x="8311080" y="-159564"/>
              <a:ext cx="871020" cy="87102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1" name="Group 390"/>
          <p:cNvGrpSpPr/>
          <p:nvPr/>
        </p:nvGrpSpPr>
        <p:grpSpPr>
          <a:xfrm>
            <a:off x="498383" y="5855749"/>
            <a:ext cx="1607720" cy="781857"/>
            <a:chOff x="1653020" y="4531597"/>
            <a:chExt cx="1118780" cy="442729"/>
          </a:xfrm>
          <a:effectLst/>
        </p:grpSpPr>
        <p:sp>
          <p:nvSpPr>
            <p:cNvPr id="392" name="Arc 391"/>
            <p:cNvSpPr/>
            <p:nvPr/>
          </p:nvSpPr>
          <p:spPr>
            <a:xfrm rot="16200000">
              <a:off x="1888855" y="4295762"/>
              <a:ext cx="442729" cy="914400"/>
            </a:xfrm>
            <a:prstGeom prst="arc">
              <a:avLst>
                <a:gd name="adj1" fmla="val 11579661"/>
                <a:gd name="adj2" fmla="val 0"/>
              </a:avLst>
            </a:prstGeom>
            <a:ln w="6350">
              <a:solidFill>
                <a:srgbClr val="00B05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black"/>
                </a:solidFill>
                <a:latin typeface="Arial"/>
              </a:endParaRPr>
            </a:p>
          </p:txBody>
        </p:sp>
        <p:cxnSp>
          <p:nvCxnSpPr>
            <p:cNvPr id="393" name="Straight Connector 392"/>
            <p:cNvCxnSpPr/>
            <p:nvPr/>
          </p:nvCxnSpPr>
          <p:spPr>
            <a:xfrm flipV="1">
              <a:off x="2097969" y="4531597"/>
              <a:ext cx="673831" cy="1"/>
            </a:xfrm>
            <a:prstGeom prst="line">
              <a:avLst/>
            </a:prstGeom>
            <a:ln w="6350">
              <a:solidFill>
                <a:srgbClr val="00B05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4" name="Freeform 393"/>
          <p:cNvSpPr/>
          <p:nvPr/>
        </p:nvSpPr>
        <p:spPr>
          <a:xfrm>
            <a:off x="2080947" y="5504776"/>
            <a:ext cx="521160" cy="321565"/>
          </a:xfrm>
          <a:custGeom>
            <a:avLst/>
            <a:gdLst>
              <a:gd name="connsiteX0" fmla="*/ 0 w 335756"/>
              <a:gd name="connsiteY0" fmla="*/ 207168 h 207168"/>
              <a:gd name="connsiteX1" fmla="*/ 0 w 335756"/>
              <a:gd name="connsiteY1" fmla="*/ 107156 h 207168"/>
              <a:gd name="connsiteX2" fmla="*/ 26193 w 335756"/>
              <a:gd name="connsiteY2" fmla="*/ 107156 h 207168"/>
              <a:gd name="connsiteX3" fmla="*/ 335756 w 335756"/>
              <a:gd name="connsiteY3" fmla="*/ 107156 h 207168"/>
              <a:gd name="connsiteX4" fmla="*/ 335756 w 335756"/>
              <a:gd name="connsiteY4" fmla="*/ 85725 h 207168"/>
              <a:gd name="connsiteX5" fmla="*/ 335756 w 335756"/>
              <a:gd name="connsiteY5" fmla="*/ 0 h 20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756" h="207168">
                <a:moveTo>
                  <a:pt x="0" y="207168"/>
                </a:moveTo>
                <a:lnTo>
                  <a:pt x="0" y="107156"/>
                </a:lnTo>
                <a:lnTo>
                  <a:pt x="26193" y="107156"/>
                </a:lnTo>
                <a:lnTo>
                  <a:pt x="335756" y="107156"/>
                </a:lnTo>
                <a:lnTo>
                  <a:pt x="335756" y="85725"/>
                </a:lnTo>
                <a:lnTo>
                  <a:pt x="335756" y="0"/>
                </a:lnTo>
              </a:path>
            </a:pathLst>
          </a:custGeom>
          <a:ln w="6350">
            <a:solidFill>
              <a:srgbClr val="00B050"/>
            </a:solidFill>
            <a:prstDash val="sysDot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376" name="Rectangle 375"/>
          <p:cNvSpPr/>
          <p:nvPr/>
        </p:nvSpPr>
        <p:spPr>
          <a:xfrm>
            <a:off x="2013980" y="5870964"/>
            <a:ext cx="70512" cy="78416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399" name="Group 398"/>
          <p:cNvGrpSpPr/>
          <p:nvPr/>
        </p:nvGrpSpPr>
        <p:grpSpPr>
          <a:xfrm>
            <a:off x="2639341" y="5481876"/>
            <a:ext cx="117263" cy="312037"/>
            <a:chOff x="7765405" y="4449033"/>
            <a:chExt cx="113485" cy="286579"/>
          </a:xfrm>
        </p:grpSpPr>
        <p:cxnSp>
          <p:nvCxnSpPr>
            <p:cNvPr id="395" name="Straight Connector 394"/>
            <p:cNvCxnSpPr/>
            <p:nvPr/>
          </p:nvCxnSpPr>
          <p:spPr>
            <a:xfrm>
              <a:off x="7790378" y="4450846"/>
              <a:ext cx="0" cy="247033"/>
            </a:xfrm>
            <a:prstGeom prst="line">
              <a:avLst/>
            </a:prstGeom>
            <a:ln w="6350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Connector 395"/>
            <p:cNvCxnSpPr/>
            <p:nvPr/>
          </p:nvCxnSpPr>
          <p:spPr>
            <a:xfrm>
              <a:off x="7801752" y="4704652"/>
              <a:ext cx="18992" cy="30960"/>
            </a:xfrm>
            <a:prstGeom prst="line">
              <a:avLst/>
            </a:prstGeom>
            <a:ln w="6350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Straight Connector 396"/>
            <p:cNvCxnSpPr/>
            <p:nvPr/>
          </p:nvCxnSpPr>
          <p:spPr>
            <a:xfrm flipV="1">
              <a:off x="7765405" y="4704652"/>
              <a:ext cx="18992" cy="30960"/>
            </a:xfrm>
            <a:prstGeom prst="line">
              <a:avLst/>
            </a:prstGeom>
            <a:ln w="6350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Arrow Connector 397"/>
            <p:cNvCxnSpPr/>
            <p:nvPr/>
          </p:nvCxnSpPr>
          <p:spPr>
            <a:xfrm flipV="1">
              <a:off x="7878890" y="4449033"/>
              <a:ext cx="0" cy="255619"/>
            </a:xfrm>
            <a:prstGeom prst="straightConnector1">
              <a:avLst/>
            </a:prstGeom>
            <a:ln w="9525">
              <a:solidFill>
                <a:schemeClr val="accent1">
                  <a:lumMod val="60000"/>
                  <a:lumOff val="40000"/>
                </a:schemeClr>
              </a:solidFill>
              <a:headEnd type="none" w="sm" len="med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7" name="Group 336"/>
          <p:cNvGrpSpPr/>
          <p:nvPr/>
        </p:nvGrpSpPr>
        <p:grpSpPr>
          <a:xfrm>
            <a:off x="1339320" y="5787023"/>
            <a:ext cx="284609" cy="332667"/>
            <a:chOff x="8893697" y="4453974"/>
            <a:chExt cx="182142" cy="212898"/>
          </a:xfrm>
          <a:solidFill>
            <a:srgbClr val="92D050"/>
          </a:solidFill>
        </p:grpSpPr>
        <p:sp>
          <p:nvSpPr>
            <p:cNvPr id="338" name="Rectangle 337"/>
            <p:cNvSpPr/>
            <p:nvPr/>
          </p:nvSpPr>
          <p:spPr>
            <a:xfrm>
              <a:off x="8893697" y="4550466"/>
              <a:ext cx="182142" cy="116406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39" name="Oval 338"/>
            <p:cNvSpPr/>
            <p:nvPr/>
          </p:nvSpPr>
          <p:spPr>
            <a:xfrm>
              <a:off x="8893697" y="4453974"/>
              <a:ext cx="182142" cy="182142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523" name="TextBox 522"/>
          <p:cNvSpPr txBox="1"/>
          <p:nvPr/>
        </p:nvSpPr>
        <p:spPr>
          <a:xfrm flipH="1">
            <a:off x="5509730" y="5298035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 err="1">
                <a:solidFill>
                  <a:prstClr val="black"/>
                </a:solidFill>
                <a:latin typeface="Calibri" panose="020F0502020204030204"/>
              </a:rPr>
              <a:t>DSHm</a:t>
            </a:r>
            <a:endParaRPr lang="en-GB" sz="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24" name="TextBox 523"/>
          <p:cNvSpPr txBox="1"/>
          <p:nvPr/>
        </p:nvSpPr>
        <p:spPr>
          <a:xfrm flipH="1">
            <a:off x="1920014" y="5435393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>
                <a:solidFill>
                  <a:prstClr val="black"/>
                </a:solidFill>
                <a:latin typeface="Calibri" panose="020F0502020204030204"/>
              </a:rPr>
              <a:t>DFM</a:t>
            </a:r>
          </a:p>
        </p:txBody>
      </p:sp>
      <p:grpSp>
        <p:nvGrpSpPr>
          <p:cNvPr id="525" name="Group 524"/>
          <p:cNvGrpSpPr/>
          <p:nvPr/>
        </p:nvGrpSpPr>
        <p:grpSpPr>
          <a:xfrm>
            <a:off x="2817551" y="5893844"/>
            <a:ext cx="221480" cy="70965"/>
            <a:chOff x="7920225" y="3723877"/>
            <a:chExt cx="119829" cy="131828"/>
          </a:xfrm>
        </p:grpSpPr>
        <p:sp>
          <p:nvSpPr>
            <p:cNvPr id="526" name="Oval 525"/>
            <p:cNvSpPr/>
            <p:nvPr/>
          </p:nvSpPr>
          <p:spPr>
            <a:xfrm>
              <a:off x="7920225" y="3723878"/>
              <a:ext cx="45719" cy="129991"/>
            </a:xfrm>
            <a:prstGeom prst="ellipse">
              <a:avLst/>
            </a:prstGeom>
            <a:no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527" name="Oval 526"/>
            <p:cNvSpPr/>
            <p:nvPr/>
          </p:nvSpPr>
          <p:spPr>
            <a:xfrm>
              <a:off x="7943084" y="3725714"/>
              <a:ext cx="45719" cy="129991"/>
            </a:xfrm>
            <a:prstGeom prst="ellipse">
              <a:avLst/>
            </a:prstGeom>
            <a:no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528" name="Oval 527"/>
            <p:cNvSpPr/>
            <p:nvPr/>
          </p:nvSpPr>
          <p:spPr>
            <a:xfrm>
              <a:off x="7972688" y="3723877"/>
              <a:ext cx="45719" cy="129991"/>
            </a:xfrm>
            <a:prstGeom prst="ellipse">
              <a:avLst/>
            </a:prstGeom>
            <a:no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529" name="Oval 528"/>
            <p:cNvSpPr/>
            <p:nvPr/>
          </p:nvSpPr>
          <p:spPr>
            <a:xfrm>
              <a:off x="7994335" y="3723878"/>
              <a:ext cx="45719" cy="129991"/>
            </a:xfrm>
            <a:prstGeom prst="ellipse">
              <a:avLst/>
            </a:prstGeom>
            <a:no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439" name="Rectangle 438"/>
          <p:cNvSpPr/>
          <p:nvPr/>
        </p:nvSpPr>
        <p:spPr>
          <a:xfrm>
            <a:off x="10432481" y="3955131"/>
            <a:ext cx="716184" cy="438373"/>
          </a:xfrm>
          <a:prstGeom prst="rect">
            <a:avLst/>
          </a:prstGeom>
          <a:solidFill>
            <a:srgbClr val="FFC000"/>
          </a:solidFill>
          <a:ln w="635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40" name="Arc 439"/>
          <p:cNvSpPr/>
          <p:nvPr/>
        </p:nvSpPr>
        <p:spPr>
          <a:xfrm rot="5400000">
            <a:off x="10861458" y="3511787"/>
            <a:ext cx="545863" cy="545863"/>
          </a:xfrm>
          <a:prstGeom prst="arc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41" name="Rectangle 440"/>
          <p:cNvSpPr/>
          <p:nvPr/>
        </p:nvSpPr>
        <p:spPr>
          <a:xfrm>
            <a:off x="10556891" y="4051008"/>
            <a:ext cx="453088" cy="2611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42" name="Straight Connector 441"/>
          <p:cNvCxnSpPr>
            <a:endCxn id="443" idx="2"/>
          </p:cNvCxnSpPr>
          <p:nvPr/>
        </p:nvCxnSpPr>
        <p:spPr>
          <a:xfrm>
            <a:off x="10556891" y="4054285"/>
            <a:ext cx="576071" cy="3363"/>
          </a:xfrm>
          <a:prstGeom prst="line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43" name="Arc 442"/>
          <p:cNvSpPr/>
          <p:nvPr/>
        </p:nvSpPr>
        <p:spPr>
          <a:xfrm rot="5400000">
            <a:off x="10860033" y="3511787"/>
            <a:ext cx="545863" cy="545863"/>
          </a:xfrm>
          <a:prstGeom prst="arc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44" name="Rectangle 443"/>
          <p:cNvSpPr/>
          <p:nvPr/>
        </p:nvSpPr>
        <p:spPr>
          <a:xfrm>
            <a:off x="11323579" y="3496293"/>
            <a:ext cx="170216" cy="29982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45" name="Straight Arrow Connector 444"/>
          <p:cNvCxnSpPr/>
          <p:nvPr/>
        </p:nvCxnSpPr>
        <p:spPr>
          <a:xfrm flipH="1" flipV="1">
            <a:off x="11385680" y="3139071"/>
            <a:ext cx="3" cy="655363"/>
          </a:xfrm>
          <a:prstGeom prst="straightConnector1">
            <a:avLst/>
          </a:prstGeom>
          <a:ln w="12700">
            <a:solidFill>
              <a:schemeClr val="bg2">
                <a:lumMod val="20000"/>
                <a:lumOff val="80000"/>
              </a:schemeClr>
            </a:solidFill>
            <a:headEnd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6" name="Group 445"/>
          <p:cNvGrpSpPr/>
          <p:nvPr/>
        </p:nvGrpSpPr>
        <p:grpSpPr>
          <a:xfrm>
            <a:off x="11347805" y="3346566"/>
            <a:ext cx="69100" cy="66241"/>
            <a:chOff x="7156926" y="343515"/>
            <a:chExt cx="85539" cy="153801"/>
          </a:xfrm>
        </p:grpSpPr>
        <p:sp>
          <p:nvSpPr>
            <p:cNvPr id="447" name="Isosceles Triangle 446"/>
            <p:cNvSpPr/>
            <p:nvPr/>
          </p:nvSpPr>
          <p:spPr>
            <a:xfrm>
              <a:off x="7156926" y="419793"/>
              <a:ext cx="85539" cy="77523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448" name="Isosceles Triangle 447"/>
            <p:cNvSpPr/>
            <p:nvPr/>
          </p:nvSpPr>
          <p:spPr>
            <a:xfrm rot="10800000">
              <a:off x="7156926" y="343515"/>
              <a:ext cx="85539" cy="77523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450" name="Arc 449"/>
          <p:cNvSpPr/>
          <p:nvPr/>
        </p:nvSpPr>
        <p:spPr>
          <a:xfrm rot="5400000">
            <a:off x="10860033" y="3513893"/>
            <a:ext cx="545863" cy="545863"/>
          </a:xfrm>
          <a:prstGeom prst="arc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38" name="Straight Connector 437"/>
          <p:cNvCxnSpPr/>
          <p:nvPr/>
        </p:nvCxnSpPr>
        <p:spPr>
          <a:xfrm>
            <a:off x="9526972" y="4276525"/>
            <a:ext cx="905509" cy="0"/>
          </a:xfrm>
          <a:prstGeom prst="line">
            <a:avLst/>
          </a:prstGeom>
          <a:noFill/>
          <a:ln w="114300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01" name="Rectangle 400"/>
          <p:cNvSpPr/>
          <p:nvPr/>
        </p:nvSpPr>
        <p:spPr>
          <a:xfrm>
            <a:off x="8811073" y="3963939"/>
            <a:ext cx="716184" cy="435023"/>
          </a:xfrm>
          <a:prstGeom prst="rect">
            <a:avLst/>
          </a:prstGeom>
          <a:solidFill>
            <a:srgbClr val="FFC000"/>
          </a:solidFill>
          <a:ln w="635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17" name="Arc 416"/>
          <p:cNvSpPr/>
          <p:nvPr/>
        </p:nvSpPr>
        <p:spPr>
          <a:xfrm rot="5400000">
            <a:off x="9240051" y="3520595"/>
            <a:ext cx="545863" cy="545863"/>
          </a:xfrm>
          <a:prstGeom prst="arc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07" name="Straight Connector 406"/>
          <p:cNvCxnSpPr/>
          <p:nvPr/>
        </p:nvCxnSpPr>
        <p:spPr>
          <a:xfrm>
            <a:off x="7916586" y="4276525"/>
            <a:ext cx="905509" cy="0"/>
          </a:xfrm>
          <a:prstGeom prst="line">
            <a:avLst/>
          </a:prstGeom>
          <a:noFill/>
          <a:ln w="114300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513" name="Straight Connector 512"/>
          <p:cNvCxnSpPr/>
          <p:nvPr/>
        </p:nvCxnSpPr>
        <p:spPr>
          <a:xfrm>
            <a:off x="8811073" y="4183504"/>
            <a:ext cx="0" cy="187229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9" name="Straight Connector 408"/>
          <p:cNvCxnSpPr/>
          <p:nvPr/>
        </p:nvCxnSpPr>
        <p:spPr>
          <a:xfrm>
            <a:off x="7910136" y="4276525"/>
            <a:ext cx="3093585" cy="0"/>
          </a:xfrm>
          <a:prstGeom prst="line">
            <a:avLst/>
          </a:prstGeom>
          <a:noFill/>
          <a:ln w="635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13" name="Rectangle 412"/>
          <p:cNvSpPr/>
          <p:nvPr/>
        </p:nvSpPr>
        <p:spPr>
          <a:xfrm>
            <a:off x="8935484" y="4059816"/>
            <a:ext cx="453088" cy="2611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14" name="Straight Connector 413"/>
          <p:cNvCxnSpPr>
            <a:endCxn id="418" idx="2"/>
          </p:cNvCxnSpPr>
          <p:nvPr/>
        </p:nvCxnSpPr>
        <p:spPr>
          <a:xfrm>
            <a:off x="8935485" y="4063093"/>
            <a:ext cx="576071" cy="3363"/>
          </a:xfrm>
          <a:prstGeom prst="line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18" name="Arc 417"/>
          <p:cNvSpPr/>
          <p:nvPr/>
        </p:nvSpPr>
        <p:spPr>
          <a:xfrm rot="5400000">
            <a:off x="9238625" y="3520595"/>
            <a:ext cx="545863" cy="545863"/>
          </a:xfrm>
          <a:prstGeom prst="arc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20" name="Rectangle 419"/>
          <p:cNvSpPr/>
          <p:nvPr/>
        </p:nvSpPr>
        <p:spPr>
          <a:xfrm>
            <a:off x="9702171" y="3505101"/>
            <a:ext cx="170216" cy="29982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22" name="Straight Arrow Connector 421"/>
          <p:cNvCxnSpPr/>
          <p:nvPr/>
        </p:nvCxnSpPr>
        <p:spPr>
          <a:xfrm flipH="1" flipV="1">
            <a:off x="9764272" y="3147879"/>
            <a:ext cx="3" cy="655363"/>
          </a:xfrm>
          <a:prstGeom prst="straightConnector1">
            <a:avLst/>
          </a:prstGeom>
          <a:ln w="12700">
            <a:solidFill>
              <a:schemeClr val="bg2">
                <a:lumMod val="20000"/>
                <a:lumOff val="80000"/>
              </a:schemeClr>
            </a:solidFill>
            <a:headEnd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31" name="Group 430"/>
          <p:cNvGrpSpPr/>
          <p:nvPr/>
        </p:nvGrpSpPr>
        <p:grpSpPr>
          <a:xfrm>
            <a:off x="9726397" y="3355373"/>
            <a:ext cx="69100" cy="66241"/>
            <a:chOff x="7156926" y="343515"/>
            <a:chExt cx="85539" cy="153801"/>
          </a:xfrm>
        </p:grpSpPr>
        <p:sp>
          <p:nvSpPr>
            <p:cNvPr id="429" name="Isosceles Triangle 428"/>
            <p:cNvSpPr/>
            <p:nvPr/>
          </p:nvSpPr>
          <p:spPr>
            <a:xfrm>
              <a:off x="7156926" y="419793"/>
              <a:ext cx="85539" cy="77523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430" name="Isosceles Triangle 429"/>
            <p:cNvSpPr/>
            <p:nvPr/>
          </p:nvSpPr>
          <p:spPr>
            <a:xfrm rot="10800000">
              <a:off x="7156926" y="343515"/>
              <a:ext cx="85539" cy="77523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433" name="Freeform 432"/>
          <p:cNvSpPr/>
          <p:nvPr/>
        </p:nvSpPr>
        <p:spPr>
          <a:xfrm>
            <a:off x="8929524" y="4062791"/>
            <a:ext cx="603771" cy="213908"/>
          </a:xfrm>
          <a:custGeom>
            <a:avLst/>
            <a:gdLst>
              <a:gd name="connsiteX0" fmla="*/ 0 w 416719"/>
              <a:gd name="connsiteY0" fmla="*/ 147638 h 147638"/>
              <a:gd name="connsiteX1" fmla="*/ 114300 w 416719"/>
              <a:gd name="connsiteY1" fmla="*/ 119063 h 147638"/>
              <a:gd name="connsiteX2" fmla="*/ 204788 w 416719"/>
              <a:gd name="connsiteY2" fmla="*/ 21431 h 147638"/>
              <a:gd name="connsiteX3" fmla="*/ 416719 w 416719"/>
              <a:gd name="connsiteY3" fmla="*/ 0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719" h="147638">
                <a:moveTo>
                  <a:pt x="0" y="147638"/>
                </a:moveTo>
                <a:cubicBezTo>
                  <a:pt x="40084" y="143867"/>
                  <a:pt x="80169" y="140097"/>
                  <a:pt x="114300" y="119063"/>
                </a:cubicBezTo>
                <a:cubicBezTo>
                  <a:pt x="148431" y="98029"/>
                  <a:pt x="154385" y="41275"/>
                  <a:pt x="204788" y="21431"/>
                </a:cubicBezTo>
                <a:cubicBezTo>
                  <a:pt x="255191" y="1587"/>
                  <a:pt x="335955" y="793"/>
                  <a:pt x="416719" y="0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34" name="Arc 433"/>
          <p:cNvSpPr/>
          <p:nvPr/>
        </p:nvSpPr>
        <p:spPr>
          <a:xfrm rot="5400000">
            <a:off x="9238625" y="3522701"/>
            <a:ext cx="545863" cy="545863"/>
          </a:xfrm>
          <a:prstGeom prst="arc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37" name="Rectangle 436"/>
          <p:cNvSpPr/>
          <p:nvPr/>
        </p:nvSpPr>
        <p:spPr>
          <a:xfrm>
            <a:off x="9445940" y="4042649"/>
            <a:ext cx="91635" cy="4797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49" name="Freeform 448"/>
          <p:cNvSpPr/>
          <p:nvPr/>
        </p:nvSpPr>
        <p:spPr>
          <a:xfrm>
            <a:off x="10550932" y="4053983"/>
            <a:ext cx="603771" cy="213908"/>
          </a:xfrm>
          <a:custGeom>
            <a:avLst/>
            <a:gdLst>
              <a:gd name="connsiteX0" fmla="*/ 0 w 416719"/>
              <a:gd name="connsiteY0" fmla="*/ 147638 h 147638"/>
              <a:gd name="connsiteX1" fmla="*/ 114300 w 416719"/>
              <a:gd name="connsiteY1" fmla="*/ 119063 h 147638"/>
              <a:gd name="connsiteX2" fmla="*/ 204788 w 416719"/>
              <a:gd name="connsiteY2" fmla="*/ 21431 h 147638"/>
              <a:gd name="connsiteX3" fmla="*/ 416719 w 416719"/>
              <a:gd name="connsiteY3" fmla="*/ 0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719" h="147638">
                <a:moveTo>
                  <a:pt x="0" y="147638"/>
                </a:moveTo>
                <a:cubicBezTo>
                  <a:pt x="40084" y="143867"/>
                  <a:pt x="80169" y="140097"/>
                  <a:pt x="114300" y="119063"/>
                </a:cubicBezTo>
                <a:cubicBezTo>
                  <a:pt x="148431" y="98029"/>
                  <a:pt x="154385" y="41275"/>
                  <a:pt x="204788" y="21431"/>
                </a:cubicBezTo>
                <a:cubicBezTo>
                  <a:pt x="255191" y="1587"/>
                  <a:pt x="335955" y="793"/>
                  <a:pt x="416719" y="0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51" name="Rectangle 450"/>
          <p:cNvSpPr/>
          <p:nvPr/>
        </p:nvSpPr>
        <p:spPr>
          <a:xfrm>
            <a:off x="11067348" y="4033842"/>
            <a:ext cx="91635" cy="4797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57" name="Straight Connector 456"/>
          <p:cNvCxnSpPr>
            <a:stCxn id="455" idx="0"/>
          </p:cNvCxnSpPr>
          <p:nvPr/>
        </p:nvCxnSpPr>
        <p:spPr>
          <a:xfrm flipV="1">
            <a:off x="12001358" y="3214380"/>
            <a:ext cx="1" cy="396989"/>
          </a:xfrm>
          <a:prstGeom prst="line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  <a:tailEnd type="triangle" w="sm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501" name="TextBox 500"/>
          <p:cNvSpPr txBox="1"/>
          <p:nvPr/>
        </p:nvSpPr>
        <p:spPr>
          <a:xfrm>
            <a:off x="9787419" y="3459159"/>
            <a:ext cx="545342" cy="297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2 x 18 kA</a:t>
            </a:r>
          </a:p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2 x 13 kA</a:t>
            </a:r>
          </a:p>
        </p:txBody>
      </p:sp>
      <p:sp>
        <p:nvSpPr>
          <p:cNvPr id="502" name="TextBox 501"/>
          <p:cNvSpPr txBox="1"/>
          <p:nvPr/>
        </p:nvSpPr>
        <p:spPr>
          <a:xfrm>
            <a:off x="11416903" y="3462344"/>
            <a:ext cx="545342" cy="297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3 x 7 kA</a:t>
            </a:r>
          </a:p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12 x 2 kA</a:t>
            </a:r>
          </a:p>
        </p:txBody>
      </p:sp>
      <p:sp>
        <p:nvSpPr>
          <p:cNvPr id="531" name="TextBox 530"/>
          <p:cNvSpPr txBox="1"/>
          <p:nvPr/>
        </p:nvSpPr>
        <p:spPr>
          <a:xfrm flipH="1">
            <a:off x="8699643" y="3770593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>
                <a:solidFill>
                  <a:prstClr val="black"/>
                </a:solidFill>
                <a:latin typeface="Calibri" panose="020F0502020204030204"/>
              </a:rPr>
              <a:t>DFHx1</a:t>
            </a:r>
          </a:p>
        </p:txBody>
      </p:sp>
      <p:sp>
        <p:nvSpPr>
          <p:cNvPr id="533" name="TextBox 532"/>
          <p:cNvSpPr txBox="1"/>
          <p:nvPr/>
        </p:nvSpPr>
        <p:spPr>
          <a:xfrm flipH="1">
            <a:off x="10307791" y="3753605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>
                <a:solidFill>
                  <a:prstClr val="black"/>
                </a:solidFill>
                <a:latin typeface="Calibri" panose="020F0502020204030204"/>
              </a:rPr>
              <a:t>DFHx2</a:t>
            </a:r>
          </a:p>
        </p:txBody>
      </p:sp>
      <p:sp>
        <p:nvSpPr>
          <p:cNvPr id="465" name="Rectangle 464"/>
          <p:cNvSpPr/>
          <p:nvPr/>
        </p:nvSpPr>
        <p:spPr>
          <a:xfrm flipH="1">
            <a:off x="4547657" y="3914915"/>
            <a:ext cx="814047" cy="498275"/>
          </a:xfrm>
          <a:prstGeom prst="rect">
            <a:avLst/>
          </a:prstGeom>
          <a:solidFill>
            <a:srgbClr val="E8C7F5"/>
          </a:solidFill>
          <a:ln w="31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66" name="Arc 465"/>
          <p:cNvSpPr/>
          <p:nvPr/>
        </p:nvSpPr>
        <p:spPr>
          <a:xfrm rot="16200000" flipH="1">
            <a:off x="4253658" y="3410989"/>
            <a:ext cx="620452" cy="620451"/>
          </a:xfrm>
          <a:prstGeom prst="arc">
            <a:avLst/>
          </a:prstGeom>
          <a:noFill/>
          <a:ln w="76200">
            <a:solidFill>
              <a:srgbClr val="A365D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67" name="Rectangle 466"/>
          <p:cNvSpPr/>
          <p:nvPr/>
        </p:nvSpPr>
        <p:spPr>
          <a:xfrm flipH="1">
            <a:off x="4705293" y="4023893"/>
            <a:ext cx="515000" cy="29686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68" name="Straight Connector 467"/>
          <p:cNvCxnSpPr>
            <a:endCxn id="469" idx="2"/>
          </p:cNvCxnSpPr>
          <p:nvPr/>
        </p:nvCxnSpPr>
        <p:spPr>
          <a:xfrm flipH="1">
            <a:off x="4553012" y="4030659"/>
            <a:ext cx="654787" cy="3823"/>
          </a:xfrm>
          <a:prstGeom prst="line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69" name="Arc 468"/>
          <p:cNvSpPr/>
          <p:nvPr/>
        </p:nvSpPr>
        <p:spPr>
          <a:xfrm rot="16200000" flipH="1">
            <a:off x="4242786" y="3414029"/>
            <a:ext cx="620452" cy="620451"/>
          </a:xfrm>
          <a:prstGeom prst="arc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70" name="Rectangle 469"/>
          <p:cNvSpPr/>
          <p:nvPr/>
        </p:nvSpPr>
        <p:spPr>
          <a:xfrm flipH="1">
            <a:off x="4155368" y="3393379"/>
            <a:ext cx="193475" cy="34079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71" name="Straight Arrow Connector 470"/>
          <p:cNvCxnSpPr/>
          <p:nvPr/>
        </p:nvCxnSpPr>
        <p:spPr>
          <a:xfrm flipV="1">
            <a:off x="4278253" y="2987343"/>
            <a:ext cx="3" cy="744916"/>
          </a:xfrm>
          <a:prstGeom prst="straightConnector1">
            <a:avLst/>
          </a:prstGeom>
          <a:ln w="12700">
            <a:solidFill>
              <a:schemeClr val="bg2">
                <a:lumMod val="20000"/>
                <a:lumOff val="80000"/>
              </a:schemeClr>
            </a:solidFill>
            <a:headEnd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6" name="Isosceles Triangle 495"/>
          <p:cNvSpPr/>
          <p:nvPr/>
        </p:nvSpPr>
        <p:spPr>
          <a:xfrm flipH="1">
            <a:off x="4242766" y="3260533"/>
            <a:ext cx="78541" cy="37951"/>
          </a:xfrm>
          <a:prstGeom prst="triangl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97" name="Isosceles Triangle 496"/>
          <p:cNvSpPr/>
          <p:nvPr/>
        </p:nvSpPr>
        <p:spPr>
          <a:xfrm rot="10800000" flipH="1">
            <a:off x="4242766" y="3223191"/>
            <a:ext cx="78541" cy="37951"/>
          </a:xfrm>
          <a:prstGeom prst="triangl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73" name="Arc 472"/>
          <p:cNvSpPr/>
          <p:nvPr/>
        </p:nvSpPr>
        <p:spPr>
          <a:xfrm rot="16200000" flipH="1">
            <a:off x="4239802" y="3413383"/>
            <a:ext cx="620452" cy="620451"/>
          </a:xfrm>
          <a:prstGeom prst="arc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74" name="Straight Connector 473"/>
          <p:cNvCxnSpPr/>
          <p:nvPr/>
        </p:nvCxnSpPr>
        <p:spPr>
          <a:xfrm flipH="1">
            <a:off x="5361703" y="4280225"/>
            <a:ext cx="1029240" cy="0"/>
          </a:xfrm>
          <a:prstGeom prst="line">
            <a:avLst/>
          </a:prstGeom>
          <a:noFill/>
          <a:ln w="114300">
            <a:solidFill>
              <a:srgbClr val="A365D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5370355" y="4186611"/>
            <a:ext cx="0" cy="187229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8" name="Straight Connector 477"/>
          <p:cNvCxnSpPr/>
          <p:nvPr/>
        </p:nvCxnSpPr>
        <p:spPr>
          <a:xfrm flipH="1">
            <a:off x="4712410" y="4277119"/>
            <a:ext cx="1678533" cy="0"/>
          </a:xfrm>
          <a:prstGeom prst="line">
            <a:avLst/>
          </a:prstGeom>
          <a:noFill/>
          <a:ln w="635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89" name="Freeform 488"/>
          <p:cNvSpPr/>
          <p:nvPr/>
        </p:nvSpPr>
        <p:spPr>
          <a:xfrm flipH="1">
            <a:off x="4540793" y="4027274"/>
            <a:ext cx="686272" cy="243137"/>
          </a:xfrm>
          <a:custGeom>
            <a:avLst/>
            <a:gdLst>
              <a:gd name="connsiteX0" fmla="*/ 0 w 416719"/>
              <a:gd name="connsiteY0" fmla="*/ 147638 h 147638"/>
              <a:gd name="connsiteX1" fmla="*/ 114300 w 416719"/>
              <a:gd name="connsiteY1" fmla="*/ 119063 h 147638"/>
              <a:gd name="connsiteX2" fmla="*/ 204788 w 416719"/>
              <a:gd name="connsiteY2" fmla="*/ 21431 h 147638"/>
              <a:gd name="connsiteX3" fmla="*/ 416719 w 416719"/>
              <a:gd name="connsiteY3" fmla="*/ 0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719" h="147638">
                <a:moveTo>
                  <a:pt x="0" y="147638"/>
                </a:moveTo>
                <a:cubicBezTo>
                  <a:pt x="40084" y="143867"/>
                  <a:pt x="80169" y="140097"/>
                  <a:pt x="114300" y="119063"/>
                </a:cubicBezTo>
                <a:cubicBezTo>
                  <a:pt x="148431" y="98029"/>
                  <a:pt x="154385" y="41275"/>
                  <a:pt x="204788" y="21431"/>
                </a:cubicBezTo>
                <a:cubicBezTo>
                  <a:pt x="255191" y="1587"/>
                  <a:pt x="335955" y="793"/>
                  <a:pt x="416719" y="0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90" name="Rectangle 489"/>
          <p:cNvSpPr/>
          <p:nvPr/>
        </p:nvSpPr>
        <p:spPr>
          <a:xfrm flipH="1">
            <a:off x="4535930" y="4004380"/>
            <a:ext cx="104156" cy="54533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91" name="Arc 490"/>
          <p:cNvSpPr/>
          <p:nvPr/>
        </p:nvSpPr>
        <p:spPr>
          <a:xfrm rot="16200000" flipH="1">
            <a:off x="3578450" y="2771242"/>
            <a:ext cx="1505877" cy="1505876"/>
          </a:xfrm>
          <a:prstGeom prst="arc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92" name="Straight Connector 491"/>
          <p:cNvCxnSpPr>
            <a:stCxn id="491" idx="0"/>
          </p:cNvCxnSpPr>
          <p:nvPr/>
        </p:nvCxnSpPr>
        <p:spPr>
          <a:xfrm flipH="1" flipV="1">
            <a:off x="3578449" y="3072943"/>
            <a:ext cx="1" cy="451237"/>
          </a:xfrm>
          <a:prstGeom prst="line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  <a:tailEnd type="triangle" w="sm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503" name="TextBox 502"/>
          <p:cNvSpPr txBox="1"/>
          <p:nvPr/>
        </p:nvSpPr>
        <p:spPr>
          <a:xfrm>
            <a:off x="4255537" y="3356434"/>
            <a:ext cx="569387" cy="297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2 x 13 kA</a:t>
            </a:r>
          </a:p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8 x 0.6 kA</a:t>
            </a:r>
          </a:p>
        </p:txBody>
      </p:sp>
      <p:sp>
        <p:nvSpPr>
          <p:cNvPr id="534" name="TextBox 533"/>
          <p:cNvSpPr txBox="1"/>
          <p:nvPr/>
        </p:nvSpPr>
        <p:spPr>
          <a:xfrm flipH="1">
            <a:off x="4800908" y="3697343"/>
            <a:ext cx="4427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 err="1">
                <a:solidFill>
                  <a:prstClr val="black"/>
                </a:solidFill>
                <a:latin typeface="Calibri" panose="020F0502020204030204"/>
              </a:rPr>
              <a:t>DFHm</a:t>
            </a:r>
            <a:endParaRPr lang="en-GB" sz="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36" name="TextBox 535"/>
          <p:cNvSpPr txBox="1"/>
          <p:nvPr/>
        </p:nvSpPr>
        <p:spPr>
          <a:xfrm flipH="1">
            <a:off x="3670260" y="3712939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HTS</a:t>
            </a:r>
          </a:p>
        </p:txBody>
      </p:sp>
      <p:cxnSp>
        <p:nvCxnSpPr>
          <p:cNvPr id="537" name="Straight Connector 536"/>
          <p:cNvCxnSpPr/>
          <p:nvPr/>
        </p:nvCxnSpPr>
        <p:spPr>
          <a:xfrm>
            <a:off x="4051097" y="3886470"/>
            <a:ext cx="258697" cy="36469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2" name="TextBox 541"/>
          <p:cNvSpPr txBox="1"/>
          <p:nvPr/>
        </p:nvSpPr>
        <p:spPr>
          <a:xfrm flipH="1">
            <a:off x="4995309" y="4393208"/>
            <a:ext cx="4122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MgB</a:t>
            </a:r>
            <a:r>
              <a:rPr lang="en-GB" sz="800" baseline="-25000" dirty="0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2</a:t>
            </a:r>
            <a:endParaRPr lang="en-GB" sz="800" dirty="0">
              <a:solidFill>
                <a:srgbClr val="5A5A5A">
                  <a:lumMod val="75000"/>
                </a:srgbClr>
              </a:solidFill>
              <a:latin typeface="Calibri" panose="020F0502020204030204"/>
            </a:endParaRPr>
          </a:p>
        </p:txBody>
      </p:sp>
      <p:cxnSp>
        <p:nvCxnSpPr>
          <p:cNvPr id="543" name="Straight Connector 542"/>
          <p:cNvCxnSpPr>
            <a:stCxn id="542" idx="0"/>
            <a:endCxn id="489" idx="0"/>
          </p:cNvCxnSpPr>
          <p:nvPr/>
        </p:nvCxnSpPr>
        <p:spPr>
          <a:xfrm flipH="1" flipV="1">
            <a:off x="5227065" y="4270411"/>
            <a:ext cx="52264" cy="12279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4" name="Freeform 343"/>
          <p:cNvSpPr/>
          <p:nvPr/>
        </p:nvSpPr>
        <p:spPr>
          <a:xfrm>
            <a:off x="6379217" y="4258986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508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47" name="Freeform 346"/>
          <p:cNvSpPr/>
          <p:nvPr/>
        </p:nvSpPr>
        <p:spPr>
          <a:xfrm>
            <a:off x="6383881" y="4258986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264" name="Group 263"/>
          <p:cNvGrpSpPr>
            <a:grpSpLocks noChangeAspect="1"/>
          </p:cNvGrpSpPr>
          <p:nvPr/>
        </p:nvGrpSpPr>
        <p:grpSpPr>
          <a:xfrm>
            <a:off x="4688948" y="3748545"/>
            <a:ext cx="145069" cy="257457"/>
            <a:chOff x="5403127" y="2257492"/>
            <a:chExt cx="306029" cy="543137"/>
          </a:xfrm>
        </p:grpSpPr>
        <p:grpSp>
          <p:nvGrpSpPr>
            <p:cNvPr id="265" name="Group 264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272" name="Straight Connector 271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73" name="Straight Connector 272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274" name="Freeform 273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275" name="Straight Connector 274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269" name="Straight Connector 268"/>
            <p:cNvCxnSpPr/>
            <p:nvPr/>
          </p:nvCxnSpPr>
          <p:spPr>
            <a:xfrm flipV="1">
              <a:off x="5556136" y="2384187"/>
              <a:ext cx="0" cy="416442"/>
            </a:xfrm>
            <a:prstGeom prst="line">
              <a:avLst/>
            </a:prstGeom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6" name="Group 275"/>
          <p:cNvGrpSpPr>
            <a:grpSpLocks noChangeAspect="1"/>
          </p:cNvGrpSpPr>
          <p:nvPr/>
        </p:nvGrpSpPr>
        <p:grpSpPr>
          <a:xfrm>
            <a:off x="5727745" y="3949510"/>
            <a:ext cx="237768" cy="257457"/>
            <a:chOff x="5398345" y="2257492"/>
            <a:chExt cx="501582" cy="543137"/>
          </a:xfrm>
        </p:grpSpPr>
        <p:grpSp>
          <p:nvGrpSpPr>
            <p:cNvPr id="277" name="Group 276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296" name="Straight Connector 295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8" name="Straight Connector 297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300" name="Freeform 299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301" name="Straight Connector 300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278" name="Group 277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279" name="Group 278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281" name="Straight Connector 280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2" name="Oval 281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 defTabSz="609585"/>
                  <a:r>
                    <a:rPr lang="en-GB" sz="533" dirty="0">
                      <a:solidFill>
                        <a:srgbClr val="C00000"/>
                      </a:solidFill>
                      <a:latin typeface="Arial"/>
                    </a:rPr>
                    <a:t>PT</a:t>
                  </a:r>
                </a:p>
              </p:txBody>
            </p:sp>
            <p:cxnSp>
              <p:nvCxnSpPr>
                <p:cNvPr id="283" name="Straight Connector 282"/>
                <p:cNvCxnSpPr>
                  <a:stCxn id="282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0" name="Straight Connector 279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ln w="63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02" name="Group 301"/>
          <p:cNvGrpSpPr>
            <a:grpSpLocks noChangeAspect="1"/>
          </p:cNvGrpSpPr>
          <p:nvPr/>
        </p:nvGrpSpPr>
        <p:grpSpPr>
          <a:xfrm>
            <a:off x="3422959" y="5346046"/>
            <a:ext cx="237768" cy="257457"/>
            <a:chOff x="5398345" y="2257492"/>
            <a:chExt cx="501582" cy="543137"/>
          </a:xfrm>
        </p:grpSpPr>
        <p:grpSp>
          <p:nvGrpSpPr>
            <p:cNvPr id="303" name="Group 302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334" name="Straight Connector 333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35" name="Straight Connector 334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368" name="Freeform 367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372" name="Straight Connector 371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07" name="Group 306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308" name="Group 307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311" name="Straight Connector 310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7" name="Oval 316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 defTabSz="609585"/>
                  <a:r>
                    <a:rPr lang="en-GB" sz="533" dirty="0">
                      <a:solidFill>
                        <a:srgbClr val="C00000"/>
                      </a:solidFill>
                      <a:latin typeface="Arial"/>
                    </a:rPr>
                    <a:t>PT</a:t>
                  </a:r>
                </a:p>
              </p:txBody>
            </p:sp>
            <p:cxnSp>
              <p:nvCxnSpPr>
                <p:cNvPr id="328" name="Straight Connector 327"/>
                <p:cNvCxnSpPr>
                  <a:stCxn id="317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0" name="Straight Connector 309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ln w="63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7" name="Group 376"/>
          <p:cNvGrpSpPr>
            <a:grpSpLocks noChangeAspect="1"/>
          </p:cNvGrpSpPr>
          <p:nvPr/>
        </p:nvGrpSpPr>
        <p:grpSpPr>
          <a:xfrm>
            <a:off x="2281459" y="5355122"/>
            <a:ext cx="237768" cy="257457"/>
            <a:chOff x="5398345" y="2257492"/>
            <a:chExt cx="501582" cy="543137"/>
          </a:xfrm>
        </p:grpSpPr>
        <p:grpSp>
          <p:nvGrpSpPr>
            <p:cNvPr id="379" name="Group 378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405" name="Straight Connector 404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3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6" name="Straight Connector 405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3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408" name="Freeform 407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3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411" name="Straight Connector 410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3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85" name="Group 384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386" name="Group 385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402" name="Straight Connector 401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ln w="6350"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3" name="Oval 402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 defTabSz="609585"/>
                  <a:r>
                    <a:rPr lang="en-GB" sz="533" dirty="0">
                      <a:solidFill>
                        <a:srgbClr val="C00000"/>
                      </a:solidFill>
                      <a:latin typeface="Arial"/>
                    </a:rPr>
                    <a:t>PT</a:t>
                  </a:r>
                </a:p>
              </p:txBody>
            </p:sp>
            <p:cxnSp>
              <p:nvCxnSpPr>
                <p:cNvPr id="404" name="Straight Connector 403"/>
                <p:cNvCxnSpPr>
                  <a:stCxn id="403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ln w="6350"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7" name="Straight Connector 386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ln w="6350"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2" name="Group 411"/>
          <p:cNvGrpSpPr>
            <a:grpSpLocks noChangeAspect="1"/>
          </p:cNvGrpSpPr>
          <p:nvPr/>
        </p:nvGrpSpPr>
        <p:grpSpPr>
          <a:xfrm>
            <a:off x="10397321" y="5457340"/>
            <a:ext cx="237768" cy="257457"/>
            <a:chOff x="5398345" y="2257492"/>
            <a:chExt cx="501582" cy="543137"/>
          </a:xfrm>
        </p:grpSpPr>
        <p:grpSp>
          <p:nvGrpSpPr>
            <p:cNvPr id="415" name="Group 414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426" name="Straight Connector 425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7" name="Straight Connector 426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428" name="Freeform 427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432" name="Straight Connector 431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416" name="Group 415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419" name="Group 418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423" name="Straight Connector 422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4" name="Oval 423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 defTabSz="609585"/>
                  <a:r>
                    <a:rPr lang="en-GB" sz="533" dirty="0">
                      <a:solidFill>
                        <a:srgbClr val="C00000"/>
                      </a:solidFill>
                      <a:latin typeface="Arial"/>
                    </a:rPr>
                    <a:t>PT</a:t>
                  </a:r>
                </a:p>
              </p:txBody>
            </p:sp>
            <p:cxnSp>
              <p:nvCxnSpPr>
                <p:cNvPr id="425" name="Straight Connector 424"/>
                <p:cNvCxnSpPr>
                  <a:stCxn id="424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21" name="Straight Connector 420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ln w="63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5" name="Group 434"/>
          <p:cNvGrpSpPr>
            <a:grpSpLocks noChangeAspect="1"/>
          </p:cNvGrpSpPr>
          <p:nvPr/>
        </p:nvGrpSpPr>
        <p:grpSpPr>
          <a:xfrm>
            <a:off x="8140784" y="5658294"/>
            <a:ext cx="237768" cy="257457"/>
            <a:chOff x="5398345" y="2257492"/>
            <a:chExt cx="501582" cy="543137"/>
          </a:xfrm>
        </p:grpSpPr>
        <p:grpSp>
          <p:nvGrpSpPr>
            <p:cNvPr id="436" name="Group 435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461" name="Straight Connector 460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62" name="Straight Connector 461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464" name="Freeform 463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475" name="Straight Connector 474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452" name="Group 451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453" name="Group 452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456" name="Straight Connector 455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8" name="Oval 457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 defTabSz="609585"/>
                  <a:r>
                    <a:rPr lang="en-GB" sz="533" dirty="0">
                      <a:solidFill>
                        <a:srgbClr val="C00000"/>
                      </a:solidFill>
                      <a:latin typeface="Arial"/>
                    </a:rPr>
                    <a:t>PT</a:t>
                  </a:r>
                </a:p>
              </p:txBody>
            </p:sp>
            <p:cxnSp>
              <p:nvCxnSpPr>
                <p:cNvPr id="459" name="Straight Connector 458"/>
                <p:cNvCxnSpPr>
                  <a:stCxn id="458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54" name="Straight Connector 453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ln w="63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76" name="Group 475"/>
          <p:cNvGrpSpPr>
            <a:grpSpLocks noChangeAspect="1"/>
          </p:cNvGrpSpPr>
          <p:nvPr/>
        </p:nvGrpSpPr>
        <p:grpSpPr>
          <a:xfrm>
            <a:off x="8332805" y="3930993"/>
            <a:ext cx="237768" cy="257457"/>
            <a:chOff x="5398345" y="2257492"/>
            <a:chExt cx="501582" cy="543137"/>
          </a:xfrm>
        </p:grpSpPr>
        <p:grpSp>
          <p:nvGrpSpPr>
            <p:cNvPr id="477" name="Group 476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486" name="Straight Connector 485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87" name="Straight Connector 486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488" name="Freeform 487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494" name="Straight Connector 493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479" name="Group 478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480" name="Group 479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482" name="Straight Connector 481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3" name="Oval 482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 defTabSz="609585"/>
                  <a:r>
                    <a:rPr lang="en-GB" sz="533" dirty="0">
                      <a:solidFill>
                        <a:srgbClr val="C00000"/>
                      </a:solidFill>
                      <a:latin typeface="Arial"/>
                    </a:rPr>
                    <a:t>PT</a:t>
                  </a:r>
                </a:p>
              </p:txBody>
            </p:sp>
            <p:cxnSp>
              <p:nvCxnSpPr>
                <p:cNvPr id="484" name="Straight Connector 483"/>
                <p:cNvCxnSpPr>
                  <a:stCxn id="483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1" name="Straight Connector 480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ln w="63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95" name="Group 494"/>
          <p:cNvGrpSpPr>
            <a:grpSpLocks noChangeAspect="1"/>
          </p:cNvGrpSpPr>
          <p:nvPr/>
        </p:nvGrpSpPr>
        <p:grpSpPr>
          <a:xfrm>
            <a:off x="9298493" y="3702065"/>
            <a:ext cx="237768" cy="257457"/>
            <a:chOff x="5398345" y="2257492"/>
            <a:chExt cx="501582" cy="543137"/>
          </a:xfrm>
        </p:grpSpPr>
        <p:grpSp>
          <p:nvGrpSpPr>
            <p:cNvPr id="498" name="Group 497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509" name="Straight Connector 508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10" name="Straight Connector 509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511" name="Freeform 510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512" name="Straight Connector 511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499" name="Group 498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504" name="Group 503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506" name="Straight Connector 505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7" name="Oval 506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 defTabSz="609585"/>
                  <a:r>
                    <a:rPr lang="en-GB" sz="533" dirty="0">
                      <a:solidFill>
                        <a:srgbClr val="C00000"/>
                      </a:solidFill>
                      <a:latin typeface="Arial"/>
                    </a:rPr>
                    <a:t>PT</a:t>
                  </a:r>
                </a:p>
              </p:txBody>
            </p:sp>
            <p:cxnSp>
              <p:nvCxnSpPr>
                <p:cNvPr id="508" name="Straight Connector 507"/>
                <p:cNvCxnSpPr>
                  <a:stCxn id="507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5" name="Straight Connector 504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ln w="63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85" name="Straight Connector 484"/>
          <p:cNvCxnSpPr/>
          <p:nvPr/>
        </p:nvCxnSpPr>
        <p:spPr>
          <a:xfrm flipH="1">
            <a:off x="5220294" y="4280225"/>
            <a:ext cx="1170649" cy="0"/>
          </a:xfrm>
          <a:prstGeom prst="line">
            <a:avLst/>
          </a:pr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10" name="Straight Connector 409"/>
          <p:cNvCxnSpPr/>
          <p:nvPr/>
        </p:nvCxnSpPr>
        <p:spPr>
          <a:xfrm>
            <a:off x="7910135" y="4276525"/>
            <a:ext cx="2721669" cy="0"/>
          </a:xfrm>
          <a:prstGeom prst="line">
            <a:avLst/>
          </a:pr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2" name="Arc 11"/>
          <p:cNvSpPr/>
          <p:nvPr/>
        </p:nvSpPr>
        <p:spPr>
          <a:xfrm rot="18900000">
            <a:off x="2518543" y="5397944"/>
            <a:ext cx="316067" cy="316067"/>
          </a:xfrm>
          <a:prstGeom prst="arc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517" name="Arc 516"/>
          <p:cNvSpPr/>
          <p:nvPr/>
        </p:nvSpPr>
        <p:spPr>
          <a:xfrm rot="18900000">
            <a:off x="9738151" y="5424605"/>
            <a:ext cx="316067" cy="316067"/>
          </a:xfrm>
          <a:prstGeom prst="arc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46" name="TextBox 245"/>
          <p:cNvSpPr txBox="1"/>
          <p:nvPr/>
        </p:nvSpPr>
        <p:spPr>
          <a:xfrm flipH="1">
            <a:off x="7513052" y="5152487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LHC tunnel</a:t>
            </a:r>
          </a:p>
        </p:txBody>
      </p:sp>
      <p:sp>
        <p:nvSpPr>
          <p:cNvPr id="518" name="TextBox 517"/>
          <p:cNvSpPr txBox="1"/>
          <p:nvPr/>
        </p:nvSpPr>
        <p:spPr>
          <a:xfrm flipH="1">
            <a:off x="7518406" y="4511276"/>
            <a:ext cx="9492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UR: Service tunnel</a:t>
            </a:r>
          </a:p>
        </p:txBody>
      </p:sp>
      <p:cxnSp>
        <p:nvCxnSpPr>
          <p:cNvPr id="521" name="Straight Connector 520"/>
          <p:cNvCxnSpPr/>
          <p:nvPr/>
        </p:nvCxnSpPr>
        <p:spPr>
          <a:xfrm>
            <a:off x="4321307" y="4267891"/>
            <a:ext cx="242576" cy="0"/>
          </a:xfrm>
          <a:prstGeom prst="line">
            <a:avLst/>
          </a:prstGeom>
          <a:noFill/>
          <a:ln w="88900">
            <a:solidFill>
              <a:srgbClr val="DAC1E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93" name="Straight Connector 492"/>
          <p:cNvCxnSpPr/>
          <p:nvPr/>
        </p:nvCxnSpPr>
        <p:spPr>
          <a:xfrm>
            <a:off x="4321568" y="4277223"/>
            <a:ext cx="552541" cy="0"/>
          </a:xfrm>
          <a:prstGeom prst="line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539" name="Straight Connector 538"/>
          <p:cNvCxnSpPr>
            <a:stCxn id="538" idx="2"/>
          </p:cNvCxnSpPr>
          <p:nvPr/>
        </p:nvCxnSpPr>
        <p:spPr>
          <a:xfrm flipH="1">
            <a:off x="11113165" y="4267607"/>
            <a:ext cx="230144" cy="0"/>
          </a:xfrm>
          <a:prstGeom prst="line">
            <a:avLst/>
          </a:prstGeom>
          <a:noFill/>
          <a:ln w="889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60" name="Straight Connector 459"/>
          <p:cNvCxnSpPr>
            <a:stCxn id="455" idx="2"/>
          </p:cNvCxnSpPr>
          <p:nvPr/>
        </p:nvCxnSpPr>
        <p:spPr>
          <a:xfrm flipH="1">
            <a:off x="10852819" y="4273792"/>
            <a:ext cx="486116" cy="0"/>
          </a:xfrm>
          <a:prstGeom prst="line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55" name="Arc 454"/>
          <p:cNvSpPr/>
          <p:nvPr/>
        </p:nvSpPr>
        <p:spPr>
          <a:xfrm rot="5400000">
            <a:off x="10676514" y="2948949"/>
            <a:ext cx="1324844" cy="1324844"/>
          </a:xfrm>
          <a:prstGeom prst="arc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541" name="Group 540"/>
          <p:cNvGrpSpPr>
            <a:grpSpLocks noChangeAspect="1"/>
          </p:cNvGrpSpPr>
          <p:nvPr/>
        </p:nvGrpSpPr>
        <p:grpSpPr>
          <a:xfrm>
            <a:off x="2862864" y="5435393"/>
            <a:ext cx="145069" cy="257457"/>
            <a:chOff x="5403127" y="2257492"/>
            <a:chExt cx="306029" cy="543137"/>
          </a:xfrm>
        </p:grpSpPr>
        <p:grpSp>
          <p:nvGrpSpPr>
            <p:cNvPr id="544" name="Group 543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546" name="Straight Connector 545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47" name="Straight Connector 546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548" name="Freeform 547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549" name="Straight Connector 548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545" name="Straight Connector 544"/>
            <p:cNvCxnSpPr/>
            <p:nvPr/>
          </p:nvCxnSpPr>
          <p:spPr>
            <a:xfrm flipV="1">
              <a:off x="5555686" y="2384187"/>
              <a:ext cx="0" cy="416442"/>
            </a:xfrm>
            <a:prstGeom prst="line">
              <a:avLst/>
            </a:prstGeom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0" name="Group 549"/>
          <p:cNvGrpSpPr>
            <a:grpSpLocks noChangeAspect="1"/>
          </p:cNvGrpSpPr>
          <p:nvPr/>
        </p:nvGrpSpPr>
        <p:grpSpPr>
          <a:xfrm>
            <a:off x="9094982" y="3783272"/>
            <a:ext cx="145069" cy="257457"/>
            <a:chOff x="5403127" y="2257492"/>
            <a:chExt cx="306029" cy="543137"/>
          </a:xfrm>
        </p:grpSpPr>
        <p:grpSp>
          <p:nvGrpSpPr>
            <p:cNvPr id="551" name="Group 550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553" name="Straight Connector 552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54" name="Straight Connector 553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555" name="Freeform 554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556" name="Straight Connector 555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552" name="Straight Connector 551"/>
            <p:cNvCxnSpPr/>
            <p:nvPr/>
          </p:nvCxnSpPr>
          <p:spPr>
            <a:xfrm flipV="1">
              <a:off x="5556136" y="2384187"/>
              <a:ext cx="0" cy="416442"/>
            </a:xfrm>
            <a:prstGeom prst="line">
              <a:avLst/>
            </a:prstGeom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7" name="Group 556"/>
          <p:cNvGrpSpPr>
            <a:grpSpLocks noChangeAspect="1"/>
          </p:cNvGrpSpPr>
          <p:nvPr/>
        </p:nvGrpSpPr>
        <p:grpSpPr>
          <a:xfrm>
            <a:off x="9236054" y="5620893"/>
            <a:ext cx="145069" cy="257457"/>
            <a:chOff x="5403127" y="2257492"/>
            <a:chExt cx="306029" cy="543137"/>
          </a:xfrm>
        </p:grpSpPr>
        <p:grpSp>
          <p:nvGrpSpPr>
            <p:cNvPr id="558" name="Group 557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560" name="Straight Connector 559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61" name="Straight Connector 560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562" name="Freeform 561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563" name="Straight Connector 562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559" name="Straight Connector 558"/>
            <p:cNvCxnSpPr/>
            <p:nvPr/>
          </p:nvCxnSpPr>
          <p:spPr>
            <a:xfrm flipV="1">
              <a:off x="5556136" y="2384187"/>
              <a:ext cx="0" cy="416442"/>
            </a:xfrm>
            <a:prstGeom prst="line">
              <a:avLst/>
            </a:prstGeom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5624183" y="-4320"/>
            <a:ext cx="6550933" cy="2541771"/>
            <a:chOff x="4244251" y="1673534"/>
            <a:chExt cx="4913200" cy="1906328"/>
          </a:xfrm>
        </p:grpSpPr>
        <p:pic>
          <p:nvPicPr>
            <p:cNvPr id="564" name="Picture 56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90" b="13436"/>
            <a:stretch/>
          </p:blipFill>
          <p:spPr>
            <a:xfrm>
              <a:off x="4294886" y="1673534"/>
              <a:ext cx="4862565" cy="1906328"/>
            </a:xfrm>
            <a:prstGeom prst="rect">
              <a:avLst/>
            </a:prstGeom>
          </p:spPr>
        </p:pic>
        <p:grpSp>
          <p:nvGrpSpPr>
            <p:cNvPr id="565" name="Group 564"/>
            <p:cNvGrpSpPr/>
            <p:nvPr/>
          </p:nvGrpSpPr>
          <p:grpSpPr>
            <a:xfrm>
              <a:off x="6147573" y="2623618"/>
              <a:ext cx="2034665" cy="542852"/>
              <a:chOff x="4887668" y="3787163"/>
              <a:chExt cx="2877263" cy="767659"/>
            </a:xfrm>
          </p:grpSpPr>
          <p:sp>
            <p:nvSpPr>
              <p:cNvPr id="566" name="TextBox 565"/>
              <p:cNvSpPr txBox="1"/>
              <p:nvPr/>
            </p:nvSpPr>
            <p:spPr>
              <a:xfrm rot="21022299">
                <a:off x="4887668" y="4326324"/>
                <a:ext cx="335265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D1</a:t>
                </a:r>
              </a:p>
            </p:txBody>
          </p:sp>
          <p:sp>
            <p:nvSpPr>
              <p:cNvPr id="567" name="TextBox 566"/>
              <p:cNvSpPr txBox="1"/>
              <p:nvPr/>
            </p:nvSpPr>
            <p:spPr>
              <a:xfrm rot="20947841">
                <a:off x="5298722" y="4232463"/>
                <a:ext cx="347167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CP</a:t>
                </a:r>
              </a:p>
            </p:txBody>
          </p:sp>
          <p:sp>
            <p:nvSpPr>
              <p:cNvPr id="568" name="TextBox 567"/>
              <p:cNvSpPr txBox="1"/>
              <p:nvPr/>
            </p:nvSpPr>
            <p:spPr>
              <a:xfrm rot="20988596">
                <a:off x="5863019" y="4109601"/>
                <a:ext cx="342066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Q3</a:t>
                </a:r>
              </a:p>
            </p:txBody>
          </p:sp>
          <p:sp>
            <p:nvSpPr>
              <p:cNvPr id="569" name="TextBox 568"/>
              <p:cNvSpPr txBox="1"/>
              <p:nvPr/>
            </p:nvSpPr>
            <p:spPr>
              <a:xfrm rot="20956418">
                <a:off x="6401853" y="3997409"/>
                <a:ext cx="408372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Q2b</a:t>
                </a:r>
              </a:p>
            </p:txBody>
          </p:sp>
          <p:sp>
            <p:nvSpPr>
              <p:cNvPr id="570" name="TextBox 569"/>
              <p:cNvSpPr txBox="1"/>
              <p:nvPr/>
            </p:nvSpPr>
            <p:spPr>
              <a:xfrm rot="20821435">
                <a:off x="6892664" y="3891881"/>
                <a:ext cx="403271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Q2a</a:t>
                </a:r>
              </a:p>
            </p:txBody>
          </p:sp>
          <p:sp>
            <p:nvSpPr>
              <p:cNvPr id="571" name="TextBox 570"/>
              <p:cNvSpPr txBox="1"/>
              <p:nvPr/>
            </p:nvSpPr>
            <p:spPr>
              <a:xfrm rot="21053899">
                <a:off x="7422865" y="3787163"/>
                <a:ext cx="342066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Q1</a:t>
                </a:r>
              </a:p>
            </p:txBody>
          </p:sp>
        </p:grpSp>
        <p:sp>
          <p:nvSpPr>
            <p:cNvPr id="572" name="TextBox 571"/>
            <p:cNvSpPr txBox="1"/>
            <p:nvPr/>
          </p:nvSpPr>
          <p:spPr>
            <a:xfrm rot="21053899">
              <a:off x="8500532" y="2569794"/>
              <a:ext cx="211838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/>
                  </a:solidFill>
                  <a:latin typeface="Arial"/>
                </a:rPr>
                <a:t>IP</a:t>
              </a:r>
            </a:p>
          </p:txBody>
        </p:sp>
        <p:grpSp>
          <p:nvGrpSpPr>
            <p:cNvPr id="573" name="Group 572"/>
            <p:cNvGrpSpPr/>
            <p:nvPr/>
          </p:nvGrpSpPr>
          <p:grpSpPr>
            <a:xfrm>
              <a:off x="5142656" y="1836893"/>
              <a:ext cx="2585592" cy="1473988"/>
              <a:chOff x="3466593" y="2674639"/>
              <a:chExt cx="3656340" cy="2084398"/>
            </a:xfrm>
          </p:grpSpPr>
          <p:sp>
            <p:nvSpPr>
              <p:cNvPr id="574" name="TextBox 573"/>
              <p:cNvSpPr txBox="1"/>
              <p:nvPr/>
            </p:nvSpPr>
            <p:spPr>
              <a:xfrm rot="21142821">
                <a:off x="5507098" y="3064178"/>
                <a:ext cx="1615835" cy="228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 defTabSz="1219170">
                  <a:defRPr/>
                </a:pPr>
                <a:r>
                  <a:rPr lang="en-GB" sz="800" b="0" kern="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Power converters</a:t>
                </a:r>
              </a:p>
            </p:txBody>
          </p:sp>
          <p:sp>
            <p:nvSpPr>
              <p:cNvPr id="575" name="TextBox 574"/>
              <p:cNvSpPr txBox="1"/>
              <p:nvPr/>
            </p:nvSpPr>
            <p:spPr>
              <a:xfrm rot="2278656">
                <a:off x="3466593" y="3553553"/>
                <a:ext cx="1308147" cy="228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09585"/>
                <a:r>
                  <a:rPr lang="en-GB" sz="800" dirty="0" err="1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DSHx</a:t>
                </a:r>
                <a:endParaRPr lang="en-GB" sz="800" dirty="0">
                  <a:solidFill>
                    <a:srgbClr val="FB963C">
                      <a:lumMod val="75000"/>
                    </a:srgbClr>
                  </a:solidFill>
                  <a:latin typeface="Arial"/>
                </a:endParaRPr>
              </a:p>
            </p:txBody>
          </p:sp>
          <p:sp>
            <p:nvSpPr>
              <p:cNvPr id="576" name="TextBox 575"/>
              <p:cNvSpPr txBox="1"/>
              <p:nvPr/>
            </p:nvSpPr>
            <p:spPr>
              <a:xfrm rot="21187361">
                <a:off x="5283284" y="2763059"/>
                <a:ext cx="530079" cy="237911"/>
              </a:xfrm>
              <a:prstGeom prst="roundRect">
                <a:avLst>
                  <a:gd name="adj" fmla="val 33715"/>
                </a:avLst>
              </a:prstGeom>
              <a:solidFill>
                <a:srgbClr val="FFFFFF">
                  <a:alpha val="69804"/>
                </a:srgbClr>
              </a:solidFill>
              <a:ln>
                <a:noFill/>
              </a:ln>
            </p:spPr>
            <p:txBody>
              <a:bodyPr wrap="none" rtlCol="0">
                <a:no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 defTabSz="609585"/>
                <a:r>
                  <a:rPr lang="en-GB" sz="800" b="0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DFHx1</a:t>
                </a:r>
              </a:p>
            </p:txBody>
          </p:sp>
          <p:sp>
            <p:nvSpPr>
              <p:cNvPr id="577" name="Rounded Rectangle 576"/>
              <p:cNvSpPr/>
              <p:nvPr/>
            </p:nvSpPr>
            <p:spPr>
              <a:xfrm rot="20880900">
                <a:off x="4626467" y="4632294"/>
                <a:ext cx="198659" cy="126743"/>
              </a:xfrm>
              <a:prstGeom prst="roundRect">
                <a:avLst/>
              </a:prstGeom>
              <a:solidFill>
                <a:srgbClr val="FFC000"/>
              </a:solidFill>
              <a:ln w="635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8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578" name="Freeform 577"/>
              <p:cNvSpPr/>
              <p:nvPr/>
            </p:nvSpPr>
            <p:spPr>
              <a:xfrm>
                <a:off x="5441911" y="3009193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8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79" name="TextBox 578"/>
              <p:cNvSpPr txBox="1"/>
              <p:nvPr/>
            </p:nvSpPr>
            <p:spPr>
              <a:xfrm rot="20952288">
                <a:off x="4443429" y="4388931"/>
                <a:ext cx="454798" cy="237911"/>
              </a:xfrm>
              <a:prstGeom prst="roundRect">
                <a:avLst>
                  <a:gd name="adj" fmla="val 33715"/>
                </a:avLst>
              </a:prstGeom>
              <a:solidFill>
                <a:srgbClr val="FFFFFF">
                  <a:alpha val="69804"/>
                </a:srgbClr>
              </a:solidFill>
              <a:ln>
                <a:noFill/>
              </a:ln>
            </p:spPr>
            <p:txBody>
              <a:bodyPr wrap="none" rtlCol="0">
                <a:no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 defTabSz="609585"/>
                <a:r>
                  <a:rPr lang="en-GB" sz="800" b="0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DFX</a:t>
                </a:r>
              </a:p>
            </p:txBody>
          </p:sp>
          <p:sp>
            <p:nvSpPr>
              <p:cNvPr id="580" name="Freeform 579"/>
              <p:cNvSpPr/>
              <p:nvPr/>
            </p:nvSpPr>
            <p:spPr>
              <a:xfrm>
                <a:off x="5786978" y="2931790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00B050">
                  <a:alpha val="69804"/>
                </a:srgbClr>
              </a:solidFill>
              <a:ln w="3175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/>
                <a:endParaRPr lang="en-GB" sz="8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581" name="Freeform 580"/>
              <p:cNvSpPr/>
              <p:nvPr/>
            </p:nvSpPr>
            <p:spPr>
              <a:xfrm>
                <a:off x="6435977" y="2859782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00B050">
                  <a:alpha val="69804"/>
                </a:srgbClr>
              </a:solidFill>
              <a:ln w="3175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/>
                <a:endParaRPr lang="en-GB" sz="8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582" name="TextBox 581"/>
              <p:cNvSpPr txBox="1"/>
              <p:nvPr/>
            </p:nvSpPr>
            <p:spPr>
              <a:xfrm rot="21187361">
                <a:off x="5977774" y="2674639"/>
                <a:ext cx="530079" cy="237911"/>
              </a:xfrm>
              <a:prstGeom prst="roundRect">
                <a:avLst>
                  <a:gd name="adj" fmla="val 33715"/>
                </a:avLst>
              </a:prstGeom>
              <a:solidFill>
                <a:srgbClr val="FFFFFF">
                  <a:alpha val="69804"/>
                </a:srgbClr>
              </a:solidFill>
              <a:ln>
                <a:noFill/>
              </a:ln>
            </p:spPr>
            <p:txBody>
              <a:bodyPr wrap="none" rtlCol="0">
                <a:no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 defTabSz="609585"/>
                <a:r>
                  <a:rPr lang="en-GB" sz="800" b="0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DFHx2</a:t>
                </a:r>
              </a:p>
            </p:txBody>
          </p:sp>
          <p:sp>
            <p:nvSpPr>
              <p:cNvPr id="583" name="Freeform 582"/>
              <p:cNvSpPr/>
              <p:nvPr/>
            </p:nvSpPr>
            <p:spPr>
              <a:xfrm>
                <a:off x="6109650" y="2923772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8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584" name="Group 583"/>
              <p:cNvGrpSpPr/>
              <p:nvPr/>
            </p:nvGrpSpPr>
            <p:grpSpPr>
              <a:xfrm>
                <a:off x="3468133" y="3070556"/>
                <a:ext cx="2641517" cy="1681638"/>
                <a:chOff x="3468133" y="3070556"/>
                <a:chExt cx="2641517" cy="1681638"/>
              </a:xfrm>
            </p:grpSpPr>
            <p:sp>
              <p:nvSpPr>
                <p:cNvPr id="587" name="Freeform 586"/>
                <p:cNvSpPr/>
                <p:nvPr/>
              </p:nvSpPr>
              <p:spPr>
                <a:xfrm>
                  <a:off x="3468133" y="3070556"/>
                  <a:ext cx="1964927" cy="1681638"/>
                </a:xfrm>
                <a:custGeom>
                  <a:avLst/>
                  <a:gdLst>
                    <a:gd name="connsiteX0" fmla="*/ 1964927 w 1964927"/>
                    <a:gd name="connsiteY0" fmla="*/ 76504 h 1681638"/>
                    <a:gd name="connsiteX1" fmla="*/ 1865867 w 1964927"/>
                    <a:gd name="connsiteY1" fmla="*/ 61264 h 1681638"/>
                    <a:gd name="connsiteX2" fmla="*/ 1782047 w 1964927"/>
                    <a:gd name="connsiteY2" fmla="*/ 304 h 1681638"/>
                    <a:gd name="connsiteX3" fmla="*/ 1507727 w 1964927"/>
                    <a:gd name="connsiteY3" fmla="*/ 38404 h 1681638"/>
                    <a:gd name="connsiteX4" fmla="*/ 1195307 w 1964927"/>
                    <a:gd name="connsiteY4" fmla="*/ 53644 h 1681638"/>
                    <a:gd name="connsiteX5" fmla="*/ 745727 w 1964927"/>
                    <a:gd name="connsiteY5" fmla="*/ 122224 h 1681638"/>
                    <a:gd name="connsiteX6" fmla="*/ 341867 w 1964927"/>
                    <a:gd name="connsiteY6" fmla="*/ 145084 h 1681638"/>
                    <a:gd name="connsiteX7" fmla="*/ 44687 w 1964927"/>
                    <a:gd name="connsiteY7" fmla="*/ 190804 h 1681638"/>
                    <a:gd name="connsiteX8" fmla="*/ 6587 w 1964927"/>
                    <a:gd name="connsiteY8" fmla="*/ 259384 h 1681638"/>
                    <a:gd name="connsiteX9" fmla="*/ 98027 w 1964927"/>
                    <a:gd name="connsiteY9" fmla="*/ 327964 h 1681638"/>
                    <a:gd name="connsiteX10" fmla="*/ 151367 w 1964927"/>
                    <a:gd name="connsiteY10" fmla="*/ 449884 h 1681638"/>
                    <a:gd name="connsiteX11" fmla="*/ 296147 w 1964927"/>
                    <a:gd name="connsiteY11" fmla="*/ 503224 h 1681638"/>
                    <a:gd name="connsiteX12" fmla="*/ 395207 w 1964927"/>
                    <a:gd name="connsiteY12" fmla="*/ 670864 h 1681638"/>
                    <a:gd name="connsiteX13" fmla="*/ 593327 w 1964927"/>
                    <a:gd name="connsiteY13" fmla="*/ 686104 h 1681638"/>
                    <a:gd name="connsiteX14" fmla="*/ 646667 w 1964927"/>
                    <a:gd name="connsiteY14" fmla="*/ 876604 h 1681638"/>
                    <a:gd name="connsiteX15" fmla="*/ 799067 w 1964927"/>
                    <a:gd name="connsiteY15" fmla="*/ 868984 h 1681638"/>
                    <a:gd name="connsiteX16" fmla="*/ 860027 w 1964927"/>
                    <a:gd name="connsiteY16" fmla="*/ 990904 h 1681638"/>
                    <a:gd name="connsiteX17" fmla="*/ 882887 w 1964927"/>
                    <a:gd name="connsiteY17" fmla="*/ 1227124 h 1681638"/>
                    <a:gd name="connsiteX18" fmla="*/ 905747 w 1964927"/>
                    <a:gd name="connsiteY18" fmla="*/ 1554784 h 1681638"/>
                    <a:gd name="connsiteX19" fmla="*/ 981947 w 1964927"/>
                    <a:gd name="connsiteY19" fmla="*/ 1676704 h 1681638"/>
                    <a:gd name="connsiteX20" fmla="*/ 1157207 w 1964927"/>
                    <a:gd name="connsiteY20" fmla="*/ 1646224 h 1681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964927" h="1681638">
                      <a:moveTo>
                        <a:pt x="1964927" y="76504"/>
                      </a:moveTo>
                      <a:cubicBezTo>
                        <a:pt x="1930637" y="75234"/>
                        <a:pt x="1896347" y="73964"/>
                        <a:pt x="1865867" y="61264"/>
                      </a:cubicBezTo>
                      <a:cubicBezTo>
                        <a:pt x="1835387" y="48564"/>
                        <a:pt x="1841737" y="4114"/>
                        <a:pt x="1782047" y="304"/>
                      </a:cubicBezTo>
                      <a:cubicBezTo>
                        <a:pt x="1722357" y="-3506"/>
                        <a:pt x="1605517" y="29514"/>
                        <a:pt x="1507727" y="38404"/>
                      </a:cubicBezTo>
                      <a:cubicBezTo>
                        <a:pt x="1409937" y="47294"/>
                        <a:pt x="1322307" y="39674"/>
                        <a:pt x="1195307" y="53644"/>
                      </a:cubicBezTo>
                      <a:cubicBezTo>
                        <a:pt x="1068307" y="67614"/>
                        <a:pt x="887967" y="106984"/>
                        <a:pt x="745727" y="122224"/>
                      </a:cubicBezTo>
                      <a:cubicBezTo>
                        <a:pt x="603487" y="137464"/>
                        <a:pt x="458707" y="133654"/>
                        <a:pt x="341867" y="145084"/>
                      </a:cubicBezTo>
                      <a:cubicBezTo>
                        <a:pt x="225027" y="156514"/>
                        <a:pt x="100567" y="171754"/>
                        <a:pt x="44687" y="190804"/>
                      </a:cubicBezTo>
                      <a:cubicBezTo>
                        <a:pt x="-11193" y="209854"/>
                        <a:pt x="-2303" y="236524"/>
                        <a:pt x="6587" y="259384"/>
                      </a:cubicBezTo>
                      <a:cubicBezTo>
                        <a:pt x="15477" y="282244"/>
                        <a:pt x="73897" y="296214"/>
                        <a:pt x="98027" y="327964"/>
                      </a:cubicBezTo>
                      <a:cubicBezTo>
                        <a:pt x="122157" y="359714"/>
                        <a:pt x="118347" y="420674"/>
                        <a:pt x="151367" y="449884"/>
                      </a:cubicBezTo>
                      <a:cubicBezTo>
                        <a:pt x="184387" y="479094"/>
                        <a:pt x="255507" y="466394"/>
                        <a:pt x="296147" y="503224"/>
                      </a:cubicBezTo>
                      <a:cubicBezTo>
                        <a:pt x="336787" y="540054"/>
                        <a:pt x="345677" y="640384"/>
                        <a:pt x="395207" y="670864"/>
                      </a:cubicBezTo>
                      <a:cubicBezTo>
                        <a:pt x="444737" y="701344"/>
                        <a:pt x="551417" y="651814"/>
                        <a:pt x="593327" y="686104"/>
                      </a:cubicBezTo>
                      <a:cubicBezTo>
                        <a:pt x="635237" y="720394"/>
                        <a:pt x="612377" y="846124"/>
                        <a:pt x="646667" y="876604"/>
                      </a:cubicBezTo>
                      <a:cubicBezTo>
                        <a:pt x="680957" y="907084"/>
                        <a:pt x="763507" y="849934"/>
                        <a:pt x="799067" y="868984"/>
                      </a:cubicBezTo>
                      <a:cubicBezTo>
                        <a:pt x="834627" y="888034"/>
                        <a:pt x="846057" y="931214"/>
                        <a:pt x="860027" y="990904"/>
                      </a:cubicBezTo>
                      <a:cubicBezTo>
                        <a:pt x="873997" y="1050594"/>
                        <a:pt x="875267" y="1133144"/>
                        <a:pt x="882887" y="1227124"/>
                      </a:cubicBezTo>
                      <a:cubicBezTo>
                        <a:pt x="890507" y="1321104"/>
                        <a:pt x="889237" y="1479854"/>
                        <a:pt x="905747" y="1554784"/>
                      </a:cubicBezTo>
                      <a:cubicBezTo>
                        <a:pt x="922257" y="1629714"/>
                        <a:pt x="940037" y="1661464"/>
                        <a:pt x="981947" y="1676704"/>
                      </a:cubicBezTo>
                      <a:cubicBezTo>
                        <a:pt x="1023857" y="1691944"/>
                        <a:pt x="1090532" y="1669084"/>
                        <a:pt x="1157207" y="1646224"/>
                      </a:cubicBezTo>
                    </a:path>
                  </a:pathLst>
                </a:custGeom>
                <a:noFill/>
                <a:ln w="15875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cxnSp>
              <p:nvCxnSpPr>
                <p:cNvPr id="588" name="Straight Connector 587"/>
                <p:cNvCxnSpPr>
                  <a:stCxn id="578" idx="1"/>
                  <a:endCxn id="583" idx="0"/>
                </p:cNvCxnSpPr>
                <p:nvPr/>
              </p:nvCxnSpPr>
              <p:spPr>
                <a:xfrm flipV="1">
                  <a:off x="5721311" y="3072997"/>
                  <a:ext cx="388339" cy="47321"/>
                </a:xfrm>
                <a:prstGeom prst="line">
                  <a:avLst/>
                </a:prstGeom>
                <a:noFill/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</p:grpSp>
          <p:cxnSp>
            <p:nvCxnSpPr>
              <p:cNvPr id="585" name="Straight Connector 584"/>
              <p:cNvCxnSpPr/>
              <p:nvPr/>
            </p:nvCxnSpPr>
            <p:spPr>
              <a:xfrm>
                <a:off x="5933557" y="3050851"/>
                <a:ext cx="115206" cy="110274"/>
              </a:xfrm>
              <a:prstGeom prst="line">
                <a:avLst/>
              </a:prstGeom>
              <a:ln w="9525">
                <a:solidFill>
                  <a:srgbClr val="00B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Straight Connector 585"/>
              <p:cNvCxnSpPr/>
              <p:nvPr/>
            </p:nvCxnSpPr>
            <p:spPr>
              <a:xfrm flipH="1">
                <a:off x="6536919" y="2997287"/>
                <a:ext cx="38758" cy="99370"/>
              </a:xfrm>
              <a:prstGeom prst="line">
                <a:avLst/>
              </a:prstGeom>
              <a:ln w="9525">
                <a:solidFill>
                  <a:srgbClr val="00B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9" name="Rounded Rectangle 588"/>
            <p:cNvSpPr/>
            <p:nvPr/>
          </p:nvSpPr>
          <p:spPr>
            <a:xfrm rot="20785976">
              <a:off x="4790870" y="3464259"/>
              <a:ext cx="408894" cy="76203"/>
            </a:xfrm>
            <a:prstGeom prst="roundRect">
              <a:avLst/>
            </a:prstGeom>
            <a:solidFill>
              <a:srgbClr val="92D050"/>
            </a:solidFill>
            <a:ln w="6350">
              <a:solidFill>
                <a:srgbClr val="00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8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590" name="TextBox 589"/>
            <p:cNvSpPr txBox="1"/>
            <p:nvPr/>
          </p:nvSpPr>
          <p:spPr>
            <a:xfrm rot="20738325">
              <a:off x="5151191" y="3355191"/>
              <a:ext cx="237084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D2</a:t>
              </a:r>
            </a:p>
          </p:txBody>
        </p:sp>
        <p:grpSp>
          <p:nvGrpSpPr>
            <p:cNvPr id="591" name="Group 590"/>
            <p:cNvGrpSpPr/>
            <p:nvPr/>
          </p:nvGrpSpPr>
          <p:grpSpPr>
            <a:xfrm rot="18617565">
              <a:off x="5224433" y="2978146"/>
              <a:ext cx="330859" cy="482481"/>
              <a:chOff x="3530310" y="3792598"/>
              <a:chExt cx="467875" cy="682286"/>
            </a:xfrm>
          </p:grpSpPr>
          <p:cxnSp>
            <p:nvCxnSpPr>
              <p:cNvPr id="592" name="Straight Arrow Connector 591"/>
              <p:cNvCxnSpPr/>
              <p:nvPr/>
            </p:nvCxnSpPr>
            <p:spPr>
              <a:xfrm rot="2982435" flipV="1">
                <a:off x="3428090" y="4057946"/>
                <a:ext cx="682286" cy="151590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3" name="TextBox 592"/>
              <p:cNvSpPr txBox="1"/>
              <p:nvPr/>
            </p:nvSpPr>
            <p:spPr>
              <a:xfrm rot="2180627">
                <a:off x="3530310" y="3924314"/>
                <a:ext cx="467875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≈45m</a:t>
                </a:r>
              </a:p>
            </p:txBody>
          </p:sp>
        </p:grpSp>
        <p:grpSp>
          <p:nvGrpSpPr>
            <p:cNvPr id="594" name="Group 593"/>
            <p:cNvGrpSpPr/>
            <p:nvPr/>
          </p:nvGrpSpPr>
          <p:grpSpPr>
            <a:xfrm>
              <a:off x="4338500" y="2168687"/>
              <a:ext cx="1438134" cy="1292688"/>
              <a:chOff x="2329419" y="3143836"/>
              <a:chExt cx="2033696" cy="1828017"/>
            </a:xfrm>
          </p:grpSpPr>
          <p:grpSp>
            <p:nvGrpSpPr>
              <p:cNvPr id="595" name="Group 594"/>
              <p:cNvGrpSpPr/>
              <p:nvPr/>
            </p:nvGrpSpPr>
            <p:grpSpPr>
              <a:xfrm>
                <a:off x="2329419" y="3143836"/>
                <a:ext cx="2030736" cy="1828017"/>
                <a:chOff x="2329419" y="3143836"/>
                <a:chExt cx="2030736" cy="1828017"/>
              </a:xfrm>
            </p:grpSpPr>
            <p:grpSp>
              <p:nvGrpSpPr>
                <p:cNvPr id="597" name="Group 596"/>
                <p:cNvGrpSpPr/>
                <p:nvPr/>
              </p:nvGrpSpPr>
              <p:grpSpPr>
                <a:xfrm>
                  <a:off x="2329419" y="3143836"/>
                  <a:ext cx="1006333" cy="1828017"/>
                  <a:chOff x="2329419" y="3143836"/>
                  <a:chExt cx="1006333" cy="1828017"/>
                </a:xfrm>
              </p:grpSpPr>
              <p:sp>
                <p:nvSpPr>
                  <p:cNvPr id="599" name="TextBox 598"/>
                  <p:cNvSpPr txBox="1"/>
                  <p:nvPr/>
                </p:nvSpPr>
                <p:spPr>
                  <a:xfrm rot="21187361">
                    <a:off x="2329419" y="3143836"/>
                    <a:ext cx="530079" cy="237911"/>
                  </a:xfrm>
                  <a:prstGeom prst="roundRect">
                    <a:avLst>
                      <a:gd name="adj" fmla="val 33715"/>
                    </a:avLst>
                  </a:prstGeom>
                  <a:solidFill>
                    <a:srgbClr val="FFFFFF">
                      <a:alpha val="69804"/>
                    </a:srgbClr>
                  </a:solidFill>
                  <a:ln>
                    <a:noFill/>
                  </a:ln>
                </p:spPr>
                <p:txBody>
                  <a:bodyPr wrap="none" rtlCol="0">
                    <a:noAutofit/>
                  </a:bodyPr>
                  <a:lstStyle>
                    <a:defPPr>
                      <a:defRPr lang="en-US"/>
                    </a:defPPr>
                    <a:lvl1pPr>
                      <a:defRPr sz="1200" b="1"/>
                    </a:lvl1pPr>
                  </a:lstStyle>
                  <a:p>
                    <a:pPr algn="ctr" defTabSz="609585"/>
                    <a:r>
                      <a:rPr lang="en-GB" sz="800" dirty="0">
                        <a:solidFill>
                          <a:srgbClr val="7030A0"/>
                        </a:solidFill>
                        <a:latin typeface="Arial"/>
                      </a:rPr>
                      <a:t>DFHM</a:t>
                    </a:r>
                  </a:p>
                </p:txBody>
              </p:sp>
              <p:sp>
                <p:nvSpPr>
                  <p:cNvPr id="600" name="Freeform 599"/>
                  <p:cNvSpPr/>
                  <p:nvPr/>
                </p:nvSpPr>
                <p:spPr>
                  <a:xfrm>
                    <a:off x="2403764" y="3338945"/>
                    <a:ext cx="443345" cy="193964"/>
                  </a:xfrm>
                  <a:custGeom>
                    <a:avLst/>
                    <a:gdLst>
                      <a:gd name="connsiteX0" fmla="*/ 20781 w 443345"/>
                      <a:gd name="connsiteY0" fmla="*/ 193964 h 193964"/>
                      <a:gd name="connsiteX1" fmla="*/ 443345 w 443345"/>
                      <a:gd name="connsiteY1" fmla="*/ 138546 h 193964"/>
                      <a:gd name="connsiteX2" fmla="*/ 429491 w 443345"/>
                      <a:gd name="connsiteY2" fmla="*/ 0 h 193964"/>
                      <a:gd name="connsiteX3" fmla="*/ 0 w 443345"/>
                      <a:gd name="connsiteY3" fmla="*/ 62346 h 193964"/>
                      <a:gd name="connsiteX4" fmla="*/ 20781 w 443345"/>
                      <a:gd name="connsiteY4" fmla="*/ 193964 h 193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3345" h="193964">
                        <a:moveTo>
                          <a:pt x="20781" y="193964"/>
                        </a:moveTo>
                        <a:lnTo>
                          <a:pt x="443345" y="138546"/>
                        </a:lnTo>
                        <a:lnTo>
                          <a:pt x="429491" y="0"/>
                        </a:lnTo>
                        <a:lnTo>
                          <a:pt x="0" y="62346"/>
                        </a:lnTo>
                        <a:lnTo>
                          <a:pt x="20781" y="193964"/>
                        </a:lnTo>
                        <a:close/>
                      </a:path>
                    </a:pathLst>
                  </a:custGeom>
                  <a:solidFill>
                    <a:srgbClr val="E8C7F5"/>
                  </a:solidFill>
                  <a:ln w="6350">
                    <a:solidFill>
                      <a:srgbClr val="7030A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09585"/>
                    <a:endParaRPr lang="en-GB" sz="800">
                      <a:solidFill>
                        <a:prstClr val="white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601" name="TextBox 600"/>
                  <p:cNvSpPr txBox="1"/>
                  <p:nvPr/>
                </p:nvSpPr>
                <p:spPr>
                  <a:xfrm rot="20952288">
                    <a:off x="2880954" y="4639575"/>
                    <a:ext cx="454798" cy="237911"/>
                  </a:xfrm>
                  <a:prstGeom prst="roundRect">
                    <a:avLst>
                      <a:gd name="adj" fmla="val 33715"/>
                    </a:avLst>
                  </a:prstGeom>
                  <a:solidFill>
                    <a:srgbClr val="FFFFFF">
                      <a:alpha val="69804"/>
                    </a:srgbClr>
                  </a:solidFill>
                  <a:ln>
                    <a:noFill/>
                  </a:ln>
                </p:spPr>
                <p:txBody>
                  <a:bodyPr wrap="none" rtlCol="0">
                    <a:noAutofit/>
                  </a:bodyPr>
                  <a:lstStyle>
                    <a:defPPr>
                      <a:defRPr lang="en-US"/>
                    </a:defPPr>
                    <a:lvl1pPr>
                      <a:defRPr sz="1200" b="1"/>
                    </a:lvl1pPr>
                  </a:lstStyle>
                  <a:p>
                    <a:pPr algn="ctr" defTabSz="609585"/>
                    <a:r>
                      <a:rPr lang="en-GB" sz="800" dirty="0">
                        <a:solidFill>
                          <a:srgbClr val="7030A0"/>
                        </a:solidFill>
                        <a:latin typeface="Arial"/>
                      </a:rPr>
                      <a:t>DFM</a:t>
                    </a:r>
                  </a:p>
                </p:txBody>
              </p:sp>
              <p:sp>
                <p:nvSpPr>
                  <p:cNvPr id="602" name="Rounded Rectangle 601"/>
                  <p:cNvSpPr/>
                  <p:nvPr/>
                </p:nvSpPr>
                <p:spPr>
                  <a:xfrm rot="20835085">
                    <a:off x="3043133" y="4864093"/>
                    <a:ext cx="247975" cy="107760"/>
                  </a:xfrm>
                  <a:prstGeom prst="roundRect">
                    <a:avLst/>
                  </a:prstGeom>
                  <a:solidFill>
                    <a:srgbClr val="E8C7F5"/>
                  </a:solidFill>
                  <a:ln w="6350">
                    <a:solidFill>
                      <a:srgbClr val="7030A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09585"/>
                    <a:endParaRPr lang="en-GB" sz="800">
                      <a:solidFill>
                        <a:prstClr val="white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598" name="Freeform 597"/>
                <p:cNvSpPr/>
                <p:nvPr/>
              </p:nvSpPr>
              <p:spPr>
                <a:xfrm>
                  <a:off x="2841625" y="3333220"/>
                  <a:ext cx="1518530" cy="1553105"/>
                </a:xfrm>
                <a:custGeom>
                  <a:avLst/>
                  <a:gdLst>
                    <a:gd name="connsiteX0" fmla="*/ 0 w 1518530"/>
                    <a:gd name="connsiteY0" fmla="*/ 70380 h 1553105"/>
                    <a:gd name="connsiteX1" fmla="*/ 454025 w 1518530"/>
                    <a:gd name="connsiteY1" fmla="*/ 530 h 1553105"/>
                    <a:gd name="connsiteX2" fmla="*/ 568325 w 1518530"/>
                    <a:gd name="connsiteY2" fmla="*/ 44980 h 1553105"/>
                    <a:gd name="connsiteX3" fmla="*/ 635000 w 1518530"/>
                    <a:gd name="connsiteY3" fmla="*/ 162455 h 1553105"/>
                    <a:gd name="connsiteX4" fmla="*/ 657225 w 1518530"/>
                    <a:gd name="connsiteY4" fmla="*/ 267230 h 1553105"/>
                    <a:gd name="connsiteX5" fmla="*/ 758825 w 1518530"/>
                    <a:gd name="connsiteY5" fmla="*/ 298980 h 1553105"/>
                    <a:gd name="connsiteX6" fmla="*/ 854075 w 1518530"/>
                    <a:gd name="connsiteY6" fmla="*/ 308505 h 1553105"/>
                    <a:gd name="connsiteX7" fmla="*/ 892175 w 1518530"/>
                    <a:gd name="connsiteY7" fmla="*/ 384705 h 1553105"/>
                    <a:gd name="connsiteX8" fmla="*/ 949325 w 1518530"/>
                    <a:gd name="connsiteY8" fmla="*/ 514880 h 1553105"/>
                    <a:gd name="connsiteX9" fmla="*/ 1012825 w 1518530"/>
                    <a:gd name="connsiteY9" fmla="*/ 549805 h 1553105"/>
                    <a:gd name="connsiteX10" fmla="*/ 1139825 w 1518530"/>
                    <a:gd name="connsiteY10" fmla="*/ 556155 h 1553105"/>
                    <a:gd name="connsiteX11" fmla="*/ 1212850 w 1518530"/>
                    <a:gd name="connsiteY11" fmla="*/ 619655 h 1553105"/>
                    <a:gd name="connsiteX12" fmla="*/ 1276350 w 1518530"/>
                    <a:gd name="connsiteY12" fmla="*/ 733955 h 1553105"/>
                    <a:gd name="connsiteX13" fmla="*/ 1343025 w 1518530"/>
                    <a:gd name="connsiteY13" fmla="*/ 768880 h 1553105"/>
                    <a:gd name="connsiteX14" fmla="*/ 1422400 w 1518530"/>
                    <a:gd name="connsiteY14" fmla="*/ 733955 h 1553105"/>
                    <a:gd name="connsiteX15" fmla="*/ 1476375 w 1518530"/>
                    <a:gd name="connsiteY15" fmla="*/ 829205 h 1553105"/>
                    <a:gd name="connsiteX16" fmla="*/ 1489075 w 1518530"/>
                    <a:gd name="connsiteY16" fmla="*/ 987955 h 1553105"/>
                    <a:gd name="connsiteX17" fmla="*/ 1501775 w 1518530"/>
                    <a:gd name="connsiteY17" fmla="*/ 1165755 h 1553105"/>
                    <a:gd name="connsiteX18" fmla="*/ 1517650 w 1518530"/>
                    <a:gd name="connsiteY18" fmla="*/ 1321330 h 1553105"/>
                    <a:gd name="connsiteX19" fmla="*/ 1473200 w 1518530"/>
                    <a:gd name="connsiteY19" fmla="*/ 1454680 h 1553105"/>
                    <a:gd name="connsiteX20" fmla="*/ 1362075 w 1518530"/>
                    <a:gd name="connsiteY20" fmla="*/ 1495955 h 1553105"/>
                    <a:gd name="connsiteX21" fmla="*/ 1203325 w 1518530"/>
                    <a:gd name="connsiteY21" fmla="*/ 1489605 h 1553105"/>
                    <a:gd name="connsiteX22" fmla="*/ 1073150 w 1518530"/>
                    <a:gd name="connsiteY22" fmla="*/ 1451505 h 1553105"/>
                    <a:gd name="connsiteX23" fmla="*/ 869950 w 1518530"/>
                    <a:gd name="connsiteY23" fmla="*/ 1445155 h 1553105"/>
                    <a:gd name="connsiteX24" fmla="*/ 641350 w 1518530"/>
                    <a:gd name="connsiteY24" fmla="*/ 1515005 h 1553105"/>
                    <a:gd name="connsiteX25" fmla="*/ 444500 w 1518530"/>
                    <a:gd name="connsiteY25" fmla="*/ 1553105 h 1553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518530" h="1553105">
                      <a:moveTo>
                        <a:pt x="0" y="70380"/>
                      </a:moveTo>
                      <a:cubicBezTo>
                        <a:pt x="179652" y="37571"/>
                        <a:pt x="359304" y="4763"/>
                        <a:pt x="454025" y="530"/>
                      </a:cubicBezTo>
                      <a:cubicBezTo>
                        <a:pt x="548746" y="-3703"/>
                        <a:pt x="538163" y="17992"/>
                        <a:pt x="568325" y="44980"/>
                      </a:cubicBezTo>
                      <a:cubicBezTo>
                        <a:pt x="598488" y="71968"/>
                        <a:pt x="620183" y="125413"/>
                        <a:pt x="635000" y="162455"/>
                      </a:cubicBezTo>
                      <a:cubicBezTo>
                        <a:pt x="649817" y="199497"/>
                        <a:pt x="636588" y="244476"/>
                        <a:pt x="657225" y="267230"/>
                      </a:cubicBezTo>
                      <a:cubicBezTo>
                        <a:pt x="677862" y="289984"/>
                        <a:pt x="726017" y="292101"/>
                        <a:pt x="758825" y="298980"/>
                      </a:cubicBezTo>
                      <a:cubicBezTo>
                        <a:pt x="791633" y="305859"/>
                        <a:pt x="831850" y="294217"/>
                        <a:pt x="854075" y="308505"/>
                      </a:cubicBezTo>
                      <a:cubicBezTo>
                        <a:pt x="876300" y="322793"/>
                        <a:pt x="876300" y="350309"/>
                        <a:pt x="892175" y="384705"/>
                      </a:cubicBezTo>
                      <a:cubicBezTo>
                        <a:pt x="908050" y="419101"/>
                        <a:pt x="929217" y="487363"/>
                        <a:pt x="949325" y="514880"/>
                      </a:cubicBezTo>
                      <a:cubicBezTo>
                        <a:pt x="969433" y="542397"/>
                        <a:pt x="981075" y="542926"/>
                        <a:pt x="1012825" y="549805"/>
                      </a:cubicBezTo>
                      <a:cubicBezTo>
                        <a:pt x="1044575" y="556684"/>
                        <a:pt x="1106488" y="544513"/>
                        <a:pt x="1139825" y="556155"/>
                      </a:cubicBezTo>
                      <a:cubicBezTo>
                        <a:pt x="1173162" y="567797"/>
                        <a:pt x="1190096" y="590022"/>
                        <a:pt x="1212850" y="619655"/>
                      </a:cubicBezTo>
                      <a:cubicBezTo>
                        <a:pt x="1235604" y="649288"/>
                        <a:pt x="1254654" y="709084"/>
                        <a:pt x="1276350" y="733955"/>
                      </a:cubicBezTo>
                      <a:cubicBezTo>
                        <a:pt x="1298046" y="758826"/>
                        <a:pt x="1318683" y="768880"/>
                        <a:pt x="1343025" y="768880"/>
                      </a:cubicBezTo>
                      <a:cubicBezTo>
                        <a:pt x="1367367" y="768880"/>
                        <a:pt x="1400175" y="723901"/>
                        <a:pt x="1422400" y="733955"/>
                      </a:cubicBezTo>
                      <a:cubicBezTo>
                        <a:pt x="1444625" y="744009"/>
                        <a:pt x="1465263" y="786872"/>
                        <a:pt x="1476375" y="829205"/>
                      </a:cubicBezTo>
                      <a:cubicBezTo>
                        <a:pt x="1487487" y="871538"/>
                        <a:pt x="1484842" y="931863"/>
                        <a:pt x="1489075" y="987955"/>
                      </a:cubicBezTo>
                      <a:cubicBezTo>
                        <a:pt x="1493308" y="1044047"/>
                        <a:pt x="1497013" y="1110193"/>
                        <a:pt x="1501775" y="1165755"/>
                      </a:cubicBezTo>
                      <a:cubicBezTo>
                        <a:pt x="1506538" y="1221318"/>
                        <a:pt x="1522412" y="1273176"/>
                        <a:pt x="1517650" y="1321330"/>
                      </a:cubicBezTo>
                      <a:cubicBezTo>
                        <a:pt x="1512888" y="1369484"/>
                        <a:pt x="1499129" y="1425576"/>
                        <a:pt x="1473200" y="1454680"/>
                      </a:cubicBezTo>
                      <a:cubicBezTo>
                        <a:pt x="1447271" y="1483784"/>
                        <a:pt x="1407054" y="1490134"/>
                        <a:pt x="1362075" y="1495955"/>
                      </a:cubicBezTo>
                      <a:cubicBezTo>
                        <a:pt x="1317096" y="1501776"/>
                        <a:pt x="1251479" y="1497013"/>
                        <a:pt x="1203325" y="1489605"/>
                      </a:cubicBezTo>
                      <a:cubicBezTo>
                        <a:pt x="1155171" y="1482197"/>
                        <a:pt x="1128712" y="1458913"/>
                        <a:pt x="1073150" y="1451505"/>
                      </a:cubicBezTo>
                      <a:cubicBezTo>
                        <a:pt x="1017588" y="1444097"/>
                        <a:pt x="941917" y="1434572"/>
                        <a:pt x="869950" y="1445155"/>
                      </a:cubicBezTo>
                      <a:cubicBezTo>
                        <a:pt x="797983" y="1455738"/>
                        <a:pt x="712258" y="1497013"/>
                        <a:pt x="641350" y="1515005"/>
                      </a:cubicBezTo>
                      <a:cubicBezTo>
                        <a:pt x="570442" y="1532997"/>
                        <a:pt x="507471" y="1543051"/>
                        <a:pt x="444500" y="1553105"/>
                      </a:cubicBezTo>
                    </a:path>
                  </a:pathLst>
                </a:custGeom>
                <a:noFill/>
                <a:ln w="15875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596" name="TextBox 595"/>
              <p:cNvSpPr txBox="1"/>
              <p:nvPr/>
            </p:nvSpPr>
            <p:spPr>
              <a:xfrm rot="2278656">
                <a:off x="3054966" y="3811020"/>
                <a:ext cx="1308149" cy="228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09585"/>
                <a:r>
                  <a:rPr lang="en-GB" sz="800" dirty="0" err="1">
                    <a:solidFill>
                      <a:srgbClr val="7030A0"/>
                    </a:solidFill>
                    <a:latin typeface="Arial"/>
                  </a:rPr>
                  <a:t>DSHm</a:t>
                </a:r>
                <a:endParaRPr lang="en-GB" sz="800" dirty="0">
                  <a:solidFill>
                    <a:srgbClr val="7030A0"/>
                  </a:solidFill>
                  <a:latin typeface="Arial"/>
                </a:endParaRPr>
              </a:p>
            </p:txBody>
          </p:sp>
        </p:grpSp>
        <p:grpSp>
          <p:nvGrpSpPr>
            <p:cNvPr id="603" name="Group 602"/>
            <p:cNvGrpSpPr/>
            <p:nvPr/>
          </p:nvGrpSpPr>
          <p:grpSpPr>
            <a:xfrm>
              <a:off x="4244251" y="2457641"/>
              <a:ext cx="4446427" cy="1096823"/>
              <a:chOff x="2196139" y="3552453"/>
              <a:chExt cx="6287788" cy="1551041"/>
            </a:xfrm>
          </p:grpSpPr>
          <p:grpSp>
            <p:nvGrpSpPr>
              <p:cNvPr id="604" name="Group 603"/>
              <p:cNvGrpSpPr/>
              <p:nvPr/>
            </p:nvGrpSpPr>
            <p:grpSpPr>
              <a:xfrm>
                <a:off x="4836121" y="3886163"/>
                <a:ext cx="3647806" cy="1217331"/>
                <a:chOff x="5988677" y="3994310"/>
                <a:chExt cx="3647806" cy="1217331"/>
              </a:xfrm>
            </p:grpSpPr>
            <p:cxnSp>
              <p:nvCxnSpPr>
                <p:cNvPr id="613" name="Straight Arrow Connector 612"/>
                <p:cNvCxnSpPr/>
                <p:nvPr/>
              </p:nvCxnSpPr>
              <p:spPr>
                <a:xfrm flipV="1">
                  <a:off x="6017444" y="4375272"/>
                  <a:ext cx="3619039" cy="836369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  <a:headEnd type="triangle"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4" name="Straight Connector 613"/>
                <p:cNvCxnSpPr/>
                <p:nvPr/>
              </p:nvCxnSpPr>
              <p:spPr>
                <a:xfrm>
                  <a:off x="5988677" y="4860341"/>
                  <a:ext cx="0" cy="35130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5" name="TextBox 614"/>
                <p:cNvSpPr txBox="1"/>
                <p:nvPr/>
              </p:nvSpPr>
              <p:spPr>
                <a:xfrm rot="20781435">
                  <a:off x="7679669" y="4591946"/>
                  <a:ext cx="467875" cy="2284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09585"/>
                  <a:r>
                    <a:rPr lang="en-GB" sz="800" dirty="0">
                      <a:solidFill>
                        <a:prstClr val="white">
                          <a:lumMod val="65000"/>
                        </a:prstClr>
                      </a:solidFill>
                      <a:latin typeface="Arial"/>
                    </a:rPr>
                    <a:t>≈80m</a:t>
                  </a:r>
                </a:p>
              </p:txBody>
            </p:sp>
            <p:cxnSp>
              <p:nvCxnSpPr>
                <p:cNvPr id="616" name="Straight Connector 615"/>
                <p:cNvCxnSpPr/>
                <p:nvPr/>
              </p:nvCxnSpPr>
              <p:spPr>
                <a:xfrm>
                  <a:off x="9632306" y="3994310"/>
                  <a:ext cx="0" cy="3809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05" name="Straight Arrow Connector 604"/>
              <p:cNvCxnSpPr/>
              <p:nvPr/>
            </p:nvCxnSpPr>
            <p:spPr>
              <a:xfrm>
                <a:off x="3059832" y="3796028"/>
                <a:ext cx="664345" cy="503914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6" name="TextBox 605"/>
              <p:cNvSpPr txBox="1"/>
              <p:nvPr/>
            </p:nvSpPr>
            <p:spPr>
              <a:xfrm rot="2180627">
                <a:off x="3206825" y="3879324"/>
                <a:ext cx="467875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≈50m</a:t>
                </a:r>
              </a:p>
            </p:txBody>
          </p:sp>
          <p:cxnSp>
            <p:nvCxnSpPr>
              <p:cNvPr id="607" name="Straight Arrow Connector 606"/>
              <p:cNvCxnSpPr/>
              <p:nvPr/>
            </p:nvCxnSpPr>
            <p:spPr>
              <a:xfrm>
                <a:off x="4464720" y="4011910"/>
                <a:ext cx="0" cy="565224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8" name="TextBox 607"/>
              <p:cNvSpPr txBox="1"/>
              <p:nvPr/>
            </p:nvSpPr>
            <p:spPr>
              <a:xfrm>
                <a:off x="4413616" y="4011910"/>
                <a:ext cx="406671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≈8m</a:t>
                </a:r>
              </a:p>
            </p:txBody>
          </p:sp>
          <p:sp>
            <p:nvSpPr>
              <p:cNvPr id="609" name="TextBox 608"/>
              <p:cNvSpPr txBox="1"/>
              <p:nvPr/>
            </p:nvSpPr>
            <p:spPr>
              <a:xfrm rot="21223299">
                <a:off x="2205486" y="3552453"/>
                <a:ext cx="889508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R="0" lvl="0" indent="0" defTabSz="4572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900" b="1" i="0" u="none" strike="noStrike" kern="0" cap="none" spc="0" normalizeH="0" baseline="0">
                    <a:ln>
                      <a:noFill/>
                    </a:ln>
                    <a:solidFill>
                      <a:schemeClr val="accent4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</a:defRPr>
                </a:lvl1pPr>
              </a:lstStyle>
              <a:p>
                <a:pPr defTabSz="609585">
                  <a:defRPr/>
                </a:pPr>
                <a:r>
                  <a:rPr lang="en-GB" sz="800" b="0" dirty="0">
                    <a:solidFill>
                      <a:prstClr val="white">
                        <a:lumMod val="65000"/>
                      </a:prstClr>
                    </a:solidFill>
                  </a:rPr>
                  <a:t>Service tunnel</a:t>
                </a:r>
              </a:p>
            </p:txBody>
          </p:sp>
          <p:sp>
            <p:nvSpPr>
              <p:cNvPr id="610" name="TextBox 609"/>
              <p:cNvSpPr txBox="1"/>
              <p:nvPr/>
            </p:nvSpPr>
            <p:spPr>
              <a:xfrm rot="21127498">
                <a:off x="2226330" y="3689785"/>
                <a:ext cx="1071423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R="0" lvl="0" indent="0" defTabSz="4572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900" b="1" i="0" u="none" strike="noStrike" kern="0" cap="none" spc="0" normalizeH="0" baseline="0">
                    <a:ln>
                      <a:noFill/>
                    </a:ln>
                    <a:solidFill>
                      <a:schemeClr val="accent4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</a:defRPr>
                </a:lvl1pPr>
              </a:lstStyle>
              <a:p>
                <a:pPr defTabSz="609585">
                  <a:defRPr/>
                </a:pPr>
                <a:r>
                  <a:rPr lang="en-GB" sz="800" b="0" dirty="0">
                    <a:solidFill>
                      <a:prstClr val="white">
                        <a:lumMod val="65000"/>
                      </a:prstClr>
                    </a:solidFill>
                  </a:rPr>
                  <a:t>Transverse tunnel</a:t>
                </a:r>
              </a:p>
            </p:txBody>
          </p:sp>
          <p:sp>
            <p:nvSpPr>
              <p:cNvPr id="611" name="TextBox 610"/>
              <p:cNvSpPr txBox="1"/>
              <p:nvPr/>
            </p:nvSpPr>
            <p:spPr>
              <a:xfrm rot="20887282">
                <a:off x="2196139" y="4751191"/>
                <a:ext cx="743297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defTabSz="1219170">
                  <a:defRPr/>
                </a:pPr>
                <a:r>
                  <a:rPr lang="en-GB" sz="800" b="0" kern="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LHC tunnel</a:t>
                </a:r>
              </a:p>
            </p:txBody>
          </p:sp>
          <p:cxnSp>
            <p:nvCxnSpPr>
              <p:cNvPr id="612" name="Straight Arrow Connector 611"/>
              <p:cNvCxnSpPr>
                <a:stCxn id="610" idx="3"/>
              </p:cNvCxnSpPr>
              <p:nvPr/>
            </p:nvCxnSpPr>
            <p:spPr>
              <a:xfrm flipV="1">
                <a:off x="3310814" y="3688617"/>
                <a:ext cx="172679" cy="39511"/>
              </a:xfrm>
              <a:prstGeom prst="straightConnector1">
                <a:avLst/>
              </a:prstGeom>
              <a:noFill/>
              <a:ln w="6350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  <a:tailEnd type="triangle" w="sm" len="med"/>
              </a:ln>
              <a:effectLst/>
            </p:spPr>
          </p:cxnSp>
        </p:grpSp>
        <p:sp>
          <p:nvSpPr>
            <p:cNvPr id="617" name="Freeform 616"/>
            <p:cNvSpPr/>
            <p:nvPr/>
          </p:nvSpPr>
          <p:spPr>
            <a:xfrm>
              <a:off x="4673698" y="3450104"/>
              <a:ext cx="171257" cy="109182"/>
            </a:xfrm>
            <a:custGeom>
              <a:avLst/>
              <a:gdLst>
                <a:gd name="connsiteX0" fmla="*/ 171257 w 171257"/>
                <a:gd name="connsiteY0" fmla="*/ 0 h 109182"/>
                <a:gd name="connsiteX1" fmla="*/ 660 w 171257"/>
                <a:gd name="connsiteY1" fmla="*/ 61415 h 109182"/>
                <a:gd name="connsiteX2" fmla="*/ 123490 w 171257"/>
                <a:gd name="connsiteY2" fmla="*/ 109182 h 10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257" h="109182">
                  <a:moveTo>
                    <a:pt x="171257" y="0"/>
                  </a:moveTo>
                  <a:cubicBezTo>
                    <a:pt x="89939" y="21609"/>
                    <a:pt x="8621" y="43218"/>
                    <a:pt x="660" y="61415"/>
                  </a:cubicBezTo>
                  <a:cubicBezTo>
                    <a:pt x="-7301" y="79612"/>
                    <a:pt x="58094" y="94397"/>
                    <a:pt x="123490" y="109182"/>
                  </a:cubicBezTo>
                </a:path>
              </a:pathLst>
            </a:custGeom>
            <a:noFill/>
            <a:ln w="19050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324209" y="3992645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srgbClr val="0070C0"/>
                    </a:solidFill>
                    <a:latin typeface="Arial"/>
                    <a:sym typeface="Wingdings" panose="05000000000000000000" pitchFamily="2" charset="2"/>
                  </a:rPr>
                  <a:t>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=2 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GB" sz="800" dirty="0">
                  <a:solidFill>
                    <a:srgbClr val="0070C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209" y="3992645"/>
                <a:ext cx="787395" cy="215444"/>
              </a:xfrm>
              <a:prstGeom prst="rect">
                <a:avLst/>
              </a:prstGeom>
              <a:blipFill>
                <a:blip r:embed="rId5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1" name="TextBox 620"/>
              <p:cNvSpPr txBox="1"/>
              <p:nvPr/>
            </p:nvSpPr>
            <p:spPr>
              <a:xfrm>
                <a:off x="7259994" y="3992645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srgbClr val="0070C0"/>
                    </a:solidFill>
                    <a:latin typeface="Arial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=5 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GB" sz="800" dirty="0">
                  <a:solidFill>
                    <a:srgbClr val="0070C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621" name="TextBox 6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9994" y="3992645"/>
                <a:ext cx="787395" cy="215444"/>
              </a:xfrm>
              <a:prstGeom prst="rect">
                <a:avLst/>
              </a:prstGeom>
              <a:blipFill>
                <a:blip r:embed="rId6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2" name="TextBox 621"/>
          <p:cNvSpPr txBox="1"/>
          <p:nvPr/>
        </p:nvSpPr>
        <p:spPr>
          <a:xfrm flipH="1">
            <a:off x="4606543" y="4165550"/>
            <a:ext cx="452368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533" dirty="0" err="1">
                <a:solidFill>
                  <a:srgbClr val="0070C0"/>
                </a:solidFill>
                <a:latin typeface="Calibri" panose="020F0502020204030204"/>
              </a:rPr>
              <a:t>Ghe</a:t>
            </a:r>
            <a:r>
              <a:rPr lang="en-GB" sz="533" dirty="0">
                <a:solidFill>
                  <a:srgbClr val="0070C0"/>
                </a:solidFill>
                <a:latin typeface="Calibri" panose="020F0502020204030204"/>
              </a:rPr>
              <a:t> &lt;17K</a:t>
            </a:r>
          </a:p>
        </p:txBody>
      </p:sp>
      <p:sp>
        <p:nvSpPr>
          <p:cNvPr id="623" name="TextBox 622"/>
          <p:cNvSpPr txBox="1"/>
          <p:nvPr/>
        </p:nvSpPr>
        <p:spPr>
          <a:xfrm flipH="1">
            <a:off x="10605103" y="4165550"/>
            <a:ext cx="452368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533" dirty="0" err="1">
                <a:solidFill>
                  <a:srgbClr val="0070C0"/>
                </a:solidFill>
                <a:latin typeface="Calibri" panose="020F0502020204030204"/>
              </a:rPr>
              <a:t>Ghe</a:t>
            </a:r>
            <a:r>
              <a:rPr lang="en-GB" sz="533" dirty="0">
                <a:solidFill>
                  <a:srgbClr val="0070C0"/>
                </a:solidFill>
                <a:latin typeface="Calibri" panose="020F0502020204030204"/>
              </a:rPr>
              <a:t> &lt;17K</a:t>
            </a:r>
          </a:p>
        </p:txBody>
      </p:sp>
      <p:sp>
        <p:nvSpPr>
          <p:cNvPr id="624" name="TextBox 623"/>
          <p:cNvSpPr txBox="1"/>
          <p:nvPr/>
        </p:nvSpPr>
        <p:spPr>
          <a:xfrm flipH="1">
            <a:off x="9310012" y="5841489"/>
            <a:ext cx="497252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533" dirty="0" err="1">
                <a:solidFill>
                  <a:srgbClr val="0070C0"/>
                </a:solidFill>
                <a:latin typeface="Calibri" panose="020F0502020204030204"/>
              </a:rPr>
              <a:t>Ghe</a:t>
            </a:r>
            <a:r>
              <a:rPr lang="en-GB" sz="533" dirty="0">
                <a:solidFill>
                  <a:srgbClr val="0070C0"/>
                </a:solidFill>
                <a:latin typeface="Calibri" panose="020F0502020204030204"/>
              </a:rPr>
              <a:t> @4.5K</a:t>
            </a:r>
          </a:p>
        </p:txBody>
      </p:sp>
      <p:sp>
        <p:nvSpPr>
          <p:cNvPr id="625" name="TextBox 624"/>
          <p:cNvSpPr txBox="1"/>
          <p:nvPr/>
        </p:nvSpPr>
        <p:spPr>
          <a:xfrm flipH="1">
            <a:off x="8903008" y="6024772"/>
            <a:ext cx="482824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533" dirty="0" err="1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Lhe</a:t>
            </a:r>
            <a:r>
              <a:rPr lang="en-GB" sz="533" dirty="0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 @4.5K</a:t>
            </a:r>
          </a:p>
        </p:txBody>
      </p:sp>
      <p:sp>
        <p:nvSpPr>
          <p:cNvPr id="626" name="TextBox 625"/>
          <p:cNvSpPr txBox="1"/>
          <p:nvPr/>
        </p:nvSpPr>
        <p:spPr>
          <a:xfrm flipH="1">
            <a:off x="11665811" y="6053604"/>
            <a:ext cx="693733" cy="174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en-GB" sz="533" dirty="0" err="1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SFHe</a:t>
            </a:r>
            <a:r>
              <a:rPr lang="en-GB" sz="533" dirty="0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 @1.9K</a:t>
            </a:r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11804698" y="6178192"/>
            <a:ext cx="30300" cy="53688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7" name="TextBox 626"/>
          <p:cNvSpPr txBox="1"/>
          <p:nvPr/>
        </p:nvSpPr>
        <p:spPr>
          <a:xfrm flipH="1">
            <a:off x="238860" y="5596065"/>
            <a:ext cx="693733" cy="174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en-GB" sz="533" dirty="0" err="1">
                <a:solidFill>
                  <a:srgbClr val="64BCD9">
                    <a:lumMod val="75000"/>
                  </a:srgbClr>
                </a:solidFill>
                <a:latin typeface="Calibri" panose="020F0502020204030204"/>
              </a:rPr>
              <a:t>SFHe</a:t>
            </a:r>
            <a:r>
              <a:rPr lang="en-GB" sz="533" dirty="0">
                <a:solidFill>
                  <a:srgbClr val="64BCD9">
                    <a:lumMod val="75000"/>
                  </a:srgbClr>
                </a:solidFill>
                <a:latin typeface="Calibri" panose="020F0502020204030204"/>
              </a:rPr>
              <a:t> @1.9K</a:t>
            </a:r>
          </a:p>
        </p:txBody>
      </p:sp>
      <p:cxnSp>
        <p:nvCxnSpPr>
          <p:cNvPr id="628" name="Straight Connector 627"/>
          <p:cNvCxnSpPr/>
          <p:nvPr/>
        </p:nvCxnSpPr>
        <p:spPr>
          <a:xfrm>
            <a:off x="748259" y="5755772"/>
            <a:ext cx="114736" cy="193608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9" name="TextBox 628"/>
          <p:cNvSpPr txBox="1"/>
          <p:nvPr/>
        </p:nvSpPr>
        <p:spPr>
          <a:xfrm flipH="1">
            <a:off x="2042815" y="5636305"/>
            <a:ext cx="497252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533" dirty="0" err="1">
                <a:solidFill>
                  <a:srgbClr val="0070C0"/>
                </a:solidFill>
                <a:latin typeface="Calibri" panose="020F0502020204030204"/>
              </a:rPr>
              <a:t>Ghe</a:t>
            </a:r>
            <a:r>
              <a:rPr lang="en-GB" sz="533" dirty="0">
                <a:solidFill>
                  <a:srgbClr val="0070C0"/>
                </a:solidFill>
                <a:latin typeface="Calibri" panose="020F0502020204030204"/>
              </a:rPr>
              <a:t> @4.5K</a:t>
            </a:r>
          </a:p>
        </p:txBody>
      </p:sp>
      <p:sp>
        <p:nvSpPr>
          <p:cNvPr id="630" name="TextBox 629"/>
          <p:cNvSpPr txBox="1"/>
          <p:nvPr/>
        </p:nvSpPr>
        <p:spPr>
          <a:xfrm flipH="1">
            <a:off x="2389727" y="5873434"/>
            <a:ext cx="482824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533" dirty="0" err="1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Lhe</a:t>
            </a:r>
            <a:r>
              <a:rPr lang="en-GB" sz="533" dirty="0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 @4.5K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6799146" y="5024208"/>
            <a:ext cx="719260" cy="149081"/>
            <a:chOff x="5099359" y="3672657"/>
            <a:chExt cx="539445" cy="236442"/>
          </a:xfrm>
        </p:grpSpPr>
        <p:sp>
          <p:nvSpPr>
            <p:cNvPr id="55" name="Rectangle 54"/>
            <p:cNvSpPr/>
            <p:nvPr/>
          </p:nvSpPr>
          <p:spPr>
            <a:xfrm>
              <a:off x="5099359" y="3672657"/>
              <a:ext cx="522886" cy="2364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5124788" y="3672657"/>
              <a:ext cx="514016" cy="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Straight Connector 631"/>
            <p:cNvCxnSpPr/>
            <p:nvPr/>
          </p:nvCxnSpPr>
          <p:spPr>
            <a:xfrm>
              <a:off x="5124788" y="3909099"/>
              <a:ext cx="514016" cy="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3" name="TextBox 632"/>
          <p:cNvSpPr txBox="1"/>
          <p:nvPr/>
        </p:nvSpPr>
        <p:spPr>
          <a:xfrm flipH="1">
            <a:off x="7520577" y="4827039"/>
            <a:ext cx="1091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UL: Transverse tunnel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999" y="2200"/>
            <a:ext cx="5445277" cy="720000"/>
          </a:xfrm>
        </p:spPr>
        <p:txBody>
          <a:bodyPr/>
          <a:lstStyle/>
          <a:p>
            <a:pPr algn="l"/>
            <a:r>
              <a:rPr lang="en-GB" dirty="0" smtClean="0"/>
              <a:t>Context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1763689" y="3988664"/>
            <a:ext cx="1702473" cy="630946"/>
            <a:chOff x="8676180" y="6483875"/>
            <a:chExt cx="1702473" cy="630946"/>
          </a:xfrm>
        </p:grpSpPr>
        <p:grpSp>
          <p:nvGrpSpPr>
            <p:cNvPr id="463" name="Group 462"/>
            <p:cNvGrpSpPr/>
            <p:nvPr/>
          </p:nvGrpSpPr>
          <p:grpSpPr>
            <a:xfrm>
              <a:off x="8676180" y="6483875"/>
              <a:ext cx="1702473" cy="630946"/>
              <a:chOff x="6784698" y="6179020"/>
              <a:chExt cx="1702473" cy="630946"/>
            </a:xfrm>
          </p:grpSpPr>
          <p:grpSp>
            <p:nvGrpSpPr>
              <p:cNvPr id="472" name="Group 471"/>
              <p:cNvGrpSpPr/>
              <p:nvPr/>
            </p:nvGrpSpPr>
            <p:grpSpPr>
              <a:xfrm>
                <a:off x="6784698" y="6179020"/>
                <a:ext cx="1702473" cy="630946"/>
                <a:chOff x="6504482" y="6076966"/>
                <a:chExt cx="1702473" cy="630946"/>
              </a:xfrm>
            </p:grpSpPr>
            <p:grpSp>
              <p:nvGrpSpPr>
                <p:cNvPr id="516" name="Group 515"/>
                <p:cNvGrpSpPr/>
                <p:nvPr/>
              </p:nvGrpSpPr>
              <p:grpSpPr>
                <a:xfrm>
                  <a:off x="6507885" y="6076969"/>
                  <a:ext cx="905558" cy="630943"/>
                  <a:chOff x="8116074" y="3698420"/>
                  <a:chExt cx="583403" cy="406483"/>
                </a:xfrm>
              </p:grpSpPr>
              <p:sp>
                <p:nvSpPr>
                  <p:cNvPr id="639" name="Rectangle 638"/>
                  <p:cNvSpPr/>
                  <p:nvPr/>
                </p:nvSpPr>
                <p:spPr>
                  <a:xfrm>
                    <a:off x="8116074" y="3738125"/>
                    <a:ext cx="102315" cy="45719"/>
                  </a:xfrm>
                  <a:prstGeom prst="rect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0" name="TextBox 639"/>
                  <p:cNvSpPr txBox="1"/>
                  <p:nvPr/>
                </p:nvSpPr>
                <p:spPr>
                  <a:xfrm flipH="1">
                    <a:off x="8159153" y="3698420"/>
                    <a:ext cx="540324" cy="406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Superfluid @ 1.9K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Liquid He @ 4.5 K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Gaseous </a:t>
                    </a:r>
                    <a:r>
                      <a:rPr kumimoji="0" lang="en-GB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He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Heater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GB" sz="700" dirty="0" smtClean="0">
                        <a:solidFill>
                          <a:srgbClr val="005F8C"/>
                        </a:solidFill>
                        <a:latin typeface="Calibri" panose="020F0502020204030204"/>
                      </a:rPr>
                      <a:t>Vacuum barrier</a:t>
                    </a:r>
                    <a:endPara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1" name="Rectangle 640"/>
                  <p:cNvSpPr/>
                  <p:nvPr/>
                </p:nvSpPr>
                <p:spPr>
                  <a:xfrm>
                    <a:off x="8116074" y="3809452"/>
                    <a:ext cx="102315" cy="45719"/>
                  </a:xfrm>
                  <a:prstGeom prst="rec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2" name="Rectangle 641"/>
                  <p:cNvSpPr/>
                  <p:nvPr/>
                </p:nvSpPr>
                <p:spPr>
                  <a:xfrm>
                    <a:off x="8116074" y="3883085"/>
                    <a:ext cx="102315" cy="45719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cxnSp>
              <p:nvCxnSpPr>
                <p:cNvPr id="520" name="Straight Connector 519"/>
                <p:cNvCxnSpPr/>
                <p:nvPr/>
              </p:nvCxnSpPr>
              <p:spPr>
                <a:xfrm>
                  <a:off x="7452875" y="6168044"/>
                  <a:ext cx="190072" cy="0"/>
                </a:xfrm>
                <a:prstGeom prst="line">
                  <a:avLst/>
                </a:prstGeom>
                <a:noFill/>
                <a:ln w="9525">
                  <a:solidFill>
                    <a:schemeClr val="accent3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22" name="Straight Connector 521"/>
                <p:cNvCxnSpPr/>
                <p:nvPr/>
              </p:nvCxnSpPr>
              <p:spPr>
                <a:xfrm>
                  <a:off x="7451890" y="6281498"/>
                  <a:ext cx="221501" cy="0"/>
                </a:xfrm>
                <a:prstGeom prst="line">
                  <a:avLst/>
                </a:prstGeom>
                <a:noFill/>
                <a:ln w="9525">
                  <a:solidFill>
                    <a:srgbClr val="00B05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32" name="Straight Connector 531"/>
                <p:cNvCxnSpPr/>
                <p:nvPr/>
              </p:nvCxnSpPr>
              <p:spPr>
                <a:xfrm>
                  <a:off x="7451890" y="6397838"/>
                  <a:ext cx="201448" cy="0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535" name="Rectangle 534"/>
                <p:cNvSpPr/>
                <p:nvPr/>
              </p:nvSpPr>
              <p:spPr>
                <a:xfrm>
                  <a:off x="7447878" y="6566880"/>
                  <a:ext cx="139430" cy="45719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620" name="Group 619"/>
                <p:cNvGrpSpPr/>
                <p:nvPr/>
              </p:nvGrpSpPr>
              <p:grpSpPr>
                <a:xfrm>
                  <a:off x="6504482" y="6463451"/>
                  <a:ext cx="162215" cy="70965"/>
                  <a:chOff x="7920225" y="3723877"/>
                  <a:chExt cx="119829" cy="131828"/>
                </a:xfrm>
              </p:grpSpPr>
              <p:sp>
                <p:nvSpPr>
                  <p:cNvPr id="635" name="Oval 634"/>
                  <p:cNvSpPr/>
                  <p:nvPr/>
                </p:nvSpPr>
                <p:spPr>
                  <a:xfrm>
                    <a:off x="7920225" y="3723878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6" name="Oval 635"/>
                  <p:cNvSpPr/>
                  <p:nvPr/>
                </p:nvSpPr>
                <p:spPr>
                  <a:xfrm>
                    <a:off x="7943084" y="3725714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7" name="Oval 636"/>
                  <p:cNvSpPr/>
                  <p:nvPr/>
                </p:nvSpPr>
                <p:spPr>
                  <a:xfrm>
                    <a:off x="7972688" y="3723877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8" name="Oval 637"/>
                  <p:cNvSpPr/>
                  <p:nvPr/>
                </p:nvSpPr>
                <p:spPr>
                  <a:xfrm>
                    <a:off x="7994335" y="3723878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634" name="TextBox 633"/>
                <p:cNvSpPr txBox="1"/>
                <p:nvPr/>
              </p:nvSpPr>
              <p:spPr>
                <a:xfrm flipH="1">
                  <a:off x="7579860" y="6076966"/>
                  <a:ext cx="627095" cy="6309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HTS</a:t>
                  </a:r>
                  <a:endParaRPr kumimoji="0" lang="en-GB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MgB2</a:t>
                  </a:r>
                  <a:endParaRPr kumimoji="0" lang="en-GB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NbTi</a:t>
                  </a:r>
                  <a:endParaRPr kumimoji="0" lang="en-GB" sz="7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Warm cable</a:t>
                  </a: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Splice</a:t>
                  </a:r>
                  <a:endParaRPr kumimoji="0" lang="en-GB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500" name="Straight Connector 499"/>
              <p:cNvCxnSpPr/>
              <p:nvPr/>
            </p:nvCxnSpPr>
            <p:spPr>
              <a:xfrm>
                <a:off x="7731128" y="6599572"/>
                <a:ext cx="201448" cy="0"/>
              </a:xfrm>
              <a:prstGeom prst="lin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643" name="Straight Connector 642"/>
            <p:cNvCxnSpPr/>
            <p:nvPr/>
          </p:nvCxnSpPr>
          <p:spPr>
            <a:xfrm flipH="1">
              <a:off x="8676455" y="7000405"/>
              <a:ext cx="1456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Oval 3"/>
          <p:cNvSpPr/>
          <p:nvPr/>
        </p:nvSpPr>
        <p:spPr>
          <a:xfrm>
            <a:off x="6242682" y="2025445"/>
            <a:ext cx="556464" cy="4417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88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809" y="2200"/>
            <a:ext cx="6393341" cy="720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dirty="0" smtClean="0"/>
              <a:t>Conceptual specifications</a:t>
            </a:r>
            <a:endParaRPr lang="en-GB" sz="2000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3993553"/>
            <a:ext cx="12302836" cy="4315664"/>
            <a:chOff x="0" y="4573646"/>
            <a:chExt cx="9227304" cy="3236810"/>
          </a:xfrm>
        </p:grpSpPr>
        <p:grpSp>
          <p:nvGrpSpPr>
            <p:cNvPr id="150" name="Group 149"/>
            <p:cNvGrpSpPr/>
            <p:nvPr/>
          </p:nvGrpSpPr>
          <p:grpSpPr>
            <a:xfrm>
              <a:off x="0" y="4573646"/>
              <a:ext cx="9227304" cy="2147192"/>
              <a:chOff x="0" y="2931786"/>
              <a:chExt cx="9227304" cy="2147192"/>
            </a:xfrm>
          </p:grpSpPr>
          <p:sp>
            <p:nvSpPr>
              <p:cNvPr id="151" name="Rectangle 150"/>
              <p:cNvSpPr/>
              <p:nvPr/>
            </p:nvSpPr>
            <p:spPr>
              <a:xfrm>
                <a:off x="0" y="3159053"/>
                <a:ext cx="9144000" cy="19199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2" name="Straight Connector 151"/>
              <p:cNvCxnSpPr/>
              <p:nvPr/>
            </p:nvCxnSpPr>
            <p:spPr>
              <a:xfrm>
                <a:off x="8500886" y="3159053"/>
                <a:ext cx="0" cy="1863885"/>
              </a:xfrm>
              <a:prstGeom prst="line">
                <a:avLst/>
              </a:prstGeom>
              <a:ln w="6350">
                <a:solidFill>
                  <a:schemeClr val="bg1">
                    <a:lumMod val="50000"/>
                  </a:schemeClr>
                </a:solidFill>
                <a:prstDash val="dash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3" name="Group 152"/>
              <p:cNvGrpSpPr/>
              <p:nvPr/>
            </p:nvGrpSpPr>
            <p:grpSpPr>
              <a:xfrm>
                <a:off x="47351" y="2931786"/>
                <a:ext cx="9179953" cy="2147192"/>
                <a:chOff x="1475656" y="3391422"/>
                <a:chExt cx="7226743" cy="1690338"/>
              </a:xfrm>
            </p:grpSpPr>
            <p:pic>
              <p:nvPicPr>
                <p:cNvPr id="155" name="Picture 154"/>
                <p:cNvPicPr>
                  <a:picLocks noChangeAspect="1"/>
                </p:cNvPicPr>
                <p:nvPr/>
              </p:nvPicPr>
              <p:blipFill rotWithShape="1"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/>
                </a:blip>
                <a:srcRect l="15685" r="5933"/>
                <a:stretch/>
              </p:blipFill>
              <p:spPr>
                <a:xfrm>
                  <a:off x="1475656" y="3391422"/>
                  <a:ext cx="7128792" cy="1638446"/>
                </a:xfrm>
                <a:prstGeom prst="rect">
                  <a:avLst/>
                </a:prstGeom>
              </p:spPr>
            </p:pic>
            <p:grpSp>
              <p:nvGrpSpPr>
                <p:cNvPr id="156" name="Group 155"/>
                <p:cNvGrpSpPr/>
                <p:nvPr/>
              </p:nvGrpSpPr>
              <p:grpSpPr>
                <a:xfrm>
                  <a:off x="1475657" y="4924269"/>
                  <a:ext cx="7226742" cy="157491"/>
                  <a:chOff x="1475657" y="4896685"/>
                  <a:chExt cx="7226742" cy="157491"/>
                </a:xfrm>
              </p:grpSpPr>
              <p:cxnSp>
                <p:nvCxnSpPr>
                  <p:cNvPr id="163" name="Straight Arrow Connector 162"/>
                  <p:cNvCxnSpPr/>
                  <p:nvPr/>
                </p:nvCxnSpPr>
                <p:spPr>
                  <a:xfrm flipH="1">
                    <a:off x="1475657" y="5010060"/>
                    <a:ext cx="7099324" cy="0"/>
                  </a:xfrm>
                  <a:prstGeom prst="straightConnector1">
                    <a:avLst/>
                  </a:prstGeom>
                  <a:ln w="6350">
                    <a:solidFill>
                      <a:schemeClr val="accent1">
                        <a:lumMod val="60000"/>
                        <a:lumOff val="40000"/>
                      </a:schemeClr>
                    </a:solidFill>
                    <a:tailEnd type="triangl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4" name="TextBox 163"/>
                  <p:cNvSpPr txBox="1"/>
                  <p:nvPr/>
                </p:nvSpPr>
                <p:spPr>
                  <a:xfrm>
                    <a:off x="8293280" y="4896686"/>
                    <a:ext cx="409119" cy="15749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700" dirty="0" smtClean="0">
                        <a:solidFill>
                          <a:schemeClr val="accent1">
                            <a:lumMod val="75000"/>
                          </a:schemeClr>
                        </a:solidFill>
                      </a:rPr>
                      <a:t>From IP</a:t>
                    </a:r>
                    <a:endParaRPr lang="en-GB" sz="700" dirty="0">
                      <a:solidFill>
                        <a:schemeClr val="accent1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165" name="TextBox 164"/>
                  <p:cNvSpPr txBox="1"/>
                  <p:nvPr/>
                </p:nvSpPr>
                <p:spPr>
                  <a:xfrm>
                    <a:off x="7958165" y="4896685"/>
                    <a:ext cx="385142" cy="15749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700" dirty="0" smtClean="0">
                        <a:solidFill>
                          <a:schemeClr val="accent1">
                            <a:lumMod val="75000"/>
                          </a:schemeClr>
                        </a:solidFill>
                      </a:rPr>
                      <a:t>93.25m</a:t>
                    </a:r>
                    <a:endParaRPr lang="en-GB" sz="700" dirty="0">
                      <a:solidFill>
                        <a:schemeClr val="accent1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166" name="TextBox 165"/>
                  <p:cNvSpPr txBox="1"/>
                  <p:nvPr/>
                </p:nvSpPr>
                <p:spPr>
                  <a:xfrm>
                    <a:off x="3492310" y="4896686"/>
                    <a:ext cx="364951" cy="15749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700" dirty="0" smtClean="0">
                        <a:solidFill>
                          <a:schemeClr val="accent1">
                            <a:lumMod val="75000"/>
                          </a:schemeClr>
                        </a:solidFill>
                      </a:rPr>
                      <a:t>≈140m</a:t>
                    </a:r>
                    <a:endParaRPr lang="en-GB" sz="700" dirty="0">
                      <a:solidFill>
                        <a:schemeClr val="accent1">
                          <a:lumMod val="75000"/>
                        </a:schemeClr>
                      </a:solidFill>
                    </a:endParaRPr>
                  </a:p>
                </p:txBody>
              </p:sp>
            </p:grpSp>
            <p:sp>
              <p:nvSpPr>
                <p:cNvPr id="157" name="Freeform 156"/>
                <p:cNvSpPr/>
                <p:nvPr/>
              </p:nvSpPr>
              <p:spPr>
                <a:xfrm>
                  <a:off x="3002280" y="3680460"/>
                  <a:ext cx="5128260" cy="988917"/>
                </a:xfrm>
                <a:custGeom>
                  <a:avLst/>
                  <a:gdLst>
                    <a:gd name="connsiteX0" fmla="*/ 5113020 w 5128260"/>
                    <a:gd name="connsiteY0" fmla="*/ 0 h 988917"/>
                    <a:gd name="connsiteX1" fmla="*/ 5128260 w 5128260"/>
                    <a:gd name="connsiteY1" fmla="*/ 754380 h 988917"/>
                    <a:gd name="connsiteX2" fmla="*/ 5113020 w 5128260"/>
                    <a:gd name="connsiteY2" fmla="*/ 876300 h 988917"/>
                    <a:gd name="connsiteX3" fmla="*/ 5052060 w 5128260"/>
                    <a:gd name="connsiteY3" fmla="*/ 944880 h 988917"/>
                    <a:gd name="connsiteX4" fmla="*/ 4876800 w 5128260"/>
                    <a:gd name="connsiteY4" fmla="*/ 960120 h 988917"/>
                    <a:gd name="connsiteX5" fmla="*/ 4716780 w 5128260"/>
                    <a:gd name="connsiteY5" fmla="*/ 960120 h 988917"/>
                    <a:gd name="connsiteX6" fmla="*/ 4518660 w 5128260"/>
                    <a:gd name="connsiteY6" fmla="*/ 975360 h 988917"/>
                    <a:gd name="connsiteX7" fmla="*/ 4038600 w 5128260"/>
                    <a:gd name="connsiteY7" fmla="*/ 967740 h 988917"/>
                    <a:gd name="connsiteX8" fmla="*/ 3131820 w 5128260"/>
                    <a:gd name="connsiteY8" fmla="*/ 975360 h 988917"/>
                    <a:gd name="connsiteX9" fmla="*/ 2316480 w 5128260"/>
                    <a:gd name="connsiteY9" fmla="*/ 982980 h 988917"/>
                    <a:gd name="connsiteX10" fmla="*/ 1089660 w 5128260"/>
                    <a:gd name="connsiteY10" fmla="*/ 982980 h 988917"/>
                    <a:gd name="connsiteX11" fmla="*/ 800100 w 5128260"/>
                    <a:gd name="connsiteY11" fmla="*/ 906780 h 988917"/>
                    <a:gd name="connsiteX12" fmla="*/ 480060 w 5128260"/>
                    <a:gd name="connsiteY12" fmla="*/ 883920 h 988917"/>
                    <a:gd name="connsiteX13" fmla="*/ 198120 w 5128260"/>
                    <a:gd name="connsiteY13" fmla="*/ 891540 h 988917"/>
                    <a:gd name="connsiteX14" fmla="*/ 0 w 5128260"/>
                    <a:gd name="connsiteY14" fmla="*/ 952500 h 988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128260" h="988917">
                      <a:moveTo>
                        <a:pt x="5113020" y="0"/>
                      </a:moveTo>
                      <a:cubicBezTo>
                        <a:pt x="5120640" y="304165"/>
                        <a:pt x="5128260" y="608330"/>
                        <a:pt x="5128260" y="754380"/>
                      </a:cubicBezTo>
                      <a:cubicBezTo>
                        <a:pt x="5128260" y="900430"/>
                        <a:pt x="5125720" y="844550"/>
                        <a:pt x="5113020" y="876300"/>
                      </a:cubicBezTo>
                      <a:cubicBezTo>
                        <a:pt x="5100320" y="908050"/>
                        <a:pt x="5091430" y="930910"/>
                        <a:pt x="5052060" y="944880"/>
                      </a:cubicBezTo>
                      <a:cubicBezTo>
                        <a:pt x="5012690" y="958850"/>
                        <a:pt x="4932680" y="957580"/>
                        <a:pt x="4876800" y="960120"/>
                      </a:cubicBezTo>
                      <a:cubicBezTo>
                        <a:pt x="4820920" y="962660"/>
                        <a:pt x="4776470" y="957580"/>
                        <a:pt x="4716780" y="960120"/>
                      </a:cubicBezTo>
                      <a:cubicBezTo>
                        <a:pt x="4657090" y="962660"/>
                        <a:pt x="4518660" y="975360"/>
                        <a:pt x="4518660" y="975360"/>
                      </a:cubicBezTo>
                      <a:lnTo>
                        <a:pt x="4038600" y="967740"/>
                      </a:lnTo>
                      <a:lnTo>
                        <a:pt x="3131820" y="975360"/>
                      </a:lnTo>
                      <a:lnTo>
                        <a:pt x="2316480" y="982980"/>
                      </a:lnTo>
                      <a:cubicBezTo>
                        <a:pt x="1976120" y="984250"/>
                        <a:pt x="1342390" y="995680"/>
                        <a:pt x="1089660" y="982980"/>
                      </a:cubicBezTo>
                      <a:cubicBezTo>
                        <a:pt x="836930" y="970280"/>
                        <a:pt x="901700" y="923290"/>
                        <a:pt x="800100" y="906780"/>
                      </a:cubicBezTo>
                      <a:cubicBezTo>
                        <a:pt x="698500" y="890270"/>
                        <a:pt x="580390" y="886460"/>
                        <a:pt x="480060" y="883920"/>
                      </a:cubicBezTo>
                      <a:lnTo>
                        <a:pt x="198120" y="891540"/>
                      </a:lnTo>
                      <a:cubicBezTo>
                        <a:pt x="118110" y="902970"/>
                        <a:pt x="59055" y="927735"/>
                        <a:pt x="0" y="952500"/>
                      </a:cubicBezTo>
                    </a:path>
                  </a:pathLst>
                </a:custGeom>
                <a:noFill/>
                <a:ln w="38100">
                  <a:solidFill>
                    <a:srgbClr val="E1CCF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00"/>
                </a:p>
              </p:txBody>
            </p:sp>
            <p:sp>
              <p:nvSpPr>
                <p:cNvPr id="158" name="Rectangle 157"/>
                <p:cNvSpPr/>
                <p:nvPr/>
              </p:nvSpPr>
              <p:spPr>
                <a:xfrm>
                  <a:off x="2778918" y="4543425"/>
                  <a:ext cx="280913" cy="100013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GB" sz="700" dirty="0" smtClean="0">
                      <a:solidFill>
                        <a:schemeClr val="tx1"/>
                      </a:solidFill>
                    </a:rPr>
                    <a:t>DFM</a:t>
                  </a:r>
                  <a:endParaRPr lang="en-GB" sz="7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" name="TextBox 158"/>
                <p:cNvSpPr txBox="1"/>
                <p:nvPr/>
              </p:nvSpPr>
              <p:spPr>
                <a:xfrm>
                  <a:off x="8084189" y="4218857"/>
                  <a:ext cx="352332" cy="1574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dirty="0" err="1" smtClean="0">
                      <a:solidFill>
                        <a:srgbClr val="7030A0"/>
                      </a:solidFill>
                    </a:rPr>
                    <a:t>DSHm</a:t>
                  </a:r>
                  <a:endParaRPr lang="en-GB" sz="700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160" name="TextBox 159"/>
                <p:cNvSpPr txBox="1"/>
                <p:nvPr/>
              </p:nvSpPr>
              <p:spPr>
                <a:xfrm>
                  <a:off x="3108981" y="4623929"/>
                  <a:ext cx="234973" cy="1574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dirty="0" smtClean="0">
                      <a:solidFill>
                        <a:schemeClr val="bg1"/>
                      </a:solidFill>
                    </a:rPr>
                    <a:t>D2</a:t>
                  </a:r>
                  <a:endParaRPr lang="en-GB" sz="7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1" name="TextBox 160"/>
                <p:cNvSpPr txBox="1"/>
                <p:nvPr/>
              </p:nvSpPr>
              <p:spPr>
                <a:xfrm>
                  <a:off x="2051720" y="4610181"/>
                  <a:ext cx="246329" cy="1574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dirty="0" smtClean="0">
                      <a:solidFill>
                        <a:schemeClr val="bg1"/>
                      </a:solidFill>
                    </a:rPr>
                    <a:t>CC</a:t>
                  </a:r>
                  <a:endParaRPr lang="en-GB" sz="7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2" name="TextBox 161"/>
                <p:cNvSpPr txBox="1"/>
                <p:nvPr/>
              </p:nvSpPr>
              <p:spPr>
                <a:xfrm>
                  <a:off x="1685779" y="4610181"/>
                  <a:ext cx="246329" cy="1574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dirty="0" smtClean="0">
                      <a:solidFill>
                        <a:schemeClr val="bg1"/>
                      </a:solidFill>
                    </a:rPr>
                    <a:t>CC</a:t>
                  </a:r>
                  <a:endParaRPr lang="en-GB" sz="700" dirty="0">
                    <a:solidFill>
                      <a:schemeClr val="bg1"/>
                    </a:solidFill>
                  </a:endParaRPr>
                </a:p>
              </p:txBody>
            </p:sp>
          </p:grpSp>
          <p:cxnSp>
            <p:nvCxnSpPr>
              <p:cNvPr id="154" name="Straight Connector 153"/>
              <p:cNvCxnSpPr/>
              <p:nvPr/>
            </p:nvCxnSpPr>
            <p:spPr>
              <a:xfrm>
                <a:off x="2843808" y="4083918"/>
                <a:ext cx="0" cy="939020"/>
              </a:xfrm>
              <a:prstGeom prst="line">
                <a:avLst/>
              </a:prstGeom>
              <a:ln w="6350">
                <a:solidFill>
                  <a:schemeClr val="bg1">
                    <a:lumMod val="50000"/>
                  </a:schemeClr>
                </a:solidFill>
                <a:prstDash val="dash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7" name="Group 166"/>
            <p:cNvGrpSpPr/>
            <p:nvPr/>
          </p:nvGrpSpPr>
          <p:grpSpPr>
            <a:xfrm>
              <a:off x="1064657" y="5505230"/>
              <a:ext cx="7436229" cy="2305226"/>
              <a:chOff x="1064657" y="3795303"/>
              <a:chExt cx="7436229" cy="2305226"/>
            </a:xfrm>
          </p:grpSpPr>
          <p:cxnSp>
            <p:nvCxnSpPr>
              <p:cNvPr id="168" name="Straight Arrow Connector 167"/>
              <p:cNvCxnSpPr/>
              <p:nvPr/>
            </p:nvCxnSpPr>
            <p:spPr>
              <a:xfrm flipH="1">
                <a:off x="2059689" y="3966477"/>
                <a:ext cx="6441197" cy="0"/>
              </a:xfrm>
              <a:prstGeom prst="straightConnector1">
                <a:avLst/>
              </a:prstGeom>
              <a:ln w="6350">
                <a:solidFill>
                  <a:srgbClr val="FFC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TextBox 168"/>
              <p:cNvSpPr txBox="1"/>
              <p:nvPr/>
            </p:nvSpPr>
            <p:spPr>
              <a:xfrm>
                <a:off x="5084983" y="3811855"/>
                <a:ext cx="41229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00" dirty="0" smtClean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</a:rPr>
                  <a:t>≈45 m</a:t>
                </a:r>
                <a:endParaRPr lang="en-GB" sz="7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70" name="Straight Arrow Connector 169"/>
              <p:cNvCxnSpPr/>
              <p:nvPr/>
            </p:nvCxnSpPr>
            <p:spPr>
              <a:xfrm flipH="1">
                <a:off x="1154445" y="4176735"/>
                <a:ext cx="240862" cy="0"/>
              </a:xfrm>
              <a:prstGeom prst="straightConnector1">
                <a:avLst/>
              </a:prstGeom>
              <a:ln w="6350">
                <a:solidFill>
                  <a:srgbClr val="FFC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TextBox 170"/>
              <p:cNvSpPr txBox="1"/>
              <p:nvPr/>
            </p:nvSpPr>
            <p:spPr>
              <a:xfrm>
                <a:off x="1064657" y="3985853"/>
                <a:ext cx="432771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 smtClean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</a:rPr>
                  <a:t>≈1.5 m</a:t>
                </a:r>
                <a:endParaRPr lang="en-GB" sz="7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2" name="Freeform 171"/>
              <p:cNvSpPr/>
              <p:nvPr/>
            </p:nvSpPr>
            <p:spPr>
              <a:xfrm>
                <a:off x="1395307" y="3953647"/>
                <a:ext cx="406400" cy="286459"/>
              </a:xfrm>
              <a:custGeom>
                <a:avLst/>
                <a:gdLst>
                  <a:gd name="connsiteX0" fmla="*/ 0 w 406400"/>
                  <a:gd name="connsiteY0" fmla="*/ 0 h 331894"/>
                  <a:gd name="connsiteX1" fmla="*/ 243840 w 406400"/>
                  <a:gd name="connsiteY1" fmla="*/ 0 h 331894"/>
                  <a:gd name="connsiteX2" fmla="*/ 406400 w 406400"/>
                  <a:gd name="connsiteY2" fmla="*/ 331894 h 331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6400" h="331894">
                    <a:moveTo>
                      <a:pt x="0" y="0"/>
                    </a:moveTo>
                    <a:lnTo>
                      <a:pt x="243840" y="0"/>
                    </a:lnTo>
                    <a:lnTo>
                      <a:pt x="406400" y="331894"/>
                    </a:lnTo>
                  </a:path>
                </a:pathLst>
              </a:custGeom>
              <a:noFill/>
              <a:ln>
                <a:solidFill>
                  <a:srgbClr val="FFC00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1307988" y="3795303"/>
                <a:ext cx="500531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 smtClean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</a:rPr>
                  <a:t>R≈1.9 m</a:t>
                </a:r>
                <a:endParaRPr lang="en-GB" sz="7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74" name="Straight Connector 173"/>
              <p:cNvCxnSpPr>
                <a:stCxn id="158" idx="3"/>
              </p:cNvCxnSpPr>
              <p:nvPr/>
            </p:nvCxnSpPr>
            <p:spPr>
              <a:xfrm flipH="1" flipV="1">
                <a:off x="2059689" y="5624716"/>
                <a:ext cx="1" cy="475813"/>
              </a:xfrm>
              <a:prstGeom prst="line">
                <a:avLst/>
              </a:prstGeom>
              <a:ln w="3175">
                <a:solidFill>
                  <a:schemeClr val="accent6"/>
                </a:solidFill>
                <a:prstDash val="dash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 flipH="1" flipV="1">
                <a:off x="1384592" y="4139371"/>
                <a:ext cx="1" cy="379600"/>
              </a:xfrm>
              <a:prstGeom prst="line">
                <a:avLst/>
              </a:prstGeom>
              <a:ln w="3175">
                <a:solidFill>
                  <a:schemeClr val="accent6"/>
                </a:solidFill>
                <a:prstDash val="dash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 flipH="1" flipV="1">
                <a:off x="1152553" y="4112161"/>
                <a:ext cx="1" cy="475813"/>
              </a:xfrm>
              <a:prstGeom prst="line">
                <a:avLst/>
              </a:prstGeom>
              <a:ln w="3175">
                <a:solidFill>
                  <a:schemeClr val="accent6"/>
                </a:solidFill>
                <a:prstDash val="dash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7" name="Group 176"/>
            <p:cNvGrpSpPr/>
            <p:nvPr/>
          </p:nvGrpSpPr>
          <p:grpSpPr>
            <a:xfrm>
              <a:off x="1874372" y="5964453"/>
              <a:ext cx="62300" cy="79209"/>
              <a:chOff x="2179516" y="4524178"/>
              <a:chExt cx="121806" cy="154866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2179516" y="4582195"/>
                <a:ext cx="121806" cy="9684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9" name="Oval 178"/>
              <p:cNvSpPr/>
              <p:nvPr/>
            </p:nvSpPr>
            <p:spPr>
              <a:xfrm>
                <a:off x="2179516" y="4524178"/>
                <a:ext cx="121806" cy="102262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1406740" y="6098090"/>
              <a:ext cx="62300" cy="79209"/>
              <a:chOff x="2179516" y="4524178"/>
              <a:chExt cx="121806" cy="154866"/>
            </a:xfrm>
          </p:grpSpPr>
          <p:sp>
            <p:nvSpPr>
              <p:cNvPr id="181" name="Rectangle 180"/>
              <p:cNvSpPr/>
              <p:nvPr/>
            </p:nvSpPr>
            <p:spPr>
              <a:xfrm>
                <a:off x="2179516" y="4582195"/>
                <a:ext cx="121806" cy="9684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2" name="Oval 181"/>
              <p:cNvSpPr/>
              <p:nvPr/>
            </p:nvSpPr>
            <p:spPr>
              <a:xfrm>
                <a:off x="2179516" y="4524178"/>
                <a:ext cx="121806" cy="102262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3" name="Rectangle 12"/>
          <p:cNvSpPr/>
          <p:nvPr/>
        </p:nvSpPr>
        <p:spPr>
          <a:xfrm>
            <a:off x="11365734" y="5986715"/>
            <a:ext cx="242235" cy="20962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3231" y="3365613"/>
            <a:ext cx="1635182" cy="23287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8" name="Straight Connector 17"/>
          <p:cNvCxnSpPr>
            <a:stCxn id="157" idx="8"/>
            <a:endCxn id="15" idx="2"/>
          </p:cNvCxnSpPr>
          <p:nvPr/>
        </p:nvCxnSpPr>
        <p:spPr>
          <a:xfrm flipV="1">
            <a:off x="7952990" y="5694390"/>
            <a:ext cx="597832" cy="440631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783390" y="4594143"/>
            <a:ext cx="17011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2060"/>
                </a:solidFill>
              </a:rPr>
              <a:t>Courtesy Amalia, 8</a:t>
            </a:r>
            <a:r>
              <a:rPr lang="en-GB" sz="800" i="1" baseline="30000" dirty="0" smtClean="0">
                <a:solidFill>
                  <a:srgbClr val="002060"/>
                </a:solidFill>
              </a:rPr>
              <a:t>th</a:t>
            </a:r>
            <a:r>
              <a:rPr lang="en-GB" sz="800" i="1" dirty="0" smtClean="0">
                <a:solidFill>
                  <a:srgbClr val="002060"/>
                </a:solidFill>
              </a:rPr>
              <a:t> HL-LHC col.</a:t>
            </a:r>
            <a:endParaRPr lang="en-GB" sz="800" i="1" dirty="0">
              <a:solidFill>
                <a:srgbClr val="002060"/>
              </a:solidFill>
            </a:endParaRPr>
          </a:p>
        </p:txBody>
      </p:sp>
      <p:grpSp>
        <p:nvGrpSpPr>
          <p:cNvPr id="194" name="Group 193"/>
          <p:cNvGrpSpPr/>
          <p:nvPr/>
        </p:nvGrpSpPr>
        <p:grpSpPr>
          <a:xfrm>
            <a:off x="6641635" y="9656"/>
            <a:ext cx="5550131" cy="3373346"/>
            <a:chOff x="9112107" y="-1150846"/>
            <a:chExt cx="5550131" cy="3373346"/>
          </a:xfrm>
        </p:grpSpPr>
        <p:sp>
          <p:nvSpPr>
            <p:cNvPr id="195" name="Rectangle 194"/>
            <p:cNvSpPr/>
            <p:nvPr/>
          </p:nvSpPr>
          <p:spPr>
            <a:xfrm>
              <a:off x="9112107" y="-1150846"/>
              <a:ext cx="5550131" cy="3373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96" name="Group 195"/>
            <p:cNvGrpSpPr/>
            <p:nvPr/>
          </p:nvGrpSpPr>
          <p:grpSpPr>
            <a:xfrm>
              <a:off x="9345244" y="-1147237"/>
              <a:ext cx="5227501" cy="3369737"/>
              <a:chOff x="1604988" y="1784650"/>
              <a:chExt cx="5227501" cy="3369737"/>
            </a:xfrm>
          </p:grpSpPr>
          <p:grpSp>
            <p:nvGrpSpPr>
              <p:cNvPr id="198" name="Group 197"/>
              <p:cNvGrpSpPr/>
              <p:nvPr/>
            </p:nvGrpSpPr>
            <p:grpSpPr>
              <a:xfrm>
                <a:off x="1604988" y="1784650"/>
                <a:ext cx="5227501" cy="3369737"/>
                <a:chOff x="6964499" y="3512289"/>
                <a:chExt cx="5227501" cy="3369737"/>
              </a:xfrm>
            </p:grpSpPr>
            <p:sp>
              <p:nvSpPr>
                <p:cNvPr id="204" name="Rectangle 203"/>
                <p:cNvSpPr/>
                <p:nvPr/>
              </p:nvSpPr>
              <p:spPr>
                <a:xfrm>
                  <a:off x="9096327" y="4185334"/>
                  <a:ext cx="2235378" cy="812432"/>
                </a:xfrm>
                <a:prstGeom prst="rect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t" anchorCtr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DFM</a:t>
                  </a:r>
                </a:p>
              </p:txBody>
            </p:sp>
            <p:sp>
              <p:nvSpPr>
                <p:cNvPr id="205" name="Rectangle 204"/>
                <p:cNvSpPr/>
                <p:nvPr/>
              </p:nvSpPr>
              <p:spPr>
                <a:xfrm>
                  <a:off x="9210779" y="4477134"/>
                  <a:ext cx="512698" cy="377744"/>
                </a:xfrm>
                <a:prstGeom prst="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t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6" name="Rectangle 205"/>
                <p:cNvSpPr/>
                <p:nvPr/>
              </p:nvSpPr>
              <p:spPr>
                <a:xfrm>
                  <a:off x="9760235" y="4279149"/>
                  <a:ext cx="1410668" cy="629348"/>
                </a:xfrm>
                <a:prstGeom prst="rect">
                  <a:avLst/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7" name="Rectangle 206"/>
                <p:cNvSpPr/>
                <p:nvPr/>
              </p:nvSpPr>
              <p:spPr>
                <a:xfrm>
                  <a:off x="9760231" y="4486642"/>
                  <a:ext cx="1410213" cy="419053"/>
                </a:xfrm>
                <a:prstGeom prst="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8" name="Rectangle 207"/>
                <p:cNvSpPr/>
                <p:nvPr/>
              </p:nvSpPr>
              <p:spPr>
                <a:xfrm>
                  <a:off x="11331704" y="4233368"/>
                  <a:ext cx="860296" cy="295273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9" name="Rectangle 208"/>
                <p:cNvSpPr/>
                <p:nvPr/>
              </p:nvSpPr>
              <p:spPr>
                <a:xfrm>
                  <a:off x="11170444" y="4280590"/>
                  <a:ext cx="1021556" cy="194307"/>
                </a:xfrm>
                <a:prstGeom prst="rect">
                  <a:avLst/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0" name="TextBox 209"/>
                <p:cNvSpPr txBox="1"/>
                <p:nvPr/>
              </p:nvSpPr>
              <p:spPr>
                <a:xfrm>
                  <a:off x="11364146" y="3895477"/>
                  <a:ext cx="795411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 defTabSz="914400"/>
                  <a:r>
                    <a:rPr lang="en-GB" sz="800" dirty="0" err="1" smtClean="0">
                      <a:solidFill>
                        <a:prstClr val="black"/>
                      </a:solidFill>
                      <a:latin typeface="Calibri" panose="020F0502020204030204"/>
                    </a:rPr>
                    <a:t>Ghe</a:t>
                  </a:r>
                  <a:r>
                    <a:rPr lang="en-GB" sz="800" dirty="0" smtClean="0">
                      <a:solidFill>
                        <a:prstClr val="black"/>
                      </a:solidFill>
                      <a:latin typeface="Calibri" panose="020F0502020204030204"/>
                    </a:rPr>
                    <a:t> mass flow</a:t>
                  </a:r>
                  <a:endParaRPr lang="en-GB" sz="800" dirty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1" name="Rectangle 210"/>
                <p:cNvSpPr/>
                <p:nvPr/>
              </p:nvSpPr>
              <p:spPr>
                <a:xfrm>
                  <a:off x="8484887" y="4626729"/>
                  <a:ext cx="729123" cy="274276"/>
                </a:xfrm>
                <a:prstGeom prst="rect">
                  <a:avLst/>
                </a:prstGeom>
                <a:solidFill>
                  <a:srgbClr val="FF0000">
                    <a:alpha val="1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212" name="Group 211"/>
                <p:cNvGrpSpPr/>
                <p:nvPr/>
              </p:nvGrpSpPr>
              <p:grpSpPr>
                <a:xfrm>
                  <a:off x="7493117" y="4424857"/>
                  <a:ext cx="4426531" cy="2034452"/>
                  <a:chOff x="2112021" y="5560479"/>
                  <a:chExt cx="1933997" cy="888873"/>
                </a:xfrm>
              </p:grpSpPr>
              <p:sp>
                <p:nvSpPr>
                  <p:cNvPr id="298" name="Rectangle 297"/>
                  <p:cNvSpPr/>
                  <p:nvPr/>
                </p:nvSpPr>
                <p:spPr>
                  <a:xfrm>
                    <a:off x="2112021" y="5879218"/>
                    <a:ext cx="1933997" cy="570134"/>
                  </a:xfrm>
                  <a:prstGeom prst="rect">
                    <a:avLst/>
                  </a:prstGeom>
                  <a:solidFill>
                    <a:sysClr val="window" lastClr="FFFFFF">
                      <a:lumMod val="95000"/>
                      <a:alpha val="50196"/>
                    </a:sysClr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t" anchorCtr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D2</a:t>
                    </a:r>
                  </a:p>
                </p:txBody>
              </p:sp>
              <p:sp>
                <p:nvSpPr>
                  <p:cNvPr id="299" name="Rectangle 298"/>
                  <p:cNvSpPr/>
                  <p:nvPr/>
                </p:nvSpPr>
                <p:spPr>
                  <a:xfrm>
                    <a:off x="2290721" y="5680608"/>
                    <a:ext cx="211742" cy="200533"/>
                  </a:xfrm>
                  <a:prstGeom prst="rect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rgbClr val="5B9B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0" name="Oval 299"/>
                  <p:cNvSpPr/>
                  <p:nvPr/>
                </p:nvSpPr>
                <p:spPr>
                  <a:xfrm>
                    <a:off x="2290721" y="5560479"/>
                    <a:ext cx="211742" cy="211742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rgbClr val="5B9BD5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213" name="Rectangle 212"/>
                <p:cNvSpPr/>
                <p:nvPr/>
              </p:nvSpPr>
              <p:spPr>
                <a:xfrm>
                  <a:off x="8872357" y="5429535"/>
                  <a:ext cx="2419890" cy="862726"/>
                </a:xfrm>
                <a:prstGeom prst="rect">
                  <a:avLst/>
                </a:prstGeom>
                <a:solidFill>
                  <a:srgbClr val="0070C0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t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Cold mass</a:t>
                  </a:r>
                </a:p>
              </p:txBody>
            </p:sp>
            <p:sp>
              <p:nvSpPr>
                <p:cNvPr id="214" name="Rectangle 213"/>
                <p:cNvSpPr/>
                <p:nvPr/>
              </p:nvSpPr>
              <p:spPr>
                <a:xfrm>
                  <a:off x="8578258" y="4702932"/>
                  <a:ext cx="635752" cy="121010"/>
                </a:xfrm>
                <a:prstGeom prst="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5" name="Rectangle 214"/>
                <p:cNvSpPr/>
                <p:nvPr/>
              </p:nvSpPr>
              <p:spPr>
                <a:xfrm>
                  <a:off x="7031816" y="5980190"/>
                  <a:ext cx="1840540" cy="312140"/>
                </a:xfrm>
                <a:prstGeom prst="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6" name="Rectangle 215"/>
                <p:cNvSpPr/>
                <p:nvPr/>
              </p:nvSpPr>
              <p:spPr>
                <a:xfrm>
                  <a:off x="8483449" y="5979437"/>
                  <a:ext cx="312319" cy="312824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7" name="Rectangle 216"/>
                <p:cNvSpPr/>
                <p:nvPr/>
              </p:nvSpPr>
              <p:spPr>
                <a:xfrm>
                  <a:off x="8578258" y="4823943"/>
                  <a:ext cx="129643" cy="1842640"/>
                </a:xfrm>
                <a:prstGeom prst="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8" name="Rectangle 217"/>
                <p:cNvSpPr/>
                <p:nvPr/>
              </p:nvSpPr>
              <p:spPr>
                <a:xfrm>
                  <a:off x="7033247" y="6553469"/>
                  <a:ext cx="1545011" cy="113113"/>
                </a:xfrm>
                <a:prstGeom prst="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9" name="Rectangle 218"/>
                <p:cNvSpPr/>
                <p:nvPr/>
              </p:nvSpPr>
              <p:spPr>
                <a:xfrm>
                  <a:off x="7033246" y="6292261"/>
                  <a:ext cx="136698" cy="261140"/>
                </a:xfrm>
                <a:prstGeom prst="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220" name="Straight Connector 219"/>
                <p:cNvCxnSpPr/>
                <p:nvPr/>
              </p:nvCxnSpPr>
              <p:spPr>
                <a:xfrm>
                  <a:off x="7507053" y="6218468"/>
                  <a:ext cx="1356814" cy="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</p:cxnSp>
            <p:grpSp>
              <p:nvGrpSpPr>
                <p:cNvPr id="221" name="Group 220"/>
                <p:cNvGrpSpPr/>
                <p:nvPr/>
              </p:nvGrpSpPr>
              <p:grpSpPr>
                <a:xfrm>
                  <a:off x="10549838" y="4380142"/>
                  <a:ext cx="781869" cy="379019"/>
                  <a:chOff x="9675845" y="-303574"/>
                  <a:chExt cx="3079102" cy="1111002"/>
                </a:xfrm>
              </p:grpSpPr>
              <p:sp>
                <p:nvSpPr>
                  <p:cNvPr id="296" name="Freeform 295"/>
                  <p:cNvSpPr/>
                  <p:nvPr/>
                </p:nvSpPr>
                <p:spPr>
                  <a:xfrm>
                    <a:off x="9675845" y="251927"/>
                    <a:ext cx="1539551" cy="555501"/>
                  </a:xfrm>
                  <a:custGeom>
                    <a:avLst/>
                    <a:gdLst>
                      <a:gd name="connsiteX0" fmla="*/ 1539551 w 1539551"/>
                      <a:gd name="connsiteY0" fmla="*/ 0 h 555501"/>
                      <a:gd name="connsiteX1" fmla="*/ 849086 w 1539551"/>
                      <a:gd name="connsiteY1" fmla="*/ 475861 h 555501"/>
                      <a:gd name="connsiteX2" fmla="*/ 0 w 1539551"/>
                      <a:gd name="connsiteY2" fmla="*/ 550506 h 555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539551" h="555501">
                        <a:moveTo>
                          <a:pt x="1539551" y="0"/>
                        </a:moveTo>
                        <a:cubicBezTo>
                          <a:pt x="1322614" y="192055"/>
                          <a:pt x="1105678" y="384110"/>
                          <a:pt x="849086" y="475861"/>
                        </a:cubicBezTo>
                        <a:cubicBezTo>
                          <a:pt x="592494" y="567612"/>
                          <a:pt x="296247" y="559059"/>
                          <a:pt x="0" y="550506"/>
                        </a:cubicBezTo>
                      </a:path>
                    </a:pathLst>
                  </a:custGeom>
                  <a:noFill/>
                  <a:ln w="38100" cap="flat" cmpd="sng" algn="ctr">
                    <a:solidFill>
                      <a:srgbClr val="7030A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7" name="Freeform 296"/>
                  <p:cNvSpPr/>
                  <p:nvPr/>
                </p:nvSpPr>
                <p:spPr>
                  <a:xfrm flipH="1" flipV="1">
                    <a:off x="11215396" y="-303574"/>
                    <a:ext cx="1539551" cy="555501"/>
                  </a:xfrm>
                  <a:custGeom>
                    <a:avLst/>
                    <a:gdLst>
                      <a:gd name="connsiteX0" fmla="*/ 1539551 w 1539551"/>
                      <a:gd name="connsiteY0" fmla="*/ 0 h 555501"/>
                      <a:gd name="connsiteX1" fmla="*/ 849086 w 1539551"/>
                      <a:gd name="connsiteY1" fmla="*/ 475861 h 555501"/>
                      <a:gd name="connsiteX2" fmla="*/ 0 w 1539551"/>
                      <a:gd name="connsiteY2" fmla="*/ 550506 h 555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539551" h="555501">
                        <a:moveTo>
                          <a:pt x="1539551" y="0"/>
                        </a:moveTo>
                        <a:cubicBezTo>
                          <a:pt x="1322614" y="192055"/>
                          <a:pt x="1105678" y="384110"/>
                          <a:pt x="849086" y="475861"/>
                        </a:cubicBezTo>
                        <a:cubicBezTo>
                          <a:pt x="592494" y="567612"/>
                          <a:pt x="296247" y="559059"/>
                          <a:pt x="0" y="550506"/>
                        </a:cubicBezTo>
                      </a:path>
                    </a:pathLst>
                  </a:custGeom>
                  <a:noFill/>
                  <a:ln w="38100" cap="flat" cmpd="sng" algn="ctr">
                    <a:solidFill>
                      <a:srgbClr val="7030A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cxnSp>
              <p:nvCxnSpPr>
                <p:cNvPr id="222" name="Straight Connector 221"/>
                <p:cNvCxnSpPr/>
                <p:nvPr/>
              </p:nvCxnSpPr>
              <p:spPr>
                <a:xfrm>
                  <a:off x="11331707" y="4380142"/>
                  <a:ext cx="760521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7030A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23" name="Straight Connector 222"/>
                <p:cNvCxnSpPr>
                  <a:stCxn id="228" idx="1"/>
                </p:cNvCxnSpPr>
                <p:nvPr/>
              </p:nvCxnSpPr>
              <p:spPr>
                <a:xfrm flipV="1">
                  <a:off x="10185217" y="4759162"/>
                  <a:ext cx="385591" cy="46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030A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24" name="Straight Connector 223"/>
                <p:cNvCxnSpPr/>
                <p:nvPr/>
              </p:nvCxnSpPr>
              <p:spPr>
                <a:xfrm>
                  <a:off x="10326555" y="4569652"/>
                  <a:ext cx="223283" cy="18951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030A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25" name="Straight Connector 224"/>
                <p:cNvCxnSpPr>
                  <a:stCxn id="227" idx="1"/>
                </p:cNvCxnSpPr>
                <p:nvPr/>
              </p:nvCxnSpPr>
              <p:spPr>
                <a:xfrm>
                  <a:off x="10186196" y="4571756"/>
                  <a:ext cx="14035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030A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27" name="Rectangle 226"/>
                <p:cNvSpPr/>
                <p:nvPr/>
              </p:nvSpPr>
              <p:spPr>
                <a:xfrm>
                  <a:off x="10186196" y="4520559"/>
                  <a:ext cx="115884" cy="102393"/>
                </a:xfrm>
                <a:prstGeom prst="rect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8" name="Rectangle 227"/>
                <p:cNvSpPr/>
                <p:nvPr/>
              </p:nvSpPr>
              <p:spPr>
                <a:xfrm>
                  <a:off x="10185217" y="4708430"/>
                  <a:ext cx="115884" cy="102393"/>
                </a:xfrm>
                <a:prstGeom prst="rect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229" name="Straight Connector 228"/>
                <p:cNvCxnSpPr/>
                <p:nvPr/>
              </p:nvCxnSpPr>
              <p:spPr>
                <a:xfrm>
                  <a:off x="9814088" y="4572034"/>
                  <a:ext cx="37112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30" name="Straight Connector 229"/>
                <p:cNvCxnSpPr/>
                <p:nvPr/>
              </p:nvCxnSpPr>
              <p:spPr>
                <a:xfrm>
                  <a:off x="8640647" y="4756044"/>
                  <a:ext cx="607593" cy="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31" name="Straight Connector 230"/>
                <p:cNvCxnSpPr/>
                <p:nvPr/>
              </p:nvCxnSpPr>
              <p:spPr>
                <a:xfrm>
                  <a:off x="9706382" y="4760480"/>
                  <a:ext cx="478835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32" name="Rectangle 231"/>
                <p:cNvSpPr/>
                <p:nvPr/>
              </p:nvSpPr>
              <p:spPr>
                <a:xfrm>
                  <a:off x="9914552" y="4518455"/>
                  <a:ext cx="115884" cy="102393"/>
                </a:xfrm>
                <a:prstGeom prst="rect">
                  <a:avLst/>
                </a:prstGeom>
                <a:solidFill>
                  <a:srgbClr val="00B0F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Rectangle 232"/>
                <p:cNvSpPr/>
                <p:nvPr/>
              </p:nvSpPr>
              <p:spPr>
                <a:xfrm>
                  <a:off x="9913573" y="4706326"/>
                  <a:ext cx="115884" cy="102393"/>
                </a:xfrm>
                <a:prstGeom prst="rect">
                  <a:avLst/>
                </a:prstGeom>
                <a:solidFill>
                  <a:srgbClr val="00B0F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4" name="Rectangle 233"/>
                <p:cNvSpPr/>
                <p:nvPr/>
              </p:nvSpPr>
              <p:spPr>
                <a:xfrm>
                  <a:off x="8484428" y="4900144"/>
                  <a:ext cx="311340" cy="1850275"/>
                </a:xfrm>
                <a:prstGeom prst="rect">
                  <a:avLst/>
                </a:prstGeom>
                <a:solidFill>
                  <a:srgbClr val="FF0000">
                    <a:alpha val="1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Rectangle 234"/>
                <p:cNvSpPr/>
                <p:nvPr/>
              </p:nvSpPr>
              <p:spPr>
                <a:xfrm>
                  <a:off x="6964500" y="6505570"/>
                  <a:ext cx="1518950" cy="244850"/>
                </a:xfrm>
                <a:prstGeom prst="rect">
                  <a:avLst/>
                </a:prstGeom>
                <a:solidFill>
                  <a:srgbClr val="FF0000">
                    <a:alpha val="1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6" name="Rectangle 235"/>
                <p:cNvSpPr/>
                <p:nvPr/>
              </p:nvSpPr>
              <p:spPr>
                <a:xfrm>
                  <a:off x="6964499" y="5891214"/>
                  <a:ext cx="528619" cy="506040"/>
                </a:xfrm>
                <a:prstGeom prst="rect">
                  <a:avLst/>
                </a:prstGeom>
                <a:solidFill>
                  <a:srgbClr val="FF0000">
                    <a:alpha val="1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7" name="Rectangle 236"/>
                <p:cNvSpPr/>
                <p:nvPr/>
              </p:nvSpPr>
              <p:spPr>
                <a:xfrm>
                  <a:off x="6964499" y="6397254"/>
                  <a:ext cx="292573" cy="110702"/>
                </a:xfrm>
                <a:prstGeom prst="rect">
                  <a:avLst/>
                </a:prstGeom>
                <a:solidFill>
                  <a:srgbClr val="FF0000">
                    <a:alpha val="1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238" name="Straight Connector 237"/>
                <p:cNvCxnSpPr/>
                <p:nvPr/>
              </p:nvCxnSpPr>
              <p:spPr>
                <a:xfrm flipV="1">
                  <a:off x="8640647" y="4756044"/>
                  <a:ext cx="0" cy="1855211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39" name="Straight Connector 238"/>
                <p:cNvCxnSpPr/>
                <p:nvPr/>
              </p:nvCxnSpPr>
              <p:spPr>
                <a:xfrm>
                  <a:off x="7101995" y="6606083"/>
                  <a:ext cx="1538652" cy="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40" name="Straight Connector 239"/>
                <p:cNvCxnSpPr/>
                <p:nvPr/>
              </p:nvCxnSpPr>
              <p:spPr>
                <a:xfrm flipV="1">
                  <a:off x="7101995" y="6218468"/>
                  <a:ext cx="0" cy="395432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41" name="Straight Connector 240"/>
                <p:cNvCxnSpPr/>
                <p:nvPr/>
              </p:nvCxnSpPr>
              <p:spPr>
                <a:xfrm>
                  <a:off x="7093735" y="6218468"/>
                  <a:ext cx="240910" cy="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</p:cxnSp>
            <p:grpSp>
              <p:nvGrpSpPr>
                <p:cNvPr id="242" name="Group 241"/>
                <p:cNvGrpSpPr/>
                <p:nvPr/>
              </p:nvGrpSpPr>
              <p:grpSpPr>
                <a:xfrm>
                  <a:off x="9248240" y="4517504"/>
                  <a:ext cx="513198" cy="290264"/>
                  <a:chOff x="9363881" y="4534027"/>
                  <a:chExt cx="513198" cy="290264"/>
                </a:xfrm>
              </p:grpSpPr>
              <p:cxnSp>
                <p:nvCxnSpPr>
                  <p:cNvPr id="291" name="Straight Connector 290"/>
                  <p:cNvCxnSpPr/>
                  <p:nvPr/>
                </p:nvCxnSpPr>
                <p:spPr>
                  <a:xfrm>
                    <a:off x="9505950" y="4587606"/>
                    <a:ext cx="371129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92" name="Straight Connector 291"/>
                  <p:cNvCxnSpPr/>
                  <p:nvPr/>
                </p:nvCxnSpPr>
                <p:spPr>
                  <a:xfrm flipV="1">
                    <a:off x="9363881" y="4591055"/>
                    <a:ext cx="153179" cy="182039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93" name="Straight Connector 292"/>
                  <p:cNvCxnSpPr/>
                  <p:nvPr/>
                </p:nvCxnSpPr>
                <p:spPr>
                  <a:xfrm>
                    <a:off x="9363881" y="4776052"/>
                    <a:ext cx="5131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294" name="Rectangle 293"/>
                  <p:cNvSpPr/>
                  <p:nvPr/>
                </p:nvSpPr>
                <p:spPr>
                  <a:xfrm>
                    <a:off x="9606414" y="4534027"/>
                    <a:ext cx="115884" cy="102393"/>
                  </a:xfrm>
                  <a:prstGeom prst="rect">
                    <a:avLst/>
                  </a:prstGeom>
                  <a:solidFill>
                    <a:srgbClr val="00B0F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5" name="Rectangle 294"/>
                  <p:cNvSpPr/>
                  <p:nvPr/>
                </p:nvSpPr>
                <p:spPr>
                  <a:xfrm>
                    <a:off x="9605435" y="4721898"/>
                    <a:ext cx="115884" cy="102393"/>
                  </a:xfrm>
                  <a:prstGeom prst="rect">
                    <a:avLst/>
                  </a:prstGeom>
                  <a:solidFill>
                    <a:srgbClr val="00B0F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243" name="Rectangle 242"/>
                <p:cNvSpPr/>
                <p:nvPr/>
              </p:nvSpPr>
              <p:spPr>
                <a:xfrm>
                  <a:off x="9706382" y="4474897"/>
                  <a:ext cx="107706" cy="379981"/>
                </a:xfrm>
                <a:prstGeom prst="rect">
                  <a:avLst/>
                </a:prstGeom>
                <a:solidFill>
                  <a:srgbClr val="FF33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244" name="Group 243"/>
                <p:cNvGrpSpPr/>
                <p:nvPr/>
              </p:nvGrpSpPr>
              <p:grpSpPr>
                <a:xfrm>
                  <a:off x="7198120" y="6037310"/>
                  <a:ext cx="358417" cy="233108"/>
                  <a:chOff x="9227356" y="4591183"/>
                  <a:chExt cx="358417" cy="233108"/>
                </a:xfrm>
              </p:grpSpPr>
              <p:cxnSp>
                <p:nvCxnSpPr>
                  <p:cNvPr id="286" name="Straight Connector 285"/>
                  <p:cNvCxnSpPr>
                    <a:endCxn id="289" idx="3"/>
                  </p:cNvCxnSpPr>
                  <p:nvPr/>
                </p:nvCxnSpPr>
                <p:spPr>
                  <a:xfrm flipV="1">
                    <a:off x="9369425" y="4642380"/>
                    <a:ext cx="216348" cy="2382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87" name="Straight Connector 286"/>
                  <p:cNvCxnSpPr/>
                  <p:nvPr/>
                </p:nvCxnSpPr>
                <p:spPr>
                  <a:xfrm flipV="1">
                    <a:off x="9227356" y="4642379"/>
                    <a:ext cx="148673" cy="130716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88" name="Straight Connector 287"/>
                  <p:cNvCxnSpPr>
                    <a:endCxn id="290" idx="3"/>
                  </p:cNvCxnSpPr>
                  <p:nvPr/>
                </p:nvCxnSpPr>
                <p:spPr>
                  <a:xfrm flipV="1">
                    <a:off x="9227356" y="4773095"/>
                    <a:ext cx="357438" cy="2957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289" name="Rectangle 288"/>
                  <p:cNvSpPr/>
                  <p:nvPr/>
                </p:nvSpPr>
                <p:spPr>
                  <a:xfrm>
                    <a:off x="9469889" y="4591183"/>
                    <a:ext cx="115884" cy="102393"/>
                  </a:xfrm>
                  <a:prstGeom prst="rect">
                    <a:avLst/>
                  </a:prstGeom>
                  <a:solidFill>
                    <a:srgbClr val="00B0F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0" name="Rectangle 289"/>
                  <p:cNvSpPr/>
                  <p:nvPr/>
                </p:nvSpPr>
                <p:spPr>
                  <a:xfrm>
                    <a:off x="9468910" y="4721898"/>
                    <a:ext cx="115884" cy="102393"/>
                  </a:xfrm>
                  <a:prstGeom prst="rect">
                    <a:avLst/>
                  </a:prstGeom>
                  <a:solidFill>
                    <a:srgbClr val="00B0F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45" name="Group 244"/>
                <p:cNvGrpSpPr/>
                <p:nvPr/>
              </p:nvGrpSpPr>
              <p:grpSpPr>
                <a:xfrm flipH="1">
                  <a:off x="7557520" y="6089579"/>
                  <a:ext cx="297504" cy="133673"/>
                  <a:chOff x="7026507" y="6104078"/>
                  <a:chExt cx="662386" cy="133673"/>
                </a:xfrm>
              </p:grpSpPr>
              <p:cxnSp>
                <p:nvCxnSpPr>
                  <p:cNvPr id="283" name="Straight Connector 282"/>
                  <p:cNvCxnSpPr/>
                  <p:nvPr/>
                </p:nvCxnSpPr>
                <p:spPr>
                  <a:xfrm flipV="1">
                    <a:off x="7472546" y="6104079"/>
                    <a:ext cx="216347" cy="2382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84" name="Straight Connector 283"/>
                  <p:cNvCxnSpPr/>
                  <p:nvPr/>
                </p:nvCxnSpPr>
                <p:spPr>
                  <a:xfrm flipV="1">
                    <a:off x="7330477" y="6104078"/>
                    <a:ext cx="148673" cy="130716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85" name="Straight Connector 284"/>
                  <p:cNvCxnSpPr/>
                  <p:nvPr/>
                </p:nvCxnSpPr>
                <p:spPr>
                  <a:xfrm flipV="1">
                    <a:off x="7026507" y="6234794"/>
                    <a:ext cx="357438" cy="2957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</p:grpSp>
            <p:cxnSp>
              <p:nvCxnSpPr>
                <p:cNvPr id="246" name="Straight Connector 245"/>
                <p:cNvCxnSpPr>
                  <a:endCxn id="209" idx="0"/>
                </p:cNvCxnSpPr>
                <p:nvPr/>
              </p:nvCxnSpPr>
              <p:spPr>
                <a:xfrm flipH="1">
                  <a:off x="11681222" y="4067961"/>
                  <a:ext cx="238425" cy="21262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47" name="TextBox 246"/>
                <p:cNvSpPr txBox="1"/>
                <p:nvPr/>
              </p:nvSpPr>
              <p:spPr>
                <a:xfrm>
                  <a:off x="9496301" y="3512289"/>
                  <a:ext cx="106631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914400"/>
                  <a:r>
                    <a:rPr lang="en-GB" sz="800" dirty="0" smtClean="0">
                      <a:solidFill>
                        <a:prstClr val="black"/>
                      </a:solidFill>
                      <a:latin typeface="Calibri" panose="020F0502020204030204"/>
                    </a:rPr>
                    <a:t>Saturated liquid bath</a:t>
                  </a:r>
                </a:p>
                <a:p>
                  <a:pPr algn="ctr" defTabSz="914400"/>
                  <a:r>
                    <a:rPr lang="en-GB" sz="800" dirty="0" smtClean="0">
                      <a:solidFill>
                        <a:prstClr val="black"/>
                      </a:solidFill>
                      <a:latin typeface="Calibri" panose="020F0502020204030204"/>
                    </a:rPr>
                    <a:t>@ 1.3 bara</a:t>
                  </a:r>
                  <a:endParaRPr lang="en-GB" sz="800" dirty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248" name="Straight Connector 247"/>
                <p:cNvCxnSpPr/>
                <p:nvPr/>
              </p:nvCxnSpPr>
              <p:spPr>
                <a:xfrm>
                  <a:off x="10129414" y="3844551"/>
                  <a:ext cx="49105" cy="51206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49" name="TextBox 248"/>
                <p:cNvSpPr txBox="1"/>
                <p:nvPr/>
              </p:nvSpPr>
              <p:spPr>
                <a:xfrm>
                  <a:off x="7893913" y="4109861"/>
                  <a:ext cx="123947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914400"/>
                  <a:r>
                    <a:rPr lang="en-GB" sz="800" dirty="0" smtClean="0">
                      <a:solidFill>
                        <a:prstClr val="black"/>
                      </a:solidFill>
                      <a:latin typeface="Calibri" panose="020F0502020204030204"/>
                    </a:rPr>
                    <a:t>Superfluid helium @1.9K</a:t>
                  </a:r>
                  <a:endParaRPr lang="en-GB" sz="800" dirty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250" name="Straight Connector 249"/>
                <p:cNvCxnSpPr>
                  <a:endCxn id="214" idx="0"/>
                </p:cNvCxnSpPr>
                <p:nvPr/>
              </p:nvCxnSpPr>
              <p:spPr>
                <a:xfrm>
                  <a:off x="8596487" y="4296815"/>
                  <a:ext cx="299647" cy="406117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51" name="TextBox 250"/>
                <p:cNvSpPr txBox="1"/>
                <p:nvPr/>
              </p:nvSpPr>
              <p:spPr>
                <a:xfrm>
                  <a:off x="8961403" y="3728089"/>
                  <a:ext cx="61602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914400"/>
                  <a:r>
                    <a:rPr lang="en-GB" sz="800" dirty="0" smtClean="0">
                      <a:solidFill>
                        <a:prstClr val="black"/>
                      </a:solidFill>
                      <a:latin typeface="Calibri" panose="020F0502020204030204"/>
                    </a:rPr>
                    <a:t>Plug</a:t>
                  </a:r>
                </a:p>
              </p:txBody>
            </p:sp>
            <p:cxnSp>
              <p:nvCxnSpPr>
                <p:cNvPr id="252" name="Straight Connector 251"/>
                <p:cNvCxnSpPr>
                  <a:stCxn id="251" idx="2"/>
                  <a:endCxn id="243" idx="0"/>
                </p:cNvCxnSpPr>
                <p:nvPr/>
              </p:nvCxnSpPr>
              <p:spPr>
                <a:xfrm>
                  <a:off x="9269414" y="3943533"/>
                  <a:ext cx="490821" cy="531364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grpSp>
              <p:nvGrpSpPr>
                <p:cNvPr id="253" name="Group 252"/>
                <p:cNvGrpSpPr/>
                <p:nvPr/>
              </p:nvGrpSpPr>
              <p:grpSpPr>
                <a:xfrm>
                  <a:off x="10016957" y="6451138"/>
                  <a:ext cx="1992900" cy="430888"/>
                  <a:chOff x="10016957" y="6451138"/>
                  <a:chExt cx="1992900" cy="430888"/>
                </a:xfrm>
              </p:grpSpPr>
              <p:cxnSp>
                <p:nvCxnSpPr>
                  <p:cNvPr id="274" name="Straight Connector 273"/>
                  <p:cNvCxnSpPr/>
                  <p:nvPr/>
                </p:nvCxnSpPr>
                <p:spPr>
                  <a:xfrm>
                    <a:off x="10023124" y="6570605"/>
                    <a:ext cx="255901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75" name="Straight Connector 274"/>
                  <p:cNvCxnSpPr/>
                  <p:nvPr/>
                </p:nvCxnSpPr>
                <p:spPr>
                  <a:xfrm>
                    <a:off x="10016957" y="6666582"/>
                    <a:ext cx="255901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76" name="Straight Connector 275"/>
                  <p:cNvCxnSpPr/>
                  <p:nvPr/>
                </p:nvCxnSpPr>
                <p:spPr>
                  <a:xfrm>
                    <a:off x="10016957" y="6774304"/>
                    <a:ext cx="255901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7030A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277" name="Rectangle 276"/>
                  <p:cNvSpPr/>
                  <p:nvPr/>
                </p:nvSpPr>
                <p:spPr>
                  <a:xfrm>
                    <a:off x="10989610" y="6516212"/>
                    <a:ext cx="115884" cy="102393"/>
                  </a:xfrm>
                  <a:prstGeom prst="rect">
                    <a:avLst/>
                  </a:prstGeom>
                  <a:solidFill>
                    <a:srgbClr val="00B0F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8" name="TextBox 277"/>
                  <p:cNvSpPr txBox="1"/>
                  <p:nvPr/>
                </p:nvSpPr>
                <p:spPr>
                  <a:xfrm>
                    <a:off x="10226105" y="6455224"/>
                    <a:ext cx="37863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0" cap="none" spc="0" normalizeH="0" baseline="0" noProof="0" dirty="0" err="1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NbTi</a:t>
                    </a:r>
                    <a:endParaRPr kumimoji="0" lang="en-GB" sz="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279" name="TextBox 278"/>
                  <p:cNvSpPr txBox="1"/>
                  <p:nvPr/>
                </p:nvSpPr>
                <p:spPr>
                  <a:xfrm>
                    <a:off x="10222048" y="6558860"/>
                    <a:ext cx="75693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0" cap="none" spc="0" normalizeH="0" baseline="0" noProof="0" dirty="0" err="1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NbTi</a:t>
                    </a:r>
                    <a:r>
                      <a:rPr kumimoji="0" lang="en-GB" sz="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 D2 leads</a:t>
                    </a:r>
                  </a:p>
                </p:txBody>
              </p:sp>
              <p:sp>
                <p:nvSpPr>
                  <p:cNvPr id="280" name="TextBox 279"/>
                  <p:cNvSpPr txBox="1"/>
                  <p:nvPr/>
                </p:nvSpPr>
                <p:spPr>
                  <a:xfrm>
                    <a:off x="10222048" y="6666582"/>
                    <a:ext cx="42832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MgB2</a:t>
                    </a:r>
                  </a:p>
                </p:txBody>
              </p:sp>
              <p:sp>
                <p:nvSpPr>
                  <p:cNvPr id="281" name="TextBox 280"/>
                  <p:cNvSpPr txBox="1"/>
                  <p:nvPr/>
                </p:nvSpPr>
                <p:spPr>
                  <a:xfrm>
                    <a:off x="11047734" y="6451138"/>
                    <a:ext cx="962123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0" cap="none" spc="0" normalizeH="0" baseline="0" noProof="0" dirty="0" err="1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NbTi</a:t>
                    </a:r>
                    <a:r>
                      <a:rPr kumimoji="0" lang="en-GB" sz="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/</a:t>
                    </a:r>
                    <a:r>
                      <a:rPr kumimoji="0" lang="en-GB" sz="800" b="0" i="0" u="none" strike="noStrike" kern="0" cap="none" spc="0" normalizeH="0" baseline="0" noProof="0" dirty="0" err="1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NbTi</a:t>
                    </a:r>
                    <a:r>
                      <a:rPr kumimoji="0" lang="en-GB" sz="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 splices</a:t>
                    </a: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0" cap="none" spc="0" normalizeH="0" baseline="0" noProof="0" dirty="0" err="1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NbTi</a:t>
                    </a:r>
                    <a:r>
                      <a:rPr kumimoji="0" lang="en-GB" sz="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/MgB2 splices</a:t>
                    </a:r>
                  </a:p>
                </p:txBody>
              </p:sp>
              <p:sp>
                <p:nvSpPr>
                  <p:cNvPr id="282" name="Rectangle 281"/>
                  <p:cNvSpPr/>
                  <p:nvPr/>
                </p:nvSpPr>
                <p:spPr>
                  <a:xfrm>
                    <a:off x="10989610" y="6652952"/>
                    <a:ext cx="115884" cy="102393"/>
                  </a:xfrm>
                  <a:prstGeom prst="rect">
                    <a:avLst/>
                  </a:pr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54" name="Group 253"/>
                <p:cNvGrpSpPr/>
                <p:nvPr/>
              </p:nvGrpSpPr>
              <p:grpSpPr>
                <a:xfrm>
                  <a:off x="10850277" y="4756044"/>
                  <a:ext cx="274268" cy="109708"/>
                  <a:chOff x="4572000" y="3062101"/>
                  <a:chExt cx="434576" cy="173832"/>
                </a:xfrm>
              </p:grpSpPr>
              <p:sp>
                <p:nvSpPr>
                  <p:cNvPr id="270" name="Oval 269"/>
                  <p:cNvSpPr/>
                  <p:nvPr/>
                </p:nvSpPr>
                <p:spPr>
                  <a:xfrm>
                    <a:off x="4572000" y="3062102"/>
                    <a:ext cx="173831" cy="173831"/>
                  </a:xfrm>
                  <a:prstGeom prst="ellipse">
                    <a:avLst/>
                  </a:prstGeom>
                  <a:noFill/>
                  <a:ln w="1270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1" name="Oval 270"/>
                  <p:cNvSpPr/>
                  <p:nvPr/>
                </p:nvSpPr>
                <p:spPr>
                  <a:xfrm>
                    <a:off x="4658915" y="3062102"/>
                    <a:ext cx="173831" cy="173831"/>
                  </a:xfrm>
                  <a:prstGeom prst="ellipse">
                    <a:avLst/>
                  </a:prstGeom>
                  <a:noFill/>
                  <a:ln w="1270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2" name="Oval 271"/>
                  <p:cNvSpPr/>
                  <p:nvPr/>
                </p:nvSpPr>
                <p:spPr>
                  <a:xfrm>
                    <a:off x="4745830" y="3062102"/>
                    <a:ext cx="173831" cy="173831"/>
                  </a:xfrm>
                  <a:prstGeom prst="ellipse">
                    <a:avLst/>
                  </a:prstGeom>
                  <a:noFill/>
                  <a:ln w="1270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3" name="Oval 272"/>
                  <p:cNvSpPr/>
                  <p:nvPr/>
                </p:nvSpPr>
                <p:spPr>
                  <a:xfrm>
                    <a:off x="4832745" y="3062101"/>
                    <a:ext cx="173831" cy="173831"/>
                  </a:xfrm>
                  <a:prstGeom prst="ellipse">
                    <a:avLst/>
                  </a:prstGeom>
                  <a:noFill/>
                  <a:ln w="1270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cxnSp>
              <p:nvCxnSpPr>
                <p:cNvPr id="255" name="Straight Arrow Connector 254"/>
                <p:cNvCxnSpPr/>
                <p:nvPr/>
              </p:nvCxnSpPr>
              <p:spPr>
                <a:xfrm>
                  <a:off x="11839061" y="4318841"/>
                  <a:ext cx="253167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5B9BD5"/>
                  </a:solidFill>
                  <a:prstDash val="solid"/>
                  <a:miter lim="800000"/>
                  <a:tailEnd type="triangle" w="sm" len="med"/>
                </a:ln>
                <a:effectLst/>
              </p:spPr>
            </p:cxnSp>
            <p:grpSp>
              <p:nvGrpSpPr>
                <p:cNvPr id="256" name="Group 255"/>
                <p:cNvGrpSpPr/>
                <p:nvPr/>
              </p:nvGrpSpPr>
              <p:grpSpPr>
                <a:xfrm>
                  <a:off x="10531767" y="3733424"/>
                  <a:ext cx="300078" cy="482500"/>
                  <a:chOff x="10531767" y="3733424"/>
                  <a:chExt cx="300078" cy="482500"/>
                </a:xfrm>
              </p:grpSpPr>
              <p:grpSp>
                <p:nvGrpSpPr>
                  <p:cNvPr id="266" name="Group 265"/>
                  <p:cNvGrpSpPr/>
                  <p:nvPr/>
                </p:nvGrpSpPr>
                <p:grpSpPr>
                  <a:xfrm>
                    <a:off x="10531767" y="3733424"/>
                    <a:ext cx="300078" cy="454438"/>
                    <a:chOff x="8054525" y="4577257"/>
                    <a:chExt cx="484635" cy="733931"/>
                  </a:xfrm>
                </p:grpSpPr>
                <p:sp>
                  <p:nvSpPr>
                    <p:cNvPr id="268" name="Rectangle 267"/>
                    <p:cNvSpPr/>
                    <p:nvPr/>
                  </p:nvSpPr>
                  <p:spPr>
                    <a:xfrm>
                      <a:off x="8054525" y="4852208"/>
                      <a:ext cx="484635" cy="45898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69" name="Oval 268"/>
                    <p:cNvSpPr/>
                    <p:nvPr/>
                  </p:nvSpPr>
                  <p:spPr>
                    <a:xfrm>
                      <a:off x="8054525" y="4577257"/>
                      <a:ext cx="484635" cy="48463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267" name="Rectangle 266"/>
                  <p:cNvSpPr/>
                  <p:nvPr/>
                </p:nvSpPr>
                <p:spPr>
                  <a:xfrm>
                    <a:off x="10539413" y="3870339"/>
                    <a:ext cx="285750" cy="345585"/>
                  </a:xfrm>
                  <a:prstGeom prst="rect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57" name="Group 256"/>
                <p:cNvGrpSpPr/>
                <p:nvPr/>
              </p:nvGrpSpPr>
              <p:grpSpPr>
                <a:xfrm>
                  <a:off x="10588917" y="3895477"/>
                  <a:ext cx="135895" cy="552698"/>
                  <a:chOff x="10531767" y="3895477"/>
                  <a:chExt cx="135895" cy="552698"/>
                </a:xfrm>
              </p:grpSpPr>
              <p:cxnSp>
                <p:nvCxnSpPr>
                  <p:cNvPr id="262" name="Straight Connector 261"/>
                  <p:cNvCxnSpPr/>
                  <p:nvPr/>
                </p:nvCxnSpPr>
                <p:spPr>
                  <a:xfrm flipV="1">
                    <a:off x="10604735" y="3895477"/>
                    <a:ext cx="0" cy="46742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070C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63" name="Straight Connector 262"/>
                  <p:cNvCxnSpPr/>
                  <p:nvPr/>
                </p:nvCxnSpPr>
                <p:spPr>
                  <a:xfrm flipV="1">
                    <a:off x="10602354" y="4382483"/>
                    <a:ext cx="0" cy="656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070C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64" name="Straight Connector 263"/>
                  <p:cNvCxnSpPr/>
                  <p:nvPr/>
                </p:nvCxnSpPr>
                <p:spPr>
                  <a:xfrm flipV="1">
                    <a:off x="10531767" y="4381147"/>
                    <a:ext cx="41510" cy="34769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070C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65" name="Straight Connector 264"/>
                  <p:cNvCxnSpPr/>
                  <p:nvPr/>
                </p:nvCxnSpPr>
                <p:spPr>
                  <a:xfrm flipH="1" flipV="1">
                    <a:off x="10626152" y="4386169"/>
                    <a:ext cx="41510" cy="34769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070C0"/>
                    </a:solidFill>
                    <a:prstDash val="solid"/>
                    <a:miter lim="800000"/>
                  </a:ln>
                  <a:effectLst/>
                </p:spPr>
              </p:cxnSp>
            </p:grpSp>
            <p:cxnSp>
              <p:nvCxnSpPr>
                <p:cNvPr id="258" name="Straight Arrow Connector 257"/>
                <p:cNvCxnSpPr/>
                <p:nvPr/>
              </p:nvCxnSpPr>
              <p:spPr>
                <a:xfrm flipV="1">
                  <a:off x="10744807" y="3903670"/>
                  <a:ext cx="0" cy="45923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5B9BD5"/>
                  </a:solidFill>
                  <a:prstDash val="solid"/>
                  <a:miter lim="800000"/>
                  <a:headEnd w="sm" len="med"/>
                  <a:tailEnd type="triangle" w="sm" len="med"/>
                </a:ln>
                <a:effectLst/>
              </p:spPr>
            </p:cxnSp>
            <p:sp>
              <p:nvSpPr>
                <p:cNvPr id="259" name="TextBox 258"/>
                <p:cNvSpPr txBox="1"/>
                <p:nvPr/>
              </p:nvSpPr>
              <p:spPr>
                <a:xfrm>
                  <a:off x="10764339" y="3637084"/>
                  <a:ext cx="59182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400"/>
                  <a:r>
                    <a:rPr lang="en-GB" sz="600" dirty="0" smtClean="0">
                      <a:solidFill>
                        <a:prstClr val="black"/>
                      </a:solidFill>
                      <a:latin typeface="Calibri" panose="020F0502020204030204"/>
                    </a:rPr>
                    <a:t>CS : LHE inlet</a:t>
                  </a:r>
                </a:p>
                <a:p>
                  <a:pPr defTabSz="914400"/>
                  <a:r>
                    <a:rPr lang="en-GB" sz="600" dirty="0" smtClean="0">
                      <a:solidFill>
                        <a:prstClr val="black"/>
                      </a:solidFill>
                      <a:latin typeface="Calibri" panose="020F0502020204030204"/>
                    </a:rPr>
                    <a:t>From C</a:t>
                  </a:r>
                  <a:endParaRPr lang="en-GB" sz="600" dirty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0" name="TextBox 259"/>
                <p:cNvSpPr txBox="1"/>
                <p:nvPr/>
              </p:nvSpPr>
              <p:spPr>
                <a:xfrm>
                  <a:off x="10760763" y="3862208"/>
                  <a:ext cx="67358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400"/>
                  <a:r>
                    <a:rPr lang="en-GB" sz="600" dirty="0" smtClean="0">
                      <a:solidFill>
                        <a:prstClr val="black"/>
                      </a:solidFill>
                      <a:latin typeface="Calibri" panose="020F0502020204030204"/>
                    </a:rPr>
                    <a:t>SD : GHE return</a:t>
                  </a:r>
                </a:p>
                <a:p>
                  <a:pPr defTabSz="914400"/>
                  <a:r>
                    <a:rPr lang="en-GB" sz="600" dirty="0" smtClean="0">
                      <a:solidFill>
                        <a:prstClr val="black"/>
                      </a:solidFill>
                      <a:latin typeface="Calibri" panose="020F0502020204030204"/>
                    </a:rPr>
                    <a:t>To D</a:t>
                  </a:r>
                  <a:endParaRPr lang="en-GB" sz="600" dirty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1" name="TextBox 260"/>
                <p:cNvSpPr txBox="1"/>
                <p:nvPr/>
              </p:nvSpPr>
              <p:spPr>
                <a:xfrm>
                  <a:off x="10178677" y="3853191"/>
                  <a:ext cx="396262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 defTabSz="914400"/>
                  <a:r>
                    <a:rPr lang="en-GB" sz="600" dirty="0" smtClean="0">
                      <a:solidFill>
                        <a:prstClr val="black"/>
                      </a:solidFill>
                      <a:latin typeface="Calibri" panose="020F0502020204030204"/>
                    </a:rPr>
                    <a:t>EhEh’2</a:t>
                  </a:r>
                  <a:endParaRPr lang="en-GB" sz="600" dirty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</p:grpSp>
          <p:grpSp>
            <p:nvGrpSpPr>
              <p:cNvPr id="199" name="Group 198"/>
              <p:cNvGrpSpPr/>
              <p:nvPr/>
            </p:nvGrpSpPr>
            <p:grpSpPr>
              <a:xfrm rot="10800000">
                <a:off x="4356084" y="2171879"/>
                <a:ext cx="306029" cy="386499"/>
                <a:chOff x="9386370" y="526162"/>
                <a:chExt cx="319560" cy="480804"/>
              </a:xfrm>
            </p:grpSpPr>
            <p:cxnSp>
              <p:nvCxnSpPr>
                <p:cNvPr id="200" name="Straight Connector 199"/>
                <p:cNvCxnSpPr/>
                <p:nvPr/>
              </p:nvCxnSpPr>
              <p:spPr>
                <a:xfrm flipH="1" flipV="1">
                  <a:off x="9386370" y="100681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01" name="Straight Connector 200"/>
                <p:cNvCxnSpPr/>
                <p:nvPr/>
              </p:nvCxnSpPr>
              <p:spPr>
                <a:xfrm flipH="1" flipV="1">
                  <a:off x="9386370" y="87539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02" name="Freeform 201"/>
                <p:cNvSpPr/>
                <p:nvPr/>
              </p:nvSpPr>
              <p:spPr>
                <a:xfrm>
                  <a:off x="9408160" y="904211"/>
                  <a:ext cx="289560" cy="81309"/>
                </a:xfrm>
                <a:custGeom>
                  <a:avLst/>
                  <a:gdLst>
                    <a:gd name="connsiteX0" fmla="*/ 289560 w 289560"/>
                    <a:gd name="connsiteY0" fmla="*/ 81309 h 81309"/>
                    <a:gd name="connsiteX1" fmla="*/ 185420 w 289560"/>
                    <a:gd name="connsiteY1" fmla="*/ 29 h 81309"/>
                    <a:gd name="connsiteX2" fmla="*/ 86360 w 289560"/>
                    <a:gd name="connsiteY2" fmla="*/ 71149 h 81309"/>
                    <a:gd name="connsiteX3" fmla="*/ 0 w 289560"/>
                    <a:gd name="connsiteY3" fmla="*/ 10189 h 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9560" h="81309">
                      <a:moveTo>
                        <a:pt x="289560" y="81309"/>
                      </a:moveTo>
                      <a:cubicBezTo>
                        <a:pt x="254423" y="41515"/>
                        <a:pt x="219287" y="1722"/>
                        <a:pt x="185420" y="29"/>
                      </a:cubicBezTo>
                      <a:cubicBezTo>
                        <a:pt x="151553" y="-1664"/>
                        <a:pt x="117263" y="69456"/>
                        <a:pt x="86360" y="71149"/>
                      </a:cubicBezTo>
                      <a:cubicBezTo>
                        <a:pt x="55457" y="72842"/>
                        <a:pt x="27728" y="41515"/>
                        <a:pt x="0" y="10189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203" name="Straight Connector 202"/>
                <p:cNvCxnSpPr/>
                <p:nvPr/>
              </p:nvCxnSpPr>
              <p:spPr>
                <a:xfrm rot="10800000" flipH="1">
                  <a:off x="9546625" y="526162"/>
                  <a:ext cx="1" cy="34923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effectLst/>
              </p:spPr>
            </p:cxnSp>
          </p:grpSp>
        </p:grpSp>
        <p:sp>
          <p:nvSpPr>
            <p:cNvPr id="197" name="Freeform 196"/>
            <p:cNvSpPr/>
            <p:nvPr/>
          </p:nvSpPr>
          <p:spPr>
            <a:xfrm>
              <a:off x="9600871" y="-738652"/>
              <a:ext cx="3366052" cy="2617304"/>
            </a:xfrm>
            <a:custGeom>
              <a:avLst/>
              <a:gdLst>
                <a:gd name="connsiteX0" fmla="*/ 669235 w 3366052"/>
                <a:gd name="connsiteY0" fmla="*/ 2438400 h 2617304"/>
                <a:gd name="connsiteX1" fmla="*/ 0 w 3366052"/>
                <a:gd name="connsiteY1" fmla="*/ 2438400 h 2617304"/>
                <a:gd name="connsiteX2" fmla="*/ 0 w 3366052"/>
                <a:gd name="connsiteY2" fmla="*/ 2617304 h 2617304"/>
                <a:gd name="connsiteX3" fmla="*/ 1311965 w 3366052"/>
                <a:gd name="connsiteY3" fmla="*/ 2617304 h 2617304"/>
                <a:gd name="connsiteX4" fmla="*/ 1311965 w 3366052"/>
                <a:gd name="connsiteY4" fmla="*/ 742122 h 2617304"/>
                <a:gd name="connsiteX5" fmla="*/ 1391478 w 3366052"/>
                <a:gd name="connsiteY5" fmla="*/ 742122 h 2617304"/>
                <a:gd name="connsiteX6" fmla="*/ 1954696 w 3366052"/>
                <a:gd name="connsiteY6" fmla="*/ 742122 h 2617304"/>
                <a:gd name="connsiteX7" fmla="*/ 1954696 w 3366052"/>
                <a:gd name="connsiteY7" fmla="*/ 675861 h 2617304"/>
                <a:gd name="connsiteX8" fmla="*/ 1954696 w 3366052"/>
                <a:gd name="connsiteY8" fmla="*/ 496956 h 2617304"/>
                <a:gd name="connsiteX9" fmla="*/ 2445026 w 3366052"/>
                <a:gd name="connsiteY9" fmla="*/ 496956 h 2617304"/>
                <a:gd name="connsiteX10" fmla="*/ 2445026 w 3366052"/>
                <a:gd name="connsiteY10" fmla="*/ 311426 h 2617304"/>
                <a:gd name="connsiteX11" fmla="*/ 3366052 w 3366052"/>
                <a:gd name="connsiteY11" fmla="*/ 311426 h 2617304"/>
                <a:gd name="connsiteX12" fmla="*/ 3366052 w 3366052"/>
                <a:gd name="connsiteY12" fmla="*/ 238539 h 2617304"/>
                <a:gd name="connsiteX13" fmla="*/ 3366052 w 3366052"/>
                <a:gd name="connsiteY13" fmla="*/ 0 h 261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66052" h="2617304">
                  <a:moveTo>
                    <a:pt x="669235" y="2438400"/>
                  </a:moveTo>
                  <a:lnTo>
                    <a:pt x="0" y="2438400"/>
                  </a:lnTo>
                  <a:lnTo>
                    <a:pt x="0" y="2617304"/>
                  </a:lnTo>
                  <a:lnTo>
                    <a:pt x="1311965" y="2617304"/>
                  </a:lnTo>
                  <a:lnTo>
                    <a:pt x="1311965" y="742122"/>
                  </a:lnTo>
                  <a:lnTo>
                    <a:pt x="1391478" y="742122"/>
                  </a:lnTo>
                  <a:lnTo>
                    <a:pt x="1954696" y="742122"/>
                  </a:lnTo>
                  <a:lnTo>
                    <a:pt x="1954696" y="675861"/>
                  </a:lnTo>
                  <a:lnTo>
                    <a:pt x="1954696" y="496956"/>
                  </a:lnTo>
                  <a:lnTo>
                    <a:pt x="2445026" y="496956"/>
                  </a:lnTo>
                  <a:lnTo>
                    <a:pt x="2445026" y="311426"/>
                  </a:lnTo>
                  <a:lnTo>
                    <a:pt x="3366052" y="311426"/>
                  </a:lnTo>
                  <a:lnTo>
                    <a:pt x="3366052" y="238539"/>
                  </a:lnTo>
                  <a:lnTo>
                    <a:pt x="3366052" y="0"/>
                  </a:lnTo>
                </a:path>
              </a:pathLst>
            </a:custGeom>
            <a:noFill/>
            <a:ln w="9525" cap="flat" cmpd="sng" algn="ctr">
              <a:solidFill>
                <a:srgbClr val="00B050"/>
              </a:solidFill>
              <a:prstDash val="sysDash"/>
              <a:miter lim="800000"/>
              <a:tailEnd type="triangle"/>
            </a:ln>
            <a:effectLst/>
          </p:spPr>
          <p:txBody>
            <a:bodyPr rtlCol="0" anchor="ctr"/>
            <a:lstStyle/>
            <a:p>
              <a:pPr algn="ctr" defTabSz="914400"/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01" name="Rectangle 300"/>
          <p:cNvSpPr/>
          <p:nvPr/>
        </p:nvSpPr>
        <p:spPr>
          <a:xfrm>
            <a:off x="6748206" y="437437"/>
            <a:ext cx="20168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defTabSz="457200">
              <a:spcBef>
                <a:spcPct val="20000"/>
              </a:spcBef>
              <a:buClr>
                <a:srgbClr val="FB963C"/>
              </a:buClr>
            </a:pPr>
            <a:r>
              <a:rPr lang="en-GB" sz="1000" i="1" dirty="0">
                <a:solidFill>
                  <a:srgbClr val="0093BE"/>
                </a:solidFill>
              </a:rPr>
              <a:t>WP6a meeting : 28 August </a:t>
            </a:r>
            <a:r>
              <a:rPr lang="en-GB" sz="1000" i="1" dirty="0" smtClean="0">
                <a:solidFill>
                  <a:srgbClr val="0093BE"/>
                </a:solidFill>
              </a:rPr>
              <a:t>2018</a:t>
            </a:r>
          </a:p>
          <a:p>
            <a:pPr marL="342900" lvl="0" indent="-342900" defTabSz="457200">
              <a:spcBef>
                <a:spcPct val="20000"/>
              </a:spcBef>
              <a:buClr>
                <a:srgbClr val="FB963C"/>
              </a:buClr>
            </a:pPr>
            <a:r>
              <a:rPr lang="en-GB" sz="1000" i="1" dirty="0" smtClean="0">
                <a:solidFill>
                  <a:srgbClr val="0093BE"/>
                </a:solidFill>
              </a:rPr>
              <a:t>Cryogenic layout</a:t>
            </a:r>
            <a:endParaRPr lang="en-GB" sz="1000" i="1" dirty="0">
              <a:solidFill>
                <a:srgbClr val="0093B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572" y="929201"/>
            <a:ext cx="6043858" cy="3612328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Integration: &amp; installation</a:t>
            </a:r>
          </a:p>
          <a:p>
            <a:pPr lvl="1"/>
            <a:r>
              <a:rPr lang="en-GB" dirty="0" smtClean="0"/>
              <a:t>DFM located in the LHC tunnel about 45m from the shaft: </a:t>
            </a:r>
            <a:r>
              <a:rPr lang="en-GB" dirty="0" smtClean="0">
                <a:solidFill>
                  <a:srgbClr val="00B050"/>
                </a:solidFill>
              </a:rPr>
              <a:t>fixed</a:t>
            </a:r>
          </a:p>
          <a:p>
            <a:pPr lvl="2"/>
            <a:endParaRPr lang="en-GB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dirty="0" smtClean="0"/>
              <a:t>Electrical layout :</a:t>
            </a:r>
          </a:p>
          <a:p>
            <a:pPr lvl="1"/>
            <a:r>
              <a:rPr lang="en-GB" dirty="0" smtClean="0"/>
              <a:t>Number and material of leads : </a:t>
            </a:r>
            <a:r>
              <a:rPr lang="en-GB" dirty="0" smtClean="0">
                <a:solidFill>
                  <a:srgbClr val="00B050"/>
                </a:solidFill>
              </a:rPr>
              <a:t>fixed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(extra cables &amp;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NbTi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 leads geometry to clarify)</a:t>
            </a:r>
          </a:p>
          <a:p>
            <a:pPr lvl="1"/>
            <a:r>
              <a:rPr lang="en-GB" dirty="0" smtClean="0"/>
              <a:t>D2-DFM Splices location : </a:t>
            </a:r>
            <a:r>
              <a:rPr lang="en-GB" dirty="0" smtClean="0">
                <a:solidFill>
                  <a:srgbClr val="00B050"/>
                </a:solidFill>
              </a:rPr>
              <a:t>fixed</a:t>
            </a:r>
            <a:endParaRPr lang="en-GB" dirty="0" smtClean="0"/>
          </a:p>
          <a:p>
            <a:pPr lvl="3"/>
            <a:endParaRPr lang="en-GB" dirty="0" smtClean="0"/>
          </a:p>
          <a:p>
            <a:r>
              <a:rPr lang="en-GB" dirty="0" smtClean="0"/>
              <a:t>Cryogenic layout</a:t>
            </a:r>
          </a:p>
          <a:p>
            <a:pPr lvl="1"/>
            <a:r>
              <a:rPr lang="en-GB" dirty="0" smtClean="0"/>
              <a:t>Common helium volume with </a:t>
            </a:r>
            <a:r>
              <a:rPr lang="en-GB" dirty="0" err="1" smtClean="0"/>
              <a:t>SCLink</a:t>
            </a:r>
            <a:r>
              <a:rPr lang="en-GB" dirty="0" smtClean="0"/>
              <a:t> / splices immersed: </a:t>
            </a:r>
            <a:r>
              <a:rPr lang="en-GB" dirty="0" smtClean="0">
                <a:solidFill>
                  <a:srgbClr val="00B050"/>
                </a:solidFill>
              </a:rPr>
              <a:t>fixed</a:t>
            </a:r>
            <a:endParaRPr lang="en-GB" dirty="0" smtClean="0"/>
          </a:p>
          <a:p>
            <a:pPr lvl="1"/>
            <a:r>
              <a:rPr lang="en-GB" dirty="0" smtClean="0"/>
              <a:t>Generated </a:t>
            </a:r>
            <a:r>
              <a:rPr lang="en-GB" dirty="0"/>
              <a:t>mass flow </a:t>
            </a:r>
            <a:r>
              <a:rPr lang="en-GB" dirty="0" smtClean="0"/>
              <a:t>from liquid helium vaporisation: </a:t>
            </a:r>
            <a:r>
              <a:rPr lang="en-GB" dirty="0" smtClean="0">
                <a:solidFill>
                  <a:srgbClr val="00B050"/>
                </a:solidFill>
              </a:rPr>
              <a:t>fixed</a:t>
            </a:r>
            <a:endParaRPr lang="en-GB" dirty="0" smtClean="0"/>
          </a:p>
          <a:p>
            <a:pPr lvl="1"/>
            <a:r>
              <a:rPr lang="en-GB" dirty="0" smtClean="0"/>
              <a:t>Thermal contractions approach for DFM: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in progress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  <a:p>
            <a:pPr lvl="3"/>
            <a:endParaRPr lang="en-GB" dirty="0" smtClean="0"/>
          </a:p>
          <a:p>
            <a:r>
              <a:rPr lang="en-GB" dirty="0" smtClean="0"/>
              <a:t>Vacuum </a:t>
            </a:r>
            <a:r>
              <a:rPr lang="en-GB" dirty="0"/>
              <a:t>layout </a:t>
            </a:r>
            <a:r>
              <a:rPr lang="en-GB" dirty="0" smtClean="0"/>
              <a:t> EDMS</a:t>
            </a:r>
            <a:r>
              <a:rPr lang="en-GB" dirty="0" smtClean="0">
                <a:hlinkClick r:id="rId5"/>
              </a:rPr>
              <a:t>2048016</a:t>
            </a:r>
            <a:endParaRPr lang="en-GB" dirty="0" smtClean="0"/>
          </a:p>
          <a:p>
            <a:pPr lvl="1"/>
            <a:r>
              <a:rPr lang="en-GB" dirty="0" smtClean="0"/>
              <a:t>Separated insulation vacuum with </a:t>
            </a:r>
            <a:r>
              <a:rPr lang="en-GB" dirty="0" err="1" smtClean="0"/>
              <a:t>SCLink</a:t>
            </a:r>
            <a:r>
              <a:rPr lang="en-GB" dirty="0" smtClean="0"/>
              <a:t> &amp; D2-DFM link: </a:t>
            </a:r>
            <a:r>
              <a:rPr lang="en-GB" dirty="0" smtClean="0">
                <a:solidFill>
                  <a:srgbClr val="00B050"/>
                </a:solidFill>
              </a:rPr>
              <a:t>fixed</a:t>
            </a:r>
          </a:p>
        </p:txBody>
      </p:sp>
    </p:spTree>
    <p:extLst>
      <p:ext uri="{BB962C8B-B14F-4D97-AF65-F5344CB8AC3E}">
        <p14:creationId xmlns:p14="http://schemas.microsoft.com/office/powerpoint/2010/main" val="115428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0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419898" cy="332509"/>
          </a:xfrm>
        </p:spPr>
        <p:txBody>
          <a:bodyPr/>
          <a:lstStyle/>
          <a:p>
            <a:r>
              <a:rPr lang="en-GB" sz="2000" dirty="0" smtClean="0"/>
              <a:t>DFM functional specifications</a:t>
            </a:r>
            <a:endParaRPr lang="en-GB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41316" y="332508"/>
            <a:ext cx="11921084" cy="6525493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pPr marL="0" indent="0" fontAlgn="ctr">
              <a:buNone/>
            </a:pPr>
            <a:r>
              <a:rPr lang="en-GB" b="1" dirty="0"/>
              <a:t>Electrical</a:t>
            </a:r>
            <a:endParaRPr lang="en-GB" dirty="0"/>
          </a:p>
          <a:p>
            <a:pPr lvl="1" fontAlgn="ctr"/>
            <a:r>
              <a:rPr lang="en-GB" i="1" dirty="0"/>
              <a:t>Ensure continuity between </a:t>
            </a:r>
            <a:r>
              <a:rPr lang="en-GB" i="1" dirty="0" err="1" smtClean="0"/>
              <a:t>DSHm</a:t>
            </a:r>
            <a:r>
              <a:rPr lang="en-GB" i="1" dirty="0" smtClean="0"/>
              <a:t> </a:t>
            </a:r>
            <a:r>
              <a:rPr lang="en-GB" i="1" dirty="0"/>
              <a:t>and </a:t>
            </a:r>
            <a:r>
              <a:rPr lang="en-GB" i="1" dirty="0" smtClean="0"/>
              <a:t>D2 leads				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10 leads ? (15 leads) ?</a:t>
            </a:r>
            <a:r>
              <a:rPr lang="en-GB" i="1" dirty="0" smtClean="0"/>
              <a:t>				</a:t>
            </a:r>
            <a:endParaRPr lang="en-GB" dirty="0"/>
          </a:p>
          <a:p>
            <a:pPr lvl="1" fontAlgn="ctr"/>
            <a:r>
              <a:rPr lang="en-GB" i="1" dirty="0"/>
              <a:t>Ensure integrity of cables (transport, installation, thermal cycles</a:t>
            </a:r>
            <a:r>
              <a:rPr lang="en-GB" i="1" dirty="0" smtClean="0"/>
              <a:t>)			</a:t>
            </a:r>
            <a:r>
              <a:rPr lang="en-GB" i="1" dirty="0" err="1" smtClean="0"/>
              <a:t>Rmin</a:t>
            </a:r>
            <a:r>
              <a:rPr lang="en-GB" i="1" dirty="0" smtClean="0"/>
              <a:t>=1.25m / </a:t>
            </a:r>
            <a:r>
              <a:rPr lang="en-GB" i="1" dirty="0" err="1" smtClean="0"/>
              <a:t>Fmax</a:t>
            </a:r>
            <a:r>
              <a:rPr lang="en-GB" i="1" dirty="0" smtClean="0"/>
              <a:t>=400N</a:t>
            </a:r>
            <a:endParaRPr lang="en-GB" dirty="0"/>
          </a:p>
          <a:p>
            <a:pPr lvl="1" fontAlgn="ctr"/>
            <a:r>
              <a:rPr lang="en-GB" i="1" dirty="0"/>
              <a:t>Provide volume, access and protection for splices </a:t>
            </a:r>
            <a:r>
              <a:rPr lang="en-GB" i="1" dirty="0" err="1" smtClean="0"/>
              <a:t>NbTi-NbTi</a:t>
            </a:r>
            <a:r>
              <a:rPr lang="en-GB" i="1" dirty="0" smtClean="0"/>
              <a:t>			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TBC				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  <a:p>
            <a:pPr lvl="1" fontAlgn="ctr"/>
            <a:r>
              <a:rPr lang="en-GB" i="1" dirty="0"/>
              <a:t>Ensure instrumentation acquisition (V-taps</a:t>
            </a:r>
            <a:r>
              <a:rPr lang="en-GB" i="1" dirty="0" smtClean="0"/>
              <a:t>)					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TBC				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fontAlgn="ctr">
              <a:buNone/>
            </a:pPr>
            <a:r>
              <a:rPr lang="en-GB" b="1" dirty="0"/>
              <a:t>Cryogenic</a:t>
            </a:r>
            <a:endParaRPr lang="en-GB" dirty="0"/>
          </a:p>
          <a:p>
            <a:pPr lvl="1" fontAlgn="ctr"/>
            <a:r>
              <a:rPr lang="en-GB" i="1" dirty="0"/>
              <a:t>Ensure </a:t>
            </a:r>
            <a:r>
              <a:rPr lang="en-GB" i="1" dirty="0" smtClean="0"/>
              <a:t>max splices temperature					&lt; 5.5 K	/ 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Max </a:t>
            </a:r>
            <a:r>
              <a:rPr lang="en-GB" i="1" dirty="0" err="1" smtClean="0">
                <a:solidFill>
                  <a:schemeClr val="accent6">
                    <a:lumMod val="75000"/>
                  </a:schemeClr>
                </a:solidFill>
              </a:rPr>
              <a:t>Rsplice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GB" dirty="0"/>
          </a:p>
          <a:p>
            <a:pPr lvl="1" fontAlgn="ctr"/>
            <a:r>
              <a:rPr lang="en-GB" i="1" dirty="0"/>
              <a:t>Ensure </a:t>
            </a:r>
            <a:r>
              <a:rPr lang="en-GB" i="1" dirty="0" smtClean="0"/>
              <a:t>immersion of splices						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nominal 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≈100 mm over splices +/-50 mm TBC</a:t>
            </a:r>
            <a:r>
              <a:rPr lang="en-GB" i="1" dirty="0" smtClean="0">
                <a:latin typeface="Calibri" panose="020F0502020204030204" pitchFamily="34" charset="0"/>
              </a:rPr>
              <a:t> </a:t>
            </a:r>
            <a:endParaRPr lang="en-GB" i="1" dirty="0" smtClean="0"/>
          </a:p>
          <a:p>
            <a:pPr lvl="1" fontAlgn="ctr"/>
            <a:r>
              <a:rPr lang="en-GB" i="1" dirty="0" smtClean="0"/>
              <a:t>Ensure GHE </a:t>
            </a:r>
            <a:r>
              <a:rPr lang="en-GB" i="1" dirty="0"/>
              <a:t>supply to </a:t>
            </a:r>
            <a:r>
              <a:rPr lang="en-GB" i="1" dirty="0" err="1" smtClean="0"/>
              <a:t>SCLink</a:t>
            </a:r>
            <a:r>
              <a:rPr lang="en-GB" i="1" dirty="0" smtClean="0"/>
              <a:t> : 					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Nominal 2 g/s / design 3g/s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  <a:p>
            <a:pPr lvl="1" fontAlgn="ctr"/>
            <a:r>
              <a:rPr lang="en-GB" i="1" dirty="0"/>
              <a:t>Adapt to </a:t>
            </a:r>
            <a:r>
              <a:rPr lang="en-GB" i="1" dirty="0" smtClean="0"/>
              <a:t>cryogenic layout						One jumper, 1 inlet CS, 1 outlet </a:t>
            </a:r>
            <a:r>
              <a:rPr lang="en-GB" i="1" dirty="0" err="1" smtClean="0"/>
              <a:t>Sd</a:t>
            </a:r>
            <a:r>
              <a:rPr lang="en-GB" i="1" dirty="0" smtClean="0"/>
              <a:t>, 1 TS E’hFh2</a:t>
            </a:r>
            <a:endParaRPr lang="en-GB" dirty="0" smtClean="0"/>
          </a:p>
          <a:p>
            <a:pPr lvl="1" fontAlgn="ctr"/>
            <a:r>
              <a:rPr lang="en-GB" i="1" dirty="0" smtClean="0"/>
              <a:t>Ensure instrumentation acquisition					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TBC				</a:t>
            </a:r>
            <a:endParaRPr lang="en-GB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 fontAlgn="ctr"/>
            <a:r>
              <a:rPr lang="en-GB" i="1" dirty="0" smtClean="0"/>
              <a:t>Ensure </a:t>
            </a:r>
            <a:r>
              <a:rPr lang="en-GB" i="1" dirty="0"/>
              <a:t>no condensation on external </a:t>
            </a:r>
            <a:r>
              <a:rPr lang="en-GB" i="1" dirty="0" smtClean="0"/>
              <a:t>surfaces					</a:t>
            </a:r>
            <a:r>
              <a:rPr lang="en-GB" i="1" dirty="0" err="1" smtClean="0">
                <a:solidFill>
                  <a:schemeClr val="accent6">
                    <a:lumMod val="75000"/>
                  </a:schemeClr>
                </a:solidFill>
              </a:rPr>
              <a:t>TBDesigned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				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  <a:p>
            <a:pPr lvl="1" fontAlgn="ctr"/>
            <a:r>
              <a:rPr lang="en-GB" i="1" dirty="0" smtClean="0"/>
              <a:t>Budget static heat loads						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20 W</a:t>
            </a:r>
          </a:p>
          <a:p>
            <a:pPr lvl="1" fontAlgn="ctr"/>
            <a:r>
              <a:rPr lang="en-GB" i="1" dirty="0" smtClean="0"/>
              <a:t>Budget dynamic heat loads						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1.5 W</a:t>
            </a:r>
          </a:p>
          <a:p>
            <a:pPr lvl="1" fontAlgn="ctr"/>
            <a:r>
              <a:rPr lang="en-GB" i="1" dirty="0" smtClean="0"/>
              <a:t>Integrate </a:t>
            </a:r>
            <a:r>
              <a:rPr lang="en-GB" i="1" dirty="0"/>
              <a:t>thermal contractions layout </a:t>
            </a:r>
            <a:r>
              <a:rPr lang="en-GB" i="1" dirty="0" smtClean="0"/>
              <a:t>scenario				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TBD				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  <a:p>
            <a:pPr lvl="1" fontAlgn="ctr"/>
            <a:r>
              <a:rPr lang="en-GB" i="1" dirty="0"/>
              <a:t>Ensure circuits leak </a:t>
            </a:r>
            <a:r>
              <a:rPr lang="en-GB" i="1" dirty="0" smtClean="0"/>
              <a:t>tightness						1.10</a:t>
            </a:r>
            <a:r>
              <a:rPr lang="en-GB" i="1" baseline="30000" dirty="0" smtClean="0"/>
              <a:t>-9</a:t>
            </a:r>
            <a:r>
              <a:rPr lang="en-GB" i="1" dirty="0" smtClean="0"/>
              <a:t> mbar.l.s</a:t>
            </a:r>
            <a:r>
              <a:rPr lang="en-GB" i="1" baseline="30000" dirty="0" smtClean="0"/>
              <a:t>-1</a:t>
            </a:r>
            <a:r>
              <a:rPr lang="en-GB" i="1" dirty="0" smtClean="0"/>
              <a:t> tbc			</a:t>
            </a:r>
          </a:p>
          <a:p>
            <a:pPr lvl="1" fontAlgn="ctr"/>
            <a:r>
              <a:rPr lang="en-GB" i="1" dirty="0" smtClean="0"/>
              <a:t>For saturated </a:t>
            </a:r>
            <a:r>
              <a:rPr lang="en-GB" i="1" dirty="0" err="1" smtClean="0"/>
              <a:t>LHe</a:t>
            </a:r>
            <a:r>
              <a:rPr lang="en-GB" i="1" dirty="0" smtClean="0"/>
              <a:t> volume, a constant increasing slope shall be granted between coldest point and liquid-gas interface</a:t>
            </a:r>
          </a:p>
          <a:p>
            <a:pPr lvl="1" fontAlgn="ctr"/>
            <a:r>
              <a:rPr lang="en-GB" i="1" dirty="0" smtClean="0"/>
              <a:t>Autonomy nominal supply						5 minutes</a:t>
            </a:r>
          </a:p>
          <a:p>
            <a:pPr marL="0" indent="0" fontAlgn="ctr">
              <a:buNone/>
            </a:pPr>
            <a:r>
              <a:rPr lang="en-GB" b="1" dirty="0" smtClean="0"/>
              <a:t>Mechanical</a:t>
            </a:r>
          </a:p>
          <a:p>
            <a:pPr lvl="1" fontAlgn="ctr"/>
            <a:r>
              <a:rPr lang="en-GB" i="1" dirty="0" smtClean="0"/>
              <a:t>Design pressure for the vacuum vessels</a:t>
            </a:r>
            <a:r>
              <a:rPr lang="en-GB" i="1" dirty="0"/>
              <a:t>					</a:t>
            </a:r>
            <a:r>
              <a:rPr lang="en-GB" i="1" dirty="0" smtClean="0"/>
              <a:t>PS=1.49 bara</a:t>
            </a:r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			</a:t>
            </a:r>
            <a:endParaRPr lang="en-GB" sz="3100" i="1" dirty="0"/>
          </a:p>
          <a:p>
            <a:pPr lvl="1" fontAlgn="ctr"/>
            <a:r>
              <a:rPr lang="en-GB" i="1" dirty="0"/>
              <a:t>Design pressure for the DFH helium vessels	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				PS= PS(</a:t>
            </a:r>
            <a:r>
              <a:rPr lang="en-GB" i="1" dirty="0" err="1" smtClean="0">
                <a:solidFill>
                  <a:schemeClr val="accent6">
                    <a:lumMod val="75000"/>
                  </a:schemeClr>
                </a:solidFill>
              </a:rPr>
              <a:t>DSHx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) + 0.5 bar			</a:t>
            </a:r>
          </a:p>
          <a:p>
            <a:pPr lvl="1" fontAlgn="ctr"/>
            <a:r>
              <a:rPr lang="en-GB" sz="3100" i="1" dirty="0"/>
              <a:t>Allowable accesses to splices (cut-open)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					4 TBC				</a:t>
            </a:r>
          </a:p>
          <a:p>
            <a:pPr lvl="1" fontAlgn="ctr"/>
            <a:r>
              <a:rPr lang="en-GB" sz="3100" i="1" dirty="0"/>
              <a:t>Cables fixed points characteristics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					@ splice level / F max ??? TBC		</a:t>
            </a:r>
            <a:endParaRPr lang="en-GB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fontAlgn="ctr">
              <a:buNone/>
            </a:pPr>
            <a:r>
              <a:rPr lang="en-GB" b="1" dirty="0" smtClean="0"/>
              <a:t>Insulation vacuum</a:t>
            </a:r>
            <a:endParaRPr lang="en-GB" dirty="0" smtClean="0"/>
          </a:p>
          <a:p>
            <a:pPr lvl="1" fontAlgn="ctr"/>
            <a:r>
              <a:rPr lang="en-GB" i="1" dirty="0" smtClean="0"/>
              <a:t>Independent </a:t>
            </a:r>
            <a:r>
              <a:rPr lang="en-GB" i="1" dirty="0"/>
              <a:t>insulation vacuum with </a:t>
            </a:r>
            <a:r>
              <a:rPr lang="en-GB" i="1" dirty="0" err="1"/>
              <a:t>SCLink</a:t>
            </a:r>
            <a:r>
              <a:rPr lang="en-GB" i="1" dirty="0"/>
              <a:t> </a:t>
            </a:r>
            <a:r>
              <a:rPr lang="en-GB" i="1" dirty="0" smtClean="0"/>
              <a:t>					see Indico733790			</a:t>
            </a:r>
            <a:endParaRPr lang="en-GB" dirty="0"/>
          </a:p>
          <a:p>
            <a:pPr lvl="1" fontAlgn="ctr"/>
            <a:r>
              <a:rPr lang="en-GB" i="1" dirty="0" smtClean="0"/>
              <a:t>Share </a:t>
            </a:r>
            <a:r>
              <a:rPr lang="en-GB" i="1" dirty="0"/>
              <a:t>insulation vacuum with Current </a:t>
            </a:r>
            <a:r>
              <a:rPr lang="en-GB" i="1" dirty="0" smtClean="0"/>
              <a:t>leads					1.10</a:t>
            </a:r>
            <a:r>
              <a:rPr lang="en-GB" i="1" baseline="30000" dirty="0" smtClean="0"/>
              <a:t>-5</a:t>
            </a:r>
            <a:r>
              <a:rPr lang="en-GB" i="1" dirty="0" smtClean="0"/>
              <a:t>mbar				</a:t>
            </a:r>
            <a:endParaRPr lang="en-GB" dirty="0"/>
          </a:p>
          <a:p>
            <a:pPr lvl="1" fontAlgn="ctr"/>
            <a:r>
              <a:rPr lang="en-GB" i="1" dirty="0"/>
              <a:t>Present pumping and instrumentation </a:t>
            </a:r>
            <a:r>
              <a:rPr lang="en-GB" i="1" dirty="0" smtClean="0"/>
              <a:t>interfaces				//				</a:t>
            </a:r>
            <a:endParaRPr lang="en-GB" dirty="0" smtClean="0"/>
          </a:p>
          <a:p>
            <a:pPr marL="0" indent="0" fontAlgn="ctr">
              <a:buNone/>
            </a:pPr>
            <a:r>
              <a:rPr lang="en-GB" b="1" dirty="0" smtClean="0"/>
              <a:t>Integration</a:t>
            </a:r>
            <a:endParaRPr lang="en-GB" dirty="0" smtClean="0"/>
          </a:p>
          <a:p>
            <a:pPr lvl="1" fontAlgn="ctr"/>
            <a:r>
              <a:rPr lang="en-GB" i="1" dirty="0" smtClean="0"/>
              <a:t>Fit in LHC tunnel				 				</a:t>
            </a:r>
            <a:endParaRPr lang="en-GB" dirty="0"/>
          </a:p>
          <a:p>
            <a:pPr lvl="1" fontAlgn="ctr"/>
            <a:r>
              <a:rPr lang="en-GB" i="1" dirty="0"/>
              <a:t>Interface with </a:t>
            </a:r>
            <a:r>
              <a:rPr lang="en-GB" i="1" dirty="0" err="1"/>
              <a:t>SCLink</a:t>
            </a:r>
            <a:r>
              <a:rPr lang="en-GB" i="1" dirty="0"/>
              <a:t> (cryostat &amp; cables), current leads (mechanical &amp; HTS</a:t>
            </a:r>
            <a:r>
              <a:rPr lang="en-GB" i="1" dirty="0" smtClean="0"/>
              <a:t>):		Dimensions TBC			</a:t>
            </a:r>
            <a:endParaRPr lang="en-GB" dirty="0"/>
          </a:p>
          <a:p>
            <a:pPr marL="0" indent="0" fontAlgn="ctr">
              <a:buNone/>
            </a:pPr>
            <a:r>
              <a:rPr lang="en-GB" b="1" dirty="0"/>
              <a:t>Installation</a:t>
            </a:r>
            <a:endParaRPr lang="en-GB" dirty="0"/>
          </a:p>
          <a:p>
            <a:pPr lvl="1" fontAlgn="ctr"/>
            <a:r>
              <a:rPr lang="en-GB" i="1" dirty="0"/>
              <a:t>Compatible with </a:t>
            </a:r>
            <a:r>
              <a:rPr lang="en-GB" i="1" dirty="0" err="1"/>
              <a:t>SCLink</a:t>
            </a:r>
            <a:r>
              <a:rPr lang="en-GB" i="1" dirty="0"/>
              <a:t> transport configuration </a:t>
            </a:r>
            <a:r>
              <a:rPr lang="en-GB" i="1" dirty="0" smtClean="0"/>
              <a:t>after testing			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TBD				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  <a:p>
            <a:pPr lvl="1" fontAlgn="ctr"/>
            <a:r>
              <a:rPr lang="en-GB" i="1" dirty="0"/>
              <a:t>Interface with </a:t>
            </a:r>
            <a:r>
              <a:rPr lang="en-GB" i="1" dirty="0" err="1"/>
              <a:t>SCLink</a:t>
            </a:r>
            <a:r>
              <a:rPr lang="en-GB" i="1" dirty="0"/>
              <a:t> geometry (cryostat &amp; cables distribution and orientation</a:t>
            </a:r>
            <a:r>
              <a:rPr lang="en-GB" i="1" dirty="0" smtClean="0"/>
              <a:t>)		Pitch: 0.8m				</a:t>
            </a:r>
            <a:endParaRPr lang="en-GB" dirty="0"/>
          </a:p>
          <a:p>
            <a:pPr lvl="1" fontAlgn="ctr"/>
            <a:r>
              <a:rPr lang="en-GB" i="1" dirty="0"/>
              <a:t>Compatible with allowed </a:t>
            </a:r>
            <a:r>
              <a:rPr lang="en-GB" i="1" dirty="0" smtClean="0"/>
              <a:t>manufacturing processes				Welding	</a:t>
            </a:r>
          </a:p>
          <a:p>
            <a:pPr lvl="1" fontAlgn="ctr"/>
            <a:r>
              <a:rPr lang="en-GB" i="1" dirty="0" smtClean="0"/>
              <a:t>Compatible with D2-DFM link						TBD			</a:t>
            </a:r>
            <a:endParaRPr lang="en-GB" dirty="0"/>
          </a:p>
          <a:p>
            <a:pPr marL="0" indent="0" fontAlgn="ctr">
              <a:buNone/>
            </a:pPr>
            <a:r>
              <a:rPr lang="en-GB" b="1" dirty="0"/>
              <a:t>Maintenance</a:t>
            </a:r>
            <a:endParaRPr lang="en-GB" dirty="0"/>
          </a:p>
          <a:p>
            <a:pPr lvl="1" fontAlgn="ctr"/>
            <a:r>
              <a:rPr lang="en-GB" i="1" dirty="0"/>
              <a:t>Allow required access to </a:t>
            </a:r>
            <a:r>
              <a:rPr lang="en-GB" i="1" dirty="0" err="1" smtClean="0"/>
              <a:t>NbTi-NbTi</a:t>
            </a:r>
            <a:r>
              <a:rPr lang="en-GB" i="1" dirty="0" smtClean="0"/>
              <a:t> splices					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TBD				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  <a:p>
            <a:pPr lvl="1" fontAlgn="ctr"/>
            <a:r>
              <a:rPr lang="en-GB" i="1" dirty="0" smtClean="0"/>
              <a:t>Allow </a:t>
            </a:r>
            <a:r>
              <a:rPr lang="en-GB" i="1" dirty="0"/>
              <a:t>access for inspections and </a:t>
            </a:r>
            <a:r>
              <a:rPr lang="en-GB" i="1" dirty="0" smtClean="0"/>
              <a:t>replacement				Safety devices, instrumentation		</a:t>
            </a:r>
            <a:endParaRPr lang="en-GB" dirty="0"/>
          </a:p>
          <a:p>
            <a:pPr marL="0" indent="0" fontAlgn="ctr">
              <a:buNone/>
            </a:pPr>
            <a:r>
              <a:rPr lang="en-GB" b="1" dirty="0"/>
              <a:t>Safety &amp; </a:t>
            </a:r>
            <a:r>
              <a:rPr lang="en-GB" b="1" dirty="0" smtClean="0"/>
              <a:t>rules</a:t>
            </a:r>
            <a:endParaRPr lang="en-GB" dirty="0" smtClean="0"/>
          </a:p>
          <a:p>
            <a:pPr lvl="1" fontAlgn="ctr"/>
            <a:r>
              <a:rPr lang="en-GB" i="1" dirty="0" smtClean="0"/>
              <a:t>Strategy toward DFM liquid						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Protect </a:t>
            </a:r>
            <a:r>
              <a:rPr lang="en-GB" i="1" dirty="0" err="1" smtClean="0">
                <a:solidFill>
                  <a:schemeClr val="accent6">
                    <a:lumMod val="75000"/>
                  </a:schemeClr>
                </a:solidFill>
              </a:rPr>
              <a:t>SCLink+DFM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		</a:t>
            </a:r>
          </a:p>
          <a:p>
            <a:pPr lvl="1" fontAlgn="ctr"/>
            <a:r>
              <a:rPr lang="en-GB" i="1" dirty="0" smtClean="0"/>
              <a:t>Design, manufacture and test to Norms 					PED 2014-68-EU &amp; CERN rules		</a:t>
            </a:r>
            <a:endParaRPr lang="en-GB" dirty="0" smtClean="0"/>
          </a:p>
          <a:p>
            <a:pPr lvl="1" fontAlgn="ctr"/>
            <a:r>
              <a:rPr lang="en-GB" i="1" dirty="0" smtClean="0"/>
              <a:t>Design </a:t>
            </a:r>
            <a:r>
              <a:rPr lang="en-GB" i="1" dirty="0"/>
              <a:t>safe scenario for pressure relief </a:t>
            </a:r>
            <a:r>
              <a:rPr lang="en-GB" i="1" dirty="0" smtClean="0"/>
              <a:t>devices				ISO 21013-3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42164" y="156312"/>
            <a:ext cx="463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DFM</a:t>
            </a:r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676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808" y="2200"/>
            <a:ext cx="4716941" cy="720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dirty="0" smtClean="0"/>
              <a:t>Design guidelines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571" y="929201"/>
            <a:ext cx="10993157" cy="294355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Ensure DFM installation &amp; integration</a:t>
            </a:r>
          </a:p>
          <a:p>
            <a:r>
              <a:rPr lang="en-GB" dirty="0" smtClean="0"/>
              <a:t>Ensure MgB2 &amp; </a:t>
            </a:r>
            <a:r>
              <a:rPr lang="en-GB" dirty="0" err="1" smtClean="0"/>
              <a:t>NbTi</a:t>
            </a:r>
            <a:r>
              <a:rPr lang="en-GB" dirty="0" smtClean="0"/>
              <a:t> cables integrity</a:t>
            </a:r>
          </a:p>
          <a:p>
            <a:r>
              <a:rPr lang="en-GB" dirty="0" smtClean="0"/>
              <a:t>Ensure splices immersion and gaseous mass flow to </a:t>
            </a:r>
            <a:r>
              <a:rPr lang="en-GB" dirty="0" err="1" smtClean="0"/>
              <a:t>SCLink</a:t>
            </a:r>
            <a:endParaRPr lang="en-GB" dirty="0" smtClean="0"/>
          </a:p>
          <a:p>
            <a:r>
              <a:rPr lang="en-GB" dirty="0" smtClean="0"/>
              <a:t>Ensure increasing slope in saturated bath</a:t>
            </a:r>
          </a:p>
          <a:p>
            <a:r>
              <a:rPr lang="en-GB" dirty="0" smtClean="0"/>
              <a:t>Ensure instrumentation routing</a:t>
            </a:r>
          </a:p>
          <a:p>
            <a:r>
              <a:rPr lang="en-GB" dirty="0" smtClean="0"/>
              <a:t>Ensure safety aspects</a:t>
            </a:r>
          </a:p>
          <a:p>
            <a:r>
              <a:rPr lang="en-GB" dirty="0" smtClean="0"/>
              <a:t>Ensure maintenance</a:t>
            </a:r>
          </a:p>
        </p:txBody>
      </p:sp>
      <p:pic>
        <p:nvPicPr>
          <p:cNvPr id="388" name="Picture 38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51"/>
          <a:stretch/>
        </p:blipFill>
        <p:spPr>
          <a:xfrm>
            <a:off x="12992100" y="3603369"/>
            <a:ext cx="6715125" cy="2749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13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/>
          <a:srcRect l="30631" r="29195" b="48127"/>
          <a:stretch/>
        </p:blipFill>
        <p:spPr>
          <a:xfrm>
            <a:off x="39842" y="4563431"/>
            <a:ext cx="12152158" cy="2282324"/>
          </a:xfrm>
          <a:prstGeom prst="rect">
            <a:avLst/>
          </a:prstGeom>
        </p:spPr>
      </p:pic>
      <p:sp>
        <p:nvSpPr>
          <p:cNvPr id="164" name="Rectangle 163"/>
          <p:cNvSpPr/>
          <p:nvPr/>
        </p:nvSpPr>
        <p:spPr>
          <a:xfrm>
            <a:off x="0" y="4464059"/>
            <a:ext cx="12187128" cy="2416126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0" name="Freeform 389"/>
          <p:cNvSpPr/>
          <p:nvPr/>
        </p:nvSpPr>
        <p:spPr>
          <a:xfrm>
            <a:off x="824444" y="5197825"/>
            <a:ext cx="9624302" cy="1092210"/>
          </a:xfrm>
          <a:custGeom>
            <a:avLst/>
            <a:gdLst>
              <a:gd name="connsiteX0" fmla="*/ 9331 w 6988629"/>
              <a:gd name="connsiteY0" fmla="*/ 0 h 793102"/>
              <a:gd name="connsiteX1" fmla="*/ 3461658 w 6988629"/>
              <a:gd name="connsiteY1" fmla="*/ 0 h 793102"/>
              <a:gd name="connsiteX2" fmla="*/ 3461658 w 6988629"/>
              <a:gd name="connsiteY2" fmla="*/ 466530 h 793102"/>
              <a:gd name="connsiteX3" fmla="*/ 6988629 w 6988629"/>
              <a:gd name="connsiteY3" fmla="*/ 466530 h 793102"/>
              <a:gd name="connsiteX4" fmla="*/ 6988629 w 6988629"/>
              <a:gd name="connsiteY4" fmla="*/ 793102 h 793102"/>
              <a:gd name="connsiteX5" fmla="*/ 6904653 w 6988629"/>
              <a:gd name="connsiteY5" fmla="*/ 793102 h 793102"/>
              <a:gd name="connsiteX6" fmla="*/ 1073021 w 6988629"/>
              <a:gd name="connsiteY6" fmla="*/ 793102 h 793102"/>
              <a:gd name="connsiteX7" fmla="*/ 1073021 w 6988629"/>
              <a:gd name="connsiteY7" fmla="*/ 410547 h 793102"/>
              <a:gd name="connsiteX8" fmla="*/ 989045 w 6988629"/>
              <a:gd name="connsiteY8" fmla="*/ 419877 h 793102"/>
              <a:gd name="connsiteX9" fmla="*/ 951723 w 6988629"/>
              <a:gd name="connsiteY9" fmla="*/ 438539 h 793102"/>
              <a:gd name="connsiteX10" fmla="*/ 886409 w 6988629"/>
              <a:gd name="connsiteY10" fmla="*/ 447869 h 793102"/>
              <a:gd name="connsiteX11" fmla="*/ 0 w 6988629"/>
              <a:gd name="connsiteY11" fmla="*/ 447869 h 793102"/>
              <a:gd name="connsiteX12" fmla="*/ 9331 w 6988629"/>
              <a:gd name="connsiteY12" fmla="*/ 0 h 793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88629" h="793102">
                <a:moveTo>
                  <a:pt x="9331" y="0"/>
                </a:moveTo>
                <a:lnTo>
                  <a:pt x="3461658" y="0"/>
                </a:lnTo>
                <a:lnTo>
                  <a:pt x="3461658" y="466530"/>
                </a:lnTo>
                <a:lnTo>
                  <a:pt x="6988629" y="466530"/>
                </a:lnTo>
                <a:lnTo>
                  <a:pt x="6988629" y="793102"/>
                </a:lnTo>
                <a:lnTo>
                  <a:pt x="6904653" y="793102"/>
                </a:lnTo>
                <a:lnTo>
                  <a:pt x="1073021" y="793102"/>
                </a:lnTo>
                <a:lnTo>
                  <a:pt x="1073021" y="410547"/>
                </a:lnTo>
                <a:cubicBezTo>
                  <a:pt x="1045029" y="413657"/>
                  <a:pt x="1016488" y="413544"/>
                  <a:pt x="989045" y="419877"/>
                </a:cubicBezTo>
                <a:cubicBezTo>
                  <a:pt x="975492" y="423005"/>
                  <a:pt x="965142" y="434879"/>
                  <a:pt x="951723" y="438539"/>
                </a:cubicBezTo>
                <a:cubicBezTo>
                  <a:pt x="930506" y="444326"/>
                  <a:pt x="886409" y="447869"/>
                  <a:pt x="886409" y="447869"/>
                </a:cubicBezTo>
                <a:lnTo>
                  <a:pt x="0" y="447869"/>
                </a:lnTo>
                <a:lnTo>
                  <a:pt x="9331" y="0"/>
                </a:lnTo>
                <a:close/>
              </a:path>
            </a:pathLst>
          </a:cu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0" y="5403298"/>
            <a:ext cx="679430" cy="0"/>
          </a:xfrm>
          <a:prstGeom prst="line">
            <a:avLst/>
          </a:prstGeom>
          <a:ln w="644525">
            <a:solidFill>
              <a:srgbClr val="E1CC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Rectangle 121"/>
          <p:cNvSpPr/>
          <p:nvPr/>
        </p:nvSpPr>
        <p:spPr>
          <a:xfrm>
            <a:off x="824444" y="5196028"/>
            <a:ext cx="825815" cy="621365"/>
          </a:xfrm>
          <a:prstGeom prst="rect">
            <a:avLst/>
          </a:prstGeom>
          <a:solidFill>
            <a:srgbClr val="00B050">
              <a:alpha val="4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/>
          <p:cNvSpPr/>
          <p:nvPr/>
        </p:nvSpPr>
        <p:spPr>
          <a:xfrm>
            <a:off x="8223250" y="5841689"/>
            <a:ext cx="2225496" cy="448345"/>
          </a:xfrm>
          <a:prstGeom prst="rect">
            <a:avLst/>
          </a:prstGeom>
          <a:solidFill>
            <a:srgbClr val="00B050">
              <a:alpha val="4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eform 38"/>
          <p:cNvSpPr/>
          <p:nvPr/>
        </p:nvSpPr>
        <p:spPr>
          <a:xfrm>
            <a:off x="8197342" y="6102071"/>
            <a:ext cx="3994157" cy="565870"/>
          </a:xfrm>
          <a:custGeom>
            <a:avLst/>
            <a:gdLst>
              <a:gd name="connsiteX0" fmla="*/ 2062065 w 2062065"/>
              <a:gd name="connsiteY0" fmla="*/ 326571 h 326571"/>
              <a:gd name="connsiteX1" fmla="*/ 1390261 w 2062065"/>
              <a:gd name="connsiteY1" fmla="*/ 0 h 326571"/>
              <a:gd name="connsiteX2" fmla="*/ 0 w 2062065"/>
              <a:gd name="connsiteY2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2065" h="326571">
                <a:moveTo>
                  <a:pt x="2062065" y="326571"/>
                </a:moveTo>
                <a:lnTo>
                  <a:pt x="1390261" y="0"/>
                </a:lnTo>
                <a:lnTo>
                  <a:pt x="0" y="0"/>
                </a:lnTo>
              </a:path>
            </a:pathLst>
          </a:custGeom>
          <a:noFill/>
          <a:ln w="24765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1" name="Straight Connector 120"/>
          <p:cNvCxnSpPr/>
          <p:nvPr/>
        </p:nvCxnSpPr>
        <p:spPr>
          <a:xfrm>
            <a:off x="1650259" y="5196029"/>
            <a:ext cx="0" cy="621364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5" name="Group 404"/>
          <p:cNvGrpSpPr/>
          <p:nvPr/>
        </p:nvGrpSpPr>
        <p:grpSpPr>
          <a:xfrm>
            <a:off x="824444" y="5326680"/>
            <a:ext cx="7246384" cy="882650"/>
            <a:chOff x="824444" y="4965700"/>
            <a:chExt cx="7246384" cy="882650"/>
          </a:xfrm>
        </p:grpSpPr>
        <p:cxnSp>
          <p:nvCxnSpPr>
            <p:cNvPr id="400" name="Straight Connector 399"/>
            <p:cNvCxnSpPr/>
            <p:nvPr/>
          </p:nvCxnSpPr>
          <p:spPr>
            <a:xfrm flipH="1">
              <a:off x="4419600" y="5719108"/>
              <a:ext cx="3651228" cy="0"/>
            </a:xfrm>
            <a:prstGeom prst="line">
              <a:avLst/>
            </a:prstGeom>
            <a:noFill/>
            <a:ln w="24765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H="1">
              <a:off x="824444" y="5088973"/>
              <a:ext cx="1726132" cy="0"/>
            </a:xfrm>
            <a:prstGeom prst="line">
              <a:avLst/>
            </a:prstGeom>
            <a:noFill/>
            <a:ln w="24765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403" name="Freeform 402"/>
            <p:cNvSpPr/>
            <p:nvPr/>
          </p:nvSpPr>
          <p:spPr>
            <a:xfrm>
              <a:off x="2540000" y="4965700"/>
              <a:ext cx="1384300" cy="463550"/>
            </a:xfrm>
            <a:custGeom>
              <a:avLst/>
              <a:gdLst>
                <a:gd name="connsiteX0" fmla="*/ 0 w 1384300"/>
                <a:gd name="connsiteY0" fmla="*/ 234950 h 463550"/>
                <a:gd name="connsiteX1" fmla="*/ 165100 w 1384300"/>
                <a:gd name="connsiteY1" fmla="*/ 241300 h 463550"/>
                <a:gd name="connsiteX2" fmla="*/ 374650 w 1384300"/>
                <a:gd name="connsiteY2" fmla="*/ 279400 h 463550"/>
                <a:gd name="connsiteX3" fmla="*/ 647700 w 1384300"/>
                <a:gd name="connsiteY3" fmla="*/ 374650 h 463550"/>
                <a:gd name="connsiteX4" fmla="*/ 819150 w 1384300"/>
                <a:gd name="connsiteY4" fmla="*/ 463550 h 463550"/>
                <a:gd name="connsiteX5" fmla="*/ 1384300 w 1384300"/>
                <a:gd name="connsiteY5" fmla="*/ 463550 h 463550"/>
                <a:gd name="connsiteX6" fmla="*/ 1244600 w 1384300"/>
                <a:gd name="connsiteY6" fmla="*/ 381000 h 463550"/>
                <a:gd name="connsiteX7" fmla="*/ 1047750 w 1384300"/>
                <a:gd name="connsiteY7" fmla="*/ 285750 h 463550"/>
                <a:gd name="connsiteX8" fmla="*/ 990600 w 1384300"/>
                <a:gd name="connsiteY8" fmla="*/ 266700 h 463550"/>
                <a:gd name="connsiteX9" fmla="*/ 876300 w 1384300"/>
                <a:gd name="connsiteY9" fmla="*/ 203200 h 463550"/>
                <a:gd name="connsiteX10" fmla="*/ 622300 w 1384300"/>
                <a:gd name="connsiteY10" fmla="*/ 114300 h 463550"/>
                <a:gd name="connsiteX11" fmla="*/ 539750 w 1384300"/>
                <a:gd name="connsiteY11" fmla="*/ 88900 h 463550"/>
                <a:gd name="connsiteX12" fmla="*/ 400050 w 1384300"/>
                <a:gd name="connsiteY12" fmla="*/ 38100 h 463550"/>
                <a:gd name="connsiteX13" fmla="*/ 241300 w 1384300"/>
                <a:gd name="connsiteY13" fmla="*/ 0 h 463550"/>
                <a:gd name="connsiteX14" fmla="*/ 12700 w 1384300"/>
                <a:gd name="connsiteY14" fmla="*/ 0 h 463550"/>
                <a:gd name="connsiteX15" fmla="*/ 0 w 1384300"/>
                <a:gd name="connsiteY15" fmla="*/ 234950 h 46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84300" h="463550">
                  <a:moveTo>
                    <a:pt x="0" y="234950"/>
                  </a:moveTo>
                  <a:lnTo>
                    <a:pt x="165100" y="241300"/>
                  </a:lnTo>
                  <a:lnTo>
                    <a:pt x="374650" y="279400"/>
                  </a:lnTo>
                  <a:lnTo>
                    <a:pt x="647700" y="374650"/>
                  </a:lnTo>
                  <a:lnTo>
                    <a:pt x="819150" y="463550"/>
                  </a:lnTo>
                  <a:lnTo>
                    <a:pt x="1384300" y="463550"/>
                  </a:lnTo>
                  <a:lnTo>
                    <a:pt x="1244600" y="381000"/>
                  </a:lnTo>
                  <a:lnTo>
                    <a:pt x="1047750" y="285750"/>
                  </a:lnTo>
                  <a:lnTo>
                    <a:pt x="990600" y="266700"/>
                  </a:lnTo>
                  <a:lnTo>
                    <a:pt x="876300" y="203200"/>
                  </a:lnTo>
                  <a:lnTo>
                    <a:pt x="622300" y="114300"/>
                  </a:lnTo>
                  <a:lnTo>
                    <a:pt x="539750" y="88900"/>
                  </a:lnTo>
                  <a:lnTo>
                    <a:pt x="400050" y="38100"/>
                  </a:lnTo>
                  <a:lnTo>
                    <a:pt x="241300" y="0"/>
                  </a:lnTo>
                  <a:lnTo>
                    <a:pt x="12700" y="0"/>
                  </a:lnTo>
                  <a:lnTo>
                    <a:pt x="0" y="23495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Freeform 119"/>
            <p:cNvSpPr/>
            <p:nvPr/>
          </p:nvSpPr>
          <p:spPr>
            <a:xfrm flipH="1" flipV="1">
              <a:off x="3344744" y="5422850"/>
              <a:ext cx="1384300" cy="425500"/>
            </a:xfrm>
            <a:custGeom>
              <a:avLst/>
              <a:gdLst>
                <a:gd name="connsiteX0" fmla="*/ 0 w 1384300"/>
                <a:gd name="connsiteY0" fmla="*/ 234950 h 463550"/>
                <a:gd name="connsiteX1" fmla="*/ 165100 w 1384300"/>
                <a:gd name="connsiteY1" fmla="*/ 241300 h 463550"/>
                <a:gd name="connsiteX2" fmla="*/ 374650 w 1384300"/>
                <a:gd name="connsiteY2" fmla="*/ 279400 h 463550"/>
                <a:gd name="connsiteX3" fmla="*/ 647700 w 1384300"/>
                <a:gd name="connsiteY3" fmla="*/ 374650 h 463550"/>
                <a:gd name="connsiteX4" fmla="*/ 819150 w 1384300"/>
                <a:gd name="connsiteY4" fmla="*/ 463550 h 463550"/>
                <a:gd name="connsiteX5" fmla="*/ 1384300 w 1384300"/>
                <a:gd name="connsiteY5" fmla="*/ 463550 h 463550"/>
                <a:gd name="connsiteX6" fmla="*/ 1244600 w 1384300"/>
                <a:gd name="connsiteY6" fmla="*/ 381000 h 463550"/>
                <a:gd name="connsiteX7" fmla="*/ 1047750 w 1384300"/>
                <a:gd name="connsiteY7" fmla="*/ 285750 h 463550"/>
                <a:gd name="connsiteX8" fmla="*/ 990600 w 1384300"/>
                <a:gd name="connsiteY8" fmla="*/ 266700 h 463550"/>
                <a:gd name="connsiteX9" fmla="*/ 876300 w 1384300"/>
                <a:gd name="connsiteY9" fmla="*/ 203200 h 463550"/>
                <a:gd name="connsiteX10" fmla="*/ 622300 w 1384300"/>
                <a:gd name="connsiteY10" fmla="*/ 114300 h 463550"/>
                <a:gd name="connsiteX11" fmla="*/ 539750 w 1384300"/>
                <a:gd name="connsiteY11" fmla="*/ 88900 h 463550"/>
                <a:gd name="connsiteX12" fmla="*/ 400050 w 1384300"/>
                <a:gd name="connsiteY12" fmla="*/ 38100 h 463550"/>
                <a:gd name="connsiteX13" fmla="*/ 241300 w 1384300"/>
                <a:gd name="connsiteY13" fmla="*/ 0 h 463550"/>
                <a:gd name="connsiteX14" fmla="*/ 12700 w 1384300"/>
                <a:gd name="connsiteY14" fmla="*/ 0 h 463550"/>
                <a:gd name="connsiteX15" fmla="*/ 0 w 1384300"/>
                <a:gd name="connsiteY15" fmla="*/ 234950 h 46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84300" h="463550">
                  <a:moveTo>
                    <a:pt x="0" y="234950"/>
                  </a:moveTo>
                  <a:lnTo>
                    <a:pt x="165100" y="241300"/>
                  </a:lnTo>
                  <a:lnTo>
                    <a:pt x="374650" y="279400"/>
                  </a:lnTo>
                  <a:lnTo>
                    <a:pt x="647700" y="374650"/>
                  </a:lnTo>
                  <a:lnTo>
                    <a:pt x="819150" y="463550"/>
                  </a:lnTo>
                  <a:lnTo>
                    <a:pt x="1384300" y="463550"/>
                  </a:lnTo>
                  <a:lnTo>
                    <a:pt x="1244600" y="381000"/>
                  </a:lnTo>
                  <a:lnTo>
                    <a:pt x="1047750" y="285750"/>
                  </a:lnTo>
                  <a:lnTo>
                    <a:pt x="990600" y="266700"/>
                  </a:lnTo>
                  <a:lnTo>
                    <a:pt x="876300" y="203200"/>
                  </a:lnTo>
                  <a:lnTo>
                    <a:pt x="622300" y="114300"/>
                  </a:lnTo>
                  <a:lnTo>
                    <a:pt x="539750" y="88900"/>
                  </a:lnTo>
                  <a:lnTo>
                    <a:pt x="400050" y="38100"/>
                  </a:lnTo>
                  <a:lnTo>
                    <a:pt x="241300" y="0"/>
                  </a:lnTo>
                  <a:lnTo>
                    <a:pt x="12700" y="0"/>
                  </a:lnTo>
                  <a:lnTo>
                    <a:pt x="0" y="23495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90" name="Straight Connector 189"/>
          <p:cNvCxnSpPr/>
          <p:nvPr/>
        </p:nvCxnSpPr>
        <p:spPr>
          <a:xfrm>
            <a:off x="8218826" y="5841206"/>
            <a:ext cx="0" cy="448829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8070828" y="5942736"/>
            <a:ext cx="330108" cy="293366"/>
          </a:xfrm>
          <a:prstGeom prst="rect">
            <a:avLst/>
          </a:prstGeom>
          <a:solidFill>
            <a:srgbClr val="EC52DA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Freeform 81"/>
          <p:cNvSpPr/>
          <p:nvPr/>
        </p:nvSpPr>
        <p:spPr>
          <a:xfrm>
            <a:off x="802426" y="5457433"/>
            <a:ext cx="5269216" cy="644638"/>
          </a:xfrm>
          <a:custGeom>
            <a:avLst/>
            <a:gdLst>
              <a:gd name="connsiteX0" fmla="*/ 0 w 2720340"/>
              <a:gd name="connsiteY0" fmla="*/ 9086 h 374938"/>
              <a:gd name="connsiteX1" fmla="*/ 381000 w 2720340"/>
              <a:gd name="connsiteY1" fmla="*/ 1466 h 374938"/>
              <a:gd name="connsiteX2" fmla="*/ 708660 w 2720340"/>
              <a:gd name="connsiteY2" fmla="*/ 1466 h 374938"/>
              <a:gd name="connsiteX3" fmla="*/ 1051560 w 2720340"/>
              <a:gd name="connsiteY3" fmla="*/ 16706 h 374938"/>
              <a:gd name="connsiteX4" fmla="*/ 1363980 w 2720340"/>
              <a:gd name="connsiteY4" fmla="*/ 131006 h 374938"/>
              <a:gd name="connsiteX5" fmla="*/ 1562100 w 2720340"/>
              <a:gd name="connsiteY5" fmla="*/ 230066 h 374938"/>
              <a:gd name="connsiteX6" fmla="*/ 1935480 w 2720340"/>
              <a:gd name="connsiteY6" fmla="*/ 344366 h 374938"/>
              <a:gd name="connsiteX7" fmla="*/ 2575560 w 2720340"/>
              <a:gd name="connsiteY7" fmla="*/ 374846 h 374938"/>
              <a:gd name="connsiteX8" fmla="*/ 2720340 w 2720340"/>
              <a:gd name="connsiteY8" fmla="*/ 351986 h 37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20340" h="374938">
                <a:moveTo>
                  <a:pt x="0" y="9086"/>
                </a:moveTo>
                <a:lnTo>
                  <a:pt x="381000" y="1466"/>
                </a:lnTo>
                <a:cubicBezTo>
                  <a:pt x="499110" y="196"/>
                  <a:pt x="596900" y="-1074"/>
                  <a:pt x="708660" y="1466"/>
                </a:cubicBezTo>
                <a:cubicBezTo>
                  <a:pt x="820420" y="4006"/>
                  <a:pt x="942340" y="-4884"/>
                  <a:pt x="1051560" y="16706"/>
                </a:cubicBezTo>
                <a:cubicBezTo>
                  <a:pt x="1160780" y="38296"/>
                  <a:pt x="1278890" y="95446"/>
                  <a:pt x="1363980" y="131006"/>
                </a:cubicBezTo>
                <a:cubicBezTo>
                  <a:pt x="1449070" y="166566"/>
                  <a:pt x="1466850" y="194506"/>
                  <a:pt x="1562100" y="230066"/>
                </a:cubicBezTo>
                <a:cubicBezTo>
                  <a:pt x="1657350" y="265626"/>
                  <a:pt x="1766570" y="320236"/>
                  <a:pt x="1935480" y="344366"/>
                </a:cubicBezTo>
                <a:cubicBezTo>
                  <a:pt x="2104390" y="368496"/>
                  <a:pt x="2444750" y="373576"/>
                  <a:pt x="2575560" y="374846"/>
                </a:cubicBezTo>
                <a:cubicBezTo>
                  <a:pt x="2706370" y="376116"/>
                  <a:pt x="2713355" y="364051"/>
                  <a:pt x="2720340" y="351986"/>
                </a:cubicBezTo>
              </a:path>
            </a:pathLst>
          </a:custGeom>
          <a:noFill/>
          <a:ln w="38100">
            <a:solidFill>
              <a:srgbClr val="00B05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>
            <a:off x="6027363" y="6052823"/>
            <a:ext cx="428031" cy="10523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/>
          <p:cNvSpPr/>
          <p:nvPr/>
        </p:nvSpPr>
        <p:spPr>
          <a:xfrm>
            <a:off x="7365526" y="6052823"/>
            <a:ext cx="428031" cy="10523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/>
          <p:cNvSpPr/>
          <p:nvPr/>
        </p:nvSpPr>
        <p:spPr>
          <a:xfrm>
            <a:off x="8580033" y="6052823"/>
            <a:ext cx="428031" cy="10523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6" name="Straight Connector 85"/>
          <p:cNvCxnSpPr>
            <a:stCxn id="83" idx="3"/>
            <a:endCxn id="92" idx="1"/>
          </p:cNvCxnSpPr>
          <p:nvPr/>
        </p:nvCxnSpPr>
        <p:spPr>
          <a:xfrm>
            <a:off x="6455394" y="6105441"/>
            <a:ext cx="910131" cy="0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92" idx="3"/>
            <a:endCxn id="93" idx="1"/>
          </p:cNvCxnSpPr>
          <p:nvPr/>
        </p:nvCxnSpPr>
        <p:spPr>
          <a:xfrm>
            <a:off x="7793557" y="6105441"/>
            <a:ext cx="786475" cy="0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Freeform 93"/>
          <p:cNvSpPr/>
          <p:nvPr/>
        </p:nvSpPr>
        <p:spPr>
          <a:xfrm>
            <a:off x="9023583" y="6080087"/>
            <a:ext cx="3114298" cy="536345"/>
          </a:xfrm>
          <a:custGeom>
            <a:avLst/>
            <a:gdLst>
              <a:gd name="connsiteX0" fmla="*/ 0 w 1607820"/>
              <a:gd name="connsiteY0" fmla="*/ 15240 h 304800"/>
              <a:gd name="connsiteX1" fmla="*/ 464820 w 1607820"/>
              <a:gd name="connsiteY1" fmla="*/ 0 h 304800"/>
              <a:gd name="connsiteX2" fmla="*/ 891540 w 1607820"/>
              <a:gd name="connsiteY2" fmla="*/ 0 h 304800"/>
              <a:gd name="connsiteX3" fmla="*/ 1188720 w 1607820"/>
              <a:gd name="connsiteY3" fmla="*/ 99060 h 304800"/>
              <a:gd name="connsiteX4" fmla="*/ 1607820 w 1607820"/>
              <a:gd name="connsiteY4" fmla="*/ 3048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7820" h="304800">
                <a:moveTo>
                  <a:pt x="0" y="15240"/>
                </a:moveTo>
                <a:lnTo>
                  <a:pt x="464820" y="0"/>
                </a:lnTo>
                <a:lnTo>
                  <a:pt x="891540" y="0"/>
                </a:lnTo>
                <a:lnTo>
                  <a:pt x="1188720" y="99060"/>
                </a:lnTo>
                <a:lnTo>
                  <a:pt x="1607820" y="304800"/>
                </a:lnTo>
              </a:path>
            </a:pathLst>
          </a:custGeom>
          <a:ln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851" y="1090317"/>
            <a:ext cx="8226140" cy="1551259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Insulation vacuum layout</a:t>
            </a:r>
          </a:p>
          <a:p>
            <a:r>
              <a:rPr lang="en-GB" dirty="0" smtClean="0"/>
              <a:t>Electrical layout</a:t>
            </a:r>
          </a:p>
          <a:p>
            <a:r>
              <a:rPr lang="en-GB" dirty="0" smtClean="0"/>
              <a:t>Cryogenic layout</a:t>
            </a:r>
          </a:p>
          <a:p>
            <a:pPr lvl="1"/>
            <a:r>
              <a:rPr lang="en-GB" dirty="0" smtClean="0"/>
              <a:t>Cryogenic lines/jumper</a:t>
            </a:r>
          </a:p>
          <a:p>
            <a:pPr lvl="1"/>
            <a:r>
              <a:rPr lang="en-GB" dirty="0" smtClean="0"/>
              <a:t>Cryogenic services (heater, gauges, instrumentation)</a:t>
            </a:r>
          </a:p>
          <a:p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8772525" cy="720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dirty="0" smtClean="0"/>
              <a:t>Preliminary design (functional)</a:t>
            </a:r>
            <a:endParaRPr lang="en-GB" sz="2000" dirty="0"/>
          </a:p>
        </p:txBody>
      </p:sp>
      <p:grpSp>
        <p:nvGrpSpPr>
          <p:cNvPr id="29" name="Group 28"/>
          <p:cNvGrpSpPr/>
          <p:nvPr/>
        </p:nvGrpSpPr>
        <p:grpSpPr>
          <a:xfrm>
            <a:off x="5426477" y="654618"/>
            <a:ext cx="6765524" cy="2520382"/>
            <a:chOff x="6200775" y="840885"/>
            <a:chExt cx="5991225" cy="2231930"/>
          </a:xfrm>
        </p:grpSpPr>
        <p:sp>
          <p:nvSpPr>
            <p:cNvPr id="21" name="TextBox 20"/>
            <p:cNvSpPr txBox="1"/>
            <p:nvPr/>
          </p:nvSpPr>
          <p:spPr>
            <a:xfrm>
              <a:off x="9412737" y="1254076"/>
              <a:ext cx="8980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D2-DFM link</a:t>
              </a:r>
              <a:endParaRPr lang="en-GB" sz="1000" dirty="0"/>
            </a:p>
          </p:txBody>
        </p:sp>
        <p:cxnSp>
          <p:nvCxnSpPr>
            <p:cNvPr id="14" name="Straight Connector 13"/>
            <p:cNvCxnSpPr>
              <a:stCxn id="11" idx="3"/>
              <a:endCxn id="21" idx="2"/>
            </p:cNvCxnSpPr>
            <p:nvPr/>
          </p:nvCxnSpPr>
          <p:spPr>
            <a:xfrm flipV="1">
              <a:off x="9566679" y="1500297"/>
              <a:ext cx="295060" cy="291062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0673175" y="1254076"/>
              <a:ext cx="12057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D2 jumper</a:t>
              </a:r>
              <a:endParaRPr lang="en-GB" sz="1000" dirty="0"/>
            </a:p>
          </p:txBody>
        </p:sp>
        <p:cxnSp>
          <p:nvCxnSpPr>
            <p:cNvPr id="25" name="Straight Connector 24"/>
            <p:cNvCxnSpPr>
              <a:endCxn id="24" idx="2"/>
            </p:cNvCxnSpPr>
            <p:nvPr/>
          </p:nvCxnSpPr>
          <p:spPr>
            <a:xfrm flipV="1">
              <a:off x="10902222" y="1500297"/>
              <a:ext cx="373819" cy="399236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6776550" y="840885"/>
              <a:ext cx="6734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err="1" smtClean="0"/>
                <a:t>DSHm</a:t>
              </a:r>
              <a:endParaRPr lang="en-GB" sz="1000" dirty="0"/>
            </a:p>
          </p:txBody>
        </p:sp>
        <p:cxnSp>
          <p:nvCxnSpPr>
            <p:cNvPr id="28" name="Straight Connector 27"/>
            <p:cNvCxnSpPr>
              <a:stCxn id="8" idx="4"/>
              <a:endCxn id="27" idx="2"/>
            </p:cNvCxnSpPr>
            <p:nvPr/>
          </p:nvCxnSpPr>
          <p:spPr>
            <a:xfrm flipV="1">
              <a:off x="6945517" y="1087106"/>
              <a:ext cx="167769" cy="167539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8316676" y="840885"/>
              <a:ext cx="5445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rgbClr val="C00000"/>
                  </a:solidFill>
                </a:rPr>
                <a:t>DFM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cxnSp>
          <p:nvCxnSpPr>
            <p:cNvPr id="32" name="Straight Connector 31"/>
            <p:cNvCxnSpPr>
              <a:endCxn id="31" idx="2"/>
            </p:cNvCxnSpPr>
            <p:nvPr/>
          </p:nvCxnSpPr>
          <p:spPr>
            <a:xfrm flipV="1">
              <a:off x="8485644" y="1087106"/>
              <a:ext cx="103300" cy="167541"/>
            </a:xfrm>
            <a:prstGeom prst="line">
              <a:avLst/>
            </a:prstGeom>
            <a:ln w="6350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/>
            <p:nvPr/>
          </p:nvGrpSpPr>
          <p:grpSpPr>
            <a:xfrm>
              <a:off x="6200775" y="1051780"/>
              <a:ext cx="5991225" cy="2021035"/>
              <a:chOff x="4902200" y="4398913"/>
              <a:chExt cx="7289800" cy="2459086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4902200" y="4398913"/>
                <a:ext cx="7289800" cy="2459086"/>
                <a:chOff x="0" y="2745242"/>
                <a:chExt cx="12192000" cy="4112757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0" y="2745242"/>
                  <a:ext cx="12192000" cy="4112757"/>
                </a:xfrm>
                <a:prstGeom prst="rect">
                  <a:avLst/>
                </a:prstGeom>
              </p:spPr>
            </p:pic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 rotWithShape="1"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223000" y="4030134"/>
                  <a:ext cx="626534" cy="440266"/>
                </a:xfrm>
                <a:prstGeom prst="rect">
                  <a:avLst/>
                </a:prstGeom>
              </p:spPr>
            </p:pic>
            <p:sp>
              <p:nvSpPr>
                <p:cNvPr id="8" name="Freeform 7"/>
                <p:cNvSpPr/>
                <p:nvPr/>
              </p:nvSpPr>
              <p:spPr>
                <a:xfrm>
                  <a:off x="448733" y="2980267"/>
                  <a:ext cx="2895600" cy="485490"/>
                </a:xfrm>
                <a:custGeom>
                  <a:avLst/>
                  <a:gdLst>
                    <a:gd name="connsiteX0" fmla="*/ 2895600 w 2895600"/>
                    <a:gd name="connsiteY0" fmla="*/ 355600 h 485490"/>
                    <a:gd name="connsiteX1" fmla="*/ 2573867 w 2895600"/>
                    <a:gd name="connsiteY1" fmla="*/ 313266 h 485490"/>
                    <a:gd name="connsiteX2" fmla="*/ 2142067 w 2895600"/>
                    <a:gd name="connsiteY2" fmla="*/ 330200 h 485490"/>
                    <a:gd name="connsiteX3" fmla="*/ 1617134 w 2895600"/>
                    <a:gd name="connsiteY3" fmla="*/ 482600 h 485490"/>
                    <a:gd name="connsiteX4" fmla="*/ 1066800 w 2895600"/>
                    <a:gd name="connsiteY4" fmla="*/ 177800 h 485490"/>
                    <a:gd name="connsiteX5" fmla="*/ 0 w 2895600"/>
                    <a:gd name="connsiteY5" fmla="*/ 0 h 485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95600" h="485490">
                      <a:moveTo>
                        <a:pt x="2895600" y="355600"/>
                      </a:moveTo>
                      <a:cubicBezTo>
                        <a:pt x="2797528" y="336549"/>
                        <a:pt x="2699456" y="317499"/>
                        <a:pt x="2573867" y="313266"/>
                      </a:cubicBezTo>
                      <a:lnTo>
                        <a:pt x="2142067" y="330200"/>
                      </a:lnTo>
                      <a:cubicBezTo>
                        <a:pt x="1982612" y="358422"/>
                        <a:pt x="1796345" y="508000"/>
                        <a:pt x="1617134" y="482600"/>
                      </a:cubicBezTo>
                      <a:cubicBezTo>
                        <a:pt x="1437923" y="457200"/>
                        <a:pt x="1336322" y="258233"/>
                        <a:pt x="1066800" y="177800"/>
                      </a:cubicBezTo>
                      <a:cubicBezTo>
                        <a:pt x="797278" y="97367"/>
                        <a:pt x="398639" y="48683"/>
                        <a:pt x="0" y="0"/>
                      </a:cubicBezTo>
                    </a:path>
                  </a:pathLst>
                </a:custGeom>
                <a:noFill/>
                <a:ln w="76200">
                  <a:solidFill>
                    <a:srgbClr val="E1CCF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00"/>
                </a:p>
              </p:txBody>
            </p:sp>
          </p:grpSp>
          <p:pic>
            <p:nvPicPr>
              <p:cNvPr id="33" name="Picture 32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83740" t="68324" r="13356" b="22724"/>
              <a:stretch/>
            </p:blipFill>
            <p:spPr>
              <a:xfrm>
                <a:off x="11201399" y="5994400"/>
                <a:ext cx="211667" cy="220133"/>
              </a:xfrm>
              <a:prstGeom prst="rect">
                <a:avLst/>
              </a:prstGeom>
            </p:spPr>
          </p:pic>
        </p:grpSp>
        <p:sp>
          <p:nvSpPr>
            <p:cNvPr id="10" name="TextBox 9"/>
            <p:cNvSpPr txBox="1"/>
            <p:nvPr/>
          </p:nvSpPr>
          <p:spPr>
            <a:xfrm>
              <a:off x="7450021" y="1747763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D2</a:t>
              </a:r>
              <a:endParaRPr lang="en-GB" sz="1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277167" y="2582777"/>
              <a:ext cx="4395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QXL</a:t>
              </a:r>
              <a:endParaRPr lang="en-GB" sz="1000" dirty="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4934240" y="4575049"/>
            <a:ext cx="480989" cy="2041383"/>
            <a:chOff x="4934240" y="4260724"/>
            <a:chExt cx="480989" cy="2041383"/>
          </a:xfrm>
        </p:grpSpPr>
        <p:cxnSp>
          <p:nvCxnSpPr>
            <p:cNvPr id="412" name="Straight Connector 411"/>
            <p:cNvCxnSpPr/>
            <p:nvPr/>
          </p:nvCxnSpPr>
          <p:spPr>
            <a:xfrm>
              <a:off x="4934240" y="4453732"/>
              <a:ext cx="0" cy="1848375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Straight Arrow Connector 413"/>
            <p:cNvCxnSpPr/>
            <p:nvPr/>
          </p:nvCxnSpPr>
          <p:spPr>
            <a:xfrm flipH="1">
              <a:off x="4934240" y="4572000"/>
              <a:ext cx="235823" cy="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Arrow Connector 131"/>
            <p:cNvCxnSpPr/>
            <p:nvPr/>
          </p:nvCxnSpPr>
          <p:spPr>
            <a:xfrm flipH="1">
              <a:off x="4934240" y="6151983"/>
              <a:ext cx="235823" cy="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5" name="TextBox 414"/>
            <p:cNvSpPr txBox="1"/>
            <p:nvPr/>
          </p:nvSpPr>
          <p:spPr>
            <a:xfrm>
              <a:off x="4974083" y="4260724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A-A</a:t>
              </a:r>
              <a:endParaRPr lang="en-GB" sz="1200" dirty="0"/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3575039" y="4476608"/>
            <a:ext cx="659116" cy="2139824"/>
            <a:chOff x="4934240" y="4419793"/>
            <a:chExt cx="659116" cy="2139824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4934240" y="4453732"/>
              <a:ext cx="0" cy="2105885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/>
            <p:nvPr/>
          </p:nvCxnSpPr>
          <p:spPr>
            <a:xfrm flipH="1">
              <a:off x="4934240" y="4572000"/>
              <a:ext cx="235823" cy="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/>
            <p:cNvCxnSpPr/>
            <p:nvPr/>
          </p:nvCxnSpPr>
          <p:spPr>
            <a:xfrm flipH="1">
              <a:off x="4934240" y="6422576"/>
              <a:ext cx="235823" cy="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TextBox 151"/>
            <p:cNvSpPr txBox="1"/>
            <p:nvPr/>
          </p:nvSpPr>
          <p:spPr>
            <a:xfrm>
              <a:off x="5152210" y="4419793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B-B</a:t>
              </a:r>
              <a:endParaRPr lang="en-GB" sz="1200" dirty="0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10448746" y="4754774"/>
            <a:ext cx="1763387" cy="707893"/>
            <a:chOff x="8676180" y="6483875"/>
            <a:chExt cx="1763387" cy="707893"/>
          </a:xfrm>
        </p:grpSpPr>
        <p:grpSp>
          <p:nvGrpSpPr>
            <p:cNvPr id="166" name="Group 165"/>
            <p:cNvGrpSpPr/>
            <p:nvPr/>
          </p:nvGrpSpPr>
          <p:grpSpPr>
            <a:xfrm>
              <a:off x="8676180" y="6483875"/>
              <a:ext cx="1763387" cy="707893"/>
              <a:chOff x="6784698" y="6179020"/>
              <a:chExt cx="1763387" cy="707893"/>
            </a:xfrm>
          </p:grpSpPr>
          <p:grpSp>
            <p:nvGrpSpPr>
              <p:cNvPr id="168" name="Group 167"/>
              <p:cNvGrpSpPr/>
              <p:nvPr/>
            </p:nvGrpSpPr>
            <p:grpSpPr>
              <a:xfrm>
                <a:off x="6784698" y="6179020"/>
                <a:ext cx="1763387" cy="707893"/>
                <a:chOff x="6504482" y="6076966"/>
                <a:chExt cx="1763387" cy="707893"/>
              </a:xfrm>
            </p:grpSpPr>
            <p:grpSp>
              <p:nvGrpSpPr>
                <p:cNvPr id="170" name="Group 169"/>
                <p:cNvGrpSpPr/>
                <p:nvPr/>
              </p:nvGrpSpPr>
              <p:grpSpPr>
                <a:xfrm>
                  <a:off x="6507894" y="6076973"/>
                  <a:ext cx="1000139" cy="707886"/>
                  <a:chOff x="8116073" y="3698420"/>
                  <a:chExt cx="644336" cy="456053"/>
                </a:xfrm>
              </p:grpSpPr>
              <p:sp>
                <p:nvSpPr>
                  <p:cNvPr id="181" name="Rectangle 180"/>
                  <p:cNvSpPr/>
                  <p:nvPr/>
                </p:nvSpPr>
                <p:spPr>
                  <a:xfrm>
                    <a:off x="8116074" y="3738125"/>
                    <a:ext cx="102315" cy="45719"/>
                  </a:xfrm>
                  <a:prstGeom prst="rect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2" name="TextBox 181"/>
                  <p:cNvSpPr txBox="1"/>
                  <p:nvPr/>
                </p:nvSpPr>
                <p:spPr>
                  <a:xfrm flipH="1">
                    <a:off x="8159153" y="3698420"/>
                    <a:ext cx="601256" cy="45605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Superfluid @ 1.9K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Liquid He @ 4.5 K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Gaseous </a:t>
                    </a:r>
                    <a:r>
                      <a:rPr kumimoji="0" lang="en-GB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He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Heater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GB" sz="800" dirty="0" smtClean="0">
                        <a:solidFill>
                          <a:srgbClr val="005F8C"/>
                        </a:solidFill>
                        <a:latin typeface="Calibri" panose="020F0502020204030204"/>
                      </a:rPr>
                      <a:t>Vacuum barrier</a:t>
                    </a:r>
                    <a:endParaRPr kumimoji="0" lang="en-GB" sz="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83" name="Rectangle 182"/>
                  <p:cNvSpPr/>
                  <p:nvPr/>
                </p:nvSpPr>
                <p:spPr>
                  <a:xfrm>
                    <a:off x="8116836" y="3823549"/>
                    <a:ext cx="102315" cy="45719"/>
                  </a:xfrm>
                  <a:prstGeom prst="rec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4" name="Rectangle 183"/>
                  <p:cNvSpPr/>
                  <p:nvPr/>
                </p:nvSpPr>
                <p:spPr>
                  <a:xfrm>
                    <a:off x="8116073" y="3900662"/>
                    <a:ext cx="102315" cy="45719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cxnSp>
              <p:nvCxnSpPr>
                <p:cNvPr id="171" name="Straight Connector 170"/>
                <p:cNvCxnSpPr/>
                <p:nvPr/>
              </p:nvCxnSpPr>
              <p:spPr>
                <a:xfrm>
                  <a:off x="7452875" y="6168044"/>
                  <a:ext cx="190072" cy="0"/>
                </a:xfrm>
                <a:prstGeom prst="line">
                  <a:avLst/>
                </a:prstGeom>
                <a:noFill/>
                <a:ln w="9525">
                  <a:solidFill>
                    <a:schemeClr val="accent3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2" name="Straight Connector 171"/>
                <p:cNvCxnSpPr/>
                <p:nvPr/>
              </p:nvCxnSpPr>
              <p:spPr>
                <a:xfrm>
                  <a:off x="7440387" y="6320282"/>
                  <a:ext cx="221501" cy="0"/>
                </a:xfrm>
                <a:prstGeom prst="line">
                  <a:avLst/>
                </a:prstGeom>
                <a:noFill/>
                <a:ln w="9525">
                  <a:solidFill>
                    <a:srgbClr val="00B05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3" name="Straight Connector 172"/>
                <p:cNvCxnSpPr/>
                <p:nvPr/>
              </p:nvCxnSpPr>
              <p:spPr>
                <a:xfrm>
                  <a:off x="7445149" y="6430909"/>
                  <a:ext cx="201448" cy="0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74" name="Rectangle 173"/>
                <p:cNvSpPr/>
                <p:nvPr/>
              </p:nvSpPr>
              <p:spPr>
                <a:xfrm>
                  <a:off x="7439658" y="6654536"/>
                  <a:ext cx="139430" cy="45719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175" name="Group 174"/>
                <p:cNvGrpSpPr/>
                <p:nvPr/>
              </p:nvGrpSpPr>
              <p:grpSpPr>
                <a:xfrm>
                  <a:off x="6504482" y="6518221"/>
                  <a:ext cx="162215" cy="70965"/>
                  <a:chOff x="7920225" y="3825620"/>
                  <a:chExt cx="119829" cy="131828"/>
                </a:xfrm>
              </p:grpSpPr>
              <p:sp>
                <p:nvSpPr>
                  <p:cNvPr id="177" name="Oval 176"/>
                  <p:cNvSpPr/>
                  <p:nvPr/>
                </p:nvSpPr>
                <p:spPr>
                  <a:xfrm>
                    <a:off x="7920225" y="3825622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8" name="Oval 177"/>
                  <p:cNvSpPr/>
                  <p:nvPr/>
                </p:nvSpPr>
                <p:spPr>
                  <a:xfrm>
                    <a:off x="7943084" y="3827457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9" name="Oval 178"/>
                  <p:cNvSpPr/>
                  <p:nvPr/>
                </p:nvSpPr>
                <p:spPr>
                  <a:xfrm>
                    <a:off x="7972688" y="3825620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0" name="Oval 179"/>
                  <p:cNvSpPr/>
                  <p:nvPr/>
                </p:nvSpPr>
                <p:spPr>
                  <a:xfrm>
                    <a:off x="7994335" y="3825622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76" name="TextBox 175"/>
                <p:cNvSpPr txBox="1"/>
                <p:nvPr/>
              </p:nvSpPr>
              <p:spPr>
                <a:xfrm flipH="1">
                  <a:off x="7579860" y="6076966"/>
                  <a:ext cx="688009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HTS</a:t>
                  </a:r>
                  <a:endPara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MgB2</a:t>
                  </a:r>
                  <a:endPara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800" b="0" i="0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NbTi</a:t>
                  </a:r>
                  <a:endParaRPr kumimoji="0" lang="en-GB" sz="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Warm cable</a:t>
                  </a: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Splice</a:t>
                  </a:r>
                  <a:endPara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169" name="Straight Connector 168"/>
              <p:cNvCxnSpPr/>
              <p:nvPr/>
            </p:nvCxnSpPr>
            <p:spPr>
              <a:xfrm>
                <a:off x="7723985" y="6654340"/>
                <a:ext cx="201448" cy="0"/>
              </a:xfrm>
              <a:prstGeom prst="lin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167" name="Straight Connector 166"/>
            <p:cNvCxnSpPr/>
            <p:nvPr/>
          </p:nvCxnSpPr>
          <p:spPr>
            <a:xfrm flipH="1">
              <a:off x="8677038" y="7079230"/>
              <a:ext cx="1456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9" name="TextBox 128"/>
          <p:cNvSpPr txBox="1"/>
          <p:nvPr/>
        </p:nvSpPr>
        <p:spPr>
          <a:xfrm>
            <a:off x="8887478" y="5533429"/>
            <a:ext cx="1037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D2-DFM link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7973406" y="5533428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Plug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2522510" y="4666924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DFM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15916" y="5169163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rgbClr val="0070C0"/>
                </a:solidFill>
              </a:rPr>
              <a:t>DSHm</a:t>
            </a:r>
            <a:endParaRPr lang="en-GB" sz="1200" dirty="0">
              <a:solidFill>
                <a:srgbClr val="0070C0"/>
              </a:solidFill>
            </a:endParaRPr>
          </a:p>
        </p:txBody>
      </p:sp>
      <p:grpSp>
        <p:nvGrpSpPr>
          <p:cNvPr id="131" name="Group 130"/>
          <p:cNvGrpSpPr/>
          <p:nvPr/>
        </p:nvGrpSpPr>
        <p:grpSpPr>
          <a:xfrm>
            <a:off x="3331029" y="5269096"/>
            <a:ext cx="7389844" cy="673640"/>
            <a:chOff x="3331029" y="5269096"/>
            <a:chExt cx="7389844" cy="673640"/>
          </a:xfrm>
        </p:grpSpPr>
        <p:sp>
          <p:nvSpPr>
            <p:cNvPr id="407" name="Freeform 406"/>
            <p:cNvSpPr/>
            <p:nvPr/>
          </p:nvSpPr>
          <p:spPr>
            <a:xfrm>
              <a:off x="4991878" y="5651435"/>
              <a:ext cx="5728995" cy="242596"/>
            </a:xfrm>
            <a:custGeom>
              <a:avLst/>
              <a:gdLst>
                <a:gd name="connsiteX0" fmla="*/ 5728995 w 5728995"/>
                <a:gd name="connsiteY0" fmla="*/ 242596 h 242596"/>
                <a:gd name="connsiteX1" fmla="*/ 5728995 w 5728995"/>
                <a:gd name="connsiteY1" fmla="*/ 242596 h 242596"/>
                <a:gd name="connsiteX2" fmla="*/ 0 w 5728995"/>
                <a:gd name="connsiteY2" fmla="*/ 242596 h 242596"/>
                <a:gd name="connsiteX3" fmla="*/ 0 w 5728995"/>
                <a:gd name="connsiteY3" fmla="*/ 0 h 242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8995" h="242596">
                  <a:moveTo>
                    <a:pt x="5728995" y="242596"/>
                  </a:moveTo>
                  <a:lnTo>
                    <a:pt x="5728995" y="242596"/>
                  </a:lnTo>
                  <a:lnTo>
                    <a:pt x="0" y="242596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B050"/>
              </a:solidFill>
              <a:tailEnd type="triangle" w="lg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9" name="Straight Arrow Connector 408"/>
            <p:cNvCxnSpPr/>
            <p:nvPr/>
          </p:nvCxnSpPr>
          <p:spPr>
            <a:xfrm>
              <a:off x="4868923" y="5651435"/>
              <a:ext cx="0" cy="291301"/>
            </a:xfrm>
            <a:prstGeom prst="straightConnector1">
              <a:avLst/>
            </a:prstGeom>
            <a:noFill/>
            <a:ln w="25400">
              <a:solidFill>
                <a:srgbClr val="002060"/>
              </a:solidFill>
              <a:tailEnd type="triangle" w="lg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410" name="Freeform 409"/>
            <p:cNvSpPr/>
            <p:nvPr/>
          </p:nvSpPr>
          <p:spPr>
            <a:xfrm>
              <a:off x="3331029" y="5446162"/>
              <a:ext cx="1427583" cy="242596"/>
            </a:xfrm>
            <a:custGeom>
              <a:avLst/>
              <a:gdLst>
                <a:gd name="connsiteX0" fmla="*/ 0 w 1427583"/>
                <a:gd name="connsiteY0" fmla="*/ 0 h 242596"/>
                <a:gd name="connsiteX1" fmla="*/ 1427583 w 1427583"/>
                <a:gd name="connsiteY1" fmla="*/ 0 h 242596"/>
                <a:gd name="connsiteX2" fmla="*/ 1427583 w 1427583"/>
                <a:gd name="connsiteY2" fmla="*/ 242596 h 242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7583" h="242596">
                  <a:moveTo>
                    <a:pt x="0" y="0"/>
                  </a:moveTo>
                  <a:lnTo>
                    <a:pt x="1427583" y="0"/>
                  </a:lnTo>
                  <a:lnTo>
                    <a:pt x="1427583" y="242596"/>
                  </a:lnTo>
                </a:path>
              </a:pathLst>
            </a:custGeom>
            <a:noFill/>
            <a:ln w="25400">
              <a:solidFill>
                <a:schemeClr val="bg2">
                  <a:lumMod val="20000"/>
                  <a:lumOff val="80000"/>
                </a:schemeClr>
              </a:solidFill>
              <a:tailEnd type="triangle" w="lg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4470614" y="5269096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rgbClr val="0070C0"/>
                  </a:solidFill>
                </a:rPr>
                <a:t>SD</a:t>
              </a:r>
              <a:endParaRPr lang="en-GB" sz="800" dirty="0">
                <a:solidFill>
                  <a:srgbClr val="0070C0"/>
                </a:solidFill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4572202" y="5669173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rgbClr val="0070C0"/>
                  </a:solidFill>
                </a:rPr>
                <a:t>CS</a:t>
              </a:r>
              <a:endParaRPr lang="en-GB" sz="800" dirty="0">
                <a:solidFill>
                  <a:srgbClr val="0070C0"/>
                </a:solidFill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4989801" y="5536795"/>
              <a:ext cx="47641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rgbClr val="0070C0"/>
                  </a:solidFill>
                </a:rPr>
                <a:t>E’</a:t>
              </a:r>
              <a:r>
                <a:rPr lang="en-GB" sz="800" baseline="-25000" dirty="0" smtClean="0">
                  <a:solidFill>
                    <a:srgbClr val="0070C0"/>
                  </a:solidFill>
                </a:rPr>
                <a:t>H</a:t>
              </a:r>
              <a:r>
                <a:rPr lang="en-GB" sz="800" dirty="0" smtClean="0">
                  <a:solidFill>
                    <a:srgbClr val="0070C0"/>
                  </a:solidFill>
                </a:rPr>
                <a:t>F</a:t>
              </a:r>
              <a:r>
                <a:rPr lang="en-GB" sz="800" baseline="-25000" dirty="0" smtClean="0">
                  <a:solidFill>
                    <a:srgbClr val="0070C0"/>
                  </a:solidFill>
                </a:rPr>
                <a:t>H2</a:t>
              </a:r>
              <a:endParaRPr lang="en-GB" sz="8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4757470" y="2763408"/>
            <a:ext cx="2106093" cy="1682359"/>
            <a:chOff x="4757470" y="2763408"/>
            <a:chExt cx="2106093" cy="1682359"/>
          </a:xfrm>
        </p:grpSpPr>
        <p:grpSp>
          <p:nvGrpSpPr>
            <p:cNvPr id="118" name="Group 117"/>
            <p:cNvGrpSpPr/>
            <p:nvPr/>
          </p:nvGrpSpPr>
          <p:grpSpPr>
            <a:xfrm>
              <a:off x="4757470" y="2763408"/>
              <a:ext cx="1684598" cy="1682359"/>
              <a:chOff x="4648318" y="2805074"/>
              <a:chExt cx="1624507" cy="1622348"/>
            </a:xfrm>
          </p:grpSpPr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648318" y="2807471"/>
                <a:ext cx="1514699" cy="1545559"/>
              </a:xfrm>
              <a:prstGeom prst="rect">
                <a:avLst/>
              </a:prstGeom>
            </p:spPr>
          </p:pic>
          <p:sp>
            <p:nvSpPr>
              <p:cNvPr id="162" name="Rectangle 161"/>
              <p:cNvSpPr/>
              <p:nvPr/>
            </p:nvSpPr>
            <p:spPr>
              <a:xfrm>
                <a:off x="4765816" y="2805074"/>
                <a:ext cx="1507009" cy="1622348"/>
              </a:xfrm>
              <a:prstGeom prst="rect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Rounded Rectangle 66"/>
              <p:cNvSpPr/>
              <p:nvPr/>
            </p:nvSpPr>
            <p:spPr>
              <a:xfrm>
                <a:off x="5301248" y="3344678"/>
                <a:ext cx="179480" cy="72059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5301248" y="3917940"/>
                <a:ext cx="179480" cy="189771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Freeform 68"/>
              <p:cNvSpPr/>
              <p:nvPr/>
            </p:nvSpPr>
            <p:spPr>
              <a:xfrm>
                <a:off x="5395095" y="3729509"/>
                <a:ext cx="767922" cy="196197"/>
              </a:xfrm>
              <a:custGeom>
                <a:avLst/>
                <a:gdLst>
                  <a:gd name="connsiteX0" fmla="*/ 682625 w 682625"/>
                  <a:gd name="connsiteY0" fmla="*/ 0 h 146050"/>
                  <a:gd name="connsiteX1" fmla="*/ 0 w 682625"/>
                  <a:gd name="connsiteY1" fmla="*/ 0 h 146050"/>
                  <a:gd name="connsiteX2" fmla="*/ 0 w 682625"/>
                  <a:gd name="connsiteY2" fmla="*/ 146050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82625" h="146050">
                    <a:moveTo>
                      <a:pt x="682625" y="0"/>
                    </a:moveTo>
                    <a:lnTo>
                      <a:pt x="0" y="0"/>
                    </a:lnTo>
                    <a:lnTo>
                      <a:pt x="0" y="146050"/>
                    </a:lnTo>
                  </a:path>
                </a:pathLst>
              </a:custGeom>
              <a:noFill/>
              <a:ln w="25400">
                <a:solidFill>
                  <a:srgbClr val="002060"/>
                </a:solidFill>
                <a:tailEnd type="triangl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Freeform 69"/>
              <p:cNvSpPr/>
              <p:nvPr/>
            </p:nvSpPr>
            <p:spPr>
              <a:xfrm>
                <a:off x="5566538" y="3910797"/>
                <a:ext cx="682200" cy="214304"/>
              </a:xfrm>
              <a:custGeom>
                <a:avLst/>
                <a:gdLst>
                  <a:gd name="connsiteX0" fmla="*/ 0 w 606425"/>
                  <a:gd name="connsiteY0" fmla="*/ 190500 h 190500"/>
                  <a:gd name="connsiteX1" fmla="*/ 0 w 606425"/>
                  <a:gd name="connsiteY1" fmla="*/ 6350 h 190500"/>
                  <a:gd name="connsiteX2" fmla="*/ 28575 w 606425"/>
                  <a:gd name="connsiteY2" fmla="*/ 0 h 190500"/>
                  <a:gd name="connsiteX3" fmla="*/ 606425 w 606425"/>
                  <a:gd name="connsiteY3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6425" h="190500">
                    <a:moveTo>
                      <a:pt x="0" y="190500"/>
                    </a:moveTo>
                    <a:lnTo>
                      <a:pt x="0" y="6350"/>
                    </a:lnTo>
                    <a:lnTo>
                      <a:pt x="28575" y="0"/>
                    </a:lnTo>
                    <a:lnTo>
                      <a:pt x="606425" y="0"/>
                    </a:lnTo>
                  </a:path>
                </a:pathLst>
              </a:custGeom>
              <a:noFill/>
              <a:ln w="25400">
                <a:solidFill>
                  <a:srgbClr val="00B050"/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Freeform 86"/>
              <p:cNvSpPr/>
              <p:nvPr/>
            </p:nvSpPr>
            <p:spPr>
              <a:xfrm rot="16200000">
                <a:off x="5896374" y="3246756"/>
                <a:ext cx="97543" cy="607192"/>
              </a:xfrm>
              <a:custGeom>
                <a:avLst/>
                <a:gdLst>
                  <a:gd name="connsiteX0" fmla="*/ 682625 w 682625"/>
                  <a:gd name="connsiteY0" fmla="*/ 0 h 146050"/>
                  <a:gd name="connsiteX1" fmla="*/ 0 w 682625"/>
                  <a:gd name="connsiteY1" fmla="*/ 0 h 146050"/>
                  <a:gd name="connsiteX2" fmla="*/ 0 w 682625"/>
                  <a:gd name="connsiteY2" fmla="*/ 146050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82625" h="146050">
                    <a:moveTo>
                      <a:pt x="682625" y="0"/>
                    </a:moveTo>
                    <a:lnTo>
                      <a:pt x="0" y="0"/>
                    </a:lnTo>
                    <a:lnTo>
                      <a:pt x="0" y="146050"/>
                    </a:lnTo>
                  </a:path>
                </a:pathLst>
              </a:cu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  <a:tailEnd type="triangle" w="sm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4827761" y="2822228"/>
                <a:ext cx="4411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A-A</a:t>
                </a:r>
                <a:endParaRPr lang="en-GB" sz="1200" dirty="0"/>
              </a:p>
            </p:txBody>
          </p:sp>
        </p:grpSp>
        <p:sp>
          <p:nvSpPr>
            <p:cNvPr id="203" name="TextBox 202"/>
            <p:cNvSpPr txBox="1"/>
            <p:nvPr/>
          </p:nvSpPr>
          <p:spPr>
            <a:xfrm>
              <a:off x="6400245" y="3498202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rgbClr val="0070C0"/>
                  </a:solidFill>
                </a:rPr>
                <a:t>SD</a:t>
              </a:r>
              <a:endParaRPr lang="en-GB" sz="800" dirty="0">
                <a:solidFill>
                  <a:srgbClr val="0070C0"/>
                </a:solidFill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6400789" y="3612299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rgbClr val="0070C0"/>
                  </a:solidFill>
                </a:rPr>
                <a:t>CS</a:t>
              </a:r>
              <a:endParaRPr lang="en-GB" sz="800" dirty="0">
                <a:solidFill>
                  <a:srgbClr val="0070C0"/>
                </a:solidFill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6387151" y="3805703"/>
              <a:ext cx="47641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rgbClr val="0070C0"/>
                  </a:solidFill>
                </a:rPr>
                <a:t>E’</a:t>
              </a:r>
              <a:r>
                <a:rPr lang="en-GB" sz="800" baseline="-25000" dirty="0" smtClean="0">
                  <a:solidFill>
                    <a:srgbClr val="0070C0"/>
                  </a:solidFill>
                </a:rPr>
                <a:t>H</a:t>
              </a:r>
              <a:r>
                <a:rPr lang="en-GB" sz="800" dirty="0" smtClean="0">
                  <a:solidFill>
                    <a:srgbClr val="0070C0"/>
                  </a:solidFill>
                </a:rPr>
                <a:t>F</a:t>
              </a:r>
              <a:r>
                <a:rPr lang="en-GB" sz="800" baseline="-25000" dirty="0" smtClean="0">
                  <a:solidFill>
                    <a:srgbClr val="0070C0"/>
                  </a:solidFill>
                </a:rPr>
                <a:t>H2</a:t>
              </a:r>
              <a:endParaRPr lang="en-GB" sz="8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1993398" y="2583789"/>
            <a:ext cx="2253428" cy="1801967"/>
            <a:chOff x="1993398" y="2583789"/>
            <a:chExt cx="2253428" cy="1801967"/>
          </a:xfrm>
        </p:grpSpPr>
        <p:grpSp>
          <p:nvGrpSpPr>
            <p:cNvPr id="134" name="Group 133"/>
            <p:cNvGrpSpPr/>
            <p:nvPr/>
          </p:nvGrpSpPr>
          <p:grpSpPr>
            <a:xfrm>
              <a:off x="1993398" y="2583789"/>
              <a:ext cx="2253428" cy="1801967"/>
              <a:chOff x="1993398" y="2583789"/>
              <a:chExt cx="2253428" cy="1801967"/>
            </a:xfrm>
          </p:grpSpPr>
          <p:grpSp>
            <p:nvGrpSpPr>
              <p:cNvPr id="116" name="Group 115"/>
              <p:cNvGrpSpPr/>
              <p:nvPr/>
            </p:nvGrpSpPr>
            <p:grpSpPr>
              <a:xfrm>
                <a:off x="1993398" y="2634439"/>
                <a:ext cx="1877622" cy="1751317"/>
                <a:chOff x="1993398" y="2634439"/>
                <a:chExt cx="1877622" cy="1751317"/>
              </a:xfrm>
            </p:grpSpPr>
            <p:pic>
              <p:nvPicPr>
                <p:cNvPr id="52" name="Picture 51"/>
                <p:cNvPicPr>
                  <a:picLocks noChangeAspect="1"/>
                </p:cNvPicPr>
                <p:nvPr/>
              </p:nvPicPr>
              <p:blipFill>
                <a:blip r:embed="rId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93398" y="2666531"/>
                  <a:ext cx="1877622" cy="1704720"/>
                </a:xfrm>
                <a:prstGeom prst="rect">
                  <a:avLst/>
                </a:prstGeom>
              </p:spPr>
            </p:pic>
            <p:sp>
              <p:nvSpPr>
                <p:cNvPr id="115" name="Rectangle 114"/>
                <p:cNvSpPr/>
                <p:nvPr/>
              </p:nvSpPr>
              <p:spPr>
                <a:xfrm>
                  <a:off x="2286000" y="2763408"/>
                  <a:ext cx="1507009" cy="1622348"/>
                </a:xfrm>
                <a:prstGeom prst="rect">
                  <a:avLst/>
                </a:prstGeom>
                <a:solidFill>
                  <a:srgbClr val="FFFFFF">
                    <a:alpha val="40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3184408" y="3710502"/>
                  <a:ext cx="247479" cy="333021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3184408" y="2886587"/>
                  <a:ext cx="247479" cy="823915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2621535" y="3710502"/>
                  <a:ext cx="247479" cy="333019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2621535" y="3351120"/>
                  <a:ext cx="247479" cy="359382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60" name="Group 59"/>
                <p:cNvGrpSpPr/>
                <p:nvPr/>
              </p:nvGrpSpPr>
              <p:grpSpPr>
                <a:xfrm>
                  <a:off x="2654210" y="3837880"/>
                  <a:ext cx="121291" cy="163953"/>
                  <a:chOff x="3611618" y="4008993"/>
                  <a:chExt cx="102869" cy="139052"/>
                </a:xfrm>
              </p:grpSpPr>
              <p:sp>
                <p:nvSpPr>
                  <p:cNvPr id="59" name="Oval 58"/>
                  <p:cNvSpPr/>
                  <p:nvPr/>
                </p:nvSpPr>
                <p:spPr>
                  <a:xfrm>
                    <a:off x="3611618" y="4008993"/>
                    <a:ext cx="68580" cy="139052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8" name="Oval 67"/>
                  <p:cNvSpPr/>
                  <p:nvPr/>
                </p:nvSpPr>
                <p:spPr>
                  <a:xfrm>
                    <a:off x="3645907" y="4008993"/>
                    <a:ext cx="68580" cy="139052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85" name="Rounded Rectangle 84"/>
                <p:cNvSpPr/>
                <p:nvPr/>
              </p:nvSpPr>
              <p:spPr>
                <a:xfrm>
                  <a:off x="2929113" y="3308555"/>
                  <a:ext cx="188115" cy="4801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2932208" y="3596831"/>
                  <a:ext cx="188115" cy="238654"/>
                </a:xfrm>
                <a:prstGeom prst="ellips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>
                  <a:off x="2869016" y="3878076"/>
                  <a:ext cx="315392" cy="63453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" name="Freeform 71"/>
                <p:cNvSpPr/>
                <p:nvPr/>
              </p:nvSpPr>
              <p:spPr>
                <a:xfrm flipH="1">
                  <a:off x="2683081" y="3233198"/>
                  <a:ext cx="340505" cy="240984"/>
                </a:xfrm>
                <a:custGeom>
                  <a:avLst/>
                  <a:gdLst>
                    <a:gd name="connsiteX0" fmla="*/ 216693 w 216693"/>
                    <a:gd name="connsiteY0" fmla="*/ 123825 h 123825"/>
                    <a:gd name="connsiteX1" fmla="*/ 216693 w 216693"/>
                    <a:gd name="connsiteY1" fmla="*/ 0 h 123825"/>
                    <a:gd name="connsiteX2" fmla="*/ 0 w 216693"/>
                    <a:gd name="connsiteY2" fmla="*/ 0 h 123825"/>
                    <a:gd name="connsiteX3" fmla="*/ 0 w 216693"/>
                    <a:gd name="connsiteY3" fmla="*/ 83344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6693" h="123825">
                      <a:moveTo>
                        <a:pt x="216693" y="123825"/>
                      </a:moveTo>
                      <a:lnTo>
                        <a:pt x="216693" y="0"/>
                      </a:lnTo>
                      <a:lnTo>
                        <a:pt x="0" y="0"/>
                      </a:lnTo>
                      <a:lnTo>
                        <a:pt x="0" y="83344"/>
                      </a:lnTo>
                    </a:path>
                  </a:pathLst>
                </a:custGeom>
                <a:noFill/>
                <a:ln w="22225">
                  <a:solidFill>
                    <a:schemeClr val="accent1">
                      <a:lumMod val="40000"/>
                      <a:lumOff val="6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49" name="Group 48"/>
                <p:cNvGrpSpPr/>
                <p:nvPr/>
              </p:nvGrpSpPr>
              <p:grpSpPr>
                <a:xfrm>
                  <a:off x="3123287" y="2634439"/>
                  <a:ext cx="312875" cy="257977"/>
                  <a:chOff x="9625868" y="400494"/>
                  <a:chExt cx="306029" cy="276892"/>
                </a:xfrm>
              </p:grpSpPr>
              <p:cxnSp>
                <p:nvCxnSpPr>
                  <p:cNvPr id="54" name="Straight Connector 53"/>
                  <p:cNvCxnSpPr/>
                  <p:nvPr/>
                </p:nvCxnSpPr>
                <p:spPr>
                  <a:xfrm rot="10800000" flipH="1" flipV="1">
                    <a:off x="9625868" y="400494"/>
                    <a:ext cx="306029" cy="121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chemeClr val="tx2">
                        <a:lumMod val="40000"/>
                        <a:lumOff val="60000"/>
                      </a:schemeClr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 rot="10800000" flipH="1" flipV="1">
                    <a:off x="9625868" y="506137"/>
                    <a:ext cx="306029" cy="121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chemeClr val="tx2">
                        <a:lumMod val="40000"/>
                        <a:lumOff val="60000"/>
                      </a:schemeClr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56" name="Freeform 55"/>
                  <p:cNvSpPr/>
                  <p:nvPr/>
                </p:nvSpPr>
                <p:spPr>
                  <a:xfrm rot="10800000">
                    <a:off x="9633730" y="417734"/>
                    <a:ext cx="277299" cy="65361"/>
                  </a:xfrm>
                  <a:custGeom>
                    <a:avLst/>
                    <a:gdLst>
                      <a:gd name="connsiteX0" fmla="*/ 289560 w 289560"/>
                      <a:gd name="connsiteY0" fmla="*/ 81309 h 81309"/>
                      <a:gd name="connsiteX1" fmla="*/ 185420 w 289560"/>
                      <a:gd name="connsiteY1" fmla="*/ 29 h 81309"/>
                      <a:gd name="connsiteX2" fmla="*/ 86360 w 289560"/>
                      <a:gd name="connsiteY2" fmla="*/ 71149 h 81309"/>
                      <a:gd name="connsiteX3" fmla="*/ 0 w 289560"/>
                      <a:gd name="connsiteY3" fmla="*/ 10189 h 81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9560" h="81309">
                        <a:moveTo>
                          <a:pt x="289560" y="81309"/>
                        </a:moveTo>
                        <a:cubicBezTo>
                          <a:pt x="254423" y="41515"/>
                          <a:pt x="219287" y="1722"/>
                          <a:pt x="185420" y="29"/>
                        </a:cubicBezTo>
                        <a:cubicBezTo>
                          <a:pt x="151553" y="-1664"/>
                          <a:pt x="117263" y="69456"/>
                          <a:pt x="86360" y="71149"/>
                        </a:cubicBezTo>
                        <a:cubicBezTo>
                          <a:pt x="55457" y="72842"/>
                          <a:pt x="27728" y="41515"/>
                          <a:pt x="0" y="10189"/>
                        </a:cubicBezTo>
                      </a:path>
                    </a:pathLst>
                  </a:custGeom>
                  <a:noFill/>
                  <a:ln w="19050" cap="flat" cmpd="sng" algn="ctr">
                    <a:solidFill>
                      <a:schemeClr val="tx2">
                        <a:lumMod val="40000"/>
                        <a:lumOff val="6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cxnSp>
                <p:nvCxnSpPr>
                  <p:cNvPr id="57" name="Straight Connector 56"/>
                  <p:cNvCxnSpPr/>
                  <p:nvPr/>
                </p:nvCxnSpPr>
                <p:spPr>
                  <a:xfrm>
                    <a:off x="9778431" y="506258"/>
                    <a:ext cx="0" cy="17112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chemeClr val="tx2">
                        <a:lumMod val="40000"/>
                        <a:lumOff val="60000"/>
                      </a:schemeClr>
                    </a:solidFill>
                    <a:prstDash val="solid"/>
                    <a:miter lim="800000"/>
                  </a:ln>
                  <a:effectLst/>
                </p:spPr>
              </p:cxnSp>
            </p:grpSp>
            <p:cxnSp>
              <p:nvCxnSpPr>
                <p:cNvPr id="102" name="Straight Connector 101"/>
                <p:cNvCxnSpPr/>
                <p:nvPr/>
              </p:nvCxnSpPr>
              <p:spPr>
                <a:xfrm>
                  <a:off x="3253970" y="3280129"/>
                  <a:ext cx="0" cy="64666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8" name="Freeform 107"/>
                <p:cNvSpPr/>
                <p:nvPr/>
              </p:nvSpPr>
              <p:spPr>
                <a:xfrm flipH="1">
                  <a:off x="3294962" y="2868296"/>
                  <a:ext cx="111981" cy="1107707"/>
                </a:xfrm>
                <a:custGeom>
                  <a:avLst/>
                  <a:gdLst>
                    <a:gd name="connsiteX0" fmla="*/ 142875 w 142875"/>
                    <a:gd name="connsiteY0" fmla="*/ 831056 h 831056"/>
                    <a:gd name="connsiteX1" fmla="*/ 71437 w 142875"/>
                    <a:gd name="connsiteY1" fmla="*/ 816769 h 831056"/>
                    <a:gd name="connsiteX2" fmla="*/ 28575 w 142875"/>
                    <a:gd name="connsiteY2" fmla="*/ 752475 h 831056"/>
                    <a:gd name="connsiteX3" fmla="*/ 90487 w 142875"/>
                    <a:gd name="connsiteY3" fmla="*/ 607219 h 831056"/>
                    <a:gd name="connsiteX4" fmla="*/ 23812 w 142875"/>
                    <a:gd name="connsiteY4" fmla="*/ 423863 h 831056"/>
                    <a:gd name="connsiteX5" fmla="*/ 90487 w 142875"/>
                    <a:gd name="connsiteY5" fmla="*/ 311944 h 831056"/>
                    <a:gd name="connsiteX6" fmla="*/ 26194 w 142875"/>
                    <a:gd name="connsiteY6" fmla="*/ 176213 h 831056"/>
                    <a:gd name="connsiteX7" fmla="*/ 0 w 142875"/>
                    <a:gd name="connsiteY7" fmla="*/ 0 h 831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831056">
                      <a:moveTo>
                        <a:pt x="142875" y="831056"/>
                      </a:moveTo>
                      <a:cubicBezTo>
                        <a:pt x="116681" y="830461"/>
                        <a:pt x="90487" y="829866"/>
                        <a:pt x="71437" y="816769"/>
                      </a:cubicBezTo>
                      <a:cubicBezTo>
                        <a:pt x="52387" y="803672"/>
                        <a:pt x="25400" y="787400"/>
                        <a:pt x="28575" y="752475"/>
                      </a:cubicBezTo>
                      <a:cubicBezTo>
                        <a:pt x="31750" y="717550"/>
                        <a:pt x="91281" y="661988"/>
                        <a:pt x="90487" y="607219"/>
                      </a:cubicBezTo>
                      <a:cubicBezTo>
                        <a:pt x="89693" y="552450"/>
                        <a:pt x="23812" y="473075"/>
                        <a:pt x="23812" y="423863"/>
                      </a:cubicBezTo>
                      <a:cubicBezTo>
                        <a:pt x="23812" y="374651"/>
                        <a:pt x="90090" y="353219"/>
                        <a:pt x="90487" y="311944"/>
                      </a:cubicBezTo>
                      <a:cubicBezTo>
                        <a:pt x="90884" y="270669"/>
                        <a:pt x="41275" y="228204"/>
                        <a:pt x="26194" y="176213"/>
                      </a:cubicBezTo>
                      <a:cubicBezTo>
                        <a:pt x="11113" y="124222"/>
                        <a:pt x="5556" y="62111"/>
                        <a:pt x="0" y="0"/>
                      </a:cubicBezTo>
                    </a:path>
                  </a:pathLst>
                </a:custGeom>
                <a:noFill/>
                <a:ln w="6350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4" name="TextBox 153"/>
                <p:cNvSpPr txBox="1"/>
                <p:nvPr/>
              </p:nvSpPr>
              <p:spPr>
                <a:xfrm>
                  <a:off x="2351475" y="2666531"/>
                  <a:ext cx="4411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B-B</a:t>
                  </a:r>
                  <a:endParaRPr lang="en-GB" sz="1200" dirty="0"/>
                </a:p>
              </p:txBody>
            </p:sp>
            <p:sp>
              <p:nvSpPr>
                <p:cNvPr id="156" name="Chord 155"/>
                <p:cNvSpPr/>
                <p:nvPr/>
              </p:nvSpPr>
              <p:spPr>
                <a:xfrm>
                  <a:off x="2936544" y="3594319"/>
                  <a:ext cx="179442" cy="238654"/>
                </a:xfrm>
                <a:prstGeom prst="chord">
                  <a:avLst>
                    <a:gd name="adj1" fmla="val 21300133"/>
                    <a:gd name="adj2" fmla="val 11073678"/>
                  </a:avLst>
                </a:prstGeom>
                <a:solidFill>
                  <a:srgbClr val="0070C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8" name="TextBox 207"/>
              <p:cNvSpPr txBox="1"/>
              <p:nvPr/>
            </p:nvSpPr>
            <p:spPr>
              <a:xfrm>
                <a:off x="3414547" y="2583789"/>
                <a:ext cx="8322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P relief device</a:t>
                </a:r>
              </a:p>
            </p:txBody>
          </p:sp>
        </p:grpSp>
        <p:sp>
          <p:nvSpPr>
            <p:cNvPr id="211" name="TextBox 210"/>
            <p:cNvSpPr txBox="1"/>
            <p:nvPr/>
          </p:nvSpPr>
          <p:spPr>
            <a:xfrm>
              <a:off x="3341806" y="3154310"/>
              <a:ext cx="6880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err="1" smtClean="0">
                  <a:solidFill>
                    <a:srgbClr val="7030A0"/>
                  </a:solidFill>
                </a:rPr>
                <a:t>Instru</a:t>
              </a:r>
              <a:r>
                <a:rPr lang="en-GB" sz="800" dirty="0" smtClean="0">
                  <a:solidFill>
                    <a:srgbClr val="7030A0"/>
                  </a:solidFill>
                </a:rPr>
                <a:t>. wire</a:t>
              </a: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3393758" y="3457847"/>
              <a:ext cx="74892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rgbClr val="00B050"/>
                  </a:solidFill>
                </a:rPr>
                <a:t>Level gauge</a:t>
              </a: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2147508" y="3815033"/>
              <a:ext cx="4940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rgbClr val="C00000"/>
                  </a:solidFill>
                </a:rPr>
                <a:t>Heater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11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82" grpId="0" animBg="1"/>
      <p:bldP spid="83" grpId="0" animBg="1"/>
      <p:bldP spid="92" grpId="0" animBg="1"/>
      <p:bldP spid="93" grpId="0" animBg="1"/>
      <p:bldP spid="9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/>
          <a:srcRect l="30631" r="29195" b="48127"/>
          <a:stretch/>
        </p:blipFill>
        <p:spPr>
          <a:xfrm>
            <a:off x="39842" y="4563431"/>
            <a:ext cx="12152158" cy="2282324"/>
          </a:xfrm>
          <a:prstGeom prst="rect">
            <a:avLst/>
          </a:prstGeom>
        </p:spPr>
      </p:pic>
      <p:sp>
        <p:nvSpPr>
          <p:cNvPr id="164" name="Rectangle 163"/>
          <p:cNvSpPr/>
          <p:nvPr/>
        </p:nvSpPr>
        <p:spPr>
          <a:xfrm>
            <a:off x="0" y="4464059"/>
            <a:ext cx="12187128" cy="2416126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0" name="Freeform 389"/>
          <p:cNvSpPr/>
          <p:nvPr/>
        </p:nvSpPr>
        <p:spPr>
          <a:xfrm>
            <a:off x="824444" y="5197825"/>
            <a:ext cx="9624302" cy="1092210"/>
          </a:xfrm>
          <a:custGeom>
            <a:avLst/>
            <a:gdLst>
              <a:gd name="connsiteX0" fmla="*/ 9331 w 6988629"/>
              <a:gd name="connsiteY0" fmla="*/ 0 h 793102"/>
              <a:gd name="connsiteX1" fmla="*/ 3461658 w 6988629"/>
              <a:gd name="connsiteY1" fmla="*/ 0 h 793102"/>
              <a:gd name="connsiteX2" fmla="*/ 3461658 w 6988629"/>
              <a:gd name="connsiteY2" fmla="*/ 466530 h 793102"/>
              <a:gd name="connsiteX3" fmla="*/ 6988629 w 6988629"/>
              <a:gd name="connsiteY3" fmla="*/ 466530 h 793102"/>
              <a:gd name="connsiteX4" fmla="*/ 6988629 w 6988629"/>
              <a:gd name="connsiteY4" fmla="*/ 793102 h 793102"/>
              <a:gd name="connsiteX5" fmla="*/ 6904653 w 6988629"/>
              <a:gd name="connsiteY5" fmla="*/ 793102 h 793102"/>
              <a:gd name="connsiteX6" fmla="*/ 1073021 w 6988629"/>
              <a:gd name="connsiteY6" fmla="*/ 793102 h 793102"/>
              <a:gd name="connsiteX7" fmla="*/ 1073021 w 6988629"/>
              <a:gd name="connsiteY7" fmla="*/ 410547 h 793102"/>
              <a:gd name="connsiteX8" fmla="*/ 989045 w 6988629"/>
              <a:gd name="connsiteY8" fmla="*/ 419877 h 793102"/>
              <a:gd name="connsiteX9" fmla="*/ 951723 w 6988629"/>
              <a:gd name="connsiteY9" fmla="*/ 438539 h 793102"/>
              <a:gd name="connsiteX10" fmla="*/ 886409 w 6988629"/>
              <a:gd name="connsiteY10" fmla="*/ 447869 h 793102"/>
              <a:gd name="connsiteX11" fmla="*/ 0 w 6988629"/>
              <a:gd name="connsiteY11" fmla="*/ 447869 h 793102"/>
              <a:gd name="connsiteX12" fmla="*/ 9331 w 6988629"/>
              <a:gd name="connsiteY12" fmla="*/ 0 h 793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88629" h="793102">
                <a:moveTo>
                  <a:pt x="9331" y="0"/>
                </a:moveTo>
                <a:lnTo>
                  <a:pt x="3461658" y="0"/>
                </a:lnTo>
                <a:lnTo>
                  <a:pt x="3461658" y="466530"/>
                </a:lnTo>
                <a:lnTo>
                  <a:pt x="6988629" y="466530"/>
                </a:lnTo>
                <a:lnTo>
                  <a:pt x="6988629" y="793102"/>
                </a:lnTo>
                <a:lnTo>
                  <a:pt x="6904653" y="793102"/>
                </a:lnTo>
                <a:lnTo>
                  <a:pt x="1073021" y="793102"/>
                </a:lnTo>
                <a:lnTo>
                  <a:pt x="1073021" y="410547"/>
                </a:lnTo>
                <a:cubicBezTo>
                  <a:pt x="1045029" y="413657"/>
                  <a:pt x="1016488" y="413544"/>
                  <a:pt x="989045" y="419877"/>
                </a:cubicBezTo>
                <a:cubicBezTo>
                  <a:pt x="975492" y="423005"/>
                  <a:pt x="965142" y="434879"/>
                  <a:pt x="951723" y="438539"/>
                </a:cubicBezTo>
                <a:cubicBezTo>
                  <a:pt x="930506" y="444326"/>
                  <a:pt x="886409" y="447869"/>
                  <a:pt x="886409" y="447869"/>
                </a:cubicBezTo>
                <a:lnTo>
                  <a:pt x="0" y="447869"/>
                </a:lnTo>
                <a:lnTo>
                  <a:pt x="9331" y="0"/>
                </a:lnTo>
                <a:close/>
              </a:path>
            </a:pathLst>
          </a:cu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0" y="5403298"/>
            <a:ext cx="679430" cy="0"/>
          </a:xfrm>
          <a:prstGeom prst="line">
            <a:avLst/>
          </a:prstGeom>
          <a:ln w="644525">
            <a:solidFill>
              <a:srgbClr val="E1CC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Rectangle 121"/>
          <p:cNvSpPr/>
          <p:nvPr/>
        </p:nvSpPr>
        <p:spPr>
          <a:xfrm>
            <a:off x="824444" y="5196028"/>
            <a:ext cx="825815" cy="621365"/>
          </a:xfrm>
          <a:prstGeom prst="rect">
            <a:avLst/>
          </a:prstGeom>
          <a:solidFill>
            <a:srgbClr val="00B050">
              <a:alpha val="4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/>
          <p:cNvSpPr/>
          <p:nvPr/>
        </p:nvSpPr>
        <p:spPr>
          <a:xfrm>
            <a:off x="8223250" y="5841689"/>
            <a:ext cx="2225496" cy="448345"/>
          </a:xfrm>
          <a:prstGeom prst="rect">
            <a:avLst/>
          </a:prstGeom>
          <a:solidFill>
            <a:srgbClr val="00B050">
              <a:alpha val="4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eform 38"/>
          <p:cNvSpPr/>
          <p:nvPr/>
        </p:nvSpPr>
        <p:spPr>
          <a:xfrm>
            <a:off x="8197342" y="6102071"/>
            <a:ext cx="3994157" cy="565870"/>
          </a:xfrm>
          <a:custGeom>
            <a:avLst/>
            <a:gdLst>
              <a:gd name="connsiteX0" fmla="*/ 2062065 w 2062065"/>
              <a:gd name="connsiteY0" fmla="*/ 326571 h 326571"/>
              <a:gd name="connsiteX1" fmla="*/ 1390261 w 2062065"/>
              <a:gd name="connsiteY1" fmla="*/ 0 h 326571"/>
              <a:gd name="connsiteX2" fmla="*/ 0 w 2062065"/>
              <a:gd name="connsiteY2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2065" h="326571">
                <a:moveTo>
                  <a:pt x="2062065" y="326571"/>
                </a:moveTo>
                <a:lnTo>
                  <a:pt x="1390261" y="0"/>
                </a:lnTo>
                <a:lnTo>
                  <a:pt x="0" y="0"/>
                </a:lnTo>
              </a:path>
            </a:pathLst>
          </a:custGeom>
          <a:noFill/>
          <a:ln w="24765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1" name="Straight Connector 120"/>
          <p:cNvCxnSpPr/>
          <p:nvPr/>
        </p:nvCxnSpPr>
        <p:spPr>
          <a:xfrm>
            <a:off x="1650259" y="5196029"/>
            <a:ext cx="0" cy="621364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5" name="Group 404"/>
          <p:cNvGrpSpPr/>
          <p:nvPr/>
        </p:nvGrpSpPr>
        <p:grpSpPr>
          <a:xfrm>
            <a:off x="824444" y="5326680"/>
            <a:ext cx="7246384" cy="882650"/>
            <a:chOff x="824444" y="4965700"/>
            <a:chExt cx="7246384" cy="882650"/>
          </a:xfrm>
        </p:grpSpPr>
        <p:cxnSp>
          <p:nvCxnSpPr>
            <p:cNvPr id="400" name="Straight Connector 399"/>
            <p:cNvCxnSpPr/>
            <p:nvPr/>
          </p:nvCxnSpPr>
          <p:spPr>
            <a:xfrm flipH="1">
              <a:off x="4419600" y="5719108"/>
              <a:ext cx="3651228" cy="0"/>
            </a:xfrm>
            <a:prstGeom prst="line">
              <a:avLst/>
            </a:prstGeom>
            <a:noFill/>
            <a:ln w="24765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H="1">
              <a:off x="824444" y="5088973"/>
              <a:ext cx="1726132" cy="0"/>
            </a:xfrm>
            <a:prstGeom prst="line">
              <a:avLst/>
            </a:prstGeom>
            <a:noFill/>
            <a:ln w="24765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403" name="Freeform 402"/>
            <p:cNvSpPr/>
            <p:nvPr/>
          </p:nvSpPr>
          <p:spPr>
            <a:xfrm>
              <a:off x="2540000" y="4965700"/>
              <a:ext cx="1384300" cy="463550"/>
            </a:xfrm>
            <a:custGeom>
              <a:avLst/>
              <a:gdLst>
                <a:gd name="connsiteX0" fmla="*/ 0 w 1384300"/>
                <a:gd name="connsiteY0" fmla="*/ 234950 h 463550"/>
                <a:gd name="connsiteX1" fmla="*/ 165100 w 1384300"/>
                <a:gd name="connsiteY1" fmla="*/ 241300 h 463550"/>
                <a:gd name="connsiteX2" fmla="*/ 374650 w 1384300"/>
                <a:gd name="connsiteY2" fmla="*/ 279400 h 463550"/>
                <a:gd name="connsiteX3" fmla="*/ 647700 w 1384300"/>
                <a:gd name="connsiteY3" fmla="*/ 374650 h 463550"/>
                <a:gd name="connsiteX4" fmla="*/ 819150 w 1384300"/>
                <a:gd name="connsiteY4" fmla="*/ 463550 h 463550"/>
                <a:gd name="connsiteX5" fmla="*/ 1384300 w 1384300"/>
                <a:gd name="connsiteY5" fmla="*/ 463550 h 463550"/>
                <a:gd name="connsiteX6" fmla="*/ 1244600 w 1384300"/>
                <a:gd name="connsiteY6" fmla="*/ 381000 h 463550"/>
                <a:gd name="connsiteX7" fmla="*/ 1047750 w 1384300"/>
                <a:gd name="connsiteY7" fmla="*/ 285750 h 463550"/>
                <a:gd name="connsiteX8" fmla="*/ 990600 w 1384300"/>
                <a:gd name="connsiteY8" fmla="*/ 266700 h 463550"/>
                <a:gd name="connsiteX9" fmla="*/ 876300 w 1384300"/>
                <a:gd name="connsiteY9" fmla="*/ 203200 h 463550"/>
                <a:gd name="connsiteX10" fmla="*/ 622300 w 1384300"/>
                <a:gd name="connsiteY10" fmla="*/ 114300 h 463550"/>
                <a:gd name="connsiteX11" fmla="*/ 539750 w 1384300"/>
                <a:gd name="connsiteY11" fmla="*/ 88900 h 463550"/>
                <a:gd name="connsiteX12" fmla="*/ 400050 w 1384300"/>
                <a:gd name="connsiteY12" fmla="*/ 38100 h 463550"/>
                <a:gd name="connsiteX13" fmla="*/ 241300 w 1384300"/>
                <a:gd name="connsiteY13" fmla="*/ 0 h 463550"/>
                <a:gd name="connsiteX14" fmla="*/ 12700 w 1384300"/>
                <a:gd name="connsiteY14" fmla="*/ 0 h 463550"/>
                <a:gd name="connsiteX15" fmla="*/ 0 w 1384300"/>
                <a:gd name="connsiteY15" fmla="*/ 234950 h 46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84300" h="463550">
                  <a:moveTo>
                    <a:pt x="0" y="234950"/>
                  </a:moveTo>
                  <a:lnTo>
                    <a:pt x="165100" y="241300"/>
                  </a:lnTo>
                  <a:lnTo>
                    <a:pt x="374650" y="279400"/>
                  </a:lnTo>
                  <a:lnTo>
                    <a:pt x="647700" y="374650"/>
                  </a:lnTo>
                  <a:lnTo>
                    <a:pt x="819150" y="463550"/>
                  </a:lnTo>
                  <a:lnTo>
                    <a:pt x="1384300" y="463550"/>
                  </a:lnTo>
                  <a:lnTo>
                    <a:pt x="1244600" y="381000"/>
                  </a:lnTo>
                  <a:lnTo>
                    <a:pt x="1047750" y="285750"/>
                  </a:lnTo>
                  <a:lnTo>
                    <a:pt x="990600" y="266700"/>
                  </a:lnTo>
                  <a:lnTo>
                    <a:pt x="876300" y="203200"/>
                  </a:lnTo>
                  <a:lnTo>
                    <a:pt x="622300" y="114300"/>
                  </a:lnTo>
                  <a:lnTo>
                    <a:pt x="539750" y="88900"/>
                  </a:lnTo>
                  <a:lnTo>
                    <a:pt x="400050" y="38100"/>
                  </a:lnTo>
                  <a:lnTo>
                    <a:pt x="241300" y="0"/>
                  </a:lnTo>
                  <a:lnTo>
                    <a:pt x="12700" y="0"/>
                  </a:lnTo>
                  <a:lnTo>
                    <a:pt x="0" y="23495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Freeform 119"/>
            <p:cNvSpPr/>
            <p:nvPr/>
          </p:nvSpPr>
          <p:spPr>
            <a:xfrm flipH="1" flipV="1">
              <a:off x="3344744" y="5422850"/>
              <a:ext cx="1384300" cy="425500"/>
            </a:xfrm>
            <a:custGeom>
              <a:avLst/>
              <a:gdLst>
                <a:gd name="connsiteX0" fmla="*/ 0 w 1384300"/>
                <a:gd name="connsiteY0" fmla="*/ 234950 h 463550"/>
                <a:gd name="connsiteX1" fmla="*/ 165100 w 1384300"/>
                <a:gd name="connsiteY1" fmla="*/ 241300 h 463550"/>
                <a:gd name="connsiteX2" fmla="*/ 374650 w 1384300"/>
                <a:gd name="connsiteY2" fmla="*/ 279400 h 463550"/>
                <a:gd name="connsiteX3" fmla="*/ 647700 w 1384300"/>
                <a:gd name="connsiteY3" fmla="*/ 374650 h 463550"/>
                <a:gd name="connsiteX4" fmla="*/ 819150 w 1384300"/>
                <a:gd name="connsiteY4" fmla="*/ 463550 h 463550"/>
                <a:gd name="connsiteX5" fmla="*/ 1384300 w 1384300"/>
                <a:gd name="connsiteY5" fmla="*/ 463550 h 463550"/>
                <a:gd name="connsiteX6" fmla="*/ 1244600 w 1384300"/>
                <a:gd name="connsiteY6" fmla="*/ 381000 h 463550"/>
                <a:gd name="connsiteX7" fmla="*/ 1047750 w 1384300"/>
                <a:gd name="connsiteY7" fmla="*/ 285750 h 463550"/>
                <a:gd name="connsiteX8" fmla="*/ 990600 w 1384300"/>
                <a:gd name="connsiteY8" fmla="*/ 266700 h 463550"/>
                <a:gd name="connsiteX9" fmla="*/ 876300 w 1384300"/>
                <a:gd name="connsiteY9" fmla="*/ 203200 h 463550"/>
                <a:gd name="connsiteX10" fmla="*/ 622300 w 1384300"/>
                <a:gd name="connsiteY10" fmla="*/ 114300 h 463550"/>
                <a:gd name="connsiteX11" fmla="*/ 539750 w 1384300"/>
                <a:gd name="connsiteY11" fmla="*/ 88900 h 463550"/>
                <a:gd name="connsiteX12" fmla="*/ 400050 w 1384300"/>
                <a:gd name="connsiteY12" fmla="*/ 38100 h 463550"/>
                <a:gd name="connsiteX13" fmla="*/ 241300 w 1384300"/>
                <a:gd name="connsiteY13" fmla="*/ 0 h 463550"/>
                <a:gd name="connsiteX14" fmla="*/ 12700 w 1384300"/>
                <a:gd name="connsiteY14" fmla="*/ 0 h 463550"/>
                <a:gd name="connsiteX15" fmla="*/ 0 w 1384300"/>
                <a:gd name="connsiteY15" fmla="*/ 234950 h 46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84300" h="463550">
                  <a:moveTo>
                    <a:pt x="0" y="234950"/>
                  </a:moveTo>
                  <a:lnTo>
                    <a:pt x="165100" y="241300"/>
                  </a:lnTo>
                  <a:lnTo>
                    <a:pt x="374650" y="279400"/>
                  </a:lnTo>
                  <a:lnTo>
                    <a:pt x="647700" y="374650"/>
                  </a:lnTo>
                  <a:lnTo>
                    <a:pt x="819150" y="463550"/>
                  </a:lnTo>
                  <a:lnTo>
                    <a:pt x="1384300" y="463550"/>
                  </a:lnTo>
                  <a:lnTo>
                    <a:pt x="1244600" y="381000"/>
                  </a:lnTo>
                  <a:lnTo>
                    <a:pt x="1047750" y="285750"/>
                  </a:lnTo>
                  <a:lnTo>
                    <a:pt x="990600" y="266700"/>
                  </a:lnTo>
                  <a:lnTo>
                    <a:pt x="876300" y="203200"/>
                  </a:lnTo>
                  <a:lnTo>
                    <a:pt x="622300" y="114300"/>
                  </a:lnTo>
                  <a:lnTo>
                    <a:pt x="539750" y="88900"/>
                  </a:lnTo>
                  <a:lnTo>
                    <a:pt x="400050" y="38100"/>
                  </a:lnTo>
                  <a:lnTo>
                    <a:pt x="241300" y="0"/>
                  </a:lnTo>
                  <a:lnTo>
                    <a:pt x="12700" y="0"/>
                  </a:lnTo>
                  <a:lnTo>
                    <a:pt x="0" y="23495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90" name="Straight Connector 189"/>
          <p:cNvCxnSpPr/>
          <p:nvPr/>
        </p:nvCxnSpPr>
        <p:spPr>
          <a:xfrm>
            <a:off x="8218826" y="5841206"/>
            <a:ext cx="0" cy="448829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8070828" y="5942736"/>
            <a:ext cx="330108" cy="293366"/>
          </a:xfrm>
          <a:prstGeom prst="rect">
            <a:avLst/>
          </a:prstGeom>
          <a:solidFill>
            <a:srgbClr val="EC52DA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Freeform 81"/>
          <p:cNvSpPr/>
          <p:nvPr/>
        </p:nvSpPr>
        <p:spPr>
          <a:xfrm>
            <a:off x="802426" y="5457433"/>
            <a:ext cx="5269216" cy="644638"/>
          </a:xfrm>
          <a:custGeom>
            <a:avLst/>
            <a:gdLst>
              <a:gd name="connsiteX0" fmla="*/ 0 w 2720340"/>
              <a:gd name="connsiteY0" fmla="*/ 9086 h 374938"/>
              <a:gd name="connsiteX1" fmla="*/ 381000 w 2720340"/>
              <a:gd name="connsiteY1" fmla="*/ 1466 h 374938"/>
              <a:gd name="connsiteX2" fmla="*/ 708660 w 2720340"/>
              <a:gd name="connsiteY2" fmla="*/ 1466 h 374938"/>
              <a:gd name="connsiteX3" fmla="*/ 1051560 w 2720340"/>
              <a:gd name="connsiteY3" fmla="*/ 16706 h 374938"/>
              <a:gd name="connsiteX4" fmla="*/ 1363980 w 2720340"/>
              <a:gd name="connsiteY4" fmla="*/ 131006 h 374938"/>
              <a:gd name="connsiteX5" fmla="*/ 1562100 w 2720340"/>
              <a:gd name="connsiteY5" fmla="*/ 230066 h 374938"/>
              <a:gd name="connsiteX6" fmla="*/ 1935480 w 2720340"/>
              <a:gd name="connsiteY6" fmla="*/ 344366 h 374938"/>
              <a:gd name="connsiteX7" fmla="*/ 2575560 w 2720340"/>
              <a:gd name="connsiteY7" fmla="*/ 374846 h 374938"/>
              <a:gd name="connsiteX8" fmla="*/ 2720340 w 2720340"/>
              <a:gd name="connsiteY8" fmla="*/ 351986 h 37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20340" h="374938">
                <a:moveTo>
                  <a:pt x="0" y="9086"/>
                </a:moveTo>
                <a:lnTo>
                  <a:pt x="381000" y="1466"/>
                </a:lnTo>
                <a:cubicBezTo>
                  <a:pt x="499110" y="196"/>
                  <a:pt x="596900" y="-1074"/>
                  <a:pt x="708660" y="1466"/>
                </a:cubicBezTo>
                <a:cubicBezTo>
                  <a:pt x="820420" y="4006"/>
                  <a:pt x="942340" y="-4884"/>
                  <a:pt x="1051560" y="16706"/>
                </a:cubicBezTo>
                <a:cubicBezTo>
                  <a:pt x="1160780" y="38296"/>
                  <a:pt x="1278890" y="95446"/>
                  <a:pt x="1363980" y="131006"/>
                </a:cubicBezTo>
                <a:cubicBezTo>
                  <a:pt x="1449070" y="166566"/>
                  <a:pt x="1466850" y="194506"/>
                  <a:pt x="1562100" y="230066"/>
                </a:cubicBezTo>
                <a:cubicBezTo>
                  <a:pt x="1657350" y="265626"/>
                  <a:pt x="1766570" y="320236"/>
                  <a:pt x="1935480" y="344366"/>
                </a:cubicBezTo>
                <a:cubicBezTo>
                  <a:pt x="2104390" y="368496"/>
                  <a:pt x="2444750" y="373576"/>
                  <a:pt x="2575560" y="374846"/>
                </a:cubicBezTo>
                <a:cubicBezTo>
                  <a:pt x="2706370" y="376116"/>
                  <a:pt x="2713355" y="364051"/>
                  <a:pt x="2720340" y="351986"/>
                </a:cubicBezTo>
              </a:path>
            </a:pathLst>
          </a:custGeom>
          <a:noFill/>
          <a:ln w="38100">
            <a:solidFill>
              <a:srgbClr val="00B05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>
            <a:off x="6027363" y="6052823"/>
            <a:ext cx="428031" cy="10523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/>
          <p:cNvSpPr/>
          <p:nvPr/>
        </p:nvSpPr>
        <p:spPr>
          <a:xfrm>
            <a:off x="7365526" y="6052823"/>
            <a:ext cx="428031" cy="10523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/>
          <p:cNvSpPr/>
          <p:nvPr/>
        </p:nvSpPr>
        <p:spPr>
          <a:xfrm>
            <a:off x="8580033" y="6052823"/>
            <a:ext cx="428031" cy="10523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0" name="Straight Connector 89"/>
          <p:cNvCxnSpPr>
            <a:stCxn id="92" idx="3"/>
            <a:endCxn id="93" idx="1"/>
          </p:cNvCxnSpPr>
          <p:nvPr/>
        </p:nvCxnSpPr>
        <p:spPr>
          <a:xfrm>
            <a:off x="7793557" y="6105441"/>
            <a:ext cx="786475" cy="0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895" y="902767"/>
            <a:ext cx="4834154" cy="3435033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Integration</a:t>
            </a:r>
          </a:p>
          <a:p>
            <a:pPr lvl="1"/>
            <a:r>
              <a:rPr lang="en-GB" dirty="0" smtClean="0"/>
              <a:t>D2-DFM link: LHC stand alone type</a:t>
            </a:r>
          </a:p>
          <a:p>
            <a:pPr lvl="1"/>
            <a:r>
              <a:rPr lang="en-GB" dirty="0" smtClean="0"/>
              <a:t>Physical position:</a:t>
            </a:r>
          </a:p>
          <a:p>
            <a:pPr lvl="2"/>
            <a:r>
              <a:rPr lang="en-GB" dirty="0" smtClean="0"/>
              <a:t>Respect transport area</a:t>
            </a:r>
          </a:p>
          <a:p>
            <a:pPr lvl="2"/>
            <a:r>
              <a:rPr lang="en-GB" dirty="0" smtClean="0"/>
              <a:t>Access for splices </a:t>
            </a:r>
            <a:r>
              <a:rPr lang="en-GB" dirty="0" smtClean="0">
                <a:sym typeface="Wingdings" panose="05000000000000000000" pitchFamily="2" charset="2"/>
              </a:rPr>
              <a:t> above D2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Mechanical layout</a:t>
            </a:r>
          </a:p>
          <a:p>
            <a:pPr lvl="1"/>
            <a:r>
              <a:rPr lang="en-GB" dirty="0" smtClean="0"/>
              <a:t>DFM fixed to D2</a:t>
            </a:r>
          </a:p>
          <a:p>
            <a:pPr lvl="1"/>
            <a:r>
              <a:rPr lang="en-GB" dirty="0" err="1" smtClean="0"/>
              <a:t>DSHm</a:t>
            </a:r>
            <a:r>
              <a:rPr lang="en-GB" dirty="0" smtClean="0"/>
              <a:t> fixed to DFM ?</a:t>
            </a:r>
          </a:p>
          <a:p>
            <a:pPr lvl="1"/>
            <a:r>
              <a:rPr lang="en-GB" dirty="0" err="1" smtClean="0"/>
              <a:t>NbTi-NbTi</a:t>
            </a:r>
            <a:r>
              <a:rPr lang="en-GB" dirty="0" smtClean="0"/>
              <a:t> splices fixed to he vessel</a:t>
            </a:r>
          </a:p>
          <a:p>
            <a:pPr lvl="1"/>
            <a:r>
              <a:rPr lang="en-GB" dirty="0" smtClean="0"/>
              <a:t>Future discussions:</a:t>
            </a:r>
          </a:p>
          <a:p>
            <a:pPr lvl="2"/>
            <a:r>
              <a:rPr lang="en-GB" dirty="0" err="1" smtClean="0"/>
              <a:t>SCLink</a:t>
            </a:r>
            <a:r>
              <a:rPr lang="en-GB" dirty="0" smtClean="0"/>
              <a:t> interface: Inner pipe fixed to outer pipe ?</a:t>
            </a:r>
          </a:p>
        </p:txBody>
      </p:sp>
      <p:grpSp>
        <p:nvGrpSpPr>
          <p:cNvPr id="165" name="Group 164"/>
          <p:cNvGrpSpPr/>
          <p:nvPr/>
        </p:nvGrpSpPr>
        <p:grpSpPr>
          <a:xfrm>
            <a:off x="86196" y="4210756"/>
            <a:ext cx="1763387" cy="707893"/>
            <a:chOff x="8676180" y="6483875"/>
            <a:chExt cx="1763387" cy="707893"/>
          </a:xfrm>
        </p:grpSpPr>
        <p:grpSp>
          <p:nvGrpSpPr>
            <p:cNvPr id="166" name="Group 165"/>
            <p:cNvGrpSpPr/>
            <p:nvPr/>
          </p:nvGrpSpPr>
          <p:grpSpPr>
            <a:xfrm>
              <a:off x="8676180" y="6483875"/>
              <a:ext cx="1763387" cy="707893"/>
              <a:chOff x="6784698" y="6179020"/>
              <a:chExt cx="1763387" cy="707893"/>
            </a:xfrm>
          </p:grpSpPr>
          <p:grpSp>
            <p:nvGrpSpPr>
              <p:cNvPr id="168" name="Group 167"/>
              <p:cNvGrpSpPr/>
              <p:nvPr/>
            </p:nvGrpSpPr>
            <p:grpSpPr>
              <a:xfrm>
                <a:off x="6784698" y="6179020"/>
                <a:ext cx="1763387" cy="707893"/>
                <a:chOff x="6504482" y="6076966"/>
                <a:chExt cx="1763387" cy="707893"/>
              </a:xfrm>
            </p:grpSpPr>
            <p:grpSp>
              <p:nvGrpSpPr>
                <p:cNvPr id="170" name="Group 169"/>
                <p:cNvGrpSpPr/>
                <p:nvPr/>
              </p:nvGrpSpPr>
              <p:grpSpPr>
                <a:xfrm>
                  <a:off x="6507894" y="6076973"/>
                  <a:ext cx="1000139" cy="707886"/>
                  <a:chOff x="8116073" y="3698420"/>
                  <a:chExt cx="644336" cy="456053"/>
                </a:xfrm>
              </p:grpSpPr>
              <p:sp>
                <p:nvSpPr>
                  <p:cNvPr id="181" name="Rectangle 180"/>
                  <p:cNvSpPr/>
                  <p:nvPr/>
                </p:nvSpPr>
                <p:spPr>
                  <a:xfrm>
                    <a:off x="8116074" y="3738125"/>
                    <a:ext cx="102315" cy="45719"/>
                  </a:xfrm>
                  <a:prstGeom prst="rect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2" name="TextBox 181"/>
                  <p:cNvSpPr txBox="1"/>
                  <p:nvPr/>
                </p:nvSpPr>
                <p:spPr>
                  <a:xfrm flipH="1">
                    <a:off x="8159153" y="3698420"/>
                    <a:ext cx="601256" cy="45605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Superfluid @ 1.9K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Liquid He @ 4.5 K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Gaseous </a:t>
                    </a:r>
                    <a:r>
                      <a:rPr kumimoji="0" lang="en-GB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He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Heater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GB" sz="800" dirty="0" smtClean="0">
                        <a:solidFill>
                          <a:srgbClr val="005F8C"/>
                        </a:solidFill>
                        <a:latin typeface="Calibri" panose="020F0502020204030204"/>
                      </a:rPr>
                      <a:t>Vacuum barrier</a:t>
                    </a:r>
                    <a:endParaRPr kumimoji="0" lang="en-GB" sz="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83" name="Rectangle 182"/>
                  <p:cNvSpPr/>
                  <p:nvPr/>
                </p:nvSpPr>
                <p:spPr>
                  <a:xfrm>
                    <a:off x="8116836" y="3823549"/>
                    <a:ext cx="102315" cy="45719"/>
                  </a:xfrm>
                  <a:prstGeom prst="rec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4" name="Rectangle 183"/>
                  <p:cNvSpPr/>
                  <p:nvPr/>
                </p:nvSpPr>
                <p:spPr>
                  <a:xfrm>
                    <a:off x="8116073" y="3900662"/>
                    <a:ext cx="102315" cy="45719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cxnSp>
              <p:nvCxnSpPr>
                <p:cNvPr id="171" name="Straight Connector 170"/>
                <p:cNvCxnSpPr/>
                <p:nvPr/>
              </p:nvCxnSpPr>
              <p:spPr>
                <a:xfrm>
                  <a:off x="7452875" y="6168044"/>
                  <a:ext cx="190072" cy="0"/>
                </a:xfrm>
                <a:prstGeom prst="line">
                  <a:avLst/>
                </a:prstGeom>
                <a:noFill/>
                <a:ln w="9525">
                  <a:solidFill>
                    <a:schemeClr val="accent3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2" name="Straight Connector 171"/>
                <p:cNvCxnSpPr/>
                <p:nvPr/>
              </p:nvCxnSpPr>
              <p:spPr>
                <a:xfrm>
                  <a:off x="7440387" y="6320282"/>
                  <a:ext cx="221501" cy="0"/>
                </a:xfrm>
                <a:prstGeom prst="line">
                  <a:avLst/>
                </a:prstGeom>
                <a:noFill/>
                <a:ln w="9525">
                  <a:solidFill>
                    <a:srgbClr val="00B05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3" name="Straight Connector 172"/>
                <p:cNvCxnSpPr/>
                <p:nvPr/>
              </p:nvCxnSpPr>
              <p:spPr>
                <a:xfrm>
                  <a:off x="7445149" y="6430909"/>
                  <a:ext cx="201448" cy="0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74" name="Rectangle 173"/>
                <p:cNvSpPr/>
                <p:nvPr/>
              </p:nvSpPr>
              <p:spPr>
                <a:xfrm>
                  <a:off x="7439658" y="6654536"/>
                  <a:ext cx="139430" cy="45719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175" name="Group 174"/>
                <p:cNvGrpSpPr/>
                <p:nvPr/>
              </p:nvGrpSpPr>
              <p:grpSpPr>
                <a:xfrm>
                  <a:off x="6504482" y="6518221"/>
                  <a:ext cx="162215" cy="70965"/>
                  <a:chOff x="7920225" y="3825620"/>
                  <a:chExt cx="119829" cy="131828"/>
                </a:xfrm>
              </p:grpSpPr>
              <p:sp>
                <p:nvSpPr>
                  <p:cNvPr id="177" name="Oval 176"/>
                  <p:cNvSpPr/>
                  <p:nvPr/>
                </p:nvSpPr>
                <p:spPr>
                  <a:xfrm>
                    <a:off x="7920225" y="3825622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8" name="Oval 177"/>
                  <p:cNvSpPr/>
                  <p:nvPr/>
                </p:nvSpPr>
                <p:spPr>
                  <a:xfrm>
                    <a:off x="7943084" y="3827457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9" name="Oval 178"/>
                  <p:cNvSpPr/>
                  <p:nvPr/>
                </p:nvSpPr>
                <p:spPr>
                  <a:xfrm>
                    <a:off x="7972688" y="3825620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0" name="Oval 179"/>
                  <p:cNvSpPr/>
                  <p:nvPr/>
                </p:nvSpPr>
                <p:spPr>
                  <a:xfrm>
                    <a:off x="7994335" y="3825622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76" name="TextBox 175"/>
                <p:cNvSpPr txBox="1"/>
                <p:nvPr/>
              </p:nvSpPr>
              <p:spPr>
                <a:xfrm flipH="1">
                  <a:off x="7579860" y="6076966"/>
                  <a:ext cx="688009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HTS</a:t>
                  </a:r>
                  <a:endPara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MgB2</a:t>
                  </a:r>
                  <a:endPara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800" b="0" i="0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NbTi</a:t>
                  </a:r>
                  <a:endParaRPr kumimoji="0" lang="en-GB" sz="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Warm cable</a:t>
                  </a: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Splice</a:t>
                  </a:r>
                  <a:endPara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169" name="Straight Connector 168"/>
              <p:cNvCxnSpPr/>
              <p:nvPr/>
            </p:nvCxnSpPr>
            <p:spPr>
              <a:xfrm>
                <a:off x="7723985" y="6654340"/>
                <a:ext cx="201448" cy="0"/>
              </a:xfrm>
              <a:prstGeom prst="lin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167" name="Straight Connector 166"/>
            <p:cNvCxnSpPr/>
            <p:nvPr/>
          </p:nvCxnSpPr>
          <p:spPr>
            <a:xfrm flipH="1">
              <a:off x="8677038" y="7079230"/>
              <a:ext cx="1456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9" name="TextBox 128"/>
          <p:cNvSpPr txBox="1"/>
          <p:nvPr/>
        </p:nvSpPr>
        <p:spPr>
          <a:xfrm>
            <a:off x="8887478" y="5533429"/>
            <a:ext cx="1037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D2-DFM link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7973406" y="5533428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Plug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2522510" y="4666924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DFM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15916" y="5169163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rgbClr val="0070C0"/>
                </a:solidFill>
              </a:rPr>
              <a:t>DSHm</a:t>
            </a:r>
            <a:endParaRPr lang="en-GB" sz="1200" dirty="0">
              <a:solidFill>
                <a:srgbClr val="0070C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141233" y="6290034"/>
            <a:ext cx="0" cy="32639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616824" y="6290034"/>
            <a:ext cx="0" cy="32639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own Arrow 6"/>
          <p:cNvSpPr/>
          <p:nvPr/>
        </p:nvSpPr>
        <p:spPr>
          <a:xfrm>
            <a:off x="473851" y="5918011"/>
            <a:ext cx="267243" cy="26659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Down Arrow 136"/>
          <p:cNvSpPr/>
          <p:nvPr/>
        </p:nvSpPr>
        <p:spPr>
          <a:xfrm rot="5400000">
            <a:off x="8487583" y="6366149"/>
            <a:ext cx="267243" cy="26659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8" name="Straight Connector 137"/>
          <p:cNvCxnSpPr/>
          <p:nvPr/>
        </p:nvCxnSpPr>
        <p:spPr>
          <a:xfrm>
            <a:off x="8218826" y="5841206"/>
            <a:ext cx="0" cy="82673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778428" y="6369037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20 bar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685083" y="5916765"/>
            <a:ext cx="11549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rgbClr val="0070C0"/>
                </a:solidFill>
              </a:rPr>
              <a:t>DSHm</a:t>
            </a:r>
            <a:r>
              <a:rPr lang="en-GB" sz="1200" dirty="0" smtClean="0">
                <a:solidFill>
                  <a:srgbClr val="0070C0"/>
                </a:solidFill>
              </a:rPr>
              <a:t> Weight</a:t>
            </a:r>
            <a:endParaRPr lang="en-GB" sz="1200" dirty="0">
              <a:solidFill>
                <a:srgbClr val="0070C0"/>
              </a:solidFill>
            </a:endParaRPr>
          </a:p>
        </p:txBody>
      </p:sp>
      <p:cxnSp>
        <p:nvCxnSpPr>
          <p:cNvPr id="141" name="Straight Connector 140"/>
          <p:cNvCxnSpPr/>
          <p:nvPr/>
        </p:nvCxnSpPr>
        <p:spPr>
          <a:xfrm>
            <a:off x="7579541" y="6091370"/>
            <a:ext cx="0" cy="2047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8791391" y="6098051"/>
            <a:ext cx="0" cy="2047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reeform 15"/>
          <p:cNvSpPr/>
          <p:nvPr/>
        </p:nvSpPr>
        <p:spPr>
          <a:xfrm>
            <a:off x="6453188" y="6035129"/>
            <a:ext cx="912018" cy="125192"/>
          </a:xfrm>
          <a:custGeom>
            <a:avLst/>
            <a:gdLst>
              <a:gd name="connsiteX0" fmla="*/ 912018 w 912018"/>
              <a:gd name="connsiteY0" fmla="*/ 70396 h 125192"/>
              <a:gd name="connsiteX1" fmla="*/ 685800 w 912018"/>
              <a:gd name="connsiteY1" fmla="*/ 1340 h 125192"/>
              <a:gd name="connsiteX2" fmla="*/ 423862 w 912018"/>
              <a:gd name="connsiteY2" fmla="*/ 125165 h 125192"/>
              <a:gd name="connsiteX3" fmla="*/ 228600 w 912018"/>
              <a:gd name="connsiteY3" fmla="*/ 13246 h 125192"/>
              <a:gd name="connsiteX4" fmla="*/ 0 w 912018"/>
              <a:gd name="connsiteY4" fmla="*/ 72777 h 125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018" h="125192">
                <a:moveTo>
                  <a:pt x="912018" y="70396"/>
                </a:moveTo>
                <a:cubicBezTo>
                  <a:pt x="839588" y="31304"/>
                  <a:pt x="767159" y="-7788"/>
                  <a:pt x="685800" y="1340"/>
                </a:cubicBezTo>
                <a:cubicBezTo>
                  <a:pt x="604441" y="10468"/>
                  <a:pt x="500062" y="123181"/>
                  <a:pt x="423862" y="125165"/>
                </a:cubicBezTo>
                <a:cubicBezTo>
                  <a:pt x="347662" y="127149"/>
                  <a:pt x="299244" y="21977"/>
                  <a:pt x="228600" y="13246"/>
                </a:cubicBezTo>
                <a:cubicBezTo>
                  <a:pt x="157956" y="4515"/>
                  <a:pt x="78978" y="38646"/>
                  <a:pt x="0" y="72777"/>
                </a:cubicBezTo>
              </a:path>
            </a:pathLst>
          </a:custGeom>
          <a:ln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eform 16"/>
          <p:cNvSpPr/>
          <p:nvPr/>
        </p:nvSpPr>
        <p:spPr>
          <a:xfrm>
            <a:off x="9017000" y="6018189"/>
            <a:ext cx="3163263" cy="649311"/>
          </a:xfrm>
          <a:custGeom>
            <a:avLst/>
            <a:gdLst>
              <a:gd name="connsiteX0" fmla="*/ 0 w 3163263"/>
              <a:gd name="connsiteY0" fmla="*/ 77811 h 649311"/>
              <a:gd name="connsiteX1" fmla="*/ 241300 w 3163263"/>
              <a:gd name="connsiteY1" fmla="*/ 1611 h 649311"/>
              <a:gd name="connsiteX2" fmla="*/ 660400 w 3163263"/>
              <a:gd name="connsiteY2" fmla="*/ 141311 h 649311"/>
              <a:gd name="connsiteX3" fmla="*/ 1270000 w 3163263"/>
              <a:gd name="connsiteY3" fmla="*/ 27011 h 649311"/>
              <a:gd name="connsiteX4" fmla="*/ 1879600 w 3163263"/>
              <a:gd name="connsiteY4" fmla="*/ 128611 h 649311"/>
              <a:gd name="connsiteX5" fmla="*/ 2209800 w 3163263"/>
              <a:gd name="connsiteY5" fmla="*/ 154011 h 649311"/>
              <a:gd name="connsiteX6" fmla="*/ 2730500 w 3163263"/>
              <a:gd name="connsiteY6" fmla="*/ 484211 h 649311"/>
              <a:gd name="connsiteX7" fmla="*/ 3111500 w 3163263"/>
              <a:gd name="connsiteY7" fmla="*/ 547711 h 649311"/>
              <a:gd name="connsiteX8" fmla="*/ 3149600 w 3163263"/>
              <a:gd name="connsiteY8" fmla="*/ 649311 h 649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63263" h="649311">
                <a:moveTo>
                  <a:pt x="0" y="77811"/>
                </a:moveTo>
                <a:cubicBezTo>
                  <a:pt x="65616" y="34419"/>
                  <a:pt x="131233" y="-8972"/>
                  <a:pt x="241300" y="1611"/>
                </a:cubicBezTo>
                <a:cubicBezTo>
                  <a:pt x="351367" y="12194"/>
                  <a:pt x="488950" y="137078"/>
                  <a:pt x="660400" y="141311"/>
                </a:cubicBezTo>
                <a:cubicBezTo>
                  <a:pt x="831850" y="145544"/>
                  <a:pt x="1066800" y="29128"/>
                  <a:pt x="1270000" y="27011"/>
                </a:cubicBezTo>
                <a:cubicBezTo>
                  <a:pt x="1473200" y="24894"/>
                  <a:pt x="1722967" y="107444"/>
                  <a:pt x="1879600" y="128611"/>
                </a:cubicBezTo>
                <a:cubicBezTo>
                  <a:pt x="2036233" y="149778"/>
                  <a:pt x="2067983" y="94744"/>
                  <a:pt x="2209800" y="154011"/>
                </a:cubicBezTo>
                <a:cubicBezTo>
                  <a:pt x="2351617" y="213278"/>
                  <a:pt x="2580217" y="418594"/>
                  <a:pt x="2730500" y="484211"/>
                </a:cubicBezTo>
                <a:cubicBezTo>
                  <a:pt x="2880783" y="549828"/>
                  <a:pt x="3041650" y="520194"/>
                  <a:pt x="3111500" y="547711"/>
                </a:cubicBezTo>
                <a:cubicBezTo>
                  <a:pt x="3181350" y="575228"/>
                  <a:pt x="3165475" y="612269"/>
                  <a:pt x="3149600" y="649311"/>
                </a:cubicBezTo>
              </a:path>
            </a:pathLst>
          </a:custGeom>
          <a:ln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452100" y="5800748"/>
            <a:ext cx="812800" cy="702510"/>
            <a:chOff x="10452100" y="5800748"/>
            <a:chExt cx="812800" cy="702510"/>
          </a:xfrm>
        </p:grpSpPr>
        <p:sp>
          <p:nvSpPr>
            <p:cNvPr id="19" name="Freeform 18"/>
            <p:cNvSpPr/>
            <p:nvPr/>
          </p:nvSpPr>
          <p:spPr>
            <a:xfrm>
              <a:off x="10452100" y="5800748"/>
              <a:ext cx="812800" cy="244452"/>
            </a:xfrm>
            <a:custGeom>
              <a:avLst/>
              <a:gdLst>
                <a:gd name="connsiteX0" fmla="*/ 0 w 812800"/>
                <a:gd name="connsiteY0" fmla="*/ 28552 h 244452"/>
                <a:gd name="connsiteX1" fmla="*/ 127000 w 812800"/>
                <a:gd name="connsiteY1" fmla="*/ 3152 h 244452"/>
                <a:gd name="connsiteX2" fmla="*/ 266700 w 812800"/>
                <a:gd name="connsiteY2" fmla="*/ 92052 h 244452"/>
                <a:gd name="connsiteX3" fmla="*/ 431800 w 812800"/>
                <a:gd name="connsiteY3" fmla="*/ 28552 h 244452"/>
                <a:gd name="connsiteX4" fmla="*/ 596900 w 812800"/>
                <a:gd name="connsiteY4" fmla="*/ 155552 h 244452"/>
                <a:gd name="connsiteX5" fmla="*/ 749300 w 812800"/>
                <a:gd name="connsiteY5" fmla="*/ 155552 h 244452"/>
                <a:gd name="connsiteX6" fmla="*/ 812800 w 812800"/>
                <a:gd name="connsiteY6" fmla="*/ 244452 h 24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2800" h="244452">
                  <a:moveTo>
                    <a:pt x="0" y="28552"/>
                  </a:moveTo>
                  <a:cubicBezTo>
                    <a:pt x="41275" y="10560"/>
                    <a:pt x="82550" y="-7431"/>
                    <a:pt x="127000" y="3152"/>
                  </a:cubicBezTo>
                  <a:cubicBezTo>
                    <a:pt x="171450" y="13735"/>
                    <a:pt x="215900" y="87819"/>
                    <a:pt x="266700" y="92052"/>
                  </a:cubicBezTo>
                  <a:cubicBezTo>
                    <a:pt x="317500" y="96285"/>
                    <a:pt x="376767" y="17969"/>
                    <a:pt x="431800" y="28552"/>
                  </a:cubicBezTo>
                  <a:cubicBezTo>
                    <a:pt x="486833" y="39135"/>
                    <a:pt x="543983" y="134385"/>
                    <a:pt x="596900" y="155552"/>
                  </a:cubicBezTo>
                  <a:cubicBezTo>
                    <a:pt x="649817" y="176719"/>
                    <a:pt x="713317" y="140735"/>
                    <a:pt x="749300" y="155552"/>
                  </a:cubicBezTo>
                  <a:cubicBezTo>
                    <a:pt x="785283" y="170369"/>
                    <a:pt x="799041" y="207410"/>
                    <a:pt x="812800" y="244452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Freeform 142"/>
            <p:cNvSpPr/>
            <p:nvPr/>
          </p:nvSpPr>
          <p:spPr>
            <a:xfrm>
              <a:off x="10452100" y="6258806"/>
              <a:ext cx="812800" cy="244452"/>
            </a:xfrm>
            <a:custGeom>
              <a:avLst/>
              <a:gdLst>
                <a:gd name="connsiteX0" fmla="*/ 0 w 812800"/>
                <a:gd name="connsiteY0" fmla="*/ 28552 h 244452"/>
                <a:gd name="connsiteX1" fmla="*/ 127000 w 812800"/>
                <a:gd name="connsiteY1" fmla="*/ 3152 h 244452"/>
                <a:gd name="connsiteX2" fmla="*/ 266700 w 812800"/>
                <a:gd name="connsiteY2" fmla="*/ 92052 h 244452"/>
                <a:gd name="connsiteX3" fmla="*/ 431800 w 812800"/>
                <a:gd name="connsiteY3" fmla="*/ 28552 h 244452"/>
                <a:gd name="connsiteX4" fmla="*/ 596900 w 812800"/>
                <a:gd name="connsiteY4" fmla="*/ 155552 h 244452"/>
                <a:gd name="connsiteX5" fmla="*/ 749300 w 812800"/>
                <a:gd name="connsiteY5" fmla="*/ 155552 h 244452"/>
                <a:gd name="connsiteX6" fmla="*/ 812800 w 812800"/>
                <a:gd name="connsiteY6" fmla="*/ 244452 h 24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2800" h="244452">
                  <a:moveTo>
                    <a:pt x="0" y="28552"/>
                  </a:moveTo>
                  <a:cubicBezTo>
                    <a:pt x="41275" y="10560"/>
                    <a:pt x="82550" y="-7431"/>
                    <a:pt x="127000" y="3152"/>
                  </a:cubicBezTo>
                  <a:cubicBezTo>
                    <a:pt x="171450" y="13735"/>
                    <a:pt x="215900" y="87819"/>
                    <a:pt x="266700" y="92052"/>
                  </a:cubicBezTo>
                  <a:cubicBezTo>
                    <a:pt x="317500" y="96285"/>
                    <a:pt x="376767" y="17969"/>
                    <a:pt x="431800" y="28552"/>
                  </a:cubicBezTo>
                  <a:cubicBezTo>
                    <a:pt x="486833" y="39135"/>
                    <a:pt x="543983" y="134385"/>
                    <a:pt x="596900" y="155552"/>
                  </a:cubicBezTo>
                  <a:cubicBezTo>
                    <a:pt x="649817" y="176719"/>
                    <a:pt x="713317" y="140735"/>
                    <a:pt x="749300" y="155552"/>
                  </a:cubicBezTo>
                  <a:cubicBezTo>
                    <a:pt x="785283" y="170369"/>
                    <a:pt x="799041" y="207410"/>
                    <a:pt x="812800" y="244452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07" name="Picture 2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4643" y="3408360"/>
            <a:ext cx="2735067" cy="1923678"/>
          </a:xfrm>
          <a:prstGeom prst="rect">
            <a:avLst/>
          </a:prstGeom>
        </p:spPr>
      </p:pic>
      <p:sp>
        <p:nvSpPr>
          <p:cNvPr id="209" name="TextBox 208"/>
          <p:cNvSpPr txBox="1"/>
          <p:nvPr/>
        </p:nvSpPr>
        <p:spPr>
          <a:xfrm>
            <a:off x="8665806" y="3447011"/>
            <a:ext cx="1702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chemeClr val="accent1">
                    <a:lumMod val="75000"/>
                  </a:schemeClr>
                </a:solidFill>
              </a:rPr>
              <a:t>D2DFM link routed along the wall</a:t>
            </a:r>
          </a:p>
          <a:p>
            <a:r>
              <a:rPr lang="en-GB" sz="800" i="1" dirty="0" smtClean="0">
                <a:solidFill>
                  <a:schemeClr val="accent1">
                    <a:lumMod val="75000"/>
                  </a:schemeClr>
                </a:solidFill>
              </a:rPr>
              <a:t>Courtesy </a:t>
            </a:r>
            <a:r>
              <a:rPr lang="en-GB" sz="800" i="1" dirty="0" err="1" smtClean="0">
                <a:solidFill>
                  <a:schemeClr val="accent1">
                    <a:lumMod val="75000"/>
                  </a:schemeClr>
                </a:solidFill>
              </a:rPr>
              <a:t>E.Chaudet</a:t>
            </a:r>
            <a:endParaRPr lang="en-GB" sz="8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5396753" cy="720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dirty="0" smtClean="0"/>
              <a:t>Preliminary design</a:t>
            </a:r>
            <a:endParaRPr lang="en-GB" sz="2000" dirty="0"/>
          </a:p>
        </p:txBody>
      </p:sp>
      <p:pic>
        <p:nvPicPr>
          <p:cNvPr id="210" name="Picture 20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76503" y="3833575"/>
            <a:ext cx="2888808" cy="151791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7527213" y="1482"/>
            <a:ext cx="4659915" cy="3532620"/>
            <a:chOff x="7527213" y="1482"/>
            <a:chExt cx="4659915" cy="353262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527213" y="1482"/>
              <a:ext cx="4659915" cy="3385678"/>
            </a:xfrm>
            <a:prstGeom prst="rect">
              <a:avLst/>
            </a:prstGeom>
          </p:spPr>
        </p:pic>
        <p:sp>
          <p:nvSpPr>
            <p:cNvPr id="66" name="Rectangle 65"/>
            <p:cNvSpPr/>
            <p:nvPr/>
          </p:nvSpPr>
          <p:spPr>
            <a:xfrm>
              <a:off x="7793557" y="715163"/>
              <a:ext cx="1816608" cy="2665650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GB" sz="1200" dirty="0" smtClean="0">
                  <a:solidFill>
                    <a:schemeClr val="tx1"/>
                  </a:solidFill>
                </a:rPr>
                <a:t>Transport area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10993773" y="2564947"/>
              <a:ext cx="969155" cy="969155"/>
            </a:xfrm>
            <a:prstGeom prst="ellipse">
              <a:avLst/>
            </a:prstGeom>
            <a:solidFill>
              <a:schemeClr val="tx2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1200" dirty="0" err="1" smtClean="0">
                  <a:solidFill>
                    <a:schemeClr val="tx1"/>
                  </a:solidFill>
                </a:rPr>
                <a:t>Cryo</a:t>
              </a:r>
              <a:r>
                <a:rPr lang="en-GB" sz="1200" dirty="0" smtClean="0">
                  <a:solidFill>
                    <a:schemeClr val="tx1"/>
                  </a:solidFill>
                </a:rPr>
                <a:t>-lines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9649601" y="1662656"/>
              <a:ext cx="1296098" cy="1296098"/>
            </a:xfrm>
            <a:prstGeom prst="ellipse">
              <a:avLst/>
            </a:prstGeom>
            <a:solidFill>
              <a:srgbClr val="EC52DA">
                <a:alpha val="20000"/>
              </a:srgbClr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1"/>
                  </a:solidFill>
                </a:rPr>
                <a:t>D2 &amp;</a:t>
              </a:r>
            </a:p>
            <a:p>
              <a:pPr algn="ctr"/>
              <a:endParaRPr lang="en-GB" sz="1200" dirty="0">
                <a:solidFill>
                  <a:schemeClr val="tx1"/>
                </a:solidFill>
              </a:endParaRPr>
            </a:p>
            <a:p>
              <a:pPr algn="ctr"/>
              <a:r>
                <a:rPr lang="en-GB" sz="1200" dirty="0" smtClean="0">
                  <a:solidFill>
                    <a:schemeClr val="tx1"/>
                  </a:solidFill>
                </a:rPr>
                <a:t>beam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>
            <a:xfrm flipV="1">
              <a:off x="9518258" y="394447"/>
              <a:ext cx="0" cy="1268209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8873126" y="693258"/>
              <a:ext cx="704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</a:rPr>
                <a:t>≈</a:t>
              </a:r>
              <a:r>
                <a:rPr lang="en-GB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1m</a:t>
              </a:r>
              <a:endParaRPr lang="en-GB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10" name="Straight Connector 9"/>
            <p:cNvCxnSpPr>
              <a:stCxn id="68" idx="0"/>
            </p:cNvCxnSpPr>
            <p:nvPr/>
          </p:nvCxnSpPr>
          <p:spPr>
            <a:xfrm flipH="1">
              <a:off x="9475820" y="1662656"/>
              <a:ext cx="821830" cy="0"/>
            </a:xfrm>
            <a:prstGeom prst="line">
              <a:avLst/>
            </a:prstGeom>
            <a:ln w="317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/>
            <p:nvPr/>
          </p:nvGrpSpPr>
          <p:grpSpPr>
            <a:xfrm>
              <a:off x="11139056" y="78207"/>
              <a:ext cx="707121" cy="391415"/>
              <a:chOff x="11139056" y="78207"/>
              <a:chExt cx="707121" cy="391415"/>
            </a:xfrm>
          </p:grpSpPr>
          <p:cxnSp>
            <p:nvCxnSpPr>
              <p:cNvPr id="13" name="Straight Arrow Connector 12"/>
              <p:cNvCxnSpPr/>
              <p:nvPr/>
            </p:nvCxnSpPr>
            <p:spPr>
              <a:xfrm flipH="1">
                <a:off x="11139056" y="290945"/>
                <a:ext cx="140817" cy="178677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11279873" y="290945"/>
                <a:ext cx="385437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11209464" y="78207"/>
                <a:ext cx="63671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R=1.9m</a:t>
                </a:r>
                <a:endParaRPr lang="en-GB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3723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 animBg="1"/>
      <p:bldP spid="390" grpId="0" animBg="1"/>
      <p:bldP spid="122" grpId="0" animBg="1"/>
      <p:bldP spid="127" grpId="0" animBg="1"/>
      <p:bldP spid="39" grpId="0" animBg="1"/>
      <p:bldP spid="40" grpId="0" animBg="1"/>
      <p:bldP spid="82" grpId="0" animBg="1"/>
      <p:bldP spid="83" grpId="0" animBg="1"/>
      <p:bldP spid="92" grpId="0" animBg="1"/>
      <p:bldP spid="93" grpId="0" animBg="1"/>
      <p:bldP spid="129" grpId="0"/>
      <p:bldP spid="196" grpId="0"/>
      <p:bldP spid="197" grpId="0"/>
      <p:bldP spid="198" grpId="0"/>
      <p:bldP spid="7" grpId="0" animBg="1"/>
      <p:bldP spid="137" grpId="0" animBg="1"/>
      <p:bldP spid="139" grpId="0"/>
      <p:bldP spid="140" grpId="0"/>
      <p:bldP spid="16" grpId="0" animBg="1"/>
      <p:bldP spid="17" grpId="0" animBg="1"/>
      <p:bldP spid="20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851" y="722201"/>
            <a:ext cx="7574556" cy="4704843"/>
          </a:xfrm>
        </p:spPr>
        <p:txBody>
          <a:bodyPr>
            <a:normAutofit fontScale="70000" lnSpcReduction="2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GB" dirty="0" smtClean="0"/>
              <a:t>Initial configuration:</a:t>
            </a:r>
          </a:p>
          <a:p>
            <a:pPr marL="1276336" lvl="1" indent="-742950">
              <a:buFont typeface="Arial" panose="020B0604020202020204" pitchFamily="34" charset="0"/>
              <a:buChar char="•"/>
            </a:pPr>
            <a:r>
              <a:rPr lang="en-GB" dirty="0" smtClean="0"/>
              <a:t>D2 installed</a:t>
            </a:r>
          </a:p>
          <a:p>
            <a:pPr marL="1276336" lvl="1" indent="-742950">
              <a:buFont typeface="Arial" panose="020B0604020202020204" pitchFamily="34" charset="0"/>
              <a:buChar char="•"/>
            </a:pPr>
            <a:r>
              <a:rPr lang="en-GB" dirty="0" smtClean="0"/>
              <a:t>D2-DFM link installed</a:t>
            </a:r>
          </a:p>
          <a:p>
            <a:pPr marL="1276336" lvl="1" indent="-742950">
              <a:buFont typeface="Arial" panose="020B0604020202020204" pitchFamily="34" charset="0"/>
              <a:buChar char="•"/>
            </a:pPr>
            <a:r>
              <a:rPr lang="en-GB" dirty="0" smtClean="0"/>
              <a:t>Plug toward D2-DFM link connected</a:t>
            </a:r>
          </a:p>
          <a:p>
            <a:pPr marL="742950" indent="-742950">
              <a:buFont typeface="+mj-lt"/>
              <a:buAutoNum type="arabicPeriod"/>
            </a:pPr>
            <a:r>
              <a:rPr lang="en-GB" dirty="0" err="1" smtClean="0"/>
              <a:t>SCLink</a:t>
            </a:r>
            <a:r>
              <a:rPr lang="en-GB" dirty="0" smtClean="0"/>
              <a:t> installation</a:t>
            </a:r>
          </a:p>
          <a:p>
            <a:pPr marL="1276336" lvl="1" indent="-742950">
              <a:buFont typeface="Arial" panose="020B0604020202020204" pitchFamily="34" charset="0"/>
              <a:buChar char="•"/>
            </a:pPr>
            <a:r>
              <a:rPr lang="en-GB" dirty="0" smtClean="0"/>
              <a:t>Same configuration as DFX:</a:t>
            </a:r>
          </a:p>
          <a:p>
            <a:pPr marL="1809723" lvl="2" indent="-742950">
              <a:buFont typeface="Arial" panose="020B0604020202020204" pitchFamily="34" charset="0"/>
              <a:buChar char="•"/>
            </a:pPr>
            <a:r>
              <a:rPr lang="en-GB" dirty="0" smtClean="0"/>
              <a:t>MgB2-NbTi splices are located in a rigid protective sleeve</a:t>
            </a:r>
          </a:p>
          <a:p>
            <a:pPr marL="1809723" lvl="2" indent="-742950">
              <a:buFont typeface="Arial" panose="020B0604020202020204" pitchFamily="34" charset="0"/>
              <a:buChar char="•"/>
            </a:pPr>
            <a:r>
              <a:rPr lang="en-GB" dirty="0" smtClean="0"/>
              <a:t>Only </a:t>
            </a:r>
            <a:r>
              <a:rPr lang="en-GB" dirty="0" err="1" smtClean="0"/>
              <a:t>NbTi</a:t>
            </a:r>
            <a:r>
              <a:rPr lang="en-GB" dirty="0" smtClean="0"/>
              <a:t> leads are apparent</a:t>
            </a:r>
          </a:p>
          <a:p>
            <a:pPr marL="1276336" lvl="1" indent="-742950">
              <a:buFont typeface="Arial" panose="020B0604020202020204" pitchFamily="34" charset="0"/>
              <a:buChar char="•"/>
            </a:pPr>
            <a:r>
              <a:rPr lang="en-GB" dirty="0" smtClean="0"/>
              <a:t>Insertion straight</a:t>
            </a:r>
          </a:p>
          <a:p>
            <a:pPr marL="1276336" lvl="1" indent="-742950">
              <a:buFont typeface="Arial" panose="020B0604020202020204" pitchFamily="34" charset="0"/>
              <a:buChar char="•"/>
            </a:pPr>
            <a:r>
              <a:rPr lang="en-GB" dirty="0" smtClean="0"/>
              <a:t>Lower protective sleeve</a:t>
            </a:r>
          </a:p>
          <a:p>
            <a:pPr marL="1276336" lvl="1" indent="-742950">
              <a:buFont typeface="Arial" panose="020B0604020202020204" pitchFamily="34" charset="0"/>
              <a:buChar char="•"/>
            </a:pPr>
            <a:r>
              <a:rPr lang="en-GB" dirty="0" smtClean="0"/>
              <a:t>Close vacuum vessel</a:t>
            </a:r>
          </a:p>
          <a:p>
            <a:pPr marL="1276336" lvl="1" indent="-742950">
              <a:buFont typeface="Arial" panose="020B0604020202020204" pitchFamily="34" charset="0"/>
              <a:buChar char="•"/>
            </a:pPr>
            <a:r>
              <a:rPr lang="en-GB" dirty="0" smtClean="0"/>
              <a:t>Splice </a:t>
            </a:r>
            <a:r>
              <a:rPr lang="en-GB" dirty="0" err="1" smtClean="0"/>
              <a:t>NbTi-NbTi</a:t>
            </a:r>
            <a:endParaRPr lang="en-GB" dirty="0" smtClean="0"/>
          </a:p>
          <a:p>
            <a:pPr marL="1276336" lvl="1" indent="-742950">
              <a:buFont typeface="Arial" panose="020B0604020202020204" pitchFamily="34" charset="0"/>
              <a:buChar char="•"/>
            </a:pPr>
            <a:r>
              <a:rPr lang="en-GB" dirty="0" smtClean="0"/>
              <a:t>Slide sleeve back &amp; weld</a:t>
            </a:r>
          </a:p>
          <a:p>
            <a:pPr marL="1276336" lvl="1" indent="-7429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777659" cy="720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dirty="0" smtClean="0"/>
              <a:t>Proposal Assembly sequence</a:t>
            </a:r>
            <a:endParaRPr lang="en-GB" sz="2000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9942" y="2727817"/>
            <a:ext cx="4186931" cy="1235633"/>
          </a:xfrm>
          <a:prstGeom prst="rect">
            <a:avLst/>
          </a:prstGeom>
        </p:spPr>
      </p:pic>
      <p:grpSp>
        <p:nvGrpSpPr>
          <p:cNvPr id="63" name="Group 62"/>
          <p:cNvGrpSpPr/>
          <p:nvPr/>
        </p:nvGrpSpPr>
        <p:grpSpPr>
          <a:xfrm>
            <a:off x="8055819" y="3996088"/>
            <a:ext cx="4141053" cy="1430956"/>
            <a:chOff x="7252448" y="5317720"/>
            <a:chExt cx="4939551" cy="1706880"/>
          </a:xfrm>
        </p:grpSpPr>
        <p:pic>
          <p:nvPicPr>
            <p:cNvPr id="64" name="Picture 63"/>
            <p:cNvPicPr>
              <a:picLocks noChangeAspect="1"/>
            </p:cNvPicPr>
            <p:nvPr/>
          </p:nvPicPr>
          <p:blipFill rotWithShape="1">
            <a:blip r:embed="rId4"/>
            <a:srcRect l="11023" r="1116"/>
            <a:stretch/>
          </p:blipFill>
          <p:spPr>
            <a:xfrm>
              <a:off x="7252448" y="5317720"/>
              <a:ext cx="4939551" cy="1706880"/>
            </a:xfrm>
            <a:prstGeom prst="rect">
              <a:avLst/>
            </a:prstGeom>
          </p:spPr>
        </p:pic>
        <p:sp>
          <p:nvSpPr>
            <p:cNvPr id="65" name="Rectangle 64"/>
            <p:cNvSpPr/>
            <p:nvPr/>
          </p:nvSpPr>
          <p:spPr>
            <a:xfrm>
              <a:off x="10659035" y="5906867"/>
              <a:ext cx="430306" cy="108451"/>
            </a:xfrm>
            <a:prstGeom prst="rect">
              <a:avLst/>
            </a:prstGeom>
            <a:solidFill>
              <a:srgbClr val="BFBEE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8055819" y="5427044"/>
            <a:ext cx="4141053" cy="1430956"/>
            <a:chOff x="7252448" y="7024600"/>
            <a:chExt cx="4939551" cy="1706880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 rotWithShape="1">
            <a:blip r:embed="rId4"/>
            <a:srcRect l="11023" r="1116"/>
            <a:stretch/>
          </p:blipFill>
          <p:spPr>
            <a:xfrm>
              <a:off x="7252448" y="7024600"/>
              <a:ext cx="4939551" cy="1706880"/>
            </a:xfrm>
            <a:prstGeom prst="rect">
              <a:avLst/>
            </a:prstGeom>
          </p:spPr>
        </p:pic>
        <p:sp>
          <p:nvSpPr>
            <p:cNvPr id="68" name="Rectangle 67"/>
            <p:cNvSpPr/>
            <p:nvPr/>
          </p:nvSpPr>
          <p:spPr>
            <a:xfrm>
              <a:off x="10666558" y="7619121"/>
              <a:ext cx="430306" cy="108451"/>
            </a:xfrm>
            <a:prstGeom prst="rect">
              <a:avLst/>
            </a:prstGeom>
            <a:solidFill>
              <a:srgbClr val="BFBEE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102" y="55971"/>
            <a:ext cx="4186931" cy="1235633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8614159" y="177774"/>
            <a:ext cx="479115" cy="3024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102" y="1374913"/>
            <a:ext cx="4186931" cy="1235633"/>
          </a:xfrm>
          <a:prstGeom prst="rect">
            <a:avLst/>
          </a:prstGeom>
        </p:spPr>
      </p:pic>
      <p:sp>
        <p:nvSpPr>
          <p:cNvPr id="72" name="Rectangle 71"/>
          <p:cNvSpPr/>
          <p:nvPr/>
        </p:nvSpPr>
        <p:spPr>
          <a:xfrm>
            <a:off x="8614159" y="1496715"/>
            <a:ext cx="479115" cy="3024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7878599" y="0"/>
            <a:ext cx="4314189" cy="6857999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74" name="Group 73"/>
          <p:cNvGrpSpPr/>
          <p:nvPr/>
        </p:nvGrpSpPr>
        <p:grpSpPr>
          <a:xfrm>
            <a:off x="6843639" y="200609"/>
            <a:ext cx="1898265" cy="255575"/>
            <a:chOff x="5806530" y="790379"/>
            <a:chExt cx="2264298" cy="304856"/>
          </a:xfrm>
        </p:grpSpPr>
        <p:grpSp>
          <p:nvGrpSpPr>
            <p:cNvPr id="75" name="Group 74"/>
            <p:cNvGrpSpPr/>
            <p:nvPr/>
          </p:nvGrpSpPr>
          <p:grpSpPr>
            <a:xfrm>
              <a:off x="5806530" y="790379"/>
              <a:ext cx="633807" cy="304856"/>
              <a:chOff x="4554528" y="1440065"/>
              <a:chExt cx="1089816" cy="522418"/>
            </a:xfrm>
          </p:grpSpPr>
          <p:pic>
            <p:nvPicPr>
              <p:cNvPr id="85" name="Picture 84"/>
              <p:cNvPicPr>
                <a:picLocks noChangeAspect="1"/>
              </p:cNvPicPr>
              <p:nvPr/>
            </p:nvPicPr>
            <p:blipFill rotWithShape="1">
              <a:blip r:embed="rId5"/>
              <a:srcRect l="9544" t="16828" r="21841" b="20672"/>
              <a:stretch/>
            </p:blipFill>
            <p:spPr>
              <a:xfrm flipH="1">
                <a:off x="4554528" y="1518699"/>
                <a:ext cx="1089816" cy="384677"/>
              </a:xfrm>
              <a:prstGeom prst="rect">
                <a:avLst/>
              </a:prstGeom>
            </p:spPr>
          </p:pic>
          <p:pic>
            <p:nvPicPr>
              <p:cNvPr id="86" name="Picture 8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6200000" flipH="1">
                <a:off x="5318568" y="1642175"/>
                <a:ext cx="522418" cy="118197"/>
              </a:xfrm>
              <a:prstGeom prst="rect">
                <a:avLst/>
              </a:prstGeom>
            </p:spPr>
          </p:pic>
        </p:grpSp>
        <p:pic>
          <p:nvPicPr>
            <p:cNvPr id="76" name="Picture 75"/>
            <p:cNvPicPr>
              <a:picLocks noChangeAspect="1"/>
            </p:cNvPicPr>
            <p:nvPr/>
          </p:nvPicPr>
          <p:blipFill rotWithShape="1"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9544" t="16828" r="21841" b="20672"/>
            <a:stretch/>
          </p:blipFill>
          <p:spPr>
            <a:xfrm flipH="1">
              <a:off x="6740697" y="884285"/>
              <a:ext cx="633807" cy="117044"/>
            </a:xfrm>
            <a:prstGeom prst="rect">
              <a:avLst/>
            </a:prstGeom>
          </p:spPr>
        </p:pic>
        <p:sp>
          <p:nvSpPr>
            <p:cNvPr id="77" name="Rectangle 76"/>
            <p:cNvSpPr/>
            <p:nvPr/>
          </p:nvSpPr>
          <p:spPr>
            <a:xfrm>
              <a:off x="6437157" y="892164"/>
              <a:ext cx="303540" cy="1044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Freeform 77"/>
            <p:cNvSpPr/>
            <p:nvPr/>
          </p:nvSpPr>
          <p:spPr>
            <a:xfrm>
              <a:off x="7371351" y="844570"/>
              <a:ext cx="361950" cy="71438"/>
            </a:xfrm>
            <a:custGeom>
              <a:avLst/>
              <a:gdLst>
                <a:gd name="connsiteX0" fmla="*/ 0 w 361950"/>
                <a:gd name="connsiteY0" fmla="*/ 71438 h 71438"/>
                <a:gd name="connsiteX1" fmla="*/ 0 w 361950"/>
                <a:gd name="connsiteY1" fmla="*/ 0 h 71438"/>
                <a:gd name="connsiteX2" fmla="*/ 361950 w 361950"/>
                <a:gd name="connsiteY2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71438">
                  <a:moveTo>
                    <a:pt x="0" y="71438"/>
                  </a:moveTo>
                  <a:lnTo>
                    <a:pt x="0" y="0"/>
                  </a:lnTo>
                  <a:lnTo>
                    <a:pt x="361950" y="0"/>
                  </a:lnTo>
                </a:path>
              </a:pathLst>
            </a:cu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Freeform 78"/>
            <p:cNvSpPr/>
            <p:nvPr/>
          </p:nvSpPr>
          <p:spPr>
            <a:xfrm flipV="1">
              <a:off x="7371351" y="958846"/>
              <a:ext cx="361950" cy="71438"/>
            </a:xfrm>
            <a:custGeom>
              <a:avLst/>
              <a:gdLst>
                <a:gd name="connsiteX0" fmla="*/ 0 w 361950"/>
                <a:gd name="connsiteY0" fmla="*/ 71438 h 71438"/>
                <a:gd name="connsiteX1" fmla="*/ 0 w 361950"/>
                <a:gd name="connsiteY1" fmla="*/ 0 h 71438"/>
                <a:gd name="connsiteX2" fmla="*/ 361950 w 361950"/>
                <a:gd name="connsiteY2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71438">
                  <a:moveTo>
                    <a:pt x="0" y="71438"/>
                  </a:moveTo>
                  <a:lnTo>
                    <a:pt x="0" y="0"/>
                  </a:lnTo>
                  <a:lnTo>
                    <a:pt x="361950" y="0"/>
                  </a:lnTo>
                </a:path>
              </a:pathLst>
            </a:cu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0" name="Straight Connector 79"/>
            <p:cNvCxnSpPr>
              <a:stCxn id="76" idx="1"/>
            </p:cNvCxnSpPr>
            <p:nvPr/>
          </p:nvCxnSpPr>
          <p:spPr>
            <a:xfrm>
              <a:off x="7374504" y="942807"/>
              <a:ext cx="205037" cy="466"/>
            </a:xfrm>
            <a:prstGeom prst="line">
              <a:avLst/>
            </a:prstGeom>
            <a:ln w="19050">
              <a:solidFill>
                <a:srgbClr val="00B05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ectangle 80"/>
            <p:cNvSpPr/>
            <p:nvPr/>
          </p:nvSpPr>
          <p:spPr>
            <a:xfrm>
              <a:off x="7504484" y="908736"/>
              <a:ext cx="150114" cy="6814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4" name="Straight Connector 83"/>
            <p:cNvCxnSpPr/>
            <p:nvPr/>
          </p:nvCxnSpPr>
          <p:spPr>
            <a:xfrm>
              <a:off x="7673938" y="942807"/>
              <a:ext cx="396890" cy="0"/>
            </a:xfrm>
            <a:prstGeom prst="line">
              <a:avLst/>
            </a:prstGeom>
            <a:ln>
              <a:solidFill>
                <a:srgbClr val="CC99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8000101" y="1573664"/>
            <a:ext cx="2431384" cy="255575"/>
            <a:chOff x="5142035" y="790379"/>
            <a:chExt cx="2900215" cy="304856"/>
          </a:xfrm>
        </p:grpSpPr>
        <p:grpSp>
          <p:nvGrpSpPr>
            <p:cNvPr id="88" name="Group 87"/>
            <p:cNvGrpSpPr/>
            <p:nvPr/>
          </p:nvGrpSpPr>
          <p:grpSpPr>
            <a:xfrm>
              <a:off x="5142035" y="790379"/>
              <a:ext cx="1298301" cy="304856"/>
              <a:chOff x="3411945" y="1440065"/>
              <a:chExt cx="2232398" cy="522418"/>
            </a:xfrm>
          </p:grpSpPr>
          <p:pic>
            <p:nvPicPr>
              <p:cNvPr id="99" name="Picture 98"/>
              <p:cNvPicPr>
                <a:picLocks noChangeAspect="1"/>
              </p:cNvPicPr>
              <p:nvPr/>
            </p:nvPicPr>
            <p:blipFill rotWithShape="1">
              <a:blip r:embed="rId5"/>
              <a:srcRect l="9544" t="16828" r="21841" b="20672"/>
              <a:stretch/>
            </p:blipFill>
            <p:spPr>
              <a:xfrm flipH="1">
                <a:off x="3411945" y="1518699"/>
                <a:ext cx="2232398" cy="384678"/>
              </a:xfrm>
              <a:prstGeom prst="rect">
                <a:avLst/>
              </a:prstGeom>
            </p:spPr>
          </p:pic>
          <p:pic>
            <p:nvPicPr>
              <p:cNvPr id="100" name="Picture 9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6200000" flipH="1">
                <a:off x="5318568" y="1642175"/>
                <a:ext cx="522418" cy="118197"/>
              </a:xfrm>
              <a:prstGeom prst="rect">
                <a:avLst/>
              </a:prstGeom>
            </p:spPr>
          </p:pic>
        </p:grpSp>
        <p:pic>
          <p:nvPicPr>
            <p:cNvPr id="89" name="Picture 88"/>
            <p:cNvPicPr>
              <a:picLocks noChangeAspect="1"/>
            </p:cNvPicPr>
            <p:nvPr/>
          </p:nvPicPr>
          <p:blipFill rotWithShape="1"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9544" t="16828" r="21841" b="20672"/>
            <a:stretch/>
          </p:blipFill>
          <p:spPr>
            <a:xfrm flipH="1">
              <a:off x="6740697" y="884285"/>
              <a:ext cx="633807" cy="117044"/>
            </a:xfrm>
            <a:prstGeom prst="rect">
              <a:avLst/>
            </a:prstGeom>
          </p:spPr>
        </p:pic>
        <p:sp>
          <p:nvSpPr>
            <p:cNvPr id="91" name="Rectangle 90"/>
            <p:cNvSpPr/>
            <p:nvPr/>
          </p:nvSpPr>
          <p:spPr>
            <a:xfrm>
              <a:off x="6437157" y="892164"/>
              <a:ext cx="303540" cy="1044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Freeform 93"/>
            <p:cNvSpPr/>
            <p:nvPr/>
          </p:nvSpPr>
          <p:spPr>
            <a:xfrm>
              <a:off x="7371351" y="844570"/>
              <a:ext cx="361950" cy="71438"/>
            </a:xfrm>
            <a:custGeom>
              <a:avLst/>
              <a:gdLst>
                <a:gd name="connsiteX0" fmla="*/ 0 w 361950"/>
                <a:gd name="connsiteY0" fmla="*/ 71438 h 71438"/>
                <a:gd name="connsiteX1" fmla="*/ 0 w 361950"/>
                <a:gd name="connsiteY1" fmla="*/ 0 h 71438"/>
                <a:gd name="connsiteX2" fmla="*/ 361950 w 361950"/>
                <a:gd name="connsiteY2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71438">
                  <a:moveTo>
                    <a:pt x="0" y="71438"/>
                  </a:moveTo>
                  <a:lnTo>
                    <a:pt x="0" y="0"/>
                  </a:lnTo>
                  <a:lnTo>
                    <a:pt x="361950" y="0"/>
                  </a:lnTo>
                </a:path>
              </a:pathLst>
            </a:cu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Freeform 94"/>
            <p:cNvSpPr/>
            <p:nvPr/>
          </p:nvSpPr>
          <p:spPr>
            <a:xfrm flipV="1">
              <a:off x="7371351" y="958846"/>
              <a:ext cx="361950" cy="71438"/>
            </a:xfrm>
            <a:custGeom>
              <a:avLst/>
              <a:gdLst>
                <a:gd name="connsiteX0" fmla="*/ 0 w 361950"/>
                <a:gd name="connsiteY0" fmla="*/ 71438 h 71438"/>
                <a:gd name="connsiteX1" fmla="*/ 0 w 361950"/>
                <a:gd name="connsiteY1" fmla="*/ 0 h 71438"/>
                <a:gd name="connsiteX2" fmla="*/ 361950 w 361950"/>
                <a:gd name="connsiteY2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71438">
                  <a:moveTo>
                    <a:pt x="0" y="71438"/>
                  </a:moveTo>
                  <a:lnTo>
                    <a:pt x="0" y="0"/>
                  </a:lnTo>
                  <a:lnTo>
                    <a:pt x="361950" y="0"/>
                  </a:lnTo>
                </a:path>
              </a:pathLst>
            </a:cu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6" name="Straight Connector 95"/>
            <p:cNvCxnSpPr>
              <a:stCxn id="89" idx="1"/>
            </p:cNvCxnSpPr>
            <p:nvPr/>
          </p:nvCxnSpPr>
          <p:spPr>
            <a:xfrm>
              <a:off x="7374504" y="942807"/>
              <a:ext cx="205037" cy="466"/>
            </a:xfrm>
            <a:prstGeom prst="line">
              <a:avLst/>
            </a:prstGeom>
            <a:ln w="19050">
              <a:solidFill>
                <a:srgbClr val="00B05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ectangle 96"/>
            <p:cNvSpPr/>
            <p:nvPr/>
          </p:nvSpPr>
          <p:spPr>
            <a:xfrm>
              <a:off x="7504484" y="908736"/>
              <a:ext cx="150114" cy="6814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8" name="Straight Connector 97"/>
            <p:cNvCxnSpPr/>
            <p:nvPr/>
          </p:nvCxnSpPr>
          <p:spPr>
            <a:xfrm>
              <a:off x="7645360" y="942807"/>
              <a:ext cx="396890" cy="0"/>
            </a:xfrm>
            <a:prstGeom prst="line">
              <a:avLst/>
            </a:prstGeom>
            <a:ln>
              <a:solidFill>
                <a:srgbClr val="CC99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8009941" y="2849619"/>
            <a:ext cx="1340232" cy="332524"/>
            <a:chOff x="8009941" y="2849619"/>
            <a:chExt cx="1340232" cy="332524"/>
          </a:xfrm>
        </p:grpSpPr>
        <p:sp>
          <p:nvSpPr>
            <p:cNvPr id="102" name="Rectangle 101"/>
            <p:cNvSpPr/>
            <p:nvPr/>
          </p:nvSpPr>
          <p:spPr>
            <a:xfrm>
              <a:off x="8623999" y="2849619"/>
              <a:ext cx="479115" cy="3024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8009941" y="2926568"/>
              <a:ext cx="1088426" cy="255575"/>
              <a:chOff x="3411945" y="1440065"/>
              <a:chExt cx="2232398" cy="522418"/>
            </a:xfrm>
          </p:grpSpPr>
          <p:pic>
            <p:nvPicPr>
              <p:cNvPr id="112" name="Picture 111"/>
              <p:cNvPicPr>
                <a:picLocks noChangeAspect="1"/>
              </p:cNvPicPr>
              <p:nvPr/>
            </p:nvPicPr>
            <p:blipFill rotWithShape="1">
              <a:blip r:embed="rId5"/>
              <a:srcRect l="9544" t="16828" r="21841" b="20672"/>
              <a:stretch/>
            </p:blipFill>
            <p:spPr>
              <a:xfrm flipH="1">
                <a:off x="3411945" y="1518699"/>
                <a:ext cx="2232398" cy="384678"/>
              </a:xfrm>
              <a:prstGeom prst="rect">
                <a:avLst/>
              </a:prstGeom>
            </p:spPr>
          </p:pic>
          <p:pic>
            <p:nvPicPr>
              <p:cNvPr id="113" name="Picture 11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6200000" flipH="1">
                <a:off x="5318568" y="1642175"/>
                <a:ext cx="522418" cy="118197"/>
              </a:xfrm>
              <a:prstGeom prst="rect">
                <a:avLst/>
              </a:prstGeom>
            </p:spPr>
          </p:pic>
        </p:grpSp>
        <p:sp>
          <p:nvSpPr>
            <p:cNvPr id="104" name="Rectangle 103"/>
            <p:cNvSpPr/>
            <p:nvPr/>
          </p:nvSpPr>
          <p:spPr>
            <a:xfrm>
              <a:off x="9095701" y="3011899"/>
              <a:ext cx="254472" cy="8758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878879" y="2974403"/>
            <a:ext cx="566439" cy="155693"/>
            <a:chOff x="9878879" y="3107755"/>
            <a:chExt cx="566439" cy="155693"/>
          </a:xfrm>
        </p:grpSpPr>
        <p:sp>
          <p:nvSpPr>
            <p:cNvPr id="105" name="Freeform 104"/>
            <p:cNvSpPr/>
            <p:nvPr/>
          </p:nvSpPr>
          <p:spPr>
            <a:xfrm>
              <a:off x="9878879" y="3107755"/>
              <a:ext cx="303439" cy="59890"/>
            </a:xfrm>
            <a:custGeom>
              <a:avLst/>
              <a:gdLst>
                <a:gd name="connsiteX0" fmla="*/ 0 w 361950"/>
                <a:gd name="connsiteY0" fmla="*/ 71438 h 71438"/>
                <a:gd name="connsiteX1" fmla="*/ 0 w 361950"/>
                <a:gd name="connsiteY1" fmla="*/ 0 h 71438"/>
                <a:gd name="connsiteX2" fmla="*/ 361950 w 361950"/>
                <a:gd name="connsiteY2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71438">
                  <a:moveTo>
                    <a:pt x="0" y="71438"/>
                  </a:moveTo>
                  <a:lnTo>
                    <a:pt x="0" y="0"/>
                  </a:lnTo>
                  <a:lnTo>
                    <a:pt x="361950" y="0"/>
                  </a:lnTo>
                </a:path>
              </a:pathLst>
            </a:cu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Freeform 105"/>
            <p:cNvSpPr/>
            <p:nvPr/>
          </p:nvSpPr>
          <p:spPr>
            <a:xfrm flipV="1">
              <a:off x="9878879" y="3203558"/>
              <a:ext cx="303439" cy="59890"/>
            </a:xfrm>
            <a:custGeom>
              <a:avLst/>
              <a:gdLst>
                <a:gd name="connsiteX0" fmla="*/ 0 w 361950"/>
                <a:gd name="connsiteY0" fmla="*/ 71438 h 71438"/>
                <a:gd name="connsiteX1" fmla="*/ 0 w 361950"/>
                <a:gd name="connsiteY1" fmla="*/ 0 h 71438"/>
                <a:gd name="connsiteX2" fmla="*/ 361950 w 361950"/>
                <a:gd name="connsiteY2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71438">
                  <a:moveTo>
                    <a:pt x="0" y="71438"/>
                  </a:moveTo>
                  <a:lnTo>
                    <a:pt x="0" y="0"/>
                  </a:lnTo>
                  <a:lnTo>
                    <a:pt x="361950" y="0"/>
                  </a:lnTo>
                </a:path>
              </a:pathLst>
            </a:cu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7" name="Straight Connector 106"/>
            <p:cNvCxnSpPr/>
            <p:nvPr/>
          </p:nvCxnSpPr>
          <p:spPr>
            <a:xfrm>
              <a:off x="9881523" y="3190112"/>
              <a:ext cx="171892" cy="391"/>
            </a:xfrm>
            <a:prstGeom prst="line">
              <a:avLst/>
            </a:prstGeom>
            <a:ln w="19050">
              <a:solidFill>
                <a:srgbClr val="00B05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ectangle 107"/>
            <p:cNvSpPr/>
            <p:nvPr/>
          </p:nvSpPr>
          <p:spPr>
            <a:xfrm>
              <a:off x="9990491" y="3161549"/>
              <a:ext cx="125847" cy="5712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9" name="Straight Connector 108"/>
            <p:cNvCxnSpPr/>
            <p:nvPr/>
          </p:nvCxnSpPr>
          <p:spPr>
            <a:xfrm>
              <a:off x="10112587" y="3190112"/>
              <a:ext cx="332731" cy="0"/>
            </a:xfrm>
            <a:prstGeom prst="line">
              <a:avLst/>
            </a:prstGeom>
            <a:ln>
              <a:solidFill>
                <a:srgbClr val="CC99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1" name="Freeform 110"/>
          <p:cNvSpPr/>
          <p:nvPr/>
        </p:nvSpPr>
        <p:spPr>
          <a:xfrm>
            <a:off x="9350824" y="3011067"/>
            <a:ext cx="533015" cy="227580"/>
          </a:xfrm>
          <a:custGeom>
            <a:avLst/>
            <a:gdLst>
              <a:gd name="connsiteX0" fmla="*/ 0 w 635794"/>
              <a:gd name="connsiteY0" fmla="*/ 100013 h 271463"/>
              <a:gd name="connsiteX1" fmla="*/ 80963 w 635794"/>
              <a:gd name="connsiteY1" fmla="*/ 95250 h 271463"/>
              <a:gd name="connsiteX2" fmla="*/ 166688 w 635794"/>
              <a:gd name="connsiteY2" fmla="*/ 102394 h 271463"/>
              <a:gd name="connsiteX3" fmla="*/ 245269 w 635794"/>
              <a:gd name="connsiteY3" fmla="*/ 154781 h 271463"/>
              <a:gd name="connsiteX4" fmla="*/ 264319 w 635794"/>
              <a:gd name="connsiteY4" fmla="*/ 166688 h 271463"/>
              <a:gd name="connsiteX5" fmla="*/ 273844 w 635794"/>
              <a:gd name="connsiteY5" fmla="*/ 171450 h 271463"/>
              <a:gd name="connsiteX6" fmla="*/ 352425 w 635794"/>
              <a:gd name="connsiteY6" fmla="*/ 223838 h 271463"/>
              <a:gd name="connsiteX7" fmla="*/ 376238 w 635794"/>
              <a:gd name="connsiteY7" fmla="*/ 238125 h 271463"/>
              <a:gd name="connsiteX8" fmla="*/ 478632 w 635794"/>
              <a:gd name="connsiteY8" fmla="*/ 271463 h 271463"/>
              <a:gd name="connsiteX9" fmla="*/ 616744 w 635794"/>
              <a:gd name="connsiteY9" fmla="*/ 266700 h 271463"/>
              <a:gd name="connsiteX10" fmla="*/ 635794 w 635794"/>
              <a:gd name="connsiteY10" fmla="*/ 269081 h 271463"/>
              <a:gd name="connsiteX11" fmla="*/ 635794 w 635794"/>
              <a:gd name="connsiteY11" fmla="*/ 185738 h 271463"/>
              <a:gd name="connsiteX12" fmla="*/ 535782 w 635794"/>
              <a:gd name="connsiteY12" fmla="*/ 192881 h 271463"/>
              <a:gd name="connsiteX13" fmla="*/ 476250 w 635794"/>
              <a:gd name="connsiteY13" fmla="*/ 188119 h 271463"/>
              <a:gd name="connsiteX14" fmla="*/ 450057 w 635794"/>
              <a:gd name="connsiteY14" fmla="*/ 176213 h 271463"/>
              <a:gd name="connsiteX15" fmla="*/ 392907 w 635794"/>
              <a:gd name="connsiteY15" fmla="*/ 145256 h 271463"/>
              <a:gd name="connsiteX16" fmla="*/ 366713 w 635794"/>
              <a:gd name="connsiteY16" fmla="*/ 128588 h 271463"/>
              <a:gd name="connsiteX17" fmla="*/ 354807 w 635794"/>
              <a:gd name="connsiteY17" fmla="*/ 121444 h 271463"/>
              <a:gd name="connsiteX18" fmla="*/ 276225 w 635794"/>
              <a:gd name="connsiteY18" fmla="*/ 69056 h 271463"/>
              <a:gd name="connsiteX19" fmla="*/ 183357 w 635794"/>
              <a:gd name="connsiteY19" fmla="*/ 14288 h 271463"/>
              <a:gd name="connsiteX20" fmla="*/ 161925 w 635794"/>
              <a:gd name="connsiteY20" fmla="*/ 14288 h 271463"/>
              <a:gd name="connsiteX21" fmla="*/ 59532 w 635794"/>
              <a:gd name="connsiteY21" fmla="*/ 0 h 271463"/>
              <a:gd name="connsiteX22" fmla="*/ 0 w 635794"/>
              <a:gd name="connsiteY22" fmla="*/ 0 h 271463"/>
              <a:gd name="connsiteX23" fmla="*/ 0 w 635794"/>
              <a:gd name="connsiteY23" fmla="*/ 100013 h 271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5794" h="271463">
                <a:moveTo>
                  <a:pt x="0" y="100013"/>
                </a:moveTo>
                <a:lnTo>
                  <a:pt x="80963" y="95250"/>
                </a:lnTo>
                <a:lnTo>
                  <a:pt x="166688" y="102394"/>
                </a:lnTo>
                <a:lnTo>
                  <a:pt x="245269" y="154781"/>
                </a:lnTo>
                <a:cubicBezTo>
                  <a:pt x="251619" y="158750"/>
                  <a:pt x="257851" y="162915"/>
                  <a:pt x="264319" y="166688"/>
                </a:cubicBezTo>
                <a:cubicBezTo>
                  <a:pt x="267385" y="168477"/>
                  <a:pt x="273844" y="171450"/>
                  <a:pt x="273844" y="171450"/>
                </a:cubicBezTo>
                <a:lnTo>
                  <a:pt x="352425" y="223838"/>
                </a:lnTo>
                <a:cubicBezTo>
                  <a:pt x="373483" y="234367"/>
                  <a:pt x="366454" y="228343"/>
                  <a:pt x="376238" y="238125"/>
                </a:cubicBezTo>
                <a:lnTo>
                  <a:pt x="478632" y="271463"/>
                </a:lnTo>
                <a:lnTo>
                  <a:pt x="616744" y="266700"/>
                </a:lnTo>
                <a:lnTo>
                  <a:pt x="635794" y="269081"/>
                </a:lnTo>
                <a:lnTo>
                  <a:pt x="635794" y="185738"/>
                </a:lnTo>
                <a:lnTo>
                  <a:pt x="535782" y="192881"/>
                </a:lnTo>
                <a:lnTo>
                  <a:pt x="476250" y="188119"/>
                </a:lnTo>
                <a:lnTo>
                  <a:pt x="450057" y="176213"/>
                </a:lnTo>
                <a:lnTo>
                  <a:pt x="392907" y="145256"/>
                </a:lnTo>
                <a:cubicBezTo>
                  <a:pt x="362815" y="123762"/>
                  <a:pt x="387822" y="140315"/>
                  <a:pt x="366713" y="128588"/>
                </a:cubicBezTo>
                <a:cubicBezTo>
                  <a:pt x="362667" y="126340"/>
                  <a:pt x="354807" y="121444"/>
                  <a:pt x="354807" y="121444"/>
                </a:cubicBezTo>
                <a:lnTo>
                  <a:pt x="276225" y="69056"/>
                </a:lnTo>
                <a:lnTo>
                  <a:pt x="183357" y="14288"/>
                </a:lnTo>
                <a:lnTo>
                  <a:pt x="161925" y="14288"/>
                </a:lnTo>
                <a:lnTo>
                  <a:pt x="59532" y="0"/>
                </a:lnTo>
                <a:lnTo>
                  <a:pt x="0" y="0"/>
                </a:lnTo>
                <a:lnTo>
                  <a:pt x="0" y="100013"/>
                </a:lnTo>
                <a:close/>
              </a:path>
            </a:pathLst>
          </a:custGeom>
          <a:pattFill prst="ltUpDiag">
            <a:fgClr>
              <a:schemeClr val="tx2"/>
            </a:fgClr>
            <a:bgClr>
              <a:schemeClr val="bg1"/>
            </a:bgClr>
          </a:pattFill>
          <a:ln w="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Down Arrow 113"/>
          <p:cNvSpPr/>
          <p:nvPr/>
        </p:nvSpPr>
        <p:spPr>
          <a:xfrm>
            <a:off x="10132552" y="2926567"/>
            <a:ext cx="149365" cy="117491"/>
          </a:xfrm>
          <a:prstGeom prst="down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5" name="Group 114"/>
          <p:cNvGrpSpPr/>
          <p:nvPr/>
        </p:nvGrpSpPr>
        <p:grpSpPr>
          <a:xfrm>
            <a:off x="10294110" y="452060"/>
            <a:ext cx="659338" cy="150841"/>
            <a:chOff x="9922337" y="1090316"/>
            <a:chExt cx="786475" cy="179927"/>
          </a:xfrm>
        </p:grpSpPr>
        <p:sp>
          <p:nvSpPr>
            <p:cNvPr id="116" name="Rectangle 115"/>
            <p:cNvSpPr/>
            <p:nvPr/>
          </p:nvSpPr>
          <p:spPr>
            <a:xfrm>
              <a:off x="10315575" y="1090316"/>
              <a:ext cx="76200" cy="179927"/>
            </a:xfrm>
            <a:prstGeom prst="rect">
              <a:avLst/>
            </a:prstGeom>
            <a:solidFill>
              <a:srgbClr val="EC52DA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8" name="Straight Connector 117"/>
            <p:cNvCxnSpPr/>
            <p:nvPr/>
          </p:nvCxnSpPr>
          <p:spPr>
            <a:xfrm>
              <a:off x="9922337" y="1190383"/>
              <a:ext cx="786475" cy="0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/>
          <p:cNvGrpSpPr/>
          <p:nvPr/>
        </p:nvGrpSpPr>
        <p:grpSpPr>
          <a:xfrm>
            <a:off x="10281917" y="1778496"/>
            <a:ext cx="659338" cy="150841"/>
            <a:chOff x="9922337" y="1090316"/>
            <a:chExt cx="786475" cy="179927"/>
          </a:xfrm>
        </p:grpSpPr>
        <p:sp>
          <p:nvSpPr>
            <p:cNvPr id="123" name="Rectangle 122"/>
            <p:cNvSpPr/>
            <p:nvPr/>
          </p:nvSpPr>
          <p:spPr>
            <a:xfrm>
              <a:off x="10315575" y="1090316"/>
              <a:ext cx="76200" cy="179927"/>
            </a:xfrm>
            <a:prstGeom prst="rect">
              <a:avLst/>
            </a:prstGeom>
            <a:solidFill>
              <a:srgbClr val="EC52DA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4" name="Straight Connector 123"/>
            <p:cNvCxnSpPr/>
            <p:nvPr/>
          </p:nvCxnSpPr>
          <p:spPr>
            <a:xfrm>
              <a:off x="9922337" y="1190383"/>
              <a:ext cx="786475" cy="0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/>
          <p:cNvGrpSpPr/>
          <p:nvPr/>
        </p:nvGrpSpPr>
        <p:grpSpPr>
          <a:xfrm>
            <a:off x="10258088" y="3119914"/>
            <a:ext cx="659338" cy="150841"/>
            <a:chOff x="9922337" y="1090316"/>
            <a:chExt cx="786475" cy="179927"/>
          </a:xfrm>
        </p:grpSpPr>
        <p:sp>
          <p:nvSpPr>
            <p:cNvPr id="126" name="Rectangle 125"/>
            <p:cNvSpPr/>
            <p:nvPr/>
          </p:nvSpPr>
          <p:spPr>
            <a:xfrm>
              <a:off x="10315575" y="1090316"/>
              <a:ext cx="76200" cy="179927"/>
            </a:xfrm>
            <a:prstGeom prst="rect">
              <a:avLst/>
            </a:prstGeom>
            <a:solidFill>
              <a:srgbClr val="EC52DA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0" name="Straight Connector 129"/>
            <p:cNvCxnSpPr/>
            <p:nvPr/>
          </p:nvCxnSpPr>
          <p:spPr>
            <a:xfrm>
              <a:off x="9922337" y="1190383"/>
              <a:ext cx="786475" cy="0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1" name="Rectangle 130"/>
          <p:cNvSpPr/>
          <p:nvPr/>
        </p:nvSpPr>
        <p:spPr>
          <a:xfrm>
            <a:off x="10060942" y="4408938"/>
            <a:ext cx="521318" cy="2436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2" name="Group 131"/>
          <p:cNvGrpSpPr/>
          <p:nvPr/>
        </p:nvGrpSpPr>
        <p:grpSpPr>
          <a:xfrm>
            <a:off x="8007769" y="4187514"/>
            <a:ext cx="2427710" cy="413829"/>
            <a:chOff x="7206870" y="3950184"/>
            <a:chExt cx="2895832" cy="493625"/>
          </a:xfrm>
        </p:grpSpPr>
        <p:sp>
          <p:nvSpPr>
            <p:cNvPr id="133" name="Rectangle 132"/>
            <p:cNvSpPr/>
            <p:nvPr/>
          </p:nvSpPr>
          <p:spPr>
            <a:xfrm>
              <a:off x="7930187" y="3950184"/>
              <a:ext cx="571500" cy="3608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4" name="Group 133"/>
            <p:cNvGrpSpPr/>
            <p:nvPr/>
          </p:nvGrpSpPr>
          <p:grpSpPr>
            <a:xfrm>
              <a:off x="7206870" y="4041970"/>
              <a:ext cx="1289156" cy="304856"/>
              <a:chOff x="3427671" y="1440065"/>
              <a:chExt cx="2216673" cy="522418"/>
            </a:xfrm>
          </p:grpSpPr>
          <p:pic>
            <p:nvPicPr>
              <p:cNvPr id="150" name="Picture 149"/>
              <p:cNvPicPr>
                <a:picLocks noChangeAspect="1"/>
              </p:cNvPicPr>
              <p:nvPr/>
            </p:nvPicPr>
            <p:blipFill rotWithShape="1">
              <a:blip r:embed="rId5"/>
              <a:srcRect l="9544" t="16828" r="21841" b="20672"/>
              <a:stretch/>
            </p:blipFill>
            <p:spPr>
              <a:xfrm flipH="1">
                <a:off x="3427671" y="1518699"/>
                <a:ext cx="2216673" cy="384678"/>
              </a:xfrm>
              <a:prstGeom prst="rect">
                <a:avLst/>
              </a:prstGeom>
            </p:spPr>
          </p:pic>
          <p:pic>
            <p:nvPicPr>
              <p:cNvPr id="151" name="Picture 15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6200000" flipH="1">
                <a:off x="5318568" y="1642175"/>
                <a:ext cx="522418" cy="118197"/>
              </a:xfrm>
              <a:prstGeom prst="rect">
                <a:avLst/>
              </a:prstGeom>
            </p:spPr>
          </p:pic>
        </p:grpSp>
        <p:sp>
          <p:nvSpPr>
            <p:cNvPr id="135" name="Rectangle 134"/>
            <p:cNvSpPr/>
            <p:nvPr/>
          </p:nvSpPr>
          <p:spPr>
            <a:xfrm>
              <a:off x="8492846" y="4143755"/>
              <a:ext cx="303540" cy="1044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Freeform 135"/>
            <p:cNvSpPr/>
            <p:nvPr/>
          </p:nvSpPr>
          <p:spPr>
            <a:xfrm>
              <a:off x="9427040" y="4258095"/>
              <a:ext cx="361950" cy="71438"/>
            </a:xfrm>
            <a:custGeom>
              <a:avLst/>
              <a:gdLst>
                <a:gd name="connsiteX0" fmla="*/ 0 w 361950"/>
                <a:gd name="connsiteY0" fmla="*/ 71438 h 71438"/>
                <a:gd name="connsiteX1" fmla="*/ 0 w 361950"/>
                <a:gd name="connsiteY1" fmla="*/ 0 h 71438"/>
                <a:gd name="connsiteX2" fmla="*/ 361950 w 361950"/>
                <a:gd name="connsiteY2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71438">
                  <a:moveTo>
                    <a:pt x="0" y="71438"/>
                  </a:moveTo>
                  <a:lnTo>
                    <a:pt x="0" y="0"/>
                  </a:lnTo>
                  <a:lnTo>
                    <a:pt x="361950" y="0"/>
                  </a:lnTo>
                </a:path>
              </a:pathLst>
            </a:cu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Freeform 143"/>
            <p:cNvSpPr/>
            <p:nvPr/>
          </p:nvSpPr>
          <p:spPr>
            <a:xfrm flipV="1">
              <a:off x="9427040" y="4372371"/>
              <a:ext cx="361950" cy="71438"/>
            </a:xfrm>
            <a:custGeom>
              <a:avLst/>
              <a:gdLst>
                <a:gd name="connsiteX0" fmla="*/ 0 w 361950"/>
                <a:gd name="connsiteY0" fmla="*/ 71438 h 71438"/>
                <a:gd name="connsiteX1" fmla="*/ 0 w 361950"/>
                <a:gd name="connsiteY1" fmla="*/ 0 h 71438"/>
                <a:gd name="connsiteX2" fmla="*/ 361950 w 361950"/>
                <a:gd name="connsiteY2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71438">
                  <a:moveTo>
                    <a:pt x="0" y="71438"/>
                  </a:moveTo>
                  <a:lnTo>
                    <a:pt x="0" y="0"/>
                  </a:lnTo>
                  <a:lnTo>
                    <a:pt x="361950" y="0"/>
                  </a:lnTo>
                </a:path>
              </a:pathLst>
            </a:cu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5" name="Straight Connector 144"/>
            <p:cNvCxnSpPr/>
            <p:nvPr/>
          </p:nvCxnSpPr>
          <p:spPr>
            <a:xfrm>
              <a:off x="9430193" y="4356332"/>
              <a:ext cx="205037" cy="466"/>
            </a:xfrm>
            <a:prstGeom prst="line">
              <a:avLst/>
            </a:prstGeom>
            <a:ln w="19050">
              <a:solidFill>
                <a:srgbClr val="00B05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Rectangle 145"/>
            <p:cNvSpPr/>
            <p:nvPr/>
          </p:nvSpPr>
          <p:spPr>
            <a:xfrm>
              <a:off x="9560173" y="4322261"/>
              <a:ext cx="150114" cy="6814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7" name="Straight Connector 146"/>
            <p:cNvCxnSpPr/>
            <p:nvPr/>
          </p:nvCxnSpPr>
          <p:spPr>
            <a:xfrm>
              <a:off x="9705812" y="4356332"/>
              <a:ext cx="396890" cy="0"/>
            </a:xfrm>
            <a:prstGeom prst="line">
              <a:avLst/>
            </a:prstGeom>
            <a:ln>
              <a:solidFill>
                <a:srgbClr val="CC99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Freeform 147"/>
            <p:cNvSpPr/>
            <p:nvPr/>
          </p:nvSpPr>
          <p:spPr>
            <a:xfrm>
              <a:off x="8791575" y="4182116"/>
              <a:ext cx="633413" cy="191486"/>
            </a:xfrm>
            <a:custGeom>
              <a:avLst/>
              <a:gdLst>
                <a:gd name="connsiteX0" fmla="*/ 0 w 633413"/>
                <a:gd name="connsiteY0" fmla="*/ 18409 h 191486"/>
                <a:gd name="connsiteX1" fmla="*/ 161925 w 633413"/>
                <a:gd name="connsiteY1" fmla="*/ 13647 h 191486"/>
                <a:gd name="connsiteX2" fmla="*/ 428625 w 633413"/>
                <a:gd name="connsiteY2" fmla="*/ 170809 h 191486"/>
                <a:gd name="connsiteX3" fmla="*/ 633413 w 633413"/>
                <a:gd name="connsiteY3" fmla="*/ 185097 h 191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3413" h="191486">
                  <a:moveTo>
                    <a:pt x="0" y="18409"/>
                  </a:moveTo>
                  <a:cubicBezTo>
                    <a:pt x="45244" y="3328"/>
                    <a:pt x="90488" y="-11753"/>
                    <a:pt x="161925" y="13647"/>
                  </a:cubicBezTo>
                  <a:cubicBezTo>
                    <a:pt x="233362" y="39047"/>
                    <a:pt x="350044" y="142234"/>
                    <a:pt x="428625" y="170809"/>
                  </a:cubicBezTo>
                  <a:cubicBezTo>
                    <a:pt x="507206" y="199384"/>
                    <a:pt x="570309" y="192240"/>
                    <a:pt x="633413" y="185097"/>
                  </a:cubicBezTo>
                </a:path>
              </a:pathLst>
            </a:custGeom>
            <a:noFill/>
            <a:ln w="79375">
              <a:solidFill>
                <a:schemeClr val="accent1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" name="Freeform 148"/>
            <p:cNvSpPr/>
            <p:nvPr/>
          </p:nvSpPr>
          <p:spPr>
            <a:xfrm>
              <a:off x="8793956" y="4143375"/>
              <a:ext cx="635794" cy="271463"/>
            </a:xfrm>
            <a:custGeom>
              <a:avLst/>
              <a:gdLst>
                <a:gd name="connsiteX0" fmla="*/ 0 w 635794"/>
                <a:gd name="connsiteY0" fmla="*/ 100013 h 271463"/>
                <a:gd name="connsiteX1" fmla="*/ 80963 w 635794"/>
                <a:gd name="connsiteY1" fmla="*/ 95250 h 271463"/>
                <a:gd name="connsiteX2" fmla="*/ 166688 w 635794"/>
                <a:gd name="connsiteY2" fmla="*/ 102394 h 271463"/>
                <a:gd name="connsiteX3" fmla="*/ 245269 w 635794"/>
                <a:gd name="connsiteY3" fmla="*/ 154781 h 271463"/>
                <a:gd name="connsiteX4" fmla="*/ 264319 w 635794"/>
                <a:gd name="connsiteY4" fmla="*/ 166688 h 271463"/>
                <a:gd name="connsiteX5" fmla="*/ 273844 w 635794"/>
                <a:gd name="connsiteY5" fmla="*/ 171450 h 271463"/>
                <a:gd name="connsiteX6" fmla="*/ 352425 w 635794"/>
                <a:gd name="connsiteY6" fmla="*/ 223838 h 271463"/>
                <a:gd name="connsiteX7" fmla="*/ 376238 w 635794"/>
                <a:gd name="connsiteY7" fmla="*/ 238125 h 271463"/>
                <a:gd name="connsiteX8" fmla="*/ 478632 w 635794"/>
                <a:gd name="connsiteY8" fmla="*/ 271463 h 271463"/>
                <a:gd name="connsiteX9" fmla="*/ 616744 w 635794"/>
                <a:gd name="connsiteY9" fmla="*/ 266700 h 271463"/>
                <a:gd name="connsiteX10" fmla="*/ 635794 w 635794"/>
                <a:gd name="connsiteY10" fmla="*/ 269081 h 271463"/>
                <a:gd name="connsiteX11" fmla="*/ 635794 w 635794"/>
                <a:gd name="connsiteY11" fmla="*/ 185738 h 271463"/>
                <a:gd name="connsiteX12" fmla="*/ 535782 w 635794"/>
                <a:gd name="connsiteY12" fmla="*/ 192881 h 271463"/>
                <a:gd name="connsiteX13" fmla="*/ 476250 w 635794"/>
                <a:gd name="connsiteY13" fmla="*/ 188119 h 271463"/>
                <a:gd name="connsiteX14" fmla="*/ 450057 w 635794"/>
                <a:gd name="connsiteY14" fmla="*/ 176213 h 271463"/>
                <a:gd name="connsiteX15" fmla="*/ 392907 w 635794"/>
                <a:gd name="connsiteY15" fmla="*/ 145256 h 271463"/>
                <a:gd name="connsiteX16" fmla="*/ 366713 w 635794"/>
                <a:gd name="connsiteY16" fmla="*/ 128588 h 271463"/>
                <a:gd name="connsiteX17" fmla="*/ 354807 w 635794"/>
                <a:gd name="connsiteY17" fmla="*/ 121444 h 271463"/>
                <a:gd name="connsiteX18" fmla="*/ 276225 w 635794"/>
                <a:gd name="connsiteY18" fmla="*/ 69056 h 271463"/>
                <a:gd name="connsiteX19" fmla="*/ 183357 w 635794"/>
                <a:gd name="connsiteY19" fmla="*/ 14288 h 271463"/>
                <a:gd name="connsiteX20" fmla="*/ 161925 w 635794"/>
                <a:gd name="connsiteY20" fmla="*/ 14288 h 271463"/>
                <a:gd name="connsiteX21" fmla="*/ 59532 w 635794"/>
                <a:gd name="connsiteY21" fmla="*/ 0 h 271463"/>
                <a:gd name="connsiteX22" fmla="*/ 0 w 635794"/>
                <a:gd name="connsiteY22" fmla="*/ 0 h 271463"/>
                <a:gd name="connsiteX23" fmla="*/ 0 w 635794"/>
                <a:gd name="connsiteY23" fmla="*/ 100013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35794" h="271463">
                  <a:moveTo>
                    <a:pt x="0" y="100013"/>
                  </a:moveTo>
                  <a:lnTo>
                    <a:pt x="80963" y="95250"/>
                  </a:lnTo>
                  <a:lnTo>
                    <a:pt x="166688" y="102394"/>
                  </a:lnTo>
                  <a:lnTo>
                    <a:pt x="245269" y="154781"/>
                  </a:lnTo>
                  <a:cubicBezTo>
                    <a:pt x="251619" y="158750"/>
                    <a:pt x="257851" y="162915"/>
                    <a:pt x="264319" y="166688"/>
                  </a:cubicBezTo>
                  <a:cubicBezTo>
                    <a:pt x="267385" y="168477"/>
                    <a:pt x="273844" y="171450"/>
                    <a:pt x="273844" y="171450"/>
                  </a:cubicBezTo>
                  <a:lnTo>
                    <a:pt x="352425" y="223838"/>
                  </a:lnTo>
                  <a:cubicBezTo>
                    <a:pt x="373483" y="234367"/>
                    <a:pt x="366454" y="228343"/>
                    <a:pt x="376238" y="238125"/>
                  </a:cubicBezTo>
                  <a:lnTo>
                    <a:pt x="478632" y="271463"/>
                  </a:lnTo>
                  <a:lnTo>
                    <a:pt x="616744" y="266700"/>
                  </a:lnTo>
                  <a:lnTo>
                    <a:pt x="635794" y="269081"/>
                  </a:lnTo>
                  <a:lnTo>
                    <a:pt x="635794" y="185738"/>
                  </a:lnTo>
                  <a:lnTo>
                    <a:pt x="535782" y="192881"/>
                  </a:lnTo>
                  <a:lnTo>
                    <a:pt x="476250" y="188119"/>
                  </a:lnTo>
                  <a:lnTo>
                    <a:pt x="450057" y="176213"/>
                  </a:lnTo>
                  <a:lnTo>
                    <a:pt x="392907" y="145256"/>
                  </a:lnTo>
                  <a:cubicBezTo>
                    <a:pt x="362815" y="123762"/>
                    <a:pt x="387822" y="140315"/>
                    <a:pt x="366713" y="128588"/>
                  </a:cubicBezTo>
                  <a:cubicBezTo>
                    <a:pt x="362667" y="126340"/>
                    <a:pt x="354807" y="121444"/>
                    <a:pt x="354807" y="121444"/>
                  </a:cubicBezTo>
                  <a:lnTo>
                    <a:pt x="276225" y="69056"/>
                  </a:lnTo>
                  <a:lnTo>
                    <a:pt x="183357" y="14288"/>
                  </a:lnTo>
                  <a:lnTo>
                    <a:pt x="161925" y="14288"/>
                  </a:lnTo>
                  <a:lnTo>
                    <a:pt x="59532" y="0"/>
                  </a:lnTo>
                  <a:lnTo>
                    <a:pt x="0" y="0"/>
                  </a:lnTo>
                  <a:lnTo>
                    <a:pt x="0" y="100013"/>
                  </a:lnTo>
                  <a:close/>
                </a:path>
              </a:pathLst>
            </a:custGeom>
            <a:pattFill prst="ltUpDiag">
              <a:fgClr>
                <a:schemeClr val="tx2"/>
              </a:fgClr>
              <a:bgClr>
                <a:schemeClr val="bg1"/>
              </a:bgClr>
            </a:pattFill>
            <a:ln w="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10258088" y="4456000"/>
            <a:ext cx="659338" cy="150841"/>
            <a:chOff x="9922337" y="1090316"/>
            <a:chExt cx="786475" cy="179927"/>
          </a:xfrm>
        </p:grpSpPr>
        <p:sp>
          <p:nvSpPr>
            <p:cNvPr id="153" name="Rectangle 152"/>
            <p:cNvSpPr/>
            <p:nvPr/>
          </p:nvSpPr>
          <p:spPr>
            <a:xfrm>
              <a:off x="10315575" y="1090316"/>
              <a:ext cx="76200" cy="179927"/>
            </a:xfrm>
            <a:prstGeom prst="rect">
              <a:avLst/>
            </a:prstGeom>
            <a:solidFill>
              <a:srgbClr val="EC52DA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4" name="Straight Connector 153"/>
            <p:cNvCxnSpPr/>
            <p:nvPr/>
          </p:nvCxnSpPr>
          <p:spPr>
            <a:xfrm>
              <a:off x="9922337" y="1190383"/>
              <a:ext cx="786475" cy="0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5" name="Down Arrow 154"/>
          <p:cNvSpPr/>
          <p:nvPr/>
        </p:nvSpPr>
        <p:spPr>
          <a:xfrm rot="5400000">
            <a:off x="10027638" y="4242872"/>
            <a:ext cx="149365" cy="117491"/>
          </a:xfrm>
          <a:prstGeom prst="down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6" name="Group 155"/>
          <p:cNvGrpSpPr/>
          <p:nvPr/>
        </p:nvGrpSpPr>
        <p:grpSpPr>
          <a:xfrm>
            <a:off x="10258088" y="5886956"/>
            <a:ext cx="659338" cy="150841"/>
            <a:chOff x="9922337" y="1090316"/>
            <a:chExt cx="786475" cy="179927"/>
          </a:xfrm>
        </p:grpSpPr>
        <p:sp>
          <p:nvSpPr>
            <p:cNvPr id="157" name="Rectangle 156"/>
            <p:cNvSpPr/>
            <p:nvPr/>
          </p:nvSpPr>
          <p:spPr>
            <a:xfrm>
              <a:off x="10315575" y="1090316"/>
              <a:ext cx="76200" cy="179927"/>
            </a:xfrm>
            <a:prstGeom prst="rect">
              <a:avLst/>
            </a:prstGeom>
            <a:solidFill>
              <a:srgbClr val="EC52DA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8" name="Straight Connector 157"/>
            <p:cNvCxnSpPr/>
            <p:nvPr/>
          </p:nvCxnSpPr>
          <p:spPr>
            <a:xfrm>
              <a:off x="9922337" y="1190383"/>
              <a:ext cx="786475" cy="0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8007769" y="5618470"/>
            <a:ext cx="2574491" cy="465035"/>
            <a:chOff x="8007769" y="5618470"/>
            <a:chExt cx="2574491" cy="465035"/>
          </a:xfrm>
        </p:grpSpPr>
        <p:sp>
          <p:nvSpPr>
            <p:cNvPr id="160" name="Rectangle 159"/>
            <p:cNvSpPr/>
            <p:nvPr/>
          </p:nvSpPr>
          <p:spPr>
            <a:xfrm>
              <a:off x="10060942" y="5839894"/>
              <a:ext cx="521318" cy="2436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1" name="Group 160"/>
            <p:cNvGrpSpPr/>
            <p:nvPr/>
          </p:nvGrpSpPr>
          <p:grpSpPr>
            <a:xfrm>
              <a:off x="8007769" y="5618470"/>
              <a:ext cx="2427709" cy="413829"/>
              <a:chOff x="7206870" y="3950184"/>
              <a:chExt cx="2895832" cy="493625"/>
            </a:xfrm>
          </p:grpSpPr>
          <p:sp>
            <p:nvSpPr>
              <p:cNvPr id="187" name="Rectangle 186"/>
              <p:cNvSpPr/>
              <p:nvPr/>
            </p:nvSpPr>
            <p:spPr>
              <a:xfrm>
                <a:off x="7930187" y="3950184"/>
                <a:ext cx="571500" cy="3608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88" name="Group 187"/>
              <p:cNvGrpSpPr/>
              <p:nvPr/>
            </p:nvGrpSpPr>
            <p:grpSpPr>
              <a:xfrm>
                <a:off x="7206870" y="4041970"/>
                <a:ext cx="1289156" cy="304856"/>
                <a:chOff x="3427671" y="1440065"/>
                <a:chExt cx="2216673" cy="522418"/>
              </a:xfrm>
            </p:grpSpPr>
            <p:pic>
              <p:nvPicPr>
                <p:cNvPr id="201" name="Picture 200"/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9544" t="16828" r="21841" b="20672"/>
                <a:stretch/>
              </p:blipFill>
              <p:spPr>
                <a:xfrm flipH="1">
                  <a:off x="3427671" y="1518699"/>
                  <a:ext cx="2216673" cy="384678"/>
                </a:xfrm>
                <a:prstGeom prst="rect">
                  <a:avLst/>
                </a:prstGeom>
              </p:spPr>
            </p:pic>
            <p:pic>
              <p:nvPicPr>
                <p:cNvPr id="202" name="Picture 201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 rot="16200000" flipH="1">
                  <a:off x="5318568" y="1642175"/>
                  <a:ext cx="522418" cy="118197"/>
                </a:xfrm>
                <a:prstGeom prst="rect">
                  <a:avLst/>
                </a:prstGeom>
              </p:spPr>
            </p:pic>
          </p:grpSp>
          <p:sp>
            <p:nvSpPr>
              <p:cNvPr id="189" name="Rectangle 188"/>
              <p:cNvSpPr/>
              <p:nvPr/>
            </p:nvSpPr>
            <p:spPr>
              <a:xfrm>
                <a:off x="8492846" y="4143755"/>
                <a:ext cx="303540" cy="10447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" name="Freeform 190"/>
              <p:cNvSpPr/>
              <p:nvPr/>
            </p:nvSpPr>
            <p:spPr>
              <a:xfrm>
                <a:off x="9427040" y="4258095"/>
                <a:ext cx="361950" cy="71438"/>
              </a:xfrm>
              <a:custGeom>
                <a:avLst/>
                <a:gdLst>
                  <a:gd name="connsiteX0" fmla="*/ 0 w 361950"/>
                  <a:gd name="connsiteY0" fmla="*/ 71438 h 71438"/>
                  <a:gd name="connsiteX1" fmla="*/ 0 w 361950"/>
                  <a:gd name="connsiteY1" fmla="*/ 0 h 71438"/>
                  <a:gd name="connsiteX2" fmla="*/ 361950 w 361950"/>
                  <a:gd name="connsiteY2" fmla="*/ 0 h 7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1950" h="71438">
                    <a:moveTo>
                      <a:pt x="0" y="71438"/>
                    </a:moveTo>
                    <a:lnTo>
                      <a:pt x="0" y="0"/>
                    </a:lnTo>
                    <a:lnTo>
                      <a:pt x="361950" y="0"/>
                    </a:ln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Freeform 191"/>
              <p:cNvSpPr/>
              <p:nvPr/>
            </p:nvSpPr>
            <p:spPr>
              <a:xfrm flipV="1">
                <a:off x="9427040" y="4372371"/>
                <a:ext cx="361950" cy="71438"/>
              </a:xfrm>
              <a:custGeom>
                <a:avLst/>
                <a:gdLst>
                  <a:gd name="connsiteX0" fmla="*/ 0 w 361950"/>
                  <a:gd name="connsiteY0" fmla="*/ 71438 h 71438"/>
                  <a:gd name="connsiteX1" fmla="*/ 0 w 361950"/>
                  <a:gd name="connsiteY1" fmla="*/ 0 h 71438"/>
                  <a:gd name="connsiteX2" fmla="*/ 361950 w 361950"/>
                  <a:gd name="connsiteY2" fmla="*/ 0 h 7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1950" h="71438">
                    <a:moveTo>
                      <a:pt x="0" y="71438"/>
                    </a:moveTo>
                    <a:lnTo>
                      <a:pt x="0" y="0"/>
                    </a:lnTo>
                    <a:lnTo>
                      <a:pt x="361950" y="0"/>
                    </a:ln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3" name="Straight Connector 192"/>
              <p:cNvCxnSpPr/>
              <p:nvPr/>
            </p:nvCxnSpPr>
            <p:spPr>
              <a:xfrm>
                <a:off x="9430193" y="4356332"/>
                <a:ext cx="205037" cy="466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4" name="Rectangle 193"/>
              <p:cNvSpPr/>
              <p:nvPr/>
            </p:nvSpPr>
            <p:spPr>
              <a:xfrm>
                <a:off x="9560173" y="4322261"/>
                <a:ext cx="150114" cy="68142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5" name="Straight Connector 194"/>
              <p:cNvCxnSpPr/>
              <p:nvPr/>
            </p:nvCxnSpPr>
            <p:spPr>
              <a:xfrm>
                <a:off x="9705812" y="4356332"/>
                <a:ext cx="396890" cy="0"/>
              </a:xfrm>
              <a:prstGeom prst="line">
                <a:avLst/>
              </a:prstGeom>
              <a:ln>
                <a:solidFill>
                  <a:srgbClr val="CC99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Freeform 198"/>
              <p:cNvSpPr/>
              <p:nvPr/>
            </p:nvSpPr>
            <p:spPr>
              <a:xfrm>
                <a:off x="8791575" y="4182116"/>
                <a:ext cx="633413" cy="191486"/>
              </a:xfrm>
              <a:custGeom>
                <a:avLst/>
                <a:gdLst>
                  <a:gd name="connsiteX0" fmla="*/ 0 w 633413"/>
                  <a:gd name="connsiteY0" fmla="*/ 18409 h 191486"/>
                  <a:gd name="connsiteX1" fmla="*/ 161925 w 633413"/>
                  <a:gd name="connsiteY1" fmla="*/ 13647 h 191486"/>
                  <a:gd name="connsiteX2" fmla="*/ 428625 w 633413"/>
                  <a:gd name="connsiteY2" fmla="*/ 170809 h 191486"/>
                  <a:gd name="connsiteX3" fmla="*/ 633413 w 633413"/>
                  <a:gd name="connsiteY3" fmla="*/ 185097 h 191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3413" h="191486">
                    <a:moveTo>
                      <a:pt x="0" y="18409"/>
                    </a:moveTo>
                    <a:cubicBezTo>
                      <a:pt x="45244" y="3328"/>
                      <a:pt x="90488" y="-11753"/>
                      <a:pt x="161925" y="13647"/>
                    </a:cubicBezTo>
                    <a:cubicBezTo>
                      <a:pt x="233362" y="39047"/>
                      <a:pt x="350044" y="142234"/>
                      <a:pt x="428625" y="170809"/>
                    </a:cubicBezTo>
                    <a:cubicBezTo>
                      <a:pt x="507206" y="199384"/>
                      <a:pt x="570309" y="192240"/>
                      <a:pt x="633413" y="185097"/>
                    </a:cubicBezTo>
                  </a:path>
                </a:pathLst>
              </a:custGeom>
              <a:noFill/>
              <a:ln w="79375">
                <a:solidFill>
                  <a:schemeClr val="accent1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Freeform 199"/>
              <p:cNvSpPr/>
              <p:nvPr/>
            </p:nvSpPr>
            <p:spPr>
              <a:xfrm>
                <a:off x="8793956" y="4143375"/>
                <a:ext cx="635794" cy="271463"/>
              </a:xfrm>
              <a:custGeom>
                <a:avLst/>
                <a:gdLst>
                  <a:gd name="connsiteX0" fmla="*/ 0 w 635794"/>
                  <a:gd name="connsiteY0" fmla="*/ 100013 h 271463"/>
                  <a:gd name="connsiteX1" fmla="*/ 80963 w 635794"/>
                  <a:gd name="connsiteY1" fmla="*/ 95250 h 271463"/>
                  <a:gd name="connsiteX2" fmla="*/ 166688 w 635794"/>
                  <a:gd name="connsiteY2" fmla="*/ 102394 h 271463"/>
                  <a:gd name="connsiteX3" fmla="*/ 245269 w 635794"/>
                  <a:gd name="connsiteY3" fmla="*/ 154781 h 271463"/>
                  <a:gd name="connsiteX4" fmla="*/ 264319 w 635794"/>
                  <a:gd name="connsiteY4" fmla="*/ 166688 h 271463"/>
                  <a:gd name="connsiteX5" fmla="*/ 273844 w 635794"/>
                  <a:gd name="connsiteY5" fmla="*/ 171450 h 271463"/>
                  <a:gd name="connsiteX6" fmla="*/ 352425 w 635794"/>
                  <a:gd name="connsiteY6" fmla="*/ 223838 h 271463"/>
                  <a:gd name="connsiteX7" fmla="*/ 376238 w 635794"/>
                  <a:gd name="connsiteY7" fmla="*/ 238125 h 271463"/>
                  <a:gd name="connsiteX8" fmla="*/ 478632 w 635794"/>
                  <a:gd name="connsiteY8" fmla="*/ 271463 h 271463"/>
                  <a:gd name="connsiteX9" fmla="*/ 616744 w 635794"/>
                  <a:gd name="connsiteY9" fmla="*/ 266700 h 271463"/>
                  <a:gd name="connsiteX10" fmla="*/ 635794 w 635794"/>
                  <a:gd name="connsiteY10" fmla="*/ 269081 h 271463"/>
                  <a:gd name="connsiteX11" fmla="*/ 635794 w 635794"/>
                  <a:gd name="connsiteY11" fmla="*/ 185738 h 271463"/>
                  <a:gd name="connsiteX12" fmla="*/ 535782 w 635794"/>
                  <a:gd name="connsiteY12" fmla="*/ 192881 h 271463"/>
                  <a:gd name="connsiteX13" fmla="*/ 476250 w 635794"/>
                  <a:gd name="connsiteY13" fmla="*/ 188119 h 271463"/>
                  <a:gd name="connsiteX14" fmla="*/ 450057 w 635794"/>
                  <a:gd name="connsiteY14" fmla="*/ 176213 h 271463"/>
                  <a:gd name="connsiteX15" fmla="*/ 392907 w 635794"/>
                  <a:gd name="connsiteY15" fmla="*/ 145256 h 271463"/>
                  <a:gd name="connsiteX16" fmla="*/ 366713 w 635794"/>
                  <a:gd name="connsiteY16" fmla="*/ 128588 h 271463"/>
                  <a:gd name="connsiteX17" fmla="*/ 354807 w 635794"/>
                  <a:gd name="connsiteY17" fmla="*/ 121444 h 271463"/>
                  <a:gd name="connsiteX18" fmla="*/ 276225 w 635794"/>
                  <a:gd name="connsiteY18" fmla="*/ 69056 h 271463"/>
                  <a:gd name="connsiteX19" fmla="*/ 183357 w 635794"/>
                  <a:gd name="connsiteY19" fmla="*/ 14288 h 271463"/>
                  <a:gd name="connsiteX20" fmla="*/ 161925 w 635794"/>
                  <a:gd name="connsiteY20" fmla="*/ 14288 h 271463"/>
                  <a:gd name="connsiteX21" fmla="*/ 59532 w 635794"/>
                  <a:gd name="connsiteY21" fmla="*/ 0 h 271463"/>
                  <a:gd name="connsiteX22" fmla="*/ 0 w 635794"/>
                  <a:gd name="connsiteY22" fmla="*/ 0 h 271463"/>
                  <a:gd name="connsiteX23" fmla="*/ 0 w 635794"/>
                  <a:gd name="connsiteY23" fmla="*/ 100013 h 271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35794" h="271463">
                    <a:moveTo>
                      <a:pt x="0" y="100013"/>
                    </a:moveTo>
                    <a:lnTo>
                      <a:pt x="80963" y="95250"/>
                    </a:lnTo>
                    <a:lnTo>
                      <a:pt x="166688" y="102394"/>
                    </a:lnTo>
                    <a:lnTo>
                      <a:pt x="245269" y="154781"/>
                    </a:lnTo>
                    <a:cubicBezTo>
                      <a:pt x="251619" y="158750"/>
                      <a:pt x="257851" y="162915"/>
                      <a:pt x="264319" y="166688"/>
                    </a:cubicBezTo>
                    <a:cubicBezTo>
                      <a:pt x="267385" y="168477"/>
                      <a:pt x="273844" y="171450"/>
                      <a:pt x="273844" y="171450"/>
                    </a:cubicBezTo>
                    <a:lnTo>
                      <a:pt x="352425" y="223838"/>
                    </a:lnTo>
                    <a:cubicBezTo>
                      <a:pt x="373483" y="234367"/>
                      <a:pt x="366454" y="228343"/>
                      <a:pt x="376238" y="238125"/>
                    </a:cubicBezTo>
                    <a:lnTo>
                      <a:pt x="478632" y="271463"/>
                    </a:lnTo>
                    <a:lnTo>
                      <a:pt x="616744" y="266700"/>
                    </a:lnTo>
                    <a:lnTo>
                      <a:pt x="635794" y="269081"/>
                    </a:lnTo>
                    <a:lnTo>
                      <a:pt x="635794" y="185738"/>
                    </a:lnTo>
                    <a:lnTo>
                      <a:pt x="535782" y="192881"/>
                    </a:lnTo>
                    <a:lnTo>
                      <a:pt x="476250" y="188119"/>
                    </a:lnTo>
                    <a:lnTo>
                      <a:pt x="450057" y="176213"/>
                    </a:lnTo>
                    <a:lnTo>
                      <a:pt x="392907" y="145256"/>
                    </a:lnTo>
                    <a:cubicBezTo>
                      <a:pt x="362815" y="123762"/>
                      <a:pt x="387822" y="140315"/>
                      <a:pt x="366713" y="128588"/>
                    </a:cubicBezTo>
                    <a:cubicBezTo>
                      <a:pt x="362667" y="126340"/>
                      <a:pt x="354807" y="121444"/>
                      <a:pt x="354807" y="121444"/>
                    </a:cubicBezTo>
                    <a:lnTo>
                      <a:pt x="276225" y="69056"/>
                    </a:lnTo>
                    <a:lnTo>
                      <a:pt x="183357" y="14288"/>
                    </a:lnTo>
                    <a:lnTo>
                      <a:pt x="161925" y="14288"/>
                    </a:lnTo>
                    <a:lnTo>
                      <a:pt x="59532" y="0"/>
                    </a:lnTo>
                    <a:lnTo>
                      <a:pt x="0" y="0"/>
                    </a:lnTo>
                    <a:lnTo>
                      <a:pt x="0" y="100013"/>
                    </a:lnTo>
                    <a:close/>
                  </a:path>
                </a:pathLst>
              </a:custGeom>
              <a:pattFill prst="ltUpDiag">
                <a:fgClr>
                  <a:schemeClr val="tx2"/>
                </a:fgClr>
                <a:bgClr>
                  <a:schemeClr val="bg1"/>
                </a:bgClr>
              </a:pattFill>
              <a:ln w="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62" name="Rectangle 161"/>
          <p:cNvSpPr/>
          <p:nvPr/>
        </p:nvSpPr>
        <p:spPr>
          <a:xfrm>
            <a:off x="10285164" y="5930399"/>
            <a:ext cx="125847" cy="5712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3" name="Straight Connector 162"/>
          <p:cNvCxnSpPr/>
          <p:nvPr/>
        </p:nvCxnSpPr>
        <p:spPr>
          <a:xfrm>
            <a:off x="10117758" y="5839894"/>
            <a:ext cx="46450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>
            <a:off x="10112587" y="6083046"/>
            <a:ext cx="46967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6" name="Right Arrow 185"/>
          <p:cNvSpPr/>
          <p:nvPr/>
        </p:nvSpPr>
        <p:spPr>
          <a:xfrm>
            <a:off x="10321601" y="5733888"/>
            <a:ext cx="89411" cy="7902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3" name="TextBox 202"/>
          <p:cNvSpPr txBox="1"/>
          <p:nvPr/>
        </p:nvSpPr>
        <p:spPr>
          <a:xfrm>
            <a:off x="5193409" y="5610636"/>
            <a:ext cx="985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solidFill>
                  <a:schemeClr val="accent1">
                    <a:lumMod val="75000"/>
                  </a:schemeClr>
                </a:solidFill>
              </a:rPr>
              <a:t>Rigid protective sleeve</a:t>
            </a:r>
          </a:p>
        </p:txBody>
      </p:sp>
      <p:grpSp>
        <p:nvGrpSpPr>
          <p:cNvPr id="204" name="Group 203"/>
          <p:cNvGrpSpPr/>
          <p:nvPr/>
        </p:nvGrpSpPr>
        <p:grpSpPr>
          <a:xfrm>
            <a:off x="2372045" y="5894221"/>
            <a:ext cx="4260544" cy="573623"/>
            <a:chOff x="5806530" y="790379"/>
            <a:chExt cx="2264298" cy="304856"/>
          </a:xfrm>
        </p:grpSpPr>
        <p:grpSp>
          <p:nvGrpSpPr>
            <p:cNvPr id="205" name="Group 204"/>
            <p:cNvGrpSpPr/>
            <p:nvPr/>
          </p:nvGrpSpPr>
          <p:grpSpPr>
            <a:xfrm>
              <a:off x="5806530" y="790379"/>
              <a:ext cx="633807" cy="304856"/>
              <a:chOff x="4554528" y="1440065"/>
              <a:chExt cx="1089816" cy="522418"/>
            </a:xfrm>
          </p:grpSpPr>
          <p:pic>
            <p:nvPicPr>
              <p:cNvPr id="213" name="Picture 212"/>
              <p:cNvPicPr>
                <a:picLocks noChangeAspect="1"/>
              </p:cNvPicPr>
              <p:nvPr/>
            </p:nvPicPr>
            <p:blipFill rotWithShape="1">
              <a:blip r:embed="rId5"/>
              <a:srcRect l="9544" t="16828" r="21841" b="20672"/>
              <a:stretch/>
            </p:blipFill>
            <p:spPr>
              <a:xfrm flipH="1">
                <a:off x="4554528" y="1518699"/>
                <a:ext cx="1089816" cy="384677"/>
              </a:xfrm>
              <a:prstGeom prst="rect">
                <a:avLst/>
              </a:prstGeom>
            </p:spPr>
          </p:pic>
          <p:pic>
            <p:nvPicPr>
              <p:cNvPr id="214" name="Picture 21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6200000" flipH="1">
                <a:off x="5318568" y="1642175"/>
                <a:ext cx="522418" cy="118197"/>
              </a:xfrm>
              <a:prstGeom prst="rect">
                <a:avLst/>
              </a:prstGeom>
            </p:spPr>
          </p:pic>
        </p:grpSp>
        <p:pic>
          <p:nvPicPr>
            <p:cNvPr id="206" name="Picture 205"/>
            <p:cNvPicPr>
              <a:picLocks noChangeAspect="1"/>
            </p:cNvPicPr>
            <p:nvPr/>
          </p:nvPicPr>
          <p:blipFill rotWithShape="1"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9544" t="16828" r="21841" b="20672"/>
            <a:stretch/>
          </p:blipFill>
          <p:spPr>
            <a:xfrm flipH="1">
              <a:off x="6740697" y="884285"/>
              <a:ext cx="633807" cy="117044"/>
            </a:xfrm>
            <a:prstGeom prst="rect">
              <a:avLst/>
            </a:prstGeom>
          </p:spPr>
        </p:pic>
        <p:sp>
          <p:nvSpPr>
            <p:cNvPr id="207" name="Rectangle 206"/>
            <p:cNvSpPr/>
            <p:nvPr/>
          </p:nvSpPr>
          <p:spPr>
            <a:xfrm>
              <a:off x="6437157" y="892164"/>
              <a:ext cx="303540" cy="1044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8" name="Freeform 207"/>
            <p:cNvSpPr/>
            <p:nvPr/>
          </p:nvSpPr>
          <p:spPr>
            <a:xfrm>
              <a:off x="7371351" y="844570"/>
              <a:ext cx="361950" cy="71438"/>
            </a:xfrm>
            <a:custGeom>
              <a:avLst/>
              <a:gdLst>
                <a:gd name="connsiteX0" fmla="*/ 0 w 361950"/>
                <a:gd name="connsiteY0" fmla="*/ 71438 h 71438"/>
                <a:gd name="connsiteX1" fmla="*/ 0 w 361950"/>
                <a:gd name="connsiteY1" fmla="*/ 0 h 71438"/>
                <a:gd name="connsiteX2" fmla="*/ 361950 w 361950"/>
                <a:gd name="connsiteY2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71438">
                  <a:moveTo>
                    <a:pt x="0" y="71438"/>
                  </a:moveTo>
                  <a:lnTo>
                    <a:pt x="0" y="0"/>
                  </a:lnTo>
                  <a:lnTo>
                    <a:pt x="361950" y="0"/>
                  </a:lnTo>
                </a:path>
              </a:pathLst>
            </a:cu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Freeform 208"/>
            <p:cNvSpPr/>
            <p:nvPr/>
          </p:nvSpPr>
          <p:spPr>
            <a:xfrm flipV="1">
              <a:off x="7371351" y="958846"/>
              <a:ext cx="361950" cy="71438"/>
            </a:xfrm>
            <a:custGeom>
              <a:avLst/>
              <a:gdLst>
                <a:gd name="connsiteX0" fmla="*/ 0 w 361950"/>
                <a:gd name="connsiteY0" fmla="*/ 71438 h 71438"/>
                <a:gd name="connsiteX1" fmla="*/ 0 w 361950"/>
                <a:gd name="connsiteY1" fmla="*/ 0 h 71438"/>
                <a:gd name="connsiteX2" fmla="*/ 361950 w 361950"/>
                <a:gd name="connsiteY2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71438">
                  <a:moveTo>
                    <a:pt x="0" y="71438"/>
                  </a:moveTo>
                  <a:lnTo>
                    <a:pt x="0" y="0"/>
                  </a:lnTo>
                  <a:lnTo>
                    <a:pt x="361950" y="0"/>
                  </a:lnTo>
                </a:path>
              </a:pathLst>
            </a:cu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0" name="Straight Connector 209"/>
            <p:cNvCxnSpPr>
              <a:stCxn id="206" idx="1"/>
            </p:cNvCxnSpPr>
            <p:nvPr/>
          </p:nvCxnSpPr>
          <p:spPr>
            <a:xfrm>
              <a:off x="7374504" y="942807"/>
              <a:ext cx="205037" cy="466"/>
            </a:xfrm>
            <a:prstGeom prst="line">
              <a:avLst/>
            </a:prstGeom>
            <a:ln w="19050">
              <a:solidFill>
                <a:srgbClr val="00B05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1" name="Rectangle 210"/>
            <p:cNvSpPr/>
            <p:nvPr/>
          </p:nvSpPr>
          <p:spPr>
            <a:xfrm>
              <a:off x="7504484" y="908736"/>
              <a:ext cx="150114" cy="6814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2" name="Straight Connector 211"/>
            <p:cNvCxnSpPr/>
            <p:nvPr/>
          </p:nvCxnSpPr>
          <p:spPr>
            <a:xfrm>
              <a:off x="7673938" y="942807"/>
              <a:ext cx="396890" cy="0"/>
            </a:xfrm>
            <a:prstGeom prst="line">
              <a:avLst/>
            </a:prstGeom>
            <a:ln>
              <a:solidFill>
                <a:srgbClr val="CC99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5" name="TextBox 214"/>
          <p:cNvSpPr txBox="1"/>
          <p:nvPr/>
        </p:nvSpPr>
        <p:spPr>
          <a:xfrm>
            <a:off x="6062015" y="6183426"/>
            <a:ext cx="9857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err="1" smtClean="0">
                <a:solidFill>
                  <a:schemeClr val="accent1">
                    <a:lumMod val="75000"/>
                  </a:schemeClr>
                </a:solidFill>
              </a:rPr>
              <a:t>NbTi</a:t>
            </a:r>
            <a:r>
              <a:rPr lang="en-GB" sz="800" dirty="0" smtClean="0">
                <a:solidFill>
                  <a:schemeClr val="accent1">
                    <a:lumMod val="75000"/>
                  </a:schemeClr>
                </a:solidFill>
              </a:rPr>
              <a:t> leads</a:t>
            </a:r>
          </a:p>
        </p:txBody>
      </p:sp>
      <p:sp>
        <p:nvSpPr>
          <p:cNvPr id="216" name="TextBox 215"/>
          <p:cNvSpPr txBox="1"/>
          <p:nvPr/>
        </p:nvSpPr>
        <p:spPr>
          <a:xfrm>
            <a:off x="5617227" y="6426236"/>
            <a:ext cx="9857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solidFill>
                  <a:schemeClr val="accent1">
                    <a:lumMod val="75000"/>
                  </a:schemeClr>
                </a:solidFill>
              </a:rPr>
              <a:t>MgB2-NbTi leads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4871206" y="6426236"/>
            <a:ext cx="9857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solidFill>
                  <a:schemeClr val="accent1">
                    <a:lumMod val="75000"/>
                  </a:schemeClr>
                </a:solidFill>
              </a:rPr>
              <a:t>MgB2 leads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4258960" y="5879804"/>
            <a:ext cx="9857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solidFill>
                  <a:schemeClr val="accent1">
                    <a:lumMod val="75000"/>
                  </a:schemeClr>
                </a:solidFill>
              </a:rPr>
              <a:t>Flexible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3344942" y="5888466"/>
            <a:ext cx="9857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solidFill>
                  <a:schemeClr val="accent1">
                    <a:lumMod val="75000"/>
                  </a:schemeClr>
                </a:solidFill>
              </a:rPr>
              <a:t>Rigid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2410493" y="5653929"/>
            <a:ext cx="985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err="1" smtClean="0">
                <a:solidFill>
                  <a:schemeClr val="accent1">
                    <a:lumMod val="75000"/>
                  </a:schemeClr>
                </a:solidFill>
              </a:rPr>
              <a:t>SCLink</a:t>
            </a:r>
            <a:r>
              <a:rPr lang="en-GB" sz="800" dirty="0" smtClean="0">
                <a:solidFill>
                  <a:schemeClr val="accent1">
                    <a:lumMod val="75000"/>
                  </a:schemeClr>
                </a:solidFill>
              </a:rPr>
              <a:t> outer jacket</a:t>
            </a:r>
          </a:p>
        </p:txBody>
      </p:sp>
    </p:spTree>
    <p:extLst>
      <p:ext uri="{BB962C8B-B14F-4D97-AF65-F5344CB8AC3E}">
        <p14:creationId xmlns:p14="http://schemas.microsoft.com/office/powerpoint/2010/main" val="338856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32 0.00023 L -1.45833E-6 3.33333E-6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1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-0.00013 0.02199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65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111" grpId="0" animBg="1"/>
      <p:bldP spid="114" grpId="0" animBg="1"/>
      <p:bldP spid="131" grpId="0" animBg="1"/>
      <p:bldP spid="155" grpId="0" animBg="1"/>
      <p:bldP spid="162" grpId="0" animBg="1"/>
      <p:bldP spid="18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16888</TotalTime>
  <Words>669</Words>
  <Application>Microsoft Office PowerPoint</Application>
  <PresentationFormat>Widescreen</PresentationFormat>
  <Paragraphs>297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Cambria Math</vt:lpstr>
      <vt:lpstr>Wingdings</vt:lpstr>
      <vt:lpstr>Thème Office</vt:lpstr>
      <vt:lpstr>DFM – Concepts &amp; pre-design Meeting objective : get feedback on conceptual approach, pre-design</vt:lpstr>
      <vt:lpstr>Context</vt:lpstr>
      <vt:lpstr>Conceptual specifications</vt:lpstr>
      <vt:lpstr>DFM functional specifications</vt:lpstr>
      <vt:lpstr>Design guidelines</vt:lpstr>
      <vt:lpstr>Preliminary design (functional)</vt:lpstr>
      <vt:lpstr>Preliminary design</vt:lpstr>
      <vt:lpstr>Proposal Assembly sequence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Yann Leclercq</dc:creator>
  <cp:lastModifiedBy>Yann Leclercq</cp:lastModifiedBy>
  <cp:revision>266</cp:revision>
  <dcterms:created xsi:type="dcterms:W3CDTF">2018-10-26T08:59:02Z</dcterms:created>
  <dcterms:modified xsi:type="dcterms:W3CDTF">2018-11-28T09:14:38Z</dcterms:modified>
</cp:coreProperties>
</file>