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11"/>
  </p:notesMasterIdLst>
  <p:sldIdLst>
    <p:sldId id="282" r:id="rId3"/>
    <p:sldId id="291" r:id="rId4"/>
    <p:sldId id="292" r:id="rId5"/>
    <p:sldId id="293" r:id="rId6"/>
    <p:sldId id="289" r:id="rId7"/>
    <p:sldId id="257" r:id="rId8"/>
    <p:sldId id="294" r:id="rId9"/>
    <p:sldId id="29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52DA"/>
    <a:srgbClr val="FFFFFF"/>
    <a:srgbClr val="00B050"/>
    <a:srgbClr val="FFFF00"/>
    <a:srgbClr val="F2F2F2"/>
    <a:srgbClr val="C2E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25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6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815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11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849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990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909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88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428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36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81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211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E32F8-F3F1-4E83-9044-10E5EC3A3F6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5FEC2-E042-4F6A-BF27-A1C43C3B2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63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jdequair/CAD001253626.CATProduct%25VERS_1" TargetMode="Externa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jdequair/CAD001251819.CATProduct%25VERS_1" TargetMode="Externa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DFH-DFM meetings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16000" y="1219202"/>
            <a:ext cx="8502171" cy="2712718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Tx/>
              <a:buChar char="-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7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Nov. 		#1: Conceptual Specifications</a:t>
            </a:r>
          </a:p>
          <a:p>
            <a:pPr marL="457200" indent="-457200">
              <a:buFontTx/>
              <a:buChar char="-"/>
            </a:pPr>
            <a:r>
              <a:rPr lang="en-GB" sz="3700" dirty="0">
                <a:solidFill>
                  <a:schemeClr val="bg1">
                    <a:lumMod val="75000"/>
                  </a:schemeClr>
                </a:solidFill>
              </a:rPr>
              <a:t>14 Nov.		#2: </a:t>
            </a:r>
            <a:r>
              <a:rPr lang="en-GB" sz="3700" dirty="0" err="1">
                <a:solidFill>
                  <a:schemeClr val="bg1">
                    <a:lumMod val="75000"/>
                  </a:schemeClr>
                </a:solidFill>
              </a:rPr>
              <a:t>DFHx</a:t>
            </a:r>
            <a:r>
              <a:rPr lang="en-GB" sz="3700" dirty="0">
                <a:solidFill>
                  <a:schemeClr val="bg1">
                    <a:lumMod val="75000"/>
                  </a:schemeClr>
                </a:solidFill>
              </a:rPr>
              <a:t> : Layout &amp; Splices</a:t>
            </a:r>
          </a:p>
          <a:p>
            <a:pPr marL="457200" indent="-457200">
              <a:buFontTx/>
              <a:buChar char="-"/>
            </a:pPr>
            <a:r>
              <a:rPr lang="en-GB" sz="3600" dirty="0">
                <a:solidFill>
                  <a:schemeClr val="bg1">
                    <a:lumMod val="75000"/>
                  </a:schemeClr>
                </a:solidFill>
              </a:rPr>
              <a:t>21 Nov.		#3: Thermo-mechanical engineering</a:t>
            </a:r>
          </a:p>
          <a:p>
            <a:pPr marL="2743142" lvl="4" indent="-457200">
              <a:buFontTx/>
              <a:buChar char="-"/>
            </a:pP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Thermal Contraction Strategy</a:t>
            </a:r>
          </a:p>
          <a:p>
            <a:pPr marL="2743142" lvl="4" indent="-457200">
              <a:buFontTx/>
              <a:buChar char="-"/>
            </a:pP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Convective Heat Transfer : </a:t>
            </a:r>
            <a:r>
              <a:rPr lang="en-GB" dirty="0" err="1" smtClean="0">
                <a:solidFill>
                  <a:schemeClr val="bg1">
                    <a:lumMod val="65000"/>
                  </a:schemeClr>
                </a:solidFill>
              </a:rPr>
              <a:t>Fluid</a:t>
            </a:r>
            <a:r>
              <a:rPr lang="en-GB" dirty="0" err="1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↔</a:t>
            </a:r>
            <a:r>
              <a:rPr lang="en-GB" dirty="0" err="1" smtClean="0">
                <a:solidFill>
                  <a:schemeClr val="bg1">
                    <a:lumMod val="65000"/>
                  </a:schemeClr>
                </a:solidFill>
              </a:rPr>
              <a:t>Splice</a:t>
            </a:r>
            <a:endParaRPr lang="en-GB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3600" dirty="0">
                <a:solidFill>
                  <a:schemeClr val="bg1">
                    <a:lumMod val="75000"/>
                  </a:schemeClr>
                </a:solidFill>
              </a:rPr>
              <a:t>28 Nov.		#4: DFM concept &amp; pre-design</a:t>
            </a:r>
          </a:p>
          <a:p>
            <a:pPr marL="457200" indent="-457200"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</a:rPr>
              <a:t>5 Dec.		#5: </a:t>
            </a:r>
            <a:r>
              <a:rPr lang="en-GB" dirty="0" err="1" smtClean="0">
                <a:solidFill>
                  <a:schemeClr val="tx1"/>
                </a:solidFill>
              </a:rPr>
              <a:t>DFHx</a:t>
            </a:r>
            <a:r>
              <a:rPr lang="en-GB" dirty="0" smtClean="0">
                <a:solidFill>
                  <a:schemeClr val="tx1"/>
                </a:solidFill>
              </a:rPr>
              <a:t> assembly : choices and consequences</a:t>
            </a:r>
          </a:p>
          <a:p>
            <a:pPr marL="457200" indent="-457200">
              <a:buFontTx/>
              <a:buChar char="-"/>
            </a:pP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Topics: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7" name="Rounded Rectangle 6"/>
          <p:cNvSpPr/>
          <p:nvPr/>
        </p:nvSpPr>
        <p:spPr>
          <a:xfrm>
            <a:off x="9797835" y="2396744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DFH concept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797835" y="852833"/>
            <a:ext cx="2074506" cy="35210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Conceptual specifications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797835" y="1839958"/>
            <a:ext cx="2074506" cy="371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Technical specifications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797835" y="2935090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DFH design</a:t>
            </a:r>
          </a:p>
        </p:txBody>
      </p:sp>
      <p:cxnSp>
        <p:nvCxnSpPr>
          <p:cNvPr id="11" name="Straight Arrow Connector 10"/>
          <p:cNvCxnSpPr>
            <a:stCxn id="8" idx="2"/>
            <a:endCxn id="29" idx="0"/>
          </p:cNvCxnSpPr>
          <p:nvPr/>
        </p:nvCxnSpPr>
        <p:spPr>
          <a:xfrm>
            <a:off x="10835088" y="1204938"/>
            <a:ext cx="3647" cy="13304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2"/>
            <a:endCxn id="7" idx="0"/>
          </p:cNvCxnSpPr>
          <p:nvPr/>
        </p:nvCxnSpPr>
        <p:spPr>
          <a:xfrm>
            <a:off x="10835088" y="2211694"/>
            <a:ext cx="0" cy="1850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2"/>
            <a:endCxn id="10" idx="0"/>
          </p:cNvCxnSpPr>
          <p:nvPr/>
        </p:nvCxnSpPr>
        <p:spPr>
          <a:xfrm>
            <a:off x="10835088" y="2765834"/>
            <a:ext cx="0" cy="16925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9797835" y="3459883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Specification drawings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9797835" y="3991452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Manufacture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9797835" y="4533444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Assembly &amp; QA test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9797835" y="5081899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Installation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9793497" y="5625649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Operation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9793497" y="6171806"/>
            <a:ext cx="2074506" cy="3690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Maintenance</a:t>
            </a:r>
          </a:p>
        </p:txBody>
      </p:sp>
      <p:cxnSp>
        <p:nvCxnSpPr>
          <p:cNvPr id="20" name="Straight Arrow Connector 19"/>
          <p:cNvCxnSpPr>
            <a:stCxn id="10" idx="2"/>
            <a:endCxn id="14" idx="0"/>
          </p:cNvCxnSpPr>
          <p:nvPr/>
        </p:nvCxnSpPr>
        <p:spPr>
          <a:xfrm>
            <a:off x="10835088" y="3304180"/>
            <a:ext cx="0" cy="15570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2"/>
            <a:endCxn id="15" idx="0"/>
          </p:cNvCxnSpPr>
          <p:nvPr/>
        </p:nvCxnSpPr>
        <p:spPr>
          <a:xfrm>
            <a:off x="10835088" y="3828973"/>
            <a:ext cx="0" cy="16247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2"/>
            <a:endCxn id="16" idx="0"/>
          </p:cNvCxnSpPr>
          <p:nvPr/>
        </p:nvCxnSpPr>
        <p:spPr>
          <a:xfrm>
            <a:off x="10835088" y="4360542"/>
            <a:ext cx="0" cy="17290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2"/>
            <a:endCxn id="17" idx="0"/>
          </p:cNvCxnSpPr>
          <p:nvPr/>
        </p:nvCxnSpPr>
        <p:spPr>
          <a:xfrm>
            <a:off x="10835088" y="4902534"/>
            <a:ext cx="0" cy="1793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2"/>
            <a:endCxn id="18" idx="0"/>
          </p:cNvCxnSpPr>
          <p:nvPr/>
        </p:nvCxnSpPr>
        <p:spPr>
          <a:xfrm flipH="1">
            <a:off x="10830750" y="5450989"/>
            <a:ext cx="4338" cy="17466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8" idx="2"/>
            <a:endCxn id="19" idx="0"/>
          </p:cNvCxnSpPr>
          <p:nvPr/>
        </p:nvCxnSpPr>
        <p:spPr>
          <a:xfrm>
            <a:off x="10830750" y="5994739"/>
            <a:ext cx="0" cy="17706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9801482" y="1337982"/>
            <a:ext cx="2074506" cy="35210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Conceptual sketches</a:t>
            </a:r>
            <a:endParaRPr lang="en-GB" sz="1200" dirty="0">
              <a:solidFill>
                <a:srgbClr val="0070C0"/>
              </a:solidFill>
            </a:endParaRPr>
          </a:p>
        </p:txBody>
      </p:sp>
      <p:cxnSp>
        <p:nvCxnSpPr>
          <p:cNvPr id="30" name="Straight Arrow Connector 29"/>
          <p:cNvCxnSpPr>
            <a:stCxn id="29" idx="2"/>
            <a:endCxn id="9" idx="0"/>
          </p:cNvCxnSpPr>
          <p:nvPr/>
        </p:nvCxnSpPr>
        <p:spPr>
          <a:xfrm flipH="1">
            <a:off x="10835088" y="1690087"/>
            <a:ext cx="3647" cy="14987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9473146" y="2004872"/>
            <a:ext cx="342900" cy="1136569"/>
          </a:xfrm>
          <a:custGeom>
            <a:avLst/>
            <a:gdLst>
              <a:gd name="connsiteX0" fmla="*/ 234950 w 234950"/>
              <a:gd name="connsiteY0" fmla="*/ 463550 h 463550"/>
              <a:gd name="connsiteX1" fmla="*/ 0 w 234950"/>
              <a:gd name="connsiteY1" fmla="*/ 463550 h 463550"/>
              <a:gd name="connsiteX2" fmla="*/ 0 w 234950"/>
              <a:gd name="connsiteY2" fmla="*/ 0 h 463550"/>
              <a:gd name="connsiteX3" fmla="*/ 222250 w 234950"/>
              <a:gd name="connsiteY3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50" h="463550">
                <a:moveTo>
                  <a:pt x="234950" y="463550"/>
                </a:moveTo>
                <a:lnTo>
                  <a:pt x="0" y="463550"/>
                </a:lnTo>
                <a:lnTo>
                  <a:pt x="0" y="0"/>
                </a:lnTo>
                <a:lnTo>
                  <a:pt x="222250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07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037"/>
            <a:ext cx="12192000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3200" dirty="0" smtClean="0"/>
              <a:t>Proposed conceptual installed configuration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5546"/>
            <a:ext cx="11295771" cy="1846071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ea typeface="Cambria Math"/>
              </a:rPr>
              <a:t>Guidelines for the assembly:</a:t>
            </a:r>
          </a:p>
          <a:p>
            <a:pPr lvl="1"/>
            <a:r>
              <a:rPr lang="en-GB" dirty="0" smtClean="0">
                <a:ea typeface="Cambria Math"/>
              </a:rPr>
              <a:t>MgB2 cable protected at all times</a:t>
            </a:r>
          </a:p>
          <a:p>
            <a:pPr lvl="1"/>
            <a:r>
              <a:rPr lang="en-GB" dirty="0" smtClean="0">
                <a:ea typeface="Cambria Math"/>
              </a:rPr>
              <a:t>MgB2-HTS splices fixed to He vessel</a:t>
            </a:r>
          </a:p>
          <a:p>
            <a:pPr lvl="1"/>
            <a:r>
              <a:rPr lang="en-GB" dirty="0" smtClean="0">
                <a:ea typeface="Cambria Math"/>
              </a:rPr>
              <a:t>Orientate angularly the MgB2 leads to the corresponding HTS leads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0" y="5691463"/>
            <a:ext cx="12220823" cy="1179360"/>
            <a:chOff x="-1513372" y="5534026"/>
            <a:chExt cx="13719354" cy="1323974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2"/>
            <a:srcRect r="23130"/>
            <a:stretch/>
          </p:blipFill>
          <p:spPr>
            <a:xfrm>
              <a:off x="584200" y="5744720"/>
              <a:ext cx="4241800" cy="1113280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3"/>
            <a:srcRect l="10895" b="12214"/>
            <a:stretch/>
          </p:blipFill>
          <p:spPr>
            <a:xfrm>
              <a:off x="6959600" y="5534026"/>
              <a:ext cx="5246382" cy="1323974"/>
            </a:xfrm>
            <a:prstGeom prst="rect">
              <a:avLst/>
            </a:prstGeom>
          </p:spPr>
        </p:pic>
        <p:sp>
          <p:nvSpPr>
            <p:cNvPr id="60" name="Rectangle 59"/>
            <p:cNvSpPr/>
            <p:nvPr/>
          </p:nvSpPr>
          <p:spPr>
            <a:xfrm>
              <a:off x="-1513372" y="6121401"/>
              <a:ext cx="2249972" cy="33957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>
                  <a:solidFill>
                    <a:sysClr val="windowText" lastClr="000000"/>
                  </a:solidFill>
                </a:rPr>
                <a:t>DSHx</a:t>
              </a:r>
              <a:endParaRPr lang="en-GB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>
              <a:off x="4729344" y="6128207"/>
              <a:ext cx="2242956" cy="417332"/>
            </a:xfrm>
            <a:custGeom>
              <a:avLst/>
              <a:gdLst>
                <a:gd name="connsiteX0" fmla="*/ 20456 w 2242956"/>
                <a:gd name="connsiteY0" fmla="*/ 170993 h 417332"/>
                <a:gd name="connsiteX1" fmla="*/ 71256 w 2242956"/>
                <a:gd name="connsiteY1" fmla="*/ 170993 h 417332"/>
                <a:gd name="connsiteX2" fmla="*/ 604656 w 2242956"/>
                <a:gd name="connsiteY2" fmla="*/ 5893 h 417332"/>
                <a:gd name="connsiteX3" fmla="*/ 1531756 w 2242956"/>
                <a:gd name="connsiteY3" fmla="*/ 412293 h 417332"/>
                <a:gd name="connsiteX4" fmla="*/ 2242956 w 2242956"/>
                <a:gd name="connsiteY4" fmla="*/ 196393 h 41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2956" h="417332">
                  <a:moveTo>
                    <a:pt x="20456" y="170993"/>
                  </a:moveTo>
                  <a:cubicBezTo>
                    <a:pt x="-2827" y="184751"/>
                    <a:pt x="-26110" y="198510"/>
                    <a:pt x="71256" y="170993"/>
                  </a:cubicBezTo>
                  <a:cubicBezTo>
                    <a:pt x="168622" y="143476"/>
                    <a:pt x="361239" y="-34324"/>
                    <a:pt x="604656" y="5893"/>
                  </a:cubicBezTo>
                  <a:cubicBezTo>
                    <a:pt x="848073" y="46110"/>
                    <a:pt x="1258706" y="380543"/>
                    <a:pt x="1531756" y="412293"/>
                  </a:cubicBezTo>
                  <a:cubicBezTo>
                    <a:pt x="1804806" y="444043"/>
                    <a:pt x="2023881" y="320218"/>
                    <a:pt x="2242956" y="196393"/>
                  </a:cubicBezTo>
                </a:path>
              </a:pathLst>
            </a:cu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34348" y="2632109"/>
            <a:ext cx="11681415" cy="2515217"/>
            <a:chOff x="-41902" y="1568440"/>
            <a:chExt cx="11681415" cy="2515217"/>
          </a:xfrm>
        </p:grpSpPr>
        <p:grpSp>
          <p:nvGrpSpPr>
            <p:cNvPr id="68" name="Group 67"/>
            <p:cNvGrpSpPr/>
            <p:nvPr/>
          </p:nvGrpSpPr>
          <p:grpSpPr>
            <a:xfrm>
              <a:off x="-41902" y="1568440"/>
              <a:ext cx="11681415" cy="2515217"/>
              <a:chOff x="-41902" y="1568440"/>
              <a:chExt cx="11681415" cy="2515217"/>
            </a:xfrm>
          </p:grpSpPr>
          <p:cxnSp>
            <p:nvCxnSpPr>
              <p:cNvPr id="340" name="Straight Connector 339"/>
              <p:cNvCxnSpPr/>
              <p:nvPr/>
            </p:nvCxnSpPr>
            <p:spPr>
              <a:xfrm flipV="1">
                <a:off x="4842110" y="2864623"/>
                <a:ext cx="1" cy="77782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82" name="Arc 281"/>
              <p:cNvSpPr/>
              <p:nvPr/>
            </p:nvSpPr>
            <p:spPr>
              <a:xfrm rot="5400000">
                <a:off x="4010241" y="3097344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3" name="Arc 282"/>
              <p:cNvSpPr/>
              <p:nvPr/>
            </p:nvSpPr>
            <p:spPr>
              <a:xfrm rot="5400000">
                <a:off x="4008068" y="3097344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5" name="Arc 284"/>
              <p:cNvSpPr/>
              <p:nvPr/>
            </p:nvSpPr>
            <p:spPr>
              <a:xfrm rot="5400000">
                <a:off x="4012313" y="3101506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93" name="Straight Connector 292"/>
              <p:cNvCxnSpPr>
                <a:stCxn id="285" idx="0"/>
              </p:cNvCxnSpPr>
              <p:nvPr/>
            </p:nvCxnSpPr>
            <p:spPr>
              <a:xfrm flipH="1" flipV="1">
                <a:off x="4843203" y="2864794"/>
                <a:ext cx="761" cy="652537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41" name="Straight Connector 340"/>
              <p:cNvCxnSpPr/>
              <p:nvPr/>
            </p:nvCxnSpPr>
            <p:spPr>
              <a:xfrm flipH="1" flipV="1">
                <a:off x="4845752" y="2875666"/>
                <a:ext cx="761" cy="65253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05" name="Straight Connector 304"/>
              <p:cNvCxnSpPr/>
              <p:nvPr/>
            </p:nvCxnSpPr>
            <p:spPr>
              <a:xfrm>
                <a:off x="3987913" y="3600496"/>
                <a:ext cx="3471081" cy="0"/>
              </a:xfrm>
              <a:prstGeom prst="line">
                <a:avLst/>
              </a:prstGeom>
              <a:noFill/>
              <a:ln w="2286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4" name="Arc 293"/>
              <p:cNvSpPr/>
              <p:nvPr/>
            </p:nvSpPr>
            <p:spPr>
              <a:xfrm rot="5400000">
                <a:off x="8651097" y="1568440"/>
                <a:ext cx="2018469" cy="2018469"/>
              </a:xfrm>
              <a:prstGeom prst="arc">
                <a:avLst/>
              </a:prstGeom>
              <a:noFill/>
              <a:ln w="11747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95" name="Straight Connector 294"/>
              <p:cNvCxnSpPr/>
              <p:nvPr/>
            </p:nvCxnSpPr>
            <p:spPr>
              <a:xfrm flipH="1">
                <a:off x="10518686" y="2573407"/>
                <a:ext cx="2796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Rectangle 295"/>
              <p:cNvSpPr/>
              <p:nvPr/>
            </p:nvSpPr>
            <p:spPr>
              <a:xfrm>
                <a:off x="7136180" y="3110835"/>
                <a:ext cx="2041573" cy="972822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98" name="Rectangle 297"/>
              <p:cNvSpPr/>
              <p:nvPr/>
            </p:nvSpPr>
            <p:spPr>
              <a:xfrm>
                <a:off x="7251225" y="3463991"/>
                <a:ext cx="429500" cy="28525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2411965" y="3124255"/>
                <a:ext cx="1576382" cy="959402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7" name="Arc 306"/>
              <p:cNvSpPr/>
              <p:nvPr/>
            </p:nvSpPr>
            <p:spPr>
              <a:xfrm rot="5400000">
                <a:off x="3550774" y="2448797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08" name="Straight Connector 307"/>
              <p:cNvCxnSpPr>
                <a:endCxn id="306" idx="1"/>
              </p:cNvCxnSpPr>
              <p:nvPr/>
            </p:nvCxnSpPr>
            <p:spPr>
              <a:xfrm>
                <a:off x="0" y="3603956"/>
                <a:ext cx="2411965" cy="0"/>
              </a:xfrm>
              <a:prstGeom prst="line">
                <a:avLst/>
              </a:pr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75" name="Straight Connector 374"/>
              <p:cNvCxnSpPr/>
              <p:nvPr/>
            </p:nvCxnSpPr>
            <p:spPr>
              <a:xfrm>
                <a:off x="3141127" y="3929583"/>
                <a:ext cx="1316025" cy="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09" name="Straight Connector 308"/>
              <p:cNvCxnSpPr/>
              <p:nvPr/>
            </p:nvCxnSpPr>
            <p:spPr>
              <a:xfrm>
                <a:off x="2411965" y="3463992"/>
                <a:ext cx="0" cy="28525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/>
              <p:cNvCxnSpPr>
                <a:endCxn id="53" idx="0"/>
              </p:cNvCxnSpPr>
              <p:nvPr/>
            </p:nvCxnSpPr>
            <p:spPr>
              <a:xfrm flipV="1">
                <a:off x="211931" y="3586771"/>
                <a:ext cx="4846763" cy="13726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11" name="Rectangle 310"/>
              <p:cNvSpPr/>
              <p:nvPr/>
            </p:nvSpPr>
            <p:spPr>
              <a:xfrm>
                <a:off x="2541730" y="3463991"/>
                <a:ext cx="275536" cy="28525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12" name="Straight Connector 311"/>
              <p:cNvCxnSpPr>
                <a:endCxn id="313" idx="2"/>
              </p:cNvCxnSpPr>
              <p:nvPr/>
            </p:nvCxnSpPr>
            <p:spPr>
              <a:xfrm>
                <a:off x="3690247" y="3280445"/>
                <a:ext cx="278941" cy="3"/>
              </a:xfrm>
              <a:prstGeom prst="line">
                <a:avLst/>
              </a:prstGeom>
              <a:noFill/>
              <a:ln w="1397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13" name="Arc 312"/>
              <p:cNvSpPr/>
              <p:nvPr/>
            </p:nvSpPr>
            <p:spPr>
              <a:xfrm rot="5400000">
                <a:off x="3553363" y="2448797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4254838" y="2425191"/>
                <a:ext cx="259333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15" name="Straight Arrow Connector 314"/>
              <p:cNvCxnSpPr/>
              <p:nvPr/>
            </p:nvCxnSpPr>
            <p:spPr>
              <a:xfrm flipH="1" flipV="1">
                <a:off x="4349457" y="2022568"/>
                <a:ext cx="1" cy="85685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6" name="Group 315"/>
              <p:cNvGrpSpPr/>
              <p:nvPr/>
            </p:nvGrpSpPr>
            <p:grpSpPr>
              <a:xfrm>
                <a:off x="4291747" y="2197073"/>
                <a:ext cx="105277" cy="100922"/>
                <a:chOff x="7156926" y="343515"/>
                <a:chExt cx="85539" cy="153801"/>
              </a:xfrm>
            </p:grpSpPr>
            <p:sp>
              <p:nvSpPr>
                <p:cNvPr id="342" name="Isosceles Triangle 341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43" name="Isosceles Triangle 342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318" name="Arc 317"/>
              <p:cNvSpPr/>
              <p:nvPr/>
            </p:nvSpPr>
            <p:spPr>
              <a:xfrm rot="5400000">
                <a:off x="3552846" y="2452959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22" name="Straight Connector 321"/>
              <p:cNvCxnSpPr>
                <a:stCxn id="330" idx="0"/>
              </p:cNvCxnSpPr>
              <p:nvPr/>
            </p:nvCxnSpPr>
            <p:spPr>
              <a:xfrm flipV="1">
                <a:off x="10662901" y="2100860"/>
                <a:ext cx="0" cy="486239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20000"/>
                    <a:lumOff val="80000"/>
                  </a:schemeClr>
                </a:solidFill>
                <a:tailEnd type="triangle" w="sm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23" name="TextBox 322"/>
              <p:cNvSpPr txBox="1"/>
              <p:nvPr/>
            </p:nvSpPr>
            <p:spPr>
              <a:xfrm>
                <a:off x="3685485" y="2320823"/>
                <a:ext cx="830857" cy="45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2 x 18 kA</a:t>
                </a:r>
              </a:p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2 x 13 kA</a:t>
                </a:r>
              </a:p>
            </p:txBody>
          </p:sp>
          <p:sp>
            <p:nvSpPr>
              <p:cNvPr id="324" name="TextBox 323"/>
              <p:cNvSpPr txBox="1"/>
              <p:nvPr/>
            </p:nvSpPr>
            <p:spPr>
              <a:xfrm>
                <a:off x="9936599" y="2397724"/>
                <a:ext cx="830857" cy="45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3 x 7 kA</a:t>
                </a:r>
              </a:p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12 x 2 kA</a:t>
                </a:r>
              </a:p>
            </p:txBody>
          </p:sp>
          <p:sp>
            <p:nvSpPr>
              <p:cNvPr id="325" name="TextBox 324"/>
              <p:cNvSpPr txBox="1"/>
              <p:nvPr/>
            </p:nvSpPr>
            <p:spPr>
              <a:xfrm flipH="1">
                <a:off x="2727434" y="2829682"/>
                <a:ext cx="696531" cy="328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DFHx1</a:t>
                </a:r>
              </a:p>
            </p:txBody>
          </p:sp>
          <p:sp>
            <p:nvSpPr>
              <p:cNvPr id="326" name="TextBox 325"/>
              <p:cNvSpPr txBox="1"/>
              <p:nvPr/>
            </p:nvSpPr>
            <p:spPr>
              <a:xfrm flipH="1">
                <a:off x="7844531" y="2803800"/>
                <a:ext cx="696531" cy="328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DFHx2</a:t>
                </a:r>
              </a:p>
            </p:txBody>
          </p:sp>
          <p:cxnSp>
            <p:nvCxnSpPr>
              <p:cNvPr id="328" name="Straight Connector 327"/>
              <p:cNvCxnSpPr>
                <a:stCxn id="294" idx="2"/>
              </p:cNvCxnSpPr>
              <p:nvPr/>
            </p:nvCxnSpPr>
            <p:spPr>
              <a:xfrm flipH="1">
                <a:off x="9066178" y="3586909"/>
                <a:ext cx="594153" cy="0"/>
              </a:xfrm>
              <a:prstGeom prst="line">
                <a:avLst/>
              </a:prstGeom>
              <a:noFill/>
              <a:ln w="11747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9" name="Straight Connector 328"/>
              <p:cNvCxnSpPr>
                <a:stCxn id="330" idx="2"/>
              </p:cNvCxnSpPr>
              <p:nvPr/>
            </p:nvCxnSpPr>
            <p:spPr>
              <a:xfrm flipH="1">
                <a:off x="7503444" y="3596334"/>
                <a:ext cx="2150222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30" name="Arc 329"/>
              <p:cNvSpPr/>
              <p:nvPr/>
            </p:nvSpPr>
            <p:spPr>
              <a:xfrm rot="5400000">
                <a:off x="8644432" y="1577865"/>
                <a:ext cx="2018469" cy="2018469"/>
              </a:xfrm>
              <a:prstGeom prst="arc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32" name="Straight Connector 331"/>
              <p:cNvCxnSpPr>
                <a:stCxn id="318" idx="2"/>
                <a:endCxn id="319" idx="3"/>
              </p:cNvCxnSpPr>
              <p:nvPr/>
            </p:nvCxnSpPr>
            <p:spPr>
              <a:xfrm flipH="1" flipV="1">
                <a:off x="3873892" y="3280722"/>
                <a:ext cx="94779" cy="38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9" name="TextBox 278"/>
                  <p:cNvSpPr txBox="1"/>
                  <p:nvPr/>
                </p:nvSpPr>
                <p:spPr>
                  <a:xfrm>
                    <a:off x="9859592" y="2705977"/>
                    <a:ext cx="35618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09585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8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𝐶𝐿</m:t>
                              </m:r>
                            </m:sub>
                          </m:sSub>
                        </m:oMath>
                      </m:oMathPara>
                    </a14:m>
                    <a:endParaRPr lang="en-GB" sz="800" dirty="0">
                      <a:solidFill>
                        <a:srgbClr val="0070C0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279" name="TextBox 27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59592" y="2705977"/>
                    <a:ext cx="356187" cy="21544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0" name="TextBox 279"/>
                  <p:cNvSpPr txBox="1"/>
                  <p:nvPr/>
                </p:nvSpPr>
                <p:spPr>
                  <a:xfrm>
                    <a:off x="4393091" y="2685962"/>
                    <a:ext cx="35618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09585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8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𝐶𝐿</m:t>
                              </m:r>
                            </m:sub>
                          </m:sSub>
                        </m:oMath>
                      </m:oMathPara>
                    </a14:m>
                    <a:endParaRPr lang="en-GB" sz="800" dirty="0">
                      <a:solidFill>
                        <a:srgbClr val="0070C0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280" name="TextBox 27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93091" y="2685962"/>
                    <a:ext cx="356187" cy="21544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7" name="Arc 296"/>
              <p:cNvSpPr/>
              <p:nvPr/>
            </p:nvSpPr>
            <p:spPr>
              <a:xfrm rot="5400000">
                <a:off x="8859524" y="2435378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0" name="Arc 299"/>
              <p:cNvSpPr/>
              <p:nvPr/>
            </p:nvSpPr>
            <p:spPr>
              <a:xfrm rot="5400000">
                <a:off x="8857353" y="2435378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1" name="Rectangle 300"/>
              <p:cNvSpPr/>
              <p:nvPr/>
            </p:nvSpPr>
            <p:spPr>
              <a:xfrm>
                <a:off x="9392137" y="2411772"/>
                <a:ext cx="570976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02" name="Straight Arrow Connector 301"/>
              <p:cNvCxnSpPr/>
              <p:nvPr/>
            </p:nvCxnSpPr>
            <p:spPr>
              <a:xfrm flipH="1" flipV="1">
                <a:off x="9486756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3" name="Group 302"/>
              <p:cNvGrpSpPr/>
              <p:nvPr/>
            </p:nvGrpSpPr>
            <p:grpSpPr>
              <a:xfrm>
                <a:off x="9429047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44" name="Isosceles Triangle 343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45" name="Isosceles Triangle 344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304" name="Arc 303"/>
              <p:cNvSpPr/>
              <p:nvPr/>
            </p:nvSpPr>
            <p:spPr>
              <a:xfrm rot="5400000">
                <a:off x="8857353" y="2438586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47" name="Straight Arrow Connector 346"/>
              <p:cNvCxnSpPr/>
              <p:nvPr/>
            </p:nvCxnSpPr>
            <p:spPr>
              <a:xfrm flipH="1" flipV="1">
                <a:off x="9619478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8" name="Group 347"/>
              <p:cNvGrpSpPr/>
              <p:nvPr/>
            </p:nvGrpSpPr>
            <p:grpSpPr>
              <a:xfrm>
                <a:off x="9561769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49" name="Isosceles Triangle 348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50" name="Isosceles Triangle 349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51" name="Straight Arrow Connector 350"/>
              <p:cNvCxnSpPr/>
              <p:nvPr/>
            </p:nvCxnSpPr>
            <p:spPr>
              <a:xfrm flipH="1" flipV="1">
                <a:off x="9748417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2" name="Group 351"/>
              <p:cNvGrpSpPr/>
              <p:nvPr/>
            </p:nvGrpSpPr>
            <p:grpSpPr>
              <a:xfrm>
                <a:off x="9690708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53" name="Isosceles Triangle 352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54" name="Isosceles Triangle 353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55" name="Straight Arrow Connector 354"/>
              <p:cNvCxnSpPr/>
              <p:nvPr/>
            </p:nvCxnSpPr>
            <p:spPr>
              <a:xfrm flipH="1" flipV="1">
                <a:off x="9877453" y="2008749"/>
                <a:ext cx="1" cy="859820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6" name="Group 355"/>
              <p:cNvGrpSpPr/>
              <p:nvPr/>
            </p:nvGrpSpPr>
            <p:grpSpPr>
              <a:xfrm>
                <a:off x="9819744" y="2186219"/>
                <a:ext cx="105277" cy="100922"/>
                <a:chOff x="7156926" y="343515"/>
                <a:chExt cx="85539" cy="153801"/>
              </a:xfrm>
            </p:grpSpPr>
            <p:sp>
              <p:nvSpPr>
                <p:cNvPr id="357" name="Isosceles Triangle 356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58" name="Isosceles Triangle 357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3" name="Straight Connector 32"/>
              <p:cNvCxnSpPr/>
              <p:nvPr/>
            </p:nvCxnSpPr>
            <p:spPr>
              <a:xfrm flipH="1">
                <a:off x="9435832" y="2829996"/>
                <a:ext cx="483080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60" name="Rectangle 359"/>
              <p:cNvSpPr/>
              <p:nvPr/>
            </p:nvSpPr>
            <p:spPr>
              <a:xfrm>
                <a:off x="8370286" y="3199570"/>
                <a:ext cx="737568" cy="22960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67" name="Arc 366"/>
              <p:cNvSpPr/>
              <p:nvPr/>
            </p:nvSpPr>
            <p:spPr>
              <a:xfrm rot="5400000">
                <a:off x="10535924" y="2979259"/>
                <a:ext cx="831651" cy="831651"/>
              </a:xfrm>
              <a:prstGeom prst="arc">
                <a:avLst/>
              </a:prstGeom>
              <a:noFill/>
              <a:ln w="1714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68" name="Straight Connector 367"/>
              <p:cNvCxnSpPr>
                <a:stCxn id="370" idx="2"/>
              </p:cNvCxnSpPr>
              <p:nvPr/>
            </p:nvCxnSpPr>
            <p:spPr>
              <a:xfrm flipH="1">
                <a:off x="9128816" y="3810910"/>
                <a:ext cx="1820762" cy="0"/>
              </a:xfrm>
              <a:prstGeom prst="line">
                <a:avLst/>
              </a:prstGeom>
              <a:noFill/>
              <a:ln w="17462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9" name="Straight Connector 368"/>
              <p:cNvCxnSpPr>
                <a:endCxn id="370" idx="2"/>
              </p:cNvCxnSpPr>
              <p:nvPr/>
            </p:nvCxnSpPr>
            <p:spPr>
              <a:xfrm>
                <a:off x="8434752" y="3810910"/>
                <a:ext cx="2514826" cy="0"/>
              </a:xfrm>
              <a:prstGeom prst="line">
                <a:avLst/>
              </a:prstGeom>
              <a:noFill/>
              <a:ln w="11112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0" name="Arc 369"/>
              <p:cNvSpPr/>
              <p:nvPr/>
            </p:nvSpPr>
            <p:spPr>
              <a:xfrm rot="5400000">
                <a:off x="10533753" y="2979259"/>
                <a:ext cx="831651" cy="831651"/>
              </a:xfrm>
              <a:prstGeom prst="arc">
                <a:avLst/>
              </a:prstGeom>
              <a:noFill/>
              <a:ln w="10795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71" name="Rectangle 370"/>
              <p:cNvSpPr/>
              <p:nvPr/>
            </p:nvSpPr>
            <p:spPr>
              <a:xfrm>
                <a:off x="11068537" y="2411772"/>
                <a:ext cx="570976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72" name="Straight Arrow Connector 371"/>
              <p:cNvCxnSpPr/>
              <p:nvPr/>
            </p:nvCxnSpPr>
            <p:spPr>
              <a:xfrm flipH="1" flipV="1">
                <a:off x="11163156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3" name="Group 372"/>
              <p:cNvGrpSpPr/>
              <p:nvPr/>
            </p:nvGrpSpPr>
            <p:grpSpPr>
              <a:xfrm>
                <a:off x="11105447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99" name="Isosceles Triangle 398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0" name="Isosceles Triangle 399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374" name="Arc 373"/>
              <p:cNvSpPr/>
              <p:nvPr/>
            </p:nvSpPr>
            <p:spPr>
              <a:xfrm rot="5400000">
                <a:off x="10533753" y="2982467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79" name="Straight Connector 378"/>
              <p:cNvCxnSpPr>
                <a:stCxn id="411" idx="1"/>
                <a:endCxn id="370" idx="2"/>
              </p:cNvCxnSpPr>
              <p:nvPr/>
            </p:nvCxnSpPr>
            <p:spPr>
              <a:xfrm flipV="1">
                <a:off x="9068091" y="3810910"/>
                <a:ext cx="1881487" cy="9262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80" name="Straight Arrow Connector 379"/>
              <p:cNvCxnSpPr/>
              <p:nvPr/>
            </p:nvCxnSpPr>
            <p:spPr>
              <a:xfrm flipH="1" flipV="1">
                <a:off x="11295878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1" name="Group 380"/>
              <p:cNvGrpSpPr/>
              <p:nvPr/>
            </p:nvGrpSpPr>
            <p:grpSpPr>
              <a:xfrm>
                <a:off x="11238169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97" name="Isosceles Triangle 396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98" name="Isosceles Triangle 397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82" name="Straight Arrow Connector 381"/>
              <p:cNvCxnSpPr/>
              <p:nvPr/>
            </p:nvCxnSpPr>
            <p:spPr>
              <a:xfrm flipH="1" flipV="1">
                <a:off x="11424817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3" name="Group 382"/>
              <p:cNvGrpSpPr/>
              <p:nvPr/>
            </p:nvGrpSpPr>
            <p:grpSpPr>
              <a:xfrm>
                <a:off x="11367108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95" name="Isosceles Triangle 394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96" name="Isosceles Triangle 395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84" name="Straight Arrow Connector 383"/>
              <p:cNvCxnSpPr/>
              <p:nvPr/>
            </p:nvCxnSpPr>
            <p:spPr>
              <a:xfrm flipH="1" flipV="1">
                <a:off x="11553853" y="2008749"/>
                <a:ext cx="1" cy="859820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5" name="Group 384"/>
              <p:cNvGrpSpPr/>
              <p:nvPr/>
            </p:nvGrpSpPr>
            <p:grpSpPr>
              <a:xfrm>
                <a:off x="11496144" y="2186219"/>
                <a:ext cx="105277" cy="100922"/>
                <a:chOff x="7156926" y="343515"/>
                <a:chExt cx="85539" cy="153801"/>
              </a:xfrm>
            </p:grpSpPr>
            <p:sp>
              <p:nvSpPr>
                <p:cNvPr id="393" name="Isosceles Triangle 392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94" name="Isosceles Triangle 393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86" name="Straight Connector 385"/>
              <p:cNvCxnSpPr/>
              <p:nvPr/>
            </p:nvCxnSpPr>
            <p:spPr>
              <a:xfrm flipH="1">
                <a:off x="11112232" y="2829996"/>
                <a:ext cx="483080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87" name="Rectangle 386"/>
              <p:cNvSpPr/>
              <p:nvPr/>
            </p:nvSpPr>
            <p:spPr>
              <a:xfrm>
                <a:off x="8367040" y="3751801"/>
                <a:ext cx="761775" cy="26275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 flipV="1">
                <a:off x="8367041" y="3773140"/>
                <a:ext cx="761775" cy="195618"/>
                <a:chOff x="9844137" y="1687821"/>
                <a:chExt cx="761775" cy="195618"/>
              </a:xfrm>
            </p:grpSpPr>
            <p:sp>
              <p:nvSpPr>
                <p:cNvPr id="403" name="Rectangle 402"/>
                <p:cNvSpPr/>
                <p:nvPr/>
              </p:nvSpPr>
              <p:spPr>
                <a:xfrm>
                  <a:off x="10228070" y="1712395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404" name="Straight Connector 403"/>
                <p:cNvCxnSpPr>
                  <a:stCxn id="392" idx="8"/>
                </p:cNvCxnSpPr>
                <p:nvPr/>
              </p:nvCxnSpPr>
              <p:spPr>
                <a:xfrm>
                  <a:off x="9844137" y="1721590"/>
                  <a:ext cx="389738" cy="11697"/>
                </a:xfrm>
                <a:prstGeom prst="line">
                  <a:avLst/>
                </a:prstGeom>
                <a:noFill/>
                <a:ln w="635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05" name="Freeform 404"/>
                <p:cNvSpPr/>
                <p:nvPr/>
              </p:nvSpPr>
              <p:spPr>
                <a:xfrm>
                  <a:off x="10057863" y="1687821"/>
                  <a:ext cx="454819" cy="45719"/>
                </a:xfrm>
                <a:custGeom>
                  <a:avLst/>
                  <a:gdLst>
                    <a:gd name="connsiteX0" fmla="*/ 0 w 454819"/>
                    <a:gd name="connsiteY0" fmla="*/ 50007 h 57150"/>
                    <a:gd name="connsiteX1" fmla="*/ 0 w 454819"/>
                    <a:gd name="connsiteY1" fmla="*/ 0 h 57150"/>
                    <a:gd name="connsiteX2" fmla="*/ 454819 w 454819"/>
                    <a:gd name="connsiteY2" fmla="*/ 0 h 57150"/>
                    <a:gd name="connsiteX3" fmla="*/ 454819 w 454819"/>
                    <a:gd name="connsiteY3" fmla="*/ 5715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4819" h="57150">
                      <a:moveTo>
                        <a:pt x="0" y="50007"/>
                      </a:moveTo>
                      <a:lnTo>
                        <a:pt x="0" y="0"/>
                      </a:lnTo>
                      <a:lnTo>
                        <a:pt x="454819" y="0"/>
                      </a:lnTo>
                      <a:lnTo>
                        <a:pt x="454819" y="5715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6" name="Rectangle 405"/>
                <p:cNvSpPr/>
                <p:nvPr/>
              </p:nvSpPr>
              <p:spPr>
                <a:xfrm>
                  <a:off x="9932811" y="1770975"/>
                  <a:ext cx="673101" cy="11246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407" name="Straight Connector 406"/>
                <p:cNvCxnSpPr/>
                <p:nvPr/>
              </p:nvCxnSpPr>
              <p:spPr>
                <a:xfrm>
                  <a:off x="10115606" y="1830114"/>
                  <a:ext cx="113400" cy="0"/>
                </a:xfrm>
                <a:prstGeom prst="line">
                  <a:avLst/>
                </a:prstGeom>
                <a:noFill/>
                <a:ln w="635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08" name="Rectangle 407"/>
                <p:cNvSpPr/>
                <p:nvPr/>
              </p:nvSpPr>
              <p:spPr>
                <a:xfrm>
                  <a:off x="9980596" y="1809222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9" name="Rectangle 408"/>
                <p:cNvSpPr/>
                <p:nvPr/>
              </p:nvSpPr>
              <p:spPr>
                <a:xfrm>
                  <a:off x="10223201" y="1809222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10" name="Freeform 409"/>
                <p:cNvSpPr/>
                <p:nvPr/>
              </p:nvSpPr>
              <p:spPr>
                <a:xfrm>
                  <a:off x="10052994" y="1784648"/>
                  <a:ext cx="454819" cy="45719"/>
                </a:xfrm>
                <a:custGeom>
                  <a:avLst/>
                  <a:gdLst>
                    <a:gd name="connsiteX0" fmla="*/ 0 w 454819"/>
                    <a:gd name="connsiteY0" fmla="*/ 50007 h 57150"/>
                    <a:gd name="connsiteX1" fmla="*/ 0 w 454819"/>
                    <a:gd name="connsiteY1" fmla="*/ 0 h 57150"/>
                    <a:gd name="connsiteX2" fmla="*/ 454819 w 454819"/>
                    <a:gd name="connsiteY2" fmla="*/ 0 h 57150"/>
                    <a:gd name="connsiteX3" fmla="*/ 454819 w 454819"/>
                    <a:gd name="connsiteY3" fmla="*/ 5715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4819" h="57150">
                      <a:moveTo>
                        <a:pt x="0" y="50007"/>
                      </a:moveTo>
                      <a:lnTo>
                        <a:pt x="0" y="0"/>
                      </a:lnTo>
                      <a:lnTo>
                        <a:pt x="454819" y="0"/>
                      </a:lnTo>
                      <a:lnTo>
                        <a:pt x="454819" y="5715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11" name="Freeform 410"/>
                <p:cNvSpPr/>
                <p:nvPr/>
              </p:nvSpPr>
              <p:spPr>
                <a:xfrm>
                  <a:off x="10361831" y="1724488"/>
                  <a:ext cx="183356" cy="111919"/>
                </a:xfrm>
                <a:custGeom>
                  <a:avLst/>
                  <a:gdLst>
                    <a:gd name="connsiteX0" fmla="*/ 0 w 183356"/>
                    <a:gd name="connsiteY0" fmla="*/ 111919 h 111919"/>
                    <a:gd name="connsiteX1" fmla="*/ 183356 w 183356"/>
                    <a:gd name="connsiteY1" fmla="*/ 111919 h 111919"/>
                    <a:gd name="connsiteX2" fmla="*/ 183356 w 183356"/>
                    <a:gd name="connsiteY2" fmla="*/ 0 h 111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3356" h="111919">
                      <a:moveTo>
                        <a:pt x="0" y="111919"/>
                      </a:moveTo>
                      <a:lnTo>
                        <a:pt x="183356" y="111919"/>
                      </a:lnTo>
                      <a:lnTo>
                        <a:pt x="183356" y="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2" name="Rectangle 401"/>
                <p:cNvSpPr/>
                <p:nvPr/>
              </p:nvSpPr>
              <p:spPr>
                <a:xfrm>
                  <a:off x="9985465" y="1712395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 rot="5400000" flipV="1">
                <a:off x="11133029" y="3101753"/>
                <a:ext cx="531261" cy="66590"/>
                <a:chOff x="10622961" y="2265173"/>
                <a:chExt cx="1824676" cy="0"/>
              </a:xfrm>
            </p:grpSpPr>
            <p:cxnSp>
              <p:nvCxnSpPr>
                <p:cNvPr id="413" name="Straight Connector 412"/>
                <p:cNvCxnSpPr/>
                <p:nvPr/>
              </p:nvCxnSpPr>
              <p:spPr>
                <a:xfrm flipH="1">
                  <a:off x="10626875" y="2265173"/>
                  <a:ext cx="1820762" cy="0"/>
                </a:xfrm>
                <a:prstGeom prst="line">
                  <a:avLst/>
                </a:prstGeom>
                <a:noFill/>
                <a:ln w="174625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4" name="Straight Connector 413"/>
                <p:cNvCxnSpPr/>
                <p:nvPr/>
              </p:nvCxnSpPr>
              <p:spPr>
                <a:xfrm rot="16200000">
                  <a:off x="11535299" y="1352835"/>
                  <a:ext cx="0" cy="1824676"/>
                </a:xfrm>
                <a:prstGeom prst="line">
                  <a:avLst/>
                </a:prstGeom>
                <a:noFill/>
                <a:ln w="11112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5" name="Straight Connector 414"/>
                <p:cNvCxnSpPr/>
                <p:nvPr/>
              </p:nvCxnSpPr>
              <p:spPr>
                <a:xfrm rot="16200000">
                  <a:off x="11535300" y="1352836"/>
                  <a:ext cx="0" cy="1824674"/>
                </a:xfrm>
                <a:prstGeom prst="lin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281" name="Straight Connector 280"/>
              <p:cNvCxnSpPr/>
              <p:nvPr/>
            </p:nvCxnSpPr>
            <p:spPr>
              <a:xfrm>
                <a:off x="3947343" y="3924864"/>
                <a:ext cx="520801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88" name="Rectangle 287"/>
              <p:cNvSpPr/>
              <p:nvPr/>
            </p:nvSpPr>
            <p:spPr>
              <a:xfrm>
                <a:off x="4730785" y="2420217"/>
                <a:ext cx="259333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89" name="Straight Arrow Connector 288"/>
              <p:cNvCxnSpPr/>
              <p:nvPr/>
            </p:nvCxnSpPr>
            <p:spPr>
              <a:xfrm flipH="1" flipV="1">
                <a:off x="4825404" y="2017594"/>
                <a:ext cx="1" cy="85685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/>
              <p:cNvCxnSpPr/>
              <p:nvPr/>
            </p:nvCxnSpPr>
            <p:spPr>
              <a:xfrm>
                <a:off x="3684910" y="3931584"/>
                <a:ext cx="278941" cy="3"/>
              </a:xfrm>
              <a:prstGeom prst="line">
                <a:avLst/>
              </a:prstGeom>
              <a:noFill/>
              <a:ln w="1397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90" name="Group 289"/>
              <p:cNvGrpSpPr/>
              <p:nvPr/>
            </p:nvGrpSpPr>
            <p:grpSpPr>
              <a:xfrm>
                <a:off x="4767694" y="2192099"/>
                <a:ext cx="105277" cy="100922"/>
                <a:chOff x="7156926" y="343515"/>
                <a:chExt cx="85539" cy="153801"/>
              </a:xfrm>
            </p:grpSpPr>
            <p:sp>
              <p:nvSpPr>
                <p:cNvPr id="291" name="Isosceles Triangle 290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292" name="Isosceles Triangle 291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66" name="Straight Connector 365"/>
              <p:cNvCxnSpPr>
                <a:endCxn id="346" idx="3"/>
              </p:cNvCxnSpPr>
              <p:nvPr/>
            </p:nvCxnSpPr>
            <p:spPr>
              <a:xfrm flipH="1">
                <a:off x="3871927" y="3931213"/>
                <a:ext cx="612092" cy="142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8" name="Freeform 377"/>
              <p:cNvSpPr/>
              <p:nvPr/>
            </p:nvSpPr>
            <p:spPr>
              <a:xfrm>
                <a:off x="2522147" y="3270590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88" name="Freeform 387"/>
              <p:cNvSpPr/>
              <p:nvPr/>
            </p:nvSpPr>
            <p:spPr>
              <a:xfrm flipV="1">
                <a:off x="2524125" y="3611785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2502819" y="3276096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3734281" y="3244174"/>
                <a:ext cx="139611" cy="7309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89" name="Freeform 388"/>
              <p:cNvSpPr/>
              <p:nvPr/>
            </p:nvSpPr>
            <p:spPr>
              <a:xfrm flipV="1">
                <a:off x="2504797" y="3606279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46" name="Rectangle 345"/>
              <p:cNvSpPr/>
              <p:nvPr/>
            </p:nvSpPr>
            <p:spPr>
              <a:xfrm>
                <a:off x="3732316" y="3896085"/>
                <a:ext cx="139611" cy="7309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91" name="Freeform 390"/>
              <p:cNvSpPr/>
              <p:nvPr/>
            </p:nvSpPr>
            <p:spPr>
              <a:xfrm>
                <a:off x="7134750" y="3269944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92" name="Freeform 391"/>
              <p:cNvSpPr/>
              <p:nvPr/>
            </p:nvSpPr>
            <p:spPr>
              <a:xfrm flipV="1">
                <a:off x="7133553" y="3611139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37" name="Freeform 436"/>
              <p:cNvSpPr/>
              <p:nvPr/>
            </p:nvSpPr>
            <p:spPr>
              <a:xfrm>
                <a:off x="7115422" y="3275450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49" name="Freeform 448"/>
              <p:cNvSpPr/>
              <p:nvPr/>
            </p:nvSpPr>
            <p:spPr>
              <a:xfrm flipV="1">
                <a:off x="7114225" y="3605633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59" name="Straight Connector 358"/>
              <p:cNvCxnSpPr>
                <a:stCxn id="300" idx="2"/>
              </p:cNvCxnSpPr>
              <p:nvPr/>
            </p:nvCxnSpPr>
            <p:spPr>
              <a:xfrm flipH="1">
                <a:off x="9128816" y="3267029"/>
                <a:ext cx="144362" cy="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99" name="Straight Connector 298"/>
              <p:cNvCxnSpPr>
                <a:endCxn id="300" idx="2"/>
              </p:cNvCxnSpPr>
              <p:nvPr/>
            </p:nvCxnSpPr>
            <p:spPr>
              <a:xfrm>
                <a:off x="9064036" y="3267029"/>
                <a:ext cx="209142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36" name="Rectangle 335"/>
              <p:cNvSpPr/>
              <p:nvPr/>
            </p:nvSpPr>
            <p:spPr>
              <a:xfrm>
                <a:off x="8730011" y="3258132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37" name="Straight Connector 336"/>
              <p:cNvCxnSpPr>
                <a:stCxn id="391" idx="8"/>
              </p:cNvCxnSpPr>
              <p:nvPr/>
            </p:nvCxnSpPr>
            <p:spPr>
              <a:xfrm>
                <a:off x="8368238" y="3270217"/>
                <a:ext cx="367578" cy="8807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38" name="Freeform 337"/>
              <p:cNvSpPr/>
              <p:nvPr/>
            </p:nvSpPr>
            <p:spPr>
              <a:xfrm>
                <a:off x="8559804" y="3233558"/>
                <a:ext cx="454819" cy="45719"/>
              </a:xfrm>
              <a:custGeom>
                <a:avLst/>
                <a:gdLst>
                  <a:gd name="connsiteX0" fmla="*/ 0 w 454819"/>
                  <a:gd name="connsiteY0" fmla="*/ 50007 h 57150"/>
                  <a:gd name="connsiteX1" fmla="*/ 0 w 454819"/>
                  <a:gd name="connsiteY1" fmla="*/ 0 h 57150"/>
                  <a:gd name="connsiteX2" fmla="*/ 454819 w 454819"/>
                  <a:gd name="connsiteY2" fmla="*/ 0 h 57150"/>
                  <a:gd name="connsiteX3" fmla="*/ 454819 w 454819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4819" h="57150">
                    <a:moveTo>
                      <a:pt x="0" y="50007"/>
                    </a:moveTo>
                    <a:lnTo>
                      <a:pt x="0" y="0"/>
                    </a:lnTo>
                    <a:lnTo>
                      <a:pt x="454819" y="0"/>
                    </a:lnTo>
                    <a:lnTo>
                      <a:pt x="454819" y="5715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39" name="Straight Connector 338"/>
              <p:cNvCxnSpPr>
                <a:endCxn id="300" idx="2"/>
              </p:cNvCxnSpPr>
              <p:nvPr/>
            </p:nvCxnSpPr>
            <p:spPr>
              <a:xfrm flipV="1">
                <a:off x="8869622" y="3267029"/>
                <a:ext cx="403556" cy="3039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>
                <a:off x="8617547" y="3375851"/>
                <a:ext cx="113400" cy="0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61" name="Rectangle 360"/>
              <p:cNvSpPr/>
              <p:nvPr/>
            </p:nvSpPr>
            <p:spPr>
              <a:xfrm>
                <a:off x="8482537" y="3354959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62" name="Rectangle 361"/>
              <p:cNvSpPr/>
              <p:nvPr/>
            </p:nvSpPr>
            <p:spPr>
              <a:xfrm>
                <a:off x="8725142" y="3354959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64" name="Freeform 363"/>
              <p:cNvSpPr/>
              <p:nvPr/>
            </p:nvSpPr>
            <p:spPr>
              <a:xfrm>
                <a:off x="8554935" y="3330385"/>
                <a:ext cx="454819" cy="45719"/>
              </a:xfrm>
              <a:custGeom>
                <a:avLst/>
                <a:gdLst>
                  <a:gd name="connsiteX0" fmla="*/ 0 w 454819"/>
                  <a:gd name="connsiteY0" fmla="*/ 50007 h 57150"/>
                  <a:gd name="connsiteX1" fmla="*/ 0 w 454819"/>
                  <a:gd name="connsiteY1" fmla="*/ 0 h 57150"/>
                  <a:gd name="connsiteX2" fmla="*/ 454819 w 454819"/>
                  <a:gd name="connsiteY2" fmla="*/ 0 h 57150"/>
                  <a:gd name="connsiteX3" fmla="*/ 454819 w 454819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4819" h="57150">
                    <a:moveTo>
                      <a:pt x="0" y="50007"/>
                    </a:moveTo>
                    <a:lnTo>
                      <a:pt x="0" y="0"/>
                    </a:lnTo>
                    <a:lnTo>
                      <a:pt x="454819" y="0"/>
                    </a:lnTo>
                    <a:lnTo>
                      <a:pt x="454819" y="5715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8863772" y="3270225"/>
                <a:ext cx="183356" cy="111919"/>
              </a:xfrm>
              <a:custGeom>
                <a:avLst/>
                <a:gdLst>
                  <a:gd name="connsiteX0" fmla="*/ 0 w 183356"/>
                  <a:gd name="connsiteY0" fmla="*/ 111919 h 111919"/>
                  <a:gd name="connsiteX1" fmla="*/ 183356 w 183356"/>
                  <a:gd name="connsiteY1" fmla="*/ 111919 h 111919"/>
                  <a:gd name="connsiteX2" fmla="*/ 183356 w 183356"/>
                  <a:gd name="connsiteY2" fmla="*/ 0 h 111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3356" h="111919">
                    <a:moveTo>
                      <a:pt x="0" y="111919"/>
                    </a:moveTo>
                    <a:lnTo>
                      <a:pt x="183356" y="111919"/>
                    </a:lnTo>
                    <a:lnTo>
                      <a:pt x="183356" y="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537" name="Straight Connector 536"/>
              <p:cNvCxnSpPr>
                <a:stCxn id="391" idx="8"/>
                <a:endCxn id="361" idx="1"/>
              </p:cNvCxnSpPr>
              <p:nvPr/>
            </p:nvCxnSpPr>
            <p:spPr>
              <a:xfrm>
                <a:off x="8368238" y="3270217"/>
                <a:ext cx="114299" cy="107602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21" name="Rectangle 320"/>
              <p:cNvSpPr/>
              <p:nvPr/>
            </p:nvSpPr>
            <p:spPr>
              <a:xfrm>
                <a:off x="8487406" y="3258132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538" name="Straight Connector 537"/>
              <p:cNvCxnSpPr>
                <a:stCxn id="408" idx="1"/>
                <a:endCxn id="392" idx="8"/>
              </p:cNvCxnSpPr>
              <p:nvPr/>
            </p:nvCxnSpPr>
            <p:spPr>
              <a:xfrm flipH="1">
                <a:off x="8367041" y="3824497"/>
                <a:ext cx="136459" cy="110492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7" name="Straight Connector 326"/>
              <p:cNvCxnSpPr/>
              <p:nvPr/>
            </p:nvCxnSpPr>
            <p:spPr>
              <a:xfrm flipV="1">
                <a:off x="300056" y="3597853"/>
                <a:ext cx="4754017" cy="7780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56" name="Group 55"/>
              <p:cNvGrpSpPr/>
              <p:nvPr/>
            </p:nvGrpSpPr>
            <p:grpSpPr>
              <a:xfrm>
                <a:off x="5058694" y="3521200"/>
                <a:ext cx="2079783" cy="143241"/>
                <a:chOff x="8204200" y="1523562"/>
                <a:chExt cx="2079783" cy="143241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8204200" y="1523562"/>
                  <a:ext cx="2076450" cy="138105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0" name="Freeform 539"/>
                <p:cNvSpPr/>
                <p:nvPr/>
              </p:nvSpPr>
              <p:spPr>
                <a:xfrm>
                  <a:off x="8207533" y="1528698"/>
                  <a:ext cx="2076450" cy="138105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1" name="Rectangle 540"/>
              <p:cNvSpPr/>
              <p:nvPr/>
            </p:nvSpPr>
            <p:spPr>
              <a:xfrm>
                <a:off x="-9800" y="3348045"/>
                <a:ext cx="2047377" cy="4721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42" name="Group 541"/>
              <p:cNvGrpSpPr/>
              <p:nvPr/>
            </p:nvGrpSpPr>
            <p:grpSpPr>
              <a:xfrm>
                <a:off x="-41902" y="3501920"/>
                <a:ext cx="2084404" cy="226665"/>
                <a:chOff x="8199579" y="1495020"/>
                <a:chExt cx="2084404" cy="226665"/>
              </a:xfrm>
            </p:grpSpPr>
            <p:sp>
              <p:nvSpPr>
                <p:cNvPr id="543" name="Freeform 542"/>
                <p:cNvSpPr/>
                <p:nvPr/>
              </p:nvSpPr>
              <p:spPr>
                <a:xfrm>
                  <a:off x="8199579" y="1495035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4" name="Freeform 543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5" name="Freeform 544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70" name="Straight Connector 69"/>
            <p:cNvCxnSpPr/>
            <p:nvPr/>
          </p:nvCxnSpPr>
          <p:spPr>
            <a:xfrm flipV="1">
              <a:off x="3800508" y="3116316"/>
              <a:ext cx="0" cy="1210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Straight Connector 545"/>
            <p:cNvCxnSpPr/>
            <p:nvPr/>
          </p:nvCxnSpPr>
          <p:spPr>
            <a:xfrm flipV="1">
              <a:off x="3800508" y="3962655"/>
              <a:ext cx="0" cy="1210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Connector 546"/>
            <p:cNvCxnSpPr/>
            <p:nvPr/>
          </p:nvCxnSpPr>
          <p:spPr>
            <a:xfrm flipV="1">
              <a:off x="8563008" y="3107719"/>
              <a:ext cx="0" cy="150413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Straight Connector 547"/>
            <p:cNvCxnSpPr/>
            <p:nvPr/>
          </p:nvCxnSpPr>
          <p:spPr>
            <a:xfrm flipV="1">
              <a:off x="8563008" y="3944184"/>
              <a:ext cx="0" cy="1308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Straight Connector 548"/>
            <p:cNvCxnSpPr/>
            <p:nvPr/>
          </p:nvCxnSpPr>
          <p:spPr>
            <a:xfrm flipV="1">
              <a:off x="8805895" y="3107719"/>
              <a:ext cx="0" cy="150413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Straight Connector 549"/>
            <p:cNvCxnSpPr/>
            <p:nvPr/>
          </p:nvCxnSpPr>
          <p:spPr>
            <a:xfrm flipV="1">
              <a:off x="8805895" y="3944184"/>
              <a:ext cx="0" cy="1308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1" name="Group 550"/>
          <p:cNvGrpSpPr/>
          <p:nvPr/>
        </p:nvGrpSpPr>
        <p:grpSpPr>
          <a:xfrm>
            <a:off x="257107" y="3702602"/>
            <a:ext cx="1702473" cy="630946"/>
            <a:chOff x="8676180" y="6483875"/>
            <a:chExt cx="1702473" cy="630946"/>
          </a:xfrm>
        </p:grpSpPr>
        <p:grpSp>
          <p:nvGrpSpPr>
            <p:cNvPr id="552" name="Group 551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554" name="Group 553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556" name="Group 555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567" name="Rectangle 566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8" name="TextBox 567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Superfluid @ 1.9K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Liquid He @ 4.5 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Gaseous </a:t>
                    </a: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Heater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GB" sz="700" dirty="0" smtClean="0">
                        <a:solidFill>
                          <a:srgbClr val="005F8C"/>
                        </a:solidFill>
                        <a:latin typeface="Calibri" panose="020F0502020204030204"/>
                      </a:rPr>
                      <a:t>Vacuum barrier</a:t>
                    </a:r>
                    <a:endPara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9" name="Rectangle 568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0" name="Rectangle 569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557" name="Straight Connector 556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>
                  <a:solidFill>
                    <a:schemeClr val="accent3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8" name="Straight Connector 557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9" name="Straight Connector 558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60" name="Rectangle 559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561" name="Group 560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563" name="Oval 562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4" name="Oval 563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5" name="Oval 564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6" name="Oval 565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62" name="TextBox 561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HTS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MgB2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</a:t>
                  </a:r>
                  <a:endParaRPr kumimoji="0" lang="en-GB" sz="7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Warm cable</a:t>
                  </a: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Splice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55" name="Straight Connector 554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553" name="Straight Connector 552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189391" y="3281323"/>
            <a:ext cx="1848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DFHx</a:t>
            </a:r>
            <a:r>
              <a:rPr lang="en-GB" sz="1200" dirty="0" smtClean="0"/>
              <a:t> layout for analysis</a:t>
            </a:r>
            <a:endParaRPr lang="en-GB" sz="1200" dirty="0"/>
          </a:p>
        </p:txBody>
      </p:sp>
      <p:sp>
        <p:nvSpPr>
          <p:cNvPr id="571" name="TextBox 570"/>
          <p:cNvSpPr txBox="1"/>
          <p:nvPr/>
        </p:nvSpPr>
        <p:spPr>
          <a:xfrm>
            <a:off x="126635" y="5660896"/>
            <a:ext cx="2537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DFHx</a:t>
            </a:r>
            <a:r>
              <a:rPr lang="en-GB" sz="1200" dirty="0" smtClean="0"/>
              <a:t> 3D pre-design for illustration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4383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158"/>
          <p:cNvGrpSpPr/>
          <p:nvPr/>
        </p:nvGrpSpPr>
        <p:grpSpPr>
          <a:xfrm>
            <a:off x="4418694" y="5101716"/>
            <a:ext cx="7609128" cy="1638381"/>
            <a:chOff x="-41902" y="1568440"/>
            <a:chExt cx="11681415" cy="2515217"/>
          </a:xfrm>
        </p:grpSpPr>
        <p:grpSp>
          <p:nvGrpSpPr>
            <p:cNvPr id="160" name="Group 159"/>
            <p:cNvGrpSpPr/>
            <p:nvPr/>
          </p:nvGrpSpPr>
          <p:grpSpPr>
            <a:xfrm>
              <a:off x="-41902" y="1568440"/>
              <a:ext cx="11681415" cy="2515217"/>
              <a:chOff x="-41902" y="1568440"/>
              <a:chExt cx="11681415" cy="2515217"/>
            </a:xfrm>
          </p:grpSpPr>
          <p:cxnSp>
            <p:nvCxnSpPr>
              <p:cNvPr id="167" name="Straight Connector 166"/>
              <p:cNvCxnSpPr/>
              <p:nvPr/>
            </p:nvCxnSpPr>
            <p:spPr>
              <a:xfrm flipV="1">
                <a:off x="4842110" y="2864623"/>
                <a:ext cx="1" cy="77782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68" name="Arc 167"/>
              <p:cNvSpPr/>
              <p:nvPr/>
            </p:nvSpPr>
            <p:spPr>
              <a:xfrm rot="5400000">
                <a:off x="4010241" y="3097344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69" name="Arc 168"/>
              <p:cNvSpPr/>
              <p:nvPr/>
            </p:nvSpPr>
            <p:spPr>
              <a:xfrm rot="5400000">
                <a:off x="4008068" y="3097344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70" name="Arc 169"/>
              <p:cNvSpPr/>
              <p:nvPr/>
            </p:nvSpPr>
            <p:spPr>
              <a:xfrm rot="5400000">
                <a:off x="4012313" y="3101506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71" name="Straight Connector 170"/>
              <p:cNvCxnSpPr>
                <a:stCxn id="170" idx="0"/>
              </p:cNvCxnSpPr>
              <p:nvPr/>
            </p:nvCxnSpPr>
            <p:spPr>
              <a:xfrm flipH="1" flipV="1">
                <a:off x="4843203" y="2864794"/>
                <a:ext cx="761" cy="652537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 flipH="1" flipV="1">
                <a:off x="4845752" y="2875666"/>
                <a:ext cx="761" cy="65253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>
                <a:off x="3987913" y="3600496"/>
                <a:ext cx="3471081" cy="0"/>
              </a:xfrm>
              <a:prstGeom prst="line">
                <a:avLst/>
              </a:prstGeom>
              <a:noFill/>
              <a:ln w="2063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4" name="Arc 173"/>
              <p:cNvSpPr/>
              <p:nvPr/>
            </p:nvSpPr>
            <p:spPr>
              <a:xfrm rot="5400000">
                <a:off x="8651097" y="1568440"/>
                <a:ext cx="2018469" cy="2018469"/>
              </a:xfrm>
              <a:prstGeom prst="arc">
                <a:avLst/>
              </a:prstGeom>
              <a:noFill/>
              <a:ln w="11747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75" name="Straight Connector 174"/>
              <p:cNvCxnSpPr/>
              <p:nvPr/>
            </p:nvCxnSpPr>
            <p:spPr>
              <a:xfrm flipH="1">
                <a:off x="10518686" y="2573407"/>
                <a:ext cx="2796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Rectangle 175"/>
              <p:cNvSpPr/>
              <p:nvPr/>
            </p:nvSpPr>
            <p:spPr>
              <a:xfrm>
                <a:off x="7136180" y="3110835"/>
                <a:ext cx="2041573" cy="972822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7251225" y="3463991"/>
                <a:ext cx="429500" cy="28525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2411965" y="3124255"/>
                <a:ext cx="1576382" cy="959402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79" name="Arc 178"/>
              <p:cNvSpPr/>
              <p:nvPr/>
            </p:nvSpPr>
            <p:spPr>
              <a:xfrm rot="5400000">
                <a:off x="3550774" y="2448797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80" name="Straight Connector 179"/>
              <p:cNvCxnSpPr>
                <a:endCxn id="178" idx="1"/>
              </p:cNvCxnSpPr>
              <p:nvPr/>
            </p:nvCxnSpPr>
            <p:spPr>
              <a:xfrm>
                <a:off x="0" y="3603956"/>
                <a:ext cx="2411965" cy="0"/>
              </a:xfrm>
              <a:prstGeom prst="line">
                <a:avLst/>
              </a:pr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3141127" y="3929583"/>
                <a:ext cx="1316025" cy="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2411965" y="3463992"/>
                <a:ext cx="0" cy="28525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V="1">
                <a:off x="211932" y="3597854"/>
                <a:ext cx="4842142" cy="2642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4" name="Rectangle 183"/>
              <p:cNvSpPr/>
              <p:nvPr/>
            </p:nvSpPr>
            <p:spPr>
              <a:xfrm>
                <a:off x="2541730" y="3463991"/>
                <a:ext cx="275536" cy="28525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85" name="Straight Connector 184"/>
              <p:cNvCxnSpPr>
                <a:endCxn id="186" idx="2"/>
              </p:cNvCxnSpPr>
              <p:nvPr/>
            </p:nvCxnSpPr>
            <p:spPr>
              <a:xfrm>
                <a:off x="3690247" y="3280445"/>
                <a:ext cx="278941" cy="3"/>
              </a:xfrm>
              <a:prstGeom prst="line">
                <a:avLst/>
              </a:prstGeom>
              <a:noFill/>
              <a:ln w="1397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6" name="Arc 185"/>
              <p:cNvSpPr/>
              <p:nvPr/>
            </p:nvSpPr>
            <p:spPr>
              <a:xfrm rot="5400000">
                <a:off x="3553363" y="2448797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4254838" y="2425191"/>
                <a:ext cx="259333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88" name="Straight Arrow Connector 187"/>
              <p:cNvCxnSpPr/>
              <p:nvPr/>
            </p:nvCxnSpPr>
            <p:spPr>
              <a:xfrm flipH="1" flipV="1">
                <a:off x="4349457" y="2022568"/>
                <a:ext cx="1" cy="85685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9" name="Group 188"/>
              <p:cNvGrpSpPr/>
              <p:nvPr/>
            </p:nvGrpSpPr>
            <p:grpSpPr>
              <a:xfrm>
                <a:off x="4291747" y="2197073"/>
                <a:ext cx="105277" cy="100922"/>
                <a:chOff x="7156926" y="343515"/>
                <a:chExt cx="85539" cy="153801"/>
              </a:xfrm>
            </p:grpSpPr>
            <p:sp>
              <p:nvSpPr>
                <p:cNvPr id="428" name="Isosceles Triangle 427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29" name="Isosceles Triangle 428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190" name="Arc 189"/>
              <p:cNvSpPr/>
              <p:nvPr/>
            </p:nvSpPr>
            <p:spPr>
              <a:xfrm rot="5400000">
                <a:off x="3552846" y="2452959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91" name="Straight Connector 190"/>
              <p:cNvCxnSpPr>
                <a:stCxn id="198" idx="0"/>
              </p:cNvCxnSpPr>
              <p:nvPr/>
            </p:nvCxnSpPr>
            <p:spPr>
              <a:xfrm flipV="1">
                <a:off x="10662901" y="2100860"/>
                <a:ext cx="0" cy="486239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20000"/>
                    <a:lumOff val="80000"/>
                  </a:schemeClr>
                </a:solidFill>
                <a:tailEnd type="triangle" w="sm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4" name="TextBox 193"/>
              <p:cNvSpPr txBox="1"/>
              <p:nvPr/>
            </p:nvSpPr>
            <p:spPr>
              <a:xfrm flipH="1">
                <a:off x="2727434" y="2829682"/>
                <a:ext cx="696531" cy="328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DFHx1</a:t>
                </a: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 flipH="1">
                <a:off x="7844531" y="2803800"/>
                <a:ext cx="696531" cy="328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DFHx2</a:t>
                </a:r>
              </a:p>
            </p:txBody>
          </p:sp>
          <p:cxnSp>
            <p:nvCxnSpPr>
              <p:cNvPr id="196" name="Straight Connector 195"/>
              <p:cNvCxnSpPr>
                <a:stCxn id="174" idx="2"/>
              </p:cNvCxnSpPr>
              <p:nvPr/>
            </p:nvCxnSpPr>
            <p:spPr>
              <a:xfrm flipH="1">
                <a:off x="9066178" y="3586909"/>
                <a:ext cx="594153" cy="0"/>
              </a:xfrm>
              <a:prstGeom prst="line">
                <a:avLst/>
              </a:prstGeom>
              <a:noFill/>
              <a:ln w="11747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7" name="Straight Connector 196"/>
              <p:cNvCxnSpPr>
                <a:stCxn id="198" idx="2"/>
              </p:cNvCxnSpPr>
              <p:nvPr/>
            </p:nvCxnSpPr>
            <p:spPr>
              <a:xfrm flipH="1">
                <a:off x="7503444" y="3596334"/>
                <a:ext cx="2150222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8" name="Arc 197"/>
              <p:cNvSpPr/>
              <p:nvPr/>
            </p:nvSpPr>
            <p:spPr>
              <a:xfrm rot="5400000">
                <a:off x="8644432" y="1577865"/>
                <a:ext cx="2018469" cy="2018469"/>
              </a:xfrm>
              <a:prstGeom prst="arc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99" name="Straight Connector 198"/>
              <p:cNvCxnSpPr>
                <a:stCxn id="190" idx="2"/>
                <a:endCxn id="242" idx="3"/>
              </p:cNvCxnSpPr>
              <p:nvPr/>
            </p:nvCxnSpPr>
            <p:spPr>
              <a:xfrm flipH="1" flipV="1">
                <a:off x="3873892" y="3280722"/>
                <a:ext cx="94779" cy="38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00" name="Arc 199"/>
              <p:cNvSpPr/>
              <p:nvPr/>
            </p:nvSpPr>
            <p:spPr>
              <a:xfrm rot="5400000">
                <a:off x="8859524" y="2435378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01" name="Arc 200"/>
              <p:cNvSpPr/>
              <p:nvPr/>
            </p:nvSpPr>
            <p:spPr>
              <a:xfrm rot="5400000">
                <a:off x="8857353" y="2435378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9392137" y="2411772"/>
                <a:ext cx="570976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03" name="Straight Arrow Connector 202"/>
              <p:cNvCxnSpPr/>
              <p:nvPr/>
            </p:nvCxnSpPr>
            <p:spPr>
              <a:xfrm flipH="1" flipV="1">
                <a:off x="9486756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4" name="Group 203"/>
              <p:cNvGrpSpPr/>
              <p:nvPr/>
            </p:nvGrpSpPr>
            <p:grpSpPr>
              <a:xfrm>
                <a:off x="9429047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426" name="Isosceles Triangle 425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27" name="Isosceles Triangle 426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205" name="Arc 204"/>
              <p:cNvSpPr/>
              <p:nvPr/>
            </p:nvSpPr>
            <p:spPr>
              <a:xfrm rot="5400000">
                <a:off x="8857353" y="2438586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06" name="Straight Arrow Connector 205"/>
              <p:cNvCxnSpPr/>
              <p:nvPr/>
            </p:nvCxnSpPr>
            <p:spPr>
              <a:xfrm flipH="1" flipV="1">
                <a:off x="9619478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7" name="Group 206"/>
              <p:cNvGrpSpPr/>
              <p:nvPr/>
            </p:nvGrpSpPr>
            <p:grpSpPr>
              <a:xfrm>
                <a:off x="9561769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424" name="Isosceles Triangle 423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25" name="Isosceles Triangle 424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08" name="Straight Arrow Connector 207"/>
              <p:cNvCxnSpPr/>
              <p:nvPr/>
            </p:nvCxnSpPr>
            <p:spPr>
              <a:xfrm flipH="1" flipV="1">
                <a:off x="9748417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9" name="Group 208"/>
              <p:cNvGrpSpPr/>
              <p:nvPr/>
            </p:nvGrpSpPr>
            <p:grpSpPr>
              <a:xfrm>
                <a:off x="9690708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422" name="Isosceles Triangle 421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23" name="Isosceles Triangle 422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10" name="Straight Arrow Connector 209"/>
              <p:cNvCxnSpPr/>
              <p:nvPr/>
            </p:nvCxnSpPr>
            <p:spPr>
              <a:xfrm flipH="1" flipV="1">
                <a:off x="9877453" y="2008749"/>
                <a:ext cx="1" cy="859820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1" name="Group 210"/>
              <p:cNvGrpSpPr/>
              <p:nvPr/>
            </p:nvGrpSpPr>
            <p:grpSpPr>
              <a:xfrm>
                <a:off x="9819744" y="2186219"/>
                <a:ext cx="105277" cy="100922"/>
                <a:chOff x="7156926" y="343515"/>
                <a:chExt cx="85539" cy="153801"/>
              </a:xfrm>
            </p:grpSpPr>
            <p:sp>
              <p:nvSpPr>
                <p:cNvPr id="420" name="Isosceles Triangle 419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21" name="Isosceles Triangle 420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12" name="Straight Connector 211"/>
              <p:cNvCxnSpPr/>
              <p:nvPr/>
            </p:nvCxnSpPr>
            <p:spPr>
              <a:xfrm flipH="1">
                <a:off x="9435832" y="2829996"/>
                <a:ext cx="483080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3" name="Rectangle 212"/>
              <p:cNvSpPr/>
              <p:nvPr/>
            </p:nvSpPr>
            <p:spPr>
              <a:xfrm>
                <a:off x="8370286" y="3199570"/>
                <a:ext cx="737568" cy="22960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14" name="Arc 213"/>
              <p:cNvSpPr/>
              <p:nvPr/>
            </p:nvSpPr>
            <p:spPr>
              <a:xfrm rot="5400000">
                <a:off x="10535924" y="2979259"/>
                <a:ext cx="831651" cy="831651"/>
              </a:xfrm>
              <a:prstGeom prst="arc">
                <a:avLst/>
              </a:prstGeom>
              <a:noFill/>
              <a:ln w="1714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15" name="Straight Connector 214"/>
              <p:cNvCxnSpPr>
                <a:stCxn id="217" idx="2"/>
              </p:cNvCxnSpPr>
              <p:nvPr/>
            </p:nvCxnSpPr>
            <p:spPr>
              <a:xfrm flipH="1">
                <a:off x="9128816" y="3810910"/>
                <a:ext cx="1820762" cy="0"/>
              </a:xfrm>
              <a:prstGeom prst="line">
                <a:avLst/>
              </a:prstGeom>
              <a:noFill/>
              <a:ln w="17462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Straight Connector 215"/>
              <p:cNvCxnSpPr>
                <a:endCxn id="217" idx="2"/>
              </p:cNvCxnSpPr>
              <p:nvPr/>
            </p:nvCxnSpPr>
            <p:spPr>
              <a:xfrm>
                <a:off x="8434752" y="3810910"/>
                <a:ext cx="2514826" cy="0"/>
              </a:xfrm>
              <a:prstGeom prst="line">
                <a:avLst/>
              </a:prstGeom>
              <a:noFill/>
              <a:ln w="11112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7" name="Arc 216"/>
              <p:cNvSpPr/>
              <p:nvPr/>
            </p:nvSpPr>
            <p:spPr>
              <a:xfrm rot="5400000">
                <a:off x="10533753" y="2979259"/>
                <a:ext cx="831651" cy="831651"/>
              </a:xfrm>
              <a:prstGeom prst="arc">
                <a:avLst/>
              </a:prstGeom>
              <a:noFill/>
              <a:ln w="10795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11068537" y="2411772"/>
                <a:ext cx="570976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19" name="Straight Arrow Connector 218"/>
              <p:cNvCxnSpPr/>
              <p:nvPr/>
            </p:nvCxnSpPr>
            <p:spPr>
              <a:xfrm flipH="1" flipV="1">
                <a:off x="11163156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0" name="Group 219"/>
              <p:cNvGrpSpPr/>
              <p:nvPr/>
            </p:nvGrpSpPr>
            <p:grpSpPr>
              <a:xfrm>
                <a:off x="11105447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418" name="Isosceles Triangle 417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19" name="Isosceles Triangle 418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221" name="Arc 220"/>
              <p:cNvSpPr/>
              <p:nvPr/>
            </p:nvSpPr>
            <p:spPr>
              <a:xfrm rot="5400000">
                <a:off x="10533753" y="2982467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22" name="Straight Connector 221"/>
              <p:cNvCxnSpPr>
                <a:stCxn id="335" idx="1"/>
                <a:endCxn id="217" idx="2"/>
              </p:cNvCxnSpPr>
              <p:nvPr/>
            </p:nvCxnSpPr>
            <p:spPr>
              <a:xfrm flipV="1">
                <a:off x="9068091" y="3810910"/>
                <a:ext cx="1881487" cy="9262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3" name="Straight Arrow Connector 222"/>
              <p:cNvCxnSpPr/>
              <p:nvPr/>
            </p:nvCxnSpPr>
            <p:spPr>
              <a:xfrm flipH="1" flipV="1">
                <a:off x="11295878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4" name="Group 223"/>
              <p:cNvGrpSpPr/>
              <p:nvPr/>
            </p:nvGrpSpPr>
            <p:grpSpPr>
              <a:xfrm>
                <a:off x="11238169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416" name="Isosceles Triangle 415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17" name="Isosceles Triangle 416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25" name="Straight Arrow Connector 224"/>
              <p:cNvCxnSpPr/>
              <p:nvPr/>
            </p:nvCxnSpPr>
            <p:spPr>
              <a:xfrm flipH="1" flipV="1">
                <a:off x="11424817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6" name="Group 225"/>
              <p:cNvGrpSpPr/>
              <p:nvPr/>
            </p:nvGrpSpPr>
            <p:grpSpPr>
              <a:xfrm>
                <a:off x="11367108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401" name="Isosceles Triangle 400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12" name="Isosceles Triangle 411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27" name="Straight Arrow Connector 226"/>
              <p:cNvCxnSpPr/>
              <p:nvPr/>
            </p:nvCxnSpPr>
            <p:spPr>
              <a:xfrm flipH="1" flipV="1">
                <a:off x="11553853" y="2008749"/>
                <a:ext cx="1" cy="859820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8" name="Group 227"/>
              <p:cNvGrpSpPr/>
              <p:nvPr/>
            </p:nvGrpSpPr>
            <p:grpSpPr>
              <a:xfrm>
                <a:off x="11496144" y="2186219"/>
                <a:ext cx="105277" cy="100922"/>
                <a:chOff x="7156926" y="343515"/>
                <a:chExt cx="85539" cy="153801"/>
              </a:xfrm>
            </p:grpSpPr>
            <p:sp>
              <p:nvSpPr>
                <p:cNvPr id="376" name="Isosceles Triangle 375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77" name="Isosceles Triangle 376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29" name="Straight Connector 228"/>
              <p:cNvCxnSpPr/>
              <p:nvPr/>
            </p:nvCxnSpPr>
            <p:spPr>
              <a:xfrm flipH="1">
                <a:off x="11112232" y="2829996"/>
                <a:ext cx="483080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30" name="Rectangle 229"/>
              <p:cNvSpPr/>
              <p:nvPr/>
            </p:nvSpPr>
            <p:spPr>
              <a:xfrm>
                <a:off x="8367040" y="3751801"/>
                <a:ext cx="761775" cy="26275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grpSp>
            <p:nvGrpSpPr>
              <p:cNvPr id="231" name="Group 230"/>
              <p:cNvGrpSpPr/>
              <p:nvPr/>
            </p:nvGrpSpPr>
            <p:grpSpPr>
              <a:xfrm flipV="1">
                <a:off x="8367041" y="3773140"/>
                <a:ext cx="761775" cy="195618"/>
                <a:chOff x="9844137" y="1687821"/>
                <a:chExt cx="761775" cy="195618"/>
              </a:xfrm>
            </p:grpSpPr>
            <p:sp>
              <p:nvSpPr>
                <p:cNvPr id="284" name="Rectangle 283"/>
                <p:cNvSpPr/>
                <p:nvPr/>
              </p:nvSpPr>
              <p:spPr>
                <a:xfrm>
                  <a:off x="10228070" y="1712395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286" name="Straight Connector 285"/>
                <p:cNvCxnSpPr>
                  <a:stCxn id="246" idx="8"/>
                </p:cNvCxnSpPr>
                <p:nvPr/>
              </p:nvCxnSpPr>
              <p:spPr>
                <a:xfrm>
                  <a:off x="9844137" y="1721590"/>
                  <a:ext cx="389738" cy="11697"/>
                </a:xfrm>
                <a:prstGeom prst="line">
                  <a:avLst/>
                </a:prstGeom>
                <a:noFill/>
                <a:ln w="635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87" name="Freeform 286"/>
                <p:cNvSpPr/>
                <p:nvPr/>
              </p:nvSpPr>
              <p:spPr>
                <a:xfrm>
                  <a:off x="10057863" y="1687821"/>
                  <a:ext cx="454819" cy="45719"/>
                </a:xfrm>
                <a:custGeom>
                  <a:avLst/>
                  <a:gdLst>
                    <a:gd name="connsiteX0" fmla="*/ 0 w 454819"/>
                    <a:gd name="connsiteY0" fmla="*/ 50007 h 57150"/>
                    <a:gd name="connsiteX1" fmla="*/ 0 w 454819"/>
                    <a:gd name="connsiteY1" fmla="*/ 0 h 57150"/>
                    <a:gd name="connsiteX2" fmla="*/ 454819 w 454819"/>
                    <a:gd name="connsiteY2" fmla="*/ 0 h 57150"/>
                    <a:gd name="connsiteX3" fmla="*/ 454819 w 454819"/>
                    <a:gd name="connsiteY3" fmla="*/ 5715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4819" h="57150">
                      <a:moveTo>
                        <a:pt x="0" y="50007"/>
                      </a:moveTo>
                      <a:lnTo>
                        <a:pt x="0" y="0"/>
                      </a:lnTo>
                      <a:lnTo>
                        <a:pt x="454819" y="0"/>
                      </a:lnTo>
                      <a:lnTo>
                        <a:pt x="454819" y="5715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17" name="Rectangle 316"/>
                <p:cNvSpPr/>
                <p:nvPr/>
              </p:nvSpPr>
              <p:spPr>
                <a:xfrm>
                  <a:off x="9932811" y="1770975"/>
                  <a:ext cx="673101" cy="11246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320" name="Straight Connector 319"/>
                <p:cNvCxnSpPr/>
                <p:nvPr/>
              </p:nvCxnSpPr>
              <p:spPr>
                <a:xfrm>
                  <a:off x="10115606" y="1830114"/>
                  <a:ext cx="113400" cy="0"/>
                </a:xfrm>
                <a:prstGeom prst="line">
                  <a:avLst/>
                </a:prstGeom>
                <a:noFill/>
                <a:ln w="635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31" name="Rectangle 330"/>
                <p:cNvSpPr/>
                <p:nvPr/>
              </p:nvSpPr>
              <p:spPr>
                <a:xfrm>
                  <a:off x="9980596" y="1809222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33" name="Rectangle 332"/>
                <p:cNvSpPr/>
                <p:nvPr/>
              </p:nvSpPr>
              <p:spPr>
                <a:xfrm>
                  <a:off x="10223201" y="1809222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34" name="Freeform 333"/>
                <p:cNvSpPr/>
                <p:nvPr/>
              </p:nvSpPr>
              <p:spPr>
                <a:xfrm>
                  <a:off x="10052994" y="1784648"/>
                  <a:ext cx="454819" cy="45719"/>
                </a:xfrm>
                <a:custGeom>
                  <a:avLst/>
                  <a:gdLst>
                    <a:gd name="connsiteX0" fmla="*/ 0 w 454819"/>
                    <a:gd name="connsiteY0" fmla="*/ 50007 h 57150"/>
                    <a:gd name="connsiteX1" fmla="*/ 0 w 454819"/>
                    <a:gd name="connsiteY1" fmla="*/ 0 h 57150"/>
                    <a:gd name="connsiteX2" fmla="*/ 454819 w 454819"/>
                    <a:gd name="connsiteY2" fmla="*/ 0 h 57150"/>
                    <a:gd name="connsiteX3" fmla="*/ 454819 w 454819"/>
                    <a:gd name="connsiteY3" fmla="*/ 5715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4819" h="57150">
                      <a:moveTo>
                        <a:pt x="0" y="50007"/>
                      </a:moveTo>
                      <a:lnTo>
                        <a:pt x="0" y="0"/>
                      </a:lnTo>
                      <a:lnTo>
                        <a:pt x="454819" y="0"/>
                      </a:lnTo>
                      <a:lnTo>
                        <a:pt x="454819" y="5715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35" name="Freeform 334"/>
                <p:cNvSpPr/>
                <p:nvPr/>
              </p:nvSpPr>
              <p:spPr>
                <a:xfrm>
                  <a:off x="10361831" y="1724488"/>
                  <a:ext cx="183356" cy="111919"/>
                </a:xfrm>
                <a:custGeom>
                  <a:avLst/>
                  <a:gdLst>
                    <a:gd name="connsiteX0" fmla="*/ 0 w 183356"/>
                    <a:gd name="connsiteY0" fmla="*/ 111919 h 111919"/>
                    <a:gd name="connsiteX1" fmla="*/ 183356 w 183356"/>
                    <a:gd name="connsiteY1" fmla="*/ 111919 h 111919"/>
                    <a:gd name="connsiteX2" fmla="*/ 183356 w 183356"/>
                    <a:gd name="connsiteY2" fmla="*/ 0 h 111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3356" h="111919">
                      <a:moveTo>
                        <a:pt x="0" y="111919"/>
                      </a:moveTo>
                      <a:lnTo>
                        <a:pt x="183356" y="111919"/>
                      </a:lnTo>
                      <a:lnTo>
                        <a:pt x="183356" y="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65" name="Rectangle 364"/>
                <p:cNvSpPr/>
                <p:nvPr/>
              </p:nvSpPr>
              <p:spPr>
                <a:xfrm>
                  <a:off x="9985465" y="1712395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32" name="Group 231"/>
              <p:cNvGrpSpPr/>
              <p:nvPr/>
            </p:nvGrpSpPr>
            <p:grpSpPr>
              <a:xfrm rot="5400000" flipV="1">
                <a:off x="11133029" y="3101753"/>
                <a:ext cx="531261" cy="66590"/>
                <a:chOff x="10622961" y="2265173"/>
                <a:chExt cx="1824676" cy="0"/>
              </a:xfrm>
            </p:grpSpPr>
            <p:cxnSp>
              <p:nvCxnSpPr>
                <p:cNvPr id="276" name="Straight Connector 275"/>
                <p:cNvCxnSpPr/>
                <p:nvPr/>
              </p:nvCxnSpPr>
              <p:spPr>
                <a:xfrm flipH="1">
                  <a:off x="10626875" y="2265173"/>
                  <a:ext cx="1820762" cy="0"/>
                </a:xfrm>
                <a:prstGeom prst="line">
                  <a:avLst/>
                </a:prstGeom>
                <a:noFill/>
                <a:ln w="174625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 rot="16200000">
                  <a:off x="11535299" y="1352835"/>
                  <a:ext cx="0" cy="1824676"/>
                </a:xfrm>
                <a:prstGeom prst="line">
                  <a:avLst/>
                </a:prstGeom>
                <a:noFill/>
                <a:ln w="11112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 rot="16200000">
                  <a:off x="11535300" y="1352836"/>
                  <a:ext cx="0" cy="1824674"/>
                </a:xfrm>
                <a:prstGeom prst="lin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233" name="Straight Connector 232"/>
              <p:cNvCxnSpPr/>
              <p:nvPr/>
            </p:nvCxnSpPr>
            <p:spPr>
              <a:xfrm>
                <a:off x="3947343" y="3924864"/>
                <a:ext cx="520801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34" name="Rectangle 233"/>
              <p:cNvSpPr/>
              <p:nvPr/>
            </p:nvSpPr>
            <p:spPr>
              <a:xfrm>
                <a:off x="4730785" y="2420217"/>
                <a:ext cx="259333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35" name="Straight Arrow Connector 234"/>
              <p:cNvCxnSpPr/>
              <p:nvPr/>
            </p:nvCxnSpPr>
            <p:spPr>
              <a:xfrm flipH="1" flipV="1">
                <a:off x="4825404" y="2017594"/>
                <a:ext cx="1" cy="85685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>
                <a:off x="3684910" y="3931584"/>
                <a:ext cx="278941" cy="3"/>
              </a:xfrm>
              <a:prstGeom prst="line">
                <a:avLst/>
              </a:prstGeom>
              <a:noFill/>
              <a:ln w="1397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37" name="Group 236"/>
              <p:cNvGrpSpPr/>
              <p:nvPr/>
            </p:nvGrpSpPr>
            <p:grpSpPr>
              <a:xfrm>
                <a:off x="4767694" y="2192099"/>
                <a:ext cx="105277" cy="100922"/>
                <a:chOff x="7156926" y="343515"/>
                <a:chExt cx="85539" cy="153801"/>
              </a:xfrm>
            </p:grpSpPr>
            <p:sp>
              <p:nvSpPr>
                <p:cNvPr id="274" name="Isosceles Triangle 273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275" name="Isosceles Triangle 274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38" name="Straight Connector 237"/>
              <p:cNvCxnSpPr>
                <a:endCxn id="244" idx="3"/>
              </p:cNvCxnSpPr>
              <p:nvPr/>
            </p:nvCxnSpPr>
            <p:spPr>
              <a:xfrm flipH="1">
                <a:off x="3871927" y="3931213"/>
                <a:ext cx="612092" cy="142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39" name="Freeform 238"/>
              <p:cNvSpPr/>
              <p:nvPr/>
            </p:nvSpPr>
            <p:spPr>
              <a:xfrm>
                <a:off x="2522147" y="3270590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0" name="Freeform 239"/>
              <p:cNvSpPr/>
              <p:nvPr/>
            </p:nvSpPr>
            <p:spPr>
              <a:xfrm flipV="1">
                <a:off x="2524125" y="3611785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1" name="Freeform 240"/>
              <p:cNvSpPr/>
              <p:nvPr/>
            </p:nvSpPr>
            <p:spPr>
              <a:xfrm>
                <a:off x="2502819" y="3276096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3734281" y="3244174"/>
                <a:ext cx="139611" cy="7309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3" name="Freeform 242"/>
              <p:cNvSpPr/>
              <p:nvPr/>
            </p:nvSpPr>
            <p:spPr>
              <a:xfrm flipV="1">
                <a:off x="2504797" y="3606279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3732316" y="3896085"/>
                <a:ext cx="139611" cy="7309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5" name="Freeform 244"/>
              <p:cNvSpPr/>
              <p:nvPr/>
            </p:nvSpPr>
            <p:spPr>
              <a:xfrm>
                <a:off x="7134750" y="3269944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6" name="Freeform 245"/>
              <p:cNvSpPr/>
              <p:nvPr/>
            </p:nvSpPr>
            <p:spPr>
              <a:xfrm flipV="1">
                <a:off x="7133553" y="3611139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7" name="Freeform 246"/>
              <p:cNvSpPr/>
              <p:nvPr/>
            </p:nvSpPr>
            <p:spPr>
              <a:xfrm>
                <a:off x="7115422" y="3275450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48" name="Freeform 247"/>
              <p:cNvSpPr/>
              <p:nvPr/>
            </p:nvSpPr>
            <p:spPr>
              <a:xfrm flipV="1">
                <a:off x="7114225" y="3605633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49" name="Straight Connector 248"/>
              <p:cNvCxnSpPr>
                <a:stCxn id="201" idx="2"/>
              </p:cNvCxnSpPr>
              <p:nvPr/>
            </p:nvCxnSpPr>
            <p:spPr>
              <a:xfrm flipH="1">
                <a:off x="9128816" y="3267029"/>
                <a:ext cx="144362" cy="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50" name="Straight Connector 249"/>
              <p:cNvCxnSpPr>
                <a:endCxn id="201" idx="2"/>
              </p:cNvCxnSpPr>
              <p:nvPr/>
            </p:nvCxnSpPr>
            <p:spPr>
              <a:xfrm>
                <a:off x="9064036" y="3267029"/>
                <a:ext cx="209142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1" name="Rectangle 250"/>
              <p:cNvSpPr/>
              <p:nvPr/>
            </p:nvSpPr>
            <p:spPr>
              <a:xfrm>
                <a:off x="8730011" y="3258132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52" name="Straight Connector 251"/>
              <p:cNvCxnSpPr>
                <a:stCxn id="245" idx="8"/>
              </p:cNvCxnSpPr>
              <p:nvPr/>
            </p:nvCxnSpPr>
            <p:spPr>
              <a:xfrm>
                <a:off x="8368238" y="3270217"/>
                <a:ext cx="367578" cy="8807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3" name="Freeform 252"/>
              <p:cNvSpPr/>
              <p:nvPr/>
            </p:nvSpPr>
            <p:spPr>
              <a:xfrm>
                <a:off x="8559804" y="3233558"/>
                <a:ext cx="454819" cy="45719"/>
              </a:xfrm>
              <a:custGeom>
                <a:avLst/>
                <a:gdLst>
                  <a:gd name="connsiteX0" fmla="*/ 0 w 454819"/>
                  <a:gd name="connsiteY0" fmla="*/ 50007 h 57150"/>
                  <a:gd name="connsiteX1" fmla="*/ 0 w 454819"/>
                  <a:gd name="connsiteY1" fmla="*/ 0 h 57150"/>
                  <a:gd name="connsiteX2" fmla="*/ 454819 w 454819"/>
                  <a:gd name="connsiteY2" fmla="*/ 0 h 57150"/>
                  <a:gd name="connsiteX3" fmla="*/ 454819 w 454819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4819" h="57150">
                    <a:moveTo>
                      <a:pt x="0" y="50007"/>
                    </a:moveTo>
                    <a:lnTo>
                      <a:pt x="0" y="0"/>
                    </a:lnTo>
                    <a:lnTo>
                      <a:pt x="454819" y="0"/>
                    </a:lnTo>
                    <a:lnTo>
                      <a:pt x="454819" y="5715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54" name="Straight Connector 253"/>
              <p:cNvCxnSpPr>
                <a:endCxn id="201" idx="2"/>
              </p:cNvCxnSpPr>
              <p:nvPr/>
            </p:nvCxnSpPr>
            <p:spPr>
              <a:xfrm flipV="1">
                <a:off x="8869622" y="3267029"/>
                <a:ext cx="403556" cy="3039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>
                <a:off x="8617547" y="3375851"/>
                <a:ext cx="113400" cy="0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6" name="Rectangle 255"/>
              <p:cNvSpPr/>
              <p:nvPr/>
            </p:nvSpPr>
            <p:spPr>
              <a:xfrm>
                <a:off x="8482537" y="3354959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57" name="Rectangle 256"/>
              <p:cNvSpPr/>
              <p:nvPr/>
            </p:nvSpPr>
            <p:spPr>
              <a:xfrm>
                <a:off x="8725142" y="3354959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58" name="Freeform 257"/>
              <p:cNvSpPr/>
              <p:nvPr/>
            </p:nvSpPr>
            <p:spPr>
              <a:xfrm>
                <a:off x="8554935" y="3330385"/>
                <a:ext cx="454819" cy="45719"/>
              </a:xfrm>
              <a:custGeom>
                <a:avLst/>
                <a:gdLst>
                  <a:gd name="connsiteX0" fmla="*/ 0 w 454819"/>
                  <a:gd name="connsiteY0" fmla="*/ 50007 h 57150"/>
                  <a:gd name="connsiteX1" fmla="*/ 0 w 454819"/>
                  <a:gd name="connsiteY1" fmla="*/ 0 h 57150"/>
                  <a:gd name="connsiteX2" fmla="*/ 454819 w 454819"/>
                  <a:gd name="connsiteY2" fmla="*/ 0 h 57150"/>
                  <a:gd name="connsiteX3" fmla="*/ 454819 w 454819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4819" h="57150">
                    <a:moveTo>
                      <a:pt x="0" y="50007"/>
                    </a:moveTo>
                    <a:lnTo>
                      <a:pt x="0" y="0"/>
                    </a:lnTo>
                    <a:lnTo>
                      <a:pt x="454819" y="0"/>
                    </a:lnTo>
                    <a:lnTo>
                      <a:pt x="454819" y="5715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59" name="Freeform 258"/>
              <p:cNvSpPr/>
              <p:nvPr/>
            </p:nvSpPr>
            <p:spPr>
              <a:xfrm>
                <a:off x="8863772" y="3270225"/>
                <a:ext cx="183356" cy="111919"/>
              </a:xfrm>
              <a:custGeom>
                <a:avLst/>
                <a:gdLst>
                  <a:gd name="connsiteX0" fmla="*/ 0 w 183356"/>
                  <a:gd name="connsiteY0" fmla="*/ 111919 h 111919"/>
                  <a:gd name="connsiteX1" fmla="*/ 183356 w 183356"/>
                  <a:gd name="connsiteY1" fmla="*/ 111919 h 111919"/>
                  <a:gd name="connsiteX2" fmla="*/ 183356 w 183356"/>
                  <a:gd name="connsiteY2" fmla="*/ 0 h 111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3356" h="111919">
                    <a:moveTo>
                      <a:pt x="0" y="111919"/>
                    </a:moveTo>
                    <a:lnTo>
                      <a:pt x="183356" y="111919"/>
                    </a:lnTo>
                    <a:lnTo>
                      <a:pt x="183356" y="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60" name="Straight Connector 259"/>
              <p:cNvCxnSpPr>
                <a:stCxn id="245" idx="8"/>
                <a:endCxn id="256" idx="1"/>
              </p:cNvCxnSpPr>
              <p:nvPr/>
            </p:nvCxnSpPr>
            <p:spPr>
              <a:xfrm>
                <a:off x="8368238" y="3270217"/>
                <a:ext cx="114299" cy="107602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61" name="Rectangle 260"/>
              <p:cNvSpPr/>
              <p:nvPr/>
            </p:nvSpPr>
            <p:spPr>
              <a:xfrm>
                <a:off x="8487406" y="3258132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62" name="Straight Connector 261"/>
              <p:cNvCxnSpPr>
                <a:stCxn id="331" idx="1"/>
                <a:endCxn id="246" idx="8"/>
              </p:cNvCxnSpPr>
              <p:nvPr/>
            </p:nvCxnSpPr>
            <p:spPr>
              <a:xfrm flipH="1">
                <a:off x="8367041" y="3824497"/>
                <a:ext cx="136459" cy="110492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63" name="Straight Connector 262"/>
              <p:cNvCxnSpPr>
                <a:endCxn id="272" idx="0"/>
              </p:cNvCxnSpPr>
              <p:nvPr/>
            </p:nvCxnSpPr>
            <p:spPr>
              <a:xfrm flipV="1">
                <a:off x="300056" y="3597839"/>
                <a:ext cx="4758639" cy="779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65" name="Group 264"/>
              <p:cNvGrpSpPr/>
              <p:nvPr/>
            </p:nvGrpSpPr>
            <p:grpSpPr>
              <a:xfrm>
                <a:off x="5058694" y="3492658"/>
                <a:ext cx="2079783" cy="226665"/>
                <a:chOff x="8204200" y="1495020"/>
                <a:chExt cx="2079783" cy="226665"/>
              </a:xfrm>
            </p:grpSpPr>
            <p:sp>
              <p:nvSpPr>
                <p:cNvPr id="272" name="Freeform 271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" name="Freeform 272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66" name="Rectangle 265"/>
              <p:cNvSpPr/>
              <p:nvPr/>
            </p:nvSpPr>
            <p:spPr>
              <a:xfrm>
                <a:off x="-9800" y="3348045"/>
                <a:ext cx="2047377" cy="4721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7" name="Group 266"/>
              <p:cNvGrpSpPr/>
              <p:nvPr/>
            </p:nvGrpSpPr>
            <p:grpSpPr>
              <a:xfrm>
                <a:off x="-41902" y="3501920"/>
                <a:ext cx="2084404" cy="226665"/>
                <a:chOff x="8199579" y="1495020"/>
                <a:chExt cx="2084404" cy="226665"/>
              </a:xfrm>
            </p:grpSpPr>
            <p:sp>
              <p:nvSpPr>
                <p:cNvPr id="268" name="Freeform 267"/>
                <p:cNvSpPr/>
                <p:nvPr/>
              </p:nvSpPr>
              <p:spPr>
                <a:xfrm>
                  <a:off x="8199579" y="1495035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9" name="Freeform 268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0" name="Freeform 269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61" name="Straight Connector 160"/>
            <p:cNvCxnSpPr/>
            <p:nvPr/>
          </p:nvCxnSpPr>
          <p:spPr>
            <a:xfrm flipV="1">
              <a:off x="3800508" y="3116316"/>
              <a:ext cx="0" cy="1210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V="1">
              <a:off x="3800508" y="3962655"/>
              <a:ext cx="0" cy="1210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8563008" y="3107719"/>
              <a:ext cx="0" cy="150413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V="1">
              <a:off x="8563008" y="3944184"/>
              <a:ext cx="0" cy="1308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8805895" y="3107719"/>
              <a:ext cx="0" cy="150413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8805895" y="3944184"/>
              <a:ext cx="0" cy="1308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3" name="Group 622"/>
          <p:cNvGrpSpPr/>
          <p:nvPr/>
        </p:nvGrpSpPr>
        <p:grpSpPr>
          <a:xfrm>
            <a:off x="5324249" y="-32689"/>
            <a:ext cx="6324570" cy="509653"/>
            <a:chOff x="4102912" y="1273687"/>
            <a:chExt cx="6324570" cy="509653"/>
          </a:xfrm>
        </p:grpSpPr>
        <p:grpSp>
          <p:nvGrpSpPr>
            <p:cNvPr id="624" name="Group 623"/>
            <p:cNvGrpSpPr/>
            <p:nvPr/>
          </p:nvGrpSpPr>
          <p:grpSpPr>
            <a:xfrm>
              <a:off x="4102912" y="1273687"/>
              <a:ext cx="6324570" cy="509653"/>
              <a:chOff x="4102912" y="1273687"/>
              <a:chExt cx="6324570" cy="509653"/>
            </a:xfrm>
          </p:grpSpPr>
          <p:cxnSp>
            <p:nvCxnSpPr>
              <p:cNvPr id="626" name="Straight Connector 625"/>
              <p:cNvCxnSpPr/>
              <p:nvPr/>
            </p:nvCxnSpPr>
            <p:spPr>
              <a:xfrm flipV="1">
                <a:off x="9564417" y="1552034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7" name="Straight Connector 626"/>
              <p:cNvCxnSpPr/>
              <p:nvPr/>
            </p:nvCxnSpPr>
            <p:spPr>
              <a:xfrm flipV="1">
                <a:off x="9559430" y="1725883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8" name="Straight Connector 627"/>
              <p:cNvCxnSpPr/>
              <p:nvPr/>
            </p:nvCxnSpPr>
            <p:spPr>
              <a:xfrm flipV="1">
                <a:off x="6587883" y="1538807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9" name="Straight Connector 628"/>
              <p:cNvCxnSpPr/>
              <p:nvPr/>
            </p:nvCxnSpPr>
            <p:spPr>
              <a:xfrm flipV="1">
                <a:off x="6587883" y="1743161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30" name="Rectangle 629"/>
              <p:cNvSpPr/>
              <p:nvPr/>
            </p:nvSpPr>
            <p:spPr>
              <a:xfrm>
                <a:off x="8853564" y="1551327"/>
                <a:ext cx="27977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631" name="Straight Connector 630"/>
              <p:cNvCxnSpPr/>
              <p:nvPr/>
            </p:nvCxnSpPr>
            <p:spPr>
              <a:xfrm>
                <a:off x="4130206" y="1642499"/>
                <a:ext cx="1571124" cy="0"/>
              </a:xfrm>
              <a:prstGeom prst="line">
                <a:avLst/>
              </a:pr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2" name="Straight Connector 631"/>
              <p:cNvCxnSpPr/>
              <p:nvPr/>
            </p:nvCxnSpPr>
            <p:spPr>
              <a:xfrm>
                <a:off x="5701330" y="1551328"/>
                <a:ext cx="0" cy="1858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Straight Connector 632"/>
              <p:cNvCxnSpPr/>
              <p:nvPr/>
            </p:nvCxnSpPr>
            <p:spPr>
              <a:xfrm>
                <a:off x="4268256" y="1640245"/>
                <a:ext cx="4720646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34" name="Rectangle 633"/>
              <p:cNvSpPr/>
              <p:nvPr/>
            </p:nvSpPr>
            <p:spPr>
              <a:xfrm>
                <a:off x="5785858" y="1551327"/>
                <a:ext cx="17948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635" name="TextBox 634"/>
              <p:cNvSpPr txBox="1"/>
              <p:nvPr/>
            </p:nvSpPr>
            <p:spPr>
              <a:xfrm flipH="1">
                <a:off x="5906823" y="1290546"/>
                <a:ext cx="453712" cy="2138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DFHx1</a:t>
                </a:r>
              </a:p>
            </p:txBody>
          </p:sp>
          <p:sp>
            <p:nvSpPr>
              <p:cNvPr id="636" name="TextBox 635"/>
              <p:cNvSpPr txBox="1"/>
              <p:nvPr/>
            </p:nvSpPr>
            <p:spPr>
              <a:xfrm flipH="1">
                <a:off x="9240036" y="1273687"/>
                <a:ext cx="453712" cy="2138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DFHx2</a:t>
                </a:r>
              </a:p>
            </p:txBody>
          </p:sp>
          <p:cxnSp>
            <p:nvCxnSpPr>
              <p:cNvPr id="637" name="Straight Connector 636"/>
              <p:cNvCxnSpPr/>
              <p:nvPr/>
            </p:nvCxnSpPr>
            <p:spPr>
              <a:xfrm flipH="1">
                <a:off x="9017857" y="1637534"/>
                <a:ext cx="1409625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638" name="Group 637"/>
              <p:cNvGrpSpPr/>
              <p:nvPr/>
            </p:nvGrpSpPr>
            <p:grpSpPr>
              <a:xfrm>
                <a:off x="5760512" y="1538977"/>
                <a:ext cx="816069" cy="101088"/>
                <a:chOff x="5760512" y="1425348"/>
                <a:chExt cx="816069" cy="214717"/>
              </a:xfrm>
            </p:grpSpPr>
            <p:sp>
              <p:nvSpPr>
                <p:cNvPr id="658" name="Freeform 657"/>
                <p:cNvSpPr/>
                <p:nvPr/>
              </p:nvSpPr>
              <p:spPr>
                <a:xfrm>
                  <a:off x="5773102" y="142534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59" name="Freeform 658"/>
                <p:cNvSpPr/>
                <p:nvPr/>
              </p:nvSpPr>
              <p:spPr>
                <a:xfrm>
                  <a:off x="5760512" y="1428935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39" name="Group 638"/>
              <p:cNvGrpSpPr/>
              <p:nvPr/>
            </p:nvGrpSpPr>
            <p:grpSpPr>
              <a:xfrm>
                <a:off x="5761800" y="1644012"/>
                <a:ext cx="816069" cy="96286"/>
                <a:chOff x="5761800" y="1644012"/>
                <a:chExt cx="816069" cy="214716"/>
              </a:xfrm>
            </p:grpSpPr>
            <p:sp>
              <p:nvSpPr>
                <p:cNvPr id="656" name="Freeform 655"/>
                <p:cNvSpPr/>
                <p:nvPr/>
              </p:nvSpPr>
              <p:spPr>
                <a:xfrm flipV="1">
                  <a:off x="5774390" y="164759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57" name="Freeform 656"/>
                <p:cNvSpPr/>
                <p:nvPr/>
              </p:nvSpPr>
              <p:spPr>
                <a:xfrm flipV="1">
                  <a:off x="5761800" y="1644012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40" name="Group 639"/>
              <p:cNvGrpSpPr/>
              <p:nvPr/>
            </p:nvGrpSpPr>
            <p:grpSpPr>
              <a:xfrm>
                <a:off x="8765104" y="1545669"/>
                <a:ext cx="816069" cy="93975"/>
                <a:chOff x="8765104" y="1424927"/>
                <a:chExt cx="816069" cy="214717"/>
              </a:xfrm>
            </p:grpSpPr>
            <p:sp>
              <p:nvSpPr>
                <p:cNvPr id="654" name="Freeform 653"/>
                <p:cNvSpPr/>
                <p:nvPr/>
              </p:nvSpPr>
              <p:spPr>
                <a:xfrm>
                  <a:off x="8777694" y="1424927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55" name="Freeform 654"/>
                <p:cNvSpPr/>
                <p:nvPr/>
              </p:nvSpPr>
              <p:spPr>
                <a:xfrm>
                  <a:off x="8765104" y="1428514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41" name="Group 640"/>
              <p:cNvGrpSpPr/>
              <p:nvPr/>
            </p:nvGrpSpPr>
            <p:grpSpPr>
              <a:xfrm>
                <a:off x="8764324" y="1643592"/>
                <a:ext cx="816069" cy="87917"/>
                <a:chOff x="8764324" y="1643591"/>
                <a:chExt cx="816069" cy="214717"/>
              </a:xfrm>
            </p:grpSpPr>
            <p:sp>
              <p:nvSpPr>
                <p:cNvPr id="652" name="Freeform 651"/>
                <p:cNvSpPr/>
                <p:nvPr/>
              </p:nvSpPr>
              <p:spPr>
                <a:xfrm flipV="1">
                  <a:off x="8776914" y="164717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53" name="Freeform 652"/>
                <p:cNvSpPr/>
                <p:nvPr/>
              </p:nvSpPr>
              <p:spPr>
                <a:xfrm flipV="1">
                  <a:off x="8764324" y="1643591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642" name="Straight Connector 641"/>
              <p:cNvCxnSpPr>
                <a:endCxn id="653" idx="0"/>
              </p:cNvCxnSpPr>
              <p:nvPr/>
            </p:nvCxnSpPr>
            <p:spPr>
              <a:xfrm>
                <a:off x="4325659" y="1643591"/>
                <a:ext cx="4438665" cy="1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43" name="Rectangle 642"/>
              <p:cNvSpPr/>
              <p:nvPr/>
            </p:nvSpPr>
            <p:spPr>
              <a:xfrm>
                <a:off x="4123823" y="1475802"/>
                <a:ext cx="1333636" cy="3075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44" name="Group 643"/>
              <p:cNvGrpSpPr/>
              <p:nvPr/>
            </p:nvGrpSpPr>
            <p:grpSpPr>
              <a:xfrm>
                <a:off x="4102912" y="1576034"/>
                <a:ext cx="1357755" cy="147647"/>
                <a:chOff x="8199579" y="1495020"/>
                <a:chExt cx="2084404" cy="226665"/>
              </a:xfrm>
            </p:grpSpPr>
            <p:sp>
              <p:nvSpPr>
                <p:cNvPr id="649" name="Freeform 648"/>
                <p:cNvSpPr/>
                <p:nvPr/>
              </p:nvSpPr>
              <p:spPr>
                <a:xfrm>
                  <a:off x="8199579" y="1495035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0" name="Freeform 649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1" name="Freeform 650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45" name="Straight Connector 644"/>
              <p:cNvCxnSpPr>
                <a:stCxn id="658" idx="8"/>
              </p:cNvCxnSpPr>
              <p:nvPr/>
            </p:nvCxnSpPr>
            <p:spPr>
              <a:xfrm flipV="1">
                <a:off x="6576581" y="1538977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6" name="Straight Connector 645"/>
              <p:cNvCxnSpPr/>
              <p:nvPr/>
            </p:nvCxnSpPr>
            <p:spPr>
              <a:xfrm flipV="1">
                <a:off x="6576581" y="1743331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7" name="Straight Connector 646"/>
              <p:cNvCxnSpPr/>
              <p:nvPr/>
            </p:nvCxnSpPr>
            <p:spPr>
              <a:xfrm flipV="1">
                <a:off x="9561242" y="1552034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8" name="Straight Connector 647"/>
              <p:cNvCxnSpPr/>
              <p:nvPr/>
            </p:nvCxnSpPr>
            <p:spPr>
              <a:xfrm flipV="1">
                <a:off x="9561242" y="1729939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25" name="TextBox 624"/>
            <p:cNvSpPr txBox="1"/>
            <p:nvPr/>
          </p:nvSpPr>
          <p:spPr>
            <a:xfrm flipH="1">
              <a:off x="6554624" y="1343792"/>
              <a:ext cx="108395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dirty="0" smtClean="0">
                  <a:solidFill>
                    <a:prstClr val="black"/>
                  </a:solidFill>
                  <a:latin typeface="Calibri" panose="020F0502020204030204"/>
                </a:rPr>
                <a:t>Protected MgB2 ends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73573" y="651334"/>
            <a:ext cx="6852347" cy="730020"/>
            <a:chOff x="5239258" y="2051388"/>
            <a:chExt cx="6852347" cy="730020"/>
          </a:xfrm>
        </p:grpSpPr>
        <p:grpSp>
          <p:nvGrpSpPr>
            <p:cNvPr id="601" name="Group 600"/>
            <p:cNvGrpSpPr/>
            <p:nvPr/>
          </p:nvGrpSpPr>
          <p:grpSpPr>
            <a:xfrm flipH="1">
              <a:off x="5239258" y="2051388"/>
              <a:ext cx="6852347" cy="730020"/>
              <a:chOff x="3216805" y="4062656"/>
              <a:chExt cx="8583437" cy="914444"/>
            </a:xfrm>
          </p:grpSpPr>
          <p:pic>
            <p:nvPicPr>
              <p:cNvPr id="608" name="Picture 607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90397" y="4193318"/>
                <a:ext cx="1870539" cy="632773"/>
              </a:xfrm>
              <a:prstGeom prst="rect">
                <a:avLst/>
              </a:prstGeom>
            </p:spPr>
          </p:pic>
          <p:pic>
            <p:nvPicPr>
              <p:cNvPr id="609" name="Picture 608"/>
              <p:cNvPicPr>
                <a:picLocks noChangeAspect="1"/>
              </p:cNvPicPr>
              <p:nvPr/>
            </p:nvPicPr>
            <p:blipFill rotWithShape="1">
              <a:blip r:embed="rId3"/>
              <a:srcRect l="9544" t="16828" r="5093" b="20672"/>
              <a:stretch/>
            </p:blipFill>
            <p:spPr>
              <a:xfrm>
                <a:off x="7191132" y="4331653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610" name="Picture 609"/>
              <p:cNvPicPr>
                <a:picLocks noChangeAspect="1"/>
              </p:cNvPicPr>
              <p:nvPr/>
            </p:nvPicPr>
            <p:blipFill rotWithShape="1">
              <a:blip r:embed="rId3"/>
              <a:srcRect l="9544" t="16828" r="5093" b="20672"/>
              <a:stretch/>
            </p:blipFill>
            <p:spPr>
              <a:xfrm>
                <a:off x="7191132" y="4633846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611" name="Picture 610"/>
              <p:cNvPicPr>
                <a:picLocks noChangeAspect="1"/>
              </p:cNvPicPr>
              <p:nvPr/>
            </p:nvPicPr>
            <p:blipFill rotWithShape="1">
              <a:blip r:embed="rId3"/>
              <a:srcRect l="9544" t="16828" r="21841" b="20672"/>
              <a:stretch/>
            </p:blipFill>
            <p:spPr>
              <a:xfrm>
                <a:off x="9712646" y="4343438"/>
                <a:ext cx="2087596" cy="384677"/>
              </a:xfrm>
              <a:prstGeom prst="rect">
                <a:avLst/>
              </a:prstGeom>
            </p:spPr>
          </p:pic>
          <p:pic>
            <p:nvPicPr>
              <p:cNvPr id="612" name="Picture 6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9335017" y="4475805"/>
                <a:ext cx="884393" cy="118197"/>
              </a:xfrm>
              <a:prstGeom prst="rect">
                <a:avLst/>
              </a:prstGeom>
            </p:spPr>
          </p:pic>
          <p:pic>
            <p:nvPicPr>
              <p:cNvPr id="613" name="Picture 612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985752" y="4185443"/>
                <a:ext cx="1870539" cy="632773"/>
              </a:xfrm>
              <a:prstGeom prst="rect">
                <a:avLst/>
              </a:prstGeom>
            </p:spPr>
          </p:pic>
          <p:pic>
            <p:nvPicPr>
              <p:cNvPr id="614" name="Picture 613"/>
              <p:cNvPicPr>
                <a:picLocks noChangeAspect="1"/>
              </p:cNvPicPr>
              <p:nvPr/>
            </p:nvPicPr>
            <p:blipFill rotWithShape="1">
              <a:blip r:embed="rId3"/>
              <a:srcRect l="9544" t="16828" r="5093" b="20672"/>
              <a:stretch/>
            </p:blipFill>
            <p:spPr>
              <a:xfrm>
                <a:off x="3216805" y="4447747"/>
                <a:ext cx="1782267" cy="144284"/>
              </a:xfrm>
              <a:prstGeom prst="rect">
                <a:avLst/>
              </a:prstGeom>
            </p:spPr>
          </p:pic>
          <p:pic>
            <p:nvPicPr>
              <p:cNvPr id="615" name="Picture 614"/>
              <p:cNvPicPr>
                <a:picLocks noChangeAspect="1"/>
              </p:cNvPicPr>
              <p:nvPr/>
            </p:nvPicPr>
            <p:blipFill rotWithShape="1">
              <a:blip r:embed="rId3"/>
              <a:srcRect l="9544" t="16828" r="5093" b="20672"/>
              <a:stretch/>
            </p:blipFill>
            <p:spPr>
              <a:xfrm>
                <a:off x="3886487" y="4323778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616" name="Picture 615"/>
              <p:cNvPicPr>
                <a:picLocks noChangeAspect="1"/>
              </p:cNvPicPr>
              <p:nvPr/>
            </p:nvPicPr>
            <p:blipFill rotWithShape="1">
              <a:blip r:embed="rId3"/>
              <a:srcRect l="9544" t="16828" r="5093" b="20672"/>
              <a:stretch/>
            </p:blipFill>
            <p:spPr>
              <a:xfrm>
                <a:off x="3886487" y="4625971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617" name="Picture 616"/>
              <p:cNvPicPr>
                <a:picLocks noChangeAspect="1"/>
              </p:cNvPicPr>
              <p:nvPr/>
            </p:nvPicPr>
            <p:blipFill rotWithShape="1">
              <a:blip r:embed="rId3"/>
              <a:srcRect l="9544" t="16828" r="5093" b="20672"/>
              <a:stretch/>
            </p:blipFill>
            <p:spPr>
              <a:xfrm>
                <a:off x="6408002" y="4455622"/>
                <a:ext cx="1895716" cy="144284"/>
              </a:xfrm>
              <a:prstGeom prst="rect">
                <a:avLst/>
              </a:prstGeom>
            </p:spPr>
          </p:pic>
          <p:sp>
            <p:nvSpPr>
              <p:cNvPr id="620" name="Rectangle 619"/>
              <p:cNvSpPr/>
              <p:nvPr/>
            </p:nvSpPr>
            <p:spPr>
              <a:xfrm rot="20187494">
                <a:off x="6790829" y="4083870"/>
                <a:ext cx="120035" cy="7883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21" name="Straight Connector 620"/>
              <p:cNvCxnSpPr/>
              <p:nvPr/>
            </p:nvCxnSpPr>
            <p:spPr>
              <a:xfrm>
                <a:off x="6715944" y="4062656"/>
                <a:ext cx="356025" cy="7922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2" name="Straight Connector 621"/>
              <p:cNvCxnSpPr/>
              <p:nvPr/>
            </p:nvCxnSpPr>
            <p:spPr>
              <a:xfrm>
                <a:off x="6640498" y="4101251"/>
                <a:ext cx="356025" cy="7922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0" name="TextBox 659"/>
            <p:cNvSpPr txBox="1"/>
            <p:nvPr/>
          </p:nvSpPr>
          <p:spPr>
            <a:xfrm flipH="1">
              <a:off x="7970930" y="2076398"/>
              <a:ext cx="11833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dirty="0" smtClean="0">
                  <a:solidFill>
                    <a:prstClr val="black"/>
                  </a:solidFill>
                  <a:latin typeface="Calibri" panose="020F0502020204030204"/>
                </a:rPr>
                <a:t>MgB2 cables in flexibles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324249" y="1581150"/>
            <a:ext cx="6324570" cy="854121"/>
            <a:chOff x="5324249" y="1581150"/>
            <a:chExt cx="6324570" cy="854121"/>
          </a:xfrm>
        </p:grpSpPr>
        <p:grpSp>
          <p:nvGrpSpPr>
            <p:cNvPr id="27" name="Group 26"/>
            <p:cNvGrpSpPr/>
            <p:nvPr/>
          </p:nvGrpSpPr>
          <p:grpSpPr>
            <a:xfrm>
              <a:off x="9733026" y="1636992"/>
              <a:ext cx="1254423" cy="798279"/>
              <a:chOff x="8595187" y="2574020"/>
              <a:chExt cx="1254423" cy="798279"/>
            </a:xfrm>
          </p:grpSpPr>
          <p:grpSp>
            <p:nvGrpSpPr>
              <p:cNvPr id="704" name="Group 703"/>
              <p:cNvGrpSpPr/>
              <p:nvPr/>
            </p:nvGrpSpPr>
            <p:grpSpPr>
              <a:xfrm>
                <a:off x="8648784" y="2635250"/>
                <a:ext cx="1168316" cy="722867"/>
                <a:chOff x="8496384" y="2482850"/>
                <a:chExt cx="1168316" cy="722867"/>
              </a:xfrm>
            </p:grpSpPr>
            <p:grpSp>
              <p:nvGrpSpPr>
                <p:cNvPr id="705" name="Group 704"/>
                <p:cNvGrpSpPr/>
                <p:nvPr/>
              </p:nvGrpSpPr>
              <p:grpSpPr>
                <a:xfrm>
                  <a:off x="8496384" y="2482850"/>
                  <a:ext cx="1168316" cy="641988"/>
                  <a:chOff x="8496384" y="2457450"/>
                  <a:chExt cx="1168316" cy="641988"/>
                </a:xfrm>
              </p:grpSpPr>
              <p:sp>
                <p:nvSpPr>
                  <p:cNvPr id="708" name="Rectangle 707"/>
                  <p:cNvSpPr/>
                  <p:nvPr/>
                </p:nvSpPr>
                <p:spPr>
                  <a:xfrm>
                    <a:off x="8564686" y="2459300"/>
                    <a:ext cx="1026836" cy="624943"/>
                  </a:xfrm>
                  <a:prstGeom prst="rect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09" name="Freeform 708"/>
                  <p:cNvSpPr/>
                  <p:nvPr/>
                </p:nvSpPr>
                <p:spPr>
                  <a:xfrm>
                    <a:off x="9588500" y="2457450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10" name="Freeform 709"/>
                  <p:cNvSpPr/>
                  <p:nvPr/>
                </p:nvSpPr>
                <p:spPr>
                  <a:xfrm flipV="1">
                    <a:off x="9588500" y="2940032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711" name="Group 710"/>
                  <p:cNvGrpSpPr/>
                  <p:nvPr/>
                </p:nvGrpSpPr>
                <p:grpSpPr>
                  <a:xfrm flipH="1">
                    <a:off x="8496384" y="2464456"/>
                    <a:ext cx="76200" cy="634982"/>
                    <a:chOff x="9740900" y="2609850"/>
                    <a:chExt cx="76200" cy="634982"/>
                  </a:xfrm>
                </p:grpSpPr>
                <p:sp>
                  <p:nvSpPr>
                    <p:cNvPr id="712" name="Freeform 711"/>
                    <p:cNvSpPr/>
                    <p:nvPr/>
                  </p:nvSpPr>
                  <p:spPr>
                    <a:xfrm>
                      <a:off x="9740900" y="2609850"/>
                      <a:ext cx="76200" cy="152400"/>
                    </a:xfrm>
                    <a:custGeom>
                      <a:avLst/>
                      <a:gdLst>
                        <a:gd name="connsiteX0" fmla="*/ 0 w 76200"/>
                        <a:gd name="connsiteY0" fmla="*/ 0 h 152400"/>
                        <a:gd name="connsiteX1" fmla="*/ 0 w 76200"/>
                        <a:gd name="connsiteY1" fmla="*/ 152400 h 152400"/>
                        <a:gd name="connsiteX2" fmla="*/ 76200 w 76200"/>
                        <a:gd name="connsiteY2" fmla="*/ 15240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76200" h="152400">
                          <a:moveTo>
                            <a:pt x="0" y="0"/>
                          </a:moveTo>
                          <a:lnTo>
                            <a:pt x="0" y="152400"/>
                          </a:lnTo>
                          <a:lnTo>
                            <a:pt x="76200" y="152400"/>
                          </a:lnTo>
                        </a:path>
                      </a:pathLst>
                    </a:cu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13" name="Freeform 712"/>
                    <p:cNvSpPr/>
                    <p:nvPr/>
                  </p:nvSpPr>
                  <p:spPr>
                    <a:xfrm flipV="1">
                      <a:off x="9740900" y="3092432"/>
                      <a:ext cx="76200" cy="152400"/>
                    </a:xfrm>
                    <a:custGeom>
                      <a:avLst/>
                      <a:gdLst>
                        <a:gd name="connsiteX0" fmla="*/ 0 w 76200"/>
                        <a:gd name="connsiteY0" fmla="*/ 0 h 152400"/>
                        <a:gd name="connsiteX1" fmla="*/ 0 w 76200"/>
                        <a:gd name="connsiteY1" fmla="*/ 152400 h 152400"/>
                        <a:gd name="connsiteX2" fmla="*/ 76200 w 76200"/>
                        <a:gd name="connsiteY2" fmla="*/ 15240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76200" h="152400">
                          <a:moveTo>
                            <a:pt x="0" y="0"/>
                          </a:moveTo>
                          <a:lnTo>
                            <a:pt x="0" y="152400"/>
                          </a:lnTo>
                          <a:lnTo>
                            <a:pt x="76200" y="152400"/>
                          </a:lnTo>
                        </a:path>
                      </a:pathLst>
                    </a:cu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706" name="Oval 705"/>
                <p:cNvSpPr/>
                <p:nvPr/>
              </p:nvSpPr>
              <p:spPr>
                <a:xfrm>
                  <a:off x="8664234" y="3117042"/>
                  <a:ext cx="88675" cy="88675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7" name="Oval 706"/>
                <p:cNvSpPr/>
                <p:nvPr/>
              </p:nvSpPr>
              <p:spPr>
                <a:xfrm>
                  <a:off x="9361230" y="3117042"/>
                  <a:ext cx="88675" cy="88675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>
              <a:xfrm>
                <a:off x="8595187" y="2574020"/>
                <a:ext cx="1254423" cy="798279"/>
              </a:xfrm>
              <a:prstGeom prst="rect">
                <a:avLst/>
              </a:prstGeom>
              <a:solidFill>
                <a:srgbClr val="FFFFFF">
                  <a:alpha val="8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8496384" y="1708150"/>
              <a:ext cx="1168316" cy="722867"/>
              <a:chOff x="8496384" y="2482850"/>
              <a:chExt cx="1168316" cy="722867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8496384" y="2482850"/>
                <a:ext cx="1168316" cy="641988"/>
                <a:chOff x="8496384" y="2457450"/>
                <a:chExt cx="1168316" cy="641988"/>
              </a:xfrm>
            </p:grpSpPr>
            <p:sp>
              <p:nvSpPr>
                <p:cNvPr id="698" name="Rectangle 697"/>
                <p:cNvSpPr/>
                <p:nvPr/>
              </p:nvSpPr>
              <p:spPr>
                <a:xfrm>
                  <a:off x="8564686" y="2459300"/>
                  <a:ext cx="1026836" cy="624943"/>
                </a:xfrm>
                <a:prstGeom prst="rect">
                  <a:avLst/>
                </a:prstGeom>
                <a:solidFill>
                  <a:srgbClr val="FFC000"/>
                </a:solidFill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9588500" y="2457450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9" name="Freeform 698"/>
                <p:cNvSpPr/>
                <p:nvPr/>
              </p:nvSpPr>
              <p:spPr>
                <a:xfrm flipV="1">
                  <a:off x="9588500" y="2940032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" name="Group 18"/>
                <p:cNvGrpSpPr/>
                <p:nvPr/>
              </p:nvGrpSpPr>
              <p:grpSpPr>
                <a:xfrm flipH="1">
                  <a:off x="8496384" y="2464456"/>
                  <a:ext cx="76200" cy="634982"/>
                  <a:chOff x="9740900" y="2609850"/>
                  <a:chExt cx="76200" cy="634982"/>
                </a:xfrm>
              </p:grpSpPr>
              <p:sp>
                <p:nvSpPr>
                  <p:cNvPr id="700" name="Freeform 699"/>
                  <p:cNvSpPr/>
                  <p:nvPr/>
                </p:nvSpPr>
                <p:spPr>
                  <a:xfrm>
                    <a:off x="9740900" y="2609850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01" name="Freeform 700"/>
                  <p:cNvSpPr/>
                  <p:nvPr/>
                </p:nvSpPr>
                <p:spPr>
                  <a:xfrm flipV="1">
                    <a:off x="9740900" y="3092432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24" name="Oval 23"/>
              <p:cNvSpPr/>
              <p:nvPr/>
            </p:nvSpPr>
            <p:spPr>
              <a:xfrm>
                <a:off x="8664234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3" name="Oval 702"/>
              <p:cNvSpPr/>
              <p:nvPr/>
            </p:nvSpPr>
            <p:spPr>
              <a:xfrm>
                <a:off x="9361230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 flipH="1">
              <a:off x="6945271" y="1855631"/>
              <a:ext cx="4119379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Straight Connector 701"/>
            <p:cNvCxnSpPr/>
            <p:nvPr/>
          </p:nvCxnSpPr>
          <p:spPr>
            <a:xfrm flipH="1">
              <a:off x="6911751" y="2190732"/>
              <a:ext cx="4119379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2" name="Group 661"/>
            <p:cNvGrpSpPr/>
            <p:nvPr/>
          </p:nvGrpSpPr>
          <p:grpSpPr>
            <a:xfrm>
              <a:off x="5324249" y="1808956"/>
              <a:ext cx="6324570" cy="423863"/>
              <a:chOff x="4102912" y="1423279"/>
              <a:chExt cx="6324570" cy="423863"/>
            </a:xfrm>
          </p:grpSpPr>
          <p:cxnSp>
            <p:nvCxnSpPr>
              <p:cNvPr id="664" name="Straight Connector 663"/>
              <p:cNvCxnSpPr/>
              <p:nvPr/>
            </p:nvCxnSpPr>
            <p:spPr>
              <a:xfrm flipV="1">
                <a:off x="9564417" y="1552034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5" name="Straight Connector 664"/>
              <p:cNvCxnSpPr/>
              <p:nvPr/>
            </p:nvCxnSpPr>
            <p:spPr>
              <a:xfrm flipV="1">
                <a:off x="9559430" y="1725883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6" name="Straight Connector 665"/>
              <p:cNvCxnSpPr/>
              <p:nvPr/>
            </p:nvCxnSpPr>
            <p:spPr>
              <a:xfrm flipV="1">
                <a:off x="6587883" y="1538807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7" name="Straight Connector 666"/>
              <p:cNvCxnSpPr/>
              <p:nvPr/>
            </p:nvCxnSpPr>
            <p:spPr>
              <a:xfrm flipV="1">
                <a:off x="6587883" y="1743161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68" name="Rectangle 667"/>
              <p:cNvSpPr/>
              <p:nvPr/>
            </p:nvSpPr>
            <p:spPr>
              <a:xfrm>
                <a:off x="8853564" y="1551327"/>
                <a:ext cx="27977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669" name="Straight Connector 668"/>
              <p:cNvCxnSpPr/>
              <p:nvPr/>
            </p:nvCxnSpPr>
            <p:spPr>
              <a:xfrm>
                <a:off x="4130206" y="1642499"/>
                <a:ext cx="1571124" cy="0"/>
              </a:xfrm>
              <a:prstGeom prst="line">
                <a:avLst/>
              </a:pr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0" name="Straight Connector 669"/>
              <p:cNvCxnSpPr/>
              <p:nvPr/>
            </p:nvCxnSpPr>
            <p:spPr>
              <a:xfrm>
                <a:off x="5701330" y="1423279"/>
                <a:ext cx="0" cy="42386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1" name="Straight Connector 670"/>
              <p:cNvCxnSpPr/>
              <p:nvPr/>
            </p:nvCxnSpPr>
            <p:spPr>
              <a:xfrm>
                <a:off x="4268256" y="1640245"/>
                <a:ext cx="4720646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72" name="Rectangle 671"/>
              <p:cNvSpPr/>
              <p:nvPr/>
            </p:nvSpPr>
            <p:spPr>
              <a:xfrm>
                <a:off x="5785858" y="1551327"/>
                <a:ext cx="17948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675" name="Straight Connector 674"/>
              <p:cNvCxnSpPr/>
              <p:nvPr/>
            </p:nvCxnSpPr>
            <p:spPr>
              <a:xfrm flipH="1">
                <a:off x="9017857" y="1637534"/>
                <a:ext cx="1409625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676" name="Group 675"/>
              <p:cNvGrpSpPr/>
              <p:nvPr/>
            </p:nvGrpSpPr>
            <p:grpSpPr>
              <a:xfrm>
                <a:off x="5760512" y="1538977"/>
                <a:ext cx="816069" cy="101088"/>
                <a:chOff x="5760512" y="1425348"/>
                <a:chExt cx="816069" cy="214717"/>
              </a:xfrm>
            </p:grpSpPr>
            <p:sp>
              <p:nvSpPr>
                <p:cNvPr id="696" name="Freeform 695"/>
                <p:cNvSpPr/>
                <p:nvPr/>
              </p:nvSpPr>
              <p:spPr>
                <a:xfrm>
                  <a:off x="5773102" y="142534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97" name="Freeform 696"/>
                <p:cNvSpPr/>
                <p:nvPr/>
              </p:nvSpPr>
              <p:spPr>
                <a:xfrm>
                  <a:off x="5760512" y="1428935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77" name="Group 676"/>
              <p:cNvGrpSpPr/>
              <p:nvPr/>
            </p:nvGrpSpPr>
            <p:grpSpPr>
              <a:xfrm>
                <a:off x="5761800" y="1644012"/>
                <a:ext cx="816069" cy="96286"/>
                <a:chOff x="5761800" y="1644012"/>
                <a:chExt cx="816069" cy="214716"/>
              </a:xfrm>
            </p:grpSpPr>
            <p:sp>
              <p:nvSpPr>
                <p:cNvPr id="694" name="Freeform 693"/>
                <p:cNvSpPr/>
                <p:nvPr/>
              </p:nvSpPr>
              <p:spPr>
                <a:xfrm flipV="1">
                  <a:off x="5774390" y="164759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95" name="Freeform 694"/>
                <p:cNvSpPr/>
                <p:nvPr/>
              </p:nvSpPr>
              <p:spPr>
                <a:xfrm flipV="1">
                  <a:off x="5761800" y="1644012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78" name="Group 677"/>
              <p:cNvGrpSpPr/>
              <p:nvPr/>
            </p:nvGrpSpPr>
            <p:grpSpPr>
              <a:xfrm>
                <a:off x="8765104" y="1545669"/>
                <a:ext cx="816069" cy="93975"/>
                <a:chOff x="8765104" y="1424927"/>
                <a:chExt cx="816069" cy="214717"/>
              </a:xfrm>
            </p:grpSpPr>
            <p:sp>
              <p:nvSpPr>
                <p:cNvPr id="692" name="Freeform 691"/>
                <p:cNvSpPr/>
                <p:nvPr/>
              </p:nvSpPr>
              <p:spPr>
                <a:xfrm>
                  <a:off x="8777694" y="1424927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93" name="Freeform 692"/>
                <p:cNvSpPr/>
                <p:nvPr/>
              </p:nvSpPr>
              <p:spPr>
                <a:xfrm>
                  <a:off x="8765104" y="1428514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79" name="Group 678"/>
              <p:cNvGrpSpPr/>
              <p:nvPr/>
            </p:nvGrpSpPr>
            <p:grpSpPr>
              <a:xfrm>
                <a:off x="8764324" y="1643592"/>
                <a:ext cx="816069" cy="87917"/>
                <a:chOff x="8764324" y="1643591"/>
                <a:chExt cx="816069" cy="214717"/>
              </a:xfrm>
            </p:grpSpPr>
            <p:sp>
              <p:nvSpPr>
                <p:cNvPr id="690" name="Freeform 689"/>
                <p:cNvSpPr/>
                <p:nvPr/>
              </p:nvSpPr>
              <p:spPr>
                <a:xfrm flipV="1">
                  <a:off x="8776914" y="164717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691" name="Freeform 690"/>
                <p:cNvSpPr/>
                <p:nvPr/>
              </p:nvSpPr>
              <p:spPr>
                <a:xfrm flipV="1">
                  <a:off x="8764324" y="1643591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680" name="Straight Connector 679"/>
              <p:cNvCxnSpPr>
                <a:endCxn id="691" idx="0"/>
              </p:cNvCxnSpPr>
              <p:nvPr/>
            </p:nvCxnSpPr>
            <p:spPr>
              <a:xfrm>
                <a:off x="4325659" y="1643591"/>
                <a:ext cx="4438665" cy="1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81" name="Rectangle 680"/>
              <p:cNvSpPr/>
              <p:nvPr/>
            </p:nvSpPr>
            <p:spPr>
              <a:xfrm>
                <a:off x="4123823" y="1475802"/>
                <a:ext cx="1333636" cy="3075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82" name="Group 681"/>
              <p:cNvGrpSpPr/>
              <p:nvPr/>
            </p:nvGrpSpPr>
            <p:grpSpPr>
              <a:xfrm>
                <a:off x="4102912" y="1576034"/>
                <a:ext cx="1357755" cy="147647"/>
                <a:chOff x="8199579" y="1495020"/>
                <a:chExt cx="2084404" cy="226665"/>
              </a:xfrm>
            </p:grpSpPr>
            <p:sp>
              <p:nvSpPr>
                <p:cNvPr id="687" name="Freeform 686"/>
                <p:cNvSpPr/>
                <p:nvPr/>
              </p:nvSpPr>
              <p:spPr>
                <a:xfrm>
                  <a:off x="8199579" y="1495035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8" name="Freeform 687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9" name="Freeform 688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83" name="Straight Connector 682"/>
              <p:cNvCxnSpPr>
                <a:stCxn id="696" idx="8"/>
              </p:cNvCxnSpPr>
              <p:nvPr/>
            </p:nvCxnSpPr>
            <p:spPr>
              <a:xfrm flipV="1">
                <a:off x="6576581" y="1538977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4" name="Straight Connector 683"/>
              <p:cNvCxnSpPr/>
              <p:nvPr/>
            </p:nvCxnSpPr>
            <p:spPr>
              <a:xfrm flipV="1">
                <a:off x="6576581" y="1743331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5" name="Straight Connector 684"/>
              <p:cNvCxnSpPr/>
              <p:nvPr/>
            </p:nvCxnSpPr>
            <p:spPr>
              <a:xfrm flipV="1">
                <a:off x="9561242" y="1552034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6" name="Straight Connector 685"/>
              <p:cNvCxnSpPr/>
              <p:nvPr/>
            </p:nvCxnSpPr>
            <p:spPr>
              <a:xfrm flipV="1">
                <a:off x="9561242" y="1729939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9" name="Down Arrow 28"/>
            <p:cNvSpPr/>
            <p:nvPr/>
          </p:nvSpPr>
          <p:spPr>
            <a:xfrm rot="5400000">
              <a:off x="8978189" y="1460116"/>
              <a:ext cx="98032" cy="340100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4" name="TextBox 713"/>
          <p:cNvSpPr txBox="1"/>
          <p:nvPr/>
        </p:nvSpPr>
        <p:spPr>
          <a:xfrm flipH="1">
            <a:off x="9557218" y="622090"/>
            <a:ext cx="1495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Cable opening in rigid structure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324249" y="2537143"/>
            <a:ext cx="6741673" cy="736236"/>
            <a:chOff x="5324249" y="2537143"/>
            <a:chExt cx="6741673" cy="736236"/>
          </a:xfrm>
        </p:grpSpPr>
        <p:grpSp>
          <p:nvGrpSpPr>
            <p:cNvPr id="30" name="Group 29"/>
            <p:cNvGrpSpPr/>
            <p:nvPr/>
          </p:nvGrpSpPr>
          <p:grpSpPr>
            <a:xfrm>
              <a:off x="9659356" y="2545583"/>
              <a:ext cx="2406566" cy="641988"/>
              <a:chOff x="9764131" y="3320283"/>
              <a:chExt cx="2406566" cy="641988"/>
            </a:xfrm>
          </p:grpSpPr>
          <p:grpSp>
            <p:nvGrpSpPr>
              <p:cNvPr id="775" name="Group 774"/>
              <p:cNvGrpSpPr/>
              <p:nvPr/>
            </p:nvGrpSpPr>
            <p:grpSpPr>
              <a:xfrm>
                <a:off x="9764131" y="3320283"/>
                <a:ext cx="2406566" cy="641988"/>
                <a:chOff x="8496384" y="2457450"/>
                <a:chExt cx="2406566" cy="641988"/>
              </a:xfrm>
            </p:grpSpPr>
            <p:sp>
              <p:nvSpPr>
                <p:cNvPr id="779" name="Freeform 778"/>
                <p:cNvSpPr/>
                <p:nvPr/>
              </p:nvSpPr>
              <p:spPr>
                <a:xfrm>
                  <a:off x="10826750" y="2457450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0" name="Freeform 779"/>
                <p:cNvSpPr/>
                <p:nvPr/>
              </p:nvSpPr>
              <p:spPr>
                <a:xfrm flipV="1">
                  <a:off x="10826750" y="2940032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81" name="Group 780"/>
                <p:cNvGrpSpPr/>
                <p:nvPr/>
              </p:nvGrpSpPr>
              <p:grpSpPr>
                <a:xfrm flipH="1">
                  <a:off x="8496384" y="2464456"/>
                  <a:ext cx="76200" cy="634982"/>
                  <a:chOff x="9740900" y="2609850"/>
                  <a:chExt cx="76200" cy="634982"/>
                </a:xfrm>
              </p:grpSpPr>
              <p:sp>
                <p:nvSpPr>
                  <p:cNvPr id="782" name="Freeform 781"/>
                  <p:cNvSpPr/>
                  <p:nvPr/>
                </p:nvSpPr>
                <p:spPr>
                  <a:xfrm>
                    <a:off x="9740900" y="2609850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83" name="Freeform 782"/>
                  <p:cNvSpPr/>
                  <p:nvPr/>
                </p:nvSpPr>
                <p:spPr>
                  <a:xfrm flipV="1">
                    <a:off x="9740900" y="3092432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773" name="Straight Connector 772"/>
              <p:cNvCxnSpPr/>
              <p:nvPr/>
            </p:nvCxnSpPr>
            <p:spPr>
              <a:xfrm>
                <a:off x="9836250" y="3640273"/>
                <a:ext cx="2261019" cy="0"/>
              </a:xfrm>
              <a:prstGeom prst="line">
                <a:avLst/>
              </a:prstGeom>
              <a:noFill/>
              <a:ln w="3556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27" name="Group 726"/>
            <p:cNvGrpSpPr/>
            <p:nvPr/>
          </p:nvGrpSpPr>
          <p:grpSpPr>
            <a:xfrm>
              <a:off x="6844797" y="2550512"/>
              <a:ext cx="1168316" cy="722867"/>
              <a:chOff x="8496384" y="2482850"/>
              <a:chExt cx="1168316" cy="722867"/>
            </a:xfrm>
          </p:grpSpPr>
          <p:grpSp>
            <p:nvGrpSpPr>
              <p:cNvPr id="728" name="Group 727"/>
              <p:cNvGrpSpPr/>
              <p:nvPr/>
            </p:nvGrpSpPr>
            <p:grpSpPr>
              <a:xfrm>
                <a:off x="8496384" y="2482850"/>
                <a:ext cx="1168316" cy="641988"/>
                <a:chOff x="8496384" y="2457450"/>
                <a:chExt cx="1168316" cy="641988"/>
              </a:xfrm>
            </p:grpSpPr>
            <p:sp>
              <p:nvSpPr>
                <p:cNvPr id="731" name="Rectangle 730"/>
                <p:cNvSpPr/>
                <p:nvPr/>
              </p:nvSpPr>
              <p:spPr>
                <a:xfrm>
                  <a:off x="8564686" y="2459300"/>
                  <a:ext cx="1026836" cy="624943"/>
                </a:xfrm>
                <a:prstGeom prst="rect">
                  <a:avLst/>
                </a:prstGeom>
                <a:solidFill>
                  <a:srgbClr val="FFC000"/>
                </a:solidFill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732" name="Freeform 731"/>
                <p:cNvSpPr/>
                <p:nvPr/>
              </p:nvSpPr>
              <p:spPr>
                <a:xfrm>
                  <a:off x="9588500" y="2457450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3" name="Freeform 732"/>
                <p:cNvSpPr/>
                <p:nvPr/>
              </p:nvSpPr>
              <p:spPr>
                <a:xfrm flipV="1">
                  <a:off x="9588500" y="2940032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34" name="Group 733"/>
                <p:cNvGrpSpPr/>
                <p:nvPr/>
              </p:nvGrpSpPr>
              <p:grpSpPr>
                <a:xfrm flipH="1">
                  <a:off x="8496384" y="2464456"/>
                  <a:ext cx="76200" cy="634982"/>
                  <a:chOff x="9740900" y="2609850"/>
                  <a:chExt cx="76200" cy="634982"/>
                </a:xfrm>
              </p:grpSpPr>
              <p:sp>
                <p:nvSpPr>
                  <p:cNvPr id="735" name="Freeform 734"/>
                  <p:cNvSpPr/>
                  <p:nvPr/>
                </p:nvSpPr>
                <p:spPr>
                  <a:xfrm>
                    <a:off x="9740900" y="2609850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36" name="Freeform 735"/>
                  <p:cNvSpPr/>
                  <p:nvPr/>
                </p:nvSpPr>
                <p:spPr>
                  <a:xfrm flipV="1">
                    <a:off x="9740900" y="3092432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729" name="Oval 728"/>
              <p:cNvSpPr/>
              <p:nvPr/>
            </p:nvSpPr>
            <p:spPr>
              <a:xfrm>
                <a:off x="8664234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0" name="Oval 729"/>
              <p:cNvSpPr/>
              <p:nvPr/>
            </p:nvSpPr>
            <p:spPr>
              <a:xfrm>
                <a:off x="9361230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37" name="Straight Connector 736"/>
            <p:cNvCxnSpPr/>
            <p:nvPr/>
          </p:nvCxnSpPr>
          <p:spPr>
            <a:xfrm flipH="1">
              <a:off x="6945271" y="2697993"/>
              <a:ext cx="4119379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8" name="Straight Connector 737"/>
            <p:cNvCxnSpPr/>
            <p:nvPr/>
          </p:nvCxnSpPr>
          <p:spPr>
            <a:xfrm flipH="1">
              <a:off x="6911751" y="3033094"/>
              <a:ext cx="4119379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9" name="Group 738"/>
            <p:cNvGrpSpPr/>
            <p:nvPr/>
          </p:nvGrpSpPr>
          <p:grpSpPr>
            <a:xfrm>
              <a:off x="5324249" y="2651318"/>
              <a:ext cx="6324570" cy="423863"/>
              <a:chOff x="4102912" y="1423279"/>
              <a:chExt cx="6324570" cy="423863"/>
            </a:xfrm>
          </p:grpSpPr>
          <p:cxnSp>
            <p:nvCxnSpPr>
              <p:cNvPr id="740" name="Straight Connector 739"/>
              <p:cNvCxnSpPr/>
              <p:nvPr/>
            </p:nvCxnSpPr>
            <p:spPr>
              <a:xfrm flipV="1">
                <a:off x="9564417" y="1552034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41" name="Straight Connector 740"/>
              <p:cNvCxnSpPr/>
              <p:nvPr/>
            </p:nvCxnSpPr>
            <p:spPr>
              <a:xfrm flipV="1">
                <a:off x="9559430" y="1725883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42" name="Straight Connector 741"/>
              <p:cNvCxnSpPr/>
              <p:nvPr/>
            </p:nvCxnSpPr>
            <p:spPr>
              <a:xfrm flipV="1">
                <a:off x="6587883" y="1538807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43" name="Straight Connector 742"/>
              <p:cNvCxnSpPr/>
              <p:nvPr/>
            </p:nvCxnSpPr>
            <p:spPr>
              <a:xfrm flipV="1">
                <a:off x="6587883" y="1743161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44" name="Rectangle 743"/>
              <p:cNvSpPr/>
              <p:nvPr/>
            </p:nvSpPr>
            <p:spPr>
              <a:xfrm>
                <a:off x="8853564" y="1551327"/>
                <a:ext cx="27977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745" name="Straight Connector 744"/>
              <p:cNvCxnSpPr/>
              <p:nvPr/>
            </p:nvCxnSpPr>
            <p:spPr>
              <a:xfrm>
                <a:off x="4130206" y="1642499"/>
                <a:ext cx="1571124" cy="0"/>
              </a:xfrm>
              <a:prstGeom prst="line">
                <a:avLst/>
              </a:pr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46" name="Straight Connector 745"/>
              <p:cNvCxnSpPr/>
              <p:nvPr/>
            </p:nvCxnSpPr>
            <p:spPr>
              <a:xfrm>
                <a:off x="5701330" y="1423279"/>
                <a:ext cx="0" cy="42386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7" name="Straight Connector 746"/>
              <p:cNvCxnSpPr/>
              <p:nvPr/>
            </p:nvCxnSpPr>
            <p:spPr>
              <a:xfrm>
                <a:off x="4268256" y="1640245"/>
                <a:ext cx="4720646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48" name="Rectangle 747"/>
              <p:cNvSpPr/>
              <p:nvPr/>
            </p:nvSpPr>
            <p:spPr>
              <a:xfrm>
                <a:off x="5785858" y="1551327"/>
                <a:ext cx="17948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749" name="Straight Connector 748"/>
              <p:cNvCxnSpPr/>
              <p:nvPr/>
            </p:nvCxnSpPr>
            <p:spPr>
              <a:xfrm flipH="1">
                <a:off x="9017857" y="1637534"/>
                <a:ext cx="1409625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750" name="Group 749"/>
              <p:cNvGrpSpPr/>
              <p:nvPr/>
            </p:nvGrpSpPr>
            <p:grpSpPr>
              <a:xfrm>
                <a:off x="5760512" y="1538977"/>
                <a:ext cx="816069" cy="101088"/>
                <a:chOff x="5760512" y="1425348"/>
                <a:chExt cx="816069" cy="214717"/>
              </a:xfrm>
            </p:grpSpPr>
            <p:sp>
              <p:nvSpPr>
                <p:cNvPr id="770" name="Freeform 769"/>
                <p:cNvSpPr/>
                <p:nvPr/>
              </p:nvSpPr>
              <p:spPr>
                <a:xfrm>
                  <a:off x="5773102" y="142534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771" name="Freeform 770"/>
                <p:cNvSpPr/>
                <p:nvPr/>
              </p:nvSpPr>
              <p:spPr>
                <a:xfrm>
                  <a:off x="5760512" y="1428935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751" name="Group 750"/>
              <p:cNvGrpSpPr/>
              <p:nvPr/>
            </p:nvGrpSpPr>
            <p:grpSpPr>
              <a:xfrm>
                <a:off x="5761800" y="1644012"/>
                <a:ext cx="816069" cy="96286"/>
                <a:chOff x="5761800" y="1644012"/>
                <a:chExt cx="816069" cy="214716"/>
              </a:xfrm>
            </p:grpSpPr>
            <p:sp>
              <p:nvSpPr>
                <p:cNvPr id="768" name="Freeform 767"/>
                <p:cNvSpPr/>
                <p:nvPr/>
              </p:nvSpPr>
              <p:spPr>
                <a:xfrm flipV="1">
                  <a:off x="5774390" y="164759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769" name="Freeform 768"/>
                <p:cNvSpPr/>
                <p:nvPr/>
              </p:nvSpPr>
              <p:spPr>
                <a:xfrm flipV="1">
                  <a:off x="5761800" y="1644012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752" name="Group 751"/>
              <p:cNvGrpSpPr/>
              <p:nvPr/>
            </p:nvGrpSpPr>
            <p:grpSpPr>
              <a:xfrm>
                <a:off x="8765104" y="1545669"/>
                <a:ext cx="816069" cy="93975"/>
                <a:chOff x="8765104" y="1424927"/>
                <a:chExt cx="816069" cy="214717"/>
              </a:xfrm>
            </p:grpSpPr>
            <p:sp>
              <p:nvSpPr>
                <p:cNvPr id="766" name="Freeform 765"/>
                <p:cNvSpPr/>
                <p:nvPr/>
              </p:nvSpPr>
              <p:spPr>
                <a:xfrm>
                  <a:off x="8777694" y="1424927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767" name="Freeform 766"/>
                <p:cNvSpPr/>
                <p:nvPr/>
              </p:nvSpPr>
              <p:spPr>
                <a:xfrm>
                  <a:off x="8765104" y="1428514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753" name="Group 752"/>
              <p:cNvGrpSpPr/>
              <p:nvPr/>
            </p:nvGrpSpPr>
            <p:grpSpPr>
              <a:xfrm>
                <a:off x="8764324" y="1643592"/>
                <a:ext cx="816069" cy="87917"/>
                <a:chOff x="8764324" y="1643591"/>
                <a:chExt cx="816069" cy="214717"/>
              </a:xfrm>
            </p:grpSpPr>
            <p:sp>
              <p:nvSpPr>
                <p:cNvPr id="764" name="Freeform 763"/>
                <p:cNvSpPr/>
                <p:nvPr/>
              </p:nvSpPr>
              <p:spPr>
                <a:xfrm flipV="1">
                  <a:off x="8776914" y="164717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765" name="Freeform 764"/>
                <p:cNvSpPr/>
                <p:nvPr/>
              </p:nvSpPr>
              <p:spPr>
                <a:xfrm flipV="1">
                  <a:off x="8764324" y="1643591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754" name="Straight Connector 753"/>
              <p:cNvCxnSpPr>
                <a:endCxn id="765" idx="0"/>
              </p:cNvCxnSpPr>
              <p:nvPr/>
            </p:nvCxnSpPr>
            <p:spPr>
              <a:xfrm>
                <a:off x="4325659" y="1643591"/>
                <a:ext cx="4438665" cy="1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55" name="Rectangle 754"/>
              <p:cNvSpPr/>
              <p:nvPr/>
            </p:nvSpPr>
            <p:spPr>
              <a:xfrm>
                <a:off x="4123823" y="1475802"/>
                <a:ext cx="1333636" cy="3075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56" name="Group 755"/>
              <p:cNvGrpSpPr/>
              <p:nvPr/>
            </p:nvGrpSpPr>
            <p:grpSpPr>
              <a:xfrm>
                <a:off x="4102912" y="1576034"/>
                <a:ext cx="1357755" cy="147647"/>
                <a:chOff x="8199579" y="1495020"/>
                <a:chExt cx="2084404" cy="226665"/>
              </a:xfrm>
            </p:grpSpPr>
            <p:sp>
              <p:nvSpPr>
                <p:cNvPr id="761" name="Freeform 760"/>
                <p:cNvSpPr/>
                <p:nvPr/>
              </p:nvSpPr>
              <p:spPr>
                <a:xfrm>
                  <a:off x="8199579" y="1495035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2" name="Freeform 761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3" name="Freeform 762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57" name="Straight Connector 756"/>
              <p:cNvCxnSpPr>
                <a:stCxn id="770" idx="8"/>
              </p:cNvCxnSpPr>
              <p:nvPr/>
            </p:nvCxnSpPr>
            <p:spPr>
              <a:xfrm flipV="1">
                <a:off x="6576581" y="1538977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58" name="Straight Connector 757"/>
              <p:cNvCxnSpPr/>
              <p:nvPr/>
            </p:nvCxnSpPr>
            <p:spPr>
              <a:xfrm flipV="1">
                <a:off x="6576581" y="1743331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59" name="Straight Connector 758"/>
              <p:cNvCxnSpPr/>
              <p:nvPr/>
            </p:nvCxnSpPr>
            <p:spPr>
              <a:xfrm flipV="1">
                <a:off x="9561242" y="1552034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60" name="Straight Connector 759"/>
              <p:cNvCxnSpPr/>
              <p:nvPr/>
            </p:nvCxnSpPr>
            <p:spPr>
              <a:xfrm flipV="1">
                <a:off x="9561242" y="1729939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72" name="Down Arrow 771"/>
            <p:cNvSpPr/>
            <p:nvPr/>
          </p:nvSpPr>
          <p:spPr>
            <a:xfrm rot="5400000">
              <a:off x="11087794" y="2416109"/>
              <a:ext cx="98032" cy="340100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037"/>
            <a:ext cx="5257167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2600" dirty="0" smtClean="0"/>
              <a:t>Proposal installation sequence</a:t>
            </a:r>
            <a:endParaRPr lang="en-GB" sz="2600" dirty="0"/>
          </a:p>
        </p:txBody>
      </p:sp>
      <p:grpSp>
        <p:nvGrpSpPr>
          <p:cNvPr id="1003" name="Group 1002"/>
          <p:cNvGrpSpPr/>
          <p:nvPr/>
        </p:nvGrpSpPr>
        <p:grpSpPr>
          <a:xfrm>
            <a:off x="5334335" y="4528663"/>
            <a:ext cx="6315572" cy="633684"/>
            <a:chOff x="5392691" y="5061313"/>
            <a:chExt cx="6315572" cy="633684"/>
          </a:xfrm>
        </p:grpSpPr>
        <p:cxnSp>
          <p:nvCxnSpPr>
            <p:cNvPr id="1004" name="Straight Connector 1003"/>
            <p:cNvCxnSpPr/>
            <p:nvPr/>
          </p:nvCxnSpPr>
          <p:spPr>
            <a:xfrm>
              <a:off x="8017662" y="5389798"/>
              <a:ext cx="2261019" cy="0"/>
            </a:xfrm>
            <a:prstGeom prst="line">
              <a:avLst/>
            </a:prstGeom>
            <a:noFill/>
            <a:ln w="1873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005" name="Rectangle 1004"/>
            <p:cNvSpPr/>
            <p:nvPr/>
          </p:nvSpPr>
          <p:spPr>
            <a:xfrm>
              <a:off x="10068404" y="5061313"/>
              <a:ext cx="1329855" cy="633684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06" name="Rectangle 1005"/>
            <p:cNvSpPr/>
            <p:nvPr/>
          </p:nvSpPr>
          <p:spPr>
            <a:xfrm>
              <a:off x="10143343" y="5291354"/>
              <a:ext cx="279771" cy="1858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07" name="Rectangle 1006"/>
            <p:cNvSpPr/>
            <p:nvPr/>
          </p:nvSpPr>
          <p:spPr>
            <a:xfrm>
              <a:off x="6991109" y="5070054"/>
              <a:ext cx="1026836" cy="624943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008" name="Straight Connector 1007"/>
            <p:cNvCxnSpPr>
              <a:endCxn id="1007" idx="1"/>
            </p:cNvCxnSpPr>
            <p:nvPr/>
          </p:nvCxnSpPr>
          <p:spPr>
            <a:xfrm>
              <a:off x="5419985" y="5382526"/>
              <a:ext cx="1571124" cy="0"/>
            </a:xfrm>
            <a:prstGeom prst="line">
              <a:avLst/>
            </a:pr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09" name="Straight Connector 1008"/>
            <p:cNvCxnSpPr/>
            <p:nvPr/>
          </p:nvCxnSpPr>
          <p:spPr>
            <a:xfrm>
              <a:off x="6991109" y="5291355"/>
              <a:ext cx="0" cy="18581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0" name="Straight Connector 1009"/>
            <p:cNvCxnSpPr>
              <a:endCxn id="1038" idx="0"/>
            </p:cNvCxnSpPr>
            <p:nvPr/>
          </p:nvCxnSpPr>
          <p:spPr>
            <a:xfrm>
              <a:off x="5558035" y="5380272"/>
              <a:ext cx="3159292" cy="15527"/>
            </a:xfrm>
            <a:prstGeom prst="line">
              <a:avLst/>
            </a:pr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011" name="Rectangle 1010"/>
            <p:cNvSpPr/>
            <p:nvPr/>
          </p:nvSpPr>
          <p:spPr>
            <a:xfrm>
              <a:off x="7075637" y="5291354"/>
              <a:ext cx="179481" cy="1858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012" name="Straight Connector 1011"/>
            <p:cNvCxnSpPr/>
            <p:nvPr/>
          </p:nvCxnSpPr>
          <p:spPr>
            <a:xfrm>
              <a:off x="7823766" y="5171795"/>
              <a:ext cx="181699" cy="2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13" name="Straight Connector 1012"/>
            <p:cNvCxnSpPr/>
            <p:nvPr/>
          </p:nvCxnSpPr>
          <p:spPr>
            <a:xfrm flipH="1">
              <a:off x="10307635" y="5377561"/>
              <a:ext cx="1400628" cy="0"/>
            </a:xfrm>
            <a:prstGeom prst="line">
              <a:avLst/>
            </a:pr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14" name="Straight Connector 1013"/>
            <p:cNvCxnSpPr/>
            <p:nvPr/>
          </p:nvCxnSpPr>
          <p:spPr>
            <a:xfrm>
              <a:off x="7820290" y="5595939"/>
              <a:ext cx="181699" cy="2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015" name="Freeform 1014"/>
            <p:cNvSpPr/>
            <p:nvPr/>
          </p:nvSpPr>
          <p:spPr>
            <a:xfrm>
              <a:off x="7062881" y="5165375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16" name="Freeform 1015"/>
            <p:cNvSpPr/>
            <p:nvPr/>
          </p:nvSpPr>
          <p:spPr>
            <a:xfrm flipV="1">
              <a:off x="7064169" y="5387625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17" name="Freeform 1016"/>
            <p:cNvSpPr/>
            <p:nvPr/>
          </p:nvSpPr>
          <p:spPr>
            <a:xfrm>
              <a:off x="7050291" y="5168962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18" name="Freeform 1017"/>
            <p:cNvSpPr/>
            <p:nvPr/>
          </p:nvSpPr>
          <p:spPr>
            <a:xfrm flipV="1">
              <a:off x="7051579" y="5384039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19" name="Freeform 1018"/>
            <p:cNvSpPr/>
            <p:nvPr/>
          </p:nvSpPr>
          <p:spPr>
            <a:xfrm>
              <a:off x="10067473" y="5164954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20" name="Freeform 1019"/>
            <p:cNvSpPr/>
            <p:nvPr/>
          </p:nvSpPr>
          <p:spPr>
            <a:xfrm flipV="1">
              <a:off x="10066693" y="5387205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79375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21" name="Freeform 1020"/>
            <p:cNvSpPr/>
            <p:nvPr/>
          </p:nvSpPr>
          <p:spPr>
            <a:xfrm>
              <a:off x="10054883" y="5168541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 cmpd="dbl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022" name="Freeform 1021"/>
            <p:cNvSpPr/>
            <p:nvPr/>
          </p:nvSpPr>
          <p:spPr>
            <a:xfrm flipV="1">
              <a:off x="10054103" y="5383618"/>
              <a:ext cx="803479" cy="211130"/>
            </a:xfrm>
            <a:custGeom>
              <a:avLst/>
              <a:gdLst>
                <a:gd name="connsiteX0" fmla="*/ 0 w 1233488"/>
                <a:gd name="connsiteY0" fmla="*/ 324123 h 324123"/>
                <a:gd name="connsiteX1" fmla="*/ 90488 w 1233488"/>
                <a:gd name="connsiteY1" fmla="*/ 297930 h 324123"/>
                <a:gd name="connsiteX2" fmla="*/ 197644 w 1233488"/>
                <a:gd name="connsiteY2" fmla="*/ 247923 h 324123"/>
                <a:gd name="connsiteX3" fmla="*/ 302419 w 1233488"/>
                <a:gd name="connsiteY3" fmla="*/ 231255 h 324123"/>
                <a:gd name="connsiteX4" fmla="*/ 452438 w 1233488"/>
                <a:gd name="connsiteY4" fmla="*/ 231255 h 324123"/>
                <a:gd name="connsiteX5" fmla="*/ 573881 w 1233488"/>
                <a:gd name="connsiteY5" fmla="*/ 188392 h 324123"/>
                <a:gd name="connsiteX6" fmla="*/ 776288 w 1233488"/>
                <a:gd name="connsiteY6" fmla="*/ 64567 h 324123"/>
                <a:gd name="connsiteX7" fmla="*/ 1009650 w 1233488"/>
                <a:gd name="connsiteY7" fmla="*/ 9798 h 324123"/>
                <a:gd name="connsiteX8" fmla="*/ 1233488 w 1233488"/>
                <a:gd name="connsiteY8" fmla="*/ 273 h 3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88" h="324123">
                  <a:moveTo>
                    <a:pt x="0" y="324123"/>
                  </a:moveTo>
                  <a:cubicBezTo>
                    <a:pt x="28773" y="317376"/>
                    <a:pt x="57547" y="310630"/>
                    <a:pt x="90488" y="297930"/>
                  </a:cubicBezTo>
                  <a:cubicBezTo>
                    <a:pt x="123429" y="285230"/>
                    <a:pt x="162322" y="259035"/>
                    <a:pt x="197644" y="247923"/>
                  </a:cubicBezTo>
                  <a:cubicBezTo>
                    <a:pt x="232966" y="236811"/>
                    <a:pt x="259953" y="234033"/>
                    <a:pt x="302419" y="231255"/>
                  </a:cubicBezTo>
                  <a:cubicBezTo>
                    <a:pt x="344885" y="228477"/>
                    <a:pt x="407194" y="238399"/>
                    <a:pt x="452438" y="231255"/>
                  </a:cubicBezTo>
                  <a:cubicBezTo>
                    <a:pt x="497682" y="224111"/>
                    <a:pt x="519906" y="216173"/>
                    <a:pt x="573881" y="188392"/>
                  </a:cubicBezTo>
                  <a:cubicBezTo>
                    <a:pt x="627856" y="160611"/>
                    <a:pt x="703660" y="94333"/>
                    <a:pt x="776288" y="64567"/>
                  </a:cubicBezTo>
                  <a:cubicBezTo>
                    <a:pt x="848916" y="34801"/>
                    <a:pt x="933450" y="20514"/>
                    <a:pt x="1009650" y="9798"/>
                  </a:cubicBezTo>
                  <a:cubicBezTo>
                    <a:pt x="1085850" y="-918"/>
                    <a:pt x="1159669" y="-323"/>
                    <a:pt x="1233488" y="273"/>
                  </a:cubicBezTo>
                </a:path>
              </a:pathLst>
            </a:custGeom>
            <a:noFill/>
            <a:ln w="12700" cmpd="dbl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023" name="Straight Connector 1022"/>
            <p:cNvCxnSpPr>
              <a:stCxn id="1019" idx="8"/>
            </p:cNvCxnSpPr>
            <p:nvPr/>
          </p:nvCxnSpPr>
          <p:spPr>
            <a:xfrm>
              <a:off x="10870951" y="5165132"/>
              <a:ext cx="239436" cy="5737"/>
            </a:xfrm>
            <a:prstGeom prst="line">
              <a:avLst/>
            </a:prstGeom>
            <a:noFill/>
            <a:ln w="12700" cmpd="dbl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24" name="Straight Connector 1023"/>
            <p:cNvCxnSpPr>
              <a:endCxn id="1038" idx="0"/>
            </p:cNvCxnSpPr>
            <p:nvPr/>
          </p:nvCxnSpPr>
          <p:spPr>
            <a:xfrm>
              <a:off x="5615438" y="5383618"/>
              <a:ext cx="3101889" cy="12181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025" name="Group 1024"/>
            <p:cNvGrpSpPr/>
            <p:nvPr/>
          </p:nvGrpSpPr>
          <p:grpSpPr>
            <a:xfrm>
              <a:off x="8715156" y="5337131"/>
              <a:ext cx="1354745" cy="120544"/>
              <a:chOff x="8204200" y="1495020"/>
              <a:chExt cx="2079783" cy="226665"/>
            </a:xfrm>
          </p:grpSpPr>
          <p:sp>
            <p:nvSpPr>
              <p:cNvPr id="1037" name="Freeform 1036"/>
              <p:cNvSpPr/>
              <p:nvPr/>
            </p:nvSpPr>
            <p:spPr>
              <a:xfrm>
                <a:off x="8204200" y="1495020"/>
                <a:ext cx="2076450" cy="221529"/>
              </a:xfrm>
              <a:custGeom>
                <a:avLst/>
                <a:gdLst>
                  <a:gd name="connsiteX0" fmla="*/ 0 w 2076450"/>
                  <a:gd name="connsiteY0" fmla="*/ 105180 h 221529"/>
                  <a:gd name="connsiteX1" fmla="*/ 374650 w 2076450"/>
                  <a:gd name="connsiteY1" fmla="*/ 3580 h 221529"/>
                  <a:gd name="connsiteX2" fmla="*/ 1073150 w 2076450"/>
                  <a:gd name="connsiteY2" fmla="*/ 219480 h 221529"/>
                  <a:gd name="connsiteX3" fmla="*/ 1739900 w 2076450"/>
                  <a:gd name="connsiteY3" fmla="*/ 111530 h 221529"/>
                  <a:gd name="connsiteX4" fmla="*/ 2076450 w 2076450"/>
                  <a:gd name="connsiteY4" fmla="*/ 98830 h 22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450" h="221529">
                    <a:moveTo>
                      <a:pt x="0" y="105180"/>
                    </a:moveTo>
                    <a:cubicBezTo>
                      <a:pt x="97896" y="44855"/>
                      <a:pt x="195792" y="-15470"/>
                      <a:pt x="374650" y="3580"/>
                    </a:cubicBezTo>
                    <a:cubicBezTo>
                      <a:pt x="553508" y="22630"/>
                      <a:pt x="845608" y="201488"/>
                      <a:pt x="1073150" y="219480"/>
                    </a:cubicBezTo>
                    <a:cubicBezTo>
                      <a:pt x="1300692" y="237472"/>
                      <a:pt x="1572683" y="131638"/>
                      <a:pt x="1739900" y="111530"/>
                    </a:cubicBezTo>
                    <a:cubicBezTo>
                      <a:pt x="1907117" y="91422"/>
                      <a:pt x="1991783" y="95126"/>
                      <a:pt x="2076450" y="98830"/>
                    </a:cubicBezTo>
                  </a:path>
                </a:pathLst>
              </a:cu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8" name="Freeform 1037"/>
              <p:cNvSpPr/>
              <p:nvPr/>
            </p:nvSpPr>
            <p:spPr>
              <a:xfrm>
                <a:off x="8207533" y="1500156"/>
                <a:ext cx="2076450" cy="221529"/>
              </a:xfrm>
              <a:custGeom>
                <a:avLst/>
                <a:gdLst>
                  <a:gd name="connsiteX0" fmla="*/ 0 w 2076450"/>
                  <a:gd name="connsiteY0" fmla="*/ 105180 h 221529"/>
                  <a:gd name="connsiteX1" fmla="*/ 374650 w 2076450"/>
                  <a:gd name="connsiteY1" fmla="*/ 3580 h 221529"/>
                  <a:gd name="connsiteX2" fmla="*/ 1073150 w 2076450"/>
                  <a:gd name="connsiteY2" fmla="*/ 219480 h 221529"/>
                  <a:gd name="connsiteX3" fmla="*/ 1739900 w 2076450"/>
                  <a:gd name="connsiteY3" fmla="*/ 111530 h 221529"/>
                  <a:gd name="connsiteX4" fmla="*/ 2076450 w 2076450"/>
                  <a:gd name="connsiteY4" fmla="*/ 98830 h 22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450" h="221529">
                    <a:moveTo>
                      <a:pt x="0" y="105180"/>
                    </a:moveTo>
                    <a:cubicBezTo>
                      <a:pt x="97896" y="44855"/>
                      <a:pt x="195792" y="-15470"/>
                      <a:pt x="374650" y="3580"/>
                    </a:cubicBezTo>
                    <a:cubicBezTo>
                      <a:pt x="553508" y="22630"/>
                      <a:pt x="845608" y="201488"/>
                      <a:pt x="1073150" y="219480"/>
                    </a:cubicBezTo>
                    <a:cubicBezTo>
                      <a:pt x="1300692" y="237472"/>
                      <a:pt x="1572683" y="131638"/>
                      <a:pt x="1739900" y="111530"/>
                    </a:cubicBezTo>
                    <a:cubicBezTo>
                      <a:pt x="1907117" y="91422"/>
                      <a:pt x="1991783" y="95126"/>
                      <a:pt x="2076450" y="98830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26" name="Rectangle 1025"/>
            <p:cNvSpPr/>
            <p:nvPr/>
          </p:nvSpPr>
          <p:spPr>
            <a:xfrm>
              <a:off x="5413602" y="5215829"/>
              <a:ext cx="1333636" cy="307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27" name="Group 1026"/>
            <p:cNvGrpSpPr/>
            <p:nvPr/>
          </p:nvGrpSpPr>
          <p:grpSpPr>
            <a:xfrm>
              <a:off x="5392691" y="5316061"/>
              <a:ext cx="1357755" cy="147647"/>
              <a:chOff x="8199579" y="1495020"/>
              <a:chExt cx="2084404" cy="226665"/>
            </a:xfrm>
          </p:grpSpPr>
          <p:sp>
            <p:nvSpPr>
              <p:cNvPr id="1034" name="Freeform 1033"/>
              <p:cNvSpPr/>
              <p:nvPr/>
            </p:nvSpPr>
            <p:spPr>
              <a:xfrm>
                <a:off x="8199579" y="1495035"/>
                <a:ext cx="2076450" cy="221529"/>
              </a:xfrm>
              <a:custGeom>
                <a:avLst/>
                <a:gdLst>
                  <a:gd name="connsiteX0" fmla="*/ 0 w 2076450"/>
                  <a:gd name="connsiteY0" fmla="*/ 105180 h 221529"/>
                  <a:gd name="connsiteX1" fmla="*/ 374650 w 2076450"/>
                  <a:gd name="connsiteY1" fmla="*/ 3580 h 221529"/>
                  <a:gd name="connsiteX2" fmla="*/ 1073150 w 2076450"/>
                  <a:gd name="connsiteY2" fmla="*/ 219480 h 221529"/>
                  <a:gd name="connsiteX3" fmla="*/ 1739900 w 2076450"/>
                  <a:gd name="connsiteY3" fmla="*/ 111530 h 221529"/>
                  <a:gd name="connsiteX4" fmla="*/ 2076450 w 2076450"/>
                  <a:gd name="connsiteY4" fmla="*/ 98830 h 22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450" h="221529">
                    <a:moveTo>
                      <a:pt x="0" y="105180"/>
                    </a:moveTo>
                    <a:cubicBezTo>
                      <a:pt x="97896" y="44855"/>
                      <a:pt x="195792" y="-15470"/>
                      <a:pt x="374650" y="3580"/>
                    </a:cubicBezTo>
                    <a:cubicBezTo>
                      <a:pt x="553508" y="22630"/>
                      <a:pt x="845608" y="201488"/>
                      <a:pt x="1073150" y="219480"/>
                    </a:cubicBezTo>
                    <a:cubicBezTo>
                      <a:pt x="1300692" y="237472"/>
                      <a:pt x="1572683" y="131638"/>
                      <a:pt x="1739900" y="111530"/>
                    </a:cubicBezTo>
                    <a:cubicBezTo>
                      <a:pt x="1907117" y="91422"/>
                      <a:pt x="1991783" y="95126"/>
                      <a:pt x="2076450" y="98830"/>
                    </a:cubicBezTo>
                  </a:path>
                </a:pathLst>
              </a:cu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5" name="Freeform 1034"/>
              <p:cNvSpPr/>
              <p:nvPr/>
            </p:nvSpPr>
            <p:spPr>
              <a:xfrm>
                <a:off x="8204200" y="1495020"/>
                <a:ext cx="2076450" cy="221529"/>
              </a:xfrm>
              <a:custGeom>
                <a:avLst/>
                <a:gdLst>
                  <a:gd name="connsiteX0" fmla="*/ 0 w 2076450"/>
                  <a:gd name="connsiteY0" fmla="*/ 105180 h 221529"/>
                  <a:gd name="connsiteX1" fmla="*/ 374650 w 2076450"/>
                  <a:gd name="connsiteY1" fmla="*/ 3580 h 221529"/>
                  <a:gd name="connsiteX2" fmla="*/ 1073150 w 2076450"/>
                  <a:gd name="connsiteY2" fmla="*/ 219480 h 221529"/>
                  <a:gd name="connsiteX3" fmla="*/ 1739900 w 2076450"/>
                  <a:gd name="connsiteY3" fmla="*/ 111530 h 221529"/>
                  <a:gd name="connsiteX4" fmla="*/ 2076450 w 2076450"/>
                  <a:gd name="connsiteY4" fmla="*/ 98830 h 22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450" h="221529">
                    <a:moveTo>
                      <a:pt x="0" y="105180"/>
                    </a:moveTo>
                    <a:cubicBezTo>
                      <a:pt x="97896" y="44855"/>
                      <a:pt x="195792" y="-15470"/>
                      <a:pt x="374650" y="3580"/>
                    </a:cubicBezTo>
                    <a:cubicBezTo>
                      <a:pt x="553508" y="22630"/>
                      <a:pt x="845608" y="201488"/>
                      <a:pt x="1073150" y="219480"/>
                    </a:cubicBezTo>
                    <a:cubicBezTo>
                      <a:pt x="1300692" y="237472"/>
                      <a:pt x="1572683" y="131638"/>
                      <a:pt x="1739900" y="111530"/>
                    </a:cubicBezTo>
                    <a:cubicBezTo>
                      <a:pt x="1907117" y="91422"/>
                      <a:pt x="1991783" y="95126"/>
                      <a:pt x="2076450" y="98830"/>
                    </a:cubicBezTo>
                  </a:path>
                </a:pathLst>
              </a:cu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6" name="Freeform 1035"/>
              <p:cNvSpPr/>
              <p:nvPr/>
            </p:nvSpPr>
            <p:spPr>
              <a:xfrm>
                <a:off x="8207533" y="1500156"/>
                <a:ext cx="2076450" cy="221529"/>
              </a:xfrm>
              <a:custGeom>
                <a:avLst/>
                <a:gdLst>
                  <a:gd name="connsiteX0" fmla="*/ 0 w 2076450"/>
                  <a:gd name="connsiteY0" fmla="*/ 105180 h 221529"/>
                  <a:gd name="connsiteX1" fmla="*/ 374650 w 2076450"/>
                  <a:gd name="connsiteY1" fmla="*/ 3580 h 221529"/>
                  <a:gd name="connsiteX2" fmla="*/ 1073150 w 2076450"/>
                  <a:gd name="connsiteY2" fmla="*/ 219480 h 221529"/>
                  <a:gd name="connsiteX3" fmla="*/ 1739900 w 2076450"/>
                  <a:gd name="connsiteY3" fmla="*/ 111530 h 221529"/>
                  <a:gd name="connsiteX4" fmla="*/ 2076450 w 2076450"/>
                  <a:gd name="connsiteY4" fmla="*/ 98830 h 22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450" h="221529">
                    <a:moveTo>
                      <a:pt x="0" y="105180"/>
                    </a:moveTo>
                    <a:cubicBezTo>
                      <a:pt x="97896" y="44855"/>
                      <a:pt x="195792" y="-15470"/>
                      <a:pt x="374650" y="3580"/>
                    </a:cubicBezTo>
                    <a:cubicBezTo>
                      <a:pt x="553508" y="22630"/>
                      <a:pt x="845608" y="201488"/>
                      <a:pt x="1073150" y="219480"/>
                    </a:cubicBezTo>
                    <a:cubicBezTo>
                      <a:pt x="1300692" y="237472"/>
                      <a:pt x="1572683" y="131638"/>
                      <a:pt x="1739900" y="111530"/>
                    </a:cubicBezTo>
                    <a:cubicBezTo>
                      <a:pt x="1907117" y="91422"/>
                      <a:pt x="1991783" y="95126"/>
                      <a:pt x="2076450" y="98830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28" name="Straight Connector 1027"/>
            <p:cNvCxnSpPr/>
            <p:nvPr/>
          </p:nvCxnSpPr>
          <p:spPr>
            <a:xfrm>
              <a:off x="10857582" y="5597935"/>
              <a:ext cx="239436" cy="5737"/>
            </a:xfrm>
            <a:prstGeom prst="line">
              <a:avLst/>
            </a:prstGeom>
            <a:noFill/>
            <a:ln w="12700" cmpd="dbl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029" name="Down Arrow 1028"/>
            <p:cNvSpPr/>
            <p:nvPr/>
          </p:nvSpPr>
          <p:spPr>
            <a:xfrm rot="10800000">
              <a:off x="10745268" y="5209780"/>
              <a:ext cx="98032" cy="122356"/>
            </a:xfrm>
            <a:prstGeom prst="downArrow">
              <a:avLst/>
            </a:prstGeom>
            <a:solidFill>
              <a:srgbClr val="EC52DA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0" name="Down Arrow 1029"/>
            <p:cNvSpPr/>
            <p:nvPr/>
          </p:nvSpPr>
          <p:spPr>
            <a:xfrm>
              <a:off x="10745268" y="5431592"/>
              <a:ext cx="98032" cy="122356"/>
            </a:xfrm>
            <a:prstGeom prst="downArrow">
              <a:avLst/>
            </a:prstGeom>
            <a:solidFill>
              <a:srgbClr val="EC52DA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31" name="Group 1030"/>
            <p:cNvGrpSpPr/>
            <p:nvPr/>
          </p:nvGrpSpPr>
          <p:grpSpPr>
            <a:xfrm>
              <a:off x="7695508" y="5215239"/>
              <a:ext cx="98032" cy="344168"/>
              <a:chOff x="10897668" y="5362180"/>
              <a:chExt cx="98032" cy="344168"/>
            </a:xfrm>
          </p:grpSpPr>
          <p:sp>
            <p:nvSpPr>
              <p:cNvPr id="1032" name="Down Arrow 1031"/>
              <p:cNvSpPr/>
              <p:nvPr/>
            </p:nvSpPr>
            <p:spPr>
              <a:xfrm rot="10800000">
                <a:off x="10897668" y="5362180"/>
                <a:ext cx="98032" cy="122356"/>
              </a:xfrm>
              <a:prstGeom prst="downArrow">
                <a:avLst/>
              </a:prstGeom>
              <a:solidFill>
                <a:srgbClr val="EC52DA"/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3" name="Down Arrow 1032"/>
              <p:cNvSpPr/>
              <p:nvPr/>
            </p:nvSpPr>
            <p:spPr>
              <a:xfrm>
                <a:off x="10897668" y="5583992"/>
                <a:ext cx="98032" cy="122356"/>
              </a:xfrm>
              <a:prstGeom prst="downArrow">
                <a:avLst/>
              </a:prstGeom>
              <a:solidFill>
                <a:srgbClr val="EC52DA"/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5331325" y="3369415"/>
            <a:ext cx="6915578" cy="912047"/>
            <a:chOff x="5331325" y="3369415"/>
            <a:chExt cx="6915578" cy="912047"/>
          </a:xfrm>
        </p:grpSpPr>
        <p:grpSp>
          <p:nvGrpSpPr>
            <p:cNvPr id="838" name="Group 837"/>
            <p:cNvGrpSpPr/>
            <p:nvPr/>
          </p:nvGrpSpPr>
          <p:grpSpPr>
            <a:xfrm>
              <a:off x="11078587" y="3552685"/>
              <a:ext cx="1168316" cy="722867"/>
              <a:chOff x="8496384" y="2482850"/>
              <a:chExt cx="1168316" cy="722867"/>
            </a:xfrm>
          </p:grpSpPr>
          <p:grpSp>
            <p:nvGrpSpPr>
              <p:cNvPr id="839" name="Group 838"/>
              <p:cNvGrpSpPr/>
              <p:nvPr/>
            </p:nvGrpSpPr>
            <p:grpSpPr>
              <a:xfrm>
                <a:off x="8496384" y="2482850"/>
                <a:ext cx="1168316" cy="641988"/>
                <a:chOff x="8496384" y="2457450"/>
                <a:chExt cx="1168316" cy="641988"/>
              </a:xfrm>
            </p:grpSpPr>
            <p:sp>
              <p:nvSpPr>
                <p:cNvPr id="842" name="Rectangle 841"/>
                <p:cNvSpPr/>
                <p:nvPr/>
              </p:nvSpPr>
              <p:spPr>
                <a:xfrm>
                  <a:off x="8564686" y="2459300"/>
                  <a:ext cx="1026836" cy="624943"/>
                </a:xfrm>
                <a:prstGeom prst="rect">
                  <a:avLst/>
                </a:prstGeom>
                <a:solidFill>
                  <a:srgbClr val="FFC000"/>
                </a:solidFill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843" name="Freeform 842"/>
                <p:cNvSpPr/>
                <p:nvPr/>
              </p:nvSpPr>
              <p:spPr>
                <a:xfrm>
                  <a:off x="9588500" y="2457450"/>
                  <a:ext cx="76200" cy="229106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4" name="Freeform 843"/>
                <p:cNvSpPr/>
                <p:nvPr/>
              </p:nvSpPr>
              <p:spPr>
                <a:xfrm flipV="1">
                  <a:off x="9588500" y="2861222"/>
                  <a:ext cx="76200" cy="23121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45" name="Group 844"/>
                <p:cNvGrpSpPr/>
                <p:nvPr/>
              </p:nvGrpSpPr>
              <p:grpSpPr>
                <a:xfrm flipH="1">
                  <a:off x="8496384" y="2464456"/>
                  <a:ext cx="76200" cy="634982"/>
                  <a:chOff x="9740900" y="2609850"/>
                  <a:chExt cx="76200" cy="634982"/>
                </a:xfrm>
              </p:grpSpPr>
              <p:sp>
                <p:nvSpPr>
                  <p:cNvPr id="846" name="Freeform 845"/>
                  <p:cNvSpPr/>
                  <p:nvPr/>
                </p:nvSpPr>
                <p:spPr>
                  <a:xfrm>
                    <a:off x="9740900" y="2609850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47" name="Freeform 846"/>
                  <p:cNvSpPr/>
                  <p:nvPr/>
                </p:nvSpPr>
                <p:spPr>
                  <a:xfrm flipV="1">
                    <a:off x="9740900" y="3092432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840" name="Oval 839"/>
              <p:cNvSpPr/>
              <p:nvPr/>
            </p:nvSpPr>
            <p:spPr>
              <a:xfrm>
                <a:off x="8664234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1" name="Oval 840"/>
              <p:cNvSpPr/>
              <p:nvPr/>
            </p:nvSpPr>
            <p:spPr>
              <a:xfrm>
                <a:off x="9361230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85" name="Group 784"/>
            <p:cNvGrpSpPr/>
            <p:nvPr/>
          </p:nvGrpSpPr>
          <p:grpSpPr>
            <a:xfrm>
              <a:off x="7881210" y="3553666"/>
              <a:ext cx="2258913" cy="641988"/>
              <a:chOff x="8496384" y="2457450"/>
              <a:chExt cx="2258913" cy="641988"/>
            </a:xfrm>
          </p:grpSpPr>
          <p:sp>
            <p:nvSpPr>
              <p:cNvPr id="787" name="Freeform 786"/>
              <p:cNvSpPr/>
              <p:nvPr/>
            </p:nvSpPr>
            <p:spPr>
              <a:xfrm>
                <a:off x="10679097" y="2457450"/>
                <a:ext cx="76200" cy="152400"/>
              </a:xfrm>
              <a:custGeom>
                <a:avLst/>
                <a:gdLst>
                  <a:gd name="connsiteX0" fmla="*/ 0 w 76200"/>
                  <a:gd name="connsiteY0" fmla="*/ 0 h 152400"/>
                  <a:gd name="connsiteX1" fmla="*/ 0 w 76200"/>
                  <a:gd name="connsiteY1" fmla="*/ 152400 h 152400"/>
                  <a:gd name="connsiteX2" fmla="*/ 76200 w 76200"/>
                  <a:gd name="connsiteY2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152400">
                    <a:moveTo>
                      <a:pt x="0" y="0"/>
                    </a:moveTo>
                    <a:lnTo>
                      <a:pt x="0" y="152400"/>
                    </a:lnTo>
                    <a:lnTo>
                      <a:pt x="76200" y="15240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8" name="Freeform 787"/>
              <p:cNvSpPr/>
              <p:nvPr/>
            </p:nvSpPr>
            <p:spPr>
              <a:xfrm flipV="1">
                <a:off x="10679097" y="2940032"/>
                <a:ext cx="76200" cy="152400"/>
              </a:xfrm>
              <a:custGeom>
                <a:avLst/>
                <a:gdLst>
                  <a:gd name="connsiteX0" fmla="*/ 0 w 76200"/>
                  <a:gd name="connsiteY0" fmla="*/ 0 h 152400"/>
                  <a:gd name="connsiteX1" fmla="*/ 0 w 76200"/>
                  <a:gd name="connsiteY1" fmla="*/ 152400 h 152400"/>
                  <a:gd name="connsiteX2" fmla="*/ 76200 w 76200"/>
                  <a:gd name="connsiteY2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152400">
                    <a:moveTo>
                      <a:pt x="0" y="0"/>
                    </a:moveTo>
                    <a:lnTo>
                      <a:pt x="0" y="152400"/>
                    </a:lnTo>
                    <a:lnTo>
                      <a:pt x="76200" y="15240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89" name="Group 788"/>
              <p:cNvGrpSpPr/>
              <p:nvPr/>
            </p:nvGrpSpPr>
            <p:grpSpPr>
              <a:xfrm flipH="1">
                <a:off x="8496384" y="2464456"/>
                <a:ext cx="76200" cy="634982"/>
                <a:chOff x="9740900" y="2609850"/>
                <a:chExt cx="76200" cy="634982"/>
              </a:xfrm>
            </p:grpSpPr>
            <p:sp>
              <p:nvSpPr>
                <p:cNvPr id="790" name="Freeform 789"/>
                <p:cNvSpPr/>
                <p:nvPr/>
              </p:nvSpPr>
              <p:spPr>
                <a:xfrm>
                  <a:off x="9740900" y="2609850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1" name="Freeform 790"/>
                <p:cNvSpPr/>
                <p:nvPr/>
              </p:nvSpPr>
              <p:spPr>
                <a:xfrm flipV="1">
                  <a:off x="9740900" y="3092432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786" name="Straight Connector 785"/>
            <p:cNvCxnSpPr>
              <a:endCxn id="829" idx="1"/>
            </p:cNvCxnSpPr>
            <p:nvPr/>
          </p:nvCxnSpPr>
          <p:spPr>
            <a:xfrm>
              <a:off x="7953329" y="3873656"/>
              <a:ext cx="2110941" cy="14513"/>
            </a:xfrm>
            <a:prstGeom prst="line">
              <a:avLst/>
            </a:prstGeom>
            <a:noFill/>
            <a:ln w="3556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792" name="Group 791"/>
            <p:cNvGrpSpPr/>
            <p:nvPr/>
          </p:nvGrpSpPr>
          <p:grpSpPr>
            <a:xfrm>
              <a:off x="6851873" y="3558595"/>
              <a:ext cx="1168316" cy="722867"/>
              <a:chOff x="8496384" y="2482850"/>
              <a:chExt cx="1168316" cy="722867"/>
            </a:xfrm>
          </p:grpSpPr>
          <p:grpSp>
            <p:nvGrpSpPr>
              <p:cNvPr id="793" name="Group 792"/>
              <p:cNvGrpSpPr/>
              <p:nvPr/>
            </p:nvGrpSpPr>
            <p:grpSpPr>
              <a:xfrm>
                <a:off x="8496384" y="2482850"/>
                <a:ext cx="1168316" cy="641988"/>
                <a:chOff x="8496384" y="2457450"/>
                <a:chExt cx="1168316" cy="641988"/>
              </a:xfrm>
            </p:grpSpPr>
            <p:sp>
              <p:nvSpPr>
                <p:cNvPr id="796" name="Rectangle 795"/>
                <p:cNvSpPr/>
                <p:nvPr/>
              </p:nvSpPr>
              <p:spPr>
                <a:xfrm>
                  <a:off x="8564686" y="2459300"/>
                  <a:ext cx="1026836" cy="624943"/>
                </a:xfrm>
                <a:prstGeom prst="rect">
                  <a:avLst/>
                </a:prstGeom>
                <a:solidFill>
                  <a:srgbClr val="FFC000"/>
                </a:solidFill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797" name="Freeform 796"/>
                <p:cNvSpPr/>
                <p:nvPr/>
              </p:nvSpPr>
              <p:spPr>
                <a:xfrm>
                  <a:off x="9588500" y="2457450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8" name="Freeform 797"/>
                <p:cNvSpPr/>
                <p:nvPr/>
              </p:nvSpPr>
              <p:spPr>
                <a:xfrm flipV="1">
                  <a:off x="9588500" y="2940032"/>
                  <a:ext cx="76200" cy="152400"/>
                </a:xfrm>
                <a:custGeom>
                  <a:avLst/>
                  <a:gdLst>
                    <a:gd name="connsiteX0" fmla="*/ 0 w 76200"/>
                    <a:gd name="connsiteY0" fmla="*/ 0 h 152400"/>
                    <a:gd name="connsiteX1" fmla="*/ 0 w 76200"/>
                    <a:gd name="connsiteY1" fmla="*/ 152400 h 152400"/>
                    <a:gd name="connsiteX2" fmla="*/ 76200 w 76200"/>
                    <a:gd name="connsiteY2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" h="152400">
                      <a:moveTo>
                        <a:pt x="0" y="0"/>
                      </a:moveTo>
                      <a:lnTo>
                        <a:pt x="0" y="152400"/>
                      </a:lnTo>
                      <a:lnTo>
                        <a:pt x="76200" y="152400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99" name="Group 798"/>
                <p:cNvGrpSpPr/>
                <p:nvPr/>
              </p:nvGrpSpPr>
              <p:grpSpPr>
                <a:xfrm flipH="1">
                  <a:off x="8496384" y="2464456"/>
                  <a:ext cx="76200" cy="634982"/>
                  <a:chOff x="9740900" y="2609850"/>
                  <a:chExt cx="76200" cy="634982"/>
                </a:xfrm>
              </p:grpSpPr>
              <p:sp>
                <p:nvSpPr>
                  <p:cNvPr id="800" name="Freeform 799"/>
                  <p:cNvSpPr/>
                  <p:nvPr/>
                </p:nvSpPr>
                <p:spPr>
                  <a:xfrm>
                    <a:off x="9740900" y="2609850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01" name="Freeform 800"/>
                  <p:cNvSpPr/>
                  <p:nvPr/>
                </p:nvSpPr>
                <p:spPr>
                  <a:xfrm flipV="1">
                    <a:off x="9740900" y="3092432"/>
                    <a:ext cx="76200" cy="152400"/>
                  </a:xfrm>
                  <a:custGeom>
                    <a:avLst/>
                    <a:gdLst>
                      <a:gd name="connsiteX0" fmla="*/ 0 w 76200"/>
                      <a:gd name="connsiteY0" fmla="*/ 0 h 152400"/>
                      <a:gd name="connsiteX1" fmla="*/ 0 w 76200"/>
                      <a:gd name="connsiteY1" fmla="*/ 152400 h 152400"/>
                      <a:gd name="connsiteX2" fmla="*/ 76200 w 76200"/>
                      <a:gd name="connsiteY2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" h="152400">
                        <a:moveTo>
                          <a:pt x="0" y="0"/>
                        </a:moveTo>
                        <a:lnTo>
                          <a:pt x="0" y="152400"/>
                        </a:lnTo>
                        <a:lnTo>
                          <a:pt x="76200" y="1524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794" name="Oval 793"/>
              <p:cNvSpPr/>
              <p:nvPr/>
            </p:nvSpPr>
            <p:spPr>
              <a:xfrm>
                <a:off x="8664234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5" name="Oval 794"/>
              <p:cNvSpPr/>
              <p:nvPr/>
            </p:nvSpPr>
            <p:spPr>
              <a:xfrm>
                <a:off x="9361230" y="3117042"/>
                <a:ext cx="88675" cy="886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04" name="Group 803"/>
            <p:cNvGrpSpPr/>
            <p:nvPr/>
          </p:nvGrpSpPr>
          <p:grpSpPr>
            <a:xfrm>
              <a:off x="5331325" y="3659401"/>
              <a:ext cx="6324570" cy="423863"/>
              <a:chOff x="4102912" y="1423279"/>
              <a:chExt cx="6324570" cy="423863"/>
            </a:xfrm>
          </p:grpSpPr>
          <p:cxnSp>
            <p:nvCxnSpPr>
              <p:cNvPr id="805" name="Straight Connector 804"/>
              <p:cNvCxnSpPr/>
              <p:nvPr/>
            </p:nvCxnSpPr>
            <p:spPr>
              <a:xfrm flipV="1">
                <a:off x="9564417" y="1552034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06" name="Straight Connector 805"/>
              <p:cNvCxnSpPr/>
              <p:nvPr/>
            </p:nvCxnSpPr>
            <p:spPr>
              <a:xfrm flipV="1">
                <a:off x="9559430" y="1725883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07" name="Straight Connector 806"/>
              <p:cNvCxnSpPr/>
              <p:nvPr/>
            </p:nvCxnSpPr>
            <p:spPr>
              <a:xfrm flipV="1">
                <a:off x="6587883" y="1538807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08" name="Straight Connector 807"/>
              <p:cNvCxnSpPr/>
              <p:nvPr/>
            </p:nvCxnSpPr>
            <p:spPr>
              <a:xfrm flipV="1">
                <a:off x="6587883" y="1743161"/>
                <a:ext cx="272088" cy="84"/>
              </a:xfrm>
              <a:prstGeom prst="line">
                <a:avLst/>
              </a:prstGeom>
              <a:noFill/>
              <a:ln w="34925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09" name="Rectangle 808"/>
              <p:cNvSpPr/>
              <p:nvPr/>
            </p:nvSpPr>
            <p:spPr>
              <a:xfrm>
                <a:off x="8853564" y="1551327"/>
                <a:ext cx="27977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810" name="Straight Connector 809"/>
              <p:cNvCxnSpPr/>
              <p:nvPr/>
            </p:nvCxnSpPr>
            <p:spPr>
              <a:xfrm>
                <a:off x="4130206" y="1642499"/>
                <a:ext cx="1571124" cy="0"/>
              </a:xfrm>
              <a:prstGeom prst="line">
                <a:avLst/>
              </a:pr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11" name="Straight Connector 810"/>
              <p:cNvCxnSpPr/>
              <p:nvPr/>
            </p:nvCxnSpPr>
            <p:spPr>
              <a:xfrm>
                <a:off x="5701330" y="1423279"/>
                <a:ext cx="0" cy="42386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Straight Connector 811"/>
              <p:cNvCxnSpPr/>
              <p:nvPr/>
            </p:nvCxnSpPr>
            <p:spPr>
              <a:xfrm>
                <a:off x="4268256" y="1640245"/>
                <a:ext cx="4720646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13" name="Rectangle 812"/>
              <p:cNvSpPr/>
              <p:nvPr/>
            </p:nvSpPr>
            <p:spPr>
              <a:xfrm>
                <a:off x="5785858" y="1551327"/>
                <a:ext cx="179481" cy="18581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814" name="Straight Connector 813"/>
              <p:cNvCxnSpPr/>
              <p:nvPr/>
            </p:nvCxnSpPr>
            <p:spPr>
              <a:xfrm flipH="1">
                <a:off x="9017857" y="1637534"/>
                <a:ext cx="1409625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815" name="Group 814"/>
              <p:cNvGrpSpPr/>
              <p:nvPr/>
            </p:nvGrpSpPr>
            <p:grpSpPr>
              <a:xfrm>
                <a:off x="5760512" y="1538977"/>
                <a:ext cx="816069" cy="101088"/>
                <a:chOff x="5760512" y="1425348"/>
                <a:chExt cx="816069" cy="214717"/>
              </a:xfrm>
            </p:grpSpPr>
            <p:sp>
              <p:nvSpPr>
                <p:cNvPr id="835" name="Freeform 834"/>
                <p:cNvSpPr/>
                <p:nvPr/>
              </p:nvSpPr>
              <p:spPr>
                <a:xfrm>
                  <a:off x="5773102" y="142534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836" name="Freeform 835"/>
                <p:cNvSpPr/>
                <p:nvPr/>
              </p:nvSpPr>
              <p:spPr>
                <a:xfrm>
                  <a:off x="5760512" y="1428935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816" name="Group 815"/>
              <p:cNvGrpSpPr/>
              <p:nvPr/>
            </p:nvGrpSpPr>
            <p:grpSpPr>
              <a:xfrm>
                <a:off x="5761800" y="1644012"/>
                <a:ext cx="816069" cy="96286"/>
                <a:chOff x="5761800" y="1644012"/>
                <a:chExt cx="816069" cy="214716"/>
              </a:xfrm>
            </p:grpSpPr>
            <p:sp>
              <p:nvSpPr>
                <p:cNvPr id="833" name="Freeform 832"/>
                <p:cNvSpPr/>
                <p:nvPr/>
              </p:nvSpPr>
              <p:spPr>
                <a:xfrm flipV="1">
                  <a:off x="5774390" y="164759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834" name="Freeform 833"/>
                <p:cNvSpPr/>
                <p:nvPr/>
              </p:nvSpPr>
              <p:spPr>
                <a:xfrm flipV="1">
                  <a:off x="5761800" y="1644012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817" name="Group 816"/>
              <p:cNvGrpSpPr/>
              <p:nvPr/>
            </p:nvGrpSpPr>
            <p:grpSpPr>
              <a:xfrm>
                <a:off x="8765104" y="1545669"/>
                <a:ext cx="816069" cy="93975"/>
                <a:chOff x="8765104" y="1424927"/>
                <a:chExt cx="816069" cy="214717"/>
              </a:xfrm>
            </p:grpSpPr>
            <p:sp>
              <p:nvSpPr>
                <p:cNvPr id="831" name="Freeform 830"/>
                <p:cNvSpPr/>
                <p:nvPr/>
              </p:nvSpPr>
              <p:spPr>
                <a:xfrm>
                  <a:off x="8777694" y="1424927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832" name="Freeform 831"/>
                <p:cNvSpPr/>
                <p:nvPr/>
              </p:nvSpPr>
              <p:spPr>
                <a:xfrm>
                  <a:off x="8765104" y="1428514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818" name="Group 817"/>
              <p:cNvGrpSpPr/>
              <p:nvPr/>
            </p:nvGrpSpPr>
            <p:grpSpPr>
              <a:xfrm>
                <a:off x="8764324" y="1643592"/>
                <a:ext cx="816069" cy="87917"/>
                <a:chOff x="8764324" y="1643591"/>
                <a:chExt cx="816069" cy="214717"/>
              </a:xfrm>
            </p:grpSpPr>
            <p:sp>
              <p:nvSpPr>
                <p:cNvPr id="829" name="Freeform 828"/>
                <p:cNvSpPr/>
                <p:nvPr/>
              </p:nvSpPr>
              <p:spPr>
                <a:xfrm flipV="1">
                  <a:off x="8776914" y="1647178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7937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830" name="Freeform 829"/>
                <p:cNvSpPr/>
                <p:nvPr/>
              </p:nvSpPr>
              <p:spPr>
                <a:xfrm flipV="1">
                  <a:off x="8764324" y="1643591"/>
                  <a:ext cx="803479" cy="211130"/>
                </a:xfrm>
                <a:custGeom>
                  <a:avLst/>
                  <a:gdLst>
                    <a:gd name="connsiteX0" fmla="*/ 0 w 1233488"/>
                    <a:gd name="connsiteY0" fmla="*/ 324123 h 324123"/>
                    <a:gd name="connsiteX1" fmla="*/ 90488 w 1233488"/>
                    <a:gd name="connsiteY1" fmla="*/ 297930 h 324123"/>
                    <a:gd name="connsiteX2" fmla="*/ 197644 w 1233488"/>
                    <a:gd name="connsiteY2" fmla="*/ 247923 h 324123"/>
                    <a:gd name="connsiteX3" fmla="*/ 302419 w 1233488"/>
                    <a:gd name="connsiteY3" fmla="*/ 231255 h 324123"/>
                    <a:gd name="connsiteX4" fmla="*/ 452438 w 1233488"/>
                    <a:gd name="connsiteY4" fmla="*/ 231255 h 324123"/>
                    <a:gd name="connsiteX5" fmla="*/ 573881 w 1233488"/>
                    <a:gd name="connsiteY5" fmla="*/ 188392 h 324123"/>
                    <a:gd name="connsiteX6" fmla="*/ 776288 w 1233488"/>
                    <a:gd name="connsiteY6" fmla="*/ 64567 h 324123"/>
                    <a:gd name="connsiteX7" fmla="*/ 1009650 w 1233488"/>
                    <a:gd name="connsiteY7" fmla="*/ 9798 h 324123"/>
                    <a:gd name="connsiteX8" fmla="*/ 1233488 w 1233488"/>
                    <a:gd name="connsiteY8" fmla="*/ 273 h 32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3488" h="324123">
                      <a:moveTo>
                        <a:pt x="0" y="324123"/>
                      </a:moveTo>
                      <a:cubicBezTo>
                        <a:pt x="28773" y="317376"/>
                        <a:pt x="57547" y="310630"/>
                        <a:pt x="90488" y="297930"/>
                      </a:cubicBezTo>
                      <a:cubicBezTo>
                        <a:pt x="123429" y="285230"/>
                        <a:pt x="162322" y="259035"/>
                        <a:pt x="197644" y="247923"/>
                      </a:cubicBezTo>
                      <a:cubicBezTo>
                        <a:pt x="232966" y="236811"/>
                        <a:pt x="259953" y="234033"/>
                        <a:pt x="302419" y="231255"/>
                      </a:cubicBezTo>
                      <a:cubicBezTo>
                        <a:pt x="344885" y="228477"/>
                        <a:pt x="407194" y="238399"/>
                        <a:pt x="452438" y="231255"/>
                      </a:cubicBezTo>
                      <a:cubicBezTo>
                        <a:pt x="497682" y="224111"/>
                        <a:pt x="519906" y="216173"/>
                        <a:pt x="573881" y="188392"/>
                      </a:cubicBezTo>
                      <a:cubicBezTo>
                        <a:pt x="627856" y="160611"/>
                        <a:pt x="703660" y="94333"/>
                        <a:pt x="776288" y="64567"/>
                      </a:cubicBezTo>
                      <a:cubicBezTo>
                        <a:pt x="848916" y="34801"/>
                        <a:pt x="933450" y="20514"/>
                        <a:pt x="1009650" y="9798"/>
                      </a:cubicBezTo>
                      <a:cubicBezTo>
                        <a:pt x="1085850" y="-918"/>
                        <a:pt x="1159669" y="-323"/>
                        <a:pt x="1233488" y="273"/>
                      </a:cubicBezTo>
                    </a:path>
                  </a:pathLst>
                </a:custGeom>
                <a:noFill/>
                <a:ln w="12700" cmpd="dbl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819" name="Straight Connector 818"/>
              <p:cNvCxnSpPr>
                <a:endCxn id="830" idx="0"/>
              </p:cNvCxnSpPr>
              <p:nvPr/>
            </p:nvCxnSpPr>
            <p:spPr>
              <a:xfrm>
                <a:off x="4325659" y="1643591"/>
                <a:ext cx="4438665" cy="1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20" name="Rectangle 819"/>
              <p:cNvSpPr/>
              <p:nvPr/>
            </p:nvSpPr>
            <p:spPr>
              <a:xfrm>
                <a:off x="4123823" y="1475802"/>
                <a:ext cx="1333636" cy="3075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21" name="Group 820"/>
              <p:cNvGrpSpPr/>
              <p:nvPr/>
            </p:nvGrpSpPr>
            <p:grpSpPr>
              <a:xfrm>
                <a:off x="4102912" y="1576034"/>
                <a:ext cx="1357755" cy="147647"/>
                <a:chOff x="8199579" y="1495020"/>
                <a:chExt cx="2084404" cy="226665"/>
              </a:xfrm>
            </p:grpSpPr>
            <p:sp>
              <p:nvSpPr>
                <p:cNvPr id="826" name="Freeform 825"/>
                <p:cNvSpPr/>
                <p:nvPr/>
              </p:nvSpPr>
              <p:spPr>
                <a:xfrm>
                  <a:off x="8199579" y="1495035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7" name="Freeform 826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8" name="Freeform 827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22" name="Straight Connector 821"/>
              <p:cNvCxnSpPr>
                <a:stCxn id="835" idx="8"/>
              </p:cNvCxnSpPr>
              <p:nvPr/>
            </p:nvCxnSpPr>
            <p:spPr>
              <a:xfrm flipV="1">
                <a:off x="6576581" y="1538977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23" name="Straight Connector 822"/>
              <p:cNvCxnSpPr/>
              <p:nvPr/>
            </p:nvCxnSpPr>
            <p:spPr>
              <a:xfrm flipV="1">
                <a:off x="6576581" y="1743331"/>
                <a:ext cx="272088" cy="84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24" name="Straight Connector 823"/>
              <p:cNvCxnSpPr/>
              <p:nvPr/>
            </p:nvCxnSpPr>
            <p:spPr>
              <a:xfrm flipV="1">
                <a:off x="9561242" y="1552034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25" name="Straight Connector 824"/>
              <p:cNvCxnSpPr/>
              <p:nvPr/>
            </p:nvCxnSpPr>
            <p:spPr>
              <a:xfrm flipV="1">
                <a:off x="9561242" y="1729939"/>
                <a:ext cx="272088" cy="84"/>
              </a:xfrm>
              <a:prstGeom prst="line">
                <a:avLst/>
              </a:pr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37" name="Down Arrow 836"/>
            <p:cNvSpPr/>
            <p:nvPr/>
          </p:nvSpPr>
          <p:spPr>
            <a:xfrm rot="5400000">
              <a:off x="11261978" y="3248381"/>
              <a:ext cx="98032" cy="340100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6" name="Freeform 995"/>
            <p:cNvSpPr/>
            <p:nvPr/>
          </p:nvSpPr>
          <p:spPr>
            <a:xfrm>
              <a:off x="8537695" y="3805063"/>
              <a:ext cx="1352574" cy="144301"/>
            </a:xfrm>
            <a:custGeom>
              <a:avLst/>
              <a:gdLst>
                <a:gd name="connsiteX0" fmla="*/ 0 w 2076450"/>
                <a:gd name="connsiteY0" fmla="*/ 105180 h 221529"/>
                <a:gd name="connsiteX1" fmla="*/ 374650 w 2076450"/>
                <a:gd name="connsiteY1" fmla="*/ 3580 h 221529"/>
                <a:gd name="connsiteX2" fmla="*/ 1073150 w 2076450"/>
                <a:gd name="connsiteY2" fmla="*/ 219480 h 221529"/>
                <a:gd name="connsiteX3" fmla="*/ 1739900 w 2076450"/>
                <a:gd name="connsiteY3" fmla="*/ 111530 h 221529"/>
                <a:gd name="connsiteX4" fmla="*/ 2076450 w 2076450"/>
                <a:gd name="connsiteY4" fmla="*/ 98830 h 22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450" h="221529">
                  <a:moveTo>
                    <a:pt x="0" y="105180"/>
                  </a:moveTo>
                  <a:cubicBezTo>
                    <a:pt x="97896" y="44855"/>
                    <a:pt x="195792" y="-15470"/>
                    <a:pt x="374650" y="3580"/>
                  </a:cubicBezTo>
                  <a:cubicBezTo>
                    <a:pt x="553508" y="22630"/>
                    <a:pt x="845608" y="201488"/>
                    <a:pt x="1073150" y="219480"/>
                  </a:cubicBezTo>
                  <a:cubicBezTo>
                    <a:pt x="1300692" y="237472"/>
                    <a:pt x="1572683" y="131638"/>
                    <a:pt x="1739900" y="111530"/>
                  </a:cubicBezTo>
                  <a:cubicBezTo>
                    <a:pt x="1907117" y="91422"/>
                    <a:pt x="1991783" y="95126"/>
                    <a:pt x="2076450" y="98830"/>
                  </a:cubicBezTo>
                </a:path>
              </a:pathLst>
            </a:custGeom>
            <a:noFill/>
            <a:ln w="206375"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7" name="Freeform 996"/>
            <p:cNvSpPr/>
            <p:nvPr/>
          </p:nvSpPr>
          <p:spPr>
            <a:xfrm>
              <a:off x="8540705" y="3819342"/>
              <a:ext cx="1352574" cy="144301"/>
            </a:xfrm>
            <a:custGeom>
              <a:avLst/>
              <a:gdLst>
                <a:gd name="connsiteX0" fmla="*/ 0 w 2076450"/>
                <a:gd name="connsiteY0" fmla="*/ 105180 h 221529"/>
                <a:gd name="connsiteX1" fmla="*/ 374650 w 2076450"/>
                <a:gd name="connsiteY1" fmla="*/ 3580 h 221529"/>
                <a:gd name="connsiteX2" fmla="*/ 1073150 w 2076450"/>
                <a:gd name="connsiteY2" fmla="*/ 219480 h 221529"/>
                <a:gd name="connsiteX3" fmla="*/ 1739900 w 2076450"/>
                <a:gd name="connsiteY3" fmla="*/ 111530 h 221529"/>
                <a:gd name="connsiteX4" fmla="*/ 2076450 w 2076450"/>
                <a:gd name="connsiteY4" fmla="*/ 98830 h 22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450" h="221529">
                  <a:moveTo>
                    <a:pt x="0" y="105180"/>
                  </a:moveTo>
                  <a:cubicBezTo>
                    <a:pt x="97896" y="44855"/>
                    <a:pt x="195792" y="-15470"/>
                    <a:pt x="374650" y="3580"/>
                  </a:cubicBezTo>
                  <a:cubicBezTo>
                    <a:pt x="553508" y="22630"/>
                    <a:pt x="845608" y="201488"/>
                    <a:pt x="1073150" y="219480"/>
                  </a:cubicBezTo>
                  <a:cubicBezTo>
                    <a:pt x="1300692" y="237472"/>
                    <a:pt x="1572683" y="131638"/>
                    <a:pt x="1739900" y="111530"/>
                  </a:cubicBezTo>
                  <a:cubicBezTo>
                    <a:pt x="1907117" y="91422"/>
                    <a:pt x="1991783" y="95126"/>
                    <a:pt x="2076450" y="98830"/>
                  </a:cubicBezTo>
                </a:path>
              </a:pathLst>
            </a:cu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8" name="Freeform 997"/>
            <p:cNvSpPr/>
            <p:nvPr/>
          </p:nvSpPr>
          <p:spPr>
            <a:xfrm>
              <a:off x="8542876" y="3822688"/>
              <a:ext cx="1352574" cy="144301"/>
            </a:xfrm>
            <a:custGeom>
              <a:avLst/>
              <a:gdLst>
                <a:gd name="connsiteX0" fmla="*/ 0 w 2076450"/>
                <a:gd name="connsiteY0" fmla="*/ 105180 h 221529"/>
                <a:gd name="connsiteX1" fmla="*/ 374650 w 2076450"/>
                <a:gd name="connsiteY1" fmla="*/ 3580 h 221529"/>
                <a:gd name="connsiteX2" fmla="*/ 1073150 w 2076450"/>
                <a:gd name="connsiteY2" fmla="*/ 219480 h 221529"/>
                <a:gd name="connsiteX3" fmla="*/ 1739900 w 2076450"/>
                <a:gd name="connsiteY3" fmla="*/ 111530 h 221529"/>
                <a:gd name="connsiteX4" fmla="*/ 2076450 w 2076450"/>
                <a:gd name="connsiteY4" fmla="*/ 98830 h 22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450" h="221529">
                  <a:moveTo>
                    <a:pt x="0" y="105180"/>
                  </a:moveTo>
                  <a:cubicBezTo>
                    <a:pt x="97896" y="44855"/>
                    <a:pt x="195792" y="-15470"/>
                    <a:pt x="374650" y="3580"/>
                  </a:cubicBezTo>
                  <a:cubicBezTo>
                    <a:pt x="553508" y="22630"/>
                    <a:pt x="845608" y="201488"/>
                    <a:pt x="1073150" y="219480"/>
                  </a:cubicBezTo>
                  <a:cubicBezTo>
                    <a:pt x="1300692" y="237472"/>
                    <a:pt x="1572683" y="131638"/>
                    <a:pt x="1739900" y="111530"/>
                  </a:cubicBezTo>
                  <a:cubicBezTo>
                    <a:pt x="1907117" y="91422"/>
                    <a:pt x="1991783" y="95126"/>
                    <a:pt x="2076450" y="98830"/>
                  </a:cubicBezTo>
                </a:path>
              </a:pathLst>
            </a:custGeom>
            <a:noFill/>
            <a:ln w="12700">
              <a:solidFill>
                <a:srgbClr val="0066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2" name="Straight Connector 801"/>
            <p:cNvCxnSpPr/>
            <p:nvPr/>
          </p:nvCxnSpPr>
          <p:spPr>
            <a:xfrm flipH="1">
              <a:off x="6952347" y="3706076"/>
              <a:ext cx="4119379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3" name="Straight Connector 802"/>
            <p:cNvCxnSpPr/>
            <p:nvPr/>
          </p:nvCxnSpPr>
          <p:spPr>
            <a:xfrm flipH="1">
              <a:off x="6918827" y="4041177"/>
              <a:ext cx="4119379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3745" y="675324"/>
            <a:ext cx="5221496" cy="5611347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err="1" smtClean="0">
                <a:ea typeface="Cambria Math"/>
              </a:rPr>
              <a:t>SCLink</a:t>
            </a:r>
            <a:r>
              <a:rPr lang="en-GB" dirty="0" smtClean="0">
                <a:ea typeface="Cambria Math"/>
              </a:rPr>
              <a:t> end preparation for SM18 test</a:t>
            </a:r>
          </a:p>
          <a:p>
            <a:pPr lvl="1"/>
            <a:r>
              <a:rPr lang="en-GB" dirty="0" smtClean="0">
                <a:ea typeface="Cambria Math"/>
              </a:rPr>
              <a:t>He vessels pre-mounted once for all before SM18 test</a:t>
            </a:r>
          </a:p>
          <a:p>
            <a:pPr lvl="1"/>
            <a:r>
              <a:rPr lang="en-GB" dirty="0" smtClean="0">
                <a:ea typeface="Cambria Math"/>
              </a:rPr>
              <a:t>Only MGB2 ends (temporary protected are visible)</a:t>
            </a:r>
          </a:p>
          <a:p>
            <a:pPr lvl="1"/>
            <a:r>
              <a:rPr lang="en-GB" dirty="0" smtClean="0">
                <a:ea typeface="Cambria Math"/>
              </a:rPr>
              <a:t>Only final welds around splices will be further performed</a:t>
            </a:r>
          </a:p>
          <a:p>
            <a:r>
              <a:rPr lang="en-GB" dirty="0" smtClean="0">
                <a:ea typeface="Cambria Math"/>
              </a:rPr>
              <a:t>SM18 test installation (DFH proto)</a:t>
            </a:r>
          </a:p>
          <a:p>
            <a:pPr lvl="1"/>
            <a:r>
              <a:rPr lang="en-GB" dirty="0" smtClean="0">
                <a:ea typeface="Cambria Math"/>
              </a:rPr>
              <a:t>90% of He vessels are done</a:t>
            </a:r>
          </a:p>
          <a:p>
            <a:pPr lvl="1"/>
            <a:r>
              <a:rPr lang="en-GB" dirty="0" smtClean="0">
                <a:ea typeface="Cambria Math"/>
              </a:rPr>
              <a:t>Insertion DFHx1 VV</a:t>
            </a:r>
          </a:p>
          <a:p>
            <a:pPr lvl="1"/>
            <a:r>
              <a:rPr lang="en-GB" dirty="0" smtClean="0">
                <a:ea typeface="Cambria Math"/>
              </a:rPr>
              <a:t>Insertion of Interlink</a:t>
            </a:r>
          </a:p>
          <a:p>
            <a:pPr lvl="1"/>
            <a:r>
              <a:rPr lang="en-GB" dirty="0" smtClean="0">
                <a:ea typeface="Cambria Math"/>
              </a:rPr>
              <a:t>Insertion of DFHx2</a:t>
            </a:r>
          </a:p>
          <a:p>
            <a:pPr lvl="1"/>
            <a:r>
              <a:rPr lang="en-GB" dirty="0" smtClean="0">
                <a:ea typeface="Cambria Math"/>
              </a:rPr>
              <a:t>Opening of flexibles </a:t>
            </a:r>
            <a:r>
              <a:rPr lang="en-GB" b="1" dirty="0" smtClean="0">
                <a:solidFill>
                  <a:srgbClr val="0070C0"/>
                </a:solidFill>
                <a:ea typeface="Cambria Math"/>
              </a:rPr>
              <a:t>+ angular orientation</a:t>
            </a:r>
          </a:p>
          <a:p>
            <a:pPr lvl="1"/>
            <a:r>
              <a:rPr lang="en-GB" dirty="0" smtClean="0">
                <a:ea typeface="Cambria Math"/>
              </a:rPr>
              <a:t>Splicing + Current leads</a:t>
            </a:r>
          </a:p>
          <a:p>
            <a:r>
              <a:rPr lang="en-GB" dirty="0" smtClean="0">
                <a:ea typeface="Cambria Math"/>
              </a:rPr>
              <a:t>Transport configuration</a:t>
            </a:r>
          </a:p>
          <a:p>
            <a:pPr lvl="1"/>
            <a:r>
              <a:rPr lang="en-GB" dirty="0" smtClean="0">
                <a:ea typeface="Cambria Math"/>
              </a:rPr>
              <a:t>Procedure backward</a:t>
            </a:r>
          </a:p>
          <a:p>
            <a:pPr lvl="1"/>
            <a:r>
              <a:rPr lang="en-GB" dirty="0" smtClean="0">
                <a:ea typeface="Cambria Math"/>
              </a:rPr>
              <a:t>2 x 1m rigid section</a:t>
            </a:r>
          </a:p>
          <a:p>
            <a:r>
              <a:rPr lang="en-GB" dirty="0" err="1" smtClean="0">
                <a:ea typeface="Cambria Math"/>
              </a:rPr>
              <a:t>SCLink</a:t>
            </a:r>
            <a:r>
              <a:rPr lang="en-GB" dirty="0" smtClean="0">
                <a:ea typeface="Cambria Math"/>
              </a:rPr>
              <a:t> installation (same as SM18)</a:t>
            </a:r>
          </a:p>
        </p:txBody>
      </p:sp>
    </p:spTree>
    <p:extLst>
      <p:ext uri="{BB962C8B-B14F-4D97-AF65-F5344CB8AC3E}">
        <p14:creationId xmlns:p14="http://schemas.microsoft.com/office/powerpoint/2010/main" val="397503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037"/>
            <a:ext cx="12192000" cy="72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3200" dirty="0" smtClean="0"/>
              <a:t>Key influencing parameters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5546"/>
            <a:ext cx="11295771" cy="2319026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>
                <a:ea typeface="Cambria Math"/>
              </a:rPr>
              <a:t>The pre-opening of the MgB2 cables directly influences:</a:t>
            </a:r>
          </a:p>
          <a:p>
            <a:pPr lvl="1"/>
            <a:r>
              <a:rPr lang="en-GB" dirty="0" smtClean="0">
                <a:ea typeface="Cambria Math"/>
              </a:rPr>
              <a:t>The rigid boxes 10m distant to be installed in the turret for transport</a:t>
            </a:r>
          </a:p>
          <a:p>
            <a:pPr lvl="1"/>
            <a:r>
              <a:rPr lang="en-GB" dirty="0" smtClean="0">
                <a:ea typeface="Cambria Math"/>
              </a:rPr>
              <a:t>The </a:t>
            </a:r>
            <a:r>
              <a:rPr lang="en-GB" dirty="0" err="1" smtClean="0">
                <a:ea typeface="Cambria Math"/>
              </a:rPr>
              <a:t>SCLink</a:t>
            </a:r>
            <a:r>
              <a:rPr lang="en-GB" dirty="0" smtClean="0">
                <a:ea typeface="Cambria Math"/>
              </a:rPr>
              <a:t> vacuum jacket interface flange diameter</a:t>
            </a:r>
          </a:p>
          <a:p>
            <a:pPr lvl="1"/>
            <a:r>
              <a:rPr lang="en-GB" dirty="0" smtClean="0">
                <a:ea typeface="Cambria Math"/>
              </a:rPr>
              <a:t>The openings in the vacuum vessels</a:t>
            </a:r>
          </a:p>
          <a:p>
            <a:pPr lvl="2"/>
            <a:r>
              <a:rPr lang="en-GB" dirty="0" smtClean="0">
                <a:ea typeface="Cambria Math"/>
                <a:sym typeface="Wingdings" panose="05000000000000000000" pitchFamily="2" charset="2"/>
              </a:rPr>
              <a:t> increase radial distance to splices  length of DFH due to bending radius of MgB2</a:t>
            </a:r>
          </a:p>
          <a:p>
            <a:pPr lvl="1"/>
            <a:r>
              <a:rPr lang="en-GB" dirty="0" smtClean="0">
                <a:ea typeface="Cambria Math"/>
                <a:sym typeface="Wingdings" panose="05000000000000000000" pitchFamily="2" charset="2"/>
              </a:rPr>
              <a:t>The interlink vacuum jacket ID (could use it for waving only inner pipe)</a:t>
            </a:r>
          </a:p>
          <a:p>
            <a:r>
              <a:rPr lang="en-GB" dirty="0" smtClean="0">
                <a:ea typeface="Cambria Math"/>
                <a:sym typeface="Wingdings" panose="05000000000000000000" pitchFamily="2" charset="2"/>
              </a:rPr>
              <a:t>Today orders of magnitudes:</a:t>
            </a:r>
          </a:p>
          <a:p>
            <a:pPr lvl="1"/>
            <a:r>
              <a:rPr lang="en-GB" dirty="0" err="1" smtClean="0">
                <a:ea typeface="Cambria Math"/>
                <a:sym typeface="Wingdings" panose="05000000000000000000" pitchFamily="2" charset="2"/>
              </a:rPr>
              <a:t>DFHx</a:t>
            </a:r>
            <a:r>
              <a:rPr lang="en-GB" dirty="0" smtClean="0">
                <a:ea typeface="Cambria Math"/>
                <a:sym typeface="Wingdings" panose="05000000000000000000" pitchFamily="2" charset="2"/>
              </a:rPr>
              <a:t> length ≈ 4m (bending radius 1.5m)</a:t>
            </a:r>
          </a:p>
          <a:p>
            <a:pPr lvl="1"/>
            <a:r>
              <a:rPr lang="en-GB" dirty="0" err="1" smtClean="0">
                <a:ea typeface="Cambria Math"/>
                <a:sym typeface="Wingdings" panose="05000000000000000000" pitchFamily="2" charset="2"/>
              </a:rPr>
              <a:t>DFHx</a:t>
            </a:r>
            <a:r>
              <a:rPr lang="en-GB" dirty="0" smtClean="0">
                <a:ea typeface="Cambria Math"/>
                <a:sym typeface="Wingdings" panose="05000000000000000000" pitchFamily="2" charset="2"/>
              </a:rPr>
              <a:t> Vacuum vessels OD ≈ up to 1.5m</a:t>
            </a:r>
          </a:p>
          <a:p>
            <a:pPr lvl="1"/>
            <a:r>
              <a:rPr lang="en-GB" dirty="0" smtClean="0">
                <a:ea typeface="Cambria Math"/>
                <a:sym typeface="Wingdings" panose="05000000000000000000" pitchFamily="2" charset="2"/>
              </a:rPr>
              <a:t>Interlink OD ≈ 400mm</a:t>
            </a:r>
            <a:endParaRPr lang="en-GB" dirty="0" smtClean="0">
              <a:ea typeface="Cambria Math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0" y="5691463"/>
            <a:ext cx="12220823" cy="1179360"/>
            <a:chOff x="-1513372" y="5534026"/>
            <a:chExt cx="13719354" cy="1323974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2"/>
            <a:srcRect r="23130"/>
            <a:stretch/>
          </p:blipFill>
          <p:spPr>
            <a:xfrm>
              <a:off x="584200" y="5744720"/>
              <a:ext cx="4241800" cy="1113280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3"/>
            <a:srcRect l="10895" b="12214"/>
            <a:stretch/>
          </p:blipFill>
          <p:spPr>
            <a:xfrm>
              <a:off x="6959600" y="5534026"/>
              <a:ext cx="5246382" cy="1323974"/>
            </a:xfrm>
            <a:prstGeom prst="rect">
              <a:avLst/>
            </a:prstGeom>
          </p:spPr>
        </p:pic>
        <p:sp>
          <p:nvSpPr>
            <p:cNvPr id="60" name="Rectangle 59"/>
            <p:cNvSpPr/>
            <p:nvPr/>
          </p:nvSpPr>
          <p:spPr>
            <a:xfrm>
              <a:off x="-1513372" y="6121401"/>
              <a:ext cx="2249972" cy="33957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>
                  <a:solidFill>
                    <a:sysClr val="windowText" lastClr="000000"/>
                  </a:solidFill>
                </a:rPr>
                <a:t>DSHx</a:t>
              </a:r>
              <a:endParaRPr lang="en-GB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>
              <a:off x="4729344" y="6128207"/>
              <a:ext cx="2242956" cy="417332"/>
            </a:xfrm>
            <a:custGeom>
              <a:avLst/>
              <a:gdLst>
                <a:gd name="connsiteX0" fmla="*/ 20456 w 2242956"/>
                <a:gd name="connsiteY0" fmla="*/ 170993 h 417332"/>
                <a:gd name="connsiteX1" fmla="*/ 71256 w 2242956"/>
                <a:gd name="connsiteY1" fmla="*/ 170993 h 417332"/>
                <a:gd name="connsiteX2" fmla="*/ 604656 w 2242956"/>
                <a:gd name="connsiteY2" fmla="*/ 5893 h 417332"/>
                <a:gd name="connsiteX3" fmla="*/ 1531756 w 2242956"/>
                <a:gd name="connsiteY3" fmla="*/ 412293 h 417332"/>
                <a:gd name="connsiteX4" fmla="*/ 2242956 w 2242956"/>
                <a:gd name="connsiteY4" fmla="*/ 196393 h 41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2956" h="417332">
                  <a:moveTo>
                    <a:pt x="20456" y="170993"/>
                  </a:moveTo>
                  <a:cubicBezTo>
                    <a:pt x="-2827" y="184751"/>
                    <a:pt x="-26110" y="198510"/>
                    <a:pt x="71256" y="170993"/>
                  </a:cubicBezTo>
                  <a:cubicBezTo>
                    <a:pt x="168622" y="143476"/>
                    <a:pt x="361239" y="-34324"/>
                    <a:pt x="604656" y="5893"/>
                  </a:cubicBezTo>
                  <a:cubicBezTo>
                    <a:pt x="848073" y="46110"/>
                    <a:pt x="1258706" y="380543"/>
                    <a:pt x="1531756" y="412293"/>
                  </a:cubicBezTo>
                  <a:cubicBezTo>
                    <a:pt x="1804806" y="444043"/>
                    <a:pt x="2023881" y="320218"/>
                    <a:pt x="2242956" y="196393"/>
                  </a:cubicBezTo>
                </a:path>
              </a:pathLst>
            </a:cu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34348" y="2632109"/>
            <a:ext cx="11681415" cy="2515217"/>
            <a:chOff x="-41902" y="1568440"/>
            <a:chExt cx="11681415" cy="2515217"/>
          </a:xfrm>
        </p:grpSpPr>
        <p:grpSp>
          <p:nvGrpSpPr>
            <p:cNvPr id="68" name="Group 67"/>
            <p:cNvGrpSpPr/>
            <p:nvPr/>
          </p:nvGrpSpPr>
          <p:grpSpPr>
            <a:xfrm>
              <a:off x="-41902" y="1568440"/>
              <a:ext cx="11681415" cy="2515217"/>
              <a:chOff x="-41902" y="1568440"/>
              <a:chExt cx="11681415" cy="2515217"/>
            </a:xfrm>
          </p:grpSpPr>
          <p:cxnSp>
            <p:nvCxnSpPr>
              <p:cNvPr id="340" name="Straight Connector 339"/>
              <p:cNvCxnSpPr/>
              <p:nvPr/>
            </p:nvCxnSpPr>
            <p:spPr>
              <a:xfrm flipV="1">
                <a:off x="4842110" y="2864623"/>
                <a:ext cx="1" cy="77782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82" name="Arc 281"/>
              <p:cNvSpPr/>
              <p:nvPr/>
            </p:nvSpPr>
            <p:spPr>
              <a:xfrm rot="5400000">
                <a:off x="4010241" y="3097344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3" name="Arc 282"/>
              <p:cNvSpPr/>
              <p:nvPr/>
            </p:nvSpPr>
            <p:spPr>
              <a:xfrm rot="5400000">
                <a:off x="4008068" y="3097344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5" name="Arc 284"/>
              <p:cNvSpPr/>
              <p:nvPr/>
            </p:nvSpPr>
            <p:spPr>
              <a:xfrm rot="5400000">
                <a:off x="4012313" y="3101506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93" name="Straight Connector 292"/>
              <p:cNvCxnSpPr>
                <a:stCxn id="285" idx="0"/>
              </p:cNvCxnSpPr>
              <p:nvPr/>
            </p:nvCxnSpPr>
            <p:spPr>
              <a:xfrm flipH="1" flipV="1">
                <a:off x="4843203" y="2864794"/>
                <a:ext cx="761" cy="652537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41" name="Straight Connector 340"/>
              <p:cNvCxnSpPr/>
              <p:nvPr/>
            </p:nvCxnSpPr>
            <p:spPr>
              <a:xfrm flipH="1" flipV="1">
                <a:off x="4845752" y="2875666"/>
                <a:ext cx="761" cy="65253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05" name="Straight Connector 304"/>
              <p:cNvCxnSpPr/>
              <p:nvPr/>
            </p:nvCxnSpPr>
            <p:spPr>
              <a:xfrm>
                <a:off x="3987913" y="3600496"/>
                <a:ext cx="3471081" cy="0"/>
              </a:xfrm>
              <a:prstGeom prst="line">
                <a:avLst/>
              </a:prstGeom>
              <a:noFill/>
              <a:ln w="2286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4" name="Arc 293"/>
              <p:cNvSpPr/>
              <p:nvPr/>
            </p:nvSpPr>
            <p:spPr>
              <a:xfrm rot="5400000">
                <a:off x="8651097" y="1568440"/>
                <a:ext cx="2018469" cy="2018469"/>
              </a:xfrm>
              <a:prstGeom prst="arc">
                <a:avLst/>
              </a:prstGeom>
              <a:noFill/>
              <a:ln w="11747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95" name="Straight Connector 294"/>
              <p:cNvCxnSpPr/>
              <p:nvPr/>
            </p:nvCxnSpPr>
            <p:spPr>
              <a:xfrm flipH="1">
                <a:off x="10518686" y="2573407"/>
                <a:ext cx="2796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Rectangle 295"/>
              <p:cNvSpPr/>
              <p:nvPr/>
            </p:nvSpPr>
            <p:spPr>
              <a:xfrm>
                <a:off x="7136180" y="3110835"/>
                <a:ext cx="2041573" cy="972822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98" name="Rectangle 297"/>
              <p:cNvSpPr/>
              <p:nvPr/>
            </p:nvSpPr>
            <p:spPr>
              <a:xfrm>
                <a:off x="7251225" y="3463991"/>
                <a:ext cx="429500" cy="28525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2411965" y="3124255"/>
                <a:ext cx="1576382" cy="959402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7" name="Arc 306"/>
              <p:cNvSpPr/>
              <p:nvPr/>
            </p:nvSpPr>
            <p:spPr>
              <a:xfrm rot="5400000">
                <a:off x="3550774" y="2448797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08" name="Straight Connector 307"/>
              <p:cNvCxnSpPr>
                <a:endCxn id="306" idx="1"/>
              </p:cNvCxnSpPr>
              <p:nvPr/>
            </p:nvCxnSpPr>
            <p:spPr>
              <a:xfrm>
                <a:off x="0" y="3603956"/>
                <a:ext cx="2411965" cy="0"/>
              </a:xfrm>
              <a:prstGeom prst="line">
                <a:avLst/>
              </a:prstGeom>
              <a:noFill/>
              <a:ln w="1143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75" name="Straight Connector 374"/>
              <p:cNvCxnSpPr/>
              <p:nvPr/>
            </p:nvCxnSpPr>
            <p:spPr>
              <a:xfrm>
                <a:off x="3141127" y="3929583"/>
                <a:ext cx="1316025" cy="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09" name="Straight Connector 308"/>
              <p:cNvCxnSpPr/>
              <p:nvPr/>
            </p:nvCxnSpPr>
            <p:spPr>
              <a:xfrm>
                <a:off x="2411965" y="3463992"/>
                <a:ext cx="0" cy="28525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/>
              <p:cNvCxnSpPr>
                <a:endCxn id="53" idx="0"/>
              </p:cNvCxnSpPr>
              <p:nvPr/>
            </p:nvCxnSpPr>
            <p:spPr>
              <a:xfrm flipV="1">
                <a:off x="211931" y="3586771"/>
                <a:ext cx="4846763" cy="13726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11" name="Rectangle 310"/>
              <p:cNvSpPr/>
              <p:nvPr/>
            </p:nvSpPr>
            <p:spPr>
              <a:xfrm>
                <a:off x="2541730" y="3463991"/>
                <a:ext cx="275536" cy="28525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12" name="Straight Connector 311"/>
              <p:cNvCxnSpPr>
                <a:endCxn id="313" idx="2"/>
              </p:cNvCxnSpPr>
              <p:nvPr/>
            </p:nvCxnSpPr>
            <p:spPr>
              <a:xfrm>
                <a:off x="3690247" y="3280445"/>
                <a:ext cx="278941" cy="3"/>
              </a:xfrm>
              <a:prstGeom prst="line">
                <a:avLst/>
              </a:prstGeom>
              <a:noFill/>
              <a:ln w="1397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13" name="Arc 312"/>
              <p:cNvSpPr/>
              <p:nvPr/>
            </p:nvSpPr>
            <p:spPr>
              <a:xfrm rot="5400000">
                <a:off x="3553363" y="2448797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4254838" y="2425191"/>
                <a:ext cx="259333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15" name="Straight Arrow Connector 314"/>
              <p:cNvCxnSpPr/>
              <p:nvPr/>
            </p:nvCxnSpPr>
            <p:spPr>
              <a:xfrm flipH="1" flipV="1">
                <a:off x="4349457" y="2022568"/>
                <a:ext cx="1" cy="85685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6" name="Group 315"/>
              <p:cNvGrpSpPr/>
              <p:nvPr/>
            </p:nvGrpSpPr>
            <p:grpSpPr>
              <a:xfrm>
                <a:off x="4291747" y="2197073"/>
                <a:ext cx="105277" cy="100922"/>
                <a:chOff x="7156926" y="343515"/>
                <a:chExt cx="85539" cy="153801"/>
              </a:xfrm>
            </p:grpSpPr>
            <p:sp>
              <p:nvSpPr>
                <p:cNvPr id="342" name="Isosceles Triangle 341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43" name="Isosceles Triangle 342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318" name="Arc 317"/>
              <p:cNvSpPr/>
              <p:nvPr/>
            </p:nvSpPr>
            <p:spPr>
              <a:xfrm rot="5400000">
                <a:off x="3552846" y="2452959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22" name="Straight Connector 321"/>
              <p:cNvCxnSpPr>
                <a:stCxn id="330" idx="0"/>
              </p:cNvCxnSpPr>
              <p:nvPr/>
            </p:nvCxnSpPr>
            <p:spPr>
              <a:xfrm flipV="1">
                <a:off x="10662901" y="2100860"/>
                <a:ext cx="0" cy="486239"/>
              </a:xfrm>
              <a:prstGeom prst="line">
                <a:avLst/>
              </a:prstGeom>
              <a:noFill/>
              <a:ln w="38100">
                <a:solidFill>
                  <a:schemeClr val="bg2">
                    <a:lumMod val="20000"/>
                    <a:lumOff val="80000"/>
                  </a:schemeClr>
                </a:solidFill>
                <a:tailEnd type="triangle" w="sm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23" name="TextBox 322"/>
              <p:cNvSpPr txBox="1"/>
              <p:nvPr/>
            </p:nvSpPr>
            <p:spPr>
              <a:xfrm>
                <a:off x="3685485" y="2320823"/>
                <a:ext cx="830857" cy="45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2 x 18 kA</a:t>
                </a:r>
              </a:p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2 x 13 kA</a:t>
                </a:r>
              </a:p>
            </p:txBody>
          </p:sp>
          <p:sp>
            <p:nvSpPr>
              <p:cNvPr id="324" name="TextBox 323"/>
              <p:cNvSpPr txBox="1"/>
              <p:nvPr/>
            </p:nvSpPr>
            <p:spPr>
              <a:xfrm>
                <a:off x="9936599" y="2397724"/>
                <a:ext cx="830857" cy="45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3 x 7 kA</a:t>
                </a:r>
              </a:p>
              <a:p>
                <a:pPr defTabSz="609585"/>
                <a:r>
                  <a:rPr lang="en-GB" sz="667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12 x 2 kA</a:t>
                </a:r>
              </a:p>
            </p:txBody>
          </p:sp>
          <p:sp>
            <p:nvSpPr>
              <p:cNvPr id="325" name="TextBox 324"/>
              <p:cNvSpPr txBox="1"/>
              <p:nvPr/>
            </p:nvSpPr>
            <p:spPr>
              <a:xfrm flipH="1">
                <a:off x="2727434" y="2829682"/>
                <a:ext cx="696531" cy="328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DFHx1</a:t>
                </a:r>
              </a:p>
            </p:txBody>
          </p:sp>
          <p:sp>
            <p:nvSpPr>
              <p:cNvPr id="326" name="TextBox 325"/>
              <p:cNvSpPr txBox="1"/>
              <p:nvPr/>
            </p:nvSpPr>
            <p:spPr>
              <a:xfrm flipH="1">
                <a:off x="7844531" y="2803800"/>
                <a:ext cx="696531" cy="328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DFHx2</a:t>
                </a:r>
              </a:p>
            </p:txBody>
          </p:sp>
          <p:cxnSp>
            <p:nvCxnSpPr>
              <p:cNvPr id="328" name="Straight Connector 327"/>
              <p:cNvCxnSpPr>
                <a:stCxn id="294" idx="2"/>
              </p:cNvCxnSpPr>
              <p:nvPr/>
            </p:nvCxnSpPr>
            <p:spPr>
              <a:xfrm flipH="1">
                <a:off x="9066178" y="3586909"/>
                <a:ext cx="594153" cy="0"/>
              </a:xfrm>
              <a:prstGeom prst="line">
                <a:avLst/>
              </a:prstGeom>
              <a:noFill/>
              <a:ln w="11747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9" name="Straight Connector 328"/>
              <p:cNvCxnSpPr>
                <a:stCxn id="330" idx="2"/>
              </p:cNvCxnSpPr>
              <p:nvPr/>
            </p:nvCxnSpPr>
            <p:spPr>
              <a:xfrm flipH="1">
                <a:off x="7503444" y="3596334"/>
                <a:ext cx="2150222" cy="0"/>
              </a:xfrm>
              <a:prstGeom prst="line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30" name="Arc 329"/>
              <p:cNvSpPr/>
              <p:nvPr/>
            </p:nvSpPr>
            <p:spPr>
              <a:xfrm rot="5400000">
                <a:off x="8644432" y="1577865"/>
                <a:ext cx="2018469" cy="2018469"/>
              </a:xfrm>
              <a:prstGeom prst="arc">
                <a:avLst/>
              </a:prstGeom>
              <a:noFill/>
              <a:ln w="635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32" name="Straight Connector 331"/>
              <p:cNvCxnSpPr>
                <a:stCxn id="318" idx="2"/>
                <a:endCxn id="319" idx="3"/>
              </p:cNvCxnSpPr>
              <p:nvPr/>
            </p:nvCxnSpPr>
            <p:spPr>
              <a:xfrm flipH="1" flipV="1">
                <a:off x="3873892" y="3280722"/>
                <a:ext cx="94779" cy="38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9" name="TextBox 278"/>
                  <p:cNvSpPr txBox="1"/>
                  <p:nvPr/>
                </p:nvSpPr>
                <p:spPr>
                  <a:xfrm>
                    <a:off x="9859592" y="2705977"/>
                    <a:ext cx="35618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09585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8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𝐶𝐿</m:t>
                              </m:r>
                            </m:sub>
                          </m:sSub>
                        </m:oMath>
                      </m:oMathPara>
                    </a14:m>
                    <a:endParaRPr lang="en-GB" sz="800" dirty="0">
                      <a:solidFill>
                        <a:srgbClr val="0070C0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279" name="TextBox 27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59592" y="2705977"/>
                    <a:ext cx="356187" cy="21544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0" name="TextBox 279"/>
                  <p:cNvSpPr txBox="1"/>
                  <p:nvPr/>
                </p:nvSpPr>
                <p:spPr>
                  <a:xfrm>
                    <a:off x="4393091" y="2685962"/>
                    <a:ext cx="35618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09585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8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𝐶𝐿</m:t>
                              </m:r>
                            </m:sub>
                          </m:sSub>
                        </m:oMath>
                      </m:oMathPara>
                    </a14:m>
                    <a:endParaRPr lang="en-GB" sz="800" dirty="0">
                      <a:solidFill>
                        <a:srgbClr val="0070C0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280" name="TextBox 27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93091" y="2685962"/>
                    <a:ext cx="356187" cy="21544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7" name="Arc 296"/>
              <p:cNvSpPr/>
              <p:nvPr/>
            </p:nvSpPr>
            <p:spPr>
              <a:xfrm rot="5400000">
                <a:off x="8859524" y="2435378"/>
                <a:ext cx="831651" cy="831651"/>
              </a:xfrm>
              <a:prstGeom prst="arc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0" name="Arc 299"/>
              <p:cNvSpPr/>
              <p:nvPr/>
            </p:nvSpPr>
            <p:spPr>
              <a:xfrm rot="5400000">
                <a:off x="8857353" y="2435378"/>
                <a:ext cx="831651" cy="831651"/>
              </a:xfrm>
              <a:prstGeom prst="arc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01" name="Rectangle 300"/>
              <p:cNvSpPr/>
              <p:nvPr/>
            </p:nvSpPr>
            <p:spPr>
              <a:xfrm>
                <a:off x="9392137" y="2411772"/>
                <a:ext cx="570976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02" name="Straight Arrow Connector 301"/>
              <p:cNvCxnSpPr/>
              <p:nvPr/>
            </p:nvCxnSpPr>
            <p:spPr>
              <a:xfrm flipH="1" flipV="1">
                <a:off x="9486756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3" name="Group 302"/>
              <p:cNvGrpSpPr/>
              <p:nvPr/>
            </p:nvGrpSpPr>
            <p:grpSpPr>
              <a:xfrm>
                <a:off x="9429047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44" name="Isosceles Triangle 343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45" name="Isosceles Triangle 344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304" name="Arc 303"/>
              <p:cNvSpPr/>
              <p:nvPr/>
            </p:nvSpPr>
            <p:spPr>
              <a:xfrm rot="5400000">
                <a:off x="8857353" y="2438586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47" name="Straight Arrow Connector 346"/>
              <p:cNvCxnSpPr/>
              <p:nvPr/>
            </p:nvCxnSpPr>
            <p:spPr>
              <a:xfrm flipH="1" flipV="1">
                <a:off x="9619478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8" name="Group 347"/>
              <p:cNvGrpSpPr/>
              <p:nvPr/>
            </p:nvGrpSpPr>
            <p:grpSpPr>
              <a:xfrm>
                <a:off x="9561769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49" name="Isosceles Triangle 348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50" name="Isosceles Triangle 349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51" name="Straight Arrow Connector 350"/>
              <p:cNvCxnSpPr/>
              <p:nvPr/>
            </p:nvCxnSpPr>
            <p:spPr>
              <a:xfrm flipH="1" flipV="1">
                <a:off x="9748417" y="2022568"/>
                <a:ext cx="1" cy="84343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2" name="Group 351"/>
              <p:cNvGrpSpPr/>
              <p:nvPr/>
            </p:nvGrpSpPr>
            <p:grpSpPr>
              <a:xfrm>
                <a:off x="9690708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53" name="Isosceles Triangle 352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54" name="Isosceles Triangle 353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55" name="Straight Arrow Connector 354"/>
              <p:cNvCxnSpPr/>
              <p:nvPr/>
            </p:nvCxnSpPr>
            <p:spPr>
              <a:xfrm flipH="1" flipV="1">
                <a:off x="9877453" y="2008749"/>
                <a:ext cx="1" cy="859820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6" name="Group 355"/>
              <p:cNvGrpSpPr/>
              <p:nvPr/>
            </p:nvGrpSpPr>
            <p:grpSpPr>
              <a:xfrm>
                <a:off x="9819744" y="2186219"/>
                <a:ext cx="105277" cy="100922"/>
                <a:chOff x="7156926" y="343515"/>
                <a:chExt cx="85539" cy="153801"/>
              </a:xfrm>
            </p:grpSpPr>
            <p:sp>
              <p:nvSpPr>
                <p:cNvPr id="357" name="Isosceles Triangle 356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58" name="Isosceles Triangle 357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3" name="Straight Connector 32"/>
              <p:cNvCxnSpPr/>
              <p:nvPr/>
            </p:nvCxnSpPr>
            <p:spPr>
              <a:xfrm flipH="1">
                <a:off x="9435832" y="2829996"/>
                <a:ext cx="483080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60" name="Rectangle 359"/>
              <p:cNvSpPr/>
              <p:nvPr/>
            </p:nvSpPr>
            <p:spPr>
              <a:xfrm>
                <a:off x="8370286" y="3199570"/>
                <a:ext cx="737568" cy="22960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67" name="Arc 366"/>
              <p:cNvSpPr/>
              <p:nvPr/>
            </p:nvSpPr>
            <p:spPr>
              <a:xfrm rot="5400000">
                <a:off x="10535924" y="2979259"/>
                <a:ext cx="831651" cy="831651"/>
              </a:xfrm>
              <a:prstGeom prst="arc">
                <a:avLst/>
              </a:prstGeom>
              <a:noFill/>
              <a:ln w="1714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68" name="Straight Connector 367"/>
              <p:cNvCxnSpPr>
                <a:stCxn id="370" idx="2"/>
              </p:cNvCxnSpPr>
              <p:nvPr/>
            </p:nvCxnSpPr>
            <p:spPr>
              <a:xfrm flipH="1">
                <a:off x="9128816" y="3810910"/>
                <a:ext cx="1820762" cy="0"/>
              </a:xfrm>
              <a:prstGeom prst="line">
                <a:avLst/>
              </a:prstGeom>
              <a:noFill/>
              <a:ln w="174625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9" name="Straight Connector 368"/>
              <p:cNvCxnSpPr>
                <a:endCxn id="370" idx="2"/>
              </p:cNvCxnSpPr>
              <p:nvPr/>
            </p:nvCxnSpPr>
            <p:spPr>
              <a:xfrm>
                <a:off x="8434752" y="3810910"/>
                <a:ext cx="2514826" cy="0"/>
              </a:xfrm>
              <a:prstGeom prst="line">
                <a:avLst/>
              </a:prstGeom>
              <a:noFill/>
              <a:ln w="11112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0" name="Arc 369"/>
              <p:cNvSpPr/>
              <p:nvPr/>
            </p:nvSpPr>
            <p:spPr>
              <a:xfrm rot="5400000">
                <a:off x="10533753" y="2979259"/>
                <a:ext cx="831651" cy="831651"/>
              </a:xfrm>
              <a:prstGeom prst="arc">
                <a:avLst/>
              </a:prstGeom>
              <a:noFill/>
              <a:ln w="10795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71" name="Rectangle 370"/>
              <p:cNvSpPr/>
              <p:nvPr/>
            </p:nvSpPr>
            <p:spPr>
              <a:xfrm>
                <a:off x="11068537" y="2411772"/>
                <a:ext cx="570976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72" name="Straight Arrow Connector 371"/>
              <p:cNvCxnSpPr/>
              <p:nvPr/>
            </p:nvCxnSpPr>
            <p:spPr>
              <a:xfrm flipH="1" flipV="1">
                <a:off x="11163156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3" name="Group 372"/>
              <p:cNvGrpSpPr/>
              <p:nvPr/>
            </p:nvGrpSpPr>
            <p:grpSpPr>
              <a:xfrm>
                <a:off x="11105447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99" name="Isosceles Triangle 398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0" name="Isosceles Triangle 399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374" name="Arc 373"/>
              <p:cNvSpPr/>
              <p:nvPr/>
            </p:nvSpPr>
            <p:spPr>
              <a:xfrm rot="5400000">
                <a:off x="10533753" y="2982467"/>
                <a:ext cx="831651" cy="831651"/>
              </a:xfrm>
              <a:prstGeom prst="arc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79" name="Straight Connector 378"/>
              <p:cNvCxnSpPr>
                <a:stCxn id="411" idx="1"/>
                <a:endCxn id="370" idx="2"/>
              </p:cNvCxnSpPr>
              <p:nvPr/>
            </p:nvCxnSpPr>
            <p:spPr>
              <a:xfrm flipV="1">
                <a:off x="9068091" y="3810910"/>
                <a:ext cx="1881487" cy="9262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80" name="Straight Arrow Connector 379"/>
              <p:cNvCxnSpPr/>
              <p:nvPr/>
            </p:nvCxnSpPr>
            <p:spPr>
              <a:xfrm flipH="1" flipV="1">
                <a:off x="11295878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1" name="Group 380"/>
              <p:cNvGrpSpPr/>
              <p:nvPr/>
            </p:nvGrpSpPr>
            <p:grpSpPr>
              <a:xfrm>
                <a:off x="11238169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97" name="Isosceles Triangle 396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98" name="Isosceles Triangle 397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82" name="Straight Arrow Connector 381"/>
              <p:cNvCxnSpPr/>
              <p:nvPr/>
            </p:nvCxnSpPr>
            <p:spPr>
              <a:xfrm flipH="1" flipV="1">
                <a:off x="11424817" y="2008749"/>
                <a:ext cx="1" cy="857256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3" name="Group 382"/>
              <p:cNvGrpSpPr/>
              <p:nvPr/>
            </p:nvGrpSpPr>
            <p:grpSpPr>
              <a:xfrm>
                <a:off x="11367108" y="2183655"/>
                <a:ext cx="105277" cy="100922"/>
                <a:chOff x="7156926" y="343515"/>
                <a:chExt cx="85539" cy="153801"/>
              </a:xfrm>
            </p:grpSpPr>
            <p:sp>
              <p:nvSpPr>
                <p:cNvPr id="395" name="Isosceles Triangle 394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96" name="Isosceles Triangle 395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84" name="Straight Arrow Connector 383"/>
              <p:cNvCxnSpPr/>
              <p:nvPr/>
            </p:nvCxnSpPr>
            <p:spPr>
              <a:xfrm flipH="1" flipV="1">
                <a:off x="11553853" y="2008749"/>
                <a:ext cx="1" cy="859820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5" name="Group 384"/>
              <p:cNvGrpSpPr/>
              <p:nvPr/>
            </p:nvGrpSpPr>
            <p:grpSpPr>
              <a:xfrm>
                <a:off x="11496144" y="2186219"/>
                <a:ext cx="105277" cy="100922"/>
                <a:chOff x="7156926" y="343515"/>
                <a:chExt cx="85539" cy="153801"/>
              </a:xfrm>
            </p:grpSpPr>
            <p:sp>
              <p:nvSpPr>
                <p:cNvPr id="393" name="Isosceles Triangle 392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394" name="Isosceles Triangle 393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86" name="Straight Connector 385"/>
              <p:cNvCxnSpPr/>
              <p:nvPr/>
            </p:nvCxnSpPr>
            <p:spPr>
              <a:xfrm flipH="1">
                <a:off x="11112232" y="2829996"/>
                <a:ext cx="483080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87" name="Rectangle 386"/>
              <p:cNvSpPr/>
              <p:nvPr/>
            </p:nvSpPr>
            <p:spPr>
              <a:xfrm>
                <a:off x="8367040" y="3751801"/>
                <a:ext cx="761775" cy="26275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 flipV="1">
                <a:off x="8367041" y="3773140"/>
                <a:ext cx="761775" cy="195618"/>
                <a:chOff x="9844137" y="1687821"/>
                <a:chExt cx="761775" cy="195618"/>
              </a:xfrm>
            </p:grpSpPr>
            <p:sp>
              <p:nvSpPr>
                <p:cNvPr id="403" name="Rectangle 402"/>
                <p:cNvSpPr/>
                <p:nvPr/>
              </p:nvSpPr>
              <p:spPr>
                <a:xfrm>
                  <a:off x="10228070" y="1712395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404" name="Straight Connector 403"/>
                <p:cNvCxnSpPr>
                  <a:stCxn id="392" idx="8"/>
                </p:cNvCxnSpPr>
                <p:nvPr/>
              </p:nvCxnSpPr>
              <p:spPr>
                <a:xfrm>
                  <a:off x="9844137" y="1721590"/>
                  <a:ext cx="389738" cy="11697"/>
                </a:xfrm>
                <a:prstGeom prst="line">
                  <a:avLst/>
                </a:prstGeom>
                <a:noFill/>
                <a:ln w="635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05" name="Freeform 404"/>
                <p:cNvSpPr/>
                <p:nvPr/>
              </p:nvSpPr>
              <p:spPr>
                <a:xfrm>
                  <a:off x="10057863" y="1687821"/>
                  <a:ext cx="454819" cy="45719"/>
                </a:xfrm>
                <a:custGeom>
                  <a:avLst/>
                  <a:gdLst>
                    <a:gd name="connsiteX0" fmla="*/ 0 w 454819"/>
                    <a:gd name="connsiteY0" fmla="*/ 50007 h 57150"/>
                    <a:gd name="connsiteX1" fmla="*/ 0 w 454819"/>
                    <a:gd name="connsiteY1" fmla="*/ 0 h 57150"/>
                    <a:gd name="connsiteX2" fmla="*/ 454819 w 454819"/>
                    <a:gd name="connsiteY2" fmla="*/ 0 h 57150"/>
                    <a:gd name="connsiteX3" fmla="*/ 454819 w 454819"/>
                    <a:gd name="connsiteY3" fmla="*/ 5715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4819" h="57150">
                      <a:moveTo>
                        <a:pt x="0" y="50007"/>
                      </a:moveTo>
                      <a:lnTo>
                        <a:pt x="0" y="0"/>
                      </a:lnTo>
                      <a:lnTo>
                        <a:pt x="454819" y="0"/>
                      </a:lnTo>
                      <a:lnTo>
                        <a:pt x="454819" y="5715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6" name="Rectangle 405"/>
                <p:cNvSpPr/>
                <p:nvPr/>
              </p:nvSpPr>
              <p:spPr>
                <a:xfrm>
                  <a:off x="9932811" y="1770975"/>
                  <a:ext cx="673101" cy="11246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407" name="Straight Connector 406"/>
                <p:cNvCxnSpPr/>
                <p:nvPr/>
              </p:nvCxnSpPr>
              <p:spPr>
                <a:xfrm>
                  <a:off x="10115606" y="1830114"/>
                  <a:ext cx="113400" cy="0"/>
                </a:xfrm>
                <a:prstGeom prst="line">
                  <a:avLst/>
                </a:prstGeom>
                <a:noFill/>
                <a:ln w="635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08" name="Rectangle 407"/>
                <p:cNvSpPr/>
                <p:nvPr/>
              </p:nvSpPr>
              <p:spPr>
                <a:xfrm>
                  <a:off x="9980596" y="1809222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9" name="Rectangle 408"/>
                <p:cNvSpPr/>
                <p:nvPr/>
              </p:nvSpPr>
              <p:spPr>
                <a:xfrm>
                  <a:off x="10223201" y="1809222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10" name="Freeform 409"/>
                <p:cNvSpPr/>
                <p:nvPr/>
              </p:nvSpPr>
              <p:spPr>
                <a:xfrm>
                  <a:off x="10052994" y="1784648"/>
                  <a:ext cx="454819" cy="45719"/>
                </a:xfrm>
                <a:custGeom>
                  <a:avLst/>
                  <a:gdLst>
                    <a:gd name="connsiteX0" fmla="*/ 0 w 454819"/>
                    <a:gd name="connsiteY0" fmla="*/ 50007 h 57150"/>
                    <a:gd name="connsiteX1" fmla="*/ 0 w 454819"/>
                    <a:gd name="connsiteY1" fmla="*/ 0 h 57150"/>
                    <a:gd name="connsiteX2" fmla="*/ 454819 w 454819"/>
                    <a:gd name="connsiteY2" fmla="*/ 0 h 57150"/>
                    <a:gd name="connsiteX3" fmla="*/ 454819 w 454819"/>
                    <a:gd name="connsiteY3" fmla="*/ 57150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4819" h="57150">
                      <a:moveTo>
                        <a:pt x="0" y="50007"/>
                      </a:moveTo>
                      <a:lnTo>
                        <a:pt x="0" y="0"/>
                      </a:lnTo>
                      <a:lnTo>
                        <a:pt x="454819" y="0"/>
                      </a:lnTo>
                      <a:lnTo>
                        <a:pt x="454819" y="5715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11" name="Freeform 410"/>
                <p:cNvSpPr/>
                <p:nvPr/>
              </p:nvSpPr>
              <p:spPr>
                <a:xfrm>
                  <a:off x="10361831" y="1724488"/>
                  <a:ext cx="183356" cy="111919"/>
                </a:xfrm>
                <a:custGeom>
                  <a:avLst/>
                  <a:gdLst>
                    <a:gd name="connsiteX0" fmla="*/ 0 w 183356"/>
                    <a:gd name="connsiteY0" fmla="*/ 111919 h 111919"/>
                    <a:gd name="connsiteX1" fmla="*/ 183356 w 183356"/>
                    <a:gd name="connsiteY1" fmla="*/ 111919 h 111919"/>
                    <a:gd name="connsiteX2" fmla="*/ 183356 w 183356"/>
                    <a:gd name="connsiteY2" fmla="*/ 0 h 111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3356" h="111919">
                      <a:moveTo>
                        <a:pt x="0" y="111919"/>
                      </a:moveTo>
                      <a:lnTo>
                        <a:pt x="183356" y="111919"/>
                      </a:lnTo>
                      <a:lnTo>
                        <a:pt x="183356" y="0"/>
                      </a:lnTo>
                    </a:path>
                  </a:pathLst>
                </a:cu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402" name="Rectangle 401"/>
                <p:cNvSpPr/>
                <p:nvPr/>
              </p:nvSpPr>
              <p:spPr>
                <a:xfrm>
                  <a:off x="9985465" y="1712395"/>
                  <a:ext cx="139611" cy="4571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 rot="5400000" flipV="1">
                <a:off x="11133029" y="3101753"/>
                <a:ext cx="531261" cy="66590"/>
                <a:chOff x="10622961" y="2265173"/>
                <a:chExt cx="1824676" cy="0"/>
              </a:xfrm>
            </p:grpSpPr>
            <p:cxnSp>
              <p:nvCxnSpPr>
                <p:cNvPr id="413" name="Straight Connector 412"/>
                <p:cNvCxnSpPr/>
                <p:nvPr/>
              </p:nvCxnSpPr>
              <p:spPr>
                <a:xfrm flipH="1">
                  <a:off x="10626875" y="2265173"/>
                  <a:ext cx="1820762" cy="0"/>
                </a:xfrm>
                <a:prstGeom prst="line">
                  <a:avLst/>
                </a:prstGeom>
                <a:noFill/>
                <a:ln w="174625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4" name="Straight Connector 413"/>
                <p:cNvCxnSpPr/>
                <p:nvPr/>
              </p:nvCxnSpPr>
              <p:spPr>
                <a:xfrm rot="16200000">
                  <a:off x="11535299" y="1352835"/>
                  <a:ext cx="0" cy="1824676"/>
                </a:xfrm>
                <a:prstGeom prst="line">
                  <a:avLst/>
                </a:prstGeom>
                <a:noFill/>
                <a:ln w="111125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5" name="Straight Connector 414"/>
                <p:cNvCxnSpPr/>
                <p:nvPr/>
              </p:nvCxnSpPr>
              <p:spPr>
                <a:xfrm rot="16200000">
                  <a:off x="11535300" y="1352836"/>
                  <a:ext cx="0" cy="1824674"/>
                </a:xfrm>
                <a:prstGeom prst="lin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281" name="Straight Connector 280"/>
              <p:cNvCxnSpPr/>
              <p:nvPr/>
            </p:nvCxnSpPr>
            <p:spPr>
              <a:xfrm>
                <a:off x="3947343" y="3924864"/>
                <a:ext cx="520801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88" name="Rectangle 287"/>
              <p:cNvSpPr/>
              <p:nvPr/>
            </p:nvSpPr>
            <p:spPr>
              <a:xfrm>
                <a:off x="4730785" y="2420217"/>
                <a:ext cx="259333" cy="45679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89" name="Straight Arrow Connector 288"/>
              <p:cNvCxnSpPr/>
              <p:nvPr/>
            </p:nvCxnSpPr>
            <p:spPr>
              <a:xfrm flipH="1" flipV="1">
                <a:off x="4825404" y="2017594"/>
                <a:ext cx="1" cy="856857"/>
              </a:xfrm>
              <a:prstGeom prst="straightConnector1">
                <a:avLst/>
              </a:prstGeom>
              <a:ln w="38100">
                <a:solidFill>
                  <a:schemeClr val="bg2">
                    <a:lumMod val="20000"/>
                    <a:lumOff val="80000"/>
                  </a:schemeClr>
                </a:solidFill>
                <a:headEnd w="sm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/>
              <p:cNvCxnSpPr/>
              <p:nvPr/>
            </p:nvCxnSpPr>
            <p:spPr>
              <a:xfrm>
                <a:off x="3684910" y="3931584"/>
                <a:ext cx="278941" cy="3"/>
              </a:xfrm>
              <a:prstGeom prst="line">
                <a:avLst/>
              </a:prstGeom>
              <a:noFill/>
              <a:ln w="1397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90" name="Group 289"/>
              <p:cNvGrpSpPr/>
              <p:nvPr/>
            </p:nvGrpSpPr>
            <p:grpSpPr>
              <a:xfrm>
                <a:off x="4767694" y="2192099"/>
                <a:ext cx="105277" cy="100922"/>
                <a:chOff x="7156926" y="343515"/>
                <a:chExt cx="85539" cy="153801"/>
              </a:xfrm>
            </p:grpSpPr>
            <p:sp>
              <p:nvSpPr>
                <p:cNvPr id="291" name="Isosceles Triangle 290"/>
                <p:cNvSpPr/>
                <p:nvPr/>
              </p:nvSpPr>
              <p:spPr>
                <a:xfrm>
                  <a:off x="7156926" y="419793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292" name="Isosceles Triangle 291"/>
                <p:cNvSpPr/>
                <p:nvPr/>
              </p:nvSpPr>
              <p:spPr>
                <a:xfrm rot="10800000">
                  <a:off x="7156926" y="343515"/>
                  <a:ext cx="85539" cy="77523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24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366" name="Straight Connector 365"/>
              <p:cNvCxnSpPr>
                <a:endCxn id="346" idx="3"/>
              </p:cNvCxnSpPr>
              <p:nvPr/>
            </p:nvCxnSpPr>
            <p:spPr>
              <a:xfrm flipH="1">
                <a:off x="3871927" y="3931213"/>
                <a:ext cx="612092" cy="142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8" name="Freeform 377"/>
              <p:cNvSpPr/>
              <p:nvPr/>
            </p:nvSpPr>
            <p:spPr>
              <a:xfrm>
                <a:off x="2522147" y="3270590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88" name="Freeform 387"/>
              <p:cNvSpPr/>
              <p:nvPr/>
            </p:nvSpPr>
            <p:spPr>
              <a:xfrm flipV="1">
                <a:off x="2524125" y="3611785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2502819" y="3276096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3734281" y="3244174"/>
                <a:ext cx="139611" cy="7309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89" name="Freeform 388"/>
              <p:cNvSpPr/>
              <p:nvPr/>
            </p:nvSpPr>
            <p:spPr>
              <a:xfrm flipV="1">
                <a:off x="2504797" y="3606279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46" name="Rectangle 345"/>
              <p:cNvSpPr/>
              <p:nvPr/>
            </p:nvSpPr>
            <p:spPr>
              <a:xfrm>
                <a:off x="3732316" y="3896085"/>
                <a:ext cx="139611" cy="7309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91" name="Freeform 390"/>
              <p:cNvSpPr/>
              <p:nvPr/>
            </p:nvSpPr>
            <p:spPr>
              <a:xfrm>
                <a:off x="7134750" y="3269944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92" name="Freeform 391"/>
              <p:cNvSpPr/>
              <p:nvPr/>
            </p:nvSpPr>
            <p:spPr>
              <a:xfrm flipV="1">
                <a:off x="7133553" y="3611139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79375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37" name="Freeform 436"/>
              <p:cNvSpPr/>
              <p:nvPr/>
            </p:nvSpPr>
            <p:spPr>
              <a:xfrm>
                <a:off x="7115422" y="3275450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49" name="Freeform 448"/>
              <p:cNvSpPr/>
              <p:nvPr/>
            </p:nvSpPr>
            <p:spPr>
              <a:xfrm flipV="1">
                <a:off x="7114225" y="3605633"/>
                <a:ext cx="1233488" cy="324123"/>
              </a:xfrm>
              <a:custGeom>
                <a:avLst/>
                <a:gdLst>
                  <a:gd name="connsiteX0" fmla="*/ 0 w 1233488"/>
                  <a:gd name="connsiteY0" fmla="*/ 324123 h 324123"/>
                  <a:gd name="connsiteX1" fmla="*/ 90488 w 1233488"/>
                  <a:gd name="connsiteY1" fmla="*/ 297930 h 324123"/>
                  <a:gd name="connsiteX2" fmla="*/ 197644 w 1233488"/>
                  <a:gd name="connsiteY2" fmla="*/ 247923 h 324123"/>
                  <a:gd name="connsiteX3" fmla="*/ 302419 w 1233488"/>
                  <a:gd name="connsiteY3" fmla="*/ 231255 h 324123"/>
                  <a:gd name="connsiteX4" fmla="*/ 452438 w 1233488"/>
                  <a:gd name="connsiteY4" fmla="*/ 231255 h 324123"/>
                  <a:gd name="connsiteX5" fmla="*/ 573881 w 1233488"/>
                  <a:gd name="connsiteY5" fmla="*/ 188392 h 324123"/>
                  <a:gd name="connsiteX6" fmla="*/ 776288 w 1233488"/>
                  <a:gd name="connsiteY6" fmla="*/ 64567 h 324123"/>
                  <a:gd name="connsiteX7" fmla="*/ 1009650 w 1233488"/>
                  <a:gd name="connsiteY7" fmla="*/ 9798 h 324123"/>
                  <a:gd name="connsiteX8" fmla="*/ 1233488 w 1233488"/>
                  <a:gd name="connsiteY8" fmla="*/ 273 h 3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88" h="324123">
                    <a:moveTo>
                      <a:pt x="0" y="324123"/>
                    </a:moveTo>
                    <a:cubicBezTo>
                      <a:pt x="28773" y="317376"/>
                      <a:pt x="57547" y="310630"/>
                      <a:pt x="90488" y="297930"/>
                    </a:cubicBezTo>
                    <a:cubicBezTo>
                      <a:pt x="123429" y="285230"/>
                      <a:pt x="162322" y="259035"/>
                      <a:pt x="197644" y="247923"/>
                    </a:cubicBezTo>
                    <a:cubicBezTo>
                      <a:pt x="232966" y="236811"/>
                      <a:pt x="259953" y="234033"/>
                      <a:pt x="302419" y="231255"/>
                    </a:cubicBezTo>
                    <a:cubicBezTo>
                      <a:pt x="344885" y="228477"/>
                      <a:pt x="407194" y="238399"/>
                      <a:pt x="452438" y="231255"/>
                    </a:cubicBezTo>
                    <a:cubicBezTo>
                      <a:pt x="497682" y="224111"/>
                      <a:pt x="519906" y="216173"/>
                      <a:pt x="573881" y="188392"/>
                    </a:cubicBezTo>
                    <a:cubicBezTo>
                      <a:pt x="627856" y="160611"/>
                      <a:pt x="703660" y="94333"/>
                      <a:pt x="776288" y="64567"/>
                    </a:cubicBezTo>
                    <a:cubicBezTo>
                      <a:pt x="848916" y="34801"/>
                      <a:pt x="933450" y="20514"/>
                      <a:pt x="1009650" y="9798"/>
                    </a:cubicBezTo>
                    <a:cubicBezTo>
                      <a:pt x="1085850" y="-918"/>
                      <a:pt x="1159669" y="-323"/>
                      <a:pt x="1233488" y="273"/>
                    </a:cubicBezTo>
                  </a:path>
                </a:pathLst>
              </a:custGeom>
              <a:noFill/>
              <a:ln w="12700" cmpd="dbl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59" name="Straight Connector 358"/>
              <p:cNvCxnSpPr>
                <a:stCxn id="300" idx="2"/>
              </p:cNvCxnSpPr>
              <p:nvPr/>
            </p:nvCxnSpPr>
            <p:spPr>
              <a:xfrm flipH="1">
                <a:off x="9128816" y="3267029"/>
                <a:ext cx="144362" cy="0"/>
              </a:xfrm>
              <a:prstGeom prst="line">
                <a:avLst/>
              </a:prstGeom>
              <a:noFill/>
              <a:ln w="12700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99" name="Straight Connector 298"/>
              <p:cNvCxnSpPr>
                <a:endCxn id="300" idx="2"/>
              </p:cNvCxnSpPr>
              <p:nvPr/>
            </p:nvCxnSpPr>
            <p:spPr>
              <a:xfrm>
                <a:off x="9064036" y="3267029"/>
                <a:ext cx="209142" cy="0"/>
              </a:xfrm>
              <a:prstGeom prst="line">
                <a:avLst/>
              </a:prstGeom>
              <a:noFill/>
              <a:ln w="762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36" name="Rectangle 335"/>
              <p:cNvSpPr/>
              <p:nvPr/>
            </p:nvSpPr>
            <p:spPr>
              <a:xfrm>
                <a:off x="8730011" y="3258132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37" name="Straight Connector 336"/>
              <p:cNvCxnSpPr>
                <a:stCxn id="391" idx="8"/>
              </p:cNvCxnSpPr>
              <p:nvPr/>
            </p:nvCxnSpPr>
            <p:spPr>
              <a:xfrm>
                <a:off x="8368238" y="3270217"/>
                <a:ext cx="367578" cy="8807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38" name="Freeform 337"/>
              <p:cNvSpPr/>
              <p:nvPr/>
            </p:nvSpPr>
            <p:spPr>
              <a:xfrm>
                <a:off x="8559804" y="3233558"/>
                <a:ext cx="454819" cy="45719"/>
              </a:xfrm>
              <a:custGeom>
                <a:avLst/>
                <a:gdLst>
                  <a:gd name="connsiteX0" fmla="*/ 0 w 454819"/>
                  <a:gd name="connsiteY0" fmla="*/ 50007 h 57150"/>
                  <a:gd name="connsiteX1" fmla="*/ 0 w 454819"/>
                  <a:gd name="connsiteY1" fmla="*/ 0 h 57150"/>
                  <a:gd name="connsiteX2" fmla="*/ 454819 w 454819"/>
                  <a:gd name="connsiteY2" fmla="*/ 0 h 57150"/>
                  <a:gd name="connsiteX3" fmla="*/ 454819 w 454819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4819" h="57150">
                    <a:moveTo>
                      <a:pt x="0" y="50007"/>
                    </a:moveTo>
                    <a:lnTo>
                      <a:pt x="0" y="0"/>
                    </a:lnTo>
                    <a:lnTo>
                      <a:pt x="454819" y="0"/>
                    </a:lnTo>
                    <a:lnTo>
                      <a:pt x="454819" y="5715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339" name="Straight Connector 338"/>
              <p:cNvCxnSpPr>
                <a:endCxn id="300" idx="2"/>
              </p:cNvCxnSpPr>
              <p:nvPr/>
            </p:nvCxnSpPr>
            <p:spPr>
              <a:xfrm flipV="1">
                <a:off x="8869622" y="3267029"/>
                <a:ext cx="403556" cy="3039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>
                <a:off x="8617547" y="3375851"/>
                <a:ext cx="113400" cy="0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61" name="Rectangle 360"/>
              <p:cNvSpPr/>
              <p:nvPr/>
            </p:nvSpPr>
            <p:spPr>
              <a:xfrm>
                <a:off x="8482537" y="3354959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62" name="Rectangle 361"/>
              <p:cNvSpPr/>
              <p:nvPr/>
            </p:nvSpPr>
            <p:spPr>
              <a:xfrm>
                <a:off x="8725142" y="3354959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64" name="Freeform 363"/>
              <p:cNvSpPr/>
              <p:nvPr/>
            </p:nvSpPr>
            <p:spPr>
              <a:xfrm>
                <a:off x="8554935" y="3330385"/>
                <a:ext cx="454819" cy="45719"/>
              </a:xfrm>
              <a:custGeom>
                <a:avLst/>
                <a:gdLst>
                  <a:gd name="connsiteX0" fmla="*/ 0 w 454819"/>
                  <a:gd name="connsiteY0" fmla="*/ 50007 h 57150"/>
                  <a:gd name="connsiteX1" fmla="*/ 0 w 454819"/>
                  <a:gd name="connsiteY1" fmla="*/ 0 h 57150"/>
                  <a:gd name="connsiteX2" fmla="*/ 454819 w 454819"/>
                  <a:gd name="connsiteY2" fmla="*/ 0 h 57150"/>
                  <a:gd name="connsiteX3" fmla="*/ 454819 w 454819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4819" h="57150">
                    <a:moveTo>
                      <a:pt x="0" y="50007"/>
                    </a:moveTo>
                    <a:lnTo>
                      <a:pt x="0" y="0"/>
                    </a:lnTo>
                    <a:lnTo>
                      <a:pt x="454819" y="0"/>
                    </a:lnTo>
                    <a:lnTo>
                      <a:pt x="454819" y="5715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8863772" y="3270225"/>
                <a:ext cx="183356" cy="111919"/>
              </a:xfrm>
              <a:custGeom>
                <a:avLst/>
                <a:gdLst>
                  <a:gd name="connsiteX0" fmla="*/ 0 w 183356"/>
                  <a:gd name="connsiteY0" fmla="*/ 111919 h 111919"/>
                  <a:gd name="connsiteX1" fmla="*/ 183356 w 183356"/>
                  <a:gd name="connsiteY1" fmla="*/ 111919 h 111919"/>
                  <a:gd name="connsiteX2" fmla="*/ 183356 w 183356"/>
                  <a:gd name="connsiteY2" fmla="*/ 0 h 111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3356" h="111919">
                    <a:moveTo>
                      <a:pt x="0" y="111919"/>
                    </a:moveTo>
                    <a:lnTo>
                      <a:pt x="183356" y="111919"/>
                    </a:lnTo>
                    <a:lnTo>
                      <a:pt x="183356" y="0"/>
                    </a:lnTo>
                  </a:path>
                </a:pathLst>
              </a:cu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537" name="Straight Connector 536"/>
              <p:cNvCxnSpPr>
                <a:stCxn id="391" idx="8"/>
                <a:endCxn id="361" idx="1"/>
              </p:cNvCxnSpPr>
              <p:nvPr/>
            </p:nvCxnSpPr>
            <p:spPr>
              <a:xfrm>
                <a:off x="8368238" y="3270217"/>
                <a:ext cx="114299" cy="107602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21" name="Rectangle 320"/>
              <p:cNvSpPr/>
              <p:nvPr/>
            </p:nvSpPr>
            <p:spPr>
              <a:xfrm>
                <a:off x="8487406" y="3258132"/>
                <a:ext cx="139611" cy="4571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538" name="Straight Connector 537"/>
              <p:cNvCxnSpPr>
                <a:stCxn id="408" idx="1"/>
                <a:endCxn id="392" idx="8"/>
              </p:cNvCxnSpPr>
              <p:nvPr/>
            </p:nvCxnSpPr>
            <p:spPr>
              <a:xfrm flipH="1">
                <a:off x="8367041" y="3824497"/>
                <a:ext cx="136459" cy="110492"/>
              </a:xfrm>
              <a:prstGeom prst="line">
                <a:avLst/>
              </a:prstGeom>
              <a:noFill/>
              <a:ln w="635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7" name="Straight Connector 326"/>
              <p:cNvCxnSpPr/>
              <p:nvPr/>
            </p:nvCxnSpPr>
            <p:spPr>
              <a:xfrm flipV="1">
                <a:off x="300056" y="3597853"/>
                <a:ext cx="4754017" cy="7780"/>
              </a:xfrm>
              <a:prstGeom prst="line">
                <a:avLst/>
              </a:pr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56" name="Group 55"/>
              <p:cNvGrpSpPr/>
              <p:nvPr/>
            </p:nvGrpSpPr>
            <p:grpSpPr>
              <a:xfrm>
                <a:off x="5058694" y="3521200"/>
                <a:ext cx="2079783" cy="143241"/>
                <a:chOff x="8204200" y="1523562"/>
                <a:chExt cx="2079783" cy="143241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8204200" y="1523562"/>
                  <a:ext cx="2076450" cy="138105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0" name="Freeform 539"/>
                <p:cNvSpPr/>
                <p:nvPr/>
              </p:nvSpPr>
              <p:spPr>
                <a:xfrm>
                  <a:off x="8207533" y="1528698"/>
                  <a:ext cx="2076450" cy="138105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1" name="Rectangle 540"/>
              <p:cNvSpPr/>
              <p:nvPr/>
            </p:nvSpPr>
            <p:spPr>
              <a:xfrm>
                <a:off x="-9800" y="3348045"/>
                <a:ext cx="2047377" cy="4721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42" name="Group 541"/>
              <p:cNvGrpSpPr/>
              <p:nvPr/>
            </p:nvGrpSpPr>
            <p:grpSpPr>
              <a:xfrm>
                <a:off x="-41902" y="3501920"/>
                <a:ext cx="2084404" cy="226665"/>
                <a:chOff x="8199579" y="1495020"/>
                <a:chExt cx="2084404" cy="226665"/>
              </a:xfrm>
            </p:grpSpPr>
            <p:sp>
              <p:nvSpPr>
                <p:cNvPr id="543" name="Freeform 542"/>
                <p:cNvSpPr/>
                <p:nvPr/>
              </p:nvSpPr>
              <p:spPr>
                <a:xfrm>
                  <a:off x="8199579" y="1495035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4" name="Freeform 543"/>
                <p:cNvSpPr/>
                <p:nvPr/>
              </p:nvSpPr>
              <p:spPr>
                <a:xfrm>
                  <a:off x="8204200" y="1495020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5" name="Freeform 544"/>
                <p:cNvSpPr/>
                <p:nvPr/>
              </p:nvSpPr>
              <p:spPr>
                <a:xfrm>
                  <a:off x="8207533" y="1500156"/>
                  <a:ext cx="2076450" cy="221529"/>
                </a:xfrm>
                <a:custGeom>
                  <a:avLst/>
                  <a:gdLst>
                    <a:gd name="connsiteX0" fmla="*/ 0 w 2076450"/>
                    <a:gd name="connsiteY0" fmla="*/ 105180 h 221529"/>
                    <a:gd name="connsiteX1" fmla="*/ 374650 w 2076450"/>
                    <a:gd name="connsiteY1" fmla="*/ 3580 h 221529"/>
                    <a:gd name="connsiteX2" fmla="*/ 1073150 w 2076450"/>
                    <a:gd name="connsiteY2" fmla="*/ 219480 h 221529"/>
                    <a:gd name="connsiteX3" fmla="*/ 1739900 w 2076450"/>
                    <a:gd name="connsiteY3" fmla="*/ 111530 h 221529"/>
                    <a:gd name="connsiteX4" fmla="*/ 2076450 w 2076450"/>
                    <a:gd name="connsiteY4" fmla="*/ 98830 h 221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6450" h="221529">
                      <a:moveTo>
                        <a:pt x="0" y="105180"/>
                      </a:moveTo>
                      <a:cubicBezTo>
                        <a:pt x="97896" y="44855"/>
                        <a:pt x="195792" y="-15470"/>
                        <a:pt x="374650" y="3580"/>
                      </a:cubicBezTo>
                      <a:cubicBezTo>
                        <a:pt x="553508" y="22630"/>
                        <a:pt x="845608" y="201488"/>
                        <a:pt x="1073150" y="219480"/>
                      </a:cubicBezTo>
                      <a:cubicBezTo>
                        <a:pt x="1300692" y="237472"/>
                        <a:pt x="1572683" y="131638"/>
                        <a:pt x="1739900" y="111530"/>
                      </a:cubicBezTo>
                      <a:cubicBezTo>
                        <a:pt x="1907117" y="91422"/>
                        <a:pt x="1991783" y="95126"/>
                        <a:pt x="2076450" y="9883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70" name="Straight Connector 69"/>
            <p:cNvCxnSpPr/>
            <p:nvPr/>
          </p:nvCxnSpPr>
          <p:spPr>
            <a:xfrm flipV="1">
              <a:off x="3800508" y="3116316"/>
              <a:ext cx="0" cy="1210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Straight Connector 545"/>
            <p:cNvCxnSpPr/>
            <p:nvPr/>
          </p:nvCxnSpPr>
          <p:spPr>
            <a:xfrm flipV="1">
              <a:off x="3800508" y="3962655"/>
              <a:ext cx="0" cy="1210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Connector 546"/>
            <p:cNvCxnSpPr/>
            <p:nvPr/>
          </p:nvCxnSpPr>
          <p:spPr>
            <a:xfrm flipV="1">
              <a:off x="8563008" y="3107719"/>
              <a:ext cx="0" cy="150413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Straight Connector 547"/>
            <p:cNvCxnSpPr/>
            <p:nvPr/>
          </p:nvCxnSpPr>
          <p:spPr>
            <a:xfrm flipV="1">
              <a:off x="8563008" y="3944184"/>
              <a:ext cx="0" cy="1308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Straight Connector 548"/>
            <p:cNvCxnSpPr/>
            <p:nvPr/>
          </p:nvCxnSpPr>
          <p:spPr>
            <a:xfrm flipV="1">
              <a:off x="8805895" y="3107719"/>
              <a:ext cx="0" cy="150413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Straight Connector 549"/>
            <p:cNvCxnSpPr/>
            <p:nvPr/>
          </p:nvCxnSpPr>
          <p:spPr>
            <a:xfrm flipV="1">
              <a:off x="8805895" y="3944184"/>
              <a:ext cx="0" cy="1308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1" name="Group 550"/>
          <p:cNvGrpSpPr/>
          <p:nvPr/>
        </p:nvGrpSpPr>
        <p:grpSpPr>
          <a:xfrm>
            <a:off x="257107" y="3702602"/>
            <a:ext cx="1702473" cy="630946"/>
            <a:chOff x="8676180" y="6483875"/>
            <a:chExt cx="1702473" cy="630946"/>
          </a:xfrm>
        </p:grpSpPr>
        <p:grpSp>
          <p:nvGrpSpPr>
            <p:cNvPr id="552" name="Group 551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554" name="Group 553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556" name="Group 555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567" name="Rectangle 566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8" name="TextBox 567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Superfluid @ 1.9K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Liquid He @ 4.5 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Gaseous </a:t>
                    </a: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Heater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GB" sz="700" dirty="0" smtClean="0">
                        <a:solidFill>
                          <a:srgbClr val="005F8C"/>
                        </a:solidFill>
                        <a:latin typeface="Calibri" panose="020F0502020204030204"/>
                      </a:rPr>
                      <a:t>Vacuum barrier</a:t>
                    </a:r>
                    <a:endPara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9" name="Rectangle 568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0" name="Rectangle 569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557" name="Straight Connector 556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>
                  <a:solidFill>
                    <a:schemeClr val="accent3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8" name="Straight Connector 557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9" name="Straight Connector 558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60" name="Rectangle 559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561" name="Group 560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563" name="Oval 562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4" name="Oval 563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5" name="Oval 564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6" name="Oval 565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62" name="TextBox 561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HTS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MgB2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</a:t>
                  </a:r>
                  <a:endParaRPr kumimoji="0" lang="en-GB" sz="7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Warm cable</a:t>
                  </a: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Splice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55" name="Straight Connector 554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553" name="Straight Connector 552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189391" y="3281323"/>
            <a:ext cx="1848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DFHx</a:t>
            </a:r>
            <a:r>
              <a:rPr lang="en-GB" sz="1200" dirty="0" smtClean="0"/>
              <a:t> layout for analysis</a:t>
            </a:r>
            <a:endParaRPr lang="en-GB" sz="1200" dirty="0"/>
          </a:p>
        </p:txBody>
      </p:sp>
      <p:sp>
        <p:nvSpPr>
          <p:cNvPr id="571" name="TextBox 570"/>
          <p:cNvSpPr txBox="1"/>
          <p:nvPr/>
        </p:nvSpPr>
        <p:spPr>
          <a:xfrm>
            <a:off x="126635" y="5660896"/>
            <a:ext cx="2537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DFHx</a:t>
            </a:r>
            <a:r>
              <a:rPr lang="en-GB" sz="1200" dirty="0" smtClean="0"/>
              <a:t> 3D pre-design for illustration</a:t>
            </a:r>
            <a:endParaRPr lang="en-GB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954982" y="369779"/>
            <a:ext cx="5170938" cy="995122"/>
            <a:chOff x="6954982" y="369779"/>
            <a:chExt cx="5170938" cy="995122"/>
          </a:xfrm>
        </p:grpSpPr>
        <p:grpSp>
          <p:nvGrpSpPr>
            <p:cNvPr id="180" name="Group 179"/>
            <p:cNvGrpSpPr/>
            <p:nvPr/>
          </p:nvGrpSpPr>
          <p:grpSpPr>
            <a:xfrm flipH="1">
              <a:off x="6954982" y="651334"/>
              <a:ext cx="5170938" cy="550890"/>
              <a:chOff x="3216805" y="4062656"/>
              <a:chExt cx="8583437" cy="914444"/>
            </a:xfrm>
          </p:grpSpPr>
          <p:pic>
            <p:nvPicPr>
              <p:cNvPr id="182" name="Picture 181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90397" y="4193318"/>
                <a:ext cx="1870539" cy="632773"/>
              </a:xfrm>
              <a:prstGeom prst="rect">
                <a:avLst/>
              </a:prstGeom>
            </p:spPr>
          </p:pic>
          <p:pic>
            <p:nvPicPr>
              <p:cNvPr id="183" name="Picture 182"/>
              <p:cNvPicPr>
                <a:picLocks noChangeAspect="1"/>
              </p:cNvPicPr>
              <p:nvPr/>
            </p:nvPicPr>
            <p:blipFill rotWithShape="1">
              <a:blip r:embed="rId7"/>
              <a:srcRect l="9544" t="16828" r="5093" b="20672"/>
              <a:stretch/>
            </p:blipFill>
            <p:spPr>
              <a:xfrm>
                <a:off x="7191132" y="4331653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184" name="Picture 183"/>
              <p:cNvPicPr>
                <a:picLocks noChangeAspect="1"/>
              </p:cNvPicPr>
              <p:nvPr/>
            </p:nvPicPr>
            <p:blipFill rotWithShape="1">
              <a:blip r:embed="rId7"/>
              <a:srcRect l="9544" t="16828" r="5093" b="20672"/>
              <a:stretch/>
            </p:blipFill>
            <p:spPr>
              <a:xfrm>
                <a:off x="7191132" y="4633846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185" name="Picture 184"/>
              <p:cNvPicPr>
                <a:picLocks noChangeAspect="1"/>
              </p:cNvPicPr>
              <p:nvPr/>
            </p:nvPicPr>
            <p:blipFill rotWithShape="1">
              <a:blip r:embed="rId7"/>
              <a:srcRect l="9544" t="16828" r="21841" b="20672"/>
              <a:stretch/>
            </p:blipFill>
            <p:spPr>
              <a:xfrm>
                <a:off x="9712646" y="4343438"/>
                <a:ext cx="2087596" cy="384677"/>
              </a:xfrm>
              <a:prstGeom prst="rect">
                <a:avLst/>
              </a:prstGeom>
            </p:spPr>
          </p:pic>
          <p:pic>
            <p:nvPicPr>
              <p:cNvPr id="186" name="Picture 18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5400000">
                <a:off x="9335017" y="4475805"/>
                <a:ext cx="884393" cy="118197"/>
              </a:xfrm>
              <a:prstGeom prst="rect">
                <a:avLst/>
              </a:prstGeom>
            </p:spPr>
          </p:pic>
          <p:pic>
            <p:nvPicPr>
              <p:cNvPr id="187" name="Picture 186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985752" y="4185443"/>
                <a:ext cx="1870539" cy="632773"/>
              </a:xfrm>
              <a:prstGeom prst="rect">
                <a:avLst/>
              </a:prstGeom>
            </p:spPr>
          </p:pic>
          <p:pic>
            <p:nvPicPr>
              <p:cNvPr id="188" name="Picture 187"/>
              <p:cNvPicPr>
                <a:picLocks noChangeAspect="1"/>
              </p:cNvPicPr>
              <p:nvPr/>
            </p:nvPicPr>
            <p:blipFill rotWithShape="1">
              <a:blip r:embed="rId7"/>
              <a:srcRect l="9544" t="16828" r="5093" b="20672"/>
              <a:stretch/>
            </p:blipFill>
            <p:spPr>
              <a:xfrm>
                <a:off x="3216805" y="4447747"/>
                <a:ext cx="1782267" cy="144284"/>
              </a:xfrm>
              <a:prstGeom prst="rect">
                <a:avLst/>
              </a:prstGeom>
            </p:spPr>
          </p:pic>
          <p:pic>
            <p:nvPicPr>
              <p:cNvPr id="189" name="Picture 188"/>
              <p:cNvPicPr>
                <a:picLocks noChangeAspect="1"/>
              </p:cNvPicPr>
              <p:nvPr/>
            </p:nvPicPr>
            <p:blipFill rotWithShape="1">
              <a:blip r:embed="rId7"/>
              <a:srcRect l="9544" t="16828" r="5093" b="20672"/>
              <a:stretch/>
            </p:blipFill>
            <p:spPr>
              <a:xfrm>
                <a:off x="3886487" y="4323778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190" name="Picture 189"/>
              <p:cNvPicPr>
                <a:picLocks noChangeAspect="1"/>
              </p:cNvPicPr>
              <p:nvPr/>
            </p:nvPicPr>
            <p:blipFill rotWithShape="1">
              <a:blip r:embed="rId7"/>
              <a:srcRect l="9544" t="16828" r="5093" b="20672"/>
              <a:stretch/>
            </p:blipFill>
            <p:spPr>
              <a:xfrm>
                <a:off x="3886487" y="4625971"/>
                <a:ext cx="1112585" cy="72485"/>
              </a:xfrm>
              <a:prstGeom prst="rect">
                <a:avLst/>
              </a:prstGeom>
            </p:spPr>
          </p:pic>
          <p:pic>
            <p:nvPicPr>
              <p:cNvPr id="191" name="Picture 190"/>
              <p:cNvPicPr>
                <a:picLocks noChangeAspect="1"/>
              </p:cNvPicPr>
              <p:nvPr/>
            </p:nvPicPr>
            <p:blipFill rotWithShape="1">
              <a:blip r:embed="rId7"/>
              <a:srcRect l="9544" t="16828" r="5093" b="20672"/>
              <a:stretch/>
            </p:blipFill>
            <p:spPr>
              <a:xfrm>
                <a:off x="6408002" y="4455622"/>
                <a:ext cx="1895716" cy="144284"/>
              </a:xfrm>
              <a:prstGeom prst="rect">
                <a:avLst/>
              </a:prstGeom>
            </p:spPr>
          </p:pic>
          <p:sp>
            <p:nvSpPr>
              <p:cNvPr id="192" name="Rectangle 191"/>
              <p:cNvSpPr/>
              <p:nvPr/>
            </p:nvSpPr>
            <p:spPr>
              <a:xfrm rot="20187494">
                <a:off x="6790829" y="4083870"/>
                <a:ext cx="120035" cy="7883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3" name="Straight Connector 192"/>
              <p:cNvCxnSpPr/>
              <p:nvPr/>
            </p:nvCxnSpPr>
            <p:spPr>
              <a:xfrm>
                <a:off x="6715944" y="4062656"/>
                <a:ext cx="356025" cy="7922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6640498" y="4101251"/>
                <a:ext cx="356025" cy="7922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" name="Straight Arrow Connector 4"/>
            <p:cNvCxnSpPr/>
            <p:nvPr/>
          </p:nvCxnSpPr>
          <p:spPr>
            <a:xfrm flipH="1" flipV="1">
              <a:off x="8692478" y="1058857"/>
              <a:ext cx="287273" cy="234234"/>
            </a:xfrm>
            <a:prstGeom prst="straightConnector1">
              <a:avLst/>
            </a:prstGeom>
            <a:ln w="31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14991" y="1104829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Ø</a:t>
              </a:r>
              <a:endParaRPr lang="en-GB" sz="1000" dirty="0"/>
            </a:p>
          </p:txBody>
        </p:sp>
        <p:cxnSp>
          <p:nvCxnSpPr>
            <p:cNvPr id="199" name="Straight Arrow Connector 198"/>
            <p:cNvCxnSpPr/>
            <p:nvPr/>
          </p:nvCxnSpPr>
          <p:spPr>
            <a:xfrm flipH="1" flipV="1">
              <a:off x="10619370" y="1064147"/>
              <a:ext cx="287273" cy="234234"/>
            </a:xfrm>
            <a:prstGeom prst="straightConnector1">
              <a:avLst/>
            </a:prstGeom>
            <a:ln w="31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TextBox 199"/>
            <p:cNvSpPr txBox="1"/>
            <p:nvPr/>
          </p:nvSpPr>
          <p:spPr>
            <a:xfrm>
              <a:off x="10875865" y="1118680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Ø</a:t>
              </a:r>
              <a:endParaRPr lang="en-GB" sz="10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8979750" y="582468"/>
              <a:ext cx="129248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9414601" y="369779"/>
              <a:ext cx="4683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10 m</a:t>
              </a:r>
              <a:endParaRPr lang="en-GB" sz="1000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2888215" y="4426130"/>
            <a:ext cx="0" cy="512577"/>
          </a:xfrm>
          <a:prstGeom prst="line">
            <a:avLst/>
          </a:prstGeom>
          <a:ln w="57150">
            <a:solidFill>
              <a:srgbClr val="FF0000"/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4486169" y="4411714"/>
            <a:ext cx="3123634" cy="519081"/>
            <a:chOff x="4486169" y="4411714"/>
            <a:chExt cx="3123634" cy="519081"/>
          </a:xfrm>
        </p:grpSpPr>
        <p:cxnSp>
          <p:nvCxnSpPr>
            <p:cNvPr id="207" name="Straight Connector 206"/>
            <p:cNvCxnSpPr/>
            <p:nvPr/>
          </p:nvCxnSpPr>
          <p:spPr>
            <a:xfrm>
              <a:off x="4486169" y="4411714"/>
              <a:ext cx="0" cy="512577"/>
            </a:xfrm>
            <a:prstGeom prst="line">
              <a:avLst/>
            </a:prstGeom>
            <a:ln w="5715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7609803" y="4418218"/>
              <a:ext cx="0" cy="512577"/>
            </a:xfrm>
            <a:prstGeom prst="line">
              <a:avLst/>
            </a:prstGeom>
            <a:ln w="5715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055192" y="4429274"/>
            <a:ext cx="166008" cy="489970"/>
            <a:chOff x="4055192" y="4429274"/>
            <a:chExt cx="166008" cy="489970"/>
          </a:xfrm>
        </p:grpSpPr>
        <p:sp>
          <p:nvSpPr>
            <p:cNvPr id="210" name="Down Arrow 209"/>
            <p:cNvSpPr/>
            <p:nvPr/>
          </p:nvSpPr>
          <p:spPr>
            <a:xfrm rot="10800000">
              <a:off x="4055192" y="4429274"/>
              <a:ext cx="166008" cy="207198"/>
            </a:xfrm>
            <a:prstGeom prst="down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Down Arrow 210"/>
            <p:cNvSpPr/>
            <p:nvPr/>
          </p:nvSpPr>
          <p:spPr>
            <a:xfrm>
              <a:off x="4055192" y="4712046"/>
              <a:ext cx="166008" cy="207198"/>
            </a:xfrm>
            <a:prstGeom prst="downArrow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3" name="Straight Arrow Connector 212"/>
          <p:cNvCxnSpPr/>
          <p:nvPr/>
        </p:nvCxnSpPr>
        <p:spPr>
          <a:xfrm flipH="1">
            <a:off x="6603764" y="4104728"/>
            <a:ext cx="358938" cy="4354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6897941" y="3916466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Ø</a:t>
            </a:r>
            <a:endParaRPr lang="en-GB" sz="1000" b="1" dirty="0"/>
          </a:p>
        </p:txBody>
      </p:sp>
      <p:cxnSp>
        <p:nvCxnSpPr>
          <p:cNvPr id="216" name="Straight Arrow Connector 215"/>
          <p:cNvCxnSpPr/>
          <p:nvPr/>
        </p:nvCxnSpPr>
        <p:spPr>
          <a:xfrm>
            <a:off x="2967222" y="4135605"/>
            <a:ext cx="564130" cy="3234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2764649" y="3948410"/>
            <a:ext cx="284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Ø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394405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67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773150"/>
            <a:ext cx="2126949" cy="20757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631" name="Rectangle 630"/>
          <p:cNvSpPr/>
          <p:nvPr/>
        </p:nvSpPr>
        <p:spPr>
          <a:xfrm>
            <a:off x="14203" y="4682614"/>
            <a:ext cx="6725471" cy="5317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631168" y="4680388"/>
            <a:ext cx="4568632" cy="5317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8" name="Arc 537"/>
          <p:cNvSpPr/>
          <p:nvPr/>
        </p:nvSpPr>
        <p:spPr>
          <a:xfrm rot="5400000">
            <a:off x="10680889" y="2942763"/>
            <a:ext cx="1324844" cy="1324844"/>
          </a:xfrm>
          <a:prstGeom prst="arc">
            <a:avLst/>
          </a:prstGeom>
          <a:noFill/>
          <a:ln w="889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40" name="Straight Connector 539"/>
          <p:cNvCxnSpPr/>
          <p:nvPr/>
        </p:nvCxnSpPr>
        <p:spPr>
          <a:xfrm flipH="1">
            <a:off x="11906701" y="3602384"/>
            <a:ext cx="183532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9" name="Arc 518"/>
          <p:cNvSpPr/>
          <p:nvPr/>
        </p:nvSpPr>
        <p:spPr>
          <a:xfrm rot="16200000" flipH="1">
            <a:off x="3578626" y="2760117"/>
            <a:ext cx="1505877" cy="1505876"/>
          </a:xfrm>
          <a:prstGeom prst="arc">
            <a:avLst/>
          </a:prstGeom>
          <a:noFill/>
          <a:ln w="88900">
            <a:solidFill>
              <a:srgbClr val="DAC1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30" name="Straight Connector 529"/>
          <p:cNvCxnSpPr/>
          <p:nvPr/>
        </p:nvCxnSpPr>
        <p:spPr>
          <a:xfrm>
            <a:off x="3488225" y="3505100"/>
            <a:ext cx="17250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9" name="Freeform 348"/>
          <p:cNvSpPr/>
          <p:nvPr/>
        </p:nvSpPr>
        <p:spPr>
          <a:xfrm flipH="1">
            <a:off x="7249294" y="4265610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51" name="Freeform 350"/>
          <p:cNvSpPr/>
          <p:nvPr/>
        </p:nvSpPr>
        <p:spPr>
          <a:xfrm flipH="1">
            <a:off x="7249294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66" name="Freeform 365"/>
          <p:cNvSpPr/>
          <p:nvPr/>
        </p:nvSpPr>
        <p:spPr>
          <a:xfrm flipH="1">
            <a:off x="7253958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379217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>
            <a:solidFill>
              <a:srgbClr val="A365D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510" y="995246"/>
            <a:ext cx="4445807" cy="2018087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dirty="0" smtClean="0"/>
              <a:t>Each IP1 and IP5 sides equipped with 2 cold powering chains of cryostats</a:t>
            </a:r>
          </a:p>
          <a:p>
            <a:r>
              <a:rPr lang="en-GB" dirty="0" smtClean="0"/>
              <a:t>Triplet insertion :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DFHx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– SC Link (DSH) – DFX</a:t>
            </a:r>
          </a:p>
          <a:p>
            <a:r>
              <a:rPr lang="en-GB" dirty="0" smtClean="0"/>
              <a:t>Matching sections : </a:t>
            </a:r>
            <a:r>
              <a:rPr lang="en-GB" dirty="0" err="1" smtClean="0">
                <a:solidFill>
                  <a:srgbClr val="7030A0"/>
                </a:solidFill>
              </a:rPr>
              <a:t>DFHm</a:t>
            </a:r>
            <a:r>
              <a:rPr lang="en-GB" dirty="0" smtClean="0">
                <a:solidFill>
                  <a:srgbClr val="7030A0"/>
                </a:solidFill>
              </a:rPr>
              <a:t> – SC Link - DFM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DFX/DFM </a:t>
            </a:r>
            <a:r>
              <a:rPr lang="en-GB" sz="3867" dirty="0"/>
              <a:t>basic functions</a:t>
            </a:r>
            <a:r>
              <a:rPr lang="en-GB" dirty="0" smtClean="0"/>
              <a:t>:</a:t>
            </a:r>
          </a:p>
          <a:p>
            <a:r>
              <a:rPr lang="en-GB" dirty="0">
                <a:solidFill>
                  <a:srgbClr val="0070C0"/>
                </a:solidFill>
              </a:rPr>
              <a:t>Electrical interface </a:t>
            </a:r>
            <a:r>
              <a:rPr lang="en-GB" dirty="0"/>
              <a:t>between SC </a:t>
            </a:r>
            <a:r>
              <a:rPr lang="en-GB" dirty="0" smtClean="0"/>
              <a:t>Link and superconducting magnets</a:t>
            </a:r>
            <a:endParaRPr lang="en-GB" dirty="0"/>
          </a:p>
          <a:p>
            <a:r>
              <a:rPr lang="en-GB" dirty="0" smtClean="0">
                <a:solidFill>
                  <a:srgbClr val="0070C0"/>
                </a:solidFill>
              </a:rPr>
              <a:t>Supply cryogenics </a:t>
            </a:r>
            <a:r>
              <a:rPr lang="en-GB" dirty="0" smtClean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11597445" y="6107059"/>
            <a:ext cx="582073" cy="567059"/>
          </a:xfrm>
          <a:prstGeom prst="rect">
            <a:avLst/>
          </a:prstGeom>
          <a:solidFill>
            <a:srgbClr val="F0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5" name="Rounded Rectangle 284"/>
          <p:cNvSpPr/>
          <p:nvPr/>
        </p:nvSpPr>
        <p:spPr>
          <a:xfrm>
            <a:off x="8416177" y="5703018"/>
            <a:ext cx="2082153" cy="527996"/>
          </a:xfrm>
          <a:prstGeom prst="roundRect">
            <a:avLst/>
          </a:prstGeom>
          <a:solidFill>
            <a:srgbClr val="FFC000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7246404" y="5129409"/>
            <a:ext cx="1181563" cy="856655"/>
          </a:xfrm>
          <a:custGeom>
            <a:avLst/>
            <a:gdLst>
              <a:gd name="connsiteX0" fmla="*/ 2606 w 761219"/>
              <a:gd name="connsiteY0" fmla="*/ 0 h 551898"/>
              <a:gd name="connsiteX1" fmla="*/ 2606 w 761219"/>
              <a:gd name="connsiteY1" fmla="*/ 189654 h 551898"/>
              <a:gd name="connsiteX2" fmla="*/ 29699 w 761219"/>
              <a:gd name="connsiteY2" fmla="*/ 298027 h 551898"/>
              <a:gd name="connsiteX3" fmla="*/ 110979 w 761219"/>
              <a:gd name="connsiteY3" fmla="*/ 406400 h 551898"/>
              <a:gd name="connsiteX4" fmla="*/ 259992 w 761219"/>
              <a:gd name="connsiteY4" fmla="*/ 514774 h 551898"/>
              <a:gd name="connsiteX5" fmla="*/ 449646 w 761219"/>
              <a:gd name="connsiteY5" fmla="*/ 548640 h 551898"/>
              <a:gd name="connsiteX6" fmla="*/ 761219 w 761219"/>
              <a:gd name="connsiteY6" fmla="*/ 548640 h 55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1219" h="551898">
                <a:moveTo>
                  <a:pt x="2606" y="0"/>
                </a:moveTo>
                <a:cubicBezTo>
                  <a:pt x="348" y="69991"/>
                  <a:pt x="-1909" y="139983"/>
                  <a:pt x="2606" y="189654"/>
                </a:cubicBezTo>
                <a:cubicBezTo>
                  <a:pt x="7121" y="239325"/>
                  <a:pt x="11637" y="261903"/>
                  <a:pt x="29699" y="298027"/>
                </a:cubicBezTo>
                <a:cubicBezTo>
                  <a:pt x="47761" y="334151"/>
                  <a:pt x="72597" y="370276"/>
                  <a:pt x="110979" y="406400"/>
                </a:cubicBezTo>
                <a:cubicBezTo>
                  <a:pt x="149361" y="442525"/>
                  <a:pt x="203548" y="491067"/>
                  <a:pt x="259992" y="514774"/>
                </a:cubicBezTo>
                <a:cubicBezTo>
                  <a:pt x="316436" y="538481"/>
                  <a:pt x="366108" y="542996"/>
                  <a:pt x="449646" y="548640"/>
                </a:cubicBezTo>
                <a:cubicBezTo>
                  <a:pt x="533184" y="554284"/>
                  <a:pt x="647201" y="551462"/>
                  <a:pt x="761219" y="548640"/>
                </a:cubicBezTo>
              </a:path>
            </a:pathLst>
          </a:custGeom>
          <a:noFill/>
          <a:ln w="11430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5164" y="6301338"/>
            <a:ext cx="11557200" cy="187375"/>
            <a:chOff x="5801794" y="4942328"/>
            <a:chExt cx="2974208" cy="97533"/>
          </a:xfrm>
        </p:grpSpPr>
        <p:sp>
          <p:nvSpPr>
            <p:cNvPr id="35" name="Rectangle 34"/>
            <p:cNvSpPr/>
            <p:nvPr/>
          </p:nvSpPr>
          <p:spPr>
            <a:xfrm>
              <a:off x="5803628" y="4942328"/>
              <a:ext cx="2972374" cy="975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5801794" y="4991095"/>
              <a:ext cx="2972374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1773893" y="5787023"/>
            <a:ext cx="284609" cy="332667"/>
            <a:chOff x="8893697" y="4453974"/>
            <a:chExt cx="182142" cy="212898"/>
          </a:xfrm>
        </p:grpSpPr>
        <p:sp>
          <p:nvSpPr>
            <p:cNvPr id="286" name="Rectangle 285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9" name="Freeform 38"/>
          <p:cNvSpPr/>
          <p:nvPr/>
        </p:nvSpPr>
        <p:spPr>
          <a:xfrm>
            <a:off x="10497132" y="6000062"/>
            <a:ext cx="1197560" cy="288303"/>
          </a:xfrm>
          <a:custGeom>
            <a:avLst/>
            <a:gdLst>
              <a:gd name="connsiteX0" fmla="*/ 733425 w 771525"/>
              <a:gd name="connsiteY0" fmla="*/ 185738 h 185738"/>
              <a:gd name="connsiteX1" fmla="*/ 609600 w 771525"/>
              <a:gd name="connsiteY1" fmla="*/ 126206 h 185738"/>
              <a:gd name="connsiteX2" fmla="*/ 0 w 771525"/>
              <a:gd name="connsiteY2" fmla="*/ 126206 h 185738"/>
              <a:gd name="connsiteX3" fmla="*/ 0 w 771525"/>
              <a:gd name="connsiteY3" fmla="*/ 0 h 185738"/>
              <a:gd name="connsiteX4" fmla="*/ 616744 w 771525"/>
              <a:gd name="connsiteY4" fmla="*/ 0 h 185738"/>
              <a:gd name="connsiteX5" fmla="*/ 771525 w 771525"/>
              <a:gd name="connsiteY5" fmla="*/ 71438 h 185738"/>
              <a:gd name="connsiteX6" fmla="*/ 733425 w 771525"/>
              <a:gd name="connsiteY6" fmla="*/ 185738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525" h="185738">
                <a:moveTo>
                  <a:pt x="733425" y="185738"/>
                </a:moveTo>
                <a:lnTo>
                  <a:pt x="609600" y="126206"/>
                </a:lnTo>
                <a:lnTo>
                  <a:pt x="0" y="126206"/>
                </a:lnTo>
                <a:lnTo>
                  <a:pt x="0" y="0"/>
                </a:lnTo>
                <a:lnTo>
                  <a:pt x="616744" y="0"/>
                </a:lnTo>
                <a:lnTo>
                  <a:pt x="771525" y="71438"/>
                </a:lnTo>
                <a:lnTo>
                  <a:pt x="733425" y="185738"/>
                </a:lnTo>
                <a:close/>
              </a:path>
            </a:pathLst>
          </a:custGeom>
          <a:solidFill>
            <a:srgbClr val="F0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14" name="Straight Connector 513"/>
          <p:cNvCxnSpPr/>
          <p:nvPr/>
        </p:nvCxnSpPr>
        <p:spPr>
          <a:xfrm>
            <a:off x="8413828" y="5894834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8" name="Straight Connector 617"/>
          <p:cNvCxnSpPr/>
          <p:nvPr/>
        </p:nvCxnSpPr>
        <p:spPr>
          <a:xfrm>
            <a:off x="10498329" y="5989782"/>
            <a:ext cx="0" cy="21186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8" name="Freeform 287"/>
          <p:cNvSpPr/>
          <p:nvPr/>
        </p:nvSpPr>
        <p:spPr>
          <a:xfrm>
            <a:off x="7246404" y="5126207"/>
            <a:ext cx="1181563" cy="856655"/>
          </a:xfrm>
          <a:custGeom>
            <a:avLst/>
            <a:gdLst>
              <a:gd name="connsiteX0" fmla="*/ 2606 w 761219"/>
              <a:gd name="connsiteY0" fmla="*/ 0 h 551898"/>
              <a:gd name="connsiteX1" fmla="*/ 2606 w 761219"/>
              <a:gd name="connsiteY1" fmla="*/ 189654 h 551898"/>
              <a:gd name="connsiteX2" fmla="*/ 29699 w 761219"/>
              <a:gd name="connsiteY2" fmla="*/ 298027 h 551898"/>
              <a:gd name="connsiteX3" fmla="*/ 110979 w 761219"/>
              <a:gd name="connsiteY3" fmla="*/ 406400 h 551898"/>
              <a:gd name="connsiteX4" fmla="*/ 259992 w 761219"/>
              <a:gd name="connsiteY4" fmla="*/ 514774 h 551898"/>
              <a:gd name="connsiteX5" fmla="*/ 449646 w 761219"/>
              <a:gd name="connsiteY5" fmla="*/ 548640 h 551898"/>
              <a:gd name="connsiteX6" fmla="*/ 761219 w 761219"/>
              <a:gd name="connsiteY6" fmla="*/ 548640 h 55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1219" h="551898">
                <a:moveTo>
                  <a:pt x="2606" y="0"/>
                </a:moveTo>
                <a:cubicBezTo>
                  <a:pt x="348" y="69991"/>
                  <a:pt x="-1909" y="139983"/>
                  <a:pt x="2606" y="189654"/>
                </a:cubicBezTo>
                <a:cubicBezTo>
                  <a:pt x="7121" y="239325"/>
                  <a:pt x="11637" y="261903"/>
                  <a:pt x="29699" y="298027"/>
                </a:cubicBezTo>
                <a:cubicBezTo>
                  <a:pt x="47761" y="334151"/>
                  <a:pt x="72597" y="370276"/>
                  <a:pt x="110979" y="406400"/>
                </a:cubicBezTo>
                <a:cubicBezTo>
                  <a:pt x="149361" y="442525"/>
                  <a:pt x="203548" y="491067"/>
                  <a:pt x="259992" y="514774"/>
                </a:cubicBezTo>
                <a:cubicBezTo>
                  <a:pt x="316436" y="538481"/>
                  <a:pt x="366108" y="542996"/>
                  <a:pt x="449646" y="548640"/>
                </a:cubicBezTo>
                <a:cubicBezTo>
                  <a:pt x="533184" y="554284"/>
                  <a:pt x="647201" y="551462"/>
                  <a:pt x="761219" y="548640"/>
                </a:cubicBezTo>
              </a:path>
            </a:pathLst>
          </a:custGeom>
          <a:noFill/>
          <a:ln w="57150"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7" name="Freeform 286"/>
          <p:cNvSpPr/>
          <p:nvPr/>
        </p:nvSpPr>
        <p:spPr>
          <a:xfrm>
            <a:off x="7241043" y="5127807"/>
            <a:ext cx="1181563" cy="856655"/>
          </a:xfrm>
          <a:custGeom>
            <a:avLst/>
            <a:gdLst>
              <a:gd name="connsiteX0" fmla="*/ 2606 w 761219"/>
              <a:gd name="connsiteY0" fmla="*/ 0 h 551898"/>
              <a:gd name="connsiteX1" fmla="*/ 2606 w 761219"/>
              <a:gd name="connsiteY1" fmla="*/ 189654 h 551898"/>
              <a:gd name="connsiteX2" fmla="*/ 29699 w 761219"/>
              <a:gd name="connsiteY2" fmla="*/ 298027 h 551898"/>
              <a:gd name="connsiteX3" fmla="*/ 110979 w 761219"/>
              <a:gd name="connsiteY3" fmla="*/ 406400 h 551898"/>
              <a:gd name="connsiteX4" fmla="*/ 259992 w 761219"/>
              <a:gd name="connsiteY4" fmla="*/ 514774 h 551898"/>
              <a:gd name="connsiteX5" fmla="*/ 449646 w 761219"/>
              <a:gd name="connsiteY5" fmla="*/ 548640 h 551898"/>
              <a:gd name="connsiteX6" fmla="*/ 761219 w 761219"/>
              <a:gd name="connsiteY6" fmla="*/ 548640 h 55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1219" h="551898">
                <a:moveTo>
                  <a:pt x="2606" y="0"/>
                </a:moveTo>
                <a:cubicBezTo>
                  <a:pt x="348" y="69991"/>
                  <a:pt x="-1909" y="139983"/>
                  <a:pt x="2606" y="189654"/>
                </a:cubicBezTo>
                <a:cubicBezTo>
                  <a:pt x="7121" y="239325"/>
                  <a:pt x="11637" y="261903"/>
                  <a:pt x="29699" y="298027"/>
                </a:cubicBezTo>
                <a:cubicBezTo>
                  <a:pt x="47761" y="334151"/>
                  <a:pt x="72597" y="370276"/>
                  <a:pt x="110979" y="406400"/>
                </a:cubicBezTo>
                <a:cubicBezTo>
                  <a:pt x="149361" y="442525"/>
                  <a:pt x="203548" y="491067"/>
                  <a:pt x="259992" y="514774"/>
                </a:cubicBezTo>
                <a:cubicBezTo>
                  <a:pt x="316436" y="538481"/>
                  <a:pt x="366108" y="542996"/>
                  <a:pt x="449646" y="548640"/>
                </a:cubicBezTo>
                <a:cubicBezTo>
                  <a:pt x="533184" y="554284"/>
                  <a:pt x="647201" y="551462"/>
                  <a:pt x="761219" y="54864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072551" y="6213829"/>
            <a:ext cx="106967" cy="3811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 defTabSz="609585"/>
            <a:r>
              <a:rPr lang="en-GB" sz="5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MBXF</a:t>
            </a:r>
          </a:p>
        </p:txBody>
      </p:sp>
      <p:sp>
        <p:nvSpPr>
          <p:cNvPr id="41" name="Freeform 40"/>
          <p:cNvSpPr/>
          <p:nvPr/>
        </p:nvSpPr>
        <p:spPr>
          <a:xfrm>
            <a:off x="10493436" y="6088772"/>
            <a:ext cx="1578264" cy="184809"/>
          </a:xfrm>
          <a:custGeom>
            <a:avLst/>
            <a:gdLst>
              <a:gd name="connsiteX0" fmla="*/ 1016793 w 1016793"/>
              <a:gd name="connsiteY0" fmla="*/ 119063 h 119063"/>
              <a:gd name="connsiteX1" fmla="*/ 828675 w 1016793"/>
              <a:gd name="connsiteY1" fmla="*/ 119063 h 119063"/>
              <a:gd name="connsiteX2" fmla="*/ 614362 w 1016793"/>
              <a:gd name="connsiteY2" fmla="*/ 0 h 119063"/>
              <a:gd name="connsiteX3" fmla="*/ 0 w 1016793"/>
              <a:gd name="connsiteY3" fmla="*/ 0 h 1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793" h="119063">
                <a:moveTo>
                  <a:pt x="1016793" y="119063"/>
                </a:moveTo>
                <a:lnTo>
                  <a:pt x="828675" y="119063"/>
                </a:lnTo>
                <a:lnTo>
                  <a:pt x="614362" y="0"/>
                </a:lnTo>
                <a:lnTo>
                  <a:pt x="0" y="0"/>
                </a:lnTo>
              </a:path>
            </a:pathLst>
          </a:custGeom>
          <a:noFill/>
          <a:ln w="698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550073" y="5883519"/>
            <a:ext cx="1874280" cy="1417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8550073" y="6025283"/>
            <a:ext cx="1874280" cy="147488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8422605" y="5979117"/>
            <a:ext cx="335312" cy="145"/>
          </a:xfrm>
          <a:prstGeom prst="line">
            <a:avLst/>
          </a:prstGeom>
          <a:ln w="5715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0" name="Group 289"/>
          <p:cNvGrpSpPr/>
          <p:nvPr/>
        </p:nvGrpSpPr>
        <p:grpSpPr>
          <a:xfrm>
            <a:off x="9759005" y="5427925"/>
            <a:ext cx="284609" cy="332667"/>
            <a:chOff x="8893697" y="4453974"/>
            <a:chExt cx="182142" cy="212898"/>
          </a:xfrm>
          <a:solidFill>
            <a:srgbClr val="FFC000"/>
          </a:solidFill>
        </p:grpSpPr>
        <p:sp>
          <p:nvSpPr>
            <p:cNvPr id="291" name="Rectangle 290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92" name="Oval 291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50" name="Freeform 49"/>
          <p:cNvSpPr/>
          <p:nvPr/>
        </p:nvSpPr>
        <p:spPr>
          <a:xfrm>
            <a:off x="10020325" y="6096163"/>
            <a:ext cx="1958971" cy="177416"/>
          </a:xfrm>
          <a:custGeom>
            <a:avLst/>
            <a:gdLst>
              <a:gd name="connsiteX0" fmla="*/ 1262062 w 1262062"/>
              <a:gd name="connsiteY0" fmla="*/ 114300 h 114300"/>
              <a:gd name="connsiteX1" fmla="*/ 1143000 w 1262062"/>
              <a:gd name="connsiteY1" fmla="*/ 114300 h 114300"/>
              <a:gd name="connsiteX2" fmla="*/ 923925 w 1262062"/>
              <a:gd name="connsiteY2" fmla="*/ 0 h 114300"/>
              <a:gd name="connsiteX3" fmla="*/ 0 w 1262062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2" h="114300">
                <a:moveTo>
                  <a:pt x="1262062" y="114300"/>
                </a:moveTo>
                <a:lnTo>
                  <a:pt x="1143000" y="114300"/>
                </a:lnTo>
                <a:lnTo>
                  <a:pt x="923925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8386616" y="5960586"/>
            <a:ext cx="1633709" cy="147669"/>
          </a:xfrm>
          <a:custGeom>
            <a:avLst/>
            <a:gdLst>
              <a:gd name="connsiteX0" fmla="*/ 1052513 w 1052513"/>
              <a:gd name="connsiteY0" fmla="*/ 87346 h 95136"/>
              <a:gd name="connsiteX1" fmla="*/ 862013 w 1052513"/>
              <a:gd name="connsiteY1" fmla="*/ 87346 h 95136"/>
              <a:gd name="connsiteX2" fmla="*/ 400050 w 1052513"/>
              <a:gd name="connsiteY2" fmla="*/ 6383 h 95136"/>
              <a:gd name="connsiteX3" fmla="*/ 0 w 1052513"/>
              <a:gd name="connsiteY3" fmla="*/ 11146 h 9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2513" h="95136">
                <a:moveTo>
                  <a:pt x="1052513" y="87346"/>
                </a:moveTo>
                <a:cubicBezTo>
                  <a:pt x="1011635" y="94093"/>
                  <a:pt x="970757" y="100840"/>
                  <a:pt x="862013" y="87346"/>
                </a:cubicBezTo>
                <a:cubicBezTo>
                  <a:pt x="753269" y="73852"/>
                  <a:pt x="543719" y="19083"/>
                  <a:pt x="400050" y="6383"/>
                </a:cubicBezTo>
                <a:cubicBezTo>
                  <a:pt x="256381" y="-6317"/>
                  <a:pt x="128190" y="2414"/>
                  <a:pt x="0" y="11146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642819" y="6062140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0222871" y="6062140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9971240" y="6064248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9833852" y="5545883"/>
            <a:ext cx="0" cy="383444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9851507" y="5939840"/>
            <a:ext cx="29480" cy="48056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 flipV="1">
            <a:off x="9795089" y="5939840"/>
            <a:ext cx="29480" cy="48056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Arrow Connector 298"/>
          <p:cNvCxnSpPr/>
          <p:nvPr/>
        </p:nvCxnSpPr>
        <p:spPr>
          <a:xfrm flipV="1">
            <a:off x="9915484" y="5533213"/>
            <a:ext cx="0" cy="396772"/>
          </a:xfrm>
          <a:prstGeom prst="straightConnector1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2" name="Group 311"/>
          <p:cNvGrpSpPr/>
          <p:nvPr/>
        </p:nvGrpSpPr>
        <p:grpSpPr>
          <a:xfrm>
            <a:off x="8705451" y="6070395"/>
            <a:ext cx="221480" cy="70965"/>
            <a:chOff x="7920225" y="3723877"/>
            <a:chExt cx="119829" cy="131828"/>
          </a:xfrm>
        </p:grpSpPr>
        <p:sp>
          <p:nvSpPr>
            <p:cNvPr id="304" name="Oval 303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05" name="Oval 304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06" name="Oval 305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09" name="Oval 308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13" name="TextBox 312"/>
          <p:cNvSpPr txBox="1"/>
          <p:nvPr/>
        </p:nvSpPr>
        <p:spPr>
          <a:xfrm flipH="1">
            <a:off x="11669232" y="632487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D1</a:t>
            </a:r>
          </a:p>
        </p:txBody>
      </p:sp>
      <p:sp>
        <p:nvSpPr>
          <p:cNvPr id="314" name="TextBox 313"/>
          <p:cNvSpPr txBox="1"/>
          <p:nvPr/>
        </p:nvSpPr>
        <p:spPr>
          <a:xfrm flipH="1">
            <a:off x="8685281" y="5653202"/>
            <a:ext cx="3513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DFX</a:t>
            </a:r>
          </a:p>
        </p:txBody>
      </p:sp>
      <p:sp>
        <p:nvSpPr>
          <p:cNvPr id="315" name="TextBox 314"/>
          <p:cNvSpPr txBox="1"/>
          <p:nvPr/>
        </p:nvSpPr>
        <p:spPr>
          <a:xfrm flipH="1">
            <a:off x="7719387" y="5673947"/>
            <a:ext cx="4074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 err="1">
                <a:solidFill>
                  <a:prstClr val="black"/>
                </a:solidFill>
                <a:latin typeface="Calibri" panose="020F0502020204030204"/>
              </a:rPr>
              <a:t>DSHx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6" name="TextBox 315"/>
          <p:cNvSpPr txBox="1"/>
          <p:nvPr/>
        </p:nvSpPr>
        <p:spPr>
          <a:xfrm flipH="1">
            <a:off x="7276464" y="5213753"/>
            <a:ext cx="412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MgB</a:t>
            </a:r>
            <a:r>
              <a:rPr lang="en-GB" sz="800" baseline="-250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2</a:t>
            </a:r>
            <a:endParaRPr lang="en-GB" sz="80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318" name="Straight Connector 317"/>
          <p:cNvCxnSpPr>
            <a:endCxn id="288" idx="3"/>
          </p:cNvCxnSpPr>
          <p:nvPr/>
        </p:nvCxnSpPr>
        <p:spPr>
          <a:xfrm flipH="1">
            <a:off x="7418666" y="5500391"/>
            <a:ext cx="133413" cy="256629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 flipH="1">
            <a:off x="11158744" y="5541023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 err="1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NbTi</a:t>
            </a:r>
            <a:endParaRPr lang="en-GB" sz="80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320" name="Straight Connector 319"/>
          <p:cNvCxnSpPr>
            <a:stCxn id="319" idx="2"/>
            <a:endCxn id="41" idx="2"/>
          </p:cNvCxnSpPr>
          <p:nvPr/>
        </p:nvCxnSpPr>
        <p:spPr>
          <a:xfrm>
            <a:off x="11414032" y="5827662"/>
            <a:ext cx="33017" cy="261109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11669232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D1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9658703" y="5386350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DFX</a:t>
            </a:r>
          </a:p>
        </p:txBody>
      </p:sp>
      <p:sp>
        <p:nvSpPr>
          <p:cNvPr id="331" name="TextBox 330"/>
          <p:cNvSpPr txBox="1"/>
          <p:nvPr/>
        </p:nvSpPr>
        <p:spPr>
          <a:xfrm flipH="1">
            <a:off x="10504665" y="5566951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Splice</a:t>
            </a:r>
          </a:p>
        </p:txBody>
      </p:sp>
      <p:cxnSp>
        <p:nvCxnSpPr>
          <p:cNvPr id="332" name="Straight Connector 331"/>
          <p:cNvCxnSpPr>
            <a:stCxn id="331" idx="2"/>
            <a:endCxn id="53" idx="0"/>
          </p:cNvCxnSpPr>
          <p:nvPr/>
        </p:nvCxnSpPr>
        <p:spPr>
          <a:xfrm flipH="1">
            <a:off x="10691904" y="5853589"/>
            <a:ext cx="96661" cy="20855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0" name="TextBox 389"/>
          <p:cNvSpPr txBox="1"/>
          <p:nvPr/>
        </p:nvSpPr>
        <p:spPr>
          <a:xfrm flipH="1">
            <a:off x="5125336" y="6261086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/>
                </a:solidFill>
                <a:latin typeface="Calibri" panose="020F0502020204030204"/>
              </a:rPr>
              <a:t>Beam</a:t>
            </a:r>
          </a:p>
        </p:txBody>
      </p:sp>
      <p:sp>
        <p:nvSpPr>
          <p:cNvPr id="400" name="Freeform 399"/>
          <p:cNvSpPr/>
          <p:nvPr/>
        </p:nvSpPr>
        <p:spPr>
          <a:xfrm>
            <a:off x="10005541" y="5623053"/>
            <a:ext cx="1759379" cy="539640"/>
          </a:xfrm>
          <a:custGeom>
            <a:avLst/>
            <a:gdLst>
              <a:gd name="connsiteX0" fmla="*/ 1133475 w 1133475"/>
              <a:gd name="connsiteY0" fmla="*/ 347662 h 347662"/>
              <a:gd name="connsiteX1" fmla="*/ 933450 w 1133475"/>
              <a:gd name="connsiteY1" fmla="*/ 254793 h 347662"/>
              <a:gd name="connsiteX2" fmla="*/ 295275 w 1133475"/>
              <a:gd name="connsiteY2" fmla="*/ 254793 h 347662"/>
              <a:gd name="connsiteX3" fmla="*/ 295275 w 1133475"/>
              <a:gd name="connsiteY3" fmla="*/ 147637 h 347662"/>
              <a:gd name="connsiteX4" fmla="*/ 273843 w 1133475"/>
              <a:gd name="connsiteY4" fmla="*/ 147637 h 347662"/>
              <a:gd name="connsiteX5" fmla="*/ 4762 w 1133475"/>
              <a:gd name="connsiteY5" fmla="*/ 147637 h 347662"/>
              <a:gd name="connsiteX6" fmla="*/ 0 w 1133475"/>
              <a:gd name="connsiteY6" fmla="*/ 116681 h 347662"/>
              <a:gd name="connsiteX7" fmla="*/ 0 w 1133475"/>
              <a:gd name="connsiteY7" fmla="*/ 0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3475" h="347662">
                <a:moveTo>
                  <a:pt x="1133475" y="347662"/>
                </a:moveTo>
                <a:lnTo>
                  <a:pt x="933450" y="254793"/>
                </a:lnTo>
                <a:lnTo>
                  <a:pt x="295275" y="254793"/>
                </a:lnTo>
                <a:lnTo>
                  <a:pt x="295275" y="147637"/>
                </a:lnTo>
                <a:lnTo>
                  <a:pt x="273843" y="147637"/>
                </a:lnTo>
                <a:lnTo>
                  <a:pt x="4762" y="147637"/>
                </a:lnTo>
                <a:cubicBezTo>
                  <a:pt x="2220" y="119676"/>
                  <a:pt x="6302" y="129285"/>
                  <a:pt x="0" y="116681"/>
                </a:cubicBezTo>
                <a:lnTo>
                  <a:pt x="0" y="0"/>
                </a:lnTo>
              </a:path>
            </a:pathLst>
          </a:custGeom>
          <a:ln w="6350">
            <a:solidFill>
              <a:srgbClr val="00B050"/>
            </a:solidFill>
            <a:prstDash val="sysDot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24353" y="6046672"/>
            <a:ext cx="84568" cy="93699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2428060" y="5363398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DFM</a:t>
            </a:r>
          </a:p>
        </p:txBody>
      </p:sp>
      <p:grpSp>
        <p:nvGrpSpPr>
          <p:cNvPr id="353" name="Group 352"/>
          <p:cNvGrpSpPr/>
          <p:nvPr/>
        </p:nvGrpSpPr>
        <p:grpSpPr>
          <a:xfrm>
            <a:off x="544009" y="5907779"/>
            <a:ext cx="1736568" cy="687204"/>
            <a:chOff x="1653020" y="4531597"/>
            <a:chExt cx="1118780" cy="442729"/>
          </a:xfrm>
          <a:effectLst/>
        </p:grpSpPr>
        <p:sp>
          <p:nvSpPr>
            <p:cNvPr id="350" name="Arc 349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ln w="101600"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52" name="Straight Connector 351"/>
            <p:cNvCxnSpPr>
              <a:stCxn id="343" idx="1"/>
            </p:cNvCxnSpPr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ln w="101600"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" name="Group 361"/>
          <p:cNvGrpSpPr/>
          <p:nvPr/>
        </p:nvGrpSpPr>
        <p:grpSpPr>
          <a:xfrm>
            <a:off x="551743" y="5909215"/>
            <a:ext cx="1736568" cy="687204"/>
            <a:chOff x="1653020" y="4531597"/>
            <a:chExt cx="1118780" cy="442729"/>
          </a:xfrm>
          <a:effectLst/>
        </p:grpSpPr>
        <p:sp>
          <p:nvSpPr>
            <p:cNvPr id="363" name="Arc 362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ln w="5080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64" name="Straight Connector 363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ln w="5080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6" name="Rectangle 335"/>
          <p:cNvSpPr/>
          <p:nvPr/>
        </p:nvSpPr>
        <p:spPr>
          <a:xfrm>
            <a:off x="1162871" y="6107059"/>
            <a:ext cx="2374028" cy="567059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1" name="TextBox 340"/>
          <p:cNvSpPr txBox="1"/>
          <p:nvPr/>
        </p:nvSpPr>
        <p:spPr>
          <a:xfrm flipH="1">
            <a:off x="1073778" y="605933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D2</a:t>
            </a:r>
          </a:p>
        </p:txBody>
      </p:sp>
      <p:sp>
        <p:nvSpPr>
          <p:cNvPr id="343" name="TextBox 342"/>
          <p:cNvSpPr txBox="1"/>
          <p:nvPr/>
        </p:nvSpPr>
        <p:spPr>
          <a:xfrm>
            <a:off x="1234659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/>
            <a:r>
              <a:rPr lang="en-GB" sz="533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D2</a:t>
            </a:r>
          </a:p>
        </p:txBody>
      </p:sp>
      <p:sp>
        <p:nvSpPr>
          <p:cNvPr id="348" name="Freeform 347"/>
          <p:cNvSpPr/>
          <p:nvPr/>
        </p:nvSpPr>
        <p:spPr>
          <a:xfrm>
            <a:off x="3125915" y="5123132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01600">
            <a:solidFill>
              <a:srgbClr val="A365D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65" name="Rectangle 364"/>
          <p:cNvSpPr/>
          <p:nvPr/>
        </p:nvSpPr>
        <p:spPr>
          <a:xfrm>
            <a:off x="1597497" y="6184872"/>
            <a:ext cx="1830176" cy="4527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1678917" y="6213829"/>
            <a:ext cx="106967" cy="3811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 defTabSz="609585"/>
            <a:r>
              <a:rPr lang="en-GB" sz="5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MBCRD</a:t>
            </a:r>
          </a:p>
        </p:txBody>
      </p:sp>
      <p:sp>
        <p:nvSpPr>
          <p:cNvPr id="345" name="Rectangle 344"/>
          <p:cNvSpPr/>
          <p:nvPr/>
        </p:nvSpPr>
        <p:spPr>
          <a:xfrm>
            <a:off x="1788733" y="6213829"/>
            <a:ext cx="1609552" cy="3811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 defTabSz="609585"/>
            <a:r>
              <a:rPr lang="en-GB" sz="533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MBRD</a:t>
            </a:r>
          </a:p>
        </p:txBody>
      </p:sp>
      <p:cxnSp>
        <p:nvCxnSpPr>
          <p:cNvPr id="367" name="Straight Connector 366"/>
          <p:cNvCxnSpPr/>
          <p:nvPr/>
        </p:nvCxnSpPr>
        <p:spPr>
          <a:xfrm>
            <a:off x="1165643" y="6594985"/>
            <a:ext cx="453727" cy="2127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/>
          <p:nvPr/>
        </p:nvCxnSpPr>
        <p:spPr>
          <a:xfrm flipH="1" flipV="1">
            <a:off x="1164841" y="6599751"/>
            <a:ext cx="453727" cy="2127"/>
          </a:xfrm>
          <a:prstGeom prst="line">
            <a:avLst/>
          </a:prstGeom>
          <a:noFill/>
          <a:ln w="952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70" name="Arc 369"/>
          <p:cNvSpPr/>
          <p:nvPr/>
        </p:nvSpPr>
        <p:spPr>
          <a:xfrm rot="16200000">
            <a:off x="903755" y="5541715"/>
            <a:ext cx="687204" cy="1419331"/>
          </a:xfrm>
          <a:prstGeom prst="arc">
            <a:avLst>
              <a:gd name="adj1" fmla="val 11579661"/>
              <a:gd name="adj2" fmla="val 0"/>
            </a:avLst>
          </a:prstGeom>
          <a:ln w="9525">
            <a:solidFill>
              <a:srgbClr val="FFFF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46" name="Rounded Rectangle 345"/>
          <p:cNvSpPr/>
          <p:nvPr/>
        </p:nvSpPr>
        <p:spPr>
          <a:xfrm>
            <a:off x="2049675" y="5614407"/>
            <a:ext cx="1071389" cy="439196"/>
          </a:xfrm>
          <a:prstGeom prst="roundRect">
            <a:avLst/>
          </a:prstGeom>
          <a:solidFill>
            <a:srgbClr val="E8C7F5"/>
          </a:solidFill>
          <a:ln w="31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54" name="Group 353"/>
          <p:cNvGrpSpPr/>
          <p:nvPr/>
        </p:nvGrpSpPr>
        <p:grpSpPr>
          <a:xfrm>
            <a:off x="2532721" y="5394647"/>
            <a:ext cx="284609" cy="332667"/>
            <a:chOff x="8893697" y="4453974"/>
            <a:chExt cx="182142" cy="212898"/>
          </a:xfrm>
          <a:solidFill>
            <a:srgbClr val="00B0F0"/>
          </a:solidFill>
        </p:grpSpPr>
        <p:sp>
          <p:nvSpPr>
            <p:cNvPr id="355" name="Rectangle 354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E8C7F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56" name="Oval 355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E8C7F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</p:grpSp>
      <p:cxnSp>
        <p:nvCxnSpPr>
          <p:cNvPr id="619" name="Straight Connector 618"/>
          <p:cNvCxnSpPr/>
          <p:nvPr/>
        </p:nvCxnSpPr>
        <p:spPr>
          <a:xfrm>
            <a:off x="2057247" y="5816482"/>
            <a:ext cx="0" cy="17330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5" name="Group 374"/>
          <p:cNvGrpSpPr/>
          <p:nvPr/>
        </p:nvGrpSpPr>
        <p:grpSpPr>
          <a:xfrm>
            <a:off x="2084492" y="5694769"/>
            <a:ext cx="966963" cy="321992"/>
            <a:chOff x="2617372" y="4394366"/>
            <a:chExt cx="1262955" cy="186350"/>
          </a:xfrm>
        </p:grpSpPr>
        <p:sp>
          <p:nvSpPr>
            <p:cNvPr id="373" name="Rectangle 372"/>
            <p:cNvSpPr/>
            <p:nvPr/>
          </p:nvSpPr>
          <p:spPr>
            <a:xfrm>
              <a:off x="2672826" y="4394366"/>
              <a:ext cx="1207501" cy="9133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2617372" y="4485697"/>
              <a:ext cx="1262953" cy="950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cxnSp>
        <p:nvCxnSpPr>
          <p:cNvPr id="371" name="Straight Connector 370"/>
          <p:cNvCxnSpPr/>
          <p:nvPr/>
        </p:nvCxnSpPr>
        <p:spPr>
          <a:xfrm flipH="1">
            <a:off x="1234661" y="5907659"/>
            <a:ext cx="1271345" cy="1557"/>
          </a:xfrm>
          <a:prstGeom prst="line">
            <a:avLst/>
          </a:prstGeom>
          <a:noFill/>
          <a:ln w="952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78" name="Rectangle 377"/>
          <p:cNvSpPr/>
          <p:nvPr/>
        </p:nvSpPr>
        <p:spPr>
          <a:xfrm>
            <a:off x="1832553" y="5883515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1122868" y="6579009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1" name="Rectangle 380"/>
          <p:cNvSpPr/>
          <p:nvPr/>
        </p:nvSpPr>
        <p:spPr>
          <a:xfrm>
            <a:off x="2175713" y="5883515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2" name="Freeform 381"/>
          <p:cNvSpPr/>
          <p:nvPr/>
        </p:nvSpPr>
        <p:spPr>
          <a:xfrm>
            <a:off x="3130709" y="5125601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508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15" name="Straight Connector 514"/>
          <p:cNvCxnSpPr/>
          <p:nvPr/>
        </p:nvCxnSpPr>
        <p:spPr>
          <a:xfrm>
            <a:off x="3125915" y="5643990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3" name="Freeform 382"/>
          <p:cNvSpPr/>
          <p:nvPr/>
        </p:nvSpPr>
        <p:spPr>
          <a:xfrm>
            <a:off x="3133389" y="5130479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4" name="Rectangle 383"/>
          <p:cNvSpPr/>
          <p:nvPr/>
        </p:nvSpPr>
        <p:spPr>
          <a:xfrm>
            <a:off x="3044433" y="5698658"/>
            <a:ext cx="95417" cy="8013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8" name="Rectangle 387"/>
          <p:cNvSpPr/>
          <p:nvPr/>
        </p:nvSpPr>
        <p:spPr>
          <a:xfrm>
            <a:off x="2408964" y="5883515"/>
            <a:ext cx="98171" cy="514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89" name="Freeform 388"/>
          <p:cNvSpPr/>
          <p:nvPr/>
        </p:nvSpPr>
        <p:spPr>
          <a:xfrm>
            <a:off x="2498614" y="5733938"/>
            <a:ext cx="643133" cy="182045"/>
          </a:xfrm>
          <a:custGeom>
            <a:avLst/>
            <a:gdLst>
              <a:gd name="connsiteX0" fmla="*/ 414337 w 414337"/>
              <a:gd name="connsiteY0" fmla="*/ 0 h 117282"/>
              <a:gd name="connsiteX1" fmla="*/ 300037 w 414337"/>
              <a:gd name="connsiteY1" fmla="*/ 30956 h 117282"/>
              <a:gd name="connsiteX2" fmla="*/ 161925 w 414337"/>
              <a:gd name="connsiteY2" fmla="*/ 107156 h 117282"/>
              <a:gd name="connsiteX3" fmla="*/ 0 w 414337"/>
              <a:gd name="connsiteY3" fmla="*/ 114300 h 1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337" h="117282">
                <a:moveTo>
                  <a:pt x="414337" y="0"/>
                </a:moveTo>
                <a:cubicBezTo>
                  <a:pt x="378221" y="6548"/>
                  <a:pt x="342106" y="13097"/>
                  <a:pt x="300037" y="30956"/>
                </a:cubicBezTo>
                <a:cubicBezTo>
                  <a:pt x="257968" y="48815"/>
                  <a:pt x="211931" y="93265"/>
                  <a:pt x="161925" y="107156"/>
                </a:cubicBezTo>
                <a:cubicBezTo>
                  <a:pt x="111919" y="121047"/>
                  <a:pt x="55959" y="117673"/>
                  <a:pt x="0" y="11430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58" name="Group 357"/>
          <p:cNvGrpSpPr/>
          <p:nvPr/>
        </p:nvGrpSpPr>
        <p:grpSpPr>
          <a:xfrm rot="12166365" flipH="1">
            <a:off x="5841923" y="5311813"/>
            <a:ext cx="260599" cy="1541332"/>
            <a:chOff x="7568130" y="-190500"/>
            <a:chExt cx="1642545" cy="901956"/>
          </a:xfrm>
        </p:grpSpPr>
        <p:sp>
          <p:nvSpPr>
            <p:cNvPr id="359" name="Freeform 358"/>
            <p:cNvSpPr/>
            <p:nvPr/>
          </p:nvSpPr>
          <p:spPr>
            <a:xfrm>
              <a:off x="7591425" y="-190500"/>
              <a:ext cx="1619250" cy="876300"/>
            </a:xfrm>
            <a:custGeom>
              <a:avLst/>
              <a:gdLst>
                <a:gd name="connsiteX0" fmla="*/ 1619250 w 1619250"/>
                <a:gd name="connsiteY0" fmla="*/ 0 h 876300"/>
                <a:gd name="connsiteX1" fmla="*/ 876300 w 1619250"/>
                <a:gd name="connsiteY1" fmla="*/ 0 h 876300"/>
                <a:gd name="connsiteX2" fmla="*/ 0 w 1619250"/>
                <a:gd name="connsiteY2" fmla="*/ 876300 h 876300"/>
                <a:gd name="connsiteX3" fmla="*/ 733425 w 1619250"/>
                <a:gd name="connsiteY3" fmla="*/ 876300 h 876300"/>
                <a:gd name="connsiteX4" fmla="*/ 1619250 w 1619250"/>
                <a:gd name="connsiteY4" fmla="*/ 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0" h="876300">
                  <a:moveTo>
                    <a:pt x="1619250" y="0"/>
                  </a:moveTo>
                  <a:lnTo>
                    <a:pt x="876300" y="0"/>
                  </a:lnTo>
                  <a:lnTo>
                    <a:pt x="0" y="876300"/>
                  </a:lnTo>
                  <a:lnTo>
                    <a:pt x="733425" y="876300"/>
                  </a:lnTo>
                  <a:lnTo>
                    <a:pt x="16192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14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60" name="Straight Connector 359"/>
            <p:cNvCxnSpPr/>
            <p:nvPr/>
          </p:nvCxnSpPr>
          <p:spPr>
            <a:xfrm flipH="1">
              <a:off x="7568130" y="-159564"/>
              <a:ext cx="871020" cy="87102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 flipH="1">
              <a:off x="8311080" y="-159564"/>
              <a:ext cx="871020" cy="87102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1" name="Group 390"/>
          <p:cNvGrpSpPr/>
          <p:nvPr/>
        </p:nvGrpSpPr>
        <p:grpSpPr>
          <a:xfrm>
            <a:off x="498383" y="5855749"/>
            <a:ext cx="1607720" cy="781857"/>
            <a:chOff x="1653020" y="4531597"/>
            <a:chExt cx="1118780" cy="442729"/>
          </a:xfrm>
          <a:effectLst/>
        </p:grpSpPr>
        <p:sp>
          <p:nvSpPr>
            <p:cNvPr id="392" name="Arc 391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ln w="63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93" name="Straight Connector 392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ln w="6350"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4" name="Freeform 393"/>
          <p:cNvSpPr/>
          <p:nvPr/>
        </p:nvSpPr>
        <p:spPr>
          <a:xfrm>
            <a:off x="2080947" y="5504776"/>
            <a:ext cx="521160" cy="321565"/>
          </a:xfrm>
          <a:custGeom>
            <a:avLst/>
            <a:gdLst>
              <a:gd name="connsiteX0" fmla="*/ 0 w 335756"/>
              <a:gd name="connsiteY0" fmla="*/ 207168 h 207168"/>
              <a:gd name="connsiteX1" fmla="*/ 0 w 335756"/>
              <a:gd name="connsiteY1" fmla="*/ 107156 h 207168"/>
              <a:gd name="connsiteX2" fmla="*/ 26193 w 335756"/>
              <a:gd name="connsiteY2" fmla="*/ 107156 h 207168"/>
              <a:gd name="connsiteX3" fmla="*/ 335756 w 335756"/>
              <a:gd name="connsiteY3" fmla="*/ 107156 h 207168"/>
              <a:gd name="connsiteX4" fmla="*/ 335756 w 335756"/>
              <a:gd name="connsiteY4" fmla="*/ 85725 h 207168"/>
              <a:gd name="connsiteX5" fmla="*/ 335756 w 335756"/>
              <a:gd name="connsiteY5" fmla="*/ 0 h 2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756" h="207168">
                <a:moveTo>
                  <a:pt x="0" y="207168"/>
                </a:moveTo>
                <a:lnTo>
                  <a:pt x="0" y="107156"/>
                </a:lnTo>
                <a:lnTo>
                  <a:pt x="26193" y="107156"/>
                </a:lnTo>
                <a:lnTo>
                  <a:pt x="335756" y="107156"/>
                </a:lnTo>
                <a:lnTo>
                  <a:pt x="335756" y="85725"/>
                </a:lnTo>
                <a:lnTo>
                  <a:pt x="335756" y="0"/>
                </a:lnTo>
              </a:path>
            </a:pathLst>
          </a:custGeom>
          <a:ln w="6350">
            <a:solidFill>
              <a:srgbClr val="00B050"/>
            </a:solidFill>
            <a:prstDash val="sysDot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2013980" y="5870964"/>
            <a:ext cx="70512" cy="78416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99" name="Group 398"/>
          <p:cNvGrpSpPr/>
          <p:nvPr/>
        </p:nvGrpSpPr>
        <p:grpSpPr>
          <a:xfrm>
            <a:off x="2639341" y="5481876"/>
            <a:ext cx="117263" cy="312037"/>
            <a:chOff x="7765405" y="4449033"/>
            <a:chExt cx="113485" cy="286579"/>
          </a:xfrm>
        </p:grpSpPr>
        <p:cxnSp>
          <p:nvCxnSpPr>
            <p:cNvPr id="395" name="Straight Connector 394"/>
            <p:cNvCxnSpPr/>
            <p:nvPr/>
          </p:nvCxnSpPr>
          <p:spPr>
            <a:xfrm>
              <a:off x="7790378" y="4450846"/>
              <a:ext cx="0" cy="247033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>
              <a:off x="7801752" y="4704652"/>
              <a:ext cx="18992" cy="3096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/>
            <p:nvPr/>
          </p:nvCxnSpPr>
          <p:spPr>
            <a:xfrm flipV="1">
              <a:off x="7765405" y="4704652"/>
              <a:ext cx="18992" cy="3096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Arrow Connector 397"/>
            <p:cNvCxnSpPr/>
            <p:nvPr/>
          </p:nvCxnSpPr>
          <p:spPr>
            <a:xfrm flipV="1">
              <a:off x="7878890" y="4449033"/>
              <a:ext cx="0" cy="255619"/>
            </a:xfrm>
            <a:prstGeom prst="straightConnector1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headEnd type="none"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" name="Group 336"/>
          <p:cNvGrpSpPr/>
          <p:nvPr/>
        </p:nvGrpSpPr>
        <p:grpSpPr>
          <a:xfrm>
            <a:off x="1339320" y="5787023"/>
            <a:ext cx="284609" cy="332667"/>
            <a:chOff x="8893697" y="4453974"/>
            <a:chExt cx="182142" cy="212898"/>
          </a:xfrm>
          <a:solidFill>
            <a:srgbClr val="92D050"/>
          </a:solidFill>
        </p:grpSpPr>
        <p:sp>
          <p:nvSpPr>
            <p:cNvPr id="338" name="Rectangle 337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39" name="Oval 338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523" name="TextBox 522"/>
          <p:cNvSpPr txBox="1"/>
          <p:nvPr/>
        </p:nvSpPr>
        <p:spPr>
          <a:xfrm flipH="1">
            <a:off x="5509730" y="529803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 err="1">
                <a:solidFill>
                  <a:prstClr val="black"/>
                </a:solidFill>
                <a:latin typeface="Calibri" panose="020F0502020204030204"/>
              </a:rPr>
              <a:t>DSHm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4" name="TextBox 523"/>
          <p:cNvSpPr txBox="1"/>
          <p:nvPr/>
        </p:nvSpPr>
        <p:spPr>
          <a:xfrm flipH="1">
            <a:off x="1920014" y="5435393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DFM</a:t>
            </a:r>
          </a:p>
        </p:txBody>
      </p:sp>
      <p:grpSp>
        <p:nvGrpSpPr>
          <p:cNvPr id="525" name="Group 524"/>
          <p:cNvGrpSpPr/>
          <p:nvPr/>
        </p:nvGrpSpPr>
        <p:grpSpPr>
          <a:xfrm>
            <a:off x="2817551" y="5893844"/>
            <a:ext cx="221480" cy="70965"/>
            <a:chOff x="7920225" y="3723877"/>
            <a:chExt cx="119829" cy="131828"/>
          </a:xfrm>
        </p:grpSpPr>
        <p:sp>
          <p:nvSpPr>
            <p:cNvPr id="526" name="Oval 525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27" name="Oval 526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28" name="Oval 527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29" name="Oval 528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439" name="Rectangle 438"/>
          <p:cNvSpPr/>
          <p:nvPr/>
        </p:nvSpPr>
        <p:spPr>
          <a:xfrm>
            <a:off x="10432481" y="3955131"/>
            <a:ext cx="716184" cy="438373"/>
          </a:xfrm>
          <a:prstGeom prst="rect">
            <a:avLst/>
          </a:prstGeom>
          <a:solidFill>
            <a:srgbClr val="FFC000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0" name="Arc 439"/>
          <p:cNvSpPr/>
          <p:nvPr/>
        </p:nvSpPr>
        <p:spPr>
          <a:xfrm rot="5400000">
            <a:off x="10861458" y="3511787"/>
            <a:ext cx="545863" cy="545863"/>
          </a:xfrm>
          <a:prstGeom prst="arc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1" name="Rectangle 440"/>
          <p:cNvSpPr/>
          <p:nvPr/>
        </p:nvSpPr>
        <p:spPr>
          <a:xfrm>
            <a:off x="10556891" y="4051008"/>
            <a:ext cx="453088" cy="2611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42" name="Straight Connector 441"/>
          <p:cNvCxnSpPr>
            <a:endCxn id="443" idx="2"/>
          </p:cNvCxnSpPr>
          <p:nvPr/>
        </p:nvCxnSpPr>
        <p:spPr>
          <a:xfrm>
            <a:off x="10556891" y="4054285"/>
            <a:ext cx="576071" cy="3363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43" name="Arc 442"/>
          <p:cNvSpPr/>
          <p:nvPr/>
        </p:nvSpPr>
        <p:spPr>
          <a:xfrm rot="5400000">
            <a:off x="10860033" y="3511787"/>
            <a:ext cx="545863" cy="545863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4" name="Rectangle 443"/>
          <p:cNvSpPr/>
          <p:nvPr/>
        </p:nvSpPr>
        <p:spPr>
          <a:xfrm>
            <a:off x="11323579" y="3496293"/>
            <a:ext cx="170216" cy="29982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45" name="Straight Arrow Connector 444"/>
          <p:cNvCxnSpPr/>
          <p:nvPr/>
        </p:nvCxnSpPr>
        <p:spPr>
          <a:xfrm flipH="1" flipV="1">
            <a:off x="11385680" y="3139071"/>
            <a:ext cx="3" cy="655363"/>
          </a:xfrm>
          <a:prstGeom prst="straightConnector1">
            <a:avLst/>
          </a:prstGeom>
          <a:ln w="12700">
            <a:solidFill>
              <a:schemeClr val="bg2">
                <a:lumMod val="20000"/>
                <a:lumOff val="80000"/>
              </a:schemeClr>
            </a:solidFill>
            <a:headEnd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6" name="Group 445"/>
          <p:cNvGrpSpPr/>
          <p:nvPr/>
        </p:nvGrpSpPr>
        <p:grpSpPr>
          <a:xfrm>
            <a:off x="11347805" y="3346566"/>
            <a:ext cx="69100" cy="66241"/>
            <a:chOff x="7156926" y="343515"/>
            <a:chExt cx="85539" cy="153801"/>
          </a:xfrm>
        </p:grpSpPr>
        <p:sp>
          <p:nvSpPr>
            <p:cNvPr id="447" name="Isosceles Triangle 446"/>
            <p:cNvSpPr/>
            <p:nvPr/>
          </p:nvSpPr>
          <p:spPr>
            <a:xfrm>
              <a:off x="7156926" y="419793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48" name="Isosceles Triangle 447"/>
            <p:cNvSpPr/>
            <p:nvPr/>
          </p:nvSpPr>
          <p:spPr>
            <a:xfrm rot="10800000">
              <a:off x="7156926" y="343515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450" name="Arc 449"/>
          <p:cNvSpPr/>
          <p:nvPr/>
        </p:nvSpPr>
        <p:spPr>
          <a:xfrm rot="5400000">
            <a:off x="10860033" y="3513893"/>
            <a:ext cx="545863" cy="545863"/>
          </a:xfrm>
          <a:prstGeom prst="arc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38" name="Straight Connector 437"/>
          <p:cNvCxnSpPr/>
          <p:nvPr/>
        </p:nvCxnSpPr>
        <p:spPr>
          <a:xfrm>
            <a:off x="9526972" y="4276525"/>
            <a:ext cx="905509" cy="0"/>
          </a:xfrm>
          <a:prstGeom prst="line">
            <a:avLst/>
          </a:prstGeom>
          <a:noFill/>
          <a:ln w="11430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01" name="Rectangle 400"/>
          <p:cNvSpPr/>
          <p:nvPr/>
        </p:nvSpPr>
        <p:spPr>
          <a:xfrm>
            <a:off x="8811073" y="3963939"/>
            <a:ext cx="716184" cy="435023"/>
          </a:xfrm>
          <a:prstGeom prst="rect">
            <a:avLst/>
          </a:prstGeom>
          <a:solidFill>
            <a:srgbClr val="FFC000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17" name="Arc 416"/>
          <p:cNvSpPr/>
          <p:nvPr/>
        </p:nvSpPr>
        <p:spPr>
          <a:xfrm rot="5400000">
            <a:off x="9240051" y="3520595"/>
            <a:ext cx="545863" cy="545863"/>
          </a:xfrm>
          <a:prstGeom prst="arc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07" name="Straight Connector 406"/>
          <p:cNvCxnSpPr/>
          <p:nvPr/>
        </p:nvCxnSpPr>
        <p:spPr>
          <a:xfrm>
            <a:off x="7916586" y="4276525"/>
            <a:ext cx="905509" cy="0"/>
          </a:xfrm>
          <a:prstGeom prst="line">
            <a:avLst/>
          </a:prstGeom>
          <a:noFill/>
          <a:ln w="11430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13" name="Straight Connector 512"/>
          <p:cNvCxnSpPr/>
          <p:nvPr/>
        </p:nvCxnSpPr>
        <p:spPr>
          <a:xfrm>
            <a:off x="8811073" y="4183504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>
            <a:off x="7910136" y="4276525"/>
            <a:ext cx="3093585" cy="0"/>
          </a:xfrm>
          <a:prstGeom prst="line">
            <a:avLst/>
          </a:prstGeom>
          <a:noFill/>
          <a:ln w="635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13" name="Rectangle 412"/>
          <p:cNvSpPr/>
          <p:nvPr/>
        </p:nvSpPr>
        <p:spPr>
          <a:xfrm>
            <a:off x="8935484" y="4059816"/>
            <a:ext cx="453088" cy="2611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14" name="Straight Connector 413"/>
          <p:cNvCxnSpPr>
            <a:endCxn id="418" idx="2"/>
          </p:cNvCxnSpPr>
          <p:nvPr/>
        </p:nvCxnSpPr>
        <p:spPr>
          <a:xfrm>
            <a:off x="8935485" y="4063093"/>
            <a:ext cx="576071" cy="3363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18" name="Arc 417"/>
          <p:cNvSpPr/>
          <p:nvPr/>
        </p:nvSpPr>
        <p:spPr>
          <a:xfrm rot="5400000">
            <a:off x="9238625" y="3520595"/>
            <a:ext cx="545863" cy="545863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20" name="Rectangle 419"/>
          <p:cNvSpPr/>
          <p:nvPr/>
        </p:nvSpPr>
        <p:spPr>
          <a:xfrm>
            <a:off x="9702171" y="3505101"/>
            <a:ext cx="170216" cy="29982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22" name="Straight Arrow Connector 421"/>
          <p:cNvCxnSpPr/>
          <p:nvPr/>
        </p:nvCxnSpPr>
        <p:spPr>
          <a:xfrm flipH="1" flipV="1">
            <a:off x="9764272" y="3147879"/>
            <a:ext cx="3" cy="655363"/>
          </a:xfrm>
          <a:prstGeom prst="straightConnector1">
            <a:avLst/>
          </a:prstGeom>
          <a:ln w="12700">
            <a:solidFill>
              <a:schemeClr val="bg2">
                <a:lumMod val="20000"/>
                <a:lumOff val="80000"/>
              </a:schemeClr>
            </a:solidFill>
            <a:headEnd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31" name="Group 430"/>
          <p:cNvGrpSpPr/>
          <p:nvPr/>
        </p:nvGrpSpPr>
        <p:grpSpPr>
          <a:xfrm>
            <a:off x="9726397" y="3355373"/>
            <a:ext cx="69100" cy="66241"/>
            <a:chOff x="7156926" y="343515"/>
            <a:chExt cx="85539" cy="153801"/>
          </a:xfrm>
        </p:grpSpPr>
        <p:sp>
          <p:nvSpPr>
            <p:cNvPr id="429" name="Isosceles Triangle 428"/>
            <p:cNvSpPr/>
            <p:nvPr/>
          </p:nvSpPr>
          <p:spPr>
            <a:xfrm>
              <a:off x="7156926" y="419793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30" name="Isosceles Triangle 429"/>
            <p:cNvSpPr/>
            <p:nvPr/>
          </p:nvSpPr>
          <p:spPr>
            <a:xfrm rot="10800000">
              <a:off x="7156926" y="343515"/>
              <a:ext cx="85539" cy="77523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433" name="Freeform 432"/>
          <p:cNvSpPr/>
          <p:nvPr/>
        </p:nvSpPr>
        <p:spPr>
          <a:xfrm>
            <a:off x="8929524" y="4062791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34" name="Arc 433"/>
          <p:cNvSpPr/>
          <p:nvPr/>
        </p:nvSpPr>
        <p:spPr>
          <a:xfrm rot="5400000">
            <a:off x="9238625" y="3522701"/>
            <a:ext cx="545863" cy="545863"/>
          </a:xfrm>
          <a:prstGeom prst="arc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9445940" y="4042649"/>
            <a:ext cx="91635" cy="4797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49" name="Freeform 448"/>
          <p:cNvSpPr/>
          <p:nvPr/>
        </p:nvSpPr>
        <p:spPr>
          <a:xfrm>
            <a:off x="10550932" y="4053983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51" name="Rectangle 450"/>
          <p:cNvSpPr/>
          <p:nvPr/>
        </p:nvSpPr>
        <p:spPr>
          <a:xfrm>
            <a:off x="11067348" y="4033842"/>
            <a:ext cx="91635" cy="4797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57" name="Straight Connector 456"/>
          <p:cNvCxnSpPr>
            <a:stCxn id="455" idx="0"/>
          </p:cNvCxnSpPr>
          <p:nvPr/>
        </p:nvCxnSpPr>
        <p:spPr>
          <a:xfrm flipV="1">
            <a:off x="12001358" y="3214380"/>
            <a:ext cx="1" cy="396989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  <a:tailEnd type="triangle" w="sm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01" name="TextBox 500"/>
          <p:cNvSpPr txBox="1"/>
          <p:nvPr/>
        </p:nvSpPr>
        <p:spPr>
          <a:xfrm>
            <a:off x="9787419" y="3459159"/>
            <a:ext cx="545342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18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13 kA</a:t>
            </a:r>
          </a:p>
        </p:txBody>
      </p:sp>
      <p:sp>
        <p:nvSpPr>
          <p:cNvPr id="502" name="TextBox 501"/>
          <p:cNvSpPr txBox="1"/>
          <p:nvPr/>
        </p:nvSpPr>
        <p:spPr>
          <a:xfrm>
            <a:off x="11416903" y="3462344"/>
            <a:ext cx="545342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3 x 7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12 x 2 kA</a:t>
            </a:r>
          </a:p>
        </p:txBody>
      </p:sp>
      <p:sp>
        <p:nvSpPr>
          <p:cNvPr id="531" name="TextBox 530"/>
          <p:cNvSpPr txBox="1"/>
          <p:nvPr/>
        </p:nvSpPr>
        <p:spPr>
          <a:xfrm flipH="1">
            <a:off x="8699643" y="3770593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DFHx1</a:t>
            </a:r>
          </a:p>
        </p:txBody>
      </p:sp>
      <p:sp>
        <p:nvSpPr>
          <p:cNvPr id="533" name="TextBox 532"/>
          <p:cNvSpPr txBox="1"/>
          <p:nvPr/>
        </p:nvSpPr>
        <p:spPr>
          <a:xfrm flipH="1">
            <a:off x="10307791" y="3753605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>
                <a:solidFill>
                  <a:prstClr val="black"/>
                </a:solidFill>
                <a:latin typeface="Calibri" panose="020F0502020204030204"/>
              </a:rPr>
              <a:t>DFHx2</a:t>
            </a:r>
          </a:p>
        </p:txBody>
      </p:sp>
      <p:sp>
        <p:nvSpPr>
          <p:cNvPr id="465" name="Rectangle 464"/>
          <p:cNvSpPr/>
          <p:nvPr/>
        </p:nvSpPr>
        <p:spPr>
          <a:xfrm flipH="1">
            <a:off x="4547657" y="3914915"/>
            <a:ext cx="814047" cy="498275"/>
          </a:xfrm>
          <a:prstGeom prst="rect">
            <a:avLst/>
          </a:prstGeom>
          <a:solidFill>
            <a:srgbClr val="E8C7F5"/>
          </a:solidFill>
          <a:ln w="31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66" name="Arc 465"/>
          <p:cNvSpPr/>
          <p:nvPr/>
        </p:nvSpPr>
        <p:spPr>
          <a:xfrm rot="16200000" flipH="1">
            <a:off x="4253658" y="3410989"/>
            <a:ext cx="620452" cy="620451"/>
          </a:xfrm>
          <a:prstGeom prst="arc">
            <a:avLst/>
          </a:prstGeom>
          <a:noFill/>
          <a:ln w="76200">
            <a:solidFill>
              <a:srgbClr val="A365D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67" name="Rectangle 466"/>
          <p:cNvSpPr/>
          <p:nvPr/>
        </p:nvSpPr>
        <p:spPr>
          <a:xfrm flipH="1">
            <a:off x="4705293" y="4023893"/>
            <a:ext cx="515000" cy="2968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68" name="Straight Connector 467"/>
          <p:cNvCxnSpPr>
            <a:endCxn id="469" idx="2"/>
          </p:cNvCxnSpPr>
          <p:nvPr/>
        </p:nvCxnSpPr>
        <p:spPr>
          <a:xfrm flipH="1">
            <a:off x="4553012" y="4030659"/>
            <a:ext cx="654787" cy="3823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69" name="Arc 468"/>
          <p:cNvSpPr/>
          <p:nvPr/>
        </p:nvSpPr>
        <p:spPr>
          <a:xfrm rot="16200000" flipH="1">
            <a:off x="4242786" y="3414029"/>
            <a:ext cx="620452" cy="620451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70" name="Rectangle 469"/>
          <p:cNvSpPr/>
          <p:nvPr/>
        </p:nvSpPr>
        <p:spPr>
          <a:xfrm flipH="1">
            <a:off x="4155368" y="3393379"/>
            <a:ext cx="193475" cy="3407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71" name="Straight Arrow Connector 470"/>
          <p:cNvCxnSpPr/>
          <p:nvPr/>
        </p:nvCxnSpPr>
        <p:spPr>
          <a:xfrm flipV="1">
            <a:off x="4278253" y="2987343"/>
            <a:ext cx="3" cy="744916"/>
          </a:xfrm>
          <a:prstGeom prst="straightConnector1">
            <a:avLst/>
          </a:prstGeom>
          <a:ln w="12700">
            <a:solidFill>
              <a:schemeClr val="bg2">
                <a:lumMod val="20000"/>
                <a:lumOff val="80000"/>
              </a:schemeClr>
            </a:solidFill>
            <a:headEnd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6" name="Isosceles Triangle 495"/>
          <p:cNvSpPr/>
          <p:nvPr/>
        </p:nvSpPr>
        <p:spPr>
          <a:xfrm flipH="1">
            <a:off x="4242766" y="3260533"/>
            <a:ext cx="78541" cy="3795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97" name="Isosceles Triangle 496"/>
          <p:cNvSpPr/>
          <p:nvPr/>
        </p:nvSpPr>
        <p:spPr>
          <a:xfrm rot="10800000" flipH="1">
            <a:off x="4242766" y="3223191"/>
            <a:ext cx="78541" cy="37951"/>
          </a:xfrm>
          <a:prstGeom prst="triangl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73" name="Arc 472"/>
          <p:cNvSpPr/>
          <p:nvPr/>
        </p:nvSpPr>
        <p:spPr>
          <a:xfrm rot="16200000" flipH="1">
            <a:off x="4239802" y="3413383"/>
            <a:ext cx="620452" cy="620451"/>
          </a:xfrm>
          <a:prstGeom prst="arc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74" name="Straight Connector 473"/>
          <p:cNvCxnSpPr/>
          <p:nvPr/>
        </p:nvCxnSpPr>
        <p:spPr>
          <a:xfrm flipH="1">
            <a:off x="5361703" y="4280225"/>
            <a:ext cx="1029240" cy="0"/>
          </a:xfrm>
          <a:prstGeom prst="line">
            <a:avLst/>
          </a:prstGeom>
          <a:noFill/>
          <a:ln w="114300">
            <a:solidFill>
              <a:srgbClr val="A365D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370355" y="4186611"/>
            <a:ext cx="0" cy="18722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8" name="Straight Connector 477"/>
          <p:cNvCxnSpPr/>
          <p:nvPr/>
        </p:nvCxnSpPr>
        <p:spPr>
          <a:xfrm flipH="1">
            <a:off x="4712410" y="4277119"/>
            <a:ext cx="1678533" cy="0"/>
          </a:xfrm>
          <a:prstGeom prst="line">
            <a:avLst/>
          </a:prstGeom>
          <a:noFill/>
          <a:ln w="635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89" name="Freeform 488"/>
          <p:cNvSpPr/>
          <p:nvPr/>
        </p:nvSpPr>
        <p:spPr>
          <a:xfrm flipH="1">
            <a:off x="4540793" y="4027274"/>
            <a:ext cx="686272" cy="243137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90" name="Rectangle 489"/>
          <p:cNvSpPr/>
          <p:nvPr/>
        </p:nvSpPr>
        <p:spPr>
          <a:xfrm flipH="1">
            <a:off x="4535930" y="4004380"/>
            <a:ext cx="104156" cy="5453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91" name="Arc 490"/>
          <p:cNvSpPr/>
          <p:nvPr/>
        </p:nvSpPr>
        <p:spPr>
          <a:xfrm rot="16200000" flipH="1">
            <a:off x="3578450" y="2771242"/>
            <a:ext cx="1505877" cy="1505876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92" name="Straight Connector 491"/>
          <p:cNvCxnSpPr>
            <a:stCxn id="491" idx="0"/>
          </p:cNvCxnSpPr>
          <p:nvPr/>
        </p:nvCxnSpPr>
        <p:spPr>
          <a:xfrm flipH="1" flipV="1">
            <a:off x="3578449" y="3072943"/>
            <a:ext cx="1" cy="451237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  <a:tailEnd type="triangle" w="sm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03" name="TextBox 502"/>
          <p:cNvSpPr txBox="1"/>
          <p:nvPr/>
        </p:nvSpPr>
        <p:spPr>
          <a:xfrm>
            <a:off x="4255537" y="3356434"/>
            <a:ext cx="569387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13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8 x 0.6 kA</a:t>
            </a:r>
          </a:p>
        </p:txBody>
      </p:sp>
      <p:sp>
        <p:nvSpPr>
          <p:cNvPr id="534" name="TextBox 533"/>
          <p:cNvSpPr txBox="1"/>
          <p:nvPr/>
        </p:nvSpPr>
        <p:spPr>
          <a:xfrm flipH="1">
            <a:off x="4800908" y="3697343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b="1" dirty="0" err="1">
                <a:solidFill>
                  <a:prstClr val="black"/>
                </a:solidFill>
                <a:latin typeface="Calibri" panose="020F0502020204030204"/>
              </a:rPr>
              <a:t>DFHm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6" name="TextBox 535"/>
          <p:cNvSpPr txBox="1"/>
          <p:nvPr/>
        </p:nvSpPr>
        <p:spPr>
          <a:xfrm flipH="1">
            <a:off x="3670260" y="371293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HTS</a:t>
            </a:r>
          </a:p>
        </p:txBody>
      </p:sp>
      <p:cxnSp>
        <p:nvCxnSpPr>
          <p:cNvPr id="537" name="Straight Connector 536"/>
          <p:cNvCxnSpPr/>
          <p:nvPr/>
        </p:nvCxnSpPr>
        <p:spPr>
          <a:xfrm>
            <a:off x="4051097" y="3886470"/>
            <a:ext cx="258697" cy="36469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2" name="TextBox 541"/>
          <p:cNvSpPr txBox="1"/>
          <p:nvPr/>
        </p:nvSpPr>
        <p:spPr>
          <a:xfrm flipH="1">
            <a:off x="4995309" y="4393208"/>
            <a:ext cx="412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MgB</a:t>
            </a:r>
            <a:r>
              <a:rPr lang="en-GB" sz="800" baseline="-250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2</a:t>
            </a:r>
            <a:endParaRPr lang="en-GB" sz="80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543" name="Straight Connector 542"/>
          <p:cNvCxnSpPr>
            <a:stCxn id="542" idx="0"/>
            <a:endCxn id="489" idx="0"/>
          </p:cNvCxnSpPr>
          <p:nvPr/>
        </p:nvCxnSpPr>
        <p:spPr>
          <a:xfrm flipH="1" flipV="1">
            <a:off x="5227065" y="4270411"/>
            <a:ext cx="52264" cy="12279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4" name="Freeform 343"/>
          <p:cNvSpPr/>
          <p:nvPr/>
        </p:nvSpPr>
        <p:spPr>
          <a:xfrm>
            <a:off x="6379217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7" name="Freeform 346"/>
          <p:cNvSpPr/>
          <p:nvPr/>
        </p:nvSpPr>
        <p:spPr>
          <a:xfrm>
            <a:off x="6383881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264" name="Group 263"/>
          <p:cNvGrpSpPr>
            <a:grpSpLocks noChangeAspect="1"/>
          </p:cNvGrpSpPr>
          <p:nvPr/>
        </p:nvGrpSpPr>
        <p:grpSpPr>
          <a:xfrm>
            <a:off x="4688948" y="3748545"/>
            <a:ext cx="145069" cy="257457"/>
            <a:chOff x="5403127" y="2257492"/>
            <a:chExt cx="306029" cy="543137"/>
          </a:xfrm>
        </p:grpSpPr>
        <p:grpSp>
          <p:nvGrpSpPr>
            <p:cNvPr id="265" name="Group 264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72" name="Straight Connector 271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3" name="Straight Connector 272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74" name="Freeform 273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275" name="Straight Connector 274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69" name="Straight Connector 268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" name="Group 275"/>
          <p:cNvGrpSpPr>
            <a:grpSpLocks noChangeAspect="1"/>
          </p:cNvGrpSpPr>
          <p:nvPr/>
        </p:nvGrpSpPr>
        <p:grpSpPr>
          <a:xfrm>
            <a:off x="5727745" y="3949510"/>
            <a:ext cx="237768" cy="257457"/>
            <a:chOff x="5398345" y="2257492"/>
            <a:chExt cx="501582" cy="543137"/>
          </a:xfrm>
        </p:grpSpPr>
        <p:grpSp>
          <p:nvGrpSpPr>
            <p:cNvPr id="277" name="Group 276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96" name="Straight Connector 29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8" name="Straight Connector 297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00" name="Freeform 299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301" name="Straight Connector 300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78" name="Group 277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279" name="Group 278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281" name="Straight Connector 280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2" name="Oval 281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283" name="Straight Connector 282"/>
                <p:cNvCxnSpPr>
                  <a:stCxn id="282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0" name="Straight Connector 279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2" name="Group 301"/>
          <p:cNvGrpSpPr>
            <a:grpSpLocks noChangeAspect="1"/>
          </p:cNvGrpSpPr>
          <p:nvPr/>
        </p:nvGrpSpPr>
        <p:grpSpPr>
          <a:xfrm>
            <a:off x="3422959" y="5346046"/>
            <a:ext cx="237768" cy="257457"/>
            <a:chOff x="5398345" y="2257492"/>
            <a:chExt cx="501582" cy="543137"/>
          </a:xfrm>
        </p:grpSpPr>
        <p:grpSp>
          <p:nvGrpSpPr>
            <p:cNvPr id="303" name="Group 302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34" name="Straight Connector 333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5" name="Straight Connector 334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68" name="Freeform 36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372" name="Straight Connector 37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07" name="Group 306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08" name="Group 307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311" name="Straight Connector 310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7" name="Oval 316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328" name="Straight Connector 327"/>
                <p:cNvCxnSpPr>
                  <a:stCxn id="317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0" name="Straight Connector 309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7" name="Group 376"/>
          <p:cNvGrpSpPr>
            <a:grpSpLocks noChangeAspect="1"/>
          </p:cNvGrpSpPr>
          <p:nvPr/>
        </p:nvGrpSpPr>
        <p:grpSpPr>
          <a:xfrm>
            <a:off x="2281459" y="5355122"/>
            <a:ext cx="237768" cy="257457"/>
            <a:chOff x="5398345" y="2257492"/>
            <a:chExt cx="501582" cy="543137"/>
          </a:xfrm>
        </p:grpSpPr>
        <p:grpSp>
          <p:nvGrpSpPr>
            <p:cNvPr id="379" name="Group 378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05" name="Straight Connector 404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6" name="Straight Connector 405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08" name="Freeform 40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11" name="Straight Connector 410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85" name="Group 384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86" name="Group 385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02" name="Straight Connector 401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3" name="Oval 402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04" name="Straight Connector 403"/>
                <p:cNvCxnSpPr>
                  <a:stCxn id="403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7" name="Straight Connector 386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2" name="Group 411"/>
          <p:cNvGrpSpPr>
            <a:grpSpLocks noChangeAspect="1"/>
          </p:cNvGrpSpPr>
          <p:nvPr/>
        </p:nvGrpSpPr>
        <p:grpSpPr>
          <a:xfrm>
            <a:off x="10397321" y="5457340"/>
            <a:ext cx="237768" cy="257457"/>
            <a:chOff x="5398345" y="2257492"/>
            <a:chExt cx="501582" cy="543137"/>
          </a:xfrm>
        </p:grpSpPr>
        <p:grpSp>
          <p:nvGrpSpPr>
            <p:cNvPr id="415" name="Group 414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26" name="Straight Connector 42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7" name="Straight Connector 426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28" name="Freeform 42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32" name="Straight Connector 43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16" name="Group 415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419" name="Group 418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23" name="Straight Connector 422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4" name="Oval 423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25" name="Straight Connector 424"/>
                <p:cNvCxnSpPr>
                  <a:stCxn id="424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1" name="Straight Connector 420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5" name="Group 434"/>
          <p:cNvGrpSpPr>
            <a:grpSpLocks noChangeAspect="1"/>
          </p:cNvGrpSpPr>
          <p:nvPr/>
        </p:nvGrpSpPr>
        <p:grpSpPr>
          <a:xfrm>
            <a:off x="8140784" y="5658294"/>
            <a:ext cx="237768" cy="257457"/>
            <a:chOff x="5398345" y="2257492"/>
            <a:chExt cx="501582" cy="543137"/>
          </a:xfrm>
        </p:grpSpPr>
        <p:grpSp>
          <p:nvGrpSpPr>
            <p:cNvPr id="436" name="Group 435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61" name="Straight Connector 460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2" name="Straight Connector 461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64" name="Freeform 463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75" name="Straight Connector 474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52" name="Group 451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453" name="Group 452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56" name="Straight Connector 455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8" name="Oval 457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59" name="Straight Connector 458"/>
                <p:cNvCxnSpPr>
                  <a:stCxn id="458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4" name="Straight Connector 453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6" name="Group 475"/>
          <p:cNvGrpSpPr>
            <a:grpSpLocks noChangeAspect="1"/>
          </p:cNvGrpSpPr>
          <p:nvPr/>
        </p:nvGrpSpPr>
        <p:grpSpPr>
          <a:xfrm>
            <a:off x="8332805" y="3930993"/>
            <a:ext cx="237768" cy="257457"/>
            <a:chOff x="5398345" y="2257492"/>
            <a:chExt cx="501582" cy="543137"/>
          </a:xfrm>
        </p:grpSpPr>
        <p:grpSp>
          <p:nvGrpSpPr>
            <p:cNvPr id="477" name="Group 476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86" name="Straight Connector 48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88" name="Freeform 48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494" name="Straight Connector 493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79" name="Group 478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480" name="Group 479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482" name="Straight Connector 481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3" name="Oval 482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484" name="Straight Connector 483"/>
                <p:cNvCxnSpPr>
                  <a:stCxn id="483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1" name="Straight Connector 480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5" name="Group 494"/>
          <p:cNvGrpSpPr>
            <a:grpSpLocks noChangeAspect="1"/>
          </p:cNvGrpSpPr>
          <p:nvPr/>
        </p:nvGrpSpPr>
        <p:grpSpPr>
          <a:xfrm>
            <a:off x="9298493" y="3702065"/>
            <a:ext cx="237768" cy="257457"/>
            <a:chOff x="5398345" y="2257492"/>
            <a:chExt cx="501582" cy="543137"/>
          </a:xfrm>
        </p:grpSpPr>
        <p:grpSp>
          <p:nvGrpSpPr>
            <p:cNvPr id="498" name="Group 49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09" name="Straight Connector 508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0" name="Straight Connector 509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11" name="Freeform 510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12" name="Straight Connector 51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99" name="Group 498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504" name="Group 503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506" name="Straight Connector 505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7" name="Oval 506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 defTabSz="609585"/>
                  <a:r>
                    <a:rPr lang="en-GB" sz="533" dirty="0">
                      <a:solidFill>
                        <a:srgbClr val="C00000"/>
                      </a:solidFill>
                      <a:latin typeface="Arial"/>
                    </a:rPr>
                    <a:t>PT</a:t>
                  </a:r>
                </a:p>
              </p:txBody>
            </p:sp>
            <p:cxnSp>
              <p:nvCxnSpPr>
                <p:cNvPr id="508" name="Straight Connector 507"/>
                <p:cNvCxnSpPr>
                  <a:stCxn id="507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ln w="635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5" name="Straight Connector 504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ln w="63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85" name="Straight Connector 484"/>
          <p:cNvCxnSpPr/>
          <p:nvPr/>
        </p:nvCxnSpPr>
        <p:spPr>
          <a:xfrm flipH="1">
            <a:off x="5220294" y="4280225"/>
            <a:ext cx="1170649" cy="0"/>
          </a:xfrm>
          <a:prstGeom prst="line">
            <a:avLst/>
          </a:pr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10" name="Straight Connector 409"/>
          <p:cNvCxnSpPr/>
          <p:nvPr/>
        </p:nvCxnSpPr>
        <p:spPr>
          <a:xfrm>
            <a:off x="7910135" y="4276525"/>
            <a:ext cx="2721669" cy="0"/>
          </a:xfrm>
          <a:prstGeom prst="line">
            <a:avLst/>
          </a:prstGeom>
          <a:noFill/>
          <a:ln w="12700">
            <a:solidFill>
              <a:srgbClr val="0066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2" name="Arc 11"/>
          <p:cNvSpPr/>
          <p:nvPr/>
        </p:nvSpPr>
        <p:spPr>
          <a:xfrm rot="18900000">
            <a:off x="2518543" y="5397944"/>
            <a:ext cx="316067" cy="316067"/>
          </a:xfrm>
          <a:prstGeom prst="arc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517" name="Arc 516"/>
          <p:cNvSpPr/>
          <p:nvPr/>
        </p:nvSpPr>
        <p:spPr>
          <a:xfrm rot="18900000">
            <a:off x="9738151" y="5424605"/>
            <a:ext cx="316067" cy="316067"/>
          </a:xfrm>
          <a:prstGeom prst="arc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6" name="TextBox 245"/>
          <p:cNvSpPr txBox="1"/>
          <p:nvPr/>
        </p:nvSpPr>
        <p:spPr>
          <a:xfrm flipH="1">
            <a:off x="7513052" y="5152487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LHC tunnel</a:t>
            </a:r>
          </a:p>
        </p:txBody>
      </p:sp>
      <p:sp>
        <p:nvSpPr>
          <p:cNvPr id="518" name="TextBox 517"/>
          <p:cNvSpPr txBox="1"/>
          <p:nvPr/>
        </p:nvSpPr>
        <p:spPr>
          <a:xfrm flipH="1">
            <a:off x="7518406" y="4511276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UR: Service tunnel</a:t>
            </a:r>
          </a:p>
        </p:txBody>
      </p:sp>
      <p:cxnSp>
        <p:nvCxnSpPr>
          <p:cNvPr id="521" name="Straight Connector 520"/>
          <p:cNvCxnSpPr/>
          <p:nvPr/>
        </p:nvCxnSpPr>
        <p:spPr>
          <a:xfrm>
            <a:off x="4321307" y="4267891"/>
            <a:ext cx="242576" cy="0"/>
          </a:xfrm>
          <a:prstGeom prst="line">
            <a:avLst/>
          </a:prstGeom>
          <a:noFill/>
          <a:ln w="88900">
            <a:solidFill>
              <a:srgbClr val="DAC1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93" name="Straight Connector 492"/>
          <p:cNvCxnSpPr/>
          <p:nvPr/>
        </p:nvCxnSpPr>
        <p:spPr>
          <a:xfrm>
            <a:off x="4321568" y="4277223"/>
            <a:ext cx="552541" cy="0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39" name="Straight Connector 538"/>
          <p:cNvCxnSpPr>
            <a:stCxn id="538" idx="2"/>
          </p:cNvCxnSpPr>
          <p:nvPr/>
        </p:nvCxnSpPr>
        <p:spPr>
          <a:xfrm flipH="1">
            <a:off x="11113165" y="4267607"/>
            <a:ext cx="230144" cy="0"/>
          </a:xfrm>
          <a:prstGeom prst="line">
            <a:avLst/>
          </a:prstGeom>
          <a:noFill/>
          <a:ln w="889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60" name="Straight Connector 459"/>
          <p:cNvCxnSpPr>
            <a:stCxn id="455" idx="2"/>
          </p:cNvCxnSpPr>
          <p:nvPr/>
        </p:nvCxnSpPr>
        <p:spPr>
          <a:xfrm flipH="1">
            <a:off x="10852819" y="4273792"/>
            <a:ext cx="486116" cy="0"/>
          </a:xfrm>
          <a:prstGeom prst="line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55" name="Arc 454"/>
          <p:cNvSpPr/>
          <p:nvPr/>
        </p:nvSpPr>
        <p:spPr>
          <a:xfrm rot="5400000">
            <a:off x="10676514" y="2948949"/>
            <a:ext cx="1324844" cy="1324844"/>
          </a:xfrm>
          <a:prstGeom prst="arc">
            <a:avLst/>
          </a:prstGeom>
          <a:noFill/>
          <a:ln w="38100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1" name="Group 540"/>
          <p:cNvGrpSpPr>
            <a:grpSpLocks noChangeAspect="1"/>
          </p:cNvGrpSpPr>
          <p:nvPr/>
        </p:nvGrpSpPr>
        <p:grpSpPr>
          <a:xfrm>
            <a:off x="2862864" y="5435393"/>
            <a:ext cx="145069" cy="257457"/>
            <a:chOff x="5403127" y="2257492"/>
            <a:chExt cx="306029" cy="543137"/>
          </a:xfrm>
        </p:grpSpPr>
        <p:grpSp>
          <p:nvGrpSpPr>
            <p:cNvPr id="544" name="Group 543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46" name="Straight Connector 545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47" name="Straight Connector 546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48" name="Freeform 547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49" name="Straight Connector 548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45" name="Straight Connector 544"/>
            <p:cNvCxnSpPr/>
            <p:nvPr/>
          </p:nvCxnSpPr>
          <p:spPr>
            <a:xfrm flipV="1">
              <a:off x="555568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0" name="Group 549"/>
          <p:cNvGrpSpPr>
            <a:grpSpLocks noChangeAspect="1"/>
          </p:cNvGrpSpPr>
          <p:nvPr/>
        </p:nvGrpSpPr>
        <p:grpSpPr>
          <a:xfrm>
            <a:off x="9094982" y="3783272"/>
            <a:ext cx="145069" cy="257457"/>
            <a:chOff x="5403127" y="2257492"/>
            <a:chExt cx="306029" cy="543137"/>
          </a:xfrm>
        </p:grpSpPr>
        <p:grpSp>
          <p:nvGrpSpPr>
            <p:cNvPr id="551" name="Group 550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53" name="Straight Connector 552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54" name="Straight Connector 553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55" name="Freeform 554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56" name="Straight Connector 555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52" name="Straight Connector 551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7" name="Group 556"/>
          <p:cNvGrpSpPr>
            <a:grpSpLocks noChangeAspect="1"/>
          </p:cNvGrpSpPr>
          <p:nvPr/>
        </p:nvGrpSpPr>
        <p:grpSpPr>
          <a:xfrm>
            <a:off x="9236054" y="5620893"/>
            <a:ext cx="145069" cy="257457"/>
            <a:chOff x="5403127" y="2257492"/>
            <a:chExt cx="306029" cy="543137"/>
          </a:xfrm>
        </p:grpSpPr>
        <p:grpSp>
          <p:nvGrpSpPr>
            <p:cNvPr id="558" name="Group 55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560" name="Straight Connector 559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61" name="Straight Connector 560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62" name="Freeform 561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533" kern="0">
                  <a:solidFill>
                    <a:srgbClr val="C00000"/>
                  </a:solidFill>
                  <a:latin typeface="Arial"/>
                </a:endParaRPr>
              </a:p>
            </p:txBody>
          </p:sp>
          <p:cxnSp>
            <p:nvCxnSpPr>
              <p:cNvPr id="563" name="Straight Connector 562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59" name="Straight Connector 558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624183" y="-4320"/>
            <a:ext cx="6550933" cy="2541771"/>
            <a:chOff x="4244251" y="1673534"/>
            <a:chExt cx="4913200" cy="1906328"/>
          </a:xfrm>
        </p:grpSpPr>
        <p:pic>
          <p:nvPicPr>
            <p:cNvPr id="564" name="Picture 56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90" b="13436"/>
            <a:stretch/>
          </p:blipFill>
          <p:spPr>
            <a:xfrm>
              <a:off x="4294886" y="1673534"/>
              <a:ext cx="4862565" cy="1906328"/>
            </a:xfrm>
            <a:prstGeom prst="rect">
              <a:avLst/>
            </a:prstGeom>
          </p:spPr>
        </p:pic>
        <p:grpSp>
          <p:nvGrpSpPr>
            <p:cNvPr id="565" name="Group 564"/>
            <p:cNvGrpSpPr/>
            <p:nvPr/>
          </p:nvGrpSpPr>
          <p:grpSpPr>
            <a:xfrm>
              <a:off x="6147573" y="2623618"/>
              <a:ext cx="2034665" cy="542852"/>
              <a:chOff x="4887668" y="3787163"/>
              <a:chExt cx="2877263" cy="767659"/>
            </a:xfrm>
          </p:grpSpPr>
          <p:sp>
            <p:nvSpPr>
              <p:cNvPr id="566" name="TextBox 565"/>
              <p:cNvSpPr txBox="1"/>
              <p:nvPr/>
            </p:nvSpPr>
            <p:spPr>
              <a:xfrm rot="21022299">
                <a:off x="4887668" y="4326324"/>
                <a:ext cx="33526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D1</a:t>
                </a:r>
              </a:p>
            </p:txBody>
          </p:sp>
          <p:sp>
            <p:nvSpPr>
              <p:cNvPr id="567" name="TextBox 566"/>
              <p:cNvSpPr txBox="1"/>
              <p:nvPr/>
            </p:nvSpPr>
            <p:spPr>
              <a:xfrm rot="20947841">
                <a:off x="5298722" y="4232463"/>
                <a:ext cx="34716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CP</a:t>
                </a: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 rot="20988596">
                <a:off x="5863019" y="4109601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Q3</a:t>
                </a: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 rot="20956418">
                <a:off x="6401853" y="3997409"/>
                <a:ext cx="408372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Q2b</a:t>
                </a:r>
              </a:p>
            </p:txBody>
          </p:sp>
          <p:sp>
            <p:nvSpPr>
              <p:cNvPr id="570" name="TextBox 569"/>
              <p:cNvSpPr txBox="1"/>
              <p:nvPr/>
            </p:nvSpPr>
            <p:spPr>
              <a:xfrm rot="20821435">
                <a:off x="6892664" y="3891881"/>
                <a:ext cx="4032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Q2a</a:t>
                </a:r>
              </a:p>
            </p:txBody>
          </p:sp>
          <p:sp>
            <p:nvSpPr>
              <p:cNvPr id="571" name="TextBox 570"/>
              <p:cNvSpPr txBox="1"/>
              <p:nvPr/>
            </p:nvSpPr>
            <p:spPr>
              <a:xfrm rot="21053899">
                <a:off x="7422865" y="3787163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Q1</a:t>
                </a:r>
              </a:p>
            </p:txBody>
          </p:sp>
        </p:grpSp>
        <p:sp>
          <p:nvSpPr>
            <p:cNvPr id="572" name="TextBox 571"/>
            <p:cNvSpPr txBox="1"/>
            <p:nvPr/>
          </p:nvSpPr>
          <p:spPr>
            <a:xfrm rot="21053899">
              <a:off x="8500532" y="2569794"/>
              <a:ext cx="211838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/>
                  </a:solidFill>
                  <a:latin typeface="Arial"/>
                </a:rPr>
                <a:t>IP</a:t>
              </a:r>
            </a:p>
          </p:txBody>
        </p:sp>
        <p:grpSp>
          <p:nvGrpSpPr>
            <p:cNvPr id="573" name="Group 572"/>
            <p:cNvGrpSpPr/>
            <p:nvPr/>
          </p:nvGrpSpPr>
          <p:grpSpPr>
            <a:xfrm>
              <a:off x="5142656" y="1836893"/>
              <a:ext cx="2585592" cy="1473988"/>
              <a:chOff x="3466593" y="2674639"/>
              <a:chExt cx="3656340" cy="2084398"/>
            </a:xfrm>
          </p:grpSpPr>
          <p:sp>
            <p:nvSpPr>
              <p:cNvPr id="574" name="TextBox 573"/>
              <p:cNvSpPr txBox="1"/>
              <p:nvPr/>
            </p:nvSpPr>
            <p:spPr>
              <a:xfrm rot="21142821">
                <a:off x="5507098" y="3064178"/>
                <a:ext cx="1615835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Power converters</a:t>
                </a:r>
              </a:p>
            </p:txBody>
          </p:sp>
          <p:sp>
            <p:nvSpPr>
              <p:cNvPr id="575" name="TextBox 574"/>
              <p:cNvSpPr txBox="1"/>
              <p:nvPr/>
            </p:nvSpPr>
            <p:spPr>
              <a:xfrm rot="2278656">
                <a:off x="3466593" y="3553553"/>
                <a:ext cx="1308147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DSHx</a:t>
                </a:r>
                <a:endParaRPr lang="en-GB" sz="800" dirty="0">
                  <a:solidFill>
                    <a:srgbClr val="FB963C">
                      <a:lumMod val="75000"/>
                    </a:srgbClr>
                  </a:solidFill>
                  <a:latin typeface="Arial"/>
                </a:endParaRPr>
              </a:p>
            </p:txBody>
          </p:sp>
          <p:sp>
            <p:nvSpPr>
              <p:cNvPr id="576" name="TextBox 575"/>
              <p:cNvSpPr txBox="1"/>
              <p:nvPr/>
            </p:nvSpPr>
            <p:spPr>
              <a:xfrm rot="21187361">
                <a:off x="5283284" y="276305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DFHx1</a:t>
                </a:r>
              </a:p>
            </p:txBody>
          </p:sp>
          <p:sp>
            <p:nvSpPr>
              <p:cNvPr id="577" name="Rounded Rectangle 576"/>
              <p:cNvSpPr/>
              <p:nvPr/>
            </p:nvSpPr>
            <p:spPr>
              <a:xfrm rot="20880900">
                <a:off x="4626467" y="4632294"/>
                <a:ext cx="198659" cy="126743"/>
              </a:xfrm>
              <a:prstGeom prst="roundRect">
                <a:avLst/>
              </a:prstGeom>
              <a:solidFill>
                <a:srgbClr val="FFC000"/>
              </a:solidFill>
              <a:ln w="63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578" name="Freeform 577"/>
              <p:cNvSpPr/>
              <p:nvPr/>
            </p:nvSpPr>
            <p:spPr>
              <a:xfrm>
                <a:off x="5441911" y="3009193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79" name="TextBox 578"/>
              <p:cNvSpPr txBox="1"/>
              <p:nvPr/>
            </p:nvSpPr>
            <p:spPr>
              <a:xfrm rot="20952288">
                <a:off x="4443429" y="4388931"/>
                <a:ext cx="454798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DFX</a:t>
                </a:r>
              </a:p>
            </p:txBody>
          </p:sp>
          <p:sp>
            <p:nvSpPr>
              <p:cNvPr id="580" name="Freeform 579"/>
              <p:cNvSpPr/>
              <p:nvPr/>
            </p:nvSpPr>
            <p:spPr>
              <a:xfrm>
                <a:off x="5786978" y="2931790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1" name="Freeform 580"/>
              <p:cNvSpPr/>
              <p:nvPr/>
            </p:nvSpPr>
            <p:spPr>
              <a:xfrm>
                <a:off x="6435977" y="285978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2" name="TextBox 581"/>
              <p:cNvSpPr txBox="1"/>
              <p:nvPr/>
            </p:nvSpPr>
            <p:spPr>
              <a:xfrm rot="21187361">
                <a:off x="5977774" y="267463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DFHx2</a:t>
                </a:r>
              </a:p>
            </p:txBody>
          </p:sp>
          <p:sp>
            <p:nvSpPr>
              <p:cNvPr id="583" name="Freeform 582"/>
              <p:cNvSpPr/>
              <p:nvPr/>
            </p:nvSpPr>
            <p:spPr>
              <a:xfrm>
                <a:off x="6109650" y="292377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584" name="Group 583"/>
              <p:cNvGrpSpPr/>
              <p:nvPr/>
            </p:nvGrpSpPr>
            <p:grpSpPr>
              <a:xfrm>
                <a:off x="3468133" y="3070556"/>
                <a:ext cx="2641517" cy="1681638"/>
                <a:chOff x="3468133" y="3070556"/>
                <a:chExt cx="2641517" cy="1681638"/>
              </a:xfrm>
            </p:grpSpPr>
            <p:sp>
              <p:nvSpPr>
                <p:cNvPr id="587" name="Freeform 586"/>
                <p:cNvSpPr/>
                <p:nvPr/>
              </p:nvSpPr>
              <p:spPr>
                <a:xfrm>
                  <a:off x="3468133" y="3070556"/>
                  <a:ext cx="1964927" cy="1681638"/>
                </a:xfrm>
                <a:custGeom>
                  <a:avLst/>
                  <a:gdLst>
                    <a:gd name="connsiteX0" fmla="*/ 1964927 w 1964927"/>
                    <a:gd name="connsiteY0" fmla="*/ 76504 h 1681638"/>
                    <a:gd name="connsiteX1" fmla="*/ 1865867 w 1964927"/>
                    <a:gd name="connsiteY1" fmla="*/ 61264 h 1681638"/>
                    <a:gd name="connsiteX2" fmla="*/ 1782047 w 1964927"/>
                    <a:gd name="connsiteY2" fmla="*/ 304 h 1681638"/>
                    <a:gd name="connsiteX3" fmla="*/ 1507727 w 1964927"/>
                    <a:gd name="connsiteY3" fmla="*/ 38404 h 1681638"/>
                    <a:gd name="connsiteX4" fmla="*/ 1195307 w 1964927"/>
                    <a:gd name="connsiteY4" fmla="*/ 53644 h 1681638"/>
                    <a:gd name="connsiteX5" fmla="*/ 745727 w 1964927"/>
                    <a:gd name="connsiteY5" fmla="*/ 122224 h 1681638"/>
                    <a:gd name="connsiteX6" fmla="*/ 341867 w 1964927"/>
                    <a:gd name="connsiteY6" fmla="*/ 145084 h 1681638"/>
                    <a:gd name="connsiteX7" fmla="*/ 44687 w 1964927"/>
                    <a:gd name="connsiteY7" fmla="*/ 190804 h 1681638"/>
                    <a:gd name="connsiteX8" fmla="*/ 6587 w 1964927"/>
                    <a:gd name="connsiteY8" fmla="*/ 259384 h 1681638"/>
                    <a:gd name="connsiteX9" fmla="*/ 98027 w 1964927"/>
                    <a:gd name="connsiteY9" fmla="*/ 327964 h 1681638"/>
                    <a:gd name="connsiteX10" fmla="*/ 151367 w 1964927"/>
                    <a:gd name="connsiteY10" fmla="*/ 449884 h 1681638"/>
                    <a:gd name="connsiteX11" fmla="*/ 296147 w 1964927"/>
                    <a:gd name="connsiteY11" fmla="*/ 503224 h 1681638"/>
                    <a:gd name="connsiteX12" fmla="*/ 395207 w 1964927"/>
                    <a:gd name="connsiteY12" fmla="*/ 670864 h 1681638"/>
                    <a:gd name="connsiteX13" fmla="*/ 593327 w 1964927"/>
                    <a:gd name="connsiteY13" fmla="*/ 686104 h 1681638"/>
                    <a:gd name="connsiteX14" fmla="*/ 646667 w 1964927"/>
                    <a:gd name="connsiteY14" fmla="*/ 876604 h 1681638"/>
                    <a:gd name="connsiteX15" fmla="*/ 799067 w 1964927"/>
                    <a:gd name="connsiteY15" fmla="*/ 868984 h 1681638"/>
                    <a:gd name="connsiteX16" fmla="*/ 860027 w 1964927"/>
                    <a:gd name="connsiteY16" fmla="*/ 990904 h 1681638"/>
                    <a:gd name="connsiteX17" fmla="*/ 882887 w 1964927"/>
                    <a:gd name="connsiteY17" fmla="*/ 1227124 h 1681638"/>
                    <a:gd name="connsiteX18" fmla="*/ 905747 w 1964927"/>
                    <a:gd name="connsiteY18" fmla="*/ 1554784 h 1681638"/>
                    <a:gd name="connsiteX19" fmla="*/ 981947 w 1964927"/>
                    <a:gd name="connsiteY19" fmla="*/ 1676704 h 1681638"/>
                    <a:gd name="connsiteX20" fmla="*/ 1157207 w 1964927"/>
                    <a:gd name="connsiteY20" fmla="*/ 1646224 h 168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964927" h="1681638">
                      <a:moveTo>
                        <a:pt x="1964927" y="76504"/>
                      </a:moveTo>
                      <a:cubicBezTo>
                        <a:pt x="1930637" y="75234"/>
                        <a:pt x="1896347" y="73964"/>
                        <a:pt x="1865867" y="61264"/>
                      </a:cubicBezTo>
                      <a:cubicBezTo>
                        <a:pt x="1835387" y="48564"/>
                        <a:pt x="1841737" y="4114"/>
                        <a:pt x="1782047" y="304"/>
                      </a:cubicBezTo>
                      <a:cubicBezTo>
                        <a:pt x="1722357" y="-3506"/>
                        <a:pt x="1605517" y="29514"/>
                        <a:pt x="1507727" y="38404"/>
                      </a:cubicBezTo>
                      <a:cubicBezTo>
                        <a:pt x="1409937" y="47294"/>
                        <a:pt x="1322307" y="39674"/>
                        <a:pt x="1195307" y="53644"/>
                      </a:cubicBezTo>
                      <a:cubicBezTo>
                        <a:pt x="1068307" y="67614"/>
                        <a:pt x="887967" y="106984"/>
                        <a:pt x="745727" y="122224"/>
                      </a:cubicBezTo>
                      <a:cubicBezTo>
                        <a:pt x="603487" y="137464"/>
                        <a:pt x="458707" y="133654"/>
                        <a:pt x="341867" y="145084"/>
                      </a:cubicBezTo>
                      <a:cubicBezTo>
                        <a:pt x="225027" y="156514"/>
                        <a:pt x="100567" y="171754"/>
                        <a:pt x="44687" y="190804"/>
                      </a:cubicBezTo>
                      <a:cubicBezTo>
                        <a:pt x="-11193" y="209854"/>
                        <a:pt x="-2303" y="236524"/>
                        <a:pt x="6587" y="259384"/>
                      </a:cubicBezTo>
                      <a:cubicBezTo>
                        <a:pt x="15477" y="282244"/>
                        <a:pt x="73897" y="296214"/>
                        <a:pt x="98027" y="327964"/>
                      </a:cubicBezTo>
                      <a:cubicBezTo>
                        <a:pt x="122157" y="359714"/>
                        <a:pt x="118347" y="420674"/>
                        <a:pt x="151367" y="449884"/>
                      </a:cubicBezTo>
                      <a:cubicBezTo>
                        <a:pt x="184387" y="479094"/>
                        <a:pt x="255507" y="466394"/>
                        <a:pt x="296147" y="503224"/>
                      </a:cubicBezTo>
                      <a:cubicBezTo>
                        <a:pt x="336787" y="540054"/>
                        <a:pt x="345677" y="640384"/>
                        <a:pt x="395207" y="670864"/>
                      </a:cubicBezTo>
                      <a:cubicBezTo>
                        <a:pt x="444737" y="701344"/>
                        <a:pt x="551417" y="651814"/>
                        <a:pt x="593327" y="686104"/>
                      </a:cubicBezTo>
                      <a:cubicBezTo>
                        <a:pt x="635237" y="720394"/>
                        <a:pt x="612377" y="846124"/>
                        <a:pt x="646667" y="876604"/>
                      </a:cubicBezTo>
                      <a:cubicBezTo>
                        <a:pt x="680957" y="907084"/>
                        <a:pt x="763507" y="849934"/>
                        <a:pt x="799067" y="868984"/>
                      </a:cubicBezTo>
                      <a:cubicBezTo>
                        <a:pt x="834627" y="888034"/>
                        <a:pt x="846057" y="931214"/>
                        <a:pt x="860027" y="990904"/>
                      </a:cubicBezTo>
                      <a:cubicBezTo>
                        <a:pt x="873997" y="1050594"/>
                        <a:pt x="875267" y="1133144"/>
                        <a:pt x="882887" y="1227124"/>
                      </a:cubicBezTo>
                      <a:cubicBezTo>
                        <a:pt x="890507" y="1321104"/>
                        <a:pt x="889237" y="1479854"/>
                        <a:pt x="905747" y="1554784"/>
                      </a:cubicBezTo>
                      <a:cubicBezTo>
                        <a:pt x="922257" y="1629714"/>
                        <a:pt x="940037" y="1661464"/>
                        <a:pt x="981947" y="1676704"/>
                      </a:cubicBezTo>
                      <a:cubicBezTo>
                        <a:pt x="1023857" y="1691944"/>
                        <a:pt x="1090532" y="1669084"/>
                        <a:pt x="1157207" y="1646224"/>
                      </a:cubicBezTo>
                    </a:path>
                  </a:pathLst>
                </a:custGeom>
                <a:noFill/>
                <a:ln w="158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588" name="Straight Connector 587"/>
                <p:cNvCxnSpPr>
                  <a:stCxn id="578" idx="1"/>
                  <a:endCxn id="583" idx="0"/>
                </p:cNvCxnSpPr>
                <p:nvPr/>
              </p:nvCxnSpPr>
              <p:spPr>
                <a:xfrm flipV="1">
                  <a:off x="5721311" y="3072997"/>
                  <a:ext cx="388339" cy="47321"/>
                </a:xfrm>
                <a:prstGeom prst="line">
                  <a:avLst/>
                </a:prstGeom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585" name="Straight Connector 584"/>
              <p:cNvCxnSpPr/>
              <p:nvPr/>
            </p:nvCxnSpPr>
            <p:spPr>
              <a:xfrm>
                <a:off x="5933557" y="3050851"/>
                <a:ext cx="115206" cy="110274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585"/>
              <p:cNvCxnSpPr/>
              <p:nvPr/>
            </p:nvCxnSpPr>
            <p:spPr>
              <a:xfrm flipH="1">
                <a:off x="6536919" y="2997287"/>
                <a:ext cx="38758" cy="99370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9" name="Rounded Rectangle 588"/>
            <p:cNvSpPr/>
            <p:nvPr/>
          </p:nvSpPr>
          <p:spPr>
            <a:xfrm rot="20785976">
              <a:off x="4790870" y="3464259"/>
              <a:ext cx="408894" cy="76203"/>
            </a:xfrm>
            <a:prstGeom prst="roundRect">
              <a:avLst/>
            </a:prstGeom>
            <a:solidFill>
              <a:srgbClr val="92D050"/>
            </a:solidFill>
            <a:ln w="6350">
              <a:solidFill>
                <a:srgbClr val="00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 rot="20738325">
              <a:off x="5151191" y="3355191"/>
              <a:ext cx="237084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D2</a:t>
              </a:r>
            </a:p>
          </p:txBody>
        </p:sp>
        <p:grpSp>
          <p:nvGrpSpPr>
            <p:cNvPr id="591" name="Group 590"/>
            <p:cNvGrpSpPr/>
            <p:nvPr/>
          </p:nvGrpSpPr>
          <p:grpSpPr>
            <a:xfrm rot="18617565">
              <a:off x="5224433" y="2978146"/>
              <a:ext cx="330859" cy="482481"/>
              <a:chOff x="3530310" y="3792598"/>
              <a:chExt cx="467875" cy="682286"/>
            </a:xfrm>
          </p:grpSpPr>
          <p:cxnSp>
            <p:nvCxnSpPr>
              <p:cNvPr id="592" name="Straight Arrow Connector 591"/>
              <p:cNvCxnSpPr/>
              <p:nvPr/>
            </p:nvCxnSpPr>
            <p:spPr>
              <a:xfrm rot="2982435" flipV="1">
                <a:off x="3428090" y="4057946"/>
                <a:ext cx="682286" cy="151590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3" name="TextBox 592"/>
              <p:cNvSpPr txBox="1"/>
              <p:nvPr/>
            </p:nvSpPr>
            <p:spPr>
              <a:xfrm rot="2180627">
                <a:off x="3530310" y="392431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≈45m</a:t>
                </a:r>
              </a:p>
            </p:txBody>
          </p:sp>
        </p:grpSp>
        <p:grpSp>
          <p:nvGrpSpPr>
            <p:cNvPr id="594" name="Group 593"/>
            <p:cNvGrpSpPr/>
            <p:nvPr/>
          </p:nvGrpSpPr>
          <p:grpSpPr>
            <a:xfrm>
              <a:off x="4338500" y="2168687"/>
              <a:ext cx="1438134" cy="1292688"/>
              <a:chOff x="2329419" y="3143836"/>
              <a:chExt cx="2033696" cy="1828017"/>
            </a:xfrm>
          </p:grpSpPr>
          <p:grpSp>
            <p:nvGrpSpPr>
              <p:cNvPr id="595" name="Group 594"/>
              <p:cNvGrpSpPr/>
              <p:nvPr/>
            </p:nvGrpSpPr>
            <p:grpSpPr>
              <a:xfrm>
                <a:off x="2329419" y="3143836"/>
                <a:ext cx="2030736" cy="1828017"/>
                <a:chOff x="2329419" y="3143836"/>
                <a:chExt cx="2030736" cy="1828017"/>
              </a:xfrm>
            </p:grpSpPr>
            <p:grpSp>
              <p:nvGrpSpPr>
                <p:cNvPr id="597" name="Group 596"/>
                <p:cNvGrpSpPr/>
                <p:nvPr/>
              </p:nvGrpSpPr>
              <p:grpSpPr>
                <a:xfrm>
                  <a:off x="2329419" y="3143836"/>
                  <a:ext cx="1006333" cy="1828017"/>
                  <a:chOff x="2329419" y="3143836"/>
                  <a:chExt cx="1006333" cy="1828017"/>
                </a:xfrm>
              </p:grpSpPr>
              <p:sp>
                <p:nvSpPr>
                  <p:cNvPr id="599" name="TextBox 598"/>
                  <p:cNvSpPr txBox="1"/>
                  <p:nvPr/>
                </p:nvSpPr>
                <p:spPr>
                  <a:xfrm rot="21187361">
                    <a:off x="2329419" y="3143836"/>
                    <a:ext cx="530079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DFHM</a:t>
                    </a:r>
                  </a:p>
                </p:txBody>
              </p:sp>
              <p:sp>
                <p:nvSpPr>
                  <p:cNvPr id="600" name="Freeform 599"/>
                  <p:cNvSpPr/>
                  <p:nvPr/>
                </p:nvSpPr>
                <p:spPr>
                  <a:xfrm>
                    <a:off x="2403764" y="3338945"/>
                    <a:ext cx="443345" cy="193964"/>
                  </a:xfrm>
                  <a:custGeom>
                    <a:avLst/>
                    <a:gdLst>
                      <a:gd name="connsiteX0" fmla="*/ 20781 w 443345"/>
                      <a:gd name="connsiteY0" fmla="*/ 193964 h 193964"/>
                      <a:gd name="connsiteX1" fmla="*/ 443345 w 443345"/>
                      <a:gd name="connsiteY1" fmla="*/ 138546 h 193964"/>
                      <a:gd name="connsiteX2" fmla="*/ 429491 w 443345"/>
                      <a:gd name="connsiteY2" fmla="*/ 0 h 193964"/>
                      <a:gd name="connsiteX3" fmla="*/ 0 w 443345"/>
                      <a:gd name="connsiteY3" fmla="*/ 62346 h 193964"/>
                      <a:gd name="connsiteX4" fmla="*/ 20781 w 443345"/>
                      <a:gd name="connsiteY4" fmla="*/ 193964 h 193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3345" h="193964">
                        <a:moveTo>
                          <a:pt x="20781" y="193964"/>
                        </a:moveTo>
                        <a:lnTo>
                          <a:pt x="443345" y="138546"/>
                        </a:lnTo>
                        <a:lnTo>
                          <a:pt x="429491" y="0"/>
                        </a:lnTo>
                        <a:lnTo>
                          <a:pt x="0" y="62346"/>
                        </a:lnTo>
                        <a:lnTo>
                          <a:pt x="20781" y="193964"/>
                        </a:lnTo>
                        <a:close/>
                      </a:path>
                    </a:pathLst>
                  </a:cu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01" name="TextBox 600"/>
                  <p:cNvSpPr txBox="1"/>
                  <p:nvPr/>
                </p:nvSpPr>
                <p:spPr>
                  <a:xfrm rot="20952288">
                    <a:off x="2880954" y="4639575"/>
                    <a:ext cx="454798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DFM</a:t>
                    </a:r>
                  </a:p>
                </p:txBody>
              </p:sp>
              <p:sp>
                <p:nvSpPr>
                  <p:cNvPr id="602" name="Rounded Rectangle 601"/>
                  <p:cNvSpPr/>
                  <p:nvPr/>
                </p:nvSpPr>
                <p:spPr>
                  <a:xfrm rot="20835085">
                    <a:off x="3043133" y="4864093"/>
                    <a:ext cx="247975" cy="107760"/>
                  </a:xfrm>
                  <a:prstGeom prst="roundRect">
                    <a:avLst/>
                  </a:pr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598" name="Freeform 597"/>
                <p:cNvSpPr/>
                <p:nvPr/>
              </p:nvSpPr>
              <p:spPr>
                <a:xfrm>
                  <a:off x="2841625" y="3333220"/>
                  <a:ext cx="1518530" cy="1553105"/>
                </a:xfrm>
                <a:custGeom>
                  <a:avLst/>
                  <a:gdLst>
                    <a:gd name="connsiteX0" fmla="*/ 0 w 1518530"/>
                    <a:gd name="connsiteY0" fmla="*/ 70380 h 1553105"/>
                    <a:gd name="connsiteX1" fmla="*/ 454025 w 1518530"/>
                    <a:gd name="connsiteY1" fmla="*/ 530 h 1553105"/>
                    <a:gd name="connsiteX2" fmla="*/ 568325 w 1518530"/>
                    <a:gd name="connsiteY2" fmla="*/ 44980 h 1553105"/>
                    <a:gd name="connsiteX3" fmla="*/ 635000 w 1518530"/>
                    <a:gd name="connsiteY3" fmla="*/ 162455 h 1553105"/>
                    <a:gd name="connsiteX4" fmla="*/ 657225 w 1518530"/>
                    <a:gd name="connsiteY4" fmla="*/ 267230 h 1553105"/>
                    <a:gd name="connsiteX5" fmla="*/ 758825 w 1518530"/>
                    <a:gd name="connsiteY5" fmla="*/ 298980 h 1553105"/>
                    <a:gd name="connsiteX6" fmla="*/ 854075 w 1518530"/>
                    <a:gd name="connsiteY6" fmla="*/ 308505 h 1553105"/>
                    <a:gd name="connsiteX7" fmla="*/ 892175 w 1518530"/>
                    <a:gd name="connsiteY7" fmla="*/ 384705 h 1553105"/>
                    <a:gd name="connsiteX8" fmla="*/ 949325 w 1518530"/>
                    <a:gd name="connsiteY8" fmla="*/ 514880 h 1553105"/>
                    <a:gd name="connsiteX9" fmla="*/ 1012825 w 1518530"/>
                    <a:gd name="connsiteY9" fmla="*/ 549805 h 1553105"/>
                    <a:gd name="connsiteX10" fmla="*/ 1139825 w 1518530"/>
                    <a:gd name="connsiteY10" fmla="*/ 556155 h 1553105"/>
                    <a:gd name="connsiteX11" fmla="*/ 1212850 w 1518530"/>
                    <a:gd name="connsiteY11" fmla="*/ 619655 h 1553105"/>
                    <a:gd name="connsiteX12" fmla="*/ 1276350 w 1518530"/>
                    <a:gd name="connsiteY12" fmla="*/ 733955 h 1553105"/>
                    <a:gd name="connsiteX13" fmla="*/ 1343025 w 1518530"/>
                    <a:gd name="connsiteY13" fmla="*/ 768880 h 1553105"/>
                    <a:gd name="connsiteX14" fmla="*/ 1422400 w 1518530"/>
                    <a:gd name="connsiteY14" fmla="*/ 733955 h 1553105"/>
                    <a:gd name="connsiteX15" fmla="*/ 1476375 w 1518530"/>
                    <a:gd name="connsiteY15" fmla="*/ 829205 h 1553105"/>
                    <a:gd name="connsiteX16" fmla="*/ 1489075 w 1518530"/>
                    <a:gd name="connsiteY16" fmla="*/ 987955 h 1553105"/>
                    <a:gd name="connsiteX17" fmla="*/ 1501775 w 1518530"/>
                    <a:gd name="connsiteY17" fmla="*/ 1165755 h 1553105"/>
                    <a:gd name="connsiteX18" fmla="*/ 1517650 w 1518530"/>
                    <a:gd name="connsiteY18" fmla="*/ 1321330 h 1553105"/>
                    <a:gd name="connsiteX19" fmla="*/ 1473200 w 1518530"/>
                    <a:gd name="connsiteY19" fmla="*/ 1454680 h 1553105"/>
                    <a:gd name="connsiteX20" fmla="*/ 1362075 w 1518530"/>
                    <a:gd name="connsiteY20" fmla="*/ 1495955 h 1553105"/>
                    <a:gd name="connsiteX21" fmla="*/ 1203325 w 1518530"/>
                    <a:gd name="connsiteY21" fmla="*/ 1489605 h 1553105"/>
                    <a:gd name="connsiteX22" fmla="*/ 1073150 w 1518530"/>
                    <a:gd name="connsiteY22" fmla="*/ 1451505 h 1553105"/>
                    <a:gd name="connsiteX23" fmla="*/ 869950 w 1518530"/>
                    <a:gd name="connsiteY23" fmla="*/ 1445155 h 1553105"/>
                    <a:gd name="connsiteX24" fmla="*/ 641350 w 1518530"/>
                    <a:gd name="connsiteY24" fmla="*/ 1515005 h 1553105"/>
                    <a:gd name="connsiteX25" fmla="*/ 444500 w 1518530"/>
                    <a:gd name="connsiteY25" fmla="*/ 1553105 h 1553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18530" h="1553105">
                      <a:moveTo>
                        <a:pt x="0" y="70380"/>
                      </a:moveTo>
                      <a:cubicBezTo>
                        <a:pt x="179652" y="37571"/>
                        <a:pt x="359304" y="4763"/>
                        <a:pt x="454025" y="530"/>
                      </a:cubicBezTo>
                      <a:cubicBezTo>
                        <a:pt x="548746" y="-3703"/>
                        <a:pt x="538163" y="17992"/>
                        <a:pt x="568325" y="44980"/>
                      </a:cubicBezTo>
                      <a:cubicBezTo>
                        <a:pt x="598488" y="71968"/>
                        <a:pt x="620183" y="125413"/>
                        <a:pt x="635000" y="162455"/>
                      </a:cubicBezTo>
                      <a:cubicBezTo>
                        <a:pt x="649817" y="199497"/>
                        <a:pt x="636588" y="244476"/>
                        <a:pt x="657225" y="267230"/>
                      </a:cubicBezTo>
                      <a:cubicBezTo>
                        <a:pt x="677862" y="289984"/>
                        <a:pt x="726017" y="292101"/>
                        <a:pt x="758825" y="298980"/>
                      </a:cubicBezTo>
                      <a:cubicBezTo>
                        <a:pt x="791633" y="305859"/>
                        <a:pt x="831850" y="294217"/>
                        <a:pt x="854075" y="308505"/>
                      </a:cubicBezTo>
                      <a:cubicBezTo>
                        <a:pt x="876300" y="322793"/>
                        <a:pt x="876300" y="350309"/>
                        <a:pt x="892175" y="384705"/>
                      </a:cubicBezTo>
                      <a:cubicBezTo>
                        <a:pt x="908050" y="419101"/>
                        <a:pt x="929217" y="487363"/>
                        <a:pt x="949325" y="514880"/>
                      </a:cubicBezTo>
                      <a:cubicBezTo>
                        <a:pt x="969433" y="542397"/>
                        <a:pt x="981075" y="542926"/>
                        <a:pt x="1012825" y="549805"/>
                      </a:cubicBezTo>
                      <a:cubicBezTo>
                        <a:pt x="1044575" y="556684"/>
                        <a:pt x="1106488" y="544513"/>
                        <a:pt x="1139825" y="556155"/>
                      </a:cubicBezTo>
                      <a:cubicBezTo>
                        <a:pt x="1173162" y="567797"/>
                        <a:pt x="1190096" y="590022"/>
                        <a:pt x="1212850" y="619655"/>
                      </a:cubicBezTo>
                      <a:cubicBezTo>
                        <a:pt x="1235604" y="649288"/>
                        <a:pt x="1254654" y="709084"/>
                        <a:pt x="1276350" y="733955"/>
                      </a:cubicBezTo>
                      <a:cubicBezTo>
                        <a:pt x="1298046" y="758826"/>
                        <a:pt x="1318683" y="768880"/>
                        <a:pt x="1343025" y="768880"/>
                      </a:cubicBezTo>
                      <a:cubicBezTo>
                        <a:pt x="1367367" y="768880"/>
                        <a:pt x="1400175" y="723901"/>
                        <a:pt x="1422400" y="733955"/>
                      </a:cubicBezTo>
                      <a:cubicBezTo>
                        <a:pt x="1444625" y="744009"/>
                        <a:pt x="1465263" y="786872"/>
                        <a:pt x="1476375" y="829205"/>
                      </a:cubicBezTo>
                      <a:cubicBezTo>
                        <a:pt x="1487487" y="871538"/>
                        <a:pt x="1484842" y="931863"/>
                        <a:pt x="1489075" y="987955"/>
                      </a:cubicBezTo>
                      <a:cubicBezTo>
                        <a:pt x="1493308" y="1044047"/>
                        <a:pt x="1497013" y="1110193"/>
                        <a:pt x="1501775" y="1165755"/>
                      </a:cubicBezTo>
                      <a:cubicBezTo>
                        <a:pt x="1506538" y="1221318"/>
                        <a:pt x="1522412" y="1273176"/>
                        <a:pt x="1517650" y="1321330"/>
                      </a:cubicBezTo>
                      <a:cubicBezTo>
                        <a:pt x="1512888" y="1369484"/>
                        <a:pt x="1499129" y="1425576"/>
                        <a:pt x="1473200" y="1454680"/>
                      </a:cubicBezTo>
                      <a:cubicBezTo>
                        <a:pt x="1447271" y="1483784"/>
                        <a:pt x="1407054" y="1490134"/>
                        <a:pt x="1362075" y="1495955"/>
                      </a:cubicBezTo>
                      <a:cubicBezTo>
                        <a:pt x="1317096" y="1501776"/>
                        <a:pt x="1251479" y="1497013"/>
                        <a:pt x="1203325" y="1489605"/>
                      </a:cubicBezTo>
                      <a:cubicBezTo>
                        <a:pt x="1155171" y="1482197"/>
                        <a:pt x="1128712" y="1458913"/>
                        <a:pt x="1073150" y="1451505"/>
                      </a:cubicBezTo>
                      <a:cubicBezTo>
                        <a:pt x="1017588" y="1444097"/>
                        <a:pt x="941917" y="1434572"/>
                        <a:pt x="869950" y="1445155"/>
                      </a:cubicBezTo>
                      <a:cubicBezTo>
                        <a:pt x="797983" y="1455738"/>
                        <a:pt x="712258" y="1497013"/>
                        <a:pt x="641350" y="1515005"/>
                      </a:cubicBezTo>
                      <a:cubicBezTo>
                        <a:pt x="570442" y="1532997"/>
                        <a:pt x="507471" y="1543051"/>
                        <a:pt x="444500" y="1553105"/>
                      </a:cubicBezTo>
                    </a:path>
                  </a:pathLst>
                </a:custGeom>
                <a:noFill/>
                <a:ln w="158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596" name="TextBox 595"/>
              <p:cNvSpPr txBox="1"/>
              <p:nvPr/>
            </p:nvSpPr>
            <p:spPr>
              <a:xfrm rot="2278656">
                <a:off x="3054966" y="3811020"/>
                <a:ext cx="1308149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7030A0"/>
                    </a:solidFill>
                    <a:latin typeface="Arial"/>
                  </a:rPr>
                  <a:t>DSHm</a:t>
                </a:r>
                <a:endParaRPr lang="en-GB" sz="800" dirty="0">
                  <a:solidFill>
                    <a:srgbClr val="7030A0"/>
                  </a:solidFill>
                  <a:latin typeface="Arial"/>
                </a:endParaRPr>
              </a:p>
            </p:txBody>
          </p:sp>
        </p:grpSp>
        <p:grpSp>
          <p:nvGrpSpPr>
            <p:cNvPr id="603" name="Group 602"/>
            <p:cNvGrpSpPr/>
            <p:nvPr/>
          </p:nvGrpSpPr>
          <p:grpSpPr>
            <a:xfrm>
              <a:off x="4244251" y="2457641"/>
              <a:ext cx="4446427" cy="1096823"/>
              <a:chOff x="2196139" y="3552453"/>
              <a:chExt cx="6287788" cy="1551041"/>
            </a:xfrm>
          </p:grpSpPr>
          <p:grpSp>
            <p:nvGrpSpPr>
              <p:cNvPr id="604" name="Group 603"/>
              <p:cNvGrpSpPr/>
              <p:nvPr/>
            </p:nvGrpSpPr>
            <p:grpSpPr>
              <a:xfrm>
                <a:off x="4836121" y="3886163"/>
                <a:ext cx="3647806" cy="1217331"/>
                <a:chOff x="5988677" y="3994310"/>
                <a:chExt cx="3647806" cy="1217331"/>
              </a:xfrm>
            </p:grpSpPr>
            <p:cxnSp>
              <p:nvCxnSpPr>
                <p:cNvPr id="613" name="Straight Arrow Connector 612"/>
                <p:cNvCxnSpPr/>
                <p:nvPr/>
              </p:nvCxnSpPr>
              <p:spPr>
                <a:xfrm flipV="1">
                  <a:off x="6017444" y="4375272"/>
                  <a:ext cx="3619039" cy="836369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  <a:headEnd type="triangle"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Connector 613"/>
                <p:cNvCxnSpPr/>
                <p:nvPr/>
              </p:nvCxnSpPr>
              <p:spPr>
                <a:xfrm>
                  <a:off x="5988677" y="4860341"/>
                  <a:ext cx="0" cy="35130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5" name="TextBox 614"/>
                <p:cNvSpPr txBox="1"/>
                <p:nvPr/>
              </p:nvSpPr>
              <p:spPr>
                <a:xfrm rot="20781435">
                  <a:off x="7679669" y="4591946"/>
                  <a:ext cx="467875" cy="2284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09585"/>
                  <a:r>
                    <a:rPr lang="en-GB" sz="800" dirty="0">
                      <a:solidFill>
                        <a:prstClr val="white">
                          <a:lumMod val="65000"/>
                        </a:prstClr>
                      </a:solidFill>
                      <a:latin typeface="Arial"/>
                    </a:rPr>
                    <a:t>≈80m</a:t>
                  </a:r>
                </a:p>
              </p:txBody>
            </p:sp>
            <p:cxnSp>
              <p:nvCxnSpPr>
                <p:cNvPr id="616" name="Straight Connector 615"/>
                <p:cNvCxnSpPr/>
                <p:nvPr/>
              </p:nvCxnSpPr>
              <p:spPr>
                <a:xfrm>
                  <a:off x="9632306" y="3994310"/>
                  <a:ext cx="0" cy="3809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5" name="Straight Arrow Connector 604"/>
              <p:cNvCxnSpPr/>
              <p:nvPr/>
            </p:nvCxnSpPr>
            <p:spPr>
              <a:xfrm>
                <a:off x="3059832" y="3796028"/>
                <a:ext cx="664345" cy="50391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/>
              <p:cNvSpPr txBox="1"/>
              <p:nvPr/>
            </p:nvSpPr>
            <p:spPr>
              <a:xfrm rot="2180627">
                <a:off x="3206825" y="387932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≈50m</a:t>
                </a:r>
              </a:p>
            </p:txBody>
          </p:sp>
          <p:cxnSp>
            <p:nvCxnSpPr>
              <p:cNvPr id="607" name="Straight Arrow Connector 606"/>
              <p:cNvCxnSpPr/>
              <p:nvPr/>
            </p:nvCxnSpPr>
            <p:spPr>
              <a:xfrm>
                <a:off x="4464720" y="4011910"/>
                <a:ext cx="0" cy="56522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8" name="TextBox 607"/>
              <p:cNvSpPr txBox="1"/>
              <p:nvPr/>
            </p:nvSpPr>
            <p:spPr>
              <a:xfrm>
                <a:off x="4413616" y="4011910"/>
                <a:ext cx="4066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≈8m</a:t>
                </a:r>
              </a:p>
            </p:txBody>
          </p:sp>
          <p:sp>
            <p:nvSpPr>
              <p:cNvPr id="609" name="TextBox 608"/>
              <p:cNvSpPr txBox="1"/>
              <p:nvPr/>
            </p:nvSpPr>
            <p:spPr>
              <a:xfrm rot="21223299">
                <a:off x="2205486" y="3552453"/>
                <a:ext cx="889508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Service tunnel</a:t>
                </a:r>
              </a:p>
            </p:txBody>
          </p:sp>
          <p:sp>
            <p:nvSpPr>
              <p:cNvPr id="610" name="TextBox 609"/>
              <p:cNvSpPr txBox="1"/>
              <p:nvPr/>
            </p:nvSpPr>
            <p:spPr>
              <a:xfrm rot="21127498">
                <a:off x="2226330" y="3689785"/>
                <a:ext cx="1071423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Transverse tunnel</a:t>
                </a:r>
              </a:p>
            </p:txBody>
          </p:sp>
          <p:sp>
            <p:nvSpPr>
              <p:cNvPr id="611" name="TextBox 610"/>
              <p:cNvSpPr txBox="1"/>
              <p:nvPr/>
            </p:nvSpPr>
            <p:spPr>
              <a:xfrm rot="20887282">
                <a:off x="2196139" y="4751191"/>
                <a:ext cx="74329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LHC tunnel</a:t>
                </a:r>
              </a:p>
            </p:txBody>
          </p:sp>
          <p:cxnSp>
            <p:nvCxnSpPr>
              <p:cNvPr id="612" name="Straight Arrow Connector 611"/>
              <p:cNvCxnSpPr>
                <a:stCxn id="610" idx="3"/>
              </p:cNvCxnSpPr>
              <p:nvPr/>
            </p:nvCxnSpPr>
            <p:spPr>
              <a:xfrm flipV="1">
                <a:off x="3310814" y="3688617"/>
                <a:ext cx="172679" cy="39511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tailEnd type="triangle" w="sm" len="med"/>
              </a:ln>
              <a:effectLst/>
            </p:spPr>
          </p:cxnSp>
        </p:grpSp>
        <p:sp>
          <p:nvSpPr>
            <p:cNvPr id="617" name="Freeform 616"/>
            <p:cNvSpPr/>
            <p:nvPr/>
          </p:nvSpPr>
          <p:spPr>
            <a:xfrm>
              <a:off x="4673698" y="3450104"/>
              <a:ext cx="171257" cy="109182"/>
            </a:xfrm>
            <a:custGeom>
              <a:avLst/>
              <a:gdLst>
                <a:gd name="connsiteX0" fmla="*/ 171257 w 171257"/>
                <a:gd name="connsiteY0" fmla="*/ 0 h 109182"/>
                <a:gd name="connsiteX1" fmla="*/ 660 w 171257"/>
                <a:gd name="connsiteY1" fmla="*/ 61415 h 109182"/>
                <a:gd name="connsiteX2" fmla="*/ 123490 w 171257"/>
                <a:gd name="connsiteY2" fmla="*/ 109182 h 1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257" h="109182">
                  <a:moveTo>
                    <a:pt x="171257" y="0"/>
                  </a:moveTo>
                  <a:cubicBezTo>
                    <a:pt x="89939" y="21609"/>
                    <a:pt x="8621" y="43218"/>
                    <a:pt x="660" y="61415"/>
                  </a:cubicBezTo>
                  <a:cubicBezTo>
                    <a:pt x="-7301" y="79612"/>
                    <a:pt x="58094" y="94397"/>
                    <a:pt x="123490" y="109182"/>
                  </a:cubicBezTo>
                </a:path>
              </a:pathLst>
            </a:custGeom>
            <a:noFill/>
            <a:ln w="19050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srgbClr val="0070C0"/>
                    </a:solidFill>
                    <a:latin typeface="Arial"/>
                    <a:sym typeface="Wingdings" panose="05000000000000000000" pitchFamily="2" charset="2"/>
                  </a:rPr>
                  <a:t>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800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blipFill>
                <a:blip r:embed="rId5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1" name="TextBox 620"/>
              <p:cNvSpPr txBox="1"/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srgbClr val="0070C0"/>
                    </a:solidFill>
                    <a:latin typeface="Arial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=5 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800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621" name="TextBox 6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blipFill>
                <a:blip r:embed="rId6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2" name="TextBox 621"/>
          <p:cNvSpPr txBox="1"/>
          <p:nvPr/>
        </p:nvSpPr>
        <p:spPr>
          <a:xfrm flipH="1">
            <a:off x="460654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&lt;17K</a:t>
            </a:r>
          </a:p>
        </p:txBody>
      </p:sp>
      <p:sp>
        <p:nvSpPr>
          <p:cNvPr id="623" name="TextBox 622"/>
          <p:cNvSpPr txBox="1"/>
          <p:nvPr/>
        </p:nvSpPr>
        <p:spPr>
          <a:xfrm flipH="1">
            <a:off x="1060510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&lt;17K</a:t>
            </a:r>
          </a:p>
        </p:txBody>
      </p:sp>
      <p:sp>
        <p:nvSpPr>
          <p:cNvPr id="624" name="TextBox 623"/>
          <p:cNvSpPr txBox="1"/>
          <p:nvPr/>
        </p:nvSpPr>
        <p:spPr>
          <a:xfrm flipH="1">
            <a:off x="9310012" y="5841489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625" name="TextBox 624"/>
          <p:cNvSpPr txBox="1"/>
          <p:nvPr/>
        </p:nvSpPr>
        <p:spPr>
          <a:xfrm flipH="1">
            <a:off x="8903008" y="6024772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Lhe</a:t>
            </a:r>
            <a:r>
              <a:rPr lang="en-GB" sz="533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626" name="TextBox 625"/>
          <p:cNvSpPr txBox="1"/>
          <p:nvPr/>
        </p:nvSpPr>
        <p:spPr>
          <a:xfrm flipH="1">
            <a:off x="11665811" y="6053604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en-GB" sz="533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SFHe</a:t>
            </a:r>
            <a:r>
              <a:rPr lang="en-GB" sz="533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@1.9K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11804698" y="6178192"/>
            <a:ext cx="30300" cy="53688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7" name="TextBox 626"/>
          <p:cNvSpPr txBox="1"/>
          <p:nvPr/>
        </p:nvSpPr>
        <p:spPr>
          <a:xfrm flipH="1">
            <a:off x="238860" y="5596065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en-GB" sz="533" dirty="0" err="1">
                <a:solidFill>
                  <a:srgbClr val="64BCD9">
                    <a:lumMod val="75000"/>
                  </a:srgbClr>
                </a:solidFill>
                <a:latin typeface="Calibri" panose="020F0502020204030204"/>
              </a:rPr>
              <a:t>SFHe</a:t>
            </a:r>
            <a:r>
              <a:rPr lang="en-GB" sz="533" dirty="0">
                <a:solidFill>
                  <a:srgbClr val="64BCD9">
                    <a:lumMod val="75000"/>
                  </a:srgbClr>
                </a:solidFill>
                <a:latin typeface="Calibri" panose="020F0502020204030204"/>
              </a:rPr>
              <a:t> @1.9K</a:t>
            </a:r>
          </a:p>
        </p:txBody>
      </p:sp>
      <p:cxnSp>
        <p:nvCxnSpPr>
          <p:cNvPr id="628" name="Straight Connector 627"/>
          <p:cNvCxnSpPr/>
          <p:nvPr/>
        </p:nvCxnSpPr>
        <p:spPr>
          <a:xfrm>
            <a:off x="748259" y="5755772"/>
            <a:ext cx="114736" cy="193608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 flipH="1">
            <a:off x="2042815" y="5636305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dirty="0">
                <a:solidFill>
                  <a:srgbClr val="0070C0"/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630" name="TextBox 629"/>
          <p:cNvSpPr txBox="1"/>
          <p:nvPr/>
        </p:nvSpPr>
        <p:spPr>
          <a:xfrm flipH="1">
            <a:off x="2389727" y="5873434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533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Lhe</a:t>
            </a:r>
            <a:r>
              <a:rPr lang="en-GB" sz="533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@4.5K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6799146" y="5024208"/>
            <a:ext cx="719260" cy="149081"/>
            <a:chOff x="5099359" y="3672657"/>
            <a:chExt cx="539445" cy="236442"/>
          </a:xfrm>
        </p:grpSpPr>
        <p:sp>
          <p:nvSpPr>
            <p:cNvPr id="55" name="Rectangle 54"/>
            <p:cNvSpPr/>
            <p:nvPr/>
          </p:nvSpPr>
          <p:spPr>
            <a:xfrm>
              <a:off x="5099359" y="3672657"/>
              <a:ext cx="522886" cy="2364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5124788" y="3672657"/>
              <a:ext cx="514016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Straight Connector 631"/>
            <p:cNvCxnSpPr/>
            <p:nvPr/>
          </p:nvCxnSpPr>
          <p:spPr>
            <a:xfrm>
              <a:off x="5124788" y="3909099"/>
              <a:ext cx="514016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3" name="TextBox 632"/>
          <p:cNvSpPr txBox="1"/>
          <p:nvPr/>
        </p:nvSpPr>
        <p:spPr>
          <a:xfrm flipH="1">
            <a:off x="7520577" y="4827039"/>
            <a:ext cx="1091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sz="8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UL: Transverse tunnel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99" y="2200"/>
            <a:ext cx="5445277" cy="720000"/>
          </a:xfrm>
        </p:spPr>
        <p:txBody>
          <a:bodyPr/>
          <a:lstStyle/>
          <a:p>
            <a:pPr algn="l"/>
            <a:r>
              <a:rPr lang="en-GB" dirty="0" smtClean="0"/>
              <a:t>Overview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763689" y="3988664"/>
            <a:ext cx="1702473" cy="630946"/>
            <a:chOff x="8676180" y="6483875"/>
            <a:chExt cx="1702473" cy="630946"/>
          </a:xfrm>
        </p:grpSpPr>
        <p:grpSp>
          <p:nvGrpSpPr>
            <p:cNvPr id="463" name="Group 462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472" name="Group 471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516" name="Group 515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639" name="Rectangle 638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0" name="TextBox 639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Superfluid @ 1.9K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Liquid He @ 4.5 K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Gaseous </a:t>
                    </a: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Heater</a:t>
                    </a:r>
                  </a:p>
                  <a:p>
                    <a:pPr marL="0" marR="0" lvl="0" indent="0" algn="l" defTabSz="91437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GB" sz="700" dirty="0" smtClean="0">
                        <a:solidFill>
                          <a:srgbClr val="005F8C"/>
                        </a:solidFill>
                        <a:latin typeface="Calibri" panose="020F0502020204030204"/>
                      </a:rPr>
                      <a:t>Vacuum barrier</a:t>
                    </a:r>
                    <a:endPara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1" name="Rectangle 640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2" name="Rectangle 641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520" name="Straight Connector 519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>
                  <a:solidFill>
                    <a:schemeClr val="accent3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22" name="Straight Connector 521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32" name="Straight Connector 531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35" name="Rectangle 53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620" name="Group 619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635" name="Oval 634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6" name="Oval 635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7" name="Oval 636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8" name="Oval 637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0958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634" name="TextBox 633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HTS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MgB2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</a:t>
                  </a:r>
                  <a:endParaRPr kumimoji="0" lang="en-GB" sz="7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Warm cable</a:t>
                  </a:r>
                </a:p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Splice</a:t>
                  </a:r>
                  <a:endParaRPr kumimoji="0" lang="en-GB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00" name="Straight Connector 49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643" name="Straight Connector 642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888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578756" y="1559832"/>
          <a:ext cx="11228769" cy="367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oduct" r:id="rId3" imgW="43380000" imgH="14189760" progId="CATIA.Product">
                  <p:link updateAutomatic="1"/>
                </p:oleObj>
              </mc:Choice>
              <mc:Fallback>
                <p:oleObj name="Product" r:id="rId3" imgW="43380000" imgH="14189760" progId="CATIA.Product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8756" y="1559832"/>
                        <a:ext cx="11228769" cy="367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>
          <a:xfrm flipH="1" flipV="1">
            <a:off x="857250" y="3526971"/>
            <a:ext cx="4155621" cy="1632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857249" y="2862942"/>
            <a:ext cx="4155621" cy="1632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345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200149" y="1187222"/>
          <a:ext cx="10342050" cy="4225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oduct" r:id="rId3" imgW="40680000" imgH="16619760" progId="CATIA.Product">
                  <p:link updateAutomatic="1"/>
                </p:oleObj>
              </mc:Choice>
              <mc:Fallback>
                <p:oleObj name="Product" r:id="rId3" imgW="40680000" imgH="16619760" progId="CATIA.Product">
                  <p:link updateAutomatic="1"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0149" y="1187222"/>
                        <a:ext cx="10342050" cy="4225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/>
          <p:cNvCxnSpPr/>
          <p:nvPr/>
        </p:nvCxnSpPr>
        <p:spPr>
          <a:xfrm flipH="1" flipV="1">
            <a:off x="1200148" y="3210263"/>
            <a:ext cx="4155621" cy="16329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1200149" y="2471056"/>
            <a:ext cx="4155621" cy="16329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2090058" y="3193935"/>
            <a:ext cx="9037863" cy="3265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090057" y="2508645"/>
            <a:ext cx="9021536" cy="21261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2587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15300</TotalTime>
  <Words>559</Words>
  <Application>Microsoft Office PowerPoint</Application>
  <PresentationFormat>Widescreen</PresentationFormat>
  <Paragraphs>201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Wingdings</vt:lpstr>
      <vt:lpstr>Thème Office</vt:lpstr>
      <vt:lpstr>Office Theme</vt:lpstr>
      <vt:lpstr>SMARTEAM://_STFILE_C:/SMARTEAMProd_Tmp/jdequair/CAD001253626.CATProduct%25VERS_1</vt:lpstr>
      <vt:lpstr>SMARTEAM://_STFILE_C:/SMARTEAMProd_Tmp/jdequair/CAD001251819.CATProduct%25VERS_1</vt:lpstr>
      <vt:lpstr>DFH-DFM meetings</vt:lpstr>
      <vt:lpstr>Proposed conceptual installed configuration</vt:lpstr>
      <vt:lpstr>Proposal installation sequence</vt:lpstr>
      <vt:lpstr>Key influencing parameters</vt:lpstr>
      <vt:lpstr>Spare slides</vt:lpstr>
      <vt:lpstr>Overview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245</cp:revision>
  <dcterms:created xsi:type="dcterms:W3CDTF">2018-10-26T08:59:02Z</dcterms:created>
  <dcterms:modified xsi:type="dcterms:W3CDTF">2018-12-05T09:11:39Z</dcterms:modified>
</cp:coreProperties>
</file>