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6832" r:id="rId1"/>
  </p:sldMasterIdLst>
  <p:notesMasterIdLst>
    <p:notesMasterId r:id="rId33"/>
  </p:notesMasterIdLst>
  <p:handoutMasterIdLst>
    <p:handoutMasterId r:id="rId34"/>
  </p:handoutMasterIdLst>
  <p:sldIdLst>
    <p:sldId id="802" r:id="rId2"/>
    <p:sldId id="1028" r:id="rId3"/>
    <p:sldId id="1029" r:id="rId4"/>
    <p:sldId id="1030" r:id="rId5"/>
    <p:sldId id="995" r:id="rId6"/>
    <p:sldId id="1031" r:id="rId7"/>
    <p:sldId id="1032" r:id="rId8"/>
    <p:sldId id="1033" r:id="rId9"/>
    <p:sldId id="1034" r:id="rId10"/>
    <p:sldId id="1035" r:id="rId11"/>
    <p:sldId id="1036" r:id="rId12"/>
    <p:sldId id="996" r:id="rId13"/>
    <p:sldId id="1008" r:id="rId14"/>
    <p:sldId id="1005" r:id="rId15"/>
    <p:sldId id="1009" r:id="rId16"/>
    <p:sldId id="1010" r:id="rId17"/>
    <p:sldId id="1011" r:id="rId18"/>
    <p:sldId id="1017" r:id="rId19"/>
    <p:sldId id="1013" r:id="rId20"/>
    <p:sldId id="1038" r:id="rId21"/>
    <p:sldId id="1018" r:id="rId22"/>
    <p:sldId id="1020" r:id="rId23"/>
    <p:sldId id="1021" r:id="rId24"/>
    <p:sldId id="1039" r:id="rId25"/>
    <p:sldId id="1040" r:id="rId26"/>
    <p:sldId id="1041" r:id="rId27"/>
    <p:sldId id="1045" r:id="rId28"/>
    <p:sldId id="1046" r:id="rId29"/>
    <p:sldId id="1047" r:id="rId30"/>
    <p:sldId id="1048" r:id="rId31"/>
    <p:sldId id="1027" r:id="rId3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8FF"/>
    <a:srgbClr val="14881F"/>
    <a:srgbClr val="FFFFFF"/>
    <a:srgbClr val="000082"/>
    <a:srgbClr val="F8CBAD"/>
    <a:srgbClr val="E52809"/>
    <a:srgbClr val="EC0000"/>
    <a:srgbClr val="A3DA9A"/>
    <a:srgbClr val="DAE3F3"/>
    <a:srgbClr val="AE5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35" autoAdjust="0"/>
    <p:restoredTop sz="86418" autoAdjust="0"/>
  </p:normalViewPr>
  <p:slideViewPr>
    <p:cSldViewPr>
      <p:cViewPr varScale="1">
        <p:scale>
          <a:sx n="57" d="100"/>
          <a:sy n="57" d="100"/>
        </p:scale>
        <p:origin x="64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66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56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07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855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4769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840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00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2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43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98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764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412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971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64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445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440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41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266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962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675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08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973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946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63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86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59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26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02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08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4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8277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25876"/>
            <a:ext cx="7543800" cy="17727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71600"/>
            <a:ext cx="7543801" cy="4497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3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90600"/>
            <a:ext cx="7147560" cy="4878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  <p:grpSp>
        <p:nvGrpSpPr>
          <p:cNvPr id="35" name="Grouper 34"/>
          <p:cNvGrpSpPr/>
          <p:nvPr/>
        </p:nvGrpSpPr>
        <p:grpSpPr>
          <a:xfrm>
            <a:off x="75600" y="842400"/>
            <a:ext cx="990000" cy="5403600"/>
            <a:chOff x="1524000" y="1399632"/>
            <a:chExt cx="401440" cy="4058735"/>
          </a:xfrm>
        </p:grpSpPr>
        <p:sp>
          <p:nvSpPr>
            <p:cNvPr id="36" name="Forme libre 35"/>
            <p:cNvSpPr/>
            <p:nvPr/>
          </p:nvSpPr>
          <p:spPr>
            <a:xfrm>
              <a:off x="1524000" y="1399632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1" tIns="207071" rIns="6350" bIns="20706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Hamiltonian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38" name="Forme libre 37"/>
            <p:cNvSpPr/>
            <p:nvPr/>
          </p:nvSpPr>
          <p:spPr>
            <a:xfrm>
              <a:off x="1524000" y="1897525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1" tIns="207071" rIns="6350" bIns="20706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Coordinates</a:t>
              </a:r>
            </a:p>
          </p:txBody>
        </p:sp>
        <p:sp>
          <p:nvSpPr>
            <p:cNvPr id="40" name="Forme libre 39"/>
            <p:cNvSpPr/>
            <p:nvPr/>
          </p:nvSpPr>
          <p:spPr>
            <a:xfrm>
              <a:off x="1524000" y="2395418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1" tIns="251999" rIns="6350" bIns="20706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Stationary distribution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2" name="Forme libre 41"/>
            <p:cNvSpPr/>
            <p:nvPr/>
          </p:nvSpPr>
          <p:spPr>
            <a:xfrm>
              <a:off x="1524000" y="2893311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marL="0" marR="0" lvl="0" indent="0" algn="ctr" defTabSz="4889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Linearized </a:t>
              </a:r>
              <a:r>
                <a:rPr lang="en-US" sz="1100" kern="1200" dirty="0" err="1" smtClean="0">
                  <a:latin typeface="Myriad Pro" charset="0"/>
                  <a:ea typeface="Myriad Pro" charset="0"/>
                  <a:cs typeface="Myriad Pro" charset="0"/>
                </a:rPr>
                <a:t>Vlasov</a:t>
              </a:r>
              <a:r>
                <a:rPr lang="en-US" sz="1100" kern="1200" baseline="0" dirty="0" smtClean="0">
                  <a:latin typeface="Myriad Pro" charset="0"/>
                  <a:ea typeface="Myriad Pro" charset="0"/>
                  <a:cs typeface="Myriad Pro" charset="0"/>
                </a:rPr>
                <a:t> eq.</a:t>
              </a:r>
              <a:endParaRPr lang="en-US" sz="1100" kern="1200" dirty="0" smtClean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4" name="Forme libre 43"/>
            <p:cNvSpPr/>
            <p:nvPr/>
          </p:nvSpPr>
          <p:spPr>
            <a:xfrm>
              <a:off x="1524000" y="3391203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Perturbation </a:t>
              </a:r>
              <a:r>
                <a:rPr lang="en-US" sz="1100" kern="1200" dirty="0" err="1" smtClean="0">
                  <a:latin typeface="Myriad Pro" charset="0"/>
                  <a:ea typeface="Myriad Pro" charset="0"/>
                  <a:cs typeface="Myriad Pro" charset="0"/>
                </a:rPr>
                <a:t>decomp</a:t>
              </a: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.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6" name="Forme libre 45"/>
            <p:cNvSpPr/>
            <p:nvPr/>
          </p:nvSpPr>
          <p:spPr>
            <a:xfrm>
              <a:off x="1524000" y="3889096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Reduction variables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8" name="Forme libre 47"/>
            <p:cNvSpPr/>
            <p:nvPr/>
          </p:nvSpPr>
          <p:spPr>
            <a:xfrm>
              <a:off x="1524000" y="4386989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Impedance force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50" name="Forme libre 49"/>
            <p:cNvSpPr/>
            <p:nvPr/>
          </p:nvSpPr>
          <p:spPr>
            <a:xfrm>
              <a:off x="1524000" y="4884882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07706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Final equation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" y="6459786"/>
            <a:ext cx="4419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5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143000"/>
            <a:ext cx="7543801" cy="47260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569" y="6400800"/>
            <a:ext cx="4171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762000"/>
            <a:ext cx="74752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3" r:id="rId1"/>
    <p:sldLayoutId id="2147486844" r:id="rId2"/>
    <p:sldLayoutId id="2147486845" r:id="rId3"/>
    <p:sldLayoutId id="2147486837" r:id="rId4"/>
    <p:sldLayoutId id="2147486838" r:id="rId5"/>
    <p:sldLayoutId id="2147486839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5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848600" cy="1981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Landau damping in the transverse plane</a:t>
            </a:r>
            <a:endParaRPr lang="en-US" sz="1800" b="1" i="1" baseline="30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14800"/>
            <a:ext cx="7924800" cy="20574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Nicolas </a:t>
            </a:r>
            <a:r>
              <a:rPr lang="en-US" sz="20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Mounet</a:t>
            </a:r>
            <a:r>
              <a:rPr lang="en-US" sz="20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CERN/BE-ABP-HSC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 smtClean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Acknowledgements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: Sergey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Arsenyev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Xavier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Buffat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Giovanni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Iadarola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Kevin Li, Elias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Métral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Adrian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Oeftiger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Giovanni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Rumolo</a:t>
            </a:r>
            <a:endParaRPr lang="en-US" sz="18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29" y="282825"/>
            <a:ext cx="1053141" cy="105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 – CAS 21/11/2018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err="1" smtClean="0"/>
              <a:t>Liouville</a:t>
            </a:r>
            <a:r>
              <a:rPr lang="en-US" dirty="0" smtClean="0"/>
              <a:t> theorem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947440"/>
            <a:ext cx="800100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equation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is based on </a:t>
            </a:r>
            <a:r>
              <a:rPr lang="en-US" sz="2000" b="0" dirty="0" err="1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Liouville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theorem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(or equivalently, on the </a:t>
            </a:r>
            <a:r>
              <a:rPr lang="en-US" sz="2000" b="0" dirty="0" err="1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collisionless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Boltzmann transport equation)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which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expresses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that the local phase space density does not change when one follows the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flow (i.e. the trajectory)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of particles.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other words: local phase space area is conserved in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time:</a:t>
            </a: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8077200" y="2235657"/>
                <a:ext cx="914400" cy="5396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𝜓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4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= 0</a:t>
                </a:r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200" y="2235657"/>
                <a:ext cx="914400" cy="539635"/>
              </a:xfrm>
              <a:prstGeom prst="rect">
                <a:avLst/>
              </a:prstGeom>
              <a:blipFill>
                <a:blip r:embed="rId3"/>
                <a:stretch>
                  <a:fillRect t="-2273" r="-10000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8058150" y="2209800"/>
            <a:ext cx="914400" cy="6083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r="6666"/>
          <a:stretch/>
        </p:blipFill>
        <p:spPr>
          <a:xfrm>
            <a:off x="1524000" y="2907533"/>
            <a:ext cx="5715000" cy="26511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2800" y="5334000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Red 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particles at time </a:t>
            </a: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t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 become the orange ones at time </a:t>
            </a: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t + </a:t>
            </a:r>
            <a:r>
              <a:rPr lang="en-GB" b="0" i="1" dirty="0" err="1">
                <a:latin typeface="Myriad Pro" charset="0"/>
                <a:ea typeface="Myriad Pro" charset="0"/>
                <a:cs typeface="Myriad Pro" charset="0"/>
              </a:rPr>
              <a:t>dt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, and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the 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black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square becomes 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the grey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parallelogram which </a:t>
            </a:r>
            <a:r>
              <a:rPr lang="en-GB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contains the same number of particles.</a:t>
            </a:r>
          </a:p>
        </p:txBody>
      </p:sp>
    </p:spTree>
    <p:extLst>
      <p:ext uri="{BB962C8B-B14F-4D97-AF65-F5344CB8AC3E}">
        <p14:creationId xmlns:p14="http://schemas.microsoft.com/office/powerpoint/2010/main" val="39118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 – CAS 21/11/2018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Vlasov</a:t>
            </a:r>
            <a:r>
              <a:rPr lang="en-US" sz="3200" dirty="0" smtClean="0"/>
              <a:t> equation </a:t>
            </a:r>
            <a:r>
              <a:rPr lang="en-US" sz="2400" dirty="0" smtClean="0"/>
              <a:t>[</a:t>
            </a:r>
            <a:r>
              <a:rPr lang="sk-SK" sz="2400" b="1" dirty="0"/>
              <a:t>A. A. Vlasov</a:t>
            </a:r>
            <a:r>
              <a:rPr lang="sk-SK" sz="2400" i="1" dirty="0"/>
              <a:t>, J. </a:t>
            </a:r>
            <a:r>
              <a:rPr lang="sk-SK" sz="2400" i="1" dirty="0" err="1"/>
              <a:t>Phys</a:t>
            </a:r>
            <a:r>
              <a:rPr lang="sk-SK" sz="2400" i="1" dirty="0"/>
              <a:t>. USSR 9, 25 (1945)</a:t>
            </a:r>
            <a:r>
              <a:rPr lang="sk-SK" sz="2400" dirty="0"/>
              <a:t>]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914400"/>
            <a:ext cx="8610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equation was first written in the context of plasma physics. The idea is to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integrate the collective, self-interaction EM fields into the Hamiltonian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instead of writing them as a collision term.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Assumptions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conservative &amp; deterministic system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(governed by Hamiltonian) – no damping or diffusion from external sources (no synchrotron radiation),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articles are interacting only through the collective EM fields (no short-range collision),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there is no creation nor annihilation of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particles.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The inclusion of amplitude detuning into a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theory of coherent modes was performed first by </a:t>
            </a:r>
            <a:r>
              <a:rPr lang="en-US" sz="200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Y. Chin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</a:t>
            </a:r>
            <a:r>
              <a:rPr lang="de-DE" sz="2000" b="0" i="1" dirty="0" smtClean="0">
                <a:latin typeface="Myriad Pro" charset="0"/>
                <a:ea typeface="Myriad Pro" charset="0"/>
                <a:cs typeface="Myriad Pro" charset="0"/>
              </a:rPr>
              <a:t>CERN/SPS/85-09 </a:t>
            </a:r>
            <a:r>
              <a:rPr lang="de-DE" sz="2000" b="0" dirty="0" smtClean="0">
                <a:latin typeface="Myriad Pro" charset="0"/>
                <a:ea typeface="Myriad Pro" charset="0"/>
                <a:cs typeface="Myriad Pro" charset="0"/>
              </a:rPr>
              <a:t>(1985).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GB" sz="2000" b="0" dirty="0" smtClean="0">
                <a:latin typeface="Myriad Pro" charset="0"/>
                <a:ea typeface="Myriad Pro" charset="0"/>
                <a:cs typeface="Myriad Pro" charset="0"/>
              </a:rPr>
              <a:t>We consider here detuning only from the </a:t>
            </a:r>
            <a:r>
              <a:rPr lang="en-GB" sz="2000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same plane as the instability</a:t>
            </a:r>
            <a:r>
              <a:rPr lang="en-GB" sz="2000" b="0" dirty="0" smtClean="0">
                <a:latin typeface="Myriad Pro" charset="0"/>
                <a:ea typeface="Myriad Pro" charset="0"/>
                <a:cs typeface="Myriad Pro" charset="0"/>
              </a:rPr>
              <a:t>.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easy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to extend to detuning from the other transverse plane, but much more difficult to include detuning from longitudinal plane </a:t>
            </a:r>
            <a:r>
              <a:rPr lang="mr-IN" b="0" dirty="0" smtClean="0">
                <a:latin typeface="Myriad Pro" charset="0"/>
                <a:ea typeface="Myriad Pro" charset="0"/>
                <a:cs typeface="Myriad Pro" charset="0"/>
              </a:rPr>
              <a:t>–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 see </a:t>
            </a:r>
            <a:r>
              <a:rPr lang="en-GB" dirty="0" smtClean="0">
                <a:latin typeface="Myriad Pro" charset="0"/>
                <a:ea typeface="Myriad Pro" charset="0"/>
                <a:cs typeface="Myriad Pro" charset="0"/>
              </a:rPr>
              <a:t>M. Schenk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 et al</a:t>
            </a:r>
            <a:r>
              <a:rPr lang="en-GB" b="0" i="1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b="0" i="1" dirty="0" smtClean="0">
                <a:latin typeface="Myriad Pro" charset="0"/>
                <a:ea typeface="Myriad Pro" charset="0"/>
                <a:cs typeface="Myriad Pro" charset="0"/>
              </a:rPr>
              <a:t>PRAB 21</a:t>
            </a:r>
            <a:r>
              <a:rPr lang="en-US" b="0" i="1" dirty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b="0" i="1" dirty="0" smtClean="0">
                <a:latin typeface="Myriad Pro" charset="0"/>
                <a:ea typeface="Myriad Pro" charset="0"/>
                <a:cs typeface="Myriad Pro" charset="0"/>
              </a:rPr>
              <a:t>084402 </a:t>
            </a:r>
            <a:r>
              <a:rPr lang="mr-IN" b="0" i="1" dirty="0" smtClean="0">
                <a:latin typeface="Myriad Pro" charset="0"/>
                <a:ea typeface="Myriad Pro" charset="0"/>
                <a:cs typeface="Myriad Pro" charset="0"/>
              </a:rPr>
              <a:t>–</a:t>
            </a:r>
            <a:r>
              <a:rPr lang="en-US" b="0" i="1" dirty="0" smtClean="0">
                <a:latin typeface="Myriad Pro" charset="0"/>
                <a:ea typeface="Myriad Pro" charset="0"/>
                <a:cs typeface="Myriad Pro" charset="0"/>
              </a:rPr>
              <a:t> 2018 </a:t>
            </a:r>
            <a:endParaRPr lang="en-GB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8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Vlasov</a:t>
            </a:r>
            <a:r>
              <a:rPr lang="en-US" dirty="0" smtClean="0"/>
              <a:t> equation </a:t>
            </a:r>
            <a:r>
              <a:rPr lang="en-US" sz="2700" dirty="0" smtClean="0"/>
              <a:t>with Hamiltonians and Poisson brackets</a:t>
            </a:r>
            <a:endParaRPr lang="en-US" sz="27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81000" y="947440"/>
                <a:ext cx="8686800" cy="5169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being the Hamiltonian of the system: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0=</m:t>
                    </m:r>
                    <m:eqArr>
                      <m:eqArr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eqArr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&amp;=</m:t>
                        </m:r>
                        <m:f>
                          <m:fPr>
                            <m:ctrlPr>
                              <a:rPr lang="mr-IN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24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e>
                        </m:d>
                      </m:e>
                    </m:eqArr>
                  </m:oMath>
                </a14:m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Knowing the stationary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of the system without any collective effects (governed by the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Hamiltonian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</m:oMath>
                </a14:m>
                <a:endParaRPr lang="en-US" sz="2000" b="0" dirty="0" smtClean="0">
                  <a:solidFill>
                    <a:schemeClr val="accent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Then, we are looking for first order perturbations of both the Hamiltonian and the distribution: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𝜓</m:t>
                    </m:r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𝜓</m:t>
                    </m:r>
                  </m:oMath>
                </a14:m>
                <a: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</m:oMath>
                </a14:m>
                <a:endParaRPr lang="en-US" sz="2000" b="0" dirty="0" smtClean="0">
                  <a:solidFill>
                    <a:srgbClr val="0038FF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After expansion, to first order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equation becomes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mr-I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mr-IN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mr-IN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𝜓</m:t>
                        </m:r>
                      </m:num>
                      <m:den>
                        <m:r>
                          <a:rPr lang="mr-IN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𝜓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800" b="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8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en-US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</m:t>
                        </m:r>
                      </m:e>
                    </m:d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1200" b="0" dirty="0" smtClean="0"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1200" b="0" dirty="0" smtClean="0"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Cambria Math" charset="0"/>
                    <a:cs typeface="Cambria Math" charset="0"/>
                  </a:rPr>
                  <a:t>⇒linearized </a:t>
                </a:r>
                <a:r>
                  <a:rPr lang="en-US" sz="2000" b="0" dirty="0" err="1" smtClean="0">
                    <a:solidFill>
                      <a:srgbClr val="FF0000"/>
                    </a:solidFill>
                    <a:latin typeface="Myriad Pro"/>
                    <a:ea typeface="Cambria Math" charset="0"/>
                    <a:cs typeface="Cambria Math" charset="0"/>
                  </a:rPr>
                  <a:t>Vlasov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Cambria Math" charset="0"/>
                    <a:cs typeface="Cambria Math" charset="0"/>
                  </a:rPr>
                  <a:t> equation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47440"/>
                <a:ext cx="8686800" cy="5169620"/>
              </a:xfrm>
              <a:prstGeom prst="rect">
                <a:avLst/>
              </a:prstGeom>
              <a:blipFill>
                <a:blip r:embed="rId3"/>
                <a:stretch>
                  <a:fillRect l="-632" t="-472" r="-702" b="-1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6019800" y="1066800"/>
                <a:ext cx="3048000" cy="11822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Poisson brackets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 positions,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𝑝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 momenta):</a:t>
                </a:r>
                <a:r>
                  <a:rPr lang="en-US" b="0" dirty="0" smtClean="0">
                    <a:ea typeface="Myriad Pro" charset="0"/>
                    <a:cs typeface="Myriad Pro" charset="0"/>
                  </a:rPr>
                  <a:t/>
                </a:r>
                <a:br>
                  <a:rPr lang="en-US" b="0" dirty="0" smtClean="0">
                    <a:ea typeface="Myriad Pro" charset="0"/>
                    <a:cs typeface="Myriad Pro" charset="0"/>
                  </a:rPr>
                </a:br>
                <a:endParaRPr lang="en-US" sz="600" b="0" dirty="0" smtClean="0">
                  <a:ea typeface="Myriad Pro" charset="0"/>
                  <a:cs typeface="Myriad Pro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[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𝑓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,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𝑔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]=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1066800"/>
                <a:ext cx="3048000" cy="1182247"/>
              </a:xfrm>
              <a:prstGeom prst="rect">
                <a:avLst/>
              </a:prstGeom>
              <a:blipFill rotWithShape="0">
                <a:blip r:embed="rId4"/>
                <a:stretch>
                  <a:fillRect l="-4200" t="-51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248400" y="5833646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Many thanks to </a:t>
            </a:r>
            <a:r>
              <a:rPr lang="en-GB" dirty="0" smtClean="0">
                <a:latin typeface="Myriad Pro" charset="0"/>
                <a:ea typeface="Myriad Pro" charset="0"/>
                <a:cs typeface="Myriad Pro" charset="0"/>
              </a:rPr>
              <a:t>Kevin Li</a:t>
            </a:r>
          </a:p>
        </p:txBody>
      </p:sp>
    </p:spTree>
    <p:extLst>
      <p:ext uri="{BB962C8B-B14F-4D97-AF65-F5344CB8AC3E}">
        <p14:creationId xmlns:p14="http://schemas.microsoft.com/office/powerpoint/2010/main" val="19666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822959" y="947440"/>
                <a:ext cx="8092441" cy="5291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Let’s consider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(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𝑦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′</m:t>
                        </m:r>
                      </m:sup>
                    </m:sSup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f>
                      <m:f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𝑑𝑦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𝑑𝑠</m:t>
                        </m:r>
                      </m:den>
                    </m:f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;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𝑧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𝛿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)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coordinates in a lattice without coupling, and use the smooth approximation. With the following action-angle variables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transverse: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mr-IN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  <m:r>
                                  <a:rPr lang="en-US" sz="20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den>
                        </m:f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′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  <m:r>
                                  <a:rPr lang="en-US" sz="20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unc>
                      <m:func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𝑅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′</m:t>
                                    </m:r>
                                  </m:sup>
                                </m:sSup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𝑦</m:t>
                                    </m:r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2000" b="0" i="1" dirty="0" smtClean="0">
                  <a:solidFill>
                    <a:schemeClr val="tx1"/>
                  </a:solidFill>
                  <a:latin typeface="Cambria Math" charset="0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longitudinal:</a:t>
                </a:r>
                <a:r>
                  <a:rPr lang="en-US" sz="2000" b="0" i="1" dirty="0" smtClean="0">
                    <a:latin typeface="Cambria Math" charset="0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i="1" dirty="0" smtClean="0">
                    <a:solidFill>
                      <a:srgbClr val="FF0000"/>
                    </a:solidFill>
                    <a:latin typeface="Cambria Math" charset="0"/>
                    <a:ea typeface="Myriad Pro" charset="0"/>
                    <a:cs typeface="Courier New" panose="02070309020205020404" pitchFamily="49" charset="0"/>
                  </a:rPr>
                  <a:t>  </a:t>
                </a:r>
                <a:r>
                  <a:rPr lang="en-US" sz="24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	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</m:t>
                                </m:r>
                              </m:den>
                            </m:f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b="0" dirty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sz="2000" b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20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  <m:r>
                      <a:rPr lang="en-US" sz="20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unc>
                      <m:func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𝜂𝛿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𝑧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000" b="0" i="1" dirty="0" smtClean="0">
                    <a:solidFill>
                      <a:srgbClr val="FF0000"/>
                    </a:solidFill>
                    <a:latin typeface="Cambria Math" charset="0"/>
                    <a:ea typeface="Myriad Pro" charset="0"/>
                    <a:cs typeface="Courier New" panose="02070309020205020404" pitchFamily="49" charset="0"/>
                  </a:rPr>
                  <a:t> </a:t>
                </a:r>
                <a:endParaRPr lang="en-US" sz="2000" b="0" dirty="0" smtClean="0">
                  <a:solidFill>
                    <a:srgbClr val="FF0000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t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he unperturbed Hamiltonian reads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2000" b="0" i="1" dirty="0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𝛿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dirty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l-GR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𝑧</m:t>
                              </m:r>
                            </m:sub>
                          </m:sSub>
                        </m:e>
                      </m:eqArr>
                    </m:oMath>
                  </m:oMathPara>
                </a14:m>
                <a:endParaRPr lang="en-US" sz="2000" b="0" dirty="0" smtClean="0">
                  <a:solidFill>
                    <a:srgbClr val="FF0000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and its perturbation, in the case of a dipolar, 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𝑧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−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dependent force: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dirty="0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 dirty="0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  <m:r>
                                  <a:rPr lang="en-US" sz="2000" b="0" i="1" dirty="0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rad>
                    <m:func>
                      <m:func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</m:e>
                    </m:func>
                    <m:f>
                      <m:f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(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;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𝑡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𝛾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𝑣</m:t>
                        </m:r>
                      </m:den>
                    </m:f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947440"/>
                <a:ext cx="8092441" cy="5291449"/>
              </a:xfrm>
              <a:prstGeom prst="rect">
                <a:avLst/>
              </a:prstGeom>
              <a:blipFill rotWithShape="0">
                <a:blip r:embed="rId3"/>
                <a:stretch>
                  <a:fillRect l="-7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Hamiltonian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244590" y="3645855"/>
                <a:ext cx="2899410" cy="2297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𝜂</m:t>
                    </m:r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slippage factor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,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r>
                      <a:rPr lang="en-US" sz="1400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𝑅</m:t>
                    </m:r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machine radius, </a:t>
                </a:r>
                <a:r>
                  <a:rPr lang="en-US" sz="1400" b="0" i="1" dirty="0" smtClean="0">
                    <a:solidFill>
                      <a:srgbClr val="0038FF"/>
                    </a:solidFill>
                    <a:latin typeface="Cambria Math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1400" b="0" i="1" dirty="0" smtClean="0">
                    <a:solidFill>
                      <a:srgbClr val="0038FF"/>
                    </a:solidFill>
                    <a:latin typeface="Cambria Math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unperturbed transverse tune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,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ω</m:t>
                        </m:r>
                      </m:e>
                      <m:sub>
                        <m:r>
                          <a:rPr lang="en-US" sz="1400" b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angular revolution frequency,</a:t>
                </a:r>
                <a:b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synchrotron 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frequency,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𝜐</m:t>
                    </m:r>
                  </m:oMath>
                </a14:m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</a:t>
                </a:r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beam 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velocity,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𝛾</m:t>
                    </m:r>
                  </m:oMath>
                </a14:m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relativistic mass factor</a:t>
                </a:r>
                <a:r>
                  <a:rPr lang="en-GB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GB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dirty="0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GB" sz="14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𝑚</m:t>
                        </m:r>
                      </m:e>
                      <m:sub>
                        <m:r>
                          <a:rPr lang="en-GB" sz="14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particle rest mass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  <m:sup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chromaticity,</a:t>
                </a:r>
                <a:b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𝑎</m:t>
                        </m:r>
                      </m:e>
                      <m:sub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𝑦𝑦</m:t>
                        </m:r>
                      </m:sub>
                    </m:sSub>
                  </m:oMath>
                </a14:m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</a:t>
                </a:r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detuning 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coefficient</a:t>
                </a:r>
                <a:endParaRPr lang="en-US" sz="1400" b="0" dirty="0">
                  <a:solidFill>
                    <a:srgbClr val="0038F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590" y="3645855"/>
                <a:ext cx="2899410" cy="2297745"/>
              </a:xfrm>
              <a:prstGeom prst="rect">
                <a:avLst/>
              </a:prstGeom>
              <a:blipFill rotWithShape="0">
                <a:blip r:embed="rId4"/>
                <a:stretch>
                  <a:fillRect t="-531" b="-1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/>
          <p:cNvSpPr/>
          <p:nvPr/>
        </p:nvSpPr>
        <p:spPr>
          <a:xfrm>
            <a:off x="3581400" y="5486400"/>
            <a:ext cx="1367790" cy="752489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6" name="Straight Arrow Connector 15"/>
          <p:cNvCxnSpPr>
            <a:stCxn id="17" idx="1"/>
          </p:cNvCxnSpPr>
          <p:nvPr/>
        </p:nvCxnSpPr>
        <p:spPr>
          <a:xfrm flipH="1">
            <a:off x="4876800" y="5317123"/>
            <a:ext cx="838200" cy="16927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715000" y="5147846"/>
                <a:ext cx="228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dirty="0" smtClean="0">
                          <a:solidFill>
                            <a:schemeClr val="accent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𝑦</m:t>
                      </m:r>
                    </m:oMath>
                  </m:oMathPara>
                </a14:m>
                <a:endParaRPr lang="en-GB" b="0" dirty="0" smtClean="0">
                  <a:solidFill>
                    <a:schemeClr val="accent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0" y="5147846"/>
                <a:ext cx="228600" cy="338554"/>
              </a:xfrm>
              <a:prstGeom prst="rect">
                <a:avLst/>
              </a:prstGeom>
              <a:blipFill rotWithShape="0">
                <a:blip r:embed="rId5"/>
                <a:stretch>
                  <a:fillRect r="-18919" b="-17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806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822959" y="947440"/>
                <a:ext cx="8092441" cy="5175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We assume that the unperturbed Hamiltonian</a:t>
                </a:r>
              </a:p>
              <a:p>
                <a:pPr algn="ct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mr-IN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Sup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′</m:t>
                            </m:r>
                          </m:sup>
                        </m:sSubSup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𝛿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f>
                          <m:f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dirty="0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𝑦𝑦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l-GR" sz="2000" b="0" i="1" dirty="0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−</m:t>
                    </m:r>
                    <m:sSub>
                      <m:sSubPr>
                        <m:ctrlPr>
                          <a:rPr lang="en-US" sz="20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endParaRPr lang="en-US" sz="2000" b="0" i="1" dirty="0" smtClean="0">
                  <a:solidFill>
                    <a:schemeClr val="tx1"/>
                  </a:solidFill>
                  <a:latin typeface="Cambria Math" charset="0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a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dmits as stationary distribution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𝑦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𝑦</m:t>
                          </m:r>
                        </m:e>
                        <m:sup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′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𝑧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𝛿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;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𝑡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)=</m:t>
                      </m:r>
                      <m:sSub>
                        <m:sSub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sz="2000" b="0" dirty="0" smtClean="0">
                  <a:solidFill>
                    <a:schemeClr val="tx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mr-IN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…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keeping the same definition of the actions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dirty="0" err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dirty="0" err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as for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linear machine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. In other words, the chromaticity and detuning are considered to have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negligible effect on the stationary distribution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Note: normalization of these distributions are such that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is-IS" sz="2000" b="0" i="1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+∞</m:t>
                          </m:r>
                        </m:sup>
                        <m:e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r>
                        <a:rPr lang="en-US" sz="2000" b="0" i="0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  </m:t>
                      </m:r>
                      <m:nary>
                        <m:naryPr>
                          <m:ctrlPr>
                            <a:rPr lang="is-IS" sz="20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+∞</m:t>
                          </m:r>
                        </m:sup>
                        <m:e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r>
                        <a:rPr lang="en-US" sz="2000" b="0" i="1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.</m:t>
                      </m: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947440"/>
                <a:ext cx="8092441" cy="5175071"/>
              </a:xfrm>
              <a:prstGeom prst="rect">
                <a:avLst/>
              </a:prstGeom>
              <a:blipFill rotWithShape="0">
                <a:blip r:embed="rId3"/>
                <a:stretch>
                  <a:fillRect l="-753" t="-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Stationary distribution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2960370"/>
            <a:ext cx="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71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533401" y="947440"/>
                <a:ext cx="8382000" cy="505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num>
                        <m:den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mr-IN" sz="20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endParaRPr lang="en-US" sz="200" b="0" i="1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800"/>
                  </a:spcBef>
                  <a:spcAft>
                    <a:spcPts val="24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We get:</a:t>
                </a:r>
              </a:p>
              <a:p>
                <a:pPr>
                  <a:spcBef>
                    <a:spcPts val="18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mr-IN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mr-I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𝑦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𝛿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𝑦𝑦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𝜕𝜙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        </m:t>
                      </m:r>
                    </m:oMath>
                    <m:oMath xmlns:m="http://schemas.openxmlformats.org/officeDocument/2006/math">
                      <m:r>
                        <a:rPr lang="en-US" sz="2000" b="0" i="1" dirty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                                            +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ad>
                        <m:radPr>
                          <m:degHide m:val="on"/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func>
                        <m:func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  <m:f>
                        <m:f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dirty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  <a:p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Note: we do the typical assumption that the transverse plane does not affect the longitudinal one, hence we neglected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</m:t>
                        </m:r>
                      </m:num>
                      <m:den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𝑧</m:t>
                        </m:r>
                      </m:den>
                    </m:f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den>
                    </m:f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 as in Chao’s book.</a:t>
                </a:r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1" y="947440"/>
                <a:ext cx="8382000" cy="5056769"/>
              </a:xfrm>
              <a:prstGeom prst="rect">
                <a:avLst/>
              </a:prstGeom>
              <a:blipFill rotWithShape="0">
                <a:blip r:embed="rId3"/>
                <a:stretch>
                  <a:fillRect l="-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Linearized </a:t>
            </a:r>
            <a:r>
              <a:rPr lang="en-US" dirty="0" err="1" smtClean="0"/>
              <a:t>Vlasov</a:t>
            </a:r>
            <a:r>
              <a:rPr lang="en-US" dirty="0" smtClean="0"/>
              <a:t>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394273" y="1656339"/>
                <a:ext cx="5548378" cy="10106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0" dirty="0" smtClean="0">
                    <a:ea typeface="Myriad Pro" charset="0"/>
                    <a:cs typeface="Myriad Pro" charset="0"/>
                  </a:rPr>
                  <a:t>Reminder: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l-GR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−</m:t>
                    </m:r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ea typeface="Myriad Pro" charset="0"/>
                    <a:cs typeface="Myriad Pro" charset="0"/>
                  </a:rPr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  <m:r>
                      <a:rPr lang="en-US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rad>
                    <m:func>
                      <m:func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</m:e>
                    </m:func>
                    <m:f>
                      <m:f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(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;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𝑡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𝛾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b="0" i="1" dirty="0" smtClean="0">
                    <a:solidFill>
                      <a:srgbClr val="0038FF"/>
                    </a:solidFill>
                    <a:latin typeface="Cambria Math" charset="0"/>
                    <a:ea typeface="Myriad Pro" charset="0"/>
                    <a:cs typeface="Myriad Pro" charset="0"/>
                  </a:rPr>
                  <a:t>,</a:t>
                </a:r>
                <a:endParaRPr lang="en-US" b="0" i="1" dirty="0">
                  <a:solidFill>
                    <a:srgbClr val="0038FF"/>
                  </a:solidFill>
                  <a:latin typeface="Cambria Math" charset="0"/>
                  <a:ea typeface="Myriad Pro" charset="0"/>
                  <a:cs typeface="Myriad Pro" charset="0"/>
                </a:endParaRPr>
              </a:p>
              <a:p>
                <a:r>
                  <a:rPr lang="en-US" b="0" dirty="0" smtClean="0">
                    <a:solidFill>
                      <a:srgbClr val="0038FF"/>
                    </a:solidFill>
                    <a:ea typeface="Myriad Pro" charset="0"/>
                    <a:cs typeface="Myriad Pro" charset="0"/>
                  </a:rPr>
                  <a:t>	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e>
                    </m:d>
                    <m:r>
                      <a:rPr lang="en-US" b="0" i="1" smtClean="0">
                        <a:solidFill>
                          <a:srgbClr val="14881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b="0" i="1">
                        <a:solidFill>
                          <a:srgbClr val="14881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rgbClr val="14881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+</m:t>
                    </m:r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𝜙</m:t>
                        </m:r>
                      </m:den>
                    </m:f>
                    <m:r>
                      <a:rPr lang="en-US" b="0" i="1">
                        <a:solidFill>
                          <a:srgbClr val="14881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𝜙</m:t>
                        </m:r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rgbClr val="0038FF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4273" y="1656339"/>
                <a:ext cx="5548378" cy="1010661"/>
              </a:xfrm>
              <a:prstGeom prst="rect">
                <a:avLst/>
              </a:prstGeom>
              <a:blipFill rotWithShape="0">
                <a:blip r:embed="rId4"/>
                <a:stretch>
                  <a:fillRect l="-6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65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822959" y="947440"/>
                <a:ext cx="8092441" cy="4140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We 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assume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single mode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of angular frequency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dirty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close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and we introduce for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convenience</a:t>
                </a:r>
                <a:endParaRPr lang="en-US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𝑟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𝑣</m:t>
                              </m:r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𝜂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,  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𝑧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𝑟</m:t>
                      </m:r>
                      <m:func>
                        <m:func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𝜙</m:t>
                          </m:r>
                        </m:e>
                      </m:func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,  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𝑣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𝜂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𝛿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𝑟</m:t>
                      </m:r>
                      <m:func>
                        <m:func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en-US" sz="2000" b="0" dirty="0" smtClean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algn="ctr"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uch</m:t>
                      </m:r>
                      <m: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that</m:t>
                      </m:r>
                      <m: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          </m:t>
                      </m:r>
                      <m:r>
                        <m:rPr>
                          <m:sty m:val="p"/>
                        </m:rPr>
                        <a:rPr lang="en-US" sz="2000" b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;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e>
                      </m:d>
                      <m:sSup>
                        <m:sSup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Then 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we decompose this mode using a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Fourier series of the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and another one for the angle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𝜙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  <a:endParaRPr lang="en-US" sz="2000" b="0" dirty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;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2000" b="0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r>
                            <a:rPr lang="en-US" sz="2000" b="0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𝑝𝑄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</m:sup>
                      </m:s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𝑖𝑙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947440"/>
                <a:ext cx="8092441" cy="4140108"/>
              </a:xfrm>
              <a:prstGeom prst="rect">
                <a:avLst/>
              </a:prstGeom>
              <a:blipFill rotWithShape="0">
                <a:blip r:embed="rId3"/>
                <a:stretch>
                  <a:fillRect l="-753" t="-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the perturbation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5128260" y="3925811"/>
            <a:ext cx="914400" cy="752208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eur droit avec flèche 18"/>
          <p:cNvCxnSpPr>
            <a:stCxn id="20" idx="0"/>
            <a:endCxn id="17" idx="2"/>
          </p:cNvCxnSpPr>
          <p:nvPr/>
        </p:nvCxnSpPr>
        <p:spPr>
          <a:xfrm flipV="1">
            <a:off x="4953000" y="4678019"/>
            <a:ext cx="632460" cy="373158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743200" y="5051177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Additional phase factor (that we put here without loss of generality)</a:t>
            </a:r>
            <a:b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</a:b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→ </a:t>
            </a:r>
            <a:r>
              <a:rPr lang="en-US" sz="1800" b="0" dirty="0" err="1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headtail</a:t>
            </a:r>
            <a:r>
              <a:rPr lang="en-US" sz="1800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 phase factor</a:t>
            </a:r>
          </a:p>
        </p:txBody>
      </p:sp>
    </p:spTree>
    <p:extLst>
      <p:ext uri="{BB962C8B-B14F-4D97-AF65-F5344CB8AC3E}">
        <p14:creationId xmlns:p14="http://schemas.microsoft.com/office/powerpoint/2010/main" val="75803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the perturbed distribution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6"/>
              <p:cNvSpPr txBox="1"/>
              <p:nvPr/>
            </p:nvSpPr>
            <p:spPr>
              <a:xfrm>
                <a:off x="762000" y="947440"/>
                <a:ext cx="8077200" cy="308090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Injecting the perturbation into </a:t>
                </a:r>
                <a:r>
                  <a:rPr lang="en-US" sz="2000" b="0" dirty="0" err="1">
                    <a:latin typeface="Myriad Pro"/>
                    <a:ea typeface="Cambria Math" charset="0"/>
                    <a:cs typeface="Cambria Math" charset="0"/>
                  </a:rPr>
                  <a:t>Vlasov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 equation, we can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simplify it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even more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: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eqAr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𝜕𝜙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dirty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f>
                        <m:fPr>
                          <m:ctrlPr>
                            <a:rPr lang="en-US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func>
                        <m:func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1" dirty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  <m:f>
                        <m:f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𝑖𝑚𝑝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𝑣</m:t>
                          </m:r>
                        </m:den>
                      </m:f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  <m:oMath xmlns:m="http://schemas.openxmlformats.org/officeDocument/2006/math">
                      <m:r>
                        <a:rPr lang="en-US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⇔</m:t>
                      </m:r>
                      <m:sSup>
                        <m:sSupPr>
                          <m:ctrlPr>
                            <a:rPr lang="en-US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𝑖</m:t>
                          </m:r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𝛺</m:t>
                          </m:r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𝑖𝑝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sup>
                          </m:sSup>
                          <m:sSup>
                            <m:sSupPr>
                              <m:ctrlP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𝑖𝑝</m:t>
                                  </m:r>
                                  <m:sSubSup>
                                    <m:sSubSupPr>
                                      <m:ctrlP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sup>
                          </m:sSup>
                          <m:nary>
                            <m:naryPr>
                              <m:chr m:val="∑"/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𝑖𝑙</m:t>
                                  </m:r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  <m:d>
                            <m:dPr>
                              <m:begChr m:val="["/>
                              <m:endChr m:val="]"/>
                              <m:ctrlPr>
                                <a:rPr lang="mr-IN" b="0" i="1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Ω</m:t>
                              </m:r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𝑖𝑝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𝑖𝑙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r>
                  <a:rPr lang="en-US" sz="2000" b="0" i="1" dirty="0" smtClean="0">
                    <a:latin typeface="Cambria Math" charset="0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i="1" dirty="0" smtClean="0">
                    <a:latin typeface="Cambria Math" charset="0"/>
                    <a:ea typeface="Cambria Math" charset="0"/>
                    <a:cs typeface="Cambria Math" charset="0"/>
                  </a:rPr>
                </a:br>
                <a:r>
                  <a:rPr lang="en-US" sz="2000" b="0" i="1" dirty="0" smtClean="0">
                    <a:latin typeface="Cambria Math" charset="0"/>
                    <a:ea typeface="Cambria Math" charset="0"/>
                    <a:cs typeface="Cambria Math" charset="0"/>
                  </a:rPr>
                  <a:t>			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i="1" dirty="0">
                    <a:latin typeface="Cambria Math" charset="0"/>
                    <a:ea typeface="Cambria Math" charset="0"/>
                    <a:cs typeface="Cambria Math" charset="0"/>
                  </a:rPr>
                  <a:t>	</a:t>
                </a:r>
                <a:r>
                  <a:rPr lang="en-US" sz="2000" b="0" i="1" dirty="0" smtClean="0">
                    <a:latin typeface="Cambria Math" charset="0"/>
                    <a:ea typeface="Cambria Math" charset="0"/>
                    <a:cs typeface="Cambria Math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=−</m:t>
                    </m:r>
                    <m:f>
                      <m:f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e>
                    </m:d>
                    <m:rad>
                      <m:radPr>
                        <m:degHide m:val="on"/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dirty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 dirty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  <m:r>
                                  <a:rPr lang="en-US" sz="2000" b="0" i="1" dirty="0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rad>
                    <m:f>
                      <m:fPr>
                        <m:ctrlPr>
                          <a:rPr lang="en-US" sz="2000" b="0" i="1" dirty="0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</m:sup>
                        </m:sSup>
                        <m:r>
                          <a:rPr lang="en-US" sz="2000" b="0" i="1" dirty="0">
                            <a:solidFill>
                              <a:srgbClr val="14881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r>
                          <a:rPr lang="en-US" sz="2000" b="0" i="1" dirty="0">
                            <a:solidFill>
                              <a:srgbClr val="14881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  <m:r>
                          <a:rPr lang="en-US" sz="2000" b="0" i="1" dirty="0">
                            <a:solidFill>
                              <a:srgbClr val="14881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</m:t>
                        </m:r>
                      </m:den>
                    </m:f>
                    <m:f>
                      <m:f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𝑧</m:t>
                            </m:r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;</m:t>
                            </m:r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000" b="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  <m: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𝑣</m:t>
                        </m:r>
                      </m:den>
                    </m:f>
                  </m:oMath>
                </a14:m>
                <a:endParaRPr lang="en-US" sz="2000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3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947440"/>
                <a:ext cx="8077200" cy="3080908"/>
              </a:xfrm>
              <a:prstGeom prst="rect">
                <a:avLst/>
              </a:prstGeom>
              <a:blipFill rotWithShape="0">
                <a:blip r:embed="rId3"/>
                <a:stretch>
                  <a:fillRect l="-755" t="-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762000" y="4536087"/>
                <a:ext cx="8001000" cy="1671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Term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by term identification leads to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</m:sup>
                      </m:sSubSup>
                      <m:d>
                        <m:dPr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 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for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any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≠±1</m:t>
                      </m:r>
                    </m:oMath>
                  </m:oMathPara>
                </a14:m>
                <a:endParaRPr lang="en-US" sz="2000" b="0" dirty="0">
                  <a:solidFill>
                    <a:srgbClr val="FF0000"/>
                  </a:solidFill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and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the assumption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charset="0"/>
                        <a:ea typeface="Cambria Math" charset="0"/>
                        <a:cs typeface="Cambria Math" charset="0"/>
                      </a:rPr>
                      <m:t>Ω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 ,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gives (see Chao’s book)</a:t>
                </a:r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−1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</m:sup>
                      </m:sSubSup>
                      <m:d>
                        <m:dPr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≈0</m:t>
                      </m:r>
                    </m:oMath>
                  </m:oMathPara>
                </a14:m>
                <a:endParaRPr lang="en-US" sz="2000" b="0" dirty="0">
                  <a:solidFill>
                    <a:srgbClr val="FF0000"/>
                  </a:solidFill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4536087"/>
                <a:ext cx="8001000" cy="1671035"/>
              </a:xfrm>
              <a:prstGeom prst="rect">
                <a:avLst/>
              </a:prstGeom>
              <a:blipFill rotWithShape="0">
                <a:blip r:embed="rId4"/>
                <a:stretch>
                  <a:fillRect l="-762" t="-14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Connecteur droit 25"/>
          <p:cNvCxnSpPr/>
          <p:nvPr/>
        </p:nvCxnSpPr>
        <p:spPr>
          <a:xfrm>
            <a:off x="6262678" y="3352800"/>
            <a:ext cx="457200" cy="2286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H="1">
            <a:off x="6248400" y="3352800"/>
            <a:ext cx="471478" cy="2286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ZoneTexte 28"/>
              <p:cNvSpPr txBox="1"/>
              <p:nvPr/>
            </p:nvSpPr>
            <p:spPr>
              <a:xfrm>
                <a:off x="76200" y="3658207"/>
                <a:ext cx="3352800" cy="850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This is where we use the </a:t>
                </a:r>
                <a:r>
                  <a:rPr lang="en-US" b="0" dirty="0" err="1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headtail</a:t>
                </a:r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phase factor </a:t>
                </a:r>
                <a:r>
                  <a:rPr lang="en-US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to get rid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′</m:t>
                        </m:r>
                      </m:sup>
                    </m:sSubSup>
                    <m:r>
                      <a:rPr lang="en-US" b="0" i="1">
                        <a:solidFill>
                          <a:srgbClr val="0038FF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𝛿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term within the brackets.</a:t>
                </a:r>
              </a:p>
            </p:txBody>
          </p:sp>
        </mc:Choice>
        <mc:Fallback>
          <p:sp>
            <p:nvSpPr>
              <p:cNvPr id="29" name="ZoneText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3658207"/>
                <a:ext cx="3352800" cy="850426"/>
              </a:xfrm>
              <a:prstGeom prst="rect">
                <a:avLst/>
              </a:prstGeom>
              <a:blipFill>
                <a:blip r:embed="rId5"/>
                <a:stretch>
                  <a:fillRect l="-1091" t="-2143"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lipse 29"/>
          <p:cNvSpPr/>
          <p:nvPr/>
        </p:nvSpPr>
        <p:spPr>
          <a:xfrm>
            <a:off x="2404110" y="2322359"/>
            <a:ext cx="685800" cy="577597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necteur droit avec flèche 31"/>
          <p:cNvCxnSpPr>
            <a:stCxn id="29" idx="0"/>
            <a:endCxn id="30" idx="2"/>
          </p:cNvCxnSpPr>
          <p:nvPr/>
        </p:nvCxnSpPr>
        <p:spPr>
          <a:xfrm flipV="1">
            <a:off x="1752600" y="2899956"/>
            <a:ext cx="994410" cy="758251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9"/>
          <p:cNvSpPr/>
          <p:nvPr/>
        </p:nvSpPr>
        <p:spPr>
          <a:xfrm>
            <a:off x="4998719" y="2390128"/>
            <a:ext cx="2926081" cy="539328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onnecteur droit avec flèche 31"/>
          <p:cNvCxnSpPr>
            <a:stCxn id="29" idx="0"/>
          </p:cNvCxnSpPr>
          <p:nvPr/>
        </p:nvCxnSpPr>
        <p:spPr>
          <a:xfrm flipV="1">
            <a:off x="1752600" y="2913683"/>
            <a:ext cx="3246119" cy="744524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49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9" grpId="0"/>
      <p:bldP spid="30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Getting the perturbed distribution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6"/>
              <p:cNvSpPr txBox="1"/>
              <p:nvPr/>
            </p:nvSpPr>
            <p:spPr>
              <a:xfrm>
                <a:off x="822958" y="947440"/>
                <a:ext cx="8092441" cy="4734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Pushing further the computation gives: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sSubSup>
                                    <m:sSubSupPr>
                                      <m:ctrlP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sup>
                          </m:sSup>
                          <m:nary>
                            <m:naryPr>
                              <m:chr m:val="∑"/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sSubSup>
                                    <m:sSubSup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𝑖𝑙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sup>
                              </m:s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mr-IN" sz="2000" b="0" i="1">
                                      <a:solidFill>
                                        <a:srgbClr val="14881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dirty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>
                            <m:f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2000" b="0" i="1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</m:t>
                          </m:r>
                          <m:nary>
                            <m:naryPr>
                              <m:chr m:val="∑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sup>
                              </m:sSup>
                            </m:e>
                          </m:nary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mr-IN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Ω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mr-IN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mr-IN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𝑦𝑦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f>
                                    <m:fPr>
                                      <m:ctrlPr>
                                        <a:rPr lang="en-US" sz="2000" b="0" i="1" dirty="0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  <m:rad>
                                    <m:radPr>
                                      <m:degHide m:val="on"/>
                                      <m:ctrlP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𝑅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Sup>
                                        <m:sSubSupPr>
                                          <m:ctrlP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f>
                            <m:f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8" y="947440"/>
                <a:ext cx="8092441" cy="4734951"/>
              </a:xfrm>
              <a:prstGeom prst="rect">
                <a:avLst/>
              </a:prstGeom>
              <a:blipFill rotWithShape="0">
                <a:blip r:embed="rId3"/>
                <a:stretch>
                  <a:fillRect l="-754" t="-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/>
          <p:cNvSpPr/>
          <p:nvPr/>
        </p:nvSpPr>
        <p:spPr>
          <a:xfrm>
            <a:off x="3657600" y="4869180"/>
            <a:ext cx="2895600" cy="8115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629400" y="5567815"/>
                <a:ext cx="1524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Depends only on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𝑟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, 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𝜙</m:t>
                    </m:r>
                  </m:oMath>
                </a14:m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𝑡</m:t>
                    </m:r>
                  </m:oMath>
                </a14:m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00" y="5567815"/>
                <a:ext cx="1524000" cy="584775"/>
              </a:xfrm>
              <a:prstGeom prst="rect">
                <a:avLst/>
              </a:prstGeom>
              <a:blipFill rotWithShape="0">
                <a:blip r:embed="rId4"/>
                <a:stretch>
                  <a:fillRect l="-2400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llipse 16"/>
          <p:cNvSpPr/>
          <p:nvPr/>
        </p:nvSpPr>
        <p:spPr>
          <a:xfrm>
            <a:off x="3840480" y="3447292"/>
            <a:ext cx="4126230" cy="1406641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8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304800" y="4512714"/>
                <a:ext cx="3048000" cy="604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Depends only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𝐽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𝜃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b="0" dirty="0" smtClean="0">
                  <a:solidFill>
                    <a:srgbClr val="0038F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⇒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the ratio must be a constant</a:t>
                </a:r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512714"/>
                <a:ext cx="3048000" cy="604204"/>
              </a:xfrm>
              <a:prstGeom prst="rect">
                <a:avLst/>
              </a:prstGeom>
              <a:blipFill rotWithShape="0">
                <a:blip r:embed="rId5"/>
                <a:stretch>
                  <a:fillRect l="-1000" t="-1010" b="-131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12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7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Getting the perturbed distribution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6"/>
              <p:cNvSpPr txBox="1"/>
              <p:nvPr/>
            </p:nvSpPr>
            <p:spPr>
              <a:xfrm>
                <a:off x="152401" y="947440"/>
                <a:ext cx="8763000" cy="3617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gives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transverse shape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of the perturbative distribution: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SupPr>
                        <m:e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1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𝑙</m:t>
                          </m:r>
                        </m:sup>
                      </m:sSubSup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mr-IN" sz="2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mr-IN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mr-IN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mr-IN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mr-IN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Putting the proportionality constant inside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𝑟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)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Δ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𝜓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𝑟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,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𝜙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;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1800" b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Ω</m:t>
                          </m:r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en-US" sz="18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</m:sup>
                      </m:sSup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⋅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sSubSup>
                                <m:sSubSup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</m:sup>
                      </m:sSup>
                      <m:r>
                        <a:rPr lang="en-US" sz="1800" b="0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nary>
                        <m:naryPr>
                          <m:chr m:val="∑"/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𝑖𝑙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sup>
                          </m:sSup>
                          <m:f>
                            <m:fPr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1800" b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Ω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mr-IN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mr-IN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sz="1400" b="0" dirty="0" smtClean="0">
                  <a:solidFill>
                    <a:schemeClr val="tx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1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947440"/>
                <a:ext cx="8763000" cy="3617080"/>
              </a:xfrm>
              <a:prstGeom prst="rect">
                <a:avLst/>
              </a:prstGeom>
              <a:blipFill rotWithShape="0">
                <a:blip r:embed="rId3"/>
                <a:stretch>
                  <a:fillRect l="-695" t="-6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85800" y="3276600"/>
            <a:ext cx="8001000" cy="12879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9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/>
              <a:t>Landau damping in transverse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947440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Myriad Pro" charset="0"/>
                <a:ea typeface="Myriad Pro" charset="0"/>
                <a:cs typeface="Myriad Pro" charset="0"/>
              </a:rPr>
              <a:t>Alex W. Chao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: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“[</a:t>
            </a:r>
            <a:r>
              <a:rPr lang="mr-IN" sz="1800" b="0" dirty="0" smtClean="0">
                <a:latin typeface="Myriad Pro" charset="0"/>
                <a:ea typeface="Myriad Pro" charset="0"/>
                <a:cs typeface="Myriad Pro" charset="0"/>
              </a:rPr>
              <a:t>…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]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there are a </a:t>
            </a:r>
            <a:r>
              <a:rPr lang="en-US" sz="1800" b="0" dirty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large number of </a:t>
            </a:r>
            <a:r>
              <a:rPr lang="en-US" sz="1800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collective instability mechanisms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acting on a high intensity beam in an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accelerator [</a:t>
            </a:r>
            <a:r>
              <a:rPr lang="mr-IN" sz="1800" b="0" dirty="0" smtClean="0">
                <a:latin typeface="Myriad Pro" charset="0"/>
                <a:ea typeface="Myriad Pro" charset="0"/>
                <a:cs typeface="Myriad Pro" charset="0"/>
              </a:rPr>
              <a:t>…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].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Yet the </a:t>
            </a:r>
            <a:r>
              <a:rPr lang="en-US" sz="1800" b="0" dirty="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beam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 as a whole </a:t>
            </a:r>
            <a:r>
              <a:rPr lang="en-US" sz="1800" b="0" dirty="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seems basically stable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, as evidenced by the existence of a wide variety of working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accelerators[</a:t>
            </a:r>
            <a:r>
              <a:rPr lang="mr-IN" sz="1800" b="0" dirty="0" smtClean="0">
                <a:latin typeface="Myriad Pro" charset="0"/>
                <a:ea typeface="Myriad Pro" charset="0"/>
                <a:cs typeface="Myriad Pro" charset="0"/>
              </a:rPr>
              <a:t>…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].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One of the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reasons for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this fortunate outcome is </a:t>
            </a:r>
            <a:r>
              <a:rPr lang="en-US" sz="18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Landau damping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which provides a </a:t>
            </a:r>
            <a:r>
              <a:rPr lang="en-US" sz="18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natural stabilizing mechanism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against collective instabilities if particles in the beam have a </a:t>
            </a:r>
            <a:r>
              <a:rPr lang="en-US" sz="18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small spread in their natural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[</a:t>
            </a:r>
            <a:r>
              <a:rPr lang="mr-IN" sz="1800" b="0" dirty="0" smtClean="0">
                <a:latin typeface="Myriad Pro" charset="0"/>
                <a:ea typeface="Myriad Pro" charset="0"/>
                <a:cs typeface="Myriad Pro" charset="0"/>
              </a:rPr>
              <a:t>…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]</a:t>
            </a:r>
            <a:r>
              <a:rPr lang="en-US" sz="1800" b="0" dirty="0" smtClean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frequencies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.”</a:t>
            </a:r>
          </a:p>
        </p:txBody>
      </p:sp>
      <p:pic>
        <p:nvPicPr>
          <p:cNvPr id="1026" name="Picture 2" descr="ésultat de recherche d'images pour &quot;alexander wu chao book physics beam instabil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811398"/>
            <a:ext cx="1550276" cy="24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22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6"/>
              <p:cNvSpPr txBox="1"/>
              <p:nvPr/>
            </p:nvSpPr>
            <p:spPr>
              <a:xfrm>
                <a:off x="381001" y="947440"/>
                <a:ext cx="8458200" cy="5008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collective force due to a dipolar impedance is obtained as a 4D integral over the </a:t>
                </a:r>
                <a:r>
                  <a:rPr lang="en-US" sz="18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perturbed distribution</a:t>
                </a:r>
                <a:r>
                  <a:rPr lang="en-US" sz="1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convoluted with the </a:t>
                </a:r>
                <a:r>
                  <a:rPr lang="en-US" sz="1800" b="0" dirty="0" err="1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multiturn</a:t>
                </a:r>
                <a:r>
                  <a:rPr lang="en-US" sz="18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wake</a:t>
                </a:r>
                <a:r>
                  <a:rPr lang="en-US" sz="1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  <a:r>
                  <a:rPr lang="en-US" sz="24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4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  <m:nary>
                            <m:naryPr>
                              <m:chr m:val="∑"/>
                              <m:ctrlPr>
                                <a:rPr lang="is-I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  <m:r>
                                <a:rPr lang="en-US" sz="18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18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nary>
                                <m:naryPr>
                                  <m:chr m:val="∬"/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𝛿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𝑘𝑅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nary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                                   </m:t>
                          </m:r>
                        </m:e>
                        <m:e>
                          <m:r>
                            <a:rPr lang="en-US" sz="1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                           </m:t>
                          </m:r>
                          <m:r>
                            <m:rPr>
                              <m:brk/>
                            </m:rPr>
                            <a:rPr lang="en-US" sz="1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d>
                                <m:dPr>
                                  <m:ctrlP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;</m:t>
                                  </m:r>
                                  <m: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  <m: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f>
                                    <m:fPr>
                                      <m:ctrlP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</m:den>
                                  </m:f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18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nary>
                        </m:e>
                        <m:e>
                          <m:eqArr>
                            <m:eqArr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          </m:t>
                              </m:r>
                              <m:r>
                                <a:rPr lang="en-US" sz="1800" b="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</m:t>
                              </m:r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</m:t>
                              </m:r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nary>
                                <m:naryPr>
                                  <m:chr m:val="∑"/>
                                  <m:ctrlPr>
                                    <a:rPr lang="is-I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mr-IN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𝑖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800" b="0" i="0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Ω</m:t>
                                              </m:r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800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num>
                                        <m:den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𝜐</m:t>
                                          </m:r>
                                        </m:den>
                                      </m:f>
                                    </m:sup>
                                  </m:sSup>
                                </m:e>
                              </m:nary>
                            </m:e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trlPr>
                                    <a:rPr lang="is-I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sup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m:rPr>
                                      <m:sty m:val="p"/>
                                    </m:rP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nary>
                              <m:nary>
                                <m:naryPr>
                                  <m:chr m:val="∑"/>
                                  <m:ctrlP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sSup>
                                    <m:sSupPr>
                                      <m:ctrlP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nary>
                                    <m:naryPr>
                                      <m:ctrlPr>
                                        <a:rPr lang="is-I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m:rPr>
                                          <m:lit/>
                                        </m:rP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∞ </m:t>
                                      </m:r>
                                    </m:sup>
                                    <m:e>
                                      <m:f>
                                        <m:fPr>
                                          <m:ctrlP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𝑑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⋅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⋅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𝑑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𝑓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𝑑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mr-IN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  <m: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mr-IN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𝑦𝑦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18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nary>
                                </m:e>
                              </m:nary>
                            </m:e>
                            <m:e>
                              <m:r>
                                <a:rPr lang="en-US" sz="1800" b="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        </m:t>
                              </m:r>
                              <m:r>
                                <m:rPr>
                                  <m:brk/>
                                </m:rPr>
                                <a:rPr lang="en-US" sz="1800" b="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trlP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/>
                                    </m:rP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m:rPr>
                                      <m:brk/>
                                    </m:rP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18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∞</m:t>
                                  </m:r>
                                </m:sup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sz="1800" b="0" i="1" dirty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sSub>
                                    <m:sSubPr>
                                      <m:ctrlP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</m:nary>
                              <m:nary>
                                <m:naryPr>
                                  <m:ctrlPr>
                                    <a:rPr lang="is-IS" sz="1800" b="0" i="1" dirty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b="0" i="1" dirty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800" b="0" i="1" dirty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r>
                                    <a:rPr lang="en-US" sz="1800" b="0" i="1" dirty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𝜋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𝑑</m:t>
                                      </m:r>
                                      <m: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𝜙</m:t>
                                      </m:r>
                                      <m: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−</m:t>
                                      </m:r>
                                      <m: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𝑖𝑙</m:t>
                                      </m:r>
                                      <m: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𝜙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18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18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</m:acc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cos</m:t>
                                          </m:r>
                                          <m: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𝜙</m:t>
                                          </m:r>
                                        </m:num>
                                        <m:den>
                                          <m: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𝜐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𝑘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8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Sup>
                                                <m:sSubSupPr>
                                                  <m:ctrlPr>
                                                    <a:rPr lang="en-US" sz="18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8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8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bSup>
                                              <m:sSub>
                                                <m:sSubPr>
                                                  <m:ctrlPr>
                                                    <a:rPr lang="en-US" sz="18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18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𝜂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</m:eqArr>
                        </m:e>
                      </m:eqArr>
                    </m:oMath>
                  </m:oMathPara>
                </a14:m>
                <a:endParaRPr lang="en-US" sz="18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1" y="947440"/>
                <a:ext cx="8458200" cy="5008743"/>
              </a:xfrm>
              <a:prstGeom prst="rect">
                <a:avLst/>
              </a:prstGeom>
              <a:blipFill>
                <a:blip r:embed="rId3"/>
                <a:stretch>
                  <a:fillRect l="-649" t="-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6"/>
              <p:cNvSpPr txBox="1"/>
              <p:nvPr/>
            </p:nvSpPr>
            <p:spPr>
              <a:xfrm>
                <a:off x="381001" y="947440"/>
                <a:ext cx="8458200" cy="5008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collective force due to a dipolar impedance is obtained as a 4D integral over the </a:t>
                </a:r>
                <a:r>
                  <a:rPr lang="en-US" sz="18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perturbed distribution</a:t>
                </a:r>
                <a:r>
                  <a:rPr lang="en-US" sz="1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convoluted with the </a:t>
                </a:r>
                <a:r>
                  <a:rPr lang="en-US" sz="1800" b="0" dirty="0" err="1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multiturn</a:t>
                </a:r>
                <a:r>
                  <a:rPr lang="en-US" sz="18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wake</a:t>
                </a:r>
                <a:r>
                  <a:rPr lang="en-US" sz="1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  <a:r>
                  <a:rPr lang="en-US" sz="24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4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  <m:nary>
                            <m:naryPr>
                              <m:chr m:val="∑"/>
                              <m:ctrlPr>
                                <a:rPr lang="is-I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  <m:r>
                                <a:rPr lang="en-US" sz="18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18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nary>
                                <m:naryPr>
                                  <m:chr m:val="∬"/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𝛿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𝑘𝑅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nary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                                   </m:t>
                          </m:r>
                        </m:e>
                        <m:e>
                          <m:r>
                            <a:rPr lang="en-US" sz="1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                           </m:t>
                          </m:r>
                          <m:r>
                            <m:rPr>
                              <m:brk/>
                            </m:rPr>
                            <a:rPr lang="en-US" sz="1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d>
                                <m:dPr>
                                  <m:ctrlP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;</m:t>
                                  </m:r>
                                  <m: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  <m: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f>
                                    <m:fPr>
                                      <m:ctrlP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</m:den>
                                  </m:f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18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nary>
                        </m:e>
                        <m:e>
                          <m:eqArr>
                            <m:eqArr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        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</m:t>
                              </m:r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nary>
                                <m:naryPr>
                                  <m:chr m:val="∑"/>
                                  <m:ctrlPr>
                                    <a:rPr lang="is-I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mr-IN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𝑖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8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800" b="0" i="0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Ω</m:t>
                                              </m:r>
                                              <m:r>
                                                <a:rPr lang="en-US" sz="18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18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800" b="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num>
                                        <m:den>
                                          <m: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𝜐</m:t>
                                          </m:r>
                                        </m:den>
                                      </m:f>
                                    </m:sup>
                                  </m:sSup>
                                </m:e>
                              </m:nary>
                            </m:e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sSup>
                                    <m:sSup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nary>
                                    <m:naryPr>
                                      <m:ctrlPr>
                                        <a:rPr lang="is-I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m:rPr>
                                          <m:lit/>
                                        </m:rP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∞ </m:t>
                                      </m:r>
                                    </m:sup>
                                    <m:e>
                                      <m:f>
                                        <m:f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𝑑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⋅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⋅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800" b="0" i="1"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𝑑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800" b="0" i="1">
                                                      <a:latin typeface="Cambria Math" panose="02040503050406030204" pitchFamily="18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𝑓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𝑑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800" b="0" i="1">
                                                      <a:latin typeface="Cambria Math" panose="02040503050406030204" pitchFamily="18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mr-IN" sz="18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mr-IN" sz="1800" b="0" i="1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18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18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  <m:r>
                                                    <a:rPr lang="mr-IN" sz="18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mr-IN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mr-IN" sz="1800" b="0" i="1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18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18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𝑦𝑦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mr-IN" sz="1800" b="0" i="1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18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18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nary>
                                </m:e>
                              </m:nary>
                              <m:nary>
                                <m:naryPr>
                                  <m:ctrlPr>
                                    <a:rPr lang="is-I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sup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m:rPr>
                                      <m:sty m:val="p"/>
                                    </m:r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        </m:t>
                              </m:r>
                              <m:r>
                                <m:rPr>
                                  <m:brk/>
                                </m:r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/>
                                    </m:rP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m:rPr>
                                      <m:brk/>
                                    </m:rP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∞</m:t>
                                  </m:r>
                                </m:sup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sz="18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sSub>
                                    <m:sSubPr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1800" b="0" i="1" dirty="0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1800" b="0" i="1" dirty="0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</m:nary>
                              <m:nary>
                                <m:naryPr>
                                  <m:ctrlPr>
                                    <a:rPr lang="is-IS" sz="1800" b="0" i="1" dirty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8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r>
                                    <a:rPr lang="en-US" sz="18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𝜋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𝑑</m:t>
                                      </m:r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𝜙</m:t>
                                      </m:r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−</m:t>
                                      </m:r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𝑖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dirty="0" smtClean="0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dirty="0" smtClean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𝜙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1800" b="0" i="1" dirty="0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1800" b="0" i="1" dirty="0"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18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</m:acc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cos</m:t>
                                          </m:r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𝜙</m:t>
                                          </m:r>
                                        </m:num>
                                        <m:den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𝜐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1800" b="0" i="1" dirty="0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𝑘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b="0" i="1" dirty="0"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800" b="0" i="1" dirty="0"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Sup>
                                                <m:sSubSupPr>
                                                  <m:ctrlPr>
                                                    <a:rPr lang="en-US" sz="1800" b="0" i="1" dirty="0">
                                                      <a:latin typeface="Cambria Math" panose="02040503050406030204" pitchFamily="18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18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18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bSup>
                                              <m:sSub>
                                                <m:sSubPr>
                                                  <m:ctrlPr>
                                                    <a:rPr lang="en-US" sz="1800" b="0" i="1" dirty="0">
                                                      <a:latin typeface="Cambria Math" panose="02040503050406030204" pitchFamily="18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18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𝜂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  <m:r>
                                <a:rPr lang="en-US" sz="1800" b="0" i="1" dirty="0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           </m:t>
                              </m:r>
                            </m:e>
                          </m:eqArr>
                        </m:e>
                      </m:eqArr>
                    </m:oMath>
                  </m:oMathPara>
                </a14:m>
                <a:endParaRPr lang="en-US" sz="18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1" y="947440"/>
                <a:ext cx="8458200" cy="5008743"/>
              </a:xfrm>
              <a:prstGeom prst="rect">
                <a:avLst/>
              </a:prstGeom>
              <a:blipFill>
                <a:blip r:embed="rId4"/>
                <a:stretch>
                  <a:fillRect l="-649" t="-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Force from impedance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629400" y="2372301"/>
            <a:ext cx="1458630" cy="921766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7825740" y="1873142"/>
            <a:ext cx="265095" cy="499159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8034488" y="1524000"/>
                <a:ext cx="228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𝑦</m:t>
                      </m:r>
                    </m:oMath>
                  </m:oMathPara>
                </a14:m>
                <a:endParaRPr lang="en-GB" sz="2000" b="0" dirty="0" smtClean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4488" y="1524000"/>
                <a:ext cx="228600" cy="400110"/>
              </a:xfrm>
              <a:prstGeom prst="rect">
                <a:avLst/>
              </a:prstGeom>
              <a:blipFill>
                <a:blip r:embed="rId5"/>
                <a:stretch>
                  <a:fillRect r="-45946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>
          <a:xfrm>
            <a:off x="3963262" y="4996127"/>
            <a:ext cx="3675788" cy="845820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4" name="Straight Arrow Connector 13"/>
          <p:cNvCxnSpPr>
            <a:stCxn id="15" idx="2"/>
          </p:cNvCxnSpPr>
          <p:nvPr/>
        </p:nvCxnSpPr>
        <p:spPr>
          <a:xfrm flipH="1">
            <a:off x="7602306" y="4005376"/>
            <a:ext cx="278980" cy="1059010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6618570" y="3429000"/>
                <a:ext cx="2525432" cy="576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38F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2</m:t>
                      </m:r>
                      <m:r>
                        <a:rPr lang="en-US" sz="1400" b="0" i="1" smtClean="0">
                          <a:solidFill>
                            <a:srgbClr val="0038F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𝜋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𝑖</m:t>
                          </m:r>
                        </m:e>
                        <m:sup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′</m:t>
                              </m:r>
                            </m:sup>
                          </m:sSup>
                        </m:sup>
                      </m:sSup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𝐽</m:t>
                          </m:r>
                        </m:e>
                        <m:sub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mr-IN" sz="1400" b="0" i="1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400" b="0" i="1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dPr>
                            <m:e>
                              <m:r>
                                <a:rPr lang="en-US" sz="14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𝛺</m:t>
                              </m:r>
                              <m:r>
                                <a:rPr lang="en-US" sz="1400" b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+</m:t>
                              </m:r>
                              <m:r>
                                <a:rPr lang="en-US" sz="14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Myriad Pro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Myriad Pro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𝜂</m:t>
                                  </m:r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̃"/>
                                  <m:ctrlPr>
                                    <a:rPr lang="en-US" sz="1400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𝑟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b="0" dirty="0" smtClean="0">
                  <a:solidFill>
                    <a:srgbClr val="0038F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8570" y="3429000"/>
                <a:ext cx="2525432" cy="576376"/>
              </a:xfrm>
              <a:prstGeom prst="rect">
                <a:avLst/>
              </a:prstGeom>
              <a:blipFill>
                <a:blip r:embed="rId6"/>
                <a:stretch>
                  <a:fillRect r="-3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16"/>
          <p:cNvSpPr/>
          <p:nvPr/>
        </p:nvSpPr>
        <p:spPr>
          <a:xfrm>
            <a:off x="5486400" y="4136888"/>
            <a:ext cx="1937590" cy="863103"/>
          </a:xfrm>
          <a:prstGeom prst="roundRect">
            <a:avLst/>
          </a:prstGeom>
          <a:noFill/>
          <a:ln w="28575">
            <a:solidFill>
              <a:srgbClr val="1488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8" name="Straight Arrow Connector 17"/>
          <p:cNvCxnSpPr>
            <a:endCxn id="17" idx="0"/>
          </p:cNvCxnSpPr>
          <p:nvPr/>
        </p:nvCxnSpPr>
        <p:spPr>
          <a:xfrm>
            <a:off x="6197371" y="3937893"/>
            <a:ext cx="257824" cy="198995"/>
          </a:xfrm>
          <a:prstGeom prst="straightConnector1">
            <a:avLst/>
          </a:prstGeom>
          <a:ln w="28575">
            <a:solidFill>
              <a:srgbClr val="1488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5913658" y="3657600"/>
                <a:ext cx="2626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14881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𝝅</m:t>
                      </m:r>
                    </m:oMath>
                  </m:oMathPara>
                </a14:m>
                <a:endParaRPr lang="en-GB" sz="2000" dirty="0" smtClean="0">
                  <a:solidFill>
                    <a:srgbClr val="14881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658" y="3657600"/>
                <a:ext cx="262626" cy="400110"/>
              </a:xfrm>
              <a:prstGeom prst="rect">
                <a:avLst/>
              </a:prstGeom>
              <a:blipFill>
                <a:blip r:embed="rId7"/>
                <a:stretch>
                  <a:fillRect r="-279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ounded Rectangle 27"/>
          <p:cNvSpPr/>
          <p:nvPr/>
        </p:nvSpPr>
        <p:spPr>
          <a:xfrm>
            <a:off x="1463816" y="4116113"/>
            <a:ext cx="4057882" cy="10401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>
            <a:stCxn id="32" idx="2"/>
          </p:cNvCxnSpPr>
          <p:nvPr/>
        </p:nvCxnSpPr>
        <p:spPr>
          <a:xfrm>
            <a:off x="894500" y="4441686"/>
            <a:ext cx="569316" cy="3720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30606" y="3733800"/>
                <a:ext cx="17277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Disp. integral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𝐼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Ω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′</m:t>
                            </m:r>
                          </m:sup>
                        </m:sSup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endParaRPr lang="en-GB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6" y="3733800"/>
                <a:ext cx="1727787" cy="707886"/>
              </a:xfrm>
              <a:prstGeom prst="rect">
                <a:avLst/>
              </a:prstGeom>
              <a:blipFill>
                <a:blip r:embed="rId8"/>
                <a:stretch>
                  <a:fillRect l="-3534" t="-4310" r="-45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009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1" grpId="0" animBg="1"/>
      <p:bldP spid="15" grpId="0"/>
      <p:bldP spid="17" grpId="0" animBg="1"/>
      <p:bldP spid="19" grpId="0"/>
      <p:bldP spid="28" grpId="0" animBg="1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Sacherer</a:t>
            </a:r>
            <a:r>
              <a:rPr lang="en-US" dirty="0" smtClean="0"/>
              <a:t> </a:t>
            </a:r>
            <a:r>
              <a:rPr lang="en-US" dirty="0"/>
              <a:t>equation equation with detuning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822959" y="947440"/>
                <a:ext cx="8016241" cy="4263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Plugging the force back into the linearized </a:t>
                </a:r>
                <a:r>
                  <a:rPr lang="en-US" sz="2000" b="0" dirty="0" err="1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equation, identifying term by term the Fourier series in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and doing the standard approximation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≈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in the impedance and Bessel functions, we get an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integral equation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≡</m:t>
                    </m:r>
                    <m:sSub>
                      <m:sSub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𝐼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Ω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𝐼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1" i="0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𝛀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𝜐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nary>
                            <m:naryPr>
                              <m:chr m:val="∑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</m:e>
                                <m:sup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p>
                              </m:sSup>
                            </m:e>
                          </m:nary>
                        </m:e>
                        <m:e>
                          <m:eqArr>
                            <m:eqArr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mr-IN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000" b="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000" b="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000" b="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2000" b="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</m:d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nary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endChr m:val=""/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"/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Sup>
                                                <m:sSubSupPr>
                                                  <m:ctrlPr>
                                                    <a:rPr lang="en-US" sz="2000" b="0" i="1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bSup>
                                            </m:num>
                                            <m:den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𝜂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𝑅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 </m:t>
                              </m:r>
                              <m:nary>
                                <m:nary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</m:nary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𝜂</m:t>
                                          </m:r>
                                        </m:den>
                                      </m:f>
                                    </m:e>
                                  </m:d>
                                  <m:f>
                                    <m:f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num>
                                    <m:den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</m:eqArr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947440"/>
                <a:ext cx="8016241" cy="4263475"/>
              </a:xfrm>
              <a:prstGeom prst="rect">
                <a:avLst/>
              </a:prstGeom>
              <a:blipFill rotWithShape="0">
                <a:blip r:embed="rId3"/>
                <a:stretch>
                  <a:fillRect l="-760" t="-571" r="-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33400" y="54864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E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quation obtained first by </a:t>
            </a:r>
            <a:r>
              <a:rPr lang="en-GB" dirty="0" smtClean="0">
                <a:latin typeface="Myriad Pro" charset="0"/>
                <a:ea typeface="Myriad Pro" charset="0"/>
                <a:cs typeface="Myriad Pro" charset="0"/>
              </a:rPr>
              <a:t>Y. Chin</a:t>
            </a:r>
            <a:r>
              <a:rPr lang="en-GB" b="0" i="1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de-DE" b="0" i="1" dirty="0" smtClean="0">
                <a:latin typeface="Myriad Pro" charset="0"/>
                <a:ea typeface="Myriad Pro" charset="0"/>
                <a:cs typeface="Myriad Pro" charset="0"/>
              </a:rPr>
              <a:t>CERN/SPS/85-09 </a:t>
            </a:r>
            <a:r>
              <a:rPr lang="de-DE" b="0" dirty="0" smtClean="0">
                <a:latin typeface="Myriad Pro" charset="0"/>
                <a:ea typeface="Myriad Pro" charset="0"/>
                <a:cs typeface="Myriad Pro" charset="0"/>
              </a:rPr>
              <a:t>(1985).</a:t>
            </a:r>
            <a:endParaRPr lang="en-GB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1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Strategy to solve the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6"/>
              <p:cNvSpPr txBox="1"/>
              <p:nvPr/>
            </p:nvSpPr>
            <p:spPr>
              <a:xfrm>
                <a:off x="822960" y="947440"/>
                <a:ext cx="8321040" cy="5235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Decompose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𝑟</m:t>
                        </m:r>
                      </m:e>
                    </m:d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over a basis of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orthogonal polynomials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such as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Laguerre polynomials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compute the integrals involving Bessel functions analytically, as in codes MOSES and DELPHI: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𝑟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𝐴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𝐵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𝑙</m:t>
                              </m:r>
                            </m:e>
                          </m:d>
                        </m:sup>
                      </m:sSup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𝜅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=0</m:t>
                          </m:r>
                        </m:sub>
                        <m:sup>
                          <m:r>
                            <m:rPr>
                              <m:lit/>
                            </m:rP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∞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𝑙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𝑛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𝑛</m:t>
                              </m:r>
                            </m:sub>
                            <m:sup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𝑙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𝜅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One gets an equation of the form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=−∞</m:t>
                        </m:r>
                      </m:sub>
                      <m:sup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+∞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naryPr>
                          <m:sub>
                            <m:sSup>
                              <m:sSup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+∞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SupPr>
                              <m:e>
                                <m:d>
                                  <m:d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fPr>
                                      <m:num>
                                        <m:sSubSup>
                                          <m:sSubSupPr>
                                            <m:ctrlP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𝛿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𝑙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sub>
                                          <m:sup/>
                                        </m:sSubSup>
                                        <m:sSubSup>
                                          <m:sSubSupPr>
                                            <m:ctrlP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𝛿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𝑛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sub>
                                          <m:sup/>
                                        </m:sSubSup>
                                      </m:num>
                                      <m:den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𝐼</m:t>
                                        </m:r>
                                        <m:d>
                                          <m:dPr>
                                            <m:ctrlPr>
                                              <a:rPr lang="en-US" sz="2000" b="0" i="1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000" b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Ω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−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𝑙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den>
                                    </m:f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000" b="0" i="1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ℳ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𝑙𝑛</m:t>
                                        </m:r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,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  <m:sSup>
                                          <m:sSupPr>
                                            <m:ctrlPr>
                                              <a:rPr lang="en-US" sz="2000" b="0" i="1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</m:sSub>
                                  </m:e>
                                </m:d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𝑐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  <m:sup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p>
                            </m:sSubSup>
                          </m:e>
                        </m:nary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where each coefficient of the matrix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ℳ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can be computed analytically.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Non trivial solution are found if and only if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2000" b="0" i="1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  <m:sup/>
                                    </m:sSubSup>
                                    <m:sSubSup>
                                      <m:sSubSupPr>
                                        <m:ctrlPr>
                                          <a:rPr lang="en-US" sz="2000" b="0" i="1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𝑛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  <m:sup/>
                                    </m:sSubSup>
                                  </m:num>
                                  <m:den>
                                    <m:r>
                                      <a:rPr lang="en-US" sz="20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𝐼</m:t>
                                    </m:r>
                                    <m:d>
                                      <m:dPr>
                                        <m:ctrlPr>
                                          <a:rPr lang="en-US" sz="20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sz="20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−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  <m:sSub>
                                          <m:sSubPr>
                                            <m:ctrlP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ℳ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𝑙𝑛</m:t>
                                    </m:r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,</m:t>
                                    </m:r>
                                    <m:sSup>
                                      <m:sSupPr>
                                        <m:ctrlPr>
                                          <a:rPr lang="en-US" sz="2000" b="0" i="1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</m:e>
                                      <m:sup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sz="2000" b="0" i="1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e>
                            </m:d>
                          </m:e>
                        </m:d>
                      </m:e>
                    </m:func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=0</m:t>
                    </m:r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947440"/>
                <a:ext cx="8321040" cy="5235472"/>
              </a:xfrm>
              <a:prstGeom prst="rect">
                <a:avLst/>
              </a:prstGeom>
              <a:blipFill>
                <a:blip r:embed="rId3"/>
                <a:stretch>
                  <a:fillRect l="-659" t="-466" r="-1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5897880" y="2438400"/>
            <a:ext cx="35052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cteur droit avec flèche 6"/>
          <p:cNvCxnSpPr>
            <a:endCxn id="4" idx="1"/>
          </p:cNvCxnSpPr>
          <p:nvPr/>
        </p:nvCxnSpPr>
        <p:spPr>
          <a:xfrm>
            <a:off x="4495800" y="1600200"/>
            <a:ext cx="1453412" cy="9163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7447196" y="1927216"/>
                <a:ext cx="1447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𝜅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𝐴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𝐵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constants to be adjusted</a:t>
                </a: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196" y="1927216"/>
                <a:ext cx="1447800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2532" t="-2206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895600" y="5181598"/>
            <a:ext cx="3886200" cy="8648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676400" y="5791200"/>
            <a:ext cx="1905000" cy="304801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" y="5791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Dispersion integral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54040" y="6011037"/>
            <a:ext cx="3398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Myriad Pro" charset="0"/>
                <a:ea typeface="Myriad Pro" charset="0"/>
                <a:cs typeface="Myriad Pro" charset="0"/>
              </a:rPr>
              <a:t>Y. Chin</a:t>
            </a:r>
            <a:r>
              <a:rPr lang="en-GB" b="0" i="1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de-DE" b="0" i="1" dirty="0" smtClean="0">
                <a:latin typeface="Myriad Pro" charset="0"/>
                <a:ea typeface="Myriad Pro" charset="0"/>
                <a:cs typeface="Myriad Pro" charset="0"/>
              </a:rPr>
              <a:t>CERN/SPS/85-09 </a:t>
            </a:r>
            <a:r>
              <a:rPr lang="de-DE" b="0" dirty="0" smtClean="0">
                <a:latin typeface="Myriad Pro" charset="0"/>
                <a:ea typeface="Myriad Pro" charset="0"/>
                <a:cs typeface="Myriad Pro" charset="0"/>
              </a:rPr>
              <a:t>(1985).</a:t>
            </a:r>
            <a:endParaRPr lang="en-GB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47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8" grpId="0" animBg="1"/>
      <p:bldP spid="11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Limiting cases of the determinant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822960" y="838200"/>
                <a:ext cx="8016240" cy="4179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If there is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no frequency spread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the dispersion integral becomes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𝐼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Ω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nary>
                      <m:naryPr>
                        <m:ctrlPr>
                          <a:rPr lang="is-IS" sz="20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  <m:sup>
                        <m:r>
                          <m:rPr>
                            <m:lit/>
                          </m:rP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∞ </m:t>
                        </m:r>
                      </m:sup>
                      <m:e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⋅</m:t>
                            </m:r>
                            <m:f>
                              <m:f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𝑦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mr-IN" sz="2000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mr-IN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mr-IN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  <m:r>
                                  <a:rPr lang="mr-IN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e>
                    </m:nary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=−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</m:num>
                      <m:den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Ω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such that the equation becomes the usual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eigenvalue problem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Ω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𝑙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𝑛</m:t>
                          </m:r>
                        </m:sup>
                      </m:sSub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s-I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−∞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+∞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is-I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m:rPr>
                                  <m:brk m:alnAt="23"/>
                                </m:r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=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+∞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𝑙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𝑛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𝑁</m:t>
                                      </m:r>
                                    </m:num>
                                    <m:den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𝜋</m:t>
                                      </m:r>
                                    </m:den>
                                  </m:f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ℳ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𝑙𝑛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,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  <m:sup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p>
                              </m:sSubSup>
                            </m:e>
                          </m:nary>
                        </m:e>
                      </m:nary>
                    </m:oMath>
                  </m:oMathPara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nd the coherent frequency shifts are obtained from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diagonalization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838200"/>
                <a:ext cx="8016240" cy="4179029"/>
              </a:xfrm>
              <a:prstGeom prst="rect">
                <a:avLst/>
              </a:prstGeom>
              <a:blipFill rotWithShape="0">
                <a:blip r:embed="rId3"/>
                <a:stretch>
                  <a:fillRect l="-760" t="-730" b="-1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797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Limiting cases of the determinant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822960" y="838200"/>
                <a:ext cx="8016240" cy="5481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If there is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no coupling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the determinant equation becomes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𝑙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𝑙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𝑛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𝐼</m:t>
                                        </m:r>
                                        <m:d>
                                          <m:dPr>
                                            <m:ctrlP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Ω</m:t>
                                            </m:r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−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𝑙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  <m:sSub>
                                              <m:sSubPr>
                                                <m:ctrlP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den>
                                    </m:f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ℳ</m:t>
                                        </m:r>
                                      </m:e>
                                      <m:sub>
                                        <m: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𝑙𝑛</m:t>
                                        </m:r>
                                        <m: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,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  <m:sSup>
                                          <m:sSupPr>
                                            <m:ctrlP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</m:d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</m:e>
                    </m:func>
                    <m:nary>
                      <m:naryPr>
                        <m:chr m:val="∏"/>
                        <m:ctrlPr>
                          <a:rPr lang="is-I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=−∞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+∞</m:t>
                        </m:r>
                      </m:sup>
                      <m:e>
                        <m:nary>
                          <m:naryPr>
                            <m:chr m:val="∏"/>
                            <m:ctrlPr>
                              <a:rPr lang="is-IS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+∞</m:t>
                            </m:r>
                          </m:sup>
                          <m:e>
                            <m:d>
                              <m:dPr>
                                <m:ctrlPr>
                                  <a:rPr lang="mr-IN" b="0" i="1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𝐼</m:t>
                                    </m:r>
                                    <m:d>
                                      <m:dPr>
                                        <m:ctrlPr>
                                          <a:rPr lang="mr-IN" b="0" i="1" smtClean="0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38F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ℳ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𝑙𝑛</m:t>
                                    </m:r>
                                    <m:r>
                                      <a:rPr lang="en-US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,</m:t>
                                    </m:r>
                                    <m:r>
                                      <a:rPr lang="en-US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𝑙𝑛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=0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such that we recover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stability diagram theory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>
                    <a:ea typeface="Cambria Math" charset="0"/>
                    <a:cs typeface="Cambria Math" charset="0"/>
                  </a:rPr>
                  <a:t>t</a:t>
                </a:r>
                <a:r>
                  <a:rPr lang="en-US" sz="2000" b="0" dirty="0" smtClean="0">
                    <a:ea typeface="Cambria Math" charset="0"/>
                    <a:cs typeface="Cambria Math" charset="0"/>
                  </a:rPr>
                  <a:t>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ℳ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𝑙𝑛</m:t>
                        </m:r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𝑙𝑛</m:t>
                        </m:r>
                      </m:sub>
                    </m:sSub>
                  </m:oMath>
                </a14:m>
                <a: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are proportional to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coherent frequency shifts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of the pure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diagonal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modes (weak </a:t>
                </a:r>
                <a:r>
                  <a:rPr lang="en-US" sz="2000" b="0" dirty="0" err="1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headtail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modes, but also radial modes without coupling),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e get a set of equations of the form (for each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𝑙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𝑛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−1=</m:t>
                    </m:r>
                    <m:sSub>
                      <m:sSubPr>
                        <m:ctrlPr>
                          <a:rPr lang="en-US" sz="2000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ℳ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𝑙𝑛</m:t>
                        </m:r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𝑙𝑛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𝐼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Ω</m:t>
                        </m:r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which gives one possible coherent frequency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for each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dirty="0" err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  <m:r>
                          <a:rPr lang="en-US" sz="2000" b="0" i="1" dirty="0" err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000" b="0" i="1" dirty="0" err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⇒ we can consider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separately the coherent frequency shift and the dispersion integral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, as in the stability diagram theory.</a:t>
                </a:r>
                <a:b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a:fld id="{D839CB29-41C4-47AE-A9D7-3B724E921221}" type="mathplaceholder"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cs typeface="Courier New" panose="02070309020205020404" pitchFamily="49" charset="0"/>
                      </a:rPr>
                      <a:t>Type equation here.</a:t>
                    </a:fl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a:fld id="{838BD0CF-BD72-45F8-B2C4-258F22970135}" type="mathplaceholder"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cs typeface="Courier New" panose="02070309020205020404" pitchFamily="49" charset="0"/>
                      </a:rPr>
                      <a:t>Type equation here.</a:t>
                    </a:fl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a:fld id="{B6D528C3-0F90-48F9-BD4F-DEF13C0AF98A}" type="mathplaceholder"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cs typeface="Courier New" panose="02070309020205020404" pitchFamily="49" charset="0"/>
                      </a:rPr>
                      <a:t>Type equation here.</a:t>
                    </a:fld>
                  </m:oMath>
                </a14:m>
                <a:endParaRPr lang="en-US" sz="2000" b="0" dirty="0" smtClean="0">
                  <a:solidFill>
                    <a:schemeClr val="accent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838200"/>
                <a:ext cx="8016240" cy="5481950"/>
              </a:xfrm>
              <a:prstGeom prst="rect">
                <a:avLst/>
              </a:prstGeom>
              <a:blipFill rotWithShape="0">
                <a:blip r:embed="rId3"/>
                <a:stretch>
                  <a:fillRect l="-684" t="-556" r="-10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 flipV="1">
            <a:off x="7391400" y="1828800"/>
            <a:ext cx="457200" cy="338920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62800" y="2167719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Only diagonal terms of the matrix</a:t>
            </a:r>
          </a:p>
        </p:txBody>
      </p: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>
            <a:off x="5791200" y="4512677"/>
            <a:ext cx="640080" cy="16927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31280" y="43434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Dispersion integral</a:t>
            </a:r>
          </a:p>
        </p:txBody>
      </p:sp>
    </p:spTree>
    <p:extLst>
      <p:ext uri="{BB962C8B-B14F-4D97-AF65-F5344CB8AC3E}">
        <p14:creationId xmlns:p14="http://schemas.microsoft.com/office/powerpoint/2010/main" val="45665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determinant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822960" y="947440"/>
                <a:ext cx="8016240" cy="4114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To solve the general problem one has to find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Ω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that are the roots of a very non-linear expression: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𝑛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𝐼</m:t>
                                    </m:r>
                                    <m:d>
                                      <m:d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smtClean="0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−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  <m:sSub>
                                          <m:sSubPr>
                                            <m:ctrlP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ℳ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𝑙𝑛</m:t>
                                    </m:r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,</m:t>
                                    </m:r>
                                    <m:sSup>
                                      <m:sSup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</m:e>
                                      <m:sup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e>
                            </m:d>
                          </m:e>
                        </m:d>
                      </m:e>
                    </m:func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=0</m:t>
                    </m:r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There is a priori no general strategy to find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all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the roots.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⟹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is a very difficult equation to solve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lso, a crucial aspect is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smoothness of the dispersion integral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as a function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⟹ the ”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vanishing imaginary part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” strategy typically fails here, as the integral will be smooth on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only one side of the complex plane</a:t>
                </a:r>
                <a:b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⟹ it’s better to use </a:t>
                </a:r>
                <a: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Landau contours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which involves computing some residues and having some fun with branch cuts</a:t>
                </a:r>
                <a:r>
                  <a:rPr lang="mr-IN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…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947440"/>
                <a:ext cx="8016240" cy="4114909"/>
              </a:xfrm>
              <a:prstGeom prst="rect">
                <a:avLst/>
              </a:prstGeom>
              <a:blipFill rotWithShape="0">
                <a:blip r:embed="rId3"/>
                <a:stretch>
                  <a:fillRect l="-684" t="-9778" r="-608" b="-1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383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63314" cy="609600"/>
          </a:xfrm>
        </p:spPr>
        <p:txBody>
          <a:bodyPr/>
          <a:lstStyle/>
          <a:p>
            <a:r>
              <a:rPr lang="en-US" sz="2800" dirty="0" smtClean="0">
                <a:latin typeface="Myriad Pro" charset="0"/>
                <a:ea typeface="Myriad Pro" charset="0"/>
                <a:cs typeface="Myriad Pro" charset="0"/>
              </a:rPr>
              <a:t>Is there a stability diagram still in the general case?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304800" y="887514"/>
            <a:ext cx="8481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We can try to map the complex plane of unperturbed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tuneshifts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thanks a broad scan of the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phases and gains of a damper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(inspired by the experimental study by </a:t>
            </a:r>
            <a:r>
              <a:rPr lang="en-US" sz="200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S. </a:t>
            </a:r>
            <a:r>
              <a:rPr lang="en-US" sz="200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Antipov</a:t>
            </a:r>
            <a:r>
              <a:rPr lang="en-US" sz="200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et al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</a:t>
            </a:r>
            <a:r>
              <a:rPr lang="mr-IN" sz="2000" b="0" i="1" dirty="0">
                <a:latin typeface="Myriad Pro"/>
                <a:ea typeface="Myriad Pro" charset="0"/>
                <a:cs typeface="Courier New" panose="02070309020205020404" pitchFamily="49" charset="0"/>
              </a:rPr>
              <a:t>CERN-ACC-NOTE-2019-0034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) </a:t>
            </a:r>
            <a:r>
              <a:rPr lang="mr-IN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–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without impedance</a:t>
            </a:r>
            <a:endParaRPr lang="en-US" sz="2000" dirty="0" smtClean="0">
              <a:solidFill>
                <a:schemeClr val="accent1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" r="8002"/>
          <a:stretch/>
        </p:blipFill>
        <p:spPr>
          <a:xfrm>
            <a:off x="152400" y="1905000"/>
            <a:ext cx="5105400" cy="44727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10000" r="8500" b="4445"/>
          <a:stretch/>
        </p:blipFill>
        <p:spPr>
          <a:xfrm>
            <a:off x="5264876" y="3224310"/>
            <a:ext cx="3526974" cy="25668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73937" y="41910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Q’=0</a:t>
            </a:r>
            <a:endParaRPr lang="en-US" sz="2000" i="1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4876" y="2133600"/>
            <a:ext cx="3802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Making a fine mesh of phases and gains, we can cover a large area in the complex plane:</a:t>
            </a: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9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5" t="9074" r="6528"/>
          <a:stretch/>
        </p:blipFill>
        <p:spPr>
          <a:xfrm>
            <a:off x="76200" y="2270117"/>
            <a:ext cx="4868427" cy="35074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Myriad Pro" charset="0"/>
                <a:ea typeface="Myriad Pro" charset="0"/>
                <a:cs typeface="Myriad Pro" charset="0"/>
              </a:rPr>
              <a:t>Can we recover the stability diagram theory?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304800" y="887514"/>
            <a:ext cx="8481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Strategy: for each gain/phase of the damper, we compute the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determinant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along the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real tune shifts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→ when it touches the stability diagram, the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minimum of this 1D curve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should go to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zero</a:t>
            </a:r>
            <a:endParaRPr lang="en-US" sz="2000" dirty="0" smtClean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7" t="7777" r="5833" b="4445"/>
          <a:stretch/>
        </p:blipFill>
        <p:spPr>
          <a:xfrm>
            <a:off x="4756123" y="2743200"/>
            <a:ext cx="4387877" cy="326405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453727" y="5562600"/>
            <a:ext cx="4572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90820" y="4175171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Q’=0</a:t>
            </a:r>
            <a:endParaRPr lang="en-US" sz="2000" i="1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029200" y="1903177"/>
            <a:ext cx="1653127" cy="36594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07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Generalized </a:t>
            </a:r>
            <a:r>
              <a:rPr lang="en-US" sz="2800" dirty="0" smtClean="0">
                <a:latin typeface="Myriad Pro" charset="0"/>
                <a:ea typeface="Myriad Pro" charset="0"/>
                <a:cs typeface="Myriad Pro" charset="0"/>
              </a:rPr>
              <a:t>stability diagrams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7155" y="4781370"/>
            <a:ext cx="1964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i="1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Q’=0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10001" r="11667" b="2222"/>
          <a:stretch/>
        </p:blipFill>
        <p:spPr>
          <a:xfrm>
            <a:off x="0" y="1390590"/>
            <a:ext cx="6405458" cy="50102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9144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The color represents the minimum of the previous 1D curves: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1890637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“Usual” stability diagram</a:t>
            </a:r>
          </a:p>
        </p:txBody>
      </p:sp>
      <p:cxnSp>
        <p:nvCxnSpPr>
          <p:cNvPr id="12" name="Straight Arrow Connector 11"/>
          <p:cNvCxnSpPr>
            <a:stCxn id="4" idx="2"/>
          </p:cNvCxnSpPr>
          <p:nvPr/>
        </p:nvCxnSpPr>
        <p:spPr>
          <a:xfrm flipH="1">
            <a:off x="4876800" y="2290747"/>
            <a:ext cx="2667000" cy="28146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N. Mounet – Transverse Landau damping – MCBI workshop 24/09/2019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 t="8824" r="11401" b="2614"/>
          <a:stretch/>
        </p:blipFill>
        <p:spPr>
          <a:xfrm>
            <a:off x="126908" y="1480146"/>
            <a:ext cx="5969092" cy="46821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Effect of chromaticity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7155" y="4781370"/>
            <a:ext cx="1964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i="1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Q’=5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9144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The color represents again the minimum of the 1D curves: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1890637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Usual stability diagrams around 0, -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Q</a:t>
            </a:r>
            <a:r>
              <a:rPr lang="en-US" sz="2000" b="0" i="1" baseline="-25000" dirty="0" smtClean="0">
                <a:latin typeface="Myriad Pro" charset="0"/>
                <a:ea typeface="Myriad Pro" charset="0"/>
                <a:cs typeface="Myriad Pro" charset="0"/>
              </a:rPr>
              <a:t>s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 and 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-2Q</a:t>
            </a:r>
            <a:r>
              <a:rPr lang="en-US" sz="2000" b="0" i="1" baseline="-25000" dirty="0" smtClean="0">
                <a:latin typeface="Myriad Pro" charset="0"/>
                <a:ea typeface="Myriad Pro" charset="0"/>
                <a:cs typeface="Myriad Pro" charset="0"/>
              </a:rPr>
              <a:t>s</a:t>
            </a:r>
            <a:endParaRPr lang="en-US" sz="20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12" name="Straight Arrow Connector 11"/>
          <p:cNvCxnSpPr>
            <a:stCxn id="4" idx="2"/>
          </p:cNvCxnSpPr>
          <p:nvPr/>
        </p:nvCxnSpPr>
        <p:spPr>
          <a:xfrm flipH="1">
            <a:off x="4953000" y="2598523"/>
            <a:ext cx="2590800" cy="22782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</p:cNvCxnSpPr>
          <p:nvPr/>
        </p:nvCxnSpPr>
        <p:spPr>
          <a:xfrm flipH="1">
            <a:off x="3048000" y="2598523"/>
            <a:ext cx="4495800" cy="2182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2"/>
          </p:cNvCxnSpPr>
          <p:nvPr/>
        </p:nvCxnSpPr>
        <p:spPr>
          <a:xfrm flipH="1">
            <a:off x="1219200" y="2598523"/>
            <a:ext cx="6324600" cy="22782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N. Mounet – Transverse Landau damping – MCBI workshop 24/09/2019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400" dirty="0" smtClean="0"/>
              <a:t>Landau damping from frequency spread: a first sketch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4866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Following closely </a:t>
                </a:r>
                <a:r>
                  <a:rPr lang="en-US" sz="200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A. W. </a:t>
                </a:r>
                <a:r>
                  <a:rPr lang="en-US" sz="200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Chao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</a:t>
                </a:r>
                <a:r>
                  <a:rPr lang="en-US" sz="2000" b="0" i="1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Physics </a:t>
                </a:r>
                <a:r>
                  <a:rPr lang="en-US" sz="2000" b="0" i="1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of Collective Beams Instabilities in High Energy Accelerators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John Wiley and Sons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1993,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chap.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5):</a:t>
                </a:r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Let’s consider a beam particle following Hill’s equation (smooth approximation) with an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additional external force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eqArr>
                      <m:eqArr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eqArr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mr-IN" sz="24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b="0" i="1">
                                        <a:latin typeface="Cambria Math" panose="02040503050406030204" pitchFamily="18" charset="0"/>
                                        <a:ea typeface="Myriad Pro" charset="0"/>
                                        <a:cs typeface="Myriad Pro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400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Myriad Pro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charset="0"/>
                                            <a:ea typeface="Myriad Pro" charset="0"/>
                                            <a:cs typeface="Myriad Pro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b="0" i="1">
                                            <a:latin typeface="Cambria Math" charset="0"/>
                                            <a:ea typeface="Myriad Pro" charset="0"/>
                                            <a:cs typeface="Myriad Pro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𝐴𝐹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𝑒𝑥𝑡</m:t>
                            </m:r>
                          </m:sup>
                        </m:sSup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e>
                        </m:d>
                      </m:e>
                    </m:eqArr>
                  </m:oMath>
                </a14:m>
                <a:r>
                  <a:rPr lang="en-US" sz="2800" b="0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28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endParaRPr lang="en-US" sz="28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Let’s now imagine this force is proportional to the </a:t>
                </a:r>
                <a:r>
                  <a:rPr lang="en-US" sz="2000" b="0" dirty="0" smtClean="0">
                    <a:solidFill>
                      <a:srgbClr val="14881F"/>
                    </a:solidFill>
                    <a:latin typeface="Myriad Pro" charset="0"/>
                    <a:ea typeface="Myriad Pro" charset="0"/>
                    <a:cs typeface="Myriad Pro" charset="0"/>
                  </a:rPr>
                  <a:t>beam average position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0" i="1" dirty="0" smtClean="0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sz="2000" b="0" i="1" dirty="0" smtClean="0">
                            <a:solidFill>
                              <a:srgbClr val="14881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(e.g. due to impedance), itself assumed to be a complex exponential (i.e.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damped or growing oscillation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), of frequency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∼</m:t>
                    </m:r>
                    <m:sSub>
                      <m:sSubPr>
                        <m:ctrlPr>
                          <a:rPr lang="en-US" sz="20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𝐴𝐹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𝑒𝑥𝑡</m:t>
                        </m:r>
                      </m:sup>
                    </m:sSup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𝐵</m:t>
                    </m:r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𝐶</m:t>
                    </m:r>
                    <m:sSup>
                      <m:sSup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</m:oMath>
                </a14:m>
                <a:endParaRPr lang="en-US" sz="2000" b="0" dirty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Solution: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𝑥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  <m:r>
                      <a:rPr lang="en-US" sz="24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=−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400" b="0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Ω</m:t>
                                </m:r>
                              </m:num>
                              <m:den>
                                <m:r>
                                  <a:rPr lang="en-US" sz="24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𝜐</m:t>
                                </m:r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)</m:t>
                                </m:r>
                              </m:den>
                            </m:f>
                          </m:e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4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4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US" sz="2400" b="0" i="1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Myriad Pro" charset="0"/>
                                        <a:cs typeface="Myriad Pro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𝑥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𝜐</m:t>
                                </m:r>
                                <m:r>
                                  <a:rPr lang="en-US" sz="24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)</m:t>
                                </m:r>
                              </m:den>
                            </m:f>
                          </m:e>
                          <m:sup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  <m:r>
                      <a:rPr lang="en-US" sz="2400" b="0" i="1">
                        <a:latin typeface="Cambria Math" charset="0"/>
                        <a:ea typeface="Myriad Pro" charset="0"/>
                        <a:cs typeface="Myriad Pro" charset="0"/>
                      </a:rPr>
                      <m:t>≈−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4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Ω</m:t>
                        </m:r>
                        <m:r>
                          <a:rPr lang="en-US" sz="24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sz="24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4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</m:oMath>
                </a14:m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4866589"/>
              </a:xfrm>
              <a:prstGeom prst="rect">
                <a:avLst/>
              </a:prstGeom>
              <a:blipFill rotWithShape="0">
                <a:blip r:embed="rId3"/>
                <a:stretch>
                  <a:fillRect l="-727" t="-501" r="-9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13"/>
              <p:cNvSpPr txBox="1"/>
              <p:nvPr/>
            </p:nvSpPr>
            <p:spPr>
              <a:xfrm>
                <a:off x="6477000" y="2057400"/>
                <a:ext cx="26670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𝑠</m:t>
                    </m:r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  =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longitudinal coordinate along the accelerator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𝜐</m:t>
                    </m:r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beam velocity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</m:e>
                      <m:sub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b="0" dirty="0" err="1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betatron</a:t>
                </a:r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frequency</a:t>
                </a:r>
              </a:p>
            </p:txBody>
          </p:sp>
        </mc:Choice>
        <mc:Fallback xmlns="">
          <p:sp>
            <p:nvSpPr>
              <p:cNvPr id="6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2057400"/>
                <a:ext cx="2667000" cy="1077218"/>
              </a:xfrm>
              <a:prstGeom prst="rect">
                <a:avLst/>
              </a:prstGeom>
              <a:blipFill rotWithShape="0">
                <a:blip r:embed="rId4"/>
                <a:stretch>
                  <a:fillRect l="-1373" t="-28977" r="-1144"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960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10000" r="11667" b="1328"/>
          <a:stretch/>
        </p:blipFill>
        <p:spPr>
          <a:xfrm>
            <a:off x="97832" y="1459338"/>
            <a:ext cx="6056179" cy="47852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Effect of chromaticity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90382" y="3796324"/>
            <a:ext cx="1964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i="1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Q’=15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9144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The color represents again the minimum of the 1D curves: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1890637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Usual stability diagrams around 0, -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Q</a:t>
            </a:r>
            <a:r>
              <a:rPr lang="en-US" sz="2000" b="0" i="1" baseline="-25000" dirty="0" smtClean="0">
                <a:latin typeface="Myriad Pro" charset="0"/>
                <a:ea typeface="Myriad Pro" charset="0"/>
                <a:cs typeface="Myriad Pro" charset="0"/>
              </a:rPr>
              <a:t>s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 and 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-2Q</a:t>
            </a:r>
            <a:r>
              <a:rPr lang="en-US" sz="2000" b="0" i="1" baseline="-25000" dirty="0" smtClean="0">
                <a:latin typeface="Myriad Pro" charset="0"/>
                <a:ea typeface="Myriad Pro" charset="0"/>
                <a:cs typeface="Myriad Pro" charset="0"/>
              </a:rPr>
              <a:t>s</a:t>
            </a:r>
            <a:endParaRPr lang="en-US" sz="20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12" name="Straight Arrow Connector 11"/>
          <p:cNvCxnSpPr>
            <a:stCxn id="4" idx="2"/>
          </p:cNvCxnSpPr>
          <p:nvPr/>
        </p:nvCxnSpPr>
        <p:spPr>
          <a:xfrm flipH="1">
            <a:off x="5105400" y="2598523"/>
            <a:ext cx="2438400" cy="2182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</p:cNvCxnSpPr>
          <p:nvPr/>
        </p:nvCxnSpPr>
        <p:spPr>
          <a:xfrm flipH="1">
            <a:off x="3048000" y="2598523"/>
            <a:ext cx="4495800" cy="2182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2"/>
          </p:cNvCxnSpPr>
          <p:nvPr/>
        </p:nvCxnSpPr>
        <p:spPr>
          <a:xfrm flipH="1">
            <a:off x="1219200" y="2598523"/>
            <a:ext cx="6324600" cy="22782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72200" y="4613368"/>
            <a:ext cx="2913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→ </a:t>
            </a:r>
            <a:r>
              <a:rPr lang="en-US" sz="2000" b="0" dirty="0">
                <a:latin typeface="Myriad Pro" charset="0"/>
                <a:ea typeface="Myriad Pro" charset="0"/>
                <a:cs typeface="Myriad Pro" charset="0"/>
              </a:rPr>
              <a:t>G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eneralized stability diagrams, different from the “usual” ones and chromaticity dependent.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N. Mounet – Transverse Landau damping – MCBI workshop 24/09/2019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Transverse Landau damping - Summary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Shape 3"/>
          <p:cNvSpPr txBox="1"/>
          <p:nvPr/>
        </p:nvSpPr>
        <p:spPr>
          <a:xfrm>
            <a:off x="457200" y="933925"/>
            <a:ext cx="8252460" cy="4933475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Landau damping is one of the main mitigation of all kinds of instabilities in the transverse plane.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We have sketched the standard approach to Landau damping, leading to the stability diagram theory.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We have reviewed a generalization of the approach using the </a:t>
            </a:r>
            <a:r>
              <a:rPr lang="en-US" sz="2000" b="0" spc="-1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 formalism, from which we can find the stability diagram theory as a limiting case.</a:t>
            </a:r>
            <a:b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</a:b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⇒ but the resulting non-linear determinant equation is extremely difficult to solve.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Generalized, chromaticity-dependent, stability diagrams could be obtained using the general formalism were presented (still preliminary).</a:t>
            </a:r>
          </a:p>
        </p:txBody>
      </p:sp>
    </p:spTree>
    <p:extLst>
      <p:ext uri="{BB962C8B-B14F-4D97-AF65-F5344CB8AC3E}">
        <p14:creationId xmlns:p14="http://schemas.microsoft.com/office/powerpoint/2010/main" val="200854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400" dirty="0" smtClean="0"/>
              <a:t>Landau damping from frequency spread: a first sketch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4111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Now, let’s imagine we have collection of particles with various </a:t>
                </a:r>
                <a:r>
                  <a:rPr lang="en-US" sz="2000" b="0" dirty="0" err="1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betatron</a:t>
                </a:r>
                <a:r>
                  <a:rPr lang="en-US" sz="20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frequencies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𝜔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, forming a </a:t>
                </a:r>
                <a:r>
                  <a:rPr lang="en-US" sz="20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continuous distribution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𝜌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 The beam average position is then simply given by the continuous superposition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But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is also the source of the external force and given 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</m:num>
                      <m:den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𝐵</m:t>
                        </m:r>
                      </m:den>
                    </m:f>
                    <m:sSup>
                      <m:sSup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, so to get any non-trivial solution,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itself must self-consistently obey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dispersion relation</a:t>
                </a:r>
                <a:b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1=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𝐵</m:t>
                        </m:r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4111254"/>
              </a:xfrm>
              <a:prstGeom prst="rect">
                <a:avLst/>
              </a:prstGeom>
              <a:blipFill rotWithShape="0">
                <a:blip r:embed="rId3"/>
                <a:stretch>
                  <a:fillRect l="-655" t="-593" r="-8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/>
          <p:cNvSpPr/>
          <p:nvPr/>
        </p:nvSpPr>
        <p:spPr>
          <a:xfrm>
            <a:off x="4419600" y="4343400"/>
            <a:ext cx="1447800" cy="762000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 flipV="1">
            <a:off x="5867400" y="4800600"/>
            <a:ext cx="381000" cy="58254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48400" y="5029200"/>
                <a:ext cx="266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is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real, t</a:t>
                </a:r>
                <a:r>
                  <a:rPr lang="en-GB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his integral looks divergent...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5029200"/>
                <a:ext cx="2667000" cy="707886"/>
              </a:xfrm>
              <a:prstGeom prst="rect">
                <a:avLst/>
              </a:prstGeom>
              <a:blipFill rotWithShape="0">
                <a:blip r:embed="rId4"/>
                <a:stretch>
                  <a:fillRect l="-2283" t="-3448" r="-228" b="-15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515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321955"/>
            <a:ext cx="3676968" cy="4155045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/>
              <a:t>A detour through plasma physics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947440"/>
            <a:ext cx="906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When a similar integral was found first by </a:t>
            </a:r>
            <a:r>
              <a:rPr lang="en-US" sz="2000" b="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 in the context of plasma waves 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[A. A. </a:t>
            </a:r>
            <a:r>
              <a:rPr lang="en-US" b="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cs-CZ" b="0" i="1" dirty="0" err="1" smtClean="0">
                <a:latin typeface="Myriad Pro" charset="0"/>
                <a:ea typeface="Myriad Pro" charset="0"/>
                <a:cs typeface="Myriad Pro" charset="0"/>
              </a:rPr>
              <a:t>Russ</a:t>
            </a:r>
            <a:r>
              <a:rPr lang="cs-CZ" b="0" i="1" dirty="0">
                <a:latin typeface="Myriad Pro" charset="0"/>
                <a:ea typeface="Myriad Pro" charset="0"/>
                <a:cs typeface="Myriad Pro" charset="0"/>
              </a:rPr>
              <a:t>. </a:t>
            </a:r>
            <a:r>
              <a:rPr lang="cs-CZ" b="0" i="1" dirty="0" err="1">
                <a:latin typeface="Myriad Pro" charset="0"/>
                <a:ea typeface="Myriad Pro" charset="0"/>
                <a:cs typeface="Myriad Pro" charset="0"/>
              </a:rPr>
              <a:t>Phys</a:t>
            </a:r>
            <a:r>
              <a:rPr lang="cs-CZ" b="0" i="1" dirty="0">
                <a:latin typeface="Myriad Pro" charset="0"/>
                <a:ea typeface="Myriad Pro" charset="0"/>
                <a:cs typeface="Myriad Pro" charset="0"/>
              </a:rPr>
              <a:t>. J. </a:t>
            </a:r>
            <a:r>
              <a:rPr lang="cs-CZ" b="0" i="1" dirty="0" smtClean="0">
                <a:latin typeface="Myriad Pro" charset="0"/>
                <a:ea typeface="Myriad Pro" charset="0"/>
                <a:cs typeface="Myriad Pro" charset="0"/>
              </a:rPr>
              <a:t> 9</a:t>
            </a:r>
            <a:r>
              <a:rPr lang="cs-CZ" b="0" i="1" dirty="0">
                <a:latin typeface="Myriad Pro" charset="0"/>
                <a:ea typeface="Myriad Pro" charset="0"/>
                <a:cs typeface="Myriad Pro" charset="0"/>
              </a:rPr>
              <a:t>, 1 (1945) </a:t>
            </a:r>
            <a:r>
              <a:rPr lang="cs-CZ" b="0" i="1" dirty="0" smtClean="0">
                <a:latin typeface="Myriad Pro" charset="0"/>
                <a:ea typeface="Myriad Pro" charset="0"/>
                <a:cs typeface="Myriad Pro" charset="0"/>
              </a:rPr>
              <a:t>25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]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2000" b="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 took its </a:t>
            </a:r>
            <a:r>
              <a:rPr lang="en-US" sz="2000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principal value 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to solve the problem.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Then Landau found a mathematically robust way to compute the integral.</a:t>
            </a:r>
            <a:endParaRPr lang="en-US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6335" y="6084963"/>
            <a:ext cx="1691640" cy="2171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127975" y="3584212"/>
            <a:ext cx="1813560" cy="19393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951150" y="5897596"/>
            <a:ext cx="35926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L. D. Landau, </a:t>
            </a:r>
            <a:r>
              <a:rPr lang="sk-SK" b="0" i="1" dirty="0">
                <a:latin typeface="Myriad Pro" charset="0"/>
                <a:ea typeface="Myriad Pro" charset="0"/>
                <a:cs typeface="Myriad Pro" charset="0"/>
              </a:rPr>
              <a:t>J. </a:t>
            </a:r>
            <a:r>
              <a:rPr lang="sk-SK" b="0" i="1" dirty="0" err="1">
                <a:latin typeface="Myriad Pro" charset="0"/>
                <a:ea typeface="Myriad Pro" charset="0"/>
                <a:cs typeface="Myriad Pro" charset="0"/>
              </a:rPr>
              <a:t>Phys</a:t>
            </a:r>
            <a:r>
              <a:rPr lang="sk-SK" b="0" i="1" dirty="0">
                <a:latin typeface="Myriad Pro" charset="0"/>
                <a:ea typeface="Myriad Pro" charset="0"/>
                <a:cs typeface="Myriad Pro" charset="0"/>
              </a:rPr>
              <a:t>. USSR 10, 25 (1946</a:t>
            </a:r>
            <a:r>
              <a:rPr lang="sk-SK" b="0" i="1" dirty="0" smtClean="0">
                <a:latin typeface="Myriad Pro" charset="0"/>
                <a:ea typeface="Myriad Pro" charset="0"/>
                <a:cs typeface="Myriad Pro" charset="0"/>
              </a:rPr>
              <a:t>)</a:t>
            </a:r>
            <a:endParaRPr lang="en-US" b="0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2724" y="2796934"/>
            <a:ext cx="6019800" cy="6607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b="-825"/>
          <a:stretch/>
        </p:blipFill>
        <p:spPr>
          <a:xfrm>
            <a:off x="2895600" y="3429000"/>
            <a:ext cx="6066924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0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dirty="0" smtClean="0"/>
              <a:t>Dispersion integral: Landau’s approach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5080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 dispersion integral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 for any complex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can be obtained by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analytical continuation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 the idea is to replace the integration along the real axis in the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𝜔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complex plane, by an integration along a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“Landau contour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” which avoids the singularity: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nary>
                      <m:naryPr>
                        <m:ctrlPr>
                          <a:rPr lang="is-IS" sz="20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∞</m:t>
                        </m:r>
                      </m:sub>
                      <m:sup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+∞</m:t>
                        </m:r>
                      </m:sup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⟶</m:t>
                    </m:r>
                    <m:nary>
                      <m:naryPr>
                        <m:sup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</m:sub>
                      <m:sup/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Another, equivalent way (as far as the value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real is concerned)  to compute this, is to consider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with a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small vanishing imaginary part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5080622"/>
              </a:xfrm>
              <a:prstGeom prst="rect">
                <a:avLst/>
              </a:prstGeom>
              <a:blipFill rotWithShape="0">
                <a:blip r:embed="rId3"/>
                <a:stretch>
                  <a:fillRect l="-655" b="-87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436189" y="4219277"/>
            <a:ext cx="2476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 smtClean="0">
                <a:latin typeface="Myriad Pro" charset="0"/>
                <a:ea typeface="Myriad Pro" charset="0"/>
                <a:cs typeface="Myriad Pro" charset="0"/>
              </a:rPr>
              <a:t>Courtesy </a:t>
            </a:r>
            <a:r>
              <a:rPr lang="en-GB" sz="1200" dirty="0" smtClean="0">
                <a:latin typeface="Myriad Pro" charset="0"/>
                <a:ea typeface="Myriad Pro" charset="0"/>
                <a:cs typeface="Myriad Pro" charset="0"/>
              </a:rPr>
              <a:t>A. W. Chao</a:t>
            </a:r>
            <a:r>
              <a:rPr lang="en-GB" sz="1200" b="0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200" b="0" i="1" dirty="0">
                <a:latin typeface="Myriad Pro"/>
                <a:ea typeface="Myriad Pro" charset="0"/>
                <a:cs typeface="Courier New" panose="02070309020205020404" pitchFamily="49" charset="0"/>
              </a:rPr>
              <a:t>Physics of Collective Beams Instabilities in High Energy Accelerators</a:t>
            </a:r>
            <a:r>
              <a:rPr lang="en-US" sz="1200" b="0" dirty="0">
                <a:latin typeface="Myriad Pro"/>
                <a:ea typeface="Myriad Pro" charset="0"/>
                <a:cs typeface="Courier New" panose="02070309020205020404" pitchFamily="49" charset="0"/>
              </a:rPr>
              <a:t>, John Wiley and Sons (1993), chap. 5</a:t>
            </a:r>
            <a:endParaRPr lang="en-GB" sz="12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3654229"/>
            <a:ext cx="4844121" cy="160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2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smtClean="0"/>
              <a:t>From the dispersion relation to </a:t>
            </a:r>
            <a:r>
              <a:rPr lang="en-US" sz="2800" dirty="0" smtClean="0"/>
              <a:t>Landau damping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5434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Considering a coherent frequency with a vanishing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imaginary part 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𝜀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such that beam is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at the onset of instability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9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9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1800" b="0">
                        <a:latin typeface="Cambria Math" charset="0"/>
                        <a:ea typeface="Myriad Pro" charset="0"/>
                        <a:cs typeface="Myriad Pro" charset="0"/>
                      </a:rPr>
                      <m:t>1=</m:t>
                    </m:r>
                    <m:r>
                      <a:rPr lang="en-US" sz="1800" b="0" i="1"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sz="18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𝐵</m:t>
                        </m:r>
                        <m:sSup>
                          <m:sSupPr>
                            <m:ctrlPr>
                              <a:rPr lang="en-US" sz="18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8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nary>
                      <m:naryPr>
                        <m:ctrlPr>
                          <a:rPr lang="is-IS" sz="18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∞</m:t>
                        </m:r>
                      </m:sub>
                      <m:sup>
                        <m: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+∞</m:t>
                        </m:r>
                      </m:sup>
                      <m:e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18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1800" b="0" i="1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+</m:t>
                            </m:r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𝜀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  <m:r>
                      <a:rPr lang="en-US" sz="18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   </m:t>
                    </m:r>
                    <m:groupChr>
                      <m:groupChrPr>
                        <m:chr m:val="→"/>
                        <m:pos m:val="top"/>
                        <m:ctrlPr>
                          <a:rPr lang="is-IS" sz="18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groupChrPr>
                      <m:e>
                        <m: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𝜀</m:t>
                        </m:r>
                        <m:r>
                          <a:rPr lang="is-IS" sz="1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r>
                          <a:rPr lang="en-US" sz="1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e>
                    </m:groupChr>
                    <m:r>
                      <a:rPr lang="en-US" sz="18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  </m:t>
                    </m:r>
                    <m:r>
                      <a:rPr lang="en-US" sz="1800" b="0" i="1"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sz="18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𝐵</m:t>
                        </m:r>
                        <m:sSup>
                          <m:sSupPr>
                            <m:ctrlPr>
                              <a:rPr lang="en-US" sz="18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8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𝑃</m:t>
                        </m:r>
                        <m:r>
                          <a:rPr lang="en-US" sz="18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.</m:t>
                        </m:r>
                        <m:r>
                          <a:rPr lang="en-US" sz="18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𝑉</m:t>
                        </m:r>
                        <m:r>
                          <a:rPr lang="en-US" sz="18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 </m:t>
                        </m:r>
                        <m:nary>
                          <m:naryPr>
                            <m:ctrlPr>
                              <a:rPr lang="is-IS" sz="1800" b="0" i="1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∞</m:t>
                            </m:r>
                          </m:sub>
                          <m:sup>
                            <m: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+∞</m:t>
                            </m:r>
                          </m:sup>
                          <m:e>
                            <m: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𝑑</m:t>
                            </m:r>
                            <m: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  <m:f>
                              <m:fPr>
                                <m:ctrlPr>
                                  <a:rPr lang="en-US" sz="1800" b="0" i="1">
                                    <a:solidFill>
                                      <a:srgbClr val="0038FF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𝜌</m:t>
                                </m:r>
                                <m:d>
                                  <m:dPr>
                                    <m:ctrlP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Myriad Pro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𝜔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1800" b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Ω</m:t>
                                </m:r>
                                <m:r>
                                  <a:rPr lang="en-US" sz="1800" b="0" i="1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−</m:t>
                                </m:r>
                                <m:r>
                                  <a:rPr lang="en-US" sz="1800" b="0" i="1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den>
                            </m:f>
                          </m:e>
                        </m:nary>
                        <m:r>
                          <a:rPr lang="en-US" sz="1800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+</m:t>
                        </m:r>
                        <m:r>
                          <a:rPr lang="en-US" sz="1800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𝑖</m:t>
                        </m:r>
                        <m:r>
                          <a:rPr lang="en-US" sz="1800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𝜋𝜌</m:t>
                        </m:r>
                        <m:d>
                          <m:dPr>
                            <m:ctrlPr>
                              <a:rPr lang="en-US" sz="1800" b="0" i="1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keeping in mind that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𝐵</m:t>
                    </m:r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∝</m:t>
                    </m:r>
                    <m:sSubSup>
                      <m:sSubSupPr>
                        <m:ctrlP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Ω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𝑐𝑜h</m:t>
                        </m:r>
                      </m:sub>
                      <m:sup>
                        <m: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𝑛𝑜</m:t>
                        </m:r>
                        <m: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𝑠𝑝𝑟𝑒𝑎𝑑</m:t>
                        </m:r>
                      </m:sup>
                    </m:sSubSup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i.e. the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bare coherent frequency shift</a:t>
                </a:r>
                <a:r>
                  <a:rPr lang="en-US" sz="2000" b="0" dirty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absence of </a:t>
                </a:r>
                <a:r>
                  <a:rPr lang="en-US" sz="2000" b="0" dirty="0" err="1">
                    <a:latin typeface="Myriad Pro"/>
                    <a:ea typeface="Myriad Pro" charset="0"/>
                    <a:cs typeface="Courier New" panose="02070309020205020404" pitchFamily="49" charset="0"/>
                  </a:rPr>
                  <a:t>betatron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frequency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spread.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What does this mean?</a:t>
                </a:r>
              </a:p>
              <a:p>
                <a:pPr marL="800100" lvl="1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Even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real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there are both a </a:t>
                </a:r>
                <a: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real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and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solidFill>
                      <a:srgbClr val="14881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imaginary part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between the square brackets.</a:t>
                </a:r>
                <a:endParaRPr lang="en-US" sz="2000" b="0" dirty="0">
                  <a:solidFill>
                    <a:schemeClr val="accent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800100" lvl="1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means the equation can hold even when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Ω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𝑐𝑜h</m:t>
                        </m:r>
                      </m:sub>
                      <m:sup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𝑛𝑜</m:t>
                        </m:r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𝑠𝑝𝑟𝑒𝑎𝑑</m:t>
                        </m:r>
                      </m:sup>
                    </m:sSubSup>
                  </m:oMath>
                </a14:m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is complex and the final coherent frequency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real!</a:t>
                </a:r>
                <a:b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⇒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instability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that would be present when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no </a:t>
                </a:r>
                <a:r>
                  <a:rPr lang="en-US" sz="2000" b="0" dirty="0" err="1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tunespread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there, can turn out into a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stable coherent motion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6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6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⇒ T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his is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Landau damping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5434373"/>
              </a:xfrm>
              <a:prstGeom prst="rect">
                <a:avLst/>
              </a:prstGeom>
              <a:blipFill rotWithShape="0">
                <a:blip r:embed="rId3"/>
                <a:stretch>
                  <a:fillRect l="-655" t="-448" r="-509" b="-12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101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 smtClean="0"/>
              <a:t>Is this theory general enough?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28372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First, we have assumed the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betatron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frequency does not depend on the amplitude of the position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itself (otherwise Hill’s equation itself gets modified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This would work only for e.g. the indirect term of the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octupolar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detuning, but not the direct one: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𝑥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anything</m:t>
                        </m:r>
                        <m: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but</m:t>
                        </m:r>
                        <m: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not</m:t>
                        </m:r>
                        <m: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	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is still solvable within ~ same formalism </a:t>
                </a:r>
                <a:r>
                  <a:rPr lang="en-US" sz="14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[H. G. Hereward CERN 69-11 (1969)]</a:t>
                </a:r>
                <a:br>
                  <a:rPr lang="en-US" sz="14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1800" b="0" i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8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18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1800" b="0" i="1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⟶−</m:t>
                    </m:r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𝜋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800" b="0" i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  <m:f>
                          <m:fPr>
                            <m:ctrlPr>
                              <a:rPr lang="en-US" sz="1800" b="0" i="1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𝜌</m:t>
                                </m:r>
                              </m:e>
                              <m:sup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1800" b="0" i="1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Myriad Pro" charset="0"/>
                                        <a:cs typeface="Myriad Pro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)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         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𝑥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action)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2837252"/>
              </a:xfrm>
              <a:prstGeom prst="rect">
                <a:avLst/>
              </a:prstGeom>
              <a:blipFill rotWithShape="0">
                <a:blip r:embed="rId3"/>
                <a:stretch>
                  <a:fillRect l="-655" t="-858" r="-145" b="-2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" t="1727" r="6250"/>
          <a:stretch/>
        </p:blipFill>
        <p:spPr>
          <a:xfrm>
            <a:off x="4473622" y="4051816"/>
            <a:ext cx="2452958" cy="19723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4200" y="4626532"/>
            <a:ext cx="220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Stability diagrams</a:t>
            </a:r>
          </a:p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⇒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  modes with a </a:t>
            </a:r>
            <a:r>
              <a:rPr lang="en-GB" b="0" dirty="0" err="1" smtClean="0">
                <a:latin typeface="Myriad Pro" charset="0"/>
                <a:ea typeface="Myriad Pro" charset="0"/>
                <a:cs typeface="Myriad Pro" charset="0"/>
              </a:rPr>
              <a:t>tuneshift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 inside the diagram are stable (here an LHC example)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3962400"/>
            <a:ext cx="411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Nevertheless, there are still open questions, in particular, does it make sense that the </a:t>
            </a:r>
            <a:r>
              <a:rPr lang="en-US" sz="2000" b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coherent frequency without spread</a:t>
            </a: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 is computed completely </a:t>
            </a:r>
            <a:r>
              <a:rPr lang="en-US" sz="2000" b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separately</a:t>
            </a: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 and without taking into account frequency spread</a:t>
            </a:r>
            <a:r>
              <a:rPr lang="en-US" sz="2000" b="0" smtClean="0">
                <a:latin typeface="Myriad Pro"/>
                <a:ea typeface="Myriad Pro" charset="0"/>
                <a:cs typeface="Courier New" panose="02070309020205020404" pitchFamily="49" charset="0"/>
              </a:rPr>
              <a:t>?</a:t>
            </a:r>
            <a:endParaRPr lang="en-US" sz="2000" b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9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4" t="13599" r="12110" b="11747"/>
          <a:stretch/>
        </p:blipFill>
        <p:spPr>
          <a:xfrm>
            <a:off x="533399" y="2661672"/>
            <a:ext cx="4267200" cy="3276600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 – CAS 21/11/2018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/>
              <a:t>Distribution of particles in phase space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947440"/>
            <a:ext cx="8001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 a classical (i.e. not quantum-mechanical) picture, each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eam particles has a certain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position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and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momentum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for each of the three coordinates 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(x, y, z)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For a 2D distribution, in e.g. vertical, such a distribution of particles can be easily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pictured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phase space (</a:t>
            </a:r>
            <a:r>
              <a:rPr lang="en-US" sz="2000" b="0" i="1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y,p</a:t>
            </a:r>
            <a:r>
              <a:rPr lang="en-US" sz="2000" b="0" i="1" baseline="-2500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y</a:t>
            </a:r>
            <a:r>
              <a:rPr lang="en-US" sz="2000" b="0" i="1" baseline="-2500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):</a:t>
            </a:r>
            <a:endParaRPr lang="en-US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grpSp>
        <p:nvGrpSpPr>
          <p:cNvPr id="4" name="Grouper 3"/>
          <p:cNvGrpSpPr/>
          <p:nvPr/>
        </p:nvGrpSpPr>
        <p:grpSpPr>
          <a:xfrm>
            <a:off x="2122170" y="2913876"/>
            <a:ext cx="762000" cy="763964"/>
            <a:chOff x="1219200" y="2732544"/>
            <a:chExt cx="762000" cy="763964"/>
          </a:xfrm>
        </p:grpSpPr>
        <p:cxnSp>
          <p:nvCxnSpPr>
            <p:cNvPr id="6" name="Connecteur droit avec flèche 5"/>
            <p:cNvCxnSpPr/>
            <p:nvPr/>
          </p:nvCxnSpPr>
          <p:spPr>
            <a:xfrm flipV="1">
              <a:off x="1600200" y="2819400"/>
              <a:ext cx="0" cy="381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>
              <a:off x="1600200" y="3200400"/>
              <a:ext cx="381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1219200" y="2732544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i="1" dirty="0" err="1" smtClean="0">
                  <a:latin typeface="Myriad Pro" charset="0"/>
                  <a:ea typeface="Myriad Pro" charset="0"/>
                  <a:cs typeface="Myriad Pro" charset="0"/>
                </a:rPr>
                <a:t>p</a:t>
              </a:r>
              <a:r>
                <a:rPr lang="en-US" b="0" i="1" baseline="-25000" dirty="0" err="1" smtClean="0">
                  <a:latin typeface="Myriad Pro" charset="0"/>
                  <a:ea typeface="Myriad Pro" charset="0"/>
                  <a:cs typeface="Myriad Pro" charset="0"/>
                </a:rPr>
                <a:t>y</a:t>
              </a:r>
              <a:endParaRPr lang="en-US" b="0" i="1" baseline="-25000" dirty="0" smtClean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600199" y="3157954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i="1" dirty="0" smtClean="0">
                  <a:latin typeface="Myriad Pro" charset="0"/>
                  <a:ea typeface="Myriad Pro" charset="0"/>
                  <a:cs typeface="Myriad Pro" charset="0"/>
                </a:rPr>
                <a:t>y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6"/>
              <p:cNvSpPr txBox="1"/>
              <p:nvPr/>
            </p:nvSpPr>
            <p:spPr>
              <a:xfrm>
                <a:off x="5356302" y="4623137"/>
                <a:ext cx="348289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None/>
                  <a:tabLst/>
                  <a:defRPr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⇒ the distribution function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represents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density of particles in phase space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12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6302" y="4623137"/>
                <a:ext cx="3482898" cy="1015663"/>
              </a:xfrm>
              <a:prstGeom prst="rect">
                <a:avLst/>
              </a:prstGeom>
              <a:blipFill rotWithShape="0">
                <a:blip r:embed="rId4"/>
                <a:stretch>
                  <a:fillRect l="-1926" t="-5389" b="-10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04800" y="5867400"/>
                <a:ext cx="8686800" cy="47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Total number of particles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𝑁</m:t>
                    </m:r>
                    <m:r>
                      <a:rPr lang="en-US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nary>
                      <m:naryPr>
                        <m:chr m:val="∭"/>
                        <m:limLoc m:val="undOvr"/>
                        <m:ctrlPr>
                          <a:rPr lang="is-IS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𝑝</m:t>
                        </m:r>
                        <m:r>
                          <a:rPr lang="en-US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𝑜𝑠𝑖𝑡𝑖𝑜𝑛</m:t>
                        </m:r>
                      </m:sub>
                      <m:sup/>
                      <m:e>
                        <m:nary>
                          <m:naryPr>
                            <m:chr m:val="∭"/>
                            <m:limLoc m:val="undOvr"/>
                            <m:ctrlPr>
                              <a:rPr lang="is-IS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𝑚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𝑜𝑚𝑒𝑛𝑡𝑎</m:t>
                            </m:r>
                          </m:sub>
                          <m:sup/>
                          <m:e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(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𝑧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;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)ⅆ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𝑥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𝑧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endParaRPr lang="en-US" sz="18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867400"/>
                <a:ext cx="8686800" cy="475323"/>
              </a:xfrm>
              <a:prstGeom prst="rect">
                <a:avLst/>
              </a:prstGeom>
              <a:blipFill rotWithShape="0">
                <a:blip r:embed="rId5"/>
                <a:stretch>
                  <a:fillRect l="-561" t="-85714" b="-14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/>
          <p:cNvSpPr txBox="1"/>
          <p:nvPr/>
        </p:nvSpPr>
        <p:spPr>
          <a:xfrm>
            <a:off x="304800" y="499491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Uniform density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726180" y="499491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Gaussian fall-off</a:t>
            </a:r>
          </a:p>
        </p:txBody>
      </p:sp>
    </p:spTree>
    <p:extLst>
      <p:ext uri="{BB962C8B-B14F-4D97-AF65-F5344CB8AC3E}">
        <p14:creationId xmlns:p14="http://schemas.microsoft.com/office/powerpoint/2010/main" val="75860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Rétrospection">
  <a:themeElements>
    <a:clrScheme name="Rétrospectio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o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o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b="0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73652</TotalTime>
  <Words>1817</Words>
  <Application>Microsoft Office PowerPoint</Application>
  <PresentationFormat>On-screen Show (4:3)</PresentationFormat>
  <Paragraphs>245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ＭＳ Ｐゴシック</vt:lpstr>
      <vt:lpstr>Calibri</vt:lpstr>
      <vt:lpstr>Cambria Math</vt:lpstr>
      <vt:lpstr>Courier New</vt:lpstr>
      <vt:lpstr>Myriad Pro</vt:lpstr>
      <vt:lpstr>Tahoma</vt:lpstr>
      <vt:lpstr>Wingdings</vt:lpstr>
      <vt:lpstr>Rétrospection</vt:lpstr>
      <vt:lpstr>Landau damping in the transverse plane</vt:lpstr>
      <vt:lpstr>Landau damping in transverse</vt:lpstr>
      <vt:lpstr>Landau damping from frequency spread: a first sketch</vt:lpstr>
      <vt:lpstr>Landau damping from frequency spread: a first sketch</vt:lpstr>
      <vt:lpstr>A detour through plasma physics</vt:lpstr>
      <vt:lpstr>Dispersion integral: Landau’s approach</vt:lpstr>
      <vt:lpstr>From the dispersion relation to Landau damping</vt:lpstr>
      <vt:lpstr>Is this theory general enough?</vt:lpstr>
      <vt:lpstr>Distribution of particles in phase space</vt:lpstr>
      <vt:lpstr>Liouville theorem</vt:lpstr>
      <vt:lpstr>Vlasov equation [A. A. Vlasov, J. Phys. USSR 9, 25 (1945)]</vt:lpstr>
      <vt:lpstr>Vlasov equation with Hamiltonians and Poisson brackets</vt:lpstr>
      <vt:lpstr>Hamiltonian</vt:lpstr>
      <vt:lpstr>Stationary distribution</vt:lpstr>
      <vt:lpstr>Linearized Vlasov equation</vt:lpstr>
      <vt:lpstr>Writing the perturbation</vt:lpstr>
      <vt:lpstr>Getting the perturbed distribution</vt:lpstr>
      <vt:lpstr>Getting the perturbed distribution</vt:lpstr>
      <vt:lpstr>Getting the perturbed distribution</vt:lpstr>
      <vt:lpstr>Force from impedance</vt:lpstr>
      <vt:lpstr>Sacherer equation equation with detuning</vt:lpstr>
      <vt:lpstr>Strategy to solve the equation</vt:lpstr>
      <vt:lpstr>Limiting cases of the determinant equation</vt:lpstr>
      <vt:lpstr>Limiting cases of the determinant equation</vt:lpstr>
      <vt:lpstr>The determinant equation</vt:lpstr>
      <vt:lpstr>Is there a stability diagram still in the general case?</vt:lpstr>
      <vt:lpstr>Can we recover the stability diagram theory?</vt:lpstr>
      <vt:lpstr>Generalized stability diagrams</vt:lpstr>
      <vt:lpstr>Effect of chromaticity</vt:lpstr>
      <vt:lpstr>Effect of chromaticity</vt:lpstr>
      <vt:lpstr>Transverse Landau damping - Summary</vt:lpstr>
    </vt:vector>
  </TitlesOfParts>
  <Manager/>
  <Company>MIT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subject/>
  <dc:creator>Nicolas Mounet</dc:creator>
  <cp:keywords/>
  <dc:description/>
  <cp:lastModifiedBy>abconf</cp:lastModifiedBy>
  <cp:revision>2299</cp:revision>
  <cp:lastPrinted>2019-09-23T21:48:23Z</cp:lastPrinted>
  <dcterms:created xsi:type="dcterms:W3CDTF">2003-11-20T04:59:35Z</dcterms:created>
  <dcterms:modified xsi:type="dcterms:W3CDTF">2019-09-24T06:15:03Z</dcterms:modified>
  <cp:category/>
</cp:coreProperties>
</file>