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9" r:id="rId3"/>
    <p:sldId id="271" r:id="rId4"/>
    <p:sldId id="286" r:id="rId5"/>
    <p:sldId id="287" r:id="rId6"/>
    <p:sldId id="290" r:id="rId7"/>
    <p:sldId id="294" r:id="rId8"/>
    <p:sldId id="305" r:id="rId9"/>
    <p:sldId id="275" r:id="rId10"/>
    <p:sldId id="301" r:id="rId11"/>
    <p:sldId id="304" r:id="rId12"/>
    <p:sldId id="314" r:id="rId13"/>
    <p:sldId id="319" r:id="rId14"/>
    <p:sldId id="317" r:id="rId15"/>
    <p:sldId id="297" r:id="rId16"/>
    <p:sldId id="307" r:id="rId17"/>
    <p:sldId id="306" r:id="rId18"/>
    <p:sldId id="315" r:id="rId19"/>
    <p:sldId id="312" r:id="rId20"/>
    <p:sldId id="309" r:id="rId21"/>
    <p:sldId id="258" r:id="rId22"/>
    <p:sldId id="308" r:id="rId23"/>
    <p:sldId id="322" r:id="rId24"/>
    <p:sldId id="320" r:id="rId25"/>
    <p:sldId id="316" r:id="rId26"/>
    <p:sldId id="264" r:id="rId27"/>
    <p:sldId id="295" r:id="rId28"/>
    <p:sldId id="300" r:id="rId29"/>
    <p:sldId id="293" r:id="rId30"/>
    <p:sldId id="31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1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7C701-775E-4C51-BB79-4D2842FB3650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DDE1B-172C-4B7E-9B2B-0F16E1E60E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16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056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6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915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1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92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85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52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23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63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58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2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3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24/09/2019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0C047-5A22-4F79-9C9B-BD40D2CAD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17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image" Target="../media/image31.png"/><Relationship Id="rId7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7.tiff"/><Relationship Id="rId4" Type="http://schemas.openxmlformats.org/officeDocument/2006/relationships/image" Target="../media/image32.png"/><Relationship Id="rId9" Type="http://schemas.openxmlformats.org/officeDocument/2006/relationships/image" Target="../media/image3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6.png"/><Relationship Id="rId5" Type="http://schemas.openxmlformats.org/officeDocument/2006/relationships/image" Target="../media/image371.png"/><Relationship Id="rId4" Type="http://schemas.openxmlformats.org/officeDocument/2006/relationships/image" Target="file:///C:\Users\schwarz\cernbox\BLonD_files\Simulations\flatTop\data_analysis\1batch_threshold_200FB_comparison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</a:rPr>
              <a:t>Landau damping </a:t>
            </a:r>
            <a:br>
              <a:rPr lang="en-GB" sz="4800" b="1" dirty="0">
                <a:solidFill>
                  <a:srgbClr val="0070C0"/>
                </a:solidFill>
              </a:rPr>
            </a:br>
            <a:r>
              <a:rPr lang="en-GB" sz="4800" b="1" dirty="0">
                <a:solidFill>
                  <a:srgbClr val="0070C0"/>
                </a:solidFill>
              </a:rPr>
              <a:t>in the longitudinal plane</a:t>
            </a:r>
            <a:endParaRPr lang="en-GB" sz="48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7342" y="3752350"/>
            <a:ext cx="9937315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en-GB" sz="3000" dirty="0"/>
              <a:t>T. Argyropoulos, I. Karpov, E. </a:t>
            </a:r>
            <a:r>
              <a:rPr lang="en-GB" sz="3000" dirty="0" err="1"/>
              <a:t>Shaposhnikova</a:t>
            </a:r>
            <a:r>
              <a:rPr lang="en-GB" sz="3000" dirty="0"/>
              <a:t> (CERN)</a:t>
            </a:r>
          </a:p>
          <a:p>
            <a:pPr algn="r"/>
            <a:r>
              <a:rPr lang="en-GB" dirty="0"/>
              <a:t>24.09.2019</a:t>
            </a:r>
          </a:p>
          <a:p>
            <a:pPr algn="l"/>
            <a:r>
              <a:rPr lang="en-GB" sz="2600" dirty="0"/>
              <a:t>With input from T. </a:t>
            </a:r>
            <a:r>
              <a:rPr lang="en-GB" sz="2600" dirty="0" err="1"/>
              <a:t>Bohl</a:t>
            </a:r>
            <a:r>
              <a:rPr lang="en-GB" sz="2600" dirty="0"/>
              <a:t>, H. </a:t>
            </a:r>
            <a:r>
              <a:rPr lang="en-GB" sz="2600" dirty="0" err="1"/>
              <a:t>Damerau</a:t>
            </a:r>
            <a:r>
              <a:rPr lang="en-GB" sz="2600" dirty="0"/>
              <a:t>, J. E. Muller, J. Repond, M. Schwarz. H. Timko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18CB9A-3829-2D4C-95ED-823E884E8EAD}"/>
              </a:ext>
            </a:extLst>
          </p:cNvPr>
          <p:cNvSpPr/>
          <p:nvPr/>
        </p:nvSpPr>
        <p:spPr>
          <a:xfrm>
            <a:off x="2209800" y="232746"/>
            <a:ext cx="7469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Roboto"/>
              </a:rPr>
              <a:t>ICFA mini-Workshop on "Mitigation of Coherent Beam Instabilities in particle accelerators" MCBI 2019,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  <a:latin typeface="Roboto"/>
              </a:rPr>
              <a:t>Zermatt, Switzerland</a:t>
            </a:r>
          </a:p>
        </p:txBody>
      </p:sp>
    </p:spTree>
    <p:extLst>
      <p:ext uri="{BB962C8B-B14F-4D97-AF65-F5344CB8AC3E}">
        <p14:creationId xmlns:p14="http://schemas.microsoft.com/office/powerpoint/2010/main" val="1497397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7162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Loss of Landau damping in the CERN SPS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95080"/>
              </p:ext>
            </p:extLst>
          </p:nvPr>
        </p:nvGraphicFramePr>
        <p:xfrm>
          <a:off x="4284648" y="2110326"/>
          <a:ext cx="3541698" cy="336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Acrobat Document" r:id="rId3" imgW="5400512" imgH="5400512" progId="AcroExch.Document.7">
                  <p:embed/>
                </p:oleObj>
              </mc:Choice>
              <mc:Fallback>
                <p:oleObj name="Acrobat Document" r:id="rId3" imgW="5400512" imgH="5400512" progId="AcroExch.Document.7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48" y="2110326"/>
                        <a:ext cx="3541698" cy="33646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blCycle_MD124_14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50" y="2967185"/>
            <a:ext cx="4249044" cy="258253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10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10429" y="1825625"/>
            <a:ext cx="4192518" cy="40010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C00000"/>
                </a:solidFill>
              </a:rPr>
              <a:t>Sacherer</a:t>
            </a:r>
            <a:r>
              <a:rPr lang="en-US" sz="2000" b="1" dirty="0">
                <a:solidFill>
                  <a:srgbClr val="C00000"/>
                </a:solidFill>
              </a:rPr>
              <a:t>’ criterion </a:t>
            </a:r>
            <a:r>
              <a:rPr lang="en-US" sz="2000" dirty="0">
                <a:solidFill>
                  <a:schemeClr val="tx1"/>
                </a:solidFill>
              </a:rPr>
              <a:t>for </a:t>
            </a:r>
            <a:r>
              <a:rPr lang="en-US" sz="2000" dirty="0" err="1">
                <a:solidFill>
                  <a:schemeClr val="tx1"/>
                </a:solidFill>
              </a:rPr>
              <a:t>ImZ</a:t>
            </a:r>
            <a:r>
              <a:rPr lang="en-US" sz="2000" dirty="0">
                <a:solidFill>
                  <a:schemeClr val="tx1"/>
                </a:solidFill>
              </a:rPr>
              <a:t>/n = </a:t>
            </a:r>
            <a:r>
              <a:rPr lang="en-US" sz="2000" dirty="0" err="1">
                <a:solidFill>
                  <a:schemeClr val="tx1"/>
                </a:solidFill>
              </a:rPr>
              <a:t>const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/>
              <a:t>predicts a factor 10 higher impedance thresholds at injection (26 GeV/c, 2 MV) than on flat top (450 GeV/c)</a:t>
            </a:r>
          </a:p>
          <a:p>
            <a:r>
              <a:rPr lang="en-US" b="1" dirty="0">
                <a:solidFill>
                  <a:srgbClr val="C00000"/>
                </a:solidFill>
              </a:rPr>
              <a:t>Measurements: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similar thresholds ~1x10</a:t>
            </a:r>
            <a:r>
              <a:rPr lang="en-US" baseline="30000" dirty="0"/>
              <a:t>11</a:t>
            </a:r>
            <a:r>
              <a:rPr lang="en-US" dirty="0"/>
              <a:t> </a:t>
            </a:r>
            <a:endParaRPr lang="en-US" b="1" dirty="0">
              <a:solidFill>
                <a:srgbClr val="CC0099"/>
              </a:solidFill>
              <a:cs typeface="Times New Roman"/>
            </a:endParaRPr>
          </a:p>
          <a:p>
            <a:r>
              <a:rPr lang="en-US" dirty="0">
                <a:solidFill>
                  <a:srgbClr val="0070C0"/>
                </a:solidFill>
                <a:cs typeface="Times New Roman"/>
              </a:rPr>
              <a:t>(</a:t>
            </a:r>
            <a:r>
              <a:rPr lang="en-US" dirty="0">
                <a:solidFill>
                  <a:schemeClr val="tx1"/>
                </a:solidFill>
                <a:cs typeface="Times New Roman"/>
              </a:rPr>
              <a:t>optics Q26)</a:t>
            </a:r>
          </a:p>
          <a:p>
            <a:r>
              <a:rPr lang="en-US" dirty="0">
                <a:solidFill>
                  <a:srgbClr val="0070C0"/>
                </a:solidFill>
                <a:cs typeface="Times New Roman"/>
              </a:rPr>
              <a:t>→ Due to initial particle distribution (rotated bunches) and/or change of effective impedance during the ramp</a:t>
            </a:r>
          </a:p>
          <a:p>
            <a:r>
              <a:rPr lang="en-US" dirty="0">
                <a:solidFill>
                  <a:srgbClr val="0070C0"/>
                </a:solidFill>
                <a:cs typeface="Times New Roman"/>
              </a:rPr>
              <a:t>(factor two reduction in bunch length)?</a:t>
            </a:r>
          </a:p>
          <a:p>
            <a:endParaRPr lang="en-US" dirty="0">
              <a:solidFill>
                <a:srgbClr val="0070C0"/>
              </a:solidFill>
              <a:cs typeface="Times New Roman"/>
            </a:endParaRPr>
          </a:p>
          <a:p>
            <a:r>
              <a:rPr lang="en-US" dirty="0"/>
              <a:t>Good agreement between </a:t>
            </a:r>
            <a:r>
              <a:rPr lang="en-US" dirty="0">
                <a:solidFill>
                  <a:srgbClr val="002060"/>
                </a:solidFill>
              </a:rPr>
              <a:t>measurements and simulations (with rotated bunches and full SPS impedance model).</a:t>
            </a:r>
          </a:p>
        </p:txBody>
      </p:sp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5922085" y="2539866"/>
            <a:ext cx="1849091" cy="125276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ECC377B-0FD2-414A-A143-A1B5ADBC5C2B}"/>
              </a:ext>
            </a:extLst>
          </p:cNvPr>
          <p:cNvSpPr txBox="1"/>
          <p:nvPr/>
        </p:nvSpPr>
        <p:spPr>
          <a:xfrm>
            <a:off x="5352837" y="5365055"/>
            <a:ext cx="1493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Cycle time [s]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23E2C3-C596-3E4A-A248-DF46EB67C2C3}"/>
              </a:ext>
            </a:extLst>
          </p:cNvPr>
          <p:cNvSpPr txBox="1"/>
          <p:nvPr/>
        </p:nvSpPr>
        <p:spPr>
          <a:xfrm>
            <a:off x="1013711" y="2386100"/>
            <a:ext cx="3111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Measurements of a single bunch in single RF system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049A7B-37A5-5441-92A5-206BC8D16744}"/>
              </a:ext>
            </a:extLst>
          </p:cNvPr>
          <p:cNvSpPr txBox="1"/>
          <p:nvPr/>
        </p:nvSpPr>
        <p:spPr>
          <a:xfrm>
            <a:off x="5423078" y="2016768"/>
            <a:ext cx="1482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Calculations</a:t>
            </a:r>
          </a:p>
        </p:txBody>
      </p:sp>
    </p:spTree>
    <p:extLst>
      <p:ext uri="{BB962C8B-B14F-4D97-AF65-F5344CB8AC3E}">
        <p14:creationId xmlns:p14="http://schemas.microsoft.com/office/powerpoint/2010/main" val="1679961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damping: Van-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8954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Method (A. </a:t>
            </a:r>
            <a:r>
              <a:rPr lang="en-GB" sz="1800" dirty="0" err="1">
                <a:solidFill>
                  <a:srgbClr val="0070C0"/>
                </a:solidFill>
              </a:rPr>
              <a:t>Burov</a:t>
            </a:r>
            <a:r>
              <a:rPr lang="en-GB" sz="1800" dirty="0">
                <a:solidFill>
                  <a:srgbClr val="0070C0"/>
                </a:solidFill>
              </a:rPr>
              <a:t>, 2010): find Van-</a:t>
            </a:r>
            <a:r>
              <a:rPr lang="en-GB" sz="1800" dirty="0" err="1">
                <a:solidFill>
                  <a:srgbClr val="0070C0"/>
                </a:solidFill>
              </a:rPr>
              <a:t>Kampen</a:t>
            </a:r>
            <a:r>
              <a:rPr lang="en-GB" sz="1800" dirty="0">
                <a:solidFill>
                  <a:srgbClr val="0070C0"/>
                </a:solidFill>
              </a:rPr>
              <a:t> modes solving </a:t>
            </a:r>
            <a:r>
              <a:rPr lang="en-GB" sz="1800" dirty="0" err="1">
                <a:solidFill>
                  <a:srgbClr val="0070C0"/>
                </a:solidFill>
              </a:rPr>
              <a:t>Vlasov</a:t>
            </a:r>
            <a:r>
              <a:rPr lang="en-GB" sz="1800" dirty="0">
                <a:solidFill>
                  <a:srgbClr val="0070C0"/>
                </a:solidFill>
              </a:rPr>
              <a:t> equation for perturbation </a:t>
            </a:r>
            <a:r>
              <a:rPr lang="en-GB" sz="1800" i="1" dirty="0">
                <a:solidFill>
                  <a:srgbClr val="0070C0"/>
                </a:solidFill>
              </a:rPr>
              <a:t>f(</a:t>
            </a:r>
            <a:r>
              <a:rPr lang="en-GB" sz="1800" i="1" dirty="0" err="1">
                <a:solidFill>
                  <a:srgbClr val="0070C0"/>
                </a:solidFill>
              </a:rPr>
              <a:t>J,ψ,t</a:t>
            </a:r>
            <a:r>
              <a:rPr lang="en-GB" sz="1800" i="1" dirty="0">
                <a:solidFill>
                  <a:srgbClr val="0070C0"/>
                </a:solidFill>
              </a:rPr>
              <a:t>) </a:t>
            </a:r>
            <a:r>
              <a:rPr lang="en-GB" sz="1800" dirty="0">
                <a:solidFill>
                  <a:srgbClr val="0070C0"/>
                </a:solidFill>
              </a:rPr>
              <a:t>of stationary distribution function </a:t>
            </a:r>
            <a:r>
              <a:rPr lang="en-GB" sz="1800" i="1" dirty="0">
                <a:solidFill>
                  <a:srgbClr val="0070C0"/>
                </a:solidFill>
              </a:rPr>
              <a:t>F(J)</a:t>
            </a:r>
            <a:r>
              <a:rPr lang="en-GB" sz="1800" dirty="0">
                <a:solidFill>
                  <a:srgbClr val="0070C0"/>
                </a:solidFill>
              </a:rPr>
              <a:t> expanded (Oide &amp; </a:t>
            </a:r>
            <a:r>
              <a:rPr lang="en-GB" sz="1800" dirty="0" err="1">
                <a:solidFill>
                  <a:srgbClr val="0070C0"/>
                </a:solidFill>
              </a:rPr>
              <a:t>Yokoya</a:t>
            </a:r>
            <a:r>
              <a:rPr lang="en-GB" sz="1800" dirty="0">
                <a:solidFill>
                  <a:srgbClr val="0070C0"/>
                </a:solidFill>
              </a:rPr>
              <a:t>, 1990) as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28" y="2643728"/>
            <a:ext cx="5682916" cy="462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40" y="3511141"/>
            <a:ext cx="5732492" cy="4753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3118024"/>
            <a:ext cx="589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Without mode coupling the matrix equation (in action J) is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8841" y="4022355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6323" y="461618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and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135" y="4559537"/>
            <a:ext cx="3119929" cy="5128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0812" y="3946332"/>
            <a:ext cx="3616209" cy="6292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76323" y="5099859"/>
            <a:ext cx="577139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Continuous spectrum </a:t>
            </a:r>
            <a:r>
              <a:rPr lang="en-GB" dirty="0"/>
              <a:t>- singular modes from incoherent band.  </a:t>
            </a:r>
            <a:r>
              <a:rPr lang="en-GB" dirty="0">
                <a:solidFill>
                  <a:srgbClr val="C00000"/>
                </a:solidFill>
              </a:rPr>
              <a:t>Discrete modes </a:t>
            </a:r>
            <a:r>
              <a:rPr lang="en-GB" dirty="0"/>
              <a:t>- coherent solutions described by regular </a:t>
            </a:r>
            <a:r>
              <a:rPr lang="en-GB" dirty="0">
                <a:solidFill>
                  <a:srgbClr val="0070C0"/>
                </a:solidFill>
              </a:rPr>
              <a:t>eigenfunctions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their existence outside incoherent band serve as criterion for loss of LD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83EB9F-ABE9-E142-8E3C-19174C599F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557" y="1997192"/>
            <a:ext cx="4118688" cy="29803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C285DD-8697-0E40-A2AC-BB4CD2CB7508}"/>
              </a:ext>
            </a:extLst>
          </p:cNvPr>
          <p:cNvSpPr txBox="1"/>
          <p:nvPr/>
        </p:nvSpPr>
        <p:spPr>
          <a:xfrm>
            <a:off x="8897901" y="1456293"/>
            <a:ext cx="2322367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Mode below threshold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4216578-9D7E-1B4A-92D4-A3C2360AA3B6}"/>
              </a:ext>
            </a:extLst>
          </p:cNvPr>
          <p:cNvCxnSpPr/>
          <p:nvPr/>
        </p:nvCxnSpPr>
        <p:spPr>
          <a:xfrm flipH="1">
            <a:off x="8710365" y="1749967"/>
            <a:ext cx="1235142" cy="426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0FB3BA3D-58F8-394E-A776-ED1DB9078E59}"/>
              </a:ext>
            </a:extLst>
          </p:cNvPr>
          <p:cNvSpPr/>
          <p:nvPr/>
        </p:nvSpPr>
        <p:spPr>
          <a:xfrm>
            <a:off x="7493709" y="2038031"/>
            <a:ext cx="162514" cy="21983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A15536-C8DB-DD4B-94E2-E74FD89A9B0A}"/>
              </a:ext>
            </a:extLst>
          </p:cNvPr>
          <p:cNvSpPr txBox="1"/>
          <p:nvPr/>
        </p:nvSpPr>
        <p:spPr>
          <a:xfrm>
            <a:off x="6641432" y="1450367"/>
            <a:ext cx="2001927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Trivial solution J=0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A51518-DF27-F343-AE8B-C50575318895}"/>
              </a:ext>
            </a:extLst>
          </p:cNvPr>
          <p:cNvSpPr/>
          <p:nvPr/>
        </p:nvSpPr>
        <p:spPr>
          <a:xfrm>
            <a:off x="8509113" y="2461385"/>
            <a:ext cx="202973" cy="1313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33BF9F-68CB-A24D-A093-FFDE19994D8B}"/>
              </a:ext>
            </a:extLst>
          </p:cNvPr>
          <p:cNvSpPr txBox="1"/>
          <p:nvPr/>
        </p:nvSpPr>
        <p:spPr>
          <a:xfrm>
            <a:off x="7798622" y="4236335"/>
            <a:ext cx="1158580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Loss of LD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88BF994-1ACB-5B4B-BDF2-1D95920E7DEC}"/>
              </a:ext>
            </a:extLst>
          </p:cNvPr>
          <p:cNvCxnSpPr>
            <a:cxnSpLocks/>
          </p:cNvCxnSpPr>
          <p:nvPr/>
        </p:nvCxnSpPr>
        <p:spPr>
          <a:xfrm flipV="1">
            <a:off x="8261569" y="3748830"/>
            <a:ext cx="349030" cy="56864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20F95A9-A79D-CF42-BA66-1AB86987DFAD}"/>
              </a:ext>
            </a:extLst>
          </p:cNvPr>
          <p:cNvSpPr txBox="1"/>
          <p:nvPr/>
        </p:nvSpPr>
        <p:spPr>
          <a:xfrm>
            <a:off x="9024892" y="4861707"/>
            <a:ext cx="236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Incoherent frequencies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B3CE245-BE39-2846-AD57-22437C1AF600}"/>
              </a:ext>
            </a:extLst>
          </p:cNvPr>
          <p:cNvCxnSpPr>
            <a:cxnSpLocks/>
          </p:cNvCxnSpPr>
          <p:nvPr/>
        </p:nvCxnSpPr>
        <p:spPr>
          <a:xfrm flipH="1" flipV="1">
            <a:off x="9327936" y="4315156"/>
            <a:ext cx="1044304" cy="58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0025A82-B9C2-704C-9D46-4B30268B6E49}"/>
              </a:ext>
            </a:extLst>
          </p:cNvPr>
          <p:cNvSpPr txBox="1"/>
          <p:nvPr/>
        </p:nvSpPr>
        <p:spPr>
          <a:xfrm>
            <a:off x="6914602" y="5326976"/>
            <a:ext cx="450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The effect of PWD is relatively small (&lt; 10%)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F0CCAF-A4EA-E54F-B70D-D0B62075F21F}"/>
              </a:ext>
            </a:extLst>
          </p:cNvPr>
          <p:cNvSpPr txBox="1"/>
          <p:nvPr/>
        </p:nvSpPr>
        <p:spPr>
          <a:xfrm>
            <a:off x="1668413" y="34850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88BB8FA-C00E-C54B-9A0C-19FD98054ECC}"/>
              </a:ext>
            </a:extLst>
          </p:cNvPr>
          <p:cNvCxnSpPr/>
          <p:nvPr/>
        </p:nvCxnSpPr>
        <p:spPr>
          <a:xfrm>
            <a:off x="7558886" y="1763379"/>
            <a:ext cx="0" cy="23381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75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Lebedev’ approach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1474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Matrix equation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(A. N. Lebedev, 1967) in            variables with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where </a:t>
            </a:r>
            <a:r>
              <a:rPr lang="en-GB" sz="2400" dirty="0"/>
              <a:t>                                                                  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and normalisation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Finally,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where </a:t>
            </a:r>
            <a:r>
              <a:rPr lang="en-GB" sz="2400" dirty="0"/>
              <a:t>       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is a solution of equation</a:t>
            </a:r>
          </a:p>
          <a:p>
            <a:pPr marL="0" indent="0">
              <a:buNone/>
            </a:pPr>
            <a:r>
              <a:rPr lang="en-GB" sz="24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72821"/>
            <a:ext cx="4672263" cy="8336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6845" y="3253757"/>
            <a:ext cx="2298120" cy="674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231" y="3303426"/>
            <a:ext cx="3324727" cy="5206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811" y="4305707"/>
            <a:ext cx="9518989" cy="9550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9524" y="5350414"/>
            <a:ext cx="1905000" cy="4297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70821" r="9826"/>
          <a:stretch/>
        </p:blipFill>
        <p:spPr>
          <a:xfrm>
            <a:off x="1773915" y="5350414"/>
            <a:ext cx="364035" cy="4542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0463" y="1800704"/>
            <a:ext cx="757990" cy="419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4377" y="1800704"/>
            <a:ext cx="3323362" cy="3745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0273" y="2310364"/>
            <a:ext cx="4817466" cy="7844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592135-8DE9-DC40-B9F9-EE542AEF639A}"/>
              </a:ext>
            </a:extLst>
          </p:cNvPr>
          <p:cNvSpPr/>
          <p:nvPr/>
        </p:nvSpPr>
        <p:spPr>
          <a:xfrm>
            <a:off x="5519070" y="2533151"/>
            <a:ext cx="93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where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0103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00410" cy="1325563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0070C0"/>
                </a:solidFill>
              </a:rPr>
              <a:t>Sacherer’ stability diagram as a low-frequency limit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In a single RF,  for short bunches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For</a:t>
            </a:r>
            <a:r>
              <a:rPr lang="en-GB" sz="2000" dirty="0"/>
              <a:t>                            </a:t>
            </a:r>
            <a:r>
              <a:rPr lang="en-GB" sz="2000" dirty="0">
                <a:solidFill>
                  <a:srgbClr val="0070C0"/>
                </a:solidFill>
              </a:rPr>
              <a:t>Bessel function </a:t>
            </a:r>
            <a:r>
              <a:rPr lang="en-GB" sz="2000" dirty="0" err="1">
                <a:solidFill>
                  <a:srgbClr val="0070C0"/>
                </a:solidFill>
              </a:rPr>
              <a:t>J</a:t>
            </a:r>
            <a:r>
              <a:rPr lang="en-GB" sz="2000" baseline="-25000" dirty="0" err="1">
                <a:solidFill>
                  <a:srgbClr val="0070C0"/>
                </a:solidFill>
              </a:rPr>
              <a:t>m</a:t>
            </a:r>
            <a:r>
              <a:rPr lang="en-GB" sz="2000" baseline="-25000" dirty="0">
                <a:solidFill>
                  <a:srgbClr val="0070C0"/>
                </a:solidFill>
              </a:rPr>
              <a:t>  </a:t>
            </a:r>
            <a:r>
              <a:rPr lang="en-GB" sz="2000" dirty="0">
                <a:solidFill>
                  <a:srgbClr val="0070C0"/>
                </a:solidFill>
              </a:rPr>
              <a:t>can be replaced by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or 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Then, for uncoupled modes m,  eigenfunction                                             Is solution of                     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Lebedev’ equation for mode </a:t>
            </a:r>
            <a:r>
              <a:rPr lang="en-GB" sz="2000" i="1" dirty="0">
                <a:solidFill>
                  <a:srgbClr val="0070C0"/>
                </a:solidFill>
              </a:rPr>
              <a:t>m</a:t>
            </a:r>
            <a:r>
              <a:rPr lang="en-GB" sz="2000" dirty="0">
                <a:solidFill>
                  <a:srgbClr val="0070C0"/>
                </a:solidFill>
              </a:rPr>
              <a:t> → </a:t>
            </a:r>
            <a:r>
              <a:rPr lang="en-GB" sz="2000" dirty="0" err="1">
                <a:solidFill>
                  <a:srgbClr val="0070C0"/>
                </a:solidFill>
              </a:rPr>
              <a:t>Sacherer</a:t>
            </a:r>
            <a:r>
              <a:rPr lang="en-GB" sz="2000" dirty="0">
                <a:solidFill>
                  <a:srgbClr val="0070C0"/>
                </a:solidFill>
              </a:rPr>
              <a:t>’ stability diagram with synthetic kernel used for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b="1" i="1" dirty="0">
                <a:solidFill>
                  <a:srgbClr val="C00000"/>
                </a:solidFill>
              </a:rPr>
              <a:t>m &gt; 0</a:t>
            </a:r>
            <a:endParaRPr lang="en-GB" sz="2000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                                                                                                 </a:t>
            </a: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>
                <a:solidFill>
                  <a:srgbClr val="C00000"/>
                </a:solidFill>
              </a:rPr>
              <a:t>This equation is valid</a:t>
            </a:r>
            <a:r>
              <a:rPr lang="en-GB" sz="2000" dirty="0">
                <a:solidFill>
                  <a:srgbClr val="C00000"/>
                </a:solidFill>
              </a:rPr>
              <a:t> f</a:t>
            </a:r>
            <a:r>
              <a:rPr lang="en-GB" sz="2000" b="1" dirty="0">
                <a:solidFill>
                  <a:srgbClr val="C00000"/>
                </a:solidFill>
              </a:rPr>
              <a:t>or low frequency impedances with </a:t>
            </a:r>
            <a:r>
              <a:rPr lang="en-US" sz="2000" b="1" i="1" dirty="0">
                <a:solidFill>
                  <a:srgbClr val="C00000"/>
                </a:solidFill>
              </a:rPr>
              <a:t>f &lt; 1/(π𝜏</a:t>
            </a:r>
            <a:r>
              <a:rPr lang="en-US" sz="2000" i="1" dirty="0">
                <a:solidFill>
                  <a:srgbClr val="C00000"/>
                </a:solidFill>
              </a:rPr>
              <a:t>)</a:t>
            </a:r>
            <a:r>
              <a:rPr lang="en-US" sz="2000" i="1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                   (𝜏 - bunch length)</a:t>
            </a:r>
            <a:endParaRPr lang="el-GR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520" y="2512452"/>
            <a:ext cx="1269933" cy="6935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738" y="2533910"/>
            <a:ext cx="3103462" cy="6366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262" y="3260211"/>
            <a:ext cx="2543630" cy="6583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3716" y="4629264"/>
            <a:ext cx="2485073" cy="6912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9FA563-3B76-D34A-A726-3E4F3BCF17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2801" y="1732974"/>
            <a:ext cx="3068129" cy="5868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3D4BF8-93D6-CA4B-B831-27572A36D4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2078" y="1756626"/>
            <a:ext cx="3445556" cy="5395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09A15BD-7588-E549-83A3-9E89C26A9CEA}"/>
              </a:ext>
            </a:extLst>
          </p:cNvPr>
          <p:cNvSpPr txBox="1"/>
          <p:nvPr/>
        </p:nvSpPr>
        <p:spPr>
          <a:xfrm>
            <a:off x="835933" y="5755862"/>
            <a:ext cx="1015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Consistent coherent frequency can be obtained neglecting synchrotron frequency spread</a:t>
            </a:r>
            <a:r>
              <a:rPr lang="en-US" sz="2000" dirty="0"/>
              <a:t>               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FED099-D4AB-A44E-B448-97BF485D44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70472" y="5854049"/>
            <a:ext cx="667215" cy="3212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2666BD-DA80-BD48-BEFD-E48B965591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6227" y="4448451"/>
            <a:ext cx="7091702" cy="6862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15D0672-5B60-BD46-9637-209B9530B36C}"/>
              </a:ext>
            </a:extLst>
          </p:cNvPr>
          <p:cNvSpPr/>
          <p:nvPr/>
        </p:nvSpPr>
        <p:spPr>
          <a:xfrm>
            <a:off x="8288377" y="4172379"/>
            <a:ext cx="2819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with effective impedance</a:t>
            </a:r>
            <a:endParaRPr lang="en-US" sz="20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5B44258-C639-9744-AFBF-D214B10753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4619" y="3053922"/>
            <a:ext cx="2475469" cy="41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90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Van-</a:t>
            </a:r>
            <a:r>
              <a:rPr lang="en-GB" sz="4000" dirty="0" err="1">
                <a:solidFill>
                  <a:srgbClr val="0070C0"/>
                </a:solidFill>
              </a:rPr>
              <a:t>Kampen</a:t>
            </a:r>
            <a:r>
              <a:rPr lang="en-GB" sz="4000" dirty="0">
                <a:solidFill>
                  <a:srgbClr val="0070C0"/>
                </a:solidFill>
              </a:rPr>
              <a:t> modes vs Lebedev’ approach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57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6DFCD-F282-5548-BC98-EAA0A8FA869C}"/>
              </a:ext>
            </a:extLst>
          </p:cNvPr>
          <p:cNvSpPr txBox="1"/>
          <p:nvPr/>
        </p:nvSpPr>
        <p:spPr>
          <a:xfrm>
            <a:off x="1393372" y="1597446"/>
            <a:ext cx="10000117" cy="4616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Loss of Landau damping in LHC: comparison of calculations and measurements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9D30C1-0903-8149-B593-9DEE5963AEBF}"/>
              </a:ext>
            </a:extLst>
          </p:cNvPr>
          <p:cNvSpPr txBox="1"/>
          <p:nvPr/>
        </p:nvSpPr>
        <p:spPr>
          <a:xfrm>
            <a:off x="8102600" y="2393129"/>
            <a:ext cx="3901026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Solution for </a:t>
            </a:r>
            <a:r>
              <a:rPr lang="en-GB" dirty="0" err="1">
                <a:latin typeface="Calibri" panose="020F0502020204030204" pitchFamily="34" charset="0"/>
              </a:rPr>
              <a:t>ImZ</a:t>
            </a:r>
            <a:r>
              <a:rPr lang="en-GB" dirty="0">
                <a:latin typeface="Calibri" panose="020F0502020204030204" pitchFamily="34" charset="0"/>
              </a:rPr>
              <a:t>/n = </a:t>
            </a:r>
            <a:r>
              <a:rPr lang="en-GB" dirty="0" err="1">
                <a:latin typeface="Calibri" panose="020F0502020204030204" pitchFamily="34" charset="0"/>
              </a:rPr>
              <a:t>const</a:t>
            </a:r>
            <a:r>
              <a:rPr lang="en-GB" dirty="0">
                <a:latin typeface="Calibri" panose="020F0502020204030204" pitchFamily="34" charset="0"/>
              </a:rPr>
              <a:t> doesn’t converge → physical impedance model should be used. </a:t>
            </a: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F</a:t>
            </a:r>
            <a:r>
              <a:rPr lang="en-US" dirty="0"/>
              <a:t>or LHC, the results strongly depend on cut-off frequency for </a:t>
            </a:r>
            <a:r>
              <a:rPr lang="en-US" dirty="0" err="1"/>
              <a:t>Im</a:t>
            </a:r>
            <a:r>
              <a:rPr lang="en-US" i="1" dirty="0" err="1"/>
              <a:t>Z</a:t>
            </a:r>
            <a:r>
              <a:rPr lang="en-US" i="1" dirty="0"/>
              <a:t>/n</a:t>
            </a:r>
            <a:r>
              <a:rPr lang="en-US" dirty="0"/>
              <a:t> = </a:t>
            </a:r>
            <a:r>
              <a:rPr lang="en-US" dirty="0" err="1"/>
              <a:t>const</a:t>
            </a:r>
            <a:r>
              <a:rPr lang="en-US" dirty="0"/>
              <a:t> or resonant frequency of the broad-band impedance model- study ongoing.</a:t>
            </a:r>
          </a:p>
          <a:p>
            <a:endParaRPr lang="en-US" dirty="0"/>
          </a:p>
          <a:p>
            <a:r>
              <a:rPr lang="en-US" dirty="0"/>
              <a:t> Good agreement with measurements   for </a:t>
            </a:r>
            <a:r>
              <a:rPr lang="en-US" dirty="0" err="1"/>
              <a:t>μ</a:t>
            </a:r>
            <a:r>
              <a:rPr lang="en-US" dirty="0"/>
              <a:t>=2 and b-b impedance: </a:t>
            </a:r>
            <a:r>
              <a:rPr lang="en-US" i="1" dirty="0" err="1"/>
              <a:t>f</a:t>
            </a:r>
            <a:r>
              <a:rPr lang="en-US" i="1" baseline="-25000" dirty="0" err="1"/>
              <a:t>res</a:t>
            </a:r>
            <a:r>
              <a:rPr lang="en-US" dirty="0"/>
              <a:t>= 5 GHz, </a:t>
            </a:r>
            <a:r>
              <a:rPr lang="en-US" i="1" dirty="0"/>
              <a:t>Q </a:t>
            </a:r>
            <a:r>
              <a:rPr lang="en-US" dirty="0"/>
              <a:t>= 1, </a:t>
            </a:r>
            <a:r>
              <a:rPr lang="en-US" dirty="0" err="1"/>
              <a:t>Im</a:t>
            </a:r>
            <a:r>
              <a:rPr lang="en-US" i="1" dirty="0" err="1"/>
              <a:t>Z</a:t>
            </a:r>
            <a:r>
              <a:rPr lang="en-US" i="1" dirty="0"/>
              <a:t>/n </a:t>
            </a:r>
            <a:r>
              <a:rPr lang="en-US" dirty="0"/>
              <a:t>= 0.076 Ohm, </a:t>
            </a:r>
            <a:r>
              <a:rPr lang="en-US" i="1" dirty="0" err="1"/>
              <a:t>f</a:t>
            </a:r>
            <a:r>
              <a:rPr lang="en-US" i="1" baseline="-25000" dirty="0" err="1"/>
              <a:t>cu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r>
              <a:rPr lang="en-US" dirty="0"/>
              <a:t>= 20 GHz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421C4A-972A-7646-8C2B-064D1AAD8F38}"/>
              </a:ext>
            </a:extLst>
          </p:cNvPr>
          <p:cNvSpPr/>
          <p:nvPr/>
        </p:nvSpPr>
        <p:spPr>
          <a:xfrm>
            <a:off x="631796" y="5213932"/>
            <a:ext cx="74311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→ Numerical code solving Lebedev’ matrix equation </a:t>
            </a:r>
            <a:r>
              <a:rPr lang="en-US" sz="2000" i="1" dirty="0">
                <a:solidFill>
                  <a:srgbClr val="0070C0"/>
                </a:solidFill>
              </a:rPr>
              <a:t>(I. </a:t>
            </a:r>
            <a:r>
              <a:rPr lang="en-US" sz="2000" i="1" dirty="0" err="1">
                <a:solidFill>
                  <a:srgbClr val="0070C0"/>
                </a:solidFill>
              </a:rPr>
              <a:t>Karpov</a:t>
            </a:r>
            <a:r>
              <a:rPr lang="en-US" sz="2000" i="1" dirty="0">
                <a:solidFill>
                  <a:srgbClr val="0070C0"/>
                </a:solidFill>
              </a:rPr>
              <a:t>, 2019) </a:t>
            </a:r>
            <a:r>
              <a:rPr lang="en-US" sz="2000" dirty="0">
                <a:solidFill>
                  <a:srgbClr val="0070C0"/>
                </a:solidFill>
              </a:rPr>
              <a:t>gives the same thresholds as Van-</a:t>
            </a:r>
            <a:r>
              <a:rPr lang="en-US" sz="2000" dirty="0" err="1">
                <a:solidFill>
                  <a:srgbClr val="0070C0"/>
                </a:solidFill>
              </a:rPr>
              <a:t>Kampen</a:t>
            </a:r>
            <a:r>
              <a:rPr lang="en-US" sz="2000" dirty="0">
                <a:solidFill>
                  <a:srgbClr val="0070C0"/>
                </a:solidFill>
              </a:rPr>
              <a:t> modes </a:t>
            </a:r>
            <a:r>
              <a:rPr lang="en-US" sz="2000" dirty="0"/>
              <a:t>(slightly longer computation time) for the same impedance model (with or not PWD).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429225-29B8-BB4F-8DD2-F8219EB1B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96" y="2231941"/>
            <a:ext cx="3528527" cy="278455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99E2473-AA1B-4046-8C4D-0AE7E7168093}"/>
              </a:ext>
            </a:extLst>
          </p:cNvPr>
          <p:cNvGrpSpPr/>
          <p:nvPr/>
        </p:nvGrpSpPr>
        <p:grpSpPr>
          <a:xfrm>
            <a:off x="4231226" y="2195697"/>
            <a:ext cx="3679840" cy="2920936"/>
            <a:chOff x="655166" y="1278826"/>
            <a:chExt cx="6190478" cy="4846007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CB8A8FF-2FBD-B846-80AA-2486747B8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166" y="1278826"/>
              <a:ext cx="6190478" cy="484600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D3DA202-4506-814E-9184-7C90F36FB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1388" y="1606378"/>
              <a:ext cx="5163595" cy="400359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61CE7A6-F011-A748-90A6-B4F815427913}"/>
                </a:ext>
              </a:extLst>
            </p:cNvPr>
            <p:cNvSpPr txBox="1"/>
            <p:nvPr/>
          </p:nvSpPr>
          <p:spPr>
            <a:xfrm>
              <a:off x="5198556" y="1713114"/>
              <a:ext cx="129715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A. N. </a:t>
              </a:r>
              <a:r>
                <a:rPr lang="en-US" sz="1200" dirty="0" err="1"/>
                <a:t>Lebedev</a:t>
              </a:r>
              <a:endParaRPr lang="en-US" sz="1200" dirty="0"/>
            </a:p>
            <a:p>
              <a:r>
                <a:rPr lang="en-US" sz="1200" dirty="0"/>
                <a:t>N. G. van </a:t>
              </a:r>
              <a:r>
                <a:rPr lang="en-US" sz="1200" dirty="0" err="1"/>
                <a:t>Kampen</a:t>
              </a:r>
              <a:endParaRPr lang="en-US" sz="1200" dirty="0"/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CE1A6AC-F1F2-0E4E-848A-F2CE1F92C11E}"/>
              </a:ext>
            </a:extLst>
          </p:cNvPr>
          <p:cNvCxnSpPr>
            <a:cxnSpLocks/>
          </p:cNvCxnSpPr>
          <p:nvPr/>
        </p:nvCxnSpPr>
        <p:spPr>
          <a:xfrm flipH="1" flipV="1">
            <a:off x="5628343" y="4679920"/>
            <a:ext cx="2607270" cy="426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80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rgbClr val="0070C0"/>
                </a:solidFill>
              </a:rPr>
              <a:t>Landau damping in </a:t>
            </a:r>
            <a:r>
              <a:rPr lang="en-US" sz="4800" b="1" dirty="0">
                <a:solidFill>
                  <a:srgbClr val="0070C0"/>
                </a:solidFill>
              </a:rPr>
              <a:t>double RF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99467" y="1285158"/>
            <a:ext cx="4287252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   </a:t>
            </a:r>
            <a:r>
              <a:rPr lang="en-US" sz="2000" dirty="0">
                <a:solidFill>
                  <a:srgbClr val="0070C0"/>
                </a:solidFill>
              </a:rPr>
              <a:t>Synchrotron frequency distribution </a:t>
            </a:r>
          </a:p>
          <a:p>
            <a:pPr>
              <a:buNone/>
            </a:pPr>
            <a:r>
              <a:rPr lang="en-US" sz="2000" dirty="0">
                <a:solidFill>
                  <a:srgbClr val="0070C0"/>
                </a:solidFill>
              </a:rPr>
              <a:t>400</a:t>
            </a:r>
          </a:p>
          <a:p>
            <a:pPr>
              <a:buNone/>
            </a:pPr>
            <a:r>
              <a:rPr lang="en-US" sz="2000" dirty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87" y="1685824"/>
            <a:ext cx="4551862" cy="350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725990" y="1488856"/>
            <a:ext cx="6436897" cy="50167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Voltage </a:t>
            </a:r>
            <a:r>
              <a:rPr lang="en-US" sz="2000" dirty="0"/>
              <a:t>in 2 RF systems:    V = V</a:t>
            </a:r>
            <a:r>
              <a:rPr lang="en-US" sz="2000" baseline="-25000" dirty="0"/>
              <a:t>1</a:t>
            </a:r>
            <a:r>
              <a:rPr lang="en-US" sz="2000" dirty="0"/>
              <a:t>sin</a:t>
            </a:r>
            <a:r>
              <a:rPr lang="el-GR" sz="2000" dirty="0">
                <a:latin typeface="Times New Roman"/>
                <a:cs typeface="Times New Roman"/>
              </a:rPr>
              <a:t>φ</a:t>
            </a:r>
            <a:r>
              <a:rPr lang="en-US" sz="2000" dirty="0"/>
              <a:t> +V</a:t>
            </a:r>
            <a:r>
              <a:rPr lang="en-US" sz="2000" baseline="-25000" dirty="0"/>
              <a:t>2 </a:t>
            </a:r>
            <a:r>
              <a:rPr lang="en-US" sz="2000" dirty="0"/>
              <a:t>sin(</a:t>
            </a:r>
            <a:r>
              <a:rPr lang="en-US" sz="2000" b="1" dirty="0"/>
              <a:t>n</a:t>
            </a:r>
            <a:r>
              <a:rPr lang="el-GR" sz="2000" dirty="0">
                <a:latin typeface="Times New Roman"/>
                <a:cs typeface="Times New Roman"/>
              </a:rPr>
              <a:t>φ</a:t>
            </a:r>
            <a:r>
              <a:rPr lang="en-US" sz="2000" dirty="0"/>
              <a:t> + </a:t>
            </a:r>
            <a:r>
              <a:rPr lang="el-GR" sz="2000" b="1" dirty="0">
                <a:latin typeface="Times New Roman"/>
                <a:cs typeface="Times New Roman"/>
              </a:rPr>
              <a:t>Φ</a:t>
            </a:r>
            <a:r>
              <a:rPr lang="en-US" sz="2000" b="1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cs typeface="Times New Roman"/>
              </a:rPr>
              <a:t>)</a:t>
            </a:r>
          </a:p>
          <a:p>
            <a:r>
              <a:rPr lang="en-US" sz="2000" dirty="0">
                <a:cs typeface="Times New Roman"/>
              </a:rPr>
              <a:t>with </a:t>
            </a:r>
            <a:r>
              <a:rPr lang="en-US" sz="2000" b="1" dirty="0">
                <a:cs typeface="Times New Roman"/>
              </a:rPr>
              <a:t> nV</a:t>
            </a:r>
            <a:r>
              <a:rPr lang="en-US" sz="2000" b="1" baseline="-25000" dirty="0">
                <a:cs typeface="Times New Roman"/>
              </a:rPr>
              <a:t>2</a:t>
            </a:r>
            <a:r>
              <a:rPr lang="en-US" sz="2000" b="1" dirty="0">
                <a:cs typeface="Times New Roman"/>
              </a:rPr>
              <a:t>/V</a:t>
            </a:r>
            <a:r>
              <a:rPr lang="en-US" sz="2000" b="1" baseline="-25000" dirty="0">
                <a:cs typeface="Times New Roman"/>
              </a:rPr>
              <a:t>1</a:t>
            </a:r>
            <a:r>
              <a:rPr lang="en-US" sz="2000" b="1" dirty="0">
                <a:cs typeface="Times New Roman"/>
              </a:rPr>
              <a:t> &lt; 1</a:t>
            </a:r>
          </a:p>
          <a:p>
            <a:r>
              <a:rPr lang="en-GB" sz="2000" dirty="0">
                <a:cs typeface="Times New Roman"/>
              </a:rPr>
              <a:t>For maximum change in </a:t>
            </a:r>
            <a:r>
              <a:rPr lang="el-GR" sz="2000" dirty="0">
                <a:cs typeface="Times New Roman"/>
              </a:rPr>
              <a:t>ω</a:t>
            </a:r>
            <a:r>
              <a:rPr lang="en-GB" sz="2000" baseline="-25000" dirty="0">
                <a:cs typeface="Times New Roman"/>
              </a:rPr>
              <a:t>s</a:t>
            </a:r>
            <a:r>
              <a:rPr lang="en-GB" sz="2000" dirty="0">
                <a:cs typeface="Times New Roman"/>
              </a:rPr>
              <a:t>(0):         </a:t>
            </a:r>
            <a:r>
              <a:rPr lang="el-GR" sz="2000" b="1" dirty="0">
                <a:cs typeface="Times New Roman"/>
              </a:rPr>
              <a:t>Φ</a:t>
            </a:r>
            <a:r>
              <a:rPr lang="en-US" sz="2000" b="1" baseline="-25000" dirty="0">
                <a:cs typeface="Times New Roman"/>
              </a:rPr>
              <a:t>2 </a:t>
            </a:r>
            <a:r>
              <a:rPr lang="en-US" sz="2000" b="1" dirty="0">
                <a:cs typeface="Times New Roman"/>
              </a:rPr>
              <a:t>= </a:t>
            </a:r>
            <a:r>
              <a:rPr lang="el-GR" sz="2000" b="1" dirty="0">
                <a:cs typeface="Times New Roman"/>
              </a:rPr>
              <a:t>φ</a:t>
            </a:r>
            <a:r>
              <a:rPr lang="en-GB" sz="2000" b="1" baseline="-25000" dirty="0">
                <a:cs typeface="Times New Roman"/>
              </a:rPr>
              <a:t>2</a:t>
            </a:r>
            <a:r>
              <a:rPr lang="en-GB" sz="2000" b="1" dirty="0">
                <a:cs typeface="Times New Roman"/>
              </a:rPr>
              <a:t> – n </a:t>
            </a:r>
            <a:r>
              <a:rPr lang="el-GR" sz="2000" dirty="0">
                <a:cs typeface="Times New Roman"/>
              </a:rPr>
              <a:t>φ</a:t>
            </a:r>
            <a:r>
              <a:rPr lang="en-GB" sz="2000" baseline="-25000" dirty="0">
                <a:cs typeface="Times New Roman"/>
              </a:rPr>
              <a:t>s</a:t>
            </a:r>
            <a:endParaRPr lang="en-US" sz="2000" dirty="0">
              <a:cs typeface="Times New Roman"/>
            </a:endParaRPr>
          </a:p>
          <a:p>
            <a:pPr>
              <a:buNone/>
            </a:pPr>
            <a:r>
              <a:rPr lang="en-US" sz="2000" dirty="0">
                <a:cs typeface="Times New Roman"/>
              </a:rPr>
              <a:t>Above transition: </a:t>
            </a:r>
          </a:p>
          <a:p>
            <a:pPr>
              <a:buNone/>
            </a:pPr>
            <a:r>
              <a:rPr lang="el-GR" sz="2000" b="1" dirty="0">
                <a:cs typeface="Times New Roman"/>
              </a:rPr>
              <a:t>φ</a:t>
            </a:r>
            <a:r>
              <a:rPr lang="en-US" sz="2000" b="1" baseline="-25000" dirty="0">
                <a:cs typeface="Times New Roman"/>
              </a:rPr>
              <a:t>2 </a:t>
            </a:r>
            <a:r>
              <a:rPr lang="en-US" sz="2000" b="1" dirty="0">
                <a:cs typeface="Times New Roman"/>
              </a:rPr>
              <a:t>= 0 </a:t>
            </a:r>
            <a:r>
              <a:rPr lang="en-US" sz="2000" dirty="0">
                <a:cs typeface="Times New Roman"/>
              </a:rPr>
              <a:t>-   </a:t>
            </a:r>
            <a:r>
              <a:rPr lang="en-US" sz="2000" b="1" dirty="0">
                <a:solidFill>
                  <a:srgbClr val="0070C0"/>
                </a:solidFill>
                <a:cs typeface="Times New Roman"/>
              </a:rPr>
              <a:t>BLM  (</a:t>
            </a:r>
            <a:r>
              <a:rPr lang="en-US" sz="2000" dirty="0">
                <a:solidFill>
                  <a:srgbClr val="0070C0"/>
                </a:solidFill>
                <a:cs typeface="Times New Roman"/>
              </a:rPr>
              <a:t>Bunch-Lengthening Mode)</a:t>
            </a:r>
          </a:p>
          <a:p>
            <a:r>
              <a:rPr lang="el-GR" sz="2000" b="1" dirty="0">
                <a:cs typeface="Times New Roman"/>
              </a:rPr>
              <a:t>φ</a:t>
            </a:r>
            <a:r>
              <a:rPr lang="en-US" sz="2000" b="1" baseline="-25000" dirty="0">
                <a:cs typeface="Times New Roman"/>
              </a:rPr>
              <a:t>2</a:t>
            </a:r>
            <a:r>
              <a:rPr lang="en-US" sz="2000" b="1" dirty="0">
                <a:cs typeface="Times New Roman"/>
              </a:rPr>
              <a:t> = </a:t>
            </a:r>
            <a:r>
              <a:rPr lang="el-GR" sz="2000" b="1" dirty="0">
                <a:cs typeface="Times New Roman"/>
              </a:rPr>
              <a:t>π</a:t>
            </a:r>
            <a:r>
              <a:rPr lang="en-US" sz="2000" b="1" dirty="0">
                <a:cs typeface="Times New Roman"/>
              </a:rPr>
              <a:t> </a:t>
            </a:r>
            <a:r>
              <a:rPr lang="en-US" sz="2000" dirty="0">
                <a:cs typeface="Times New Roman"/>
              </a:rPr>
              <a:t>-  </a:t>
            </a:r>
            <a:r>
              <a:rPr lang="en-US" sz="2000" b="1" dirty="0">
                <a:solidFill>
                  <a:srgbClr val="0070C0"/>
                </a:solidFill>
                <a:cs typeface="Times New Roman"/>
              </a:rPr>
              <a:t>BSM  (</a:t>
            </a:r>
            <a:r>
              <a:rPr lang="en-US" sz="2000" dirty="0">
                <a:solidFill>
                  <a:srgbClr val="0070C0"/>
                </a:solidFill>
                <a:cs typeface="Times New Roman"/>
              </a:rPr>
              <a:t>Bunch-Shortening Mode)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0070C0"/>
                </a:solidFill>
              </a:rPr>
              <a:t>BLM:</a:t>
            </a:r>
            <a:r>
              <a:rPr lang="en-US" sz="2000" b="1" dirty="0"/>
              <a:t>  </a:t>
            </a:r>
            <a:r>
              <a:rPr lang="en-US" sz="2000" dirty="0"/>
              <a:t>“flat” bunches, increased bucket size, larger spread for the same V1/V2 = n, </a:t>
            </a:r>
            <a:r>
              <a:rPr lang="en-US" sz="2000" dirty="0">
                <a:solidFill>
                  <a:srgbClr val="C00000"/>
                </a:solidFill>
              </a:rPr>
              <a:t>but </a:t>
            </a:r>
            <a:r>
              <a:rPr lang="en-US" sz="2000" dirty="0">
                <a:solidFill>
                  <a:srgbClr val="C00000"/>
                </a:solidFill>
                <a:cs typeface="Times New Roman"/>
              </a:rPr>
              <a:t>region with </a:t>
            </a:r>
            <a:r>
              <a:rPr lang="el-GR" sz="2000" dirty="0">
                <a:solidFill>
                  <a:srgbClr val="C00000"/>
                </a:solidFill>
                <a:latin typeface="Calibri" panose="020F0502020204030204" pitchFamily="34" charset="0"/>
                <a:cs typeface="Times New Roman"/>
              </a:rPr>
              <a:t>ω</a:t>
            </a:r>
            <a:r>
              <a:rPr lang="en-US" sz="2000" dirty="0">
                <a:solidFill>
                  <a:srgbClr val="C00000"/>
                </a:solidFill>
                <a:cs typeface="Times New Roman"/>
              </a:rPr>
              <a:t>’</a:t>
            </a:r>
            <a:r>
              <a:rPr lang="en-US" sz="2000" baseline="-25000" dirty="0">
                <a:solidFill>
                  <a:srgbClr val="C00000"/>
                </a:solidFill>
                <a:cs typeface="Times New Roman"/>
              </a:rPr>
              <a:t>s</a:t>
            </a:r>
            <a:r>
              <a:rPr lang="en-US" sz="2000" dirty="0">
                <a:solidFill>
                  <a:srgbClr val="C00000"/>
                </a:solidFill>
                <a:cs typeface="Times New Roman"/>
              </a:rPr>
              <a:t>(J) =0 </a:t>
            </a:r>
            <a:r>
              <a:rPr lang="en-US" sz="2000" dirty="0">
                <a:solidFill>
                  <a:srgbClr val="C00000"/>
                </a:solidFill>
              </a:rPr>
              <a:t>for any ratio V</a:t>
            </a:r>
            <a:r>
              <a:rPr lang="en-US" sz="2000" baseline="-25000" dirty="0">
                <a:solidFill>
                  <a:srgbClr val="C00000"/>
                </a:solidFill>
              </a:rPr>
              <a:t>2 </a:t>
            </a:r>
            <a:r>
              <a:rPr lang="en-US" sz="2000" dirty="0">
                <a:solidFill>
                  <a:srgbClr val="C00000"/>
                </a:solidFill>
              </a:rPr>
              <a:t>/V</a:t>
            </a:r>
            <a:r>
              <a:rPr lang="en-US" sz="2000" baseline="-25000" dirty="0">
                <a:solidFill>
                  <a:srgbClr val="C00000"/>
                </a:solidFill>
              </a:rPr>
              <a:t>1</a:t>
            </a:r>
            <a:r>
              <a:rPr lang="en-US" sz="2000" dirty="0">
                <a:solidFill>
                  <a:srgbClr val="C00000"/>
                </a:solidFill>
              </a:rPr>
              <a:t>  </a:t>
            </a:r>
            <a:r>
              <a:rPr lang="en-US" sz="2000" i="1" dirty="0"/>
              <a:t>(V. </a:t>
            </a:r>
            <a:r>
              <a:rPr lang="en-US" sz="2000" i="1" dirty="0" err="1"/>
              <a:t>Balbekov</a:t>
            </a:r>
            <a:r>
              <a:rPr lang="en-US" sz="2000" i="1" dirty="0"/>
              <a:t>, S. Ivanov, 1987) </a:t>
            </a:r>
          </a:p>
          <a:p>
            <a:r>
              <a:rPr lang="en-US" sz="2000" dirty="0">
                <a:solidFill>
                  <a:srgbClr val="C00000"/>
                </a:solidFill>
              </a:rPr>
              <a:t>and high sensitivity to error in </a:t>
            </a:r>
            <a:r>
              <a:rPr lang="el-GR" sz="2000" b="1" dirty="0">
                <a:solidFill>
                  <a:srgbClr val="C00000"/>
                </a:solidFill>
                <a:latin typeface="Times New Roman"/>
                <a:cs typeface="Times New Roman"/>
              </a:rPr>
              <a:t>Φ</a:t>
            </a:r>
            <a:r>
              <a:rPr lang="en-US" sz="2000" b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lang="en-US" sz="2000" b="1" baseline="-25000" dirty="0">
                <a:latin typeface="Times New Roman"/>
                <a:cs typeface="Times New Roman"/>
              </a:rPr>
              <a:t> </a:t>
            </a:r>
            <a:endParaRPr lang="en-US" sz="2000" i="1" dirty="0"/>
          </a:p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US" sz="2000" dirty="0">
                <a:solidFill>
                  <a:srgbClr val="0070C0"/>
                </a:solidFill>
              </a:rPr>
              <a:t> only </a:t>
            </a:r>
            <a:r>
              <a:rPr lang="en-US" sz="2000" b="1" dirty="0">
                <a:solidFill>
                  <a:srgbClr val="0070C0"/>
                </a:solidFill>
              </a:rPr>
              <a:t>BSM </a:t>
            </a:r>
            <a:r>
              <a:rPr lang="en-US" sz="2000" dirty="0">
                <a:solidFill>
                  <a:srgbClr val="0070C0"/>
                </a:solidFill>
              </a:rPr>
              <a:t>works for LHC beam in the CERN SPS (n=4)</a:t>
            </a:r>
          </a:p>
          <a:p>
            <a:r>
              <a:rPr lang="en-US" sz="2000">
                <a:solidFill>
                  <a:srgbClr val="0070C0"/>
                </a:solidFill>
              </a:rPr>
              <a:t> </a:t>
            </a:r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/>
              <a:t>The same (BSM) from studies in PS </a:t>
            </a:r>
            <a:r>
              <a:rPr lang="en-US" sz="2000" i="1" dirty="0"/>
              <a:t>(H. </a:t>
            </a:r>
            <a:r>
              <a:rPr lang="en-US" sz="2000" i="1" dirty="0" err="1"/>
              <a:t>Damerau</a:t>
            </a:r>
            <a:r>
              <a:rPr lang="en-US" sz="2000" i="1" dirty="0"/>
              <a:t> et al.)	</a:t>
            </a:r>
            <a:r>
              <a:rPr lang="en-US" sz="2000" dirty="0"/>
              <a:t>		</a:t>
            </a:r>
          </a:p>
          <a:p>
            <a:pPr>
              <a:buNone/>
            </a:pPr>
            <a:r>
              <a:rPr lang="en-US" sz="2000" dirty="0">
                <a:cs typeface="Times New Roman"/>
              </a:rPr>
              <a:t>Lower </a:t>
            </a:r>
            <a:r>
              <a:rPr lang="en-US" sz="2000" b="1" dirty="0">
                <a:cs typeface="Times New Roman"/>
              </a:rPr>
              <a:t>is n, </a:t>
            </a:r>
            <a:r>
              <a:rPr lang="en-US" sz="2000" dirty="0">
                <a:cs typeface="Times New Roman"/>
              </a:rPr>
              <a:t>point </a:t>
            </a:r>
            <a:r>
              <a:rPr lang="el-GR" sz="2000" i="1" dirty="0">
                <a:latin typeface="Calibri" panose="020F0502020204030204" pitchFamily="34" charset="0"/>
                <a:cs typeface="Times New Roman"/>
              </a:rPr>
              <a:t>ω</a:t>
            </a:r>
            <a:r>
              <a:rPr lang="en-US" sz="2000" i="1" dirty="0">
                <a:cs typeface="Times New Roman"/>
              </a:rPr>
              <a:t>’</a:t>
            </a:r>
            <a:r>
              <a:rPr lang="en-US" sz="2000" i="1" baseline="-25000" dirty="0">
                <a:cs typeface="Times New Roman"/>
              </a:rPr>
              <a:t>s</a:t>
            </a:r>
            <a:r>
              <a:rPr lang="en-US" sz="2000" i="1" dirty="0">
                <a:cs typeface="Times New Roman"/>
              </a:rPr>
              <a:t>(J) = 0 </a:t>
            </a:r>
            <a:r>
              <a:rPr lang="en-US" sz="2000" dirty="0">
                <a:cs typeface="Times New Roman"/>
              </a:rPr>
              <a:t>is further away from bunch center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 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15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7162887" y="5334067"/>
            <a:ext cx="5044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→ </a:t>
            </a:r>
            <a:r>
              <a:rPr lang="en-US" dirty="0"/>
              <a:t>For short bunches,  </a:t>
            </a:r>
            <a:r>
              <a:rPr lang="en-GB" b="1" dirty="0">
                <a:latin typeface="Calibri" panose="020F0502020204030204" pitchFamily="34" charset="0"/>
              </a:rPr>
              <a:t>∆</a:t>
            </a:r>
            <a:r>
              <a:rPr lang="el-GR" b="1" dirty="0">
                <a:latin typeface="Calibri" panose="020F0502020204030204" pitchFamily="34" charset="0"/>
              </a:rPr>
              <a:t>ω</a:t>
            </a:r>
            <a:r>
              <a:rPr lang="en-GB" b="1" baseline="-25000" dirty="0">
                <a:latin typeface="Calibri" panose="020F0502020204030204" pitchFamily="34" charset="0"/>
              </a:rPr>
              <a:t>s</a:t>
            </a:r>
            <a:r>
              <a:rPr lang="en-US" dirty="0"/>
              <a:t> is significantly increased</a:t>
            </a:r>
          </a:p>
          <a:p>
            <a:r>
              <a:rPr lang="en-US" dirty="0"/>
              <a:t>(by ~ 10/</a:t>
            </a:r>
            <a:r>
              <a:rPr lang="el-GR" dirty="0">
                <a:latin typeface="Times New Roman"/>
                <a:cs typeface="Times New Roman"/>
              </a:rPr>
              <a:t>φ</a:t>
            </a:r>
            <a:r>
              <a:rPr lang="en-GB" baseline="-25000" dirty="0">
                <a:latin typeface="Times New Roman"/>
                <a:cs typeface="Times New Roman"/>
              </a:rPr>
              <a:t>b</a:t>
            </a:r>
            <a:r>
              <a:rPr lang="en-GB" baseline="30000" dirty="0">
                <a:latin typeface="Times New Roman"/>
                <a:cs typeface="Times New Roman"/>
              </a:rPr>
              <a:t>2</a:t>
            </a:r>
            <a:r>
              <a:rPr lang="en-GB" dirty="0">
                <a:latin typeface="Times New Roman"/>
                <a:cs typeface="Times New Roman"/>
              </a:rPr>
              <a:t>) </a:t>
            </a:r>
            <a:r>
              <a:rPr lang="en-GB" dirty="0">
                <a:cs typeface="Times New Roman"/>
              </a:rPr>
              <a:t>with  </a:t>
            </a:r>
            <a:r>
              <a:rPr lang="en-US" dirty="0"/>
              <a:t>optimum </a:t>
            </a:r>
            <a:r>
              <a:rPr lang="en-US" b="1" dirty="0"/>
              <a:t>n </a:t>
            </a:r>
            <a:r>
              <a:rPr lang="en-US" b="1" i="1" dirty="0"/>
              <a:t>~ 5/</a:t>
            </a:r>
            <a:r>
              <a:rPr lang="el-GR" b="1" dirty="0">
                <a:latin typeface="Times New Roman"/>
                <a:cs typeface="Times New Roman"/>
              </a:rPr>
              <a:t>φ</a:t>
            </a:r>
            <a:r>
              <a:rPr lang="en-GB" b="1" baseline="-25000" dirty="0">
                <a:latin typeface="Times New Roman"/>
                <a:cs typeface="Times New Roman"/>
              </a:rPr>
              <a:t> </a:t>
            </a:r>
            <a:r>
              <a:rPr lang="en-US" dirty="0"/>
              <a:t>(</a:t>
            </a:r>
            <a:r>
              <a:rPr lang="el-GR" dirty="0">
                <a:latin typeface="Times New Roman"/>
                <a:cs typeface="Times New Roman"/>
              </a:rPr>
              <a:t>φ</a:t>
            </a:r>
            <a:r>
              <a:rPr lang="en-GB" baseline="-25000" dirty="0">
                <a:latin typeface="Times New Roman"/>
                <a:cs typeface="Times New Roman"/>
              </a:rPr>
              <a:t>b </a:t>
            </a:r>
            <a:r>
              <a:rPr lang="en-GB" dirty="0">
                <a:latin typeface="Times New Roman"/>
                <a:cs typeface="Times New Roman"/>
              </a:rPr>
              <a:t> = h ω</a:t>
            </a:r>
            <a:r>
              <a:rPr lang="en-GB" baseline="-25000" dirty="0">
                <a:latin typeface="Times New Roman"/>
                <a:cs typeface="Times New Roman"/>
              </a:rPr>
              <a:t>0 </a:t>
            </a:r>
            <a:r>
              <a:rPr lang="en-GB" dirty="0">
                <a:latin typeface="Times New Roman"/>
                <a:cs typeface="Times New Roman"/>
              </a:rPr>
              <a:t>𝜏/2)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3FB0F5-A69B-3943-8DE7-01AE79ED891F}"/>
              </a:ext>
            </a:extLst>
          </p:cNvPr>
          <p:cNvSpPr txBox="1"/>
          <p:nvPr/>
        </p:nvSpPr>
        <p:spPr>
          <a:xfrm>
            <a:off x="10193017" y="4964735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 MHz RF</a:t>
            </a:r>
          </a:p>
        </p:txBody>
      </p:sp>
    </p:spTree>
    <p:extLst>
      <p:ext uri="{BB962C8B-B14F-4D97-AF65-F5344CB8AC3E}">
        <p14:creationId xmlns:p14="http://schemas.microsoft.com/office/powerpoint/2010/main" val="2325314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063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Double RF system: single bunch stability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16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98161" y="1659074"/>
            <a:ext cx="3876735" cy="2986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94" y="2589450"/>
            <a:ext cx="4216057" cy="31000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737" y="1600692"/>
            <a:ext cx="3024825" cy="23566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8814" y="3922516"/>
            <a:ext cx="3215710" cy="23421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2377" y="1494117"/>
            <a:ext cx="43521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Thresholds from Van-</a:t>
            </a:r>
            <a:r>
              <a:rPr lang="en-GB" sz="2000" dirty="0" err="1">
                <a:solidFill>
                  <a:srgbClr val="0070C0"/>
                </a:solidFill>
              </a:rPr>
              <a:t>Kampen</a:t>
            </a:r>
            <a:r>
              <a:rPr lang="en-GB" sz="2000" dirty="0">
                <a:solidFill>
                  <a:srgbClr val="0070C0"/>
                </a:solidFill>
              </a:rPr>
              <a:t> modes</a:t>
            </a:r>
          </a:p>
          <a:p>
            <a:r>
              <a:rPr lang="en-GB" sz="2000" dirty="0"/>
              <a:t>and simulations for </a:t>
            </a:r>
            <a:r>
              <a:rPr lang="en-GB" sz="2000" dirty="0" err="1"/>
              <a:t>ImZ</a:t>
            </a:r>
            <a:r>
              <a:rPr lang="en-GB" sz="2000" dirty="0"/>
              <a:t>/n = </a:t>
            </a:r>
            <a:r>
              <a:rPr lang="en-GB" sz="2000" dirty="0" err="1"/>
              <a:t>const</a:t>
            </a:r>
            <a:endParaRPr lang="en-GB" sz="2000" dirty="0"/>
          </a:p>
          <a:p>
            <a:r>
              <a:rPr lang="en-GB" sz="2000" dirty="0"/>
              <a:t>(inductive impedance above transition)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08721" y="4739487"/>
            <a:ext cx="3513221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simulations the criterion for LLD needs to be chosen (0.8)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was also the case for Van </a:t>
            </a:r>
            <a:r>
              <a:rPr lang="en-GB" dirty="0" err="1"/>
              <a:t>Kampen</a:t>
            </a:r>
            <a:r>
              <a:rPr lang="en-GB" dirty="0"/>
              <a:t> modes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40830" y="1028999"/>
            <a:ext cx="3282739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Oscillation amplitude normalised to the kick amplitude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358159" y="5455143"/>
            <a:ext cx="1034716" cy="33688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035715" y="3765884"/>
            <a:ext cx="409074" cy="108825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46858" y="3198346"/>
            <a:ext cx="68580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0031" y="5512996"/>
            <a:ext cx="4992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→ </a:t>
            </a:r>
            <a:r>
              <a:rPr lang="en-GB" dirty="0"/>
              <a:t>For n=2, long bunches are more stable in BSM. </a:t>
            </a:r>
          </a:p>
          <a:p>
            <a:r>
              <a:rPr lang="en-GB" dirty="0">
                <a:latin typeface="Calibri" panose="020F0502020204030204" pitchFamily="34" charset="0"/>
              </a:rPr>
              <a:t> Different behaviour below transition (simulations O. </a:t>
            </a:r>
            <a:r>
              <a:rPr lang="en-GB" dirty="0" err="1">
                <a:latin typeface="Calibri" panose="020F0502020204030204" pitchFamily="34" charset="0"/>
              </a:rPr>
              <a:t>Boine</a:t>
            </a:r>
            <a:r>
              <a:rPr lang="en-GB" dirty="0">
                <a:latin typeface="Calibri" panose="020F0502020204030204" pitchFamily="34" charset="0"/>
              </a:rPr>
              <a:t> - </a:t>
            </a:r>
            <a:r>
              <a:rPr lang="en-GB" dirty="0" err="1">
                <a:latin typeface="Calibri" panose="020F0502020204030204" pitchFamily="34" charset="0"/>
              </a:rPr>
              <a:t>Frankenheim</a:t>
            </a:r>
            <a:r>
              <a:rPr lang="en-GB" dirty="0">
                <a:latin typeface="Calibri" panose="020F0502020204030204" pitchFamily="34" charset="0"/>
              </a:rPr>
              <a:t>, T. Shukla, PRST AB, 2005)?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B4E93-F416-EB4F-B566-8B67F2B68872}"/>
              </a:ext>
            </a:extLst>
          </p:cNvPr>
          <p:cNvSpPr txBox="1"/>
          <p:nvPr/>
        </p:nvSpPr>
        <p:spPr>
          <a:xfrm>
            <a:off x="8065353" y="5974661"/>
            <a:ext cx="342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</a:t>
            </a:r>
            <a:r>
              <a:rPr lang="en-US" dirty="0" err="1"/>
              <a:t>Argyropoulous</a:t>
            </a:r>
            <a:r>
              <a:rPr lang="en-US" dirty="0"/>
              <a:t>, PhD thesis, 2015</a:t>
            </a:r>
          </a:p>
        </p:txBody>
      </p:sp>
    </p:spTree>
    <p:extLst>
      <p:ext uri="{BB962C8B-B14F-4D97-AF65-F5344CB8AC3E}">
        <p14:creationId xmlns:p14="http://schemas.microsoft.com/office/powerpoint/2010/main" val="1595297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 in BS-mode for n &gt; 2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6232" y="2200431"/>
            <a:ext cx="4588448" cy="303948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024230" y="5378104"/>
            <a:ext cx="3974432" cy="6771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 </a:t>
            </a:r>
            <a:r>
              <a:rPr lang="en-GB" dirty="0"/>
              <a:t>BS-mode with </a:t>
            </a:r>
            <a:r>
              <a:rPr lang="en-GB" b="1" dirty="0">
                <a:solidFill>
                  <a:srgbClr val="C00000"/>
                </a:solidFill>
              </a:rPr>
              <a:t>n=4</a:t>
            </a:r>
            <a:r>
              <a:rPr lang="en-GB" dirty="0"/>
              <a:t> and V2/V1=n,    </a:t>
            </a:r>
          </a:p>
          <a:p>
            <a:r>
              <a:rPr lang="en-GB" dirty="0"/>
              <a:t>V1=0.6 MV @100 MHz , SPS @26 GeV/c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189" y="2361240"/>
            <a:ext cx="3984037" cy="28786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4230" y="1504208"/>
            <a:ext cx="4052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Threshold from particle simulations</a:t>
            </a:r>
          </a:p>
          <a:p>
            <a:r>
              <a:rPr lang="en-GB" sz="2000" i="1" dirty="0"/>
              <a:t>(T. Argyropoulos, PhD thesis, 2015)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61802" y="1541020"/>
            <a:ext cx="39760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b="1" dirty="0"/>
              <a:t>Synchrotron frequency distribution </a:t>
            </a:r>
          </a:p>
          <a:p>
            <a:pPr>
              <a:buNone/>
            </a:pPr>
            <a:r>
              <a:rPr lang="en-US" sz="2000" b="1" dirty="0"/>
              <a:t>in BS-mode for various 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766" y="5208827"/>
            <a:ext cx="5793854" cy="10156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→ </a:t>
            </a:r>
            <a:r>
              <a:rPr lang="en-GB" sz="2000" dirty="0"/>
              <a:t>Flat portion in </a:t>
            </a:r>
            <a:r>
              <a:rPr lang="el-GR" sz="2000" dirty="0">
                <a:latin typeface="Calibri" panose="020F0502020204030204" pitchFamily="34" charset="0"/>
              </a:rPr>
              <a:t>ω</a:t>
            </a:r>
            <a:r>
              <a:rPr lang="en-GB" sz="2000" dirty="0">
                <a:latin typeface="Calibri" panose="020F0502020204030204" pitchFamily="34" charset="0"/>
              </a:rPr>
              <a:t>’</a:t>
            </a:r>
            <a:r>
              <a:rPr lang="en-GB" sz="2000" baseline="-25000" dirty="0">
                <a:latin typeface="Calibri" panose="020F0502020204030204" pitchFamily="34" charset="0"/>
              </a:rPr>
              <a:t>s</a:t>
            </a:r>
            <a:r>
              <a:rPr lang="en-GB" sz="2000" dirty="0">
                <a:latin typeface="Calibri" panose="020F0502020204030204" pitchFamily="34" charset="0"/>
              </a:rPr>
              <a:t>(J) </a:t>
            </a:r>
            <a:r>
              <a:rPr lang="en-GB" sz="2000" dirty="0"/>
              <a:t>appears </a:t>
            </a:r>
            <a:r>
              <a:rPr lang="en-GB" sz="2000" b="1" dirty="0">
                <a:solidFill>
                  <a:srgbClr val="C00000"/>
                </a:solidFill>
              </a:rPr>
              <a:t>for n&gt;2</a:t>
            </a:r>
          </a:p>
          <a:p>
            <a:r>
              <a:rPr lang="en-GB" sz="2000" dirty="0"/>
              <a:t>Stability in </a:t>
            </a:r>
            <a:r>
              <a:rPr lang="en-GB" sz="2000" b="1" dirty="0"/>
              <a:t>BSM</a:t>
            </a:r>
            <a:r>
              <a:rPr lang="en-GB" sz="2000" dirty="0"/>
              <a:t> can be improved by phase shift, also in </a:t>
            </a:r>
            <a:r>
              <a:rPr lang="en-GB" sz="2000" b="1" dirty="0"/>
              <a:t>BLM</a:t>
            </a:r>
            <a:r>
              <a:rPr lang="en-GB" sz="2000" dirty="0"/>
              <a:t> </a:t>
            </a:r>
            <a:r>
              <a:rPr lang="en-US" sz="2000" dirty="0"/>
              <a:t>(</a:t>
            </a:r>
            <a:r>
              <a:rPr lang="en-US" sz="2000" i="1" dirty="0"/>
              <a:t>T.  Argyropoulos, A. </a:t>
            </a:r>
            <a:r>
              <a:rPr lang="en-US" sz="2000" i="1" dirty="0" err="1"/>
              <a:t>Burov</a:t>
            </a:r>
            <a:r>
              <a:rPr lang="en-US" sz="2000" i="1" dirty="0"/>
              <a:t>, E.S., IPAC’12</a:t>
            </a:r>
            <a:r>
              <a:rPr lang="en-US" sz="2000" dirty="0"/>
              <a:t>)</a:t>
            </a:r>
            <a:endParaRPr lang="en-GB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487985" y="3691642"/>
            <a:ext cx="685800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946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 for multi-bunch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18</a:t>
            </a:fld>
            <a:endParaRPr lang="en-GB"/>
          </a:p>
        </p:txBody>
      </p:sp>
      <p:pic>
        <p:nvPicPr>
          <p:cNvPr id="6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6651" y="2046641"/>
            <a:ext cx="3523967" cy="32998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61964" y="1311654"/>
            <a:ext cx="232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Stability diagram for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599" y="1629595"/>
            <a:ext cx="2352287" cy="4721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4381" y="5439537"/>
            <a:ext cx="4087274" cy="5548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2216" y="1574529"/>
            <a:ext cx="61794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For narrow band impedance with </a:t>
            </a:r>
            <a:r>
              <a:rPr lang="en-GB" sz="20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000" i="1" baseline="-25000" dirty="0" err="1">
                <a:solidFill>
                  <a:srgbClr val="0070C0"/>
                </a:solidFill>
              </a:rPr>
              <a:t>r</a:t>
            </a:r>
            <a:r>
              <a:rPr lang="en-GB" sz="2000" i="1" dirty="0">
                <a:solidFill>
                  <a:srgbClr val="0070C0"/>
                </a:solidFill>
              </a:rPr>
              <a:t>,</a:t>
            </a:r>
            <a:r>
              <a:rPr lang="en-GB" sz="2000" dirty="0">
                <a:solidFill>
                  <a:srgbClr val="0070C0"/>
                </a:solidFill>
              </a:rPr>
              <a:t> only one resonant harmonic </a:t>
            </a:r>
            <a:r>
              <a:rPr lang="en-GB" sz="2000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2000" i="1" baseline="-25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0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000" i="1" baseline="-25000" dirty="0" err="1">
                <a:solidFill>
                  <a:srgbClr val="0070C0"/>
                </a:solidFill>
              </a:rPr>
              <a:t>r</a:t>
            </a:r>
            <a:r>
              <a:rPr lang="en-GB" sz="2000" i="1" baseline="-25000" dirty="0">
                <a:solidFill>
                  <a:srgbClr val="0070C0"/>
                </a:solidFill>
              </a:rPr>
              <a:t> </a:t>
            </a:r>
            <a:r>
              <a:rPr lang="en-GB" sz="2000" i="1" dirty="0">
                <a:solidFill>
                  <a:srgbClr val="0070C0"/>
                </a:solidFill>
              </a:rPr>
              <a:t>/</a:t>
            </a:r>
            <a:r>
              <a:rPr lang="en-GB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000" i="1" baseline="-25000" dirty="0">
                <a:solidFill>
                  <a:srgbClr val="0070C0"/>
                </a:solidFill>
              </a:rPr>
              <a:t>0 </a:t>
            </a:r>
            <a:r>
              <a:rPr lang="en-GB" sz="20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</a:t>
            </a:r>
            <a:r>
              <a:rPr lang="en-GB" sz="20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n </a:t>
            </a:r>
            <a:r>
              <a:rPr lang="en-GB" sz="2000" dirty="0">
                <a:solidFill>
                  <a:srgbClr val="0070C0"/>
                </a:solidFill>
              </a:rPr>
              <a:t>can be kept </a:t>
            </a:r>
            <a:r>
              <a:rPr lang="en-GB" dirty="0">
                <a:solidFill>
                  <a:srgbClr val="0070C0"/>
                </a:solidFill>
              </a:rPr>
              <a:t>(M - number of equidistant bunches) in Lebedev’ equation: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8994" y="2502394"/>
            <a:ext cx="2585096" cy="7954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7217" y="3255158"/>
            <a:ext cx="2647622" cy="7689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435" y="4145290"/>
            <a:ext cx="3856711" cy="742372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flipH="1">
            <a:off x="9742077" y="3385728"/>
            <a:ext cx="4873" cy="1691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901486" y="3975365"/>
            <a:ext cx="85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stable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493148" y="3975365"/>
            <a:ext cx="1011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12216" y="3316250"/>
            <a:ext cx="3301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From stability diagram</a:t>
            </a:r>
          </a:p>
          <a:p>
            <a:r>
              <a:rPr lang="en-GB" sz="2000" i="1" dirty="0">
                <a:solidFill>
                  <a:srgbClr val="0070C0"/>
                </a:solidFill>
              </a:rPr>
              <a:t>(V. </a:t>
            </a:r>
            <a:r>
              <a:rPr lang="en-GB" sz="2000" i="1" dirty="0" err="1">
                <a:solidFill>
                  <a:srgbClr val="0070C0"/>
                </a:solidFill>
              </a:rPr>
              <a:t>Balbekov</a:t>
            </a:r>
            <a:r>
              <a:rPr lang="en-GB" sz="2000" i="1" dirty="0">
                <a:solidFill>
                  <a:srgbClr val="0070C0"/>
                </a:solidFill>
              </a:rPr>
              <a:t>, S. Ivanov, 1987):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3571" y="4287793"/>
            <a:ext cx="1057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with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9E385A-066A-7747-BD5A-AF2BCD7B245E}"/>
              </a:ext>
            </a:extLst>
          </p:cNvPr>
          <p:cNvSpPr txBox="1"/>
          <p:nvPr/>
        </p:nvSpPr>
        <p:spPr>
          <a:xfrm>
            <a:off x="838200" y="5254871"/>
            <a:ext cx="6488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→ Beam is stable if vertical line </a:t>
            </a:r>
            <a:r>
              <a:rPr lang="en-GB" sz="2000" i="1" dirty="0">
                <a:solidFill>
                  <a:srgbClr val="0070C0"/>
                </a:solidFill>
              </a:rPr>
              <a:t>1/</a:t>
            </a:r>
            <a:r>
              <a:rPr lang="en-GB" sz="2000" i="1" dirty="0" err="1">
                <a:solidFill>
                  <a:srgbClr val="0070C0"/>
                </a:solidFill>
              </a:rPr>
              <a:t>R</a:t>
            </a:r>
            <a:r>
              <a:rPr lang="en-GB" sz="2000" i="1" baseline="-25000" dirty="0" err="1">
                <a:solidFill>
                  <a:srgbClr val="0070C0"/>
                </a:solidFill>
              </a:rPr>
              <a:t>sh</a:t>
            </a:r>
            <a:r>
              <a:rPr lang="en-GB" sz="2000" i="1" baseline="-25000" dirty="0">
                <a:solidFill>
                  <a:srgbClr val="0070C0"/>
                </a:solidFill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is inside stability region </a:t>
            </a:r>
          </a:p>
        </p:txBody>
      </p:sp>
    </p:spTree>
    <p:extLst>
      <p:ext uri="{BB962C8B-B14F-4D97-AF65-F5344CB8AC3E}">
        <p14:creationId xmlns:p14="http://schemas.microsoft.com/office/powerpoint/2010/main" val="1914066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 for multi-bunch beam: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stability diagrams in single and double RF   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19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326" y="1950795"/>
            <a:ext cx="3403630" cy="32553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874" y="2000524"/>
            <a:ext cx="3308951" cy="3106103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89874" y="5314654"/>
            <a:ext cx="348769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C00000"/>
                </a:solidFill>
                <a:latin typeface="Calibri" panose="020F0502020204030204" pitchFamily="34" charset="0"/>
              </a:rPr>
              <a:t>μ</a:t>
            </a:r>
            <a:r>
              <a:rPr lang="en-GB" sz="2000" dirty="0">
                <a:solidFill>
                  <a:srgbClr val="C00000"/>
                </a:solidFill>
              </a:rPr>
              <a:t>= 2: </a:t>
            </a:r>
            <a:r>
              <a:rPr lang="en-GB" sz="2000" dirty="0" err="1"/>
              <a:t>R</a:t>
            </a:r>
            <a:r>
              <a:rPr lang="en-GB" sz="2000" baseline="-25000" dirty="0" err="1"/>
              <a:t>th</a:t>
            </a:r>
            <a:r>
              <a:rPr lang="en-GB" sz="2000" dirty="0"/>
              <a:t> in double RF system (BLM) is higher than in single RF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960" y="5303069"/>
            <a:ext cx="1725360" cy="3892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9502" y="4676664"/>
            <a:ext cx="4259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Note that all modes m are excited simultaneously in the BL-mode (not in BS-mode) since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610600" y="5320488"/>
            <a:ext cx="329935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C00000"/>
                </a:solidFill>
                <a:latin typeface="Calibri" panose="020F0502020204030204" pitchFamily="34" charset="0"/>
              </a:rPr>
              <a:t>μ</a:t>
            </a:r>
            <a:r>
              <a:rPr lang="en-GB" sz="2000" dirty="0">
                <a:solidFill>
                  <a:srgbClr val="C00000"/>
                </a:solidFill>
              </a:rPr>
              <a:t>= 1:</a:t>
            </a:r>
            <a:r>
              <a:rPr lang="en-GB" sz="2000" dirty="0"/>
              <a:t> </a:t>
            </a:r>
            <a:r>
              <a:rPr lang="en-GB" sz="2000" dirty="0" err="1"/>
              <a:t>R</a:t>
            </a:r>
            <a:r>
              <a:rPr lang="en-GB" sz="2000" baseline="-25000" dirty="0" err="1"/>
              <a:t>th</a:t>
            </a:r>
            <a:r>
              <a:rPr lang="en-GB" sz="2000" dirty="0"/>
              <a:t> in double RF system is decreasing with emittance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72632" y="1607831"/>
            <a:ext cx="680987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Stability diagrams </a:t>
            </a:r>
            <a:r>
              <a:rPr lang="en-GB" dirty="0">
                <a:latin typeface="Calibri" panose="020F0502020204030204" pitchFamily="34" charset="0"/>
              </a:rPr>
              <a:t>(m=1)</a:t>
            </a:r>
            <a:r>
              <a:rPr lang="en-GB" dirty="0"/>
              <a:t> for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GB" dirty="0">
                <a:latin typeface="Calibri" panose="020F0502020204030204" pitchFamily="34" charset="0"/>
              </a:rPr>
              <a:t> =1,2 in 1RF &amp; 2RF (BLM) for various </a:t>
            </a:r>
            <a:r>
              <a:rPr lang="el-GR" dirty="0">
                <a:latin typeface="Calibri" panose="020F0502020204030204" pitchFamily="34" charset="0"/>
              </a:rPr>
              <a:t>φ</a:t>
            </a:r>
            <a:r>
              <a:rPr lang="en-GB" baseline="-25000" dirty="0">
                <a:latin typeface="Calibri" panose="020F0502020204030204" pitchFamily="34" charset="0"/>
              </a:rPr>
              <a:t>max</a:t>
            </a:r>
            <a:endParaRPr lang="en-GB" baseline="-25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637" y="2449685"/>
            <a:ext cx="4378237" cy="7990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9502" y="2050699"/>
            <a:ext cx="2759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The instability threshold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9555" y="3572112"/>
            <a:ext cx="4195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→ </a:t>
            </a:r>
            <a:r>
              <a:rPr lang="en-GB" sz="2000" dirty="0"/>
              <a:t>Strong depends on </a:t>
            </a:r>
            <a:r>
              <a:rPr lang="el-GR" sz="2000" dirty="0">
                <a:latin typeface="Calibri" panose="020F0502020204030204" pitchFamily="34" charset="0"/>
              </a:rPr>
              <a:t>ω</a:t>
            </a:r>
            <a:r>
              <a:rPr lang="en-GB" sz="2000" dirty="0">
                <a:latin typeface="Calibri" panose="020F0502020204030204" pitchFamily="34" charset="0"/>
              </a:rPr>
              <a:t>’</a:t>
            </a:r>
            <a:r>
              <a:rPr lang="en-GB" sz="2000" baseline="-25000" dirty="0">
                <a:latin typeface="Calibri" panose="020F0502020204030204" pitchFamily="34" charset="0"/>
              </a:rPr>
              <a:t>s</a:t>
            </a:r>
            <a:r>
              <a:rPr lang="en-GB" sz="2000" dirty="0">
                <a:latin typeface="Calibri" panose="020F0502020204030204" pitchFamily="34" charset="0"/>
              </a:rPr>
              <a:t>/F’</a:t>
            </a:r>
            <a:endParaRPr lang="en-GB" sz="2000" dirty="0"/>
          </a:p>
          <a:p>
            <a:r>
              <a:rPr lang="en-GB" sz="2000" dirty="0"/>
              <a:t>Distributions with non-zero function F’</a:t>
            </a:r>
          </a:p>
          <a:p>
            <a:r>
              <a:rPr lang="en-GB" sz="2000" dirty="0"/>
              <a:t>at the edge are more unstable (</a:t>
            </a:r>
            <a:r>
              <a:rPr lang="el-GR" sz="2000" dirty="0">
                <a:latin typeface="Calibri" panose="020F0502020204030204" pitchFamily="34" charset="0"/>
              </a:rPr>
              <a:t>μ</a:t>
            </a:r>
            <a:r>
              <a:rPr lang="en-GB" sz="2000" dirty="0">
                <a:latin typeface="Calibri" panose="020F0502020204030204" pitchFamily="34" charset="0"/>
              </a:rPr>
              <a:t> &lt; 1)</a:t>
            </a:r>
            <a:r>
              <a:rPr lang="en-GB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6070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Single bunch</a:t>
            </a:r>
          </a:p>
          <a:p>
            <a:pPr lvl="1"/>
            <a:r>
              <a:rPr lang="en-GB" dirty="0" err="1"/>
              <a:t>Sacherer</a:t>
            </a:r>
            <a:r>
              <a:rPr lang="en-GB" dirty="0"/>
              <a:t> and Hofmann-Pedersen approaches</a:t>
            </a:r>
          </a:p>
          <a:p>
            <a:pPr lvl="1"/>
            <a:r>
              <a:rPr lang="en-GB" dirty="0"/>
              <a:t>Loss of Landau Damping in LHC </a:t>
            </a:r>
          </a:p>
          <a:p>
            <a:pPr lvl="1"/>
            <a:r>
              <a:rPr lang="en-GB" dirty="0"/>
              <a:t>Van-</a:t>
            </a:r>
            <a:r>
              <a:rPr lang="en-GB" dirty="0" err="1"/>
              <a:t>Kampen</a:t>
            </a:r>
            <a:r>
              <a:rPr lang="en-GB" dirty="0"/>
              <a:t> modes </a:t>
            </a:r>
          </a:p>
          <a:p>
            <a:pPr lvl="1"/>
            <a:r>
              <a:rPr lang="en-GB" dirty="0"/>
              <a:t>Lebedev’ equation</a:t>
            </a:r>
          </a:p>
          <a:p>
            <a:r>
              <a:rPr lang="en-GB" dirty="0"/>
              <a:t>Landau damping in double RF system </a:t>
            </a:r>
          </a:p>
          <a:p>
            <a:r>
              <a:rPr lang="en-GB" dirty="0"/>
              <a:t>Multi-bunch beam</a:t>
            </a:r>
          </a:p>
          <a:p>
            <a:pPr lvl="1"/>
            <a:r>
              <a:rPr lang="en-GB" dirty="0"/>
              <a:t>Stability diagrams in single and double RF</a:t>
            </a:r>
          </a:p>
          <a:p>
            <a:pPr lvl="1"/>
            <a:r>
              <a:rPr lang="en-GB" dirty="0"/>
              <a:t>Bunch-by-bunch Landau damping</a:t>
            </a:r>
          </a:p>
          <a:p>
            <a:r>
              <a:rPr lang="en-GB" dirty="0"/>
              <a:t>Conclusion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103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Multi-bunch threshold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75942"/>
            <a:ext cx="5650032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000" dirty="0"/>
              <a:t>The FWHM bunch length is important </a:t>
            </a:r>
          </a:p>
          <a:p>
            <a:r>
              <a:rPr lang="en-GB" sz="2000" dirty="0" err="1"/>
              <a:t>Lebedev</a:t>
            </a:r>
            <a:r>
              <a:rPr lang="en-GB" sz="2000" dirty="0"/>
              <a:t>’ equation allows analysis of beam stability with both narrow and broad-band impedances</a:t>
            </a:r>
          </a:p>
          <a:p>
            <a:r>
              <a:rPr lang="en-GB" sz="2000" dirty="0"/>
              <a:t>This approach was used for narrow-band resonator and </a:t>
            </a:r>
            <a:r>
              <a:rPr lang="en-GB" sz="2000" dirty="0" err="1"/>
              <a:t>ImZ</a:t>
            </a:r>
            <a:r>
              <a:rPr lang="en-GB" sz="2000" dirty="0"/>
              <a:t>/n = </a:t>
            </a:r>
            <a:r>
              <a:rPr lang="en-GB" sz="2000" dirty="0" err="1"/>
              <a:t>const</a:t>
            </a:r>
            <a:r>
              <a:rPr lang="en-GB" sz="2000" dirty="0"/>
              <a:t> (</a:t>
            </a:r>
            <a:r>
              <a:rPr lang="en-GB" sz="2000" i="1" dirty="0"/>
              <a:t>M. Blaskiewicz, “Landau damping with high frequency impedance”, 2009)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20</a:t>
            </a:fld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5511379" y="3951611"/>
            <a:ext cx="712026" cy="2319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22555" y="1592614"/>
            <a:ext cx="5413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In single RF system the threshold (no acceleration)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605" y="1298212"/>
            <a:ext cx="4590953" cy="34723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68632" y="4786069"/>
            <a:ext cx="4704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Threshold </a:t>
            </a:r>
            <a:r>
              <a:rPr lang="en-GB" dirty="0" err="1"/>
              <a:t>R</a:t>
            </a:r>
            <a:r>
              <a:rPr lang="en-GB" baseline="-25000" dirty="0" err="1"/>
              <a:t>sh</a:t>
            </a:r>
            <a:r>
              <a:rPr lang="en-GB" dirty="0"/>
              <a:t> for coupled-bunch instabilities in FCC-</a:t>
            </a:r>
            <a:r>
              <a:rPr lang="en-GB" dirty="0" err="1"/>
              <a:t>hh</a:t>
            </a:r>
            <a:r>
              <a:rPr lang="en-GB" dirty="0"/>
              <a:t> at 50 </a:t>
            </a:r>
            <a:r>
              <a:rPr lang="en-GB" dirty="0" err="1"/>
              <a:t>TeV</a:t>
            </a:r>
            <a:r>
              <a:rPr lang="en-GB" dirty="0"/>
              <a:t> for nominal intensity </a:t>
            </a:r>
            <a:r>
              <a:rPr lang="en-GB" dirty="0" err="1"/>
              <a:t>N</a:t>
            </a:r>
            <a:r>
              <a:rPr lang="en-GB" baseline="-25000" dirty="0" err="1"/>
              <a:t>b</a:t>
            </a:r>
            <a:r>
              <a:rPr lang="en-GB" dirty="0"/>
              <a:t>=10</a:t>
            </a:r>
            <a:r>
              <a:rPr lang="en-GB" baseline="30000" dirty="0"/>
              <a:t>11</a:t>
            </a:r>
            <a:r>
              <a:rPr lang="en-GB" dirty="0"/>
              <a:t>, V = 38 MV, </a:t>
            </a:r>
            <a:r>
              <a:rPr lang="el-GR" dirty="0">
                <a:latin typeface="Calibri" panose="020F0502020204030204" pitchFamily="34" charset="0"/>
              </a:rPr>
              <a:t>γ</a:t>
            </a:r>
            <a:r>
              <a:rPr lang="en-GB" baseline="-25000" dirty="0"/>
              <a:t>t</a:t>
            </a:r>
            <a:r>
              <a:rPr lang="en-GB" dirty="0"/>
              <a:t> =99.3 </a:t>
            </a:r>
            <a:r>
              <a:rPr lang="en-GB" i="1" dirty="0"/>
              <a:t>(I. Karpov, E.S., IPAC’19)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01" y="2023251"/>
            <a:ext cx="2931384" cy="6787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493" y="2754039"/>
            <a:ext cx="5303819" cy="94644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52824" y="2301497"/>
            <a:ext cx="1335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where</a:t>
            </a:r>
          </a:p>
        </p:txBody>
      </p:sp>
    </p:spTree>
    <p:extLst>
      <p:ext uri="{BB962C8B-B14F-4D97-AF65-F5344CB8AC3E}">
        <p14:creationId xmlns:p14="http://schemas.microsoft.com/office/powerpoint/2010/main" val="1135035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Stabilisation of LHC proton beam in CERN SPS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297" y="1690688"/>
            <a:ext cx="10596181" cy="4351338"/>
          </a:xfrm>
        </p:spPr>
        <p:txBody>
          <a:bodyPr>
            <a:normAutofit/>
          </a:bodyPr>
          <a:lstStyle/>
          <a:p>
            <a:r>
              <a:rPr lang="en-GB" sz="2100" dirty="0"/>
              <a:t>The LHC beam in SPS is stabilised by the </a:t>
            </a:r>
            <a:r>
              <a:rPr lang="en-GB" sz="2100" b="1" dirty="0"/>
              <a:t>4</a:t>
            </a:r>
            <a:r>
              <a:rPr lang="en-GB" sz="2100" b="1" baseline="30000" dirty="0"/>
              <a:t>th</a:t>
            </a:r>
            <a:r>
              <a:rPr lang="en-GB" sz="2100" b="1" dirty="0"/>
              <a:t> harmonic RF system </a:t>
            </a:r>
            <a:r>
              <a:rPr lang="en-GB" sz="2100" dirty="0"/>
              <a:t>(~ factor 4 in N</a:t>
            </a:r>
            <a:r>
              <a:rPr lang="en-GB" sz="2100" baseline="-25000" dirty="0"/>
              <a:t>th</a:t>
            </a:r>
            <a:r>
              <a:rPr lang="en-GB" sz="2100" dirty="0"/>
              <a:t>).                   </a:t>
            </a:r>
            <a:r>
              <a:rPr lang="en-GB" sz="2100" dirty="0">
                <a:latin typeface="Calibri" panose="020F0502020204030204" pitchFamily="34" charset="0"/>
              </a:rPr>
              <a:t>→ </a:t>
            </a:r>
            <a:r>
              <a:rPr lang="en-GB" sz="2100" dirty="0"/>
              <a:t>Extra stability margin for the LHC beam by optimising the 800 MHz voltage program           (J. </a:t>
            </a:r>
            <a:r>
              <a:rPr lang="en-GB" sz="2100" dirty="0" err="1"/>
              <a:t>Repond</a:t>
            </a:r>
            <a:r>
              <a:rPr lang="en-GB" sz="2100" dirty="0"/>
              <a:t>, PhD thesis, 2019). Ratio </a:t>
            </a:r>
            <a:r>
              <a:rPr lang="en-GB" sz="2100" i="1" dirty="0"/>
              <a:t>V</a:t>
            </a:r>
            <a:r>
              <a:rPr lang="en-GB" sz="2100" i="1" baseline="-25000" dirty="0"/>
              <a:t>4</a:t>
            </a:r>
            <a:r>
              <a:rPr lang="en-GB" sz="2100" i="1" dirty="0"/>
              <a:t>/V</a:t>
            </a:r>
            <a:r>
              <a:rPr lang="en-GB" sz="2100" i="1" baseline="-25000" dirty="0"/>
              <a:t>1</a:t>
            </a:r>
            <a:r>
              <a:rPr lang="en-GB" sz="2100" i="1" dirty="0"/>
              <a:t> </a:t>
            </a:r>
            <a:r>
              <a:rPr lang="en-GB" sz="2100" dirty="0"/>
              <a:t>= 0.1 was used in the past for the whole cycle.  </a:t>
            </a:r>
            <a:endParaRPr lang="en-US" sz="2100" b="1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43" y="2853253"/>
            <a:ext cx="3618384" cy="27005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469" y="2851727"/>
            <a:ext cx="3646472" cy="27214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6192" y="3153245"/>
            <a:ext cx="14510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0.25 V</a:t>
            </a:r>
            <a:r>
              <a:rPr lang="en-US" sz="1600" b="1" baseline="-25000" dirty="0"/>
              <a:t>200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85065" y="3065193"/>
            <a:ext cx="200144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Optimum V</a:t>
            </a:r>
            <a:r>
              <a:rPr lang="en-US" sz="1600" b="1" baseline="-25000" dirty="0"/>
              <a:t>800</a:t>
            </a:r>
            <a:r>
              <a:rPr lang="en-US" sz="1600" b="1" dirty="0"/>
              <a:t>/V</a:t>
            </a:r>
            <a:r>
              <a:rPr lang="en-US" sz="1600" b="1" baseline="-25000" dirty="0"/>
              <a:t>200</a:t>
            </a:r>
          </a:p>
          <a:p>
            <a:r>
              <a:rPr lang="en-US" sz="1600" b="1" dirty="0"/>
              <a:t>ratio during SPS cycle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5368" y="5598956"/>
            <a:ext cx="33869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Increasing V</a:t>
            </a:r>
            <a:r>
              <a:rPr lang="en-GB" baseline="-25000" dirty="0">
                <a:solidFill>
                  <a:srgbClr val="C00000"/>
                </a:solidFill>
              </a:rPr>
              <a:t>800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 helps to improve beam stability thresholds, …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745373" y="5609161"/>
            <a:ext cx="32645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en-US" dirty="0"/>
              <a:t>higher bunch intensities were stabilized at </a:t>
            </a:r>
            <a:r>
              <a:rPr lang="en-GB" dirty="0"/>
              <a:t>the end of 2018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43233" y="5614837"/>
            <a:ext cx="382023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but only towards the end of the ramp,</a:t>
            </a:r>
          </a:p>
          <a:p>
            <a:r>
              <a:rPr lang="en-GB" dirty="0">
                <a:solidFill>
                  <a:schemeClr val="tx1"/>
                </a:solidFill>
              </a:rPr>
              <a:t>where the threshold is minimum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59" y="2804527"/>
            <a:ext cx="3571009" cy="2683367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21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823779" y="4203505"/>
            <a:ext cx="1372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SPS @450 GeV</a:t>
            </a:r>
          </a:p>
        </p:txBody>
      </p:sp>
    </p:spTree>
    <p:extLst>
      <p:ext uri="{BB962C8B-B14F-4D97-AF65-F5344CB8AC3E}">
        <p14:creationId xmlns:p14="http://schemas.microsoft.com/office/powerpoint/2010/main" val="2468556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300" dirty="0">
                <a:solidFill>
                  <a:srgbClr val="0070C0"/>
                </a:solidFill>
              </a:rPr>
              <a:t>Bunch-by-bunch synchrotron frequency spread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03232" cy="43513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dirty="0"/>
              <a:t>Coupled-bunch instability can also be </a:t>
            </a:r>
            <a:r>
              <a:rPr lang="en-GB" sz="2400" dirty="0" err="1"/>
              <a:t>stabilisied</a:t>
            </a:r>
            <a:r>
              <a:rPr lang="en-GB" sz="2400" dirty="0"/>
              <a:t> by bunch-by-bunch </a:t>
            </a:r>
            <a:r>
              <a:rPr lang="en-GB" sz="2400" dirty="0">
                <a:solidFill>
                  <a:srgbClr val="0070C0"/>
                </a:solidFill>
              </a:rPr>
              <a:t>spread 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400" i="1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s</a:t>
            </a:r>
            <a:r>
              <a:rPr lang="en-GB" sz="24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</a:rPr>
              <a:t>&gt; shift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∆ω</a:t>
            </a:r>
            <a:r>
              <a:rPr lang="en-GB" sz="2400" i="1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c</a:t>
            </a:r>
            <a:r>
              <a:rPr lang="en-GB" sz="2400" dirty="0"/>
              <a:t>: </a:t>
            </a:r>
          </a:p>
          <a:p>
            <a:r>
              <a:rPr lang="en-GB" sz="2400" dirty="0"/>
              <a:t>spread in bunch population</a:t>
            </a:r>
          </a:p>
          <a:p>
            <a:pPr marL="0" indent="0">
              <a:buNone/>
            </a:pPr>
            <a:r>
              <a:rPr lang="en-GB" sz="2400" dirty="0"/>
              <a:t>           </a:t>
            </a:r>
            <a:r>
              <a:rPr lang="en-GB" sz="2400" i="1" dirty="0">
                <a:solidFill>
                  <a:srgbClr val="0070C0"/>
                </a:solidFill>
              </a:rPr>
              <a:t>{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n-GB" sz="2400" i="1" dirty="0">
                <a:solidFill>
                  <a:srgbClr val="0070C0"/>
                </a:solidFill>
              </a:rPr>
              <a:t>N/N}</a:t>
            </a:r>
            <a:r>
              <a:rPr lang="en-GB" sz="2400" i="1" baseline="-25000" dirty="0" err="1">
                <a:solidFill>
                  <a:srgbClr val="0070C0"/>
                </a:solidFill>
              </a:rPr>
              <a:t>rms</a:t>
            </a:r>
            <a:r>
              <a:rPr lang="en-GB" sz="2400" i="1" baseline="-25000" dirty="0">
                <a:solidFill>
                  <a:srgbClr val="0070C0"/>
                </a:solidFill>
              </a:rPr>
              <a:t> </a:t>
            </a:r>
            <a:r>
              <a:rPr lang="en-GB" sz="2400" i="1" dirty="0">
                <a:solidFill>
                  <a:srgbClr val="0070C0"/>
                </a:solidFill>
              </a:rPr>
              <a:t>&gt; </a:t>
            </a:r>
            <a:r>
              <a:rPr lang="en-GB" sz="2400" i="1" dirty="0" err="1">
                <a:solidFill>
                  <a:srgbClr val="0070C0"/>
                </a:solidFill>
              </a:rPr>
              <a:t>Im</a:t>
            </a:r>
            <a:r>
              <a:rPr lang="en-GB" sz="2400" i="1" dirty="0">
                <a:solidFill>
                  <a:srgbClr val="0070C0"/>
                </a:solidFill>
              </a:rPr>
              <a:t>{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400" i="1" baseline="-25000" dirty="0">
                <a:solidFill>
                  <a:srgbClr val="0070C0"/>
                </a:solidFill>
              </a:rPr>
              <a:t>c</a:t>
            </a:r>
            <a:r>
              <a:rPr lang="en-GB" sz="2400" i="1" dirty="0">
                <a:solidFill>
                  <a:srgbClr val="0070C0"/>
                </a:solidFill>
              </a:rPr>
              <a:t>}/Re{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400" i="1" baseline="-25000" dirty="0">
                <a:solidFill>
                  <a:srgbClr val="0070C0"/>
                </a:solidFill>
              </a:rPr>
              <a:t>c</a:t>
            </a:r>
            <a:r>
              <a:rPr lang="en-GB" sz="2400" i="1" dirty="0">
                <a:solidFill>
                  <a:srgbClr val="0070C0"/>
                </a:solidFill>
              </a:rPr>
              <a:t>}</a:t>
            </a:r>
            <a:endParaRPr lang="en-GB" sz="2400" i="1" baseline="-25000" dirty="0">
              <a:solidFill>
                <a:srgbClr val="0070C0"/>
              </a:solidFill>
            </a:endParaRPr>
          </a:p>
          <a:p>
            <a:r>
              <a:rPr lang="en-GB" sz="2400" dirty="0"/>
              <a:t>low-frequency voltage-modulation </a:t>
            </a: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</a:rPr>
              <a:t>                            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400" i="1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s0 </a:t>
            </a:r>
            <a:r>
              <a:rPr lang="en-GB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~ V</a:t>
            </a:r>
            <a:r>
              <a:rPr lang="en-GB" sz="2400" i="1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1/2  </a:t>
            </a:r>
            <a:endParaRPr lang="en-GB" sz="2400" i="1" baseline="30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400" dirty="0"/>
              <a:t>from RF cavities at </a:t>
            </a:r>
            <a:r>
              <a:rPr lang="en-GB" sz="2400" i="1" dirty="0">
                <a:solidFill>
                  <a:srgbClr val="0070C0"/>
                </a:solidFill>
              </a:rPr>
              <a:t>(h+1)</a:t>
            </a:r>
            <a:r>
              <a:rPr lang="en-GB" sz="2400" dirty="0"/>
              <a:t> or residual beam loading (from fractional ring filling) – ESRF storage ring </a:t>
            </a:r>
            <a:r>
              <a:rPr lang="en-GB" sz="2400" i="1" dirty="0"/>
              <a:t>(O. </a:t>
            </a:r>
            <a:r>
              <a:rPr lang="en-GB" sz="2400" i="1" dirty="0" err="1"/>
              <a:t>Naumann</a:t>
            </a:r>
            <a:r>
              <a:rPr lang="en-GB" sz="2400" i="1" dirty="0"/>
              <a:t>, J. Jacob, 1997)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CERN SPS simulations: </a:t>
            </a:r>
            <a:r>
              <a:rPr lang="en-GB" sz="2400" dirty="0"/>
              <a:t>LHC beam is globally more stable with fundamental impedance reduced (by feedback) than removed </a:t>
            </a:r>
            <a:r>
              <a:rPr lang="en-GB" sz="2400" i="1" dirty="0"/>
              <a:t>(J. </a:t>
            </a:r>
            <a:r>
              <a:rPr lang="en-GB" sz="2400" i="1" dirty="0" err="1"/>
              <a:t>Repond</a:t>
            </a:r>
            <a:r>
              <a:rPr lang="en-GB" sz="2400" i="1" dirty="0"/>
              <a:t>, M. Schwarz)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090" y="1690688"/>
            <a:ext cx="4385498" cy="41446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48546" y="5710019"/>
            <a:ext cx="4918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SPS, Q26, </a:t>
            </a:r>
            <a:r>
              <a:rPr lang="en-GB" sz="2000" i="1" dirty="0" err="1"/>
              <a:t>N</a:t>
            </a:r>
            <a:r>
              <a:rPr lang="en-GB" sz="2000" i="1" baseline="-25000" dirty="0" err="1"/>
              <a:t>b</a:t>
            </a:r>
            <a:r>
              <a:rPr lang="en-GB" sz="2000" baseline="-25000" dirty="0"/>
              <a:t> </a:t>
            </a:r>
            <a:r>
              <a:rPr lang="en-GB" sz="2000" dirty="0"/>
              <a:t>= 3x10</a:t>
            </a:r>
            <a:r>
              <a:rPr lang="en-GB" sz="2000" baseline="30000" dirty="0"/>
              <a:t>10   </a:t>
            </a:r>
            <a:r>
              <a:rPr lang="en-GB" sz="2000" dirty="0"/>
              <a:t>ppb, 16% RF AM</a:t>
            </a:r>
            <a:endParaRPr lang="en-GB" sz="2000" baseline="30000" dirty="0"/>
          </a:p>
          <a:p>
            <a:r>
              <a:rPr lang="en-GB" sz="2000" i="1" dirty="0"/>
              <a:t>E. Vogel, T. Bohl and U. Wehrle, PRST 8 (2005)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41432" y="1365053"/>
            <a:ext cx="4425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Effect of main RF Amplitude Modulation </a:t>
            </a:r>
          </a:p>
        </p:txBody>
      </p:sp>
    </p:spTree>
    <p:extLst>
      <p:ext uri="{BB962C8B-B14F-4D97-AF65-F5344CB8AC3E}">
        <p14:creationId xmlns:p14="http://schemas.microsoft.com/office/powerpoint/2010/main" val="4147450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Summary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In longitudinal plane, the simplified analytical criteria are often used for scaling of the loss of Landau damping threshold with beam and machine parameters.</a:t>
            </a:r>
          </a:p>
          <a:p>
            <a:r>
              <a:rPr lang="en-GB" sz="2400" dirty="0" err="1"/>
              <a:t>Sacherer</a:t>
            </a:r>
            <a:r>
              <a:rPr lang="en-GB" sz="2400" dirty="0"/>
              <a:t> stability diagram in longitudinal plane is justified only for low-frequency impedances and in other cases should be used with caution.</a:t>
            </a:r>
          </a:p>
          <a:p>
            <a:r>
              <a:rPr lang="en-GB" sz="2400" dirty="0"/>
              <a:t>More complete formalisms (Van-</a:t>
            </a:r>
            <a:r>
              <a:rPr lang="en-GB" sz="2400" dirty="0" err="1"/>
              <a:t>Kampen</a:t>
            </a:r>
            <a:r>
              <a:rPr lang="en-GB" sz="2400" dirty="0"/>
              <a:t> modes and Lebedev equation) together with particle simulations are available for accurate threshold estimations, also based on realistic impedance model.</a:t>
            </a:r>
          </a:p>
          <a:p>
            <a:r>
              <a:rPr lang="en-GB" sz="2400" dirty="0"/>
              <a:t>Dependence of thresholds on particle distribution can be reduced by using the FWHM bunch lengths.</a:t>
            </a:r>
          </a:p>
          <a:p>
            <a:r>
              <a:rPr lang="en-GB" sz="2400" dirty="0"/>
              <a:t>Landau damping can be significantly increased by additional, higher harmonic RF system, but its limitations in BLM and, for </a:t>
            </a:r>
            <a:r>
              <a:rPr lang="en-GB" sz="2400" i="1" dirty="0"/>
              <a:t>n &gt; 2</a:t>
            </a:r>
            <a:r>
              <a:rPr lang="en-GB" sz="2400" dirty="0"/>
              <a:t>, in BSM should be taken into account for the choice of the beam and RF parameters.</a:t>
            </a:r>
          </a:p>
          <a:p>
            <a:pPr marL="0" indent="0">
              <a:buNone/>
            </a:pPr>
            <a:r>
              <a:rPr lang="en-GB" sz="2400" dirty="0"/>
              <a:t>                                            </a:t>
            </a:r>
            <a:endParaRPr lang="en-GB" sz="30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07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Summary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In longitudinal plane, the simplified analytical criteria are often used for scaling of the loss of Landau damping threshold with beam and machine parameters.</a:t>
            </a:r>
          </a:p>
          <a:p>
            <a:r>
              <a:rPr lang="en-GB" sz="2400" dirty="0" err="1"/>
              <a:t>Sacherer</a:t>
            </a:r>
            <a:r>
              <a:rPr lang="en-GB" sz="2400" dirty="0"/>
              <a:t> stability diagram in longitudinal plane is justified only for low-frequency impedances and in other cases should be used with caution.</a:t>
            </a:r>
          </a:p>
          <a:p>
            <a:r>
              <a:rPr lang="en-GB" sz="2400" dirty="0"/>
              <a:t>More complete formalisms (Van-</a:t>
            </a:r>
            <a:r>
              <a:rPr lang="en-GB" sz="2400" dirty="0" err="1"/>
              <a:t>Kampen</a:t>
            </a:r>
            <a:r>
              <a:rPr lang="en-GB" sz="2400" dirty="0"/>
              <a:t> modes and Lebedev equation) together with particle simulations are available for accurate threshold estimations, also based on realistic impedance model.</a:t>
            </a:r>
          </a:p>
          <a:p>
            <a:r>
              <a:rPr lang="en-GB" sz="2400" dirty="0"/>
              <a:t>Dependence of thresholds on particle distribution can be reduced by using the FWHM bunch lengths.</a:t>
            </a:r>
          </a:p>
          <a:p>
            <a:r>
              <a:rPr lang="en-GB" sz="2400" dirty="0"/>
              <a:t>Landau damping can be significantly increased by additional, higher harmonic RF system, but its limitations in BLM and, for </a:t>
            </a:r>
            <a:r>
              <a:rPr lang="en-GB" sz="2400" i="1" dirty="0"/>
              <a:t>n &gt; 2</a:t>
            </a:r>
            <a:r>
              <a:rPr lang="en-GB" sz="2400" dirty="0"/>
              <a:t>, in BSM should be taken into account for the choice of the beam and RF parameters.</a:t>
            </a:r>
          </a:p>
          <a:p>
            <a:pPr marL="0" indent="0">
              <a:buNone/>
            </a:pPr>
            <a:r>
              <a:rPr lang="en-GB" sz="2400" dirty="0"/>
              <a:t>                                            </a:t>
            </a:r>
            <a:r>
              <a:rPr lang="en-GB" sz="3000" dirty="0">
                <a:solidFill>
                  <a:srgbClr val="0070C0"/>
                </a:solidFill>
              </a:rPr>
              <a:t>Thank you for your attention!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6783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Spare 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269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914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Thresholds for different distribution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792995" y="2183929"/>
                <a:ext cx="23789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2995" y="2183929"/>
                <a:ext cx="2378920" cy="276999"/>
              </a:xfrm>
              <a:prstGeom prst="rect">
                <a:avLst/>
              </a:prstGeom>
              <a:blipFill>
                <a:blip r:embed="rId2"/>
                <a:stretch>
                  <a:fillRect l="-179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792995" y="1639330"/>
            <a:ext cx="2132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Distribution function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838" y="6191345"/>
            <a:ext cx="838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Again full-width half-maximum bunch length is a good parameter for stability evaluation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51589" y="2821439"/>
            <a:ext cx="4800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same full-width half-maximum bunch length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14" y="1291906"/>
            <a:ext cx="5875100" cy="457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DD19F5-DDE5-AA44-A4EC-D36F31FCC662}"/>
              </a:ext>
            </a:extLst>
          </p:cNvPr>
          <p:cNvSpPr txBox="1"/>
          <p:nvPr/>
        </p:nvSpPr>
        <p:spPr>
          <a:xfrm>
            <a:off x="4914900" y="4483100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I. </a:t>
            </a:r>
            <a:r>
              <a:rPr lang="en-US" dirty="0" err="1"/>
              <a:t>Karpov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54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Threshold of loss of Landau damping for different particle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988" y="2059133"/>
            <a:ext cx="4207265" cy="315544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56" y="1957972"/>
            <a:ext cx="4477029" cy="33577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37270" y="5315743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Threshold of LLD for different particle distributions with 0.8 ns FWHM @4.0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136257" y="5315744"/>
            <a:ext cx="4299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Threshold of LLD for different particle distributions with 1 eVs emittance @4.0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27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7B74EF-7966-6B4D-8312-BBAA91E20315}"/>
              </a:ext>
            </a:extLst>
          </p:cNvPr>
          <p:cNvSpPr txBox="1"/>
          <p:nvPr/>
        </p:nvSpPr>
        <p:spPr>
          <a:xfrm>
            <a:off x="5265491" y="4484747"/>
            <a:ext cx="1210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E. Muller</a:t>
            </a:r>
          </a:p>
        </p:txBody>
      </p:sp>
    </p:spTree>
    <p:extLst>
      <p:ext uri="{BB962C8B-B14F-4D97-AF65-F5344CB8AC3E}">
        <p14:creationId xmlns:p14="http://schemas.microsoft.com/office/powerpoint/2010/main" val="34330186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Synchrotron frequency distribution and phase between 2 RF systems in BS-mode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38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438" y="1762150"/>
            <a:ext cx="3581645" cy="280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3062" y="1795386"/>
            <a:ext cx="2933700" cy="269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752" y="1221466"/>
            <a:ext cx="3303313" cy="256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0449" y="4568152"/>
            <a:ext cx="68652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Very good agreement between measurements and simulations (with SPS impedance model):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single bunches  are unstable in </a:t>
            </a:r>
            <a:r>
              <a:rPr lang="en-US" dirty="0">
                <a:solidFill>
                  <a:srgbClr val="C00000"/>
                </a:solidFill>
              </a:rPr>
              <a:t>BS-mode with V2/V1=4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can be </a:t>
            </a:r>
            <a:r>
              <a:rPr lang="en-US" dirty="0" err="1"/>
              <a:t>stabilised</a:t>
            </a:r>
            <a:r>
              <a:rPr lang="en-US" dirty="0"/>
              <a:t> by significant phase shift of 800 MHz RF system</a:t>
            </a:r>
          </a:p>
          <a:p>
            <a:r>
              <a:rPr lang="en-US" dirty="0"/>
              <a:t>(T.  </a:t>
            </a:r>
            <a:r>
              <a:rPr lang="en-US" dirty="0" err="1"/>
              <a:t>Argyropoulos</a:t>
            </a:r>
            <a:r>
              <a:rPr lang="en-US" dirty="0"/>
              <a:t> et al., IPAC’12)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752" y="3707719"/>
            <a:ext cx="3551303" cy="264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42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</a:rPr>
              <a:t>Damping of coupled-bunch instability</a:t>
            </a:r>
            <a:br>
              <a:rPr lang="en-US" dirty="0">
                <a:solidFill>
                  <a:srgbClr val="0070C0"/>
                </a:solidFill>
                <a:latin typeface="Calibri Light" panose="020F0302020204030204" pitchFamily="34" charset="0"/>
              </a:rPr>
            </a:br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</a:rPr>
              <a:t> with higher harmonic RF system in CERN PS 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22" y="2309943"/>
            <a:ext cx="2737680" cy="2796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40" y="2277460"/>
            <a:ext cx="2956232" cy="2745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196" y="3124305"/>
            <a:ext cx="2159703" cy="1254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946" y="3124305"/>
            <a:ext cx="2250494" cy="13073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956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 Light" panose="020F0302020204030204" pitchFamily="34" charset="0"/>
              </a:rPr>
              <a:t>10 &amp; 40 MHz  in  </a:t>
            </a:r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</a:rPr>
              <a:t>BL-mode </a:t>
            </a:r>
            <a:endParaRPr lang="en-GB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43440" y="1958200"/>
            <a:ext cx="26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 Light" panose="020F0302020204030204" pitchFamily="34" charset="0"/>
              </a:rPr>
              <a:t>10 &amp; 40 MHz in </a:t>
            </a:r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</a:rPr>
              <a:t>BS-mode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759116" y="3763830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59943" y="5299415"/>
            <a:ext cx="8061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First successful tests at flat top energy in CERN PS, (</a:t>
            </a:r>
            <a:r>
              <a:rPr lang="en-GB" sz="2000" i="1" dirty="0"/>
              <a:t>H. Damerau et al.</a:t>
            </a:r>
            <a:r>
              <a:rPr lang="en-GB" sz="2000" dirty="0"/>
              <a:t>, 2017)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1736" y="2689100"/>
            <a:ext cx="233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Bunch mode spectrum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01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Landau damping is lost </a:t>
            </a:r>
            <a:r>
              <a:rPr lang="en-GB" sz="2400" dirty="0"/>
              <a:t>when </a:t>
            </a:r>
            <a:r>
              <a:rPr lang="en-GB" sz="2400" dirty="0">
                <a:solidFill>
                  <a:srgbClr val="0070C0"/>
                </a:solidFill>
              </a:rPr>
              <a:t>coherent bunch frequency moves</a:t>
            </a:r>
            <a:r>
              <a:rPr lang="en-GB" sz="2400" dirty="0"/>
              <a:t> outside </a:t>
            </a:r>
            <a:r>
              <a:rPr lang="en-GB" sz="2400" dirty="0">
                <a:solidFill>
                  <a:srgbClr val="0070C0"/>
                </a:solidFill>
              </a:rPr>
              <a:t>incoherent frequency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band</a:t>
            </a:r>
            <a:r>
              <a:rPr lang="en-GB" sz="2400" dirty="0"/>
              <a:t> modified by </a:t>
            </a:r>
            <a:r>
              <a:rPr lang="en-GB" sz="2400" dirty="0">
                <a:solidFill>
                  <a:srgbClr val="0070C0"/>
                </a:solidFill>
              </a:rPr>
              <a:t>beam-induced voltage</a:t>
            </a:r>
            <a:endParaRPr lang="en-GB" sz="2400" dirty="0"/>
          </a:p>
          <a:p>
            <a:r>
              <a:rPr lang="en-GB" sz="2400" dirty="0"/>
              <a:t>In longitudinal plane, Landau damping of coherent modes is achieved by </a:t>
            </a:r>
            <a:r>
              <a:rPr lang="en-GB" sz="2400" dirty="0">
                <a:solidFill>
                  <a:srgbClr val="C00000"/>
                </a:solidFill>
              </a:rPr>
              <a:t>synchrotron frequency spread </a:t>
            </a:r>
            <a:r>
              <a:rPr lang="en-GB" sz="2400" dirty="0">
                <a:solidFill>
                  <a:srgbClr val="C00000"/>
                </a:solidFill>
                <a:latin typeface="Calibri" panose="020F0502020204030204" pitchFamily="34" charset="0"/>
              </a:rPr>
              <a:t>∆</a:t>
            </a:r>
            <a:r>
              <a:rPr lang="el-GR" sz="2400" dirty="0">
                <a:solidFill>
                  <a:srgbClr val="C00000"/>
                </a:solidFill>
                <a:latin typeface="Calibri" panose="020F0502020204030204" pitchFamily="34" charset="0"/>
              </a:rPr>
              <a:t>ω</a:t>
            </a:r>
            <a:r>
              <a:rPr lang="en-GB" sz="2400" baseline="-25000" dirty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n-GB" sz="2400" dirty="0"/>
              <a:t>, which can be increased by</a:t>
            </a:r>
          </a:p>
          <a:p>
            <a:pPr lvl="1"/>
            <a:r>
              <a:rPr lang="en-GB" dirty="0"/>
              <a:t>increasing bucket filling factor </a:t>
            </a:r>
          </a:p>
          <a:p>
            <a:pPr marL="457200" lvl="1" indent="0">
              <a:buNone/>
            </a:pPr>
            <a:r>
              <a:rPr lang="en-GB" sz="2000" dirty="0">
                <a:latin typeface="Calibri" panose="020F0502020204030204" pitchFamily="34" charset="0"/>
              </a:rPr>
              <a:t>        → </a:t>
            </a:r>
            <a:r>
              <a:rPr lang="en-GB" sz="2000" dirty="0"/>
              <a:t>minimum RF voltage for a given emittance (limited by particle losses)</a:t>
            </a:r>
          </a:p>
          <a:p>
            <a:pPr lvl="1"/>
            <a:r>
              <a:rPr lang="en-GB" dirty="0"/>
              <a:t>increasing bunch emittance</a:t>
            </a:r>
          </a:p>
          <a:p>
            <a:pPr marL="914400" lvl="2" indent="0">
              <a:buNone/>
            </a:pPr>
            <a:r>
              <a:rPr lang="en-GB" dirty="0">
                <a:latin typeface="Calibri" panose="020F0502020204030204" pitchFamily="34" charset="0"/>
              </a:rPr>
              <a:t>→</a:t>
            </a:r>
            <a:r>
              <a:rPr lang="en-GB" dirty="0"/>
              <a:t> controlled emittance blow-up, limited by available RF voltage (H. Timko’ talk)</a:t>
            </a:r>
          </a:p>
          <a:p>
            <a:pPr lvl="1"/>
            <a:r>
              <a:rPr lang="en-GB" dirty="0"/>
              <a:t>applying higher harmonic RF system (active or passive)</a:t>
            </a:r>
          </a:p>
          <a:p>
            <a:pPr marL="914400" lvl="2" indent="0">
              <a:buNone/>
            </a:pPr>
            <a:r>
              <a:rPr lang="en-GB" dirty="0"/>
              <a:t>(see also talks by M. </a:t>
            </a:r>
            <a:r>
              <a:rPr lang="en-GB" dirty="0" err="1"/>
              <a:t>Venturini</a:t>
            </a:r>
            <a:r>
              <a:rPr lang="en-GB" dirty="0"/>
              <a:t> and N. Yamamoto this afternoon)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121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23133" y="6356351"/>
            <a:ext cx="668867" cy="36618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69956"/>
            <a:ext cx="10969139" cy="739515"/>
          </a:xfrm>
          <a:prstGeom prst="rect">
            <a:avLst/>
          </a:prstGeom>
        </p:spPr>
        <p:txBody>
          <a:bodyPr vert="horz" lIns="60960" rIns="6096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>
                <a:solidFill>
                  <a:srgbClr val="0070C0"/>
                </a:solidFill>
              </a:rPr>
              <a:t>Thresholds for different feedback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57775" y="858708"/>
                <a:ext cx="11265359" cy="1528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1x72 bunches, V</a:t>
                </a:r>
                <a:r>
                  <a:rPr lang="en-US" sz="1867" baseline="-25000" dirty="0"/>
                  <a:t>200</a:t>
                </a:r>
                <a:r>
                  <a:rPr lang="en-US" sz="1867" dirty="0"/>
                  <a:t>/V</a:t>
                </a:r>
                <a:r>
                  <a:rPr lang="en-US" sz="1867" baseline="-25000" dirty="0"/>
                  <a:t>800</a:t>
                </a:r>
                <a:r>
                  <a:rPr lang="en-US" sz="1867" dirty="0"/>
                  <a:t> = 10MV/1MV, Q20, full SPS impedance model</a:t>
                </a:r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Model feedback of 200 MHz by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Reduction of </a:t>
                </a:r>
                <a:r>
                  <a:rPr lang="en-US" sz="1867" dirty="0" err="1"/>
                  <a:t>R</a:t>
                </a:r>
                <a:r>
                  <a:rPr lang="en-US" sz="1867" baseline="-25000" dirty="0" err="1"/>
                  <a:t>shunt</a:t>
                </a:r>
                <a:r>
                  <a:rPr lang="en-US" sz="1867" dirty="0"/>
                  <a:t> by 26dB (continuous)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Impedance reduction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67" dirty="0">
                    <a:ea typeface="Cambria Math" panose="02040503050406030204" pitchFamily="18" charset="0"/>
                  </a:rPr>
                  <a:t> (data points)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No 200 MHz TWC (dashed)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75" y="858708"/>
                <a:ext cx="11265359" cy="1528945"/>
              </a:xfrm>
              <a:prstGeom prst="rect">
                <a:avLst/>
              </a:prstGeom>
              <a:blipFill>
                <a:blip r:embed="rId2"/>
                <a:stretch>
                  <a:fillRect l="-379" t="-2390" b="-5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042" y="2898758"/>
            <a:ext cx="5305959" cy="3962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7774" y="2326177"/>
                <a:ext cx="11265359" cy="954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Reducing the shunt impedance yields similar threshold as without the 200 MHz TWCs</a:t>
                </a:r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US" sz="1867" dirty="0"/>
                  <a:t>No threshold was found when using the impedance reduction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67" dirty="0"/>
                  <a:t>, even though it has more ‘residual’ impedance around 200 MHz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74" y="2326177"/>
                <a:ext cx="11265359" cy="954300"/>
              </a:xfrm>
              <a:prstGeom prst="rect">
                <a:avLst/>
              </a:prstGeom>
              <a:blipFill>
                <a:blip r:embed="rId5"/>
                <a:stretch>
                  <a:fillRect l="-379" t="-3846" b="-9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5" y="3191669"/>
            <a:ext cx="4843359" cy="3617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52779" y="4078705"/>
            <a:ext cx="1484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M. Schwarz, 2019</a:t>
            </a:r>
          </a:p>
        </p:txBody>
      </p:sp>
    </p:spTree>
    <p:extLst>
      <p:ext uri="{BB962C8B-B14F-4D97-AF65-F5344CB8AC3E}">
        <p14:creationId xmlns:p14="http://schemas.microsoft.com/office/powerpoint/2010/main" val="2665820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0C0"/>
                </a:solidFill>
              </a:rPr>
              <a:t>Sacherer</a:t>
            </a:r>
            <a:r>
              <a:rPr lang="en-GB" dirty="0">
                <a:solidFill>
                  <a:srgbClr val="0070C0"/>
                </a:solidFill>
              </a:rPr>
              <a:t>’ formalism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784305" cy="4351338"/>
          </a:xfrm>
        </p:spPr>
        <p:txBody>
          <a:bodyPr>
            <a:normAutofit/>
          </a:bodyPr>
          <a:lstStyle/>
          <a:p>
            <a:r>
              <a:rPr lang="en-GB" sz="2200" dirty="0"/>
              <a:t>General equation (F. </a:t>
            </a:r>
            <a:r>
              <a:rPr lang="en-GB" sz="2200" dirty="0" err="1"/>
              <a:t>Sacherer</a:t>
            </a:r>
            <a:r>
              <a:rPr lang="en-GB" sz="2200" dirty="0"/>
              <a:t>, 1971) for perturbation  </a:t>
            </a:r>
            <a:endParaRPr lang="en-GB" sz="2200" baseline="30000" dirty="0"/>
          </a:p>
          <a:p>
            <a:pPr lvl="1"/>
            <a:r>
              <a:rPr lang="en-GB" sz="2000" dirty="0"/>
              <a:t>Coherent frequencies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ω</a:t>
            </a:r>
            <a:r>
              <a:rPr lang="en-GB" sz="2000" baseline="-25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/>
              <a:t>are obtained for spread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∆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ω</a:t>
            </a:r>
            <a:r>
              <a:rPr lang="en-GB" sz="2000" baseline="-25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= 0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000" dirty="0"/>
              <a:t>using effective impedance </a:t>
            </a:r>
            <a:r>
              <a:rPr lang="en-GB" sz="2000" dirty="0">
                <a:solidFill>
                  <a:srgbClr val="0070C0"/>
                </a:solidFill>
              </a:rPr>
              <a:t>Z</a:t>
            </a:r>
            <a:r>
              <a:rPr lang="en-GB" sz="2000" baseline="-25000" dirty="0">
                <a:solidFill>
                  <a:srgbClr val="0070C0"/>
                </a:solidFill>
              </a:rPr>
              <a:t>eff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endParaRPr lang="en-GB" sz="2000" dirty="0"/>
          </a:p>
          <a:p>
            <a:r>
              <a:rPr lang="en-GB" sz="2200" dirty="0">
                <a:solidFill>
                  <a:srgbClr val="0070C0"/>
                </a:solidFill>
              </a:rPr>
              <a:t>Stability diagrams obtained for “synthetic kernel” assuming rigid bunch motion </a:t>
            </a:r>
            <a:r>
              <a:rPr lang="en-GB" sz="2200" dirty="0"/>
              <a:t>and replacing wake field by local interaction.</a:t>
            </a:r>
            <a:endParaRPr lang="en-GB" sz="2200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r>
              <a:rPr lang="en-GB" sz="2000" dirty="0">
                <a:latin typeface="Calibri" panose="020F0502020204030204" pitchFamily="34" charset="0"/>
              </a:rPr>
              <a:t>→ </a:t>
            </a:r>
            <a:r>
              <a:rPr lang="en-GB" sz="2000" dirty="0"/>
              <a:t>No LD for distribution function </a:t>
            </a:r>
            <a:r>
              <a:rPr lang="en-GB" sz="2000" b="1" dirty="0"/>
              <a:t>                                             </a:t>
            </a:r>
            <a:r>
              <a:rPr lang="en-GB" sz="2000" dirty="0"/>
              <a:t>with </a:t>
            </a:r>
            <a:r>
              <a:rPr lang="el-GR" sz="2000" dirty="0">
                <a:latin typeface="Calibri" panose="020F0502020204030204" pitchFamily="34" charset="0"/>
              </a:rPr>
              <a:t>μ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dirty="0"/>
              <a:t> </a:t>
            </a:r>
            <a:r>
              <a:rPr lang="en-GB" sz="2000" dirty="0">
                <a:latin typeface="Calibri" panose="020F0502020204030204" pitchFamily="34" charset="0"/>
              </a:rPr>
              <a:t>≤ </a:t>
            </a:r>
            <a:r>
              <a:rPr lang="en-GB" sz="2000" dirty="0"/>
              <a:t>1 for </a:t>
            </a:r>
            <a:r>
              <a:rPr lang="el-GR" sz="2000" dirty="0">
                <a:solidFill>
                  <a:srgbClr val="0070C0"/>
                </a:solidFill>
                <a:latin typeface="Calibri" panose="020F0502020204030204" pitchFamily="34" charset="0"/>
              </a:rPr>
              <a:t>η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ImZ</a:t>
            </a:r>
            <a:r>
              <a:rPr lang="en-GB" sz="2000" dirty="0">
                <a:solidFill>
                  <a:srgbClr val="0070C0"/>
                </a:solidFill>
              </a:rPr>
              <a:t>/n &lt; 0 </a:t>
            </a:r>
            <a:r>
              <a:rPr lang="en-GB" sz="2000" dirty="0"/>
              <a:t>(space charge above transition)</a:t>
            </a:r>
          </a:p>
          <a:p>
            <a:r>
              <a:rPr lang="en-GB" sz="2200" dirty="0"/>
              <a:t>The stability limit for 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μ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 =2</a:t>
            </a:r>
            <a:r>
              <a:rPr lang="en-GB" sz="2200" dirty="0">
                <a:latin typeface="Calibri" panose="020F0502020204030204" pitchFamily="34" charset="0"/>
              </a:rPr>
              <a:t> is</a:t>
            </a:r>
            <a:r>
              <a:rPr lang="en-GB" sz="2200" dirty="0"/>
              <a:t> replaced by </a:t>
            </a:r>
            <a:r>
              <a:rPr lang="en-GB" sz="2200" dirty="0">
                <a:solidFill>
                  <a:srgbClr val="0070C0"/>
                </a:solidFill>
              </a:rPr>
              <a:t>semi-circle </a:t>
            </a:r>
            <a:r>
              <a:rPr lang="en-GB" sz="2200" dirty="0"/>
              <a:t>with </a:t>
            </a:r>
            <a:r>
              <a:rPr lang="en-GB" sz="2200" dirty="0">
                <a:solidFill>
                  <a:srgbClr val="0070C0"/>
                </a:solidFill>
              </a:rPr>
              <a:t>radius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c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/ 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s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= </a:t>
            </a:r>
            <a:r>
              <a:rPr lang="en-GB" sz="2200" dirty="0">
                <a:solidFill>
                  <a:srgbClr val="C00000"/>
                </a:solidFill>
                <a:latin typeface="Calibri" panose="020F0502020204030204" pitchFamily="34" charset="0"/>
              </a:rPr>
              <a:t>0.25 </a:t>
            </a:r>
            <a:r>
              <a:rPr lang="en-GB" sz="2000" dirty="0">
                <a:latin typeface="Calibri" panose="020F0502020204030204" pitchFamily="34" charset="0"/>
              </a:rPr>
              <a:t>(pessimistic)</a:t>
            </a:r>
            <a:endParaRPr lang="en-GB" sz="2000" dirty="0"/>
          </a:p>
          <a:p>
            <a:pPr marL="457200" lvl="1" indent="0">
              <a:buNone/>
            </a:pPr>
            <a:r>
              <a:rPr lang="en-GB" sz="2200" dirty="0">
                <a:latin typeface="Calibri" panose="020F0502020204030204" pitchFamily="34" charset="0"/>
              </a:rPr>
              <a:t>→ </a:t>
            </a:r>
            <a:r>
              <a:rPr lang="en-GB" sz="2200" dirty="0"/>
              <a:t>Popular criterion for loss of Landau damping: </a:t>
            </a:r>
          </a:p>
          <a:p>
            <a:pPr marL="457200" lvl="1" indent="0">
              <a:buNone/>
            </a:pPr>
            <a:r>
              <a:rPr lang="en-GB" sz="2200" dirty="0"/>
              <a:t> dependence on particle distribution is removed</a:t>
            </a:r>
          </a:p>
          <a:p>
            <a:pPr marL="457200" lvl="1" indent="0">
              <a:buNone/>
            </a:pPr>
            <a:r>
              <a:rPr lang="en-GB" sz="2200" dirty="0"/>
              <a:t>(sinusoidal modes used for calculation of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c  </a:t>
            </a:r>
            <a:r>
              <a:rPr lang="en-GB" sz="2200" dirty="0"/>
              <a:t>)</a:t>
            </a:r>
          </a:p>
          <a:p>
            <a:r>
              <a:rPr lang="en-GB" sz="2200" dirty="0"/>
              <a:t>Analytical solutions for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 </a:t>
            </a:r>
            <a:r>
              <a:rPr lang="en-GB" sz="2200" dirty="0"/>
              <a:t> exist for some distribution functions (Gaussian, binominal with </a:t>
            </a:r>
            <a:r>
              <a:rPr lang="el-GR" sz="2200" dirty="0">
                <a:latin typeface="Calibri" panose="020F0502020204030204" pitchFamily="34" charset="0"/>
              </a:rPr>
              <a:t>μ</a:t>
            </a:r>
            <a:r>
              <a:rPr lang="en-GB" sz="2200" dirty="0">
                <a:latin typeface="Calibri" panose="020F0502020204030204" pitchFamily="34" charset="0"/>
              </a:rPr>
              <a:t> = 1/2, 1) → consistent approach when used together with the exact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[∆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c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/ ∆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ω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s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]</a:t>
            </a:r>
            <a:r>
              <a:rPr lang="en-GB" sz="2200" baseline="-25000" dirty="0">
                <a:solidFill>
                  <a:srgbClr val="0070C0"/>
                </a:solidFill>
                <a:latin typeface="Calibri" panose="020F0502020204030204" pitchFamily="34" charset="0"/>
              </a:rPr>
              <a:t>stab</a:t>
            </a:r>
            <a:endParaRPr lang="en-GB" sz="2200" baseline="-25000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GB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558" y="3208723"/>
            <a:ext cx="2622883" cy="507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554" y="1762972"/>
            <a:ext cx="3025842" cy="4963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1" y="4583786"/>
            <a:ext cx="4047062" cy="72514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9810190" y="4467404"/>
            <a:ext cx="1094873" cy="944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9903212" y="4246902"/>
            <a:ext cx="157975" cy="33688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00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Hofmann-Pedersen formalism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042" y="1690688"/>
            <a:ext cx="7170819" cy="396156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000" dirty="0">
                <a:solidFill>
                  <a:srgbClr val="0070C0"/>
                </a:solidFill>
              </a:rPr>
              <a:t>Self-consistent </a:t>
            </a:r>
            <a:r>
              <a:rPr lang="en-GB" sz="2000" dirty="0"/>
              <a:t>analytical solution for </a:t>
            </a:r>
            <a:r>
              <a:rPr lang="el-GR" sz="2000" dirty="0">
                <a:solidFill>
                  <a:srgbClr val="C00000"/>
                </a:solidFill>
                <a:latin typeface="Calibri" panose="020F0502020204030204" pitchFamily="34" charset="0"/>
              </a:rPr>
              <a:t>ω</a:t>
            </a:r>
            <a:r>
              <a:rPr lang="en-GB" sz="2000" baseline="-25000" dirty="0" err="1">
                <a:solidFill>
                  <a:srgbClr val="C00000"/>
                </a:solidFill>
                <a:latin typeface="Calibri" panose="020F0502020204030204" pitchFamily="34" charset="0"/>
              </a:rPr>
              <a:t>sc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</a:rPr>
              <a:t>∆</a:t>
            </a:r>
            <a:r>
              <a:rPr lang="el-GR" sz="2000" dirty="0">
                <a:solidFill>
                  <a:srgbClr val="C00000"/>
                </a:solidFill>
                <a:latin typeface="Calibri" panose="020F0502020204030204" pitchFamily="34" charset="0"/>
              </a:rPr>
              <a:t>ω</a:t>
            </a:r>
            <a:r>
              <a:rPr lang="en-GB" sz="2000" baseline="-25000" dirty="0">
                <a:solidFill>
                  <a:srgbClr val="C00000"/>
                </a:solidFill>
                <a:latin typeface="Calibri" panose="020F0502020204030204" pitchFamily="34" charset="0"/>
              </a:rPr>
              <a:t>s </a:t>
            </a:r>
            <a:r>
              <a:rPr lang="en-GB" sz="2000" dirty="0"/>
              <a:t>in case of          </a:t>
            </a:r>
            <a:r>
              <a:rPr lang="el-GR" sz="2000" dirty="0">
                <a:solidFill>
                  <a:srgbClr val="0070C0"/>
                </a:solidFill>
                <a:latin typeface="Calibri" panose="020F0502020204030204" pitchFamily="34" charset="0"/>
              </a:rPr>
              <a:t>μ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= 1/2 </a:t>
            </a:r>
            <a:r>
              <a:rPr lang="en-GB" sz="2000" dirty="0"/>
              <a:t>(“parabolic” line density) and </a:t>
            </a:r>
            <a:r>
              <a:rPr lang="en-GB" sz="2000" dirty="0" err="1">
                <a:solidFill>
                  <a:srgbClr val="0070C0"/>
                </a:solidFill>
              </a:rPr>
              <a:t>ImZ</a:t>
            </a:r>
            <a:r>
              <a:rPr lang="en-GB" sz="2000" dirty="0">
                <a:solidFill>
                  <a:srgbClr val="0070C0"/>
                </a:solidFill>
              </a:rPr>
              <a:t>/n=</a:t>
            </a:r>
            <a:r>
              <a:rPr lang="en-GB" sz="2000" dirty="0" err="1">
                <a:solidFill>
                  <a:srgbClr val="0070C0"/>
                </a:solidFill>
              </a:rPr>
              <a:t>const</a:t>
            </a:r>
            <a:endParaRPr lang="en-GB" sz="2000" dirty="0">
              <a:solidFill>
                <a:srgbClr val="0070C0"/>
              </a:solidFill>
            </a:endParaRPr>
          </a:p>
          <a:p>
            <a:pPr lvl="1"/>
            <a:r>
              <a:rPr lang="en-GB" sz="1800" dirty="0">
                <a:solidFill>
                  <a:srgbClr val="0070C0"/>
                </a:solidFill>
              </a:rPr>
              <a:t>rigid bunch motion </a:t>
            </a:r>
            <a:r>
              <a:rPr lang="en-GB" sz="1800" dirty="0"/>
              <a:t>(also)</a:t>
            </a:r>
          </a:p>
          <a:p>
            <a:pPr lvl="1"/>
            <a:r>
              <a:rPr lang="en-GB" sz="1800" dirty="0"/>
              <a:t>coherent frequency calculation: spread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∆</a:t>
            </a:r>
            <a:r>
              <a:rPr lang="el-GR" sz="1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ω</a:t>
            </a:r>
            <a:r>
              <a:rPr lang="en-GB" sz="1800" baseline="-25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</a:t>
            </a:r>
            <a:r>
              <a:rPr lang="en-GB" sz="1800" dirty="0"/>
              <a:t> is included</a:t>
            </a:r>
          </a:p>
          <a:p>
            <a:pPr marL="457200" lvl="1" indent="0">
              <a:buNone/>
            </a:pP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</a:rPr>
              <a:t>→ </a:t>
            </a:r>
            <a:r>
              <a:rPr lang="en-GB" sz="1800" dirty="0">
                <a:solidFill>
                  <a:srgbClr val="0070C0"/>
                </a:solidFill>
              </a:rPr>
              <a:t>non-zero threshold for </a:t>
            </a:r>
            <a:r>
              <a:rPr lang="el-GR" sz="1800" dirty="0">
                <a:solidFill>
                  <a:srgbClr val="0070C0"/>
                </a:solidFill>
                <a:latin typeface="Calibri" panose="020F0502020204030204" pitchFamily="34" charset="0"/>
              </a:rPr>
              <a:t>η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70C0"/>
                </a:solidFill>
              </a:rPr>
              <a:t>ImZ</a:t>
            </a:r>
            <a:r>
              <a:rPr lang="en-GB" sz="1800" dirty="0">
                <a:solidFill>
                  <a:srgbClr val="0070C0"/>
                </a:solidFill>
              </a:rPr>
              <a:t>/n &lt;0 </a:t>
            </a:r>
          </a:p>
          <a:p>
            <a:r>
              <a:rPr lang="en-GB" sz="2000" dirty="0"/>
              <a:t>Threshold for loss of LD</a:t>
            </a:r>
            <a:endParaRPr lang="en-GB" sz="1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lnSpc>
                <a:spcPct val="120000"/>
              </a:lnSpc>
              <a:buNone/>
            </a:pPr>
            <a:endParaRPr lang="en-GB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with 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F = </a:t>
            </a:r>
            <a:r>
              <a:rPr lang="el-GR" sz="2000" dirty="0">
                <a:solidFill>
                  <a:srgbClr val="0070C0"/>
                </a:solidFill>
                <a:latin typeface="Calibri" panose="020F0502020204030204" pitchFamily="34" charset="0"/>
              </a:rPr>
              <a:t>π</a:t>
            </a:r>
            <a:r>
              <a:rPr lang="en-GB" sz="2000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4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/30 </a:t>
            </a:r>
            <a:r>
              <a:rPr lang="en-GB" sz="2000" dirty="0">
                <a:latin typeface="Calibri" panose="020F0502020204030204" pitchFamily="34" charset="0"/>
              </a:rPr>
              <a:t>for short bunches </a:t>
            </a:r>
            <a:r>
              <a:rPr lang="en-GB" sz="2000" dirty="0"/>
              <a:t>agrees with </a:t>
            </a:r>
            <a:r>
              <a:rPr lang="en-GB" sz="2000" dirty="0" err="1"/>
              <a:t>Sacherer</a:t>
            </a:r>
            <a:r>
              <a:rPr lang="en-GB" sz="2000" dirty="0"/>
              <a:t>’ criterion for </a:t>
            </a:r>
            <a:r>
              <a:rPr lang="en-GB" sz="2000" dirty="0">
                <a:solidFill>
                  <a:srgbClr val="0070C0"/>
                </a:solidFill>
              </a:rPr>
              <a:t>m=1</a:t>
            </a:r>
            <a:r>
              <a:rPr lang="en-GB" sz="2000" dirty="0"/>
              <a:t> and </a:t>
            </a:r>
            <a:r>
              <a:rPr lang="el-GR" sz="2000" dirty="0">
                <a:solidFill>
                  <a:srgbClr val="0070C0"/>
                </a:solidFill>
                <a:latin typeface="Calibri" panose="020F0502020204030204" pitchFamily="34" charset="0"/>
              </a:rPr>
              <a:t>μ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= 1/2 </a:t>
            </a:r>
            <a:r>
              <a:rPr lang="en-GB" sz="2000" dirty="0"/>
              <a:t>with </a:t>
            </a:r>
            <a:r>
              <a:rPr lang="en-GB" sz="2000" dirty="0">
                <a:latin typeface="Calibri" panose="020F0502020204030204" pitchFamily="34" charset="0"/>
              </a:rPr>
              <a:t>[∆</a:t>
            </a:r>
            <a:r>
              <a:rPr lang="el-GR" sz="2000" dirty="0">
                <a:latin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</a:rPr>
              <a:t>c</a:t>
            </a:r>
            <a:r>
              <a:rPr lang="en-GB" sz="2000" dirty="0">
                <a:latin typeface="Calibri" panose="020F0502020204030204" pitchFamily="34" charset="0"/>
              </a:rPr>
              <a:t>/ ∆</a:t>
            </a:r>
            <a:r>
              <a:rPr lang="el-GR" sz="2000" dirty="0">
                <a:latin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</a:rPr>
              <a:t>s</a:t>
            </a:r>
            <a:r>
              <a:rPr lang="en-GB" sz="2000" dirty="0">
                <a:latin typeface="Calibri" panose="020F0502020204030204" pitchFamily="34" charset="0"/>
              </a:rPr>
              <a:t>]</a:t>
            </a:r>
            <a:r>
              <a:rPr lang="en-GB" sz="2000" baseline="-25000" dirty="0">
                <a:latin typeface="Calibri" panose="020F0502020204030204" pitchFamily="34" charset="0"/>
              </a:rPr>
              <a:t>stab</a:t>
            </a:r>
            <a:r>
              <a:rPr lang="en-GB" sz="2000" dirty="0">
                <a:latin typeface="Calibri" panose="020F0502020204030204" pitchFamily="34" charset="0"/>
              </a:rPr>
              <a:t> = 2/3 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sz="2000" baseline="-25000" dirty="0">
                <a:solidFill>
                  <a:srgbClr val="0070C0"/>
                </a:solidFill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F = </a:t>
            </a:r>
            <a:r>
              <a:rPr lang="el-GR" sz="2000" dirty="0">
                <a:solidFill>
                  <a:srgbClr val="0070C0"/>
                </a:solidFill>
                <a:latin typeface="Calibri" panose="020F0502020204030204" pitchFamily="34" charset="0"/>
              </a:rPr>
              <a:t>π</a:t>
            </a:r>
            <a:r>
              <a:rPr lang="en-GB" sz="2000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2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/4 </a:t>
            </a:r>
            <a:r>
              <a:rPr lang="en-GB" sz="2000" dirty="0"/>
              <a:t>(~ 30% higher) 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594" y="1818694"/>
            <a:ext cx="4367463" cy="352890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649326" y="2543090"/>
            <a:ext cx="12031" cy="2574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654" y="3830471"/>
            <a:ext cx="2416345" cy="76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04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rgbClr val="0070C0"/>
                </a:solidFill>
                <a:latin typeface="Calibri Light" panose="020F0302020204030204" pitchFamily="34" charset="0"/>
              </a:rPr>
              <a:t>Longitudinal beam stability in CERN LHC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48" y="1946026"/>
            <a:ext cx="4069903" cy="3052427"/>
          </a:xfrm>
        </p:spPr>
      </p:pic>
      <p:sp>
        <p:nvSpPr>
          <p:cNvPr id="7" name="TextBox 6"/>
          <p:cNvSpPr txBox="1"/>
          <p:nvPr/>
        </p:nvSpPr>
        <p:spPr>
          <a:xfrm>
            <a:off x="375249" y="4998454"/>
            <a:ext cx="43331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Beam 1: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</a:rPr>
              <a:t>controlled blow-up: </a:t>
            </a:r>
            <a:r>
              <a:rPr lang="el-GR" sz="2000" b="1" dirty="0">
                <a:latin typeface="Calibri" panose="020F0502020204030204" pitchFamily="34" charset="0"/>
              </a:rPr>
              <a:t>ε</a:t>
            </a:r>
            <a:r>
              <a:rPr lang="en-GB" sz="2000" b="1" dirty="0">
                <a:latin typeface="Calibri" panose="020F0502020204030204" pitchFamily="34" charset="0"/>
              </a:rPr>
              <a:t> ~ E</a:t>
            </a:r>
            <a:r>
              <a:rPr lang="en-GB" sz="2000" b="1" baseline="30000" dirty="0">
                <a:latin typeface="Calibri" panose="020F0502020204030204" pitchFamily="34" charset="0"/>
              </a:rPr>
              <a:t>1/2</a:t>
            </a:r>
            <a:endParaRPr lang="en-GB" sz="2000" b="1" dirty="0"/>
          </a:p>
          <a:p>
            <a:r>
              <a:rPr lang="en-GB" sz="2000" b="1" dirty="0">
                <a:solidFill>
                  <a:srgbClr val="C00000"/>
                </a:solidFill>
              </a:rPr>
              <a:t>Beam 2:</a:t>
            </a:r>
            <a:r>
              <a:rPr lang="en-GB" sz="2000" dirty="0"/>
              <a:t> emittance blow-up didn’t work</a:t>
            </a:r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>
                <a:latin typeface="Calibri" panose="020F0502020204030204" pitchFamily="34" charset="0"/>
              </a:rPr>
              <a:t>→</a:t>
            </a:r>
            <a:r>
              <a:rPr lang="en-GB" sz="2000" dirty="0"/>
              <a:t> </a:t>
            </a:r>
            <a:r>
              <a:rPr lang="en-GB" sz="2000" b="1" dirty="0"/>
              <a:t>instability </a:t>
            </a:r>
            <a:r>
              <a:rPr lang="en-GB" sz="2000" dirty="0"/>
              <a:t>during acceleration ramp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5204" y="2208276"/>
            <a:ext cx="6768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ramp</a:t>
            </a:r>
          </a:p>
        </p:txBody>
      </p:sp>
      <p:sp>
        <p:nvSpPr>
          <p:cNvPr id="3" name="Rectangle 2"/>
          <p:cNvSpPr/>
          <p:nvPr/>
        </p:nvSpPr>
        <p:spPr>
          <a:xfrm>
            <a:off x="91774" y="1665988"/>
            <a:ext cx="4900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Measured average bunch length during cycle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4716" y="1723693"/>
            <a:ext cx="69221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/>
              <a:t>D. </a:t>
            </a:r>
            <a:r>
              <a:rPr lang="en-GB" sz="2200" i="1" dirty="0" err="1"/>
              <a:t>Boussard</a:t>
            </a:r>
            <a:r>
              <a:rPr lang="en-GB" sz="2200" i="1" dirty="0"/>
              <a:t>, D. Brandt and L. </a:t>
            </a:r>
            <a:r>
              <a:rPr lang="en-GB" sz="2200" i="1" dirty="0" err="1"/>
              <a:t>Vos</a:t>
            </a:r>
            <a:r>
              <a:rPr lang="en-GB" sz="2200" i="1" dirty="0"/>
              <a:t> (1999)                           “Is a longitudinal feedback system required for LHC?</a:t>
            </a:r>
          </a:p>
          <a:p>
            <a:r>
              <a:rPr lang="en-GB" sz="2200" i="1" dirty="0"/>
              <a:t>      </a:t>
            </a:r>
            <a:r>
              <a:rPr lang="en-GB" sz="2200" dirty="0"/>
              <a:t>From </a:t>
            </a:r>
            <a:r>
              <a:rPr lang="en-GB" sz="2200" dirty="0" err="1"/>
              <a:t>Sacherer</a:t>
            </a:r>
            <a:r>
              <a:rPr lang="en-GB" sz="2200" dirty="0"/>
              <a:t> criterion  </a:t>
            </a:r>
            <a:r>
              <a:rPr lang="en-GB" sz="2200" b="1" dirty="0">
                <a:latin typeface="Calibri" panose="020F0502020204030204" pitchFamily="34" charset="0"/>
              </a:rPr>
              <a:t>∆</a:t>
            </a:r>
            <a:r>
              <a:rPr lang="el-GR" sz="2200" b="1" dirty="0">
                <a:latin typeface="Calibri" panose="020F0502020204030204" pitchFamily="34" charset="0"/>
              </a:rPr>
              <a:t>ω</a:t>
            </a:r>
            <a:r>
              <a:rPr lang="en-GB" sz="2200" b="1" baseline="-25000" dirty="0">
                <a:latin typeface="Calibri" panose="020F0502020204030204" pitchFamily="34" charset="0"/>
              </a:rPr>
              <a:t>c</a:t>
            </a:r>
            <a:r>
              <a:rPr lang="en-GB" sz="2200" b="1" dirty="0">
                <a:latin typeface="Calibri" panose="020F0502020204030204" pitchFamily="34" charset="0"/>
              </a:rPr>
              <a:t> &lt; ∆</a:t>
            </a:r>
            <a:r>
              <a:rPr lang="el-GR" sz="2200" b="1" dirty="0">
                <a:latin typeface="Calibri" panose="020F0502020204030204" pitchFamily="34" charset="0"/>
              </a:rPr>
              <a:t>ω</a:t>
            </a:r>
            <a:r>
              <a:rPr lang="en-GB" sz="2200" b="1" baseline="-25000" dirty="0">
                <a:latin typeface="Calibri" panose="020F0502020204030204" pitchFamily="34" charset="0"/>
              </a:rPr>
              <a:t>s</a:t>
            </a:r>
            <a:r>
              <a:rPr lang="en-GB" sz="2200" baseline="-250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GB" sz="2200" b="1" dirty="0">
                <a:latin typeface="Calibri" panose="020F0502020204030204" pitchFamily="34" charset="0"/>
              </a:rPr>
              <a:t>/4 </a:t>
            </a:r>
            <a:r>
              <a:rPr lang="en-GB" sz="2200" dirty="0">
                <a:latin typeface="Calibri" panose="020F0502020204030204" pitchFamily="34" charset="0"/>
              </a:rPr>
              <a:t>(shift &lt; spread/4)</a:t>
            </a:r>
            <a:endParaRPr lang="en-GB" sz="2200" dirty="0"/>
          </a:p>
          <a:p>
            <a:r>
              <a:rPr lang="en-GB" sz="2200" dirty="0"/>
              <a:t>      at 7 </a:t>
            </a:r>
            <a:r>
              <a:rPr lang="en-GB" sz="2200" dirty="0" err="1"/>
              <a:t>TeV</a:t>
            </a:r>
            <a:r>
              <a:rPr lang="en-GB" sz="2200" dirty="0"/>
              <a:t> with </a:t>
            </a:r>
            <a:r>
              <a:rPr lang="en-GB" sz="2200" dirty="0" err="1">
                <a:solidFill>
                  <a:srgbClr val="0070C0"/>
                </a:solidFill>
              </a:rPr>
              <a:t>ImZ</a:t>
            </a:r>
            <a:r>
              <a:rPr lang="en-GB" sz="2200" dirty="0">
                <a:solidFill>
                  <a:srgbClr val="0070C0"/>
                </a:solidFill>
              </a:rPr>
              <a:t>/n = 0.28 Ohm</a:t>
            </a:r>
            <a:r>
              <a:rPr lang="en-GB" sz="2200" dirty="0"/>
              <a:t>, 4</a:t>
            </a:r>
            <a:r>
              <a:rPr lang="el-GR" sz="2200" dirty="0">
                <a:latin typeface="Calibri" panose="020F0502020204030204" pitchFamily="34" charset="0"/>
              </a:rPr>
              <a:t>σ</a:t>
            </a:r>
            <a:r>
              <a:rPr lang="en-GB" sz="2200" dirty="0"/>
              <a:t> =1 ns, V=16 MV: </a:t>
            </a:r>
          </a:p>
          <a:p>
            <a:r>
              <a:rPr lang="en-GB" sz="2200" b="1" dirty="0">
                <a:solidFill>
                  <a:srgbClr val="C00000"/>
                </a:solidFill>
              </a:rPr>
              <a:t>      N</a:t>
            </a:r>
            <a:r>
              <a:rPr lang="en-GB" sz="2200" b="1" baseline="-25000" dirty="0">
                <a:solidFill>
                  <a:srgbClr val="C00000"/>
                </a:solidFill>
              </a:rPr>
              <a:t>th </a:t>
            </a:r>
            <a:r>
              <a:rPr lang="en-GB" sz="2200" b="1" dirty="0">
                <a:solidFill>
                  <a:srgbClr val="C00000"/>
                </a:solidFill>
              </a:rPr>
              <a:t>= 2.4x10</a:t>
            </a:r>
            <a:r>
              <a:rPr lang="en-GB" sz="2200" b="1" baseline="30000" dirty="0">
                <a:solidFill>
                  <a:srgbClr val="C00000"/>
                </a:solidFill>
              </a:rPr>
              <a:t>11</a:t>
            </a:r>
            <a:r>
              <a:rPr lang="en-GB" sz="2200" b="1" dirty="0">
                <a:solidFill>
                  <a:srgbClr val="C00000"/>
                </a:solidFill>
              </a:rPr>
              <a:t>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→ no dedicated wideband feedback, </a:t>
            </a:r>
          </a:p>
          <a:p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      </a:t>
            </a:r>
            <a:r>
              <a:rPr lang="en-GB" sz="2200" dirty="0">
                <a:latin typeface="Calibri" panose="020F0502020204030204" pitchFamily="34" charset="0"/>
              </a:rPr>
              <a:t>natural Landau damping is sufficient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To avoid LLD during ramp, emittance </a:t>
            </a:r>
            <a:r>
              <a:rPr lang="el-GR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ε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>
                <a:solidFill>
                  <a:srgbClr val="0070C0"/>
                </a:solidFill>
              </a:rPr>
              <a:t>~ E</a:t>
            </a:r>
            <a:r>
              <a:rPr lang="en-GB" sz="2400" b="1" baseline="30000" dirty="0">
                <a:solidFill>
                  <a:srgbClr val="0070C0"/>
                </a:solidFill>
              </a:rPr>
              <a:t>1/2</a:t>
            </a:r>
            <a:r>
              <a:rPr lang="en-GB" sz="2400" b="1" dirty="0">
                <a:solidFill>
                  <a:srgbClr val="0070C0"/>
                </a:solidFill>
              </a:rPr>
              <a:t> </a:t>
            </a:r>
            <a:endParaRPr lang="en-GB" sz="22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     </a:t>
            </a:r>
            <a:r>
              <a:rPr lang="en-GB" sz="2200" dirty="0">
                <a:latin typeface="Calibri" panose="020F0502020204030204" pitchFamily="34" charset="0"/>
              </a:rPr>
              <a:t>→ controlled emittance blow-up keeps </a:t>
            </a:r>
            <a:r>
              <a:rPr lang="el-GR" sz="2200" dirty="0">
                <a:solidFill>
                  <a:srgbClr val="0070C0"/>
                </a:solidFill>
                <a:latin typeface="Calibri" panose="020F0502020204030204" pitchFamily="34" charset="0"/>
              </a:rPr>
              <a:t>τ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 = </a:t>
            </a:r>
            <a:r>
              <a:rPr lang="en-GB" sz="2200" dirty="0" err="1">
                <a:solidFill>
                  <a:srgbClr val="0070C0"/>
                </a:solidFill>
                <a:latin typeface="Calibri" panose="020F0502020204030204" pitchFamily="34" charset="0"/>
              </a:rPr>
              <a:t>const</a:t>
            </a:r>
            <a:endParaRPr lang="en-GB" sz="22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sz="22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Significantly</a:t>
            </a:r>
            <a:r>
              <a:rPr lang="en-GB" sz="2200" dirty="0">
                <a:solidFill>
                  <a:srgbClr val="C00000"/>
                </a:solidFill>
              </a:rPr>
              <a:t> lower single-bunch stability threshold was measured: </a:t>
            </a:r>
            <a:r>
              <a:rPr lang="en-GB" sz="2200" dirty="0"/>
              <a:t>scaled to 7 </a:t>
            </a:r>
            <a:r>
              <a:rPr lang="en-GB" sz="2200" dirty="0" err="1"/>
              <a:t>TeV</a:t>
            </a:r>
            <a:r>
              <a:rPr lang="en-GB" sz="2200" dirty="0"/>
              <a:t> for 4</a:t>
            </a:r>
            <a:r>
              <a:rPr lang="el-GR" sz="2200" dirty="0">
                <a:latin typeface="Calibri" panose="020F0502020204030204" pitchFamily="34" charset="0"/>
              </a:rPr>
              <a:t>σ</a:t>
            </a:r>
            <a:r>
              <a:rPr lang="en-GB" sz="2200" dirty="0"/>
              <a:t> =1 ns, V=16 MV,  </a:t>
            </a:r>
          </a:p>
          <a:p>
            <a:r>
              <a:rPr lang="en-GB" sz="2200" dirty="0"/>
              <a:t>      </a:t>
            </a:r>
            <a:r>
              <a:rPr lang="en-GB" sz="2200" b="1" dirty="0">
                <a:solidFill>
                  <a:srgbClr val="C00000"/>
                </a:solidFill>
              </a:rPr>
              <a:t>N</a:t>
            </a:r>
            <a:r>
              <a:rPr lang="en-GB" sz="2200" b="1" baseline="-25000" dirty="0">
                <a:solidFill>
                  <a:srgbClr val="C00000"/>
                </a:solidFill>
              </a:rPr>
              <a:t>th </a:t>
            </a:r>
            <a:r>
              <a:rPr lang="en-GB" sz="2200" b="1" dirty="0">
                <a:solidFill>
                  <a:srgbClr val="C00000"/>
                </a:solidFill>
              </a:rPr>
              <a:t>= 2.0x10</a:t>
            </a:r>
            <a:r>
              <a:rPr lang="en-GB" sz="2200" b="1" baseline="30000" dirty="0">
                <a:solidFill>
                  <a:srgbClr val="C00000"/>
                </a:solidFill>
              </a:rPr>
              <a:t>11</a:t>
            </a:r>
            <a:r>
              <a:rPr lang="en-GB" sz="2200" b="1" dirty="0">
                <a:solidFill>
                  <a:srgbClr val="C00000"/>
                </a:solidFill>
              </a:rPr>
              <a:t> </a:t>
            </a:r>
            <a:r>
              <a:rPr lang="en-GB" sz="2200" dirty="0"/>
              <a:t>for 3 times smaller </a:t>
            </a:r>
            <a:r>
              <a:rPr lang="en-GB" sz="2200" dirty="0" err="1">
                <a:solidFill>
                  <a:srgbClr val="0070C0"/>
                </a:solidFill>
              </a:rPr>
              <a:t>ImZ</a:t>
            </a:r>
            <a:r>
              <a:rPr lang="en-GB" sz="2200" dirty="0">
                <a:solidFill>
                  <a:srgbClr val="0070C0"/>
                </a:solidFill>
              </a:rPr>
              <a:t>/n = 0.09 </a:t>
            </a:r>
            <a:r>
              <a:rPr lang="en-GB" sz="2200" dirty="0">
                <a:solidFill>
                  <a:srgbClr val="0070C0"/>
                </a:solidFill>
                <a:latin typeface="Calibri" panose="020F0502020204030204" pitchFamily="34" charset="0"/>
              </a:rPr>
              <a:t>Ohm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86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 in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97" y="2166606"/>
            <a:ext cx="3717125" cy="26691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860" y="2192487"/>
            <a:ext cx="3644392" cy="27859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4975927"/>
            <a:ext cx="286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ImZ</a:t>
            </a:r>
            <a:r>
              <a:rPr lang="en-GB" dirty="0"/>
              <a:t>/n)</a:t>
            </a:r>
            <a:r>
              <a:rPr lang="en-GB" baseline="-25000" dirty="0"/>
              <a:t> </a:t>
            </a:r>
            <a:r>
              <a:rPr lang="en-GB" dirty="0"/>
              <a:t>= 0.09 Ohm</a:t>
            </a:r>
          </a:p>
          <a:p>
            <a:r>
              <a:rPr lang="en-GB" dirty="0"/>
              <a:t>Similar results in simulations</a:t>
            </a:r>
          </a:p>
          <a:p>
            <a:r>
              <a:rPr lang="en-GB" dirty="0"/>
              <a:t>for full Z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43676" y="4910510"/>
            <a:ext cx="3653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BLonD</a:t>
            </a:r>
            <a:r>
              <a:rPr lang="en-GB" sz="2000" dirty="0"/>
              <a:t> </a:t>
            </a:r>
            <a:r>
              <a:rPr lang="en-GB" sz="2000" b="1" dirty="0"/>
              <a:t>simulations</a:t>
            </a:r>
            <a:r>
              <a:rPr lang="en-GB" sz="2000" dirty="0"/>
              <a:t> using full LHC </a:t>
            </a:r>
            <a:r>
              <a:rPr lang="en-GB" sz="2000" b="1" dirty="0">
                <a:solidFill>
                  <a:srgbClr val="C00000"/>
                </a:solidFill>
              </a:rPr>
              <a:t>impedance model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C00000"/>
                </a:solidFill>
              </a:rPr>
              <a:t> </a:t>
            </a:r>
            <a:r>
              <a:rPr lang="el-GR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rgbClr val="C00000"/>
                </a:solidFill>
              </a:rPr>
              <a:t> = 2 </a:t>
            </a:r>
            <a:r>
              <a:rPr lang="en-GB" sz="2000" b="1" dirty="0"/>
              <a:t>agree with measurements </a:t>
            </a:r>
          </a:p>
          <a:p>
            <a:r>
              <a:rPr lang="en-GB" sz="2000" i="1" dirty="0"/>
              <a:t>(PhD thesis J. E. Muller, 2016)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8610" y="1752834"/>
            <a:ext cx="3057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LHC impedance model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61993" y="1412628"/>
            <a:ext cx="31656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Measured &amp; simulated</a:t>
            </a:r>
          </a:p>
          <a:p>
            <a:r>
              <a:rPr lang="en-GB" sz="2400" dirty="0"/>
              <a:t>LHC threshold intensity</a:t>
            </a:r>
          </a:p>
          <a:p>
            <a:r>
              <a:rPr lang="en-GB" sz="2400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7759" y="2970156"/>
            <a:ext cx="1143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</a:t>
            </a:r>
            <a:r>
              <a:rPr lang="en-GB" baseline="-25000" dirty="0"/>
              <a:t>th</a:t>
            </a:r>
            <a:r>
              <a:rPr lang="en-GB" dirty="0"/>
              <a:t>  ~ </a:t>
            </a:r>
            <a:r>
              <a:rPr lang="el-GR" dirty="0">
                <a:latin typeface="Calibri" panose="020F0502020204030204" pitchFamily="34" charset="0"/>
              </a:rPr>
              <a:t>ε</a:t>
            </a:r>
            <a:r>
              <a:rPr lang="en-GB" baseline="30000" dirty="0"/>
              <a:t>5/2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62617" y="3356424"/>
            <a:ext cx="807584" cy="4053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5827" y="710669"/>
            <a:ext cx="255993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dirty="0"/>
              <a:t>Fit of measured profiles with </a:t>
            </a:r>
            <a:r>
              <a:rPr lang="el-GR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μ</a:t>
            </a:r>
            <a:r>
              <a:rPr lang="en-GB" sz="2400" b="1" dirty="0">
                <a:solidFill>
                  <a:srgbClr val="C00000"/>
                </a:solidFill>
              </a:rPr>
              <a:t> = 2</a:t>
            </a:r>
            <a:r>
              <a:rPr lang="en-GB" sz="2400" dirty="0"/>
              <a:t> 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46245" y="413489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 MV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24/09/2019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599106"/>
              </p:ext>
            </p:extLst>
          </p:nvPr>
        </p:nvGraphicFramePr>
        <p:xfrm>
          <a:off x="8458200" y="1971557"/>
          <a:ext cx="2306624" cy="183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4" name="Acrobat Document" r:id="rId5" imgW="3495520" imgH="2781300" progId="AcroExch.Document.11">
                  <p:embed/>
                </p:oleObj>
              </mc:Choice>
              <mc:Fallback>
                <p:oleObj name="Acrobat Document" r:id="rId5" imgW="3495520" imgH="2781300" progId="AcroExch.Document.11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58200" y="1971557"/>
                        <a:ext cx="2306624" cy="183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192621"/>
              </p:ext>
            </p:extLst>
          </p:nvPr>
        </p:nvGraphicFramePr>
        <p:xfrm>
          <a:off x="8509495" y="3856728"/>
          <a:ext cx="2255329" cy="1794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5" name="Acrobat Document" r:id="rId7" imgW="3495520" imgH="2781300" progId="AcroExch.Document.11">
                  <p:embed/>
                </p:oleObj>
              </mc:Choice>
              <mc:Fallback>
                <p:oleObj name="Acrobat Document" r:id="rId7" imgW="3495520" imgH="2781300" progId="AcroExch.Document.11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09495" y="3856728"/>
                        <a:ext cx="2255329" cy="1794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9828682" y="2366694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450 GeV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9946053" y="4333044"/>
            <a:ext cx="930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6.5 </a:t>
            </a:r>
            <a:r>
              <a:rPr lang="en-GB" b="1" dirty="0" err="1">
                <a:latin typeface="Calibri" panose="020F0502020204030204" pitchFamily="34" charset="0"/>
              </a:rPr>
              <a:t>TeV</a:t>
            </a:r>
            <a:r>
              <a:rPr lang="en-GB" b="1" dirty="0"/>
              <a:t> </a:t>
            </a:r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6532697" y="5199853"/>
            <a:ext cx="776396" cy="51463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>
            <a:stCxn id="32" idx="7"/>
          </p:cNvCxnSpPr>
          <p:nvPr/>
        </p:nvCxnSpPr>
        <p:spPr>
          <a:xfrm flipV="1">
            <a:off x="7195392" y="4552057"/>
            <a:ext cx="1432605" cy="723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923302" y="5775158"/>
            <a:ext cx="313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GB" dirty="0"/>
              <a:t> =2: F=1/3 (instead of 1/2)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3202057" y="4408711"/>
            <a:ext cx="878616" cy="97952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8564046" y="1541666"/>
            <a:ext cx="2312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λ</a:t>
            </a:r>
            <a:r>
              <a:rPr lang="en-GB" dirty="0"/>
              <a:t>(t) = </a:t>
            </a:r>
            <a:r>
              <a:rPr lang="el-GR" dirty="0"/>
              <a:t>λ</a:t>
            </a:r>
            <a:r>
              <a:rPr lang="en-GB" baseline="-25000" dirty="0"/>
              <a:t>0</a:t>
            </a:r>
            <a:r>
              <a:rPr lang="en-GB" dirty="0"/>
              <a:t>(1 - 4t</a:t>
            </a:r>
            <a:r>
              <a:rPr lang="en-GB" baseline="30000" dirty="0"/>
              <a:t>2</a:t>
            </a:r>
            <a:r>
              <a:rPr lang="en-GB" dirty="0"/>
              <a:t>/</a:t>
            </a:r>
            <a:r>
              <a:rPr lang="el-GR" dirty="0"/>
              <a:t>τ</a:t>
            </a:r>
            <a:r>
              <a:rPr lang="en-GB" baseline="30000" dirty="0"/>
              <a:t>2</a:t>
            </a:r>
            <a:r>
              <a:rPr lang="en-GB" dirty="0"/>
              <a:t>)</a:t>
            </a:r>
            <a:r>
              <a:rPr lang="en-GB" baseline="30000" dirty="0"/>
              <a:t>2.5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053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Landau damping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702" y="2348845"/>
            <a:ext cx="4259340" cy="33291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34080" y="1915736"/>
            <a:ext cx="486476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→  Expected scaling with energy, voltage and bunch length works in LHC with</a:t>
            </a:r>
          </a:p>
          <a:p>
            <a:r>
              <a:rPr lang="en-US" sz="2000" dirty="0">
                <a:latin typeface="Calibri" panose="020F0502020204030204" pitchFamily="34" charset="0"/>
              </a:rPr>
              <a:t>             </a:t>
            </a:r>
            <a:r>
              <a:rPr lang="el-GR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ξ</a:t>
            </a:r>
            <a:r>
              <a:rPr lang="en-GB" sz="2000" b="1" baseline="-25000" dirty="0" err="1">
                <a:solidFill>
                  <a:srgbClr val="C00000"/>
                </a:solidFill>
                <a:latin typeface="Calibri" panose="020F0502020204030204" pitchFamily="34" charset="0"/>
              </a:rPr>
              <a:t>th</a:t>
            </a:r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GB" sz="2000" dirty="0"/>
              <a:t>= (5.0±0.5)10</a:t>
            </a:r>
            <a:r>
              <a:rPr lang="en-GB" sz="2000" baseline="30000" dirty="0"/>
              <a:t>-5</a:t>
            </a:r>
            <a:r>
              <a:rPr lang="en-GB" sz="2000" dirty="0"/>
              <a:t> (ns)</a:t>
            </a:r>
            <a:r>
              <a:rPr lang="en-GB" sz="2000" baseline="30000" dirty="0"/>
              <a:t>5</a:t>
            </a:r>
            <a:r>
              <a:rPr lang="en-GB" sz="2000" dirty="0"/>
              <a:t>V</a:t>
            </a:r>
          </a:p>
          <a:p>
            <a:r>
              <a:rPr lang="en-GB" sz="2000" dirty="0">
                <a:latin typeface="Calibri" panose="020F0502020204030204" pitchFamily="34" charset="0"/>
              </a:rPr>
              <a:t>on flat bottom, flat top and during cycle</a:t>
            </a:r>
          </a:p>
        </p:txBody>
      </p:sp>
      <p:sp>
        <p:nvSpPr>
          <p:cNvPr id="8" name="Rectangle 7"/>
          <p:cNvSpPr/>
          <p:nvPr/>
        </p:nvSpPr>
        <p:spPr>
          <a:xfrm>
            <a:off x="1348954" y="1825625"/>
            <a:ext cx="3430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Measurements in LHC   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937" y="2638590"/>
            <a:ext cx="1715931" cy="7037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73484" y="2763823"/>
            <a:ext cx="633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= </a:t>
            </a:r>
            <a:r>
              <a:rPr lang="el-GR" b="1" dirty="0">
                <a:solidFill>
                  <a:srgbClr val="C00000"/>
                </a:solidFill>
                <a:latin typeface="Calibri" panose="020F0502020204030204" pitchFamily="34" charset="0"/>
              </a:rPr>
              <a:t>ξ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3282" y="3497075"/>
            <a:ext cx="3729067" cy="276958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8808543" y="3153143"/>
            <a:ext cx="697832" cy="776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907147" y="3224463"/>
            <a:ext cx="639411" cy="272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710863" y="4363236"/>
            <a:ext cx="8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</a:rPr>
              <a:t>ε</a:t>
            </a:r>
            <a:r>
              <a:rPr lang="en-GB" b="1" dirty="0"/>
              <a:t> ~ E</a:t>
            </a:r>
            <a:r>
              <a:rPr lang="en-GB" b="1" baseline="30000" dirty="0"/>
              <a:t>1/2</a:t>
            </a:r>
            <a:r>
              <a:rPr lang="en-GB" b="1" dirty="0"/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68788" y="5677983"/>
            <a:ext cx="292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(PhD thesis J. E. Muller, 2016)</a:t>
            </a:r>
          </a:p>
        </p:txBody>
      </p:sp>
    </p:spTree>
    <p:extLst>
      <p:ext uri="{BB962C8B-B14F-4D97-AF65-F5344CB8AC3E}">
        <p14:creationId xmlns:p14="http://schemas.microsoft.com/office/powerpoint/2010/main" val="213901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Comparison of loss of LD thresholds for LHC</a:t>
            </a:r>
          </a:p>
        </p:txBody>
      </p:sp>
      <p:sp>
        <p:nvSpPr>
          <p:cNvPr id="6" name="Rectangle 5"/>
          <p:cNvSpPr/>
          <p:nvPr/>
        </p:nvSpPr>
        <p:spPr>
          <a:xfrm>
            <a:off x="5422231" y="1690688"/>
            <a:ext cx="6133499" cy="39703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 Expected from </a:t>
            </a:r>
            <a:r>
              <a:rPr lang="en-GB" dirty="0" err="1">
                <a:latin typeface="Calibri" panose="020F0502020204030204" pitchFamily="34" charset="0"/>
              </a:rPr>
              <a:t>Sacherer</a:t>
            </a:r>
            <a:r>
              <a:rPr lang="en-GB" dirty="0">
                <a:latin typeface="Calibri" panose="020F0502020204030204" pitchFamily="34" charset="0"/>
              </a:rPr>
              <a:t>’ criterion scaling with energy, voltage and bunch length seems to work, but </a:t>
            </a: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→ The thresholds predicted from </a:t>
            </a:r>
            <a:r>
              <a:rPr lang="en-GB" dirty="0" err="1">
                <a:latin typeface="Calibri" panose="020F0502020204030204" pitchFamily="34" charset="0"/>
              </a:rPr>
              <a:t>Sacherer</a:t>
            </a:r>
            <a:r>
              <a:rPr lang="en-GB" dirty="0">
                <a:latin typeface="Calibri" panose="020F0502020204030204" pitchFamily="34" charset="0"/>
              </a:rPr>
              <a:t>’ stability diagrams (and Hofmann-Pedersen approach) are </a:t>
            </a:r>
            <a:r>
              <a:rPr lang="en-GB" b="1" dirty="0">
                <a:solidFill>
                  <a:srgbClr val="C00000"/>
                </a:solidFill>
              </a:rPr>
              <a:t>3 – 4 times higher </a:t>
            </a:r>
            <a:r>
              <a:rPr lang="en-GB" dirty="0"/>
              <a:t>than measured/simulated thresholds.</a:t>
            </a:r>
          </a:p>
          <a:p>
            <a:endParaRPr lang="en-GB" dirty="0"/>
          </a:p>
          <a:p>
            <a:r>
              <a:rPr lang="en-GB" dirty="0">
                <a:latin typeface="Calibri" panose="020F0502020204030204" pitchFamily="34" charset="0"/>
              </a:rPr>
              <a:t>The discrepancy </a:t>
            </a:r>
            <a:r>
              <a:rPr lang="en-GB" dirty="0"/>
              <a:t>cannot be explained either by</a:t>
            </a:r>
          </a:p>
          <a:p>
            <a:pPr marL="285750" indent="-285750">
              <a:buFontTx/>
              <a:buChar char="-"/>
            </a:pPr>
            <a:r>
              <a:rPr lang="en-GB" dirty="0"/>
              <a:t>by different particle distribution: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thresholds for different distributions are similar for the same FWHM bunch length </a:t>
            </a:r>
            <a:r>
              <a:rPr lang="en-GB" dirty="0">
                <a:latin typeface="Calibri" panose="020F0502020204030204" pitchFamily="34" charset="0"/>
              </a:rPr>
              <a:t> (semi-analytical calculations of I. Karpov using Hofmann-Pedersen approach, also seen in simulations by J. E. Muller)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Calibri" panose="020F0502020204030204" pitchFamily="34" charset="0"/>
              </a:rPr>
              <a:t>by “missing “ impedance due to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good agreement between measurements and simulations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24/09/2019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47850"/>
            <a:ext cx="4173709" cy="36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166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55802</TotalTime>
  <Words>2977</Words>
  <Application>Microsoft Macintosh PowerPoint</Application>
  <PresentationFormat>Widescreen</PresentationFormat>
  <Paragraphs>359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Roboto</vt:lpstr>
      <vt:lpstr>Tahoma</vt:lpstr>
      <vt:lpstr>Times New Roman</vt:lpstr>
      <vt:lpstr>Office Theme</vt:lpstr>
      <vt:lpstr>Acrobat Document</vt:lpstr>
      <vt:lpstr>Landau damping  in the longitudinal plane</vt:lpstr>
      <vt:lpstr>Outline</vt:lpstr>
      <vt:lpstr>Introduction </vt:lpstr>
      <vt:lpstr>Sacherer’ formalism</vt:lpstr>
      <vt:lpstr>Hofmann-Pedersen formalism</vt:lpstr>
      <vt:lpstr>Longitudinal beam stability in CERN LHC</vt:lpstr>
      <vt:lpstr>Landau damping in LHC</vt:lpstr>
      <vt:lpstr>Landau damping in LHC</vt:lpstr>
      <vt:lpstr>Comparison of loss of LD thresholds for LHC</vt:lpstr>
      <vt:lpstr>Loss of Landau damping in the CERN SPS  </vt:lpstr>
      <vt:lpstr>Landau damping: Van-Kampen modes</vt:lpstr>
      <vt:lpstr>Lebedev’ approach </vt:lpstr>
      <vt:lpstr>Sacherer’ stability diagram as a low-frequency limit</vt:lpstr>
      <vt:lpstr>Van-Kampen modes vs Lebedev’ approach</vt:lpstr>
      <vt:lpstr>Landau damping in double RF system</vt:lpstr>
      <vt:lpstr>Double RF system: single bunch stability</vt:lpstr>
      <vt:lpstr>Landau damping in BS-mode for n &gt; 2</vt:lpstr>
      <vt:lpstr>Landau damping for multi-bunch beam</vt:lpstr>
      <vt:lpstr>Landau damping for multi-bunch beam: stability diagrams in single and double RF    </vt:lpstr>
      <vt:lpstr>Multi-bunch threshold</vt:lpstr>
      <vt:lpstr>Stabilisation of LHC proton beam in CERN SPS</vt:lpstr>
      <vt:lpstr>Bunch-by-bunch synchrotron frequency spread</vt:lpstr>
      <vt:lpstr>Summary </vt:lpstr>
      <vt:lpstr>Summary </vt:lpstr>
      <vt:lpstr>Spare slides</vt:lpstr>
      <vt:lpstr>Thresholds for different distribution functions</vt:lpstr>
      <vt:lpstr>Threshold of loss of Landau damping for different particle distributions</vt:lpstr>
      <vt:lpstr>Synchrotron frequency distribution and phase between 2 RF systems in BS-mode</vt:lpstr>
      <vt:lpstr>Damping of coupled-bunch instability  with higher harmonic RF system in CERN PS  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dynamics requirements  after LS2</dc:title>
  <dc:subject/>
  <dc:creator>Elena Chapochnikova</dc:creator>
  <cp:keywords/>
  <dc:description/>
  <cp:lastModifiedBy>Microsoft Office User</cp:lastModifiedBy>
  <cp:revision>447</cp:revision>
  <cp:lastPrinted>2019-09-23T14:38:09Z</cp:lastPrinted>
  <dcterms:created xsi:type="dcterms:W3CDTF">2019-01-07T14:33:29Z</dcterms:created>
  <dcterms:modified xsi:type="dcterms:W3CDTF">2019-09-24T07:24:46Z</dcterms:modified>
  <cp:category/>
</cp:coreProperties>
</file>