
<file path=[Content_Types].xml><?xml version="1.0" encoding="utf-8"?>
<Types xmlns="http://schemas.openxmlformats.org/package/2006/content-types">
  <Default Extension="png" ContentType="image/png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4441" r:id="rId1"/>
  </p:sldMasterIdLst>
  <p:notesMasterIdLst>
    <p:notesMasterId r:id="rId42"/>
  </p:notesMasterIdLst>
  <p:sldIdLst>
    <p:sldId id="256" r:id="rId2"/>
    <p:sldId id="517" r:id="rId3"/>
    <p:sldId id="637" r:id="rId4"/>
    <p:sldId id="630" r:id="rId5"/>
    <p:sldId id="276" r:id="rId6"/>
    <p:sldId id="631" r:id="rId7"/>
    <p:sldId id="648" r:id="rId8"/>
    <p:sldId id="650" r:id="rId9"/>
    <p:sldId id="629" r:id="rId10"/>
    <p:sldId id="303" r:id="rId11"/>
    <p:sldId id="278" r:id="rId12"/>
    <p:sldId id="283" r:id="rId13"/>
    <p:sldId id="632" r:id="rId14"/>
    <p:sldId id="638" r:id="rId15"/>
    <p:sldId id="311" r:id="rId16"/>
    <p:sldId id="312" r:id="rId17"/>
    <p:sldId id="300" r:id="rId18"/>
    <p:sldId id="285" r:id="rId19"/>
    <p:sldId id="288" r:id="rId20"/>
    <p:sldId id="639" r:id="rId21"/>
    <p:sldId id="574" r:id="rId22"/>
    <p:sldId id="576" r:id="rId23"/>
    <p:sldId id="599" r:id="rId24"/>
    <p:sldId id="320" r:id="rId25"/>
    <p:sldId id="635" r:id="rId26"/>
    <p:sldId id="322" r:id="rId27"/>
    <p:sldId id="640" r:id="rId28"/>
    <p:sldId id="641" r:id="rId29"/>
    <p:sldId id="289" r:id="rId30"/>
    <p:sldId id="275" r:id="rId31"/>
    <p:sldId id="643" r:id="rId32"/>
    <p:sldId id="645" r:id="rId33"/>
    <p:sldId id="646" r:id="rId34"/>
    <p:sldId id="647" r:id="rId35"/>
    <p:sldId id="649" r:id="rId36"/>
    <p:sldId id="644" r:id="rId37"/>
    <p:sldId id="625" r:id="rId38"/>
    <p:sldId id="642" r:id="rId39"/>
    <p:sldId id="357" r:id="rId40"/>
    <p:sldId id="627" r:id="rId41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432FF"/>
    <a:srgbClr val="0E8F1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887"/>
    <p:restoredTop sz="94595"/>
  </p:normalViewPr>
  <p:slideViewPr>
    <p:cSldViewPr snapToGrid="0" snapToObjects="1">
      <p:cViewPr varScale="1">
        <p:scale>
          <a:sx n="119" d="100"/>
          <a:sy n="119" d="100"/>
        </p:scale>
        <p:origin x="1128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0" Type="http://schemas.openxmlformats.org/officeDocument/2006/relationships/slide" Target="slides/slide19.xml"/><Relationship Id="rId41" Type="http://schemas.openxmlformats.org/officeDocument/2006/relationships/slide" Target="slides/slide40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6B4241-7B67-B84D-AE3A-85A44A0181BB}" type="datetimeFigureOut">
              <a:rPr lang="en-GB" smtClean="0"/>
              <a:t>25/09/2019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C3E6DA4-BFEB-3540-B1BB-52A21210FCC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155144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3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281362"/>
            <a:ext cx="9144000" cy="186213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28700" y="1352554"/>
            <a:ext cx="7086600" cy="1368822"/>
          </a:xfrm>
        </p:spPr>
        <p:txBody>
          <a:bodyPr anchor="b">
            <a:normAutofit/>
          </a:bodyPr>
          <a:lstStyle>
            <a:lvl1pPr algn="l">
              <a:defRPr sz="450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2724151"/>
            <a:ext cx="7086600" cy="514350"/>
          </a:xfrm>
        </p:spPr>
        <p:txBody>
          <a:bodyPr>
            <a:normAutofit/>
          </a:bodyPr>
          <a:lstStyle>
            <a:lvl1pPr marL="0" indent="0" algn="l">
              <a:buNone/>
              <a:defRPr sz="150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932171" y="3235746"/>
            <a:ext cx="2183130" cy="280982"/>
          </a:xfrm>
        </p:spPr>
        <p:txBody>
          <a:bodyPr/>
          <a:lstStyle>
            <a:lvl1pPr>
              <a:defRPr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48A87A34-81AB-432B-8DAE-1953F412C126}" type="datetimeFigureOut">
              <a:rPr lang="en-US" smtClean="0"/>
              <a:pPr/>
              <a:t>9/25/19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028700" y="3242884"/>
            <a:ext cx="4800600" cy="273844"/>
          </a:xfrm>
        </p:spPr>
        <p:txBody>
          <a:bodyPr/>
          <a:lstStyle>
            <a:lvl1pPr>
              <a:defRPr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057900" y="1073150"/>
            <a:ext cx="2057400" cy="273844"/>
          </a:xfrm>
        </p:spPr>
        <p:txBody>
          <a:bodyPr/>
          <a:lstStyle>
            <a:lvl1pPr>
              <a:defRPr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686849B8-9FD1-6441-9741-8E5BE4C5C3FB}"/>
              </a:ext>
            </a:extLst>
          </p:cNvPr>
          <p:cNvSpPr txBox="1">
            <a:spLocks/>
          </p:cNvSpPr>
          <p:nvPr userDrawn="1"/>
        </p:nvSpPr>
        <p:spPr>
          <a:xfrm>
            <a:off x="8531137" y="4695476"/>
            <a:ext cx="608264" cy="377684"/>
          </a:xfrm>
          <a:prstGeom prst="rect">
            <a:avLst/>
          </a:prstGeom>
        </p:spPr>
        <p:txBody>
          <a:bodyPr vert="horz" lIns="51435" tIns="25718" rIns="51435" bIns="25718" rtlCol="0" anchor="t"/>
          <a:lstStyle>
            <a:defPPr>
              <a:defRPr lang="en-US"/>
            </a:defPPr>
            <a:lvl1pPr marL="0" algn="r" defTabSz="457200" rtl="0" eaLnBrk="1" latinLnBrk="0" hangingPunct="1">
              <a:defRPr sz="28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575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" name="Footer Placeholder 4">
            <a:extLst>
              <a:ext uri="{FF2B5EF4-FFF2-40B4-BE49-F238E27FC236}">
                <a16:creationId xmlns:a16="http://schemas.microsoft.com/office/drawing/2014/main" id="{E94C7E42-4F52-EF41-A80F-F695D9AF35B2}"/>
              </a:ext>
            </a:extLst>
          </p:cNvPr>
          <p:cNvSpPr txBox="1">
            <a:spLocks/>
          </p:cNvSpPr>
          <p:nvPr userDrawn="1"/>
        </p:nvSpPr>
        <p:spPr>
          <a:xfrm>
            <a:off x="504063" y="4990331"/>
            <a:ext cx="6928866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ICFA 2019 - Zermatt - 25-09-2019 				R. Cimino</a:t>
            </a:r>
            <a:endParaRPr lang="en-US" sz="14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US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298697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  <a:cs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  <a:cs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  <a:cs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  <a:cs typeface="Calibri" panose="020F0502020204030204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48A87A34-81AB-432B-8DAE-1953F412C126}" type="datetimeFigureOut">
              <a:rPr lang="en-US" smtClean="0"/>
              <a:pPr/>
              <a:t>9/25/19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sz="800">
                <a:solidFill>
                  <a:schemeClr val="tx1">
                    <a:lumMod val="95000"/>
                    <a:lumOff val="5000"/>
                  </a:schemeClr>
                </a:solidFill>
              </a:rPr>
              <a:t>MICA - Incontri LdS </a:t>
            </a:r>
          </a:p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88627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9/25/19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96277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9/25/19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24079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it-IT" dirty="0"/>
              <a:t>Fare clic per modificare lo stile del titolo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99399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51783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3-HD-TOP.pn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108108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171700" y="573280"/>
            <a:ext cx="6457950" cy="96977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4350" y="1645920"/>
            <a:ext cx="8115300" cy="301809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46520" y="4767263"/>
            <a:ext cx="218313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88">
                <a:solidFill>
                  <a:schemeClr val="tx1">
                    <a:tint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48A87A34-81AB-432B-8DAE-1953F412C126}" type="datetimeFigureOut">
              <a:rPr lang="en-US" smtClean="0"/>
              <a:pPr/>
              <a:t>9/25/19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14350" y="4766884"/>
            <a:ext cx="58293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88">
                <a:solidFill>
                  <a:schemeClr val="tx1">
                    <a:tint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72250" y="285750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88">
                <a:solidFill>
                  <a:schemeClr val="tx1">
                    <a:tint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7CC508A7-49E2-5441-A703-03280E23A5F4}"/>
              </a:ext>
            </a:extLst>
          </p:cNvPr>
          <p:cNvSpPr txBox="1">
            <a:spLocks/>
          </p:cNvSpPr>
          <p:nvPr userDrawn="1"/>
        </p:nvSpPr>
        <p:spPr>
          <a:xfrm>
            <a:off x="8535736" y="4862451"/>
            <a:ext cx="608264" cy="377684"/>
          </a:xfrm>
          <a:prstGeom prst="rect">
            <a:avLst/>
          </a:prstGeom>
        </p:spPr>
        <p:txBody>
          <a:bodyPr vert="horz" lIns="51435" tIns="25718" rIns="51435" bIns="25718" rtlCol="0" anchor="t"/>
          <a:lstStyle>
            <a:defPPr>
              <a:defRPr lang="en-US"/>
            </a:defPPr>
            <a:lvl1pPr marL="0" algn="r" defTabSz="457200" rtl="0" eaLnBrk="1" latinLnBrk="0" hangingPunct="1">
              <a:defRPr sz="28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57F1E4F-1CFF-5643-939E-217C01CDF565}" type="slidenum">
              <a:rPr lang="en-US" sz="1575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/>
              <a:t>‹#›</a:t>
            </a:fld>
            <a:endParaRPr lang="en-US" sz="1575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D8AB1F6C-C83D-F14E-A8B4-8B612AD4F789}"/>
              </a:ext>
            </a:extLst>
          </p:cNvPr>
          <p:cNvPicPr>
            <a:picLocks noChangeAspect="1"/>
          </p:cNvPicPr>
          <p:nvPr userDrawn="1"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742303" cy="769243"/>
          </a:xfrm>
          <a:prstGeom prst="rect">
            <a:avLst/>
          </a:prstGeom>
        </p:spPr>
      </p:pic>
      <p:sp>
        <p:nvSpPr>
          <p:cNvPr id="12" name="Footer Placeholder 4">
            <a:extLst>
              <a:ext uri="{FF2B5EF4-FFF2-40B4-BE49-F238E27FC236}">
                <a16:creationId xmlns:a16="http://schemas.microsoft.com/office/drawing/2014/main" id="{D13D08E4-3DAD-CB47-AF52-1E2740974442}"/>
              </a:ext>
            </a:extLst>
          </p:cNvPr>
          <p:cNvSpPr txBox="1">
            <a:spLocks/>
          </p:cNvSpPr>
          <p:nvPr userDrawn="1"/>
        </p:nvSpPr>
        <p:spPr>
          <a:xfrm>
            <a:off x="504063" y="4990331"/>
            <a:ext cx="6928866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ICFA 2019 - Zermatt - 25-09-2019 				R. Cimino</a:t>
            </a:r>
            <a:endParaRPr lang="en-US" sz="14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US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546992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442" r:id="rId1"/>
    <p:sldLayoutId id="2147484443" r:id="rId2"/>
    <p:sldLayoutId id="2147484447" r:id="rId3"/>
    <p:sldLayoutId id="2147484448" r:id="rId4"/>
    <p:sldLayoutId id="2147484459" r:id="rId5"/>
    <p:sldLayoutId id="2147484460" r:id="rId6"/>
  </p:sldLayoutIdLst>
  <p:txStyles>
    <p:titleStyle>
      <a:lvl1pPr algn="r" defTabSz="685800" rtl="0" eaLnBrk="1" latinLnBrk="0" hangingPunct="1">
        <a:lnSpc>
          <a:spcPct val="90000"/>
        </a:lnSpc>
        <a:spcBef>
          <a:spcPct val="0"/>
        </a:spcBef>
        <a:buNone/>
        <a:defRPr sz="3000" kern="1200" cap="all" baseline="0">
          <a:solidFill>
            <a:schemeClr val="tx1"/>
          </a:solidFill>
          <a:latin typeface="Calibri" panose="020F0502020204030204" pitchFamily="34" charset="0"/>
          <a:ea typeface="+mj-ea"/>
          <a:cs typeface="Calibri" panose="020F0502020204030204" pitchFamily="34" charset="0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165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3.emf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7" Type="http://schemas.openxmlformats.org/officeDocument/2006/relationships/image" Target="../media/image31.pn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jpeg"/><Relationship Id="rId5" Type="http://schemas.openxmlformats.org/officeDocument/2006/relationships/image" Target="../media/image29.jpeg"/><Relationship Id="rId4" Type="http://schemas.openxmlformats.org/officeDocument/2006/relationships/image" Target="../media/image28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emf"/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emf"/><Relationship Id="rId2" Type="http://schemas.openxmlformats.org/officeDocument/2006/relationships/image" Target="../media/image34.emf"/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emf"/><Relationship Id="rId2" Type="http://schemas.openxmlformats.org/officeDocument/2006/relationships/image" Target="../media/image36.emf"/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wmf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2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tiff"/><Relationship Id="rId2" Type="http://schemas.openxmlformats.org/officeDocument/2006/relationships/image" Target="../media/image43.tiff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46.tiff"/><Relationship Id="rId4" Type="http://schemas.openxmlformats.org/officeDocument/2006/relationships/image" Target="../media/image45.tiff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tiff"/><Relationship Id="rId2" Type="http://schemas.openxmlformats.org/officeDocument/2006/relationships/image" Target="../media/image43.tiff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46.tiff"/><Relationship Id="rId4" Type="http://schemas.openxmlformats.org/officeDocument/2006/relationships/image" Target="../media/image45.tiff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tiff"/><Relationship Id="rId2" Type="http://schemas.openxmlformats.org/officeDocument/2006/relationships/image" Target="../media/image43.tiff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49.png"/><Relationship Id="rId4" Type="http://schemas.openxmlformats.org/officeDocument/2006/relationships/image" Target="../media/image48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tiff"/><Relationship Id="rId2" Type="http://schemas.openxmlformats.org/officeDocument/2006/relationships/image" Target="../media/image43.tiff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49.png"/><Relationship Id="rId4" Type="http://schemas.openxmlformats.org/officeDocument/2006/relationships/image" Target="../media/image48.png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3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tiff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3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55.tiff"/><Relationship Id="rId4" Type="http://schemas.openxmlformats.org/officeDocument/2006/relationships/image" Target="../media/image54.png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.wmf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7" Type="http://schemas.openxmlformats.org/officeDocument/2006/relationships/image" Target="../media/image61.jpe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0.jpeg"/><Relationship Id="rId5" Type="http://schemas.openxmlformats.org/officeDocument/2006/relationships/image" Target="../media/image59.jpeg"/><Relationship Id="rId4" Type="http://schemas.openxmlformats.org/officeDocument/2006/relationships/image" Target="../media/image5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w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3">
            <a:extLst>
              <a:ext uri="{FF2B5EF4-FFF2-40B4-BE49-F238E27FC236}">
                <a16:creationId xmlns:a16="http://schemas.microsoft.com/office/drawing/2014/main" id="{B17007E6-9D17-4D4D-A831-720523479545}"/>
              </a:ext>
            </a:extLst>
          </p:cNvPr>
          <p:cNvSpPr txBox="1">
            <a:spLocks/>
          </p:cNvSpPr>
          <p:nvPr/>
        </p:nvSpPr>
        <p:spPr>
          <a:xfrm>
            <a:off x="757925" y="633858"/>
            <a:ext cx="7649324" cy="626533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5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Surface effects for electron cloud</a:t>
            </a:r>
          </a:p>
        </p:txBody>
      </p:sp>
      <p:sp>
        <p:nvSpPr>
          <p:cNvPr id="10" name="Subtitle 5">
            <a:extLst>
              <a:ext uri="{FF2B5EF4-FFF2-40B4-BE49-F238E27FC236}">
                <a16:creationId xmlns:a16="http://schemas.microsoft.com/office/drawing/2014/main" id="{B3133EEF-93BB-E54C-902D-C05D340A4C4F}"/>
              </a:ext>
            </a:extLst>
          </p:cNvPr>
          <p:cNvSpPr txBox="1">
            <a:spLocks/>
          </p:cNvSpPr>
          <p:nvPr/>
        </p:nvSpPr>
        <p:spPr>
          <a:xfrm>
            <a:off x="2572833" y="1260391"/>
            <a:ext cx="4019507" cy="49834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t"/>
            <a:r>
              <a:rPr lang="en-GB" sz="2000" b="1" dirty="0">
                <a:latin typeface="Calibri" panose="020F0502020204030204" pitchFamily="34" charset="0"/>
                <a:cs typeface="Calibri" panose="020F0502020204030204" pitchFamily="34" charset="0"/>
              </a:rPr>
              <a:t>R. Cimino </a:t>
            </a: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LNF-INFN</a:t>
            </a:r>
          </a:p>
        </p:txBody>
      </p:sp>
      <p:pic>
        <p:nvPicPr>
          <p:cNvPr id="5" name="Picture 3">
            <a:extLst>
              <a:ext uri="{FF2B5EF4-FFF2-40B4-BE49-F238E27FC236}">
                <a16:creationId xmlns:a16="http://schemas.microsoft.com/office/drawing/2014/main" id="{CA8D9AA4-3F99-C142-B25D-4D764DD1F73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74344" y="1758740"/>
            <a:ext cx="5446680" cy="2076939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789D6EC3-3718-FD4B-AD30-1A393C8BE514}"/>
              </a:ext>
            </a:extLst>
          </p:cNvPr>
          <p:cNvSpPr txBox="1"/>
          <p:nvPr/>
        </p:nvSpPr>
        <p:spPr>
          <a:xfrm>
            <a:off x="5317067" y="3606800"/>
            <a:ext cx="17324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latin typeface="Calibri" panose="020F0502020204030204" pitchFamily="34" charset="0"/>
                <a:cs typeface="Calibri" panose="020F0502020204030204" pitchFamily="34" charset="0"/>
              </a:rPr>
              <a:t>Thanks to F. Ruggiero</a:t>
            </a:r>
          </a:p>
        </p:txBody>
      </p:sp>
    </p:spTree>
    <p:extLst>
      <p:ext uri="{BB962C8B-B14F-4D97-AF65-F5344CB8AC3E}">
        <p14:creationId xmlns:p14="http://schemas.microsoft.com/office/powerpoint/2010/main" val="145489395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743" b="3524"/>
          <a:stretch>
            <a:fillRect/>
          </a:stretch>
        </p:blipFill>
        <p:spPr bwMode="auto">
          <a:xfrm>
            <a:off x="3923149" y="644068"/>
            <a:ext cx="4913436" cy="3275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CasellaDiTesto 7"/>
          <p:cNvSpPr txBox="1"/>
          <p:nvPr/>
        </p:nvSpPr>
        <p:spPr>
          <a:xfrm>
            <a:off x="898182" y="2158064"/>
            <a:ext cx="2000264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</a:rPr>
              <a:t>Working Pressure</a:t>
            </a:r>
          </a:p>
          <a:p>
            <a:pPr algn="ctr"/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</a:rPr>
              <a:t> (&lt;10</a:t>
            </a:r>
            <a:r>
              <a:rPr lang="en-US" b="1" baseline="30000" dirty="0">
                <a:latin typeface="Calibri" panose="020F0502020204030204" pitchFamily="34" charset="0"/>
                <a:cs typeface="Calibri" panose="020F0502020204030204" pitchFamily="34" charset="0"/>
              </a:rPr>
              <a:t>-11</a:t>
            </a:r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</a:rPr>
              <a:t> mbar)</a:t>
            </a:r>
          </a:p>
        </p:txBody>
      </p:sp>
      <p:sp>
        <p:nvSpPr>
          <p:cNvPr id="9" name="CasellaDiTesto 8"/>
          <p:cNvSpPr txBox="1"/>
          <p:nvPr/>
        </p:nvSpPr>
        <p:spPr>
          <a:xfrm>
            <a:off x="714348" y="3360129"/>
            <a:ext cx="2357454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</a:rPr>
              <a:t>Beam screen Temperature Range</a:t>
            </a:r>
          </a:p>
        </p:txBody>
      </p:sp>
      <p:sp>
        <p:nvSpPr>
          <p:cNvPr id="10" name="Freccia bidirezionale orizzontale 9"/>
          <p:cNvSpPr/>
          <p:nvPr/>
        </p:nvSpPr>
        <p:spPr>
          <a:xfrm rot="5400000">
            <a:off x="1636544" y="2946372"/>
            <a:ext cx="513064" cy="264160"/>
          </a:xfrm>
          <a:prstGeom prst="left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5" name="CasellaDiTesto 14"/>
          <p:cNvSpPr txBox="1"/>
          <p:nvPr/>
        </p:nvSpPr>
        <p:spPr>
          <a:xfrm>
            <a:off x="134855" y="998957"/>
            <a:ext cx="3655442" cy="1077218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28575"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LHC</a:t>
            </a:r>
          </a:p>
          <a:p>
            <a:pPr algn="ctr"/>
            <a:r>
              <a:rPr lang="en-US" sz="16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Synchrotron Radiation Power = 0.13 W/m</a:t>
            </a:r>
          </a:p>
          <a:p>
            <a:pPr algn="ctr"/>
            <a:r>
              <a:rPr lang="en-US" sz="16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FCC</a:t>
            </a:r>
          </a:p>
          <a:p>
            <a:pPr algn="ctr"/>
            <a:r>
              <a:rPr lang="en-US" sz="16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Synchrotron Radiation Power = 40 W/m</a:t>
            </a:r>
          </a:p>
        </p:txBody>
      </p:sp>
      <p:sp>
        <p:nvSpPr>
          <p:cNvPr id="16" name="Rettangolo 15"/>
          <p:cNvSpPr/>
          <p:nvPr/>
        </p:nvSpPr>
        <p:spPr>
          <a:xfrm>
            <a:off x="214282" y="4244787"/>
            <a:ext cx="871543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b="1" u="sng" dirty="0">
                <a:solidFill>
                  <a:srgbClr val="FF0000"/>
                </a:solidFill>
                <a:latin typeface="Calibri" panose="020F0502020204030204" pitchFamily="34" charset="0"/>
                <a:ea typeface="Calibri" charset="0"/>
                <a:cs typeface="Calibri" panose="020F0502020204030204" pitchFamily="34" charset="0"/>
              </a:rPr>
              <a:t>Independently on the substrate treatment,</a:t>
            </a:r>
            <a:r>
              <a:rPr lang="en-GB" b="1" dirty="0">
                <a:latin typeface="Calibri" panose="020F0502020204030204" pitchFamily="34" charset="0"/>
                <a:ea typeface="Calibri" charset="0"/>
                <a:cs typeface="Calibri" panose="020F0502020204030204" pitchFamily="34" charset="0"/>
              </a:rPr>
              <a:t> the thermal stability against small BS T fluctuation has to be guaranteed </a:t>
            </a:r>
          </a:p>
        </p:txBody>
      </p:sp>
      <p:sp>
        <p:nvSpPr>
          <p:cNvPr id="18" name="Titolo 10"/>
          <p:cNvSpPr>
            <a:spLocks noGrp="1"/>
          </p:cNvSpPr>
          <p:nvPr>
            <p:ph type="title"/>
          </p:nvPr>
        </p:nvSpPr>
        <p:spPr>
          <a:xfrm>
            <a:off x="4317984" y="88354"/>
            <a:ext cx="4318016" cy="720000"/>
          </a:xfrm>
        </p:spPr>
        <p:txBody>
          <a:bodyPr>
            <a:normAutofit/>
          </a:bodyPr>
          <a:lstStyle/>
          <a:p>
            <a:pPr algn="l"/>
            <a:r>
              <a:rPr lang="en-US" sz="1800" dirty="0">
                <a:solidFill>
                  <a:srgbClr val="FF0000"/>
                </a:solidFill>
              </a:rPr>
              <a:t>When Operating at Low Temperature</a:t>
            </a:r>
          </a:p>
        </p:txBody>
      </p:sp>
    </p:spTree>
    <p:extLst>
      <p:ext uri="{BB962C8B-B14F-4D97-AF65-F5344CB8AC3E}">
        <p14:creationId xmlns:p14="http://schemas.microsoft.com/office/powerpoint/2010/main" val="92801721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Luisa\Desktop\20190618_14355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04652" y="1214428"/>
            <a:ext cx="2025000" cy="3600000"/>
          </a:xfrm>
          <a:prstGeom prst="rect">
            <a:avLst/>
          </a:prstGeom>
          <a:noFill/>
        </p:spPr>
      </p:pic>
      <p:sp>
        <p:nvSpPr>
          <p:cNvPr id="11" name="Titolo 10"/>
          <p:cNvSpPr>
            <a:spLocks noGrp="1"/>
          </p:cNvSpPr>
          <p:nvPr>
            <p:ph type="title"/>
          </p:nvPr>
        </p:nvSpPr>
        <p:spPr>
          <a:xfrm>
            <a:off x="3598985" y="226642"/>
            <a:ext cx="5378639" cy="720000"/>
          </a:xfrm>
        </p:spPr>
        <p:txBody>
          <a:bodyPr>
            <a:noAutofit/>
          </a:bodyPr>
          <a:lstStyle/>
          <a:p>
            <a:pPr marL="342900" lvl="0" indent="-342900" algn="just">
              <a:spcBef>
                <a:spcPct val="20000"/>
              </a:spcBef>
              <a:defRPr/>
            </a:pPr>
            <a:r>
              <a:rPr lang="en-US" sz="2400" cap="none" dirty="0">
                <a:solidFill>
                  <a:srgbClr val="FF0000"/>
                </a:solidFill>
              </a:rPr>
              <a:t>We studied thermal stability @ LNF</a:t>
            </a:r>
            <a:br>
              <a:rPr lang="en-US" sz="2400" cap="none" dirty="0">
                <a:solidFill>
                  <a:srgbClr val="FF0000"/>
                </a:solidFill>
              </a:rPr>
            </a:br>
            <a:r>
              <a:rPr lang="en-US" sz="2400" cap="none" dirty="0">
                <a:solidFill>
                  <a:srgbClr val="FF0000"/>
                </a:solidFill>
              </a:rPr>
              <a:t>within </a:t>
            </a:r>
            <a:r>
              <a:rPr lang="en-US" sz="2400" cap="none" dirty="0" err="1">
                <a:solidFill>
                  <a:srgbClr val="FF0000"/>
                </a:solidFill>
              </a:rPr>
              <a:t>EuroCirCol</a:t>
            </a:r>
            <a:r>
              <a:rPr lang="en-US" sz="2400" cap="none" dirty="0">
                <a:solidFill>
                  <a:srgbClr val="FF0000"/>
                </a:solidFill>
              </a:rPr>
              <a:t> collaboration</a:t>
            </a:r>
          </a:p>
        </p:txBody>
      </p:sp>
      <p:sp>
        <p:nvSpPr>
          <p:cNvPr id="19" name="Segnaposto contenuto 2"/>
          <p:cNvSpPr txBox="1">
            <a:spLocks/>
          </p:cNvSpPr>
          <p:nvPr/>
        </p:nvSpPr>
        <p:spPr>
          <a:xfrm>
            <a:off x="1916034" y="3668614"/>
            <a:ext cx="3798973" cy="118186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buFont typeface="Arial" panose="020B0604020202020204" pitchFamily="34" charset="0"/>
              <a:buNone/>
            </a:pPr>
            <a:r>
              <a:rPr lang="en-GB" sz="1600" b="1" dirty="0">
                <a:latin typeface="Calibri" panose="020F0502020204030204" pitchFamily="34" charset="0"/>
                <a:cs typeface="Calibri" panose="020F0502020204030204" pitchFamily="34" charset="0"/>
              </a:rPr>
              <a:t>Temperature Programmed Desorption </a:t>
            </a:r>
            <a:r>
              <a:rPr lang="en-GB" sz="1600" dirty="0">
                <a:latin typeface="Calibri" panose="020F0502020204030204" pitchFamily="34" charset="0"/>
                <a:cs typeface="Calibri" panose="020F0502020204030204" pitchFamily="34" charset="0"/>
              </a:rPr>
              <a:t>(</a:t>
            </a:r>
            <a:r>
              <a:rPr lang="en-GB" sz="16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TPD</a:t>
            </a:r>
            <a:r>
              <a:rPr lang="en-GB" sz="1600" dirty="0">
                <a:latin typeface="Calibri" panose="020F0502020204030204" pitchFamily="34" charset="0"/>
                <a:cs typeface="Calibri" panose="020F0502020204030204" pitchFamily="34" charset="0"/>
              </a:rPr>
              <a:t>) </a:t>
            </a:r>
            <a:r>
              <a:rPr lang="en-GB" sz="1600" b="1" dirty="0">
                <a:latin typeface="Calibri" panose="020F0502020204030204" pitchFamily="34" charset="0"/>
                <a:cs typeface="Calibri" panose="020F0502020204030204" pitchFamily="34" charset="0"/>
              </a:rPr>
              <a:t>and Mass Spectrometry measurements</a:t>
            </a:r>
          </a:p>
          <a:p>
            <a:pPr algn="ctr">
              <a:buNone/>
            </a:pPr>
            <a:r>
              <a:rPr lang="it-IT" sz="1400" dirty="0" err="1">
                <a:latin typeface="Calibri" panose="020F0502020204030204" pitchFamily="34" charset="0"/>
                <a:cs typeface="Calibri" panose="020F0502020204030204" pitchFamily="34" charset="0"/>
              </a:rPr>
              <a:t>Equipment</a:t>
            </a:r>
            <a:r>
              <a:rPr lang="it-IT" sz="1400" dirty="0">
                <a:latin typeface="Calibri" panose="020F0502020204030204" pitchFamily="34" charset="0"/>
                <a:cs typeface="Calibri" panose="020F0502020204030204" pitchFamily="34" charset="0"/>
              </a:rPr>
              <a:t> : QMS (</a:t>
            </a:r>
            <a:r>
              <a:rPr lang="it-IT" sz="1400" dirty="0" err="1">
                <a:latin typeface="Calibri" panose="020F0502020204030204" pitchFamily="34" charset="0"/>
                <a:cs typeface="Calibri" panose="020F0502020204030204" pitchFamily="34" charset="0"/>
              </a:rPr>
              <a:t>Hiden</a:t>
            </a:r>
            <a:r>
              <a:rPr lang="it-IT" sz="1400" dirty="0">
                <a:latin typeface="Calibri" panose="020F0502020204030204" pitchFamily="34" charset="0"/>
                <a:cs typeface="Calibri" panose="020F0502020204030204" pitchFamily="34" charset="0"/>
              </a:rPr>
              <a:t> HAL 101 </a:t>
            </a:r>
            <a:r>
              <a:rPr lang="it-IT" sz="1400" dirty="0" err="1">
                <a:latin typeface="Calibri" panose="020F0502020204030204" pitchFamily="34" charset="0"/>
                <a:cs typeface="Calibri" panose="020F0502020204030204" pitchFamily="34" charset="0"/>
              </a:rPr>
              <a:t>Pic</a:t>
            </a:r>
            <a:r>
              <a:rPr lang="it-IT" sz="1400" dirty="0"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</a:p>
        </p:txBody>
      </p:sp>
      <p:sp>
        <p:nvSpPr>
          <p:cNvPr id="21" name="CasellaDiTesto 3"/>
          <p:cNvSpPr txBox="1"/>
          <p:nvPr/>
        </p:nvSpPr>
        <p:spPr>
          <a:xfrm>
            <a:off x="2928926" y="1196028"/>
            <a:ext cx="378621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600" b="1" dirty="0" err="1">
                <a:latin typeface="Calibri" panose="020F0502020204030204" pitchFamily="34" charset="0"/>
                <a:cs typeface="Calibri" panose="020F0502020204030204" pitchFamily="34" charset="0"/>
              </a:rPr>
              <a:t>Secondary</a:t>
            </a:r>
            <a:r>
              <a:rPr lang="it-IT" sz="1600" b="1" dirty="0">
                <a:latin typeface="Calibri" panose="020F0502020204030204" pitchFamily="34" charset="0"/>
                <a:cs typeface="Calibri" panose="020F0502020204030204" pitchFamily="34" charset="0"/>
              </a:rPr>
              <a:t> Electron </a:t>
            </a:r>
            <a:r>
              <a:rPr lang="it-IT" sz="1600" b="1" dirty="0" err="1">
                <a:latin typeface="Calibri" panose="020F0502020204030204" pitchFamily="34" charset="0"/>
                <a:cs typeface="Calibri" panose="020F0502020204030204" pitchFamily="34" charset="0"/>
              </a:rPr>
              <a:t>Yield</a:t>
            </a:r>
            <a:r>
              <a:rPr lang="it-IT" sz="16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sz="1600" dirty="0">
                <a:latin typeface="Calibri" panose="020F0502020204030204" pitchFamily="34" charset="0"/>
                <a:cs typeface="Calibri" panose="020F0502020204030204" pitchFamily="34" charset="0"/>
              </a:rPr>
              <a:t>(</a:t>
            </a:r>
            <a:r>
              <a:rPr lang="it-IT" sz="16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SEY</a:t>
            </a:r>
            <a:r>
              <a:rPr lang="it-IT" sz="1600" dirty="0">
                <a:latin typeface="Calibri" panose="020F0502020204030204" pitchFamily="34" charset="0"/>
                <a:cs typeface="Calibri" panose="020F0502020204030204" pitchFamily="34" charset="0"/>
              </a:rPr>
              <a:t>) </a:t>
            </a:r>
            <a:r>
              <a:rPr lang="it-IT" sz="1600" b="1" dirty="0" err="1">
                <a:latin typeface="Calibri" panose="020F0502020204030204" pitchFamily="34" charset="0"/>
                <a:cs typeface="Calibri" panose="020F0502020204030204" pitchFamily="34" charset="0"/>
              </a:rPr>
              <a:t>measurements</a:t>
            </a:r>
            <a:endParaRPr lang="it-IT" sz="16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r>
              <a:rPr lang="it-IT" sz="1400" dirty="0" err="1">
                <a:latin typeface="Calibri" panose="020F0502020204030204" pitchFamily="34" charset="0"/>
                <a:cs typeface="Calibri" panose="020F0502020204030204" pitchFamily="34" charset="0"/>
              </a:rPr>
              <a:t>Equipment</a:t>
            </a:r>
            <a:r>
              <a:rPr lang="it-IT" sz="1400" dirty="0">
                <a:latin typeface="Calibri" panose="020F0502020204030204" pitchFamily="34" charset="0"/>
                <a:cs typeface="Calibri" panose="020F0502020204030204" pitchFamily="34" charset="0"/>
              </a:rPr>
              <a:t> : Electron </a:t>
            </a:r>
            <a:r>
              <a:rPr lang="it-IT" sz="1400" dirty="0" err="1">
                <a:latin typeface="Calibri" panose="020F0502020204030204" pitchFamily="34" charset="0"/>
                <a:cs typeface="Calibri" panose="020F0502020204030204" pitchFamily="34" charset="0"/>
              </a:rPr>
              <a:t>gun</a:t>
            </a:r>
            <a:r>
              <a:rPr lang="it-IT" sz="1400" dirty="0">
                <a:latin typeface="Calibri" panose="020F0502020204030204" pitchFamily="34" charset="0"/>
                <a:cs typeface="Calibri" panose="020F0502020204030204" pitchFamily="34" charset="0"/>
              </a:rPr>
              <a:t>, Faraday </a:t>
            </a:r>
            <a:r>
              <a:rPr lang="it-IT" sz="1400" dirty="0" err="1">
                <a:latin typeface="Calibri" panose="020F0502020204030204" pitchFamily="34" charset="0"/>
                <a:cs typeface="Calibri" panose="020F0502020204030204" pitchFamily="34" charset="0"/>
              </a:rPr>
              <a:t>cup</a:t>
            </a:r>
            <a:endParaRPr lang="it-IT" sz="1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33" name="Picture 10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90839" y="2044185"/>
            <a:ext cx="2128199" cy="1401571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  <a:extLst/>
        </p:spPr>
      </p:pic>
      <p:sp>
        <p:nvSpPr>
          <p:cNvPr id="36" name="Ovale 28"/>
          <p:cNvSpPr/>
          <p:nvPr/>
        </p:nvSpPr>
        <p:spPr>
          <a:xfrm>
            <a:off x="6858016" y="3643320"/>
            <a:ext cx="1143008" cy="785818"/>
          </a:xfrm>
          <a:prstGeom prst="ellipse">
            <a:avLst/>
          </a:prstGeom>
          <a:noFill/>
          <a:ln w="317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latin typeface="Calibri" panose="020F0502020204030204" pitchFamily="34" charset="0"/>
              <a:ea typeface="Calibri" charset="0"/>
              <a:cs typeface="Calibri" panose="020F0502020204030204" pitchFamily="34" charset="0"/>
            </a:endParaRPr>
          </a:p>
        </p:txBody>
      </p:sp>
      <p:cxnSp>
        <p:nvCxnSpPr>
          <p:cNvPr id="37" name="Connettore 1 1045"/>
          <p:cNvCxnSpPr/>
          <p:nvPr/>
        </p:nvCxnSpPr>
        <p:spPr>
          <a:xfrm rot="10800000" flipV="1">
            <a:off x="5715008" y="4000509"/>
            <a:ext cx="1143008" cy="1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8" name="Gruppo 49"/>
          <p:cNvGrpSpPr>
            <a:grpSpLocks noChangeAspect="1"/>
          </p:cNvGrpSpPr>
          <p:nvPr/>
        </p:nvGrpSpPr>
        <p:grpSpPr>
          <a:xfrm>
            <a:off x="200024" y="906078"/>
            <a:ext cx="2612397" cy="2628233"/>
            <a:chOff x="791079" y="1362941"/>
            <a:chExt cx="3608525" cy="3630400"/>
          </a:xfrm>
        </p:grpSpPr>
        <p:grpSp>
          <p:nvGrpSpPr>
            <p:cNvPr id="39" name="Gruppo 47"/>
            <p:cNvGrpSpPr/>
            <p:nvPr/>
          </p:nvGrpSpPr>
          <p:grpSpPr>
            <a:xfrm>
              <a:off x="802415" y="1418972"/>
              <a:ext cx="3585853" cy="3518338"/>
              <a:chOff x="791080" y="1362941"/>
              <a:chExt cx="3585853" cy="3518338"/>
            </a:xfrm>
          </p:grpSpPr>
          <p:sp>
            <p:nvSpPr>
              <p:cNvPr id="41" name="Titolo 1"/>
              <p:cNvSpPr txBox="1">
                <a:spLocks/>
              </p:cNvSpPr>
              <p:nvPr/>
            </p:nvSpPr>
            <p:spPr>
              <a:xfrm>
                <a:off x="889911" y="3651183"/>
                <a:ext cx="3487022" cy="1230096"/>
              </a:xfrm>
              <a:prstGeom prst="rect">
                <a:avLst/>
              </a:prstGeom>
            </p:spPr>
            <p:txBody>
              <a:bodyPr vert="horz" lIns="91440" tIns="45720" rIns="91440" bIns="45720" rtlCol="0" anchor="ctr">
                <a:noAutofit/>
              </a:bodyPr>
              <a:lstStyle>
                <a:lvl1pPr algn="r" defTabSz="914400" rtl="0" eaLnBrk="1" latinLnBrk="0" hangingPunct="1">
                  <a:lnSpc>
                    <a:spcPct val="90000"/>
                  </a:lnSpc>
                  <a:spcBef>
                    <a:spcPct val="0"/>
                  </a:spcBef>
                  <a:buNone/>
                  <a:defRPr sz="4000" kern="1200" cap="all" baseline="0">
                    <a:solidFill>
                      <a:schemeClr val="tx1"/>
                    </a:solidFill>
                    <a:latin typeface="Calibri" charset="0"/>
                    <a:ea typeface="Calibri" charset="0"/>
                    <a:cs typeface="Calibri" charset="0"/>
                  </a:defRPr>
                </a:lvl1pPr>
              </a:lstStyle>
              <a:p>
                <a:pPr marL="457200" indent="-457200" algn="l">
                  <a:buFont typeface="Arial" pitchFamily="34" charset="0"/>
                  <a:buChar char="•"/>
                </a:pPr>
                <a:r>
                  <a:rPr lang="en-GB" sz="1600" cap="none" dirty="0">
                    <a:latin typeface="Calibri" panose="020F0502020204030204" pitchFamily="34" charset="0"/>
                    <a:cs typeface="Calibri" panose="020F0502020204030204" pitchFamily="34" charset="0"/>
                  </a:rPr>
                  <a:t>LNF-cryogenic manipulator</a:t>
                </a:r>
              </a:p>
              <a:p>
                <a:pPr marL="457200" indent="-457200" algn="l">
                  <a:buFont typeface="Arial" pitchFamily="34" charset="0"/>
                  <a:buChar char="•"/>
                </a:pPr>
                <a:r>
                  <a:rPr lang="en-GB" sz="1600" cap="none" dirty="0">
                    <a:latin typeface="Calibri" panose="020F0502020204030204" pitchFamily="34" charset="0"/>
                    <a:cs typeface="Calibri" panose="020F0502020204030204" pitchFamily="34" charset="0"/>
                  </a:rPr>
                  <a:t>Sample at </a:t>
                </a:r>
                <a:r>
                  <a:rPr lang="en-GB" sz="1600" b="1" cap="none" dirty="0">
                    <a:latin typeface="Calibri" panose="020F0502020204030204" pitchFamily="34" charset="0"/>
                    <a:cs typeface="Calibri" panose="020F0502020204030204" pitchFamily="34" charset="0"/>
                  </a:rPr>
                  <a:t>15-300 K</a:t>
                </a:r>
              </a:p>
            </p:txBody>
          </p:sp>
          <p:sp>
            <p:nvSpPr>
              <p:cNvPr id="42" name="CasellaDiTesto 1"/>
              <p:cNvSpPr txBox="1"/>
              <p:nvPr/>
            </p:nvSpPr>
            <p:spPr>
              <a:xfrm>
                <a:off x="791080" y="1362941"/>
                <a:ext cx="3483859" cy="47021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it-IT" sz="1600" b="1" dirty="0">
                    <a:latin typeface="Calibri" panose="020F0502020204030204" pitchFamily="34" charset="0"/>
                    <a:ea typeface="Calibri" charset="0"/>
                    <a:cs typeface="Calibri" panose="020F0502020204030204" pitchFamily="34" charset="0"/>
                  </a:rPr>
                  <a:t>Ultra high </a:t>
                </a:r>
                <a:r>
                  <a:rPr lang="it-IT" sz="1600" b="1" dirty="0" err="1">
                    <a:latin typeface="Calibri" panose="020F0502020204030204" pitchFamily="34" charset="0"/>
                    <a:ea typeface="Calibri" charset="0"/>
                    <a:cs typeface="Calibri" panose="020F0502020204030204" pitchFamily="34" charset="0"/>
                  </a:rPr>
                  <a:t>vacuum</a:t>
                </a:r>
                <a:r>
                  <a:rPr lang="it-IT" sz="1600" b="1" dirty="0">
                    <a:latin typeface="Calibri" panose="020F0502020204030204" pitchFamily="34" charset="0"/>
                    <a:ea typeface="Calibri" charset="0"/>
                    <a:cs typeface="Calibri" panose="020F0502020204030204" pitchFamily="34" charset="0"/>
                  </a:rPr>
                  <a:t> </a:t>
                </a:r>
                <a:r>
                  <a:rPr lang="it-IT" sz="1600" b="1" dirty="0" err="1">
                    <a:latin typeface="Calibri" panose="020F0502020204030204" pitchFamily="34" charset="0"/>
                    <a:ea typeface="Calibri" charset="0"/>
                    <a:cs typeface="Calibri" panose="020F0502020204030204" pitchFamily="34" charset="0"/>
                  </a:rPr>
                  <a:t>systems</a:t>
                </a:r>
                <a:r>
                  <a:rPr lang="it-IT" sz="1600" b="1" dirty="0">
                    <a:latin typeface="Calibri" panose="020F0502020204030204" pitchFamily="34" charset="0"/>
                    <a:ea typeface="Calibri" charset="0"/>
                    <a:cs typeface="Calibri" panose="020F0502020204030204" pitchFamily="34" charset="0"/>
                  </a:rPr>
                  <a:t> </a:t>
                </a:r>
              </a:p>
            </p:txBody>
          </p:sp>
          <p:grpSp>
            <p:nvGrpSpPr>
              <p:cNvPr id="43" name="Group 19"/>
              <p:cNvGrpSpPr/>
              <p:nvPr/>
            </p:nvGrpSpPr>
            <p:grpSpPr>
              <a:xfrm>
                <a:off x="1036271" y="1887361"/>
                <a:ext cx="3095470" cy="1785085"/>
                <a:chOff x="5148938" y="1427891"/>
                <a:chExt cx="3095470" cy="1785085"/>
              </a:xfrm>
            </p:grpSpPr>
            <p:sp>
              <p:nvSpPr>
                <p:cNvPr id="44" name="Rettangolo 43"/>
                <p:cNvSpPr/>
                <p:nvPr/>
              </p:nvSpPr>
              <p:spPr>
                <a:xfrm>
                  <a:off x="6380688" y="1906243"/>
                  <a:ext cx="116706" cy="45719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t-IT"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sp>
              <p:nvSpPr>
                <p:cNvPr id="45" name="Rettangolo 44"/>
                <p:cNvSpPr/>
                <p:nvPr/>
              </p:nvSpPr>
              <p:spPr>
                <a:xfrm>
                  <a:off x="6084168" y="1844825"/>
                  <a:ext cx="293192" cy="107138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t-IT"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sp>
              <p:nvSpPr>
                <p:cNvPr id="46" name="Rettangolo 15"/>
                <p:cNvSpPr/>
                <p:nvPr/>
              </p:nvSpPr>
              <p:spPr>
                <a:xfrm rot="16200000">
                  <a:off x="6548113" y="2225072"/>
                  <a:ext cx="293192" cy="107138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t-IT"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sp>
              <p:nvSpPr>
                <p:cNvPr id="47" name="Rettangolo 46"/>
                <p:cNvSpPr/>
                <p:nvPr/>
              </p:nvSpPr>
              <p:spPr>
                <a:xfrm>
                  <a:off x="6882420" y="1871712"/>
                  <a:ext cx="1361988" cy="53569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t-IT"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sp>
              <p:nvSpPr>
                <p:cNvPr id="48" name="Rettangolo 47"/>
                <p:cNvSpPr/>
                <p:nvPr/>
              </p:nvSpPr>
              <p:spPr>
                <a:xfrm>
                  <a:off x="6678000" y="2563612"/>
                  <a:ext cx="45719" cy="649364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t-IT"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sp>
              <p:nvSpPr>
                <p:cNvPr id="49" name="Ovale 3"/>
                <p:cNvSpPr>
                  <a:spLocks noChangeAspect="1"/>
                </p:cNvSpPr>
                <p:nvPr/>
              </p:nvSpPr>
              <p:spPr>
                <a:xfrm>
                  <a:off x="6377360" y="1627946"/>
                  <a:ext cx="576064" cy="576000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t-IT"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sp>
              <p:nvSpPr>
                <p:cNvPr id="50" name="Ovale 5"/>
                <p:cNvSpPr/>
                <p:nvPr/>
              </p:nvSpPr>
              <p:spPr>
                <a:xfrm>
                  <a:off x="6506999" y="2323834"/>
                  <a:ext cx="375421" cy="385086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t-IT"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sp>
              <p:nvSpPr>
                <p:cNvPr id="51" name="Ovale 2"/>
                <p:cNvSpPr/>
                <p:nvPr/>
              </p:nvSpPr>
              <p:spPr>
                <a:xfrm>
                  <a:off x="5280570" y="1459739"/>
                  <a:ext cx="936104" cy="936000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t-IT"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sp>
              <p:nvSpPr>
                <p:cNvPr id="52" name="CasellaDiTesto 51"/>
                <p:cNvSpPr txBox="1"/>
                <p:nvPr/>
              </p:nvSpPr>
              <p:spPr>
                <a:xfrm>
                  <a:off x="5148938" y="2431920"/>
                  <a:ext cx="1338507" cy="34197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it-IT" sz="1000" dirty="0" err="1">
                      <a:latin typeface="Calibri" panose="020F0502020204030204" pitchFamily="34" charset="0"/>
                      <a:cs typeface="Calibri" panose="020F0502020204030204" pitchFamily="34" charset="0"/>
                    </a:rPr>
                    <a:t>main</a:t>
                  </a:r>
                  <a:r>
                    <a:rPr lang="it-IT" sz="1000" dirty="0">
                      <a:latin typeface="Calibri" panose="020F0502020204030204" pitchFamily="34" charset="0"/>
                      <a:cs typeface="Calibri" panose="020F0502020204030204" pitchFamily="34" charset="0"/>
                    </a:rPr>
                    <a:t> </a:t>
                  </a:r>
                  <a:r>
                    <a:rPr lang="it-IT" sz="1000" dirty="0" err="1">
                      <a:latin typeface="Calibri" panose="020F0502020204030204" pitchFamily="34" charset="0"/>
                      <a:cs typeface="Calibri" panose="020F0502020204030204" pitchFamily="34" charset="0"/>
                    </a:rPr>
                    <a:t>chamber</a:t>
                  </a:r>
                  <a:r>
                    <a:rPr lang="it-IT" sz="1000" dirty="0">
                      <a:latin typeface="Calibri" panose="020F0502020204030204" pitchFamily="34" charset="0"/>
                      <a:cs typeface="Calibri" panose="020F0502020204030204" pitchFamily="34" charset="0"/>
                    </a:rPr>
                    <a:t> </a:t>
                  </a:r>
                </a:p>
              </p:txBody>
            </p:sp>
            <p:sp>
              <p:nvSpPr>
                <p:cNvPr id="53" name="CasellaDiTesto 21"/>
                <p:cNvSpPr txBox="1"/>
                <p:nvPr/>
              </p:nvSpPr>
              <p:spPr>
                <a:xfrm>
                  <a:off x="6748145" y="1427891"/>
                  <a:ext cx="1153718" cy="555708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it-IT" sz="1000" dirty="0" err="1">
                      <a:latin typeface="Calibri" panose="020F0502020204030204" pitchFamily="34" charset="0"/>
                      <a:cs typeface="Calibri" panose="020F0502020204030204" pitchFamily="34" charset="0"/>
                    </a:rPr>
                    <a:t>preparation</a:t>
                  </a:r>
                  <a:r>
                    <a:rPr lang="it-IT" sz="1000" dirty="0">
                      <a:latin typeface="Calibri" panose="020F0502020204030204" pitchFamily="34" charset="0"/>
                      <a:cs typeface="Calibri" panose="020F0502020204030204" pitchFamily="34" charset="0"/>
                    </a:rPr>
                    <a:t> </a:t>
                  </a:r>
                </a:p>
                <a:p>
                  <a:r>
                    <a:rPr lang="it-IT" sz="1000" dirty="0">
                      <a:latin typeface="Calibri" panose="020F0502020204030204" pitchFamily="34" charset="0"/>
                      <a:cs typeface="Calibri" panose="020F0502020204030204" pitchFamily="34" charset="0"/>
                    </a:rPr>
                    <a:t>    </a:t>
                  </a:r>
                  <a:r>
                    <a:rPr lang="it-IT" sz="1000" dirty="0" err="1">
                      <a:latin typeface="Calibri" panose="020F0502020204030204" pitchFamily="34" charset="0"/>
                      <a:cs typeface="Calibri" panose="020F0502020204030204" pitchFamily="34" charset="0"/>
                    </a:rPr>
                    <a:t>chamber</a:t>
                  </a:r>
                  <a:r>
                    <a:rPr lang="it-IT" sz="1000" dirty="0">
                      <a:latin typeface="Calibri" panose="020F0502020204030204" pitchFamily="34" charset="0"/>
                      <a:cs typeface="Calibri" panose="020F0502020204030204" pitchFamily="34" charset="0"/>
                    </a:rPr>
                    <a:t> </a:t>
                  </a:r>
                </a:p>
              </p:txBody>
            </p:sp>
            <p:sp>
              <p:nvSpPr>
                <p:cNvPr id="54" name="CasellaDiTesto 22"/>
                <p:cNvSpPr txBox="1"/>
                <p:nvPr/>
              </p:nvSpPr>
              <p:spPr>
                <a:xfrm>
                  <a:off x="6882420" y="2425237"/>
                  <a:ext cx="1291754" cy="34197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it-IT" sz="1000" dirty="0">
                      <a:latin typeface="Calibri" panose="020F0502020204030204" pitchFamily="34" charset="0"/>
                      <a:cs typeface="Calibri" panose="020F0502020204030204" pitchFamily="34" charset="0"/>
                    </a:rPr>
                    <a:t>fast-entry </a:t>
                  </a:r>
                  <a:r>
                    <a:rPr lang="it-IT" sz="1000" dirty="0" err="1">
                      <a:latin typeface="Calibri" panose="020F0502020204030204" pitchFamily="34" charset="0"/>
                      <a:cs typeface="Calibri" panose="020F0502020204030204" pitchFamily="34" charset="0"/>
                    </a:rPr>
                    <a:t>lock</a:t>
                  </a:r>
                  <a:endParaRPr lang="it-IT" sz="1000" dirty="0"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</p:grpSp>
        </p:grpSp>
        <p:sp>
          <p:nvSpPr>
            <p:cNvPr id="40" name="Rettangolo 39"/>
            <p:cNvSpPr/>
            <p:nvPr/>
          </p:nvSpPr>
          <p:spPr>
            <a:xfrm>
              <a:off x="791079" y="1362941"/>
              <a:ext cx="3608525" cy="3630400"/>
            </a:xfrm>
            <a:prstGeom prst="rect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pic>
        <p:nvPicPr>
          <p:cNvPr id="55" name="Immagine 5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36766" y="3575307"/>
            <a:ext cx="975355" cy="1353147"/>
          </a:xfrm>
          <a:prstGeom prst="rect">
            <a:avLst/>
          </a:prstGeom>
          <a:solidFill>
            <a:schemeClr val="bg2"/>
          </a:solidFill>
        </p:spPr>
      </p:pic>
    </p:spTree>
    <p:extLst>
      <p:ext uri="{BB962C8B-B14F-4D97-AF65-F5344CB8AC3E}">
        <p14:creationId xmlns:p14="http://schemas.microsoft.com/office/powerpoint/2010/main" val="142877842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olo 10"/>
          <p:cNvSpPr>
            <a:spLocks noGrp="1"/>
          </p:cNvSpPr>
          <p:nvPr>
            <p:ph type="title"/>
          </p:nvPr>
        </p:nvSpPr>
        <p:spPr>
          <a:xfrm>
            <a:off x="3606800" y="365408"/>
            <a:ext cx="5537200" cy="720000"/>
          </a:xfrm>
        </p:spPr>
        <p:txBody>
          <a:bodyPr>
            <a:noAutofit/>
          </a:bodyPr>
          <a:lstStyle/>
          <a:p>
            <a:pPr algn="l"/>
            <a:r>
              <a:rPr lang="en-US" sz="2400" cap="none" dirty="0">
                <a:solidFill>
                  <a:srgbClr val="FF0000"/>
                </a:solidFill>
              </a:rPr>
              <a:t>TPD from unbaked lase-Cu for temperature induced vacuum transients study</a:t>
            </a:r>
          </a:p>
        </p:txBody>
      </p:sp>
      <p:sp>
        <p:nvSpPr>
          <p:cNvPr id="3077" name="AutoShape 5" descr="Risultati immagini per eurocircol project"/>
          <p:cNvSpPr>
            <a:spLocks noChangeAspect="1" noChangeArrowheads="1"/>
          </p:cNvSpPr>
          <p:nvPr/>
        </p:nvSpPr>
        <p:spPr bwMode="auto">
          <a:xfrm>
            <a:off x="409575" y="380470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079" name="AutoShape 7" descr="Risultati immagini per eurocircol project"/>
          <p:cNvSpPr>
            <a:spLocks noChangeAspect="1" noChangeArrowheads="1"/>
          </p:cNvSpPr>
          <p:nvPr/>
        </p:nvSpPr>
        <p:spPr bwMode="auto">
          <a:xfrm>
            <a:off x="409575" y="380470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081" name="AutoShape 9" descr="Risultati immagini per eurocircol project"/>
          <p:cNvSpPr>
            <a:spLocks noChangeAspect="1" noChangeArrowheads="1"/>
          </p:cNvSpPr>
          <p:nvPr/>
        </p:nvSpPr>
        <p:spPr bwMode="auto">
          <a:xfrm>
            <a:off x="409575" y="380470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083" name="AutoShape 11" descr="data:image/jpeg;base64,/9j/4AAQSkZJRgABAQAAAQABAAD/2wCEAAkGBxQHEhAQDw0QExIQFRATGBMTDRYPDxcQFxUWGRcVFhcaHSgsGBsxGxYXIjEtMSktLi4uFyAzODMsNygtLisBCgoKDg0OFxAQFS0dHR0rLS0tLS0tKy0tLS0tLS0tLS0tLS0tLS0rLS0tLS0tKy0tLSstLS0rLS0tLSstLTcrN//AABEIALABCQMBIgACEQEDEQH/xAAbAAEAAgMBAQAAAAAAAAAAAAAAAQcDBQYEAv/EAE0QAAEDAgQCBwIICQkIAwAAAAEAAgMEEQUSITEGBxMiQVFhcYGRoRQjMkJScrGyFRY1YnSSk8HRFzNDVHOCo9LhJDZTVaKzwvEmNGP/xAAaAQEBAQEBAQEAAAAAAAAAAAAAAwIBBAYF/8QALREAAgIBAwMDAQgDAAAAAAAAAAECEQMSITETQVFhcYGhBBQiIzKRscEzUvD/2gAMAwEAAhEDEQA/AK5REX0J+SEREARLIgCLdcNcL1HEj8tPH1R8qR3Vjb5ntPgNVY8WCYZwC0PrJBUVNrhpAcb/AJrNgPEqE80Yulu/CKRxt87Ir/AeC6zHbGGnIYf6R5yMt3gnf0BXa03K+mwxofiWIBo+i1zY2+WZ1yfQLU8Qc06muuyla2nj2Fhmlt9bYeQHquFq6t9Y4vlle9x3c95e72lYrNPl6V6cm7xx7Wy1PwngGB6RwdO4dvRul1+s+w9ig81qaj0psLyjzZH7mhVMll1fZYv9Tb92ceaXZJFqO5zP7MPZ+2P+VfTOcmfSTD2keE1/taqpRd+64/BzrT8ltfj/AIXiWlVheW+56Fj/AHixUjA8D4h/+vU9A87APMev1JBY+iqRNln7tX6W18neq3ykyxcZ5TVFOC6klZO3sFxHJbwubH2rg8Qw+XDXGOeJ8bh2PaWn071sMF4pqsEN6epeB9AnPH+qdPYu/wAN5i0uPtEGLUrBf+kDC+O+17alh8RdNWbHyrXpydqEuNmVOisviPlkJGfCMKlE8Z16POHOt+Y/Z3kdfNVvPC6BxY9rmuboWuBa4HuIKrjyxnwycoOLPhEtZFUwEREAREQBERAEREAREQBERAEREAREQBd5wLy/di4FTWExUrddeo94Hifkt8fZ3rPy54KbXD4dXWbTR3c1rjla/Lu51/mC3qvLzA47djhNPTEx0rNNOqZLdpts3uHtXlnklOWiHyy0YqK1S+EbjijmGzDmfA8IY2ONmnTNAA8ejH7zv71WM8zqlxfI9znOuS5xLnE95J3XwitjxRgtufPcxKbkwiIqGAiIgG6IiAIiIAiIgN3w1xTUcNvzQSHIflROJMbvTsPiNVZL4qLmdEXMtBWsb3DPp37dIzx3CptZ6KrfQPbLC8sew3DmmxuoZMKlvHZruVjkrZ7o9OO4LLgUroahha4bG3Vc3sc09oWvVyYTidPzKpjS1Qayrjb1XWF72+Wzw+kFVeO4NLgUz4Jm2c3Y/Nc3sc09oKYsupuMlTQnCla3TNeiIrkgiIgCIiAIiIAiIgCIiAIiIAus5d8KniWe7wRBDldIdr9zAe8+4LmaOmdWyMijbd8jmtA7cxNgrb4oq28AYdHQ07v9ona4OcPlaj4x/hvlb5eChnm1UI8v6FccVvJ8I0PM7i4Vh+AUhDaeGzXZNGvc35ot8we8+irxCbot48agkkYlJyYREVDIREQBERAEREAREQBERAEREBnoat9BIyWJ5a9hBDgdQQrdmZHzOoM7Q1tbTDbbr22+o62ncVTa3nB3EDuG6mOZt8lw2RvY6MnUeY3HivPmxuX4lyiuOVbPhmmniMDnMe0tc0kEEWIcDYgr4Vl82sBa/o8TptY6jLnttmIGR/qND4jxVaKmLJrin/1mZx0toIiKhgIiIAiIgCIiAIiIAiJugLI5OYKJJJa+XSOlBDSds5aS53o37y5Di/GzxBVTTk9UuIYO6MaNHs1PiVYvEDvxSwOGmHVlqg0O7Dd4zyewWaqhXlwrXN5H7L2LT/DFR+WERF6iIREQBFKICEREAREQBERAEREAREQBERAWzywr28QUdThVQb2aSy+/Ru7vEOsR5qr8SonYdLJDILPic5p8wbLY8HYucErKee/VDw1/1HaO9xv6Lqec+FCmqo6pg6tU0XI26RgAv6tyryx/LzNdnv8AJZ/ign3RXiIi9REboiIAiKUBCIiAIilAQVt+EaD8KVtLDa4fIy/1W9Z3uBWoXd8mqXp8QDyP5qKR394gNHucVPNLTBv0N41ckennXiHT1cUAPVp4xp2Z3m59waq7XTcWVH4QxWcu1Hwjo/DKxwZb3LveLq/DeF5mwPwaOQljX3a1jRYki2vkoQn04xiottopKOptt0inEVkfjnhX/IW+xn8FxfEtfDiU7paWmEERDAI9LAgWJ07yrRySk6cWv2JyiktmmatEvdFUwERN0A3REQBEsiHQmyLpeCuEJOKJDr0cEdukkI0A3yt73WHoszkoLU2dUW3SOaQ6K0qrHsJ4V+JpaEVUrNHSOIc3MN+u69/QWXnbzIpqnq1OCwFh+jlLreRbr7Qo9aT3UHRvpxXLVlaqQM2gFz5aqyMW4QpOIYH1mDvsWXL6dxNxpcgXJLT3DUHsXKcF41Hw/VMnmhMjWh4IABcCRbM0HS4/eVqOVSi9KdrsZcKaTez7miIy6FQVueL8XZjlVLURQ9Gx9rCwB0FsxtpcrTKsW2k2qZlpJ7DZb3HOKqjHIoYJywshy5bMAdcNy3Lt9lolYPCnBEQh+H4rJ0VPa7Y7ljnDsJO9j2AalTyShFKUluuPJuKbtLgr4C6KzJeYFDhvUosHjLB86QNaT6WJ9pSHjLDccPR12FMiDtOljsbeJLQ0j3rHWnzodHenH/ZFZouw434NGBtZVUswlpJrZXXBc0nUAntHj7Vx6rCamrXBiUXF0ERFs4EsisGsp2jh6B+RufpyM2UZrZ36X3U5z01ty6NRjd+hX2ylQioYCs/kXH8dVu+jGwe13+irAq0uRh+MrB+ZH9pXn+0/42Vw/rRwDpOmrC76VQT7ZLrv+bOA1OJ1jHwUssjREwZmMLhmudFXkQy1QHdMPvqzeaHFtVgdUyKmnyMMTXWyNd1iTrcjwCxPUpw0813NRrS9XFlf/ifXf1Cf9mV4H4e+jmbDUROY7My7XDK6ziN/MFb/APlGxH+uH9kz+C01RicmLVLJ6h+aRz47usG6NIA0GmwCqnk31VXoY/BtVm95pYRDgtY2KmiEbDCx2UEkZi54J1J7guPXf86x/t7P7CP771wKYG3jT9BkSUmdtxBgkFLhFBVMiDZpnWe+5uR1uy9uwLYcv+E4OIaCpdIxolEga2Uk9RgDS42Bttm3Tin8hYZ9Y/8Ams/BNQabA8Uc02N5B+sxrf3rzOUnj53v+yqS1cdjVYvjWG0kUtLS4d0jg0sbUyG7i/Yv77bkbeS5vCcJM5ZLNFKKbM1r5WtNmg3JdsbgAH7FqgusxSOXCcPhjFZG+Gqu8xNDswfcOBNxpoG6G250O69GnQkk935slep+xLMSocLnqQym6eGRhEZcTmaXjXtGg2tvpuF5WUFPXUzBAJHVz5P5pou0MJsOzYWvvcZtSucXswerfQzRyRSZHtOj7EhpItewvffuK04UrTdnFK3VGCpp3UriyRjmuG4cC0+wq0OLpzwnhVHRw9WSqaTI4aEjK10mviXgeQXF8aULqCpzSVMc8kobI5zL2zkDN2W+UHaDa3Zsus5ut+F0+GVLNY3RuF+y7msc32i/sUcj1ShfD/kpFUpVyVkiIvWQM1PVPpg8RyOaHjK7K4tzNvextuNFuOBqGPEq6mhmYHRvc4ObcgEBjj2eIC0S6Xlr+U6P67v+25Ty7RbXNM3DeSTIxbDY4MVfTNYBCKlkeS5tkLgCL3vsV2/E+A4dwjKaieDO2QNENK1xy5mjrueSdrkd48CuTxz8tv8A0tn32r3c6JzLXtbfRkTAPUkleZ3KUI291uVVJN1wzyUAg4txOmZBRtp4SWlzAdwzrOvbTW1tFn5tY26vq3UzTaGlytDRo3pMoLnW8L29F4OV1SKbEqYu0z52ermkD3rz8xKU0mI1YcPlSF4+q8BwPvW1FLMk+EtjNvpt+Xuc4m6lQvURMz6p8jGxukcWMuQ0uJYCdyB2LYcL4BJxJO2CLS+rnEdVjBu4/uHaVqVZHAL/AMG4VitVHpLpGD2gZRYj1kJ9Ao5pOENuXt+5uC1Pcy1tThHCZ6BtIayZmj3uILc/aLk2v4Aeq+qIYTxmehZTuoql18hBs1zu7Q2PkQD3FViTfUqY3mIhzTYtIIN7EEG4IWOhtdu/NmupvVKj3Y/g8mAzvp5h1ma3HyXMOzh4FdtW/wC7kH6QfvvU81D8OpsLq3D42WIh2lieq0/aT7VFaP8A45B+kH771hzcowb5s2opOVeCuURLr2HnCsfkfP0dXOz6cN/1XD+KrhdVywrvgOJUxJsJC+M/32kD/qyqWdXjfsUxOpI8GJwfBcRlj+hVPHp0pt7l23NnAqnEqtj4KWaRvRNGZkZc3MCdLhaDmlSHDcTle3TpOjmBt22Fz7WlYv5SMR/rX+Ez+CilOWica47m7iri/JrfxRrv+X1P7Fy1lZSSYc8xzRvjkblJa4FrxcXBsfBdL/KRiP8AW/8ACZ/Bc9i+KSYxK6eofmkflu6wbo0ADQeACtHqN1JKvQw9K4uyxuPsLfxdDS4lRt6X4oMkY3VzSCSdNzYkgjyXBYdw5VYk8RRUspcT2scxo8XE6AL6wHiWpwAk007mh27flRnxLTpfx3W8quZ1fO0tErGX+cyINf6E3spKOWC0xprszVwlu7TNjzOlbhtPQYYx4c+mZmksdnFtgPUlx8rLJwp+QcU+v+6NV1PM6pcXve57nEkucS5xJ7STuV7qTHJ6SCWlZJaGY3e3KDc6dtrjYLvRago3vdnNa1N+lGtXSYcKespTA2ne+ue8ZLOcWkDQDzsSbbdULnAstPO6mc17Dlcwgg9ocNiPFWlG0YTPViGDTYfK+GSJwfHmJAF+oN3eXatnguEGk6Ksq6ZzqTMQSDY6AEEd9zYa+Kx4ZxZUYe+aTPnfO0Mc55LjYC1/rWtrutZJicssQgdK4xA5gwm7M9yS630tTrus1NqtjtxTs+sZkilmkNM0thzHICSXZfG/au94IxeDH6R2EVzg0/0EhOxubNBOzgdu8GyrWykG2o/gUyY1KNXuuGIzp+50nEPA9XgbiDA6SPsljaXsI8QNWnwK09NhE9U4NjppnOPYInE/Yt5hHMGuwoBjagvaNhKOksO4E6+9bCfmpXSCzTCw97YdfeSsLrJVSfrZprG+7M8PAUeE0stTis5hcWno4mkOfm7Lj5xO1htfdaXlr+U6P67/ALjlpcUxWbFndJUTvkd3ucSAO4DYDwC+MNr5MLlZPC7LIwkh1gbEgjY+BK705uDUnbf7I5qipJpbI6fHPy2/9LZ95qz84fyi/wDs4vsXKT4nJPOalz7zF4kzWHywbg223CnGMVlxmQzVD88hDRmsG6DbQJHG1KL8Kg5ppry7PPTTupXskYbOY5rge0Oabg+0K1sQo4uZlMyeB7I66Ftnxk2zAdh8L6g9l7FVIs9HVvoXiSGV8b27Oa4td7Qu5cbk04umu/8AQhJK01aZ7MQ4eqcNcWzUkzSPzC5vo4aFZsI4Wq8XcGw0sh/Oc0sYB3lzrBb2k5o19OLOfHJ4viBd6kWWHEeZVfXNLRM2IH/hMDXfrakeizebil72drH5Z9cZ8MU3DUMMfwovrDrIxtiwNPvbbYdp7l6OWWLRM+EYfVOtDXNyhxOgksQPAXB9oC4iWQzEue4ucdSXEucT3kndfINlp4m4aZO35OKdStLY6DiLg6qwKRzXQPfHc5ZWML2Ob2HTY+BWbhbgqox2Rt4nxwggvke0saG9uW+5X3hHMGuwpoY2oztGwlaJCB3AnW3qseNceVuMNMclRkYd2xDowR3EjUjwus/nVp29zv5d3v7Hu5m45HiU0dPTEGCjaI2kHql3ziPAWAv4FbKt/wB3IP0g/feq5Wxfjcz6ZtGZPiGuzhmUfKuTe++5KPDSil2dhT3fqjXIiL0Ehe6zUdSaSSORu8bmuHm03WFCuNWqOlrc36UYnTUOIx6hzWtJ36sgDmX8jmHqqp2Vt8AyjinC6nDpD8ZCCGX3DT1oyPJwI/8AaqiohNO5zHizmFzSO0OBsR7l5/s7q4PlP6Fcu9S8mNECL0kQiIgCFEKABERAN0QIEAREQBSihASoUqEARSoQGakpzVyMjYLukc1gHbmcbD7V33NXCKbA2UkMEDGzFt3vbcEsa0N1F7XJub2vosHJ/BPwhVmoePi6UZrnYynRo9NT6BaXmBjX4crp5QbsaRGz6jNL+pufVeZtyypJ7JW/cskljflnOKVARekiEUqEBKhEQBERAEREACJspQG+4Hx48PVcU1/iyckg/wDzdufTf0XTc3uHxTysr4ReGptmI2Elrh3kRr5gqula/LrGI+I6WTCKw3OQiMn5RZ3A/SabEeHkvLmThJZF259i0GpJxfwVQEWz4jwWTAJ5KeUatOjrdVzTs4eYWsXojJSVrgk006ZKgqVC0cJUIiAIiIAiIEAUqEQEqFKICEREBK+oojM5rGglziAANy4mwA9q+CrN5XcNNp2uxWss2KEF0ebbQG8nl3d5UsuRQi2bhFyZtMYcOAMJbTNIFTVBwJB62Zw67vIAhoVPLe8acQu4kqXzG4YOrG3ujG3qdz5rRLODHpjb5e7O5JJulwgFKhFcmEREBKKEQEooUoAllCIAFKhSgIWajqnUMjJYnlr2ODg4GxDgVh2RcatUzq2LlHQ80KMAlsdbAPUO/ew+4qo8RoJMMkfDMwskYbFpHvHeD3rJg2Ky4LKyeB5a9nsI7WuHaCrZIpOaMA1bBXRjwLx/njPtH2+TfA/MX9C22Rev8lNItjjuBzYDIYqiMtPYbXY5v0mu2IWtXrUk1a4ItNOmSoKIunAEREBKgKVCAKVCICUREAUIu+4H5fPxW1TW3ipm9azuo97Rr2/Jb4+zvWMmSMFbZqMXLg8vLzgp3EL+mnBbSxm5cdM5HzWnu7yvbzM4wbiFqGjIbTQ2BLdGvc3QAW+YLad59Fn4846a5nwDDbMgYMjns6oc0aZGW2b3nt+2t1DHBzlrn8IpKSitMflhEReoiApUIgCKUQBFClAQpREAREQEKVClAQiIgCz0VW+ge2WGRzHs1DmmzgVgRcaTVM6nRbODcb0vFUYpMXiYHHQS2ysLu+41jd47LT8UcsJqG81E74RCdQ0G8oHkNHDxGvgq+XR8Nca1XDthFLmi7YpOsz07W+i8zwyg7xv4fBZTUlUl8nPyxmElr2lrhuCC1wPcQV8K3W8V4XxcAzEKcQynTORYX8JG6j1C81dyoZWt6TDq5j2nYPIc3yztv9i6vtCW000/oceJveLsqtSuoxHl5X0F70heB86JwePYNfctDU4XNSaSU8zPrQub9oVo5Iy4aZNxa5R5VG6ki3Z7l9MidJo1pPkCT7lq15OUfCLbUfDNXXfzdFO6/b0Tmt9psF02Fcqa2ssZeihb+c/O63g1t/eQsSzQjy0aWOT4Rwa2mB8P1GPOyU0Dnd7rWYPNx0CslnCGFcK2dX1QmkGuQu0v/Zt1PqV4MZ5qdC3ocMpmwsGge5jQbd7WDQet1LryltjV+r4KLGo7yfwjY4bwjRcFMFTiczJZRq2PdmbuYzd58SLLkuNOPpuIrxR3hpv+GDZ7gNi8j7Bp5rlq+vkxF5knlfI8/Ocbn/T0XmXYYN9U3b+iMyydoqkFKhF6CQRFKAhSoClAFClQgJREQBEUIAiJZAf/2Q=="/>
          <p:cNvSpPr>
            <a:spLocks noChangeAspect="1" noChangeArrowheads="1"/>
          </p:cNvSpPr>
          <p:nvPr/>
        </p:nvSpPr>
        <p:spPr bwMode="auto">
          <a:xfrm>
            <a:off x="409575" y="380470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085" name="AutoShape 13" descr="data:image/jpeg;base64,/9j/4AAQSkZJRgABAQAAAQABAAD/2wCEAAkGBxQHEhAQDw0QExIQFRATGBMTDRYPDxcQFxUWGRcVFhcaHSgsGBsxGxYXIjEtMSktLi4uFyAzODMsNygtLisBCgoKDg0OFxAQFS0dHR0rLS0tLS0tKy0tLS0tLS0tLS0tLS0tLS0rLS0tLS0tKy0tLSstLS0rLS0tLSstLTcrN//AABEIALABCQMBIgACEQEDEQH/xAAbAAEAAgMBAQAAAAAAAAAAAAAAAQcDBQYEAv/EAE0QAAEDAgQCBwIICQkIAwAAAAEAAgMEEQUSITEGBxMiQVFhcYGRoRQjMkJScrGyFRY1YnSSk8HRFzNDVHOCo9LhJDZTVaKzwvEmNGP/xAAaAQEBAQEBAQEAAAAAAAAAAAAAAwIBBAYF/8QALREAAgIBAwMDAQgDAAAAAAAAAAECEQMSITETQVFhcYGhBBQiIzKRscEzUvD/2gAMAwEAAhEDEQA/AK5REX0J+SEREARLIgCLdcNcL1HEj8tPH1R8qR3Vjb5ntPgNVY8WCYZwC0PrJBUVNrhpAcb/AJrNgPEqE80Yulu/CKRxt87Ir/AeC6zHbGGnIYf6R5yMt3gnf0BXa03K+mwxofiWIBo+i1zY2+WZ1yfQLU8Qc06muuyla2nj2Fhmlt9bYeQHquFq6t9Y4vlle9x3c95e72lYrNPl6V6cm7xx7Wy1PwngGB6RwdO4dvRul1+s+w9ig81qaj0psLyjzZH7mhVMll1fZYv9Tb92ceaXZJFqO5zP7MPZ+2P+VfTOcmfSTD2keE1/taqpRd+64/BzrT8ltfj/AIXiWlVheW+56Fj/AHixUjA8D4h/+vU9A87APMev1JBY+iqRNln7tX6W18neq3ykyxcZ5TVFOC6klZO3sFxHJbwubH2rg8Qw+XDXGOeJ8bh2PaWn071sMF4pqsEN6epeB9AnPH+qdPYu/wAN5i0uPtEGLUrBf+kDC+O+17alh8RdNWbHyrXpydqEuNmVOisviPlkJGfCMKlE8Z16POHOt+Y/Z3kdfNVvPC6BxY9rmuboWuBa4HuIKrjyxnwycoOLPhEtZFUwEREAREQBERAEREAREQBERAEREAREQBd5wLy/di4FTWExUrddeo94Hifkt8fZ3rPy54KbXD4dXWbTR3c1rjla/Lu51/mC3qvLzA47djhNPTEx0rNNOqZLdpts3uHtXlnklOWiHyy0YqK1S+EbjijmGzDmfA8IY2ONmnTNAA8ejH7zv71WM8zqlxfI9znOuS5xLnE95J3XwitjxRgtufPcxKbkwiIqGAiIgG6IiAIiIAiIgN3w1xTUcNvzQSHIflROJMbvTsPiNVZL4qLmdEXMtBWsb3DPp37dIzx3CptZ6KrfQPbLC8sew3DmmxuoZMKlvHZruVjkrZ7o9OO4LLgUroahha4bG3Vc3sc09oWvVyYTidPzKpjS1Qayrjb1XWF72+Wzw+kFVeO4NLgUz4Jm2c3Y/Nc3sc09oKYsupuMlTQnCla3TNeiIrkgiIgCIiAIiIAiIgCIiAIiIAus5d8KniWe7wRBDldIdr9zAe8+4LmaOmdWyMijbd8jmtA7cxNgrb4oq28AYdHQ07v9ona4OcPlaj4x/hvlb5eChnm1UI8v6FccVvJ8I0PM7i4Vh+AUhDaeGzXZNGvc35ot8we8+irxCbot48agkkYlJyYREVDIREQBERAEREAREQBERAEREBnoat9BIyWJ5a9hBDgdQQrdmZHzOoM7Q1tbTDbbr22+o62ncVTa3nB3EDuG6mOZt8lw2RvY6MnUeY3HivPmxuX4lyiuOVbPhmmniMDnMe0tc0kEEWIcDYgr4Vl82sBa/o8TptY6jLnttmIGR/qND4jxVaKmLJrin/1mZx0toIiKhgIiIAiIgCIiAIiIAiJugLI5OYKJJJa+XSOlBDSds5aS53o37y5Di/GzxBVTTk9UuIYO6MaNHs1PiVYvEDvxSwOGmHVlqg0O7Dd4zyewWaqhXlwrXN5H7L2LT/DFR+WERF6iIREQBFKICEREAREQBERAEREAREQBERAWzywr28QUdThVQb2aSy+/Ru7vEOsR5qr8SonYdLJDILPic5p8wbLY8HYucErKee/VDw1/1HaO9xv6Lqec+FCmqo6pg6tU0XI26RgAv6tyryx/LzNdnv8AJZ/ign3RXiIi9REboiIAiKUBCIiAIilAQVt+EaD8KVtLDa4fIy/1W9Z3uBWoXd8mqXp8QDyP5qKR394gNHucVPNLTBv0N41ckennXiHT1cUAPVp4xp2Z3m59waq7XTcWVH4QxWcu1Hwjo/DKxwZb3LveLq/DeF5mwPwaOQljX3a1jRYki2vkoQn04xiottopKOptt0inEVkfjnhX/IW+xn8FxfEtfDiU7paWmEERDAI9LAgWJ07yrRySk6cWv2JyiktmmatEvdFUwERN0A3REQBEsiHQmyLpeCuEJOKJDr0cEdukkI0A3yt73WHoszkoLU2dUW3SOaQ6K0qrHsJ4V+JpaEVUrNHSOIc3MN+u69/QWXnbzIpqnq1OCwFh+jlLreRbr7Qo9aT3UHRvpxXLVlaqQM2gFz5aqyMW4QpOIYH1mDvsWXL6dxNxpcgXJLT3DUHsXKcF41Hw/VMnmhMjWh4IABcCRbM0HS4/eVqOVSi9KdrsZcKaTez7miIy6FQVueL8XZjlVLURQ9Gx9rCwB0FsxtpcrTKsW2k2qZlpJ7DZb3HOKqjHIoYJywshy5bMAdcNy3Lt9lolYPCnBEQh+H4rJ0VPa7Y7ljnDsJO9j2AalTyShFKUluuPJuKbtLgr4C6KzJeYFDhvUosHjLB86QNaT6WJ9pSHjLDccPR12FMiDtOljsbeJLQ0j3rHWnzodHenH/ZFZouw434NGBtZVUswlpJrZXXBc0nUAntHj7Vx6rCamrXBiUXF0ERFs4EsisGsp2jh6B+RufpyM2UZrZ36X3U5z01ty6NRjd+hX2ylQioYCs/kXH8dVu+jGwe13+irAq0uRh+MrB+ZH9pXn+0/42Vw/rRwDpOmrC76VQT7ZLrv+bOA1OJ1jHwUssjREwZmMLhmudFXkQy1QHdMPvqzeaHFtVgdUyKmnyMMTXWyNd1iTrcjwCxPUpw0813NRrS9XFlf/ifXf1Cf9mV4H4e+jmbDUROY7My7XDK6ziN/MFb/APlGxH+uH9kz+C01RicmLVLJ6h+aRz47usG6NIA0GmwCqnk31VXoY/BtVm95pYRDgtY2KmiEbDCx2UEkZi54J1J7guPXf86x/t7P7CP771wKYG3jT9BkSUmdtxBgkFLhFBVMiDZpnWe+5uR1uy9uwLYcv+E4OIaCpdIxolEga2Uk9RgDS42Bttm3Tin8hYZ9Y/8Ams/BNQabA8Uc02N5B+sxrf3rzOUnj53v+yqS1cdjVYvjWG0kUtLS4d0jg0sbUyG7i/Yv77bkbeS5vCcJM5ZLNFKKbM1r5WtNmg3JdsbgAH7FqgusxSOXCcPhjFZG+Gqu8xNDswfcOBNxpoG6G250O69GnQkk935slep+xLMSocLnqQym6eGRhEZcTmaXjXtGg2tvpuF5WUFPXUzBAJHVz5P5pou0MJsOzYWvvcZtSucXswerfQzRyRSZHtOj7EhpItewvffuK04UrTdnFK3VGCpp3UriyRjmuG4cC0+wq0OLpzwnhVHRw9WSqaTI4aEjK10mviXgeQXF8aULqCpzSVMc8kobI5zL2zkDN2W+UHaDa3Zsus5ut+F0+GVLNY3RuF+y7msc32i/sUcj1ShfD/kpFUpVyVkiIvWQM1PVPpg8RyOaHjK7K4tzNvextuNFuOBqGPEq6mhmYHRvc4ObcgEBjj2eIC0S6Xlr+U6P67v+25Ty7RbXNM3DeSTIxbDY4MVfTNYBCKlkeS5tkLgCL3vsV2/E+A4dwjKaieDO2QNENK1xy5mjrueSdrkd48CuTxz8tv8A0tn32r3c6JzLXtbfRkTAPUkleZ3KUI291uVVJN1wzyUAg4txOmZBRtp4SWlzAdwzrOvbTW1tFn5tY26vq3UzTaGlytDRo3pMoLnW8L29F4OV1SKbEqYu0z52ermkD3rz8xKU0mI1YcPlSF4+q8BwPvW1FLMk+EtjNvpt+Xuc4m6lQvURMz6p8jGxukcWMuQ0uJYCdyB2LYcL4BJxJO2CLS+rnEdVjBu4/uHaVqVZHAL/AMG4VitVHpLpGD2gZRYj1kJ9Ao5pOENuXt+5uC1Pcy1tThHCZ6BtIayZmj3uILc/aLk2v4Aeq+qIYTxmehZTuoql18hBs1zu7Q2PkQD3FViTfUqY3mIhzTYtIIN7EEG4IWOhtdu/NmupvVKj3Y/g8mAzvp5h1ma3HyXMOzh4FdtW/wC7kH6QfvvU81D8OpsLq3D42WIh2lieq0/aT7VFaP8A45B+kH771hzcowb5s2opOVeCuURLr2HnCsfkfP0dXOz6cN/1XD+KrhdVywrvgOJUxJsJC+M/32kD/qyqWdXjfsUxOpI8GJwfBcRlj+hVPHp0pt7l23NnAqnEqtj4KWaRvRNGZkZc3MCdLhaDmlSHDcTle3TpOjmBt22Fz7WlYv5SMR/rX+Ez+CilOWica47m7iri/JrfxRrv+X1P7Fy1lZSSYc8xzRvjkblJa4FrxcXBsfBdL/KRiP8AW/8ACZ/Bc9i+KSYxK6eofmkflu6wbo0ADQeACtHqN1JKvQw9K4uyxuPsLfxdDS4lRt6X4oMkY3VzSCSdNzYkgjyXBYdw5VYk8RRUspcT2scxo8XE6AL6wHiWpwAk007mh27flRnxLTpfx3W8quZ1fO0tErGX+cyINf6E3spKOWC0xprszVwlu7TNjzOlbhtPQYYx4c+mZmksdnFtgPUlx8rLJwp+QcU+v+6NV1PM6pcXve57nEkucS5xJ7STuV7qTHJ6SCWlZJaGY3e3KDc6dtrjYLvRago3vdnNa1N+lGtXSYcKespTA2ne+ue8ZLOcWkDQDzsSbbdULnAstPO6mc17Dlcwgg9ocNiPFWlG0YTPViGDTYfK+GSJwfHmJAF+oN3eXatnguEGk6Ksq6ZzqTMQSDY6AEEd9zYa+Kx4ZxZUYe+aTPnfO0Mc55LjYC1/rWtrutZJicssQgdK4xA5gwm7M9yS630tTrus1NqtjtxTs+sZkilmkNM0thzHICSXZfG/au94IxeDH6R2EVzg0/0EhOxubNBOzgdu8GyrWykG2o/gUyY1KNXuuGIzp+50nEPA9XgbiDA6SPsljaXsI8QNWnwK09NhE9U4NjppnOPYInE/Yt5hHMGuwoBjagvaNhKOksO4E6+9bCfmpXSCzTCw97YdfeSsLrJVSfrZprG+7M8PAUeE0stTis5hcWno4mkOfm7Lj5xO1htfdaXlr+U6P67/ALjlpcUxWbFndJUTvkd3ucSAO4DYDwC+MNr5MLlZPC7LIwkh1gbEgjY+BK705uDUnbf7I5qipJpbI6fHPy2/9LZ95qz84fyi/wDs4vsXKT4nJPOalz7zF4kzWHywbg223CnGMVlxmQzVD88hDRmsG6DbQJHG1KL8Kg5ppry7PPTTupXskYbOY5rge0Oabg+0K1sQo4uZlMyeB7I66Ftnxk2zAdh8L6g9l7FVIs9HVvoXiSGV8b27Oa4td7Qu5cbk04umu/8AQhJK01aZ7MQ4eqcNcWzUkzSPzC5vo4aFZsI4Wq8XcGw0sh/Oc0sYB3lzrBb2k5o19OLOfHJ4viBd6kWWHEeZVfXNLRM2IH/hMDXfrakeizebil72drH5Z9cZ8MU3DUMMfwovrDrIxtiwNPvbbYdp7l6OWWLRM+EYfVOtDXNyhxOgksQPAXB9oC4iWQzEue4ucdSXEucT3kndfINlp4m4aZO35OKdStLY6DiLg6qwKRzXQPfHc5ZWML2Ob2HTY+BWbhbgqox2Rt4nxwggvke0saG9uW+5X3hHMGuwpoY2oztGwlaJCB3AnW3qseNceVuMNMclRkYd2xDowR3EjUjwus/nVp29zv5d3v7Hu5m45HiU0dPTEGCjaI2kHql3ziPAWAv4FbKt/wB3IP0g/feq5Wxfjcz6ZtGZPiGuzhmUfKuTe++5KPDSil2dhT3fqjXIiL0Ehe6zUdSaSSORu8bmuHm03WFCuNWqOlrc36UYnTUOIx6hzWtJ36sgDmX8jmHqqp2Vt8AyjinC6nDpD8ZCCGX3DT1oyPJwI/8AaqiohNO5zHizmFzSO0OBsR7l5/s7q4PlP6Fcu9S8mNECL0kQiIgCFEKABERAN0QIEAREQBSihASoUqEARSoQGakpzVyMjYLukc1gHbmcbD7V33NXCKbA2UkMEDGzFt3vbcEsa0N1F7XJub2vosHJ/BPwhVmoePi6UZrnYynRo9NT6BaXmBjX4crp5QbsaRGz6jNL+pufVeZtyypJ7JW/cskljflnOKVARekiEUqEBKhEQBERAEREACJspQG+4Hx48PVcU1/iyckg/wDzdufTf0XTc3uHxTysr4ReGptmI2Elrh3kRr5gqula/LrGI+I6WTCKw3OQiMn5RZ3A/SabEeHkvLmThJZF259i0GpJxfwVQEWz4jwWTAJ5KeUatOjrdVzTs4eYWsXojJSVrgk006ZKgqVC0cJUIiAIiIAiIEAUqEQEqFKICEREBK+oojM5rGglziAANy4mwA9q+CrN5XcNNp2uxWss2KEF0ebbQG8nl3d5UsuRQi2bhFyZtMYcOAMJbTNIFTVBwJB62Zw67vIAhoVPLe8acQu4kqXzG4YOrG3ujG3qdz5rRLODHpjb5e7O5JJulwgFKhFcmEREBKKEQEooUoAllCIAFKhSgIWajqnUMjJYnlr2ODg4GxDgVh2RcatUzq2LlHQ80KMAlsdbAPUO/ew+4qo8RoJMMkfDMwskYbFpHvHeD3rJg2Ky4LKyeB5a9nsI7WuHaCrZIpOaMA1bBXRjwLx/njPtH2+TfA/MX9C22Rev8lNItjjuBzYDIYqiMtPYbXY5v0mu2IWtXrUk1a4ItNOmSoKIunAEREBKgKVCAKVCICUREAUIu+4H5fPxW1TW3ipm9azuo97Rr2/Jb4+zvWMmSMFbZqMXLg8vLzgp3EL+mnBbSxm5cdM5HzWnu7yvbzM4wbiFqGjIbTQ2BLdGvc3QAW+YLad59Fn4846a5nwDDbMgYMjns6oc0aZGW2b3nt+2t1DHBzlrn8IpKSitMflhEReoiApUIgCKUQBFClAQpREAREQEKVClAQiIgCz0VW+ge2WGRzHs1DmmzgVgRcaTVM6nRbODcb0vFUYpMXiYHHQS2ysLu+41jd47LT8UcsJqG81E74RCdQ0G8oHkNHDxGvgq+XR8Nca1XDthFLmi7YpOsz07W+i8zwyg7xv4fBZTUlUl8nPyxmElr2lrhuCC1wPcQV8K3W8V4XxcAzEKcQynTORYX8JG6j1C81dyoZWt6TDq5j2nYPIc3yztv9i6vtCW000/oceJveLsqtSuoxHl5X0F70heB86JwePYNfctDU4XNSaSU8zPrQub9oVo5Iy4aZNxa5R5VG6ki3Z7l9MidJo1pPkCT7lq15OUfCLbUfDNXXfzdFO6/b0Tmt9psF02Fcqa2ssZeihb+c/O63g1t/eQsSzQjy0aWOT4Rwa2mB8P1GPOyU0Dnd7rWYPNx0CslnCGFcK2dX1QmkGuQu0v/Zt1PqV4MZ5qdC3ocMpmwsGge5jQbd7WDQet1LryltjV+r4KLGo7yfwjY4bwjRcFMFTiczJZRq2PdmbuYzd58SLLkuNOPpuIrxR3hpv+GDZ7gNi8j7Bp5rlq+vkxF5knlfI8/Ocbn/T0XmXYYN9U3b+iMyydoqkFKhF6CQRFKAhSoClAFClQgJREQBEUIAiJZAf/2Q=="/>
          <p:cNvSpPr>
            <a:spLocks noChangeAspect="1" noChangeArrowheads="1"/>
          </p:cNvSpPr>
          <p:nvPr/>
        </p:nvSpPr>
        <p:spPr bwMode="auto">
          <a:xfrm>
            <a:off x="409575" y="380470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13" name="Gruppo 19"/>
          <p:cNvGrpSpPr/>
          <p:nvPr/>
        </p:nvGrpSpPr>
        <p:grpSpPr>
          <a:xfrm>
            <a:off x="1254103" y="3596749"/>
            <a:ext cx="500063" cy="285752"/>
            <a:chOff x="1000100" y="1142984"/>
            <a:chExt cx="1633549" cy="2357454"/>
          </a:xfrm>
        </p:grpSpPr>
        <p:sp>
          <p:nvSpPr>
            <p:cNvPr id="14" name="Rettangolo 13"/>
            <p:cNvSpPr/>
            <p:nvPr/>
          </p:nvSpPr>
          <p:spPr>
            <a:xfrm>
              <a:off x="1000100" y="1142984"/>
              <a:ext cx="1357322" cy="235745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5" name="Rettangolo 14"/>
            <p:cNvSpPr/>
            <p:nvPr/>
          </p:nvSpPr>
          <p:spPr>
            <a:xfrm>
              <a:off x="2133583" y="1214422"/>
              <a:ext cx="500066" cy="100013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grpSp>
        <p:nvGrpSpPr>
          <p:cNvPr id="34" name="Gruppo 33"/>
          <p:cNvGrpSpPr>
            <a:grpSpLocks noChangeAspect="1"/>
          </p:cNvGrpSpPr>
          <p:nvPr/>
        </p:nvGrpSpPr>
        <p:grpSpPr>
          <a:xfrm>
            <a:off x="473397" y="1585119"/>
            <a:ext cx="4490717" cy="2880000"/>
            <a:chOff x="500034" y="1171623"/>
            <a:chExt cx="3751228" cy="2214579"/>
          </a:xfrm>
        </p:grpSpPr>
        <p:pic>
          <p:nvPicPr>
            <p:cNvPr id="16" name="Picture 3" descr="C:\Users\emilia cortesi\Downloads\Screen Shot 2017-10-28 at 11.22.31 AM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9434"/>
            <a:stretch>
              <a:fillRect/>
            </a:stretch>
          </p:blipFill>
          <p:spPr bwMode="auto">
            <a:xfrm>
              <a:off x="500034" y="1171623"/>
              <a:ext cx="3729444" cy="22145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7" name="TextBox 9"/>
            <p:cNvSpPr txBox="1"/>
            <p:nvPr/>
          </p:nvSpPr>
          <p:spPr>
            <a:xfrm>
              <a:off x="837537" y="1603537"/>
              <a:ext cx="963999" cy="3549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400" b="1" dirty="0">
                  <a:latin typeface="Calibri" panose="020F0502020204030204" pitchFamily="34" charset="0"/>
                  <a:ea typeface="Calibri" charset="0"/>
                  <a:cs typeface="Calibri" panose="020F0502020204030204" pitchFamily="34" charset="0"/>
                </a:rPr>
                <a:t>poly-Cu</a:t>
              </a:r>
            </a:p>
          </p:txBody>
        </p:sp>
        <p:sp>
          <p:nvSpPr>
            <p:cNvPr id="29" name="TextBox 11"/>
            <p:cNvSpPr txBox="1"/>
            <p:nvPr/>
          </p:nvSpPr>
          <p:spPr>
            <a:xfrm rot="19190946">
              <a:off x="2111518" y="2089405"/>
              <a:ext cx="2139744" cy="544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000" b="1" dirty="0">
                  <a:solidFill>
                    <a:srgbClr val="FF0000"/>
                  </a:solidFill>
                  <a:latin typeface="Calibri" panose="020F0502020204030204" pitchFamily="34" charset="0"/>
                  <a:ea typeface="Calibri" charset="0"/>
                  <a:cs typeface="Calibri" panose="020F0502020204030204" pitchFamily="34" charset="0"/>
                </a:rPr>
                <a:t>Representative of Laser treated Cu</a:t>
              </a:r>
            </a:p>
          </p:txBody>
        </p:sp>
      </p:grpSp>
      <p:sp>
        <p:nvSpPr>
          <p:cNvPr id="25" name="CasellaDiTesto 24"/>
          <p:cNvSpPr txBox="1"/>
          <p:nvPr/>
        </p:nvSpPr>
        <p:spPr>
          <a:xfrm>
            <a:off x="4938036" y="2281969"/>
            <a:ext cx="421484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Comparative study of TPD from flat poly-Cu and LASE-Cu unbaked samples using different gases</a:t>
            </a:r>
          </a:p>
          <a:p>
            <a:pPr algn="ctr"/>
            <a:r>
              <a:rPr lang="en-US" sz="20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</a:t>
            </a:r>
            <a:r>
              <a:rPr lang="en-US" sz="2000" b="1" dirty="0" err="1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Ar</a:t>
            </a:r>
            <a:r>
              <a:rPr lang="en-US" sz="20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CH</a:t>
            </a:r>
            <a:r>
              <a:rPr lang="en-US" sz="2000" b="1" baseline="-250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4</a:t>
            </a:r>
            <a:r>
              <a:rPr lang="en-US" sz="20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CO and H</a:t>
            </a:r>
            <a:r>
              <a:rPr lang="en-US" sz="2000" b="1" baseline="-250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</a:t>
            </a:r>
            <a:r>
              <a:rPr lang="en-US" sz="20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)</a:t>
            </a:r>
          </a:p>
        </p:txBody>
      </p:sp>
    </p:spTree>
    <p:extLst>
      <p:ext uri="{BB962C8B-B14F-4D97-AF65-F5344CB8AC3E}">
        <p14:creationId xmlns:p14="http://schemas.microsoft.com/office/powerpoint/2010/main" val="98346805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ttangolo 11"/>
          <p:cNvSpPr/>
          <p:nvPr/>
        </p:nvSpPr>
        <p:spPr>
          <a:xfrm>
            <a:off x="2571736" y="2344165"/>
            <a:ext cx="400052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1400" b="1" dirty="0">
                <a:latin typeface="Calibri" panose="020F0502020204030204" pitchFamily="34" charset="0"/>
                <a:cs typeface="Calibri" panose="020F0502020204030204" pitchFamily="34" charset="0"/>
              </a:rPr>
              <a:t>L. </a:t>
            </a:r>
            <a:r>
              <a:rPr lang="fr-FR" sz="1400" b="1" dirty="0" err="1">
                <a:latin typeface="Calibri" panose="020F0502020204030204" pitchFamily="34" charset="0"/>
                <a:cs typeface="Calibri" panose="020F0502020204030204" pitchFamily="34" charset="0"/>
              </a:rPr>
              <a:t>Spallino</a:t>
            </a:r>
            <a:r>
              <a:rPr lang="fr-FR" sz="1400" b="1" dirty="0">
                <a:latin typeface="Calibri" panose="020F0502020204030204" pitchFamily="34" charset="0"/>
                <a:cs typeface="Calibri" panose="020F0502020204030204" pitchFamily="34" charset="0"/>
              </a:rPr>
              <a:t>, M. </a:t>
            </a:r>
            <a:r>
              <a:rPr lang="fr-FR" sz="1400" b="1" dirty="0" err="1">
                <a:latin typeface="Calibri" panose="020F0502020204030204" pitchFamily="34" charset="0"/>
                <a:cs typeface="Calibri" panose="020F0502020204030204" pitchFamily="34" charset="0"/>
              </a:rPr>
              <a:t>Angelucci</a:t>
            </a:r>
            <a:r>
              <a:rPr lang="fr-FR" sz="1400" b="1" dirty="0">
                <a:latin typeface="Calibri" panose="020F0502020204030204" pitchFamily="34" charset="0"/>
                <a:cs typeface="Calibri" panose="020F0502020204030204" pitchFamily="34" charset="0"/>
              </a:rPr>
              <a:t>, R. </a:t>
            </a:r>
            <a:r>
              <a:rPr lang="fr-FR" sz="1400" b="1" dirty="0" err="1">
                <a:latin typeface="Calibri" panose="020F0502020204030204" pitchFamily="34" charset="0"/>
                <a:cs typeface="Calibri" panose="020F0502020204030204" pitchFamily="34" charset="0"/>
              </a:rPr>
              <a:t>Larciprete</a:t>
            </a:r>
            <a:r>
              <a:rPr lang="fr-FR" sz="1400" b="1" dirty="0">
                <a:latin typeface="Calibri" panose="020F0502020204030204" pitchFamily="34" charset="0"/>
                <a:cs typeface="Calibri" panose="020F0502020204030204" pitchFamily="34" charset="0"/>
              </a:rPr>
              <a:t>, R. </a:t>
            </a:r>
            <a:r>
              <a:rPr lang="fr-FR" sz="1400" b="1" dirty="0" err="1">
                <a:latin typeface="Calibri" panose="020F0502020204030204" pitchFamily="34" charset="0"/>
                <a:cs typeface="Calibri" panose="020F0502020204030204" pitchFamily="34" charset="0"/>
              </a:rPr>
              <a:t>Cimino</a:t>
            </a:r>
            <a:r>
              <a:rPr lang="fr-FR" sz="1400" b="1" dirty="0"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</a:p>
          <a:p>
            <a:pPr algn="ctr"/>
            <a:r>
              <a:rPr lang="fr-FR" sz="1400" b="1" dirty="0" err="1">
                <a:latin typeface="Calibri" panose="020F0502020204030204" pitchFamily="34" charset="0"/>
                <a:cs typeface="Calibri" panose="020F0502020204030204" pitchFamily="34" charset="0"/>
              </a:rPr>
              <a:t>Appl</a:t>
            </a:r>
            <a:r>
              <a:rPr lang="fr-FR" sz="1400" b="1" dirty="0">
                <a:latin typeface="Calibri" panose="020F0502020204030204" pitchFamily="34" charset="0"/>
                <a:cs typeface="Calibri" panose="020F0502020204030204" pitchFamily="34" charset="0"/>
              </a:rPr>
              <a:t>. Phys. </a:t>
            </a:r>
            <a:r>
              <a:rPr lang="fr-FR" sz="1400" b="1" dirty="0" err="1">
                <a:latin typeface="Calibri" panose="020F0502020204030204" pitchFamily="34" charset="0"/>
                <a:cs typeface="Calibri" panose="020F0502020204030204" pitchFamily="34" charset="0"/>
              </a:rPr>
              <a:t>Lett</a:t>
            </a:r>
            <a:r>
              <a:rPr lang="fr-FR" sz="1400" b="1" dirty="0">
                <a:latin typeface="Calibri" panose="020F0502020204030204" pitchFamily="34" charset="0"/>
                <a:cs typeface="Calibri" panose="020F0502020204030204" pitchFamily="34" charset="0"/>
              </a:rPr>
              <a:t>. 114, 153103 (2019)</a:t>
            </a:r>
            <a:endParaRPr lang="en-US" sz="14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" name="Rettangolo 9"/>
          <p:cNvSpPr/>
          <p:nvPr/>
        </p:nvSpPr>
        <p:spPr>
          <a:xfrm>
            <a:off x="4143372" y="928676"/>
            <a:ext cx="4320000" cy="1169551"/>
          </a:xfrm>
          <a:prstGeom prst="rect">
            <a:avLst/>
          </a:prstGeom>
          <a:ln w="28575">
            <a:solidFill>
              <a:srgbClr val="FF0000"/>
            </a:solidFill>
          </a:ln>
        </p:spPr>
        <p:txBody>
          <a:bodyPr>
            <a:spAutoFit/>
          </a:bodyPr>
          <a:lstStyle/>
          <a:p>
            <a:pPr algn="ctr"/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Single TPD peak at ~30 K corresponding to the desorption of a condensed thick </a:t>
            </a:r>
            <a:r>
              <a:rPr lang="en-US" sz="1400" dirty="0" err="1">
                <a:latin typeface="Calibri" panose="020F0502020204030204" pitchFamily="34" charset="0"/>
                <a:cs typeface="Calibri" panose="020F0502020204030204" pitchFamily="34" charset="0"/>
              </a:rPr>
              <a:t>Ar</a:t>
            </a: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 layer</a:t>
            </a:r>
          </a:p>
          <a:p>
            <a:pPr algn="ctr"/>
            <a:endParaRPr lang="en-US" sz="1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Desorption temperature determined by the weak </a:t>
            </a:r>
            <a:r>
              <a:rPr lang="en-US" sz="1400" dirty="0" err="1">
                <a:latin typeface="Calibri" panose="020F0502020204030204" pitchFamily="34" charset="0"/>
                <a:cs typeface="Calibri" panose="020F0502020204030204" pitchFamily="34" charset="0"/>
              </a:rPr>
              <a:t>Ar-Ar</a:t>
            </a: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 van </a:t>
            </a:r>
            <a:r>
              <a:rPr lang="en-US" sz="1400" dirty="0" err="1">
                <a:latin typeface="Calibri" panose="020F0502020204030204" pitchFamily="34" charset="0"/>
                <a:cs typeface="Calibri" panose="020F0502020204030204" pitchFamily="34" charset="0"/>
              </a:rPr>
              <a:t>der</a:t>
            </a: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 Waals interaction energies</a:t>
            </a:r>
          </a:p>
        </p:txBody>
      </p:sp>
      <p:sp>
        <p:nvSpPr>
          <p:cNvPr id="13" name="CasellaDiTesto 12"/>
          <p:cNvSpPr txBox="1"/>
          <p:nvPr/>
        </p:nvSpPr>
        <p:spPr>
          <a:xfrm>
            <a:off x="2500298" y="1630914"/>
            <a:ext cx="14823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Ar</a:t>
            </a:r>
            <a:r>
              <a:rPr lang="en-US" b="1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on poly-Cu</a:t>
            </a:r>
          </a:p>
        </p:txBody>
      </p:sp>
      <p:pic>
        <p:nvPicPr>
          <p:cNvPr id="17" name="Picture 2"/>
          <p:cNvPicPr>
            <a:picLocks noChangeAspect="1" noChangeArrowheads="1"/>
          </p:cNvPicPr>
          <p:nvPr/>
        </p:nvPicPr>
        <p:blipFill>
          <a:blip r:embed="rId2"/>
          <a:srcRect b="49404"/>
          <a:stretch>
            <a:fillRect/>
          </a:stretch>
        </p:blipFill>
        <p:spPr bwMode="auto">
          <a:xfrm>
            <a:off x="142841" y="800690"/>
            <a:ext cx="2292858" cy="2651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18" name="Connettore 2 17"/>
          <p:cNvCxnSpPr>
            <a:stCxn id="10" idx="1"/>
          </p:cNvCxnSpPr>
          <p:nvPr/>
        </p:nvCxnSpPr>
        <p:spPr>
          <a:xfrm rot="10800000">
            <a:off x="2811372" y="1513452"/>
            <a:ext cx="1332000" cy="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olo 10">
            <a:extLst>
              <a:ext uri="{FF2B5EF4-FFF2-40B4-BE49-F238E27FC236}">
                <a16:creationId xmlns:a16="http://schemas.microsoft.com/office/drawing/2014/main" id="{6EDFA9D5-1C74-5D49-AF97-1D426C2CBB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77372" y="208676"/>
            <a:ext cx="5537200" cy="720000"/>
          </a:xfrm>
        </p:spPr>
        <p:txBody>
          <a:bodyPr>
            <a:noAutofit/>
          </a:bodyPr>
          <a:lstStyle/>
          <a:p>
            <a:pPr algn="l"/>
            <a:r>
              <a:rPr lang="en-US" sz="2400" cap="none" dirty="0">
                <a:solidFill>
                  <a:srgbClr val="FF0000"/>
                </a:solidFill>
              </a:rPr>
              <a:t>TPD from unbaked lase-Cu for temperature induced vacuum transients study: </a:t>
            </a:r>
            <a:r>
              <a:rPr lang="en-US" sz="2400" cap="none" dirty="0" err="1">
                <a:solidFill>
                  <a:srgbClr val="FF0000"/>
                </a:solidFill>
              </a:rPr>
              <a:t>Ar</a:t>
            </a:r>
            <a:endParaRPr lang="en-US" sz="2400" cap="none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32810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/>
          <p:cNvPicPr>
            <a:picLocks noChangeAspect="1" noChangeArrowheads="1"/>
          </p:cNvPicPr>
          <p:nvPr/>
        </p:nvPicPr>
        <p:blipFill>
          <a:blip r:embed="rId2"/>
          <a:srcRect t="47907"/>
          <a:stretch>
            <a:fillRect/>
          </a:stretch>
        </p:blipFill>
        <p:spPr bwMode="auto">
          <a:xfrm>
            <a:off x="6738778" y="2143121"/>
            <a:ext cx="2292858" cy="27296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Rettangolo 11"/>
          <p:cNvSpPr/>
          <p:nvPr/>
        </p:nvSpPr>
        <p:spPr>
          <a:xfrm>
            <a:off x="2571736" y="2344165"/>
            <a:ext cx="400052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1400" b="1" dirty="0">
                <a:latin typeface="Calibri" panose="020F0502020204030204" pitchFamily="34" charset="0"/>
                <a:cs typeface="Calibri" panose="020F0502020204030204" pitchFamily="34" charset="0"/>
              </a:rPr>
              <a:t>L. </a:t>
            </a:r>
            <a:r>
              <a:rPr lang="fr-FR" sz="1400" b="1" dirty="0" err="1">
                <a:latin typeface="Calibri" panose="020F0502020204030204" pitchFamily="34" charset="0"/>
                <a:cs typeface="Calibri" panose="020F0502020204030204" pitchFamily="34" charset="0"/>
              </a:rPr>
              <a:t>Spallino</a:t>
            </a:r>
            <a:r>
              <a:rPr lang="fr-FR" sz="1400" b="1" dirty="0">
                <a:latin typeface="Calibri" panose="020F0502020204030204" pitchFamily="34" charset="0"/>
                <a:cs typeface="Calibri" panose="020F0502020204030204" pitchFamily="34" charset="0"/>
              </a:rPr>
              <a:t>, M. </a:t>
            </a:r>
            <a:r>
              <a:rPr lang="fr-FR" sz="1400" b="1" dirty="0" err="1">
                <a:latin typeface="Calibri" panose="020F0502020204030204" pitchFamily="34" charset="0"/>
                <a:cs typeface="Calibri" panose="020F0502020204030204" pitchFamily="34" charset="0"/>
              </a:rPr>
              <a:t>Angelucci</a:t>
            </a:r>
            <a:r>
              <a:rPr lang="fr-FR" sz="1400" b="1" dirty="0">
                <a:latin typeface="Calibri" panose="020F0502020204030204" pitchFamily="34" charset="0"/>
                <a:cs typeface="Calibri" panose="020F0502020204030204" pitchFamily="34" charset="0"/>
              </a:rPr>
              <a:t>, R. </a:t>
            </a:r>
            <a:r>
              <a:rPr lang="fr-FR" sz="1400" b="1" dirty="0" err="1">
                <a:latin typeface="Calibri" panose="020F0502020204030204" pitchFamily="34" charset="0"/>
                <a:cs typeface="Calibri" panose="020F0502020204030204" pitchFamily="34" charset="0"/>
              </a:rPr>
              <a:t>Larciprete</a:t>
            </a:r>
            <a:r>
              <a:rPr lang="fr-FR" sz="1400" b="1" dirty="0">
                <a:latin typeface="Calibri" panose="020F0502020204030204" pitchFamily="34" charset="0"/>
                <a:cs typeface="Calibri" panose="020F0502020204030204" pitchFamily="34" charset="0"/>
              </a:rPr>
              <a:t>, R. </a:t>
            </a:r>
            <a:r>
              <a:rPr lang="fr-FR" sz="1400" b="1" dirty="0" err="1">
                <a:latin typeface="Calibri" panose="020F0502020204030204" pitchFamily="34" charset="0"/>
                <a:cs typeface="Calibri" panose="020F0502020204030204" pitchFamily="34" charset="0"/>
              </a:rPr>
              <a:t>Cimino</a:t>
            </a:r>
            <a:r>
              <a:rPr lang="fr-FR" sz="1400" b="1" dirty="0"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</a:p>
          <a:p>
            <a:pPr algn="ctr"/>
            <a:r>
              <a:rPr lang="fr-FR" sz="1400" b="1" dirty="0" err="1">
                <a:latin typeface="Calibri" panose="020F0502020204030204" pitchFamily="34" charset="0"/>
                <a:cs typeface="Calibri" panose="020F0502020204030204" pitchFamily="34" charset="0"/>
              </a:rPr>
              <a:t>Appl</a:t>
            </a:r>
            <a:r>
              <a:rPr lang="fr-FR" sz="1400" b="1" dirty="0">
                <a:latin typeface="Calibri" panose="020F0502020204030204" pitchFamily="34" charset="0"/>
                <a:cs typeface="Calibri" panose="020F0502020204030204" pitchFamily="34" charset="0"/>
              </a:rPr>
              <a:t>. Phys. </a:t>
            </a:r>
            <a:r>
              <a:rPr lang="fr-FR" sz="1400" b="1" dirty="0" err="1">
                <a:latin typeface="Calibri" panose="020F0502020204030204" pitchFamily="34" charset="0"/>
                <a:cs typeface="Calibri" panose="020F0502020204030204" pitchFamily="34" charset="0"/>
              </a:rPr>
              <a:t>Lett</a:t>
            </a:r>
            <a:r>
              <a:rPr lang="fr-FR" sz="1400" b="1" dirty="0">
                <a:latin typeface="Calibri" panose="020F0502020204030204" pitchFamily="34" charset="0"/>
                <a:cs typeface="Calibri" panose="020F0502020204030204" pitchFamily="34" charset="0"/>
              </a:rPr>
              <a:t>. 114, 153103 (2019)</a:t>
            </a:r>
            <a:endParaRPr lang="en-US" sz="14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" name="Rettangolo 9"/>
          <p:cNvSpPr/>
          <p:nvPr/>
        </p:nvSpPr>
        <p:spPr>
          <a:xfrm>
            <a:off x="4143372" y="928676"/>
            <a:ext cx="4320000" cy="1169551"/>
          </a:xfrm>
          <a:prstGeom prst="rect">
            <a:avLst/>
          </a:prstGeom>
          <a:ln w="28575">
            <a:solidFill>
              <a:srgbClr val="FF0000"/>
            </a:solidFill>
          </a:ln>
        </p:spPr>
        <p:txBody>
          <a:bodyPr>
            <a:spAutoFit/>
          </a:bodyPr>
          <a:lstStyle/>
          <a:p>
            <a:pPr algn="ctr"/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Single TPD peak at ~30 K corresponding to the desorption of a condensed thick </a:t>
            </a:r>
            <a:r>
              <a:rPr lang="en-US" sz="1400" dirty="0" err="1">
                <a:latin typeface="Calibri" panose="020F0502020204030204" pitchFamily="34" charset="0"/>
                <a:cs typeface="Calibri" panose="020F0502020204030204" pitchFamily="34" charset="0"/>
              </a:rPr>
              <a:t>Ar</a:t>
            </a: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 layer</a:t>
            </a:r>
          </a:p>
          <a:p>
            <a:pPr algn="ctr"/>
            <a:endParaRPr lang="en-US" sz="1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Desorption temperature determined by the weak </a:t>
            </a:r>
            <a:r>
              <a:rPr lang="en-US" sz="1400" dirty="0" err="1">
                <a:latin typeface="Calibri" panose="020F0502020204030204" pitchFamily="34" charset="0"/>
                <a:cs typeface="Calibri" panose="020F0502020204030204" pitchFamily="34" charset="0"/>
              </a:rPr>
              <a:t>Ar-Ar</a:t>
            </a: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 van </a:t>
            </a:r>
            <a:r>
              <a:rPr lang="en-US" sz="1400" dirty="0" err="1">
                <a:latin typeface="Calibri" panose="020F0502020204030204" pitchFamily="34" charset="0"/>
                <a:cs typeface="Calibri" panose="020F0502020204030204" pitchFamily="34" charset="0"/>
              </a:rPr>
              <a:t>der</a:t>
            </a: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 Waals interaction energies</a:t>
            </a:r>
          </a:p>
        </p:txBody>
      </p:sp>
      <p:sp>
        <p:nvSpPr>
          <p:cNvPr id="11" name="Rettangolo 10"/>
          <p:cNvSpPr/>
          <p:nvPr/>
        </p:nvSpPr>
        <p:spPr>
          <a:xfrm>
            <a:off x="142844" y="3761912"/>
            <a:ext cx="5357850" cy="738664"/>
          </a:xfrm>
          <a:prstGeom prst="rect">
            <a:avLst/>
          </a:prstGeom>
          <a:ln w="28575"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TPD peak at ~30 K corresponding to the desorption of a condensed thick </a:t>
            </a:r>
            <a:r>
              <a:rPr lang="en-US" sz="1400" dirty="0" err="1">
                <a:latin typeface="Calibri" panose="020F0502020204030204" pitchFamily="34" charset="0"/>
                <a:cs typeface="Calibri" panose="020F0502020204030204" pitchFamily="34" charset="0"/>
              </a:rPr>
              <a:t>Ar</a:t>
            </a: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 layer together with a broad TPD profiles, whose peak temperatures and widths depend on the </a:t>
            </a:r>
            <a:r>
              <a:rPr lang="en-US" sz="1400" dirty="0" err="1">
                <a:latin typeface="Calibri" panose="020F0502020204030204" pitchFamily="34" charset="0"/>
                <a:cs typeface="Calibri" panose="020F0502020204030204" pitchFamily="34" charset="0"/>
              </a:rPr>
              <a:t>Ar</a:t>
            </a: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 dose</a:t>
            </a:r>
          </a:p>
        </p:txBody>
      </p:sp>
      <p:cxnSp>
        <p:nvCxnSpPr>
          <p:cNvPr id="15" name="Connettore 2 14"/>
          <p:cNvCxnSpPr>
            <a:stCxn id="11" idx="3"/>
          </p:cNvCxnSpPr>
          <p:nvPr/>
        </p:nvCxnSpPr>
        <p:spPr>
          <a:xfrm>
            <a:off x="5500694" y="4131244"/>
            <a:ext cx="1071570" cy="12142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CasellaDiTesto 12"/>
          <p:cNvSpPr txBox="1"/>
          <p:nvPr/>
        </p:nvSpPr>
        <p:spPr>
          <a:xfrm>
            <a:off x="2500298" y="1630914"/>
            <a:ext cx="14823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Ar</a:t>
            </a:r>
            <a:r>
              <a:rPr lang="en-US" b="1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on poly-Cu</a:t>
            </a:r>
          </a:p>
        </p:txBody>
      </p:sp>
      <p:sp>
        <p:nvSpPr>
          <p:cNvPr id="16" name="CasellaDiTesto 15"/>
          <p:cNvSpPr txBox="1"/>
          <p:nvPr/>
        </p:nvSpPr>
        <p:spPr>
          <a:xfrm>
            <a:off x="3714744" y="3345426"/>
            <a:ext cx="15283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Ar</a:t>
            </a:r>
            <a:r>
              <a:rPr lang="en-US" b="1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on LASE-Cu</a:t>
            </a:r>
          </a:p>
        </p:txBody>
      </p:sp>
      <p:pic>
        <p:nvPicPr>
          <p:cNvPr id="17" name="Picture 2"/>
          <p:cNvPicPr>
            <a:picLocks noChangeAspect="1" noChangeArrowheads="1"/>
          </p:cNvPicPr>
          <p:nvPr/>
        </p:nvPicPr>
        <p:blipFill>
          <a:blip r:embed="rId2"/>
          <a:srcRect b="49404"/>
          <a:stretch>
            <a:fillRect/>
          </a:stretch>
        </p:blipFill>
        <p:spPr bwMode="auto">
          <a:xfrm>
            <a:off x="142841" y="800690"/>
            <a:ext cx="2292858" cy="2651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18" name="Connettore 2 17"/>
          <p:cNvCxnSpPr>
            <a:stCxn id="10" idx="1"/>
          </p:cNvCxnSpPr>
          <p:nvPr/>
        </p:nvCxnSpPr>
        <p:spPr>
          <a:xfrm rot="10800000">
            <a:off x="2811372" y="1513452"/>
            <a:ext cx="1332000" cy="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itolo 10">
            <a:extLst>
              <a:ext uri="{FF2B5EF4-FFF2-40B4-BE49-F238E27FC236}">
                <a16:creationId xmlns:a16="http://schemas.microsoft.com/office/drawing/2014/main" id="{81BA9834-7285-3244-B3DB-F25EEEA1D0AF}"/>
              </a:ext>
            </a:extLst>
          </p:cNvPr>
          <p:cNvSpPr txBox="1">
            <a:spLocks/>
          </p:cNvSpPr>
          <p:nvPr/>
        </p:nvSpPr>
        <p:spPr>
          <a:xfrm>
            <a:off x="3477372" y="208676"/>
            <a:ext cx="5537200" cy="720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000" kern="1200" cap="all" baseline="0">
                <a:solidFill>
                  <a:schemeClr val="tx1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pPr algn="l"/>
            <a:r>
              <a:rPr lang="en-US" sz="2400" cap="none">
                <a:solidFill>
                  <a:srgbClr val="FF0000"/>
                </a:solidFill>
              </a:rPr>
              <a:t>TPD from unbaked lase-Cu for temperature induced vacuum transients study: Ar</a:t>
            </a:r>
            <a:endParaRPr lang="en-US" sz="2400" cap="none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647699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 l="178" t="839"/>
          <a:stretch>
            <a:fillRect/>
          </a:stretch>
        </p:blipFill>
        <p:spPr bwMode="auto">
          <a:xfrm>
            <a:off x="611077" y="946130"/>
            <a:ext cx="7921846" cy="23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3" name="Rettangolo 22"/>
          <p:cNvSpPr/>
          <p:nvPr/>
        </p:nvSpPr>
        <p:spPr>
          <a:xfrm>
            <a:off x="4357686" y="3857634"/>
            <a:ext cx="464347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TPD characteristics determined by the sponge-like structural features of LASE-Cu</a:t>
            </a:r>
          </a:p>
        </p:txBody>
      </p:sp>
      <p:grpSp>
        <p:nvGrpSpPr>
          <p:cNvPr id="27" name="Gruppo 26"/>
          <p:cNvGrpSpPr/>
          <p:nvPr/>
        </p:nvGrpSpPr>
        <p:grpSpPr>
          <a:xfrm>
            <a:off x="2285984" y="3429006"/>
            <a:ext cx="1920000" cy="1346443"/>
            <a:chOff x="2714612" y="2857502"/>
            <a:chExt cx="1920000" cy="1346443"/>
          </a:xfrm>
        </p:grpSpPr>
        <p:pic>
          <p:nvPicPr>
            <p:cNvPr id="1028" name="Picture 4" descr="C:\Users\Luisa\Desktop\LNF\Dati\2018\LASE-Cu_SEM_Microanalysis_Luisa\lase6.jpg"/>
            <p:cNvPicPr>
              <a:picLocks noChangeAspect="1" noChangeArrowheads="1"/>
            </p:cNvPicPr>
            <p:nvPr/>
          </p:nvPicPr>
          <p:blipFill>
            <a:blip r:embed="rId3" cstate="print"/>
            <a:srcRect b="6496"/>
            <a:stretch>
              <a:fillRect/>
            </a:stretch>
          </p:blipFill>
          <p:spPr bwMode="auto">
            <a:xfrm>
              <a:off x="2714612" y="2857502"/>
              <a:ext cx="1920000" cy="1346443"/>
            </a:xfrm>
            <a:prstGeom prst="rect">
              <a:avLst/>
            </a:prstGeom>
            <a:noFill/>
          </p:spPr>
        </p:pic>
        <p:cxnSp>
          <p:nvCxnSpPr>
            <p:cNvPr id="25" name="Connettore 1 24"/>
            <p:cNvCxnSpPr/>
            <p:nvPr/>
          </p:nvCxnSpPr>
          <p:spPr>
            <a:xfrm>
              <a:off x="4007618" y="4141798"/>
              <a:ext cx="500066" cy="1588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CasellaDiTesto 25"/>
            <p:cNvSpPr txBox="1"/>
            <p:nvPr/>
          </p:nvSpPr>
          <p:spPr>
            <a:xfrm>
              <a:off x="3943302" y="3784608"/>
              <a:ext cx="66877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5 mm</a:t>
              </a:r>
            </a:p>
          </p:txBody>
        </p:sp>
      </p:grpSp>
      <p:cxnSp>
        <p:nvCxnSpPr>
          <p:cNvPr id="29" name="Connettore 2 28"/>
          <p:cNvCxnSpPr/>
          <p:nvPr/>
        </p:nvCxnSpPr>
        <p:spPr>
          <a:xfrm>
            <a:off x="2214546" y="2428874"/>
            <a:ext cx="1071570" cy="857256"/>
          </a:xfrm>
          <a:prstGeom prst="straightConnector1">
            <a:avLst/>
          </a:prstGeom>
          <a:ln w="28575"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Connettore 2 30"/>
          <p:cNvCxnSpPr/>
          <p:nvPr/>
        </p:nvCxnSpPr>
        <p:spPr>
          <a:xfrm rot="10800000" flipV="1">
            <a:off x="4000496" y="2428874"/>
            <a:ext cx="1071570" cy="857256"/>
          </a:xfrm>
          <a:prstGeom prst="straightConnector1">
            <a:avLst/>
          </a:prstGeom>
          <a:ln w="285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Connettore 2 32"/>
          <p:cNvCxnSpPr/>
          <p:nvPr/>
        </p:nvCxnSpPr>
        <p:spPr>
          <a:xfrm rot="10800000" flipV="1">
            <a:off x="4429124" y="2643188"/>
            <a:ext cx="3357586" cy="1071570"/>
          </a:xfrm>
          <a:prstGeom prst="straightConnector1">
            <a:avLst/>
          </a:prstGeom>
          <a:ln w="28575">
            <a:solidFill>
              <a:schemeClr val="accent3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itolo 10">
            <a:extLst>
              <a:ext uri="{FF2B5EF4-FFF2-40B4-BE49-F238E27FC236}">
                <a16:creationId xmlns:a16="http://schemas.microsoft.com/office/drawing/2014/main" id="{560FF1FE-0A8B-E045-B3B3-8ACFAB028B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77372" y="208676"/>
            <a:ext cx="5537200" cy="720000"/>
          </a:xfrm>
        </p:spPr>
        <p:txBody>
          <a:bodyPr>
            <a:noAutofit/>
          </a:bodyPr>
          <a:lstStyle/>
          <a:p>
            <a:pPr algn="l"/>
            <a:r>
              <a:rPr lang="en-US" sz="2400" cap="none" dirty="0">
                <a:solidFill>
                  <a:srgbClr val="FF0000"/>
                </a:solidFill>
              </a:rPr>
              <a:t>TPD from unbaked lase-Cu for temperature induced vacuum transients study: </a:t>
            </a:r>
            <a:r>
              <a:rPr lang="en-US" sz="2400" cap="none" dirty="0" err="1">
                <a:solidFill>
                  <a:srgbClr val="FF0000"/>
                </a:solidFill>
              </a:rPr>
              <a:t>Ar</a:t>
            </a:r>
            <a:endParaRPr lang="en-US" sz="2400" cap="none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088169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 l="179" t="1058" r="323"/>
          <a:stretch>
            <a:fillRect/>
          </a:stretch>
        </p:blipFill>
        <p:spPr bwMode="auto">
          <a:xfrm>
            <a:off x="124378" y="1142990"/>
            <a:ext cx="8895245" cy="270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CasellaDiTesto 9"/>
          <p:cNvSpPr txBox="1"/>
          <p:nvPr/>
        </p:nvSpPr>
        <p:spPr>
          <a:xfrm>
            <a:off x="4500562" y="4078442"/>
            <a:ext cx="450059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Conceptually identical results have been obtained with CH</a:t>
            </a:r>
            <a:r>
              <a:rPr lang="en-US" sz="2400" b="1" baseline="-250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4</a:t>
            </a:r>
            <a:endParaRPr lang="en-US" sz="2400" b="1" dirty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" name="Rettangolo 10"/>
          <p:cNvSpPr/>
          <p:nvPr/>
        </p:nvSpPr>
        <p:spPr>
          <a:xfrm>
            <a:off x="142844" y="4340051"/>
            <a:ext cx="435771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dirty="0">
                <a:latin typeface="Calibri" panose="020F0502020204030204" pitchFamily="34" charset="0"/>
                <a:cs typeface="Calibri" panose="020F0502020204030204" pitchFamily="34" charset="0"/>
              </a:rPr>
              <a:t>L. </a:t>
            </a:r>
            <a:r>
              <a:rPr lang="en-US" sz="1200" b="1" dirty="0" err="1">
                <a:latin typeface="Calibri" panose="020F0502020204030204" pitchFamily="34" charset="0"/>
                <a:cs typeface="Calibri" panose="020F0502020204030204" pitchFamily="34" charset="0"/>
              </a:rPr>
              <a:t>Spallino</a:t>
            </a:r>
            <a:r>
              <a:rPr lang="en-US" sz="1200" b="1" dirty="0">
                <a:latin typeface="Calibri" panose="020F0502020204030204" pitchFamily="34" charset="0"/>
                <a:cs typeface="Calibri" panose="020F0502020204030204" pitchFamily="34" charset="0"/>
              </a:rPr>
              <a:t>, M. </a:t>
            </a:r>
            <a:r>
              <a:rPr lang="en-US" sz="1200" b="1" dirty="0" err="1">
                <a:latin typeface="Calibri" panose="020F0502020204030204" pitchFamily="34" charset="0"/>
                <a:cs typeface="Calibri" panose="020F0502020204030204" pitchFamily="34" charset="0"/>
              </a:rPr>
              <a:t>Angelucci</a:t>
            </a:r>
            <a:r>
              <a:rPr lang="en-US" sz="1200" b="1" dirty="0">
                <a:latin typeface="Calibri" panose="020F0502020204030204" pitchFamily="34" charset="0"/>
                <a:cs typeface="Calibri" panose="020F0502020204030204" pitchFamily="34" charset="0"/>
              </a:rPr>
              <a:t> and R. </a:t>
            </a:r>
            <a:r>
              <a:rPr lang="en-US" sz="1200" b="1" dirty="0" err="1">
                <a:latin typeface="Calibri" panose="020F0502020204030204" pitchFamily="34" charset="0"/>
                <a:cs typeface="Calibri" panose="020F0502020204030204" pitchFamily="34" charset="0"/>
              </a:rPr>
              <a:t>Cimino</a:t>
            </a:r>
            <a:r>
              <a:rPr lang="en-US" sz="1200" b="1" dirty="0">
                <a:latin typeface="Calibri" panose="020F0502020204030204" pitchFamily="34" charset="0"/>
                <a:cs typeface="Calibri" panose="020F0502020204030204" pitchFamily="34" charset="0"/>
              </a:rPr>
              <a:t>, to be published</a:t>
            </a:r>
          </a:p>
        </p:txBody>
      </p:sp>
      <p:sp>
        <p:nvSpPr>
          <p:cNvPr id="6" name="Titolo 10">
            <a:extLst>
              <a:ext uri="{FF2B5EF4-FFF2-40B4-BE49-F238E27FC236}">
                <a16:creationId xmlns:a16="http://schemas.microsoft.com/office/drawing/2014/main" id="{91BFEFA7-1297-8A4C-A333-16EF37F075BC}"/>
              </a:ext>
            </a:extLst>
          </p:cNvPr>
          <p:cNvSpPr txBox="1">
            <a:spLocks/>
          </p:cNvSpPr>
          <p:nvPr/>
        </p:nvSpPr>
        <p:spPr>
          <a:xfrm>
            <a:off x="3477372" y="208676"/>
            <a:ext cx="5537200" cy="720000"/>
          </a:xfrm>
          <a:prstGeom prst="rect">
            <a:avLst/>
          </a:prstGeom>
        </p:spPr>
        <p:txBody>
          <a:bodyPr>
            <a:noAutofit/>
          </a:bodyPr>
          <a:lstStyle>
            <a:lvl1pPr algn="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000" kern="1200" cap="all" baseline="0">
                <a:solidFill>
                  <a:schemeClr val="tx1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pPr algn="l"/>
            <a:r>
              <a:rPr lang="en-US" sz="2400" cap="none" dirty="0">
                <a:solidFill>
                  <a:srgbClr val="FF0000"/>
                </a:solidFill>
              </a:rPr>
              <a:t>TPD from unbaked lase-Cu for temperature induced vacuum transients study: CH</a:t>
            </a:r>
            <a:r>
              <a:rPr lang="en-US" sz="2400" cap="none" baseline="-25000" dirty="0">
                <a:solidFill>
                  <a:srgbClr val="FF0000"/>
                </a:solidFill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296971513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ttangolo 8"/>
          <p:cNvSpPr/>
          <p:nvPr/>
        </p:nvSpPr>
        <p:spPr>
          <a:xfrm>
            <a:off x="71405" y="4429138"/>
            <a:ext cx="4349987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dirty="0">
                <a:latin typeface="Calibri" panose="020F0502020204030204" pitchFamily="34" charset="0"/>
                <a:cs typeface="Calibri" panose="020F0502020204030204" pitchFamily="34" charset="0"/>
              </a:rPr>
              <a:t>L. </a:t>
            </a:r>
            <a:r>
              <a:rPr lang="en-US" sz="1200" b="1" dirty="0" err="1">
                <a:latin typeface="Calibri" panose="020F0502020204030204" pitchFamily="34" charset="0"/>
                <a:cs typeface="Calibri" panose="020F0502020204030204" pitchFamily="34" charset="0"/>
              </a:rPr>
              <a:t>Spallino</a:t>
            </a:r>
            <a:r>
              <a:rPr lang="en-US" sz="1200" b="1" dirty="0">
                <a:latin typeface="Calibri" panose="020F0502020204030204" pitchFamily="34" charset="0"/>
                <a:cs typeface="Calibri" panose="020F0502020204030204" pitchFamily="34" charset="0"/>
              </a:rPr>
              <a:t>, M. </a:t>
            </a:r>
            <a:r>
              <a:rPr lang="en-US" sz="1200" b="1" dirty="0" err="1">
                <a:latin typeface="Calibri" panose="020F0502020204030204" pitchFamily="34" charset="0"/>
                <a:cs typeface="Calibri" panose="020F0502020204030204" pitchFamily="34" charset="0"/>
              </a:rPr>
              <a:t>Angelucci</a:t>
            </a:r>
            <a:r>
              <a:rPr lang="en-US" sz="1200" b="1" dirty="0">
                <a:latin typeface="Calibri" panose="020F0502020204030204" pitchFamily="34" charset="0"/>
                <a:cs typeface="Calibri" panose="020F0502020204030204" pitchFamily="34" charset="0"/>
              </a:rPr>
              <a:t> and R. </a:t>
            </a:r>
            <a:r>
              <a:rPr lang="en-US" sz="1200" b="1" dirty="0" err="1">
                <a:latin typeface="Calibri" panose="020F0502020204030204" pitchFamily="34" charset="0"/>
                <a:cs typeface="Calibri" panose="020F0502020204030204" pitchFamily="34" charset="0"/>
              </a:rPr>
              <a:t>Cimino</a:t>
            </a:r>
            <a:r>
              <a:rPr lang="en-US" sz="1200" b="1" dirty="0">
                <a:latin typeface="Calibri" panose="020F0502020204030204" pitchFamily="34" charset="0"/>
                <a:cs typeface="Calibri" panose="020F0502020204030204" pitchFamily="34" charset="0"/>
              </a:rPr>
              <a:t>, to be published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 l="358" t="1184" b="1184"/>
          <a:stretch>
            <a:fillRect/>
          </a:stretch>
        </p:blipFill>
        <p:spPr bwMode="auto">
          <a:xfrm>
            <a:off x="135429" y="1214428"/>
            <a:ext cx="8873142" cy="262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3" name="CasellaDiTesto 12"/>
          <p:cNvSpPr txBox="1"/>
          <p:nvPr/>
        </p:nvSpPr>
        <p:spPr>
          <a:xfrm>
            <a:off x="4500562" y="4078442"/>
            <a:ext cx="450059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Conceptually identical results have been obtained with CO</a:t>
            </a:r>
          </a:p>
        </p:txBody>
      </p:sp>
      <p:sp>
        <p:nvSpPr>
          <p:cNvPr id="6" name="Titolo 10">
            <a:extLst>
              <a:ext uri="{FF2B5EF4-FFF2-40B4-BE49-F238E27FC236}">
                <a16:creationId xmlns:a16="http://schemas.microsoft.com/office/drawing/2014/main" id="{04D92B96-7BA2-8E49-AD27-C9BC377CAF2D}"/>
              </a:ext>
            </a:extLst>
          </p:cNvPr>
          <p:cNvSpPr txBox="1">
            <a:spLocks/>
          </p:cNvSpPr>
          <p:nvPr/>
        </p:nvSpPr>
        <p:spPr>
          <a:xfrm>
            <a:off x="3477372" y="208676"/>
            <a:ext cx="5537200" cy="720000"/>
          </a:xfrm>
          <a:prstGeom prst="rect">
            <a:avLst/>
          </a:prstGeom>
        </p:spPr>
        <p:txBody>
          <a:bodyPr>
            <a:noAutofit/>
          </a:bodyPr>
          <a:lstStyle>
            <a:lvl1pPr algn="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000" kern="1200" cap="all" baseline="0">
                <a:solidFill>
                  <a:schemeClr val="tx1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pPr algn="l"/>
            <a:r>
              <a:rPr lang="en-US" sz="2400" cap="none" dirty="0">
                <a:solidFill>
                  <a:srgbClr val="FF0000"/>
                </a:solidFill>
              </a:rPr>
              <a:t>TPD from unbaked lase-Cu for temperature induced vacuum transients study: CO</a:t>
            </a:r>
          </a:p>
        </p:txBody>
      </p:sp>
    </p:spTree>
    <p:extLst>
      <p:ext uri="{BB962C8B-B14F-4D97-AF65-F5344CB8AC3E}">
        <p14:creationId xmlns:p14="http://schemas.microsoft.com/office/powerpoint/2010/main" val="98552268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ttangolo 11"/>
          <p:cNvSpPr/>
          <p:nvPr/>
        </p:nvSpPr>
        <p:spPr>
          <a:xfrm>
            <a:off x="5072066" y="4295015"/>
            <a:ext cx="392909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dirty="0">
                <a:latin typeface="Calibri" panose="020F0502020204030204" pitchFamily="34" charset="0"/>
                <a:cs typeface="Calibri" panose="020F0502020204030204" pitchFamily="34" charset="0"/>
              </a:rPr>
              <a:t>L. </a:t>
            </a:r>
            <a:r>
              <a:rPr lang="en-US" sz="1200" b="1" dirty="0" err="1">
                <a:latin typeface="Calibri" panose="020F0502020204030204" pitchFamily="34" charset="0"/>
                <a:cs typeface="Calibri" panose="020F0502020204030204" pitchFamily="34" charset="0"/>
              </a:rPr>
              <a:t>Spallino</a:t>
            </a:r>
            <a:r>
              <a:rPr lang="en-US" sz="1200" b="1" dirty="0">
                <a:latin typeface="Calibri" panose="020F0502020204030204" pitchFamily="34" charset="0"/>
                <a:cs typeface="Calibri" panose="020F0502020204030204" pitchFamily="34" charset="0"/>
              </a:rPr>
              <a:t>, M. </a:t>
            </a:r>
            <a:r>
              <a:rPr lang="en-US" sz="1200" b="1" dirty="0" err="1">
                <a:latin typeface="Calibri" panose="020F0502020204030204" pitchFamily="34" charset="0"/>
                <a:cs typeface="Calibri" panose="020F0502020204030204" pitchFamily="34" charset="0"/>
              </a:rPr>
              <a:t>Angelucci</a:t>
            </a:r>
            <a:r>
              <a:rPr lang="en-US" sz="1200" b="1" dirty="0">
                <a:latin typeface="Calibri" panose="020F0502020204030204" pitchFamily="34" charset="0"/>
                <a:cs typeface="Calibri" panose="020F0502020204030204" pitchFamily="34" charset="0"/>
              </a:rPr>
              <a:t> and R. </a:t>
            </a:r>
            <a:r>
              <a:rPr lang="en-US" sz="1200" b="1" dirty="0" err="1">
                <a:latin typeface="Calibri" panose="020F0502020204030204" pitchFamily="34" charset="0"/>
                <a:cs typeface="Calibri" panose="020F0502020204030204" pitchFamily="34" charset="0"/>
              </a:rPr>
              <a:t>Cimino</a:t>
            </a:r>
            <a:r>
              <a:rPr lang="en-US" sz="1200" b="1" dirty="0">
                <a:latin typeface="Calibri" panose="020F0502020204030204" pitchFamily="34" charset="0"/>
                <a:cs typeface="Calibri" panose="020F0502020204030204" pitchFamily="34" charset="0"/>
              </a:rPr>
              <a:t>, to be published</a:t>
            </a:r>
          </a:p>
        </p:txBody>
      </p:sp>
      <p:sp>
        <p:nvSpPr>
          <p:cNvPr id="18" name="Rettangolo 17"/>
          <p:cNvSpPr/>
          <p:nvPr/>
        </p:nvSpPr>
        <p:spPr>
          <a:xfrm>
            <a:off x="285720" y="1000114"/>
            <a:ext cx="384601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</a:rPr>
              <a:t>TPD of 100 L H</a:t>
            </a:r>
            <a:r>
              <a:rPr lang="en-US" b="1" baseline="-25000" dirty="0">
                <a:latin typeface="Calibri" panose="020F0502020204030204" pitchFamily="34" charset="0"/>
                <a:cs typeface="Calibri" panose="020F0502020204030204" pitchFamily="34" charset="0"/>
              </a:rPr>
              <a:t>2</a:t>
            </a:r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</a:rPr>
              <a:t> dosed on </a:t>
            </a:r>
            <a:r>
              <a:rPr lang="en-US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poly-Cu</a:t>
            </a:r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</a:rPr>
              <a:t> and </a:t>
            </a:r>
            <a:r>
              <a:rPr lang="en-US" b="1" dirty="0">
                <a:solidFill>
                  <a:srgbClr val="FFC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LASE-Cu</a:t>
            </a:r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</a:rPr>
              <a:t> samples held at </a:t>
            </a:r>
            <a:r>
              <a:rPr lang="en-US" b="1" u="sng" dirty="0">
                <a:latin typeface="Calibri" panose="020F0502020204030204" pitchFamily="34" charset="0"/>
                <a:cs typeface="Calibri" panose="020F0502020204030204" pitchFamily="34" charset="0"/>
              </a:rPr>
              <a:t>T~15-18 K</a:t>
            </a:r>
          </a:p>
        </p:txBody>
      </p:sp>
      <p:sp>
        <p:nvSpPr>
          <p:cNvPr id="19" name="Rettangolo 18"/>
          <p:cNvSpPr/>
          <p:nvPr/>
        </p:nvSpPr>
        <p:spPr>
          <a:xfrm>
            <a:off x="228041" y="2071684"/>
            <a:ext cx="4182772" cy="2400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20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No TPD signal should be observed by considering the H</a:t>
            </a:r>
            <a:r>
              <a:rPr lang="en-US" sz="2000" b="1" baseline="-250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</a:t>
            </a:r>
            <a:r>
              <a:rPr lang="en-US" sz="20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vapor suture pressure curve!!!</a:t>
            </a:r>
          </a:p>
          <a:p>
            <a:pPr algn="ctr"/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The wide distribution of high energy adsorption sites within the inner pore is responsible for the H</a:t>
            </a:r>
            <a:r>
              <a:rPr lang="en-US" baseline="-25000" dirty="0">
                <a:latin typeface="Calibri" panose="020F0502020204030204" pitchFamily="34" charset="0"/>
                <a:cs typeface="Calibri" panose="020F0502020204030204" pitchFamily="34" charset="0"/>
              </a:rPr>
              <a:t>2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 TPD signal from LASE-Cu sample</a:t>
            </a: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969718" y="1071552"/>
            <a:ext cx="3960000" cy="3095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itolo 10">
            <a:extLst>
              <a:ext uri="{FF2B5EF4-FFF2-40B4-BE49-F238E27FC236}">
                <a16:creationId xmlns:a16="http://schemas.microsoft.com/office/drawing/2014/main" id="{E264AA21-DE35-BD43-A919-51F517B043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77372" y="208676"/>
            <a:ext cx="5537200" cy="720000"/>
          </a:xfrm>
        </p:spPr>
        <p:txBody>
          <a:bodyPr>
            <a:noAutofit/>
          </a:bodyPr>
          <a:lstStyle/>
          <a:p>
            <a:pPr algn="l"/>
            <a:r>
              <a:rPr lang="en-US" sz="2400" cap="none" dirty="0">
                <a:solidFill>
                  <a:srgbClr val="FF0000"/>
                </a:solidFill>
              </a:rPr>
              <a:t>TPD from unbaked lase-Cu for temperature induced vacuum transients study: H</a:t>
            </a:r>
            <a:r>
              <a:rPr lang="en-US" sz="2400" cap="none" baseline="-25000" dirty="0">
                <a:solidFill>
                  <a:srgbClr val="FF0000"/>
                </a:solidFill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106939165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2"/>
          <a:srcRect l="2268"/>
          <a:stretch>
            <a:fillRect/>
          </a:stretch>
        </p:blipFill>
        <p:spPr bwMode="auto">
          <a:xfrm>
            <a:off x="120764" y="1257766"/>
            <a:ext cx="5951434" cy="360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5" name="Rectangle 13"/>
          <p:cNvSpPr/>
          <p:nvPr/>
        </p:nvSpPr>
        <p:spPr>
          <a:xfrm>
            <a:off x="140847" y="972014"/>
            <a:ext cx="4716905" cy="276999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just"/>
            <a:r>
              <a:rPr lang="en-US" sz="1200" dirty="0">
                <a:latin typeface="Calibri" panose="020F0502020204030204" pitchFamily="34" charset="0"/>
                <a:ea typeface="Calibri" charset="0"/>
                <a:cs typeface="Calibri" panose="020F0502020204030204" pitchFamily="34" charset="0"/>
              </a:rPr>
              <a:t>Saturated </a:t>
            </a:r>
            <a:r>
              <a:rPr lang="en-US" sz="1200" dirty="0" err="1">
                <a:latin typeface="Calibri" panose="020F0502020204030204" pitchFamily="34" charset="0"/>
                <a:ea typeface="Calibri" charset="0"/>
                <a:cs typeface="Calibri" panose="020F0502020204030204" pitchFamily="34" charset="0"/>
              </a:rPr>
              <a:t>vapour</a:t>
            </a:r>
            <a:r>
              <a:rPr lang="en-US" sz="1200" dirty="0">
                <a:latin typeface="Calibri" panose="020F0502020204030204" pitchFamily="34" charset="0"/>
                <a:ea typeface="Calibri" charset="0"/>
                <a:cs typeface="Calibri" panose="020F0502020204030204" pitchFamily="34" charset="0"/>
              </a:rPr>
              <a:t> pressure from </a:t>
            </a:r>
            <a:r>
              <a:rPr lang="en-US" sz="1200" dirty="0" err="1">
                <a:latin typeface="Calibri" panose="020F0502020204030204" pitchFamily="34" charset="0"/>
                <a:ea typeface="Calibri" charset="0"/>
                <a:cs typeface="Calibri" panose="020F0502020204030204" pitchFamily="34" charset="0"/>
              </a:rPr>
              <a:t>Honig</a:t>
            </a:r>
            <a:r>
              <a:rPr lang="en-US" sz="1200" dirty="0">
                <a:latin typeface="Calibri" panose="020F0502020204030204" pitchFamily="34" charset="0"/>
                <a:ea typeface="Calibri" charset="0"/>
                <a:cs typeface="Calibri" panose="020F0502020204030204" pitchFamily="34" charset="0"/>
              </a:rPr>
              <a:t> and Hook (1960) </a:t>
            </a:r>
            <a:endParaRPr lang="en-GB" sz="1200" dirty="0">
              <a:latin typeface="Calibri" panose="020F0502020204030204" pitchFamily="34" charset="0"/>
              <a:ea typeface="Calibri" charset="0"/>
              <a:cs typeface="Calibri" panose="020F0502020204030204" pitchFamily="34" charset="0"/>
            </a:endParaRPr>
          </a:p>
        </p:txBody>
      </p:sp>
      <p:sp>
        <p:nvSpPr>
          <p:cNvPr id="16" name="Rettangolo 15"/>
          <p:cNvSpPr/>
          <p:nvPr/>
        </p:nvSpPr>
        <p:spPr>
          <a:xfrm>
            <a:off x="5952067" y="2115802"/>
            <a:ext cx="3258618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b="1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Further studies and </a:t>
            </a:r>
            <a:r>
              <a:rPr lang="en-US" sz="2000" b="1" u="sng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electron</a:t>
            </a:r>
            <a:r>
              <a:rPr lang="en-US" sz="2000" b="1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/</a:t>
            </a:r>
            <a:r>
              <a:rPr lang="en-US" sz="2000" b="1" u="sng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photon</a:t>
            </a:r>
            <a:r>
              <a:rPr lang="en-US" sz="2000" b="1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stimulated desorption are necessary to  validate/optimize LASE-Cu at low T.</a:t>
            </a:r>
          </a:p>
        </p:txBody>
      </p:sp>
      <p:sp>
        <p:nvSpPr>
          <p:cNvPr id="17" name="Rettangolo 16"/>
          <p:cNvSpPr/>
          <p:nvPr/>
        </p:nvSpPr>
        <p:spPr>
          <a:xfrm>
            <a:off x="2709865" y="1919299"/>
            <a:ext cx="2219325" cy="2295525"/>
          </a:xfrm>
          <a:prstGeom prst="rect">
            <a:avLst/>
          </a:prstGeom>
          <a:solidFill>
            <a:schemeClr val="accent5">
              <a:lumMod val="75000"/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" name="Rettangolo 10"/>
          <p:cNvSpPr/>
          <p:nvPr/>
        </p:nvSpPr>
        <p:spPr>
          <a:xfrm>
            <a:off x="6715140" y="1181391"/>
            <a:ext cx="228601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dirty="0">
                <a:latin typeface="Calibri" panose="020F0502020204030204" pitchFamily="34" charset="0"/>
                <a:cs typeface="Calibri" panose="020F0502020204030204" pitchFamily="34" charset="0"/>
              </a:rPr>
              <a:t>L. </a:t>
            </a:r>
            <a:r>
              <a:rPr lang="en-US" sz="1200" b="1" dirty="0" err="1">
                <a:latin typeface="Calibri" panose="020F0502020204030204" pitchFamily="34" charset="0"/>
                <a:cs typeface="Calibri" panose="020F0502020204030204" pitchFamily="34" charset="0"/>
              </a:rPr>
              <a:t>Spallino</a:t>
            </a:r>
            <a:r>
              <a:rPr lang="en-US" sz="1200" b="1" dirty="0">
                <a:latin typeface="Calibri" panose="020F0502020204030204" pitchFamily="34" charset="0"/>
                <a:cs typeface="Calibri" panose="020F0502020204030204" pitchFamily="34" charset="0"/>
              </a:rPr>
              <a:t>, M. </a:t>
            </a:r>
            <a:r>
              <a:rPr lang="en-US" sz="1200" b="1" dirty="0" err="1">
                <a:latin typeface="Calibri" panose="020F0502020204030204" pitchFamily="34" charset="0"/>
                <a:cs typeface="Calibri" panose="020F0502020204030204" pitchFamily="34" charset="0"/>
              </a:rPr>
              <a:t>Angelucci</a:t>
            </a:r>
            <a:r>
              <a:rPr lang="en-US" sz="1200" b="1" dirty="0">
                <a:latin typeface="Calibri" panose="020F0502020204030204" pitchFamily="34" charset="0"/>
                <a:cs typeface="Calibri" panose="020F0502020204030204" pitchFamily="34" charset="0"/>
              </a:rPr>
              <a:t> and R. </a:t>
            </a:r>
            <a:r>
              <a:rPr lang="en-US" sz="1200" b="1" dirty="0" err="1">
                <a:latin typeface="Calibri" panose="020F0502020204030204" pitchFamily="34" charset="0"/>
                <a:cs typeface="Calibri" panose="020F0502020204030204" pitchFamily="34" charset="0"/>
              </a:rPr>
              <a:t>Cimino</a:t>
            </a:r>
            <a:r>
              <a:rPr lang="en-US" sz="1200" b="1" dirty="0">
                <a:latin typeface="Calibri" panose="020F0502020204030204" pitchFamily="34" charset="0"/>
                <a:cs typeface="Calibri" panose="020F0502020204030204" pitchFamily="34" charset="0"/>
              </a:rPr>
              <a:t>, to be published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356AB13-3DD3-B448-A6F3-93B026CACEB3}"/>
              </a:ext>
            </a:extLst>
          </p:cNvPr>
          <p:cNvSpPr txBox="1"/>
          <p:nvPr/>
        </p:nvSpPr>
        <p:spPr>
          <a:xfrm>
            <a:off x="6123543" y="3840727"/>
            <a:ext cx="303579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Low SEY </a:t>
            </a:r>
            <a:r>
              <a:rPr lang="en-GB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AND</a:t>
            </a: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 Low impedance </a:t>
            </a:r>
            <a:r>
              <a:rPr lang="en-GB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AND</a:t>
            </a: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 Vacuum compatibility, etc.  must be granted! </a:t>
            </a:r>
          </a:p>
        </p:txBody>
      </p:sp>
      <p:sp>
        <p:nvSpPr>
          <p:cNvPr id="9" name="Titolo 10">
            <a:extLst>
              <a:ext uri="{FF2B5EF4-FFF2-40B4-BE49-F238E27FC236}">
                <a16:creationId xmlns:a16="http://schemas.microsoft.com/office/drawing/2014/main" id="{189559AC-77D6-364F-8F78-C785424422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77372" y="208676"/>
            <a:ext cx="5537200" cy="720000"/>
          </a:xfrm>
        </p:spPr>
        <p:txBody>
          <a:bodyPr>
            <a:noAutofit/>
          </a:bodyPr>
          <a:lstStyle/>
          <a:p>
            <a:pPr algn="l"/>
            <a:r>
              <a:rPr lang="en-US" sz="2400" cap="none" dirty="0">
                <a:solidFill>
                  <a:srgbClr val="FF0000"/>
                </a:solidFill>
              </a:rPr>
              <a:t>TPD from unbaked lase-Cu for temperature induced vacuum transients study</a:t>
            </a:r>
            <a:endParaRPr lang="en-US" sz="2400" cap="none" baseline="-25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3077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16">
            <a:extLst>
              <a:ext uri="{FF2B5EF4-FFF2-40B4-BE49-F238E27FC236}">
                <a16:creationId xmlns:a16="http://schemas.microsoft.com/office/drawing/2014/main" id="{B086BFC3-41FF-2449-ACD8-2C2E0415F14C}"/>
              </a:ext>
            </a:extLst>
          </p:cNvPr>
          <p:cNvSpPr txBox="1"/>
          <p:nvPr/>
        </p:nvSpPr>
        <p:spPr>
          <a:xfrm>
            <a:off x="1584565" y="719836"/>
            <a:ext cx="7164743" cy="37899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en-GB" sz="2400" strike="sngStrike" dirty="0">
                <a:latin typeface="Calibri" panose="020F0502020204030204" pitchFamily="34" charset="0"/>
                <a:cs typeface="Calibri" panose="020F0502020204030204" pitchFamily="34" charset="0"/>
              </a:rPr>
              <a:t>Introduction</a:t>
            </a: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: </a:t>
            </a:r>
          </a:p>
          <a:p>
            <a:r>
              <a:rPr lang="en-GB" sz="800" dirty="0">
                <a:latin typeface="Calibri" panose="020F0502020204030204" pitchFamily="34" charset="0"/>
                <a:cs typeface="Calibri" panose="020F0502020204030204" pitchFamily="34" charset="0"/>
              </a:rPr>
              <a:t>	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E-cloud mitigation methods in a global scenario: compatibility with impedance, vacuum, etc.</a:t>
            </a:r>
          </a:p>
          <a:p>
            <a:pPr marL="285750" indent="-285750">
              <a:buFont typeface="Wingdings" pitchFamily="2" charset="2"/>
              <a:buChar char="Ø"/>
            </a:pPr>
            <a:endParaRPr lang="en-GB" sz="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 typeface="Wingdings" pitchFamily="2" charset="2"/>
              <a:buChar char="Ø"/>
            </a:pP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The seed of e</a:t>
            </a:r>
            <a:r>
              <a:rPr lang="en-GB" sz="2400" baseline="30000" dirty="0">
                <a:latin typeface="Calibri" panose="020F0502020204030204" pitchFamily="34" charset="0"/>
                <a:cs typeface="Calibri" panose="020F0502020204030204" pitchFamily="34" charset="0"/>
              </a:rPr>
              <a:t>-</a:t>
            </a: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cloud:  number of photoelectrons (PY) and their effect to the surface.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Ø"/>
            </a:pP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 How surface sensitive is  SEY?</a:t>
            </a:r>
          </a:p>
          <a:p>
            <a:pPr>
              <a:lnSpc>
                <a:spcPct val="150000"/>
              </a:lnSpc>
            </a:pP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	- </a:t>
            </a: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Role of Temperature, </a:t>
            </a:r>
            <a:r>
              <a:rPr lang="en-GB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overlayer</a:t>
            </a: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 thickness, etc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Ø"/>
            </a:pP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 Conclusions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A19AB98-EB57-5A49-89CC-0F9DB40CDF4D}"/>
              </a:ext>
            </a:extLst>
          </p:cNvPr>
          <p:cNvSpPr txBox="1"/>
          <p:nvPr/>
        </p:nvSpPr>
        <p:spPr>
          <a:xfrm>
            <a:off x="6316133" y="160866"/>
            <a:ext cx="129234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OUTLINE</a:t>
            </a:r>
          </a:p>
        </p:txBody>
      </p:sp>
    </p:spTree>
    <p:extLst>
      <p:ext uri="{BB962C8B-B14F-4D97-AF65-F5344CB8AC3E}">
        <p14:creationId xmlns:p14="http://schemas.microsoft.com/office/powerpoint/2010/main" val="106160715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16">
            <a:extLst>
              <a:ext uri="{FF2B5EF4-FFF2-40B4-BE49-F238E27FC236}">
                <a16:creationId xmlns:a16="http://schemas.microsoft.com/office/drawing/2014/main" id="{B086BFC3-41FF-2449-ACD8-2C2E0415F14C}"/>
              </a:ext>
            </a:extLst>
          </p:cNvPr>
          <p:cNvSpPr txBox="1"/>
          <p:nvPr/>
        </p:nvSpPr>
        <p:spPr>
          <a:xfrm>
            <a:off x="1584565" y="719836"/>
            <a:ext cx="7164743" cy="41592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en-GB" sz="2400" strike="sngStrike" dirty="0">
                <a:latin typeface="Calibri" panose="020F0502020204030204" pitchFamily="34" charset="0"/>
                <a:cs typeface="Calibri" panose="020F0502020204030204" pitchFamily="34" charset="0"/>
              </a:rPr>
              <a:t>Introduction</a:t>
            </a: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: </a:t>
            </a:r>
          </a:p>
          <a:p>
            <a:r>
              <a:rPr lang="en-GB" sz="800" dirty="0">
                <a:latin typeface="Calibri" panose="020F0502020204030204" pitchFamily="34" charset="0"/>
                <a:cs typeface="Calibri" panose="020F0502020204030204" pitchFamily="34" charset="0"/>
              </a:rPr>
              <a:t>	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E-cloud mitigation methods in a global scenario: compatibility with impedance, vacuum, etc.</a:t>
            </a:r>
          </a:p>
          <a:p>
            <a:pPr marL="285750" indent="-285750">
              <a:buFont typeface="Wingdings" pitchFamily="2" charset="2"/>
              <a:buChar char="Ø"/>
            </a:pPr>
            <a:endParaRPr lang="en-GB" sz="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 typeface="Wingdings" pitchFamily="2" charset="2"/>
              <a:buChar char="Ø"/>
            </a:pPr>
            <a:r>
              <a:rPr lang="en-GB" sz="24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seed of e</a:t>
            </a:r>
            <a:r>
              <a:rPr lang="en-GB" sz="2400" b="1" baseline="300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</a:t>
            </a:r>
            <a:r>
              <a:rPr lang="en-GB" sz="24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cloud (and of single bunch inst.):  number of photoelectrons (PY) and their effect to the surface.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Ø"/>
            </a:pP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 How surface sensitive is  SEY?</a:t>
            </a:r>
          </a:p>
          <a:p>
            <a:pPr>
              <a:lnSpc>
                <a:spcPct val="150000"/>
              </a:lnSpc>
            </a:pP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	- </a:t>
            </a: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Role of Temperature, </a:t>
            </a:r>
            <a:r>
              <a:rPr lang="en-GB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overlayer</a:t>
            </a: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 thickness, etc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Ø"/>
            </a:pP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 Conclusions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A19AB98-EB57-5A49-89CC-0F9DB40CDF4D}"/>
              </a:ext>
            </a:extLst>
          </p:cNvPr>
          <p:cNvSpPr txBox="1"/>
          <p:nvPr/>
        </p:nvSpPr>
        <p:spPr>
          <a:xfrm>
            <a:off x="6316133" y="160866"/>
            <a:ext cx="129234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OUTLINE</a:t>
            </a:r>
          </a:p>
        </p:txBody>
      </p:sp>
    </p:spTree>
    <p:extLst>
      <p:ext uri="{BB962C8B-B14F-4D97-AF65-F5344CB8AC3E}">
        <p14:creationId xmlns:p14="http://schemas.microsoft.com/office/powerpoint/2010/main" val="364204785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12974" y="1450492"/>
                <a:ext cx="4219193" cy="1633204"/>
              </a:xfrm>
              <a:prstGeom prst="rect">
                <a:avLst/>
              </a:prstGeom>
              <a:solidFill>
                <a:schemeClr val="tx1">
                  <a:lumMod val="75000"/>
                  <a:alpha val="40000"/>
                </a:schemeClr>
              </a:solidFill>
              <a:ln w="38100">
                <a:solidFill>
                  <a:schemeClr val="tx1">
                    <a:lumMod val="85000"/>
                  </a:schemeClr>
                </a:solidFill>
              </a:ln>
            </p:spPr>
            <p:txBody>
              <a:bodyPr wrap="square" rtlCol="0">
                <a:spAutoFit/>
              </a:bodyPr>
              <a:lstStyle/>
              <a:p>
                <a:pPr eaLnBrk="0" hangingPunct="0">
                  <a:defRPr/>
                </a:pPr>
                <a:r>
                  <a:rPr lang="en-GB" sz="1500" b="1" dirty="0">
                    <a:solidFill>
                      <a:srgbClr val="FFFF0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Experimental Parameters</a:t>
                </a:r>
              </a:p>
              <a:p>
                <a:pPr marL="160735" indent="-160735" eaLnBrk="0" hangingPunct="0">
                  <a:buFont typeface="Arial" panose="020B0604020202020204" pitchFamily="34" charset="0"/>
                  <a:buChar char="•"/>
                  <a:defRPr/>
                </a:pPr>
                <a:endParaRPr lang="en-GB" sz="1013" dirty="0">
                  <a:solidFill>
                    <a:srgbClr val="FFFF00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marL="160735" indent="-160735" eaLnBrk="0" hangingPunct="0">
                  <a:buFont typeface="Arial" panose="020B0604020202020204" pitchFamily="34" charset="0"/>
                  <a:buChar char="•"/>
                  <a:defRPr/>
                </a:pPr>
                <a:r>
                  <a:rPr lang="en-GB" sz="1500" b="1" u="sng" dirty="0">
                    <a:solidFill>
                      <a:srgbClr val="FFFF0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Phot. Energy range</a:t>
                </a:r>
                <a:r>
                  <a:rPr lang="en-GB" sz="1500" b="1" dirty="0">
                    <a:solidFill>
                      <a:srgbClr val="FFFF0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 35</a:t>
                </a:r>
                <a14:m>
                  <m:oMath xmlns:m="http://schemas.openxmlformats.org/officeDocument/2006/math">
                    <m:r>
                      <a:rPr lang="en-GB" sz="1500" b="1">
                        <a:solidFill>
                          <a:srgbClr val="FFFF00"/>
                        </a:solidFill>
                        <a:latin typeface="Cambria Math" panose="02040503050406030204" pitchFamily="18" charset="0"/>
                      </a:rPr>
                      <m:t>÷</m:t>
                    </m:r>
                  </m:oMath>
                </a14:m>
                <a:r>
                  <a:rPr lang="en-GB" sz="1500" b="1" dirty="0">
                    <a:solidFill>
                      <a:srgbClr val="FFFF0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1800 eV</a:t>
                </a:r>
              </a:p>
              <a:p>
                <a:pPr marL="160735" indent="-160735" eaLnBrk="0" hangingPunct="0">
                  <a:buFont typeface="Arial" panose="020B0604020202020204" pitchFamily="34" charset="0"/>
                  <a:buChar char="•"/>
                  <a:defRPr/>
                </a:pPr>
                <a:r>
                  <a:rPr lang="en-GB" sz="1500" b="1" u="sng" dirty="0">
                    <a:solidFill>
                      <a:srgbClr val="FFFF0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Beam height</a:t>
                </a:r>
                <a:r>
                  <a:rPr lang="en-GB" sz="1500" b="1" dirty="0">
                    <a:solidFill>
                      <a:srgbClr val="FFFF0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 h=0.3 mm</a:t>
                </a:r>
              </a:p>
              <a:p>
                <a:pPr marL="160735" indent="-160735" eaLnBrk="0" hangingPunct="0">
                  <a:buFont typeface="Arial" panose="020B0604020202020204" pitchFamily="34" charset="0"/>
                  <a:buChar char="•"/>
                  <a:defRPr/>
                </a:pPr>
                <a:r>
                  <a:rPr lang="en-GB" sz="1500" b="1" u="sng" dirty="0">
                    <a:solidFill>
                      <a:srgbClr val="FFFF0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Incident Beam measurement</a:t>
                </a:r>
              </a:p>
              <a:p>
                <a:pPr marL="160735" indent="-160735" eaLnBrk="0" hangingPunct="0">
                  <a:buFont typeface="Arial" panose="020B0604020202020204" pitchFamily="34" charset="0"/>
                  <a:buChar char="•"/>
                  <a:defRPr/>
                </a:pPr>
                <a:r>
                  <a:rPr lang="en-GB" sz="1500" b="1" u="sng" dirty="0" err="1">
                    <a:solidFill>
                      <a:srgbClr val="FFFF0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GaAsP</a:t>
                </a:r>
                <a:r>
                  <a:rPr lang="en-GB" sz="1500" b="1" u="sng" dirty="0">
                    <a:solidFill>
                      <a:srgbClr val="FFFF0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 Photodiodes </a:t>
                </a:r>
                <a:r>
                  <a:rPr lang="en-GB" sz="1500" b="1" dirty="0">
                    <a:solidFill>
                      <a:srgbClr val="FFFF0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(4x4mm) (0.1*4mm)</a:t>
                </a:r>
              </a:p>
              <a:p>
                <a:pPr marL="160735" indent="-160735" eaLnBrk="0" hangingPunct="0">
                  <a:buFont typeface="Arial" panose="020B0604020202020204" pitchFamily="34" charset="0"/>
                  <a:buChar char="•"/>
                  <a:defRPr/>
                </a:pPr>
                <a:r>
                  <a:rPr lang="en-GB" sz="1500" b="1" u="sng" dirty="0">
                    <a:solidFill>
                      <a:srgbClr val="FFFF0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Incident angle</a:t>
                </a:r>
                <a:r>
                  <a:rPr lang="en-GB" sz="1500" b="1" dirty="0">
                    <a:solidFill>
                      <a:srgbClr val="FFFF0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 0.25, 0.5, 1° </a:t>
                </a:r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974" y="1450492"/>
                <a:ext cx="4219193" cy="1633204"/>
              </a:xfrm>
              <a:prstGeom prst="rect">
                <a:avLst/>
              </a:prstGeom>
              <a:blipFill>
                <a:blip r:embed="rId2"/>
                <a:stretch>
                  <a:fillRect b="-1504"/>
                </a:stretch>
              </a:blipFill>
              <a:ln w="38100">
                <a:solidFill>
                  <a:schemeClr val="tx1">
                    <a:lumMod val="85000"/>
                  </a:schemeClr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4738" y="519937"/>
            <a:ext cx="6682256" cy="134349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59" y="3733663"/>
            <a:ext cx="4465222" cy="975758"/>
          </a:xfrm>
          <a:prstGeom prst="rect">
            <a:avLst/>
          </a:prstGeom>
        </p:spPr>
      </p:pic>
      <p:sp>
        <p:nvSpPr>
          <p:cNvPr id="9" name="Title 1"/>
          <p:cNvSpPr txBox="1">
            <a:spLocks/>
          </p:cNvSpPr>
          <p:nvPr/>
        </p:nvSpPr>
        <p:spPr>
          <a:xfrm>
            <a:off x="2546026" y="44304"/>
            <a:ext cx="5958311" cy="420875"/>
          </a:xfrm>
          <a:prstGeom prst="rect">
            <a:avLst/>
          </a:prstGeom>
          <a:solidFill>
            <a:schemeClr val="bg2"/>
          </a:solidFill>
        </p:spPr>
        <p:txBody>
          <a:bodyPr vert="horz" lIns="68580" tIns="34290" rIns="68580" bIns="34290" rtlCol="0" anchor="t">
            <a:noAutofit/>
          </a:bodyPr>
          <a:lstStyle>
            <a:lvl1pPr algn="l" defTabSz="457207" rtl="0" eaLnBrk="1" latinLnBrk="0" hangingPunct="1">
              <a:spcBef>
                <a:spcPct val="0"/>
              </a:spcBef>
              <a:buNone/>
              <a:defRPr sz="4200" b="0" i="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We can measure</a:t>
            </a:r>
            <a:r>
              <a:rPr lang="en-US" sz="20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PY 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and </a:t>
            </a:r>
            <a:r>
              <a:rPr lang="en-US" sz="20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 in operational conditions</a:t>
            </a:r>
          </a:p>
        </p:txBody>
      </p:sp>
      <p:sp>
        <p:nvSpPr>
          <p:cNvPr id="3" name="TextBox 2"/>
          <p:cNvSpPr txBox="1"/>
          <p:nvPr/>
        </p:nvSpPr>
        <p:spPr>
          <a:xfrm flipH="1">
            <a:off x="5606325" y="1906229"/>
            <a:ext cx="16021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The Beamline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728042" y="3206521"/>
            <a:ext cx="19238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The Reflectometer</a:t>
            </a:r>
          </a:p>
        </p:txBody>
      </p:sp>
      <p:sp>
        <p:nvSpPr>
          <p:cNvPr id="10" name="Rectangle 4"/>
          <p:cNvSpPr/>
          <p:nvPr/>
        </p:nvSpPr>
        <p:spPr>
          <a:xfrm>
            <a:off x="1954411" y="3485454"/>
            <a:ext cx="2727029" cy="24820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err="1">
                <a:solidFill>
                  <a:schemeClr val="tx1">
                    <a:lumMod val="95000"/>
                  </a:schemeClr>
                </a:solidFill>
                <a:latin typeface="Calibri" panose="020F0502020204030204" pitchFamily="34" charset="0"/>
                <a:ea typeface="Times New Roman" charset="0"/>
                <a:cs typeface="Calibri" panose="020F0502020204030204" pitchFamily="34" charset="0"/>
              </a:rPr>
              <a:t>A.A.Sokolov,et</a:t>
            </a:r>
            <a:r>
              <a:rPr lang="en-US" sz="1000" dirty="0">
                <a:solidFill>
                  <a:schemeClr val="tx1">
                    <a:lumMod val="95000"/>
                  </a:schemeClr>
                </a:solidFill>
                <a:latin typeface="Calibri" panose="020F0502020204030204" pitchFamily="34" charset="0"/>
                <a:ea typeface="Times New Roman" charset="0"/>
                <a:cs typeface="Calibri" panose="020F0502020204030204" pitchFamily="34" charset="0"/>
              </a:rPr>
              <a:t> </a:t>
            </a:r>
            <a:r>
              <a:rPr lang="en-US" sz="1000" dirty="0" err="1">
                <a:solidFill>
                  <a:schemeClr val="tx1">
                    <a:lumMod val="95000"/>
                  </a:schemeClr>
                </a:solidFill>
                <a:latin typeface="Calibri" panose="020F0502020204030204" pitchFamily="34" charset="0"/>
                <a:ea typeface="Times New Roman" charset="0"/>
                <a:cs typeface="Calibri" panose="020F0502020204030204" pitchFamily="34" charset="0"/>
              </a:rPr>
              <a:t>al,Proc.of</a:t>
            </a:r>
            <a:r>
              <a:rPr lang="en-US" sz="1000" dirty="0">
                <a:solidFill>
                  <a:schemeClr val="tx1">
                    <a:lumMod val="95000"/>
                  </a:schemeClr>
                </a:solidFill>
                <a:latin typeface="Calibri" panose="020F0502020204030204" pitchFamily="34" charset="0"/>
                <a:ea typeface="Times New Roman" charset="0"/>
                <a:cs typeface="Calibri" panose="020F0502020204030204" pitchFamily="34" charset="0"/>
              </a:rPr>
              <a:t> SPIE92060J-1-13(2014)</a:t>
            </a:r>
            <a:endParaRPr lang="en-GB" sz="1000" dirty="0">
              <a:solidFill>
                <a:schemeClr val="tx1">
                  <a:lumMod val="9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532881" y="2204442"/>
            <a:ext cx="451332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Calibri" panose="020F0502020204030204" pitchFamily="34" charset="0"/>
                <a:cs typeface="Calibri" panose="020F0502020204030204" pitchFamily="34" charset="0"/>
              </a:rPr>
              <a:t>A. </a:t>
            </a:r>
            <a:r>
              <a:rPr lang="en-US" sz="1000" dirty="0" err="1">
                <a:latin typeface="Calibri" panose="020F0502020204030204" pitchFamily="34" charset="0"/>
                <a:cs typeface="Calibri" panose="020F0502020204030204" pitchFamily="34" charset="0"/>
              </a:rPr>
              <a:t>Sokolov</a:t>
            </a:r>
            <a:r>
              <a:rPr lang="en-US" sz="1000" dirty="0">
                <a:latin typeface="Calibri" panose="020F0502020204030204" pitchFamily="34" charset="0"/>
                <a:cs typeface="Calibri" panose="020F0502020204030204" pitchFamily="34" charset="0"/>
              </a:rPr>
              <a:t>,  et al., Journal of Synchrotron Radiation 25, 100 (2018).</a:t>
            </a:r>
          </a:p>
          <a:p>
            <a:endParaRPr lang="en-GB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CE5780B3-EA47-B149-80C9-C562743594B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70923" y="2722470"/>
            <a:ext cx="4037238" cy="21991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381798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extBox 22"/>
          <p:cNvSpPr txBox="1"/>
          <p:nvPr/>
        </p:nvSpPr>
        <p:spPr>
          <a:xfrm rot="5400000">
            <a:off x="1833220" y="4241774"/>
            <a:ext cx="461665" cy="1075673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r>
              <a:rPr lang="it-IT" dirty="0">
                <a:latin typeface="Calibri" panose="020F0502020204030204" pitchFamily="34" charset="0"/>
                <a:cs typeface="Calibri" panose="020F0502020204030204" pitchFamily="34" charset="0"/>
              </a:rPr>
              <a:t>Cu LHC</a:t>
            </a:r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 rot="5400000">
            <a:off x="4155646" y="3381206"/>
            <a:ext cx="461665" cy="2724602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r>
              <a:rPr lang="it-IT" dirty="0">
                <a:latin typeface="Calibri" panose="020F0502020204030204" pitchFamily="34" charset="0"/>
                <a:cs typeface="Calibri" panose="020F0502020204030204" pitchFamily="34" charset="0"/>
              </a:rPr>
              <a:t>LHC </a:t>
            </a:r>
            <a:r>
              <a:rPr lang="it-IT" dirty="0" err="1">
                <a:latin typeface="Calibri" panose="020F0502020204030204" pitchFamily="34" charset="0"/>
                <a:cs typeface="Calibri" panose="020F0502020204030204" pitchFamily="34" charset="0"/>
              </a:rPr>
              <a:t>Saw</a:t>
            </a:r>
            <a:r>
              <a:rPr lang="it-IT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dirty="0" err="1">
                <a:latin typeface="Calibri" panose="020F0502020204030204" pitchFamily="34" charset="0"/>
                <a:cs typeface="Calibri" panose="020F0502020204030204" pitchFamily="34" charset="0"/>
              </a:rPr>
              <a:t>Tooth</a:t>
            </a:r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 rot="5400000">
            <a:off x="6618545" y="4024497"/>
            <a:ext cx="461665" cy="1438022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>
            <a:defPPr>
              <a:defRPr lang="en-US"/>
            </a:defPPr>
          </a:lstStyle>
          <a:p>
            <a:r>
              <a:rPr lang="it-IT" dirty="0">
                <a:latin typeface="Calibri" panose="020F0502020204030204" pitchFamily="34" charset="0"/>
                <a:cs typeface="Calibri" panose="020F0502020204030204" pitchFamily="34" charset="0"/>
              </a:rPr>
              <a:t>LASE  Cu</a:t>
            </a:r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5344729" y="52153"/>
            <a:ext cx="3976775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The </a:t>
            </a:r>
            <a:r>
              <a:rPr lang="en-US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sample studied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: </a:t>
            </a:r>
          </a:p>
          <a:p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Cu (different Roughness) </a:t>
            </a:r>
          </a:p>
          <a:p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LHC - Saw Tooth</a:t>
            </a:r>
          </a:p>
          <a:p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LASE</a:t>
            </a:r>
          </a:p>
          <a:p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Cu+ amorphous Carbon Thin Film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5984528" y="1470561"/>
            <a:ext cx="2286000" cy="248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13" dirty="0">
                <a:latin typeface="Calibri" panose="020F0502020204030204" pitchFamily="34" charset="0"/>
                <a:cs typeface="Calibri" panose="020F0502020204030204" pitchFamily="34" charset="0"/>
              </a:rPr>
              <a:t>And: NEG, Stainless Steel, ...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5748779" y="1716481"/>
            <a:ext cx="2094923" cy="2819277"/>
            <a:chOff x="9239952" y="1354788"/>
            <a:chExt cx="2793230" cy="3759036"/>
          </a:xfrm>
        </p:grpSpPr>
        <p:pic>
          <p:nvPicPr>
            <p:cNvPr id="27" name="Picture 26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303487" y="1474230"/>
              <a:ext cx="2729695" cy="3639594"/>
            </a:xfrm>
            <a:prstGeom prst="rect">
              <a:avLst/>
            </a:prstGeom>
          </p:spPr>
        </p:pic>
        <p:pic>
          <p:nvPicPr>
            <p:cNvPr id="28" name="Picture 27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316604" y="1478246"/>
              <a:ext cx="1575541" cy="1267435"/>
            </a:xfrm>
            <a:prstGeom prst="rect">
              <a:avLst/>
            </a:prstGeom>
          </p:spPr>
        </p:pic>
        <p:pic>
          <p:nvPicPr>
            <p:cNvPr id="29" name="Picture 28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269854" y="3152441"/>
              <a:ext cx="1509653" cy="952643"/>
            </a:xfrm>
            <a:prstGeom prst="rect">
              <a:avLst/>
            </a:prstGeom>
          </p:spPr>
        </p:pic>
        <p:cxnSp>
          <p:nvCxnSpPr>
            <p:cNvPr id="30" name="Straight Connector 29"/>
            <p:cNvCxnSpPr/>
            <p:nvPr/>
          </p:nvCxnSpPr>
          <p:spPr>
            <a:xfrm>
              <a:off x="10854432" y="2757945"/>
              <a:ext cx="517256" cy="382232"/>
            </a:xfrm>
            <a:prstGeom prst="line">
              <a:avLst/>
            </a:prstGeom>
            <a:ln w="762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Rectangle 30"/>
            <p:cNvSpPr/>
            <p:nvPr/>
          </p:nvSpPr>
          <p:spPr>
            <a:xfrm>
              <a:off x="10187327" y="2441484"/>
              <a:ext cx="198573" cy="256571"/>
            </a:xfrm>
            <a:prstGeom prst="rect">
              <a:avLst/>
            </a:prstGeom>
            <a:noFill/>
            <a:ln w="762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9239952" y="1354788"/>
              <a:ext cx="1406796" cy="615553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GB" sz="2400" dirty="0">
                  <a:solidFill>
                    <a:srgbClr val="FF0000"/>
                  </a:solidFill>
                  <a:latin typeface="Calibri" panose="020F0502020204030204" pitchFamily="34" charset="0"/>
                  <a:ea typeface="Calibri" charset="0"/>
                  <a:cs typeface="Calibri" panose="020F0502020204030204" pitchFamily="34" charset="0"/>
                </a:rPr>
                <a:t>50 </a:t>
              </a:r>
              <a:r>
                <a:rPr lang="en-GB" sz="2400" dirty="0">
                  <a:solidFill>
                    <a:srgbClr val="FF0000"/>
                  </a:solidFill>
                  <a:latin typeface="Calibri" panose="020F0502020204030204" pitchFamily="34" charset="0"/>
                  <a:ea typeface="Symbol" charset="2"/>
                  <a:cs typeface="Calibri" panose="020F0502020204030204" pitchFamily="34" charset="0"/>
                </a:rPr>
                <a:t>m</a:t>
              </a:r>
              <a:r>
                <a:rPr lang="en-GB" sz="2400" dirty="0">
                  <a:solidFill>
                    <a:srgbClr val="FF0000"/>
                  </a:solidFill>
                  <a:latin typeface="Calibri" panose="020F0502020204030204" pitchFamily="34" charset="0"/>
                  <a:ea typeface="Calibri" charset="0"/>
                  <a:cs typeface="Calibri" panose="020F0502020204030204" pitchFamily="34" charset="0"/>
                </a:rPr>
                <a:t>m</a:t>
              </a:r>
            </a:p>
          </p:txBody>
        </p:sp>
        <p:cxnSp>
          <p:nvCxnSpPr>
            <p:cNvPr id="33" name="Straight Connector 32"/>
            <p:cNvCxnSpPr/>
            <p:nvPr/>
          </p:nvCxnSpPr>
          <p:spPr>
            <a:xfrm>
              <a:off x="10866068" y="1489215"/>
              <a:ext cx="972671" cy="1247359"/>
            </a:xfrm>
            <a:prstGeom prst="line">
              <a:avLst/>
            </a:prstGeom>
            <a:ln w="762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 flipH="1">
              <a:off x="9316171" y="2438752"/>
              <a:ext cx="818228" cy="698704"/>
            </a:xfrm>
            <a:prstGeom prst="line">
              <a:avLst/>
            </a:prstGeom>
            <a:ln w="762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Rectangle 34"/>
            <p:cNvSpPr/>
            <p:nvPr/>
          </p:nvSpPr>
          <p:spPr>
            <a:xfrm>
              <a:off x="11442027" y="2736574"/>
              <a:ext cx="397145" cy="415867"/>
            </a:xfrm>
            <a:prstGeom prst="rect">
              <a:avLst/>
            </a:prstGeom>
            <a:noFill/>
            <a:ln w="762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cxnSp>
          <p:nvCxnSpPr>
            <p:cNvPr id="36" name="Straight Connector 35"/>
            <p:cNvCxnSpPr/>
            <p:nvPr/>
          </p:nvCxnSpPr>
          <p:spPr>
            <a:xfrm>
              <a:off x="10405824" y="2438752"/>
              <a:ext cx="386523" cy="701372"/>
            </a:xfrm>
            <a:prstGeom prst="line">
              <a:avLst/>
            </a:prstGeom>
            <a:ln w="762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TextBox 36"/>
            <p:cNvSpPr txBox="1"/>
            <p:nvPr/>
          </p:nvSpPr>
          <p:spPr>
            <a:xfrm>
              <a:off x="10020806" y="3644951"/>
              <a:ext cx="964366" cy="492443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GB" dirty="0">
                  <a:solidFill>
                    <a:srgbClr val="FF0000"/>
                  </a:solidFill>
                  <a:latin typeface="Calibri" panose="020F0502020204030204" pitchFamily="34" charset="0"/>
                  <a:ea typeface="Calibri" charset="0"/>
                  <a:cs typeface="Calibri" panose="020F0502020204030204" pitchFamily="34" charset="0"/>
                </a:rPr>
                <a:t>5 </a:t>
              </a:r>
              <a:r>
                <a:rPr lang="en-GB" dirty="0">
                  <a:solidFill>
                    <a:srgbClr val="FF0000"/>
                  </a:solidFill>
                  <a:latin typeface="Calibri" panose="020F0502020204030204" pitchFamily="34" charset="0"/>
                  <a:ea typeface="Symbol" charset="2"/>
                  <a:cs typeface="Calibri" panose="020F0502020204030204" pitchFamily="34" charset="0"/>
                </a:rPr>
                <a:t>m</a:t>
              </a:r>
              <a:r>
                <a:rPr lang="en-GB" dirty="0">
                  <a:solidFill>
                    <a:srgbClr val="FF0000"/>
                  </a:solidFill>
                  <a:latin typeface="Calibri" panose="020F0502020204030204" pitchFamily="34" charset="0"/>
                  <a:ea typeface="Calibri" charset="0"/>
                  <a:cs typeface="Calibri" panose="020F0502020204030204" pitchFamily="34" charset="0"/>
                </a:rPr>
                <a:t>m</a:t>
              </a:r>
            </a:p>
          </p:txBody>
        </p:sp>
      </p:grpSp>
      <p:pic>
        <p:nvPicPr>
          <p:cNvPr id="40" name="Immagine 2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8969" y="422080"/>
            <a:ext cx="1982666" cy="1487000"/>
          </a:xfrm>
          <a:prstGeom prst="rect">
            <a:avLst/>
          </a:prstGeom>
        </p:spPr>
      </p:pic>
      <p:pic>
        <p:nvPicPr>
          <p:cNvPr id="42" name="Picture 41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87" t="42439" r="14149" b="30195"/>
          <a:stretch/>
        </p:blipFill>
        <p:spPr>
          <a:xfrm rot="5400000">
            <a:off x="628189" y="2979748"/>
            <a:ext cx="2535154" cy="649073"/>
          </a:xfrm>
          <a:prstGeom prst="rect">
            <a:avLst/>
          </a:prstGeom>
        </p:spPr>
      </p:pic>
      <p:pic>
        <p:nvPicPr>
          <p:cNvPr id="43" name="Immagine 5"/>
          <p:cNvPicPr/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470" r="17645"/>
          <a:stretch/>
        </p:blipFill>
        <p:spPr>
          <a:xfrm>
            <a:off x="2664951" y="2161796"/>
            <a:ext cx="2801984" cy="24100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856967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449726" y="94433"/>
            <a:ext cx="28391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Selected results: </a:t>
            </a:r>
            <a:r>
              <a:rPr lang="en-US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Photo Yield</a:t>
            </a:r>
            <a:endParaRPr lang="en-US" b="1" u="sng" dirty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50350" y="527537"/>
            <a:ext cx="3151047" cy="390586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4703726" y="4497169"/>
            <a:ext cx="36517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E. La Francesca et al: submitted to PR ST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8649" y="957739"/>
            <a:ext cx="4552469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Wingdings" charset="2"/>
              <a:buChar char="Ø"/>
            </a:pP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In all cases, PY is higher at higher photon energies.</a:t>
            </a:r>
          </a:p>
          <a:p>
            <a:pPr marL="171450" indent="-171450">
              <a:buFont typeface="Wingdings" charset="2"/>
              <a:buChar char="Ø"/>
            </a:pPr>
            <a:endParaRPr lang="en-US" sz="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171450" indent="-171450">
              <a:buFont typeface="Wingdings" charset="2"/>
              <a:buChar char="Ø"/>
            </a:pP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 The PY dependence on </a:t>
            </a:r>
            <a:r>
              <a:rPr lang="en-US" sz="1600" dirty="0">
                <a:latin typeface="Symbol" pitchFamily="2" charset="2"/>
                <a:ea typeface="Symbol" charset="2"/>
                <a:cs typeface="Calibri" panose="020F0502020204030204" pitchFamily="34" charset="0"/>
              </a:rPr>
              <a:t>q</a:t>
            </a:r>
            <a:r>
              <a:rPr lang="en-US" sz="1600" baseline="-25000" dirty="0">
                <a:latin typeface="Calibri" panose="020F0502020204030204" pitchFamily="34" charset="0"/>
                <a:cs typeface="Calibri" panose="020F0502020204030204" pitchFamily="34" charset="0"/>
              </a:rPr>
              <a:t>i</a:t>
            </a: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 is consistently dimmed and finally washed out when surface Ra is increasing. </a:t>
            </a:r>
          </a:p>
          <a:p>
            <a:pPr marL="171450" indent="-171450">
              <a:buFont typeface="Wingdings" charset="2"/>
              <a:buChar char="Ø"/>
            </a:pPr>
            <a:endParaRPr lang="en-US" sz="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171450" indent="-171450">
              <a:buFont typeface="Wingdings" charset="2"/>
              <a:buChar char="Ø"/>
            </a:pP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 In all cases, the Cu-L2-3 absorption edge at 930-950 eV is visible and cause an increase in the measured PY. </a:t>
            </a:r>
          </a:p>
          <a:p>
            <a:pPr marL="171450" indent="-171450">
              <a:buFont typeface="Wingdings" charset="2"/>
              <a:buChar char="Ø"/>
            </a:pPr>
            <a:endParaRPr lang="en-US" sz="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171450" indent="-171450">
              <a:buFont typeface="Wingdings" charset="2"/>
              <a:buChar char="Ø"/>
            </a:pP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In all spectra we measure a significant effect due to the C K-edge at 280 eV and O K-edge at 530 eV (</a:t>
            </a:r>
            <a:r>
              <a:rPr lang="en-US" sz="16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surf. Contaminants</a:t>
            </a: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) </a:t>
            </a:r>
          </a:p>
          <a:p>
            <a:pPr marL="171450" indent="-171450">
              <a:buFont typeface="Wingdings" charset="2"/>
              <a:buChar char="Ø"/>
            </a:pPr>
            <a:endParaRPr lang="en-US" sz="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171450" indent="-171450">
              <a:buFont typeface="Wingdings" charset="2"/>
              <a:buChar char="Ø"/>
            </a:pP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Roughness does influence the PY. The lower is Ra, the highest is the measured PY. </a:t>
            </a:r>
            <a:endParaRPr lang="en-GB" sz="16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0125659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magine 5">
            <a:extLst>
              <a:ext uri="{FF2B5EF4-FFF2-40B4-BE49-F238E27FC236}">
                <a16:creationId xmlns:a16="http://schemas.microsoft.com/office/drawing/2014/main" id="{E5FA58DF-C58F-9344-AF5C-89D5D4A61B4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48656" y="1602429"/>
            <a:ext cx="3792731" cy="2786221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7" name="CasellaDiTesto 6">
            <a:extLst>
              <a:ext uri="{FF2B5EF4-FFF2-40B4-BE49-F238E27FC236}">
                <a16:creationId xmlns:a16="http://schemas.microsoft.com/office/drawing/2014/main" id="{121A8A87-E227-8446-9E4E-F7A6008E97B0}"/>
              </a:ext>
            </a:extLst>
          </p:cNvPr>
          <p:cNvSpPr txBox="1"/>
          <p:nvPr/>
        </p:nvSpPr>
        <p:spPr>
          <a:xfrm>
            <a:off x="2324027" y="2266015"/>
            <a:ext cx="276785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700" dirty="0">
                <a:latin typeface="Calibri" charset="0"/>
                <a:ea typeface="Calibri" charset="0"/>
                <a:cs typeface="Calibri" charset="0"/>
              </a:rPr>
              <a:t>Surface Chemistry Changes</a:t>
            </a:r>
          </a:p>
          <a:p>
            <a:pPr algn="ctr"/>
            <a:r>
              <a:rPr lang="en-GB" dirty="0">
                <a:latin typeface="Calibri" charset="0"/>
                <a:ea typeface="Calibri" charset="0"/>
                <a:cs typeface="Calibri" charset="0"/>
              </a:rPr>
              <a:t>(Conditioning)</a:t>
            </a:r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2BE886BF-1FCE-EE47-8933-48C08BA84083}"/>
              </a:ext>
            </a:extLst>
          </p:cNvPr>
          <p:cNvSpPr txBox="1"/>
          <p:nvPr/>
        </p:nvSpPr>
        <p:spPr>
          <a:xfrm>
            <a:off x="5248656" y="956098"/>
            <a:ext cx="38953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u="sng" dirty="0">
                <a:latin typeface="Calibri" charset="0"/>
                <a:ea typeface="Calibri" charset="0"/>
                <a:cs typeface="Calibri" charset="0"/>
              </a:rPr>
              <a:t>Preliminary results </a:t>
            </a:r>
            <a:r>
              <a:rPr lang="en-GB" dirty="0">
                <a:latin typeface="Calibri" charset="0"/>
                <a:ea typeface="Calibri" charset="0"/>
                <a:cs typeface="Calibri" charset="0"/>
              </a:rPr>
              <a:t>on PSD </a:t>
            </a:r>
          </a:p>
          <a:p>
            <a:pPr algn="ctr"/>
            <a:r>
              <a:rPr lang="en-GB" dirty="0">
                <a:latin typeface="Calibri" charset="0"/>
                <a:ea typeface="Calibri" charset="0"/>
                <a:cs typeface="Calibri" charset="0"/>
              </a:rPr>
              <a:t>from small samples @ DA</a:t>
            </a:r>
            <a:r>
              <a:rPr lang="en-GB" dirty="0">
                <a:latin typeface="Symbol" charset="2"/>
                <a:ea typeface="Symbol" charset="2"/>
                <a:cs typeface="Symbol" charset="2"/>
              </a:rPr>
              <a:t>F</a:t>
            </a:r>
            <a:r>
              <a:rPr lang="en-GB" dirty="0">
                <a:latin typeface="Calibri" charset="0"/>
                <a:ea typeface="Calibri" charset="0"/>
                <a:cs typeface="Calibri" charset="0"/>
              </a:rPr>
              <a:t>NE</a:t>
            </a:r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45F0AE03-BD9E-0841-A618-6FAD8DF74237}"/>
              </a:ext>
            </a:extLst>
          </p:cNvPr>
          <p:cNvSpPr txBox="1"/>
          <p:nvPr/>
        </p:nvSpPr>
        <p:spPr>
          <a:xfrm>
            <a:off x="907243" y="963263"/>
            <a:ext cx="326227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700" dirty="0">
                <a:latin typeface="Calibri" charset="0"/>
                <a:ea typeface="Calibri" charset="0"/>
                <a:cs typeface="Calibri" charset="0"/>
              </a:rPr>
              <a:t>Photo Stimulated</a:t>
            </a:r>
          </a:p>
          <a:p>
            <a:pPr algn="ctr"/>
            <a:r>
              <a:rPr lang="en-GB" sz="2700" dirty="0">
                <a:latin typeface="Calibri" charset="0"/>
                <a:ea typeface="Calibri" charset="0"/>
                <a:cs typeface="Calibri" charset="0"/>
              </a:rPr>
              <a:t>Desorption</a:t>
            </a:r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63BFD1CA-6E13-B948-9A82-F25D401F6FFB}"/>
              </a:ext>
            </a:extLst>
          </p:cNvPr>
          <p:cNvSpPr txBox="1"/>
          <p:nvPr/>
        </p:nvSpPr>
        <p:spPr>
          <a:xfrm>
            <a:off x="535721" y="3678123"/>
            <a:ext cx="445783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700" dirty="0">
                <a:latin typeface="Calibri" charset="0"/>
                <a:ea typeface="Calibri" charset="0"/>
                <a:cs typeface="Calibri" charset="0"/>
              </a:rPr>
              <a:t>Photon / Electron Scrubbing comparison</a:t>
            </a:r>
          </a:p>
        </p:txBody>
      </p:sp>
      <p:sp>
        <p:nvSpPr>
          <p:cNvPr id="11" name="Freccia giù 10">
            <a:extLst>
              <a:ext uri="{FF2B5EF4-FFF2-40B4-BE49-F238E27FC236}">
                <a16:creationId xmlns:a16="http://schemas.microsoft.com/office/drawing/2014/main" id="{FDE03880-E39B-BB4C-8B20-7020F71CF793}"/>
              </a:ext>
            </a:extLst>
          </p:cNvPr>
          <p:cNvSpPr/>
          <p:nvPr/>
        </p:nvSpPr>
        <p:spPr>
          <a:xfrm rot="2234205">
            <a:off x="2654286" y="3409244"/>
            <a:ext cx="409073" cy="340767"/>
          </a:xfrm>
          <a:prstGeom prst="downArrow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12" name="Freccia giù 11">
            <a:extLst>
              <a:ext uri="{FF2B5EF4-FFF2-40B4-BE49-F238E27FC236}">
                <a16:creationId xmlns:a16="http://schemas.microsoft.com/office/drawing/2014/main" id="{188DBFE2-E829-5947-8AC1-ADD47AF4E640}"/>
              </a:ext>
            </a:extLst>
          </p:cNvPr>
          <p:cNvSpPr/>
          <p:nvPr/>
        </p:nvSpPr>
        <p:spPr>
          <a:xfrm>
            <a:off x="996462" y="1929674"/>
            <a:ext cx="409073" cy="34076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13" name="Freccia giù 12">
            <a:extLst>
              <a:ext uri="{FF2B5EF4-FFF2-40B4-BE49-F238E27FC236}">
                <a16:creationId xmlns:a16="http://schemas.microsoft.com/office/drawing/2014/main" id="{47FEFD2C-53B7-F34A-ADBA-08E797C3B141}"/>
              </a:ext>
            </a:extLst>
          </p:cNvPr>
          <p:cNvSpPr/>
          <p:nvPr/>
        </p:nvSpPr>
        <p:spPr>
          <a:xfrm>
            <a:off x="3635157" y="1925248"/>
            <a:ext cx="409073" cy="34076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4AC74A1C-062F-C04B-93EF-BAED48E631B4}"/>
              </a:ext>
            </a:extLst>
          </p:cNvPr>
          <p:cNvSpPr txBox="1"/>
          <p:nvPr/>
        </p:nvSpPr>
        <p:spPr>
          <a:xfrm>
            <a:off x="74146" y="2266015"/>
            <a:ext cx="208740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700" dirty="0">
                <a:latin typeface="Calibri" charset="0"/>
                <a:ea typeface="Calibri" charset="0"/>
                <a:cs typeface="Calibri" charset="0"/>
              </a:rPr>
              <a:t>Pressure Evolution</a:t>
            </a:r>
          </a:p>
        </p:txBody>
      </p:sp>
      <p:sp>
        <p:nvSpPr>
          <p:cNvPr id="15" name="Titolo 1">
            <a:extLst>
              <a:ext uri="{FF2B5EF4-FFF2-40B4-BE49-F238E27FC236}">
                <a16:creationId xmlns:a16="http://schemas.microsoft.com/office/drawing/2014/main" id="{2B641E3E-6A83-0B4E-B538-E24F59F3AEA5}"/>
              </a:ext>
            </a:extLst>
          </p:cNvPr>
          <p:cNvSpPr txBox="1">
            <a:spLocks/>
          </p:cNvSpPr>
          <p:nvPr/>
        </p:nvSpPr>
        <p:spPr>
          <a:xfrm>
            <a:off x="2736839" y="-46887"/>
            <a:ext cx="6375400" cy="96977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0" algn="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000" kern="1200" cap="all" baseline="0">
                <a:solidFill>
                  <a:schemeClr val="tx1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r>
              <a:rPr lang="en-GB" sz="2400" cap="none" dirty="0">
                <a:solidFill>
                  <a:srgbClr val="FF0000"/>
                </a:solidFill>
              </a:rPr>
              <a:t>Photon interaction studies  (RT) @ DA</a:t>
            </a:r>
            <a:r>
              <a:rPr lang="en-GB" sz="2400" cap="none" dirty="0">
                <a:solidFill>
                  <a:srgbClr val="FF0000"/>
                </a:solidFill>
                <a:latin typeface="Symbol" pitchFamily="2" charset="2"/>
              </a:rPr>
              <a:t>F</a:t>
            </a:r>
            <a:r>
              <a:rPr lang="en-GB" sz="2400" cap="none" dirty="0">
                <a:solidFill>
                  <a:srgbClr val="FF0000"/>
                </a:solidFill>
              </a:rPr>
              <a:t>NE-L</a:t>
            </a:r>
          </a:p>
        </p:txBody>
      </p:sp>
    </p:spTree>
    <p:extLst>
      <p:ext uri="{BB962C8B-B14F-4D97-AF65-F5344CB8AC3E}">
        <p14:creationId xmlns:p14="http://schemas.microsoft.com/office/powerpoint/2010/main" val="238145101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magine 5">
            <a:extLst>
              <a:ext uri="{FF2B5EF4-FFF2-40B4-BE49-F238E27FC236}">
                <a16:creationId xmlns:a16="http://schemas.microsoft.com/office/drawing/2014/main" id="{AE10346D-F71C-CB4F-80D5-17280EF8E28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01129" y="1080929"/>
            <a:ext cx="3011110" cy="3003123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7" name="CasellaDiTesto 6">
            <a:extLst>
              <a:ext uri="{FF2B5EF4-FFF2-40B4-BE49-F238E27FC236}">
                <a16:creationId xmlns:a16="http://schemas.microsoft.com/office/drawing/2014/main" id="{3949FB89-DB5D-FA40-9584-066F2E3F819C}"/>
              </a:ext>
            </a:extLst>
          </p:cNvPr>
          <p:cNvSpPr txBox="1"/>
          <p:nvPr/>
        </p:nvSpPr>
        <p:spPr>
          <a:xfrm>
            <a:off x="4623857" y="2727727"/>
            <a:ext cx="1874739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100" dirty="0">
                <a:latin typeface="Calibri" panose="020F0502020204030204" pitchFamily="34" charset="0"/>
                <a:ea typeface="Calibri" charset="0"/>
                <a:cs typeface="Calibri" panose="020F0502020204030204" pitchFamily="34" charset="0"/>
              </a:rPr>
              <a:t>SEY</a:t>
            </a:r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3EC46747-4818-744E-9085-1FFE8CC4C0C4}"/>
              </a:ext>
            </a:extLst>
          </p:cNvPr>
          <p:cNvSpPr txBox="1"/>
          <p:nvPr/>
        </p:nvSpPr>
        <p:spPr>
          <a:xfrm>
            <a:off x="2884371" y="2732667"/>
            <a:ext cx="1543645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100">
                <a:latin typeface="Calibri" panose="020F0502020204030204" pitchFamily="34" charset="0"/>
                <a:ea typeface="Calibri" charset="0"/>
                <a:cs typeface="Calibri" panose="020F0502020204030204" pitchFamily="34" charset="0"/>
              </a:rPr>
              <a:t>Photo Yield</a:t>
            </a:r>
            <a:endParaRPr lang="en-GB" sz="2100" dirty="0">
              <a:latin typeface="Calibri" panose="020F0502020204030204" pitchFamily="34" charset="0"/>
              <a:ea typeface="Calibri" charset="0"/>
              <a:cs typeface="Calibri" panose="020F0502020204030204" pitchFamily="34" charset="0"/>
            </a:endParaRPr>
          </a:p>
        </p:txBody>
      </p:sp>
      <p:grpSp>
        <p:nvGrpSpPr>
          <p:cNvPr id="9" name="Gruppo 8">
            <a:extLst>
              <a:ext uri="{FF2B5EF4-FFF2-40B4-BE49-F238E27FC236}">
                <a16:creationId xmlns:a16="http://schemas.microsoft.com/office/drawing/2014/main" id="{4C51F388-B6CA-BD4D-8731-49B373683F98}"/>
              </a:ext>
            </a:extLst>
          </p:cNvPr>
          <p:cNvGrpSpPr/>
          <p:nvPr/>
        </p:nvGrpSpPr>
        <p:grpSpPr>
          <a:xfrm>
            <a:off x="3057058" y="3216250"/>
            <a:ext cx="2997308" cy="734116"/>
            <a:chOff x="4076077" y="3372626"/>
            <a:chExt cx="3996410" cy="978821"/>
          </a:xfrm>
        </p:grpSpPr>
        <p:sp>
          <p:nvSpPr>
            <p:cNvPr id="10" name="Rettangolo arrotondato 9">
              <a:extLst>
                <a:ext uri="{FF2B5EF4-FFF2-40B4-BE49-F238E27FC236}">
                  <a16:creationId xmlns:a16="http://schemas.microsoft.com/office/drawing/2014/main" id="{AD57A17C-4B56-D145-916D-639FBDBE2B90}"/>
                </a:ext>
              </a:extLst>
            </p:cNvPr>
            <p:cNvSpPr/>
            <p:nvPr/>
          </p:nvSpPr>
          <p:spPr>
            <a:xfrm>
              <a:off x="4076077" y="3397340"/>
              <a:ext cx="3996410" cy="954107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013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1" name="CasellaDiTesto 10">
              <a:extLst>
                <a:ext uri="{FF2B5EF4-FFF2-40B4-BE49-F238E27FC236}">
                  <a16:creationId xmlns:a16="http://schemas.microsoft.com/office/drawing/2014/main" id="{00EE3335-2AEF-EA40-9D1D-C5C8186F70E2}"/>
                </a:ext>
              </a:extLst>
            </p:cNvPr>
            <p:cNvSpPr txBox="1"/>
            <p:nvPr/>
          </p:nvSpPr>
          <p:spPr>
            <a:xfrm>
              <a:off x="4076077" y="3372626"/>
              <a:ext cx="3996410" cy="9438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000" dirty="0">
                  <a:latin typeface="Calibri" panose="020F0502020204030204" pitchFamily="34" charset="0"/>
                  <a:ea typeface="Calibri" charset="0"/>
                  <a:cs typeface="Calibri" panose="020F0502020204030204" pitchFamily="34" charset="0"/>
                </a:rPr>
                <a:t>Strong variation of surface conditions at “low dose” </a:t>
              </a:r>
            </a:p>
          </p:txBody>
        </p:sp>
      </p:grpSp>
      <p:grpSp>
        <p:nvGrpSpPr>
          <p:cNvPr id="12" name="Gruppo 11">
            <a:extLst>
              <a:ext uri="{FF2B5EF4-FFF2-40B4-BE49-F238E27FC236}">
                <a16:creationId xmlns:a16="http://schemas.microsoft.com/office/drawing/2014/main" id="{F5E26B93-1E59-5E43-99D4-0552764B9654}"/>
              </a:ext>
            </a:extLst>
          </p:cNvPr>
          <p:cNvGrpSpPr/>
          <p:nvPr/>
        </p:nvGrpSpPr>
        <p:grpSpPr>
          <a:xfrm>
            <a:off x="3057058" y="4026744"/>
            <a:ext cx="2997308" cy="738664"/>
            <a:chOff x="4076077" y="4603186"/>
            <a:chExt cx="3996410" cy="984885"/>
          </a:xfrm>
        </p:grpSpPr>
        <p:sp>
          <p:nvSpPr>
            <p:cNvPr id="13" name="Rettangolo arrotondato 12">
              <a:extLst>
                <a:ext uri="{FF2B5EF4-FFF2-40B4-BE49-F238E27FC236}">
                  <a16:creationId xmlns:a16="http://schemas.microsoft.com/office/drawing/2014/main" id="{21995157-D01F-074A-A2F9-2497FA54E410}"/>
                </a:ext>
              </a:extLst>
            </p:cNvPr>
            <p:cNvSpPr/>
            <p:nvPr/>
          </p:nvSpPr>
          <p:spPr>
            <a:xfrm>
              <a:off x="4076077" y="4610005"/>
              <a:ext cx="3996410" cy="954107"/>
            </a:xfrm>
            <a:prstGeom prst="roundRect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013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4" name="CasellaDiTesto 13">
              <a:extLst>
                <a:ext uri="{FF2B5EF4-FFF2-40B4-BE49-F238E27FC236}">
                  <a16:creationId xmlns:a16="http://schemas.microsoft.com/office/drawing/2014/main" id="{6D5BC806-9E39-6E4F-9B68-2100FA452F0C}"/>
                </a:ext>
              </a:extLst>
            </p:cNvPr>
            <p:cNvSpPr txBox="1"/>
            <p:nvPr/>
          </p:nvSpPr>
          <p:spPr>
            <a:xfrm>
              <a:off x="4217569" y="4603186"/>
              <a:ext cx="3713427" cy="98488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100" dirty="0">
                  <a:latin typeface="Calibri" panose="020F0502020204030204" pitchFamily="34" charset="0"/>
                  <a:ea typeface="Calibri" charset="0"/>
                  <a:cs typeface="Calibri" panose="020F0502020204030204" pitchFamily="34" charset="0"/>
                </a:rPr>
                <a:t>Slow variations at </a:t>
              </a:r>
            </a:p>
            <a:p>
              <a:pPr algn="ctr"/>
              <a:r>
                <a:rPr lang="en-GB" sz="2100" dirty="0">
                  <a:latin typeface="Calibri" panose="020F0502020204030204" pitchFamily="34" charset="0"/>
                  <a:ea typeface="Calibri" charset="0"/>
                  <a:cs typeface="Calibri" panose="020F0502020204030204" pitchFamily="34" charset="0"/>
                </a:rPr>
                <a:t>“high doses”</a:t>
              </a:r>
            </a:p>
          </p:txBody>
        </p:sp>
      </p:grpSp>
      <p:sp>
        <p:nvSpPr>
          <p:cNvPr id="15" name="CasellaDiTesto 14">
            <a:extLst>
              <a:ext uri="{FF2B5EF4-FFF2-40B4-BE49-F238E27FC236}">
                <a16:creationId xmlns:a16="http://schemas.microsoft.com/office/drawing/2014/main" id="{DC69D257-09DC-0E4B-9AE8-62AD6F68DEBE}"/>
              </a:ext>
            </a:extLst>
          </p:cNvPr>
          <p:cNvSpPr txBox="1"/>
          <p:nvPr/>
        </p:nvSpPr>
        <p:spPr>
          <a:xfrm>
            <a:off x="6134726" y="4222408"/>
            <a:ext cx="3009275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100" dirty="0">
                <a:latin typeface="Calibri" panose="020F0502020204030204" pitchFamily="34" charset="0"/>
                <a:ea typeface="Calibri" charset="0"/>
                <a:cs typeface="Calibri" panose="020F0502020204030204" pitchFamily="34" charset="0"/>
              </a:rPr>
              <a:t>Finale State </a:t>
            </a:r>
            <a:r>
              <a:rPr lang="en-GB" sz="2100" u="sng" dirty="0">
                <a:latin typeface="Calibri" panose="020F0502020204030204" pitchFamily="34" charset="0"/>
                <a:ea typeface="Symbol" charset="2"/>
                <a:cs typeface="Calibri" panose="020F0502020204030204" pitchFamily="34" charset="0"/>
              </a:rPr>
              <a:t>SEY</a:t>
            </a:r>
            <a:r>
              <a:rPr lang="en-GB" sz="2100" u="sng" dirty="0">
                <a:latin typeface="Calibri" panose="020F0502020204030204" pitchFamily="34" charset="0"/>
                <a:ea typeface="Calibri" charset="0"/>
                <a:cs typeface="Calibri" panose="020F0502020204030204" pitchFamily="34" charset="0"/>
              </a:rPr>
              <a:t>=1.3</a:t>
            </a:r>
          </a:p>
        </p:txBody>
      </p:sp>
      <p:sp>
        <p:nvSpPr>
          <p:cNvPr id="16" name="Freccia giù 15">
            <a:extLst>
              <a:ext uri="{FF2B5EF4-FFF2-40B4-BE49-F238E27FC236}">
                <a16:creationId xmlns:a16="http://schemas.microsoft.com/office/drawing/2014/main" id="{4FBE2E76-05D2-9E44-A659-CB2F462C7063}"/>
              </a:ext>
            </a:extLst>
          </p:cNvPr>
          <p:cNvSpPr/>
          <p:nvPr/>
        </p:nvSpPr>
        <p:spPr>
          <a:xfrm>
            <a:off x="3476494" y="2455380"/>
            <a:ext cx="365760" cy="27728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13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7" name="Freccia giù 16">
            <a:extLst>
              <a:ext uri="{FF2B5EF4-FFF2-40B4-BE49-F238E27FC236}">
                <a16:creationId xmlns:a16="http://schemas.microsoft.com/office/drawing/2014/main" id="{7C4734D7-AE35-3F47-AE9D-E222C090446A}"/>
              </a:ext>
            </a:extLst>
          </p:cNvPr>
          <p:cNvSpPr/>
          <p:nvPr/>
        </p:nvSpPr>
        <p:spPr>
          <a:xfrm>
            <a:off x="5378347" y="2455380"/>
            <a:ext cx="365760" cy="27728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13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8" name="CasellaDiTesto 17">
            <a:extLst>
              <a:ext uri="{FF2B5EF4-FFF2-40B4-BE49-F238E27FC236}">
                <a16:creationId xmlns:a16="http://schemas.microsoft.com/office/drawing/2014/main" id="{376290A6-92C6-294B-BCBE-748DD5317757}"/>
              </a:ext>
            </a:extLst>
          </p:cNvPr>
          <p:cNvSpPr txBox="1"/>
          <p:nvPr/>
        </p:nvSpPr>
        <p:spPr>
          <a:xfrm>
            <a:off x="2924577" y="1967673"/>
            <a:ext cx="3262271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700" dirty="0">
                <a:latin typeface="Calibri" panose="020F0502020204030204" pitchFamily="34" charset="0"/>
                <a:ea typeface="Calibri" charset="0"/>
                <a:cs typeface="Calibri" panose="020F0502020204030204" pitchFamily="34" charset="0"/>
              </a:rPr>
              <a:t>Surface Modifications</a:t>
            </a:r>
          </a:p>
        </p:txBody>
      </p:sp>
      <p:sp>
        <p:nvSpPr>
          <p:cNvPr id="19" name="CasellaDiTesto 18">
            <a:extLst>
              <a:ext uri="{FF2B5EF4-FFF2-40B4-BE49-F238E27FC236}">
                <a16:creationId xmlns:a16="http://schemas.microsoft.com/office/drawing/2014/main" id="{F4D609F6-4618-0A43-9E21-584856798891}"/>
              </a:ext>
            </a:extLst>
          </p:cNvPr>
          <p:cNvSpPr txBox="1"/>
          <p:nvPr/>
        </p:nvSpPr>
        <p:spPr>
          <a:xfrm>
            <a:off x="2911696" y="1267243"/>
            <a:ext cx="3262271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700" dirty="0">
                <a:latin typeface="Calibri" panose="020F0502020204030204" pitchFamily="34" charset="0"/>
                <a:ea typeface="Calibri" charset="0"/>
                <a:cs typeface="Calibri" panose="020F0502020204030204" pitchFamily="34" charset="0"/>
              </a:rPr>
              <a:t>Photon Scrubbing</a:t>
            </a:r>
          </a:p>
        </p:txBody>
      </p:sp>
      <p:sp>
        <p:nvSpPr>
          <p:cNvPr id="20" name="Freccia giù 19">
            <a:extLst>
              <a:ext uri="{FF2B5EF4-FFF2-40B4-BE49-F238E27FC236}">
                <a16:creationId xmlns:a16="http://schemas.microsoft.com/office/drawing/2014/main" id="{F17A81D1-F938-434C-9E69-5951BBBCFFBC}"/>
              </a:ext>
            </a:extLst>
          </p:cNvPr>
          <p:cNvSpPr/>
          <p:nvPr/>
        </p:nvSpPr>
        <p:spPr>
          <a:xfrm>
            <a:off x="4400780" y="1814897"/>
            <a:ext cx="365760" cy="27728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13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21" name="Immagine 20">
            <a:extLst>
              <a:ext uri="{FF2B5EF4-FFF2-40B4-BE49-F238E27FC236}">
                <a16:creationId xmlns:a16="http://schemas.microsoft.com/office/drawing/2014/main" id="{64588113-2934-2142-B8AD-A04AA6A861F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351" y="1080929"/>
            <a:ext cx="2983326" cy="2975381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22" name="CasellaDiTesto 21">
            <a:extLst>
              <a:ext uri="{FF2B5EF4-FFF2-40B4-BE49-F238E27FC236}">
                <a16:creationId xmlns:a16="http://schemas.microsoft.com/office/drawing/2014/main" id="{DE3EA0A9-638E-7B4C-B184-5310A1FCB594}"/>
              </a:ext>
            </a:extLst>
          </p:cNvPr>
          <p:cNvSpPr txBox="1"/>
          <p:nvPr/>
        </p:nvSpPr>
        <p:spPr>
          <a:xfrm>
            <a:off x="6566012" y="503939"/>
            <a:ext cx="26316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800" u="sng" dirty="0">
                <a:latin typeface="Calibri" panose="020F0502020204030204" pitchFamily="34" charset="0"/>
                <a:ea typeface="Calibri" charset="0"/>
                <a:cs typeface="Calibri" panose="020F0502020204030204" pitchFamily="34" charset="0"/>
              </a:rPr>
              <a:t>Preliminary results</a:t>
            </a:r>
            <a:endParaRPr lang="en-GB" sz="1800" dirty="0">
              <a:latin typeface="Calibri" panose="020F0502020204030204" pitchFamily="34" charset="0"/>
              <a:ea typeface="Calibri" charset="0"/>
              <a:cs typeface="Calibri" panose="020F0502020204030204" pitchFamily="34" charset="0"/>
            </a:endParaRPr>
          </a:p>
          <a:p>
            <a:pPr algn="ctr"/>
            <a:r>
              <a:rPr lang="en-GB" sz="1800" dirty="0">
                <a:latin typeface="Calibri" panose="020F0502020204030204" pitchFamily="34" charset="0"/>
                <a:ea typeface="Calibri" charset="0"/>
                <a:cs typeface="Calibri" panose="020F0502020204030204" pitchFamily="34" charset="0"/>
              </a:rPr>
              <a:t>from small samples</a:t>
            </a:r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7E70D23F-B774-BF4F-A5B1-95333B4809DC}"/>
              </a:ext>
            </a:extLst>
          </p:cNvPr>
          <p:cNvCxnSpPr>
            <a:cxnSpLocks/>
            <a:stCxn id="29" idx="3"/>
          </p:cNvCxnSpPr>
          <p:nvPr/>
        </p:nvCxnSpPr>
        <p:spPr>
          <a:xfrm>
            <a:off x="6195865" y="962463"/>
            <a:ext cx="437208" cy="401912"/>
          </a:xfrm>
          <a:prstGeom prst="straightConnector1">
            <a:avLst/>
          </a:prstGeom>
          <a:ln w="28575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>
            <a:extLst>
              <a:ext uri="{FF2B5EF4-FFF2-40B4-BE49-F238E27FC236}">
                <a16:creationId xmlns:a16="http://schemas.microsoft.com/office/drawing/2014/main" id="{106ADEF1-EE21-BF4C-81F4-BA7880E01D4E}"/>
              </a:ext>
            </a:extLst>
          </p:cNvPr>
          <p:cNvSpPr txBox="1"/>
          <p:nvPr/>
        </p:nvSpPr>
        <p:spPr>
          <a:xfrm>
            <a:off x="3290582" y="777797"/>
            <a:ext cx="2905283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Studied on the same surface </a:t>
            </a:r>
          </a:p>
        </p:txBody>
      </p: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B624EDE8-2850-5241-BA0C-9D419530D30B}"/>
              </a:ext>
            </a:extLst>
          </p:cNvPr>
          <p:cNvCxnSpPr>
            <a:cxnSpLocks/>
          </p:cNvCxnSpPr>
          <p:nvPr/>
        </p:nvCxnSpPr>
        <p:spPr>
          <a:xfrm flipH="1">
            <a:off x="2452590" y="969988"/>
            <a:ext cx="876108" cy="434304"/>
          </a:xfrm>
          <a:prstGeom prst="straightConnector1">
            <a:avLst/>
          </a:prstGeom>
          <a:ln w="28575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itolo 1">
            <a:extLst>
              <a:ext uri="{FF2B5EF4-FFF2-40B4-BE49-F238E27FC236}">
                <a16:creationId xmlns:a16="http://schemas.microsoft.com/office/drawing/2014/main" id="{1E245792-6A99-4743-A6FC-A81F32EC7A49}"/>
              </a:ext>
            </a:extLst>
          </p:cNvPr>
          <p:cNvSpPr txBox="1">
            <a:spLocks/>
          </p:cNvSpPr>
          <p:nvPr/>
        </p:nvSpPr>
        <p:spPr>
          <a:xfrm>
            <a:off x="2736839" y="-46887"/>
            <a:ext cx="6375400" cy="96977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0" algn="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000" kern="1200" cap="all" baseline="0">
                <a:solidFill>
                  <a:schemeClr val="tx1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r>
              <a:rPr lang="en-GB" sz="2400" cap="none" dirty="0">
                <a:solidFill>
                  <a:srgbClr val="FF0000"/>
                </a:solidFill>
              </a:rPr>
              <a:t>Photon interaction studies  (RT) @ DA</a:t>
            </a:r>
            <a:r>
              <a:rPr lang="en-GB" sz="2400" cap="none" dirty="0">
                <a:solidFill>
                  <a:srgbClr val="FF0000"/>
                </a:solidFill>
                <a:latin typeface="Symbol" pitchFamily="2" charset="2"/>
              </a:rPr>
              <a:t>F</a:t>
            </a:r>
            <a:r>
              <a:rPr lang="en-GB" sz="2400" cap="none" dirty="0">
                <a:solidFill>
                  <a:srgbClr val="FF0000"/>
                </a:solidFill>
              </a:rPr>
              <a:t>NE-L</a:t>
            </a:r>
          </a:p>
        </p:txBody>
      </p:sp>
    </p:spTree>
    <p:extLst>
      <p:ext uri="{BB962C8B-B14F-4D97-AF65-F5344CB8AC3E}">
        <p14:creationId xmlns:p14="http://schemas.microsoft.com/office/powerpoint/2010/main" val="218879271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asellaDiTesto 5">
            <a:extLst>
              <a:ext uri="{FF2B5EF4-FFF2-40B4-BE49-F238E27FC236}">
                <a16:creationId xmlns:a16="http://schemas.microsoft.com/office/drawing/2014/main" id="{B318062C-F87E-CF49-9183-0884E55E1740}"/>
              </a:ext>
            </a:extLst>
          </p:cNvPr>
          <p:cNvSpPr txBox="1"/>
          <p:nvPr/>
        </p:nvSpPr>
        <p:spPr>
          <a:xfrm>
            <a:off x="3087349" y="934091"/>
            <a:ext cx="3262271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700" dirty="0">
                <a:latin typeface="Calibri" panose="020F0502020204030204" pitchFamily="34" charset="0"/>
                <a:ea typeface="Calibri" charset="0"/>
                <a:cs typeface="Calibri" panose="020F0502020204030204" pitchFamily="34" charset="0"/>
              </a:rPr>
              <a:t>Surface Modifications</a:t>
            </a:r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23D02FB6-F8ED-9743-ABBE-1546C9E5048F}"/>
              </a:ext>
            </a:extLst>
          </p:cNvPr>
          <p:cNvSpPr txBox="1"/>
          <p:nvPr/>
        </p:nvSpPr>
        <p:spPr>
          <a:xfrm>
            <a:off x="613157" y="851988"/>
            <a:ext cx="1874739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100" dirty="0">
                <a:latin typeface="Calibri" panose="020F0502020204030204" pitchFamily="34" charset="0"/>
                <a:ea typeface="Calibri" charset="0"/>
                <a:cs typeface="Calibri" panose="020F0502020204030204" pitchFamily="34" charset="0"/>
              </a:rPr>
              <a:t>XPS</a:t>
            </a:r>
          </a:p>
        </p:txBody>
      </p:sp>
      <p:grpSp>
        <p:nvGrpSpPr>
          <p:cNvPr id="8" name="Gruppo 7">
            <a:extLst>
              <a:ext uri="{FF2B5EF4-FFF2-40B4-BE49-F238E27FC236}">
                <a16:creationId xmlns:a16="http://schemas.microsoft.com/office/drawing/2014/main" id="{47523293-3F13-E147-AB0A-D4C94AF68ADD}"/>
              </a:ext>
            </a:extLst>
          </p:cNvPr>
          <p:cNvGrpSpPr/>
          <p:nvPr/>
        </p:nvGrpSpPr>
        <p:grpSpPr>
          <a:xfrm>
            <a:off x="6447866" y="1096090"/>
            <a:ext cx="2626613" cy="2542232"/>
            <a:chOff x="6762683" y="2540629"/>
            <a:chExt cx="3502150" cy="3389643"/>
          </a:xfrm>
        </p:grpSpPr>
        <p:pic>
          <p:nvPicPr>
            <p:cNvPr id="9" name="Immagine 8">
              <a:extLst>
                <a:ext uri="{FF2B5EF4-FFF2-40B4-BE49-F238E27FC236}">
                  <a16:creationId xmlns:a16="http://schemas.microsoft.com/office/drawing/2014/main" id="{A831C8B0-2DC2-944E-9C29-A7BCCC6B8B6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762683" y="2696851"/>
              <a:ext cx="3502150" cy="3233421"/>
            </a:xfrm>
            <a:prstGeom prst="rect">
              <a:avLst/>
            </a:prstGeom>
          </p:spPr>
        </p:pic>
        <p:sp>
          <p:nvSpPr>
            <p:cNvPr id="10" name="CasellaDiTesto 9">
              <a:extLst>
                <a:ext uri="{FF2B5EF4-FFF2-40B4-BE49-F238E27FC236}">
                  <a16:creationId xmlns:a16="http://schemas.microsoft.com/office/drawing/2014/main" id="{C35EE911-8FBA-B349-9689-87708E7D0B38}"/>
                </a:ext>
              </a:extLst>
            </p:cNvPr>
            <p:cNvSpPr txBox="1"/>
            <p:nvPr/>
          </p:nvSpPr>
          <p:spPr>
            <a:xfrm>
              <a:off x="7290720" y="2540629"/>
              <a:ext cx="2499652" cy="553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100" dirty="0">
                  <a:latin typeface="Calibri" panose="020F0502020204030204" pitchFamily="34" charset="0"/>
                  <a:ea typeface="Calibri" charset="0"/>
                  <a:cs typeface="Calibri" panose="020F0502020204030204" pitchFamily="34" charset="0"/>
                </a:rPr>
                <a:t>XPS Map</a:t>
              </a:r>
            </a:p>
          </p:txBody>
        </p:sp>
      </p:grpSp>
      <p:sp>
        <p:nvSpPr>
          <p:cNvPr id="11" name="Rettangolo 10">
            <a:extLst>
              <a:ext uri="{FF2B5EF4-FFF2-40B4-BE49-F238E27FC236}">
                <a16:creationId xmlns:a16="http://schemas.microsoft.com/office/drawing/2014/main" id="{47248C87-9A38-4540-AC46-EB905CD96F87}"/>
              </a:ext>
            </a:extLst>
          </p:cNvPr>
          <p:cNvSpPr/>
          <p:nvPr/>
        </p:nvSpPr>
        <p:spPr>
          <a:xfrm>
            <a:off x="3087349" y="2000137"/>
            <a:ext cx="3287793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hangingPunct="0"/>
            <a:r>
              <a:rPr lang="en-GB" sz="2100" spc="-113" dirty="0">
                <a:latin typeface="Calibri" panose="020F0502020204030204" pitchFamily="34" charset="0"/>
                <a:ea typeface="Calibri" charset="0"/>
                <a:cs typeface="Calibri" panose="020F0502020204030204" pitchFamily="34" charset="0"/>
              </a:rPr>
              <a:t>Modification of Carbon C-1s </a:t>
            </a:r>
          </a:p>
          <a:p>
            <a:pPr algn="ctr" hangingPunct="0"/>
            <a:r>
              <a:rPr lang="en-GB" sz="2100" spc="-113" dirty="0">
                <a:latin typeface="Calibri" panose="020F0502020204030204" pitchFamily="34" charset="0"/>
                <a:ea typeface="Calibri" charset="0"/>
                <a:cs typeface="Calibri" panose="020F0502020204030204" pitchFamily="34" charset="0"/>
              </a:rPr>
              <a:t>From sp</a:t>
            </a:r>
            <a:r>
              <a:rPr lang="en-GB" sz="2100" spc="-113" baseline="30000" dirty="0">
                <a:latin typeface="Calibri" panose="020F0502020204030204" pitchFamily="34" charset="0"/>
                <a:ea typeface="Calibri" charset="0"/>
                <a:cs typeface="Calibri" panose="020F0502020204030204" pitchFamily="34" charset="0"/>
              </a:rPr>
              <a:t>3</a:t>
            </a:r>
            <a:r>
              <a:rPr lang="en-GB" sz="2100" spc="-113" dirty="0">
                <a:latin typeface="Calibri" panose="020F0502020204030204" pitchFamily="34" charset="0"/>
                <a:ea typeface="Calibri" charset="0"/>
                <a:cs typeface="Calibri" panose="020F0502020204030204" pitchFamily="34" charset="0"/>
              </a:rPr>
              <a:t> to sp</a:t>
            </a:r>
            <a:r>
              <a:rPr lang="en-GB" sz="2100" spc="-113" baseline="30000" dirty="0">
                <a:latin typeface="Calibri" panose="020F0502020204030204" pitchFamily="34" charset="0"/>
                <a:ea typeface="Calibri" charset="0"/>
                <a:cs typeface="Calibri" panose="020F0502020204030204" pitchFamily="34" charset="0"/>
              </a:rPr>
              <a:t>2</a:t>
            </a:r>
            <a:endParaRPr lang="en-GB" sz="2100" spc="-113" dirty="0">
              <a:latin typeface="Calibri" panose="020F0502020204030204" pitchFamily="34" charset="0"/>
              <a:ea typeface="Calibri" charset="0"/>
              <a:cs typeface="Calibri" panose="020F0502020204030204" pitchFamily="34" charset="0"/>
            </a:endParaRPr>
          </a:p>
        </p:txBody>
      </p:sp>
      <p:grpSp>
        <p:nvGrpSpPr>
          <p:cNvPr id="12" name="Gruppo 11">
            <a:extLst>
              <a:ext uri="{FF2B5EF4-FFF2-40B4-BE49-F238E27FC236}">
                <a16:creationId xmlns:a16="http://schemas.microsoft.com/office/drawing/2014/main" id="{BDF21429-D91D-8744-8DAA-0482F2738C58}"/>
              </a:ext>
            </a:extLst>
          </p:cNvPr>
          <p:cNvGrpSpPr/>
          <p:nvPr/>
        </p:nvGrpSpPr>
        <p:grpSpPr>
          <a:xfrm>
            <a:off x="3125623" y="2804936"/>
            <a:ext cx="3315086" cy="750697"/>
            <a:chOff x="3833727" y="4734619"/>
            <a:chExt cx="4915166" cy="1000928"/>
          </a:xfrm>
        </p:grpSpPr>
        <p:sp>
          <p:nvSpPr>
            <p:cNvPr id="13" name="Rettangolo arrotondato 12">
              <a:extLst>
                <a:ext uri="{FF2B5EF4-FFF2-40B4-BE49-F238E27FC236}">
                  <a16:creationId xmlns:a16="http://schemas.microsoft.com/office/drawing/2014/main" id="{8D339F18-D25B-094A-A516-66D5C69418EC}"/>
                </a:ext>
              </a:extLst>
            </p:cNvPr>
            <p:cNvSpPr/>
            <p:nvPr/>
          </p:nvSpPr>
          <p:spPr>
            <a:xfrm>
              <a:off x="3912484" y="4734619"/>
              <a:ext cx="4750253" cy="933942"/>
            </a:xfrm>
            <a:prstGeom prst="roundRect">
              <a:avLst/>
            </a:prstGeom>
            <a:solidFill>
              <a:schemeClr val="accent1">
                <a:alpha val="54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013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4" name="Rettangolo 13">
              <a:extLst>
                <a:ext uri="{FF2B5EF4-FFF2-40B4-BE49-F238E27FC236}">
                  <a16:creationId xmlns:a16="http://schemas.microsoft.com/office/drawing/2014/main" id="{773A737E-C2CD-7B47-AEA7-8AB9FBE26747}"/>
                </a:ext>
              </a:extLst>
            </p:cNvPr>
            <p:cNvSpPr/>
            <p:nvPr/>
          </p:nvSpPr>
          <p:spPr>
            <a:xfrm>
              <a:off x="3833727" y="4750662"/>
              <a:ext cx="4915166" cy="98488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hangingPunct="0"/>
              <a:r>
                <a:rPr lang="en-GB" sz="2100" spc="-113" dirty="0">
                  <a:latin typeface="Calibri" panose="020F0502020204030204" pitchFamily="34" charset="0"/>
                  <a:ea typeface="Calibri" charset="0"/>
                  <a:cs typeface="Calibri" panose="020F0502020204030204" pitchFamily="34" charset="0"/>
                </a:rPr>
                <a:t>Same chemical process of Electron Scrubbing</a:t>
              </a:r>
            </a:p>
          </p:txBody>
        </p:sp>
      </p:grpSp>
      <p:sp>
        <p:nvSpPr>
          <p:cNvPr id="15" name="CasellaDiTesto 14">
            <a:extLst>
              <a:ext uri="{FF2B5EF4-FFF2-40B4-BE49-F238E27FC236}">
                <a16:creationId xmlns:a16="http://schemas.microsoft.com/office/drawing/2014/main" id="{967DDBAF-9FB6-E940-936E-BDD16248F80F}"/>
              </a:ext>
            </a:extLst>
          </p:cNvPr>
          <p:cNvSpPr txBox="1"/>
          <p:nvPr/>
        </p:nvSpPr>
        <p:spPr>
          <a:xfrm>
            <a:off x="6806879" y="3496976"/>
            <a:ext cx="1989363" cy="12021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2100" dirty="0">
                <a:latin typeface="Calibri" panose="020F0502020204030204" pitchFamily="34" charset="0"/>
                <a:ea typeface="Calibri" charset="0"/>
                <a:cs typeface="Calibri" panose="020F0502020204030204" pitchFamily="34" charset="0"/>
              </a:rPr>
              <a:t>Scrubbing Area</a:t>
            </a:r>
          </a:p>
          <a:p>
            <a:pPr algn="ctr">
              <a:lnSpc>
                <a:spcPct val="150000"/>
              </a:lnSpc>
            </a:pPr>
            <a:endParaRPr lang="en-GB" sz="825" dirty="0">
              <a:latin typeface="Calibri" panose="020F0502020204030204" pitchFamily="34" charset="0"/>
              <a:ea typeface="Calibri" charset="0"/>
              <a:cs typeface="Calibri" panose="020F0502020204030204" pitchFamily="34" charset="0"/>
            </a:endParaRPr>
          </a:p>
          <a:p>
            <a:pPr algn="ctr">
              <a:lnSpc>
                <a:spcPct val="150000"/>
              </a:lnSpc>
            </a:pPr>
            <a:r>
              <a:rPr lang="en-GB" sz="2100" dirty="0">
                <a:latin typeface="Calibri" panose="020F0502020204030204" pitchFamily="34" charset="0"/>
                <a:ea typeface="Calibri" charset="0"/>
                <a:cs typeface="Calibri" panose="020F0502020204030204" pitchFamily="34" charset="0"/>
              </a:rPr>
              <a:t>Spot Dimension</a:t>
            </a:r>
          </a:p>
        </p:txBody>
      </p:sp>
      <p:sp>
        <p:nvSpPr>
          <p:cNvPr id="16" name="Ovale 15">
            <a:extLst>
              <a:ext uri="{FF2B5EF4-FFF2-40B4-BE49-F238E27FC236}">
                <a16:creationId xmlns:a16="http://schemas.microsoft.com/office/drawing/2014/main" id="{FB33A641-425D-314C-81AE-0F02B48C82EB}"/>
              </a:ext>
            </a:extLst>
          </p:cNvPr>
          <p:cNvSpPr/>
          <p:nvPr/>
        </p:nvSpPr>
        <p:spPr>
          <a:xfrm>
            <a:off x="7041018" y="1820634"/>
            <a:ext cx="1433152" cy="1191718"/>
          </a:xfrm>
          <a:prstGeom prst="ellipse">
            <a:avLst/>
          </a:prstGeom>
          <a:noFill/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13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7" name="Immagine 16">
            <a:extLst>
              <a:ext uri="{FF2B5EF4-FFF2-40B4-BE49-F238E27FC236}">
                <a16:creationId xmlns:a16="http://schemas.microsoft.com/office/drawing/2014/main" id="{4E363A51-6D9C-784D-AA5B-D1B478DE8EA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386" y="1244404"/>
            <a:ext cx="2987586" cy="2782550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18" name="Freccia giù 17">
            <a:extLst>
              <a:ext uri="{FF2B5EF4-FFF2-40B4-BE49-F238E27FC236}">
                <a16:creationId xmlns:a16="http://schemas.microsoft.com/office/drawing/2014/main" id="{5A2653E3-E3D1-9045-B498-EFE08030C73F}"/>
              </a:ext>
            </a:extLst>
          </p:cNvPr>
          <p:cNvSpPr/>
          <p:nvPr/>
        </p:nvSpPr>
        <p:spPr>
          <a:xfrm>
            <a:off x="4535603" y="1556947"/>
            <a:ext cx="365760" cy="27728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13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19" name="Gruppo 18">
            <a:extLst>
              <a:ext uri="{FF2B5EF4-FFF2-40B4-BE49-F238E27FC236}">
                <a16:creationId xmlns:a16="http://schemas.microsoft.com/office/drawing/2014/main" id="{5CB90945-825B-BC48-93FC-022DAEBB1A02}"/>
              </a:ext>
            </a:extLst>
          </p:cNvPr>
          <p:cNvGrpSpPr/>
          <p:nvPr/>
        </p:nvGrpSpPr>
        <p:grpSpPr>
          <a:xfrm>
            <a:off x="3087349" y="3901863"/>
            <a:ext cx="3663296" cy="1023067"/>
            <a:chOff x="3830027" y="4734619"/>
            <a:chExt cx="4915166" cy="1392885"/>
          </a:xfrm>
        </p:grpSpPr>
        <p:sp>
          <p:nvSpPr>
            <p:cNvPr id="20" name="Rettangolo arrotondato 19">
              <a:extLst>
                <a:ext uri="{FF2B5EF4-FFF2-40B4-BE49-F238E27FC236}">
                  <a16:creationId xmlns:a16="http://schemas.microsoft.com/office/drawing/2014/main" id="{C2EA5609-EB24-8A48-9CAB-A6154884B345}"/>
                </a:ext>
              </a:extLst>
            </p:cNvPr>
            <p:cNvSpPr/>
            <p:nvPr/>
          </p:nvSpPr>
          <p:spPr>
            <a:xfrm>
              <a:off x="3912485" y="4734619"/>
              <a:ext cx="4750254" cy="1392885"/>
            </a:xfrm>
            <a:prstGeom prst="roundRect">
              <a:avLst/>
            </a:prstGeom>
            <a:solidFill>
              <a:srgbClr val="00B0F0">
                <a:alpha val="54000"/>
              </a:srgb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013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1" name="Rettangolo 20">
              <a:extLst>
                <a:ext uri="{FF2B5EF4-FFF2-40B4-BE49-F238E27FC236}">
                  <a16:creationId xmlns:a16="http://schemas.microsoft.com/office/drawing/2014/main" id="{0719E3DF-85D4-4847-B3EC-1A09869DF2C9}"/>
                </a:ext>
              </a:extLst>
            </p:cNvPr>
            <p:cNvSpPr/>
            <p:nvPr/>
          </p:nvSpPr>
          <p:spPr>
            <a:xfrm>
              <a:off x="3830027" y="4847198"/>
              <a:ext cx="4915166" cy="125709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hangingPunct="0"/>
              <a:r>
                <a:rPr lang="en-GB" sz="2700" spc="-113" dirty="0">
                  <a:latin typeface="Calibri" panose="020F0502020204030204" pitchFamily="34" charset="0"/>
                  <a:ea typeface="Calibri" charset="0"/>
                  <a:cs typeface="Calibri" panose="020F0502020204030204" pitchFamily="34" charset="0"/>
                </a:rPr>
                <a:t>But </a:t>
              </a:r>
              <a:r>
                <a:rPr lang="en-GB" sz="2700" spc="-113" dirty="0" err="1">
                  <a:latin typeface="Calibri" panose="020F0502020204030204" pitchFamily="34" charset="0"/>
                  <a:ea typeface="Calibri" charset="0"/>
                  <a:cs typeface="Calibri" panose="020F0502020204030204" pitchFamily="34" charset="0"/>
                </a:rPr>
                <a:t>SEY</a:t>
              </a:r>
              <a:r>
                <a:rPr lang="en-GB" sz="2700" spc="-113" baseline="-25000" dirty="0" err="1">
                  <a:latin typeface="Calibri" panose="020F0502020204030204" pitchFamily="34" charset="0"/>
                  <a:ea typeface="Calibri" charset="0"/>
                  <a:cs typeface="Calibri" panose="020F0502020204030204" pitchFamily="34" charset="0"/>
                </a:rPr>
                <a:t>Max</a:t>
              </a:r>
              <a:r>
                <a:rPr lang="en-GB" sz="2700" spc="-113" dirty="0">
                  <a:latin typeface="Calibri" panose="020F0502020204030204" pitchFamily="34" charset="0"/>
                  <a:ea typeface="Calibri" charset="0"/>
                  <a:cs typeface="Calibri" panose="020F0502020204030204" pitchFamily="34" charset="0"/>
                </a:rPr>
                <a:t> Decreases to 1.3</a:t>
              </a:r>
            </a:p>
            <a:p>
              <a:pPr algn="ctr" hangingPunct="0"/>
              <a:r>
                <a:rPr lang="en-GB" sz="2700" spc="-113" dirty="0">
                  <a:latin typeface="Calibri" panose="020F0502020204030204" pitchFamily="34" charset="0"/>
                  <a:ea typeface="Calibri" charset="0"/>
                  <a:cs typeface="Calibri" panose="020F0502020204030204" pitchFamily="34" charset="0"/>
                </a:rPr>
                <a:t>as for low energy electrons</a:t>
              </a:r>
            </a:p>
          </p:txBody>
        </p:sp>
      </p:grpSp>
      <p:sp>
        <p:nvSpPr>
          <p:cNvPr id="22" name="CasellaDiTesto 21">
            <a:extLst>
              <a:ext uri="{FF2B5EF4-FFF2-40B4-BE49-F238E27FC236}">
                <a16:creationId xmlns:a16="http://schemas.microsoft.com/office/drawing/2014/main" id="{D8104F28-0797-6546-A113-703387188C86}"/>
              </a:ext>
            </a:extLst>
          </p:cNvPr>
          <p:cNvSpPr txBox="1"/>
          <p:nvPr/>
        </p:nvSpPr>
        <p:spPr>
          <a:xfrm>
            <a:off x="6509145" y="799603"/>
            <a:ext cx="25653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800" u="sng" dirty="0">
                <a:latin typeface="Calibri" panose="020F0502020204030204" pitchFamily="34" charset="0"/>
                <a:ea typeface="Calibri" charset="0"/>
                <a:cs typeface="Calibri" panose="020F0502020204030204" pitchFamily="34" charset="0"/>
              </a:rPr>
              <a:t>Preliminary results</a:t>
            </a:r>
            <a:endParaRPr lang="en-GB" sz="1800" dirty="0">
              <a:latin typeface="Calibri" panose="020F0502020204030204" pitchFamily="34" charset="0"/>
              <a:ea typeface="Calibri" charset="0"/>
              <a:cs typeface="Calibri" panose="020F0502020204030204" pitchFamily="34" charset="0"/>
            </a:endParaRPr>
          </a:p>
        </p:txBody>
      </p:sp>
      <p:sp>
        <p:nvSpPr>
          <p:cNvPr id="23" name="Freccia giù 22">
            <a:extLst>
              <a:ext uri="{FF2B5EF4-FFF2-40B4-BE49-F238E27FC236}">
                <a16:creationId xmlns:a16="http://schemas.microsoft.com/office/drawing/2014/main" id="{25B925A7-2FFF-2A40-9B29-FDDC37421B77}"/>
              </a:ext>
            </a:extLst>
          </p:cNvPr>
          <p:cNvSpPr/>
          <p:nvPr/>
        </p:nvSpPr>
        <p:spPr>
          <a:xfrm>
            <a:off x="7618680" y="4034028"/>
            <a:ext cx="365760" cy="27728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13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D61F86B1-91BA-E647-9EF4-F3F0384929FF}"/>
              </a:ext>
            </a:extLst>
          </p:cNvPr>
          <p:cNvSpPr txBox="1"/>
          <p:nvPr/>
        </p:nvSpPr>
        <p:spPr>
          <a:xfrm>
            <a:off x="398990" y="4413396"/>
            <a:ext cx="16831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Still in progress!</a:t>
            </a:r>
          </a:p>
        </p:txBody>
      </p:sp>
      <p:sp>
        <p:nvSpPr>
          <p:cNvPr id="24" name="Titolo 1">
            <a:extLst>
              <a:ext uri="{FF2B5EF4-FFF2-40B4-BE49-F238E27FC236}">
                <a16:creationId xmlns:a16="http://schemas.microsoft.com/office/drawing/2014/main" id="{AF185EB3-EA14-114C-9A1C-4D6C302809CA}"/>
              </a:ext>
            </a:extLst>
          </p:cNvPr>
          <p:cNvSpPr txBox="1">
            <a:spLocks/>
          </p:cNvSpPr>
          <p:nvPr/>
        </p:nvSpPr>
        <p:spPr>
          <a:xfrm>
            <a:off x="2736839" y="-46887"/>
            <a:ext cx="6375400" cy="96977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0" algn="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000" kern="1200" cap="all" baseline="0">
                <a:solidFill>
                  <a:schemeClr val="tx1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r>
              <a:rPr lang="en-GB" sz="2400" cap="none" dirty="0">
                <a:solidFill>
                  <a:srgbClr val="FF0000"/>
                </a:solidFill>
              </a:rPr>
              <a:t>Photon interaction studies  (RT) @ DA</a:t>
            </a:r>
            <a:r>
              <a:rPr lang="en-GB" sz="2400" cap="none" dirty="0">
                <a:solidFill>
                  <a:srgbClr val="FF0000"/>
                </a:solidFill>
                <a:latin typeface="Symbol" pitchFamily="2" charset="2"/>
              </a:rPr>
              <a:t>F</a:t>
            </a:r>
            <a:r>
              <a:rPr lang="en-GB" sz="2400" cap="none" dirty="0">
                <a:solidFill>
                  <a:srgbClr val="FF0000"/>
                </a:solidFill>
              </a:rPr>
              <a:t>NE-L</a:t>
            </a:r>
          </a:p>
        </p:txBody>
      </p:sp>
    </p:spTree>
    <p:extLst>
      <p:ext uri="{BB962C8B-B14F-4D97-AF65-F5344CB8AC3E}">
        <p14:creationId xmlns:p14="http://schemas.microsoft.com/office/powerpoint/2010/main" val="152282230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16">
            <a:extLst>
              <a:ext uri="{FF2B5EF4-FFF2-40B4-BE49-F238E27FC236}">
                <a16:creationId xmlns:a16="http://schemas.microsoft.com/office/drawing/2014/main" id="{B086BFC3-41FF-2449-ACD8-2C2E0415F14C}"/>
              </a:ext>
            </a:extLst>
          </p:cNvPr>
          <p:cNvSpPr txBox="1"/>
          <p:nvPr/>
        </p:nvSpPr>
        <p:spPr>
          <a:xfrm>
            <a:off x="1584565" y="719836"/>
            <a:ext cx="7164743" cy="37899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en-GB" sz="2400" strike="sngStrike" dirty="0">
                <a:latin typeface="Calibri" panose="020F0502020204030204" pitchFamily="34" charset="0"/>
                <a:cs typeface="Calibri" panose="020F0502020204030204" pitchFamily="34" charset="0"/>
              </a:rPr>
              <a:t>Introduction</a:t>
            </a: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: </a:t>
            </a:r>
          </a:p>
          <a:p>
            <a:r>
              <a:rPr lang="en-GB" sz="800" dirty="0">
                <a:latin typeface="Calibri" panose="020F0502020204030204" pitchFamily="34" charset="0"/>
                <a:cs typeface="Calibri" panose="020F0502020204030204" pitchFamily="34" charset="0"/>
              </a:rPr>
              <a:t>	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E-cloud mitigation methods in a global scenario: compatibility with impedance, vacuum, etc.</a:t>
            </a:r>
          </a:p>
          <a:p>
            <a:pPr marL="285750" indent="-285750">
              <a:buFont typeface="Wingdings" pitchFamily="2" charset="2"/>
              <a:buChar char="Ø"/>
            </a:pPr>
            <a:endParaRPr lang="en-GB" sz="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 typeface="Wingdings" pitchFamily="2" charset="2"/>
              <a:buChar char="Ø"/>
            </a:pP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The seed of e</a:t>
            </a:r>
            <a:r>
              <a:rPr lang="en-GB" sz="2400" baseline="30000" dirty="0">
                <a:latin typeface="Calibri" panose="020F0502020204030204" pitchFamily="34" charset="0"/>
                <a:cs typeface="Calibri" panose="020F0502020204030204" pitchFamily="34" charset="0"/>
              </a:rPr>
              <a:t>-</a:t>
            </a: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cloud:  number of photoelectrons (PY) and their effect to the surface.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Ø"/>
            </a:pP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sz="24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How surface sensitive is  SEY?</a:t>
            </a:r>
          </a:p>
          <a:p>
            <a:pPr>
              <a:lnSpc>
                <a:spcPct val="150000"/>
              </a:lnSpc>
            </a:pPr>
            <a:r>
              <a:rPr lang="en-GB" sz="24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	- </a:t>
            </a:r>
            <a:r>
              <a:rPr lang="en-GB" sz="20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Role of Temperature, </a:t>
            </a:r>
            <a:r>
              <a:rPr lang="en-GB" sz="2000" dirty="0" err="1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overlayer</a:t>
            </a:r>
            <a:r>
              <a:rPr lang="en-GB" sz="20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thickness, etc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Ø"/>
            </a:pP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 Conclusions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A19AB98-EB57-5A49-89CC-0F9DB40CDF4D}"/>
              </a:ext>
            </a:extLst>
          </p:cNvPr>
          <p:cNvSpPr txBox="1"/>
          <p:nvPr/>
        </p:nvSpPr>
        <p:spPr>
          <a:xfrm>
            <a:off x="6316133" y="160866"/>
            <a:ext cx="129234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OUTLINE</a:t>
            </a:r>
          </a:p>
        </p:txBody>
      </p:sp>
    </p:spTree>
    <p:extLst>
      <p:ext uri="{BB962C8B-B14F-4D97-AF65-F5344CB8AC3E}">
        <p14:creationId xmlns:p14="http://schemas.microsoft.com/office/powerpoint/2010/main" val="373082035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tangolo 2"/>
          <p:cNvSpPr/>
          <p:nvPr/>
        </p:nvSpPr>
        <p:spPr>
          <a:xfrm>
            <a:off x="3449009" y="1128695"/>
            <a:ext cx="2973305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L. A. Gonzalez et al., AIP Adv. (2017)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1266" y="1432625"/>
            <a:ext cx="9267055" cy="27196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Rettangolo 4"/>
          <p:cNvSpPr/>
          <p:nvPr/>
        </p:nvSpPr>
        <p:spPr>
          <a:xfrm>
            <a:off x="3721395" y="255379"/>
            <a:ext cx="522135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4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SEY behavior is strongly influenced by the chemical state of the surface</a:t>
            </a:r>
          </a:p>
        </p:txBody>
      </p:sp>
      <p:sp>
        <p:nvSpPr>
          <p:cNvPr id="6" name="Rettangolo 5"/>
          <p:cNvSpPr/>
          <p:nvPr/>
        </p:nvSpPr>
        <p:spPr>
          <a:xfrm>
            <a:off x="3550025" y="4348513"/>
            <a:ext cx="525373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Contaminants from atmosphere ~ 5 - 20 nm</a:t>
            </a:r>
          </a:p>
        </p:txBody>
      </p:sp>
    </p:spTree>
    <p:extLst>
      <p:ext uri="{BB962C8B-B14F-4D97-AF65-F5344CB8AC3E}">
        <p14:creationId xmlns:p14="http://schemas.microsoft.com/office/powerpoint/2010/main" val="61495246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72439" y="1072773"/>
            <a:ext cx="6979263" cy="3816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Rettangolo 2"/>
          <p:cNvSpPr/>
          <p:nvPr/>
        </p:nvSpPr>
        <p:spPr>
          <a:xfrm>
            <a:off x="2327208" y="945815"/>
            <a:ext cx="2803591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L. A. Gonzalez et al., AIP Adv. (2017)</a:t>
            </a:r>
          </a:p>
        </p:txBody>
      </p:sp>
      <p:sp>
        <p:nvSpPr>
          <p:cNvPr id="4" name="Rettangolo 3"/>
          <p:cNvSpPr/>
          <p:nvPr/>
        </p:nvSpPr>
        <p:spPr>
          <a:xfrm>
            <a:off x="4380197" y="218940"/>
            <a:ext cx="438103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SEY at LT (20 K) ~ SEY at RT but... </a:t>
            </a:r>
          </a:p>
        </p:txBody>
      </p:sp>
      <p:sp>
        <p:nvSpPr>
          <p:cNvPr id="5" name="Rettangolo 4"/>
          <p:cNvSpPr/>
          <p:nvPr/>
        </p:nvSpPr>
        <p:spPr>
          <a:xfrm>
            <a:off x="6465194" y="1326689"/>
            <a:ext cx="2627290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Font typeface="Wingdings" pitchFamily="2" charset="2"/>
              <a:buChar char="Ø"/>
            </a:pP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SEY is highly sensitive to the presence of adsorbates, even at sub-monolayer coverages</a:t>
            </a:r>
          </a:p>
          <a:p>
            <a:pPr marL="342900" indent="-342900" algn="just">
              <a:buFont typeface="Wingdings" pitchFamily="2" charset="2"/>
              <a:buChar char="Ø"/>
            </a:pPr>
            <a:endParaRPr lang="en-US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 algn="just">
              <a:buFont typeface="Wingdings" pitchFamily="2" charset="2"/>
              <a:buChar char="Ø"/>
            </a:pP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SEY of cold surfaces influenced by gas physisorption</a:t>
            </a:r>
          </a:p>
          <a:p>
            <a:pPr marL="342900" indent="-342900" algn="just">
              <a:buFont typeface="Wingdings" pitchFamily="2" charset="2"/>
              <a:buChar char="Ø"/>
            </a:pPr>
            <a:endParaRPr lang="en-US" sz="2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006384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154389" y="1605288"/>
            <a:ext cx="2132390" cy="2843404"/>
            <a:chOff x="5334943" y="597455"/>
            <a:chExt cx="2973286" cy="3797661"/>
          </a:xfrm>
        </p:grpSpPr>
        <p:pic>
          <p:nvPicPr>
            <p:cNvPr id="20" name="Picture 19" descr="beamscreen.pdf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334943" y="597455"/>
              <a:ext cx="2849726" cy="3769260"/>
            </a:xfrm>
            <a:prstGeom prst="rect">
              <a:avLst/>
            </a:prstGeom>
          </p:spPr>
        </p:pic>
        <p:sp>
          <p:nvSpPr>
            <p:cNvPr id="21" name="TextBox 20"/>
            <p:cNvSpPr txBox="1"/>
            <p:nvPr/>
          </p:nvSpPr>
          <p:spPr>
            <a:xfrm>
              <a:off x="6917525" y="4055985"/>
              <a:ext cx="1390704" cy="339131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050" b="1" dirty="0">
                  <a:latin typeface="Times New Roman"/>
                  <a:cs typeface="Times New Roman"/>
                </a:rPr>
                <a:t>Pumping slots</a:t>
              </a: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6855746" y="597455"/>
              <a:ext cx="1390704" cy="554941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050" b="1" dirty="0">
                  <a:latin typeface="Times New Roman"/>
                  <a:cs typeface="Times New Roman"/>
                </a:rPr>
                <a:t>Pumping slots</a:t>
              </a:r>
            </a:p>
            <a:p>
              <a:pPr algn="ctr"/>
              <a:r>
                <a:rPr lang="en-US" sz="1050" b="1" dirty="0">
                  <a:latin typeface="Times New Roman"/>
                  <a:cs typeface="Times New Roman"/>
                </a:rPr>
                <a:t>shields</a:t>
              </a: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5334943" y="623957"/>
              <a:ext cx="950381" cy="339131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050" b="1" dirty="0">
                  <a:latin typeface="Times New Roman"/>
                  <a:cs typeface="Times New Roman"/>
                </a:rPr>
                <a:t>Cu layer</a:t>
              </a: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6936742" y="1473137"/>
              <a:ext cx="1359412" cy="339131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050" b="1" dirty="0">
                  <a:latin typeface="Times New Roman"/>
                  <a:cs typeface="Times New Roman"/>
                </a:rPr>
                <a:t>Cooling tubes</a:t>
              </a: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5334943" y="4036249"/>
              <a:ext cx="1223067" cy="339131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050" b="1" dirty="0">
                  <a:latin typeface="Times New Roman"/>
                  <a:cs typeface="Times New Roman"/>
                </a:rPr>
                <a:t>“Saw teeth”</a:t>
              </a:r>
            </a:p>
          </p:txBody>
        </p:sp>
        <p:cxnSp>
          <p:nvCxnSpPr>
            <p:cNvPr id="26" name="Straight Arrow Connector 25"/>
            <p:cNvCxnSpPr/>
            <p:nvPr/>
          </p:nvCxnSpPr>
          <p:spPr>
            <a:xfrm>
              <a:off x="5774872" y="931734"/>
              <a:ext cx="119405" cy="1271945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Arrow Connector 26"/>
            <p:cNvCxnSpPr/>
            <p:nvPr/>
          </p:nvCxnSpPr>
          <p:spPr>
            <a:xfrm flipH="1">
              <a:off x="6602087" y="877454"/>
              <a:ext cx="315438" cy="327513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Arrow Connector 27"/>
            <p:cNvCxnSpPr>
              <a:stCxn id="28" idx="1"/>
            </p:cNvCxnSpPr>
            <p:nvPr/>
          </p:nvCxnSpPr>
          <p:spPr>
            <a:xfrm flipH="1">
              <a:off x="6754487" y="1627026"/>
              <a:ext cx="182255" cy="0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Arrow Connector 28"/>
            <p:cNvCxnSpPr/>
            <p:nvPr/>
          </p:nvCxnSpPr>
          <p:spPr>
            <a:xfrm flipH="1" flipV="1">
              <a:off x="7468256" y="2822446"/>
              <a:ext cx="187841" cy="1213803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Arrow Connector 29"/>
            <p:cNvCxnSpPr/>
            <p:nvPr/>
          </p:nvCxnSpPr>
          <p:spPr>
            <a:xfrm flipV="1">
              <a:off x="5868793" y="2822446"/>
              <a:ext cx="188310" cy="1213804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31" name="Picture 30" descr="Beam Screeen.pdf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321958" y="1311318"/>
            <a:ext cx="4198535" cy="3134953"/>
          </a:xfrm>
          <a:prstGeom prst="rect">
            <a:avLst/>
          </a:prstGeom>
        </p:spPr>
      </p:pic>
      <p:pic>
        <p:nvPicPr>
          <p:cNvPr id="32" name="Picture 3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35065" y="1704384"/>
            <a:ext cx="2470073" cy="2277473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3179909" y="169643"/>
            <a:ext cx="6087835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global scenario: e</a:t>
            </a:r>
            <a:r>
              <a:rPr lang="en-US" sz="2800" baseline="300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</a:t>
            </a:r>
            <a:r>
              <a:rPr lang="en-US" sz="28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cloud methods must be compliant with all BS features.</a:t>
            </a:r>
            <a:endParaRPr lang="en-GB" sz="2800" dirty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88626D5-1DF4-5D46-AECE-1F94C2012E4E}"/>
              </a:ext>
            </a:extLst>
          </p:cNvPr>
          <p:cNvSpPr txBox="1"/>
          <p:nvPr/>
        </p:nvSpPr>
        <p:spPr>
          <a:xfrm>
            <a:off x="417954" y="1058448"/>
            <a:ext cx="122719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For LHC: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4D0EB2CE-6496-3A46-B3DF-3A2750F72539}"/>
              </a:ext>
            </a:extLst>
          </p:cNvPr>
          <p:cNvSpPr/>
          <p:nvPr/>
        </p:nvSpPr>
        <p:spPr>
          <a:xfrm>
            <a:off x="3056054" y="4332398"/>
            <a:ext cx="4572000" cy="30777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V. </a:t>
            </a:r>
            <a:r>
              <a:rPr lang="en-US" sz="1400" dirty="0" err="1">
                <a:latin typeface="Calibri" panose="020F0502020204030204" pitchFamily="34" charset="0"/>
                <a:cs typeface="Calibri" panose="020F0502020204030204" pitchFamily="34" charset="0"/>
              </a:rPr>
              <a:t>Baglin</a:t>
            </a: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 et al.  CERN-ATS-2013-006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4A7C93EF-D9BE-564F-917F-0FE2EF497EF7}"/>
              </a:ext>
            </a:extLst>
          </p:cNvPr>
          <p:cNvSpPr/>
          <p:nvPr/>
        </p:nvSpPr>
        <p:spPr>
          <a:xfrm>
            <a:off x="2321958" y="1287872"/>
            <a:ext cx="1066011" cy="271296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23AE7FA1-9B2F-7346-8CC0-2516DBD6CC8C}"/>
              </a:ext>
            </a:extLst>
          </p:cNvPr>
          <p:cNvSpPr/>
          <p:nvPr/>
        </p:nvSpPr>
        <p:spPr>
          <a:xfrm>
            <a:off x="3868441" y="1299232"/>
            <a:ext cx="1066011" cy="271296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402F5439-91CD-FB47-93E4-5324C84A6F2F}"/>
              </a:ext>
            </a:extLst>
          </p:cNvPr>
          <p:cNvSpPr/>
          <p:nvPr/>
        </p:nvSpPr>
        <p:spPr>
          <a:xfrm>
            <a:off x="5322278" y="1311318"/>
            <a:ext cx="1158658" cy="208795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0335120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olo 10"/>
          <p:cNvSpPr>
            <a:spLocks noGrp="1"/>
          </p:cNvSpPr>
          <p:nvPr>
            <p:ph type="title"/>
          </p:nvPr>
        </p:nvSpPr>
        <p:spPr>
          <a:xfrm>
            <a:off x="3397332" y="95490"/>
            <a:ext cx="6198781" cy="720000"/>
          </a:xfrm>
        </p:spPr>
        <p:txBody>
          <a:bodyPr>
            <a:normAutofit/>
          </a:bodyPr>
          <a:lstStyle/>
          <a:p>
            <a:pPr algn="l"/>
            <a:r>
              <a:rPr lang="en-US" sz="2800" cap="none" dirty="0">
                <a:solidFill>
                  <a:srgbClr val="FF0000"/>
                </a:solidFill>
              </a:rPr>
              <a:t>SEY Surface sensitivity: gases on LT Cu </a:t>
            </a:r>
          </a:p>
        </p:txBody>
      </p:sp>
      <p:sp>
        <p:nvSpPr>
          <p:cNvPr id="12" name="Rettangolo 11"/>
          <p:cNvSpPr/>
          <p:nvPr/>
        </p:nvSpPr>
        <p:spPr>
          <a:xfrm>
            <a:off x="400112" y="3717673"/>
            <a:ext cx="2867499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Kuzucan</a:t>
            </a: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 et al., J. Vac. Sci. Technol. A (2012)</a:t>
            </a:r>
          </a:p>
        </p:txBody>
      </p:sp>
      <p:sp>
        <p:nvSpPr>
          <p:cNvPr id="20" name="Rettangolo 19"/>
          <p:cNvSpPr/>
          <p:nvPr/>
        </p:nvSpPr>
        <p:spPr>
          <a:xfrm>
            <a:off x="705371" y="700424"/>
            <a:ext cx="2214578" cy="338554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CO thick layer coverage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4528" y="1017764"/>
            <a:ext cx="3238015" cy="26370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5" name="CasellaDiTesto 14"/>
          <p:cNvSpPr txBox="1"/>
          <p:nvPr/>
        </p:nvSpPr>
        <p:spPr>
          <a:xfrm>
            <a:off x="125876" y="4266398"/>
            <a:ext cx="88583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latin typeface="Calibri" panose="020F0502020204030204" pitchFamily="34" charset="0"/>
                <a:cs typeface="Calibri" panose="020F0502020204030204" pitchFamily="34" charset="0"/>
              </a:rPr>
              <a:t>SEY is an intrinsic material property strongly sensitive to the surface composition and chemical state</a:t>
            </a:r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4B3BE545-84F8-044A-8E8F-4A62AE72619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44664" y="978124"/>
            <a:ext cx="3020919" cy="27956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9" name="Rettangolo 20">
            <a:extLst>
              <a:ext uri="{FF2B5EF4-FFF2-40B4-BE49-F238E27FC236}">
                <a16:creationId xmlns:a16="http://schemas.microsoft.com/office/drawing/2014/main" id="{E0E960D2-C29B-1F4B-A823-AA9B5B1D0DD1}"/>
              </a:ext>
            </a:extLst>
          </p:cNvPr>
          <p:cNvSpPr/>
          <p:nvPr/>
        </p:nvSpPr>
        <p:spPr>
          <a:xfrm>
            <a:off x="4026374" y="3815366"/>
            <a:ext cx="2214578" cy="461665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ajor"/>
        </p:style>
        <p:txBody>
          <a:bodyPr wrap="square">
            <a:spAutoFit/>
          </a:bodyPr>
          <a:lstStyle>
            <a:lvl1pPr>
              <a:defRPr>
                <a:latin typeface="+mj-lt"/>
                <a:ea typeface="+mj-ea"/>
                <a:cs typeface="+mj-cs"/>
              </a:defRPr>
            </a:lvl1pPr>
            <a:lvl2pPr>
              <a:defRPr>
                <a:latin typeface="+mj-lt"/>
                <a:ea typeface="+mj-ea"/>
                <a:cs typeface="+mj-cs"/>
              </a:defRPr>
            </a:lvl2pPr>
            <a:lvl3pPr>
              <a:defRPr>
                <a:latin typeface="+mj-lt"/>
                <a:ea typeface="+mj-ea"/>
                <a:cs typeface="+mj-cs"/>
              </a:defRPr>
            </a:lvl3pPr>
            <a:lvl4pPr>
              <a:defRPr>
                <a:latin typeface="+mj-lt"/>
                <a:ea typeface="+mj-ea"/>
                <a:cs typeface="+mj-cs"/>
              </a:defRPr>
            </a:lvl4pPr>
            <a:lvl5pPr>
              <a:defRPr>
                <a:latin typeface="+mj-lt"/>
                <a:ea typeface="+mj-ea"/>
                <a:cs typeface="+mj-cs"/>
              </a:defRPr>
            </a:lvl5pPr>
            <a:lvl6pPr>
              <a:defRPr>
                <a:latin typeface="+mj-lt"/>
                <a:ea typeface="+mj-ea"/>
                <a:cs typeface="+mj-cs"/>
              </a:defRPr>
            </a:lvl6pPr>
            <a:lvl7pPr>
              <a:defRPr>
                <a:latin typeface="+mj-lt"/>
                <a:ea typeface="+mj-ea"/>
                <a:cs typeface="+mj-cs"/>
              </a:defRPr>
            </a:lvl7pPr>
            <a:lvl8pPr>
              <a:defRPr>
                <a:latin typeface="+mj-lt"/>
                <a:ea typeface="+mj-ea"/>
                <a:cs typeface="+mj-cs"/>
              </a:defRPr>
            </a:lvl8pPr>
            <a:lvl9pPr>
              <a:defRPr>
                <a:latin typeface="+mj-lt"/>
                <a:ea typeface="+mj-ea"/>
                <a:cs typeface="+mj-cs"/>
              </a:defRPr>
            </a:lvl9pPr>
          </a:lstStyle>
          <a:p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L. </a:t>
            </a:r>
            <a:r>
              <a:rPr lang="en-US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Spallino</a:t>
            </a: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, M. </a:t>
            </a:r>
            <a:r>
              <a:rPr lang="en-US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Angelucci</a:t>
            </a: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 and R. </a:t>
            </a:r>
            <a:r>
              <a:rPr lang="en-US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Cimino</a:t>
            </a: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, to be published</a:t>
            </a:r>
          </a:p>
        </p:txBody>
      </p:sp>
      <p:pic>
        <p:nvPicPr>
          <p:cNvPr id="30" name="Picture 29">
            <a:extLst>
              <a:ext uri="{FF2B5EF4-FFF2-40B4-BE49-F238E27FC236}">
                <a16:creationId xmlns:a16="http://schemas.microsoft.com/office/drawing/2014/main" id="{BFF14D2D-BC9C-EC4F-AA3A-F724F74DBC5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86552" y="869701"/>
            <a:ext cx="2879969" cy="2836167"/>
          </a:xfrm>
          <a:prstGeom prst="rect">
            <a:avLst/>
          </a:prstGeom>
        </p:spPr>
      </p:pic>
      <p:sp>
        <p:nvSpPr>
          <p:cNvPr id="31" name="TextBox 30">
            <a:extLst>
              <a:ext uri="{FF2B5EF4-FFF2-40B4-BE49-F238E27FC236}">
                <a16:creationId xmlns:a16="http://schemas.microsoft.com/office/drawing/2014/main" id="{3EED6B45-7DEC-D442-BFBF-9A0B7E1910F9}"/>
              </a:ext>
            </a:extLst>
          </p:cNvPr>
          <p:cNvSpPr txBox="1"/>
          <p:nvPr/>
        </p:nvSpPr>
        <p:spPr>
          <a:xfrm>
            <a:off x="6509302" y="3804733"/>
            <a:ext cx="25572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V . </a:t>
            </a:r>
            <a:r>
              <a:rPr lang="en-US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Baglin</a:t>
            </a: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, et al Proceedings of EPAC 2000, Vienna, Austria</a:t>
            </a:r>
          </a:p>
        </p:txBody>
      </p:sp>
      <p:sp>
        <p:nvSpPr>
          <p:cNvPr id="32" name="Rettangolo 19">
            <a:extLst>
              <a:ext uri="{FF2B5EF4-FFF2-40B4-BE49-F238E27FC236}">
                <a16:creationId xmlns:a16="http://schemas.microsoft.com/office/drawing/2014/main" id="{28EB3EDB-CDF3-AC43-BC96-787132B775FE}"/>
              </a:ext>
            </a:extLst>
          </p:cNvPr>
          <p:cNvSpPr/>
          <p:nvPr/>
        </p:nvSpPr>
        <p:spPr>
          <a:xfrm>
            <a:off x="6631683" y="656846"/>
            <a:ext cx="2352505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H</a:t>
            </a:r>
            <a:r>
              <a:rPr lang="en-US" sz="1600" baseline="-25000" dirty="0">
                <a:latin typeface="Calibri" panose="020F0502020204030204" pitchFamily="34" charset="0"/>
                <a:cs typeface="Calibri" panose="020F0502020204030204" pitchFamily="34" charset="0"/>
              </a:rPr>
              <a:t>2</a:t>
            </a: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O thick layer coverage</a:t>
            </a:r>
          </a:p>
        </p:txBody>
      </p:sp>
      <p:sp>
        <p:nvSpPr>
          <p:cNvPr id="33" name="Rettangolo 19">
            <a:extLst>
              <a:ext uri="{FF2B5EF4-FFF2-40B4-BE49-F238E27FC236}">
                <a16:creationId xmlns:a16="http://schemas.microsoft.com/office/drawing/2014/main" id="{B591B294-3914-2A47-B0FD-35E76E9F6C1B}"/>
              </a:ext>
            </a:extLst>
          </p:cNvPr>
          <p:cNvSpPr/>
          <p:nvPr/>
        </p:nvSpPr>
        <p:spPr>
          <a:xfrm>
            <a:off x="3827722" y="634254"/>
            <a:ext cx="221457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Ar</a:t>
            </a: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 thick layer coverage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6D16F0D-373E-744E-A5AC-BA8B954643EC}"/>
              </a:ext>
            </a:extLst>
          </p:cNvPr>
          <p:cNvSpPr txBox="1"/>
          <p:nvPr/>
        </p:nvSpPr>
        <p:spPr>
          <a:xfrm>
            <a:off x="2919949" y="4487345"/>
            <a:ext cx="395230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>
                <a:solidFill>
                  <a:srgbClr val="0432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Element and coverage specific</a:t>
            </a:r>
          </a:p>
        </p:txBody>
      </p:sp>
    </p:spTree>
    <p:extLst>
      <p:ext uri="{BB962C8B-B14F-4D97-AF65-F5344CB8AC3E}">
        <p14:creationId xmlns:p14="http://schemas.microsoft.com/office/powerpoint/2010/main" val="421884563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9F95F023-E5B5-2640-AC14-E1B6EDC7024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712940"/>
            <a:ext cx="5320078" cy="3047961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D8EC7D19-99A5-894B-ABED-B56F5A5B2E9F}"/>
              </a:ext>
            </a:extLst>
          </p:cNvPr>
          <p:cNvSpPr txBox="1"/>
          <p:nvPr/>
        </p:nvSpPr>
        <p:spPr>
          <a:xfrm>
            <a:off x="193011" y="970429"/>
            <a:ext cx="895098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We followed the growth of thin a-C layers on Cu with XPS to measure its thickness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99EA321F-28EE-164D-91C8-7EBF106604B3}"/>
              </a:ext>
            </a:extLst>
          </p:cNvPr>
          <p:cNvCxnSpPr>
            <a:cxnSpLocks/>
          </p:cNvCxnSpPr>
          <p:nvPr/>
        </p:nvCxnSpPr>
        <p:spPr>
          <a:xfrm flipH="1">
            <a:off x="2978590" y="2417990"/>
            <a:ext cx="356839" cy="1719069"/>
          </a:xfrm>
          <a:prstGeom prst="straightConnector1">
            <a:avLst/>
          </a:prstGeom>
          <a:ln w="28575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EA0378B2-B3C4-BB4C-B384-99ED2D7020D1}"/>
              </a:ext>
            </a:extLst>
          </p:cNvPr>
          <p:cNvCxnSpPr>
            <a:cxnSpLocks/>
          </p:cNvCxnSpPr>
          <p:nvPr/>
        </p:nvCxnSpPr>
        <p:spPr>
          <a:xfrm flipH="1">
            <a:off x="974979" y="3954315"/>
            <a:ext cx="339714" cy="575830"/>
          </a:xfrm>
          <a:prstGeom prst="straightConnector1">
            <a:avLst/>
          </a:prstGeom>
          <a:ln w="28575">
            <a:solidFill>
              <a:srgbClr val="0E8F1E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496378FD-1117-2944-BB0D-2C3BC30F8301}"/>
              </a:ext>
            </a:extLst>
          </p:cNvPr>
          <p:cNvSpPr txBox="1"/>
          <p:nvPr/>
        </p:nvSpPr>
        <p:spPr>
          <a:xfrm>
            <a:off x="880573" y="3580799"/>
            <a:ext cx="1444183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0E8F1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Increasing C 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AAEFCC7C-82AE-2D49-A7DB-B18C0F4EE5BF}"/>
              </a:ext>
            </a:extLst>
          </p:cNvPr>
          <p:cNvSpPr/>
          <p:nvPr/>
        </p:nvSpPr>
        <p:spPr>
          <a:xfrm>
            <a:off x="2960515" y="522815"/>
            <a:ext cx="1786130" cy="461665"/>
          </a:xfrm>
          <a:prstGeom prst="rect">
            <a:avLst/>
          </a:prstGeom>
          <a:ln>
            <a:solidFill>
              <a:srgbClr val="FF0000"/>
            </a:solidFill>
          </a:ln>
        </p:spPr>
        <p:txBody>
          <a:bodyPr wrap="none">
            <a:spAutoFit/>
          </a:bodyPr>
          <a:lstStyle/>
          <a:p>
            <a:r>
              <a:rPr lang="en-US" dirty="0"/>
              <a:t>-</a:t>
            </a:r>
            <a:r>
              <a:rPr lang="en-US" sz="2400" i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Preliminary-</a:t>
            </a:r>
            <a:endParaRPr lang="en-GB" sz="2400" i="1" dirty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5" name="Titolo 10">
            <a:extLst>
              <a:ext uri="{FF2B5EF4-FFF2-40B4-BE49-F238E27FC236}">
                <a16:creationId xmlns:a16="http://schemas.microsoft.com/office/drawing/2014/main" id="{302B33A0-E837-F344-93E2-7133A4630106}"/>
              </a:ext>
            </a:extLst>
          </p:cNvPr>
          <p:cNvSpPr txBox="1">
            <a:spLocks/>
          </p:cNvSpPr>
          <p:nvPr/>
        </p:nvSpPr>
        <p:spPr>
          <a:xfrm>
            <a:off x="4216954" y="86023"/>
            <a:ext cx="5032917" cy="88369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000" kern="1200" cap="all" baseline="0">
                <a:solidFill>
                  <a:schemeClr val="tx1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pPr algn="ctr"/>
            <a:r>
              <a:rPr lang="en-US" sz="2800"/>
              <a:t>How a Coating modify SEY? </a:t>
            </a:r>
            <a:br>
              <a:rPr lang="en-US" sz="2800"/>
            </a:br>
            <a:r>
              <a:rPr lang="en-US" sz="2800"/>
              <a:t>(</a:t>
            </a:r>
            <a:r>
              <a:rPr lang="en-US" sz="2800" cap="none"/>
              <a:t>the case of a-C on Cu)</a:t>
            </a:r>
            <a:endParaRPr lang="en-US" sz="28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6EAAFA5-1BF7-2048-BBD5-434C7DFFE07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3320" y="1484540"/>
            <a:ext cx="3175000" cy="18669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6063093F-3FE6-BA48-8725-3A51F87B84D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75689" y="1263724"/>
            <a:ext cx="4014495" cy="226008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5F113214-C1E4-1F4E-BADC-5BD84FE8B1D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58296" y="2817682"/>
            <a:ext cx="2750232" cy="2264897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48BBA55C-57B0-894E-B0A8-841E52FCFA97}"/>
              </a:ext>
            </a:extLst>
          </p:cNvPr>
          <p:cNvSpPr txBox="1"/>
          <p:nvPr/>
        </p:nvSpPr>
        <p:spPr>
          <a:xfrm>
            <a:off x="1123320" y="2462204"/>
            <a:ext cx="64472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XPS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B72F46C-9FDF-7E47-8B12-95D7DB522046}"/>
              </a:ext>
            </a:extLst>
          </p:cNvPr>
          <p:cNvSpPr txBox="1"/>
          <p:nvPr/>
        </p:nvSpPr>
        <p:spPr>
          <a:xfrm>
            <a:off x="6921097" y="4509290"/>
            <a:ext cx="1917384" cy="461665"/>
          </a:xfrm>
          <a:prstGeom prst="rect">
            <a:avLst/>
          </a:prstGeom>
          <a:solidFill>
            <a:schemeClr val="bg1"/>
          </a:solidFill>
          <a:ln w="28575"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Graphite road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7EBCAAD-182D-FE43-B721-9049F762107C}"/>
              </a:ext>
            </a:extLst>
          </p:cNvPr>
          <p:cNvSpPr txBox="1"/>
          <p:nvPr/>
        </p:nvSpPr>
        <p:spPr>
          <a:xfrm>
            <a:off x="6322503" y="1294502"/>
            <a:ext cx="282149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20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a-C thermal evaporator  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32A66AE7-F3AC-894D-BC8A-1998C19C09B0}"/>
              </a:ext>
            </a:extLst>
          </p:cNvPr>
          <p:cNvCxnSpPr/>
          <p:nvPr/>
        </p:nvCxnSpPr>
        <p:spPr>
          <a:xfrm flipH="1" flipV="1">
            <a:off x="6869723" y="4137059"/>
            <a:ext cx="863528" cy="393086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7331DC18-679B-1345-AC15-FACF0A6D6F14}"/>
              </a:ext>
            </a:extLst>
          </p:cNvPr>
          <p:cNvCxnSpPr/>
          <p:nvPr/>
        </p:nvCxnSpPr>
        <p:spPr>
          <a:xfrm flipH="1">
            <a:off x="5895682" y="1771596"/>
            <a:ext cx="257908" cy="1842880"/>
          </a:xfrm>
          <a:prstGeom prst="line">
            <a:avLst/>
          </a:prstGeom>
          <a:ln w="381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72EAB1B6-B5EB-A243-93B1-B8C45651B6F8}"/>
              </a:ext>
            </a:extLst>
          </p:cNvPr>
          <p:cNvCxnSpPr>
            <a:cxnSpLocks/>
          </p:cNvCxnSpPr>
          <p:nvPr/>
        </p:nvCxnSpPr>
        <p:spPr>
          <a:xfrm>
            <a:off x="6797185" y="1983786"/>
            <a:ext cx="807112" cy="1087577"/>
          </a:xfrm>
          <a:prstGeom prst="line">
            <a:avLst/>
          </a:prstGeom>
          <a:ln w="381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ectangle 16">
            <a:extLst>
              <a:ext uri="{FF2B5EF4-FFF2-40B4-BE49-F238E27FC236}">
                <a16:creationId xmlns:a16="http://schemas.microsoft.com/office/drawing/2014/main" id="{AA0D0808-86B8-BC4F-9DC4-CFEA74CF1A59}"/>
              </a:ext>
            </a:extLst>
          </p:cNvPr>
          <p:cNvSpPr/>
          <p:nvPr/>
        </p:nvSpPr>
        <p:spPr>
          <a:xfrm>
            <a:off x="1409193" y="4696820"/>
            <a:ext cx="244438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A. </a:t>
            </a:r>
            <a:r>
              <a:rPr lang="en-US" sz="1400" dirty="0" err="1">
                <a:latin typeface="Calibri" panose="020F0502020204030204" pitchFamily="34" charset="0"/>
                <a:cs typeface="Calibri" panose="020F0502020204030204" pitchFamily="34" charset="0"/>
              </a:rPr>
              <a:t>Novelli</a:t>
            </a: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  et al., in preparation</a:t>
            </a:r>
          </a:p>
        </p:txBody>
      </p:sp>
    </p:spTree>
    <p:extLst>
      <p:ext uri="{BB962C8B-B14F-4D97-AF65-F5344CB8AC3E}">
        <p14:creationId xmlns:p14="http://schemas.microsoft.com/office/powerpoint/2010/main" val="242063281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9F95F023-E5B5-2640-AC14-E1B6EDC7024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712940"/>
            <a:ext cx="5320078" cy="3047961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D8EC7D19-99A5-894B-ABED-B56F5A5B2E9F}"/>
              </a:ext>
            </a:extLst>
          </p:cNvPr>
          <p:cNvSpPr txBox="1"/>
          <p:nvPr/>
        </p:nvSpPr>
        <p:spPr>
          <a:xfrm>
            <a:off x="193011" y="970429"/>
            <a:ext cx="895098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We followed the growth of thin a-C layers on Cu with XPS to measure its thickness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4DFC8B5-371F-B649-9627-E8B006B91A40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0187" y="1464068"/>
            <a:ext cx="4366693" cy="2267106"/>
          </a:xfrm>
          <a:prstGeom prst="rect">
            <a:avLst/>
          </a:prstGeom>
        </p:spPr>
      </p:pic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CE606BD5-E5F6-084D-AE3B-4D8EE8893849}"/>
              </a:ext>
            </a:extLst>
          </p:cNvPr>
          <p:cNvCxnSpPr>
            <a:cxnSpLocks/>
          </p:cNvCxnSpPr>
          <p:nvPr/>
        </p:nvCxnSpPr>
        <p:spPr>
          <a:xfrm flipH="1">
            <a:off x="743183" y="2027629"/>
            <a:ext cx="985797" cy="1395725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99EA321F-28EE-164D-91C8-7EBF106604B3}"/>
              </a:ext>
            </a:extLst>
          </p:cNvPr>
          <p:cNvCxnSpPr>
            <a:cxnSpLocks/>
          </p:cNvCxnSpPr>
          <p:nvPr/>
        </p:nvCxnSpPr>
        <p:spPr>
          <a:xfrm flipH="1">
            <a:off x="2978590" y="2417990"/>
            <a:ext cx="356839" cy="1719069"/>
          </a:xfrm>
          <a:prstGeom prst="straightConnector1">
            <a:avLst/>
          </a:prstGeom>
          <a:ln w="28575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EA0378B2-B3C4-BB4C-B384-99ED2D7020D1}"/>
              </a:ext>
            </a:extLst>
          </p:cNvPr>
          <p:cNvCxnSpPr>
            <a:cxnSpLocks/>
          </p:cNvCxnSpPr>
          <p:nvPr/>
        </p:nvCxnSpPr>
        <p:spPr>
          <a:xfrm flipH="1">
            <a:off x="974979" y="3954315"/>
            <a:ext cx="339714" cy="575830"/>
          </a:xfrm>
          <a:prstGeom prst="straightConnector1">
            <a:avLst/>
          </a:prstGeom>
          <a:ln w="28575">
            <a:solidFill>
              <a:srgbClr val="0E8F1E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496378FD-1117-2944-BB0D-2C3BC30F8301}"/>
              </a:ext>
            </a:extLst>
          </p:cNvPr>
          <p:cNvSpPr txBox="1"/>
          <p:nvPr/>
        </p:nvSpPr>
        <p:spPr>
          <a:xfrm>
            <a:off x="880573" y="3580799"/>
            <a:ext cx="1444183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0E8F1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Increasing C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FD2C09-9D91-B34B-8FAA-86158F7F0622}"/>
              </a:ext>
            </a:extLst>
          </p:cNvPr>
          <p:cNvSpPr txBox="1"/>
          <p:nvPr/>
        </p:nvSpPr>
        <p:spPr>
          <a:xfrm>
            <a:off x="1660252" y="1619411"/>
            <a:ext cx="821166" cy="40011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Cu 2p</a:t>
            </a: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713DD9E2-F170-AE46-9203-801ABD64BD48}"/>
              </a:ext>
            </a:extLst>
          </p:cNvPr>
          <p:cNvCxnSpPr>
            <a:cxnSpLocks/>
          </p:cNvCxnSpPr>
          <p:nvPr/>
        </p:nvCxnSpPr>
        <p:spPr>
          <a:xfrm>
            <a:off x="3724841" y="2424362"/>
            <a:ext cx="0" cy="1649213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9E055418-6821-E743-8F2D-7765B1899610}"/>
              </a:ext>
            </a:extLst>
          </p:cNvPr>
          <p:cNvSpPr txBox="1"/>
          <p:nvPr/>
        </p:nvSpPr>
        <p:spPr>
          <a:xfrm>
            <a:off x="3384331" y="2017880"/>
            <a:ext cx="645154" cy="4001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2000" b="1" dirty="0">
                <a:latin typeface="Calibri" panose="020F0502020204030204" pitchFamily="34" charset="0"/>
                <a:cs typeface="Calibri" panose="020F0502020204030204" pitchFamily="34" charset="0"/>
              </a:rPr>
              <a:t>C 1s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AAEFCC7C-82AE-2D49-A7DB-B18C0F4EE5BF}"/>
              </a:ext>
            </a:extLst>
          </p:cNvPr>
          <p:cNvSpPr/>
          <p:nvPr/>
        </p:nvSpPr>
        <p:spPr>
          <a:xfrm>
            <a:off x="2960515" y="512057"/>
            <a:ext cx="1786130" cy="461665"/>
          </a:xfrm>
          <a:prstGeom prst="rect">
            <a:avLst/>
          </a:prstGeom>
          <a:ln>
            <a:solidFill>
              <a:srgbClr val="FF0000"/>
            </a:solidFill>
          </a:ln>
        </p:spPr>
        <p:txBody>
          <a:bodyPr wrap="none">
            <a:spAutoFit/>
          </a:bodyPr>
          <a:lstStyle/>
          <a:p>
            <a:r>
              <a:rPr lang="en-US" dirty="0"/>
              <a:t>-</a:t>
            </a:r>
            <a:r>
              <a:rPr lang="en-US" sz="2400" i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Preliminary-</a:t>
            </a:r>
            <a:endParaRPr lang="en-GB" sz="2400" i="1" dirty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5" name="Titolo 10">
            <a:extLst>
              <a:ext uri="{FF2B5EF4-FFF2-40B4-BE49-F238E27FC236}">
                <a16:creationId xmlns:a16="http://schemas.microsoft.com/office/drawing/2014/main" id="{302B33A0-E837-F344-93E2-7133A4630106}"/>
              </a:ext>
            </a:extLst>
          </p:cNvPr>
          <p:cNvSpPr txBox="1">
            <a:spLocks/>
          </p:cNvSpPr>
          <p:nvPr/>
        </p:nvSpPr>
        <p:spPr>
          <a:xfrm>
            <a:off x="4216954" y="86023"/>
            <a:ext cx="5032917" cy="88369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000" kern="1200" cap="all" baseline="0">
                <a:solidFill>
                  <a:schemeClr val="tx1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pPr algn="ctr"/>
            <a:r>
              <a:rPr lang="en-US" sz="2800"/>
              <a:t>How a Coating modify SEY? </a:t>
            </a:r>
            <a:br>
              <a:rPr lang="en-US" sz="2800"/>
            </a:br>
            <a:r>
              <a:rPr lang="en-US" sz="2800"/>
              <a:t>(</a:t>
            </a:r>
            <a:r>
              <a:rPr lang="en-US" sz="2800" cap="none"/>
              <a:t>the case of a-C on Cu)</a:t>
            </a:r>
            <a:endParaRPr lang="en-US" sz="2800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963F6561-FBFC-2A43-9E41-2A267B5C9DC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75689" y="1263724"/>
            <a:ext cx="4014495" cy="2260088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AEF0170C-F844-4548-96C6-C8CF87AA78C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58296" y="2817682"/>
            <a:ext cx="2750232" cy="2264897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8B3AAC06-090D-F049-A6AB-2DDFBF41CE96}"/>
              </a:ext>
            </a:extLst>
          </p:cNvPr>
          <p:cNvSpPr txBox="1"/>
          <p:nvPr/>
        </p:nvSpPr>
        <p:spPr>
          <a:xfrm>
            <a:off x="6921097" y="4509290"/>
            <a:ext cx="1917384" cy="461665"/>
          </a:xfrm>
          <a:prstGeom prst="rect">
            <a:avLst/>
          </a:prstGeom>
          <a:solidFill>
            <a:schemeClr val="bg1"/>
          </a:solidFill>
          <a:ln w="28575"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Graphite road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5687B295-101C-744B-83FB-D704F7062173}"/>
              </a:ext>
            </a:extLst>
          </p:cNvPr>
          <p:cNvSpPr txBox="1"/>
          <p:nvPr/>
        </p:nvSpPr>
        <p:spPr>
          <a:xfrm>
            <a:off x="6322503" y="1294502"/>
            <a:ext cx="282149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20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a-C thermal evaporator  </a:t>
            </a:r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B77C780A-8AF5-4047-B0FA-051D7236AFB3}"/>
              </a:ext>
            </a:extLst>
          </p:cNvPr>
          <p:cNvCxnSpPr/>
          <p:nvPr/>
        </p:nvCxnSpPr>
        <p:spPr>
          <a:xfrm flipH="1" flipV="1">
            <a:off x="6869723" y="4137059"/>
            <a:ext cx="863528" cy="393086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E3CD8FAF-3A3D-1449-A7ED-8ED424031C63}"/>
              </a:ext>
            </a:extLst>
          </p:cNvPr>
          <p:cNvCxnSpPr/>
          <p:nvPr/>
        </p:nvCxnSpPr>
        <p:spPr>
          <a:xfrm flipH="1">
            <a:off x="5895682" y="1771596"/>
            <a:ext cx="257908" cy="1842880"/>
          </a:xfrm>
          <a:prstGeom prst="line">
            <a:avLst/>
          </a:prstGeom>
          <a:ln w="381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02E8748A-95A5-9C46-99D0-784314E70A24}"/>
              </a:ext>
            </a:extLst>
          </p:cNvPr>
          <p:cNvCxnSpPr>
            <a:cxnSpLocks/>
          </p:cNvCxnSpPr>
          <p:nvPr/>
        </p:nvCxnSpPr>
        <p:spPr>
          <a:xfrm>
            <a:off x="6797185" y="1983786"/>
            <a:ext cx="807112" cy="1087577"/>
          </a:xfrm>
          <a:prstGeom prst="line">
            <a:avLst/>
          </a:prstGeom>
          <a:ln w="381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Rectangle 26">
            <a:extLst>
              <a:ext uri="{FF2B5EF4-FFF2-40B4-BE49-F238E27FC236}">
                <a16:creationId xmlns:a16="http://schemas.microsoft.com/office/drawing/2014/main" id="{5179F997-739F-7742-9086-40F18259B068}"/>
              </a:ext>
            </a:extLst>
          </p:cNvPr>
          <p:cNvSpPr/>
          <p:nvPr/>
        </p:nvSpPr>
        <p:spPr>
          <a:xfrm>
            <a:off x="1409193" y="4696820"/>
            <a:ext cx="244438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A. </a:t>
            </a:r>
            <a:r>
              <a:rPr lang="en-US" sz="1400" dirty="0" err="1">
                <a:latin typeface="Calibri" panose="020F0502020204030204" pitchFamily="34" charset="0"/>
                <a:cs typeface="Calibri" panose="020F0502020204030204" pitchFamily="34" charset="0"/>
              </a:rPr>
              <a:t>Novelli</a:t>
            </a: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  et al., in preparation</a:t>
            </a:r>
          </a:p>
        </p:txBody>
      </p:sp>
    </p:spTree>
    <p:extLst>
      <p:ext uri="{BB962C8B-B14F-4D97-AF65-F5344CB8AC3E}">
        <p14:creationId xmlns:p14="http://schemas.microsoft.com/office/powerpoint/2010/main" val="2973067110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9F95F023-E5B5-2640-AC14-E1B6EDC7024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712940"/>
            <a:ext cx="5320078" cy="3047961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D8EC7D19-99A5-894B-ABED-B56F5A5B2E9F}"/>
              </a:ext>
            </a:extLst>
          </p:cNvPr>
          <p:cNvSpPr txBox="1"/>
          <p:nvPr/>
        </p:nvSpPr>
        <p:spPr>
          <a:xfrm>
            <a:off x="193011" y="970429"/>
            <a:ext cx="895098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We followed the growth of thin a-C layers on Cu with XPS to measure its thickness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4DFC8B5-371F-B649-9627-E8B006B91A40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0187" y="1464068"/>
            <a:ext cx="4366693" cy="2267106"/>
          </a:xfrm>
          <a:prstGeom prst="rect">
            <a:avLst/>
          </a:prstGeom>
        </p:spPr>
      </p:pic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CE606BD5-E5F6-084D-AE3B-4D8EE8893849}"/>
              </a:ext>
            </a:extLst>
          </p:cNvPr>
          <p:cNvCxnSpPr>
            <a:cxnSpLocks/>
          </p:cNvCxnSpPr>
          <p:nvPr/>
        </p:nvCxnSpPr>
        <p:spPr>
          <a:xfrm flipH="1">
            <a:off x="743183" y="2027629"/>
            <a:ext cx="985797" cy="1395725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99EA321F-28EE-164D-91C8-7EBF106604B3}"/>
              </a:ext>
            </a:extLst>
          </p:cNvPr>
          <p:cNvCxnSpPr>
            <a:cxnSpLocks/>
          </p:cNvCxnSpPr>
          <p:nvPr/>
        </p:nvCxnSpPr>
        <p:spPr>
          <a:xfrm flipH="1">
            <a:off x="2978590" y="2417990"/>
            <a:ext cx="356839" cy="1719069"/>
          </a:xfrm>
          <a:prstGeom prst="straightConnector1">
            <a:avLst/>
          </a:prstGeom>
          <a:ln w="28575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EA0378B2-B3C4-BB4C-B384-99ED2D7020D1}"/>
              </a:ext>
            </a:extLst>
          </p:cNvPr>
          <p:cNvCxnSpPr>
            <a:cxnSpLocks/>
          </p:cNvCxnSpPr>
          <p:nvPr/>
        </p:nvCxnSpPr>
        <p:spPr>
          <a:xfrm flipH="1">
            <a:off x="974979" y="3954315"/>
            <a:ext cx="339714" cy="575830"/>
          </a:xfrm>
          <a:prstGeom prst="straightConnector1">
            <a:avLst/>
          </a:prstGeom>
          <a:ln w="28575">
            <a:solidFill>
              <a:srgbClr val="0E8F1E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496378FD-1117-2944-BB0D-2C3BC30F8301}"/>
              </a:ext>
            </a:extLst>
          </p:cNvPr>
          <p:cNvSpPr txBox="1"/>
          <p:nvPr/>
        </p:nvSpPr>
        <p:spPr>
          <a:xfrm>
            <a:off x="880573" y="3580799"/>
            <a:ext cx="1444183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0E8F1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Increasing C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FD2C09-9D91-B34B-8FAA-86158F7F0622}"/>
              </a:ext>
            </a:extLst>
          </p:cNvPr>
          <p:cNvSpPr txBox="1"/>
          <p:nvPr/>
        </p:nvSpPr>
        <p:spPr>
          <a:xfrm>
            <a:off x="1660252" y="1619411"/>
            <a:ext cx="821166" cy="40011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Cu 2p</a:t>
            </a: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713DD9E2-F170-AE46-9203-801ABD64BD48}"/>
              </a:ext>
            </a:extLst>
          </p:cNvPr>
          <p:cNvCxnSpPr>
            <a:cxnSpLocks/>
          </p:cNvCxnSpPr>
          <p:nvPr/>
        </p:nvCxnSpPr>
        <p:spPr>
          <a:xfrm>
            <a:off x="3724841" y="2424362"/>
            <a:ext cx="0" cy="1649213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9E055418-6821-E743-8F2D-7765B1899610}"/>
              </a:ext>
            </a:extLst>
          </p:cNvPr>
          <p:cNvSpPr txBox="1"/>
          <p:nvPr/>
        </p:nvSpPr>
        <p:spPr>
          <a:xfrm>
            <a:off x="3384331" y="2017880"/>
            <a:ext cx="645154" cy="4001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2000" b="1" dirty="0">
                <a:latin typeface="Calibri" panose="020F0502020204030204" pitchFamily="34" charset="0"/>
                <a:cs typeface="Calibri" panose="020F0502020204030204" pitchFamily="34" charset="0"/>
              </a:rPr>
              <a:t>C 1s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AAEFCC7C-82AE-2D49-A7DB-B18C0F4EE5BF}"/>
              </a:ext>
            </a:extLst>
          </p:cNvPr>
          <p:cNvSpPr/>
          <p:nvPr/>
        </p:nvSpPr>
        <p:spPr>
          <a:xfrm>
            <a:off x="2960515" y="501299"/>
            <a:ext cx="1786130" cy="461665"/>
          </a:xfrm>
          <a:prstGeom prst="rect">
            <a:avLst/>
          </a:prstGeom>
          <a:ln>
            <a:solidFill>
              <a:srgbClr val="FF0000"/>
            </a:solidFill>
          </a:ln>
        </p:spPr>
        <p:txBody>
          <a:bodyPr wrap="none">
            <a:spAutoFit/>
          </a:bodyPr>
          <a:lstStyle/>
          <a:p>
            <a:r>
              <a:rPr lang="en-US" dirty="0"/>
              <a:t>-</a:t>
            </a:r>
            <a:r>
              <a:rPr lang="en-US" sz="2400" i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Preliminary-</a:t>
            </a:r>
            <a:endParaRPr lang="en-GB" sz="2400" i="1" dirty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5" name="Titolo 10">
            <a:extLst>
              <a:ext uri="{FF2B5EF4-FFF2-40B4-BE49-F238E27FC236}">
                <a16:creationId xmlns:a16="http://schemas.microsoft.com/office/drawing/2014/main" id="{302B33A0-E837-F344-93E2-7133A4630106}"/>
              </a:ext>
            </a:extLst>
          </p:cNvPr>
          <p:cNvSpPr txBox="1">
            <a:spLocks/>
          </p:cNvSpPr>
          <p:nvPr/>
        </p:nvSpPr>
        <p:spPr>
          <a:xfrm>
            <a:off x="4216954" y="86023"/>
            <a:ext cx="5032917" cy="88369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000" kern="1200" cap="all" baseline="0">
                <a:solidFill>
                  <a:schemeClr val="tx1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pPr algn="ctr"/>
            <a:r>
              <a:rPr lang="en-US" sz="2800"/>
              <a:t>How a Coating modify SEY? </a:t>
            </a:r>
            <a:br>
              <a:rPr lang="en-US" sz="2800"/>
            </a:br>
            <a:r>
              <a:rPr lang="en-US" sz="2800"/>
              <a:t>(</a:t>
            </a:r>
            <a:r>
              <a:rPr lang="en-US" sz="2800" cap="none"/>
              <a:t>the case of a-C on Cu)</a:t>
            </a:r>
            <a:endParaRPr lang="en-US" sz="2800" dirty="0"/>
          </a:p>
        </p:txBody>
      </p:sp>
      <p:pic>
        <p:nvPicPr>
          <p:cNvPr id="28" name="Picture 27">
            <a:extLst>
              <a:ext uri="{FF2B5EF4-FFF2-40B4-BE49-F238E27FC236}">
                <a16:creationId xmlns:a16="http://schemas.microsoft.com/office/drawing/2014/main" id="{2B00B276-242B-9745-A638-50CC1C316FF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63090" y="1744438"/>
            <a:ext cx="3910975" cy="498791"/>
          </a:xfrm>
          <a:prstGeom prst="rect">
            <a:avLst/>
          </a:prstGeom>
          <a:ln w="28575">
            <a:solidFill>
              <a:srgbClr val="0432FF"/>
            </a:solidFill>
          </a:ln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F92C5E6C-AFF3-DA45-AE46-F040689F0C6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61202" y="2321299"/>
            <a:ext cx="3911600" cy="596900"/>
          </a:xfrm>
          <a:prstGeom prst="rect">
            <a:avLst/>
          </a:prstGeom>
          <a:ln w="28575">
            <a:solidFill>
              <a:srgbClr val="0432FF"/>
            </a:solidFill>
          </a:ln>
        </p:spPr>
      </p:pic>
      <p:sp>
        <p:nvSpPr>
          <p:cNvPr id="31" name="TextBox 30">
            <a:extLst>
              <a:ext uri="{FF2B5EF4-FFF2-40B4-BE49-F238E27FC236}">
                <a16:creationId xmlns:a16="http://schemas.microsoft.com/office/drawing/2014/main" id="{13912E4B-ECC3-3B4C-899F-2BAB5E2F3CBC}"/>
              </a:ext>
            </a:extLst>
          </p:cNvPr>
          <p:cNvSpPr txBox="1"/>
          <p:nvPr/>
        </p:nvSpPr>
        <p:spPr>
          <a:xfrm>
            <a:off x="5096579" y="1385776"/>
            <a:ext cx="4031276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In XPS:</a:t>
            </a:r>
            <a:r>
              <a:rPr lang="en-US" sz="2000" dirty="0"/>
              <a:t> </a:t>
            </a:r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 where </a:t>
            </a:r>
            <a:r>
              <a:rPr lang="en-GB" sz="20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</a:t>
            </a: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 is the unknown thickness and </a:t>
            </a:r>
            <a:r>
              <a:rPr lang="en-GB" sz="2000" b="1" dirty="0">
                <a:solidFill>
                  <a:srgbClr val="FF0000"/>
                </a:solidFill>
                <a:latin typeface="Symbol" pitchFamily="2" charset="2"/>
                <a:cs typeface="Calibri" panose="020F0502020204030204" pitchFamily="34" charset="0"/>
              </a:rPr>
              <a:t>l</a:t>
            </a: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 is the inelastic mean free path.</a:t>
            </a:r>
            <a:endParaRPr lang="en-GB" sz="2000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1212456B-7D00-ED47-AC73-0E9869E8A176}"/>
              </a:ext>
            </a:extLst>
          </p:cNvPr>
          <p:cNvSpPr/>
          <p:nvPr/>
        </p:nvSpPr>
        <p:spPr>
          <a:xfrm>
            <a:off x="1409193" y="4696820"/>
            <a:ext cx="244438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A. </a:t>
            </a:r>
            <a:r>
              <a:rPr lang="en-US" sz="1400" dirty="0" err="1">
                <a:latin typeface="Calibri" panose="020F0502020204030204" pitchFamily="34" charset="0"/>
                <a:cs typeface="Calibri" panose="020F0502020204030204" pitchFamily="34" charset="0"/>
              </a:rPr>
              <a:t>Novelli</a:t>
            </a: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  et al., in preparation</a:t>
            </a:r>
          </a:p>
        </p:txBody>
      </p:sp>
    </p:spTree>
    <p:extLst>
      <p:ext uri="{BB962C8B-B14F-4D97-AF65-F5344CB8AC3E}">
        <p14:creationId xmlns:p14="http://schemas.microsoft.com/office/powerpoint/2010/main" val="1871414376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9F95F023-E5B5-2640-AC14-E1B6EDC7024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712940"/>
            <a:ext cx="5320078" cy="3047961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D8EC7D19-99A5-894B-ABED-B56F5A5B2E9F}"/>
              </a:ext>
            </a:extLst>
          </p:cNvPr>
          <p:cNvSpPr txBox="1"/>
          <p:nvPr/>
        </p:nvSpPr>
        <p:spPr>
          <a:xfrm>
            <a:off x="193011" y="970429"/>
            <a:ext cx="895098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We followed the growth of thin a-C layers on Cu with XPS to measure its thickness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4DFC8B5-371F-B649-9627-E8B006B91A40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0187" y="1464068"/>
            <a:ext cx="4366693" cy="2267106"/>
          </a:xfrm>
          <a:prstGeom prst="rect">
            <a:avLst/>
          </a:prstGeom>
        </p:spPr>
      </p:pic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CE606BD5-E5F6-084D-AE3B-4D8EE8893849}"/>
              </a:ext>
            </a:extLst>
          </p:cNvPr>
          <p:cNvCxnSpPr>
            <a:cxnSpLocks/>
          </p:cNvCxnSpPr>
          <p:nvPr/>
        </p:nvCxnSpPr>
        <p:spPr>
          <a:xfrm flipH="1">
            <a:off x="743183" y="2027629"/>
            <a:ext cx="985797" cy="1395725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99EA321F-28EE-164D-91C8-7EBF106604B3}"/>
              </a:ext>
            </a:extLst>
          </p:cNvPr>
          <p:cNvCxnSpPr>
            <a:cxnSpLocks/>
          </p:cNvCxnSpPr>
          <p:nvPr/>
        </p:nvCxnSpPr>
        <p:spPr>
          <a:xfrm flipH="1">
            <a:off x="2978590" y="2417990"/>
            <a:ext cx="356839" cy="1719069"/>
          </a:xfrm>
          <a:prstGeom prst="straightConnector1">
            <a:avLst/>
          </a:prstGeom>
          <a:ln w="28575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EA0378B2-B3C4-BB4C-B384-99ED2D7020D1}"/>
              </a:ext>
            </a:extLst>
          </p:cNvPr>
          <p:cNvCxnSpPr>
            <a:cxnSpLocks/>
          </p:cNvCxnSpPr>
          <p:nvPr/>
        </p:nvCxnSpPr>
        <p:spPr>
          <a:xfrm flipH="1">
            <a:off x="974979" y="3954315"/>
            <a:ext cx="339714" cy="575830"/>
          </a:xfrm>
          <a:prstGeom prst="straightConnector1">
            <a:avLst/>
          </a:prstGeom>
          <a:ln w="28575">
            <a:solidFill>
              <a:srgbClr val="0E8F1E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496378FD-1117-2944-BB0D-2C3BC30F8301}"/>
              </a:ext>
            </a:extLst>
          </p:cNvPr>
          <p:cNvSpPr txBox="1"/>
          <p:nvPr/>
        </p:nvSpPr>
        <p:spPr>
          <a:xfrm>
            <a:off x="880573" y="3580799"/>
            <a:ext cx="1444183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0E8F1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Increasing C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FD2C09-9D91-B34B-8FAA-86158F7F0622}"/>
              </a:ext>
            </a:extLst>
          </p:cNvPr>
          <p:cNvSpPr txBox="1"/>
          <p:nvPr/>
        </p:nvSpPr>
        <p:spPr>
          <a:xfrm>
            <a:off x="1660252" y="1619411"/>
            <a:ext cx="821166" cy="40011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Cu 2p</a:t>
            </a: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713DD9E2-F170-AE46-9203-801ABD64BD48}"/>
              </a:ext>
            </a:extLst>
          </p:cNvPr>
          <p:cNvCxnSpPr>
            <a:cxnSpLocks/>
          </p:cNvCxnSpPr>
          <p:nvPr/>
        </p:nvCxnSpPr>
        <p:spPr>
          <a:xfrm>
            <a:off x="3724841" y="2424362"/>
            <a:ext cx="0" cy="1649213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9E055418-6821-E743-8F2D-7765B1899610}"/>
              </a:ext>
            </a:extLst>
          </p:cNvPr>
          <p:cNvSpPr txBox="1"/>
          <p:nvPr/>
        </p:nvSpPr>
        <p:spPr>
          <a:xfrm>
            <a:off x="3384331" y="2017880"/>
            <a:ext cx="645154" cy="4001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2000" b="1" dirty="0">
                <a:latin typeface="Calibri" panose="020F0502020204030204" pitchFamily="34" charset="0"/>
                <a:cs typeface="Calibri" panose="020F0502020204030204" pitchFamily="34" charset="0"/>
              </a:rPr>
              <a:t>C 1s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AAEFCC7C-82AE-2D49-A7DB-B18C0F4EE5BF}"/>
              </a:ext>
            </a:extLst>
          </p:cNvPr>
          <p:cNvSpPr/>
          <p:nvPr/>
        </p:nvSpPr>
        <p:spPr>
          <a:xfrm>
            <a:off x="2963200" y="535151"/>
            <a:ext cx="1786130" cy="461665"/>
          </a:xfrm>
          <a:prstGeom prst="rect">
            <a:avLst/>
          </a:prstGeom>
          <a:ln>
            <a:solidFill>
              <a:srgbClr val="FF0000"/>
            </a:solidFill>
          </a:ln>
        </p:spPr>
        <p:txBody>
          <a:bodyPr wrap="none">
            <a:spAutoFit/>
          </a:bodyPr>
          <a:lstStyle/>
          <a:p>
            <a:r>
              <a:rPr lang="en-US" dirty="0"/>
              <a:t>-</a:t>
            </a:r>
            <a:r>
              <a:rPr lang="en-US" sz="2400" i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Preliminary-</a:t>
            </a:r>
            <a:endParaRPr lang="en-GB" sz="2400" i="1" dirty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5" name="Titolo 10">
            <a:extLst>
              <a:ext uri="{FF2B5EF4-FFF2-40B4-BE49-F238E27FC236}">
                <a16:creationId xmlns:a16="http://schemas.microsoft.com/office/drawing/2014/main" id="{302B33A0-E837-F344-93E2-7133A4630106}"/>
              </a:ext>
            </a:extLst>
          </p:cNvPr>
          <p:cNvSpPr txBox="1">
            <a:spLocks/>
          </p:cNvSpPr>
          <p:nvPr/>
        </p:nvSpPr>
        <p:spPr>
          <a:xfrm>
            <a:off x="4216954" y="86023"/>
            <a:ext cx="5032917" cy="88369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000" kern="1200" cap="all" baseline="0">
                <a:solidFill>
                  <a:schemeClr val="tx1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pPr algn="ctr"/>
            <a:r>
              <a:rPr lang="en-US" sz="2800"/>
              <a:t>How a Coating modify SEY? </a:t>
            </a:r>
            <a:br>
              <a:rPr lang="en-US" sz="2800"/>
            </a:br>
            <a:r>
              <a:rPr lang="en-US" sz="2800"/>
              <a:t>(</a:t>
            </a:r>
            <a:r>
              <a:rPr lang="en-US" sz="2800" cap="none"/>
              <a:t>the case of a-C on Cu)</a:t>
            </a:r>
            <a:endParaRPr lang="en-US" sz="2800" dirty="0"/>
          </a:p>
        </p:txBody>
      </p:sp>
      <p:pic>
        <p:nvPicPr>
          <p:cNvPr id="28" name="Picture 27">
            <a:extLst>
              <a:ext uri="{FF2B5EF4-FFF2-40B4-BE49-F238E27FC236}">
                <a16:creationId xmlns:a16="http://schemas.microsoft.com/office/drawing/2014/main" id="{2B00B276-242B-9745-A638-50CC1C316FF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30816" y="1744438"/>
            <a:ext cx="3910975" cy="498791"/>
          </a:xfrm>
          <a:prstGeom prst="rect">
            <a:avLst/>
          </a:prstGeom>
          <a:ln w="28575">
            <a:solidFill>
              <a:srgbClr val="0432FF"/>
            </a:solidFill>
          </a:ln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F92C5E6C-AFF3-DA45-AE46-F040689F0C6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39686" y="2321299"/>
            <a:ext cx="3911600" cy="596900"/>
          </a:xfrm>
          <a:prstGeom prst="rect">
            <a:avLst/>
          </a:prstGeom>
          <a:ln w="28575">
            <a:solidFill>
              <a:srgbClr val="0432FF"/>
            </a:solidFill>
          </a:ln>
        </p:spPr>
      </p:pic>
      <p:sp>
        <p:nvSpPr>
          <p:cNvPr id="31" name="TextBox 30">
            <a:extLst>
              <a:ext uri="{FF2B5EF4-FFF2-40B4-BE49-F238E27FC236}">
                <a16:creationId xmlns:a16="http://schemas.microsoft.com/office/drawing/2014/main" id="{13912E4B-ECC3-3B4C-899F-2BAB5E2F3CBC}"/>
              </a:ext>
            </a:extLst>
          </p:cNvPr>
          <p:cNvSpPr txBox="1"/>
          <p:nvPr/>
        </p:nvSpPr>
        <p:spPr>
          <a:xfrm>
            <a:off x="5096579" y="1385776"/>
            <a:ext cx="4031276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In XPS:</a:t>
            </a:r>
            <a:r>
              <a:rPr lang="en-US" sz="2000" dirty="0"/>
              <a:t> </a:t>
            </a:r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 where </a:t>
            </a:r>
            <a:r>
              <a:rPr lang="en-GB" sz="20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</a:t>
            </a: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 is the unknown thickness and </a:t>
            </a:r>
            <a:r>
              <a:rPr lang="en-GB" sz="2000" b="1" dirty="0">
                <a:solidFill>
                  <a:srgbClr val="FF0000"/>
                </a:solidFill>
                <a:latin typeface="Symbol" pitchFamily="2" charset="2"/>
                <a:cs typeface="Calibri" panose="020F0502020204030204" pitchFamily="34" charset="0"/>
              </a:rPr>
              <a:t>l</a:t>
            </a: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 is the inelastic mean free path.</a:t>
            </a:r>
            <a:endParaRPr lang="en-GB" sz="2000" dirty="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14555802-867C-D54F-A2B1-A6E479FFDA81}"/>
              </a:ext>
            </a:extLst>
          </p:cNvPr>
          <p:cNvSpPr txBox="1"/>
          <p:nvPr/>
        </p:nvSpPr>
        <p:spPr>
          <a:xfrm>
            <a:off x="5231925" y="3685373"/>
            <a:ext cx="3819309" cy="1200329"/>
          </a:xfrm>
          <a:prstGeom prst="rect">
            <a:avLst/>
          </a:prstGeom>
          <a:noFill/>
          <a:ln w="317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We also calibrate the 1ML Carbon signal  with the one emitted from Gr/Cu (1 </a:t>
            </a:r>
            <a:r>
              <a:rPr lang="en-GB" sz="2400" dirty="0" err="1">
                <a:latin typeface="Calibri" panose="020F0502020204030204" pitchFamily="34" charset="0"/>
                <a:cs typeface="Calibri" panose="020F0502020204030204" pitchFamily="34" charset="0"/>
              </a:rPr>
              <a:t>Ml</a:t>
            </a: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FD9289B5-CC22-0844-8990-6FB7FCF62842}"/>
              </a:ext>
            </a:extLst>
          </p:cNvPr>
          <p:cNvSpPr/>
          <p:nvPr/>
        </p:nvSpPr>
        <p:spPr>
          <a:xfrm>
            <a:off x="1409193" y="4696820"/>
            <a:ext cx="244438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A. </a:t>
            </a:r>
            <a:r>
              <a:rPr lang="en-US" sz="1400" dirty="0" err="1">
                <a:latin typeface="Calibri" panose="020F0502020204030204" pitchFamily="34" charset="0"/>
                <a:cs typeface="Calibri" panose="020F0502020204030204" pitchFamily="34" charset="0"/>
              </a:rPr>
              <a:t>Novelli</a:t>
            </a: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  et al., in preparation</a:t>
            </a:r>
          </a:p>
        </p:txBody>
      </p:sp>
    </p:spTree>
    <p:extLst>
      <p:ext uri="{BB962C8B-B14F-4D97-AF65-F5344CB8AC3E}">
        <p14:creationId xmlns:p14="http://schemas.microsoft.com/office/powerpoint/2010/main" val="712951268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>
            <a:extLst>
              <a:ext uri="{FF2B5EF4-FFF2-40B4-BE49-F238E27FC236}">
                <a16:creationId xmlns:a16="http://schemas.microsoft.com/office/drawing/2014/main" id="{6B846685-E5CD-E547-ABC6-484C4A8E7B0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20947" y="705211"/>
            <a:ext cx="5900765" cy="4359945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D88F807B-19E7-7B41-A76D-347C3C812A33}"/>
              </a:ext>
            </a:extLst>
          </p:cNvPr>
          <p:cNvSpPr txBox="1"/>
          <p:nvPr/>
        </p:nvSpPr>
        <p:spPr>
          <a:xfrm>
            <a:off x="5057904" y="994625"/>
            <a:ext cx="3967762" cy="1323439"/>
          </a:xfrm>
          <a:prstGeom prst="rect">
            <a:avLst/>
          </a:prstGeom>
          <a:noFill/>
          <a:ln w="38100">
            <a:solidFill>
              <a:srgbClr val="0432FF"/>
            </a:solidFill>
          </a:ln>
        </p:spPr>
        <p:txBody>
          <a:bodyPr wrap="square" rtlCol="0">
            <a:spAutoFit/>
          </a:bodyPr>
          <a:lstStyle/>
          <a:p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By simultaneously follow SEY changes with a- C thickness we can measure SEY dependence on actual a-C coverage.</a:t>
            </a:r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994DF6AA-C045-7444-9C13-47CB1F3BDA4D}"/>
              </a:ext>
            </a:extLst>
          </p:cNvPr>
          <p:cNvCxnSpPr>
            <a:cxnSpLocks/>
          </p:cNvCxnSpPr>
          <p:nvPr/>
        </p:nvCxnSpPr>
        <p:spPr>
          <a:xfrm flipH="1">
            <a:off x="3604591" y="1182754"/>
            <a:ext cx="892237" cy="2183298"/>
          </a:xfrm>
          <a:prstGeom prst="straightConnector1">
            <a:avLst/>
          </a:prstGeom>
          <a:ln w="28575">
            <a:solidFill>
              <a:srgbClr val="0E8F1E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9B65016A-D3A2-194F-85E9-CB819B713222}"/>
              </a:ext>
            </a:extLst>
          </p:cNvPr>
          <p:cNvSpPr txBox="1"/>
          <p:nvPr/>
        </p:nvSpPr>
        <p:spPr>
          <a:xfrm>
            <a:off x="2969289" y="3471851"/>
            <a:ext cx="1802698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rgbClr val="0E8F1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Increasing C 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CAABC946-634A-A349-AA8B-64D91BA306A7}"/>
              </a:ext>
            </a:extLst>
          </p:cNvPr>
          <p:cNvSpPr/>
          <p:nvPr/>
        </p:nvSpPr>
        <p:spPr>
          <a:xfrm>
            <a:off x="2829435" y="545506"/>
            <a:ext cx="1786130" cy="461665"/>
          </a:xfrm>
          <a:prstGeom prst="rect">
            <a:avLst/>
          </a:prstGeom>
          <a:ln>
            <a:solidFill>
              <a:srgbClr val="FF0000"/>
            </a:solidFill>
          </a:ln>
        </p:spPr>
        <p:txBody>
          <a:bodyPr wrap="none">
            <a:spAutoFit/>
          </a:bodyPr>
          <a:lstStyle/>
          <a:p>
            <a:r>
              <a:rPr lang="en-US" dirty="0"/>
              <a:t>-</a:t>
            </a:r>
            <a:r>
              <a:rPr lang="en-US" sz="2400" i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Preliminary-</a:t>
            </a:r>
            <a:endParaRPr lang="en-GB" sz="2400" i="1" dirty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5" name="Titolo 10">
            <a:extLst>
              <a:ext uri="{FF2B5EF4-FFF2-40B4-BE49-F238E27FC236}">
                <a16:creationId xmlns:a16="http://schemas.microsoft.com/office/drawing/2014/main" id="{48B9AE63-7746-4947-8044-5860623C480C}"/>
              </a:ext>
            </a:extLst>
          </p:cNvPr>
          <p:cNvSpPr txBox="1">
            <a:spLocks/>
          </p:cNvSpPr>
          <p:nvPr/>
        </p:nvSpPr>
        <p:spPr>
          <a:xfrm>
            <a:off x="4216954" y="86023"/>
            <a:ext cx="5032917" cy="88369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000" kern="1200" cap="all" baseline="0">
                <a:solidFill>
                  <a:schemeClr val="tx1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pPr algn="ctr"/>
            <a:r>
              <a:rPr lang="en-US" sz="2800"/>
              <a:t>How a Coating modify SEY? </a:t>
            </a:r>
            <a:br>
              <a:rPr lang="en-US" sz="2800"/>
            </a:br>
            <a:r>
              <a:rPr lang="en-US" sz="2800"/>
              <a:t>(</a:t>
            </a:r>
            <a:r>
              <a:rPr lang="en-US" sz="2800" cap="none"/>
              <a:t>the case of a-C on Cu)</a:t>
            </a:r>
            <a:endParaRPr lang="en-US" sz="28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201A2C4-B2E1-974D-875B-89DE5D6B3A8D}"/>
              </a:ext>
            </a:extLst>
          </p:cNvPr>
          <p:cNvSpPr txBox="1"/>
          <p:nvPr/>
        </p:nvSpPr>
        <p:spPr>
          <a:xfrm>
            <a:off x="5057904" y="2548522"/>
            <a:ext cx="3967762" cy="1938992"/>
          </a:xfrm>
          <a:prstGeom prst="rect">
            <a:avLst/>
          </a:prstGeom>
          <a:noFill/>
          <a:ln w="38100">
            <a:solidFill>
              <a:srgbClr val="0432FF"/>
            </a:solidFill>
          </a:ln>
        </p:spPr>
        <p:txBody>
          <a:bodyPr wrap="square" rtlCol="0">
            <a:spAutoFit/>
          </a:bodyPr>
          <a:lstStyle/>
          <a:p>
            <a:r>
              <a:rPr lang="en-GB" sz="2000" dirty="0" err="1">
                <a:latin typeface="Symbol" pitchFamily="2" charset="2"/>
                <a:cs typeface="Calibri" panose="020F0502020204030204" pitchFamily="34" charset="0"/>
              </a:rPr>
              <a:t>d</a:t>
            </a:r>
            <a:r>
              <a:rPr lang="en-GB" sz="2000" baseline="-25000" dirty="0" err="1">
                <a:latin typeface="Calibri" panose="020F0502020204030204" pitchFamily="34" charset="0"/>
                <a:cs typeface="Calibri" panose="020F0502020204030204" pitchFamily="34" charset="0"/>
              </a:rPr>
              <a:t>max</a:t>
            </a: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GB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E</a:t>
            </a:r>
            <a:r>
              <a:rPr lang="en-GB" sz="2000" baseline="-25000" dirty="0" err="1">
                <a:latin typeface="Calibri" panose="020F0502020204030204" pitchFamily="34" charset="0"/>
                <a:cs typeface="Calibri" panose="020F0502020204030204" pitchFamily="34" charset="0"/>
              </a:rPr>
              <a:t>max</a:t>
            </a: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 sets to their (a-C) final values  quite soon, while minor changes still occurs at higher doses in the  very low (&lt; ~ 20 eV) and quite high primary energy (&gt; ~400 eV) part.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8FB1A51E-8201-BC41-A3E2-2D95B33B0FFB}"/>
              </a:ext>
            </a:extLst>
          </p:cNvPr>
          <p:cNvSpPr/>
          <p:nvPr/>
        </p:nvSpPr>
        <p:spPr>
          <a:xfrm>
            <a:off x="0" y="4646020"/>
            <a:ext cx="244438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A. </a:t>
            </a:r>
            <a:r>
              <a:rPr lang="en-US" sz="1400" dirty="0" err="1">
                <a:latin typeface="Calibri" panose="020F0502020204030204" pitchFamily="34" charset="0"/>
                <a:cs typeface="Calibri" panose="020F0502020204030204" pitchFamily="34" charset="0"/>
              </a:rPr>
              <a:t>Novelli</a:t>
            </a: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  et al., in preparation</a:t>
            </a:r>
          </a:p>
        </p:txBody>
      </p:sp>
    </p:spTree>
    <p:extLst>
      <p:ext uri="{BB962C8B-B14F-4D97-AF65-F5344CB8AC3E}">
        <p14:creationId xmlns:p14="http://schemas.microsoft.com/office/powerpoint/2010/main" val="3460520980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>
            <a:extLst>
              <a:ext uri="{FF2B5EF4-FFF2-40B4-BE49-F238E27FC236}">
                <a16:creationId xmlns:a16="http://schemas.microsoft.com/office/drawing/2014/main" id="{6B846685-E5CD-E547-ABC6-484C4A8E7B0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20947" y="705211"/>
            <a:ext cx="5900765" cy="4359945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D88F807B-19E7-7B41-A76D-347C3C812A33}"/>
              </a:ext>
            </a:extLst>
          </p:cNvPr>
          <p:cNvSpPr txBox="1"/>
          <p:nvPr/>
        </p:nvSpPr>
        <p:spPr>
          <a:xfrm>
            <a:off x="5057904" y="994625"/>
            <a:ext cx="3967762" cy="1323439"/>
          </a:xfrm>
          <a:prstGeom prst="rect">
            <a:avLst/>
          </a:prstGeom>
          <a:noFill/>
          <a:ln w="38100">
            <a:solidFill>
              <a:srgbClr val="0432FF"/>
            </a:solidFill>
          </a:ln>
        </p:spPr>
        <p:txBody>
          <a:bodyPr wrap="square" rtlCol="0">
            <a:spAutoFit/>
          </a:bodyPr>
          <a:lstStyle/>
          <a:p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By simultaneously follow SEY changes with a- C thickness we can measure SEY dependence on actual a-C </a:t>
            </a:r>
            <a:r>
              <a:rPr lang="en-GB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coveradge</a:t>
            </a: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994DF6AA-C045-7444-9C13-47CB1F3BDA4D}"/>
              </a:ext>
            </a:extLst>
          </p:cNvPr>
          <p:cNvCxnSpPr>
            <a:cxnSpLocks/>
          </p:cNvCxnSpPr>
          <p:nvPr/>
        </p:nvCxnSpPr>
        <p:spPr>
          <a:xfrm flipH="1">
            <a:off x="3604591" y="1182754"/>
            <a:ext cx="892237" cy="2183298"/>
          </a:xfrm>
          <a:prstGeom prst="straightConnector1">
            <a:avLst/>
          </a:prstGeom>
          <a:ln w="28575">
            <a:solidFill>
              <a:srgbClr val="0E8F1E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9B65016A-D3A2-194F-85E9-CB819B713222}"/>
              </a:ext>
            </a:extLst>
          </p:cNvPr>
          <p:cNvSpPr txBox="1"/>
          <p:nvPr/>
        </p:nvSpPr>
        <p:spPr>
          <a:xfrm>
            <a:off x="2969289" y="3471851"/>
            <a:ext cx="1802698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rgbClr val="0E8F1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Increasing C 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CAABC946-634A-A349-AA8B-64D91BA306A7}"/>
              </a:ext>
            </a:extLst>
          </p:cNvPr>
          <p:cNvSpPr/>
          <p:nvPr/>
        </p:nvSpPr>
        <p:spPr>
          <a:xfrm>
            <a:off x="2829435" y="545506"/>
            <a:ext cx="1786130" cy="461665"/>
          </a:xfrm>
          <a:prstGeom prst="rect">
            <a:avLst/>
          </a:prstGeom>
          <a:ln>
            <a:solidFill>
              <a:srgbClr val="FF0000"/>
            </a:solidFill>
          </a:ln>
        </p:spPr>
        <p:txBody>
          <a:bodyPr wrap="none">
            <a:spAutoFit/>
          </a:bodyPr>
          <a:lstStyle/>
          <a:p>
            <a:r>
              <a:rPr lang="en-US" dirty="0"/>
              <a:t>-</a:t>
            </a:r>
            <a:r>
              <a:rPr lang="en-US" sz="2400" i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Preliminary-</a:t>
            </a:r>
            <a:endParaRPr lang="en-GB" sz="2400" i="1" dirty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5" name="Titolo 10">
            <a:extLst>
              <a:ext uri="{FF2B5EF4-FFF2-40B4-BE49-F238E27FC236}">
                <a16:creationId xmlns:a16="http://schemas.microsoft.com/office/drawing/2014/main" id="{48B9AE63-7746-4947-8044-5860623C480C}"/>
              </a:ext>
            </a:extLst>
          </p:cNvPr>
          <p:cNvSpPr txBox="1">
            <a:spLocks/>
          </p:cNvSpPr>
          <p:nvPr/>
        </p:nvSpPr>
        <p:spPr>
          <a:xfrm>
            <a:off x="4216954" y="86023"/>
            <a:ext cx="5032917" cy="88369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000" kern="1200" cap="all" baseline="0">
                <a:solidFill>
                  <a:schemeClr val="tx1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pPr algn="ctr"/>
            <a:r>
              <a:rPr lang="en-US" sz="2800"/>
              <a:t>How a Coating modify SEY? </a:t>
            </a:r>
            <a:br>
              <a:rPr lang="en-US" sz="2800"/>
            </a:br>
            <a:r>
              <a:rPr lang="en-US" sz="2800"/>
              <a:t>(</a:t>
            </a:r>
            <a:r>
              <a:rPr lang="en-US" sz="2800" cap="none"/>
              <a:t>the case of a-C on Cu)</a:t>
            </a:r>
            <a:endParaRPr lang="en-US" sz="2800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ED44AAB5-895B-CE4C-9F60-E43FC5CFD4D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68820" y="2339580"/>
            <a:ext cx="4435100" cy="2782398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C093230A-313C-184F-B2DE-6CE7F5D38EE1}"/>
              </a:ext>
            </a:extLst>
          </p:cNvPr>
          <p:cNvSpPr/>
          <p:nvPr/>
        </p:nvSpPr>
        <p:spPr>
          <a:xfrm>
            <a:off x="122524" y="4644602"/>
            <a:ext cx="244438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A. </a:t>
            </a:r>
            <a:r>
              <a:rPr lang="en-US" sz="1400" dirty="0" err="1">
                <a:latin typeface="Calibri" panose="020F0502020204030204" pitchFamily="34" charset="0"/>
                <a:cs typeface="Calibri" panose="020F0502020204030204" pitchFamily="34" charset="0"/>
              </a:rPr>
              <a:t>Novelli</a:t>
            </a: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  et al., in preparation</a:t>
            </a:r>
          </a:p>
        </p:txBody>
      </p:sp>
    </p:spTree>
    <p:extLst>
      <p:ext uri="{BB962C8B-B14F-4D97-AF65-F5344CB8AC3E}">
        <p14:creationId xmlns:p14="http://schemas.microsoft.com/office/powerpoint/2010/main" val="559563841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B80A906F-A223-3C49-B0A4-B900BBCD9E8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9494" y="824857"/>
            <a:ext cx="3640711" cy="2658946"/>
          </a:xfrm>
          <a:prstGeom prst="rect">
            <a:avLst/>
          </a:prstGeom>
        </p:spPr>
      </p:pic>
      <p:grpSp>
        <p:nvGrpSpPr>
          <p:cNvPr id="10" name="Group 9">
            <a:extLst>
              <a:ext uri="{FF2B5EF4-FFF2-40B4-BE49-F238E27FC236}">
                <a16:creationId xmlns:a16="http://schemas.microsoft.com/office/drawing/2014/main" id="{8C22E914-6982-8B43-8783-AB3987E79023}"/>
              </a:ext>
            </a:extLst>
          </p:cNvPr>
          <p:cNvGrpSpPr/>
          <p:nvPr/>
        </p:nvGrpSpPr>
        <p:grpSpPr>
          <a:xfrm>
            <a:off x="5551233" y="824857"/>
            <a:ext cx="3640711" cy="2659280"/>
            <a:chOff x="5446535" y="875656"/>
            <a:chExt cx="3640711" cy="2659280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45484B83-2DA7-914B-BECF-087E1A2B783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454717" y="875656"/>
              <a:ext cx="3632529" cy="2462593"/>
            </a:xfrm>
            <a:prstGeom prst="rect">
              <a:avLst/>
            </a:prstGeom>
          </p:spPr>
        </p:pic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917FD40B-4BF0-C943-9025-40EA7A9DF54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446535" y="3338249"/>
              <a:ext cx="3640711" cy="196687"/>
            </a:xfrm>
            <a:prstGeom prst="rect">
              <a:avLst/>
            </a:prstGeom>
          </p:spPr>
        </p:pic>
      </p:grpSp>
      <p:sp>
        <p:nvSpPr>
          <p:cNvPr id="13" name="TextBox 12">
            <a:extLst>
              <a:ext uri="{FF2B5EF4-FFF2-40B4-BE49-F238E27FC236}">
                <a16:creationId xmlns:a16="http://schemas.microsoft.com/office/drawing/2014/main" id="{B1F79750-DC4A-0E4F-AFC3-10F93C3A3194}"/>
              </a:ext>
            </a:extLst>
          </p:cNvPr>
          <p:cNvSpPr txBox="1"/>
          <p:nvPr/>
        </p:nvSpPr>
        <p:spPr>
          <a:xfrm>
            <a:off x="154100" y="3809031"/>
            <a:ext cx="33798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Could follow </a:t>
            </a:r>
            <a:r>
              <a:rPr lang="en-GB" dirty="0" err="1">
                <a:latin typeface="Calibri" panose="020F0502020204030204" pitchFamily="34" charset="0"/>
                <a:cs typeface="Calibri" panose="020F0502020204030204" pitchFamily="34" charset="0"/>
              </a:rPr>
              <a:t>d</a:t>
            </a:r>
            <a:r>
              <a:rPr lang="en-GB" baseline="-25000" dirty="0" err="1">
                <a:latin typeface="Calibri" panose="020F0502020204030204" pitchFamily="34" charset="0"/>
                <a:cs typeface="Calibri" panose="020F0502020204030204" pitchFamily="34" charset="0"/>
              </a:rPr>
              <a:t>max</a:t>
            </a: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 vs C coverages 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663820FF-6106-114E-8535-8BFF3EF65E09}"/>
              </a:ext>
            </a:extLst>
          </p:cNvPr>
          <p:cNvSpPr/>
          <p:nvPr/>
        </p:nvSpPr>
        <p:spPr>
          <a:xfrm>
            <a:off x="250902" y="1681691"/>
            <a:ext cx="178420" cy="88466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9140425C-1C31-8741-811C-F13EDDB42524}"/>
              </a:ext>
            </a:extLst>
          </p:cNvPr>
          <p:cNvSpPr/>
          <p:nvPr/>
        </p:nvSpPr>
        <p:spPr>
          <a:xfrm>
            <a:off x="5684024" y="1681691"/>
            <a:ext cx="178420" cy="88466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D7FBDFBA-0462-C249-A0AD-F603EC707010}"/>
              </a:ext>
            </a:extLst>
          </p:cNvPr>
          <p:cNvSpPr txBox="1"/>
          <p:nvPr/>
        </p:nvSpPr>
        <p:spPr>
          <a:xfrm rot="16200000">
            <a:off x="-194694" y="1825320"/>
            <a:ext cx="68448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err="1">
                <a:latin typeface="Symbol" pitchFamily="2" charset="2"/>
                <a:cs typeface="Calibri" panose="020F0502020204030204" pitchFamily="34" charset="0"/>
              </a:rPr>
              <a:t>d</a:t>
            </a:r>
            <a:r>
              <a:rPr lang="en-GB" sz="2400" baseline="-25000" dirty="0" err="1">
                <a:latin typeface="Calibri" panose="020F0502020204030204" pitchFamily="34" charset="0"/>
                <a:cs typeface="Calibri" panose="020F0502020204030204" pitchFamily="34" charset="0"/>
              </a:rPr>
              <a:t>max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1BF2FB95-5378-514B-8F4F-62B503192DE5}"/>
              </a:ext>
            </a:extLst>
          </p:cNvPr>
          <p:cNvSpPr txBox="1"/>
          <p:nvPr/>
        </p:nvSpPr>
        <p:spPr>
          <a:xfrm>
            <a:off x="5681654" y="3740951"/>
            <a:ext cx="33798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Could follow </a:t>
            </a:r>
            <a:r>
              <a:rPr lang="en-GB" dirty="0" err="1">
                <a:latin typeface="Calibri" panose="020F0502020204030204" pitchFamily="34" charset="0"/>
                <a:cs typeface="Calibri" panose="020F0502020204030204" pitchFamily="34" charset="0"/>
              </a:rPr>
              <a:t>E</a:t>
            </a:r>
            <a:r>
              <a:rPr lang="en-GB" baseline="-25000" dirty="0" err="1">
                <a:latin typeface="Calibri" panose="020F0502020204030204" pitchFamily="34" charset="0"/>
                <a:cs typeface="Calibri" panose="020F0502020204030204" pitchFamily="34" charset="0"/>
              </a:rPr>
              <a:t>max</a:t>
            </a: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 vs C coverages 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C7470165-2318-FE43-8157-9F5B90BAA3DA}"/>
              </a:ext>
            </a:extLst>
          </p:cNvPr>
          <p:cNvSpPr txBox="1"/>
          <p:nvPr/>
        </p:nvSpPr>
        <p:spPr>
          <a:xfrm>
            <a:off x="810322" y="4321254"/>
            <a:ext cx="742536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 </a:t>
            </a:r>
            <a:r>
              <a:rPr lang="en-GB" sz="24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15-20 </a:t>
            </a:r>
            <a:r>
              <a:rPr lang="en-GB" sz="2400" b="1" dirty="0" err="1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Ml</a:t>
            </a:r>
            <a:r>
              <a:rPr lang="en-GB" sz="24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(~ 5-6 nm) of a-C determines SEY properties.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CA28ED2-9A02-EC45-A784-23D46D590E05}"/>
              </a:ext>
            </a:extLst>
          </p:cNvPr>
          <p:cNvSpPr txBox="1"/>
          <p:nvPr/>
        </p:nvSpPr>
        <p:spPr>
          <a:xfrm>
            <a:off x="689188" y="3260037"/>
            <a:ext cx="2963888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Carbon Coverage (ML)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8E0F4571-00DA-D147-9C14-5D675E72826C}"/>
              </a:ext>
            </a:extLst>
          </p:cNvPr>
          <p:cNvSpPr txBox="1"/>
          <p:nvPr/>
        </p:nvSpPr>
        <p:spPr>
          <a:xfrm>
            <a:off x="6123358" y="3260036"/>
            <a:ext cx="2963888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Carbon Coverage (ML)</a:t>
            </a:r>
          </a:p>
        </p:txBody>
      </p:sp>
      <p:sp>
        <p:nvSpPr>
          <p:cNvPr id="11" name="Titolo 10"/>
          <p:cNvSpPr>
            <a:spLocks noGrp="1"/>
          </p:cNvSpPr>
          <p:nvPr>
            <p:ph type="title"/>
          </p:nvPr>
        </p:nvSpPr>
        <p:spPr>
          <a:xfrm>
            <a:off x="4259766" y="228328"/>
            <a:ext cx="4884234" cy="720000"/>
          </a:xfrm>
        </p:spPr>
        <p:txBody>
          <a:bodyPr>
            <a:normAutofit fontScale="90000"/>
          </a:bodyPr>
          <a:lstStyle/>
          <a:p>
            <a:pPr algn="ctr"/>
            <a:r>
              <a:rPr lang="en-US" sz="2800" dirty="0"/>
              <a:t>How a Coating modify SEY? </a:t>
            </a:r>
            <a:br>
              <a:rPr lang="en-US" sz="2800" dirty="0"/>
            </a:br>
            <a:r>
              <a:rPr lang="en-US" sz="2800" dirty="0"/>
              <a:t>(</a:t>
            </a:r>
            <a:r>
              <a:rPr lang="en-US" sz="2800" cap="none" dirty="0"/>
              <a:t>the case of C on Cu)</a:t>
            </a:r>
            <a:endParaRPr lang="en-US" sz="2800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4C369789-980B-A44B-97B3-97CC6B56C550}"/>
              </a:ext>
            </a:extLst>
          </p:cNvPr>
          <p:cNvSpPr/>
          <p:nvPr/>
        </p:nvSpPr>
        <p:spPr>
          <a:xfrm>
            <a:off x="3833429" y="2686135"/>
            <a:ext cx="1906997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 Graphite:</a:t>
            </a:r>
          </a:p>
          <a:p>
            <a:r>
              <a:rPr lang="en-GB" sz="24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  ML ~ 3.4 </a:t>
            </a:r>
            <a:r>
              <a:rPr lang="en-GB" sz="2400" b="1" dirty="0" err="1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Å</a:t>
            </a:r>
            <a:r>
              <a:rPr lang="en-GB" sz="24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endParaRPr lang="en-GB" sz="24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10F71D8-CD39-784B-981F-129EB2056B7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823444" y="613886"/>
            <a:ext cx="2872644" cy="2108643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DCDC1B7C-ACD2-3746-8565-5D6E84278464}"/>
              </a:ext>
            </a:extLst>
          </p:cNvPr>
          <p:cNvSpPr txBox="1"/>
          <p:nvPr/>
        </p:nvSpPr>
        <p:spPr>
          <a:xfrm rot="16200000">
            <a:off x="5183700" y="1716610"/>
            <a:ext cx="6828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err="1">
                <a:latin typeface="Calibri" panose="020F0502020204030204" pitchFamily="34" charset="0"/>
                <a:cs typeface="Calibri" panose="020F0502020204030204" pitchFamily="34" charset="0"/>
              </a:rPr>
              <a:t>E</a:t>
            </a:r>
            <a:r>
              <a:rPr lang="en-GB" sz="2400" baseline="-25000" dirty="0" err="1">
                <a:latin typeface="Calibri" panose="020F0502020204030204" pitchFamily="34" charset="0"/>
                <a:cs typeface="Calibri" panose="020F0502020204030204" pitchFamily="34" charset="0"/>
              </a:rPr>
              <a:t>max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50B707A6-A8CC-354B-82DA-EE353C0ABAFA}"/>
              </a:ext>
            </a:extLst>
          </p:cNvPr>
          <p:cNvSpPr/>
          <p:nvPr/>
        </p:nvSpPr>
        <p:spPr>
          <a:xfrm>
            <a:off x="5862444" y="4709835"/>
            <a:ext cx="244438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A. </a:t>
            </a:r>
            <a:r>
              <a:rPr lang="en-US" sz="1400" dirty="0" err="1">
                <a:latin typeface="Calibri" panose="020F0502020204030204" pitchFamily="34" charset="0"/>
                <a:cs typeface="Calibri" panose="020F0502020204030204" pitchFamily="34" charset="0"/>
              </a:rPr>
              <a:t>Novelli</a:t>
            </a: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  et al., in preparation</a:t>
            </a:r>
          </a:p>
        </p:txBody>
      </p:sp>
    </p:spTree>
    <p:extLst>
      <p:ext uri="{BB962C8B-B14F-4D97-AF65-F5344CB8AC3E}">
        <p14:creationId xmlns:p14="http://schemas.microsoft.com/office/powerpoint/2010/main" val="3514420841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olo 10"/>
          <p:cNvSpPr>
            <a:spLocks noGrp="1"/>
          </p:cNvSpPr>
          <p:nvPr>
            <p:ph type="title"/>
          </p:nvPr>
        </p:nvSpPr>
        <p:spPr>
          <a:xfrm>
            <a:off x="3204335" y="244068"/>
            <a:ext cx="5939665" cy="720000"/>
          </a:xfrm>
        </p:spPr>
        <p:txBody>
          <a:bodyPr>
            <a:normAutofit fontScale="90000"/>
          </a:bodyPr>
          <a:lstStyle/>
          <a:p>
            <a:pPr algn="ctr"/>
            <a:r>
              <a:rPr lang="en-US" sz="2700" dirty="0">
                <a:solidFill>
                  <a:srgbClr val="FF0000"/>
                </a:solidFill>
              </a:rPr>
              <a:t>Do we learn something on Scrubbing? </a:t>
            </a:r>
            <a:endParaRPr lang="en-US" sz="2800" dirty="0">
              <a:solidFill>
                <a:srgbClr val="FF0000"/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6277CA0-0344-EA41-9C74-AFB6DCA57A74}"/>
              </a:ext>
            </a:extLst>
          </p:cNvPr>
          <p:cNvSpPr txBox="1"/>
          <p:nvPr/>
        </p:nvSpPr>
        <p:spPr>
          <a:xfrm>
            <a:off x="296214" y="988516"/>
            <a:ext cx="8847786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itchFamily="2" charset="2"/>
              <a:buChar char="v"/>
            </a:pP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To have a fully scrubbed Surface, we need more than 5-6 nm of (low SEY) a- C covering our surface.</a:t>
            </a:r>
          </a:p>
          <a:p>
            <a:pPr marL="342900" indent="-342900">
              <a:buFont typeface="Wingdings" pitchFamily="2" charset="2"/>
              <a:buChar char="v"/>
            </a:pP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Original Contaminant thickness depends on the material and material cleaning. (can be between 4 to 20 nm)</a:t>
            </a:r>
          </a:p>
          <a:p>
            <a:pPr marL="342900" indent="-342900">
              <a:buFont typeface="Wingdings" pitchFamily="2" charset="2"/>
              <a:buChar char="v"/>
            </a:pP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During irradiation (</a:t>
            </a:r>
            <a:r>
              <a:rPr lang="en-GB" sz="2400" dirty="0" err="1">
                <a:latin typeface="Calibri" panose="020F0502020204030204" pitchFamily="34" charset="0"/>
                <a:cs typeface="Calibri" panose="020F0502020204030204" pitchFamily="34" charset="0"/>
              </a:rPr>
              <a:t>ph</a:t>
            </a: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 and e</a:t>
            </a:r>
            <a:r>
              <a:rPr lang="en-GB" sz="2400" baseline="30000" dirty="0">
                <a:latin typeface="Calibri" panose="020F0502020204030204" pitchFamily="34" charset="0"/>
                <a:cs typeface="Calibri" panose="020F0502020204030204" pitchFamily="34" charset="0"/>
              </a:rPr>
              <a:t>-</a:t>
            </a: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) both desorption and substrate chemical modifications occurs.</a:t>
            </a:r>
          </a:p>
          <a:p>
            <a:pPr marL="342900" indent="-342900">
              <a:buFont typeface="Wingdings" pitchFamily="2" charset="2"/>
              <a:buChar char="v"/>
            </a:pP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Are we always sure that we are left with the minimum C coverage to reduce SEY below  1.1 ?</a:t>
            </a:r>
          </a:p>
          <a:p>
            <a:pPr marL="342900" indent="-342900">
              <a:buFont typeface="Wingdings" pitchFamily="2" charset="2"/>
              <a:buChar char="v"/>
            </a:pP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Why photons and low energy electrons (below 50 eV) behaves differently than high energy electrons (above 50 eV up to 3keV)? </a:t>
            </a:r>
          </a:p>
          <a:p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90862940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6574F37-0810-C849-8D3D-012FA7A98F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45000" y="36656"/>
            <a:ext cx="2724150" cy="969771"/>
          </a:xfrm>
        </p:spPr>
        <p:txBody>
          <a:bodyPr/>
          <a:lstStyle/>
          <a:p>
            <a:r>
              <a:rPr lang="en-GB" dirty="0">
                <a:solidFill>
                  <a:srgbClr val="FF0000"/>
                </a:solidFill>
              </a:rPr>
              <a:t>Conclusions</a:t>
            </a:r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4C21D6DC-4A49-4B47-8E63-7BB0DD2386CF}"/>
              </a:ext>
            </a:extLst>
          </p:cNvPr>
          <p:cNvSpPr txBox="1"/>
          <p:nvPr/>
        </p:nvSpPr>
        <p:spPr>
          <a:xfrm>
            <a:off x="355601" y="1006427"/>
            <a:ext cx="8615620" cy="3693319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marL="457200" indent="-457200" algn="just">
              <a:buFont typeface="Wingdings" pitchFamily="2" charset="2"/>
              <a:buChar char="Ø"/>
            </a:pP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All new materials should be validated in all aspects in a global approach. </a:t>
            </a:r>
          </a:p>
          <a:p>
            <a:pPr marL="457200" indent="-457200" algn="just">
              <a:buFont typeface="Wingdings" pitchFamily="2" charset="2"/>
              <a:buChar char="Ø"/>
            </a:pPr>
            <a:endParaRPr lang="en-GB" sz="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57200" indent="-457200" algn="just">
              <a:buFont typeface="Wingdings" pitchFamily="2" charset="2"/>
              <a:buChar char="Ø"/>
            </a:pP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Laboratory experiments have been and must be refined.</a:t>
            </a:r>
          </a:p>
          <a:p>
            <a:pPr marL="457200" indent="-457200" algn="just">
              <a:buFont typeface="Wingdings" pitchFamily="2" charset="2"/>
              <a:buChar char="Ø"/>
            </a:pPr>
            <a:endParaRPr lang="en-GB" sz="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57200" indent="-457200" algn="just">
              <a:buFont typeface="Wingdings" pitchFamily="2" charset="2"/>
              <a:buChar char="Ø"/>
            </a:pP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Material studies in conditions as close as possible to operating ones (preparation, Low Temperature &amp; geometry) is mandatory.</a:t>
            </a:r>
          </a:p>
          <a:p>
            <a:pPr marL="457200" indent="-457200" algn="just">
              <a:buFont typeface="Wingdings" pitchFamily="2" charset="2"/>
              <a:buChar char="Ø"/>
            </a:pPr>
            <a:endParaRPr lang="en-GB" sz="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57200" indent="-457200" algn="just">
              <a:spcAft>
                <a:spcPts val="600"/>
              </a:spcAft>
              <a:buFont typeface="Wingdings" pitchFamily="2" charset="2"/>
              <a:buChar char="Ø"/>
            </a:pP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There are still open aspects in the scrubbing process.</a:t>
            </a:r>
          </a:p>
          <a:p>
            <a:pPr marL="457200" indent="-457200" algn="just">
              <a:spcAft>
                <a:spcPts val="600"/>
              </a:spcAft>
              <a:buFont typeface="Wingdings" pitchFamily="2" charset="2"/>
              <a:buChar char="Ø"/>
            </a:pPr>
            <a:endParaRPr lang="en-GB" sz="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57200" indent="-457200" algn="just">
              <a:spcAft>
                <a:spcPts val="600"/>
              </a:spcAft>
              <a:buFont typeface="Wingdings" pitchFamily="2" charset="2"/>
              <a:buChar char="Ø"/>
            </a:pP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 Very thin coatings (about 6 nm for a-Carbon) are enough to completely reduce clean poly - Cu SEY to the one of a-C.</a:t>
            </a:r>
          </a:p>
        </p:txBody>
      </p:sp>
    </p:spTree>
    <p:extLst>
      <p:ext uri="{BB962C8B-B14F-4D97-AF65-F5344CB8AC3E}">
        <p14:creationId xmlns:p14="http://schemas.microsoft.com/office/powerpoint/2010/main" val="22518476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154389" y="1605288"/>
            <a:ext cx="2132390" cy="2843404"/>
            <a:chOff x="5334943" y="597455"/>
            <a:chExt cx="2973286" cy="3797661"/>
          </a:xfrm>
        </p:grpSpPr>
        <p:pic>
          <p:nvPicPr>
            <p:cNvPr id="20" name="Picture 19" descr="beamscreen.pdf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334943" y="597455"/>
              <a:ext cx="2849726" cy="3769260"/>
            </a:xfrm>
            <a:prstGeom prst="rect">
              <a:avLst/>
            </a:prstGeom>
          </p:spPr>
        </p:pic>
        <p:sp>
          <p:nvSpPr>
            <p:cNvPr id="21" name="TextBox 20"/>
            <p:cNvSpPr txBox="1"/>
            <p:nvPr/>
          </p:nvSpPr>
          <p:spPr>
            <a:xfrm>
              <a:off x="6917525" y="4055985"/>
              <a:ext cx="1390704" cy="339131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050" b="1" dirty="0">
                  <a:latin typeface="Times New Roman"/>
                  <a:cs typeface="Times New Roman"/>
                </a:rPr>
                <a:t>Pumping slots</a:t>
              </a: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6855746" y="597455"/>
              <a:ext cx="1390704" cy="554941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050" b="1" dirty="0">
                  <a:latin typeface="Times New Roman"/>
                  <a:cs typeface="Times New Roman"/>
                </a:rPr>
                <a:t>Pumping slots</a:t>
              </a:r>
            </a:p>
            <a:p>
              <a:pPr algn="ctr"/>
              <a:r>
                <a:rPr lang="en-US" sz="1050" b="1" dirty="0">
                  <a:latin typeface="Times New Roman"/>
                  <a:cs typeface="Times New Roman"/>
                </a:rPr>
                <a:t>shields</a:t>
              </a: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5334943" y="623957"/>
              <a:ext cx="950381" cy="339131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050" b="1" dirty="0">
                  <a:latin typeface="Times New Roman"/>
                  <a:cs typeface="Times New Roman"/>
                </a:rPr>
                <a:t>Cu layer</a:t>
              </a: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6936742" y="1473137"/>
              <a:ext cx="1359412" cy="339131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050" b="1" dirty="0">
                  <a:latin typeface="Times New Roman"/>
                  <a:cs typeface="Times New Roman"/>
                </a:rPr>
                <a:t>Cooling tubes</a:t>
              </a: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5334943" y="4036249"/>
              <a:ext cx="1223067" cy="339131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050" b="1" dirty="0">
                  <a:latin typeface="Times New Roman"/>
                  <a:cs typeface="Times New Roman"/>
                </a:rPr>
                <a:t>“Saw teeth”</a:t>
              </a:r>
            </a:p>
          </p:txBody>
        </p:sp>
        <p:cxnSp>
          <p:nvCxnSpPr>
            <p:cNvPr id="26" name="Straight Arrow Connector 25"/>
            <p:cNvCxnSpPr/>
            <p:nvPr/>
          </p:nvCxnSpPr>
          <p:spPr>
            <a:xfrm>
              <a:off x="5774872" y="931734"/>
              <a:ext cx="119405" cy="1271945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Arrow Connector 26"/>
            <p:cNvCxnSpPr/>
            <p:nvPr/>
          </p:nvCxnSpPr>
          <p:spPr>
            <a:xfrm flipH="1">
              <a:off x="6602087" y="877454"/>
              <a:ext cx="315438" cy="327513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Arrow Connector 27"/>
            <p:cNvCxnSpPr>
              <a:stCxn id="28" idx="1"/>
            </p:cNvCxnSpPr>
            <p:nvPr/>
          </p:nvCxnSpPr>
          <p:spPr>
            <a:xfrm flipH="1">
              <a:off x="6754487" y="1627026"/>
              <a:ext cx="182255" cy="0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Arrow Connector 28"/>
            <p:cNvCxnSpPr/>
            <p:nvPr/>
          </p:nvCxnSpPr>
          <p:spPr>
            <a:xfrm flipH="1" flipV="1">
              <a:off x="7468256" y="2822446"/>
              <a:ext cx="187841" cy="1213803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Arrow Connector 29"/>
            <p:cNvCxnSpPr/>
            <p:nvPr/>
          </p:nvCxnSpPr>
          <p:spPr>
            <a:xfrm flipV="1">
              <a:off x="5868793" y="2822446"/>
              <a:ext cx="188310" cy="1213804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31" name="Picture 30" descr="Beam Screeen.pdf"/>
          <p:cNvPicPr>
            <a:picLocks noChangeAspect="1"/>
          </p:cNvPicPr>
          <p:nvPr/>
        </p:nvPicPr>
        <p:blipFill rotWithShape="1">
          <a:blip r:embed="rId3" cstate="screen">
            <a:alphaModFix amt="3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321958" y="1158919"/>
            <a:ext cx="4198535" cy="3134953"/>
          </a:xfrm>
          <a:prstGeom prst="rect">
            <a:avLst/>
          </a:prstGeom>
        </p:spPr>
      </p:pic>
      <p:pic>
        <p:nvPicPr>
          <p:cNvPr id="32" name="Picture 3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35065" y="1704384"/>
            <a:ext cx="2470073" cy="2277473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8818F5A1-F280-3341-8D91-3204D941AC37}"/>
              </a:ext>
            </a:extLst>
          </p:cNvPr>
          <p:cNvSpPr txBox="1"/>
          <p:nvPr/>
        </p:nvSpPr>
        <p:spPr>
          <a:xfrm>
            <a:off x="3421047" y="4588933"/>
            <a:ext cx="58317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Alternative</a:t>
            </a: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 solution: Laser treated materials (see: Oleg Talk) </a:t>
            </a: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C458C050-D67C-5848-B170-273EA53FAB9C}"/>
              </a:ext>
            </a:extLst>
          </p:cNvPr>
          <p:cNvSpPr/>
          <p:nvPr/>
        </p:nvSpPr>
        <p:spPr>
          <a:xfrm>
            <a:off x="3191632" y="264079"/>
            <a:ext cx="6087835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global scenario: e cloud methods must be compliant with all BS features.</a:t>
            </a:r>
            <a:endParaRPr lang="en-GB" sz="2800" dirty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4C933B9E-348B-5146-8FD2-95B88FA3DA6D}"/>
              </a:ext>
            </a:extLst>
          </p:cNvPr>
          <p:cNvSpPr txBox="1"/>
          <p:nvPr/>
        </p:nvSpPr>
        <p:spPr>
          <a:xfrm>
            <a:off x="417954" y="1058448"/>
            <a:ext cx="122719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For LHC:</a:t>
            </a: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80A8F5D1-17F6-144A-A7AE-A9952915B6A3}"/>
              </a:ext>
            </a:extLst>
          </p:cNvPr>
          <p:cNvSpPr/>
          <p:nvPr/>
        </p:nvSpPr>
        <p:spPr>
          <a:xfrm>
            <a:off x="3056054" y="4179999"/>
            <a:ext cx="4572000" cy="30777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V. </a:t>
            </a:r>
            <a:r>
              <a:rPr lang="en-US" sz="1400" dirty="0" err="1">
                <a:latin typeface="Calibri" panose="020F0502020204030204" pitchFamily="34" charset="0"/>
                <a:cs typeface="Calibri" panose="020F0502020204030204" pitchFamily="34" charset="0"/>
              </a:rPr>
              <a:t>Baglin</a:t>
            </a: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 et al.  CERN-ATS-2013-006</a:t>
            </a:r>
          </a:p>
        </p:txBody>
      </p:sp>
      <p:pic>
        <p:nvPicPr>
          <p:cNvPr id="40" name="Picture 39" descr="Beam Screeen.pdf">
            <a:extLst>
              <a:ext uri="{FF2B5EF4-FFF2-40B4-BE49-F238E27FC236}">
                <a16:creationId xmlns:a16="http://schemas.microsoft.com/office/drawing/2014/main" id="{22917CF8-BF37-D740-B5C7-493FCA23AEBB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" t="87470" r="-4771" b="571"/>
          <a:stretch/>
        </p:blipFill>
        <p:spPr>
          <a:xfrm>
            <a:off x="278335" y="3471043"/>
            <a:ext cx="8285779" cy="706198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5D120552-F7E5-E242-ABF2-73F083B2394B}"/>
              </a:ext>
            </a:extLst>
          </p:cNvPr>
          <p:cNvSpPr/>
          <p:nvPr/>
        </p:nvSpPr>
        <p:spPr>
          <a:xfrm>
            <a:off x="5802923" y="3453508"/>
            <a:ext cx="2321169" cy="22582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2512733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9">
            <a:extLst>
              <a:ext uri="{FF2B5EF4-FFF2-40B4-BE49-F238E27FC236}">
                <a16:creationId xmlns:a16="http://schemas.microsoft.com/office/drawing/2014/main" id="{FE4E35CF-E3DE-2C44-8CE9-47E86DF80C68}"/>
              </a:ext>
            </a:extLst>
          </p:cNvPr>
          <p:cNvSpPr/>
          <p:nvPr/>
        </p:nvSpPr>
        <p:spPr>
          <a:xfrm>
            <a:off x="2487470" y="1866638"/>
            <a:ext cx="4572032" cy="1323439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r"/>
            <a:r>
              <a:rPr lang="en-GB" sz="2000" b="1" dirty="0">
                <a:solidFill>
                  <a:srgbClr val="FF0000"/>
                </a:solidFill>
                <a:latin typeface="Times New Roman" pitchFamily="18" charset="0"/>
                <a:ea typeface="Calibri" charset="0"/>
                <a:cs typeface="Times New Roman" pitchFamily="18" charset="0"/>
              </a:rPr>
              <a:t>Tanks to </a:t>
            </a:r>
            <a:r>
              <a:rPr lang="it-IT" sz="2000" b="1" dirty="0">
                <a:solidFill>
                  <a:srgbClr val="FF0000"/>
                </a:solidFill>
                <a:latin typeface="Times New Roman" pitchFamily="18" charset="0"/>
                <a:ea typeface="Calibri" charset="0"/>
                <a:cs typeface="Times New Roman" pitchFamily="18" charset="0"/>
              </a:rPr>
              <a:t>the </a:t>
            </a:r>
            <a:r>
              <a:rPr lang="it-IT" sz="2000" b="1" dirty="0" err="1">
                <a:solidFill>
                  <a:srgbClr val="FF0000"/>
                </a:solidFill>
                <a:latin typeface="Times New Roman" pitchFamily="18" charset="0"/>
                <a:ea typeface="Calibri" charset="0"/>
                <a:cs typeface="Times New Roman" pitchFamily="18" charset="0"/>
              </a:rPr>
              <a:t>technical</a:t>
            </a:r>
            <a:r>
              <a:rPr lang="it-IT" sz="2000" b="1" dirty="0">
                <a:solidFill>
                  <a:srgbClr val="FF0000"/>
                </a:solidFill>
                <a:latin typeface="Times New Roman" pitchFamily="18" charset="0"/>
                <a:ea typeface="Calibri" charset="0"/>
                <a:cs typeface="Times New Roman" pitchFamily="18" charset="0"/>
              </a:rPr>
              <a:t> </a:t>
            </a:r>
            <a:r>
              <a:rPr lang="it-IT" sz="2000" b="1" dirty="0" err="1">
                <a:solidFill>
                  <a:srgbClr val="FF0000"/>
                </a:solidFill>
                <a:latin typeface="Times New Roman" pitchFamily="18" charset="0"/>
                <a:ea typeface="Calibri" charset="0"/>
                <a:cs typeface="Times New Roman" pitchFamily="18" charset="0"/>
              </a:rPr>
              <a:t>support</a:t>
            </a:r>
            <a:r>
              <a:rPr lang="it-IT" sz="2000" b="1" dirty="0">
                <a:solidFill>
                  <a:srgbClr val="FF0000"/>
                </a:solidFill>
                <a:latin typeface="Times New Roman" pitchFamily="18" charset="0"/>
                <a:ea typeface="Calibri" charset="0"/>
                <a:cs typeface="Times New Roman" pitchFamily="18" charset="0"/>
              </a:rPr>
              <a:t> </a:t>
            </a:r>
            <a:r>
              <a:rPr lang="it-IT" sz="2000" b="1" dirty="0" err="1">
                <a:solidFill>
                  <a:srgbClr val="FF0000"/>
                </a:solidFill>
                <a:latin typeface="Times New Roman" pitchFamily="18" charset="0"/>
                <a:ea typeface="Calibri" charset="0"/>
                <a:cs typeface="Times New Roman" pitchFamily="18" charset="0"/>
              </a:rPr>
              <a:t>of</a:t>
            </a:r>
            <a:r>
              <a:rPr lang="it-IT" sz="2000" b="1" dirty="0">
                <a:solidFill>
                  <a:srgbClr val="FF0000"/>
                </a:solidFill>
                <a:latin typeface="Times New Roman" pitchFamily="18" charset="0"/>
                <a:ea typeface="Calibri" charset="0"/>
                <a:cs typeface="Times New Roman" pitchFamily="18" charset="0"/>
              </a:rPr>
              <a:t> </a:t>
            </a:r>
            <a:r>
              <a:rPr lang="it-IT" sz="2000" b="1" dirty="0">
                <a:solidFill>
                  <a:srgbClr val="0432FF"/>
                </a:solidFill>
                <a:latin typeface="Times New Roman" pitchFamily="18" charset="0"/>
                <a:ea typeface="Calibri" charset="0"/>
                <a:cs typeface="Times New Roman" pitchFamily="18" charset="0"/>
              </a:rPr>
              <a:t>DA</a:t>
            </a:r>
            <a:r>
              <a:rPr lang="ru-RU" sz="2000" b="1" dirty="0">
                <a:solidFill>
                  <a:srgbClr val="0432FF"/>
                </a:solidFill>
                <a:latin typeface="Times New Roman" pitchFamily="18" charset="0"/>
                <a:ea typeface="Calibri" charset="0"/>
                <a:cs typeface="Times New Roman" pitchFamily="18" charset="0"/>
              </a:rPr>
              <a:t>Ф</a:t>
            </a:r>
            <a:r>
              <a:rPr lang="it-IT" sz="2000" b="1" dirty="0">
                <a:solidFill>
                  <a:srgbClr val="0432FF"/>
                </a:solidFill>
                <a:latin typeface="Times New Roman" pitchFamily="18" charset="0"/>
                <a:ea typeface="Calibri" charset="0"/>
                <a:cs typeface="Times New Roman" pitchFamily="18" charset="0"/>
              </a:rPr>
              <a:t>NE-L Team:</a:t>
            </a:r>
          </a:p>
          <a:p>
            <a:pPr algn="r"/>
            <a:r>
              <a:rPr lang="it-IT" sz="2000" b="1" dirty="0">
                <a:solidFill>
                  <a:srgbClr val="FF0000"/>
                </a:solidFill>
                <a:latin typeface="Times New Roman" pitchFamily="18" charset="0"/>
                <a:ea typeface="Calibri" charset="0"/>
                <a:cs typeface="Times New Roman" pitchFamily="18" charset="0"/>
              </a:rPr>
              <a:t>A. Grilli, M. </a:t>
            </a:r>
            <a:r>
              <a:rPr lang="it-IT" sz="2000" b="1" dirty="0" err="1">
                <a:solidFill>
                  <a:srgbClr val="FF0000"/>
                </a:solidFill>
                <a:latin typeface="Times New Roman" pitchFamily="18" charset="0"/>
                <a:ea typeface="Calibri" charset="0"/>
                <a:cs typeface="Times New Roman" pitchFamily="18" charset="0"/>
              </a:rPr>
              <a:t>Pietropaoli</a:t>
            </a:r>
            <a:r>
              <a:rPr lang="it-IT" sz="2000" b="1" dirty="0">
                <a:solidFill>
                  <a:srgbClr val="FF0000"/>
                </a:solidFill>
                <a:latin typeface="Times New Roman" pitchFamily="18" charset="0"/>
                <a:ea typeface="Calibri" charset="0"/>
                <a:cs typeface="Times New Roman" pitchFamily="18" charset="0"/>
              </a:rPr>
              <a:t>, A. </a:t>
            </a:r>
            <a:r>
              <a:rPr lang="it-IT" sz="2000" b="1" dirty="0" err="1">
                <a:solidFill>
                  <a:srgbClr val="FF0000"/>
                </a:solidFill>
                <a:latin typeface="Times New Roman" pitchFamily="18" charset="0"/>
                <a:ea typeface="Calibri" charset="0"/>
                <a:cs typeface="Times New Roman" pitchFamily="18" charset="0"/>
              </a:rPr>
              <a:t>Raco</a:t>
            </a:r>
            <a:r>
              <a:rPr lang="it-IT" sz="2000" b="1" dirty="0">
                <a:solidFill>
                  <a:srgbClr val="FF0000"/>
                </a:solidFill>
                <a:latin typeface="Times New Roman" pitchFamily="18" charset="0"/>
                <a:ea typeface="Calibri" charset="0"/>
                <a:cs typeface="Times New Roman" pitchFamily="18" charset="0"/>
              </a:rPr>
              <a:t>, V. Tullio, V. </a:t>
            </a:r>
            <a:r>
              <a:rPr lang="it-IT" sz="2000" b="1" dirty="0" err="1">
                <a:solidFill>
                  <a:srgbClr val="FF0000"/>
                </a:solidFill>
                <a:latin typeface="Times New Roman" pitchFamily="18" charset="0"/>
                <a:ea typeface="Calibri" charset="0"/>
                <a:cs typeface="Times New Roman" pitchFamily="18" charset="0"/>
              </a:rPr>
              <a:t>Sciarra</a:t>
            </a:r>
            <a:r>
              <a:rPr lang="it-IT" sz="2000" b="1" dirty="0">
                <a:solidFill>
                  <a:srgbClr val="FF0000"/>
                </a:solidFill>
                <a:latin typeface="Times New Roman" pitchFamily="18" charset="0"/>
                <a:ea typeface="Calibri" charset="0"/>
                <a:cs typeface="Times New Roman" pitchFamily="18" charset="0"/>
              </a:rPr>
              <a:t> and G. Viviani</a:t>
            </a:r>
            <a:endParaRPr lang="en-GB" sz="2000" b="1" dirty="0">
              <a:solidFill>
                <a:srgbClr val="FF0000"/>
              </a:solidFill>
              <a:latin typeface="Times New Roman" pitchFamily="18" charset="0"/>
              <a:ea typeface="Calibri" charset="0"/>
              <a:cs typeface="Times New Roman" pitchFamily="18" charset="0"/>
            </a:endParaRPr>
          </a:p>
        </p:txBody>
      </p:sp>
      <p:pic>
        <p:nvPicPr>
          <p:cNvPr id="14" name="Immagine 8">
            <a:extLst>
              <a:ext uri="{FF2B5EF4-FFF2-40B4-BE49-F238E27FC236}">
                <a16:creationId xmlns:a16="http://schemas.microsoft.com/office/drawing/2014/main" id="{3C5A220A-F2CF-0042-8A7E-D771F88B91D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65646" y="2037828"/>
            <a:ext cx="1275921" cy="928694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15" name="Immagine 14">
            <a:extLst>
              <a:ext uri="{FF2B5EF4-FFF2-40B4-BE49-F238E27FC236}">
                <a16:creationId xmlns:a16="http://schemas.microsoft.com/office/drawing/2014/main" id="{02C54600-9070-6941-8D00-A192E96825E2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7350" y="2867123"/>
            <a:ext cx="1712825" cy="825011"/>
          </a:xfrm>
          <a:prstGeom prst="rect">
            <a:avLst/>
          </a:prstGeom>
        </p:spPr>
      </p:pic>
      <p:sp>
        <p:nvSpPr>
          <p:cNvPr id="16" name="Rettangolo 16">
            <a:extLst>
              <a:ext uri="{FF2B5EF4-FFF2-40B4-BE49-F238E27FC236}">
                <a16:creationId xmlns:a16="http://schemas.microsoft.com/office/drawing/2014/main" id="{C46E400B-AE7F-1A45-8F1B-472FF7CD3276}"/>
              </a:ext>
            </a:extLst>
          </p:cNvPr>
          <p:cNvSpPr/>
          <p:nvPr/>
        </p:nvSpPr>
        <p:spPr>
          <a:xfrm>
            <a:off x="2345267" y="187497"/>
            <a:ext cx="5383504" cy="684000"/>
          </a:xfrm>
          <a:prstGeom prst="rect">
            <a:avLst/>
          </a:prstGeom>
          <a:solidFill>
            <a:srgbClr val="002060"/>
          </a:solidFill>
          <a:ln w="381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Thank you for your attention</a:t>
            </a:r>
          </a:p>
        </p:txBody>
      </p:sp>
      <p:sp>
        <p:nvSpPr>
          <p:cNvPr id="17" name="Rectangle 9">
            <a:extLst>
              <a:ext uri="{FF2B5EF4-FFF2-40B4-BE49-F238E27FC236}">
                <a16:creationId xmlns:a16="http://schemas.microsoft.com/office/drawing/2014/main" id="{3DE3E194-09F4-224B-B438-4538C4B84418}"/>
              </a:ext>
            </a:extLst>
          </p:cNvPr>
          <p:cNvSpPr/>
          <p:nvPr/>
        </p:nvSpPr>
        <p:spPr>
          <a:xfrm>
            <a:off x="1910175" y="3197729"/>
            <a:ext cx="6914111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000" b="1" dirty="0">
                <a:solidFill>
                  <a:schemeClr val="accent1"/>
                </a:solidFill>
                <a:latin typeface="Times New Roman" pitchFamily="18" charset="0"/>
                <a:ea typeface="Calibri" charset="0"/>
                <a:cs typeface="Times New Roman" pitchFamily="18" charset="0"/>
              </a:rPr>
              <a:t>Thanks to </a:t>
            </a:r>
            <a:r>
              <a:rPr lang="en-US" sz="2000" b="1" dirty="0" err="1">
                <a:solidFill>
                  <a:schemeClr val="accent1"/>
                </a:solidFill>
                <a:latin typeface="Times New Roman" pitchFamily="18" charset="0"/>
                <a:ea typeface="Calibri" charset="0"/>
                <a:cs typeface="Times New Roman" pitchFamily="18" charset="0"/>
              </a:rPr>
              <a:t>EuroCirCol</a:t>
            </a:r>
            <a:r>
              <a:rPr lang="en-US" sz="2000" b="1" dirty="0">
                <a:solidFill>
                  <a:schemeClr val="accent1"/>
                </a:solidFill>
                <a:latin typeface="Times New Roman" pitchFamily="18" charset="0"/>
                <a:ea typeface="Calibri" charset="0"/>
                <a:cs typeface="Times New Roman" pitchFamily="18" charset="0"/>
              </a:rPr>
              <a:t> project and to its scientific community</a:t>
            </a:r>
            <a:endParaRPr lang="en-GB" sz="2000" b="1" dirty="0">
              <a:solidFill>
                <a:schemeClr val="accent1"/>
              </a:solidFill>
              <a:latin typeface="Times New Roman" pitchFamily="18" charset="0"/>
              <a:ea typeface="Calibri" charset="0"/>
              <a:cs typeface="Times New Roman" pitchFamily="18" charset="0"/>
            </a:endParaRPr>
          </a:p>
        </p:txBody>
      </p:sp>
      <p:pic>
        <p:nvPicPr>
          <p:cNvPr id="21" name="Picture 5">
            <a:extLst>
              <a:ext uri="{FF2B5EF4-FFF2-40B4-BE49-F238E27FC236}">
                <a16:creationId xmlns:a16="http://schemas.microsoft.com/office/drawing/2014/main" id="{414630B6-9789-EF4E-8E95-AC37396EAFEB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85720" y="1071552"/>
            <a:ext cx="2222251" cy="1742297"/>
          </a:xfrm>
          <a:prstGeom prst="rect">
            <a:avLst/>
          </a:prstGeom>
        </p:spPr>
      </p:pic>
      <p:sp>
        <p:nvSpPr>
          <p:cNvPr id="22" name="Rectangle 9">
            <a:extLst>
              <a:ext uri="{FF2B5EF4-FFF2-40B4-BE49-F238E27FC236}">
                <a16:creationId xmlns:a16="http://schemas.microsoft.com/office/drawing/2014/main" id="{9B03D89B-DCC4-B345-A5AA-6EEF3B8A6FBA}"/>
              </a:ext>
            </a:extLst>
          </p:cNvPr>
          <p:cNvSpPr/>
          <p:nvPr/>
        </p:nvSpPr>
        <p:spPr>
          <a:xfrm>
            <a:off x="2518261" y="1043320"/>
            <a:ext cx="5697938" cy="707886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en-GB" sz="2000" b="1" dirty="0">
                <a:latin typeface="Times New Roman" pitchFamily="18" charset="0"/>
                <a:ea typeface="Calibri" charset="0"/>
                <a:cs typeface="Times New Roman" pitchFamily="18" charset="0"/>
              </a:rPr>
              <a:t>Thanks to the low temperature team at LNF: </a:t>
            </a:r>
          </a:p>
          <a:p>
            <a:pPr algn="ctr"/>
            <a:r>
              <a:rPr lang="en-GB" sz="2000" b="1" dirty="0">
                <a:latin typeface="Times New Roman" pitchFamily="18" charset="0"/>
                <a:ea typeface="Calibri" charset="0"/>
                <a:cs typeface="Times New Roman" pitchFamily="18" charset="0"/>
              </a:rPr>
              <a:t>M. </a:t>
            </a:r>
            <a:r>
              <a:rPr lang="en-GB" sz="2000" b="1" dirty="0" err="1">
                <a:latin typeface="Times New Roman" pitchFamily="18" charset="0"/>
                <a:ea typeface="Calibri" charset="0"/>
                <a:cs typeface="Times New Roman" pitchFamily="18" charset="0"/>
              </a:rPr>
              <a:t>Angelucci</a:t>
            </a:r>
            <a:r>
              <a:rPr lang="en-GB" sz="2000" b="1" dirty="0">
                <a:latin typeface="Times New Roman" pitchFamily="18" charset="0"/>
                <a:ea typeface="Calibri" charset="0"/>
                <a:cs typeface="Times New Roman" pitchFamily="18" charset="0"/>
              </a:rPr>
              <a:t>, A. </a:t>
            </a:r>
            <a:r>
              <a:rPr lang="en-GB" sz="2000" b="1" dirty="0" err="1">
                <a:latin typeface="Times New Roman" pitchFamily="18" charset="0"/>
                <a:ea typeface="Calibri" charset="0"/>
                <a:cs typeface="Times New Roman" pitchFamily="18" charset="0"/>
              </a:rPr>
              <a:t>Liedl</a:t>
            </a:r>
            <a:r>
              <a:rPr lang="en-GB" sz="2000" b="1" dirty="0">
                <a:latin typeface="Times New Roman" pitchFamily="18" charset="0"/>
                <a:ea typeface="Calibri" charset="0"/>
                <a:cs typeface="Times New Roman" pitchFamily="18" charset="0"/>
              </a:rPr>
              <a:t>, R. </a:t>
            </a:r>
            <a:r>
              <a:rPr lang="en-GB" sz="2000" b="1" dirty="0" err="1">
                <a:latin typeface="Times New Roman" pitchFamily="18" charset="0"/>
                <a:ea typeface="Calibri" charset="0"/>
                <a:cs typeface="Times New Roman" pitchFamily="18" charset="0"/>
              </a:rPr>
              <a:t>Larciprete</a:t>
            </a:r>
            <a:r>
              <a:rPr lang="en-GB" sz="2000" b="1" dirty="0">
                <a:latin typeface="Times New Roman" pitchFamily="18" charset="0"/>
                <a:ea typeface="Calibri" charset="0"/>
                <a:cs typeface="Times New Roman" pitchFamily="18" charset="0"/>
              </a:rPr>
              <a:t> e L. </a:t>
            </a:r>
            <a:r>
              <a:rPr lang="en-GB" sz="2000" b="1" dirty="0" err="1">
                <a:latin typeface="Times New Roman" pitchFamily="18" charset="0"/>
                <a:ea typeface="Calibri" charset="0"/>
                <a:cs typeface="Times New Roman" pitchFamily="18" charset="0"/>
              </a:rPr>
              <a:t>Spallino</a:t>
            </a:r>
            <a:r>
              <a:rPr lang="en-GB" sz="2000" b="1" dirty="0">
                <a:latin typeface="Times New Roman" pitchFamily="18" charset="0"/>
                <a:ea typeface="Calibri" charset="0"/>
                <a:cs typeface="Times New Roman" pitchFamily="18" charset="0"/>
              </a:rPr>
              <a:t>.</a:t>
            </a:r>
          </a:p>
        </p:txBody>
      </p:sp>
      <p:pic>
        <p:nvPicPr>
          <p:cNvPr id="23" name="Picture 14">
            <a:extLst>
              <a:ext uri="{FF2B5EF4-FFF2-40B4-BE49-F238E27FC236}">
                <a16:creationId xmlns:a16="http://schemas.microsoft.com/office/drawing/2014/main" id="{FC02D00C-BB1D-B940-8006-B0BE99907A64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90324" y="3597839"/>
            <a:ext cx="1483021" cy="631303"/>
          </a:xfrm>
          <a:prstGeom prst="rect">
            <a:avLst/>
          </a:prstGeom>
        </p:spPr>
      </p:pic>
      <p:sp>
        <p:nvSpPr>
          <p:cNvPr id="24" name="Rettangolo 13">
            <a:extLst>
              <a:ext uri="{FF2B5EF4-FFF2-40B4-BE49-F238E27FC236}">
                <a16:creationId xmlns:a16="http://schemas.microsoft.com/office/drawing/2014/main" id="{CCC9B459-6DD5-414B-B1D2-E103F383707E}"/>
              </a:ext>
            </a:extLst>
          </p:cNvPr>
          <p:cNvSpPr/>
          <p:nvPr/>
        </p:nvSpPr>
        <p:spPr>
          <a:xfrm>
            <a:off x="93284" y="3701348"/>
            <a:ext cx="707236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b="1" dirty="0">
                <a:latin typeface="Times New Roman" pitchFamily="18" charset="0"/>
                <a:cs typeface="Times New Roman" pitchFamily="18" charset="0"/>
              </a:rPr>
              <a:t>Thanks to MICA supporting project funded by INFN-SNC5</a:t>
            </a:r>
            <a:endParaRPr lang="en-US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" name="Picture 12">
            <a:extLst>
              <a:ext uri="{FF2B5EF4-FFF2-40B4-BE49-F238E27FC236}">
                <a16:creationId xmlns:a16="http://schemas.microsoft.com/office/drawing/2014/main" id="{41E42F5F-31C7-FA41-BCEA-68F5F0324493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7350" y="4273939"/>
            <a:ext cx="1601012" cy="639893"/>
          </a:xfrm>
          <a:prstGeom prst="rect">
            <a:avLst/>
          </a:prstGeom>
        </p:spPr>
      </p:pic>
      <p:sp>
        <p:nvSpPr>
          <p:cNvPr id="12" name="Rettangolo 13">
            <a:extLst>
              <a:ext uri="{FF2B5EF4-FFF2-40B4-BE49-F238E27FC236}">
                <a16:creationId xmlns:a16="http://schemas.microsoft.com/office/drawing/2014/main" id="{055B8051-F4FF-4343-BC80-B1073B5EE155}"/>
              </a:ext>
            </a:extLst>
          </p:cNvPr>
          <p:cNvSpPr/>
          <p:nvPr/>
        </p:nvSpPr>
        <p:spPr>
          <a:xfrm>
            <a:off x="1910175" y="4254921"/>
            <a:ext cx="5311701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b="1" dirty="0">
                <a:latin typeface="Calibri" panose="020F0502020204030204" pitchFamily="34" charset="0"/>
                <a:cs typeface="Calibri" panose="020F0502020204030204" pitchFamily="34" charset="0"/>
              </a:rPr>
              <a:t>Thanks to CERN-INFN bilateral agreement </a:t>
            </a:r>
            <a:r>
              <a:rPr lang="en-GB" sz="2000" spc="-300" dirty="0">
                <a:latin typeface="Calibri" panose="020F0502020204030204" pitchFamily="34" charset="0"/>
                <a:ea typeface="Calibri" charset="0"/>
                <a:cs typeface="Calibri" panose="020F0502020204030204" pitchFamily="34" charset="0"/>
              </a:rPr>
              <a:t>K E 3 7 2 4 / T E / H L - L H C - </a:t>
            </a:r>
            <a:r>
              <a:rPr lang="en-GB" sz="2000" spc="-150" dirty="0">
                <a:latin typeface="Calibri" panose="020F0502020204030204" pitchFamily="34" charset="0"/>
                <a:ea typeface="Calibri" charset="0"/>
                <a:cs typeface="Calibri" panose="020F0502020204030204" pitchFamily="34" charset="0"/>
              </a:rPr>
              <a:t>Addendum  N o. 4  to Agreement  TKN3083 </a:t>
            </a:r>
          </a:p>
          <a:p>
            <a:endParaRPr lang="en-US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9" name="Picture 22" descr="logo-cern-big.jpg">
            <a:extLst>
              <a:ext uri="{FF2B5EF4-FFF2-40B4-BE49-F238E27FC236}">
                <a16:creationId xmlns:a16="http://schemas.microsoft.com/office/drawing/2014/main" id="{A3DA5C68-4D59-A840-B14C-A2C3CE535146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927208" y="4413045"/>
            <a:ext cx="538163" cy="536575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2392574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00892" y="1317773"/>
            <a:ext cx="3600000" cy="233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5" name="Rettangolo 14"/>
          <p:cNvSpPr/>
          <p:nvPr/>
        </p:nvSpPr>
        <p:spPr>
          <a:xfrm>
            <a:off x="5572132" y="1071552"/>
            <a:ext cx="285752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000" dirty="0">
                <a:latin typeface="Calibri" panose="020F0502020204030204" pitchFamily="34" charset="0"/>
                <a:cs typeface="Calibri" panose="020F0502020204030204" pitchFamily="34" charset="0"/>
              </a:rPr>
              <a:t>R. </a:t>
            </a:r>
            <a:r>
              <a:rPr lang="fr-FR" sz="1000" dirty="0" err="1">
                <a:latin typeface="Calibri" panose="020F0502020204030204" pitchFamily="34" charset="0"/>
                <a:cs typeface="Calibri" panose="020F0502020204030204" pitchFamily="34" charset="0"/>
              </a:rPr>
              <a:t>Valizadeh</a:t>
            </a:r>
            <a:r>
              <a:rPr lang="fr-FR" sz="1000" dirty="0">
                <a:latin typeface="Calibri" panose="020F0502020204030204" pitchFamily="34" charset="0"/>
                <a:cs typeface="Calibri" panose="020F0502020204030204" pitchFamily="34" charset="0"/>
              </a:rPr>
              <a:t> et al. , </a:t>
            </a:r>
            <a:r>
              <a:rPr lang="fr-FR" sz="1000" dirty="0" err="1">
                <a:latin typeface="Calibri" panose="020F0502020204030204" pitchFamily="34" charset="0"/>
                <a:cs typeface="Calibri" panose="020F0502020204030204" pitchFamily="34" charset="0"/>
              </a:rPr>
              <a:t>Appl</a:t>
            </a:r>
            <a:r>
              <a:rPr lang="fr-FR" sz="1000" dirty="0">
                <a:latin typeface="Calibri" panose="020F0502020204030204" pitchFamily="34" charset="0"/>
                <a:cs typeface="Calibri" panose="020F0502020204030204" pitchFamily="34" charset="0"/>
              </a:rPr>
              <a:t>. Phys. </a:t>
            </a:r>
            <a:r>
              <a:rPr lang="fr-FR" sz="1000" dirty="0" err="1">
                <a:latin typeface="Calibri" panose="020F0502020204030204" pitchFamily="34" charset="0"/>
                <a:cs typeface="Calibri" panose="020F0502020204030204" pitchFamily="34" charset="0"/>
              </a:rPr>
              <a:t>Lett</a:t>
            </a:r>
            <a:r>
              <a:rPr lang="fr-FR" sz="1000" dirty="0">
                <a:latin typeface="Calibri" panose="020F0502020204030204" pitchFamily="34" charset="0"/>
                <a:cs typeface="Calibri" panose="020F0502020204030204" pitchFamily="34" charset="0"/>
              </a:rPr>
              <a:t>. (2014)</a:t>
            </a:r>
            <a:endParaRPr lang="en-US" sz="1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" name="Rettangolo 15"/>
          <p:cNvSpPr/>
          <p:nvPr/>
        </p:nvSpPr>
        <p:spPr>
          <a:xfrm>
            <a:off x="285720" y="3571882"/>
            <a:ext cx="2714644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000" dirty="0">
                <a:latin typeface="Calibri" panose="020F0502020204030204" pitchFamily="34" charset="0"/>
                <a:cs typeface="Calibri" panose="020F0502020204030204" pitchFamily="34" charset="0"/>
              </a:rPr>
              <a:t>R. </a:t>
            </a:r>
            <a:r>
              <a:rPr lang="fr-FR" sz="1000" dirty="0" err="1">
                <a:latin typeface="Calibri" panose="020F0502020204030204" pitchFamily="34" charset="0"/>
                <a:cs typeface="Calibri" panose="020F0502020204030204" pitchFamily="34" charset="0"/>
              </a:rPr>
              <a:t>Valizadeh</a:t>
            </a:r>
            <a:r>
              <a:rPr lang="fr-FR" sz="1000" dirty="0">
                <a:latin typeface="Calibri" panose="020F0502020204030204" pitchFamily="34" charset="0"/>
                <a:cs typeface="Calibri" panose="020F0502020204030204" pitchFamily="34" charset="0"/>
              </a:rPr>
              <a:t> et al. , </a:t>
            </a:r>
            <a:r>
              <a:rPr lang="fr-FR" sz="1000" dirty="0" err="1">
                <a:latin typeface="Calibri" panose="020F0502020204030204" pitchFamily="34" charset="0"/>
                <a:cs typeface="Calibri" panose="020F0502020204030204" pitchFamily="34" charset="0"/>
              </a:rPr>
              <a:t>Appl</a:t>
            </a:r>
            <a:r>
              <a:rPr lang="fr-FR" sz="1000" dirty="0">
                <a:latin typeface="Calibri" panose="020F0502020204030204" pitchFamily="34" charset="0"/>
                <a:cs typeface="Calibri" panose="020F0502020204030204" pitchFamily="34" charset="0"/>
              </a:rPr>
              <a:t>. Surf. </a:t>
            </a:r>
            <a:r>
              <a:rPr lang="fr-FR" sz="1000" dirty="0" err="1">
                <a:latin typeface="Calibri" panose="020F0502020204030204" pitchFamily="34" charset="0"/>
                <a:cs typeface="Calibri" panose="020F0502020204030204" pitchFamily="34" charset="0"/>
              </a:rPr>
              <a:t>Sci</a:t>
            </a:r>
            <a:r>
              <a:rPr lang="fr-FR" sz="1000" dirty="0">
                <a:latin typeface="Calibri" panose="020F0502020204030204" pitchFamily="34" charset="0"/>
                <a:cs typeface="Calibri" panose="020F0502020204030204" pitchFamily="34" charset="0"/>
              </a:rPr>
              <a:t>. (2017)</a:t>
            </a:r>
            <a:endParaRPr lang="en-US" sz="1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 r="49917"/>
          <a:stretch>
            <a:fillRect/>
          </a:stretch>
        </p:blipFill>
        <p:spPr bwMode="auto">
          <a:xfrm>
            <a:off x="285720" y="1428741"/>
            <a:ext cx="2880000" cy="21435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2" name="CasellaDiTesto 21"/>
          <p:cNvSpPr txBox="1"/>
          <p:nvPr/>
        </p:nvSpPr>
        <p:spPr>
          <a:xfrm>
            <a:off x="359824" y="1009996"/>
            <a:ext cx="28058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surface morphology of LASE</a:t>
            </a:r>
          </a:p>
        </p:txBody>
      </p:sp>
      <p:cxnSp>
        <p:nvCxnSpPr>
          <p:cNvPr id="26" name="Connettore 2 25"/>
          <p:cNvCxnSpPr>
            <a:cxnSpLocks/>
            <a:endCxn id="6" idx="1"/>
          </p:cNvCxnSpPr>
          <p:nvPr/>
        </p:nvCxnSpPr>
        <p:spPr>
          <a:xfrm>
            <a:off x="2218267" y="3191933"/>
            <a:ext cx="1426364" cy="1302602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>
            <a:extLst>
              <a:ext uri="{FF2B5EF4-FFF2-40B4-BE49-F238E27FC236}">
                <a16:creationId xmlns:a16="http://schemas.microsoft.com/office/drawing/2014/main" id="{3076318C-8C58-FA4B-B919-B57EEF17ED13}"/>
              </a:ext>
            </a:extLst>
          </p:cNvPr>
          <p:cNvSpPr txBox="1"/>
          <p:nvPr/>
        </p:nvSpPr>
        <p:spPr>
          <a:xfrm>
            <a:off x="4572000" y="244338"/>
            <a:ext cx="348242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Limiting SEY with </a:t>
            </a:r>
            <a:r>
              <a:rPr lang="en-US" sz="24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LASE-Cu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B508D67-AFBC-EB46-A4F5-45FBA7F2E93A}"/>
              </a:ext>
            </a:extLst>
          </p:cNvPr>
          <p:cNvSpPr txBox="1"/>
          <p:nvPr/>
        </p:nvSpPr>
        <p:spPr>
          <a:xfrm>
            <a:off x="3644631" y="4309869"/>
            <a:ext cx="4024628" cy="36933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Is it compliant with all BS functionalities?</a:t>
            </a: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6400FE45-66B4-2145-983A-A9DEFEE50555}"/>
              </a:ext>
            </a:extLst>
          </p:cNvPr>
          <p:cNvCxnSpPr/>
          <p:nvPr/>
        </p:nvCxnSpPr>
        <p:spPr>
          <a:xfrm>
            <a:off x="3337949" y="2294467"/>
            <a:ext cx="1665851" cy="0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81F50AD1-5BFA-1347-BF94-643C698F7F40}"/>
              </a:ext>
            </a:extLst>
          </p:cNvPr>
          <p:cNvSpPr txBox="1"/>
          <p:nvPr/>
        </p:nvSpPr>
        <p:spPr>
          <a:xfrm>
            <a:off x="3455994" y="1881918"/>
            <a:ext cx="13805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Very low SEY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ECF4FE8-0BCF-BA42-9F85-6584C28596FB}"/>
              </a:ext>
            </a:extLst>
          </p:cNvPr>
          <p:cNvSpPr txBox="1"/>
          <p:nvPr/>
        </p:nvSpPr>
        <p:spPr>
          <a:xfrm>
            <a:off x="933745" y="4309869"/>
            <a:ext cx="14185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See Oleg Talk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D50C94A-38CC-CB45-9FD8-65A4599D6F10}"/>
              </a:ext>
            </a:extLst>
          </p:cNvPr>
          <p:cNvSpPr txBox="1"/>
          <p:nvPr/>
        </p:nvSpPr>
        <p:spPr bwMode="auto">
          <a:xfrm>
            <a:off x="4185139" y="3673450"/>
            <a:ext cx="4958862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21920" tIns="60960" rIns="121920" bIns="60960" numCol="1" rtlCol="0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GB" sz="1600" b="1" dirty="0">
                <a:latin typeface="Calibri" panose="020F0502020204030204" pitchFamily="34" charset="0"/>
                <a:cs typeface="Calibri" panose="020F0502020204030204" pitchFamily="34" charset="0"/>
              </a:rPr>
              <a:t>R. Valizadeh, et al. Appl. Phys. Lett. 105, 231605 (2014)</a:t>
            </a:r>
          </a:p>
        </p:txBody>
      </p:sp>
    </p:spTree>
    <p:extLst>
      <p:ext uri="{BB962C8B-B14F-4D97-AF65-F5344CB8AC3E}">
        <p14:creationId xmlns:p14="http://schemas.microsoft.com/office/powerpoint/2010/main" val="31933679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154389" y="1605288"/>
            <a:ext cx="2132390" cy="2843404"/>
            <a:chOff x="5334943" y="597455"/>
            <a:chExt cx="2973286" cy="3797661"/>
          </a:xfrm>
        </p:grpSpPr>
        <p:pic>
          <p:nvPicPr>
            <p:cNvPr id="20" name="Picture 19" descr="beamscreen.pdf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334943" y="597455"/>
              <a:ext cx="2849726" cy="3769260"/>
            </a:xfrm>
            <a:prstGeom prst="rect">
              <a:avLst/>
            </a:prstGeom>
          </p:spPr>
        </p:pic>
        <p:sp>
          <p:nvSpPr>
            <p:cNvPr id="21" name="TextBox 20"/>
            <p:cNvSpPr txBox="1"/>
            <p:nvPr/>
          </p:nvSpPr>
          <p:spPr>
            <a:xfrm>
              <a:off x="6917525" y="4055985"/>
              <a:ext cx="1390704" cy="339131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050" b="1" dirty="0">
                  <a:latin typeface="Times New Roman"/>
                  <a:cs typeface="Times New Roman"/>
                </a:rPr>
                <a:t>Pumping slots</a:t>
              </a: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6855746" y="597455"/>
              <a:ext cx="1390704" cy="554941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050" b="1" dirty="0">
                  <a:latin typeface="Times New Roman"/>
                  <a:cs typeface="Times New Roman"/>
                </a:rPr>
                <a:t>Pumping slots</a:t>
              </a:r>
            </a:p>
            <a:p>
              <a:pPr algn="ctr"/>
              <a:r>
                <a:rPr lang="en-US" sz="1050" b="1" dirty="0">
                  <a:latin typeface="Times New Roman"/>
                  <a:cs typeface="Times New Roman"/>
                </a:rPr>
                <a:t>shields</a:t>
              </a: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5334943" y="623957"/>
              <a:ext cx="950381" cy="339131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050" b="1" dirty="0">
                  <a:latin typeface="Times New Roman"/>
                  <a:cs typeface="Times New Roman"/>
                </a:rPr>
                <a:t>Cu layer</a:t>
              </a: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6936742" y="1473137"/>
              <a:ext cx="1359412" cy="339131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050" b="1" dirty="0">
                  <a:latin typeface="Times New Roman"/>
                  <a:cs typeface="Times New Roman"/>
                </a:rPr>
                <a:t>Cooling tubes</a:t>
              </a: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5334943" y="4036249"/>
              <a:ext cx="1223067" cy="339131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050" b="1" dirty="0">
                  <a:latin typeface="Times New Roman"/>
                  <a:cs typeface="Times New Roman"/>
                </a:rPr>
                <a:t>“Saw teeth”</a:t>
              </a:r>
            </a:p>
          </p:txBody>
        </p:sp>
        <p:cxnSp>
          <p:nvCxnSpPr>
            <p:cNvPr id="26" name="Straight Arrow Connector 25"/>
            <p:cNvCxnSpPr/>
            <p:nvPr/>
          </p:nvCxnSpPr>
          <p:spPr>
            <a:xfrm>
              <a:off x="5774872" y="931734"/>
              <a:ext cx="119405" cy="1271945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Arrow Connector 26"/>
            <p:cNvCxnSpPr/>
            <p:nvPr/>
          </p:nvCxnSpPr>
          <p:spPr>
            <a:xfrm flipH="1">
              <a:off x="6602087" y="877454"/>
              <a:ext cx="315438" cy="327513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Arrow Connector 27"/>
            <p:cNvCxnSpPr>
              <a:stCxn id="28" idx="1"/>
            </p:cNvCxnSpPr>
            <p:nvPr/>
          </p:nvCxnSpPr>
          <p:spPr>
            <a:xfrm flipH="1">
              <a:off x="6754487" y="1627026"/>
              <a:ext cx="182255" cy="0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Arrow Connector 28"/>
            <p:cNvCxnSpPr/>
            <p:nvPr/>
          </p:nvCxnSpPr>
          <p:spPr>
            <a:xfrm flipH="1" flipV="1">
              <a:off x="7468256" y="2822446"/>
              <a:ext cx="187841" cy="1213803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Arrow Connector 29"/>
            <p:cNvCxnSpPr/>
            <p:nvPr/>
          </p:nvCxnSpPr>
          <p:spPr>
            <a:xfrm flipV="1">
              <a:off x="5868793" y="2822446"/>
              <a:ext cx="188310" cy="1213804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31" name="Picture 30" descr="Beam Screeen.pdf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321958" y="1158919"/>
            <a:ext cx="4198535" cy="3134953"/>
          </a:xfrm>
          <a:prstGeom prst="rect">
            <a:avLst/>
          </a:prstGeom>
        </p:spPr>
      </p:pic>
      <p:pic>
        <p:nvPicPr>
          <p:cNvPr id="32" name="Picture 3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35065" y="1704384"/>
            <a:ext cx="2470073" cy="2277473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17" name="Rectangle 16">
            <a:extLst>
              <a:ext uri="{FF2B5EF4-FFF2-40B4-BE49-F238E27FC236}">
                <a16:creationId xmlns:a16="http://schemas.microsoft.com/office/drawing/2014/main" id="{39D42908-5A96-E840-B9D3-2FCECBBD74C3}"/>
              </a:ext>
            </a:extLst>
          </p:cNvPr>
          <p:cNvSpPr/>
          <p:nvPr/>
        </p:nvSpPr>
        <p:spPr>
          <a:xfrm>
            <a:off x="3191632" y="264079"/>
            <a:ext cx="6087835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global scenario: e cloud methods must be compliant with all BS features.</a:t>
            </a:r>
            <a:endParaRPr lang="en-GB" sz="2800" dirty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8A7C69AD-A320-E94B-84AD-AF8E03D38B0E}"/>
              </a:ext>
            </a:extLst>
          </p:cNvPr>
          <p:cNvSpPr txBox="1"/>
          <p:nvPr/>
        </p:nvSpPr>
        <p:spPr>
          <a:xfrm>
            <a:off x="417954" y="1058448"/>
            <a:ext cx="122719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For LHC:</a:t>
            </a: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B9256FE5-0902-A347-AA8F-D3CFBA588672}"/>
              </a:ext>
            </a:extLst>
          </p:cNvPr>
          <p:cNvSpPr/>
          <p:nvPr/>
        </p:nvSpPr>
        <p:spPr>
          <a:xfrm>
            <a:off x="3056054" y="4179999"/>
            <a:ext cx="4572000" cy="30777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V. </a:t>
            </a:r>
            <a:r>
              <a:rPr lang="en-US" sz="1400" dirty="0" err="1">
                <a:latin typeface="Calibri" panose="020F0502020204030204" pitchFamily="34" charset="0"/>
                <a:cs typeface="Calibri" panose="020F0502020204030204" pitchFamily="34" charset="0"/>
              </a:rPr>
              <a:t>Baglin</a:t>
            </a: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 et al.  CERN-ATS-2013-006</a:t>
            </a:r>
          </a:p>
        </p:txBody>
      </p:sp>
    </p:spTree>
    <p:extLst>
      <p:ext uri="{BB962C8B-B14F-4D97-AF65-F5344CB8AC3E}">
        <p14:creationId xmlns:p14="http://schemas.microsoft.com/office/powerpoint/2010/main" val="191237127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154389" y="1605288"/>
            <a:ext cx="2132390" cy="2843404"/>
            <a:chOff x="5334943" y="597455"/>
            <a:chExt cx="2973286" cy="3797661"/>
          </a:xfrm>
        </p:grpSpPr>
        <p:pic>
          <p:nvPicPr>
            <p:cNvPr id="20" name="Picture 19" descr="beamscreen.pdf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334943" y="597455"/>
              <a:ext cx="2849726" cy="3769260"/>
            </a:xfrm>
            <a:prstGeom prst="rect">
              <a:avLst/>
            </a:prstGeom>
          </p:spPr>
        </p:pic>
        <p:sp>
          <p:nvSpPr>
            <p:cNvPr id="21" name="TextBox 20"/>
            <p:cNvSpPr txBox="1"/>
            <p:nvPr/>
          </p:nvSpPr>
          <p:spPr>
            <a:xfrm>
              <a:off x="6917525" y="4055985"/>
              <a:ext cx="1390704" cy="339131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050" b="1" dirty="0">
                  <a:latin typeface="Times New Roman"/>
                  <a:cs typeface="Times New Roman"/>
                </a:rPr>
                <a:t>Pumping slots</a:t>
              </a: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6855746" y="597455"/>
              <a:ext cx="1390704" cy="554941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050" b="1" dirty="0">
                  <a:latin typeface="Times New Roman"/>
                  <a:cs typeface="Times New Roman"/>
                </a:rPr>
                <a:t>Pumping slots</a:t>
              </a:r>
            </a:p>
            <a:p>
              <a:pPr algn="ctr"/>
              <a:r>
                <a:rPr lang="en-US" sz="1050" b="1" dirty="0">
                  <a:latin typeface="Times New Roman"/>
                  <a:cs typeface="Times New Roman"/>
                </a:rPr>
                <a:t>shields</a:t>
              </a: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5334943" y="623957"/>
              <a:ext cx="950381" cy="339131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050" b="1" dirty="0">
                  <a:latin typeface="Times New Roman"/>
                  <a:cs typeface="Times New Roman"/>
                </a:rPr>
                <a:t>Cu layer</a:t>
              </a: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6936742" y="1473137"/>
              <a:ext cx="1359412" cy="339131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050" b="1" dirty="0">
                  <a:latin typeface="Times New Roman"/>
                  <a:cs typeface="Times New Roman"/>
                </a:rPr>
                <a:t>Cooling tubes</a:t>
              </a: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5334943" y="4036249"/>
              <a:ext cx="1223067" cy="339131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050" b="1" dirty="0">
                  <a:latin typeface="Times New Roman"/>
                  <a:cs typeface="Times New Roman"/>
                </a:rPr>
                <a:t>“Saw teeth”</a:t>
              </a:r>
            </a:p>
          </p:txBody>
        </p:sp>
        <p:cxnSp>
          <p:nvCxnSpPr>
            <p:cNvPr id="26" name="Straight Arrow Connector 25"/>
            <p:cNvCxnSpPr/>
            <p:nvPr/>
          </p:nvCxnSpPr>
          <p:spPr>
            <a:xfrm>
              <a:off x="5774872" y="931734"/>
              <a:ext cx="119405" cy="1271945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Arrow Connector 26"/>
            <p:cNvCxnSpPr/>
            <p:nvPr/>
          </p:nvCxnSpPr>
          <p:spPr>
            <a:xfrm flipH="1">
              <a:off x="6602087" y="877454"/>
              <a:ext cx="315438" cy="327513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Arrow Connector 27"/>
            <p:cNvCxnSpPr>
              <a:stCxn id="28" idx="1"/>
            </p:cNvCxnSpPr>
            <p:nvPr/>
          </p:nvCxnSpPr>
          <p:spPr>
            <a:xfrm flipH="1">
              <a:off x="6754487" y="1627026"/>
              <a:ext cx="182255" cy="0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Arrow Connector 28"/>
            <p:cNvCxnSpPr/>
            <p:nvPr/>
          </p:nvCxnSpPr>
          <p:spPr>
            <a:xfrm flipH="1" flipV="1">
              <a:off x="7468256" y="2822446"/>
              <a:ext cx="187841" cy="1213803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Arrow Connector 29"/>
            <p:cNvCxnSpPr/>
            <p:nvPr/>
          </p:nvCxnSpPr>
          <p:spPr>
            <a:xfrm flipV="1">
              <a:off x="5868793" y="2822446"/>
              <a:ext cx="188310" cy="1213804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32" name="Picture 3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35065" y="1704384"/>
            <a:ext cx="2470073" cy="2277473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17" name="Rectangle 16">
            <a:extLst>
              <a:ext uri="{FF2B5EF4-FFF2-40B4-BE49-F238E27FC236}">
                <a16:creationId xmlns:a16="http://schemas.microsoft.com/office/drawing/2014/main" id="{39D42908-5A96-E840-B9D3-2FCECBBD74C3}"/>
              </a:ext>
            </a:extLst>
          </p:cNvPr>
          <p:cNvSpPr/>
          <p:nvPr/>
        </p:nvSpPr>
        <p:spPr>
          <a:xfrm>
            <a:off x="3191632" y="264079"/>
            <a:ext cx="6087835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global scenario: e cloud methods must be compliant with all BS features.</a:t>
            </a:r>
            <a:endParaRPr lang="en-GB" sz="2800" dirty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8A7C69AD-A320-E94B-84AD-AF8E03D38B0E}"/>
              </a:ext>
            </a:extLst>
          </p:cNvPr>
          <p:cNvSpPr txBox="1"/>
          <p:nvPr/>
        </p:nvSpPr>
        <p:spPr>
          <a:xfrm>
            <a:off x="417954" y="1058448"/>
            <a:ext cx="122719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For LHC:</a:t>
            </a: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B9256FE5-0902-A347-AA8F-D3CFBA588672}"/>
              </a:ext>
            </a:extLst>
          </p:cNvPr>
          <p:cNvSpPr/>
          <p:nvPr/>
        </p:nvSpPr>
        <p:spPr>
          <a:xfrm>
            <a:off x="3056054" y="4179999"/>
            <a:ext cx="4572000" cy="30777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V. </a:t>
            </a:r>
            <a:r>
              <a:rPr lang="en-US" sz="1400" dirty="0" err="1">
                <a:latin typeface="Calibri" panose="020F0502020204030204" pitchFamily="34" charset="0"/>
                <a:cs typeface="Calibri" panose="020F0502020204030204" pitchFamily="34" charset="0"/>
              </a:rPr>
              <a:t>Baglin</a:t>
            </a: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 et al.  CERN-ATS-2013-006</a:t>
            </a:r>
          </a:p>
        </p:txBody>
      </p:sp>
      <p:pic>
        <p:nvPicPr>
          <p:cNvPr id="36" name="Picture 35" descr="Beam Screeen.pdf">
            <a:extLst>
              <a:ext uri="{FF2B5EF4-FFF2-40B4-BE49-F238E27FC236}">
                <a16:creationId xmlns:a16="http://schemas.microsoft.com/office/drawing/2014/main" id="{B5A0446F-B53B-A248-8D45-9C84278475FA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alphaModFix amt="3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321958" y="1158919"/>
            <a:ext cx="4198535" cy="3134953"/>
          </a:xfrm>
          <a:prstGeom prst="rect">
            <a:avLst/>
          </a:prstGeom>
        </p:spPr>
      </p:pic>
      <p:pic>
        <p:nvPicPr>
          <p:cNvPr id="35" name="Picture 34" descr="Beam Screeen.pdf">
            <a:extLst>
              <a:ext uri="{FF2B5EF4-FFF2-40B4-BE49-F238E27FC236}">
                <a16:creationId xmlns:a16="http://schemas.microsoft.com/office/drawing/2014/main" id="{E32758A1-781F-2647-99D0-00621F7E5BA6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89" t="12877" r="594" b="55247"/>
          <a:stretch/>
        </p:blipFill>
        <p:spPr>
          <a:xfrm>
            <a:off x="605972" y="1814929"/>
            <a:ext cx="8362149" cy="2006137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5E78A1C1-66EE-D84B-AE38-502E62A4E49F}"/>
              </a:ext>
            </a:extLst>
          </p:cNvPr>
          <p:cNvSpPr txBox="1"/>
          <p:nvPr/>
        </p:nvSpPr>
        <p:spPr>
          <a:xfrm>
            <a:off x="5803900" y="4446233"/>
            <a:ext cx="297870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Impedance issues?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2D074D1D-963E-DC4E-AA23-DDD4481AC68E}"/>
              </a:ext>
            </a:extLst>
          </p:cNvPr>
          <p:cNvSpPr/>
          <p:nvPr/>
        </p:nvSpPr>
        <p:spPr>
          <a:xfrm>
            <a:off x="3481753" y="1835742"/>
            <a:ext cx="2743245" cy="123570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667088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154389" y="1605288"/>
            <a:ext cx="2132390" cy="2843404"/>
            <a:chOff x="5334943" y="597455"/>
            <a:chExt cx="2973286" cy="3797661"/>
          </a:xfrm>
        </p:grpSpPr>
        <p:pic>
          <p:nvPicPr>
            <p:cNvPr id="20" name="Picture 19" descr="beamscreen.pdf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334943" y="597455"/>
              <a:ext cx="2849726" cy="3769260"/>
            </a:xfrm>
            <a:prstGeom prst="rect">
              <a:avLst/>
            </a:prstGeom>
          </p:spPr>
        </p:pic>
        <p:sp>
          <p:nvSpPr>
            <p:cNvPr id="21" name="TextBox 20"/>
            <p:cNvSpPr txBox="1"/>
            <p:nvPr/>
          </p:nvSpPr>
          <p:spPr>
            <a:xfrm>
              <a:off x="6917525" y="4055985"/>
              <a:ext cx="1390704" cy="339131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050" b="1" dirty="0">
                  <a:latin typeface="Times New Roman"/>
                  <a:cs typeface="Times New Roman"/>
                </a:rPr>
                <a:t>Pumping slots</a:t>
              </a: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6855746" y="597455"/>
              <a:ext cx="1390704" cy="554941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050" b="1" dirty="0">
                  <a:latin typeface="Times New Roman"/>
                  <a:cs typeface="Times New Roman"/>
                </a:rPr>
                <a:t>Pumping slots</a:t>
              </a:r>
            </a:p>
            <a:p>
              <a:pPr algn="ctr"/>
              <a:r>
                <a:rPr lang="en-US" sz="1050" b="1" dirty="0">
                  <a:latin typeface="Times New Roman"/>
                  <a:cs typeface="Times New Roman"/>
                </a:rPr>
                <a:t>shields</a:t>
              </a: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5334943" y="623957"/>
              <a:ext cx="950381" cy="339131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050" b="1" dirty="0">
                  <a:latin typeface="Times New Roman"/>
                  <a:cs typeface="Times New Roman"/>
                </a:rPr>
                <a:t>Cu layer</a:t>
              </a: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6936742" y="1473137"/>
              <a:ext cx="1359412" cy="339131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050" b="1" dirty="0">
                  <a:latin typeface="Times New Roman"/>
                  <a:cs typeface="Times New Roman"/>
                </a:rPr>
                <a:t>Cooling tubes</a:t>
              </a: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5334943" y="4036249"/>
              <a:ext cx="1223067" cy="339131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050" b="1" dirty="0">
                  <a:latin typeface="Times New Roman"/>
                  <a:cs typeface="Times New Roman"/>
                </a:rPr>
                <a:t>“Saw teeth”</a:t>
              </a:r>
            </a:p>
          </p:txBody>
        </p:sp>
        <p:cxnSp>
          <p:nvCxnSpPr>
            <p:cNvPr id="26" name="Straight Arrow Connector 25"/>
            <p:cNvCxnSpPr/>
            <p:nvPr/>
          </p:nvCxnSpPr>
          <p:spPr>
            <a:xfrm>
              <a:off x="5774872" y="931734"/>
              <a:ext cx="119405" cy="1271945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Arrow Connector 26"/>
            <p:cNvCxnSpPr/>
            <p:nvPr/>
          </p:nvCxnSpPr>
          <p:spPr>
            <a:xfrm flipH="1">
              <a:off x="6602087" y="877454"/>
              <a:ext cx="315438" cy="327513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Arrow Connector 27"/>
            <p:cNvCxnSpPr>
              <a:stCxn id="28" idx="1"/>
            </p:cNvCxnSpPr>
            <p:nvPr/>
          </p:nvCxnSpPr>
          <p:spPr>
            <a:xfrm flipH="1">
              <a:off x="6754487" y="1627026"/>
              <a:ext cx="182255" cy="0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Arrow Connector 28"/>
            <p:cNvCxnSpPr/>
            <p:nvPr/>
          </p:nvCxnSpPr>
          <p:spPr>
            <a:xfrm flipH="1" flipV="1">
              <a:off x="7468256" y="2822446"/>
              <a:ext cx="187841" cy="1213803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Arrow Connector 29"/>
            <p:cNvCxnSpPr/>
            <p:nvPr/>
          </p:nvCxnSpPr>
          <p:spPr>
            <a:xfrm flipV="1">
              <a:off x="5868793" y="2822446"/>
              <a:ext cx="188310" cy="1213804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32" name="Picture 3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35065" y="1704384"/>
            <a:ext cx="2470073" cy="2277473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17" name="Rectangle 16">
            <a:extLst>
              <a:ext uri="{FF2B5EF4-FFF2-40B4-BE49-F238E27FC236}">
                <a16:creationId xmlns:a16="http://schemas.microsoft.com/office/drawing/2014/main" id="{39D42908-5A96-E840-B9D3-2FCECBBD74C3}"/>
              </a:ext>
            </a:extLst>
          </p:cNvPr>
          <p:cNvSpPr/>
          <p:nvPr/>
        </p:nvSpPr>
        <p:spPr>
          <a:xfrm>
            <a:off x="3191632" y="264079"/>
            <a:ext cx="6087835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global scenario: e cloud methods must be compliant with all BS features.</a:t>
            </a:r>
            <a:endParaRPr lang="en-GB" sz="2800" dirty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8A7C69AD-A320-E94B-84AD-AF8E03D38B0E}"/>
              </a:ext>
            </a:extLst>
          </p:cNvPr>
          <p:cNvSpPr txBox="1"/>
          <p:nvPr/>
        </p:nvSpPr>
        <p:spPr>
          <a:xfrm>
            <a:off x="417954" y="1058448"/>
            <a:ext cx="122719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For LHC:</a:t>
            </a: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B9256FE5-0902-A347-AA8F-D3CFBA588672}"/>
              </a:ext>
            </a:extLst>
          </p:cNvPr>
          <p:cNvSpPr/>
          <p:nvPr/>
        </p:nvSpPr>
        <p:spPr>
          <a:xfrm>
            <a:off x="3056054" y="4179999"/>
            <a:ext cx="4572000" cy="30777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V. </a:t>
            </a:r>
            <a:r>
              <a:rPr lang="en-US" sz="1400" dirty="0" err="1">
                <a:latin typeface="Calibri" panose="020F0502020204030204" pitchFamily="34" charset="0"/>
                <a:cs typeface="Calibri" panose="020F0502020204030204" pitchFamily="34" charset="0"/>
              </a:rPr>
              <a:t>Baglin</a:t>
            </a: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 et al.  CERN-ATS-2013-006</a:t>
            </a:r>
          </a:p>
        </p:txBody>
      </p:sp>
      <p:pic>
        <p:nvPicPr>
          <p:cNvPr id="36" name="Picture 35" descr="Beam Screeen.pdf">
            <a:extLst>
              <a:ext uri="{FF2B5EF4-FFF2-40B4-BE49-F238E27FC236}">
                <a16:creationId xmlns:a16="http://schemas.microsoft.com/office/drawing/2014/main" id="{B5A0446F-B53B-A248-8D45-9C84278475FA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alphaModFix amt="3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321958" y="1158919"/>
            <a:ext cx="4198535" cy="3134953"/>
          </a:xfrm>
          <a:prstGeom prst="rect">
            <a:avLst/>
          </a:prstGeom>
        </p:spPr>
      </p:pic>
      <p:pic>
        <p:nvPicPr>
          <p:cNvPr id="35" name="Picture 34" descr="Beam Screeen.pdf">
            <a:extLst>
              <a:ext uri="{FF2B5EF4-FFF2-40B4-BE49-F238E27FC236}">
                <a16:creationId xmlns:a16="http://schemas.microsoft.com/office/drawing/2014/main" id="{E32758A1-781F-2647-99D0-00621F7E5BA6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89" t="12877" r="594" b="55247"/>
          <a:stretch/>
        </p:blipFill>
        <p:spPr>
          <a:xfrm>
            <a:off x="605972" y="1814929"/>
            <a:ext cx="8362149" cy="2006137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5E78A1C1-66EE-D84B-AE38-502E62A4E49F}"/>
              </a:ext>
            </a:extLst>
          </p:cNvPr>
          <p:cNvSpPr txBox="1"/>
          <p:nvPr/>
        </p:nvSpPr>
        <p:spPr>
          <a:xfrm>
            <a:off x="5803900" y="4446233"/>
            <a:ext cx="297870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Impedance issues?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2D074D1D-963E-DC4E-AA23-DDD4481AC68E}"/>
              </a:ext>
            </a:extLst>
          </p:cNvPr>
          <p:cNvSpPr/>
          <p:nvPr/>
        </p:nvSpPr>
        <p:spPr>
          <a:xfrm>
            <a:off x="3481753" y="1835742"/>
            <a:ext cx="2743245" cy="123570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Oleg will answer to this!</a:t>
            </a:r>
          </a:p>
        </p:txBody>
      </p:sp>
    </p:spTree>
    <p:extLst>
      <p:ext uri="{BB962C8B-B14F-4D97-AF65-F5344CB8AC3E}">
        <p14:creationId xmlns:p14="http://schemas.microsoft.com/office/powerpoint/2010/main" val="268366775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154389" y="1605288"/>
            <a:ext cx="2132390" cy="2843404"/>
            <a:chOff x="5334943" y="597455"/>
            <a:chExt cx="2973286" cy="3797661"/>
          </a:xfrm>
        </p:grpSpPr>
        <p:pic>
          <p:nvPicPr>
            <p:cNvPr id="20" name="Picture 19" descr="beamscreen.pdf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334943" y="597455"/>
              <a:ext cx="2849726" cy="3769260"/>
            </a:xfrm>
            <a:prstGeom prst="rect">
              <a:avLst/>
            </a:prstGeom>
          </p:spPr>
        </p:pic>
        <p:sp>
          <p:nvSpPr>
            <p:cNvPr id="21" name="TextBox 20"/>
            <p:cNvSpPr txBox="1"/>
            <p:nvPr/>
          </p:nvSpPr>
          <p:spPr>
            <a:xfrm>
              <a:off x="6917525" y="4055985"/>
              <a:ext cx="1390704" cy="339131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050" b="1" dirty="0">
                  <a:latin typeface="Times New Roman"/>
                  <a:cs typeface="Times New Roman"/>
                </a:rPr>
                <a:t>Pumping slots</a:t>
              </a: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6855746" y="597455"/>
              <a:ext cx="1390704" cy="554941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050" b="1" dirty="0">
                  <a:latin typeface="Times New Roman"/>
                  <a:cs typeface="Times New Roman"/>
                </a:rPr>
                <a:t>Pumping slots</a:t>
              </a:r>
            </a:p>
            <a:p>
              <a:pPr algn="ctr"/>
              <a:r>
                <a:rPr lang="en-US" sz="1050" b="1" dirty="0">
                  <a:latin typeface="Times New Roman"/>
                  <a:cs typeface="Times New Roman"/>
                </a:rPr>
                <a:t>shields</a:t>
              </a: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5334943" y="623957"/>
              <a:ext cx="950381" cy="339131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050" b="1" dirty="0">
                  <a:latin typeface="Times New Roman"/>
                  <a:cs typeface="Times New Roman"/>
                </a:rPr>
                <a:t>Cu layer</a:t>
              </a: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6936742" y="1473137"/>
              <a:ext cx="1359412" cy="339131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050" b="1" dirty="0">
                  <a:latin typeface="Times New Roman"/>
                  <a:cs typeface="Times New Roman"/>
                </a:rPr>
                <a:t>Cooling tubes</a:t>
              </a: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5334943" y="4036249"/>
              <a:ext cx="1223067" cy="339131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050" b="1" dirty="0">
                  <a:latin typeface="Times New Roman"/>
                  <a:cs typeface="Times New Roman"/>
                </a:rPr>
                <a:t>“Saw teeth”</a:t>
              </a:r>
            </a:p>
          </p:txBody>
        </p:sp>
        <p:cxnSp>
          <p:nvCxnSpPr>
            <p:cNvPr id="26" name="Straight Arrow Connector 25"/>
            <p:cNvCxnSpPr/>
            <p:nvPr/>
          </p:nvCxnSpPr>
          <p:spPr>
            <a:xfrm>
              <a:off x="5774872" y="931734"/>
              <a:ext cx="119405" cy="1271945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Arrow Connector 26"/>
            <p:cNvCxnSpPr/>
            <p:nvPr/>
          </p:nvCxnSpPr>
          <p:spPr>
            <a:xfrm flipH="1">
              <a:off x="6602087" y="877454"/>
              <a:ext cx="315438" cy="327513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Arrow Connector 27"/>
            <p:cNvCxnSpPr>
              <a:stCxn id="28" idx="1"/>
            </p:cNvCxnSpPr>
            <p:nvPr/>
          </p:nvCxnSpPr>
          <p:spPr>
            <a:xfrm flipH="1">
              <a:off x="6754487" y="1627026"/>
              <a:ext cx="182255" cy="0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Arrow Connector 28"/>
            <p:cNvCxnSpPr/>
            <p:nvPr/>
          </p:nvCxnSpPr>
          <p:spPr>
            <a:xfrm flipH="1" flipV="1">
              <a:off x="7468256" y="2822446"/>
              <a:ext cx="187841" cy="1213803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Arrow Connector 29"/>
            <p:cNvCxnSpPr/>
            <p:nvPr/>
          </p:nvCxnSpPr>
          <p:spPr>
            <a:xfrm flipV="1">
              <a:off x="5868793" y="2822446"/>
              <a:ext cx="188310" cy="1213804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31" name="Picture 30" descr="Beam Screeen.pdf"/>
          <p:cNvPicPr>
            <a:picLocks noChangeAspect="1"/>
          </p:cNvPicPr>
          <p:nvPr/>
        </p:nvPicPr>
        <p:blipFill rotWithShape="1">
          <a:blip r:embed="rId3" cstate="screen">
            <a:alphaModFix amt="3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224954" y="1218186"/>
            <a:ext cx="4198535" cy="3134953"/>
          </a:xfrm>
          <a:prstGeom prst="rect">
            <a:avLst/>
          </a:prstGeom>
        </p:spPr>
      </p:pic>
      <p:pic>
        <p:nvPicPr>
          <p:cNvPr id="32" name="Picture 3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35065" y="1704384"/>
            <a:ext cx="2470073" cy="2277473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18" name="Picture 17" descr="Beam Screeen.pdf">
            <a:extLst>
              <a:ext uri="{FF2B5EF4-FFF2-40B4-BE49-F238E27FC236}">
                <a16:creationId xmlns:a16="http://schemas.microsoft.com/office/drawing/2014/main" id="{43E19DE4-14EE-264B-BED4-69ACDB9288B0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386" t="65694" r="1115" b="14190"/>
          <a:stretch/>
        </p:blipFill>
        <p:spPr>
          <a:xfrm>
            <a:off x="555533" y="2441434"/>
            <a:ext cx="7813569" cy="1182223"/>
          </a:xfrm>
          <a:prstGeom prst="rect">
            <a:avLst/>
          </a:prstGeom>
        </p:spPr>
      </p:pic>
      <p:sp>
        <p:nvSpPr>
          <p:cNvPr id="34" name="Rectangle 33">
            <a:extLst>
              <a:ext uri="{FF2B5EF4-FFF2-40B4-BE49-F238E27FC236}">
                <a16:creationId xmlns:a16="http://schemas.microsoft.com/office/drawing/2014/main" id="{DBDDE0EC-7486-D340-A1FC-5F6F18AD1195}"/>
              </a:ext>
            </a:extLst>
          </p:cNvPr>
          <p:cNvSpPr/>
          <p:nvPr/>
        </p:nvSpPr>
        <p:spPr>
          <a:xfrm>
            <a:off x="3191632" y="264079"/>
            <a:ext cx="6087835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global scenario: e cloud methods must be compliant with all BS features.</a:t>
            </a:r>
            <a:endParaRPr lang="en-GB" sz="2800" dirty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9D0167D2-A9D0-7042-9412-D78CBB5D5668}"/>
              </a:ext>
            </a:extLst>
          </p:cNvPr>
          <p:cNvSpPr txBox="1"/>
          <p:nvPr/>
        </p:nvSpPr>
        <p:spPr>
          <a:xfrm>
            <a:off x="417954" y="1058448"/>
            <a:ext cx="122719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For LHC:</a:t>
            </a: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C3BD7347-D449-8C49-BF64-2280C17FA0C6}"/>
              </a:ext>
            </a:extLst>
          </p:cNvPr>
          <p:cNvSpPr/>
          <p:nvPr/>
        </p:nvSpPr>
        <p:spPr>
          <a:xfrm>
            <a:off x="2763954" y="4257661"/>
            <a:ext cx="4572000" cy="30777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V. </a:t>
            </a:r>
            <a:r>
              <a:rPr lang="en-US" sz="1400" dirty="0" err="1">
                <a:latin typeface="Calibri" panose="020F0502020204030204" pitchFamily="34" charset="0"/>
                <a:cs typeface="Calibri" panose="020F0502020204030204" pitchFamily="34" charset="0"/>
              </a:rPr>
              <a:t>Baglin</a:t>
            </a: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 et al.  CERN-ATS-2013-006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FAC3A3AC-6513-0646-98AE-26CC300C3AC0}"/>
              </a:ext>
            </a:extLst>
          </p:cNvPr>
          <p:cNvSpPr txBox="1"/>
          <p:nvPr/>
        </p:nvSpPr>
        <p:spPr>
          <a:xfrm>
            <a:off x="6076122" y="4418419"/>
            <a:ext cx="251966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Vacuum issues?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F9C1041E-860C-9243-93D4-7B927D03D01F}"/>
              </a:ext>
            </a:extLst>
          </p:cNvPr>
          <p:cNvSpPr/>
          <p:nvPr/>
        </p:nvSpPr>
        <p:spPr>
          <a:xfrm>
            <a:off x="555533" y="2441434"/>
            <a:ext cx="5153605" cy="36647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32C6DB3A-1BE0-C543-8518-AE373936165D}"/>
              </a:ext>
            </a:extLst>
          </p:cNvPr>
          <p:cNvSpPr/>
          <p:nvPr/>
        </p:nvSpPr>
        <p:spPr>
          <a:xfrm>
            <a:off x="6076122" y="3322462"/>
            <a:ext cx="2255518" cy="36647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CC82362-9E60-FD42-BBAF-C8A0DC417F22}"/>
              </a:ext>
            </a:extLst>
          </p:cNvPr>
          <p:cNvSpPr txBox="1"/>
          <p:nvPr/>
        </p:nvSpPr>
        <p:spPr>
          <a:xfrm>
            <a:off x="6635065" y="1662145"/>
            <a:ext cx="2013509" cy="646331"/>
          </a:xfrm>
          <a:prstGeom prst="rect">
            <a:avLst/>
          </a:prstGeom>
          <a:solidFill>
            <a:schemeClr val="bg1"/>
          </a:solidFill>
          <a:ln w="38100">
            <a:solidFill>
              <a:srgbClr val="0432FF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and temperature fluctuations</a:t>
            </a:r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3EB6805F-D8DB-3043-B0BE-38C41F097E57}"/>
              </a:ext>
            </a:extLst>
          </p:cNvPr>
          <p:cNvCxnSpPr/>
          <p:nvPr/>
        </p:nvCxnSpPr>
        <p:spPr>
          <a:xfrm flipH="1">
            <a:off x="8124092" y="2099214"/>
            <a:ext cx="207548" cy="583081"/>
          </a:xfrm>
          <a:prstGeom prst="straightConnector1">
            <a:avLst/>
          </a:prstGeom>
          <a:ln w="38100">
            <a:solidFill>
              <a:srgbClr val="0432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88128266"/>
      </p:ext>
    </p:extLst>
  </p:cSld>
  <p:clrMapOvr>
    <a:masterClrMapping/>
  </p:clrMapOvr>
</p:sld>
</file>

<file path=ppt/theme/theme1.xml><?xml version="1.0" encoding="utf-8"?>
<a:theme xmlns:a="http://schemas.openxmlformats.org/drawingml/2006/main" name="Vapor Trail">
  <a:themeElements>
    <a:clrScheme name="Vapor Trail">
      <a:dk1>
        <a:sysClr val="windowText" lastClr="000000"/>
      </a:dk1>
      <a:lt1>
        <a:sysClr val="window" lastClr="FFFFFF"/>
      </a:lt1>
      <a:dk2>
        <a:srgbClr val="454545"/>
      </a:dk2>
      <a:lt2>
        <a:srgbClr val="DADADA"/>
      </a:lt2>
      <a:accent1>
        <a:srgbClr val="C4220D"/>
      </a:accent1>
      <a:accent2>
        <a:srgbClr val="EB7712"/>
      </a:accent2>
      <a:accent3>
        <a:srgbClr val="ECBD31"/>
      </a:accent3>
      <a:accent4>
        <a:srgbClr val="92CE4A"/>
      </a:accent4>
      <a:accent5>
        <a:srgbClr val="50CFB4"/>
      </a:accent5>
      <a:accent6>
        <a:srgbClr val="0D8EC5"/>
      </a:accent6>
      <a:hlink>
        <a:srgbClr val="EA5A0C"/>
      </a:hlink>
      <a:folHlink>
        <a:srgbClr val="F09D3A"/>
      </a:folHlink>
    </a:clrScheme>
    <a:fontScheme name="Vapor Trail">
      <a:maj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Vapor Trail">
      <a:fillStyleLst>
        <a:solidFill>
          <a:schemeClr val="phClr"/>
        </a:solidFill>
        <a:gradFill rotWithShape="1">
          <a:gsLst>
            <a:gs pos="0">
              <a:schemeClr val="phClr">
                <a:tint val="69000"/>
                <a:alpha val="100000"/>
                <a:satMod val="109000"/>
                <a:lumMod val="110000"/>
              </a:schemeClr>
            </a:gs>
            <a:gs pos="52000">
              <a:schemeClr val="phClr">
                <a:tint val="74000"/>
                <a:satMod val="100000"/>
                <a:lumMod val="104000"/>
              </a:schemeClr>
            </a:gs>
            <a:gs pos="100000">
              <a:schemeClr val="phClr">
                <a:tint val="78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00000"/>
                <a:lumMod val="104000"/>
              </a:schemeClr>
            </a:gs>
            <a:gs pos="78000">
              <a:schemeClr val="phClr">
                <a:shade val="100000"/>
                <a:satMod val="11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threePt" dir="t"/>
          </a:scene3d>
          <a:sp3d>
            <a:bevelT w="25400" h="12700"/>
          </a:sp3d>
        </a:effectStyle>
        <a:effectStyle>
          <a:effectLst>
            <a:outerShdw blurRad="57150" dist="19050" dir="5400000" algn="ctr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508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apor Trail" id="{4FDF2955-7D9C-493C-B9F9-C205151B46CD}" vid="{FE1EB5C7-81A8-4CBA-AE6E-B3BF73DC389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{CF0AFB11-4658-E245-A156-6023777753BF}tf10001079</Template>
  <TotalTime>65919</TotalTime>
  <Words>2114</Words>
  <Application>Microsoft Macintosh PowerPoint</Application>
  <PresentationFormat>On-screen Show (16:9)</PresentationFormat>
  <Paragraphs>336</Paragraphs>
  <Slides>40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40</vt:i4>
      </vt:variant>
    </vt:vector>
  </HeadingPairs>
  <TitlesOfParts>
    <vt:vector size="48" baseType="lpstr">
      <vt:lpstr>Arial</vt:lpstr>
      <vt:lpstr>Calibri</vt:lpstr>
      <vt:lpstr>Cambria Math</vt:lpstr>
      <vt:lpstr>Century Gothic</vt:lpstr>
      <vt:lpstr>Symbol</vt:lpstr>
      <vt:lpstr>Times New Roman</vt:lpstr>
      <vt:lpstr>Wingdings</vt:lpstr>
      <vt:lpstr>Vapor Trail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When Operating at Low Temperature</vt:lpstr>
      <vt:lpstr>We studied thermal stability @ LNF within EuroCirCol collaboration</vt:lpstr>
      <vt:lpstr>TPD from unbaked lase-Cu for temperature induced vacuum transients study</vt:lpstr>
      <vt:lpstr>TPD from unbaked lase-Cu for temperature induced vacuum transients study: Ar</vt:lpstr>
      <vt:lpstr>PowerPoint Presentation</vt:lpstr>
      <vt:lpstr>TPD from unbaked lase-Cu for temperature induced vacuum transients study: Ar</vt:lpstr>
      <vt:lpstr>PowerPoint Presentation</vt:lpstr>
      <vt:lpstr>PowerPoint Presentation</vt:lpstr>
      <vt:lpstr>TPD from unbaked lase-Cu for temperature induced vacuum transients study: H2</vt:lpstr>
      <vt:lpstr>TPD from unbaked lase-Cu for temperature induced vacuum transients study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SEY Surface sensitivity: gases on LT Cu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How a Coating modify SEY?  (the case of C on Cu)</vt:lpstr>
      <vt:lpstr>Do we learn something on Scrubbing? </vt:lpstr>
      <vt:lpstr>Conclusions</vt:lpstr>
      <vt:lpstr>PowerPoint Presentation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NTA-IMCA  &amp;   IMCA (gr.V)     (2010-2012) -  (2013- 2015)    </dc:title>
  <dc:creator>Microsoft Office User</dc:creator>
  <cp:lastModifiedBy>Microsoft Office User</cp:lastModifiedBy>
  <cp:revision>307</cp:revision>
  <cp:lastPrinted>2019-09-10T09:16:06Z</cp:lastPrinted>
  <dcterms:created xsi:type="dcterms:W3CDTF">2016-03-08T14:21:28Z</dcterms:created>
  <dcterms:modified xsi:type="dcterms:W3CDTF">2019-09-25T14:37:41Z</dcterms:modified>
</cp:coreProperties>
</file>