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0"/>
  </p:notesMasterIdLst>
  <p:sldIdLst>
    <p:sldId id="256" r:id="rId2"/>
    <p:sldId id="260" r:id="rId3"/>
    <p:sldId id="277" r:id="rId4"/>
    <p:sldId id="278" r:id="rId5"/>
    <p:sldId id="279" r:id="rId6"/>
    <p:sldId id="286" r:id="rId7"/>
    <p:sldId id="261" r:id="rId8"/>
    <p:sldId id="284" r:id="rId9"/>
    <p:sldId id="292" r:id="rId10"/>
    <p:sldId id="262" r:id="rId11"/>
    <p:sldId id="273" r:id="rId12"/>
    <p:sldId id="293" r:id="rId13"/>
    <p:sldId id="287" r:id="rId14"/>
    <p:sldId id="288" r:id="rId15"/>
    <p:sldId id="289" r:id="rId16"/>
    <p:sldId id="270" r:id="rId17"/>
    <p:sldId id="276" r:id="rId18"/>
    <p:sldId id="291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5A0"/>
    <a:srgbClr val="00FF0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55" d="100"/>
          <a:sy n="155" d="100"/>
        </p:scale>
        <p:origin x="1356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C6A7F0-F241-4587-9D7E-74B0A82318BA}" type="datetimeFigureOut">
              <a:rPr lang="en-GB" smtClean="0"/>
              <a:t>20/09/2019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002B64-04A0-458F-B386-D2BFB487F2B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9164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development of the ADT,</a:t>
            </a:r>
            <a:r>
              <a:rPr lang="en-GB" baseline="0" dirty="0" smtClean="0"/>
              <a:t> how it is currently being used(OP and ABP) and what upgrades are planned for the future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5106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how instability trigger system works</a:t>
            </a:r>
          </a:p>
          <a:p>
            <a:r>
              <a:rPr lang="en-GB" dirty="0" smtClean="0"/>
              <a:t>More on injection and post-mortem</a:t>
            </a:r>
          </a:p>
          <a:p>
            <a:r>
              <a:rPr lang="en-GB" dirty="0" err="1" smtClean="0"/>
              <a:t>ADTObsBox</a:t>
            </a:r>
            <a:r>
              <a:rPr lang="en-GB" dirty="0" smtClean="0"/>
              <a:t> is trademarked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91809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Adt</a:t>
            </a:r>
            <a:r>
              <a:rPr lang="en-US" dirty="0" smtClean="0"/>
              <a:t> used as an exciter</a:t>
            </a:r>
            <a:r>
              <a:rPr lang="en-US" baseline="0" dirty="0" smtClean="0"/>
              <a:t> and as an acquisition system, the tasks for the different MDs varies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4147:</a:t>
            </a:r>
          </a:p>
          <a:p>
            <a:r>
              <a:rPr lang="en-US" dirty="0" smtClean="0"/>
              <a:t>Explore source of 50Hz perturbation and investigate</a:t>
            </a:r>
            <a:r>
              <a:rPr lang="en-US" baseline="0" dirty="0" smtClean="0"/>
              <a:t> possible cause of beam </a:t>
            </a:r>
            <a:r>
              <a:rPr lang="en-US" baseline="0" dirty="0" err="1" smtClean="0"/>
              <a:t>degreation</a:t>
            </a:r>
            <a:r>
              <a:rPr lang="en-US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07727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Adt</a:t>
            </a:r>
            <a:r>
              <a:rPr lang="en-US" dirty="0" smtClean="0"/>
              <a:t> used as an exciter</a:t>
            </a:r>
            <a:r>
              <a:rPr lang="en-US" baseline="0" dirty="0" smtClean="0"/>
              <a:t> and as an acquisition system, the tasks for the different MDs varies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4147:</a:t>
            </a:r>
          </a:p>
          <a:p>
            <a:r>
              <a:rPr lang="en-US" dirty="0" smtClean="0"/>
              <a:t>Explore source of 50Hz perturbation and investigate</a:t>
            </a:r>
            <a:r>
              <a:rPr lang="en-US" baseline="0" dirty="0" smtClean="0"/>
              <a:t> possible cause of beam </a:t>
            </a:r>
            <a:r>
              <a:rPr lang="en-US" baseline="0" dirty="0" err="1" smtClean="0"/>
              <a:t>degreation</a:t>
            </a:r>
            <a:r>
              <a:rPr lang="en-US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70430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Adt</a:t>
            </a:r>
            <a:r>
              <a:rPr lang="en-US" dirty="0" smtClean="0"/>
              <a:t> used as an exciter</a:t>
            </a:r>
            <a:r>
              <a:rPr lang="en-US" baseline="0" dirty="0" smtClean="0"/>
              <a:t> and as an acquisition system, the tasks for the different MDs varies </a:t>
            </a:r>
          </a:p>
          <a:p>
            <a:endParaRPr lang="en-US" baseline="0" dirty="0" smtClean="0"/>
          </a:p>
          <a:p>
            <a:r>
              <a:rPr lang="en-US" baseline="0" dirty="0" smtClean="0"/>
              <a:t>4147:</a:t>
            </a:r>
          </a:p>
          <a:p>
            <a:r>
              <a:rPr lang="en-US" dirty="0" smtClean="0"/>
              <a:t>Explore source of 50Hz perturbation and investigate</a:t>
            </a:r>
            <a:r>
              <a:rPr lang="en-US" baseline="0" dirty="0" smtClean="0"/>
              <a:t> possible cause of beam </a:t>
            </a:r>
            <a:r>
              <a:rPr lang="en-US" baseline="0" dirty="0" err="1" smtClean="0"/>
              <a:t>degreation</a:t>
            </a:r>
            <a:r>
              <a:rPr lang="en-US" baseline="0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42928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Explain how instability trigger system works</a:t>
            </a:r>
          </a:p>
          <a:p>
            <a:r>
              <a:rPr lang="en-GB" dirty="0" smtClean="0"/>
              <a:t>More on injection and post-mortem</a:t>
            </a:r>
          </a:p>
          <a:p>
            <a:r>
              <a:rPr lang="en-GB" dirty="0" err="1" smtClean="0"/>
              <a:t>ADTObsBox</a:t>
            </a:r>
            <a:r>
              <a:rPr lang="en-GB" dirty="0" smtClean="0"/>
              <a:t> is trademarked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412460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</a:t>
            </a:r>
            <a:r>
              <a:rPr lang="en-GB" baseline="0" dirty="0" smtClean="0"/>
              <a:t> the system was introduced, the users wanted all the data but they could not handle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7274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When</a:t>
            </a:r>
            <a:r>
              <a:rPr lang="en-GB" baseline="0" dirty="0" smtClean="0"/>
              <a:t> the system was introduced, the users wanted all the data but they could not handle it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55408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Working</a:t>
            </a:r>
            <a:r>
              <a:rPr lang="en-GB" baseline="0" dirty="0" smtClean="0"/>
              <a:t> progress, have been tested. Low priority during LS2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002B64-04A0-458F-B386-D2BFB487F2BC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0007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8AAB4-D631-4724-8AF9-2634E36F9FE0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0ADC2-0FB4-42B1-BA98-FE30F0A1AE61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F48D0D-FC8C-4B9D-9F58-D8E6D13F7DE7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9171" y="2663938"/>
            <a:ext cx="1545657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3959440" y="2765964"/>
            <a:ext cx="1221946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457200" y="6390879"/>
            <a:ext cx="8226854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30B712-6120-40F9-B6E2-D0497EB9A23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dirty="0" smtClean="0"/>
              <a:t>Click to </a:t>
            </a:r>
            <a:r>
              <a:rPr lang="fr-CH" dirty="0" err="1" smtClean="0"/>
              <a:t>edit</a:t>
            </a:r>
            <a:r>
              <a:rPr lang="fr-CH" dirty="0" smtClean="0"/>
              <a:t> Master </a:t>
            </a:r>
            <a:r>
              <a:rPr lang="fr-CH" dirty="0" err="1" smtClean="0"/>
              <a:t>text</a:t>
            </a:r>
            <a:r>
              <a:rPr lang="fr-CH" dirty="0" smtClean="0"/>
              <a:t> styles</a:t>
            </a:r>
          </a:p>
          <a:p>
            <a:pPr lvl="1" eaLnBrk="1" latinLnBrk="0" hangingPunct="1"/>
            <a:r>
              <a:rPr lang="fr-CH" dirty="0" smtClean="0"/>
              <a:t>Second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2" eaLnBrk="1" latinLnBrk="0" hangingPunct="1"/>
            <a:r>
              <a:rPr lang="fr-CH" dirty="0" err="1" smtClean="0"/>
              <a:t>Third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3" eaLnBrk="1" latinLnBrk="0" hangingPunct="1"/>
            <a:r>
              <a:rPr lang="fr-CH" dirty="0" err="1" smtClean="0"/>
              <a:t>Fourth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lang="fr-CH" dirty="0" smtClean="0"/>
          </a:p>
          <a:p>
            <a:pPr lvl="4" eaLnBrk="1" latinLnBrk="0" hangingPunct="1"/>
            <a:r>
              <a:rPr lang="fr-CH" dirty="0" err="1" smtClean="0"/>
              <a:t>Fifth</a:t>
            </a:r>
            <a:r>
              <a:rPr lang="fr-CH" dirty="0" smtClean="0"/>
              <a:t> </a:t>
            </a:r>
            <a:r>
              <a:rPr lang="fr-CH" dirty="0" err="1" smtClean="0"/>
              <a:t>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31D62F-7518-423D-A261-178121B7BED6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13745-D52C-4286-B345-8984BAB52D59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Söderén: ADT and ObsBox 9th LHC Operations Evian Workshop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0DE41-5EA7-4E98-812A-9870D7E5DEC7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ADT and </a:t>
            </a:r>
            <a:r>
              <a:rPr lang="en-GB" dirty="0" err="1" smtClean="0"/>
              <a:t>ObsBox</a:t>
            </a:r>
            <a:endParaRPr lang="en-GB" dirty="0" smtClean="0"/>
          </a:p>
          <a:p>
            <a:r>
              <a:rPr lang="en-GB" dirty="0" smtClean="0"/>
              <a:t>9th LHC Operations Evian Workshop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notesSlide" Target="../notesSlides/notesSlide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289132" TargetMode="External"/><Relationship Id="rId2" Type="http://schemas.openxmlformats.org/officeDocument/2006/relationships/hyperlink" Target="https://cds.cern.ch/record/2631483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ADTObsBox</a:t>
            </a:r>
            <a:r>
              <a:rPr lang="en-GB" dirty="0" smtClean="0"/>
              <a:t> to Catch Instabilities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r>
              <a:rPr lang="en-GB" dirty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 for the ADT team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07263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Limitations/issues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3935"/>
            <a:ext cx="8226854" cy="2830673"/>
          </a:xfrm>
        </p:spPr>
        <p:txBody>
          <a:bodyPr>
            <a:normAutofit/>
          </a:bodyPr>
          <a:lstStyle/>
          <a:p>
            <a:r>
              <a:rPr lang="en-US" dirty="0" smtClean="0"/>
              <a:t>Long delay from fiber to trigger (</a:t>
            </a:r>
            <a:r>
              <a:rPr lang="en-GB" dirty="0" smtClean="0"/>
              <a:t>~1s</a:t>
            </a:r>
            <a:r>
              <a:rPr lang="en-US" dirty="0" smtClean="0"/>
              <a:t>)</a:t>
            </a:r>
          </a:p>
          <a:p>
            <a:r>
              <a:rPr lang="en-US" dirty="0"/>
              <a:t>L</a:t>
            </a:r>
            <a:r>
              <a:rPr lang="en-US" dirty="0" smtClean="0"/>
              <a:t>imited computational resources when it was implemented</a:t>
            </a:r>
          </a:p>
          <a:p>
            <a:endParaRPr lang="en-US" dirty="0"/>
          </a:p>
          <a:p>
            <a:r>
              <a:rPr lang="en-GB" dirty="0"/>
              <a:t>F</a:t>
            </a:r>
            <a:r>
              <a:rPr lang="en-GB" dirty="0" smtClean="0"/>
              <a:t>alse triggers caused by glitches in the data-stream, complex to detect</a:t>
            </a:r>
            <a:endParaRPr lang="en-GB" dirty="0"/>
          </a:p>
          <a:p>
            <a:pPr marL="36576" indent="0">
              <a:buNone/>
            </a:pPr>
            <a:endParaRPr lang="en-GB" dirty="0" smtClean="0"/>
          </a:p>
          <a:p>
            <a:pPr marL="36576" indent="0">
              <a:buNone/>
            </a:pP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8598" y="4049663"/>
            <a:ext cx="5881439" cy="1440887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V="1">
            <a:off x="3670300" y="5210724"/>
            <a:ext cx="327735" cy="32457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72814" y="5319804"/>
            <a:ext cx="92522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Done through software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243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ADTObsBox</a:t>
            </a:r>
            <a:r>
              <a:rPr lang="en-GB" dirty="0" smtClean="0"/>
              <a:t> in LS2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104900"/>
            <a:ext cx="6356350" cy="488812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Substantial amount of work is put into the upgrade of the system</a:t>
            </a:r>
          </a:p>
          <a:p>
            <a:r>
              <a:rPr lang="en-GB" dirty="0" smtClean="0"/>
              <a:t>Substantial investment for the upgrade of the system(105000 CHF from RF budget)</a:t>
            </a:r>
          </a:p>
          <a:p>
            <a:r>
              <a:rPr lang="en-GB" dirty="0" smtClean="0"/>
              <a:t>New acquisition cards and drivers have been developed that allows for one-turn delay from </a:t>
            </a:r>
            <a:r>
              <a:rPr lang="en-GB" dirty="0" err="1" smtClean="0"/>
              <a:t>fiber</a:t>
            </a:r>
            <a:r>
              <a:rPr lang="en-GB" dirty="0" smtClean="0"/>
              <a:t> to analysis(was 4096 turns)</a:t>
            </a:r>
          </a:p>
          <a:p>
            <a:r>
              <a:rPr lang="en-GB" dirty="0" smtClean="0"/>
              <a:t>Each new server will receive all 16 channels which will allow for cross-plane cross-beam analysis</a:t>
            </a:r>
          </a:p>
          <a:p>
            <a:r>
              <a:rPr lang="en-GB" dirty="0" smtClean="0"/>
              <a:t>Computational resources required just to receive data is reduced by a factor ~100</a:t>
            </a:r>
          </a:p>
          <a:p>
            <a:r>
              <a:rPr lang="en-US" dirty="0" smtClean="0"/>
              <a:t>Multi-threaded driver. Many readers, not only FESA class</a:t>
            </a:r>
            <a:endParaRPr lang="en-GB" dirty="0" smtClean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216218" y="3144839"/>
            <a:ext cx="3314700" cy="2486025"/>
          </a:xfrm>
          <a:prstGeom prst="rect">
            <a:avLst/>
          </a:prstGeom>
        </p:spPr>
      </p:pic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110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ADTObsBox</a:t>
            </a:r>
            <a:r>
              <a:rPr lang="en-GB" dirty="0" smtClean="0"/>
              <a:t> in LS2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104901"/>
            <a:ext cx="8226854" cy="253365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Introduction of a 24h buffer for data from all 16 pickups</a:t>
            </a:r>
          </a:p>
          <a:p>
            <a:pPr lvl="1"/>
            <a:r>
              <a:rPr lang="en-US" dirty="0" smtClean="0"/>
              <a:t>Uses 144TB of local hard-drives</a:t>
            </a:r>
          </a:p>
          <a:p>
            <a:r>
              <a:rPr lang="en-US" dirty="0"/>
              <a:t>4 </a:t>
            </a:r>
            <a:r>
              <a:rPr lang="en-US" dirty="0" smtClean="0"/>
              <a:t>triggers limit </a:t>
            </a:r>
            <a:r>
              <a:rPr lang="en-US" dirty="0"/>
              <a:t>removed to synchronize acquisition with more </a:t>
            </a:r>
            <a:r>
              <a:rPr lang="en-US" dirty="0" smtClean="0"/>
              <a:t>instruments</a:t>
            </a:r>
          </a:p>
          <a:p>
            <a:r>
              <a:rPr lang="en-US" dirty="0" smtClean="0"/>
              <a:t>Possible to implement more sophisticated instability analysis with new servers</a:t>
            </a:r>
            <a:endParaRPr lang="en-GB" dirty="0" smtClean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91143" y="5808361"/>
            <a:ext cx="3794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Exponential curve-fitting using least-square method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1143" y="3198445"/>
            <a:ext cx="3470433" cy="2609916"/>
          </a:xfrm>
          <a:prstGeom prst="rect">
            <a:avLst/>
          </a:prstGeom>
        </p:spPr>
      </p:pic>
      <p:sp>
        <p:nvSpPr>
          <p:cNvPr id="12" name="Content Placeholder 2"/>
          <p:cNvSpPr txBox="1">
            <a:spLocks/>
          </p:cNvSpPr>
          <p:nvPr/>
        </p:nvSpPr>
        <p:spPr>
          <a:xfrm>
            <a:off x="457199" y="3498849"/>
            <a:ext cx="4333943" cy="246706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Receive triggers from LHC instability trigger distribution</a:t>
            </a:r>
          </a:p>
        </p:txBody>
      </p:sp>
    </p:spTree>
    <p:extLst>
      <p:ext uri="{BB962C8B-B14F-4D97-AF65-F5344CB8AC3E}">
        <p14:creationId xmlns:p14="http://schemas.microsoft.com/office/powerpoint/2010/main" val="40484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ADTObsBox</a:t>
            </a:r>
            <a:r>
              <a:rPr lang="en-GB" dirty="0" smtClean="0"/>
              <a:t> in LS2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104900"/>
            <a:ext cx="6638544" cy="4888127"/>
          </a:xfrm>
          <a:prstGeom prst="rect">
            <a:avLst/>
          </a:prstGeom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Three new servers</a:t>
            </a:r>
          </a:p>
          <a:p>
            <a:r>
              <a:rPr lang="en-GB" dirty="0" smtClean="0"/>
              <a:t>One new server has the same performance as all four of the old ones</a:t>
            </a:r>
          </a:p>
          <a:p>
            <a:r>
              <a:rPr lang="en-GB" dirty="0" smtClean="0"/>
              <a:t>Real-time server:</a:t>
            </a:r>
          </a:p>
          <a:p>
            <a:pPr lvl="1"/>
            <a:r>
              <a:rPr lang="en-GB" dirty="0" smtClean="0"/>
              <a:t>GPUs for ?</a:t>
            </a:r>
          </a:p>
          <a:p>
            <a:pPr lvl="1"/>
            <a:r>
              <a:rPr lang="en-GB" dirty="0" smtClean="0"/>
              <a:t>Instability analysis</a:t>
            </a:r>
          </a:p>
          <a:p>
            <a:pPr lvl="1"/>
            <a:r>
              <a:rPr lang="en-GB" dirty="0" smtClean="0"/>
              <a:t>Passive tune extraction</a:t>
            </a:r>
          </a:p>
          <a:p>
            <a:pPr lvl="1"/>
            <a:r>
              <a:rPr lang="en-GB" dirty="0" smtClean="0"/>
              <a:t>…..</a:t>
            </a:r>
          </a:p>
          <a:p>
            <a:r>
              <a:rPr lang="en-GB" dirty="0" smtClean="0"/>
              <a:t>Buffer server:</a:t>
            </a:r>
          </a:p>
          <a:p>
            <a:pPr lvl="2"/>
            <a:r>
              <a:rPr lang="en-GB" dirty="0" smtClean="0"/>
              <a:t>Same functionality as current system</a:t>
            </a:r>
          </a:p>
          <a:p>
            <a:pPr lvl="2"/>
            <a:r>
              <a:rPr lang="en-GB" dirty="0" smtClean="0"/>
              <a:t>144TB local storage (24h full machine buffer)</a:t>
            </a:r>
          </a:p>
          <a:p>
            <a:r>
              <a:rPr lang="en-GB" dirty="0" smtClean="0"/>
              <a:t>Development server:</a:t>
            </a:r>
          </a:p>
          <a:p>
            <a:pPr lvl="1"/>
            <a:r>
              <a:rPr lang="en-GB" dirty="0" smtClean="0"/>
              <a:t>Possibility to run unorthodox experiments</a:t>
            </a:r>
          </a:p>
          <a:p>
            <a:pPr lvl="1"/>
            <a:endParaRPr lang="en-GB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7500" y="857250"/>
            <a:ext cx="3822700" cy="3822700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57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ADTObsBox</a:t>
            </a:r>
            <a:r>
              <a:rPr lang="en-GB" dirty="0" smtClean="0"/>
              <a:t> features in RUN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P</a:t>
            </a:r>
            <a:r>
              <a:rPr lang="en-GB" sz="2000" dirty="0" smtClean="0"/>
              <a:t>ossible applications:</a:t>
            </a:r>
          </a:p>
          <a:p>
            <a:pPr lvl="1"/>
            <a:r>
              <a:rPr lang="en-US" spc="-1" dirty="0">
                <a:solidFill>
                  <a:srgbClr val="0055A0"/>
                </a:solidFill>
              </a:rPr>
              <a:t>Finalize the </a:t>
            </a:r>
            <a:r>
              <a:rPr lang="en-US" spc="-1" dirty="0" smtClean="0">
                <a:solidFill>
                  <a:srgbClr val="0055A0"/>
                </a:solidFill>
              </a:rPr>
              <a:t>real time, passive, </a:t>
            </a:r>
            <a:r>
              <a:rPr lang="en-US" spc="-1" dirty="0">
                <a:solidFill>
                  <a:srgbClr val="0055A0"/>
                </a:solidFill>
              </a:rPr>
              <a:t>bunch by </a:t>
            </a:r>
            <a:r>
              <a:rPr lang="en-US" spc="-1" dirty="0" smtClean="0">
                <a:solidFill>
                  <a:srgbClr val="0055A0"/>
                </a:solidFill>
              </a:rPr>
              <a:t>bunch </a:t>
            </a:r>
            <a:r>
              <a:rPr lang="en-US" spc="-1" dirty="0">
                <a:solidFill>
                  <a:srgbClr val="0055A0"/>
                </a:solidFill>
              </a:rPr>
              <a:t>tune measurement from the </a:t>
            </a:r>
            <a:r>
              <a:rPr lang="en-US" spc="-1" dirty="0" smtClean="0">
                <a:solidFill>
                  <a:srgbClr val="0055A0"/>
                </a:solidFill>
              </a:rPr>
              <a:t>ADT pickup data</a:t>
            </a:r>
            <a:endParaRPr lang="en-US" spc="-1" dirty="0">
              <a:solidFill>
                <a:srgbClr val="0055A0"/>
              </a:solidFill>
            </a:endParaRPr>
          </a:p>
          <a:p>
            <a:pPr lvl="1"/>
            <a:r>
              <a:rPr lang="en-US" spc="-1" dirty="0" smtClean="0">
                <a:solidFill>
                  <a:srgbClr val="0055A0"/>
                </a:solidFill>
              </a:rPr>
              <a:t>Finalize the on demand Tune measurement system (with excitation)</a:t>
            </a:r>
          </a:p>
          <a:p>
            <a:pPr lvl="1"/>
            <a:r>
              <a:rPr lang="en-US" spc="-1" dirty="0" smtClean="0">
                <a:solidFill>
                  <a:srgbClr val="0055A0"/>
                </a:solidFill>
              </a:rPr>
              <a:t>Automated high </a:t>
            </a:r>
            <a:r>
              <a:rPr lang="en-US" spc="-1" dirty="0">
                <a:solidFill>
                  <a:srgbClr val="0055A0"/>
                </a:solidFill>
              </a:rPr>
              <a:t>precision tune extraction with excitation and data from all </a:t>
            </a:r>
            <a:r>
              <a:rPr lang="en-US" spc="-1" dirty="0" smtClean="0">
                <a:solidFill>
                  <a:srgbClr val="0055A0"/>
                </a:solidFill>
              </a:rPr>
              <a:t>pickups (used in MDs)</a:t>
            </a:r>
          </a:p>
          <a:p>
            <a:pPr lvl="1"/>
            <a:r>
              <a:rPr lang="en-US" spc="-1" dirty="0" smtClean="0">
                <a:solidFill>
                  <a:srgbClr val="0055A0"/>
                </a:solidFill>
              </a:rPr>
              <a:t>Post mortem data analysis immediately after dump?</a:t>
            </a:r>
          </a:p>
          <a:p>
            <a:pPr lvl="1"/>
            <a:r>
              <a:rPr lang="en-US" dirty="0" smtClean="0"/>
              <a:t>saving </a:t>
            </a:r>
            <a:r>
              <a:rPr lang="en-US" dirty="0"/>
              <a:t>certain internal signals from the Digital signal </a:t>
            </a:r>
            <a:r>
              <a:rPr lang="en-US" dirty="0" smtClean="0"/>
              <a:t>processing (expert </a:t>
            </a:r>
            <a:r>
              <a:rPr lang="en-US" dirty="0"/>
              <a:t>use</a:t>
            </a:r>
            <a:r>
              <a:rPr lang="en-US" dirty="0" smtClean="0"/>
              <a:t>)</a:t>
            </a:r>
          </a:p>
          <a:p>
            <a:pPr lvl="1"/>
            <a:r>
              <a:rPr lang="en-US" spc="-1" dirty="0">
                <a:solidFill>
                  <a:srgbClr val="0055A0"/>
                </a:solidFill>
              </a:rPr>
              <a:t>Excitation feedback </a:t>
            </a:r>
            <a:r>
              <a:rPr lang="en-US" spc="-1" dirty="0" smtClean="0">
                <a:solidFill>
                  <a:srgbClr val="0055A0"/>
                </a:solidFill>
              </a:rPr>
              <a:t>control</a:t>
            </a:r>
            <a:endParaRPr lang="en-US" spc="-1" dirty="0">
              <a:solidFill>
                <a:srgbClr val="0055A0"/>
              </a:solidFill>
            </a:endParaRPr>
          </a:p>
          <a:p>
            <a:pPr lvl="2"/>
            <a:r>
              <a:rPr lang="en-US" sz="1800" dirty="0" smtClean="0"/>
              <a:t>Send signals from </a:t>
            </a:r>
            <a:r>
              <a:rPr lang="en-US" sz="1800" dirty="0" err="1" smtClean="0"/>
              <a:t>ADTObsBox</a:t>
            </a:r>
            <a:r>
              <a:rPr lang="en-US" sz="1800" dirty="0" smtClean="0"/>
              <a:t> to </a:t>
            </a:r>
            <a:r>
              <a:rPr lang="en-US" sz="1800" dirty="0" err="1" smtClean="0"/>
              <a:t>mDSPU</a:t>
            </a:r>
            <a:r>
              <a:rPr lang="en-US" sz="1800" dirty="0" smtClean="0"/>
              <a:t> such as increase gain or stop excitation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215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ADTObsBox</a:t>
            </a:r>
            <a:r>
              <a:rPr lang="en-GB" dirty="0" smtClean="0"/>
              <a:t> features in RUN 3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resentatio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2074853" y="2255709"/>
            <a:ext cx="6611947" cy="358606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267870" y="2438085"/>
            <a:ext cx="25090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Amplitude (</a:t>
            </a:r>
            <a:r>
              <a:rPr lang="en-GB" dirty="0" err="1" smtClean="0">
                <a:latin typeface="Symbol" panose="05050102010706020507" pitchFamily="18" charset="2"/>
              </a:rPr>
              <a:t>m</a:t>
            </a:r>
            <a:r>
              <a:rPr lang="en-GB" dirty="0" err="1" smtClean="0"/>
              <a:t>m@ADT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2317041" y="4110743"/>
            <a:ext cx="1304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Tune (</a:t>
            </a:r>
            <a:r>
              <a:rPr lang="en-GB" dirty="0" err="1" smtClean="0"/>
              <a:t>frev</a:t>
            </a:r>
            <a:r>
              <a:rPr lang="en-GB" dirty="0" smtClean="0"/>
              <a:t>)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0" y="1060450"/>
                <a:ext cx="9144000" cy="703353"/>
              </a:xfrm>
            </p:spPr>
            <p:txBody>
              <a:bodyPr>
                <a:normAutofit/>
              </a:bodyPr>
              <a:lstStyle/>
              <a:p>
                <a:pPr marL="448056" lvl="1" indent="0">
                  <a:buNone/>
                </a:pPr>
                <a:r>
                  <a:rPr lang="en-US" spc="-1" dirty="0" smtClean="0">
                    <a:solidFill>
                      <a:srgbClr val="0055A0"/>
                    </a:solidFill>
                  </a:rPr>
                  <a:t>Request from ABP and OP to implement a passive, </a:t>
                </a:r>
                <a:r>
                  <a:rPr lang="en-US" spc="-1" dirty="0">
                    <a:solidFill>
                      <a:srgbClr val="0055A0"/>
                    </a:solidFill>
                  </a:rPr>
                  <a:t>bunch by </a:t>
                </a:r>
                <a:r>
                  <a:rPr lang="en-US" spc="-1" dirty="0" smtClean="0">
                    <a:solidFill>
                      <a:srgbClr val="0055A0"/>
                    </a:solidFill>
                  </a:rPr>
                  <a:t>bunch </a:t>
                </a:r>
                <a:r>
                  <a:rPr lang="en-US" spc="-1" dirty="0">
                    <a:solidFill>
                      <a:srgbClr val="0055A0"/>
                    </a:solidFill>
                  </a:rPr>
                  <a:t>tune measurement </a:t>
                </a:r>
                <a:r>
                  <a:rPr lang="en-US" spc="-1" dirty="0" smtClean="0">
                    <a:solidFill>
                      <a:srgbClr val="0055A0"/>
                    </a:solidFill>
                  </a:rPr>
                  <a:t>using the ADT pickup data. The goal is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pc="-1" smtClean="0">
                            <a:solidFill>
                              <a:srgbClr val="0055A0"/>
                            </a:solidFill>
                            <a:latin typeface="Cambria Math" panose="02040503050406030204" pitchFamily="18" charset="0"/>
                          </a:rPr>
                          <m:t>−4</m:t>
                        </m:r>
                      </m:sup>
                    </m:sSup>
                    <m:r>
                      <a:rPr lang="en-US" b="0" i="1" spc="-1" smtClean="0">
                        <a:solidFill>
                          <a:srgbClr val="0055A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pc="-1" dirty="0" smtClean="0">
                    <a:solidFill>
                      <a:srgbClr val="0055A0"/>
                    </a:solidFill>
                  </a:rPr>
                  <a:t>@ </a:t>
                </a:r>
                <a:r>
                  <a:rPr lang="en-US" spc="-1" dirty="0" smtClean="0">
                    <a:solidFill>
                      <a:srgbClr val="0055A0"/>
                    </a:solidFill>
                  </a:rPr>
                  <a:t>1Hz</a:t>
                </a:r>
                <a:endParaRPr lang="en-US" spc="-1" dirty="0">
                  <a:solidFill>
                    <a:srgbClr val="0055A0"/>
                  </a:solidFill>
                </a:endParaRPr>
              </a:p>
            </p:txBody>
          </p:sp>
        </mc:Choice>
        <mc:Fallback>
          <p:sp>
            <p:nvSpPr>
              <p:cNvPr id="11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0" y="1060450"/>
                <a:ext cx="9144000" cy="703353"/>
              </a:xfrm>
              <a:blipFill>
                <a:blip r:embed="rId6"/>
                <a:stretch>
                  <a:fillRect t="-4348" b="-1652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2005089" y="5815392"/>
                <a:ext cx="418338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≈0.4*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GB" dirty="0" smtClean="0"/>
                  <a:t>@ 300Hz </a:t>
                </a:r>
                <a:endParaRPr lang="en-GB" dirty="0"/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05089" y="5815392"/>
                <a:ext cx="4183380" cy="369332"/>
              </a:xfrm>
              <a:prstGeom prst="rect">
                <a:avLst/>
              </a:prstGeom>
              <a:blipFill>
                <a:blip r:embed="rId7"/>
                <a:stretch>
                  <a:fillRect l="-1312" t="-9836" b="-2459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457200" y="1765748"/>
            <a:ext cx="84705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Combining data from all 4 pickups using a NUDFT-III on a GPU is being tested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243145" y="2862579"/>
            <a:ext cx="1796826" cy="2031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Testing passive tune extraction with data from one pickup during one of the last fills of run 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7004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Scenarios for </a:t>
            </a:r>
            <a:r>
              <a:rPr lang="en-GB" dirty="0" err="1" smtClean="0"/>
              <a:t>ADTObsBox</a:t>
            </a:r>
            <a:r>
              <a:rPr lang="en-GB" dirty="0" smtClean="0"/>
              <a:t> </a:t>
            </a:r>
            <a:r>
              <a:rPr lang="en-GB" dirty="0"/>
              <a:t>in </a:t>
            </a:r>
            <a:r>
              <a:rPr lang="en-GB" dirty="0" smtClean="0"/>
              <a:t>RUN 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7750"/>
            <a:ext cx="8226854" cy="3913403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“We want it to detect instabilities automatically and reliable”</a:t>
            </a:r>
          </a:p>
          <a:p>
            <a:pPr lvl="1"/>
            <a:r>
              <a:rPr lang="en-GB" sz="1600" dirty="0" smtClean="0"/>
              <a:t>Can be done but we have limited resources. Input and help from ABP would be appreciated</a:t>
            </a:r>
            <a:endParaRPr lang="en-GB" sz="1600" dirty="0"/>
          </a:p>
          <a:p>
            <a:r>
              <a:rPr lang="en-GB" sz="2000" dirty="0" smtClean="0"/>
              <a:t>“We saw something interesting a few hours ago”</a:t>
            </a:r>
          </a:p>
          <a:p>
            <a:pPr lvl="1"/>
            <a:r>
              <a:rPr lang="en-GB" sz="1600" dirty="0" smtClean="0"/>
              <a:t>Download the data from the 24h buffer</a:t>
            </a:r>
          </a:p>
          <a:p>
            <a:r>
              <a:rPr lang="en-GB" sz="2000" dirty="0" smtClean="0"/>
              <a:t>“We want to test [x] and analyse all the data in real-time”</a:t>
            </a:r>
          </a:p>
          <a:p>
            <a:pPr lvl="1"/>
            <a:r>
              <a:rPr lang="en-GB" sz="1600" dirty="0" smtClean="0"/>
              <a:t>Can be done on the development machine in your favourite programming language</a:t>
            </a:r>
          </a:p>
          <a:p>
            <a:r>
              <a:rPr lang="en-GB" sz="2000" dirty="0" smtClean="0"/>
              <a:t>“We want to save all the data for one MD”</a:t>
            </a:r>
          </a:p>
          <a:p>
            <a:pPr lvl="1"/>
            <a:r>
              <a:rPr lang="en-GB" sz="1600" dirty="0" smtClean="0"/>
              <a:t>100 bunches for 8h ≈1TB(compressed)		</a:t>
            </a:r>
          </a:p>
          <a:p>
            <a:r>
              <a:rPr lang="en-GB" sz="2000" dirty="0" smtClean="0"/>
              <a:t>“We want to freeze all the buffers every s and save it to your </a:t>
            </a:r>
            <a:r>
              <a:rPr lang="en-GB" sz="2000" dirty="0" err="1" smtClean="0"/>
              <a:t>nfs</a:t>
            </a:r>
            <a:r>
              <a:rPr lang="en-GB" sz="2000" dirty="0" smtClean="0"/>
              <a:t> server”</a:t>
            </a:r>
          </a:p>
          <a:p>
            <a:pPr lvl="1"/>
            <a:r>
              <a:rPr lang="en-GB" sz="1600" dirty="0" smtClean="0"/>
              <a:t>The new dedicated </a:t>
            </a:r>
            <a:r>
              <a:rPr lang="en-GB" sz="1600" dirty="0" err="1" smtClean="0"/>
              <a:t>fibers</a:t>
            </a:r>
            <a:r>
              <a:rPr lang="en-GB" sz="1600" dirty="0" smtClean="0"/>
              <a:t> should allow for this</a:t>
            </a:r>
            <a:endParaRPr lang="en-GB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61153"/>
            <a:ext cx="3752850" cy="118354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35431" y="5471072"/>
            <a:ext cx="3566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TODO: replace with 10km cables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1"/>
          </p:cNvCxnSpPr>
          <p:nvPr/>
        </p:nvCxnSpPr>
        <p:spPr>
          <a:xfrm flipH="1" flipV="1">
            <a:off x="3486150" y="5471072"/>
            <a:ext cx="949281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676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946" y="2473666"/>
            <a:ext cx="8226854" cy="940443"/>
          </a:xfrm>
        </p:spPr>
        <p:txBody>
          <a:bodyPr/>
          <a:lstStyle/>
          <a:p>
            <a:pPr algn="ctr"/>
            <a:r>
              <a:rPr lang="en-GB" dirty="0" smtClean="0"/>
              <a:t>Thank you for your attention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702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173934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[1]  	G</a:t>
            </a:r>
            <a:r>
              <a:rPr lang="en-GB" dirty="0"/>
              <a:t>. </a:t>
            </a:r>
            <a:r>
              <a:rPr lang="en-GB" dirty="0" err="1"/>
              <a:t>Kotzian</a:t>
            </a:r>
            <a:r>
              <a:rPr lang="en-GB" dirty="0"/>
              <a:t>, “Transverse feedback </a:t>
            </a:r>
            <a:r>
              <a:rPr lang="en-GB" dirty="0" smtClean="0"/>
              <a:t>parameter extraction </a:t>
            </a:r>
            <a:r>
              <a:rPr lang="en-GB" dirty="0"/>
              <a:t>from excitation </a:t>
            </a:r>
            <a:r>
              <a:rPr lang="en-GB" dirty="0" smtClean="0"/>
              <a:t>	data</a:t>
            </a:r>
            <a:r>
              <a:rPr lang="en-GB" dirty="0"/>
              <a:t>”, presented at </a:t>
            </a:r>
            <a:r>
              <a:rPr lang="en-GB" dirty="0" smtClean="0"/>
              <a:t>IPAC’17</a:t>
            </a:r>
            <a:r>
              <a:rPr lang="en-GB" dirty="0"/>
              <a:t>, Copenhagen, Denmark, May </a:t>
            </a:r>
            <a:r>
              <a:rPr lang="en-GB" dirty="0" smtClean="0"/>
              <a:t>2017</a:t>
            </a:r>
          </a:p>
          <a:p>
            <a:r>
              <a:rPr lang="en-GB" dirty="0"/>
              <a:t>	</a:t>
            </a:r>
            <a:r>
              <a:rPr lang="en-GB" dirty="0">
                <a:hlinkClick r:id="rId2"/>
              </a:rPr>
              <a:t>https://cds.cern.ch/record/2631483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[2]	M. Soderen, </a:t>
            </a:r>
            <a:r>
              <a:rPr lang="en-GB" dirty="0" smtClean="0"/>
              <a:t>“</a:t>
            </a:r>
            <a:r>
              <a:rPr lang="en-GB" dirty="0"/>
              <a:t>Online Transverse Beam Instability Detection in the </a:t>
            </a:r>
            <a:r>
              <a:rPr lang="en-GB" dirty="0" smtClean="0"/>
              <a:t>	LHC</a:t>
            </a:r>
            <a:r>
              <a:rPr lang="en-GB" dirty="0"/>
              <a:t>: High-Throughput Real-Time Parallel Data Analysis</a:t>
            </a:r>
            <a:r>
              <a:rPr lang="en-GB" dirty="0" smtClean="0"/>
              <a:t>”, Master 	thesis, 2017</a:t>
            </a:r>
          </a:p>
          <a:p>
            <a:r>
              <a:rPr lang="en-GB" dirty="0"/>
              <a:t>	</a:t>
            </a:r>
            <a:r>
              <a:rPr lang="en-GB" dirty="0">
                <a:hlinkClick r:id="rId3"/>
              </a:rPr>
              <a:t> https://cds.cern.ch/record/2289132</a:t>
            </a:r>
            <a:endParaRPr lang="en-GB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60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7743" y="1238917"/>
            <a:ext cx="8446311" cy="4488439"/>
          </a:xfrm>
        </p:spPr>
        <p:txBody>
          <a:bodyPr>
            <a:normAutofit/>
          </a:bodyPr>
          <a:lstStyle/>
          <a:p>
            <a:r>
              <a:rPr lang="en-GB" sz="2800" dirty="0" smtClean="0"/>
              <a:t>What is the </a:t>
            </a:r>
            <a:r>
              <a:rPr lang="en-GB" sz="2800" dirty="0" err="1" smtClean="0"/>
              <a:t>ADTObsBox</a:t>
            </a:r>
            <a:endParaRPr lang="en-GB" sz="2800" dirty="0" smtClean="0"/>
          </a:p>
          <a:p>
            <a:r>
              <a:rPr lang="en-US" sz="2800" dirty="0" smtClean="0"/>
              <a:t>How the </a:t>
            </a:r>
            <a:r>
              <a:rPr lang="en-US" sz="2800" dirty="0" err="1" smtClean="0"/>
              <a:t>ADTObsBox</a:t>
            </a:r>
            <a:r>
              <a:rPr lang="en-US" sz="2800" dirty="0" smtClean="0"/>
              <a:t> has been used to catch instabilities</a:t>
            </a:r>
          </a:p>
          <a:p>
            <a:r>
              <a:rPr lang="en-US" sz="2800" dirty="0" smtClean="0"/>
              <a:t>LS2 upgrades to increase its hunting capabilities</a:t>
            </a:r>
          </a:p>
          <a:p>
            <a:r>
              <a:rPr lang="en-US" sz="2800" dirty="0" smtClean="0"/>
              <a:t>How the </a:t>
            </a:r>
            <a:r>
              <a:rPr lang="en-US" sz="2800" dirty="0" err="1" smtClean="0"/>
              <a:t>ADTObsBox</a:t>
            </a:r>
            <a:r>
              <a:rPr lang="en-US" sz="2800" dirty="0" smtClean="0"/>
              <a:t> will be used to catch instabilities</a:t>
            </a:r>
            <a:endParaRPr lang="en-GB" sz="28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30B712-6120-40F9-B6E2-D0497EB9A23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20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ADTObsBox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37743" y="1238918"/>
            <a:ext cx="8446311" cy="2209132"/>
          </a:xfrm>
        </p:spPr>
        <p:txBody>
          <a:bodyPr>
            <a:normAutofit lnSpcReduction="10000"/>
          </a:bodyPr>
          <a:lstStyle/>
          <a:p>
            <a:pPr marL="36576" indent="0">
              <a:buNone/>
            </a:pPr>
            <a:r>
              <a:rPr lang="en-GB" sz="2800" dirty="0" smtClean="0"/>
              <a:t>An acquisition system that takes advantage of the bunch-by-bunch turn-by-turn </a:t>
            </a:r>
            <a:r>
              <a:rPr lang="en-US" sz="2800" dirty="0" err="1" smtClean="0"/>
              <a:t>submicrometer</a:t>
            </a:r>
            <a:r>
              <a:rPr lang="en-US" sz="2800" dirty="0" smtClean="0"/>
              <a:t> transverse position data available from the transverse feedback system in the LHC and makes it available for a range of analysis tools</a:t>
            </a:r>
            <a:endParaRPr lang="en-GB" sz="28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30B712-6120-40F9-B6E2-D0497EB9A23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438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ADTObsBox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30B712-6120-40F9-B6E2-D0497EB9A23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/>
          <a:stretch/>
        </p:blipFill>
        <p:spPr>
          <a:xfrm>
            <a:off x="1480213" y="1223362"/>
            <a:ext cx="5919557" cy="4343357"/>
          </a:xfrm>
          <a:prstGeom prst="rect">
            <a:avLst/>
          </a:prstGeom>
          <a:ln>
            <a:noFill/>
          </a:ln>
        </p:spPr>
      </p:pic>
      <p:sp>
        <p:nvSpPr>
          <p:cNvPr id="6" name="Rectangle 5"/>
          <p:cNvSpPr/>
          <p:nvPr/>
        </p:nvSpPr>
        <p:spPr>
          <a:xfrm>
            <a:off x="4489419" y="2814271"/>
            <a:ext cx="1040230" cy="63326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276265" y="2543336"/>
            <a:ext cx="1466538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Beam Position monitor</a:t>
            </a:r>
            <a:endParaRPr lang="en-GB" sz="1000" dirty="0"/>
          </a:p>
        </p:txBody>
      </p:sp>
      <p:cxnSp>
        <p:nvCxnSpPr>
          <p:cNvPr id="12" name="Straight Arrow Connector 11"/>
          <p:cNvCxnSpPr>
            <a:stCxn id="6" idx="3"/>
          </p:cNvCxnSpPr>
          <p:nvPr/>
        </p:nvCxnSpPr>
        <p:spPr>
          <a:xfrm>
            <a:off x="5529649" y="3130903"/>
            <a:ext cx="2106827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33185" y="3166109"/>
            <a:ext cx="88968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1 </a:t>
            </a:r>
            <a:r>
              <a:rPr lang="en-US" sz="1000" dirty="0" err="1" smtClean="0"/>
              <a:t>Gbps</a:t>
            </a:r>
            <a:r>
              <a:rPr lang="en-US" sz="1000" dirty="0" smtClean="0"/>
              <a:t> fiber</a:t>
            </a:r>
            <a:endParaRPr lang="en-GB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7634875" y="3007792"/>
            <a:ext cx="801213" cy="246221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SPLITTER</a:t>
            </a:r>
            <a:endParaRPr lang="en-GB" sz="1000" dirty="0"/>
          </a:p>
        </p:txBody>
      </p:sp>
      <p:sp>
        <p:nvSpPr>
          <p:cNvPr id="16" name="Rectangle 15"/>
          <p:cNvSpPr/>
          <p:nvPr/>
        </p:nvSpPr>
        <p:spPr>
          <a:xfrm>
            <a:off x="5863281" y="2543336"/>
            <a:ext cx="1229497" cy="27093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/>
          <p:cNvSpPr/>
          <p:nvPr/>
        </p:nvSpPr>
        <p:spPr>
          <a:xfrm>
            <a:off x="4489419" y="3669957"/>
            <a:ext cx="1040230" cy="691978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Elbow Connector 18"/>
          <p:cNvCxnSpPr>
            <a:stCxn id="15" idx="2"/>
            <a:endCxn id="17" idx="3"/>
          </p:cNvCxnSpPr>
          <p:nvPr/>
        </p:nvCxnSpPr>
        <p:spPr>
          <a:xfrm rot="5400000">
            <a:off x="6401600" y="2382063"/>
            <a:ext cx="761933" cy="2505833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Elbow Connector 20"/>
          <p:cNvCxnSpPr>
            <a:stCxn id="15" idx="0"/>
            <a:endCxn id="16" idx="3"/>
          </p:cNvCxnSpPr>
          <p:nvPr/>
        </p:nvCxnSpPr>
        <p:spPr>
          <a:xfrm rot="16200000" flipV="1">
            <a:off x="7399636" y="2371946"/>
            <a:ext cx="328988" cy="942704"/>
          </a:xfrm>
          <a:prstGeom prst="bentConnector2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675472" y="4411362"/>
            <a:ext cx="668123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mDPSU</a:t>
            </a:r>
            <a:endParaRPr lang="en-GB" sz="1000" dirty="0"/>
          </a:p>
        </p:txBody>
      </p:sp>
      <p:sp>
        <p:nvSpPr>
          <p:cNvPr id="24" name="TextBox 23"/>
          <p:cNvSpPr txBox="1"/>
          <p:nvPr/>
        </p:nvSpPr>
        <p:spPr>
          <a:xfrm>
            <a:off x="6033184" y="2241585"/>
            <a:ext cx="889687" cy="246221"/>
          </a:xfrm>
          <a:prstGeom prst="rect">
            <a:avLst/>
          </a:prstGeom>
          <a:solidFill>
            <a:schemeClr val="bg1"/>
          </a:solidFill>
          <a:ln>
            <a:solidFill>
              <a:schemeClr val="accent1">
                <a:lumMod val="1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dirty="0" err="1" smtClean="0"/>
              <a:t>ADTObsBox</a:t>
            </a:r>
            <a:endParaRPr lang="en-GB" sz="1000" dirty="0"/>
          </a:p>
        </p:txBody>
      </p:sp>
      <p:sp>
        <p:nvSpPr>
          <p:cNvPr id="25" name="TextBox 24"/>
          <p:cNvSpPr txBox="1"/>
          <p:nvPr/>
        </p:nvSpPr>
        <p:spPr>
          <a:xfrm>
            <a:off x="1950720" y="5553416"/>
            <a:ext cx="54490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ne system per plane per beam so four in total</a:t>
            </a:r>
          </a:p>
          <a:p>
            <a:r>
              <a:rPr lang="en-US" dirty="0" smtClean="0"/>
              <a:t>Four pickups per system so 16 in total</a:t>
            </a:r>
            <a:endParaRPr lang="en-GB" dirty="0"/>
          </a:p>
        </p:txBody>
      </p:sp>
      <p:sp>
        <p:nvSpPr>
          <p:cNvPr id="2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50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</a:t>
            </a:r>
            <a:r>
              <a:rPr lang="en-GB" dirty="0" err="1" smtClean="0"/>
              <a:t>ADTObsBox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E30B712-6120-40F9-B6E2-D0497EB9A233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20" name="Google Shape;175;p33"/>
          <p:cNvPicPr/>
          <p:nvPr/>
        </p:nvPicPr>
        <p:blipFill>
          <a:blip r:embed="rId2"/>
          <a:stretch/>
        </p:blipFill>
        <p:spPr>
          <a:xfrm>
            <a:off x="718920" y="958660"/>
            <a:ext cx="7581240" cy="5117040"/>
          </a:xfrm>
          <a:prstGeom prst="rect">
            <a:avLst/>
          </a:prstGeom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3569494" y="4033837"/>
            <a:ext cx="1224756" cy="807243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1676400" y="1309688"/>
            <a:ext cx="0" cy="1233487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1676400" y="2543175"/>
            <a:ext cx="2443163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143376" y="2555079"/>
            <a:ext cx="0" cy="147161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stCxn id="2" idx="2"/>
          </p:cNvCxnSpPr>
          <p:nvPr/>
        </p:nvCxnSpPr>
        <p:spPr>
          <a:xfrm>
            <a:off x="4181872" y="4841080"/>
            <a:ext cx="7069" cy="1016023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4181872" y="5857103"/>
            <a:ext cx="1990328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6172200" y="2798806"/>
            <a:ext cx="0" cy="305829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endCxn id="46" idx="1"/>
          </p:cNvCxnSpPr>
          <p:nvPr/>
        </p:nvCxnSpPr>
        <p:spPr>
          <a:xfrm>
            <a:off x="6172200" y="2798806"/>
            <a:ext cx="1791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6351373" y="2631989"/>
            <a:ext cx="1421027" cy="33363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75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806970"/>
          </a:xfrm>
        </p:spPr>
        <p:txBody>
          <a:bodyPr>
            <a:normAutofit fontScale="92500" lnSpcReduction="10000"/>
          </a:bodyPr>
          <a:lstStyle/>
          <a:p>
            <a:r>
              <a:rPr lang="en-GB" sz="1800" dirty="0" smtClean="0"/>
              <a:t>4.6 TB of data stored since late 2017 in our </a:t>
            </a:r>
            <a:r>
              <a:rPr lang="en-GB" sz="1800" dirty="0" err="1" smtClean="0"/>
              <a:t>nfs</a:t>
            </a:r>
            <a:r>
              <a:rPr lang="en-GB" sz="1800" dirty="0"/>
              <a:t>-</a:t>
            </a:r>
            <a:r>
              <a:rPr lang="en-GB" sz="1800" dirty="0" smtClean="0"/>
              <a:t>server</a:t>
            </a:r>
          </a:p>
          <a:p>
            <a:pPr lvl="1"/>
            <a:r>
              <a:rPr lang="en-GB" sz="1800" dirty="0" smtClean="0"/>
              <a:t>336 GB/221368 files: Every injection, all bunches, 4k turns</a:t>
            </a:r>
          </a:p>
          <a:p>
            <a:pPr lvl="2"/>
            <a:r>
              <a:rPr lang="en-US" sz="1800" dirty="0" smtClean="0"/>
              <a:t>Triggered by </a:t>
            </a:r>
            <a:r>
              <a:rPr lang="en-US" sz="1800" dirty="0" err="1" smtClean="0"/>
              <a:t>BeamIN</a:t>
            </a:r>
            <a:endParaRPr lang="en-GB" sz="1800" dirty="0" smtClean="0"/>
          </a:p>
          <a:p>
            <a:pPr lvl="1"/>
            <a:r>
              <a:rPr lang="en-GB" sz="1800" dirty="0" smtClean="0"/>
              <a:t>474 GB/9754 files: Post mortem data, all bunches, 64k turns</a:t>
            </a:r>
          </a:p>
          <a:p>
            <a:pPr lvl="2"/>
            <a:r>
              <a:rPr lang="en-US" sz="1800" dirty="0" smtClean="0"/>
              <a:t>Triggered by </a:t>
            </a:r>
            <a:r>
              <a:rPr lang="en-US" sz="1800" dirty="0" err="1" smtClean="0"/>
              <a:t>BeamOut</a:t>
            </a:r>
            <a:endParaRPr lang="en-GB" sz="1800" dirty="0" smtClean="0"/>
          </a:p>
          <a:p>
            <a:pPr lvl="1"/>
            <a:r>
              <a:rPr lang="en-GB" sz="1800" dirty="0" smtClean="0"/>
              <a:t>3700 GB/179793 files: Instability data, all bunches, 64k turns</a:t>
            </a:r>
          </a:p>
          <a:p>
            <a:pPr lvl="2"/>
            <a:r>
              <a:rPr lang="en-US" sz="1800" dirty="0" smtClean="0"/>
              <a:t>Triggered by internal beam instability detection</a:t>
            </a:r>
            <a:endParaRPr lang="en-GB" sz="1800" dirty="0" smtClean="0"/>
          </a:p>
          <a:p>
            <a:pPr lvl="1"/>
            <a:r>
              <a:rPr lang="en-GB" sz="1800" dirty="0" smtClean="0"/>
              <a:t>72 GB/41269 files: Other data (e.g. dedicated MDs)</a:t>
            </a:r>
          </a:p>
          <a:p>
            <a:endParaRPr lang="en-GB" sz="1800" dirty="0" smtClean="0"/>
          </a:p>
          <a:p>
            <a:r>
              <a:rPr lang="en-GB" sz="1800" dirty="0" smtClean="0"/>
              <a:t>Since fill 6030, stored to a dedicated server (unlimited storage time) with backup to CASTOR. Owned by us and maintained by CO.</a:t>
            </a:r>
          </a:p>
          <a:p>
            <a:endParaRPr lang="en-GB" sz="1800" dirty="0" smtClean="0"/>
          </a:p>
          <a:p>
            <a:r>
              <a:rPr lang="en-GB" sz="1800" dirty="0" err="1" smtClean="0"/>
              <a:t>ADTObsBox</a:t>
            </a:r>
            <a:r>
              <a:rPr lang="en-GB" sz="1800" b="1" dirty="0"/>
              <a:t>™</a:t>
            </a:r>
            <a:r>
              <a:rPr lang="en-GB" sz="1800" dirty="0" smtClean="0"/>
              <a:t> data </a:t>
            </a:r>
            <a:r>
              <a:rPr lang="en-GB" sz="1800" dirty="0"/>
              <a:t>used for: Injection drift </a:t>
            </a:r>
            <a:r>
              <a:rPr lang="en-GB" sz="1800" dirty="0" smtClean="0"/>
              <a:t>observation, Post-mortem analysis, Instability </a:t>
            </a:r>
            <a:r>
              <a:rPr lang="en-GB" sz="1800" dirty="0"/>
              <a:t>cause </a:t>
            </a:r>
            <a:r>
              <a:rPr lang="en-GB" sz="1800" dirty="0" smtClean="0"/>
              <a:t>analysis, MDs, Generating </a:t>
            </a:r>
            <a:r>
              <a:rPr lang="en-GB" sz="1800" dirty="0"/>
              <a:t>cool </a:t>
            </a:r>
            <a:r>
              <a:rPr lang="en-GB" sz="1800" dirty="0" smtClean="0"/>
              <a:t>animated plots for meetings and papers</a:t>
            </a:r>
          </a:p>
          <a:p>
            <a:r>
              <a:rPr lang="en-GB" sz="1800" dirty="0" smtClean="0"/>
              <a:t>ABP has automatic scripts that goes through the data after every fill to search for interesting event</a:t>
            </a:r>
          </a:p>
          <a:p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73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840" y="0"/>
            <a:ext cx="5666160" cy="2025317"/>
          </a:xfrm>
          <a:prstGeom prst="rect">
            <a:avLst/>
          </a:prstGeom>
        </p:spPr>
      </p:pic>
      <p:sp>
        <p:nvSpPr>
          <p:cNvPr id="16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36" y="1218385"/>
            <a:ext cx="1385964" cy="491533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7843" y="2006504"/>
            <a:ext cx="5666157" cy="2014424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310" y="4020928"/>
            <a:ext cx="5652690" cy="2020503"/>
          </a:xfrm>
          <a:prstGeom prst="rect">
            <a:avLst/>
          </a:prstGeom>
        </p:spPr>
      </p:pic>
      <p:cxnSp>
        <p:nvCxnSpPr>
          <p:cNvPr id="21" name="Straight Arrow Connector 20"/>
          <p:cNvCxnSpPr/>
          <p:nvPr/>
        </p:nvCxnSpPr>
        <p:spPr>
          <a:xfrm flipV="1">
            <a:off x="1676400" y="1012658"/>
            <a:ext cx="1739900" cy="60024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endCxn id="18" idx="1"/>
          </p:cNvCxnSpPr>
          <p:nvPr/>
        </p:nvCxnSpPr>
        <p:spPr>
          <a:xfrm flipV="1">
            <a:off x="1676400" y="3013716"/>
            <a:ext cx="1801443" cy="1069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19" idx="1"/>
          </p:cNvCxnSpPr>
          <p:nvPr/>
        </p:nvCxnSpPr>
        <p:spPr>
          <a:xfrm>
            <a:off x="1676399" y="4946650"/>
            <a:ext cx="1814911" cy="845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Box 25"/>
              <p:cNvSpPr txBox="1"/>
              <p:nvPr/>
            </p:nvSpPr>
            <p:spPr>
              <a:xfrm>
                <a:off x="1707512" y="1650225"/>
                <a:ext cx="329514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512" y="1650225"/>
                <a:ext cx="329514" cy="184666"/>
              </a:xfrm>
              <a:prstGeom prst="rect">
                <a:avLst/>
              </a:prstGeom>
              <a:blipFill>
                <a:blip r:embed="rId7"/>
                <a:stretch>
                  <a:fillRect l="-3704" t="-3333" r="-16667" b="-4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/>
              <p:cNvSpPr txBox="1"/>
              <p:nvPr/>
            </p:nvSpPr>
            <p:spPr>
              <a:xfrm>
                <a:off x="843666" y="2273856"/>
                <a:ext cx="3315583" cy="18466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[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en-US" sz="1200" b="0" i="1" smtClean="0">
                          <a:latin typeface="Cambria Math" panose="02040503050406030204" pitchFamily="18" charset="0"/>
                        </a:rPr>
                        <m:t>−1]</m:t>
                      </m:r>
                    </m:oMath>
                  </m:oMathPara>
                </a14:m>
                <a:endParaRPr lang="en-GB" sz="1200" dirty="0"/>
              </a:p>
            </p:txBody>
          </p:sp>
        </mc:Choice>
        <mc:Fallback xmlns="">
          <p:sp>
            <p:nvSpPr>
              <p:cNvPr id="27" name="TextBox 2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3666" y="2273856"/>
                <a:ext cx="3315583" cy="184666"/>
              </a:xfrm>
              <a:prstGeom prst="rect">
                <a:avLst/>
              </a:prstGeom>
              <a:blipFill>
                <a:blip r:embed="rId8"/>
                <a:stretch>
                  <a:fillRect b="-4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1615854" y="2970232"/>
                <a:ext cx="1771206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en-US" sz="5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=−0.0906</m:t>
                      </m:r>
                      <m:sSub>
                        <m:sSubPr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</m:e>
                      </m:d>
                      <m:r>
                        <a:rPr lang="en-US" sz="5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−0.0198</m:t>
                      </m:r>
                      <m:sSub>
                        <m:sSubPr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e>
                      </m:d>
                      <m:r>
                        <a:rPr lang="en-US" sz="5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−0.5941</m:t>
                      </m:r>
                      <m:sSub>
                        <m:sSubPr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</m:t>
                          </m:r>
                        </m:e>
                      </m:d>
                    </m:oMath>
                  </m:oMathPara>
                </a14:m>
                <a:endParaRPr lang="en-US" sz="5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5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+0.5941</m:t>
                      </m:r>
                      <m:sSub>
                        <m:sSubPr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n</m:t>
                          </m:r>
                          <m:r>
                            <a:rPr lang="en-US" sz="50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−4</m:t>
                          </m:r>
                        </m:e>
                      </m:d>
                      <m:r>
                        <a:rPr lang="en-US" sz="500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+0.0198</m:t>
                      </m:r>
                      <m:sSub>
                        <m:sSubPr>
                          <m:ctrlP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d>
                        <m:dPr>
                          <m:begChr m:val="["/>
                          <m:endChr m:val="]"/>
                          <m:ctrlP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−5</m:t>
                          </m:r>
                        </m:e>
                      </m:d>
                      <m:r>
                        <a:rPr lang="en-US" sz="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+0.0906</m:t>
                      </m:r>
                      <m:sSub>
                        <m:sSubPr>
                          <m:ctrlP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US" sz="5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US" sz="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[</m:t>
                      </m:r>
                      <m:r>
                        <a:rPr lang="en-US" sz="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𝑛</m:t>
                      </m:r>
                      <m:r>
                        <a:rPr lang="en-US" sz="5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−6]</m:t>
                      </m:r>
                    </m:oMath>
                  </m:oMathPara>
                </a14:m>
                <a:endParaRPr lang="en-GB" sz="5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5854" y="2970232"/>
                <a:ext cx="1771206" cy="153888"/>
              </a:xfrm>
              <a:prstGeom prst="rect">
                <a:avLst/>
              </a:prstGeom>
              <a:blipFill>
                <a:blip r:embed="rId9"/>
                <a:stretch>
                  <a:fillRect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1707512" y="4064505"/>
                <a:ext cx="2189865" cy="23237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𝐴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h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])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(</m:t>
                                  </m:r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US" sz="12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𝑛</m:t>
                                  </m:r>
                                </m:sub>
                              </m:sSub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[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−3])</m:t>
                              </m:r>
                            </m:e>
                            <m:sup>
                              <m:r>
                                <a:rPr lang="en-US" sz="1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rad>
                    </m:oMath>
                  </m:oMathPara>
                </a14:m>
                <a:endParaRPr lang="en-GB" sz="12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7512" y="4064505"/>
                <a:ext cx="2189865" cy="232371"/>
              </a:xfrm>
              <a:prstGeom prst="rect">
                <a:avLst/>
              </a:prstGeom>
              <a:blipFill>
                <a:blip r:embed="rId10"/>
                <a:stretch>
                  <a:fillRect l="-1950" r="-836" b="-2631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/>
              <p:cNvSpPr txBox="1"/>
              <p:nvPr/>
            </p:nvSpPr>
            <p:spPr>
              <a:xfrm>
                <a:off x="1489394" y="5057989"/>
                <a:ext cx="2220035" cy="67890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GB" sz="110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=(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+1)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b>
                        <m:sup>
                          <m:d>
                            <m:dPr>
                              <m:ctrlP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100" b="0" i="1" smtClean="0">
                                  <a:latin typeface="Cambria Math" panose="02040503050406030204" pitchFamily="18" charset="0"/>
                                </a:rPr>
                                <m:t>+2</m:t>
                              </m:r>
                            </m:e>
                          </m:d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𝑊</m:t>
                          </m:r>
                        </m:sup>
                        <m:e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  <m:r>
                        <a:rPr lang="en-GB" sz="11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≫</m:t>
                      </m:r>
                      <m:nary>
                        <m:naryPr>
                          <m:chr m:val="∑"/>
                          <m:ctrlPr>
                            <a:rPr lang="en-GB" sz="11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1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𝑚𝑊</m:t>
                          </m:r>
                        </m:sub>
                        <m:sup>
                          <m:d>
                            <m:dPr>
                              <m:ctrlPr>
                                <a:rPr lang="en-US" sz="11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sz="1100" i="1">
                                  <a:latin typeface="Cambria Math" panose="02040503050406030204" pitchFamily="18" charset="0"/>
                                </a:rPr>
                                <m:t>+1</m:t>
                              </m:r>
                            </m:e>
                          </m:d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𝑊</m:t>
                          </m:r>
                        </m:sup>
                        <m:e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𝐴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[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1100" i="1">
                              <a:latin typeface="Cambria Math" panose="02040503050406030204" pitchFamily="18" charset="0"/>
                            </a:rPr>
                            <m:t>]</m:t>
                          </m:r>
                        </m:e>
                      </m:nary>
                    </m:oMath>
                  </m:oMathPara>
                </a14:m>
                <a:endParaRPr lang="en-GB" sz="1100" dirty="0"/>
              </a:p>
              <a:p>
                <a:endParaRPr lang="en-GB" sz="1100" dirty="0"/>
              </a:p>
            </p:txBody>
          </p:sp>
        </mc:Choice>
        <mc:Fallback xmlns="">
          <p:sp>
            <p:nvSpPr>
              <p:cNvPr id="32" name="TextBox 3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89394" y="5057989"/>
                <a:ext cx="2220035" cy="678904"/>
              </a:xfrm>
              <a:prstGeom prst="rect">
                <a:avLst/>
              </a:prstGeom>
              <a:blipFill>
                <a:blip r:embed="rId11"/>
                <a:stretch>
                  <a:fillRect l="-5479" t="-81081" r="-17808" b="-972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/>
              <p:cNvSpPr txBox="1"/>
              <p:nvPr/>
            </p:nvSpPr>
            <p:spPr>
              <a:xfrm>
                <a:off x="2073007" y="5641865"/>
                <a:ext cx="1008225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𝑤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𝑤𝑖𝑛𝑑𝑜𝑤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1000" b="0" i="1" smtClean="0">
                          <a:latin typeface="Cambria Math" panose="02040503050406030204" pitchFamily="18" charset="0"/>
                        </a:rPr>
                        <m:t>𝑠𝑖𝑧𝑒</m:t>
                      </m:r>
                    </m:oMath>
                  </m:oMathPara>
                </a14:m>
                <a:endParaRPr lang="en-GB" sz="1000" dirty="0"/>
              </a:p>
            </p:txBody>
          </p:sp>
        </mc:Choice>
        <mc:Fallback xmlns=""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73007" y="5641865"/>
                <a:ext cx="1008225" cy="153888"/>
              </a:xfrm>
              <a:prstGeom prst="rect">
                <a:avLst/>
              </a:prstGeom>
              <a:blipFill>
                <a:blip r:embed="rId12"/>
                <a:stretch>
                  <a:fillRect l="-606" r="-3030" b="-12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TextBox 34"/>
          <p:cNvSpPr txBox="1"/>
          <p:nvPr/>
        </p:nvSpPr>
        <p:spPr>
          <a:xfrm>
            <a:off x="3202064" y="5881906"/>
            <a:ext cx="1319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*[1] for all details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619960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Content Placeholder 7"/>
          <p:cNvSpPr>
            <a:spLocks noGrp="1"/>
          </p:cNvSpPr>
          <p:nvPr>
            <p:ph idx="1"/>
          </p:nvPr>
        </p:nvSpPr>
        <p:spPr>
          <a:xfrm>
            <a:off x="457200" y="1026823"/>
            <a:ext cx="8496300" cy="1392527"/>
          </a:xfrm>
        </p:spPr>
        <p:txBody>
          <a:bodyPr>
            <a:normAutofit/>
          </a:bodyPr>
          <a:lstStyle/>
          <a:p>
            <a:r>
              <a:rPr lang="sv-SE" sz="2000" dirty="0" smtClean="0"/>
              <a:t>Three windows of length 256, 1024 and 4096 turns</a:t>
            </a:r>
          </a:p>
          <a:p>
            <a:r>
              <a:rPr lang="sv-SE" sz="2000" dirty="0" smtClean="0"/>
              <a:t>The maximum instantaneous amplitude for every 4096 turns and the output from the longest window is sent to the ADT activity monitor and TIMBER</a:t>
            </a:r>
            <a:endParaRPr lang="en-GB" sz="2000" dirty="0" smtClean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262" y="2305050"/>
            <a:ext cx="7978888" cy="38498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029200" y="2065808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*[2] for complete implementation 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3678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As a bonus: ADT activity monitor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858F3DC-D729-4BE2-8912-06FDA158DCFF}" type="datetime1">
              <a:rPr lang="en-US" smtClean="0"/>
              <a:t>9/20/2019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3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5196355" y="6186444"/>
            <a:ext cx="2895600" cy="704936"/>
          </a:xfrm>
        </p:spPr>
        <p:txBody>
          <a:bodyPr/>
          <a:lstStyle/>
          <a:p>
            <a:r>
              <a:rPr lang="en-GB" dirty="0" smtClean="0"/>
              <a:t>M. </a:t>
            </a:r>
            <a:r>
              <a:rPr lang="en-GB" dirty="0" err="1" smtClean="0"/>
              <a:t>Söderén</a:t>
            </a:r>
            <a:r>
              <a:rPr lang="en-GB" dirty="0" smtClean="0"/>
              <a:t>: </a:t>
            </a:r>
            <a:r>
              <a:rPr lang="en-GB" dirty="0" err="1" smtClean="0"/>
              <a:t>ADTObsBox</a:t>
            </a:r>
            <a:r>
              <a:rPr lang="en-GB" dirty="0" smtClean="0"/>
              <a:t> to Catch Instabilities 3</a:t>
            </a:r>
            <a:r>
              <a:rPr lang="en-GB" baseline="30000" dirty="0" smtClean="0"/>
              <a:t>rd</a:t>
            </a:r>
            <a:r>
              <a:rPr lang="en-GB" dirty="0" smtClean="0"/>
              <a:t> ICFA mini-workshop 2019</a:t>
            </a:r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04597"/>
            <a:ext cx="4565751" cy="392145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5751" y="1304597"/>
            <a:ext cx="4571442" cy="392145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0568" y="5226051"/>
            <a:ext cx="4103587" cy="931157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496598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13904</TotalTime>
  <Words>1266</Words>
  <Application>Microsoft Office PowerPoint</Application>
  <PresentationFormat>On-screen Show (4:3)</PresentationFormat>
  <Paragraphs>196</Paragraphs>
  <Slides>18</Slides>
  <Notes>9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Cambria Math</vt:lpstr>
      <vt:lpstr>Optima</vt:lpstr>
      <vt:lpstr>Symbol</vt:lpstr>
      <vt:lpstr>CERNCorporate4-3</vt:lpstr>
      <vt:lpstr>ADTObsBox to Catch Instabilities</vt:lpstr>
      <vt:lpstr>Agenda</vt:lpstr>
      <vt:lpstr>What is ADTObsBox</vt:lpstr>
      <vt:lpstr>What is ADTObsBox</vt:lpstr>
      <vt:lpstr>What is ADTObsBox</vt:lpstr>
      <vt:lpstr>Data</vt:lpstr>
      <vt:lpstr>How</vt:lpstr>
      <vt:lpstr>How</vt:lpstr>
      <vt:lpstr>As a bonus: ADT activity monitor</vt:lpstr>
      <vt:lpstr>Limitations/issues</vt:lpstr>
      <vt:lpstr>ADTObsBox in LS2</vt:lpstr>
      <vt:lpstr>ADTObsBox in LS2</vt:lpstr>
      <vt:lpstr>ADTObsBox in LS2</vt:lpstr>
      <vt:lpstr>ADTObsBox features in RUN 3</vt:lpstr>
      <vt:lpstr>ADTObsBox features in RUN 3</vt:lpstr>
      <vt:lpstr>Scenarios for ADTObsBox in RUN 3</vt:lpstr>
      <vt:lpstr>Thank you for your attention</vt:lpstr>
      <vt:lpstr>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Martin Soderen</cp:lastModifiedBy>
  <cp:revision>151</cp:revision>
  <dcterms:created xsi:type="dcterms:W3CDTF">2012-11-30T11:04:26Z</dcterms:created>
  <dcterms:modified xsi:type="dcterms:W3CDTF">2019-09-20T09:31:05Z</dcterms:modified>
</cp:coreProperties>
</file>