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8" r:id="rId2"/>
    <p:sldId id="261" r:id="rId3"/>
    <p:sldId id="271" r:id="rId4"/>
    <p:sldId id="272" r:id="rId5"/>
    <p:sldId id="270" r:id="rId6"/>
    <p:sldId id="273" r:id="rId7"/>
    <p:sldId id="274" r:id="rId8"/>
    <p:sldId id="275" r:id="rId9"/>
    <p:sldId id="277" r:id="rId10"/>
    <p:sldId id="278" r:id="rId11"/>
    <p:sldId id="276" r:id="rId12"/>
    <p:sldId id="279" r:id="rId13"/>
    <p:sldId id="280" r:id="rId14"/>
    <p:sldId id="281" r:id="rId15"/>
    <p:sldId id="282" r:id="rId16"/>
    <p:sldId id="284" r:id="rId17"/>
    <p:sldId id="285" r:id="rId18"/>
    <p:sldId id="283" r:id="rId19"/>
    <p:sldId id="293" r:id="rId20"/>
    <p:sldId id="294" r:id="rId21"/>
    <p:sldId id="295" r:id="rId22"/>
    <p:sldId id="296" r:id="rId23"/>
    <p:sldId id="29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7D7D"/>
    <a:srgbClr val="7D7DFF"/>
    <a:srgbClr val="007F00"/>
    <a:srgbClr val="0000FF"/>
    <a:srgbClr val="007800"/>
    <a:srgbClr val="38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2" autoAdjust="0"/>
    <p:restoredTop sz="87304" autoAdjust="0"/>
  </p:normalViewPr>
  <p:slideViewPr>
    <p:cSldViewPr snapToGrid="0">
      <p:cViewPr varScale="1">
        <p:scale>
          <a:sx n="60" d="100"/>
          <a:sy n="60" d="100"/>
        </p:scale>
        <p:origin x="83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BF84C-6EEB-4A8D-8F37-29DCA54DF6A7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FE4DA-FD37-44EC-A0E2-4208A041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16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FE4DA-FD37-44EC-A0E2-4208A041DCE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166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FE4DA-FD37-44EC-A0E2-4208A041DCE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538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FE4DA-FD37-44EC-A0E2-4208A041DCE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143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FE4DA-FD37-44EC-A0E2-4208A041DCE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097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FE4DA-FD37-44EC-A0E2-4208A041DCE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03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FE4DA-FD37-44EC-A0E2-4208A041DCE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510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FE4DA-FD37-44EC-A0E2-4208A041DCE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591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FE4DA-FD37-44EC-A0E2-4208A041DCE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455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FE4DA-FD37-44EC-A0E2-4208A041DCE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090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33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3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74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515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567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78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075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88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061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161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470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61439-1973-4B2B-AFB7-8FF6EE18C899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58F4C-EDAC-480D-BD35-A19F25C08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19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0009" y="1627911"/>
            <a:ext cx="9649610" cy="2384692"/>
          </a:xfrm>
          <a:prstGeom prst="rect">
            <a:avLst/>
          </a:prstGeom>
          <a:solidFill>
            <a:schemeClr val="bg1"/>
          </a:solidFill>
          <a:ln w="88900">
            <a:solidFill>
              <a:srgbClr val="C00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/>
              <a:t>Longitudinal beam quality monitoring</a:t>
            </a:r>
            <a:endParaRPr lang="en-US" sz="2400" b="1" dirty="0" smtClean="0">
              <a:latin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9376" y="4737696"/>
            <a:ext cx="97441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T. Argyropoulos,  CERN, BE-OP</a:t>
            </a:r>
          </a:p>
          <a:p>
            <a:pPr algn="ctr"/>
            <a:r>
              <a:rPr lang="en-GB" b="1" dirty="0" smtClean="0">
                <a:latin typeface="+mj-lt"/>
              </a:rPr>
              <a:t>ICFA </a:t>
            </a:r>
            <a:r>
              <a:rPr lang="en-GB" b="1" dirty="0">
                <a:latin typeface="+mj-lt"/>
              </a:rPr>
              <a:t>Mini-Workshop on</a:t>
            </a:r>
          </a:p>
          <a:p>
            <a:pPr algn="ctr"/>
            <a:r>
              <a:rPr lang="en-GB" b="1" dirty="0" smtClean="0">
                <a:latin typeface="+mj-lt"/>
              </a:rPr>
              <a:t>“Mitigation </a:t>
            </a:r>
            <a:r>
              <a:rPr lang="en-GB" b="1" dirty="0">
                <a:latin typeface="+mj-lt"/>
              </a:rPr>
              <a:t>of Coherent Beam Instabilities in particle </a:t>
            </a:r>
            <a:r>
              <a:rPr lang="en-GB" b="1" dirty="0" smtClean="0">
                <a:latin typeface="+mj-lt"/>
              </a:rPr>
              <a:t>accelerators”</a:t>
            </a:r>
            <a:endParaRPr lang="en-GB" b="1" dirty="0">
              <a:latin typeface="+mj-lt"/>
            </a:endParaRPr>
          </a:p>
          <a:p>
            <a:pPr algn="ctr"/>
            <a:r>
              <a:rPr lang="en-US" b="1" dirty="0" smtClean="0">
                <a:latin typeface="+mj-lt"/>
              </a:rPr>
              <a:t>Zermatt, 25/09/2019</a:t>
            </a:r>
          </a:p>
          <a:p>
            <a:pPr algn="ctr"/>
            <a:endParaRPr lang="en-US" b="1" dirty="0">
              <a:latin typeface="+mj-lt"/>
            </a:endParaRPr>
          </a:p>
          <a:p>
            <a:pPr algn="ctr"/>
            <a:r>
              <a:rPr lang="en-US" b="1" smtClean="0">
                <a:latin typeface="+mj-lt"/>
              </a:rPr>
              <a:t>With inputs </a:t>
            </a:r>
            <a:r>
              <a:rPr lang="en-US" b="1" dirty="0" smtClean="0">
                <a:latin typeface="+mj-lt"/>
              </a:rPr>
              <a:t>from: H. Damerau, </a:t>
            </a:r>
            <a:r>
              <a:rPr lang="en-US" dirty="0"/>
              <a:t>I. Karpov, </a:t>
            </a:r>
            <a:r>
              <a:rPr lang="en-US" dirty="0" smtClean="0"/>
              <a:t>A</a:t>
            </a:r>
            <a:r>
              <a:rPr lang="en-US" dirty="0"/>
              <a:t>. Lasheen</a:t>
            </a:r>
            <a:r>
              <a:rPr lang="en-US" dirty="0" smtClean="0"/>
              <a:t>, J</a:t>
            </a:r>
            <a:r>
              <a:rPr lang="en-US" dirty="0"/>
              <a:t>. E. </a:t>
            </a:r>
            <a:r>
              <a:rPr lang="en-US" dirty="0" smtClean="0"/>
              <a:t>Muller, G. Papotti, </a:t>
            </a:r>
            <a:r>
              <a:rPr lang="en-US" b="1" dirty="0" smtClean="0">
                <a:latin typeface="+mj-lt"/>
              </a:rPr>
              <a:t>E. </a:t>
            </a:r>
            <a:r>
              <a:rPr lang="en-US" b="1" dirty="0" err="1" smtClean="0">
                <a:latin typeface="+mj-lt"/>
              </a:rPr>
              <a:t>Shaposhnikova</a:t>
            </a:r>
            <a:r>
              <a:rPr lang="en-US" b="1" dirty="0" smtClean="0">
                <a:latin typeface="+mj-lt"/>
              </a:rPr>
              <a:t>, H. Timko, </a:t>
            </a:r>
            <a:endParaRPr lang="en-US" b="1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0" y="63678"/>
            <a:ext cx="1104399" cy="110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36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0695" y="1029711"/>
            <a:ext cx="11322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ym typeface="Wingdings" panose="05000000000000000000" pitchFamily="2" charset="2"/>
              </a:rPr>
              <a:t>Fitting the acquired bunch profiles</a:t>
            </a:r>
            <a:r>
              <a:rPr lang="en-GB" sz="2000" dirty="0" smtClean="0">
                <a:sym typeface="Wingdings" panose="05000000000000000000" pitchFamily="2" charset="2"/>
              </a:rPr>
              <a:t> provides information on the </a:t>
            </a:r>
            <a:r>
              <a:rPr lang="en-GB" sz="2000" b="1" dirty="0" smtClean="0">
                <a:sym typeface="Wingdings" panose="05000000000000000000" pitchFamily="2" charset="2"/>
              </a:rPr>
              <a:t>bunch lengths, positions </a:t>
            </a:r>
            <a:r>
              <a:rPr lang="en-GB" sz="2000" dirty="0" smtClean="0">
                <a:sym typeface="Wingdings" panose="05000000000000000000" pitchFamily="2" charset="2"/>
              </a:rPr>
              <a:t> can be further analysed to extract other information (bunch intensities, frequencies of oscillations etc.) </a:t>
            </a:r>
          </a:p>
        </p:txBody>
      </p: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Intra-bunch motion – data analysis </a:t>
            </a:r>
            <a:endParaRPr lang="en-GB" sz="4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" r="-1"/>
          <a:stretch/>
        </p:blipFill>
        <p:spPr>
          <a:xfrm>
            <a:off x="648586" y="2080912"/>
            <a:ext cx="5000421" cy="421688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42463" y="1989592"/>
            <a:ext cx="4506543" cy="435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ym typeface="Wingdings" panose="05000000000000000000" pitchFamily="2" charset="2"/>
              </a:rPr>
              <a:t>Bunch length oscillations at LHC injection</a:t>
            </a:r>
            <a:endParaRPr lang="en-US" b="1" dirty="0">
              <a:sym typeface="Wingdings" panose="05000000000000000000" pitchFamily="2" charset="2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760014" y="3704720"/>
            <a:ext cx="66697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786019" y="3249336"/>
            <a:ext cx="51161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Fitting the bunch oscillations at injection (RF voltage mismatch) can provide information about the synchrotron frequency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b="1" dirty="0" smtClean="0">
                <a:sym typeface="Wingdings" panose="05000000000000000000" pitchFamily="2" charset="2"/>
              </a:rPr>
              <a:t>Detect problems in the RF Voltage amplitude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190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84813" y="1017161"/>
            <a:ext cx="11322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Reconstruction of the longitudinal phase space distribution by performing </a:t>
            </a:r>
            <a:r>
              <a:rPr lang="en-GB" sz="2000" b="1" dirty="0" smtClean="0">
                <a:sym typeface="Wingdings" panose="05000000000000000000" pitchFamily="2" charset="2"/>
              </a:rPr>
              <a:t>longitudinal tomography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Visualizing </a:t>
            </a:r>
            <a:r>
              <a:rPr lang="en-GB" sz="2000" dirty="0"/>
              <a:t>a bunch in the longitudinal </a:t>
            </a:r>
            <a:r>
              <a:rPr lang="en-GB" sz="2000" dirty="0" smtClean="0"/>
              <a:t>plane. </a:t>
            </a:r>
            <a:endParaRPr lang="en-GB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/>
              <a:t>K</a:t>
            </a:r>
            <a:r>
              <a:rPr lang="en-GB" sz="2000" dirty="0" smtClean="0"/>
              <a:t>nowledge </a:t>
            </a:r>
            <a:r>
              <a:rPr lang="en-GB" sz="2000" dirty="0"/>
              <a:t>of the particle </a:t>
            </a:r>
            <a:r>
              <a:rPr lang="en-GB" sz="2000" dirty="0" smtClean="0"/>
              <a:t>distribution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b="1" dirty="0" smtClean="0"/>
              <a:t>calculation of longitudinal emittance and momentum spread</a:t>
            </a:r>
            <a:r>
              <a:rPr lang="en-GB" sz="2000" dirty="0" smtClean="0"/>
              <a:t>, with a much </a:t>
            </a:r>
            <a:r>
              <a:rPr lang="en-GB" sz="2000" b="1" dirty="0" smtClean="0"/>
              <a:t>better precision </a:t>
            </a:r>
            <a:r>
              <a:rPr lang="en-GB" sz="2000" dirty="0" smtClean="0"/>
              <a:t>than is possible from the observation of a bunch profile.</a:t>
            </a:r>
          </a:p>
          <a:p>
            <a:pPr lvl="1"/>
            <a:r>
              <a:rPr lang="en-GB" sz="2000" b="1" dirty="0"/>
              <a:t> </a:t>
            </a:r>
            <a:r>
              <a:rPr lang="en-GB" sz="2000" b="1" dirty="0" smtClean="0"/>
              <a:t>     </a:t>
            </a:r>
            <a:r>
              <a:rPr lang="en-US" sz="2000" b="1" dirty="0" smtClean="0"/>
              <a:t>Very important in analytical calculations and macro-particle simulations of beam instabilities</a:t>
            </a:r>
            <a:r>
              <a:rPr lang="en-US" sz="2000" dirty="0" smtClean="0"/>
              <a:t>!</a:t>
            </a:r>
            <a:endParaRPr lang="en-GB" sz="2000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Originally developed at CERN PS </a:t>
            </a:r>
            <a:r>
              <a:rPr lang="en-GB" sz="2000" dirty="0" smtClean="0">
                <a:sym typeface="Wingdings" panose="05000000000000000000" pitchFamily="2" charset="2"/>
              </a:rPr>
              <a:t> investigate the </a:t>
            </a:r>
            <a:r>
              <a:rPr lang="en-GB" sz="2000" dirty="0" smtClean="0"/>
              <a:t>complex RF manipulations (bunch splitting, merging, rotation, etc.)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Based on measurements of bunch profiles (at least half synchrotron frequency period)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b="1" dirty="0" smtClean="0">
                <a:sym typeface="Wingdings" panose="05000000000000000000" pitchFamily="2" charset="2"/>
              </a:rPr>
              <a:t>high quality bunch profile signal is needed</a:t>
            </a:r>
            <a:r>
              <a:rPr lang="en-GB" sz="2000" dirty="0" smtClean="0">
                <a:sym typeface="Wingdings" panose="05000000000000000000" pitchFamily="2" charset="2"/>
              </a:rPr>
              <a:t>   correction for the transfer function of the system is essential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Takes as input </a:t>
            </a:r>
            <a:r>
              <a:rPr lang="en-GB" sz="2000" dirty="0" smtClean="0"/>
              <a:t>several </a:t>
            </a:r>
            <a:r>
              <a:rPr lang="en-GB" sz="2000" dirty="0"/>
              <a:t>machine </a:t>
            </a:r>
            <a:r>
              <a:rPr lang="en-GB" sz="2000" dirty="0" smtClean="0"/>
              <a:t>parameters (magnetic </a:t>
            </a:r>
            <a:r>
              <a:rPr lang="en-GB" sz="2000" dirty="0"/>
              <a:t>bending </a:t>
            </a:r>
            <a:r>
              <a:rPr lang="en-GB" sz="2000" dirty="0" smtClean="0"/>
              <a:t>field, RF voltage, etc.) </a:t>
            </a:r>
            <a:r>
              <a:rPr lang="en-GB" sz="2000" dirty="0" smtClean="0">
                <a:sym typeface="Wingdings" panose="05000000000000000000" pitchFamily="2" charset="2"/>
              </a:rPr>
              <a:t> should be accurately known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b="1" dirty="0" smtClean="0"/>
              <a:t>Well-established </a:t>
            </a:r>
            <a:r>
              <a:rPr lang="en-GB" sz="2000" b="1" dirty="0"/>
              <a:t>operational tool in all machines of the </a:t>
            </a:r>
            <a:r>
              <a:rPr lang="en-GB" sz="2000" b="1" dirty="0" smtClean="0"/>
              <a:t>CERN PS Complex</a:t>
            </a: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Intra-bunch </a:t>
            </a:r>
            <a:r>
              <a:rPr lang="en-US" sz="4000" b="1" dirty="0"/>
              <a:t>motion - Tomography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7289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Intra-bunch motion – Tomography examples</a:t>
            </a:r>
            <a:endParaRPr lang="en-GB" sz="40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914949" y="990609"/>
            <a:ext cx="6134716" cy="3539755"/>
            <a:chOff x="245445" y="1193609"/>
            <a:chExt cx="6134716" cy="3539755"/>
          </a:xfrm>
        </p:grpSpPr>
        <p:sp>
          <p:nvSpPr>
            <p:cNvPr id="12" name="Right Arrow 11"/>
            <p:cNvSpPr/>
            <p:nvPr/>
          </p:nvSpPr>
          <p:spPr>
            <a:xfrm>
              <a:off x="2381184" y="2700345"/>
              <a:ext cx="464968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985" y="1882265"/>
              <a:ext cx="1927757" cy="201120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71606" y="1882265"/>
              <a:ext cx="2779377" cy="2697186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84814" y="1246047"/>
              <a:ext cx="5933106" cy="3487317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45445" y="1622251"/>
              <a:ext cx="252473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ym typeface="Wingdings" panose="05000000000000000000" pitchFamily="2" charset="2"/>
                </a:rPr>
                <a:t>Bunch profile meas. (WCM)</a:t>
              </a:r>
              <a:endParaRPr lang="en-US" sz="1600" b="1" dirty="0">
                <a:sym typeface="Wingdings" panose="05000000000000000000" pitchFamily="2" charset="2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713889" y="1632613"/>
              <a:ext cx="36662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/>
                <a:t>R</a:t>
              </a:r>
              <a:r>
                <a:rPr lang="en-GB" sz="1600" b="1" dirty="0" smtClean="0"/>
                <a:t>econstructed </a:t>
              </a:r>
              <a:r>
                <a:rPr lang="en-GB" sz="1600" b="1" dirty="0"/>
                <a:t>longitudinal </a:t>
              </a:r>
              <a:r>
                <a:rPr lang="en-GB" sz="1600" b="1" dirty="0" smtClean="0"/>
                <a:t>phase-space</a:t>
              </a:r>
              <a:endParaRPr lang="en-GB" sz="16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8985" y="4153207"/>
              <a:ext cx="20903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200" dirty="0"/>
                <a:t>S. Hancock, J</a:t>
              </a:r>
              <a:r>
                <a:rPr lang="fr-FR" sz="1200" dirty="0" smtClean="0"/>
                <a:t>. </a:t>
              </a:r>
              <a:r>
                <a:rPr lang="fr-FR" sz="1200" dirty="0"/>
                <a:t>Sanchez </a:t>
              </a:r>
              <a:r>
                <a:rPr lang="fr-FR" sz="1200" dirty="0" smtClean="0"/>
                <a:t>Alvarez,</a:t>
              </a:r>
            </a:p>
            <a:p>
              <a:r>
                <a:rPr lang="en-GB" sz="1200" dirty="0"/>
                <a:t>PS/RF/Note 2001-010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84274" y="1193609"/>
              <a:ext cx="3067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Bunch rotation in the CERN PS</a:t>
              </a:r>
              <a:endParaRPr lang="en-GB" b="1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429084" y="892429"/>
            <a:ext cx="4131319" cy="3330480"/>
            <a:chOff x="7297402" y="1041223"/>
            <a:chExt cx="4131319" cy="333048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1177" y="1440520"/>
              <a:ext cx="3633371" cy="279848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7297402" y="1123442"/>
              <a:ext cx="4131319" cy="324826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703342" y="1041223"/>
              <a:ext cx="3725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LHC Tomography 2018 - </a:t>
              </a:r>
              <a:r>
                <a:rPr lang="en-GB" b="1" dirty="0" err="1" smtClean="0"/>
                <a:t>Pb</a:t>
              </a:r>
              <a:r>
                <a:rPr lang="en-GB" b="1" dirty="0" smtClean="0"/>
                <a:t> ion bunch</a:t>
              </a:r>
              <a:endParaRPr lang="en-GB" b="1" dirty="0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6181" y="4754051"/>
            <a:ext cx="3800052" cy="208058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555054" y="4275909"/>
            <a:ext cx="4005349" cy="255872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8121991" y="4203366"/>
            <a:ext cx="283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/>
              <a:t>Fermilab</a:t>
            </a:r>
            <a:r>
              <a:rPr lang="en-GB" b="1" dirty="0" smtClean="0"/>
              <a:t> </a:t>
            </a:r>
            <a:r>
              <a:rPr lang="fr-CH" b="1" dirty="0">
                <a:sym typeface="Symbol" panose="05050102010706020507" pitchFamily="18" charset="2"/>
              </a:rPr>
              <a:t>Recycler ring</a:t>
            </a:r>
            <a:r>
              <a:rPr lang="en-GB" b="1" dirty="0" smtClean="0"/>
              <a:t> – </a:t>
            </a:r>
          </a:p>
          <a:p>
            <a:pPr algn="ctr"/>
            <a:r>
              <a:rPr lang="en-GB" b="1" dirty="0" smtClean="0"/>
              <a:t>Slip stacked beam</a:t>
            </a:r>
            <a:endParaRPr lang="en-GB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818187" y="4988867"/>
            <a:ext cx="56696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Tomography very important at certain times in the cycle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b="1" dirty="0" smtClean="0"/>
              <a:t>beam injection, extraction, RF manipulations</a:t>
            </a:r>
            <a:r>
              <a:rPr lang="en-GB" sz="2000" dirty="0" smtClean="0"/>
              <a:t> (bunch splitting, rotation, slip-stacking recapture etc.)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22617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Intra-bunch motion – Tomography examples</a:t>
            </a:r>
            <a:endParaRPr lang="en-GB" sz="40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4" t="1586" b="5030"/>
          <a:stretch/>
        </p:blipFill>
        <p:spPr>
          <a:xfrm>
            <a:off x="558455" y="1406695"/>
            <a:ext cx="3856268" cy="375249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35725" y="1173495"/>
            <a:ext cx="4510983" cy="40031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84813" y="1114544"/>
            <a:ext cx="446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LHC bunch injection with large energy error</a:t>
            </a:r>
            <a:endParaRPr lang="en-GB" b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" t="2172" b="5697"/>
          <a:stretch/>
        </p:blipFill>
        <p:spPr>
          <a:xfrm>
            <a:off x="7242290" y="1470010"/>
            <a:ext cx="4081601" cy="389570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971805" y="1116324"/>
            <a:ext cx="4486438" cy="44136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996348" y="1052896"/>
            <a:ext cx="446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Hollow bunch in LHC after large energy error</a:t>
            </a:r>
            <a:endParaRPr lang="en-GB" b="1" dirty="0"/>
          </a:p>
        </p:txBody>
      </p:sp>
      <p:sp>
        <p:nvSpPr>
          <p:cNvPr id="24" name="Right Arrow 23"/>
          <p:cNvSpPr/>
          <p:nvPr/>
        </p:nvSpPr>
        <p:spPr>
          <a:xfrm>
            <a:off x="5302959" y="2749847"/>
            <a:ext cx="96110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836955" y="1735318"/>
            <a:ext cx="20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 </a:t>
            </a:r>
            <a:r>
              <a:rPr lang="en-GB" dirty="0" err="1" smtClean="0"/>
              <a:t>filamentation</a:t>
            </a:r>
            <a:r>
              <a:rPr lang="en-GB" dirty="0" smtClean="0"/>
              <a:t> and issues with the phase-loop 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881391" y="3234479"/>
            <a:ext cx="19802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Generation of hole in the bunch distribution </a:t>
            </a:r>
            <a:r>
              <a:rPr lang="en-GB" dirty="0" smtClean="0">
                <a:sym typeface="Wingdings" panose="05000000000000000000" pitchFamily="2" charset="2"/>
              </a:rPr>
              <a:t> preserved until the beginning of the ramp (~30 min later)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35725" y="5618382"/>
            <a:ext cx="11267785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A general, common operational tool for bunch tomography is going to be implemented in all CERN machines after the start-up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625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/>
              <a:t>Bunch evolution along the cycle</a:t>
            </a:r>
            <a:endParaRPr lang="en-GB" sz="4000" b="1" dirty="0"/>
          </a:p>
        </p:txBody>
      </p:sp>
      <p:sp>
        <p:nvSpPr>
          <p:cNvPr id="16" name="Rectangle 15"/>
          <p:cNvSpPr/>
          <p:nvPr/>
        </p:nvSpPr>
        <p:spPr>
          <a:xfrm>
            <a:off x="284813" y="1017161"/>
            <a:ext cx="113224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Cycle times can vary from a few seconds to many hours (LHC case)  acquisition </a:t>
            </a:r>
            <a:r>
              <a:rPr lang="en-GB" sz="2000" dirty="0">
                <a:sym typeface="Wingdings" panose="05000000000000000000" pitchFamily="2" charset="2"/>
              </a:rPr>
              <a:t>should be less frequent </a:t>
            </a:r>
          </a:p>
          <a:p>
            <a:endParaRPr lang="en-GB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Visualization is based on the evolution of beam parameters (bunch lengths, positions)  </a:t>
            </a:r>
            <a:r>
              <a:rPr lang="en-GB" sz="2000" b="1" dirty="0" smtClean="0">
                <a:sym typeface="Wingdings" panose="05000000000000000000" pitchFamily="2" charset="2"/>
              </a:rPr>
              <a:t>fast fitting algorithms needed in operation</a:t>
            </a:r>
            <a:r>
              <a:rPr lang="en-GB" sz="2000" dirty="0" smtClean="0">
                <a:sym typeface="Wingdings" panose="05000000000000000000" pitchFamily="2" charset="2"/>
              </a:rPr>
              <a:t>  </a:t>
            </a:r>
            <a:r>
              <a:rPr lang="en-GB" sz="2000" b="1" dirty="0" smtClean="0">
                <a:sym typeface="Wingdings" panose="05000000000000000000" pitchFamily="2" charset="2"/>
              </a:rPr>
              <a:t>Full Width Half-Maximum </a:t>
            </a:r>
            <a:r>
              <a:rPr lang="en-GB" sz="2000" dirty="0" smtClean="0">
                <a:sym typeface="Wingdings" panose="05000000000000000000" pitchFamily="2" charset="2"/>
              </a:rPr>
              <a:t>(FWHM) is mainly used at CERN</a:t>
            </a:r>
            <a:r>
              <a:rPr lang="en-GB" sz="2000" b="1" dirty="0" smtClean="0"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(also beam stability is defined by the bunch core)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No possible to measure instability growth rates but can be used to </a:t>
            </a:r>
            <a:r>
              <a:rPr lang="en-GB" sz="2000" b="1" dirty="0" smtClean="0">
                <a:sym typeface="Wingdings" panose="05000000000000000000" pitchFamily="2" charset="2"/>
              </a:rPr>
              <a:t>check global beam stability </a:t>
            </a:r>
            <a:r>
              <a:rPr lang="en-GB" sz="2000" dirty="0" smtClean="0">
                <a:sym typeface="Wingdings" panose="05000000000000000000" pitchFamily="2" charset="2"/>
              </a:rPr>
              <a:t>and </a:t>
            </a:r>
            <a:r>
              <a:rPr lang="en-GB" sz="2000" b="1" dirty="0" smtClean="0">
                <a:sym typeface="Wingdings" panose="05000000000000000000" pitchFamily="2" charset="2"/>
              </a:rPr>
              <a:t>instability thresholds</a:t>
            </a:r>
            <a:endParaRPr lang="en-GB" sz="2000" b="1" dirty="0"/>
          </a:p>
          <a:p>
            <a:endParaRPr lang="en-GB" sz="2000" dirty="0" smtClean="0">
              <a:sym typeface="Wingdings" panose="05000000000000000000" pitchFamily="2" charset="2"/>
            </a:endParaRPr>
          </a:p>
          <a:p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endParaRPr lang="en-GB" sz="2000" dirty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" t="5338" r="7150"/>
          <a:stretch/>
        </p:blipFill>
        <p:spPr>
          <a:xfrm>
            <a:off x="6216012" y="3580608"/>
            <a:ext cx="4502869" cy="317307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46664" y="3908481"/>
            <a:ext cx="48097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Bunch length evolution at CERN SPS in double harmonic operation (Bunch Shortening Mode) for different intensities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0000FF"/>
                </a:solidFill>
              </a:rPr>
              <a:t>Stable bunch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386600"/>
                </a:solidFill>
              </a:rPr>
              <a:t>Slow instability </a:t>
            </a:r>
            <a:r>
              <a:rPr lang="en-GB" dirty="0" smtClean="0">
                <a:sym typeface="Wingdings" panose="05000000000000000000" pitchFamily="2" charset="2"/>
              </a:rPr>
              <a:t> slow emittance blow-up during the ramp, bunches unstable at flat top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Fast instability </a:t>
            </a:r>
            <a:r>
              <a:rPr lang="en-GB" dirty="0" smtClean="0">
                <a:sym typeface="Wingdings" panose="05000000000000000000" pitchFamily="2" charset="2"/>
              </a:rPr>
              <a:t> fast emittance blow-up (microwave) and bunches stable at flat top</a:t>
            </a:r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905022" y="5728151"/>
            <a:ext cx="649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Stable</a:t>
            </a:r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856739" y="5645687"/>
            <a:ext cx="11185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7F00"/>
                </a:solidFill>
              </a:rPr>
              <a:t>Slow </a:t>
            </a:r>
            <a:r>
              <a:rPr lang="en-GB" sz="1400" b="1" dirty="0" smtClean="0">
                <a:solidFill>
                  <a:srgbClr val="007F00"/>
                </a:solidFill>
              </a:rPr>
              <a:t>growth</a:t>
            </a:r>
            <a:endParaRPr lang="en-GB" sz="1400" dirty="0">
              <a:solidFill>
                <a:srgbClr val="007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652682" y="4770746"/>
            <a:ext cx="11792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Fast </a:t>
            </a:r>
            <a:r>
              <a:rPr lang="en-GB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blow-up </a:t>
            </a:r>
            <a:endParaRPr lang="en-GB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9216205" y="5027165"/>
            <a:ext cx="199790" cy="36210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9415994" y="5426265"/>
            <a:ext cx="415985" cy="326757"/>
          </a:xfrm>
          <a:prstGeom prst="straightConnector1">
            <a:avLst/>
          </a:prstGeom>
          <a:ln w="25400">
            <a:solidFill>
              <a:srgbClr val="007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0154015" y="5500807"/>
            <a:ext cx="237219" cy="326758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0843211" y="4634491"/>
            <a:ext cx="9825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7F00"/>
                </a:solidFill>
              </a:rPr>
              <a:t>Unstable at flat-top</a:t>
            </a:r>
            <a:endParaRPr lang="en-GB" sz="1400" dirty="0">
              <a:solidFill>
                <a:srgbClr val="007F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0613289" y="4980898"/>
            <a:ext cx="295272" cy="138789"/>
          </a:xfrm>
          <a:prstGeom prst="straightConnector1">
            <a:avLst/>
          </a:prstGeom>
          <a:ln w="25400">
            <a:solidFill>
              <a:srgbClr val="007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10319598" y="5084873"/>
            <a:ext cx="327647" cy="195248"/>
          </a:xfrm>
          <a:prstGeom prst="ellipse">
            <a:avLst/>
          </a:prstGeom>
          <a:noFill/>
          <a:ln w="19050">
            <a:solidFill>
              <a:srgbClr val="007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363468" y="3326429"/>
            <a:ext cx="446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SPS bunch length evolution along the cycle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3429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/>
              <a:t>Multi-bunch case</a:t>
            </a:r>
            <a:endParaRPr lang="en-GB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284813" y="897093"/>
            <a:ext cx="11322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Similar plots can be used to visualize the longitudinal beam quality in the case of multi-bunched beams</a:t>
            </a:r>
          </a:p>
          <a:p>
            <a:pPr lvl="1"/>
            <a:r>
              <a:rPr lang="en-GB" sz="2000" b="1" dirty="0" smtClean="0">
                <a:sym typeface="Wingdings" panose="05000000000000000000" pitchFamily="2" charset="2"/>
              </a:rPr>
              <a:t>Only mean bunch length with an error bar indicating the spread inside the bunch.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Fast analysis of the acquired bunch profiles </a:t>
            </a:r>
          </a:p>
          <a:p>
            <a:pPr lvl="1"/>
            <a:r>
              <a:rPr lang="en-GB" sz="2000" b="1" dirty="0" smtClean="0">
                <a:sym typeface="Wingdings" panose="05000000000000000000" pitchFamily="2" charset="2"/>
              </a:rPr>
              <a:t>Even less frequent acquisitions and sometimes need to reduce the time resolution!</a:t>
            </a:r>
            <a:endParaRPr lang="en-GB" sz="2000" b="1" dirty="0"/>
          </a:p>
          <a:p>
            <a:endParaRPr lang="en-GB" sz="2000" dirty="0" smtClean="0">
              <a:sym typeface="Wingdings" panose="05000000000000000000" pitchFamily="2" charset="2"/>
            </a:endParaRPr>
          </a:p>
          <a:p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2498" y="2339478"/>
            <a:ext cx="4351516" cy="44136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6006" r="7794"/>
          <a:stretch/>
        </p:blipFill>
        <p:spPr>
          <a:xfrm>
            <a:off x="937996" y="2652682"/>
            <a:ext cx="3034072" cy="212175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8231" y="2629748"/>
            <a:ext cx="216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 batch (72 bunches)</a:t>
            </a:r>
            <a:endParaRPr lang="en-GB" b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7" r="5978"/>
          <a:stretch/>
        </p:blipFill>
        <p:spPr>
          <a:xfrm>
            <a:off x="680142" y="4546288"/>
            <a:ext cx="3331654" cy="217237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158231" y="4546288"/>
            <a:ext cx="109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4</a:t>
            </a:r>
            <a:r>
              <a:rPr lang="en-GB" b="1" dirty="0" smtClean="0"/>
              <a:t> batches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972068" y="4393751"/>
            <a:ext cx="10219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Onset of </a:t>
            </a:r>
          </a:p>
          <a:p>
            <a:r>
              <a:rPr lang="en-GB" sz="1600" b="1" dirty="0" smtClean="0"/>
              <a:t>instability</a:t>
            </a:r>
            <a:endParaRPr lang="en-GB" sz="1600" b="1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3500846" y="3918857"/>
            <a:ext cx="548543" cy="56007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3375151" y="5024712"/>
            <a:ext cx="773797" cy="64856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41544" y="2260416"/>
            <a:ext cx="4312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SPS bunch length evolution along the cycle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944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Multi-bunch case</a:t>
            </a:r>
            <a:endParaRPr lang="en-GB" sz="4000" dirty="0"/>
          </a:p>
        </p:txBody>
      </p:sp>
      <p:sp>
        <p:nvSpPr>
          <p:cNvPr id="10" name="Rectangle 9"/>
          <p:cNvSpPr/>
          <p:nvPr/>
        </p:nvSpPr>
        <p:spPr>
          <a:xfrm>
            <a:off x="284813" y="897093"/>
            <a:ext cx="11322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Similar plots can be used to visualize the longitudinal beam quality in the case of multi-bunched beams</a:t>
            </a:r>
          </a:p>
          <a:p>
            <a:pPr lvl="1"/>
            <a:r>
              <a:rPr lang="en-GB" sz="2000" b="1" dirty="0" smtClean="0">
                <a:sym typeface="Wingdings" panose="05000000000000000000" pitchFamily="2" charset="2"/>
              </a:rPr>
              <a:t>Only mean bunch length with an error bar indicating the spread inside the bunch.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Fast analysis of the acquired bunch profiles </a:t>
            </a:r>
          </a:p>
          <a:p>
            <a:pPr lvl="1"/>
            <a:r>
              <a:rPr lang="en-GB" sz="2000" b="1" dirty="0" smtClean="0">
                <a:sym typeface="Wingdings" panose="05000000000000000000" pitchFamily="2" charset="2"/>
              </a:rPr>
              <a:t>Even less frequent acquisitions and sometimes need to reduce the time resolution!</a:t>
            </a:r>
            <a:endParaRPr lang="en-GB" sz="2000" b="1" dirty="0"/>
          </a:p>
          <a:p>
            <a:endParaRPr lang="en-GB" sz="2000" dirty="0" smtClean="0">
              <a:sym typeface="Wingdings" panose="05000000000000000000" pitchFamily="2" charset="2"/>
            </a:endParaRPr>
          </a:p>
          <a:p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2498" y="2339478"/>
            <a:ext cx="4351516" cy="44136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379098" y="2274998"/>
            <a:ext cx="63454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We can always </a:t>
            </a:r>
            <a:r>
              <a:rPr lang="en-GB" b="1" dirty="0" smtClean="0"/>
              <a:t>zoom into special instances </a:t>
            </a:r>
            <a:r>
              <a:rPr lang="en-GB" dirty="0" smtClean="0"/>
              <a:t>during the cycle to look into more details the intra-bunch motion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 smtClean="0"/>
              <a:t>Frequent acquisitions (resolve f</a:t>
            </a:r>
            <a:r>
              <a:rPr lang="en-GB" baseline="-25000" dirty="0" smtClean="0"/>
              <a:t>s </a:t>
            </a:r>
            <a:r>
              <a:rPr lang="en-GB" dirty="0" smtClean="0"/>
              <a:t>period) of high resolution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Similar plots as before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" t="6006" r="7794"/>
          <a:stretch/>
        </p:blipFill>
        <p:spPr>
          <a:xfrm>
            <a:off x="937996" y="2652682"/>
            <a:ext cx="3034072" cy="212175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58231" y="2629748"/>
            <a:ext cx="216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 batch (72 bunches)</a:t>
            </a:r>
            <a:endParaRPr lang="en-GB" b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7" r="5978"/>
          <a:stretch/>
        </p:blipFill>
        <p:spPr>
          <a:xfrm>
            <a:off x="680142" y="4546288"/>
            <a:ext cx="3331654" cy="217237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158231" y="4546288"/>
            <a:ext cx="109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4</a:t>
            </a:r>
            <a:r>
              <a:rPr lang="en-GB" b="1" dirty="0" smtClean="0"/>
              <a:t> batches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972068" y="4393751"/>
            <a:ext cx="10219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Onset of </a:t>
            </a:r>
          </a:p>
          <a:p>
            <a:r>
              <a:rPr lang="en-GB" sz="1600" b="1" dirty="0" smtClean="0"/>
              <a:t>instability</a:t>
            </a:r>
            <a:endParaRPr lang="en-GB" sz="1600" b="1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3500846" y="3918857"/>
            <a:ext cx="548543" cy="56007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3375151" y="5024712"/>
            <a:ext cx="773797" cy="64856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41544" y="2260416"/>
            <a:ext cx="4312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SPS bunch length evolution along the cycle</a:t>
            </a:r>
            <a:endParaRPr lang="en-GB" b="1" dirty="0"/>
          </a:p>
        </p:txBody>
      </p:sp>
      <p:sp>
        <p:nvSpPr>
          <p:cNvPr id="32" name="Oval 31"/>
          <p:cNvSpPr/>
          <p:nvPr/>
        </p:nvSpPr>
        <p:spPr>
          <a:xfrm>
            <a:off x="3846449" y="3587931"/>
            <a:ext cx="125619" cy="53122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8" r="7783"/>
          <a:stretch/>
        </p:blipFill>
        <p:spPr>
          <a:xfrm>
            <a:off x="5492354" y="4066906"/>
            <a:ext cx="3059457" cy="233659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1" r="7065"/>
          <a:stretch/>
        </p:blipFill>
        <p:spPr>
          <a:xfrm>
            <a:off x="8795217" y="4040779"/>
            <a:ext cx="3083270" cy="2367077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5492354" y="3534075"/>
            <a:ext cx="6386133" cy="305831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5653321" y="3510512"/>
            <a:ext cx="618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Dipole and quadrupole oscillations at the SPS before extraction to the LHC</a:t>
            </a:r>
            <a:endParaRPr lang="en-GB" b="1" dirty="0"/>
          </a:p>
        </p:txBody>
      </p:sp>
      <p:cxnSp>
        <p:nvCxnSpPr>
          <p:cNvPr id="41" name="Straight Connector 40"/>
          <p:cNvCxnSpPr>
            <a:stCxn id="32" idx="4"/>
          </p:cNvCxnSpPr>
          <p:nvPr/>
        </p:nvCxnSpPr>
        <p:spPr>
          <a:xfrm>
            <a:off x="3909259" y="4119154"/>
            <a:ext cx="1583095" cy="24495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2" idx="0"/>
          </p:cNvCxnSpPr>
          <p:nvPr/>
        </p:nvCxnSpPr>
        <p:spPr>
          <a:xfrm flipV="1">
            <a:off x="3909259" y="3529254"/>
            <a:ext cx="1583095" cy="5867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983059" y="4577986"/>
            <a:ext cx="3938766" cy="64633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Bunches unstable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</a:p>
          <a:p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Should be prevented from entering LHC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99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/>
              <a:t>The Beam Quality monitor</a:t>
            </a:r>
            <a:endParaRPr lang="en-GB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100085" y="1042404"/>
            <a:ext cx="532166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dirty="0" smtClean="0">
                <a:sym typeface="Wingdings" panose="05000000000000000000" pitchFamily="2" charset="2"/>
              </a:rPr>
              <a:t>The importance of monitoring the longitudinal beam quality led to the implementation of the </a:t>
            </a:r>
            <a:r>
              <a:rPr lang="en-GB" sz="1600" b="1" dirty="0" smtClean="0">
                <a:sym typeface="Wingdings" panose="05000000000000000000" pitchFamily="2" charset="2"/>
              </a:rPr>
              <a:t>Beam Quality Monitor (BQM) in the SPS and LHC operation </a:t>
            </a:r>
            <a:r>
              <a:rPr lang="en-GB" sz="1600" dirty="0" smtClean="0">
                <a:sym typeface="Wingdings" panose="05000000000000000000" pitchFamily="2" charset="2"/>
              </a:rPr>
              <a:t>(</a:t>
            </a:r>
            <a:r>
              <a:rPr lang="en-GB" sz="1600" i="1" dirty="0" smtClean="0">
                <a:sym typeface="Wingdings" panose="05000000000000000000" pitchFamily="2" charset="2"/>
              </a:rPr>
              <a:t>G. Papotti, IPAC2011</a:t>
            </a:r>
            <a:r>
              <a:rPr lang="en-GB" sz="1600" dirty="0" smtClean="0">
                <a:sym typeface="Wingdings" panose="05000000000000000000" pitchFamily="2" charset="2"/>
              </a:rPr>
              <a:t>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000" b="1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1000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dirty="0">
                <a:sym typeface="Wingdings" panose="05000000000000000000" pitchFamily="2" charset="2"/>
              </a:rPr>
              <a:t>The </a:t>
            </a:r>
            <a:r>
              <a:rPr lang="en-GB" sz="1600" dirty="0" smtClean="0">
                <a:sym typeface="Wingdings" panose="05000000000000000000" pitchFamily="2" charset="2"/>
              </a:rPr>
              <a:t>BQM </a:t>
            </a:r>
            <a:r>
              <a:rPr lang="en-GB" sz="1600" b="1" dirty="0" smtClean="0">
                <a:sym typeface="Wingdings" panose="05000000000000000000" pitchFamily="2" charset="2"/>
              </a:rPr>
              <a:t>monitors </a:t>
            </a:r>
            <a:r>
              <a:rPr lang="en-GB" sz="1600" b="1" dirty="0">
                <a:sym typeface="Wingdings" panose="05000000000000000000" pitchFamily="2" charset="2"/>
              </a:rPr>
              <a:t>longitudinal beam parameters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(beam pattern, bunch lengths, bunch positions, intensities) on </a:t>
            </a:r>
            <a:r>
              <a:rPr lang="en-GB" sz="1600" dirty="0">
                <a:sym typeface="Wingdings" panose="05000000000000000000" pitchFamily="2" charset="2"/>
              </a:rPr>
              <a:t>a </a:t>
            </a:r>
            <a:r>
              <a:rPr lang="en-GB" sz="1600" b="1" dirty="0">
                <a:sym typeface="Wingdings" panose="05000000000000000000" pitchFamily="2" charset="2"/>
              </a:rPr>
              <a:t>cycle-by-cycle </a:t>
            </a:r>
            <a:r>
              <a:rPr lang="en-GB" sz="1600" b="1" dirty="0" smtClean="0">
                <a:sym typeface="Wingdings" panose="05000000000000000000" pitchFamily="2" charset="2"/>
              </a:rPr>
              <a:t>basis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(bunch profiles measurements by WCM)  </a:t>
            </a:r>
            <a:r>
              <a:rPr lang="en-US" sz="1600" b="1" dirty="0" smtClean="0">
                <a:sym typeface="Wingdings" panose="05000000000000000000" pitchFamily="2" charset="2"/>
              </a:rPr>
              <a:t>Fast algorithms for online analysis</a:t>
            </a:r>
            <a:r>
              <a:rPr lang="en-US" sz="1600" dirty="0" smtClean="0">
                <a:sym typeface="Wingdings" panose="05000000000000000000" pitchFamily="2" charset="2"/>
              </a:rPr>
              <a:t> (FWHM)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000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1000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b="1" dirty="0" smtClean="0">
                <a:sym typeface="Wingdings" panose="05000000000000000000" pitchFamily="2" charset="2"/>
              </a:rPr>
              <a:t>In the SPS: e</a:t>
            </a:r>
            <a:r>
              <a:rPr lang="en-GB" sz="1600" b="1" dirty="0" smtClean="0"/>
              <a:t>nsures </a:t>
            </a:r>
            <a:r>
              <a:rPr lang="en-GB" sz="1600" b="1" dirty="0"/>
              <a:t>the beam quality </a:t>
            </a:r>
            <a:r>
              <a:rPr lang="en-GB" sz="1600" b="1" dirty="0" smtClean="0"/>
              <a:t>at extraction </a:t>
            </a:r>
            <a:r>
              <a:rPr lang="en-GB" sz="1600" dirty="0" smtClean="0"/>
              <a:t>to </a:t>
            </a:r>
            <a:r>
              <a:rPr lang="en-GB" sz="1600" dirty="0"/>
              <a:t>meet the LHC needs </a:t>
            </a:r>
            <a:r>
              <a:rPr lang="en-GB" sz="1600" dirty="0" smtClean="0">
                <a:sym typeface="Wingdings" panose="05000000000000000000" pitchFamily="2" charset="2"/>
              </a:rPr>
              <a:t> beam stability (dipole, quadrupole oscillations), requested beam pattern, bunch uniformity, no satellite bunches, no bunches in the abort gap region. </a:t>
            </a:r>
          </a:p>
          <a:p>
            <a:pPr lvl="1"/>
            <a:endParaRPr lang="en-US" sz="1000" dirty="0" smtClean="0">
              <a:sym typeface="Wingdings" panose="05000000000000000000" pitchFamily="2" charset="2"/>
            </a:endParaRPr>
          </a:p>
          <a:p>
            <a:pPr lvl="1"/>
            <a:endParaRPr lang="en-GB" sz="1000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600" b="1" dirty="0" smtClean="0"/>
              <a:t>Triggers </a:t>
            </a:r>
            <a:r>
              <a:rPr lang="en-GB" sz="1600" b="1" dirty="0"/>
              <a:t>the SPS emergency beam dump</a:t>
            </a:r>
            <a:r>
              <a:rPr lang="en-GB" sz="1600" dirty="0"/>
              <a:t> in case any of the checks is not passed</a:t>
            </a:r>
            <a:r>
              <a:rPr lang="en-GB" sz="1600" dirty="0" smtClean="0"/>
              <a:t>.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242" y="1443689"/>
            <a:ext cx="5408770" cy="517759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20948" y="5945014"/>
            <a:ext cx="4481804" cy="400110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2000" b="1" dirty="0"/>
              <a:t>Crucial for machine safety and efficiency</a:t>
            </a:r>
          </a:p>
        </p:txBody>
      </p:sp>
      <p:sp>
        <p:nvSpPr>
          <p:cNvPr id="8" name="Rectangle 7"/>
          <p:cNvSpPr/>
          <p:nvPr/>
        </p:nvSpPr>
        <p:spPr>
          <a:xfrm>
            <a:off x="5492354" y="990609"/>
            <a:ext cx="6610603" cy="577563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552134" y="929390"/>
            <a:ext cx="618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Screenshot of the SPS BQM GUI</a:t>
            </a:r>
            <a:endParaRPr lang="en-GB" b="1" dirty="0"/>
          </a:p>
        </p:txBody>
      </p:sp>
      <p:sp>
        <p:nvSpPr>
          <p:cNvPr id="12" name="Rectangle 11"/>
          <p:cNvSpPr/>
          <p:nvPr/>
        </p:nvSpPr>
        <p:spPr>
          <a:xfrm>
            <a:off x="6611242" y="2048311"/>
            <a:ext cx="1703418" cy="12331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578757" y="2125837"/>
            <a:ext cx="817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Beam </a:t>
            </a:r>
          </a:p>
          <a:p>
            <a:r>
              <a:rPr lang="en-GB" sz="1600" b="1" dirty="0" smtClean="0"/>
              <a:t>pattern</a:t>
            </a:r>
            <a:endParaRPr lang="en-GB" sz="1600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190020" y="2418224"/>
            <a:ext cx="412280" cy="1541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626562" y="3426390"/>
            <a:ext cx="1656199" cy="28007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514960" y="4222783"/>
            <a:ext cx="10235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Settings: can be modified by the operators</a:t>
            </a:r>
            <a:endParaRPr lang="en-GB" sz="16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190020" y="4515171"/>
            <a:ext cx="412280" cy="1541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335926" y="1881028"/>
            <a:ext cx="3684086" cy="43461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9433548" y="3878428"/>
            <a:ext cx="206920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Each line shows analysis for a cycle. Any failure (red box) prevents extraction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3306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/>
              <a:t>The </a:t>
            </a:r>
            <a:r>
              <a:rPr lang="en-GB" sz="4000" b="1" dirty="0" smtClean="0"/>
              <a:t>LHC BQM</a:t>
            </a:r>
            <a:endParaRPr lang="en-GB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545" y="1499191"/>
            <a:ext cx="5417645" cy="51048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92354" y="990609"/>
            <a:ext cx="6610603" cy="577563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552134" y="929390"/>
            <a:ext cx="618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Screenshot of the LHC BQM GUI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39058" y="2367137"/>
            <a:ext cx="1139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Number </a:t>
            </a:r>
            <a:endParaRPr lang="en-GB" sz="1600" b="1" dirty="0" smtClean="0"/>
          </a:p>
          <a:p>
            <a:r>
              <a:rPr lang="en-GB" sz="1600" b="1" dirty="0" smtClean="0"/>
              <a:t>of bunches</a:t>
            </a:r>
            <a:endParaRPr lang="en-GB" sz="16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202423" y="2624382"/>
            <a:ext cx="412280" cy="1541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14960" y="4222783"/>
            <a:ext cx="1023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Average bunch lengths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190020" y="4515171"/>
            <a:ext cx="412280" cy="1541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347902" y="1895004"/>
            <a:ext cx="1140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7D7DFF"/>
                </a:solidFill>
              </a:rPr>
              <a:t>Beam 1</a:t>
            </a:r>
            <a:endParaRPr lang="en-GB" b="1" dirty="0">
              <a:solidFill>
                <a:srgbClr val="7D7D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15376" y="1950621"/>
            <a:ext cx="1140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7D7D"/>
                </a:solidFill>
              </a:rPr>
              <a:t>Beam </a:t>
            </a:r>
            <a:r>
              <a:rPr lang="en-GB" sz="2400" b="1" dirty="0" smtClean="0">
                <a:solidFill>
                  <a:srgbClr val="FF7D7D"/>
                </a:solidFill>
              </a:rPr>
              <a:t>2</a:t>
            </a:r>
            <a:endParaRPr lang="en-GB" sz="2400" b="1" dirty="0">
              <a:solidFill>
                <a:srgbClr val="FF7D7D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909752" y="4908550"/>
            <a:ext cx="2837498" cy="9748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601687" y="4939414"/>
            <a:ext cx="1581010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200" b="1" dirty="0"/>
              <a:t>Flat-bottom, injection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9747250" y="4903668"/>
            <a:ext cx="1828429" cy="4882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0152478" y="4935418"/>
            <a:ext cx="139615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200" b="1" dirty="0" smtClean="0"/>
              <a:t>Ramp, controlled </a:t>
            </a:r>
          </a:p>
          <a:p>
            <a:r>
              <a:rPr lang="en-GB" sz="1200" b="1" dirty="0" smtClean="0"/>
              <a:t>emittance blow-up</a:t>
            </a:r>
            <a:endParaRPr lang="en-GB" sz="1200" b="1" dirty="0"/>
          </a:p>
        </p:txBody>
      </p:sp>
      <p:sp>
        <p:nvSpPr>
          <p:cNvPr id="24" name="Rectangle 23"/>
          <p:cNvSpPr/>
          <p:nvPr/>
        </p:nvSpPr>
        <p:spPr>
          <a:xfrm>
            <a:off x="100085" y="1042404"/>
            <a:ext cx="53216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Similarly, the LHC BQM provides information of the longitudinal beam parameters along the cycle: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>
                <a:sym typeface="Wingdings" panose="05000000000000000000" pitchFamily="2" charset="2"/>
              </a:rPr>
              <a:t>Average, maximum and minimum bunch lengths (FWHM)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>
                <a:sym typeface="Wingdings" panose="05000000000000000000" pitchFamily="2" charset="2"/>
              </a:rPr>
              <a:t>Filling pattern of the circulating beam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	 prevents injections where beam is present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 verifies it with respect to the one in  	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configuration database</a:t>
            </a:r>
          </a:p>
          <a:p>
            <a:pPr lvl="1"/>
            <a:endParaRPr lang="en-US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Less frequent measurement (every 1s)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no dipole or quadrupole oscillations</a:t>
            </a:r>
            <a:r>
              <a:rPr lang="en-US" dirty="0" smtClean="0">
                <a:sym typeface="Wingdings" panose="05000000000000000000" pitchFamily="2" charset="2"/>
              </a:rPr>
              <a:t> measured (no stability check)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/>
              <a:t>But the </a:t>
            </a:r>
            <a:r>
              <a:rPr lang="en-GB" b="1" dirty="0"/>
              <a:t>average bunch length</a:t>
            </a:r>
            <a:r>
              <a:rPr lang="en-GB" dirty="0"/>
              <a:t> measurement is used for </a:t>
            </a:r>
            <a:r>
              <a:rPr lang="en-GB" b="1" dirty="0"/>
              <a:t>feedback in the controlled longitudinal emittance </a:t>
            </a:r>
            <a:r>
              <a:rPr lang="en-GB" b="1" dirty="0" smtClean="0"/>
              <a:t>blow-up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/>
              <a:t>vital to avoid longitudinal instabilities due to loss of Landau </a:t>
            </a:r>
            <a:r>
              <a:rPr lang="en-GB" dirty="0" smtClean="0"/>
              <a:t>damping  (see </a:t>
            </a:r>
            <a:r>
              <a:rPr lang="en-GB" i="1" dirty="0" smtClean="0"/>
              <a:t>talk of H. Timko</a:t>
            </a:r>
            <a:r>
              <a:rPr lang="en-GB" dirty="0" smtClean="0"/>
              <a:t>)</a:t>
            </a: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9375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/>
              <a:t>The </a:t>
            </a:r>
            <a:r>
              <a:rPr lang="en-GB" sz="4000" b="1" dirty="0" smtClean="0"/>
              <a:t>LHC BQM</a:t>
            </a:r>
            <a:endParaRPr lang="en-GB" sz="4000" b="1" dirty="0"/>
          </a:p>
        </p:txBody>
      </p:sp>
      <p:sp>
        <p:nvSpPr>
          <p:cNvPr id="24" name="Rectangle 23"/>
          <p:cNvSpPr/>
          <p:nvPr/>
        </p:nvSpPr>
        <p:spPr>
          <a:xfrm>
            <a:off x="100084" y="1042404"/>
            <a:ext cx="84803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ym typeface="Wingdings" panose="05000000000000000000" pitchFamily="2" charset="2"/>
              </a:rPr>
              <a:t>All raw and analyzed </a:t>
            </a:r>
            <a:r>
              <a:rPr lang="en-US" sz="2000" dirty="0" smtClean="0">
                <a:sym typeface="Wingdings" panose="05000000000000000000" pitchFamily="2" charset="2"/>
              </a:rPr>
              <a:t>data (for all bunches) are </a:t>
            </a:r>
            <a:r>
              <a:rPr lang="en-US" sz="2000" dirty="0">
                <a:sym typeface="Wingdings" panose="05000000000000000000" pitchFamily="2" charset="2"/>
              </a:rPr>
              <a:t>logged for offline </a:t>
            </a:r>
            <a:r>
              <a:rPr lang="en-US" sz="2000" dirty="0" smtClean="0">
                <a:sym typeface="Wingdings" panose="05000000000000000000" pitchFamily="2" charset="2"/>
              </a:rPr>
              <a:t>analysis</a:t>
            </a:r>
            <a:endParaRPr lang="en-GB" sz="2000" dirty="0"/>
          </a:p>
        </p:txBody>
      </p:sp>
      <p:pic>
        <p:nvPicPr>
          <p:cNvPr id="19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69" y="2262280"/>
            <a:ext cx="4701480" cy="450362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Content Placeholder 5"/>
          <p:cNvPicPr>
            <a:picLocks noGrp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1" t="6166" r="6912"/>
          <a:stretch/>
        </p:blipFill>
        <p:spPr>
          <a:xfrm>
            <a:off x="6432632" y="1917630"/>
            <a:ext cx="5348612" cy="401296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Right Arrow 22"/>
          <p:cNvSpPr/>
          <p:nvPr/>
        </p:nvSpPr>
        <p:spPr>
          <a:xfrm>
            <a:off x="5303339" y="4673773"/>
            <a:ext cx="96110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0" y="1703486"/>
            <a:ext cx="5975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Screenshot of the LHC BQM GUI – No phase loop and controlled emittance blow-up for Beam 2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03339" y="3442061"/>
            <a:ext cx="11589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retrieved from the database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462288" y="5995606"/>
            <a:ext cx="4988660" cy="40011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ym typeface="Wingdings" panose="05000000000000000000" pitchFamily="2" charset="2"/>
              </a:rPr>
              <a:t>No beam dump is triggered by the LHC BQM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74119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Why to monitor longitudinal beam quality?</a:t>
            </a:r>
            <a:endParaRPr lang="en-GB" sz="4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11313" y="990609"/>
            <a:ext cx="1159878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1638" indent="-401638">
              <a:buFont typeface="Wingdings" panose="05000000000000000000" pitchFamily="2" charset="2"/>
              <a:buChar char="q"/>
            </a:pPr>
            <a:r>
              <a:rPr lang="en-GB" sz="2000" dirty="0" smtClean="0"/>
              <a:t>Reliable monitoring of the longitudinal beam quality is very important in machine operation. </a:t>
            </a:r>
            <a:br>
              <a:rPr lang="en-GB" sz="2000" dirty="0" smtClean="0"/>
            </a:br>
            <a:r>
              <a:rPr lang="en-GB" sz="2000" b="1" dirty="0" smtClean="0"/>
              <a:t>Ensures machine </a:t>
            </a:r>
            <a:r>
              <a:rPr lang="en-US" sz="2000" b="1" dirty="0" smtClean="0"/>
              <a:t>safety and efficiency</a:t>
            </a:r>
          </a:p>
          <a:p>
            <a:pPr marL="401638" lvl="1" indent="-401638">
              <a:buFont typeface="Wingdings" panose="05000000000000000000" pitchFamily="2" charset="2"/>
              <a:buChar char="q"/>
            </a:pPr>
            <a:endParaRPr lang="en-US" sz="2000" b="1" dirty="0" smtClean="0"/>
          </a:p>
          <a:p>
            <a:pPr marL="401638" indent="-401638">
              <a:buFont typeface="Wingdings" panose="05000000000000000000" pitchFamily="2" charset="2"/>
              <a:buChar char="q"/>
            </a:pPr>
            <a:r>
              <a:rPr lang="en-US" sz="2000" dirty="0" smtClean="0"/>
              <a:t>Quick observation of beam degradation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b="1" dirty="0" smtClean="0"/>
              <a:t>efficient reaction in case of problems </a:t>
            </a:r>
            <a:r>
              <a:rPr lang="en-US" sz="2000" dirty="0" smtClean="0"/>
              <a:t>(controlled beam dump,</a:t>
            </a:r>
            <a:r>
              <a:rPr lang="en-US" sz="2000" b="1" dirty="0" smtClean="0"/>
              <a:t> </a:t>
            </a:r>
            <a:r>
              <a:rPr lang="en-US" sz="2000" dirty="0" smtClean="0"/>
              <a:t>preventing beam extraction, etc.)</a:t>
            </a:r>
          </a:p>
          <a:p>
            <a:pPr marL="401638" indent="-401638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401638" indent="-401638">
              <a:buFont typeface="Wingdings" panose="05000000000000000000" pitchFamily="2" charset="2"/>
              <a:buChar char="q"/>
            </a:pPr>
            <a:r>
              <a:rPr lang="en-US" sz="2000" dirty="0"/>
              <a:t>Identify unwanted particle population in circular accelerators (satellite bunches, particles in abort-gap region, etc</a:t>
            </a:r>
            <a:r>
              <a:rPr lang="en-US" sz="2000" dirty="0" smtClean="0"/>
              <a:t>.)</a:t>
            </a:r>
          </a:p>
          <a:p>
            <a:pPr marL="401638" lvl="1" indent="-401638"/>
            <a:endParaRPr lang="en-US" sz="2000" b="1" dirty="0" smtClean="0"/>
          </a:p>
          <a:p>
            <a:pPr marL="401638" indent="-401638">
              <a:buFont typeface="Wingdings" panose="05000000000000000000" pitchFamily="2" charset="2"/>
              <a:buChar char="q"/>
            </a:pPr>
            <a:r>
              <a:rPr lang="en-US" sz="2000" dirty="0" smtClean="0"/>
              <a:t>Longitudinal beam parameters can be used as feedback to other beam manipulations (controlled emittance blow-up in the LHC)</a:t>
            </a:r>
          </a:p>
          <a:p>
            <a:pPr marL="401638" lvl="1" indent="-401638"/>
            <a:endParaRPr lang="en-US" sz="2000" dirty="0"/>
          </a:p>
          <a:p>
            <a:pPr marL="401638" indent="-401638">
              <a:buFont typeface="Wingdings" panose="05000000000000000000" pitchFamily="2" charset="2"/>
              <a:buChar char="q"/>
            </a:pPr>
            <a:r>
              <a:rPr lang="en-US" sz="2000" dirty="0" smtClean="0"/>
              <a:t>Quickly spot hardware problems  (RF cavities trips, errors in the phase </a:t>
            </a:r>
            <a:r>
              <a:rPr lang="en-US" sz="2000" dirty="0"/>
              <a:t>of successive LINAC </a:t>
            </a:r>
            <a:r>
              <a:rPr lang="en-US" sz="2000" dirty="0" smtClean="0"/>
              <a:t>modules, errors in the LLRF loops, problems in RF manipulations etc.)  </a:t>
            </a:r>
          </a:p>
          <a:p>
            <a:pPr marL="401638" indent="-401638"/>
            <a:endParaRPr lang="en-GB" sz="2000" dirty="0" smtClean="0"/>
          </a:p>
          <a:p>
            <a:pPr marL="401638" indent="-401638">
              <a:buFont typeface="Wingdings" panose="05000000000000000000" pitchFamily="2" charset="2"/>
              <a:buChar char="q"/>
            </a:pPr>
            <a:r>
              <a:rPr lang="en-US" sz="2000" dirty="0" smtClean="0"/>
              <a:t>Especially crucial during machine commissioning and machine studies</a:t>
            </a:r>
          </a:p>
          <a:p>
            <a:pPr marL="401638" indent="-401638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401638" indent="-401638">
              <a:buFont typeface="Wingdings" panose="05000000000000000000" pitchFamily="2" charset="2"/>
              <a:buChar char="q"/>
            </a:pPr>
            <a:r>
              <a:rPr lang="en-US" sz="2000" dirty="0" smtClean="0"/>
              <a:t>…</a:t>
            </a:r>
          </a:p>
          <a:p>
            <a:pPr marL="401638" lvl="1" indent="-401638"/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69705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CFC4-96F2-4A3C-8D43-24BDCFBA3828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5202-B920-42C2-810C-E2FA5A0949E8}" type="slidenum">
              <a:rPr lang="en-US" smtClean="0"/>
              <a:pPr/>
              <a:t>20</a:t>
            </a:fld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/>
              <a:t>Observation of bunch phases in the LHC</a:t>
            </a:r>
            <a:endParaRPr lang="en-GB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100083" y="1042404"/>
            <a:ext cx="1146813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sym typeface="Wingdings" panose="05000000000000000000" pitchFamily="2" charset="2"/>
              </a:rPr>
              <a:t>Knowledge of the </a:t>
            </a:r>
            <a:r>
              <a:rPr lang="en-US" sz="2000" b="1" dirty="0" smtClean="0">
                <a:sym typeface="Wingdings" panose="05000000000000000000" pitchFamily="2" charset="2"/>
              </a:rPr>
              <a:t>bunch phases </a:t>
            </a:r>
            <a:r>
              <a:rPr lang="en-US" sz="2000" dirty="0" smtClean="0">
                <a:sym typeface="Wingdings" panose="05000000000000000000" pitchFamily="2" charset="2"/>
              </a:rPr>
              <a:t>is very important  </a:t>
            </a:r>
            <a:r>
              <a:rPr lang="en-US" sz="2000" b="1" dirty="0" smtClean="0">
                <a:sym typeface="Wingdings" panose="05000000000000000000" pitchFamily="2" charset="2"/>
              </a:rPr>
              <a:t>resistive impedance measurements, e-cloud monitoring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 smtClean="0">
                <a:sym typeface="Wingdings" panose="05000000000000000000" pitchFamily="2" charset="2"/>
              </a:rPr>
              <a:t>Can be extracted from bunch profiles acquisition in BQM</a:t>
            </a:r>
            <a:r>
              <a:rPr lang="en-US" sz="2000" dirty="0" smtClean="0">
                <a:sym typeface="Wingdings" panose="05000000000000000000" pitchFamily="2" charset="2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ym typeface="Wingdings" panose="05000000000000000000" pitchFamily="2" charset="2"/>
              </a:rPr>
              <a:t>Linear fit to the bunch positions, assuming constant 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      distance between the buckets (2.5 ns)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/>
              <a:t>Averaging over a few measurements also </a:t>
            </a:r>
            <a:r>
              <a:rPr lang="en-US" sz="2000" dirty="0" smtClean="0"/>
              <a:t>reduces 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     noise</a:t>
            </a:r>
            <a:r>
              <a:rPr lang="en-US" sz="2000" dirty="0" smtClean="0">
                <a:sym typeface="Wingdings" panose="05000000000000000000" pitchFamily="2" charset="2"/>
              </a:rPr>
              <a:t>  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sz="2000" dirty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b="1" dirty="0" smtClean="0"/>
              <a:t>But phase </a:t>
            </a:r>
            <a:r>
              <a:rPr lang="en-GB" sz="2000" b="1" dirty="0"/>
              <a:t>shift due to transient beam loading is also </a:t>
            </a:r>
            <a:endParaRPr lang="en-GB" sz="2000" b="1" dirty="0" smtClean="0"/>
          </a:p>
          <a:p>
            <a:pPr lvl="1"/>
            <a:r>
              <a:rPr lang="en-GB" sz="2000" b="1" dirty="0"/>
              <a:t> </a:t>
            </a:r>
            <a:r>
              <a:rPr lang="en-GB" sz="2000" b="1" dirty="0" smtClean="0"/>
              <a:t>     included </a:t>
            </a: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 </a:t>
            </a:r>
            <a:r>
              <a:rPr lang="en-GB" sz="2000" dirty="0"/>
              <a:t>larger than the phase shift due to other </a:t>
            </a:r>
            <a:endParaRPr lang="en-GB" sz="2000" dirty="0" smtClean="0"/>
          </a:p>
          <a:p>
            <a:pPr lvl="1"/>
            <a:r>
              <a:rPr lang="en-GB" sz="2000" dirty="0" smtClean="0"/>
              <a:t>      effects </a:t>
            </a:r>
            <a:r>
              <a:rPr lang="en-GB" sz="2000" dirty="0"/>
              <a:t>of interest </a:t>
            </a:r>
            <a:endParaRPr lang="en-GB" sz="2000" dirty="0" smtClean="0"/>
          </a:p>
          <a:p>
            <a:pPr lvl="1"/>
            <a:r>
              <a:rPr lang="en-GB" sz="2000" dirty="0"/>
              <a:t> </a:t>
            </a:r>
            <a:r>
              <a:rPr lang="en-GB" sz="2000" dirty="0" smtClean="0"/>
              <a:t>     (impedance: ~0.01 deg., e-cloud: ~0.1 deg.)</a:t>
            </a:r>
            <a:endParaRPr lang="en-GB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386" y="2369911"/>
            <a:ext cx="5068207" cy="43515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082857" y="5438582"/>
            <a:ext cx="2270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one-turn feedback </a:t>
            </a:r>
            <a:r>
              <a:rPr lang="en-GB" b="1" dirty="0" smtClean="0"/>
              <a:t>off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7225558" y="2072231"/>
            <a:ext cx="4342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Bunch-by-bunch phase </a:t>
            </a:r>
            <a:r>
              <a:rPr lang="en-GB" b="1" dirty="0" smtClean="0"/>
              <a:t>shift for 1 LHC batch</a:t>
            </a:r>
            <a:endParaRPr lang="en-GB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345325" y="2923953"/>
            <a:ext cx="0" cy="2827432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495678" y="4441300"/>
                <a:ext cx="109004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b="1" i="0" smtClean="0">
                        <a:latin typeface="Cambria Math" panose="02040503050406030204" pitchFamily="18" charset="0"/>
                      </a:rPr>
                      <m:t>𝚫𝛗</m:t>
                    </m:r>
                    <m:r>
                      <a:rPr lang="el-GR" b="1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l-GR" b="1" i="0" smtClean="0"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l-GR" b="1" dirty="0" smtClean="0"/>
                  <a:t> </a:t>
                </a:r>
                <a:r>
                  <a:rPr lang="en-GB" b="1" dirty="0" smtClean="0"/>
                  <a:t>deg.</a:t>
                </a:r>
                <a:endParaRPr lang="en-GB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5678" y="4441300"/>
                <a:ext cx="1090042" cy="276999"/>
              </a:xfrm>
              <a:prstGeom prst="rect">
                <a:avLst/>
              </a:prstGeom>
              <a:blipFill>
                <a:blip r:embed="rId3"/>
                <a:stretch>
                  <a:fillRect l="-10112" t="-28889" r="-12921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512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CFC4-96F2-4A3C-8D43-24BDCFBA3828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5202-B920-42C2-810C-E2FA5A0949E8}" type="slidenum">
              <a:rPr lang="en-US" smtClean="0"/>
              <a:pPr/>
              <a:t>21</a:t>
            </a:fld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/>
              <a:t>Observation of bunch phases in the LHC</a:t>
            </a:r>
            <a:endParaRPr lang="en-GB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110716" y="1042404"/>
            <a:ext cx="1163651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Beam </a:t>
            </a:r>
            <a:r>
              <a:rPr lang="en-GB" sz="2000" dirty="0"/>
              <a:t>phase </a:t>
            </a:r>
            <a:r>
              <a:rPr lang="en-GB" sz="2000" dirty="0" smtClean="0"/>
              <a:t>module </a:t>
            </a:r>
            <a:r>
              <a:rPr lang="en-GB" sz="2000" dirty="0"/>
              <a:t>(PM) </a:t>
            </a:r>
            <a:r>
              <a:rPr lang="en-GB" sz="2000" dirty="0" smtClean="0"/>
              <a:t>are </a:t>
            </a:r>
            <a:r>
              <a:rPr lang="en-GB" sz="2000" dirty="0"/>
              <a:t>installed for bunch phase </a:t>
            </a:r>
            <a:r>
              <a:rPr lang="en-GB" sz="2000" dirty="0" smtClean="0"/>
              <a:t>measurements in the LHC (</a:t>
            </a:r>
            <a:r>
              <a:rPr lang="en-GB" sz="2000" i="1" dirty="0" smtClean="0"/>
              <a:t>J. E. Muller, Thesis 2016</a:t>
            </a:r>
            <a:r>
              <a:rPr lang="en-GB" sz="2000" dirty="0" smtClean="0"/>
              <a:t>)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      (similar to the one used for the phase-loop)</a:t>
            </a:r>
          </a:p>
          <a:p>
            <a:endParaRPr lang="en-US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PM determines the bunch </a:t>
            </a:r>
            <a:r>
              <a:rPr lang="en-GB" sz="2000" dirty="0"/>
              <a:t>phase </a:t>
            </a:r>
            <a:r>
              <a:rPr lang="en-GB" sz="2000" dirty="0" smtClean="0"/>
              <a:t>as </a:t>
            </a:r>
            <a:r>
              <a:rPr lang="en-GB" sz="2000" dirty="0"/>
              <a:t>the difference between the beam </a:t>
            </a:r>
            <a:r>
              <a:rPr lang="en-GB" sz="2000" dirty="0" smtClean="0"/>
              <a:t>phase measured from the WCM and </a:t>
            </a:r>
            <a:r>
              <a:rPr lang="en-GB" sz="2000" dirty="0"/>
              <a:t>the </a:t>
            </a:r>
            <a:r>
              <a:rPr lang="en-GB" sz="2000" dirty="0" smtClean="0"/>
              <a:t>RF </a:t>
            </a:r>
            <a:r>
              <a:rPr lang="en-GB" sz="2000" dirty="0"/>
              <a:t>voltage </a:t>
            </a:r>
            <a:r>
              <a:rPr lang="en-GB" sz="2000" dirty="0" smtClean="0"/>
              <a:t>phase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b="1" dirty="0" smtClean="0"/>
              <a:t>beam </a:t>
            </a:r>
            <a:r>
              <a:rPr lang="en-GB" sz="2000" b="1" dirty="0"/>
              <a:t>loading is </a:t>
            </a:r>
            <a:r>
              <a:rPr lang="en-GB" sz="2000" b="1" dirty="0" smtClean="0"/>
              <a:t>excluded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PM designed accuracy </a:t>
            </a:r>
            <a:r>
              <a:rPr lang="en-US" sz="2000" dirty="0" smtClean="0"/>
              <a:t>~1 deg. (~ 0.01 required)</a:t>
            </a:r>
            <a:r>
              <a:rPr lang="en-US" sz="2000" b="1" dirty="0" smtClean="0"/>
              <a:t> </a:t>
            </a:r>
            <a:r>
              <a:rPr lang="en-US" sz="2000" b="1" dirty="0" smtClean="0">
                <a:sym typeface="Wingdings" panose="05000000000000000000" pitchFamily="2" charset="2"/>
              </a:rPr>
              <a:t> corrections</a:t>
            </a:r>
          </a:p>
          <a:p>
            <a:r>
              <a:rPr lang="en-US" sz="2000" b="1" dirty="0" smtClean="0">
                <a:sym typeface="Wingdings" panose="05000000000000000000" pitchFamily="2" charset="2"/>
              </a:rPr>
              <a:t>     of systematics </a:t>
            </a:r>
            <a:r>
              <a:rPr lang="en-US" sz="2000" dirty="0" smtClean="0">
                <a:sym typeface="Wingdings" panose="05000000000000000000" pitchFamily="2" charset="2"/>
              </a:rPr>
              <a:t>were implemented and after a bit of</a:t>
            </a:r>
            <a:r>
              <a:rPr lang="en-US" sz="2000" b="1" dirty="0" smtClean="0">
                <a:sym typeface="Wingdings" panose="05000000000000000000" pitchFamily="2" charset="2"/>
              </a:rPr>
              <a:t> data </a:t>
            </a:r>
          </a:p>
          <a:p>
            <a:r>
              <a:rPr lang="en-US" sz="2000" b="1" dirty="0"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ym typeface="Wingdings" panose="05000000000000000000" pitchFamily="2" charset="2"/>
              </a:rPr>
              <a:t>    processing  the required accuracy was achieved!</a:t>
            </a:r>
            <a:r>
              <a:rPr lang="en-GB" sz="2000" dirty="0"/>
              <a:t> </a:t>
            </a:r>
            <a:endParaRPr lang="en-US" sz="20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sym typeface="Wingdings" panose="05000000000000000000" pitchFamily="2" charset="2"/>
              </a:rPr>
              <a:t>PM data are transferred </a:t>
            </a:r>
            <a:r>
              <a:rPr lang="en-GB" sz="2000" dirty="0"/>
              <a:t>to a high-performance server </a:t>
            </a:r>
            <a:endParaRPr lang="en-GB" sz="2000" dirty="0" smtClean="0"/>
          </a:p>
          <a:p>
            <a:r>
              <a:rPr lang="en-GB" sz="2000" dirty="0" smtClean="0"/>
              <a:t>     known </a:t>
            </a:r>
            <a:r>
              <a:rPr lang="en-GB" sz="2000" dirty="0"/>
              <a:t>as </a:t>
            </a:r>
            <a:r>
              <a:rPr lang="en-GB" sz="2000" dirty="0" err="1"/>
              <a:t>ObsBox</a:t>
            </a:r>
            <a:r>
              <a:rPr lang="en-GB" sz="2000" dirty="0"/>
              <a:t> </a:t>
            </a:r>
            <a:r>
              <a:rPr lang="en-GB" sz="2000" dirty="0" smtClean="0"/>
              <a:t> (</a:t>
            </a:r>
            <a:r>
              <a:rPr lang="en-GB" sz="2000" i="1" dirty="0" smtClean="0"/>
              <a:t>see talk of M. </a:t>
            </a:r>
            <a:r>
              <a:rPr lang="en-GB" sz="2000" i="1" dirty="0" err="1" smtClean="0"/>
              <a:t>Soderen</a:t>
            </a:r>
            <a:r>
              <a:rPr lang="en-GB" sz="2000" dirty="0" smtClean="0"/>
              <a:t>)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b="1" dirty="0" smtClean="0"/>
              <a:t>no </a:t>
            </a:r>
            <a:r>
              <a:rPr lang="en-GB" sz="2000" b="1" dirty="0"/>
              <a:t>memory </a:t>
            </a:r>
            <a:r>
              <a:rPr lang="en-GB" sz="2000" b="1" dirty="0" smtClean="0"/>
              <a:t>limit</a:t>
            </a:r>
          </a:p>
          <a:p>
            <a:endParaRPr lang="en-US" sz="2000" b="1" dirty="0"/>
          </a:p>
          <a:p>
            <a:r>
              <a:rPr lang="en-US" sz="2400" b="1" dirty="0"/>
              <a:t>Bunch-by-bunch synchronous phase is measured </a:t>
            </a:r>
            <a:endParaRPr lang="en-US" sz="2400" b="1" dirty="0" smtClean="0"/>
          </a:p>
          <a:p>
            <a:r>
              <a:rPr lang="en-US" sz="2400" b="1" dirty="0" smtClean="0"/>
              <a:t>turn-by-turn</a:t>
            </a:r>
            <a:r>
              <a:rPr lang="en-US" sz="2000" b="1" dirty="0" smtClean="0"/>
              <a:t> </a:t>
            </a:r>
            <a:r>
              <a:rPr lang="en-US" sz="2000" b="1" dirty="0" smtClean="0">
                <a:sym typeface="Wingdings" panose="05000000000000000000" pitchFamily="2" charset="2"/>
              </a:rPr>
              <a:t> </a:t>
            </a:r>
            <a:r>
              <a:rPr lang="en-US" sz="2400" b="1" dirty="0" smtClean="0">
                <a:sym typeface="Wingdings" panose="05000000000000000000" pitchFamily="2" charset="2"/>
              </a:rPr>
              <a:t>dipole </a:t>
            </a:r>
            <a:r>
              <a:rPr lang="en-US" sz="2400" b="1" dirty="0">
                <a:sym typeface="Wingdings" panose="05000000000000000000" pitchFamily="2" charset="2"/>
              </a:rPr>
              <a:t>oscillations can be </a:t>
            </a:r>
            <a:r>
              <a:rPr lang="en-US" sz="2400" b="1" dirty="0" smtClean="0">
                <a:sym typeface="Wingdings" panose="05000000000000000000" pitchFamily="2" charset="2"/>
              </a:rPr>
              <a:t>reliably</a:t>
            </a:r>
          </a:p>
          <a:p>
            <a:r>
              <a:rPr lang="en-US" sz="2400" b="1" dirty="0" smtClean="0">
                <a:sym typeface="Wingdings" panose="05000000000000000000" pitchFamily="2" charset="2"/>
              </a:rPr>
              <a:t>monitored</a:t>
            </a:r>
            <a:endParaRPr lang="en-US" sz="2400" b="1" dirty="0">
              <a:sym typeface="Wingdings" panose="05000000000000000000" pitchFamily="2" charset="2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128984" y="2306669"/>
            <a:ext cx="4873423" cy="4414806"/>
            <a:chOff x="6863170" y="2350187"/>
            <a:chExt cx="4873423" cy="4414806"/>
          </a:xfrm>
        </p:grpSpPr>
        <p:grpSp>
          <p:nvGrpSpPr>
            <p:cNvPr id="18" name="Group 17"/>
            <p:cNvGrpSpPr/>
            <p:nvPr/>
          </p:nvGrpSpPr>
          <p:grpSpPr>
            <a:xfrm>
              <a:off x="6863170" y="2350187"/>
              <a:ext cx="4873423" cy="4414806"/>
              <a:chOff x="6863170" y="2350187"/>
              <a:chExt cx="4873423" cy="4414806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7225558" y="2350187"/>
                <a:ext cx="43426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 dirty="0"/>
                  <a:t>Bunch-by-bunch phase </a:t>
                </a:r>
                <a:r>
                  <a:rPr lang="en-GB" b="1" dirty="0" smtClean="0"/>
                  <a:t>shift for 1 LHC batch</a:t>
                </a:r>
                <a:endParaRPr lang="en-GB" b="1" dirty="0"/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63170" y="2671605"/>
                <a:ext cx="4873423" cy="4093388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9202489" y="5496442"/>
                <a:ext cx="22709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 dirty="0"/>
                  <a:t>one-turn feedback </a:t>
                </a:r>
                <a:r>
                  <a:rPr lang="en-GB" b="1" dirty="0" smtClean="0"/>
                  <a:t>off</a:t>
                </a:r>
                <a:endParaRPr lang="en-GB" b="1" dirty="0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H="1" flipV="1">
                <a:off x="7387856" y="4120529"/>
                <a:ext cx="1772" cy="32077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504971" y="4302800"/>
                  <a:ext cx="125835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l-GR" b="1" i="0" smtClean="0">
                          <a:latin typeface="Cambria Math" panose="02040503050406030204" pitchFamily="18" charset="0"/>
                        </a:rPr>
                        <m:t>𝚫𝛗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lang="en-GB" b="1" i="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a14:m>
                  <a:r>
                    <a:rPr lang="el-GR" b="1" dirty="0" smtClean="0"/>
                    <a:t> </a:t>
                  </a:r>
                  <a:r>
                    <a:rPr lang="en-GB" b="1" dirty="0" smtClean="0"/>
                    <a:t>deg.</a:t>
                  </a:r>
                  <a:endParaRPr lang="en-GB" b="1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4971" y="4302800"/>
                  <a:ext cx="1258358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8738" t="-28889" r="-10680" b="-511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Rectangle 19"/>
          <p:cNvSpPr/>
          <p:nvPr/>
        </p:nvSpPr>
        <p:spPr>
          <a:xfrm>
            <a:off x="8539593" y="3345108"/>
            <a:ext cx="2925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Beam pattern due to e-cloud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5428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CFC4-96F2-4A3C-8D43-24BDCFBA3828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5202-B920-42C2-810C-E2FA5A0949E8}" type="slidenum">
              <a:rPr lang="en-US" smtClean="0"/>
              <a:pPr/>
              <a:t>22</a:t>
            </a:fld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/>
              <a:t>Observation of bunch phases in the LHC</a:t>
            </a:r>
            <a:endParaRPr lang="en-GB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110716" y="1042404"/>
            <a:ext cx="116365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/>
              <a:t>Bunch phases from PM as well as the RF voltage phase and amplitude are stored in the CERN logging database for any offline analysis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/>
              <a:t> </a:t>
            </a:r>
            <a:r>
              <a:rPr lang="en-GB" sz="2000" b="1" dirty="0"/>
              <a:t>Diagnostic tool implemented in the LHC control</a:t>
            </a:r>
            <a:r>
              <a:rPr lang="en-GB" sz="2000" dirty="0"/>
              <a:t> </a:t>
            </a:r>
            <a:endParaRPr lang="en-GB" sz="2000" dirty="0" smtClean="0"/>
          </a:p>
          <a:p>
            <a:r>
              <a:rPr lang="en-GB" sz="2000" dirty="0"/>
              <a:t> </a:t>
            </a:r>
            <a:r>
              <a:rPr lang="en-GB" sz="2000" dirty="0" smtClean="0"/>
              <a:t>     room </a:t>
            </a:r>
            <a:r>
              <a:rPr lang="en-GB" sz="2000" dirty="0"/>
              <a:t>to </a:t>
            </a:r>
            <a:r>
              <a:rPr lang="en-GB" sz="2000" b="1" dirty="0"/>
              <a:t>monitor the e-cloud activity</a:t>
            </a:r>
            <a:r>
              <a:rPr lang="en-GB" sz="2000" dirty="0"/>
              <a:t>, during </a:t>
            </a:r>
            <a:endParaRPr lang="en-GB" sz="2000" dirty="0" smtClean="0"/>
          </a:p>
          <a:p>
            <a:r>
              <a:rPr lang="en-GB" sz="2000" dirty="0"/>
              <a:t> </a:t>
            </a:r>
            <a:r>
              <a:rPr lang="en-GB" sz="2000" dirty="0" smtClean="0"/>
              <a:t>     scrubbing </a:t>
            </a:r>
            <a:r>
              <a:rPr lang="en-GB" sz="2000" dirty="0"/>
              <a:t>runs and in operation during the </a:t>
            </a:r>
            <a:endParaRPr lang="en-GB" sz="2000" dirty="0" smtClean="0"/>
          </a:p>
          <a:p>
            <a:r>
              <a:rPr lang="en-GB" sz="2000" dirty="0"/>
              <a:t> </a:t>
            </a:r>
            <a:r>
              <a:rPr lang="en-GB" sz="2000" dirty="0" smtClean="0"/>
              <a:t>     intensity </a:t>
            </a:r>
            <a:r>
              <a:rPr lang="en-GB" sz="2000" dirty="0"/>
              <a:t>ramp-up.</a:t>
            </a:r>
            <a:endParaRPr lang="en-US" sz="2000" dirty="0" smtClean="0">
              <a:sym typeface="Wingdings" panose="05000000000000000000" pitchFamily="2" charset="2"/>
            </a:endParaRPr>
          </a:p>
        </p:txBody>
      </p:sp>
      <p:pic>
        <p:nvPicPr>
          <p:cNvPr id="17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159" y="2220273"/>
            <a:ext cx="5536434" cy="4562334"/>
          </a:xfrm>
        </p:spPr>
      </p:pic>
      <p:sp>
        <p:nvSpPr>
          <p:cNvPr id="23" name="TextBox 22"/>
          <p:cNvSpPr txBox="1"/>
          <p:nvPr/>
        </p:nvSpPr>
        <p:spPr>
          <a:xfrm>
            <a:off x="5926883" y="1796456"/>
            <a:ext cx="5975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smtClean="0"/>
              <a:t>Screenshot of the LHC bunch-by-bunch phase fixed display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4378061" y="3266174"/>
            <a:ext cx="18358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e-cloud </a:t>
            </a:r>
            <a:r>
              <a:rPr lang="en-GB" b="1" dirty="0" smtClean="0"/>
              <a:t>signature</a:t>
            </a:r>
          </a:p>
          <a:p>
            <a:r>
              <a:rPr lang="en-GB" b="1" dirty="0" smtClean="0"/>
              <a:t>along </a:t>
            </a:r>
            <a:r>
              <a:rPr lang="en-GB" b="1" dirty="0"/>
              <a:t>the </a:t>
            </a:r>
            <a:endParaRPr lang="en-GB" b="1" dirty="0" smtClean="0"/>
          </a:p>
          <a:p>
            <a:r>
              <a:rPr lang="en-GB" b="1" dirty="0" smtClean="0"/>
              <a:t>bunch trains</a:t>
            </a:r>
            <a:endParaRPr lang="en-GB" b="1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518167" y="3727839"/>
            <a:ext cx="619573" cy="1156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200160" y="2690037"/>
            <a:ext cx="5536434" cy="18394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4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CFC4-96F2-4A3C-8D43-24BDCFBA3828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75202-B920-42C2-810C-E2FA5A0949E8}" type="slidenum">
              <a:rPr lang="en-US" smtClean="0"/>
              <a:pPr/>
              <a:t>23</a:t>
            </a:fld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/>
              <a:t>Summary</a:t>
            </a:r>
            <a:endParaRPr lang="en-GB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110716" y="1042404"/>
            <a:ext cx="1179147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Longitudinal beam quality monitoring is one of the main key components for the safe, reliable and efficient operation of the particle accelerators.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What needs to be monitored depends strongly on the needs, issues and beam parameters of each individual accelerator.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For the CERN accelerator complex an accurate knowledge of the bunch profile is crucial both in the daily operation and during the various machine studies </a:t>
            </a:r>
            <a:r>
              <a:rPr lang="en-US" dirty="0" smtClean="0">
                <a:sym typeface="Wingdings" panose="05000000000000000000" pitchFamily="2" charset="2"/>
              </a:rPr>
              <a:t> generally measured with high bandwidth WCM.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Single- and multi- bunch plots of the beam signal and the longitudinal parameters obtained, can be used to quickly identify instabilities or hardware problems  increase the reaction time.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Other methods of measuring and monitoring the longitudinal beam quality are also used (not discussed here) </a:t>
            </a:r>
            <a:endParaRPr lang="en-US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b="1" dirty="0"/>
              <a:t>Beam Synchrotron Light Monitor </a:t>
            </a:r>
            <a:r>
              <a:rPr lang="en-GB" b="1" dirty="0" smtClean="0"/>
              <a:t>Longitudinal (</a:t>
            </a:r>
            <a:r>
              <a:rPr lang="en-US" b="1" dirty="0" smtClean="0">
                <a:sym typeface="Wingdings" panose="05000000000000000000" pitchFamily="2" charset="2"/>
              </a:rPr>
              <a:t>BSRL):</a:t>
            </a:r>
            <a:r>
              <a:rPr lang="en-US" dirty="0" smtClean="0">
                <a:sym typeface="Wingdings" panose="05000000000000000000" pitchFamily="2" charset="2"/>
              </a:rPr>
              <a:t> LHC density monitor based on </a:t>
            </a:r>
            <a:r>
              <a:rPr lang="en-GB" dirty="0" smtClean="0"/>
              <a:t>single-photon </a:t>
            </a:r>
            <a:r>
              <a:rPr lang="en-GB" dirty="0"/>
              <a:t>counting system measuring synchrotron </a:t>
            </a:r>
            <a:r>
              <a:rPr lang="en-GB" dirty="0" smtClean="0"/>
              <a:t>light (</a:t>
            </a:r>
            <a:r>
              <a:rPr lang="en-GB" i="1" dirty="0" smtClean="0"/>
              <a:t>A. Jeff et al.</a:t>
            </a:r>
            <a:r>
              <a:rPr lang="en-GB" dirty="0" smtClean="0"/>
              <a:t>) </a:t>
            </a:r>
            <a:r>
              <a:rPr lang="en-GB" dirty="0" smtClean="0">
                <a:sym typeface="Wingdings" panose="05000000000000000000" pitchFamily="2" charset="2"/>
              </a:rPr>
              <a:t> high dynamic range for satellite bunch detection and abort gap population monitoring.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b="1" dirty="0" smtClean="0"/>
              <a:t>Peak-detected </a:t>
            </a:r>
            <a:r>
              <a:rPr lang="en-GB" b="1" dirty="0" err="1"/>
              <a:t>Schottky</a:t>
            </a:r>
            <a:r>
              <a:rPr lang="en-GB" b="1" dirty="0"/>
              <a:t> </a:t>
            </a:r>
            <a:r>
              <a:rPr lang="en-GB" b="1" dirty="0" smtClean="0"/>
              <a:t>spectrum: </a:t>
            </a:r>
            <a:r>
              <a:rPr lang="en-GB" dirty="0" smtClean="0"/>
              <a:t>obtain </a:t>
            </a:r>
            <a:r>
              <a:rPr lang="en-GB" dirty="0"/>
              <a:t>the particle distribution in synchrotron frequencies (for stationary conditions) or to observe coherent bunch oscillations </a:t>
            </a:r>
            <a:r>
              <a:rPr lang="en-GB" dirty="0" smtClean="0"/>
              <a:t>(</a:t>
            </a:r>
            <a:r>
              <a:rPr lang="en-GB" i="1" dirty="0" smtClean="0"/>
              <a:t>E</a:t>
            </a:r>
            <a:r>
              <a:rPr lang="en-GB" i="1" dirty="0"/>
              <a:t>. </a:t>
            </a:r>
            <a:r>
              <a:rPr lang="en-GB" i="1" dirty="0" err="1"/>
              <a:t>Shaposhnikova</a:t>
            </a:r>
            <a:r>
              <a:rPr lang="en-GB" i="1" dirty="0"/>
              <a:t> </a:t>
            </a:r>
            <a:r>
              <a:rPr lang="en-GB" i="1" dirty="0" smtClean="0"/>
              <a:t>et al.</a:t>
            </a:r>
            <a:r>
              <a:rPr lang="en-GB" dirty="0" smtClean="0"/>
              <a:t>) </a:t>
            </a:r>
            <a:r>
              <a:rPr lang="en-GB" dirty="0" smtClean="0">
                <a:sym typeface="Wingdings" panose="05000000000000000000" pitchFamily="2" charset="2"/>
              </a:rPr>
              <a:t> synchrotron frequency distribution inside the bunch important for beam stability (</a:t>
            </a:r>
            <a:r>
              <a:rPr lang="en-GB" i="1" dirty="0" smtClean="0">
                <a:sym typeface="Wingdings" panose="05000000000000000000" pitchFamily="2" charset="2"/>
              </a:rPr>
              <a:t>see talk E. </a:t>
            </a:r>
            <a:r>
              <a:rPr lang="en-GB" i="1" dirty="0" err="1" smtClean="0">
                <a:sym typeface="Wingdings" panose="05000000000000000000" pitchFamily="2" charset="2"/>
              </a:rPr>
              <a:t>Shaposhnikova</a:t>
            </a:r>
            <a:r>
              <a:rPr lang="en-GB" dirty="0">
                <a:sym typeface="Wingdings" panose="05000000000000000000" pitchFamily="2" charset="2"/>
              </a:rPr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945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What is longitudinal beam quality</a:t>
            </a:r>
            <a:endParaRPr lang="en-GB" sz="4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94111" y="1088270"/>
            <a:ext cx="115987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The criteria of longitudinal beam quality vary from one machine to the other, depending on:</a:t>
            </a:r>
          </a:p>
          <a:p>
            <a:endParaRPr lang="en-GB" sz="2000" b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/>
              <a:t>The beam pattern 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b="1" dirty="0" smtClean="0">
                <a:sym typeface="Wingdings" panose="05000000000000000000" pitchFamily="2" charset="2"/>
              </a:rPr>
              <a:t>Single- or multi- bunch beams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dirty="0" smtClean="0">
                <a:sym typeface="Wingdings" panose="05000000000000000000" pitchFamily="2" charset="2"/>
              </a:rPr>
              <a:t>The type of accelerated particles  </a:t>
            </a:r>
            <a:r>
              <a:rPr lang="en-GB" sz="2000" b="1" dirty="0" smtClean="0">
                <a:sym typeface="Wingdings" panose="05000000000000000000" pitchFamily="2" charset="2"/>
              </a:rPr>
              <a:t>Hadrons or electrons</a:t>
            </a:r>
            <a:br>
              <a:rPr lang="en-GB" sz="2000" b="1" dirty="0" smtClean="0">
                <a:sym typeface="Wingdings" panose="05000000000000000000" pitchFamily="2" charset="2"/>
              </a:rPr>
            </a:br>
            <a:r>
              <a:rPr lang="en-GB" sz="2000" dirty="0" smtClean="0">
                <a:sym typeface="Wingdings" panose="05000000000000000000" pitchFamily="2" charset="2"/>
              </a:rPr>
              <a:t>Large variability on the RF frequencies (up to tens of GHz)	 </a:t>
            </a:r>
            <a:r>
              <a:rPr lang="en-GB" sz="2000" b="1" dirty="0" smtClean="0">
                <a:sym typeface="Wingdings" panose="05000000000000000000" pitchFamily="2" charset="2"/>
              </a:rPr>
              <a:t>large variation in bunch lengths</a:t>
            </a:r>
            <a:r>
              <a:rPr lang="en-GB" sz="2000" dirty="0" smtClean="0">
                <a:sym typeface="Wingdings" panose="05000000000000000000" pitchFamily="2" charset="2"/>
              </a:rPr>
              <a:t> (down to fs level)</a:t>
            </a:r>
          </a:p>
          <a:p>
            <a:pPr marL="285750" lvl="1" indent="-285750"/>
            <a:r>
              <a:rPr lang="en-US" sz="2000" dirty="0">
                <a:sym typeface="Wingdings" panose="05000000000000000000" pitchFamily="2" charset="2"/>
              </a:rPr>
              <a:t>	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>
                <a:sym typeface="Wingdings" panose="05000000000000000000" pitchFamily="2" charset="2"/>
              </a:rPr>
              <a:t>Specific needs of each machine on what should be monitored  define requirements in resolution and frequency of the measurement: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b="1" dirty="0" smtClean="0">
                <a:sym typeface="Wingdings" panose="05000000000000000000" pitchFamily="2" charset="2"/>
              </a:rPr>
              <a:t>Bunch instabilities </a:t>
            </a:r>
            <a:r>
              <a:rPr lang="en-US" sz="2000" dirty="0" smtClean="0">
                <a:sym typeface="Wingdings" panose="05000000000000000000" pitchFamily="2" charset="2"/>
              </a:rPr>
              <a:t> fast acquisitions of the beam but smaller resolution (depending on the single-bunch mode)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b="1" dirty="0" smtClean="0">
                <a:sym typeface="Wingdings" panose="05000000000000000000" pitchFamily="2" charset="2"/>
              </a:rPr>
              <a:t>Bunch distribution </a:t>
            </a:r>
            <a:r>
              <a:rPr lang="en-US" sz="2000" dirty="0" smtClean="0">
                <a:sym typeface="Wingdings" panose="05000000000000000000" pitchFamily="2" charset="2"/>
              </a:rPr>
              <a:t> higher resolution but less frequent acquisitions, special mean to resolve the bunch tails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b="1" dirty="0" smtClean="0">
                <a:sym typeface="Wingdings" panose="05000000000000000000" pitchFamily="2" charset="2"/>
              </a:rPr>
              <a:t>Long term evolution of the beam parameters</a:t>
            </a:r>
            <a:r>
              <a:rPr lang="en-US" sz="2000" dirty="0" smtClean="0">
                <a:sym typeface="Wingdings" panose="05000000000000000000" pitchFamily="2" charset="2"/>
              </a:rPr>
              <a:t>   smaller resolution and acquisition rate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1417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Longitudinal beam parameter diagnostics</a:t>
            </a:r>
            <a:endParaRPr lang="en-GB" sz="4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94111" y="1088270"/>
            <a:ext cx="115987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The variability of the beam parameters for the different types of accelerators define the measurement approach.</a:t>
            </a:r>
          </a:p>
          <a:p>
            <a:r>
              <a:rPr lang="en-US" sz="2000" dirty="0" smtClean="0"/>
              <a:t>	</a:t>
            </a:r>
            <a:r>
              <a:rPr lang="en-US" sz="2000" b="1" dirty="0" smtClean="0"/>
              <a:t>accurate and reliable measurement of the longitudinal bunch parameters 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(bunch shape, length, position, emittance) </a:t>
            </a:r>
            <a:endParaRPr lang="en-GB" sz="2000" b="1" dirty="0" smtClean="0"/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Large variety of diagnostics: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pick-ups, wall-current monitors (WCM), RF zero-phasing, transverse deflecting cavities, </a:t>
            </a:r>
            <a:br>
              <a:rPr lang="en-GB" sz="2000" dirty="0" smtClean="0"/>
            </a:br>
            <a:r>
              <a:rPr lang="en-US" sz="2000" dirty="0" smtClean="0"/>
              <a:t>beam shape monitors</a:t>
            </a:r>
            <a:r>
              <a:rPr lang="en-GB" sz="2000" dirty="0" smtClean="0"/>
              <a:t> , etc.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or by using the synchrotron radiation to reconstruct the bunch distribution, streak camera, coherent radiation etc.</a:t>
            </a:r>
          </a:p>
          <a:p>
            <a:pPr lvl="1"/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/>
              <a:t>Big development in this domain.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 Measurements of bunches with length of a few fs have been achieved!  </a:t>
            </a:r>
            <a:endParaRPr lang="en-GB" sz="2000" dirty="0" smtClean="0"/>
          </a:p>
          <a:p>
            <a:pPr lvl="1"/>
            <a:r>
              <a:rPr lang="en-US" sz="2000" dirty="0"/>
              <a:t>	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13724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Outline</a:t>
            </a:r>
            <a:endParaRPr lang="en-GB" sz="4000" b="1" dirty="0"/>
          </a:p>
        </p:txBody>
      </p:sp>
      <p:sp>
        <p:nvSpPr>
          <p:cNvPr id="2" name="Rectangle 1"/>
          <p:cNvSpPr/>
          <p:nvPr/>
        </p:nvSpPr>
        <p:spPr>
          <a:xfrm>
            <a:off x="414129" y="1080702"/>
            <a:ext cx="1088666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ym typeface="Wingdings" panose="05000000000000000000" pitchFamily="2" charset="2"/>
              </a:rPr>
              <a:t>This talk will be mainly focused on CERN accelerators (mainly SPS and LHC)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Bunch size of the order of a few ns  bunch profiles measured by wall-current monitors (ban</a:t>
            </a:r>
            <a:r>
              <a:rPr lang="en-GB" sz="2000" dirty="0" smtClean="0"/>
              <a:t>dwidth </a:t>
            </a:r>
            <a:r>
              <a:rPr lang="en-GB" sz="2000" dirty="0"/>
              <a:t>up to several </a:t>
            </a:r>
            <a:r>
              <a:rPr lang="en-GB" sz="2000" dirty="0" smtClean="0"/>
              <a:t>GHz) together with fast-sampling oscilloscopes.</a:t>
            </a:r>
          </a:p>
          <a:p>
            <a:r>
              <a:rPr lang="en-GB" sz="2000" b="1" dirty="0" smtClean="0">
                <a:sym typeface="Wingdings" panose="05000000000000000000" pitchFamily="2" charset="2"/>
              </a:rPr>
              <a:t>	</a:t>
            </a:r>
            <a:endParaRPr lang="en-US" sz="2000" b="1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sym typeface="Wingdings" panose="05000000000000000000" pitchFamily="2" charset="2"/>
              </a:rPr>
              <a:t>Monitoring of single bunches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ym typeface="Wingdings" panose="05000000000000000000" pitchFamily="2" charset="2"/>
              </a:rPr>
              <a:t>Intra-bunch motion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ym typeface="Wingdings" panose="05000000000000000000" pitchFamily="2" charset="2"/>
              </a:rPr>
              <a:t>Bunch evolution during cycle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sym typeface="Wingdings" panose="05000000000000000000" pitchFamily="2" charset="2"/>
              </a:rPr>
              <a:t>Multi-bunches</a:t>
            </a:r>
          </a:p>
          <a:p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sym typeface="Wingdings" panose="05000000000000000000" pitchFamily="2" charset="2"/>
              </a:rPr>
              <a:t>The Beam Quality Monitor in the CERN SPS and LHC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Observation </a:t>
            </a:r>
            <a:r>
              <a:rPr lang="en-GB" sz="2000" dirty="0"/>
              <a:t>of bunch phases in the </a:t>
            </a:r>
            <a:r>
              <a:rPr lang="en-GB" sz="2000" dirty="0" smtClean="0"/>
              <a:t>LHC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sym typeface="Wingdings" panose="05000000000000000000" pitchFamily="2" charset="2"/>
              </a:rPr>
              <a:t>Summary</a:t>
            </a:r>
          </a:p>
          <a:p>
            <a:endParaRPr lang="en-US" sz="2000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4843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4129" y="1080702"/>
            <a:ext cx="113224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Wingdings" panose="05000000000000000000" pitchFamily="2" charset="2"/>
              </a:rPr>
              <a:t>Need of reliable and accurate longitudinal diagnostics: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ym typeface="Wingdings" panose="05000000000000000000" pitchFamily="2" charset="2"/>
              </a:rPr>
              <a:t>Most of the times: </a:t>
            </a:r>
            <a:r>
              <a:rPr lang="en-US" sz="2000" b="1" dirty="0" smtClean="0">
                <a:sym typeface="Wingdings" panose="05000000000000000000" pitchFamily="2" charset="2"/>
              </a:rPr>
              <a:t>bunch position and length</a:t>
            </a:r>
            <a:r>
              <a:rPr lang="en-US" sz="2000" dirty="0" smtClean="0">
                <a:sym typeface="Wingdings" panose="05000000000000000000" pitchFamily="2" charset="2"/>
              </a:rPr>
              <a:t> are enough (for beam instabilities)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ym typeface="Wingdings" panose="05000000000000000000" pitchFamily="2" charset="2"/>
              </a:rPr>
              <a:t>But often a detailed knowledge of the </a:t>
            </a:r>
            <a:r>
              <a:rPr lang="en-US" sz="2000" b="1" dirty="0" smtClean="0">
                <a:sym typeface="Wingdings" panose="05000000000000000000" pitchFamily="2" charset="2"/>
              </a:rPr>
              <a:t>longitudinal bunch profile</a:t>
            </a:r>
            <a:r>
              <a:rPr lang="en-US" sz="2000" dirty="0" smtClean="0">
                <a:sym typeface="Wingdings" panose="05000000000000000000" pitchFamily="2" charset="2"/>
              </a:rPr>
              <a:t> is needed (higher mode of instabilities, RF manipulations, luminosity calculations, etc.)</a:t>
            </a:r>
          </a:p>
          <a:p>
            <a:pPr lvl="1"/>
            <a:endParaRPr lang="en-US" sz="2000" dirty="0" smtClean="0">
              <a:sym typeface="Wingdings" panose="05000000000000000000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2" r="8827"/>
          <a:stretch/>
        </p:blipFill>
        <p:spPr>
          <a:xfrm>
            <a:off x="949273" y="2725953"/>
            <a:ext cx="5635263" cy="379301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23318" y="2448072"/>
            <a:ext cx="4661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ym typeface="Wingdings" panose="05000000000000000000" pitchFamily="2" charset="2"/>
              </a:rPr>
              <a:t>Example of bunch </a:t>
            </a:r>
            <a:r>
              <a:rPr lang="en-US" b="1" dirty="0" smtClean="0">
                <a:sym typeface="Wingdings" panose="05000000000000000000" pitchFamily="2" charset="2"/>
              </a:rPr>
              <a:t>profile measurement in LHC </a:t>
            </a:r>
            <a:endParaRPr lang="en-US" b="1" dirty="0">
              <a:sym typeface="Wingdings" panose="05000000000000000000" pitchFamily="2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11804" y="2990627"/>
            <a:ext cx="38189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 resolution bunch profile measurement at the moment of injection into the LHC</a:t>
            </a:r>
          </a:p>
          <a:p>
            <a:endParaRPr lang="en-GB" dirty="0" smtClean="0"/>
          </a:p>
          <a:p>
            <a:r>
              <a:rPr lang="en-GB" dirty="0" smtClean="0"/>
              <a:t>Measured by a </a:t>
            </a:r>
            <a:r>
              <a:rPr lang="en-GB" b="1" dirty="0" smtClean="0"/>
              <a:t>WCM of bandwidth </a:t>
            </a:r>
            <a:br>
              <a:rPr lang="en-GB" b="1" dirty="0" smtClean="0"/>
            </a:br>
            <a:r>
              <a:rPr lang="en-GB" b="1" dirty="0" smtClean="0"/>
              <a:t>~3GHz </a:t>
            </a:r>
            <a:r>
              <a:rPr lang="en-GB" dirty="0" smtClean="0"/>
              <a:t>and </a:t>
            </a:r>
            <a:r>
              <a:rPr lang="en-GB" b="1" dirty="0" smtClean="0"/>
              <a:t>scope sampling rate at</a:t>
            </a:r>
            <a:br>
              <a:rPr lang="en-GB" b="1" dirty="0" smtClean="0"/>
            </a:br>
            <a:r>
              <a:rPr lang="en-GB" b="1" dirty="0" smtClean="0"/>
              <a:t>40 GS/s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b="1" dirty="0" smtClean="0"/>
              <a:t>Bunch length </a:t>
            </a:r>
            <a:r>
              <a:rPr lang="el-GR" b="1" dirty="0" smtClean="0"/>
              <a:t>τ</a:t>
            </a:r>
            <a:r>
              <a:rPr lang="en-GB" b="1" baseline="-25000" dirty="0" smtClean="0"/>
              <a:t>4</a:t>
            </a:r>
            <a:r>
              <a:rPr lang="el-GR" b="1" baseline="-25000" dirty="0" smtClean="0"/>
              <a:t>σ</a:t>
            </a:r>
            <a:r>
              <a:rPr lang="el-GR" b="1" dirty="0" smtClean="0"/>
              <a:t>=1</a:t>
            </a:r>
            <a:r>
              <a:rPr lang="en-GB" b="1" dirty="0"/>
              <a:t>.</a:t>
            </a:r>
            <a:r>
              <a:rPr lang="el-GR" b="1" dirty="0" smtClean="0"/>
              <a:t>37</a:t>
            </a:r>
            <a:r>
              <a:rPr lang="en-GB" b="1" dirty="0" smtClean="0"/>
              <a:t> ns</a:t>
            </a:r>
          </a:p>
          <a:p>
            <a:endParaRPr lang="en-GB" dirty="0"/>
          </a:p>
        </p:txBody>
      </p: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Monitoring of single bunches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36794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4129" y="1080702"/>
            <a:ext cx="11322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ym typeface="Wingdings" panose="05000000000000000000" pitchFamily="2" charset="2"/>
              </a:rPr>
              <a:t>Measurements</a:t>
            </a:r>
            <a:r>
              <a:rPr lang="en-US" sz="2000" dirty="0" smtClean="0">
                <a:sym typeface="Wingdings" panose="05000000000000000000" pitchFamily="2" charset="2"/>
              </a:rPr>
              <a:t> to </a:t>
            </a:r>
            <a:r>
              <a:rPr lang="en-US" sz="2000" b="1" dirty="0" smtClean="0">
                <a:sym typeface="Wingdings" panose="05000000000000000000" pitchFamily="2" charset="2"/>
              </a:rPr>
              <a:t>resolve well the synchrotron frequency </a:t>
            </a:r>
            <a:r>
              <a:rPr lang="en-US" sz="2000" dirty="0" smtClean="0">
                <a:sym typeface="Wingdings" panose="05000000000000000000" pitchFamily="2" charset="2"/>
              </a:rPr>
              <a:t>(or a few f</a:t>
            </a:r>
            <a:r>
              <a:rPr lang="en-US" sz="2000" baseline="-25000" dirty="0" smtClean="0">
                <a:sym typeface="Wingdings" panose="05000000000000000000" pitchFamily="2" charset="2"/>
              </a:rPr>
              <a:t>s</a:t>
            </a:r>
            <a:r>
              <a:rPr lang="en-US" sz="2000" dirty="0" smtClean="0">
                <a:sym typeface="Wingdings" panose="05000000000000000000" pitchFamily="2" charset="2"/>
              </a:rPr>
              <a:t> periods):</a:t>
            </a:r>
            <a:r>
              <a:rPr lang="en-US" sz="2000" b="1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depending on the mode of instability </a:t>
            </a:r>
            <a:r>
              <a:rPr lang="en-GB" sz="2000" dirty="0" smtClean="0">
                <a:sym typeface="Wingdings" panose="05000000000000000000" pitchFamily="2" charset="2"/>
              </a:rPr>
              <a:t>and the synchrotron frequency, </a:t>
            </a:r>
            <a:r>
              <a:rPr lang="en-US" sz="2000" b="1" dirty="0" smtClean="0">
                <a:sym typeface="Wingdings" panose="05000000000000000000" pitchFamily="2" charset="2"/>
              </a:rPr>
              <a:t>a </a:t>
            </a:r>
            <a:r>
              <a:rPr lang="en-US" sz="2000" b="1" dirty="0">
                <a:sym typeface="Wingdings" panose="05000000000000000000" pitchFamily="2" charset="2"/>
              </a:rPr>
              <a:t>few thousands of </a:t>
            </a:r>
            <a:r>
              <a:rPr lang="en-US" sz="2000" b="1" dirty="0" smtClean="0">
                <a:sym typeface="Wingdings" panose="05000000000000000000" pitchFamily="2" charset="2"/>
              </a:rPr>
              <a:t>acquisitions </a:t>
            </a:r>
            <a:r>
              <a:rPr lang="en-US" sz="2000" dirty="0" smtClean="0">
                <a:sym typeface="Wingdings" panose="05000000000000000000" pitchFamily="2" charset="2"/>
              </a:rPr>
              <a:t>can be needed  easily achieved for single bunches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Intra-bunch motion - instabilities</a:t>
            </a:r>
            <a:endParaRPr lang="en-GB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2" r="8395"/>
          <a:stretch/>
        </p:blipFill>
        <p:spPr>
          <a:xfrm>
            <a:off x="6541290" y="2592911"/>
            <a:ext cx="5360900" cy="3903278"/>
          </a:xfrm>
          <a:prstGeom prst="rect">
            <a:avLst/>
          </a:prstGeom>
        </p:spPr>
      </p:pic>
      <p:pic>
        <p:nvPicPr>
          <p:cNvPr id="12" name="measurement_profil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5349" y="2731431"/>
            <a:ext cx="4717014" cy="377361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1711" y="2362099"/>
            <a:ext cx="4957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ym typeface="Wingdings" panose="05000000000000000000" pitchFamily="2" charset="2"/>
              </a:rPr>
              <a:t>Example of </a:t>
            </a:r>
            <a:r>
              <a:rPr lang="en-US" b="1" dirty="0" smtClean="0">
                <a:sym typeface="Wingdings" panose="05000000000000000000" pitchFamily="2" charset="2"/>
              </a:rPr>
              <a:t>non-rigid dipole oscillations in the LHC</a:t>
            </a:r>
            <a:endParaRPr lang="en-US" b="1" dirty="0">
              <a:sym typeface="Wingdings" panose="05000000000000000000" pitchFamily="2" charset="2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5426526" y="4129178"/>
            <a:ext cx="104286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352420" y="2928849"/>
            <a:ext cx="12356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Static plot of the acquired profiles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700729" y="6245076"/>
            <a:ext cx="100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I. Karpov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641652549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 mute="1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997765" y="6496189"/>
            <a:ext cx="2133600" cy="365125"/>
          </a:xfrm>
        </p:spPr>
        <p:txBody>
          <a:bodyPr/>
          <a:lstStyle/>
          <a:p>
            <a:fld id="{FA299903-5560-4FE4-B880-99AC4E24AF0D}" type="datetime1">
              <a:rPr lang="en-US" smtClean="0"/>
              <a:t>24-Sep-19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93765" y="6496189"/>
            <a:ext cx="2133600" cy="365125"/>
          </a:xfrm>
        </p:spPr>
        <p:txBody>
          <a:bodyPr/>
          <a:lstStyle/>
          <a:p>
            <a:fld id="{A3E75202-B920-42C2-810C-E2FA5A0949E8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4129" y="1080702"/>
            <a:ext cx="11322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ym typeface="Wingdings" panose="05000000000000000000" pitchFamily="2" charset="2"/>
              </a:rPr>
              <a:t>Other means to illustrate the measurements can be easier for the users to understand 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Intra-bunch motion </a:t>
            </a:r>
            <a:endParaRPr lang="en-GB" sz="40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742186" y="1536207"/>
            <a:ext cx="5991273" cy="4664692"/>
            <a:chOff x="1285274" y="1491821"/>
            <a:chExt cx="5991273" cy="466469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03" r="7098"/>
            <a:stretch/>
          </p:blipFill>
          <p:spPr>
            <a:xfrm>
              <a:off x="1285274" y="1825428"/>
              <a:ext cx="5991273" cy="433108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1602138" y="1491821"/>
              <a:ext cx="54918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ym typeface="Wingdings" panose="05000000000000000000" pitchFamily="2" charset="2"/>
                </a:rPr>
                <a:t>Waterfall plot</a:t>
              </a:r>
              <a:r>
                <a:rPr lang="en-US" dirty="0" smtClean="0">
                  <a:sym typeface="Wingdings" panose="05000000000000000000" pitchFamily="2" charset="2"/>
                </a:rPr>
                <a:t>: dipole oscillations at injection in the LHC</a:t>
              </a:r>
              <a:endParaRPr lang="en-US" dirty="0">
                <a:sym typeface="Wingdings" panose="05000000000000000000" pitchFamily="2" charset="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954679" y="3062033"/>
            <a:ext cx="40920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Apart from better visualisation of the bunch motion</a:t>
            </a:r>
            <a:r>
              <a:rPr lang="en-GB" sz="2000" b="1" dirty="0" smtClean="0"/>
              <a:t> it can be used to quickly detect phase and energy errors.</a:t>
            </a:r>
            <a:endParaRPr lang="en-GB" sz="2000" dirty="0"/>
          </a:p>
        </p:txBody>
      </p:sp>
      <p:sp>
        <p:nvSpPr>
          <p:cNvPr id="18" name="Right Arrow 17"/>
          <p:cNvSpPr/>
          <p:nvPr/>
        </p:nvSpPr>
        <p:spPr>
          <a:xfrm>
            <a:off x="6857399" y="3481437"/>
            <a:ext cx="66697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1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 flipV="1">
            <a:off x="284813" y="899410"/>
            <a:ext cx="11617377" cy="299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4129" y="1080702"/>
            <a:ext cx="11322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ym typeface="Wingdings" panose="05000000000000000000" pitchFamily="2" charset="2"/>
              </a:rPr>
              <a:t>Other means to illustrate the measurements can be easier for the users to understand 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4813" y="117614"/>
            <a:ext cx="11451780" cy="7205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Intra-bunch motion</a:t>
            </a:r>
            <a:endParaRPr lang="en-GB" sz="4000" b="1" dirty="0"/>
          </a:p>
        </p:txBody>
      </p:sp>
      <p:sp>
        <p:nvSpPr>
          <p:cNvPr id="17" name="Rectangle 16"/>
          <p:cNvSpPr/>
          <p:nvPr/>
        </p:nvSpPr>
        <p:spPr>
          <a:xfrm>
            <a:off x="1688951" y="1675947"/>
            <a:ext cx="82467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ym typeface="Wingdings" panose="05000000000000000000" pitchFamily="2" charset="2"/>
              </a:rPr>
              <a:t>Equivalent dipole oscillations at injection initiated by energy and phase errors</a:t>
            </a:r>
            <a:endParaRPr lang="en-US" sz="2000" dirty="0">
              <a:sym typeface="Wingdings" panose="05000000000000000000" pitchFamily="2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27781" y="2076057"/>
            <a:ext cx="9953480" cy="3943106"/>
            <a:chOff x="913605" y="1650119"/>
            <a:chExt cx="9953480" cy="394310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t="2650"/>
            <a:stretch/>
          </p:blipFill>
          <p:spPr>
            <a:xfrm>
              <a:off x="6709290" y="1650119"/>
              <a:ext cx="4157795" cy="392919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3605" y="1650119"/>
              <a:ext cx="4071920" cy="3943106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1688951" y="6031707"/>
            <a:ext cx="2498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Energy error at injection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7686758" y="6031707"/>
            <a:ext cx="2417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Phase </a:t>
            </a:r>
            <a:r>
              <a:rPr lang="en-GB" b="1" dirty="0"/>
              <a:t>error at injection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0729" y="6245076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H. Damerau</a:t>
            </a:r>
            <a:endParaRPr lang="en-GB" i="1" dirty="0"/>
          </a:p>
        </p:txBody>
      </p:sp>
      <p:sp>
        <p:nvSpPr>
          <p:cNvPr id="4" name="Oval 3"/>
          <p:cNvSpPr/>
          <p:nvPr/>
        </p:nvSpPr>
        <p:spPr>
          <a:xfrm>
            <a:off x="2115879" y="5290338"/>
            <a:ext cx="1743740" cy="8046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878150" y="5332645"/>
            <a:ext cx="1743740" cy="8046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79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5821</TotalTime>
  <Words>2002</Words>
  <Application>Microsoft Office PowerPoint</Application>
  <PresentationFormat>Widescreen</PresentationFormat>
  <Paragraphs>306</Paragraphs>
  <Slides>23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PowerPoint Presentation</vt:lpstr>
      <vt:lpstr>Why to monitor longitudinal beam quality?</vt:lpstr>
      <vt:lpstr>What is longitudinal beam quality</vt:lpstr>
      <vt:lpstr>Longitudinal beam parameter diagnostics</vt:lpstr>
      <vt:lpstr>Outline</vt:lpstr>
      <vt:lpstr>Monitoring of single bunches</vt:lpstr>
      <vt:lpstr>Intra-bunch motion - instabilities</vt:lpstr>
      <vt:lpstr>Intra-bunch motion </vt:lpstr>
      <vt:lpstr>Intra-bunch motion</vt:lpstr>
      <vt:lpstr>Intra-bunch motion – data analysis </vt:lpstr>
      <vt:lpstr>Intra-bunch motion - Tomography</vt:lpstr>
      <vt:lpstr>Intra-bunch motion – Tomography examples</vt:lpstr>
      <vt:lpstr>Intra-bunch motion – Tomography examples</vt:lpstr>
      <vt:lpstr>Bunch evolution along the cycle</vt:lpstr>
      <vt:lpstr>Multi-bunch case</vt:lpstr>
      <vt:lpstr>Multi-bunch case</vt:lpstr>
      <vt:lpstr>The Beam Quality monitor</vt:lpstr>
      <vt:lpstr>The LHC BQM</vt:lpstr>
      <vt:lpstr>The LHC BQM</vt:lpstr>
      <vt:lpstr>Observation of bunch phases in the LHC</vt:lpstr>
      <vt:lpstr>Observation of bunch phases in the LHC</vt:lpstr>
      <vt:lpstr>Observation of bunch phases in the LHC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Observations depend on instability type</dc:title>
  <dc:creator>Theodoros Argyropoulos</dc:creator>
  <cp:lastModifiedBy>Theodoros Argyropoulos</cp:lastModifiedBy>
  <cp:revision>192</cp:revision>
  <dcterms:created xsi:type="dcterms:W3CDTF">2019-09-19T11:43:00Z</dcterms:created>
  <dcterms:modified xsi:type="dcterms:W3CDTF">2019-09-24T20:47:06Z</dcterms:modified>
</cp:coreProperties>
</file>