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50"/>
  </p:notesMasterIdLst>
  <p:handoutMasterIdLst>
    <p:handoutMasterId r:id="rId51"/>
  </p:handoutMasterIdLst>
  <p:sldIdLst>
    <p:sldId id="269" r:id="rId2"/>
    <p:sldId id="268" r:id="rId3"/>
    <p:sldId id="274" r:id="rId4"/>
    <p:sldId id="317" r:id="rId5"/>
    <p:sldId id="271" r:id="rId6"/>
    <p:sldId id="272" r:id="rId7"/>
    <p:sldId id="314" r:id="rId8"/>
    <p:sldId id="273" r:id="rId9"/>
    <p:sldId id="276" r:id="rId10"/>
    <p:sldId id="277" r:id="rId11"/>
    <p:sldId id="278" r:id="rId12"/>
    <p:sldId id="280" r:id="rId13"/>
    <p:sldId id="281" r:id="rId14"/>
    <p:sldId id="311" r:id="rId15"/>
    <p:sldId id="312" r:id="rId16"/>
    <p:sldId id="285" r:id="rId17"/>
    <p:sldId id="286" r:id="rId18"/>
    <p:sldId id="287" r:id="rId19"/>
    <p:sldId id="288" r:id="rId20"/>
    <p:sldId id="315" r:id="rId21"/>
    <p:sldId id="316" r:id="rId22"/>
    <p:sldId id="291" r:id="rId23"/>
    <p:sldId id="289" r:id="rId24"/>
    <p:sldId id="290" r:id="rId25"/>
    <p:sldId id="294" r:id="rId26"/>
    <p:sldId id="292" r:id="rId27"/>
    <p:sldId id="295" r:id="rId28"/>
    <p:sldId id="319" r:id="rId29"/>
    <p:sldId id="321" r:id="rId30"/>
    <p:sldId id="322" r:id="rId31"/>
    <p:sldId id="301" r:id="rId32"/>
    <p:sldId id="320" r:id="rId33"/>
    <p:sldId id="307" r:id="rId34"/>
    <p:sldId id="303" r:id="rId35"/>
    <p:sldId id="282" r:id="rId36"/>
    <p:sldId id="318" r:id="rId37"/>
    <p:sldId id="284" r:id="rId38"/>
    <p:sldId id="313" r:id="rId39"/>
    <p:sldId id="293" r:id="rId40"/>
    <p:sldId id="308" r:id="rId41"/>
    <p:sldId id="296" r:id="rId42"/>
    <p:sldId id="297" r:id="rId43"/>
    <p:sldId id="309" r:id="rId44"/>
    <p:sldId id="304" r:id="rId45"/>
    <p:sldId id="305" r:id="rId46"/>
    <p:sldId id="299" r:id="rId47"/>
    <p:sldId id="310" r:id="rId48"/>
    <p:sldId id="306" r:id="rId4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D080D"/>
    <a:srgbClr val="4177AB"/>
    <a:srgbClr val="6672AE"/>
    <a:srgbClr val="1700D4"/>
    <a:srgbClr val="7988AE"/>
    <a:srgbClr val="13437F"/>
    <a:srgbClr val="7787AF"/>
    <a:srgbClr val="8883FA"/>
    <a:srgbClr val="1500FF"/>
    <a:srgbClr val="1C65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72" autoAdjust="0"/>
    <p:restoredTop sz="91478" autoAdjust="0"/>
  </p:normalViewPr>
  <p:slideViewPr>
    <p:cSldViewPr snapToGrid="0" snapToObjects="1">
      <p:cViewPr varScale="1">
        <p:scale>
          <a:sx n="109" d="100"/>
          <a:sy n="109" d="100"/>
        </p:scale>
        <p:origin x="208" y="40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notesMaster" Target="notesMasters/notesMaster1.xml"/><Relationship Id="rId55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195F39D-119C-AA4C-9759-7ED940FA265C}" type="datetimeFigureOut">
              <a:rPr lang="en-US" smtClean="0"/>
              <a:t>9/22/19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C66F51-C1C3-DF4E-AE68-842369AA2A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458052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548E866-CECA-D34C-BBFE-9C0F6D9A5D18}" type="datetimeFigureOut">
              <a:rPr lang="en-US" smtClean="0"/>
              <a:t>9/22/19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0AB5AE-B7AA-8D44-9A23-497C19DBE9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146868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Both the consideration of energy deposition by collision debris in the interaction region magnets, and the necessity to limit the peak pile-up in the experimental detector, impose an a priori limitation upon peak luminosity. The consequence is that HL-LHC operation will have to rely on luminosity </a:t>
            </a:r>
            <a:r>
              <a:rPr lang="en-US" sz="1200" b="0" i="0" u="none" strike="noStrike" kern="1200" baseline="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levelling</a:t>
            </a:r>
            <a:r>
              <a:rPr 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0AB5AE-B7AA-8D44-9A23-497C19DBE93A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110637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>
                <a:sym typeface="Wingdings"/>
              </a:rPr>
              <a:t> adjust </a:t>
            </a:r>
            <a:r>
              <a:rPr lang="en-US" dirty="0"/>
              <a:t>crossing angle during </a:t>
            </a:r>
            <a:r>
              <a:rPr lang="en-US" dirty="0" err="1"/>
              <a:t>levelling</a:t>
            </a:r>
            <a:r>
              <a:rPr lang="en-US" dirty="0"/>
              <a:t> process to reduce the pile-up density and the radiation on the inner triplets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0AB5AE-B7AA-8D44-9A23-497C19DBE93A}" type="slidenum">
              <a:rPr lang="en-US" smtClean="0"/>
              <a:t>48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898313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Invest on improved shielding, ventilation, </a:t>
            </a:r>
            <a:r>
              <a:rPr lang="en-US" sz="1200" b="0" i="0" u="none" strike="noStrike" kern="1200" baseline="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etc</a:t>
            </a:r>
            <a:r>
              <a:rPr 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to make accesses possible when needed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0AB5AE-B7AA-8D44-9A23-497C19DBE93A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110637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000" dirty="0"/>
              <a:t>PSB</a:t>
            </a:r>
          </a:p>
          <a:p>
            <a:pPr lvl="1"/>
            <a:r>
              <a:rPr lang="en-US" sz="1800" dirty="0"/>
              <a:t>Connection to Linac4 </a:t>
            </a:r>
            <a:r>
              <a:rPr lang="en-US" sz="1800" dirty="0">
                <a:sym typeface="Wingdings"/>
              </a:rPr>
              <a:t> </a:t>
            </a:r>
            <a:r>
              <a:rPr lang="en-US" sz="1800" dirty="0"/>
              <a:t>New H</a:t>
            </a:r>
            <a:r>
              <a:rPr lang="en-US" sz="1800" baseline="30000" dirty="0"/>
              <a:t>-</a:t>
            </a:r>
            <a:r>
              <a:rPr lang="en-US" sz="1800" dirty="0"/>
              <a:t> charge exchange injection at 160 MeV from Linac4 to double brightness of LHC beams</a:t>
            </a:r>
          </a:p>
          <a:p>
            <a:pPr lvl="1"/>
            <a:r>
              <a:rPr lang="en-US" sz="1800" dirty="0"/>
              <a:t>Acceleration to 2 GeV </a:t>
            </a:r>
          </a:p>
          <a:p>
            <a:pPr lvl="2"/>
            <a:r>
              <a:rPr lang="en-US" sz="1600" dirty="0"/>
              <a:t>New main power supply POPS-B</a:t>
            </a:r>
          </a:p>
          <a:p>
            <a:pPr lvl="2"/>
            <a:r>
              <a:rPr lang="en-US" sz="1600" dirty="0"/>
              <a:t>Replacement of C02-C04-C16 RF systems by </a:t>
            </a:r>
            <a:r>
              <a:rPr lang="en-US" sz="1600" dirty="0" err="1"/>
              <a:t>Finemet</a:t>
            </a:r>
            <a:r>
              <a:rPr lang="en-US" sz="1600" dirty="0"/>
              <a:t> based RF system</a:t>
            </a:r>
            <a:endParaRPr lang="en-US" sz="1800" dirty="0"/>
          </a:p>
          <a:p>
            <a:r>
              <a:rPr lang="en-US" sz="2000" dirty="0"/>
              <a:t>PS</a:t>
            </a:r>
          </a:p>
          <a:p>
            <a:pPr lvl="1"/>
            <a:r>
              <a:rPr lang="en-US" sz="1800" dirty="0"/>
              <a:t>New injection at 2 GeV for protons to mitigate space charge</a:t>
            </a:r>
          </a:p>
          <a:p>
            <a:pPr lvl="1"/>
            <a:r>
              <a:rPr lang="en-US" sz="1800" dirty="0"/>
              <a:t>RF improvements to improve beam quality and increase longitudinal coupled bunch instability threshold</a:t>
            </a:r>
          </a:p>
          <a:p>
            <a:pPr lvl="2"/>
            <a:r>
              <a:rPr lang="en-US" sz="1600" dirty="0"/>
              <a:t>Impedance reduction of the RF systems</a:t>
            </a:r>
          </a:p>
          <a:p>
            <a:pPr lvl="2"/>
            <a:r>
              <a:rPr lang="en-US" sz="1600" dirty="0"/>
              <a:t>Installation of new </a:t>
            </a:r>
            <a:r>
              <a:rPr lang="en-US" sz="1600" dirty="0" err="1"/>
              <a:t>Finemet</a:t>
            </a:r>
            <a:r>
              <a:rPr lang="en-US" sz="1600" dirty="0"/>
              <a:t> RF system as longitudinal feedback</a:t>
            </a:r>
          </a:p>
          <a:p>
            <a:pPr lvl="1"/>
            <a:r>
              <a:rPr lang="en-US" sz="1600" dirty="0"/>
              <a:t>Operational deployment of transverse feedback system</a:t>
            </a:r>
          </a:p>
          <a:p>
            <a:r>
              <a:rPr lang="en-US" sz="2000" dirty="0"/>
              <a:t>SPS</a:t>
            </a:r>
          </a:p>
          <a:p>
            <a:pPr lvl="1"/>
            <a:r>
              <a:rPr lang="en-US" sz="1800" dirty="0"/>
              <a:t>200 MHz RF system upgrade</a:t>
            </a:r>
          </a:p>
          <a:p>
            <a:pPr lvl="2"/>
            <a:r>
              <a:rPr lang="en-US" sz="1600" dirty="0"/>
              <a:t>Rearrangement of cavities and power upgrade</a:t>
            </a:r>
          </a:p>
          <a:p>
            <a:pPr lvl="2"/>
            <a:r>
              <a:rPr lang="en-US" sz="1600" dirty="0"/>
              <a:t>New LLRF including slip stacking capability</a:t>
            </a:r>
          </a:p>
          <a:p>
            <a:pPr lvl="1"/>
            <a:r>
              <a:rPr lang="en-US" sz="1800" dirty="0"/>
              <a:t>Electron cloud mitigation and impedance reduction to increase intensity reach</a:t>
            </a:r>
          </a:p>
          <a:p>
            <a:pPr lvl="2"/>
            <a:r>
              <a:rPr lang="en-US" sz="1600" dirty="0"/>
              <a:t>a-C coating of QFs + one full arc</a:t>
            </a:r>
          </a:p>
          <a:p>
            <a:pPr lvl="2"/>
            <a:r>
              <a:rPr lang="en-US" sz="1600" dirty="0"/>
              <a:t>QF-type flange shielding and HOM damping in 200 MHz cavities</a:t>
            </a:r>
          </a:p>
          <a:p>
            <a:pPr lvl="1"/>
            <a:r>
              <a:rPr lang="en-US" sz="1800" dirty="0"/>
              <a:t>New beam dump system in LSS5 and new design of protection devices to comply with the target HL-LHC beam parameter values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0AB5AE-B7AA-8D44-9A23-497C19DBE93A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635183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(2x4 &amp; 2x5 section cavities) </a:t>
            </a:r>
          </a:p>
          <a:p>
            <a:r>
              <a:rPr 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Bunch length variation due to controlled </a:t>
            </a:r>
            <a:r>
              <a:rPr lang="en-US" sz="1200" b="0" i="0" u="none" strike="noStrike" kern="1200" baseline="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emittance</a:t>
            </a:r>
            <a:r>
              <a:rPr 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blow-up in presence of beam loading</a:t>
            </a:r>
          </a:p>
          <a:p>
            <a:r>
              <a:rPr 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More 800 MHz voltage is available but it is kept at 10% level of 200 MHz voltage to avoid region with </a:t>
            </a:r>
            <a:r>
              <a:rPr lang="en-US" sz="1200" b="1" i="0" u="none" strike="noStrike" kern="1200" baseline="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ω</a:t>
            </a:r>
            <a:r>
              <a:rPr 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’(J)=0 during ramp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0AB5AE-B7AA-8D44-9A23-497C19DBE93A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003821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0AB5AE-B7AA-8D44-9A23-497C19DBE93A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003821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0AB5AE-B7AA-8D44-9A23-497C19DBE93A}" type="slidenum">
              <a:rPr lang="en-US" smtClean="0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898313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needed to </a:t>
            </a:r>
            <a:r>
              <a:rPr lang="en-US" dirty="0" err="1"/>
              <a:t>fulfil</a:t>
            </a:r>
            <a:r>
              <a:rPr lang="en-US" dirty="0"/>
              <a:t> the tight tolerances coming from DA or coherent stability constraints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0AB5AE-B7AA-8D44-9A23-497C19DBE93A}" type="slidenum">
              <a:rPr lang="en-US" smtClean="0"/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617648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Only 25 ns, scaling</a:t>
            </a:r>
            <a:r>
              <a:rPr lang="en-US" baseline="0" dirty="0"/>
              <a:t> with bunch intensity (linear, threshold at just below 4e10 p/b), power loss </a:t>
            </a:r>
            <a:r>
              <a:rPr lang="en-US" baseline="0" dirty="0" err="1"/>
              <a:t>localised</a:t>
            </a:r>
            <a:r>
              <a:rPr lang="en-US" baseline="0" dirty="0"/>
              <a:t> in last bunches of trains from RF measurements of stable phase, at least partly </a:t>
            </a:r>
            <a:r>
              <a:rPr lang="en-US" baseline="0" dirty="0" err="1"/>
              <a:t>scrubbable</a:t>
            </a:r>
            <a:r>
              <a:rPr lang="en-US" baseline="0" dirty="0"/>
              <a:t>, </a:t>
            </a:r>
            <a:r>
              <a:rPr lang="en-US" baseline="0" dirty="0" err="1"/>
              <a:t>behaviour</a:t>
            </a:r>
            <a:r>
              <a:rPr lang="en-US" baseline="0" dirty="0"/>
              <a:t> in dipoles and </a:t>
            </a:r>
            <a:r>
              <a:rPr lang="en-US" baseline="0" dirty="0" err="1"/>
              <a:t>quadrupoles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0AB5AE-B7AA-8D44-9A23-497C19DBE93A}" type="slidenum">
              <a:rPr lang="en-US" smtClean="0"/>
              <a:t>42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07030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>
                <a:sym typeface="Wingdings"/>
              </a:rPr>
              <a:t> adjust </a:t>
            </a:r>
            <a:r>
              <a:rPr lang="en-US" dirty="0"/>
              <a:t>crossing angle during </a:t>
            </a:r>
            <a:r>
              <a:rPr lang="en-US" dirty="0" err="1"/>
              <a:t>levelling</a:t>
            </a:r>
            <a:r>
              <a:rPr lang="en-US" dirty="0"/>
              <a:t> process to reduce the pile-up density and the radiation on the inner triplets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0AB5AE-B7AA-8D44-9A23-497C19DBE93A}" type="slidenum">
              <a:rPr lang="en-US" smtClean="0"/>
              <a:t>47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89831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000" y="2181663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864799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9773" y="2695480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398380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601843" y="2377988"/>
            <a:ext cx="10969139" cy="1369257"/>
          </a:xfrm>
        </p:spPr>
        <p:txBody>
          <a:bodyPr/>
          <a:lstStyle>
            <a:lvl1pPr algn="l">
              <a:defRPr/>
            </a:lvl1pPr>
          </a:lstStyle>
          <a:p>
            <a:r>
              <a:rPr lang="en-GB" dirty="0"/>
              <a:t>LHC Performance Workshop 2017 </a:t>
            </a:r>
            <a:br>
              <a:rPr lang="en-GB" dirty="0"/>
            </a:br>
            <a:r>
              <a:rPr lang="fr-FR" dirty="0"/>
              <a:t>Session 5: LIU / HL-LHC / LS2</a:t>
            </a:r>
            <a:endParaRPr kumimoji="0"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 hasCustomPrompt="1"/>
          </p:nvPr>
        </p:nvSpPr>
        <p:spPr>
          <a:xfrm>
            <a:off x="609600" y="3810778"/>
            <a:ext cx="3657600" cy="419653"/>
          </a:xfrm>
        </p:spPr>
        <p:txBody>
          <a:bodyPr lIns="45720" tIns="0" rIns="45720" bIns="0" anchor="ctr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dirty="0"/>
              <a:t>23-26 January 2017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027902" y="0"/>
            <a:ext cx="3164098" cy="1591194"/>
          </a:xfrm>
          <a:prstGeom prst="rect">
            <a:avLst/>
          </a:prstGeom>
        </p:spPr>
      </p:pic>
      <p:sp>
        <p:nvSpPr>
          <p:cNvPr id="17" name="Date Placeholder 1"/>
          <p:cNvSpPr>
            <a:spLocks noGrp="1"/>
          </p:cNvSpPr>
          <p:nvPr>
            <p:ph type="dt" sz="half" idx="2"/>
          </p:nvPr>
        </p:nvSpPr>
        <p:spPr>
          <a:xfrm>
            <a:off x="818788" y="6184800"/>
            <a:ext cx="3275151" cy="6732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406DAD"/>
                </a:solidFill>
              </a:defRPr>
            </a:lvl1pPr>
          </a:lstStyle>
          <a:p>
            <a:r>
              <a:rPr lang="en-US">
                <a:latin typeface="Arial"/>
              </a:rPr>
              <a:t>MCBI 2019, Zermatt, 27 September 2018</a:t>
            </a:r>
            <a:endParaRPr lang="en-US" dirty="0">
              <a:latin typeface="Arial"/>
            </a:endParaRPr>
          </a:p>
        </p:txBody>
      </p:sp>
      <p:sp>
        <p:nvSpPr>
          <p:cNvPr id="1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430336" y="6184801"/>
            <a:ext cx="6314164" cy="6731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406DAD"/>
                </a:solidFill>
              </a:defRPr>
            </a:lvl1pPr>
          </a:lstStyle>
          <a:p>
            <a:r>
              <a:rPr lang="it-IT">
                <a:latin typeface="Arial"/>
              </a:rPr>
              <a:t>Giovanni Rumolo, MCBI for LIU and HL-LHC</a:t>
            </a:r>
            <a:endParaRPr lang="en-US" dirty="0">
              <a:latin typeface="Arial"/>
            </a:endParaRP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86289" y="119136"/>
            <a:ext cx="2292295" cy="12924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49669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13261" y="1927801"/>
            <a:ext cx="10969139" cy="940443"/>
          </a:xfrm>
        </p:spPr>
        <p:txBody>
          <a:bodyPr anchor="b"/>
          <a:lstStyle>
            <a:lvl1pPr algn="l">
              <a:defRPr/>
            </a:lvl1pPr>
          </a:lstStyle>
          <a:p>
            <a:r>
              <a:rPr kumimoji="0" lang="en-US" dirty="0"/>
              <a:t>Click to edit Master title style</a:t>
            </a:r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609600" y="2925844"/>
            <a:ext cx="3657600" cy="419653"/>
          </a:xfrm>
        </p:spPr>
        <p:txBody>
          <a:bodyPr lIns="45720" tIns="0" rIns="45720" bIns="0" anchor="t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86289" y="119136"/>
            <a:ext cx="2292295" cy="1292464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027902" y="0"/>
            <a:ext cx="3164098" cy="1591194"/>
          </a:xfrm>
          <a:prstGeom prst="rect">
            <a:avLst/>
          </a:prstGeom>
        </p:spPr>
      </p:pic>
      <p:sp>
        <p:nvSpPr>
          <p:cNvPr id="13" name="Date Placeholder 1"/>
          <p:cNvSpPr>
            <a:spLocks noGrp="1"/>
          </p:cNvSpPr>
          <p:nvPr>
            <p:ph type="dt" sz="half" idx="2"/>
          </p:nvPr>
        </p:nvSpPr>
        <p:spPr>
          <a:xfrm>
            <a:off x="818788" y="6184800"/>
            <a:ext cx="3275151" cy="6732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406DAD"/>
                </a:solidFill>
              </a:defRPr>
            </a:lvl1pPr>
          </a:lstStyle>
          <a:p>
            <a:r>
              <a:rPr lang="en-US">
                <a:latin typeface="Arial"/>
              </a:rPr>
              <a:t>MCBI 2019, Zermatt, 27 September 2018</a:t>
            </a:r>
            <a:endParaRPr lang="en-US" dirty="0">
              <a:latin typeface="Arial"/>
            </a:endParaRPr>
          </a:p>
        </p:txBody>
      </p:sp>
      <p:sp>
        <p:nvSpPr>
          <p:cNvPr id="14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430336" y="6184801"/>
            <a:ext cx="6314164" cy="6731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406DAD"/>
                </a:solidFill>
              </a:defRPr>
            </a:lvl1pPr>
          </a:lstStyle>
          <a:p>
            <a:r>
              <a:rPr lang="it-IT">
                <a:latin typeface="Arial"/>
              </a:rPr>
              <a:t>Giovanni Rumolo, MCBI for LIU and HL-LHC</a:t>
            </a:r>
            <a:endParaRPr lang="en-US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648178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838094" y="289208"/>
            <a:ext cx="8371687" cy="817708"/>
          </a:xfrm>
        </p:spPr>
        <p:txBody>
          <a:bodyPr>
            <a:normAutofit/>
          </a:bodyPr>
          <a:lstStyle>
            <a:lvl1pPr algn="l">
              <a:defRPr sz="3600"/>
            </a:lvl1pPr>
          </a:lstStyle>
          <a:p>
            <a:r>
              <a:rPr kumimoji="0" lang="en-US" dirty="0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13200" indent="-241200">
              <a:spcBef>
                <a:spcPts val="1272"/>
              </a:spcBef>
              <a:spcAft>
                <a:spcPts val="0"/>
              </a:spcAft>
              <a:defRPr sz="2400"/>
            </a:lvl1pPr>
            <a:lvl2pPr marL="615600" indent="-241200">
              <a:defRPr sz="2000"/>
            </a:lvl2pPr>
            <a:lvl3pPr marL="878400" indent="-198000">
              <a:defRPr sz="1800"/>
            </a:lvl3pPr>
            <a:lvl4pPr>
              <a:defRPr sz="1600"/>
            </a:lvl4pPr>
            <a:lvl5pPr>
              <a:defRPr sz="1400"/>
            </a:lvl5pPr>
          </a:lstStyle>
          <a:p>
            <a:pPr lvl="0" eaLnBrk="1" latinLnBrk="0" hangingPunct="1"/>
            <a:r>
              <a:rPr lang="en-US" dirty="0"/>
              <a:t>Click to edit Master text styles</a:t>
            </a:r>
          </a:p>
          <a:p>
            <a:pPr lvl="1" eaLnBrk="1" latinLnBrk="0" hangingPunct="1"/>
            <a:r>
              <a:rPr lang="en-US" dirty="0"/>
              <a:t>Second level</a:t>
            </a:r>
          </a:p>
          <a:p>
            <a:pPr lvl="2" eaLnBrk="1" latinLnBrk="0" hangingPunct="1"/>
            <a:r>
              <a:rPr lang="en-US" dirty="0"/>
              <a:t>Third level</a:t>
            </a:r>
          </a:p>
          <a:p>
            <a:pPr lvl="3" eaLnBrk="1" latinLnBrk="0" hangingPunct="1"/>
            <a:r>
              <a:rPr lang="en-US" dirty="0"/>
              <a:t>Fourth level</a:t>
            </a:r>
          </a:p>
          <a:p>
            <a:pPr lvl="4" eaLnBrk="1" latinLnBrk="0" hangingPunct="1"/>
            <a:r>
              <a:rPr lang="en-US" dirty="0"/>
              <a:t>Fifth level</a:t>
            </a:r>
            <a:endParaRPr kumimoji="0"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406DAD"/>
                </a:solidFill>
              </a:defRPr>
            </a:lvl1pPr>
          </a:lstStyle>
          <a:p>
            <a:fld id="{17918391-D411-FE40-AAD7-861AE5233E0E}" type="slidenum">
              <a:rPr lang="en-US" smtClean="0">
                <a:latin typeface="Arial"/>
              </a:rPr>
              <a:pPr/>
              <a:t>‹#›</a:t>
            </a:fld>
            <a:endParaRPr lang="en-US" dirty="0">
              <a:latin typeface="Arial"/>
            </a:endParaRP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2479" y="119137"/>
            <a:ext cx="1544431" cy="870796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209782" y="0"/>
            <a:ext cx="1982218" cy="996838"/>
          </a:xfrm>
          <a:prstGeom prst="rect">
            <a:avLst/>
          </a:prstGeom>
        </p:spPr>
      </p:pic>
      <p:sp>
        <p:nvSpPr>
          <p:cNvPr id="14" name="Date Placeholder 1"/>
          <p:cNvSpPr>
            <a:spLocks noGrp="1"/>
          </p:cNvSpPr>
          <p:nvPr>
            <p:ph type="dt" sz="half" idx="2"/>
          </p:nvPr>
        </p:nvSpPr>
        <p:spPr>
          <a:xfrm>
            <a:off x="818788" y="6184800"/>
            <a:ext cx="3275151" cy="6732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406DAD"/>
                </a:solidFill>
              </a:defRPr>
            </a:lvl1pPr>
          </a:lstStyle>
          <a:p>
            <a:r>
              <a:rPr lang="en-US">
                <a:latin typeface="Arial"/>
              </a:rPr>
              <a:t>MCBI 2019, Zermatt, 27 September 2018</a:t>
            </a:r>
            <a:endParaRPr lang="en-US" dirty="0">
              <a:latin typeface="Arial"/>
            </a:endParaRPr>
          </a:p>
        </p:txBody>
      </p:sp>
      <p:sp>
        <p:nvSpPr>
          <p:cNvPr id="1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430336" y="6184801"/>
            <a:ext cx="6314164" cy="6731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406DAD"/>
                </a:solidFill>
              </a:defRPr>
            </a:lvl1pPr>
          </a:lstStyle>
          <a:p>
            <a:r>
              <a:rPr lang="it-IT">
                <a:latin typeface="Arial"/>
              </a:rPr>
              <a:t>Giovanni Rumolo, MCBI for LIU and HL-LHC</a:t>
            </a:r>
            <a:endParaRPr lang="en-US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4728179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9773" y="2695480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477030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609600" y="233493"/>
            <a:ext cx="10969139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err="1"/>
              <a:t>Title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609600" y="1325607"/>
            <a:ext cx="10969139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Click to </a:t>
            </a:r>
            <a:r>
              <a:rPr kumimoji="0" lang="fr-CH" dirty="0" err="1"/>
              <a:t>edit</a:t>
            </a:r>
            <a:r>
              <a:rPr kumimoji="0" lang="fr-CH" dirty="0"/>
              <a:t> Master </a:t>
            </a:r>
            <a:r>
              <a:rPr kumimoji="0" lang="fr-CH" dirty="0" err="1"/>
              <a:t>text</a:t>
            </a:r>
            <a:r>
              <a:rPr kumimoji="0" lang="fr-CH" dirty="0"/>
              <a:t> styles</a:t>
            </a:r>
          </a:p>
          <a:p>
            <a:pPr lvl="1" eaLnBrk="1" latinLnBrk="0" hangingPunct="1"/>
            <a:r>
              <a:rPr kumimoji="0" lang="fr-CH" dirty="0"/>
              <a:t>Second </a:t>
            </a:r>
            <a:r>
              <a:rPr kumimoji="0" lang="fr-CH" dirty="0" err="1"/>
              <a:t>level</a:t>
            </a:r>
            <a:endParaRPr kumimoji="0" lang="fr-CH" dirty="0"/>
          </a:p>
          <a:p>
            <a:pPr lvl="2" eaLnBrk="1" latinLnBrk="0" hangingPunct="1"/>
            <a:r>
              <a:rPr kumimoji="0" lang="fr-CH" dirty="0" err="1"/>
              <a:t>Third</a:t>
            </a:r>
            <a:r>
              <a:rPr kumimoji="0" lang="fr-CH" dirty="0"/>
              <a:t> </a:t>
            </a:r>
            <a:r>
              <a:rPr kumimoji="0" lang="fr-CH" dirty="0" err="1"/>
              <a:t>level</a:t>
            </a:r>
            <a:endParaRPr kumimoji="0"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11" name="Date Placeholder 1"/>
          <p:cNvSpPr>
            <a:spLocks noGrp="1"/>
          </p:cNvSpPr>
          <p:nvPr>
            <p:ph type="dt" sz="half" idx="2"/>
          </p:nvPr>
        </p:nvSpPr>
        <p:spPr>
          <a:xfrm>
            <a:off x="1081535" y="6184800"/>
            <a:ext cx="2935924" cy="6732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406DAD"/>
                </a:solidFill>
              </a:defRPr>
            </a:lvl1pPr>
          </a:lstStyle>
          <a:p>
            <a:r>
              <a:rPr lang="en-US">
                <a:latin typeface="Arial"/>
              </a:rPr>
              <a:t>MCBI 2019, Zermatt, 27 September 2018</a:t>
            </a:r>
            <a:endParaRPr lang="en-US" dirty="0">
              <a:latin typeface="Arial"/>
            </a:endParaRPr>
          </a:p>
        </p:txBody>
      </p:sp>
      <p:pic>
        <p:nvPicPr>
          <p:cNvPr id="15" name="Picture 7" descr="logo-presentation-small.jpg"/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495" y="6111128"/>
            <a:ext cx="655713" cy="64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538630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85200" indent="-349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24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59600" indent="-349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4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7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16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emf"/><Relationship Id="rId2" Type="http://schemas.openxmlformats.org/officeDocument/2006/relationships/image" Target="../media/image31.emf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g"/><Relationship Id="rId2" Type="http://schemas.openxmlformats.org/officeDocument/2006/relationships/image" Target="../media/image33.emf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44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5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5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56.png"/><Relationship Id="rId5" Type="http://schemas.openxmlformats.org/officeDocument/2006/relationships/image" Target="../media/image55.png"/><Relationship Id="rId4" Type="http://schemas.openxmlformats.org/officeDocument/2006/relationships/image" Target="../media/image54.pn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5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emf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5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5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5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5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5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5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5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69.pn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5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13" Type="http://schemas.openxmlformats.org/officeDocument/2006/relationships/image" Target="../media/image18.jpeg"/><Relationship Id="rId3" Type="http://schemas.openxmlformats.org/officeDocument/2006/relationships/image" Target="../media/image8.jpg"/><Relationship Id="rId7" Type="http://schemas.openxmlformats.org/officeDocument/2006/relationships/image" Target="../media/image12.jpeg"/><Relationship Id="rId12" Type="http://schemas.openxmlformats.org/officeDocument/2006/relationships/image" Target="../media/image17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1.jpeg"/><Relationship Id="rId11" Type="http://schemas.openxmlformats.org/officeDocument/2006/relationships/image" Target="../media/image16.png"/><Relationship Id="rId5" Type="http://schemas.openxmlformats.org/officeDocument/2006/relationships/image" Target="../media/image10.gif"/><Relationship Id="rId10" Type="http://schemas.openxmlformats.org/officeDocument/2006/relationships/image" Target="../media/image15.jpeg"/><Relationship Id="rId4" Type="http://schemas.openxmlformats.org/officeDocument/2006/relationships/image" Target="../media/image9.png"/><Relationship Id="rId9" Type="http://schemas.openxmlformats.org/officeDocument/2006/relationships/image" Target="../media/image14.jpeg"/><Relationship Id="rId14" Type="http://schemas.openxmlformats.org/officeDocument/2006/relationships/image" Target="../media/image19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3562432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Present performance limitations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02614" y="2438127"/>
            <a:ext cx="5852315" cy="3554901"/>
          </a:xfrm>
        </p:spPr>
        <p:txBody>
          <a:bodyPr>
            <a:normAutofit fontScale="85000" lnSpcReduction="10000"/>
          </a:bodyPr>
          <a:lstStyle/>
          <a:p>
            <a:r>
              <a:rPr lang="en-US" b="1" dirty="0"/>
              <a:t>PSB injection</a:t>
            </a:r>
            <a:r>
              <a:rPr lang="en-US" dirty="0"/>
              <a:t>: </a:t>
            </a:r>
            <a:r>
              <a:rPr lang="en-US" dirty="0">
                <a:solidFill>
                  <a:srgbClr val="FF0000"/>
                </a:solidFill>
              </a:rPr>
              <a:t>Brightness</a:t>
            </a:r>
            <a:r>
              <a:rPr lang="en-US" dirty="0"/>
              <a:t> limited by efficiency of multi-turn injection process and space charge effects</a:t>
            </a:r>
          </a:p>
          <a:p>
            <a:r>
              <a:rPr lang="en-US" b="1" dirty="0"/>
              <a:t>PS and SPS injection</a:t>
            </a:r>
            <a:r>
              <a:rPr lang="en-US" dirty="0"/>
              <a:t>: </a:t>
            </a:r>
            <a:r>
              <a:rPr lang="en-US" dirty="0">
                <a:solidFill>
                  <a:srgbClr val="FF0000"/>
                </a:solidFill>
              </a:rPr>
              <a:t>Brightness</a:t>
            </a:r>
            <a:r>
              <a:rPr lang="en-US" dirty="0"/>
              <a:t> limited by space charge </a:t>
            </a:r>
            <a:r>
              <a:rPr lang="mr-IN" dirty="0"/>
              <a:t>–</a:t>
            </a:r>
            <a:r>
              <a:rPr lang="en-US" dirty="0"/>
              <a:t> </a:t>
            </a:r>
            <a:r>
              <a:rPr lang="en-US" dirty="0">
                <a:latin typeface="Symbol" charset="2"/>
                <a:cs typeface="Symbol" charset="2"/>
              </a:rPr>
              <a:t>D</a:t>
            </a:r>
            <a:r>
              <a:rPr lang="en-US" dirty="0"/>
              <a:t>Q&lt;0.31 (PS) and 0.21 (SPS), to limit beam degradation</a:t>
            </a:r>
          </a:p>
          <a:p>
            <a:r>
              <a:rPr lang="en-US" b="1" dirty="0"/>
              <a:t>PS cycle</a:t>
            </a:r>
            <a:r>
              <a:rPr lang="en-US" dirty="0"/>
              <a:t>: </a:t>
            </a:r>
            <a:r>
              <a:rPr lang="en-US" dirty="0">
                <a:solidFill>
                  <a:srgbClr val="FF0000"/>
                </a:solidFill>
              </a:rPr>
              <a:t>Bunch intensity </a:t>
            </a:r>
            <a:r>
              <a:rPr lang="en-US" dirty="0"/>
              <a:t>limited by longitudinal coupled bunch dipolar instability</a:t>
            </a:r>
          </a:p>
          <a:p>
            <a:r>
              <a:rPr lang="en-US" b="1" dirty="0"/>
              <a:t>SPS cycle</a:t>
            </a:r>
            <a:r>
              <a:rPr lang="en-US" dirty="0"/>
              <a:t>: </a:t>
            </a:r>
            <a:r>
              <a:rPr lang="en-US" dirty="0">
                <a:solidFill>
                  <a:srgbClr val="FF0000"/>
                </a:solidFill>
              </a:rPr>
              <a:t>Bunch intensity </a:t>
            </a:r>
            <a:r>
              <a:rPr lang="en-US" dirty="0"/>
              <a:t>limited by RF power, longitudinal coupled bunch instability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/>
              <a:t>10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96265307"/>
              </p:ext>
            </p:extLst>
          </p:nvPr>
        </p:nvGraphicFramePr>
        <p:xfrm>
          <a:off x="6403704" y="1237402"/>
          <a:ext cx="5337438" cy="111252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92637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4032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7073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/>
                        <a:t>N</a:t>
                      </a:r>
                      <a:r>
                        <a:rPr lang="en-US" baseline="-25000" dirty="0" err="1"/>
                        <a:t>b</a:t>
                      </a:r>
                      <a:r>
                        <a:rPr lang="en-US" baseline="0" dirty="0"/>
                        <a:t> (x 10</a:t>
                      </a:r>
                      <a:r>
                        <a:rPr lang="en-US" baseline="30000" dirty="0"/>
                        <a:t>11</a:t>
                      </a:r>
                      <a:r>
                        <a:rPr lang="en-US" baseline="0" dirty="0"/>
                        <a:t> p/b)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Symbol" charset="2"/>
                          <a:cs typeface="Symbol" charset="2"/>
                        </a:rPr>
                        <a:t>e</a:t>
                      </a:r>
                      <a:r>
                        <a:rPr lang="en-US" baseline="-25000" dirty="0"/>
                        <a:t>x,y,</a:t>
                      </a:r>
                      <a:r>
                        <a:rPr lang="en-US" baseline="0" dirty="0"/>
                        <a:t> (</a:t>
                      </a:r>
                      <a:r>
                        <a:rPr lang="en-US" baseline="0" dirty="0">
                          <a:latin typeface="Symbol" charset="2"/>
                          <a:cs typeface="Symbol" charset="2"/>
                        </a:rPr>
                        <a:t>m</a:t>
                      </a:r>
                      <a:r>
                        <a:rPr lang="en-US" baseline="0" dirty="0"/>
                        <a:t>m)</a:t>
                      </a:r>
                      <a:endParaRPr 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rgbClr val="008000"/>
                          </a:solidFill>
                        </a:rPr>
                        <a:t>HL-LHC target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rgbClr val="008000"/>
                          </a:solidFill>
                        </a:rPr>
                        <a:t>2.3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rgbClr val="008000"/>
                          </a:solidFill>
                        </a:rPr>
                        <a:t>2.1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Present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1.3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2.7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9" name="Picture 8" descr="01_Performance_standard25ns_201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540" y="1004923"/>
            <a:ext cx="5499336" cy="5076310"/>
          </a:xfrm>
          <a:prstGeom prst="rect">
            <a:avLst/>
          </a:prstGeom>
        </p:spPr>
      </p:pic>
      <p:cxnSp>
        <p:nvCxnSpPr>
          <p:cNvPr id="11" name="Straight Connector 10"/>
          <p:cNvCxnSpPr/>
          <p:nvPr/>
        </p:nvCxnSpPr>
        <p:spPr>
          <a:xfrm flipV="1">
            <a:off x="1305183" y="1570065"/>
            <a:ext cx="2310528" cy="3743998"/>
          </a:xfrm>
          <a:prstGeom prst="line">
            <a:avLst/>
          </a:prstGeom>
          <a:ln w="38100" cmpd="sng">
            <a:solidFill>
              <a:schemeClr val="tx1">
                <a:lumMod val="75000"/>
              </a:schemeClr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24" name="Group 23"/>
          <p:cNvGrpSpPr/>
          <p:nvPr/>
        </p:nvGrpSpPr>
        <p:grpSpPr>
          <a:xfrm>
            <a:off x="1316482" y="1570065"/>
            <a:ext cx="4327554" cy="3757565"/>
            <a:chOff x="1316482" y="1570065"/>
            <a:chExt cx="4327554" cy="3757565"/>
          </a:xfrm>
        </p:grpSpPr>
        <p:sp>
          <p:nvSpPr>
            <p:cNvPr id="18" name="Freeform 17"/>
            <p:cNvSpPr/>
            <p:nvPr/>
          </p:nvSpPr>
          <p:spPr>
            <a:xfrm>
              <a:off x="1316482" y="2508806"/>
              <a:ext cx="4327554" cy="2804944"/>
            </a:xfrm>
            <a:custGeom>
              <a:avLst/>
              <a:gdLst>
                <a:gd name="connsiteX0" fmla="*/ 0 w 4374128"/>
                <a:gd name="connsiteY0" fmla="*/ 2804944 h 2804944"/>
                <a:gd name="connsiteX1" fmla="*/ 564404 w 4374128"/>
                <a:gd name="connsiteY1" fmla="*/ 2663814 h 2804944"/>
                <a:gd name="connsiteX2" fmla="*/ 1710849 w 4374128"/>
                <a:gd name="connsiteY2" fmla="*/ 1975809 h 2804944"/>
                <a:gd name="connsiteX3" fmla="*/ 4374128 w 4374128"/>
                <a:gd name="connsiteY3" fmla="*/ 0 h 2804944"/>
                <a:gd name="connsiteX4" fmla="*/ 4374128 w 4374128"/>
                <a:gd name="connsiteY4" fmla="*/ 0 h 28049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74128" h="2804944">
                  <a:moveTo>
                    <a:pt x="0" y="2804944"/>
                  </a:moveTo>
                  <a:cubicBezTo>
                    <a:pt x="139631" y="2803473"/>
                    <a:pt x="279263" y="2802003"/>
                    <a:pt x="564404" y="2663814"/>
                  </a:cubicBezTo>
                  <a:cubicBezTo>
                    <a:pt x="849545" y="2525625"/>
                    <a:pt x="1075895" y="2419778"/>
                    <a:pt x="1710849" y="1975809"/>
                  </a:cubicBezTo>
                  <a:cubicBezTo>
                    <a:pt x="2345803" y="1531840"/>
                    <a:pt x="4374128" y="0"/>
                    <a:pt x="4374128" y="0"/>
                  </a:cubicBezTo>
                  <a:lnTo>
                    <a:pt x="4374128" y="0"/>
                  </a:lnTo>
                </a:path>
              </a:pathLst>
            </a:custGeom>
            <a:ln w="38100" cmpd="sng">
              <a:solidFill>
                <a:srgbClr val="004078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Freeform 22"/>
            <p:cNvSpPr/>
            <p:nvPr/>
          </p:nvSpPr>
          <p:spPr>
            <a:xfrm>
              <a:off x="1316482" y="1570065"/>
              <a:ext cx="2069939" cy="3757565"/>
            </a:xfrm>
            <a:custGeom>
              <a:avLst/>
              <a:gdLst>
                <a:gd name="connsiteX0" fmla="*/ 0 w 4374128"/>
                <a:gd name="connsiteY0" fmla="*/ 2804944 h 2804944"/>
                <a:gd name="connsiteX1" fmla="*/ 564404 w 4374128"/>
                <a:gd name="connsiteY1" fmla="*/ 2663814 h 2804944"/>
                <a:gd name="connsiteX2" fmla="*/ 1710849 w 4374128"/>
                <a:gd name="connsiteY2" fmla="*/ 1975809 h 2804944"/>
                <a:gd name="connsiteX3" fmla="*/ 4374128 w 4374128"/>
                <a:gd name="connsiteY3" fmla="*/ 0 h 2804944"/>
                <a:gd name="connsiteX4" fmla="*/ 4374128 w 4374128"/>
                <a:gd name="connsiteY4" fmla="*/ 0 h 2804944"/>
                <a:gd name="connsiteX0" fmla="*/ 0 w 4374128"/>
                <a:gd name="connsiteY0" fmla="*/ 2804944 h 2804944"/>
                <a:gd name="connsiteX1" fmla="*/ 489862 w 4374128"/>
                <a:gd name="connsiteY1" fmla="*/ 2624307 h 2804944"/>
                <a:gd name="connsiteX2" fmla="*/ 1710849 w 4374128"/>
                <a:gd name="connsiteY2" fmla="*/ 1975809 h 2804944"/>
                <a:gd name="connsiteX3" fmla="*/ 4374128 w 4374128"/>
                <a:gd name="connsiteY3" fmla="*/ 0 h 2804944"/>
                <a:gd name="connsiteX4" fmla="*/ 4374128 w 4374128"/>
                <a:gd name="connsiteY4" fmla="*/ 0 h 2804944"/>
                <a:gd name="connsiteX0" fmla="*/ 0 w 4374128"/>
                <a:gd name="connsiteY0" fmla="*/ 2804944 h 2804944"/>
                <a:gd name="connsiteX1" fmla="*/ 489862 w 4374128"/>
                <a:gd name="connsiteY1" fmla="*/ 2624307 h 2804944"/>
                <a:gd name="connsiteX2" fmla="*/ 1636308 w 4374128"/>
                <a:gd name="connsiteY2" fmla="*/ 1936303 h 2804944"/>
                <a:gd name="connsiteX3" fmla="*/ 4374128 w 4374128"/>
                <a:gd name="connsiteY3" fmla="*/ 0 h 2804944"/>
                <a:gd name="connsiteX4" fmla="*/ 4374128 w 4374128"/>
                <a:gd name="connsiteY4" fmla="*/ 0 h 28049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74128" h="2804944">
                  <a:moveTo>
                    <a:pt x="0" y="2804944"/>
                  </a:moveTo>
                  <a:cubicBezTo>
                    <a:pt x="139631" y="2803473"/>
                    <a:pt x="217144" y="2769081"/>
                    <a:pt x="489862" y="2624307"/>
                  </a:cubicBezTo>
                  <a:cubicBezTo>
                    <a:pt x="762580" y="2479534"/>
                    <a:pt x="988930" y="2373687"/>
                    <a:pt x="1636308" y="1936303"/>
                  </a:cubicBezTo>
                  <a:cubicBezTo>
                    <a:pt x="2283686" y="1498919"/>
                    <a:pt x="3917825" y="322717"/>
                    <a:pt x="4374128" y="0"/>
                  </a:cubicBezTo>
                  <a:lnTo>
                    <a:pt x="4374128" y="0"/>
                  </a:lnTo>
                </a:path>
              </a:pathLst>
            </a:custGeom>
            <a:ln w="38100" cmpd="sng">
              <a:solidFill>
                <a:srgbClr val="004078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26" name="Straight Connector 25"/>
          <p:cNvCxnSpPr/>
          <p:nvPr/>
        </p:nvCxnSpPr>
        <p:spPr>
          <a:xfrm>
            <a:off x="3152588" y="1570065"/>
            <a:ext cx="29883" cy="3743685"/>
          </a:xfrm>
          <a:prstGeom prst="line">
            <a:avLst/>
          </a:prstGeom>
          <a:ln w="38100" cmpd="sng">
            <a:solidFill>
              <a:srgbClr val="FF0000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>
            <a:off x="3600769" y="1583945"/>
            <a:ext cx="29883" cy="3743685"/>
          </a:xfrm>
          <a:prstGeom prst="line">
            <a:avLst/>
          </a:prstGeom>
          <a:ln w="38100" cmpd="sng">
            <a:solidFill>
              <a:srgbClr val="FF0000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Footer Placeholder 7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it-IT">
                <a:latin typeface="Arial"/>
              </a:rPr>
              <a:t>Giovanni Rumolo, MCBI for LIU and HL-LHC</a:t>
            </a:r>
            <a:endParaRPr lang="en-US" dirty="0">
              <a:latin typeface="Arial"/>
            </a:endParaRP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>
                <a:latin typeface="Arial"/>
              </a:rPr>
              <a:t>MCBI 2019, Zermatt, 27 September 2018</a:t>
            </a:r>
            <a:endParaRPr lang="en-US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9408412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Present performance limitations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02614" y="2438127"/>
            <a:ext cx="5852315" cy="3554901"/>
          </a:xfrm>
        </p:spPr>
        <p:txBody>
          <a:bodyPr>
            <a:normAutofit fontScale="85000" lnSpcReduction="10000"/>
          </a:bodyPr>
          <a:lstStyle/>
          <a:p>
            <a:r>
              <a:rPr lang="en-US" b="1" dirty="0"/>
              <a:t>PSB injection</a:t>
            </a:r>
            <a:r>
              <a:rPr lang="en-US" dirty="0"/>
              <a:t>: Brightness limited by efficiency of multi-turn injection process and space charge effects</a:t>
            </a:r>
          </a:p>
          <a:p>
            <a:r>
              <a:rPr lang="en-US" b="1" dirty="0"/>
              <a:t>PS and SPS injection</a:t>
            </a:r>
            <a:r>
              <a:rPr lang="en-US" dirty="0"/>
              <a:t>: </a:t>
            </a:r>
            <a:r>
              <a:rPr lang="en-US" dirty="0">
                <a:solidFill>
                  <a:srgbClr val="FF0000"/>
                </a:solidFill>
              </a:rPr>
              <a:t>Brightness</a:t>
            </a:r>
            <a:r>
              <a:rPr lang="en-US" dirty="0"/>
              <a:t> limited by space charge </a:t>
            </a:r>
            <a:r>
              <a:rPr lang="mr-IN" dirty="0"/>
              <a:t>–</a:t>
            </a:r>
            <a:r>
              <a:rPr lang="en-US" dirty="0"/>
              <a:t> </a:t>
            </a:r>
            <a:r>
              <a:rPr lang="en-US" dirty="0">
                <a:latin typeface="Symbol" charset="2"/>
                <a:cs typeface="Symbol" charset="2"/>
              </a:rPr>
              <a:t>D</a:t>
            </a:r>
            <a:r>
              <a:rPr lang="en-US" dirty="0"/>
              <a:t>Q&lt;0.31 (PS) and 0.21 (SPS), to limit beam degradation</a:t>
            </a:r>
          </a:p>
          <a:p>
            <a:r>
              <a:rPr lang="en-US" b="1" dirty="0"/>
              <a:t>PS cycle</a:t>
            </a:r>
            <a:r>
              <a:rPr lang="en-US" dirty="0"/>
              <a:t>: </a:t>
            </a:r>
            <a:r>
              <a:rPr lang="en-US" dirty="0">
                <a:solidFill>
                  <a:srgbClr val="FF0000"/>
                </a:solidFill>
              </a:rPr>
              <a:t>Bunch intensity </a:t>
            </a:r>
            <a:r>
              <a:rPr lang="en-US" dirty="0"/>
              <a:t>limited by longitudinal coupled bunch dipolar instability</a:t>
            </a:r>
          </a:p>
          <a:p>
            <a:r>
              <a:rPr lang="en-US" b="1" dirty="0"/>
              <a:t>SPS cycle</a:t>
            </a:r>
            <a:r>
              <a:rPr lang="en-US" dirty="0"/>
              <a:t>: </a:t>
            </a:r>
            <a:r>
              <a:rPr lang="en-US" dirty="0">
                <a:solidFill>
                  <a:srgbClr val="FF0000"/>
                </a:solidFill>
              </a:rPr>
              <a:t>Bunch intensity </a:t>
            </a:r>
            <a:r>
              <a:rPr lang="en-US" dirty="0"/>
              <a:t>limited by RF power, longitudinal coupled bunch instability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/>
              <a:t>11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75230387"/>
              </p:ext>
            </p:extLst>
          </p:nvPr>
        </p:nvGraphicFramePr>
        <p:xfrm>
          <a:off x="6403704" y="1237402"/>
          <a:ext cx="5337438" cy="111252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92637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4032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7073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/>
                        <a:t>N</a:t>
                      </a:r>
                      <a:r>
                        <a:rPr lang="en-US" baseline="-25000" dirty="0" err="1"/>
                        <a:t>b</a:t>
                      </a:r>
                      <a:r>
                        <a:rPr lang="en-US" baseline="0" dirty="0"/>
                        <a:t> (x 10</a:t>
                      </a:r>
                      <a:r>
                        <a:rPr lang="en-US" baseline="30000" dirty="0"/>
                        <a:t>11</a:t>
                      </a:r>
                      <a:r>
                        <a:rPr lang="en-US" baseline="0" dirty="0"/>
                        <a:t> p/b)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Symbol" charset="2"/>
                          <a:cs typeface="Symbol" charset="2"/>
                        </a:rPr>
                        <a:t>e</a:t>
                      </a:r>
                      <a:r>
                        <a:rPr lang="en-US" baseline="-25000" dirty="0"/>
                        <a:t>x,y,</a:t>
                      </a:r>
                      <a:r>
                        <a:rPr lang="en-US" baseline="0" dirty="0"/>
                        <a:t> (</a:t>
                      </a:r>
                      <a:r>
                        <a:rPr lang="en-US" baseline="0" dirty="0">
                          <a:latin typeface="Symbol" charset="2"/>
                          <a:cs typeface="Symbol" charset="2"/>
                        </a:rPr>
                        <a:t>m</a:t>
                      </a:r>
                      <a:r>
                        <a:rPr lang="en-US" baseline="0" dirty="0"/>
                        <a:t>m)</a:t>
                      </a:r>
                      <a:endParaRPr 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rgbClr val="008000"/>
                          </a:solidFill>
                        </a:rPr>
                        <a:t>HL-LHC target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rgbClr val="008000"/>
                          </a:solidFill>
                        </a:rPr>
                        <a:t>2.3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rgbClr val="008000"/>
                          </a:solidFill>
                        </a:rPr>
                        <a:t>2.1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rgbClr val="FF0000"/>
                          </a:solidFill>
                        </a:rPr>
                        <a:t>Present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rgbClr val="FF0000"/>
                          </a:solidFill>
                        </a:rPr>
                        <a:t>1.3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rgbClr val="FF0000"/>
                          </a:solidFill>
                        </a:rPr>
                        <a:t>2.7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9" name="Picture 8" descr="01_Performance_standard25ns_201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540" y="1004923"/>
            <a:ext cx="5499336" cy="5076310"/>
          </a:xfrm>
          <a:prstGeom prst="rect">
            <a:avLst/>
          </a:prstGeom>
        </p:spPr>
      </p:pic>
      <p:grpSp>
        <p:nvGrpSpPr>
          <p:cNvPr id="17" name="Group 16"/>
          <p:cNvGrpSpPr/>
          <p:nvPr/>
        </p:nvGrpSpPr>
        <p:grpSpPr>
          <a:xfrm>
            <a:off x="3511176" y="1957294"/>
            <a:ext cx="8229966" cy="407569"/>
            <a:chOff x="3511176" y="1957294"/>
            <a:chExt cx="8229966" cy="407569"/>
          </a:xfrm>
        </p:grpSpPr>
        <p:cxnSp>
          <p:nvCxnSpPr>
            <p:cNvPr id="10" name="Straight Arrow Connector 9"/>
            <p:cNvCxnSpPr/>
            <p:nvPr/>
          </p:nvCxnSpPr>
          <p:spPr>
            <a:xfrm flipH="1" flipV="1">
              <a:off x="3511176" y="1997693"/>
              <a:ext cx="2892529" cy="198660"/>
            </a:xfrm>
            <a:prstGeom prst="straightConnector1">
              <a:avLst/>
            </a:prstGeom>
            <a:ln w="38100" cmpd="sng">
              <a:solidFill>
                <a:srgbClr val="FF000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Rectangle 11"/>
            <p:cNvSpPr/>
            <p:nvPr/>
          </p:nvSpPr>
          <p:spPr>
            <a:xfrm>
              <a:off x="6403704" y="1957294"/>
              <a:ext cx="5337438" cy="407569"/>
            </a:xfrm>
            <a:prstGeom prst="rect">
              <a:avLst/>
            </a:prstGeom>
            <a:noFill/>
            <a:ln w="38100" cmpd="sng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3" name="5-Point Star 12"/>
          <p:cNvSpPr>
            <a:spLocks noChangeAspect="1"/>
          </p:cNvSpPr>
          <p:nvPr/>
        </p:nvSpPr>
        <p:spPr>
          <a:xfrm>
            <a:off x="2992941" y="1780353"/>
            <a:ext cx="324000" cy="324000"/>
          </a:xfrm>
          <a:prstGeom prst="star5">
            <a:avLst/>
          </a:prstGeom>
          <a:solidFill>
            <a:srgbClr val="FF0000"/>
          </a:solidFill>
          <a:ln>
            <a:solidFill>
              <a:schemeClr val="accent6">
                <a:lumMod val="5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6" name="Group 35"/>
          <p:cNvGrpSpPr/>
          <p:nvPr/>
        </p:nvGrpSpPr>
        <p:grpSpPr>
          <a:xfrm>
            <a:off x="1314824" y="1957294"/>
            <a:ext cx="4228352" cy="3346826"/>
            <a:chOff x="1314824" y="1957294"/>
            <a:chExt cx="4228352" cy="3346826"/>
          </a:xfrm>
        </p:grpSpPr>
        <p:cxnSp>
          <p:nvCxnSpPr>
            <p:cNvPr id="24" name="Straight Connector 23"/>
            <p:cNvCxnSpPr/>
            <p:nvPr/>
          </p:nvCxnSpPr>
          <p:spPr>
            <a:xfrm flipV="1">
              <a:off x="1314824" y="1957294"/>
              <a:ext cx="4228352" cy="3346826"/>
            </a:xfrm>
            <a:prstGeom prst="line">
              <a:avLst/>
            </a:prstGeom>
            <a:ln w="38100" cmpd="sng">
              <a:prstDash val="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Arrow Connector 19"/>
            <p:cNvCxnSpPr/>
            <p:nvPr/>
          </p:nvCxnSpPr>
          <p:spPr>
            <a:xfrm>
              <a:off x="2992941" y="2814095"/>
              <a:ext cx="504971" cy="418353"/>
            </a:xfrm>
            <a:prstGeom prst="straightConnector1">
              <a:avLst/>
            </a:prstGeom>
            <a:ln w="38100" cmpd="sng">
              <a:solidFill>
                <a:schemeClr val="bg1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7" name="Group 36"/>
          <p:cNvGrpSpPr/>
          <p:nvPr/>
        </p:nvGrpSpPr>
        <p:grpSpPr>
          <a:xfrm>
            <a:off x="3316941" y="1601693"/>
            <a:ext cx="1344763" cy="3702425"/>
            <a:chOff x="3316941" y="1601693"/>
            <a:chExt cx="1344763" cy="3702425"/>
          </a:xfrm>
        </p:grpSpPr>
        <p:cxnSp>
          <p:nvCxnSpPr>
            <p:cNvPr id="25" name="Straight Connector 24"/>
            <p:cNvCxnSpPr/>
            <p:nvPr/>
          </p:nvCxnSpPr>
          <p:spPr>
            <a:xfrm flipV="1">
              <a:off x="4661704" y="1601693"/>
              <a:ext cx="0" cy="3702425"/>
            </a:xfrm>
            <a:prstGeom prst="line">
              <a:avLst/>
            </a:prstGeom>
            <a:ln w="38100" cmpd="sng">
              <a:solidFill>
                <a:schemeClr val="accent3">
                  <a:lumMod val="60000"/>
                  <a:lumOff val="40000"/>
                </a:schemeClr>
              </a:solidFill>
              <a:prstDash val="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Arrow Connector 30"/>
            <p:cNvCxnSpPr/>
            <p:nvPr/>
          </p:nvCxnSpPr>
          <p:spPr>
            <a:xfrm>
              <a:off x="3841453" y="4116966"/>
              <a:ext cx="663588" cy="0"/>
            </a:xfrm>
            <a:prstGeom prst="straightConnector1">
              <a:avLst/>
            </a:prstGeom>
            <a:ln w="38100" cmpd="sng">
              <a:solidFill>
                <a:srgbClr val="C0C0C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Arrow Connector 32"/>
            <p:cNvCxnSpPr/>
            <p:nvPr/>
          </p:nvCxnSpPr>
          <p:spPr>
            <a:xfrm>
              <a:off x="3316941" y="4523366"/>
              <a:ext cx="1188100" cy="0"/>
            </a:xfrm>
            <a:prstGeom prst="straightConnector1">
              <a:avLst/>
            </a:prstGeom>
            <a:ln w="38100" cmpd="sng">
              <a:solidFill>
                <a:srgbClr val="C0C0C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17"/>
          <p:cNvGrpSpPr/>
          <p:nvPr/>
        </p:nvGrpSpPr>
        <p:grpSpPr>
          <a:xfrm>
            <a:off x="4505041" y="1601693"/>
            <a:ext cx="7236101" cy="1212402"/>
            <a:chOff x="4505041" y="1601693"/>
            <a:chExt cx="7236101" cy="1212402"/>
          </a:xfrm>
        </p:grpSpPr>
        <p:sp>
          <p:nvSpPr>
            <p:cNvPr id="14" name="Rectangle 13"/>
            <p:cNvSpPr/>
            <p:nvPr/>
          </p:nvSpPr>
          <p:spPr>
            <a:xfrm>
              <a:off x="6403704" y="1601693"/>
              <a:ext cx="5337438" cy="396000"/>
            </a:xfrm>
            <a:prstGeom prst="rect">
              <a:avLst/>
            </a:prstGeom>
            <a:noFill/>
            <a:ln w="38100" cmpd="sng">
              <a:solidFill>
                <a:srgbClr val="008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5" name="Straight Arrow Connector 14"/>
            <p:cNvCxnSpPr/>
            <p:nvPr/>
          </p:nvCxnSpPr>
          <p:spPr>
            <a:xfrm flipH="1">
              <a:off x="5005294" y="1828165"/>
              <a:ext cx="1398412" cy="609962"/>
            </a:xfrm>
            <a:prstGeom prst="straightConnector1">
              <a:avLst/>
            </a:prstGeom>
            <a:ln w="38100" cmpd="sng">
              <a:solidFill>
                <a:srgbClr val="00800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5-Point Star 15"/>
            <p:cNvSpPr>
              <a:spLocks noChangeAspect="1"/>
            </p:cNvSpPr>
            <p:nvPr/>
          </p:nvSpPr>
          <p:spPr>
            <a:xfrm>
              <a:off x="4505041" y="2490095"/>
              <a:ext cx="324000" cy="324000"/>
            </a:xfrm>
            <a:prstGeom prst="star5">
              <a:avLst/>
            </a:prstGeom>
            <a:solidFill>
              <a:srgbClr val="008000"/>
            </a:solidFill>
            <a:ln>
              <a:solidFill>
                <a:schemeClr val="accent6">
                  <a:lumMod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8" name="Footer Placeholder 7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it-IT">
                <a:latin typeface="Arial"/>
              </a:rPr>
              <a:t>Giovanni Rumolo, MCBI for LIU and HL-LHC</a:t>
            </a:r>
            <a:endParaRPr lang="en-US" dirty="0">
              <a:latin typeface="Arial"/>
            </a:endParaRPr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>
                <a:latin typeface="Arial"/>
              </a:rPr>
              <a:t>MCBI 2019, Zermatt, 27 September 2018</a:t>
            </a:r>
            <a:endParaRPr lang="en-US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0966963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Lifting the brightness limitations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Halve the slope of the </a:t>
            </a:r>
            <a:r>
              <a:rPr lang="en-US" b="1" dirty="0"/>
              <a:t>PSB brightness line</a:t>
            </a:r>
          </a:p>
          <a:p>
            <a:pPr lvl="1"/>
            <a:r>
              <a:rPr lang="en-US" dirty="0"/>
              <a:t>160 MeV H</a:t>
            </a:r>
            <a:r>
              <a:rPr lang="en-US" baseline="30000" dirty="0"/>
              <a:t>-</a:t>
            </a:r>
            <a:r>
              <a:rPr lang="en-US" dirty="0"/>
              <a:t> charge exchange injection from Linac4 replacing 50 MeV multiturn injection from Linac2 (demonstrated in simulations)</a:t>
            </a:r>
          </a:p>
          <a:p>
            <a:r>
              <a:rPr lang="en-US" dirty="0"/>
              <a:t>Reduce </a:t>
            </a:r>
            <a:r>
              <a:rPr lang="en-US" b="1" dirty="0"/>
              <a:t>space charge at PS injection </a:t>
            </a:r>
            <a:r>
              <a:rPr lang="en-US" dirty="0"/>
              <a:t>to accommodate same tune spread as current LHC beam (</a:t>
            </a:r>
            <a:r>
              <a:rPr lang="en-US" i="1" dirty="0" err="1">
                <a:latin typeface="Symbol" charset="2"/>
                <a:cs typeface="Symbol" charset="2"/>
              </a:rPr>
              <a:t>D</a:t>
            </a:r>
            <a:r>
              <a:rPr lang="en-US" i="1" dirty="0" err="1"/>
              <a:t>Q</a:t>
            </a:r>
            <a:r>
              <a:rPr lang="en-US" i="1" baseline="-25000" dirty="0" err="1"/>
              <a:t>y</a:t>
            </a:r>
            <a:r>
              <a:rPr lang="en-US" i="1" dirty="0"/>
              <a:t>=-0.31</a:t>
            </a:r>
            <a:r>
              <a:rPr lang="en-US" dirty="0"/>
              <a:t>)</a:t>
            </a:r>
          </a:p>
          <a:p>
            <a:pPr lvl="1"/>
            <a:r>
              <a:rPr lang="en-US" dirty="0"/>
              <a:t>Increase of PS injection energy from </a:t>
            </a:r>
            <a:r>
              <a:rPr lang="en-US" b="1" dirty="0"/>
              <a:t>1.4 </a:t>
            </a:r>
            <a:r>
              <a:rPr lang="en-US" b="1" dirty="0" err="1"/>
              <a:t>GeV</a:t>
            </a:r>
            <a:r>
              <a:rPr lang="en-US" b="1" dirty="0"/>
              <a:t> to 2 </a:t>
            </a:r>
            <a:r>
              <a:rPr lang="en-US" b="1" dirty="0" err="1"/>
              <a:t>GeV</a:t>
            </a:r>
            <a:endParaRPr lang="en-US" b="1" dirty="0"/>
          </a:p>
          <a:p>
            <a:pPr lvl="1"/>
            <a:r>
              <a:rPr lang="en-US" dirty="0"/>
              <a:t>Increase of </a:t>
            </a:r>
            <a:r>
              <a:rPr lang="en-US" b="1" dirty="0"/>
              <a:t>longitudinal emittance </a:t>
            </a:r>
            <a:r>
              <a:rPr lang="en-US" dirty="0"/>
              <a:t>(compatibly with other constraints) at transfer in order to gain from decreasing </a:t>
            </a:r>
            <a:r>
              <a:rPr lang="en-US" dirty="0" err="1">
                <a:latin typeface="Symbol" charset="2"/>
                <a:cs typeface="Symbol" charset="2"/>
              </a:rPr>
              <a:t>l</a:t>
            </a:r>
            <a:r>
              <a:rPr lang="en-US" baseline="-25000" dirty="0" err="1"/>
              <a:t>max</a:t>
            </a:r>
            <a:r>
              <a:rPr lang="en-US" dirty="0"/>
              <a:t> and increasing </a:t>
            </a:r>
            <a:r>
              <a:rPr lang="en-US" dirty="0">
                <a:latin typeface="Symbol" charset="2"/>
                <a:cs typeface="Symbol" charset="2"/>
              </a:rPr>
              <a:t>d=(</a:t>
            </a:r>
            <a:r>
              <a:rPr lang="en-US" dirty="0" err="1">
                <a:latin typeface="Symbol" charset="2"/>
                <a:cs typeface="Symbol" charset="2"/>
              </a:rPr>
              <a:t>d</a:t>
            </a:r>
            <a:r>
              <a:rPr lang="en-US" dirty="0" err="1"/>
              <a:t>p</a:t>
            </a:r>
            <a:r>
              <a:rPr lang="en-US" dirty="0"/>
              <a:t>/p</a:t>
            </a:r>
            <a:r>
              <a:rPr lang="en-US" baseline="-25000" dirty="0"/>
              <a:t>0</a:t>
            </a:r>
            <a:r>
              <a:rPr lang="en-US" dirty="0"/>
              <a:t>)</a:t>
            </a:r>
          </a:p>
          <a:p>
            <a:r>
              <a:rPr lang="en-US" dirty="0"/>
              <a:t>Concerning </a:t>
            </a:r>
            <a:r>
              <a:rPr lang="en-US" b="1" dirty="0"/>
              <a:t>beam stability</a:t>
            </a:r>
            <a:r>
              <a:rPr lang="en-US" dirty="0"/>
              <a:t>:</a:t>
            </a:r>
          </a:p>
          <a:p>
            <a:pPr lvl="1"/>
            <a:r>
              <a:rPr lang="en-US" dirty="0"/>
              <a:t>PSB H instability due to extraction kicker not expected to be an issue </a:t>
            </a:r>
            <a:r>
              <a:rPr lang="en-US" dirty="0">
                <a:sym typeface="Wingdings" pitchFamily="2" charset="2"/>
              </a:rPr>
              <a:t></a:t>
            </a:r>
            <a:r>
              <a:rPr lang="en-US" dirty="0"/>
              <a:t> Eirini’s talk</a:t>
            </a:r>
          </a:p>
          <a:p>
            <a:pPr lvl="1"/>
            <a:r>
              <a:rPr lang="en-US" dirty="0"/>
              <a:t>Larger longitudinal emittance beneficial to beam stability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/>
              <a:t>12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it-IT">
                <a:latin typeface="Arial"/>
              </a:rPr>
              <a:t>Giovanni Rumolo, MCBI for LIU and HL-LHC</a:t>
            </a:r>
            <a:endParaRPr lang="en-US" dirty="0">
              <a:latin typeface="Arial"/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>
                <a:latin typeface="Arial"/>
              </a:rPr>
              <a:t>MCBI 2019, Zermatt, 27 September 2018</a:t>
            </a:r>
            <a:endParaRPr lang="en-US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1426490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Lifting the PS intensity limitation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/>
              <a:t>13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pic>
        <p:nvPicPr>
          <p:cNvPr id="9" name="Picture 2" descr="C:\Heiko\Presentations\2014-11_RFUpgradesHB2014\2012-01_LHCBeamSlides\LHC25cycle_small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589" y="1134001"/>
            <a:ext cx="8460000" cy="23362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23" name="Group 22"/>
          <p:cNvGrpSpPr/>
          <p:nvPr/>
        </p:nvGrpSpPr>
        <p:grpSpPr>
          <a:xfrm>
            <a:off x="387794" y="3023967"/>
            <a:ext cx="3620150" cy="2998169"/>
            <a:chOff x="387794" y="3023967"/>
            <a:chExt cx="3620150" cy="2998169"/>
          </a:xfrm>
        </p:grpSpPr>
        <p:pic>
          <p:nvPicPr>
            <p:cNvPr id="8" name="Picture 3" descr="C:\Heiko\Presentations\2014-11_RFUpgradesHB2014\2012-01_LHCBeamSlides\LHC25\inj2allb.pn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7794" y="3470271"/>
              <a:ext cx="2651288" cy="255186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3" name="AutoShape 31"/>
            <p:cNvSpPr>
              <a:spLocks noChangeArrowheads="1"/>
            </p:cNvSpPr>
            <p:nvPr/>
          </p:nvSpPr>
          <p:spPr bwMode="auto">
            <a:xfrm rot="2901112">
              <a:off x="3333966" y="2725905"/>
              <a:ext cx="375916" cy="972040"/>
            </a:xfrm>
            <a:prstGeom prst="upArrow">
              <a:avLst>
                <a:gd name="adj1" fmla="val 50000"/>
                <a:gd name="adj2" fmla="val 5625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Constantia" pitchFamily="18" charset="0"/>
              </a:endParaRP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4627389" y="1259766"/>
            <a:ext cx="2362200" cy="1403155"/>
            <a:chOff x="5334000" y="775121"/>
            <a:chExt cx="2362200" cy="1403155"/>
          </a:xfrm>
        </p:grpSpPr>
        <p:sp>
          <p:nvSpPr>
            <p:cNvPr id="15" name="Rectangle 14"/>
            <p:cNvSpPr/>
            <p:nvPr/>
          </p:nvSpPr>
          <p:spPr bwMode="auto">
            <a:xfrm rot="18828842">
              <a:off x="5349555" y="1362399"/>
              <a:ext cx="1403155" cy="228600"/>
            </a:xfrm>
            <a:prstGeom prst="rect">
              <a:avLst/>
            </a:prstGeom>
            <a:solidFill>
              <a:srgbClr val="FF0000">
                <a:alpha val="5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3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6" name="Rectangle 15"/>
            <p:cNvSpPr/>
            <p:nvPr/>
          </p:nvSpPr>
          <p:spPr bwMode="auto">
            <a:xfrm>
              <a:off x="6629401" y="820094"/>
              <a:ext cx="609600" cy="228600"/>
            </a:xfrm>
            <a:prstGeom prst="rect">
              <a:avLst/>
            </a:prstGeom>
            <a:solidFill>
              <a:srgbClr val="FF0000">
                <a:alpha val="5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3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7" name="Text Box 18"/>
            <p:cNvSpPr txBox="1">
              <a:spLocks noChangeArrowheads="1"/>
            </p:cNvSpPr>
            <p:nvPr/>
          </p:nvSpPr>
          <p:spPr bwMode="auto">
            <a:xfrm>
              <a:off x="5334000" y="1752600"/>
              <a:ext cx="2362200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sz="1800" b="1" dirty="0">
                  <a:solidFill>
                    <a:srgbClr val="FF0000"/>
                  </a:solidFill>
                  <a:latin typeface="Constantia" pitchFamily="18" charset="0"/>
                </a:rPr>
                <a:t>Instability</a:t>
              </a:r>
            </a:p>
          </p:txBody>
        </p:sp>
        <p:sp>
          <p:nvSpPr>
            <p:cNvPr id="18" name="Line 18"/>
            <p:cNvSpPr>
              <a:spLocks noChangeShapeType="1"/>
            </p:cNvSpPr>
            <p:nvPr/>
          </p:nvSpPr>
          <p:spPr bwMode="auto">
            <a:xfrm rot="10800000">
              <a:off x="6019798" y="1524000"/>
              <a:ext cx="457201" cy="304800"/>
            </a:xfrm>
            <a:prstGeom prst="line">
              <a:avLst/>
            </a:prstGeom>
            <a:noFill/>
            <a:ln w="31750">
              <a:solidFill>
                <a:srgbClr val="FF0000"/>
              </a:solidFill>
              <a:round/>
              <a:headEnd/>
              <a:tailEnd type="triangle" w="med" len="lg"/>
            </a:ln>
          </p:spPr>
          <p:txBody>
            <a:bodyPr/>
            <a:lstStyle/>
            <a:p>
              <a:endParaRPr lang="en-US">
                <a:latin typeface="Constantia" pitchFamily="18" charset="0"/>
              </a:endParaRPr>
            </a:p>
          </p:txBody>
        </p:sp>
        <p:sp>
          <p:nvSpPr>
            <p:cNvPr id="19" name="Line 18"/>
            <p:cNvSpPr>
              <a:spLocks noChangeShapeType="1"/>
            </p:cNvSpPr>
            <p:nvPr/>
          </p:nvSpPr>
          <p:spPr bwMode="auto">
            <a:xfrm rot="10800000" flipH="1">
              <a:off x="6629402" y="941562"/>
              <a:ext cx="304799" cy="887241"/>
            </a:xfrm>
            <a:prstGeom prst="line">
              <a:avLst/>
            </a:prstGeom>
            <a:noFill/>
            <a:ln w="31750">
              <a:solidFill>
                <a:srgbClr val="FF0000"/>
              </a:solidFill>
              <a:round/>
              <a:headEnd/>
              <a:tailEnd type="triangle" w="med" len="lg"/>
            </a:ln>
          </p:spPr>
          <p:txBody>
            <a:bodyPr/>
            <a:lstStyle/>
            <a:p>
              <a:endParaRPr lang="en-US">
                <a:latin typeface="Constantia" pitchFamily="18" charset="0"/>
              </a:endParaRPr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6738471" y="959245"/>
            <a:ext cx="4547407" cy="2556000"/>
            <a:chOff x="6738471" y="959245"/>
            <a:chExt cx="4547407" cy="2556000"/>
          </a:xfrm>
        </p:grpSpPr>
        <p:pic>
          <p:nvPicPr>
            <p:cNvPr id="7" name="Picture 5" descr="C:\Heiko\Presentations\2014-11_RFUpgradesHB2014\2012-01_LHCBeamSlides\LHC25\foursplitb12.png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687657" y="959245"/>
              <a:ext cx="2598221" cy="2556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21" name="Straight Arrow Connector 20"/>
            <p:cNvCxnSpPr/>
            <p:nvPr/>
          </p:nvCxnSpPr>
          <p:spPr>
            <a:xfrm flipH="1">
              <a:off x="6738471" y="1375960"/>
              <a:ext cx="1775118" cy="0"/>
            </a:xfrm>
            <a:prstGeom prst="straightConnector1">
              <a:avLst/>
            </a:prstGeom>
            <a:ln w="38100" cmpd="sng">
              <a:solidFill>
                <a:schemeClr val="bg1">
                  <a:lumMod val="65000"/>
                </a:schemeClr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2" name="Content Placeholder 2"/>
          <p:cNvSpPr>
            <a:spLocks noGrp="1"/>
          </p:cNvSpPr>
          <p:nvPr>
            <p:ph idx="1"/>
          </p:nvPr>
        </p:nvSpPr>
        <p:spPr>
          <a:xfrm>
            <a:off x="3839882" y="3824941"/>
            <a:ext cx="7738857" cy="2255272"/>
          </a:xfrm>
        </p:spPr>
        <p:txBody>
          <a:bodyPr>
            <a:normAutofit fontScale="92500"/>
          </a:bodyPr>
          <a:lstStyle/>
          <a:p>
            <a:r>
              <a:rPr lang="en-US" dirty="0"/>
              <a:t>Bunch current limited around </a:t>
            </a:r>
            <a:r>
              <a:rPr lang="en-US" b="1" dirty="0">
                <a:solidFill>
                  <a:srgbClr val="FF0000"/>
                </a:solidFill>
              </a:rPr>
              <a:t>1.6e11 p/b at extraction</a:t>
            </a:r>
          </a:p>
          <a:p>
            <a:r>
              <a:rPr lang="en-US" dirty="0"/>
              <a:t>Above 1.6e11 p/b </a:t>
            </a:r>
            <a:r>
              <a:rPr lang="en-US" b="1" dirty="0"/>
              <a:t>longitudinal coupled bunch instabilities </a:t>
            </a:r>
            <a:r>
              <a:rPr lang="en-US" dirty="0"/>
              <a:t>appear on the ramp and at flat top for nominal longitudinal emittance</a:t>
            </a:r>
          </a:p>
          <a:p>
            <a:pPr lvl="1"/>
            <a:r>
              <a:rPr lang="en-US" dirty="0"/>
              <a:t>Dipolar oscillation, caused by </a:t>
            </a:r>
            <a:r>
              <a:rPr lang="en-US" b="1" dirty="0"/>
              <a:t>10 MHz RF system impedance</a:t>
            </a:r>
            <a:r>
              <a:rPr lang="en-US" dirty="0"/>
              <a:t> (as found also in simulations)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it-IT">
                <a:latin typeface="Arial"/>
              </a:rPr>
              <a:t>Giovanni Rumolo, MCBI for LIU and HL-LHC</a:t>
            </a:r>
            <a:endParaRPr lang="en-US" dirty="0">
              <a:latin typeface="Arial"/>
            </a:endParaRP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>
                <a:latin typeface="Arial"/>
              </a:rPr>
              <a:t>MCBI 2019, Zermatt, 27 September 2018</a:t>
            </a:r>
            <a:endParaRPr lang="en-US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1162944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>
            <a:extLst>
              <a:ext uri="{FF2B5EF4-FFF2-40B4-BE49-F238E27FC236}">
                <a16:creationId xmlns:a16="http://schemas.microsoft.com/office/drawing/2014/main" id="{03825F31-3BF7-544D-A71B-64748B19A298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340542" y="2617092"/>
            <a:ext cx="9521280" cy="39672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Mitigation of the PS longitudinal instability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Longitudinal feedback </a:t>
            </a:r>
            <a:r>
              <a:rPr lang="en-US" dirty="0"/>
              <a:t>based on broad-band </a:t>
            </a:r>
            <a:r>
              <a:rPr lang="en-US" dirty="0" err="1"/>
              <a:t>Finemet</a:t>
            </a:r>
            <a:r>
              <a:rPr lang="en-US" dirty="0"/>
              <a:t> cavity as kicker installed and deployed over Run 2 (2015 – 2018) </a:t>
            </a:r>
            <a:r>
              <a:rPr lang="en-US" dirty="0">
                <a:sym typeface="Wingdings" pitchFamily="2" charset="2"/>
              </a:rPr>
              <a:t> Heiko’s talk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/>
              <a:t>14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it-IT">
                <a:latin typeface="Arial"/>
              </a:rPr>
              <a:t>Giovanni Rumolo, MCBI for LIU and HL-LHC</a:t>
            </a:r>
            <a:endParaRPr lang="en-US" dirty="0">
              <a:latin typeface="Arial"/>
            </a:endParaRP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>
                <a:latin typeface="Arial"/>
              </a:rPr>
              <a:t>MCBI 2019, Zermatt, 27 September 2018</a:t>
            </a:r>
            <a:endParaRPr lang="en-US" dirty="0">
              <a:latin typeface="Arial"/>
            </a:endParaRP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EF03DA18-7D75-A748-B865-41FC2F0A6AB3}"/>
              </a:ext>
            </a:extLst>
          </p:cNvPr>
          <p:cNvGrpSpPr/>
          <p:nvPr/>
        </p:nvGrpSpPr>
        <p:grpSpPr>
          <a:xfrm>
            <a:off x="6209213" y="2328526"/>
            <a:ext cx="4522363" cy="1491965"/>
            <a:chOff x="6209213" y="2149328"/>
            <a:chExt cx="4522363" cy="1491965"/>
          </a:xfrm>
        </p:grpSpPr>
        <p:cxnSp>
          <p:nvCxnSpPr>
            <p:cNvPr id="16" name="Straight Arrow Connector 15">
              <a:extLst>
                <a:ext uri="{FF2B5EF4-FFF2-40B4-BE49-F238E27FC236}">
                  <a16:creationId xmlns:a16="http://schemas.microsoft.com/office/drawing/2014/main" id="{492567D6-C79D-2647-B880-DC0907CC786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604240" y="3131403"/>
              <a:ext cx="1539763" cy="509890"/>
            </a:xfrm>
            <a:prstGeom prst="straightConnector1">
              <a:avLst/>
            </a:prstGeom>
            <a:ln w="25400">
              <a:solidFill>
                <a:srgbClr val="0D428C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EB8AE35D-2C4E-0740-819D-9BE09841B82F}"/>
                </a:ext>
              </a:extLst>
            </p:cNvPr>
            <p:cNvSpPr txBox="1"/>
            <p:nvPr/>
          </p:nvSpPr>
          <p:spPr>
            <a:xfrm rot="20505176">
              <a:off x="6209213" y="2149328"/>
              <a:ext cx="4522363" cy="114434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tIns="0" bIns="36000" rtlCol="0">
              <a:spAutoFit/>
            </a:bodyPr>
            <a:lstStyle/>
            <a:p>
              <a:r>
                <a:rPr lang="en-US" i="1" dirty="0"/>
                <a:t>New power converters for 40/80 MHz and broadband cavities + multi-harmonic feedbacks and 40 MHz as Landau system + transverse </a:t>
              </a:r>
              <a:r>
                <a:rPr lang="en-US" i="1" dirty="0" err="1"/>
                <a:t>optimisation</a:t>
              </a:r>
              <a:endParaRPr lang="en-US" i="1" dirty="0"/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DC839F5C-61AA-E94E-A7F1-689A5E1D3DB1}"/>
              </a:ext>
            </a:extLst>
          </p:cNvPr>
          <p:cNvGrpSpPr/>
          <p:nvPr/>
        </p:nvGrpSpPr>
        <p:grpSpPr>
          <a:xfrm>
            <a:off x="2606598" y="3426298"/>
            <a:ext cx="5073804" cy="1030986"/>
            <a:chOff x="2606598" y="3247100"/>
            <a:chExt cx="5073804" cy="1030986"/>
          </a:xfrm>
        </p:grpSpPr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00A393C9-AADE-F944-A84B-CB2AE6623AFA}"/>
                </a:ext>
              </a:extLst>
            </p:cNvPr>
            <p:cNvSpPr txBox="1"/>
            <p:nvPr/>
          </p:nvSpPr>
          <p:spPr>
            <a:xfrm rot="21036194">
              <a:off x="2606598" y="3247100"/>
              <a:ext cx="507380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i="1" dirty="0"/>
                <a:t>Commissioning of coupled bunch feedback with broadband cavity and operational optimization</a:t>
              </a:r>
            </a:p>
          </p:txBody>
        </p:sp>
        <p:cxnSp>
          <p:nvCxnSpPr>
            <p:cNvPr id="20" name="Straight Arrow Connector 19">
              <a:extLst>
                <a:ext uri="{FF2B5EF4-FFF2-40B4-BE49-F238E27FC236}">
                  <a16:creationId xmlns:a16="http://schemas.microsoft.com/office/drawing/2014/main" id="{E4FADC3C-9B25-EC42-8FA7-D0769BE0CD6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331029" y="3659317"/>
              <a:ext cx="3624942" cy="618769"/>
            </a:xfrm>
            <a:prstGeom prst="straightConnector1">
              <a:avLst/>
            </a:prstGeom>
            <a:ln w="25400">
              <a:solidFill>
                <a:srgbClr val="0D428C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3645046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Mitigation of the PS longitudinal instability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Longitudinal feedback </a:t>
            </a:r>
            <a:r>
              <a:rPr lang="en-US" dirty="0"/>
              <a:t>based on broad-band </a:t>
            </a:r>
            <a:r>
              <a:rPr lang="en-US" dirty="0" err="1"/>
              <a:t>Finemet</a:t>
            </a:r>
            <a:r>
              <a:rPr lang="en-US" dirty="0"/>
              <a:t> cavity as kicker installed and deployed over Run 2 (2015 – 2018) </a:t>
            </a:r>
            <a:r>
              <a:rPr lang="en-US" dirty="0">
                <a:sym typeface="Wingdings" pitchFamily="2" charset="2"/>
              </a:rPr>
              <a:t> Heiko’s talk</a:t>
            </a:r>
            <a:endParaRPr lang="en-US" dirty="0"/>
          </a:p>
          <a:p>
            <a:r>
              <a:rPr lang="en-US" dirty="0">
                <a:sym typeface="Wingdings"/>
              </a:rPr>
              <a:t>Goal in terms of </a:t>
            </a:r>
            <a:r>
              <a:rPr lang="en-US" b="1" dirty="0">
                <a:sym typeface="Wingdings"/>
              </a:rPr>
              <a:t>intensity out of the PS </a:t>
            </a:r>
            <a:r>
              <a:rPr lang="en-US" dirty="0">
                <a:sym typeface="Wingdings"/>
              </a:rPr>
              <a:t>reached!</a:t>
            </a:r>
          </a:p>
          <a:p>
            <a:pPr lvl="1"/>
            <a:r>
              <a:rPr lang="en-US" dirty="0">
                <a:sym typeface="Wingdings"/>
              </a:rPr>
              <a:t>However, we may need to seek further stabilization in order to decrease the longitudinal emittance into the SPS (requirement to minimize capture losses)</a:t>
            </a:r>
          </a:p>
          <a:p>
            <a:pPr lvl="1"/>
            <a:r>
              <a:rPr lang="en-US" dirty="0">
                <a:sym typeface="Wingdings"/>
              </a:rPr>
              <a:t>In this case, the option of installing a Landau cavity in the PS with the right tuning range to cover ramp + flat top remains viable as a post-LIU action</a:t>
            </a:r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/>
              <a:t>15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it-IT">
                <a:latin typeface="Arial"/>
              </a:rPr>
              <a:t>Giovanni Rumolo, MCBI for LIU and HL-LHC</a:t>
            </a:r>
            <a:endParaRPr lang="en-US" dirty="0">
              <a:latin typeface="Arial"/>
            </a:endParaRP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>
                <a:latin typeface="Arial"/>
              </a:rPr>
              <a:t>MCBI 2019, Zermatt, 27 September 2018</a:t>
            </a:r>
            <a:endParaRPr lang="en-US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55814927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Lifting the SPS intensity limitation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1" y="1325607"/>
            <a:ext cx="4425576" cy="4859193"/>
          </a:xfrm>
        </p:spPr>
        <p:txBody>
          <a:bodyPr>
            <a:normAutofit/>
          </a:bodyPr>
          <a:lstStyle/>
          <a:p>
            <a:r>
              <a:rPr lang="en-US" b="1" dirty="0"/>
              <a:t>Beam loading </a:t>
            </a:r>
            <a:r>
              <a:rPr lang="en-US" dirty="0"/>
              <a:t>in the present 200 MHz TW RF system </a:t>
            </a:r>
            <a:r>
              <a:rPr lang="mr-IN" dirty="0"/>
              <a:t>–</a:t>
            </a:r>
            <a:r>
              <a:rPr lang="en-US" dirty="0"/>
              <a:t> intensity limited to about 1.3e11 p/b</a:t>
            </a:r>
          </a:p>
          <a:p>
            <a:r>
              <a:rPr lang="en-US" b="1" dirty="0"/>
              <a:t>Longitudinal instabilities </a:t>
            </a:r>
            <a:r>
              <a:rPr lang="en-US" dirty="0"/>
              <a:t>during ramp with very low threshold cured by </a:t>
            </a:r>
          </a:p>
          <a:p>
            <a:pPr lvl="1"/>
            <a:r>
              <a:rPr lang="en-US" dirty="0"/>
              <a:t>800 MHz RF system in bunch shortening mode</a:t>
            </a:r>
          </a:p>
          <a:p>
            <a:pPr lvl="1"/>
            <a:r>
              <a:rPr lang="en-US" dirty="0"/>
              <a:t>Controlled emittance blow-up (with constraint of 1.7 ns bunch length at extraction) – not needed in Q20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/>
              <a:t>16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/>
          <a:srcRect r="42968"/>
          <a:stretch/>
        </p:blipFill>
        <p:spPr>
          <a:xfrm>
            <a:off x="5065059" y="1443268"/>
            <a:ext cx="5589819" cy="4219442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10654878" y="1972240"/>
            <a:ext cx="1462416" cy="537882"/>
          </a:xfrm>
          <a:prstGeom prst="rect">
            <a:avLst/>
          </a:prstGeom>
          <a:noFill/>
          <a:ln w="38100" cmpd="sng">
            <a:solidFill>
              <a:srgbClr val="406DAD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10744524" y="1986902"/>
            <a:ext cx="13148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Bunch length spread</a:t>
            </a:r>
          </a:p>
        </p:txBody>
      </p:sp>
      <p:cxnSp>
        <p:nvCxnSpPr>
          <p:cNvPr id="11" name="Straight Arrow Connector 10"/>
          <p:cNvCxnSpPr>
            <a:stCxn id="8" idx="1"/>
          </p:cNvCxnSpPr>
          <p:nvPr/>
        </p:nvCxnSpPr>
        <p:spPr>
          <a:xfrm flipH="1">
            <a:off x="9965764" y="2241181"/>
            <a:ext cx="689114" cy="2450353"/>
          </a:xfrm>
          <a:prstGeom prst="straightConnector1">
            <a:avLst/>
          </a:prstGeom>
          <a:ln w="57150" cmpd="sng">
            <a:solidFill>
              <a:srgbClr val="406DAD"/>
            </a:solidFill>
            <a:headEnd type="non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6" name="Group 15"/>
          <p:cNvGrpSpPr/>
          <p:nvPr/>
        </p:nvGrpSpPr>
        <p:grpSpPr>
          <a:xfrm>
            <a:off x="6155763" y="3436473"/>
            <a:ext cx="3107766" cy="1284940"/>
            <a:chOff x="6155763" y="3436473"/>
            <a:chExt cx="3107766" cy="1284940"/>
          </a:xfrm>
        </p:grpSpPr>
        <p:sp>
          <p:nvSpPr>
            <p:cNvPr id="12" name="TextBox 11"/>
            <p:cNvSpPr txBox="1"/>
            <p:nvPr/>
          </p:nvSpPr>
          <p:spPr>
            <a:xfrm rot="19668270">
              <a:off x="6155763" y="4093881"/>
              <a:ext cx="261470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rgbClr val="FF0000"/>
                  </a:solidFill>
                </a:rPr>
                <a:t>Only RF power upgrade</a:t>
              </a:r>
            </a:p>
          </p:txBody>
        </p:sp>
        <p:cxnSp>
          <p:nvCxnSpPr>
            <p:cNvPr id="14" name="Straight Arrow Connector 13"/>
            <p:cNvCxnSpPr/>
            <p:nvPr/>
          </p:nvCxnSpPr>
          <p:spPr>
            <a:xfrm flipV="1">
              <a:off x="9263529" y="3436473"/>
              <a:ext cx="0" cy="1284940"/>
            </a:xfrm>
            <a:prstGeom prst="straightConnector1">
              <a:avLst/>
            </a:prstGeom>
            <a:ln w="38100" cmpd="sng">
              <a:solidFill>
                <a:srgbClr val="406DAD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" name="Group 19"/>
          <p:cNvGrpSpPr/>
          <p:nvPr/>
        </p:nvGrpSpPr>
        <p:grpSpPr>
          <a:xfrm>
            <a:off x="7171763" y="2540003"/>
            <a:ext cx="2091766" cy="646331"/>
            <a:chOff x="7171763" y="2540003"/>
            <a:chExt cx="2091766" cy="646331"/>
          </a:xfrm>
        </p:grpSpPr>
        <p:cxnSp>
          <p:nvCxnSpPr>
            <p:cNvPr id="18" name="Straight Arrow Connector 17"/>
            <p:cNvCxnSpPr/>
            <p:nvPr/>
          </p:nvCxnSpPr>
          <p:spPr>
            <a:xfrm>
              <a:off x="9263529" y="2614708"/>
              <a:ext cx="0" cy="504000"/>
            </a:xfrm>
            <a:prstGeom prst="straightConnector1">
              <a:avLst/>
            </a:prstGeom>
            <a:ln>
              <a:solidFill>
                <a:srgbClr val="FF0000"/>
              </a:solidFill>
              <a:headEnd type="arrow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TextBox 18"/>
            <p:cNvSpPr txBox="1"/>
            <p:nvPr/>
          </p:nvSpPr>
          <p:spPr>
            <a:xfrm>
              <a:off x="7171763" y="2540003"/>
              <a:ext cx="204694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dirty="0">
                  <a:solidFill>
                    <a:srgbClr val="FF0000"/>
                  </a:solidFill>
                </a:rPr>
                <a:t>Still lagging 20% below target </a:t>
              </a:r>
              <a:r>
                <a:rPr lang="mr-IN" dirty="0">
                  <a:solidFill>
                    <a:srgbClr val="FF0000"/>
                  </a:solidFill>
                </a:rPr>
                <a:t>…</a:t>
              </a:r>
              <a:endParaRPr lang="en-US" dirty="0">
                <a:solidFill>
                  <a:srgbClr val="FF0000"/>
                </a:solidFill>
              </a:endParaRPr>
            </a:p>
          </p:txBody>
        </p:sp>
      </p:grp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it-IT">
                <a:latin typeface="Arial"/>
              </a:rPr>
              <a:t>Giovanni Rumolo, MCBI for LIU and HL-LHC</a:t>
            </a:r>
            <a:endParaRPr lang="en-US" dirty="0">
              <a:latin typeface="Arial"/>
            </a:endParaRPr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>
                <a:latin typeface="Arial"/>
              </a:rPr>
              <a:t>MCBI 2019, Zermatt, 27 September 2018</a:t>
            </a:r>
            <a:endParaRPr lang="en-US" dirty="0">
              <a:latin typeface="Arial"/>
            </a:endParaRPr>
          </a:p>
        </p:txBody>
      </p:sp>
      <p:pic>
        <p:nvPicPr>
          <p:cNvPr id="21" name="Picture 2" descr="CERN LHC | sciencesprings">
            <a:extLst>
              <a:ext uri="{FF2B5EF4-FFF2-40B4-BE49-F238E27FC236}">
                <a16:creationId xmlns:a16="http://schemas.microsoft.com/office/drawing/2014/main" id="{7FD7E9DC-C85A-904E-B617-C17C471E232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975413" y="1270423"/>
            <a:ext cx="3366688" cy="22426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19757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Mitigation of the SPS longitudinal instability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1" y="1325607"/>
            <a:ext cx="4425576" cy="4695687"/>
          </a:xfrm>
        </p:spPr>
        <p:txBody>
          <a:bodyPr>
            <a:normAutofit/>
          </a:bodyPr>
          <a:lstStyle/>
          <a:p>
            <a:r>
              <a:rPr lang="en-US" b="1" dirty="0"/>
              <a:t>Impedance reduction </a:t>
            </a:r>
            <a:r>
              <a:rPr lang="en-US" dirty="0"/>
              <a:t>needed in addition</a:t>
            </a:r>
          </a:p>
          <a:p>
            <a:pPr lvl="1"/>
            <a:r>
              <a:rPr lang="en-US" dirty="0"/>
              <a:t>Shielding of a subset of vacuum flanges</a:t>
            </a:r>
          </a:p>
          <a:p>
            <a:pPr lvl="1"/>
            <a:r>
              <a:rPr lang="en-US" dirty="0"/>
              <a:t>Enhanced damping of HOMs of 200 MHz (factor 3 desired) </a:t>
            </a:r>
            <a:r>
              <a:rPr lang="en-US" dirty="0">
                <a:sym typeface="Wingdings"/>
              </a:rPr>
              <a:t> baseline for LIU</a:t>
            </a:r>
            <a:endParaRPr lang="en-US" dirty="0"/>
          </a:p>
          <a:p>
            <a:pPr lvl="1"/>
            <a:r>
              <a:rPr lang="en-US" dirty="0"/>
              <a:t>Serigraphy on the injection kickers MKP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/>
              <a:t>17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61357" y="1524000"/>
            <a:ext cx="5429117" cy="4108828"/>
          </a:xfrm>
          <a:prstGeom prst="rect">
            <a:avLst/>
          </a:prstGeom>
        </p:spPr>
      </p:pic>
      <p:grpSp>
        <p:nvGrpSpPr>
          <p:cNvPr id="33" name="Group 32"/>
          <p:cNvGrpSpPr/>
          <p:nvPr/>
        </p:nvGrpSpPr>
        <p:grpSpPr>
          <a:xfrm>
            <a:off x="3237716" y="2764116"/>
            <a:ext cx="6045714" cy="3257178"/>
            <a:chOff x="3237716" y="2764116"/>
            <a:chExt cx="6045714" cy="3257178"/>
          </a:xfrm>
        </p:grpSpPr>
        <p:pic>
          <p:nvPicPr>
            <p:cNvPr id="22" name="Picture 21"/>
            <p:cNvPicPr>
              <a:picLocks noChangeAspect="1"/>
            </p:cNvPicPr>
            <p:nvPr/>
          </p:nvPicPr>
          <p:blipFill rotWithShape="1">
            <a:blip r:embed="rId4"/>
            <a:srcRect l="14960" r="14312"/>
            <a:stretch/>
          </p:blipFill>
          <p:spPr>
            <a:xfrm>
              <a:off x="3237716" y="3259418"/>
              <a:ext cx="1797461" cy="2761876"/>
            </a:xfrm>
            <a:prstGeom prst="rect">
              <a:avLst/>
            </a:prstGeom>
            <a:ln w="28575" cmpd="sng">
              <a:solidFill>
                <a:srgbClr val="FF0000"/>
              </a:solidFill>
            </a:ln>
          </p:spPr>
        </p:pic>
        <p:cxnSp>
          <p:nvCxnSpPr>
            <p:cNvPr id="15" name="Straight Arrow Connector 14"/>
            <p:cNvCxnSpPr/>
            <p:nvPr/>
          </p:nvCxnSpPr>
          <p:spPr>
            <a:xfrm flipV="1">
              <a:off x="9283430" y="2764116"/>
              <a:ext cx="0" cy="506830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4" name="Group 33"/>
          <p:cNvGrpSpPr/>
          <p:nvPr/>
        </p:nvGrpSpPr>
        <p:grpSpPr>
          <a:xfrm>
            <a:off x="9298371" y="1258062"/>
            <a:ext cx="2724940" cy="2012884"/>
            <a:chOff x="9298371" y="1258062"/>
            <a:chExt cx="2724940" cy="2012884"/>
          </a:xfrm>
        </p:grpSpPr>
        <p:grpSp>
          <p:nvGrpSpPr>
            <p:cNvPr id="27" name="Group 26"/>
            <p:cNvGrpSpPr/>
            <p:nvPr/>
          </p:nvGrpSpPr>
          <p:grpSpPr>
            <a:xfrm>
              <a:off x="10209781" y="1258062"/>
              <a:ext cx="1813530" cy="2012884"/>
              <a:chOff x="9768870" y="3156763"/>
              <a:chExt cx="1813530" cy="2012884"/>
            </a:xfrm>
          </p:grpSpPr>
          <p:sp>
            <p:nvSpPr>
              <p:cNvPr id="26" name="Rectangle 25"/>
              <p:cNvSpPr/>
              <p:nvPr/>
            </p:nvSpPr>
            <p:spPr>
              <a:xfrm>
                <a:off x="9768870" y="3156763"/>
                <a:ext cx="1813530" cy="2012884"/>
              </a:xfrm>
              <a:prstGeom prst="rect">
                <a:avLst/>
              </a:prstGeom>
              <a:solidFill>
                <a:srgbClr val="FFFFFF"/>
              </a:solidFill>
              <a:ln w="28575" cmpd="sng">
                <a:solidFill>
                  <a:schemeClr val="tx1">
                    <a:lumMod val="60000"/>
                    <a:lumOff val="40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23" name="Group 22"/>
              <p:cNvGrpSpPr/>
              <p:nvPr/>
            </p:nvGrpSpPr>
            <p:grpSpPr>
              <a:xfrm>
                <a:off x="9768870" y="3156763"/>
                <a:ext cx="1813530" cy="1902860"/>
                <a:chOff x="1013194" y="3620723"/>
                <a:chExt cx="1673090" cy="1902860"/>
              </a:xfrm>
            </p:grpSpPr>
            <p:pic>
              <p:nvPicPr>
                <p:cNvPr id="24" name="Picture 23"/>
                <p:cNvPicPr>
                  <a:picLocks noChangeAspect="1"/>
                </p:cNvPicPr>
                <p:nvPr/>
              </p:nvPicPr>
              <p:blipFill rotWithShape="1">
                <a:blip r:embed="rId5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34888" t="10466" r="33566" b="13736"/>
                <a:stretch/>
              </p:blipFill>
              <p:spPr>
                <a:xfrm>
                  <a:off x="1246422" y="3943888"/>
                  <a:ext cx="1174198" cy="1579695"/>
                </a:xfrm>
                <a:prstGeom prst="rect">
                  <a:avLst/>
                </a:prstGeom>
              </p:spPr>
            </p:pic>
            <p:sp>
              <p:nvSpPr>
                <p:cNvPr id="25" name="TextBox 24"/>
                <p:cNvSpPr txBox="1"/>
                <p:nvPr/>
              </p:nvSpPr>
              <p:spPr>
                <a:xfrm>
                  <a:off x="1013194" y="3620723"/>
                  <a:ext cx="1673090" cy="3231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500" b="1" dirty="0"/>
                    <a:t>new HOM coupler</a:t>
                  </a:r>
                  <a:endParaRPr lang="en-GB" sz="1500" b="1" dirty="0"/>
                </a:p>
              </p:txBody>
            </p:sp>
          </p:grpSp>
        </p:grpSp>
        <p:cxnSp>
          <p:nvCxnSpPr>
            <p:cNvPr id="29" name="Straight Arrow Connector 28"/>
            <p:cNvCxnSpPr/>
            <p:nvPr/>
          </p:nvCxnSpPr>
          <p:spPr>
            <a:xfrm flipV="1">
              <a:off x="9298371" y="2071440"/>
              <a:ext cx="0" cy="1187978"/>
            </a:xfrm>
            <a:prstGeom prst="straightConnector1">
              <a:avLst/>
            </a:prstGeom>
            <a:ln>
              <a:solidFill>
                <a:srgbClr val="2D9DFF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36" name="Picture 3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815839" y="4427937"/>
            <a:ext cx="4919508" cy="1446459"/>
          </a:xfrm>
          <a:prstGeom prst="rect">
            <a:avLst/>
          </a:prstGeom>
          <a:ln w="28575" cmpd="sng">
            <a:solidFill>
              <a:schemeClr val="accent6">
                <a:lumMod val="50000"/>
              </a:schemeClr>
            </a:solidFill>
          </a:ln>
        </p:spPr>
      </p:pic>
      <p:sp>
        <p:nvSpPr>
          <p:cNvPr id="7" name="Footer Placeholder 6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it-IT">
                <a:latin typeface="Arial"/>
              </a:rPr>
              <a:t>Giovanni Rumolo, MCBI for LIU and HL-LHC</a:t>
            </a:r>
            <a:endParaRPr lang="en-US" dirty="0">
              <a:latin typeface="Arial"/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>
                <a:latin typeface="Arial"/>
              </a:rPr>
              <a:t>MCBI 2019, Zermatt, 27 September 2018</a:t>
            </a:r>
            <a:endParaRPr lang="en-US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9744090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Mitigation of the SPS transverse instability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Transverse Mode Coupling Instability (TMCI) </a:t>
            </a:r>
            <a:r>
              <a:rPr lang="en-US" dirty="0"/>
              <a:t>threshold was raised from 1.6e11 p/b to 4e11 p/b when switching to a low gamma transition (</a:t>
            </a:r>
            <a:r>
              <a:rPr lang="en-US" dirty="0" err="1">
                <a:latin typeface="Symbol" charset="2"/>
                <a:cs typeface="Symbol" charset="2"/>
              </a:rPr>
              <a:t>g</a:t>
            </a:r>
            <a:r>
              <a:rPr lang="en-US" baseline="-25000" dirty="0" err="1"/>
              <a:t>t</a:t>
            </a:r>
            <a:r>
              <a:rPr lang="en-US" dirty="0"/>
              <a:t>) optics </a:t>
            </a:r>
            <a:r>
              <a:rPr lang="en-US" dirty="0">
                <a:sym typeface="Wingdings" pitchFamily="2" charset="2"/>
              </a:rPr>
              <a:t> See Yannis’ talk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/>
              <a:t>18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1818528" y="2671282"/>
            <a:ext cx="3661804" cy="2824970"/>
            <a:chOff x="507811" y="3295057"/>
            <a:chExt cx="3661804" cy="2824970"/>
          </a:xfrm>
        </p:grpSpPr>
        <p:pic>
          <p:nvPicPr>
            <p:cNvPr id="8" name="Picture 7" descr="TMCI_Q26_0.35eVs.eps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07811" y="3365500"/>
              <a:ext cx="3661804" cy="2754527"/>
            </a:xfrm>
            <a:prstGeom prst="rect">
              <a:avLst/>
            </a:prstGeom>
          </p:spPr>
        </p:pic>
        <p:sp>
          <p:nvSpPr>
            <p:cNvPr id="9" name="TextBox 8"/>
            <p:cNvSpPr txBox="1"/>
            <p:nvPr/>
          </p:nvSpPr>
          <p:spPr>
            <a:xfrm>
              <a:off x="1434408" y="3295057"/>
              <a:ext cx="1799159" cy="3231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500" dirty="0"/>
                <a:t>original SPS optics</a:t>
              </a: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5057209" y="4100045"/>
            <a:ext cx="1973644" cy="323165"/>
            <a:chOff x="3746492" y="4723820"/>
            <a:chExt cx="1973644" cy="323165"/>
          </a:xfrm>
        </p:grpSpPr>
        <p:cxnSp>
          <p:nvCxnSpPr>
            <p:cNvPr id="14" name="Straight Connector 13"/>
            <p:cNvCxnSpPr/>
            <p:nvPr/>
          </p:nvCxnSpPr>
          <p:spPr>
            <a:xfrm>
              <a:off x="3835690" y="5011222"/>
              <a:ext cx="1884446" cy="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TextBox 14"/>
            <p:cNvSpPr txBox="1"/>
            <p:nvPr/>
          </p:nvSpPr>
          <p:spPr>
            <a:xfrm>
              <a:off x="3746492" y="4723820"/>
              <a:ext cx="758741" cy="3231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500" dirty="0"/>
                <a:t>1.6e11</a:t>
              </a:r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5084519" y="2657914"/>
            <a:ext cx="5125262" cy="2838337"/>
            <a:chOff x="5084519" y="2403917"/>
            <a:chExt cx="5125262" cy="2838337"/>
          </a:xfrm>
        </p:grpSpPr>
        <p:grpSp>
          <p:nvGrpSpPr>
            <p:cNvPr id="23" name="Group 22"/>
            <p:cNvGrpSpPr/>
            <p:nvPr/>
          </p:nvGrpSpPr>
          <p:grpSpPr>
            <a:xfrm>
              <a:off x="5084519" y="2403917"/>
              <a:ext cx="5125262" cy="2838337"/>
              <a:chOff x="5084519" y="2403917"/>
              <a:chExt cx="5125262" cy="2838337"/>
            </a:xfrm>
          </p:grpSpPr>
          <p:grpSp>
            <p:nvGrpSpPr>
              <p:cNvPr id="10" name="Group 9"/>
              <p:cNvGrpSpPr/>
              <p:nvPr/>
            </p:nvGrpSpPr>
            <p:grpSpPr>
              <a:xfrm>
                <a:off x="6547978" y="2403917"/>
                <a:ext cx="3661803" cy="2838337"/>
                <a:chOff x="5237261" y="3281689"/>
                <a:chExt cx="3661803" cy="2838337"/>
              </a:xfrm>
            </p:grpSpPr>
            <p:pic>
              <p:nvPicPr>
                <p:cNvPr id="11" name="Picture 10" descr="Q20_IntensityAlongCycle_epsz0p35eVs.eps"/>
                <p:cNvPicPr>
                  <a:picLocks noChangeAspect="1"/>
                </p:cNvPicPr>
                <p:nvPr/>
              </p:nvPicPr>
              <p:blipFill>
                <a:blip r:embed="rId3"/>
                <a:stretch>
                  <a:fillRect/>
                </a:stretch>
              </p:blipFill>
              <p:spPr>
                <a:xfrm>
                  <a:off x="5237261" y="3365499"/>
                  <a:ext cx="3661803" cy="2754527"/>
                </a:xfrm>
                <a:prstGeom prst="rect">
                  <a:avLst/>
                </a:prstGeom>
              </p:spPr>
            </p:pic>
            <p:sp>
              <p:nvSpPr>
                <p:cNvPr id="12" name="TextBox 11"/>
                <p:cNvSpPr txBox="1"/>
                <p:nvPr/>
              </p:nvSpPr>
              <p:spPr>
                <a:xfrm>
                  <a:off x="6327228" y="3281689"/>
                  <a:ext cx="1681470" cy="32316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500" dirty="0">
                      <a:solidFill>
                        <a:srgbClr val="E452DF"/>
                      </a:solidFill>
                    </a:rPr>
                    <a:t>low </a:t>
                  </a:r>
                  <a:r>
                    <a:rPr lang="en-US" sz="1500" dirty="0" err="1">
                      <a:solidFill>
                        <a:srgbClr val="E452DF"/>
                      </a:solidFill>
                      <a:latin typeface="Symbol" charset="2"/>
                      <a:cs typeface="Symbol" charset="2"/>
                    </a:rPr>
                    <a:t>g</a:t>
                  </a:r>
                  <a:r>
                    <a:rPr lang="en-US" sz="1500" baseline="-25000" dirty="0" err="1">
                      <a:solidFill>
                        <a:srgbClr val="E452DF"/>
                      </a:solidFill>
                    </a:rPr>
                    <a:t>t</a:t>
                  </a:r>
                  <a:r>
                    <a:rPr lang="en-US" sz="1500" dirty="0">
                      <a:solidFill>
                        <a:srgbClr val="E452DF"/>
                      </a:solidFill>
                    </a:rPr>
                    <a:t> SPS optics</a:t>
                  </a:r>
                </a:p>
              </p:txBody>
            </p:sp>
          </p:grpSp>
          <p:grpSp>
            <p:nvGrpSpPr>
              <p:cNvPr id="19" name="Group 18"/>
              <p:cNvGrpSpPr/>
              <p:nvPr/>
            </p:nvGrpSpPr>
            <p:grpSpPr>
              <a:xfrm>
                <a:off x="5084519" y="2906740"/>
                <a:ext cx="1838569" cy="2056068"/>
                <a:chOff x="3773802" y="3784512"/>
                <a:chExt cx="1838569" cy="2056068"/>
              </a:xfrm>
            </p:grpSpPr>
            <p:cxnSp>
              <p:nvCxnSpPr>
                <p:cNvPr id="20" name="Straight Arrow Connector 19"/>
                <p:cNvCxnSpPr/>
                <p:nvPr/>
              </p:nvCxnSpPr>
              <p:spPr>
                <a:xfrm flipV="1">
                  <a:off x="4702725" y="3784512"/>
                  <a:ext cx="0" cy="1226710"/>
                </a:xfrm>
                <a:prstGeom prst="straightConnector1">
                  <a:avLst/>
                </a:prstGeom>
                <a:ln w="28575">
                  <a:solidFill>
                    <a:srgbClr val="FF0000"/>
                  </a:solidFill>
                  <a:headEnd type="arrow"/>
                  <a:tailEnd type="arrow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1" name="TextBox 20"/>
                <p:cNvSpPr txBox="1"/>
                <p:nvPr/>
              </p:nvSpPr>
              <p:spPr>
                <a:xfrm>
                  <a:off x="4106593" y="4164638"/>
                  <a:ext cx="620971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dirty="0">
                      <a:solidFill>
                        <a:srgbClr val="FF0000"/>
                      </a:solidFill>
                    </a:rPr>
                    <a:t>x2.5</a:t>
                  </a:r>
                </a:p>
              </p:txBody>
            </p:sp>
            <p:sp>
              <p:nvSpPr>
                <p:cNvPr id="22" name="TextBox 21"/>
                <p:cNvSpPr txBox="1"/>
                <p:nvPr/>
              </p:nvSpPr>
              <p:spPr>
                <a:xfrm>
                  <a:off x="3773802" y="5055750"/>
                  <a:ext cx="1838569" cy="78483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500" b="1" dirty="0">
                      <a:solidFill>
                        <a:srgbClr val="FF0000"/>
                      </a:solidFill>
                    </a:rPr>
                    <a:t>measurements confirm 2.5 times higher threshold!</a:t>
                  </a:r>
                </a:p>
              </p:txBody>
            </p:sp>
          </p:grpSp>
        </p:grpSp>
        <p:grpSp>
          <p:nvGrpSpPr>
            <p:cNvPr id="16" name="Group 15"/>
            <p:cNvGrpSpPr/>
            <p:nvPr/>
          </p:nvGrpSpPr>
          <p:grpSpPr>
            <a:xfrm>
              <a:off x="5084519" y="2625818"/>
              <a:ext cx="1946334" cy="323165"/>
              <a:chOff x="3773802" y="3503590"/>
              <a:chExt cx="1946334" cy="323165"/>
            </a:xfrm>
          </p:grpSpPr>
          <p:cxnSp>
            <p:nvCxnSpPr>
              <p:cNvPr id="17" name="Straight Connector 16"/>
              <p:cNvCxnSpPr/>
              <p:nvPr/>
            </p:nvCxnSpPr>
            <p:spPr>
              <a:xfrm>
                <a:off x="3835690" y="3784512"/>
                <a:ext cx="1884446" cy="0"/>
              </a:xfrm>
              <a:prstGeom prst="line">
                <a:avLst/>
              </a:prstGeom>
              <a:ln w="28575">
                <a:solidFill>
                  <a:srgbClr val="E452DF"/>
                </a:solidFill>
                <a:prstDash val="dash"/>
                <a:tailEnd type="non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8" name="TextBox 17"/>
              <p:cNvSpPr txBox="1"/>
              <p:nvPr/>
            </p:nvSpPr>
            <p:spPr>
              <a:xfrm>
                <a:off x="3773802" y="3503590"/>
                <a:ext cx="758741" cy="3231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500" dirty="0">
                    <a:solidFill>
                      <a:srgbClr val="E452DF"/>
                    </a:solidFill>
                  </a:rPr>
                  <a:t>4.0e11</a:t>
                </a:r>
              </a:p>
            </p:txBody>
          </p:sp>
        </p:grpSp>
      </p:grpSp>
      <p:sp>
        <p:nvSpPr>
          <p:cNvPr id="25" name="Footer Placeholder 2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it-IT">
                <a:latin typeface="Arial"/>
              </a:rPr>
              <a:t>Giovanni Rumolo, MCBI for LIU and HL-LHC</a:t>
            </a:r>
            <a:endParaRPr lang="en-US" dirty="0">
              <a:latin typeface="Arial"/>
            </a:endParaRPr>
          </a:p>
        </p:txBody>
      </p:sp>
      <p:sp>
        <p:nvSpPr>
          <p:cNvPr id="26" name="Date Placeholder 2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>
                <a:latin typeface="Arial"/>
              </a:rPr>
              <a:t>MCBI 2019, Zermatt, 27 September 2018</a:t>
            </a:r>
            <a:endParaRPr lang="en-US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0797746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Mitigation of the SPS transverse instability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Electron cloud </a:t>
            </a:r>
            <a:r>
              <a:rPr lang="en-US" dirty="0"/>
              <a:t>responsible for instabilities, can be </a:t>
            </a:r>
            <a:r>
              <a:rPr lang="en-US" b="1" dirty="0"/>
              <a:t>mitigated by</a:t>
            </a:r>
            <a:endParaRPr lang="en-US" dirty="0"/>
          </a:p>
          <a:p>
            <a:pPr lvl="1"/>
            <a:r>
              <a:rPr lang="en-US" dirty="0"/>
              <a:t>Beam induced scrubbing (it worked, it still works!)</a:t>
            </a:r>
          </a:p>
          <a:p>
            <a:pPr lvl="1"/>
            <a:r>
              <a:rPr lang="en-US" dirty="0"/>
              <a:t>Coating with a-C the chambers of the focusing </a:t>
            </a:r>
            <a:r>
              <a:rPr lang="en-US" dirty="0" err="1"/>
              <a:t>quadrupoles</a:t>
            </a:r>
            <a:r>
              <a:rPr lang="en-US" dirty="0"/>
              <a:t> and adjacent drift chambers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/>
              <a:t>19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pic>
        <p:nvPicPr>
          <p:cNvPr id="25" name="Picture 24" descr="MOA1PL02fig2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822" y="2689317"/>
            <a:ext cx="4691529" cy="3337162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9294" y="2931122"/>
            <a:ext cx="4254257" cy="3190693"/>
          </a:xfrm>
          <a:prstGeom prst="rect">
            <a:avLst/>
          </a:prstGeom>
        </p:spPr>
      </p:pic>
      <p:grpSp>
        <p:nvGrpSpPr>
          <p:cNvPr id="37" name="Group 36"/>
          <p:cNvGrpSpPr/>
          <p:nvPr/>
        </p:nvGrpSpPr>
        <p:grpSpPr>
          <a:xfrm>
            <a:off x="7829579" y="2477193"/>
            <a:ext cx="4258236" cy="3590540"/>
            <a:chOff x="7201647" y="2118606"/>
            <a:chExt cx="4258236" cy="3590540"/>
          </a:xfrm>
        </p:grpSpPr>
        <p:pic>
          <p:nvPicPr>
            <p:cNvPr id="27" name="Picture 26"/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3021" t="5751" r="7436"/>
            <a:stretch/>
          </p:blipFill>
          <p:spPr>
            <a:xfrm>
              <a:off x="7844119" y="2118606"/>
              <a:ext cx="3615764" cy="3590539"/>
            </a:xfrm>
            <a:prstGeom prst="rect">
              <a:avLst/>
            </a:prstGeom>
          </p:spPr>
        </p:pic>
        <p:pic>
          <p:nvPicPr>
            <p:cNvPr id="28" name="Picture 27"/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445" t="8576" r="81120"/>
            <a:stretch/>
          </p:blipFill>
          <p:spPr>
            <a:xfrm>
              <a:off x="7201647" y="2226236"/>
              <a:ext cx="679800" cy="3482910"/>
            </a:xfrm>
            <a:prstGeom prst="rect">
              <a:avLst/>
            </a:prstGeom>
          </p:spPr>
        </p:pic>
        <p:grpSp>
          <p:nvGrpSpPr>
            <p:cNvPr id="29" name="Group 28"/>
            <p:cNvGrpSpPr/>
            <p:nvPr/>
          </p:nvGrpSpPr>
          <p:grpSpPr>
            <a:xfrm>
              <a:off x="9494495" y="2510023"/>
              <a:ext cx="933232" cy="375449"/>
              <a:chOff x="3498304" y="866468"/>
              <a:chExt cx="933232" cy="375449"/>
            </a:xfrm>
          </p:grpSpPr>
          <p:sp>
            <p:nvSpPr>
              <p:cNvPr id="30" name="Oval 29"/>
              <p:cNvSpPr/>
              <p:nvPr/>
            </p:nvSpPr>
            <p:spPr>
              <a:xfrm>
                <a:off x="3511628" y="875908"/>
                <a:ext cx="906584" cy="359508"/>
              </a:xfrm>
              <a:prstGeom prst="ellipse">
                <a:avLst/>
              </a:prstGeom>
              <a:noFill/>
              <a:ln w="38100">
                <a:solidFill>
                  <a:srgbClr val="558ED5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1" name="Arc 30"/>
              <p:cNvSpPr/>
              <p:nvPr/>
            </p:nvSpPr>
            <p:spPr>
              <a:xfrm>
                <a:off x="3511628" y="906149"/>
                <a:ext cx="919908" cy="335768"/>
              </a:xfrm>
              <a:prstGeom prst="arc">
                <a:avLst>
                  <a:gd name="adj1" fmla="val 12422323"/>
                  <a:gd name="adj2" fmla="val 19858745"/>
                </a:avLst>
              </a:prstGeom>
              <a:ln w="22225">
                <a:solidFill>
                  <a:srgbClr val="00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2" name="Arc 31"/>
              <p:cNvSpPr/>
              <p:nvPr/>
            </p:nvSpPr>
            <p:spPr>
              <a:xfrm rot="10800000">
                <a:off x="3498304" y="866468"/>
                <a:ext cx="919908" cy="335768"/>
              </a:xfrm>
              <a:prstGeom prst="arc">
                <a:avLst>
                  <a:gd name="adj1" fmla="val 12422323"/>
                  <a:gd name="adj2" fmla="val 19858745"/>
                </a:avLst>
              </a:prstGeom>
              <a:ln w="22225">
                <a:solidFill>
                  <a:srgbClr val="00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33" name="Group 32"/>
            <p:cNvGrpSpPr/>
            <p:nvPr/>
          </p:nvGrpSpPr>
          <p:grpSpPr>
            <a:xfrm>
              <a:off x="7872182" y="2549704"/>
              <a:ext cx="734646" cy="359508"/>
              <a:chOff x="4841760" y="906149"/>
              <a:chExt cx="734646" cy="359508"/>
            </a:xfrm>
          </p:grpSpPr>
          <p:sp>
            <p:nvSpPr>
              <p:cNvPr id="34" name="Rounded Rectangle 33"/>
              <p:cNvSpPr/>
              <p:nvPr/>
            </p:nvSpPr>
            <p:spPr>
              <a:xfrm>
                <a:off x="4841760" y="906149"/>
                <a:ext cx="734646" cy="359508"/>
              </a:xfrm>
              <a:prstGeom prst="roundRect">
                <a:avLst/>
              </a:prstGeom>
              <a:noFill/>
              <a:ln w="38100">
                <a:solidFill>
                  <a:srgbClr val="558ED5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35" name="Straight Connector 34"/>
              <p:cNvCxnSpPr/>
              <p:nvPr/>
            </p:nvCxnSpPr>
            <p:spPr>
              <a:xfrm>
                <a:off x="5033106" y="1243231"/>
                <a:ext cx="367323" cy="1"/>
              </a:xfrm>
              <a:prstGeom prst="line">
                <a:avLst/>
              </a:prstGeom>
              <a:ln w="22225">
                <a:solidFill>
                  <a:srgbClr val="00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Straight Connector 35"/>
              <p:cNvCxnSpPr/>
              <p:nvPr/>
            </p:nvCxnSpPr>
            <p:spPr>
              <a:xfrm>
                <a:off x="5029201" y="934526"/>
                <a:ext cx="367323" cy="1"/>
              </a:xfrm>
              <a:prstGeom prst="line">
                <a:avLst/>
              </a:prstGeom>
              <a:ln w="22225">
                <a:solidFill>
                  <a:srgbClr val="00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38" name="Rectangle 37"/>
          <p:cNvSpPr/>
          <p:nvPr/>
        </p:nvSpPr>
        <p:spPr>
          <a:xfrm>
            <a:off x="4123821" y="1763059"/>
            <a:ext cx="2853708" cy="373529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it-IT">
                <a:latin typeface="Arial"/>
              </a:rPr>
              <a:t>Giovanni Rumolo, MCBI for LIU and HL-LHC</a:t>
            </a:r>
            <a:endParaRPr lang="en-US" dirty="0">
              <a:latin typeface="Arial"/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>
                <a:latin typeface="Arial"/>
              </a:rPr>
              <a:t>MCBI 2019, Zermatt, 27 September 2018</a:t>
            </a:r>
            <a:endParaRPr lang="en-US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5195688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38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598679D2-2CCC-EF4D-805D-F6381A8BB2BB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9000"/>
          </a:blip>
          <a:stretch>
            <a:fillRect/>
          </a:stretch>
        </p:blipFill>
        <p:spPr>
          <a:xfrm>
            <a:off x="1138136" y="937098"/>
            <a:ext cx="9700846" cy="504444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3261" y="1743969"/>
            <a:ext cx="10114529" cy="940443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/>
              <a:t>MCBI for CERN LHC Injectors Upgrade (LIU) and High Luminosity LHC (HL-LHC)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0"/>
          </p:nvPr>
        </p:nvSpPr>
        <p:spPr>
          <a:xfrm>
            <a:off x="1036905" y="2775435"/>
            <a:ext cx="10118191" cy="3375941"/>
          </a:xfrm>
        </p:spPr>
        <p:txBody>
          <a:bodyPr>
            <a:normAutofit/>
          </a:bodyPr>
          <a:lstStyle/>
          <a:p>
            <a:pPr algn="ctr"/>
            <a:r>
              <a:rPr lang="en-US" sz="1800" dirty="0"/>
              <a:t>Giovanni Rumolo, CERN, Genève, Switzerland</a:t>
            </a:r>
          </a:p>
          <a:p>
            <a:pPr algn="ctr"/>
            <a:r>
              <a:rPr lang="en-US" sz="1700" i="1" dirty="0"/>
              <a:t>ICFA Mini-Workshop on Mitigation of Coherent Beam Instabilities in Particle Accelerators – MCBI 2019</a:t>
            </a:r>
          </a:p>
          <a:p>
            <a:pPr algn="ctr"/>
            <a:r>
              <a:rPr lang="en-US" sz="1700" i="1" dirty="0"/>
              <a:t>23 – 27 September 2019, Zermatt (Switzerland)</a:t>
            </a:r>
          </a:p>
          <a:p>
            <a:endParaRPr lang="en-US" sz="1800" dirty="0"/>
          </a:p>
          <a:p>
            <a:pPr algn="ctr"/>
            <a:r>
              <a:rPr lang="en-US" sz="1800" dirty="0"/>
              <a:t>Acknowledgements: D. </a:t>
            </a:r>
            <a:r>
              <a:rPr lang="en-US" sz="1800" dirty="0" err="1"/>
              <a:t>Amorim</a:t>
            </a:r>
            <a:r>
              <a:rPr lang="en-US" sz="1800" dirty="0"/>
              <a:t>, S. </a:t>
            </a:r>
            <a:r>
              <a:rPr lang="en-US" sz="1800" dirty="0" err="1"/>
              <a:t>Antipov</a:t>
            </a:r>
            <a:r>
              <a:rPr lang="en-US" sz="1800" dirty="0"/>
              <a:t>, G. </a:t>
            </a:r>
            <a:r>
              <a:rPr lang="en-US" sz="1800" dirty="0" err="1"/>
              <a:t>Arduini</a:t>
            </a:r>
            <a:r>
              <a:rPr lang="en-US" sz="1800" dirty="0"/>
              <a:t>, M. Barnes, H. </a:t>
            </a:r>
            <a:r>
              <a:rPr lang="en-US" sz="1800" dirty="0" err="1"/>
              <a:t>Bartosik</a:t>
            </a:r>
            <a:r>
              <a:rPr lang="en-US" sz="1800" dirty="0"/>
              <a:t>, M. Beck, N. </a:t>
            </a:r>
            <a:r>
              <a:rPr lang="en-US" sz="1800" dirty="0" err="1"/>
              <a:t>Biancacci</a:t>
            </a:r>
            <a:r>
              <a:rPr lang="en-US" sz="1800" dirty="0"/>
              <a:t>, R. Bruce, O. </a:t>
            </a:r>
            <a:r>
              <a:rPr lang="en-US" sz="1800" dirty="0" err="1"/>
              <a:t>Brüning</a:t>
            </a:r>
            <a:r>
              <a:rPr lang="en-US" sz="1800" dirty="0"/>
              <a:t>, X. </a:t>
            </a:r>
            <a:r>
              <a:rPr lang="en-US" sz="1800" dirty="0" err="1"/>
              <a:t>Buffat</a:t>
            </a:r>
            <a:r>
              <a:rPr lang="en-US" sz="1800" dirty="0"/>
              <a:t>, M. </a:t>
            </a:r>
            <a:r>
              <a:rPr lang="en-US" sz="1800" dirty="0" err="1"/>
              <a:t>Carlà</a:t>
            </a:r>
            <a:r>
              <a:rPr lang="en-US" sz="1800" dirty="0"/>
              <a:t>, P. Costa Pinto, H. </a:t>
            </a:r>
            <a:r>
              <a:rPr lang="en-US" sz="1800" dirty="0" err="1"/>
              <a:t>Damerau</a:t>
            </a:r>
            <a:r>
              <a:rPr lang="en-US" sz="1800" dirty="0"/>
              <a:t>, R. Di Maria, B. Goddard, A. </a:t>
            </a:r>
            <a:r>
              <a:rPr lang="en-US" sz="1800" dirty="0" err="1"/>
              <a:t>Huschauer</a:t>
            </a:r>
            <a:r>
              <a:rPr lang="en-US" sz="1800" dirty="0"/>
              <a:t>, V. </a:t>
            </a:r>
            <a:r>
              <a:rPr lang="en-US" sz="1800" dirty="0" err="1"/>
              <a:t>Kain</a:t>
            </a:r>
            <a:r>
              <a:rPr lang="en-US" sz="1800" dirty="0"/>
              <a:t>, E. </a:t>
            </a:r>
            <a:r>
              <a:rPr lang="en-US" sz="1800" dirty="0" err="1"/>
              <a:t>Koukovini-Platia</a:t>
            </a:r>
            <a:r>
              <a:rPr lang="en-US" sz="1800" dirty="0"/>
              <a:t>, G. </a:t>
            </a:r>
            <a:r>
              <a:rPr lang="en-US" sz="1800" dirty="0" err="1"/>
              <a:t>Iadarola</a:t>
            </a:r>
            <a:r>
              <a:rPr lang="en-US" sz="1800" dirty="0"/>
              <a:t>, A. </a:t>
            </a:r>
            <a:r>
              <a:rPr lang="en-US" sz="1800" dirty="0" err="1"/>
              <a:t>Lasheen</a:t>
            </a:r>
            <a:r>
              <a:rPr lang="en-US" sz="1800" dirty="0"/>
              <a:t>, K. Li, M. </a:t>
            </a:r>
            <a:r>
              <a:rPr lang="en-US" sz="1800" dirty="0" err="1"/>
              <a:t>Meddahi</a:t>
            </a:r>
            <a:r>
              <a:rPr lang="en-US" sz="1800" dirty="0"/>
              <a:t>, L. </a:t>
            </a:r>
            <a:r>
              <a:rPr lang="en-US" sz="1800" dirty="0" err="1"/>
              <a:t>Mether</a:t>
            </a:r>
            <a:r>
              <a:rPr lang="en-US" sz="1800" dirty="0"/>
              <a:t>, E. </a:t>
            </a:r>
            <a:r>
              <a:rPr lang="en-US" sz="1800" dirty="0" err="1"/>
              <a:t>Métral</a:t>
            </a:r>
            <a:r>
              <a:rPr lang="en-US" sz="1800" dirty="0"/>
              <a:t>, B. </a:t>
            </a:r>
            <a:r>
              <a:rPr lang="en-US" sz="1800" dirty="0" err="1"/>
              <a:t>Mikulec</a:t>
            </a:r>
            <a:r>
              <a:rPr lang="en-US" sz="1800" dirty="0"/>
              <a:t>, N. </a:t>
            </a:r>
            <a:r>
              <a:rPr lang="en-US" sz="1800" dirty="0" err="1"/>
              <a:t>Nasresfahani</a:t>
            </a:r>
            <a:r>
              <a:rPr lang="en-US" sz="1800" dirty="0"/>
              <a:t>, Y. </a:t>
            </a:r>
            <a:r>
              <a:rPr lang="en-US" sz="1800" dirty="0" err="1"/>
              <a:t>Papaphilippou</a:t>
            </a:r>
            <a:r>
              <a:rPr lang="en-US" sz="1800" dirty="0"/>
              <a:t>, T. </a:t>
            </a:r>
            <a:r>
              <a:rPr lang="en-US" sz="1800" dirty="0" err="1"/>
              <a:t>Pieloni</a:t>
            </a:r>
            <a:r>
              <a:rPr lang="en-US" sz="1800" dirty="0"/>
              <a:t>, S. </a:t>
            </a:r>
            <a:r>
              <a:rPr lang="en-US" sz="1800" dirty="0" err="1"/>
              <a:t>Redaelli</a:t>
            </a:r>
            <a:r>
              <a:rPr lang="en-US" sz="1800" dirty="0"/>
              <a:t>, J. </a:t>
            </a:r>
            <a:r>
              <a:rPr lang="en-US" sz="1800" dirty="0" err="1"/>
              <a:t>Repond</a:t>
            </a:r>
            <a:r>
              <a:rPr lang="en-US" sz="1800" dirty="0"/>
              <a:t>, A. Romano, L. Rossi, B. </a:t>
            </a:r>
            <a:r>
              <a:rPr lang="en-US" sz="1800" dirty="0" err="1"/>
              <a:t>Salvant</a:t>
            </a:r>
            <a:r>
              <a:rPr lang="en-US" sz="1800" dirty="0"/>
              <a:t>, M. Schenk, E. </a:t>
            </a:r>
            <a:r>
              <a:rPr lang="en-US" sz="1800" dirty="0" err="1"/>
              <a:t>Shaposhnikova</a:t>
            </a:r>
            <a:r>
              <a:rPr lang="en-US" sz="1800" dirty="0"/>
              <a:t>, M. </a:t>
            </a:r>
            <a:r>
              <a:rPr lang="en-US" sz="1800" dirty="0" err="1"/>
              <a:t>Taborelli</a:t>
            </a:r>
            <a:r>
              <a:rPr lang="en-US" sz="1800" dirty="0"/>
              <a:t>, H. </a:t>
            </a:r>
            <a:r>
              <a:rPr lang="en-US" sz="1800" dirty="0" err="1"/>
              <a:t>Timkó</a:t>
            </a:r>
            <a:r>
              <a:rPr lang="en-US" sz="1800" dirty="0"/>
              <a:t>, R. Tomás, C. </a:t>
            </a:r>
            <a:r>
              <a:rPr lang="en-US" sz="1800" dirty="0" err="1"/>
              <a:t>Vollinger</a:t>
            </a:r>
            <a:r>
              <a:rPr lang="en-US" sz="1800" dirty="0"/>
              <a:t>, C. </a:t>
            </a:r>
            <a:r>
              <a:rPr lang="en-US" sz="1800" dirty="0" err="1"/>
              <a:t>Zannini</a:t>
            </a:r>
            <a:endParaRPr lang="en-US" sz="18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/>
              <a:t>2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CBA940-57AA-9440-9B13-7E7480F81AF2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>
                <a:latin typeface="Arial"/>
              </a:rPr>
              <a:t>MCBI 2019, Zermatt, 27 September 2018</a:t>
            </a:r>
            <a:endParaRPr lang="en-US" dirty="0">
              <a:latin typeface="Arial"/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B753961-D41A-9246-9D96-388A70865DF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it-IT">
                <a:latin typeface="Arial"/>
              </a:rPr>
              <a:t>Giovanni Rumolo, MCBI for LIU and HL-LHC</a:t>
            </a:r>
            <a:endParaRPr lang="en-US" dirty="0">
              <a:latin typeface="Arial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BDD44038-9A72-5E4A-8C77-C0BE93E78AA5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>
                  <a:alpha val="0"/>
                </a:srgbClr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365402" y="161363"/>
            <a:ext cx="1461197" cy="1261943"/>
          </a:xfrm>
          <a:prstGeom prst="rect">
            <a:avLst/>
          </a:prstGeom>
          <a:solidFill>
            <a:schemeClr val="bg1"/>
          </a:solidFill>
        </p:spPr>
      </p:pic>
    </p:spTree>
    <p:extLst>
      <p:ext uri="{BB962C8B-B14F-4D97-AF65-F5344CB8AC3E}">
        <p14:creationId xmlns:p14="http://schemas.microsoft.com/office/powerpoint/2010/main" val="335429064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2018-09-27_14-30-13.png">
            <a:extLst>
              <a:ext uri="{FF2B5EF4-FFF2-40B4-BE49-F238E27FC236}">
                <a16:creationId xmlns:a16="http://schemas.microsoft.com/office/drawing/2014/main" id="{8AE7D4D5-364D-1C48-9625-B19407F2B3FC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282" y="3180105"/>
            <a:ext cx="3915057" cy="326254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Mitigation of the SPS transverse instability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Horizontal coupled bunch instability</a:t>
            </a:r>
          </a:p>
          <a:p>
            <a:pPr lvl="1"/>
            <a:r>
              <a:rPr lang="en-US" dirty="0"/>
              <a:t>Observed in 2017-18 for intensities above 1.8 x 10</a:t>
            </a:r>
            <a:r>
              <a:rPr lang="en-US" baseline="30000" dirty="0"/>
              <a:t>11</a:t>
            </a:r>
            <a:r>
              <a:rPr lang="en-US" dirty="0"/>
              <a:t> p/b</a:t>
            </a:r>
          </a:p>
          <a:p>
            <a:pPr lvl="1"/>
            <a:r>
              <a:rPr lang="en-US" dirty="0"/>
              <a:t>Driven by resistive wall and narrow band horizontal impedances, but also destabilizing effect of impedance reduction </a:t>
            </a:r>
            <a:r>
              <a:rPr lang="en-US" dirty="0">
                <a:sym typeface="Wingdings" pitchFamily="2" charset="2"/>
              </a:rPr>
              <a:t> Carlo’s talk</a:t>
            </a:r>
            <a:endParaRPr lang="en-US" dirty="0"/>
          </a:p>
          <a:p>
            <a:pPr lvl="1"/>
            <a:r>
              <a:rPr lang="en-US" dirty="0"/>
              <a:t>Needs to be operationally stabilized for future operation – tradeoff with beam lifetime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/>
              <a:t>20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it-IT">
                <a:latin typeface="Arial"/>
              </a:rPr>
              <a:t>Giovanni Rumolo, MCBI for LIU and HL-LHC</a:t>
            </a:r>
            <a:endParaRPr lang="en-US" dirty="0">
              <a:latin typeface="Arial"/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>
                <a:latin typeface="Arial"/>
              </a:rPr>
              <a:t>MCBI 2019, Zermatt, 27 September 2018</a:t>
            </a:r>
            <a:endParaRPr lang="en-US" dirty="0">
              <a:latin typeface="Arial"/>
            </a:endParaRPr>
          </a:p>
        </p:txBody>
      </p:sp>
      <p:pic>
        <p:nvPicPr>
          <p:cNvPr id="12" name="Picture 11" descr="snapshot_BQHT_LHC50NS_20171009_211526.png">
            <a:extLst>
              <a:ext uri="{FF2B5EF4-FFF2-40B4-BE49-F238E27FC236}">
                <a16:creationId xmlns:a16="http://schemas.microsoft.com/office/drawing/2014/main" id="{5360873B-DC65-8E4E-8BB7-D02D69FDB662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066"/>
          <a:stretch/>
        </p:blipFill>
        <p:spPr>
          <a:xfrm>
            <a:off x="4709666" y="3518357"/>
            <a:ext cx="2120028" cy="1445875"/>
          </a:xfrm>
          <a:prstGeom prst="rect">
            <a:avLst/>
          </a:prstGeom>
        </p:spPr>
      </p:pic>
      <p:pic>
        <p:nvPicPr>
          <p:cNvPr id="13" name="Picture 12" descr="snapshot_BQHT_LHC50NS_20171009_170251.png">
            <a:extLst>
              <a:ext uri="{FF2B5EF4-FFF2-40B4-BE49-F238E27FC236}">
                <a16:creationId xmlns:a16="http://schemas.microsoft.com/office/drawing/2014/main" id="{C6C4CB3D-5208-D147-9272-3EA43115F8C6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862"/>
          <a:stretch/>
        </p:blipFill>
        <p:spPr>
          <a:xfrm>
            <a:off x="4709666" y="4964232"/>
            <a:ext cx="2120027" cy="1449113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A33ECF8A-D849-274C-B344-22D05B90AE2E}"/>
              </a:ext>
            </a:extLst>
          </p:cNvPr>
          <p:cNvSpPr/>
          <p:nvPr/>
        </p:nvSpPr>
        <p:spPr>
          <a:xfrm>
            <a:off x="5861630" y="3505428"/>
            <a:ext cx="96806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l-GR" sz="14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cs typeface="Calibri"/>
              </a:rPr>
              <a:t>ξ</a:t>
            </a:r>
            <a:r>
              <a:rPr kumimoji="0" lang="en-US" sz="1400" b="1" i="0" u="none" strike="noStrike" kern="0" cap="none" spc="0" normalizeH="0" baseline="-2500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cs typeface="Calibri"/>
              </a:rPr>
              <a:t>H</a:t>
            </a:r>
            <a:r>
              <a:rPr kumimoji="0" lang="de-DE" sz="14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cs typeface="Calibri"/>
              </a:rPr>
              <a:t>~</a:t>
            </a:r>
            <a:r>
              <a:rPr kumimoji="0" lang="en-US" sz="14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cs typeface="Calibri"/>
              </a:rPr>
              <a:t>0.1–0.2 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EB5DB48-E50E-FD4D-8139-8330F8BDA0E9}"/>
              </a:ext>
            </a:extLst>
          </p:cNvPr>
          <p:cNvSpPr txBox="1"/>
          <p:nvPr/>
        </p:nvSpPr>
        <p:spPr>
          <a:xfrm>
            <a:off x="5828294" y="4964232"/>
            <a:ext cx="96806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l-GR" sz="14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cs typeface="Calibri"/>
              </a:rPr>
              <a:t>ξ</a:t>
            </a:r>
            <a:r>
              <a:rPr kumimoji="0" lang="en-US" sz="1400" b="1" i="0" u="none" strike="noStrike" kern="0" cap="none" spc="0" normalizeH="0" baseline="-2500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cs typeface="Calibri"/>
              </a:rPr>
              <a:t>H</a:t>
            </a:r>
            <a:r>
              <a:rPr kumimoji="0" lang="de-DE" sz="14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cs typeface="Calibri"/>
              </a:rPr>
              <a:t>~0.3–0.5 </a:t>
            </a:r>
            <a:endParaRPr kumimoji="0" lang="en-US" sz="14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cs typeface="Calibri"/>
            </a:endParaRP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7B0546AE-D66E-3842-B494-8DB3ECBD24F5}"/>
              </a:ext>
            </a:extLst>
          </p:cNvPr>
          <p:cNvGrpSpPr/>
          <p:nvPr/>
        </p:nvGrpSpPr>
        <p:grpSpPr>
          <a:xfrm>
            <a:off x="7371265" y="3177247"/>
            <a:ext cx="4437523" cy="3247887"/>
            <a:chOff x="7359542" y="2966233"/>
            <a:chExt cx="4437523" cy="3247887"/>
          </a:xfrm>
        </p:grpSpPr>
        <p:pic>
          <p:nvPicPr>
            <p:cNvPr id="16" name="Picture 15" descr="stability_1.8e11ppb_with_fills.png">
              <a:extLst>
                <a:ext uri="{FF2B5EF4-FFF2-40B4-BE49-F238E27FC236}">
                  <a16:creationId xmlns:a16="http://schemas.microsoft.com/office/drawing/2014/main" id="{308FFE7B-B014-4844-B488-892CD7EA39B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3698"/>
            <a:stretch/>
          </p:blipFill>
          <p:spPr>
            <a:xfrm>
              <a:off x="7359542" y="2988881"/>
              <a:ext cx="4437523" cy="3225239"/>
            </a:xfrm>
            <a:prstGeom prst="rect">
              <a:avLst/>
            </a:prstGeom>
          </p:spPr>
        </p:pic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FAEB2B92-3EC5-F845-AFEF-D44293F51110}"/>
                </a:ext>
              </a:extLst>
            </p:cNvPr>
            <p:cNvSpPr/>
            <p:nvPr/>
          </p:nvSpPr>
          <p:spPr>
            <a:xfrm>
              <a:off x="9329082" y="2966233"/>
              <a:ext cx="857253" cy="381000"/>
            </a:xfrm>
            <a:prstGeom prst="ellipse">
              <a:avLst/>
            </a:prstGeom>
            <a:noFill/>
            <a:ln w="25400" cap="flat" cmpd="sng" algn="ctr">
              <a:solidFill>
                <a:srgbClr val="FF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518596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A possible weapon for the unexpected …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Prototype of </a:t>
            </a:r>
            <a:r>
              <a:rPr lang="en-US" b="1" dirty="0"/>
              <a:t>vertical (V) wideband feedback </a:t>
            </a:r>
            <a:r>
              <a:rPr lang="en-US" dirty="0"/>
              <a:t>system deployed at SPS</a:t>
            </a:r>
          </a:p>
          <a:p>
            <a:pPr lvl="1"/>
            <a:r>
              <a:rPr lang="en-US" dirty="0"/>
              <a:t>Using </a:t>
            </a:r>
            <a:r>
              <a:rPr lang="en-US" dirty="0" err="1"/>
              <a:t>stripline</a:t>
            </a:r>
            <a:r>
              <a:rPr lang="en-US" dirty="0"/>
              <a:t> pick-ups + two </a:t>
            </a:r>
            <a:r>
              <a:rPr lang="en-US" dirty="0" err="1"/>
              <a:t>stripline</a:t>
            </a:r>
            <a:r>
              <a:rPr lang="en-US" dirty="0"/>
              <a:t> kickers and a </a:t>
            </a:r>
            <a:r>
              <a:rPr lang="en-US" dirty="0" err="1"/>
              <a:t>slotline</a:t>
            </a:r>
            <a:r>
              <a:rPr lang="en-US" dirty="0"/>
              <a:t> kicker, bandwidth up to 1 GHz, power &gt; 1 kW</a:t>
            </a:r>
          </a:p>
          <a:p>
            <a:r>
              <a:rPr lang="en-US" dirty="0"/>
              <a:t>Damping of Transverse Mode Coupling Instability (TMCI) with single bunch demonstrated in machine experiments in 2017-18</a:t>
            </a:r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/>
              <a:t>21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it-IT">
                <a:latin typeface="Arial"/>
              </a:rPr>
              <a:t>Giovanni Rumolo, MCBI for LIU and HL-LHC</a:t>
            </a:r>
            <a:endParaRPr lang="en-US" dirty="0">
              <a:latin typeface="Arial"/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>
                <a:latin typeface="Arial"/>
              </a:rPr>
              <a:t>MCBI 2019, Zermatt, 27 September 2018</a:t>
            </a:r>
            <a:endParaRPr lang="en-US" dirty="0">
              <a:latin typeface="Arial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7B432941-1122-D24F-BD1B-E616EA59CDC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4124"/>
          <a:stretch/>
        </p:blipFill>
        <p:spPr>
          <a:xfrm>
            <a:off x="1939195" y="3711752"/>
            <a:ext cx="7958638" cy="24999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80674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Summary: Future </a:t>
            </a:r>
            <a:r>
              <a:rPr lang="en-US" dirty="0"/>
              <a:t>LIU performance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02614" y="2438127"/>
            <a:ext cx="5852315" cy="3554901"/>
          </a:xfrm>
        </p:spPr>
        <p:txBody>
          <a:bodyPr>
            <a:noAutofit/>
          </a:bodyPr>
          <a:lstStyle/>
          <a:p>
            <a:r>
              <a:rPr lang="en-US" sz="2200" b="1" dirty="0"/>
              <a:t>PSB injection</a:t>
            </a:r>
            <a:r>
              <a:rPr lang="en-US" sz="2200" dirty="0"/>
              <a:t>: from Linac4</a:t>
            </a:r>
          </a:p>
          <a:p>
            <a:r>
              <a:rPr lang="en-US" sz="2200" b="1" dirty="0"/>
              <a:t>PS injection</a:t>
            </a:r>
            <a:r>
              <a:rPr lang="en-US" sz="2200" dirty="0"/>
              <a:t>: 2 </a:t>
            </a:r>
            <a:r>
              <a:rPr lang="en-US" sz="2200" dirty="0" err="1"/>
              <a:t>GeV</a:t>
            </a:r>
            <a:r>
              <a:rPr lang="en-US" sz="2200" dirty="0"/>
              <a:t>, larger longitudinal </a:t>
            </a:r>
            <a:r>
              <a:rPr lang="en-US" sz="2200" dirty="0" err="1"/>
              <a:t>emittance</a:t>
            </a:r>
            <a:endParaRPr lang="en-US" sz="2200" dirty="0"/>
          </a:p>
          <a:p>
            <a:r>
              <a:rPr lang="en-US" sz="2200" b="1" dirty="0"/>
              <a:t>PS cycle</a:t>
            </a:r>
            <a:r>
              <a:rPr lang="en-US" sz="2200" dirty="0"/>
              <a:t>: </a:t>
            </a:r>
            <a:r>
              <a:rPr lang="en-US" sz="2200" dirty="0">
                <a:solidFill>
                  <a:srgbClr val="008000"/>
                </a:solidFill>
              </a:rPr>
              <a:t>Longitudinal coupled bunch feedback system</a:t>
            </a:r>
            <a:r>
              <a:rPr lang="en-US" sz="2200" dirty="0"/>
              <a:t>, impedance reduction</a:t>
            </a:r>
          </a:p>
          <a:p>
            <a:r>
              <a:rPr lang="en-US" sz="2200" b="1" dirty="0"/>
              <a:t>SPS cycle</a:t>
            </a:r>
            <a:r>
              <a:rPr lang="en-US" sz="2200" dirty="0"/>
              <a:t>: RF power upgrade, longitudinal impedance reduction, beam scrubbing &amp; partial a-C coating, </a:t>
            </a:r>
            <a:r>
              <a:rPr lang="en-US" sz="2200" dirty="0">
                <a:solidFill>
                  <a:srgbClr val="008000"/>
                </a:solidFill>
              </a:rPr>
              <a:t>low </a:t>
            </a:r>
            <a:r>
              <a:rPr lang="en-US" sz="2200" dirty="0" err="1">
                <a:solidFill>
                  <a:srgbClr val="008000"/>
                </a:solidFill>
                <a:latin typeface="Symbol" charset="2"/>
                <a:cs typeface="Symbol" charset="2"/>
              </a:rPr>
              <a:t>g</a:t>
            </a:r>
            <a:r>
              <a:rPr lang="en-US" sz="2200" baseline="-25000" dirty="0" err="1">
                <a:solidFill>
                  <a:srgbClr val="008000"/>
                </a:solidFill>
              </a:rPr>
              <a:t>t</a:t>
            </a:r>
            <a:r>
              <a:rPr lang="en-US" sz="2200" dirty="0">
                <a:solidFill>
                  <a:srgbClr val="008000"/>
                </a:solidFill>
              </a:rPr>
              <a:t> optics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/>
              <a:t>22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59989601"/>
              </p:ext>
            </p:extLst>
          </p:nvPr>
        </p:nvGraphicFramePr>
        <p:xfrm>
          <a:off x="6403704" y="1237402"/>
          <a:ext cx="5337438" cy="111252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92637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4032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7073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/>
                        <a:t>N</a:t>
                      </a:r>
                      <a:r>
                        <a:rPr lang="en-US" baseline="-25000" dirty="0" err="1"/>
                        <a:t>b</a:t>
                      </a:r>
                      <a:r>
                        <a:rPr lang="en-US" baseline="0" dirty="0"/>
                        <a:t> (x 10</a:t>
                      </a:r>
                      <a:r>
                        <a:rPr lang="en-US" baseline="30000" dirty="0"/>
                        <a:t>11</a:t>
                      </a:r>
                      <a:r>
                        <a:rPr lang="en-US" baseline="0" dirty="0"/>
                        <a:t> p/b)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Symbol" charset="2"/>
                          <a:cs typeface="Symbol" charset="2"/>
                        </a:rPr>
                        <a:t>e</a:t>
                      </a:r>
                      <a:r>
                        <a:rPr lang="en-US" baseline="-25000" dirty="0"/>
                        <a:t>x,y,</a:t>
                      </a:r>
                      <a:r>
                        <a:rPr lang="en-US" baseline="0" dirty="0"/>
                        <a:t> (</a:t>
                      </a:r>
                      <a:r>
                        <a:rPr lang="en-US" baseline="0" dirty="0">
                          <a:latin typeface="Symbol" charset="2"/>
                          <a:cs typeface="Symbol" charset="2"/>
                        </a:rPr>
                        <a:t>m</a:t>
                      </a:r>
                      <a:r>
                        <a:rPr lang="en-US" baseline="0" dirty="0"/>
                        <a:t>m)</a:t>
                      </a:r>
                      <a:endParaRPr 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rgbClr val="008000"/>
                          </a:solidFill>
                        </a:rPr>
                        <a:t>HL-LHC target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rgbClr val="008000"/>
                          </a:solidFill>
                        </a:rPr>
                        <a:t>2.3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rgbClr val="008000"/>
                          </a:solidFill>
                        </a:rPr>
                        <a:t>2.1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Present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1.3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2.7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9" name="Picture 8" descr="01_Performance_standard25ns_201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540" y="1004923"/>
            <a:ext cx="5499336" cy="5076310"/>
          </a:xfrm>
          <a:prstGeom prst="rect">
            <a:avLst/>
          </a:prstGeom>
        </p:spPr>
      </p:pic>
      <p:pic>
        <p:nvPicPr>
          <p:cNvPr id="13" name="Picture 12" descr="05_Performance_standard25ns_LIU_withZreduction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540" y="1005233"/>
            <a:ext cx="5499000" cy="5076000"/>
          </a:xfrm>
          <a:prstGeom prst="rect">
            <a:avLst/>
          </a:prstGeom>
        </p:spPr>
      </p:pic>
      <p:sp>
        <p:nvSpPr>
          <p:cNvPr id="20" name="5-Point Star 19"/>
          <p:cNvSpPr>
            <a:spLocks noChangeAspect="1"/>
          </p:cNvSpPr>
          <p:nvPr/>
        </p:nvSpPr>
        <p:spPr>
          <a:xfrm>
            <a:off x="4505041" y="2519977"/>
            <a:ext cx="324000" cy="324000"/>
          </a:xfrm>
          <a:prstGeom prst="star5">
            <a:avLst/>
          </a:prstGeom>
          <a:solidFill>
            <a:srgbClr val="008000"/>
          </a:solidFill>
          <a:ln>
            <a:solidFill>
              <a:schemeClr val="accent6">
                <a:lumMod val="5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1" name="Group 20"/>
          <p:cNvGrpSpPr/>
          <p:nvPr/>
        </p:nvGrpSpPr>
        <p:grpSpPr>
          <a:xfrm>
            <a:off x="3511176" y="1957294"/>
            <a:ext cx="8229966" cy="407569"/>
            <a:chOff x="3511176" y="1957294"/>
            <a:chExt cx="8229966" cy="407569"/>
          </a:xfrm>
        </p:grpSpPr>
        <p:cxnSp>
          <p:nvCxnSpPr>
            <p:cNvPr id="22" name="Straight Arrow Connector 21"/>
            <p:cNvCxnSpPr/>
            <p:nvPr/>
          </p:nvCxnSpPr>
          <p:spPr>
            <a:xfrm flipH="1" flipV="1">
              <a:off x="3511176" y="1997693"/>
              <a:ext cx="2892529" cy="198660"/>
            </a:xfrm>
            <a:prstGeom prst="straightConnector1">
              <a:avLst/>
            </a:prstGeom>
            <a:ln w="38100" cmpd="sng">
              <a:solidFill>
                <a:srgbClr val="FF000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Rectangle 24"/>
            <p:cNvSpPr/>
            <p:nvPr/>
          </p:nvSpPr>
          <p:spPr>
            <a:xfrm>
              <a:off x="6403704" y="1957294"/>
              <a:ext cx="5337438" cy="407569"/>
            </a:xfrm>
            <a:prstGeom prst="rect">
              <a:avLst/>
            </a:prstGeom>
            <a:noFill/>
            <a:ln w="38100" cmpd="sng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8" name="5-Point Star 27"/>
          <p:cNvSpPr>
            <a:spLocks noChangeAspect="1"/>
          </p:cNvSpPr>
          <p:nvPr/>
        </p:nvSpPr>
        <p:spPr>
          <a:xfrm>
            <a:off x="2992941" y="1780353"/>
            <a:ext cx="324000" cy="324000"/>
          </a:xfrm>
          <a:prstGeom prst="star5">
            <a:avLst/>
          </a:prstGeom>
          <a:solidFill>
            <a:srgbClr val="FF0000"/>
          </a:solidFill>
          <a:ln>
            <a:solidFill>
              <a:schemeClr val="accent6">
                <a:lumMod val="5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2992939" y="2200512"/>
            <a:ext cx="18361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008000"/>
                </a:solidFill>
              </a:rPr>
              <a:t>LIU matches HL-LHC</a:t>
            </a: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it-IT">
                <a:latin typeface="Arial"/>
              </a:rPr>
              <a:t>Giovanni Rumolo, MCBI for LIU and HL-LHC</a:t>
            </a:r>
            <a:endParaRPr lang="en-US" dirty="0">
              <a:latin typeface="Arial"/>
            </a:endParaRPr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>
                <a:latin typeface="Arial"/>
              </a:rPr>
              <a:t>MCBI 2019, Zermatt, 27 September 2018</a:t>
            </a:r>
            <a:endParaRPr lang="en-US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6342985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  <p:bldP spid="8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72000" indent="0">
              <a:buNone/>
            </a:pPr>
            <a:endParaRPr lang="en-US" dirty="0"/>
          </a:p>
          <a:p>
            <a:pPr>
              <a:buClrTx/>
            </a:pPr>
            <a:r>
              <a:rPr lang="en-US" dirty="0">
                <a:solidFill>
                  <a:schemeClr val="bg1">
                    <a:lumMod val="85000"/>
                  </a:schemeClr>
                </a:solidFill>
              </a:rPr>
              <a:t>Why upgrades and what are the upgrades for LHC and its injector chain?</a:t>
            </a:r>
          </a:p>
          <a:p>
            <a:endParaRPr lang="en-US" dirty="0">
              <a:solidFill>
                <a:schemeClr val="bg1">
                  <a:lumMod val="85000"/>
                </a:schemeClr>
              </a:solidFill>
            </a:endParaRPr>
          </a:p>
          <a:p>
            <a:pPr>
              <a:buClr>
                <a:schemeClr val="accent3">
                  <a:lumMod val="40000"/>
                  <a:lumOff val="60000"/>
                </a:schemeClr>
              </a:buClr>
            </a:pPr>
            <a:r>
              <a:rPr lang="en-US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Present intensity limitations and future performance of the LHC injectors </a:t>
            </a:r>
          </a:p>
          <a:p>
            <a:pPr lvl="1">
              <a:buClr>
                <a:schemeClr val="accent3">
                  <a:lumMod val="40000"/>
                  <a:lumOff val="60000"/>
                </a:schemeClr>
              </a:buClr>
            </a:pPr>
            <a:r>
              <a:rPr lang="en-US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Where do we need mitigation of coherent beam instabilities?</a:t>
            </a:r>
          </a:p>
          <a:p>
            <a:pPr lvl="1">
              <a:buClr>
                <a:schemeClr val="accent3">
                  <a:lumMod val="40000"/>
                  <a:lumOff val="60000"/>
                </a:schemeClr>
              </a:buClr>
            </a:pPr>
            <a:r>
              <a:rPr lang="en-US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How far we can go with the upgrades</a:t>
            </a:r>
          </a:p>
          <a:p>
            <a:endParaRPr lang="en-US" dirty="0"/>
          </a:p>
          <a:p>
            <a:r>
              <a:rPr lang="en-US" dirty="0"/>
              <a:t>Mitigation of beam instabilities in the LHC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/>
              <a:t>23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it-IT">
                <a:latin typeface="Arial"/>
              </a:rPr>
              <a:t>Giovanni Rumolo, MCBI for LIU and HL-LHC</a:t>
            </a:r>
            <a:endParaRPr lang="en-US" dirty="0">
              <a:latin typeface="Arial"/>
            </a:endParaRP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>
                <a:latin typeface="Arial"/>
              </a:rPr>
              <a:t>MCBI 2019, Zermatt, 27 September 2018</a:t>
            </a:r>
            <a:endParaRPr lang="en-US" dirty="0">
              <a:latin typeface="Arial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89AA415-0ADE-F640-9FFF-B2630A5A492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65402" y="161363"/>
            <a:ext cx="1461197" cy="1261943"/>
          </a:xfrm>
          <a:prstGeom prst="rect">
            <a:avLst/>
          </a:prstGeom>
          <a:solidFill>
            <a:schemeClr val="bg1"/>
          </a:solidFill>
        </p:spPr>
      </p:pic>
    </p:spTree>
    <p:extLst>
      <p:ext uri="{BB962C8B-B14F-4D97-AF65-F5344CB8AC3E}">
        <p14:creationId xmlns:p14="http://schemas.microsoft.com/office/powerpoint/2010/main" val="296072412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LHC beam stability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LHC transverse beam instabilities </a:t>
            </a:r>
            <a:r>
              <a:rPr lang="en-US" dirty="0"/>
              <a:t>observed with different types of beams and at different stages of the LHC cycle (see Xavier’s talk)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/>
              <a:t>24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pic>
        <p:nvPicPr>
          <p:cNvPr id="7" name="Picture 12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4588" y="2147735"/>
            <a:ext cx="4449763" cy="2673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448235" y="4821085"/>
            <a:ext cx="264458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2010, </a:t>
            </a:r>
            <a:r>
              <a:rPr lang="en-US" b="1" dirty="0"/>
              <a:t>single bunch</a:t>
            </a:r>
          </a:p>
          <a:p>
            <a:r>
              <a:rPr lang="en-US" dirty="0"/>
              <a:t>during the ramp</a:t>
            </a:r>
          </a:p>
        </p:txBody>
      </p:sp>
      <p:grpSp>
        <p:nvGrpSpPr>
          <p:cNvPr id="13" name="Group 12"/>
          <p:cNvGrpSpPr/>
          <p:nvPr/>
        </p:nvGrpSpPr>
        <p:grpSpPr>
          <a:xfrm>
            <a:off x="3627729" y="2289118"/>
            <a:ext cx="4825474" cy="3925892"/>
            <a:chOff x="3627729" y="2139708"/>
            <a:chExt cx="4825474" cy="3925892"/>
          </a:xfrm>
        </p:grpSpPr>
        <p:pic>
          <p:nvPicPr>
            <p:cNvPr id="8" name="Picture 7" descr="Screen Shot 2017-02-11 at 15.46.15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7729" y="2139708"/>
              <a:ext cx="4825474" cy="3014152"/>
            </a:xfrm>
            <a:prstGeom prst="rect">
              <a:avLst/>
            </a:prstGeom>
          </p:spPr>
        </p:pic>
        <p:sp>
          <p:nvSpPr>
            <p:cNvPr id="11" name="TextBox 10"/>
            <p:cNvSpPr txBox="1"/>
            <p:nvPr/>
          </p:nvSpPr>
          <p:spPr>
            <a:xfrm>
              <a:off x="3827929" y="5142270"/>
              <a:ext cx="3254189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2011-12, </a:t>
              </a:r>
              <a:r>
                <a:rPr lang="en-US" b="1" dirty="0"/>
                <a:t>50 ns beam</a:t>
              </a:r>
            </a:p>
            <a:p>
              <a:r>
                <a:rPr lang="en-US" dirty="0"/>
                <a:t>during </a:t>
              </a:r>
              <a:r>
                <a:rPr lang="en-US" dirty="0">
                  <a:latin typeface="Symbol" charset="2"/>
                  <a:cs typeface="Symbol" charset="2"/>
                </a:rPr>
                <a:t>b</a:t>
              </a:r>
              <a:r>
                <a:rPr lang="en-US" baseline="30000" dirty="0"/>
                <a:t>*</a:t>
              </a:r>
              <a:r>
                <a:rPr lang="en-US" dirty="0"/>
                <a:t> squeeze or while adjusting the beams to collide</a:t>
              </a: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7272202" y="3230227"/>
            <a:ext cx="4567186" cy="2912765"/>
            <a:chOff x="7272202" y="3245168"/>
            <a:chExt cx="4567186" cy="2912765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 rotWithShape="1">
            <a:blip r:embed="rId4"/>
            <a:srcRect b="46826"/>
            <a:stretch/>
          </p:blipFill>
          <p:spPr>
            <a:xfrm>
              <a:off x="7272202" y="3245168"/>
              <a:ext cx="4567186" cy="2266434"/>
            </a:xfrm>
            <a:prstGeom prst="rect">
              <a:avLst/>
            </a:prstGeom>
            <a:ln w="28575" cmpd="sng">
              <a:noFill/>
            </a:ln>
          </p:spPr>
        </p:pic>
        <p:sp>
          <p:nvSpPr>
            <p:cNvPr id="12" name="TextBox 11"/>
            <p:cNvSpPr txBox="1"/>
            <p:nvPr/>
          </p:nvSpPr>
          <p:spPr>
            <a:xfrm>
              <a:off x="7565192" y="5511602"/>
              <a:ext cx="2644589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2015-18, </a:t>
              </a:r>
              <a:r>
                <a:rPr lang="en-US" b="1" dirty="0"/>
                <a:t>25 ns beam</a:t>
              </a:r>
            </a:p>
            <a:p>
              <a:r>
                <a:rPr lang="en-US" dirty="0"/>
                <a:t>at injection</a:t>
              </a:r>
            </a:p>
          </p:txBody>
        </p:sp>
      </p:grpSp>
      <p:sp>
        <p:nvSpPr>
          <p:cNvPr id="15" name="Footer Placeholder 1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it-IT">
                <a:latin typeface="Arial"/>
              </a:rPr>
              <a:t>Giovanni Rumolo, MCBI for LIU and HL-LHC</a:t>
            </a:r>
            <a:endParaRPr lang="en-US" dirty="0">
              <a:latin typeface="Arial"/>
            </a:endParaRPr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>
                <a:latin typeface="Arial"/>
              </a:rPr>
              <a:t>MCBI 2019, Zermatt, 27 September 2018</a:t>
            </a:r>
            <a:endParaRPr lang="en-US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3647561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LHC beam stability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325606"/>
            <a:ext cx="10969139" cy="4859193"/>
          </a:xfrm>
        </p:spPr>
        <p:txBody>
          <a:bodyPr>
            <a:normAutofit/>
          </a:bodyPr>
          <a:lstStyle/>
          <a:p>
            <a:r>
              <a:rPr lang="en-US" b="1" dirty="0"/>
              <a:t>LHC transverse beam instabilities </a:t>
            </a:r>
            <a:r>
              <a:rPr lang="en-US" dirty="0"/>
              <a:t>observed with different types of beams and at different stages of the LHC cycle (see Xavier’s talk)</a:t>
            </a:r>
          </a:p>
          <a:p>
            <a:r>
              <a:rPr lang="en-US" dirty="0"/>
              <a:t>Sources are mainly</a:t>
            </a:r>
          </a:p>
          <a:p>
            <a:pPr lvl="1"/>
            <a:r>
              <a:rPr lang="en-US" b="1" dirty="0"/>
              <a:t>Transverse</a:t>
            </a:r>
            <a:r>
              <a:rPr lang="en-US" dirty="0"/>
              <a:t> </a:t>
            </a:r>
            <a:r>
              <a:rPr lang="en-US" b="1" dirty="0"/>
              <a:t>impedance</a:t>
            </a:r>
            <a:r>
              <a:rPr lang="en-US" dirty="0"/>
              <a:t> (dominated by collimators, especially when closed at top energy) through loss of Landau damping due to beam-beam, electron cloud, linear coupling, cut tails, noise induced modifications of distribution</a:t>
            </a:r>
          </a:p>
          <a:p>
            <a:pPr lvl="1"/>
            <a:r>
              <a:rPr lang="en-US" b="1" dirty="0"/>
              <a:t>Electron cloud, </a:t>
            </a:r>
            <a:r>
              <a:rPr lang="en-US" dirty="0"/>
              <a:t>at least with 25 ns beams</a:t>
            </a:r>
            <a:endParaRPr lang="en-US" b="1" dirty="0"/>
          </a:p>
          <a:p>
            <a:r>
              <a:rPr lang="en-US" dirty="0"/>
              <a:t>Controlled through </a:t>
            </a:r>
            <a:r>
              <a:rPr lang="en-US" b="1" dirty="0"/>
              <a:t>“extreme” machine settings</a:t>
            </a:r>
            <a:r>
              <a:rPr lang="en-US" dirty="0"/>
              <a:t>, e.g. at 6.5 </a:t>
            </a:r>
            <a:r>
              <a:rPr lang="en-US" dirty="0" err="1"/>
              <a:t>TeV</a:t>
            </a:r>
            <a:r>
              <a:rPr lang="en-US" dirty="0"/>
              <a:t> Q’=+15-20, octupole strength close to maximum, maximum damper gain and bandwidth</a:t>
            </a:r>
          </a:p>
          <a:p>
            <a:pPr marL="637200" indent="-421200">
              <a:buFont typeface="Wingdings" charset="2"/>
              <a:buChar char=""/>
            </a:pPr>
            <a:r>
              <a:rPr lang="en-US" dirty="0"/>
              <a:t>Need to gain some margin with </a:t>
            </a:r>
            <a:r>
              <a:rPr lang="en-US" dirty="0" err="1"/>
              <a:t>stabilisation</a:t>
            </a:r>
            <a:r>
              <a:rPr lang="en-US" dirty="0"/>
              <a:t> knobs </a:t>
            </a:r>
            <a:r>
              <a:rPr lang="en-US" b="1" dirty="0"/>
              <a:t>for operation with HL-HLC beam parameters </a:t>
            </a:r>
            <a:r>
              <a:rPr lang="en-US" dirty="0"/>
              <a:t>(double intensity, double brightness) </a:t>
            </a:r>
            <a:r>
              <a:rPr lang="en-US" dirty="0">
                <a:sym typeface="Wingdings"/>
              </a:rPr>
              <a:t> Impedance reduction, electron cloud understanding and partial mitigation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/>
              <a:t>25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it-IT">
                <a:latin typeface="Arial"/>
              </a:rPr>
              <a:t>Giovanni Rumolo, MCBI for LIU and HL-LHC</a:t>
            </a:r>
            <a:endParaRPr lang="en-US" dirty="0">
              <a:latin typeface="Arial"/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>
                <a:latin typeface="Arial"/>
              </a:rPr>
              <a:t>MCBI 2019, Zermatt, 27 September 2018</a:t>
            </a:r>
            <a:endParaRPr lang="en-US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9897104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1" uiExpand="1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LHC beam stability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94706" y="1325607"/>
            <a:ext cx="4123765" cy="5145531"/>
          </a:xfrm>
        </p:spPr>
        <p:txBody>
          <a:bodyPr>
            <a:normAutofit/>
          </a:bodyPr>
          <a:lstStyle/>
          <a:p>
            <a:r>
              <a:rPr lang="en-US" dirty="0"/>
              <a:t>Due to the small gaps, at 6.5 </a:t>
            </a:r>
            <a:r>
              <a:rPr lang="en-US" dirty="0" err="1"/>
              <a:t>TeV</a:t>
            </a:r>
            <a:r>
              <a:rPr lang="en-US" dirty="0"/>
              <a:t> the most critical impedance contributor (80%) is </a:t>
            </a:r>
            <a:r>
              <a:rPr lang="en-US" b="1" dirty="0"/>
              <a:t>collimators</a:t>
            </a:r>
          </a:p>
          <a:p>
            <a:r>
              <a:rPr lang="en-US" dirty="0"/>
              <a:t>Within HL-LHC primary and secondary collimators replaced by new ones </a:t>
            </a:r>
            <a:r>
              <a:rPr lang="en-US" b="1" dirty="0"/>
              <a:t>with Mo-Gr jaws </a:t>
            </a:r>
            <a:r>
              <a:rPr lang="en-US" dirty="0"/>
              <a:t>having same robustness and higher conductivity (with Mo coating on secondaries) </a:t>
            </a:r>
            <a:r>
              <a:rPr lang="en-US" b="1" dirty="0">
                <a:sym typeface="Wingdings"/>
              </a:rPr>
              <a:t> </a:t>
            </a:r>
            <a:r>
              <a:rPr lang="en-US" dirty="0">
                <a:sym typeface="Wingdings"/>
              </a:rPr>
              <a:t>Alessio’s talk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/>
              <a:t>26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782F67C8-4371-C24F-8A94-C8F5C16762D6}"/>
              </a:ext>
            </a:extLst>
          </p:cNvPr>
          <p:cNvGrpSpPr/>
          <p:nvPr/>
        </p:nvGrpSpPr>
        <p:grpSpPr>
          <a:xfrm>
            <a:off x="497051" y="1978913"/>
            <a:ext cx="3237631" cy="3792579"/>
            <a:chOff x="247891" y="2893670"/>
            <a:chExt cx="3237631" cy="3792579"/>
          </a:xfrm>
        </p:grpSpPr>
        <p:pic>
          <p:nvPicPr>
            <p:cNvPr id="8" name="Content Placeholder 4">
              <a:extLst>
                <a:ext uri="{FF2B5EF4-FFF2-40B4-BE49-F238E27FC236}">
                  <a16:creationId xmlns:a16="http://schemas.microsoft.com/office/drawing/2014/main" id="{7FEA6267-ADA1-A847-8F7D-D3D058ABB8D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t="12841"/>
            <a:stretch/>
          </p:blipFill>
          <p:spPr>
            <a:xfrm>
              <a:off x="247891" y="2893670"/>
              <a:ext cx="1998063" cy="3792579"/>
            </a:xfrm>
            <a:prstGeom prst="rect">
              <a:avLst/>
            </a:prstGeom>
          </p:spPr>
        </p:pic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E2C66805-8F00-A144-9792-56AAF45E9986}"/>
                </a:ext>
              </a:extLst>
            </p:cNvPr>
            <p:cNvSpPr txBox="1"/>
            <p:nvPr/>
          </p:nvSpPr>
          <p:spPr>
            <a:xfrm>
              <a:off x="1749149" y="3797532"/>
              <a:ext cx="1736373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Secondary</a:t>
              </a:r>
              <a:br>
                <a:rPr 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</a:br>
              <a:r>
                <a:rPr 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collimators in IR-7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52D609BD-9BB7-3F4D-A6C2-622AE9B359B4}"/>
                </a:ext>
              </a:extLst>
            </p:cNvPr>
            <p:cNvSpPr txBox="1"/>
            <p:nvPr/>
          </p:nvSpPr>
          <p:spPr>
            <a:xfrm>
              <a:off x="1749149" y="5080974"/>
              <a:ext cx="1140056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Primary</a:t>
              </a:r>
              <a:br>
                <a:rPr 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</a:br>
              <a:r>
                <a:rPr 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collimators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E4E49A98-BB4C-2244-B5B7-F09E04FFB2E9}"/>
                </a:ext>
              </a:extLst>
            </p:cNvPr>
            <p:cNvSpPr txBox="1"/>
            <p:nvPr/>
          </p:nvSpPr>
          <p:spPr>
            <a:xfrm>
              <a:off x="1749149" y="5785101"/>
              <a:ext cx="1109599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Everything</a:t>
              </a:r>
              <a:br>
                <a:rPr 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</a:br>
              <a:r>
                <a:rPr 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else</a:t>
              </a:r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117E5878-974B-6E4D-BE90-850B6255DABC}"/>
              </a:ext>
            </a:extLst>
          </p:cNvPr>
          <p:cNvGrpSpPr/>
          <p:nvPr/>
        </p:nvGrpSpPr>
        <p:grpSpPr>
          <a:xfrm>
            <a:off x="1522375" y="1729701"/>
            <a:ext cx="5815921" cy="4207753"/>
            <a:chOff x="1284789" y="2528711"/>
            <a:chExt cx="5815921" cy="4207753"/>
          </a:xfrm>
        </p:grpSpPr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F80EA66A-32D4-9F43-B047-B4BCA6DA07B1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4009763" y="2963117"/>
              <a:ext cx="3011536" cy="3773347"/>
              <a:chOff x="4336837" y="2266457"/>
              <a:chExt cx="3438217" cy="4307963"/>
            </a:xfrm>
          </p:grpSpPr>
          <p:sp>
            <p:nvSpPr>
              <p:cNvPr id="17" name="Rounded Rectangle 16">
                <a:extLst>
                  <a:ext uri="{FF2B5EF4-FFF2-40B4-BE49-F238E27FC236}">
                    <a16:creationId xmlns:a16="http://schemas.microsoft.com/office/drawing/2014/main" id="{C385AABE-C024-4F46-B6E5-3E462D8A8013}"/>
                  </a:ext>
                </a:extLst>
              </p:cNvPr>
              <p:cNvSpPr/>
              <p:nvPr/>
            </p:nvSpPr>
            <p:spPr>
              <a:xfrm>
                <a:off x="5566799" y="3403831"/>
                <a:ext cx="767751" cy="1839189"/>
              </a:xfrm>
              <a:prstGeom prst="roundRect">
                <a:avLst/>
              </a:prstGeom>
              <a:noFill/>
              <a:ln w="19050"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4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pic>
            <p:nvPicPr>
              <p:cNvPr id="18" name="Picture 17">
                <a:extLst>
                  <a:ext uri="{FF2B5EF4-FFF2-40B4-BE49-F238E27FC236}">
                    <a16:creationId xmlns:a16="http://schemas.microsoft.com/office/drawing/2014/main" id="{5C0D9A01-8A3C-1244-8FF5-D90D646E5E8D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/>
              <a:srcRect b="16927"/>
              <a:stretch/>
            </p:blipFill>
            <p:spPr>
              <a:xfrm>
                <a:off x="4336837" y="2266457"/>
                <a:ext cx="2025979" cy="3891276"/>
              </a:xfrm>
              <a:prstGeom prst="rect">
                <a:avLst/>
              </a:prstGeom>
            </p:spPr>
          </p:pic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E08D8A6D-4CA4-3846-92D6-60FEC3F21B67}"/>
                  </a:ext>
                </a:extLst>
              </p:cNvPr>
              <p:cNvSpPr txBox="1"/>
              <p:nvPr/>
            </p:nvSpPr>
            <p:spPr>
              <a:xfrm>
                <a:off x="6300550" y="5449039"/>
                <a:ext cx="1153342" cy="33381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3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Geometric</a:t>
                </a:r>
              </a:p>
            </p:txBody>
          </p:sp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8DA2E3B6-8A37-AC45-8AB6-C55E0D6D6405}"/>
                  </a:ext>
                </a:extLst>
              </p:cNvPr>
              <p:cNvSpPr txBox="1"/>
              <p:nvPr/>
            </p:nvSpPr>
            <p:spPr>
              <a:xfrm>
                <a:off x="6312422" y="5172172"/>
                <a:ext cx="1462632" cy="33381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3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Resistive wall</a:t>
                </a:r>
              </a:p>
            </p:txBody>
          </p:sp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BE5CC3D9-C9B4-ED4C-9E66-6008696C5A6F}"/>
                  </a:ext>
                </a:extLst>
              </p:cNvPr>
              <p:cNvSpPr/>
              <p:nvPr/>
            </p:nvSpPr>
            <p:spPr>
              <a:xfrm>
                <a:off x="5092861" y="5810491"/>
                <a:ext cx="358815" cy="763929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53CAD6F3-CC92-384E-A728-C3FF857685D4}"/>
                  </a:ext>
                </a:extLst>
              </p:cNvPr>
              <p:cNvSpPr/>
              <p:nvPr/>
            </p:nvSpPr>
            <p:spPr>
              <a:xfrm>
                <a:off x="5754547" y="5812421"/>
                <a:ext cx="358815" cy="42633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B6BA089D-B9D6-084F-8C8A-821310CE6545}"/>
                  </a:ext>
                </a:extLst>
              </p:cNvPr>
              <p:cNvSpPr txBox="1"/>
              <p:nvPr/>
            </p:nvSpPr>
            <p:spPr>
              <a:xfrm rot="19534438">
                <a:off x="4601706" y="5900938"/>
                <a:ext cx="909935" cy="33381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3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Present</a:t>
                </a:r>
              </a:p>
            </p:txBody>
          </p:sp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0A974054-4A6D-0D49-A8D1-2E2040276A79}"/>
                  </a:ext>
                </a:extLst>
              </p:cNvPr>
              <p:cNvSpPr txBox="1"/>
              <p:nvPr/>
            </p:nvSpPr>
            <p:spPr>
              <a:xfrm rot="19534438">
                <a:off x="5156425" y="5920422"/>
                <a:ext cx="984971" cy="33381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3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Upgrade</a:t>
                </a:r>
              </a:p>
            </p:txBody>
          </p:sp>
        </p:grp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D754AEC3-E008-9548-985B-6ED6327CDE57}"/>
                </a:ext>
              </a:extLst>
            </p:cNvPr>
            <p:cNvSpPr/>
            <p:nvPr/>
          </p:nvSpPr>
          <p:spPr>
            <a:xfrm>
              <a:off x="1284789" y="3125164"/>
              <a:ext cx="2187615" cy="1678329"/>
            </a:xfrm>
            <a:prstGeom prst="rect">
              <a:avLst/>
            </a:prstGeom>
            <a:noFill/>
            <a:ln w="19050">
              <a:solidFill>
                <a:srgbClr val="FF0000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DB36835D-C6FD-8546-BB87-E3D5A33FF4C7}"/>
                </a:ext>
              </a:extLst>
            </p:cNvPr>
            <p:cNvSpPr/>
            <p:nvPr/>
          </p:nvSpPr>
          <p:spPr>
            <a:xfrm>
              <a:off x="3948896" y="2528711"/>
              <a:ext cx="3146386" cy="4115158"/>
            </a:xfrm>
            <a:prstGeom prst="rect">
              <a:avLst/>
            </a:prstGeom>
            <a:noFill/>
            <a:ln w="19050">
              <a:solidFill>
                <a:srgbClr val="FF0000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12D4E101-45D2-6C45-A698-9905BEDF923D}"/>
                </a:ext>
              </a:extLst>
            </p:cNvPr>
            <p:cNvSpPr txBox="1"/>
            <p:nvPr/>
          </p:nvSpPr>
          <p:spPr>
            <a:xfrm>
              <a:off x="3946967" y="2574259"/>
              <a:ext cx="3153743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Impedance reduction</a:t>
              </a:r>
            </a:p>
            <a:p>
              <a:pPr algn="ctr"/>
              <a:r>
                <a:rPr lang="en-US" sz="1400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secondary collimators</a:t>
              </a:r>
            </a:p>
          </p:txBody>
        </p:sp>
      </p:grpSp>
      <p:sp>
        <p:nvSpPr>
          <p:cNvPr id="25" name="Footer Placeholder 2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it-IT">
                <a:latin typeface="Arial"/>
              </a:rPr>
              <a:t>Giovanni Rumolo, MCBI for LIU and HL-LHC</a:t>
            </a:r>
            <a:endParaRPr lang="en-US" dirty="0">
              <a:latin typeface="Arial"/>
            </a:endParaRPr>
          </a:p>
        </p:txBody>
      </p:sp>
      <p:sp>
        <p:nvSpPr>
          <p:cNvPr id="26" name="Date Placeholder 2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>
                <a:latin typeface="Arial"/>
              </a:rPr>
              <a:t>MCBI 2019, Zermatt, 27 September 2018</a:t>
            </a:r>
            <a:endParaRPr lang="en-US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1266653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LHC beam stability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Example: Effect of impedance reduction on </a:t>
            </a:r>
            <a:r>
              <a:rPr lang="en-US" b="1" dirty="0"/>
              <a:t>TMCI threshold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/>
              <a:t>27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7626022C-485E-B847-8CFF-1B9028105CA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3030"/>
          <a:stretch/>
        </p:blipFill>
        <p:spPr>
          <a:xfrm>
            <a:off x="992716" y="2325545"/>
            <a:ext cx="4800000" cy="3757129"/>
          </a:xfrm>
          <a:prstGeom prst="rect">
            <a:avLst/>
          </a:prstGeom>
        </p:spPr>
      </p:pic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AEB20266-15B2-3741-ADA4-B83BCF866E87}"/>
              </a:ext>
            </a:extLst>
          </p:cNvPr>
          <p:cNvCxnSpPr>
            <a:cxnSpLocks/>
          </p:cNvCxnSpPr>
          <p:nvPr/>
        </p:nvCxnSpPr>
        <p:spPr>
          <a:xfrm>
            <a:off x="1810864" y="3226694"/>
            <a:ext cx="1379621" cy="1567941"/>
          </a:xfrm>
          <a:prstGeom prst="line">
            <a:avLst/>
          </a:prstGeom>
          <a:ln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C5695A38-0033-A641-B074-7FCEDBC7B993}"/>
              </a:ext>
            </a:extLst>
          </p:cNvPr>
          <p:cNvSpPr txBox="1"/>
          <p:nvPr/>
        </p:nvSpPr>
        <p:spPr>
          <a:xfrm>
            <a:off x="1810864" y="2079413"/>
            <a:ext cx="348532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Present LHC impedance model</a:t>
            </a:r>
          </a:p>
        </p:txBody>
      </p:sp>
      <p:grpSp>
        <p:nvGrpSpPr>
          <p:cNvPr id="28" name="Group 27"/>
          <p:cNvGrpSpPr/>
          <p:nvPr/>
        </p:nvGrpSpPr>
        <p:grpSpPr>
          <a:xfrm>
            <a:off x="2681469" y="3716227"/>
            <a:ext cx="1077796" cy="976568"/>
            <a:chOff x="2681469" y="3718974"/>
            <a:chExt cx="1077796" cy="976568"/>
          </a:xfrm>
        </p:grpSpPr>
        <p:cxnSp>
          <p:nvCxnSpPr>
            <p:cNvPr id="21" name="Straight Arrow Connector 20">
              <a:extLst>
                <a:ext uri="{FF2B5EF4-FFF2-40B4-BE49-F238E27FC236}">
                  <a16:creationId xmlns:a16="http://schemas.microsoft.com/office/drawing/2014/main" id="{A12C3274-1B82-1544-8F50-760388057A73}"/>
                </a:ext>
              </a:extLst>
            </p:cNvPr>
            <p:cNvCxnSpPr/>
            <p:nvPr/>
          </p:nvCxnSpPr>
          <p:spPr>
            <a:xfrm>
              <a:off x="3215584" y="4046613"/>
              <a:ext cx="0" cy="648929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E06842F6-63F2-E344-8C47-FCA992E030FE}"/>
                </a:ext>
              </a:extLst>
            </p:cNvPr>
            <p:cNvSpPr txBox="1"/>
            <p:nvPr/>
          </p:nvSpPr>
          <p:spPr>
            <a:xfrm>
              <a:off x="2681469" y="3718974"/>
              <a:ext cx="1077796" cy="35394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700" b="1" dirty="0">
                  <a:solidFill>
                    <a:srgbClr val="FF0000"/>
                  </a:solidFill>
                </a:rPr>
                <a:t>Instability</a:t>
              </a:r>
            </a:p>
          </p:txBody>
        </p:sp>
      </p:grpSp>
      <p:grpSp>
        <p:nvGrpSpPr>
          <p:cNvPr id="25" name="Group 24"/>
          <p:cNvGrpSpPr/>
          <p:nvPr/>
        </p:nvGrpSpPr>
        <p:grpSpPr>
          <a:xfrm>
            <a:off x="5792716" y="1797014"/>
            <a:ext cx="4800000" cy="4265779"/>
            <a:chOff x="5792716" y="1797014"/>
            <a:chExt cx="4800000" cy="4265779"/>
          </a:xfrm>
        </p:grpSpPr>
        <p:pic>
          <p:nvPicPr>
            <p:cNvPr id="23" name="Picture 22">
              <a:extLst>
                <a:ext uri="{FF2B5EF4-FFF2-40B4-BE49-F238E27FC236}">
                  <a16:creationId xmlns:a16="http://schemas.microsoft.com/office/drawing/2014/main" id="{B86F0F78-6B3F-234C-87D6-FF76E06E1C7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t="13950"/>
            <a:stretch/>
          </p:blipFill>
          <p:spPr>
            <a:xfrm>
              <a:off x="5792716" y="2345425"/>
              <a:ext cx="4800000" cy="3717368"/>
            </a:xfrm>
            <a:prstGeom prst="rect">
              <a:avLst/>
            </a:prstGeom>
          </p:spPr>
        </p:pic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223EDAB9-7CE8-2643-AF37-6622201967DD}"/>
                </a:ext>
              </a:extLst>
            </p:cNvPr>
            <p:cNvSpPr txBox="1"/>
            <p:nvPr/>
          </p:nvSpPr>
          <p:spPr>
            <a:xfrm>
              <a:off x="6526095" y="1797014"/>
              <a:ext cx="365760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>
                  <a:solidFill>
                    <a:srgbClr val="00B05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HL-LHC impedance </a:t>
              </a:r>
            </a:p>
            <a:p>
              <a:pPr algn="ctr"/>
              <a:r>
                <a:rPr lang="en-US" sz="1600" dirty="0">
                  <a:solidFill>
                    <a:srgbClr val="00B05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(after collimator impedance reduction)</a:t>
              </a:r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9138204" y="3716227"/>
            <a:ext cx="1077796" cy="976568"/>
            <a:chOff x="9138204" y="3713480"/>
            <a:chExt cx="1077796" cy="976568"/>
          </a:xfrm>
        </p:grpSpPr>
        <p:cxnSp>
          <p:nvCxnSpPr>
            <p:cNvPr id="26" name="Straight Arrow Connector 25">
              <a:extLst>
                <a:ext uri="{FF2B5EF4-FFF2-40B4-BE49-F238E27FC236}">
                  <a16:creationId xmlns:a16="http://schemas.microsoft.com/office/drawing/2014/main" id="{A12C3274-1B82-1544-8F50-760388057A73}"/>
                </a:ext>
              </a:extLst>
            </p:cNvPr>
            <p:cNvCxnSpPr/>
            <p:nvPr/>
          </p:nvCxnSpPr>
          <p:spPr>
            <a:xfrm>
              <a:off x="9672319" y="4041119"/>
              <a:ext cx="0" cy="648929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E06842F6-63F2-E344-8C47-FCA992E030FE}"/>
                </a:ext>
              </a:extLst>
            </p:cNvPr>
            <p:cNvSpPr txBox="1"/>
            <p:nvPr/>
          </p:nvSpPr>
          <p:spPr>
            <a:xfrm>
              <a:off x="9138204" y="3713480"/>
              <a:ext cx="1077796" cy="35394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700" b="1" dirty="0">
                  <a:solidFill>
                    <a:srgbClr val="FF0000"/>
                  </a:solidFill>
                </a:rPr>
                <a:t>Instability</a:t>
              </a:r>
            </a:p>
          </p:txBody>
        </p:sp>
      </p:grpSp>
      <p:sp>
        <p:nvSpPr>
          <p:cNvPr id="7" name="Footer Placeholder 6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it-IT">
                <a:latin typeface="Arial"/>
              </a:rPr>
              <a:t>Giovanni Rumolo, MCBI for LIU and HL-LHC</a:t>
            </a:r>
            <a:endParaRPr lang="en-US" dirty="0">
              <a:latin typeface="Arial"/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>
                <a:latin typeface="Arial"/>
              </a:rPr>
              <a:t>MCBI 2019, Zermatt, 27 September 2018</a:t>
            </a:r>
            <a:endParaRPr lang="en-US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9036469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LHC beam stability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Strong instabilities observed at 450 </a:t>
            </a:r>
            <a:r>
              <a:rPr lang="en-US" dirty="0" err="1"/>
              <a:t>GeV</a:t>
            </a:r>
            <a:r>
              <a:rPr lang="en-US" dirty="0"/>
              <a:t> with 25 ns beams, in both x and y</a:t>
            </a:r>
          </a:p>
          <a:p>
            <a:pPr lvl="1"/>
            <a:r>
              <a:rPr lang="en-US" dirty="0"/>
              <a:t>Stabilized with high </a:t>
            </a:r>
            <a:r>
              <a:rPr lang="en-US" dirty="0" err="1"/>
              <a:t>chroma</a:t>
            </a:r>
            <a:r>
              <a:rPr lang="en-US" dirty="0"/>
              <a:t> (Q’=20), high </a:t>
            </a:r>
            <a:r>
              <a:rPr lang="en-US" dirty="0" err="1"/>
              <a:t>octupole</a:t>
            </a:r>
            <a:r>
              <a:rPr lang="en-US" dirty="0"/>
              <a:t> strength (</a:t>
            </a:r>
            <a:r>
              <a:rPr lang="en-US" dirty="0">
                <a:latin typeface="Symbol" charset="2"/>
                <a:cs typeface="Symbol" charset="2"/>
              </a:rPr>
              <a:t>D</a:t>
            </a:r>
            <a:r>
              <a:rPr lang="en-US" dirty="0"/>
              <a:t>Q=1.5e-3)</a:t>
            </a:r>
          </a:p>
          <a:p>
            <a:pPr lvl="1"/>
            <a:r>
              <a:rPr lang="en-US" dirty="0"/>
              <a:t>Caused mainly by electron cloud in </a:t>
            </a:r>
            <a:r>
              <a:rPr lang="en-US" dirty="0" err="1"/>
              <a:t>quadrupoles</a:t>
            </a:r>
            <a:endParaRPr lang="en-US" dirty="0"/>
          </a:p>
          <a:p>
            <a:r>
              <a:rPr lang="en-US" dirty="0"/>
              <a:t>Simulations predict more stability for HL-LHC (thanks to lower electron cloud)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/>
              <a:t>28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>
                <a:solidFill>
                  <a:srgbClr val="0055A0">
                    <a:tint val="75000"/>
                  </a:srgbClr>
                </a:solidFill>
                <a:latin typeface="Arial"/>
              </a:rPr>
              <a:t>MCBI 2019, Zermatt, 27 September 2018</a:t>
            </a:r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it-IT">
                <a:solidFill>
                  <a:srgbClr val="0055A0">
                    <a:tint val="75000"/>
                  </a:srgbClr>
                </a:solidFill>
                <a:latin typeface="Arial"/>
              </a:rPr>
              <a:t>Giovanni Rumolo, MCBI for LIU and HL-LHC</a:t>
            </a:r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1326768" y="3165581"/>
            <a:ext cx="4675084" cy="2872270"/>
            <a:chOff x="1326768" y="3165581"/>
            <a:chExt cx="4675084" cy="2872270"/>
          </a:xfrm>
        </p:grpSpPr>
        <p:pic>
          <p:nvPicPr>
            <p:cNvPr id="20" name="Immagine 2">
              <a:extLst>
                <a:ext uri="{FF2B5EF4-FFF2-40B4-BE49-F238E27FC236}">
                  <a16:creationId xmlns:a16="http://schemas.microsoft.com/office/drawing/2014/main" id="{F3C40B02-2557-E24D-8A6F-041F1A66670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2373" t="54770" r="15355"/>
            <a:stretch/>
          </p:blipFill>
          <p:spPr>
            <a:xfrm>
              <a:off x="1326768" y="3583038"/>
              <a:ext cx="3484339" cy="2454813"/>
            </a:xfrm>
            <a:prstGeom prst="rect">
              <a:avLst/>
            </a:prstGeom>
          </p:spPr>
        </p:pic>
        <p:pic>
          <p:nvPicPr>
            <p:cNvPr id="30" name="Immagine 16">
              <a:extLst>
                <a:ext uri="{FF2B5EF4-FFF2-40B4-BE49-F238E27FC236}">
                  <a16:creationId xmlns:a16="http://schemas.microsoft.com/office/drawing/2014/main" id="{29879945-DC13-8649-9CDC-36631D6B82F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4847" t="8719" b="70174"/>
            <a:stretch/>
          </p:blipFill>
          <p:spPr>
            <a:xfrm>
              <a:off x="4643759" y="3610295"/>
              <a:ext cx="1358093" cy="1245587"/>
            </a:xfrm>
            <a:prstGeom prst="rect">
              <a:avLst/>
            </a:prstGeom>
          </p:spPr>
        </p:pic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5C26BBE2-9683-D544-8619-ACD0405C258A}"/>
                </a:ext>
              </a:extLst>
            </p:cNvPr>
            <p:cNvSpPr txBox="1"/>
            <p:nvPr/>
          </p:nvSpPr>
          <p:spPr>
            <a:xfrm>
              <a:off x="1356664" y="3165581"/>
              <a:ext cx="360686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Instability simulations (450 GeV)</a:t>
              </a:r>
            </a:p>
            <a:p>
              <a:pPr algn="ctr">
                <a:defRPr/>
              </a:pPr>
              <a:r>
                <a:rPr lang="en-US" sz="1400" kern="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(e-cloud in the arc quadrupoles - SEY 1.3)</a:t>
              </a:r>
              <a:endParaRPr kumimoji="0" lang="en-US" sz="140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7005526" y="3257695"/>
            <a:ext cx="4400872" cy="2816215"/>
            <a:chOff x="7005526" y="3257695"/>
            <a:chExt cx="4400872" cy="2816215"/>
          </a:xfrm>
        </p:grpSpPr>
        <p:pic>
          <p:nvPicPr>
            <p:cNvPr id="32" name="Picture 31">
              <a:extLst>
                <a:ext uri="{FF2B5EF4-FFF2-40B4-BE49-F238E27FC236}">
                  <a16:creationId xmlns:a16="http://schemas.microsoft.com/office/drawing/2014/main" id="{C575791F-ABCD-BD48-9389-9B69D954A19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005526" y="3456330"/>
              <a:ext cx="4400872" cy="2617580"/>
            </a:xfrm>
            <a:prstGeom prst="rect">
              <a:avLst/>
            </a:prstGeom>
          </p:spPr>
        </p:pic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7FFFB3CE-B9FB-6E44-B5B6-3D57277AB40D}"/>
                </a:ext>
              </a:extLst>
            </p:cNvPr>
            <p:cNvSpPr txBox="1"/>
            <p:nvPr/>
          </p:nvSpPr>
          <p:spPr>
            <a:xfrm>
              <a:off x="8778945" y="3630015"/>
              <a:ext cx="126357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400" kern="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arc quadrupoles</a:t>
              </a:r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E890780C-F372-BE47-8C87-7814FD59BCD5}"/>
                </a:ext>
              </a:extLst>
            </p:cNvPr>
            <p:cNvSpPr txBox="1"/>
            <p:nvPr/>
          </p:nvSpPr>
          <p:spPr>
            <a:xfrm>
              <a:off x="7436282" y="3257695"/>
              <a:ext cx="260430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400" b="1" kern="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e-cloud buildup simulations</a:t>
              </a:r>
            </a:p>
          </p:txBody>
        </p:sp>
      </p:grpSp>
      <p:sp>
        <p:nvSpPr>
          <p:cNvPr id="35" name="Rectangle 34"/>
          <p:cNvSpPr/>
          <p:nvPr/>
        </p:nvSpPr>
        <p:spPr>
          <a:xfrm>
            <a:off x="7141882" y="2599765"/>
            <a:ext cx="4436857" cy="52099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18296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35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LHC beam stability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Strong instabilities observed at 450 </a:t>
            </a:r>
            <a:r>
              <a:rPr lang="en-US" dirty="0" err="1"/>
              <a:t>GeV</a:t>
            </a:r>
            <a:r>
              <a:rPr lang="en-US" dirty="0"/>
              <a:t> with 25 ns beams, in both x and y</a:t>
            </a:r>
          </a:p>
          <a:p>
            <a:pPr lvl="1"/>
            <a:r>
              <a:rPr lang="en-US" dirty="0"/>
              <a:t>Stabilized with high </a:t>
            </a:r>
            <a:r>
              <a:rPr lang="en-US" dirty="0" err="1"/>
              <a:t>chroma</a:t>
            </a:r>
            <a:r>
              <a:rPr lang="en-US" dirty="0"/>
              <a:t> (Q’=20), high </a:t>
            </a:r>
            <a:r>
              <a:rPr lang="en-US" dirty="0" err="1"/>
              <a:t>octupole</a:t>
            </a:r>
            <a:r>
              <a:rPr lang="en-US" dirty="0"/>
              <a:t> strength (</a:t>
            </a:r>
            <a:r>
              <a:rPr lang="en-US" dirty="0">
                <a:latin typeface="Symbol" charset="2"/>
                <a:cs typeface="Symbol" charset="2"/>
              </a:rPr>
              <a:t>D</a:t>
            </a:r>
            <a:r>
              <a:rPr lang="en-US" dirty="0"/>
              <a:t>Q=1.5e-3)</a:t>
            </a:r>
          </a:p>
          <a:p>
            <a:pPr lvl="1"/>
            <a:r>
              <a:rPr lang="en-US" dirty="0"/>
              <a:t>Caused mainly by electron cloud in </a:t>
            </a:r>
            <a:r>
              <a:rPr lang="en-US" dirty="0" err="1"/>
              <a:t>quadrupoles</a:t>
            </a:r>
            <a:endParaRPr lang="en-US" dirty="0"/>
          </a:p>
          <a:p>
            <a:r>
              <a:rPr lang="en-US" dirty="0"/>
              <a:t>Simulations predict more stability for HL-LHC (thanks to lower electron cloud)</a:t>
            </a:r>
          </a:p>
          <a:p>
            <a:r>
              <a:rPr lang="en-US" dirty="0"/>
              <a:t>More electron cloud instabilities have been observed e.g. at flat top induced by decaying intensity and onset of central stripe in dipoles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/>
              <a:t>29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>
                <a:solidFill>
                  <a:srgbClr val="0055A0">
                    <a:tint val="75000"/>
                  </a:srgbClr>
                </a:solidFill>
                <a:latin typeface="Arial"/>
              </a:rPr>
              <a:t>MCBI 2019, Zermatt, 27 September 2018</a:t>
            </a:r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it-IT">
                <a:solidFill>
                  <a:srgbClr val="0055A0">
                    <a:tint val="75000"/>
                  </a:srgbClr>
                </a:solidFill>
                <a:latin typeface="Arial"/>
              </a:rPr>
              <a:t>Giovanni Rumolo, MCBI for LIU and HL-LHC</a:t>
            </a:r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9349972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72000" indent="0">
              <a:buNone/>
            </a:pPr>
            <a:endParaRPr lang="en-US" dirty="0"/>
          </a:p>
          <a:p>
            <a:r>
              <a:rPr lang="en-US" dirty="0"/>
              <a:t>Why upgrades and what are the upgrades for LHC and its injector chain?</a:t>
            </a:r>
          </a:p>
          <a:p>
            <a:endParaRPr lang="en-US" dirty="0"/>
          </a:p>
          <a:p>
            <a:r>
              <a:rPr lang="en-US" dirty="0"/>
              <a:t>Present intensity limitations and future performance of the LHC injectors </a:t>
            </a:r>
          </a:p>
          <a:p>
            <a:pPr lvl="1"/>
            <a:r>
              <a:rPr lang="en-US" dirty="0"/>
              <a:t>Where do we need mitigation of coherent beam instabilities?</a:t>
            </a:r>
          </a:p>
          <a:p>
            <a:pPr lvl="1"/>
            <a:r>
              <a:rPr lang="en-US" dirty="0"/>
              <a:t>How far we can go with the upgrades</a:t>
            </a:r>
          </a:p>
          <a:p>
            <a:endParaRPr lang="en-US" dirty="0"/>
          </a:p>
          <a:p>
            <a:r>
              <a:rPr lang="en-US" dirty="0"/>
              <a:t>Mitigation of beam instabilities for HL-LHC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/>
              <a:t>3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it-IT">
                <a:latin typeface="Arial"/>
              </a:rPr>
              <a:t>Giovanni Rumolo, MCBI for LIU and HL-LHC</a:t>
            </a:r>
            <a:endParaRPr lang="en-US" dirty="0">
              <a:latin typeface="Arial"/>
            </a:endParaRP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>
                <a:latin typeface="Arial"/>
              </a:rPr>
              <a:t>MCBI 2019, Zermatt, 27 September 2018</a:t>
            </a:r>
            <a:endParaRPr lang="en-US" dirty="0">
              <a:latin typeface="Arial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7DFEA95-6D63-0A48-9F98-ACDB8DACE51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65402" y="161363"/>
            <a:ext cx="1461197" cy="1261943"/>
          </a:xfrm>
          <a:prstGeom prst="rect">
            <a:avLst/>
          </a:prstGeom>
          <a:solidFill>
            <a:schemeClr val="bg1"/>
          </a:solidFill>
        </p:spPr>
      </p:pic>
    </p:spTree>
    <p:extLst>
      <p:ext uri="{BB962C8B-B14F-4D97-AF65-F5344CB8AC3E}">
        <p14:creationId xmlns:p14="http://schemas.microsoft.com/office/powerpoint/2010/main" val="63877956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Electron cloud mitigation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671861" y="1325607"/>
            <a:ext cx="5906878" cy="4667421"/>
          </a:xfrm>
        </p:spPr>
        <p:txBody>
          <a:bodyPr/>
          <a:lstStyle/>
          <a:p>
            <a:r>
              <a:rPr lang="en-US" dirty="0"/>
              <a:t>In general, </a:t>
            </a:r>
            <a:r>
              <a:rPr lang="en-US" b="1" dirty="0"/>
              <a:t>low SEY </a:t>
            </a:r>
            <a:r>
              <a:rPr lang="en-US" dirty="0"/>
              <a:t>after scrubbing is crucial to cure e-cloud instabilities</a:t>
            </a:r>
          </a:p>
          <a:p>
            <a:r>
              <a:rPr lang="en-US" dirty="0"/>
              <a:t>Heat load measurements show that SEY may remain as high as 1.35 (in average) in some cells</a:t>
            </a:r>
          </a:p>
          <a:p>
            <a:pPr lvl="1"/>
            <a:r>
              <a:rPr lang="en-US" dirty="0"/>
              <a:t>Reason for high remaining SEY under close scrutiny to improve opening procedures in the future</a:t>
            </a:r>
          </a:p>
          <a:p>
            <a:r>
              <a:rPr lang="en-US" dirty="0"/>
              <a:t>Critical sections like the new triplets will be a-C coated</a:t>
            </a:r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/>
              <a:t>30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>
                <a:solidFill>
                  <a:srgbClr val="0055A0">
                    <a:tint val="75000"/>
                  </a:srgbClr>
                </a:solidFill>
                <a:latin typeface="Arial"/>
              </a:rPr>
              <a:t>MCBI 2019, Zermatt, 27 September 2018</a:t>
            </a:r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it-IT">
                <a:solidFill>
                  <a:srgbClr val="0055A0">
                    <a:tint val="75000"/>
                  </a:srgbClr>
                </a:solidFill>
                <a:latin typeface="Arial"/>
              </a:rPr>
              <a:t>Giovanni Rumolo, MCBI for LIU and HL-LHC</a:t>
            </a:r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9D41DDF9-229C-F84D-8474-FCC736681FD2}"/>
              </a:ext>
            </a:extLst>
          </p:cNvPr>
          <p:cNvGrpSpPr>
            <a:grpSpLocks noChangeAspect="1"/>
          </p:cNvGrpSpPr>
          <p:nvPr/>
        </p:nvGrpSpPr>
        <p:grpSpPr>
          <a:xfrm>
            <a:off x="1304895" y="1242788"/>
            <a:ext cx="4193458" cy="4765181"/>
            <a:chOff x="266700" y="1536700"/>
            <a:chExt cx="3822282" cy="4343400"/>
          </a:xfrm>
        </p:grpSpPr>
        <p:sp>
          <p:nvSpPr>
            <p:cNvPr id="8" name="Block Arc 7">
              <a:extLst>
                <a:ext uri="{FF2B5EF4-FFF2-40B4-BE49-F238E27FC236}">
                  <a16:creationId xmlns:a16="http://schemas.microsoft.com/office/drawing/2014/main" id="{7CA6817D-4C6A-B44C-98C7-D128DE48C20D}"/>
                </a:ext>
              </a:extLst>
            </p:cNvPr>
            <p:cNvSpPr/>
            <p:nvPr/>
          </p:nvSpPr>
          <p:spPr>
            <a:xfrm>
              <a:off x="746301" y="1703400"/>
              <a:ext cx="2880000" cy="2880000"/>
            </a:xfrm>
            <a:prstGeom prst="blockArc">
              <a:avLst>
                <a:gd name="adj1" fmla="val 10815193"/>
                <a:gd name="adj2" fmla="val 13460803"/>
                <a:gd name="adj3" fmla="val 13589"/>
              </a:avLst>
            </a:prstGeom>
            <a:solidFill>
              <a:srgbClr val="0B24F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9" name="Block Arc 8">
              <a:extLst>
                <a:ext uri="{FF2B5EF4-FFF2-40B4-BE49-F238E27FC236}">
                  <a16:creationId xmlns:a16="http://schemas.microsoft.com/office/drawing/2014/main" id="{D91FB5BA-1DC7-E747-A9E2-26FEAB28E5E4}"/>
                </a:ext>
              </a:extLst>
            </p:cNvPr>
            <p:cNvSpPr/>
            <p:nvPr/>
          </p:nvSpPr>
          <p:spPr>
            <a:xfrm>
              <a:off x="746301" y="1703400"/>
              <a:ext cx="2880000" cy="2880000"/>
            </a:xfrm>
            <a:prstGeom prst="blockArc">
              <a:avLst>
                <a:gd name="adj1" fmla="val 13480863"/>
                <a:gd name="adj2" fmla="val 16165314"/>
                <a:gd name="adj3" fmla="val 13566"/>
              </a:avLst>
            </a:prstGeom>
            <a:solidFill>
              <a:srgbClr val="20BAF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0" name="Block Arc 9">
              <a:extLst>
                <a:ext uri="{FF2B5EF4-FFF2-40B4-BE49-F238E27FC236}">
                  <a16:creationId xmlns:a16="http://schemas.microsoft.com/office/drawing/2014/main" id="{D93EE6AC-32AF-514F-93DD-1E1F071B7F2D}"/>
                </a:ext>
              </a:extLst>
            </p:cNvPr>
            <p:cNvSpPr/>
            <p:nvPr/>
          </p:nvSpPr>
          <p:spPr>
            <a:xfrm rot="5400000">
              <a:off x="746301" y="1703400"/>
              <a:ext cx="2880000" cy="2880000"/>
            </a:xfrm>
            <a:prstGeom prst="blockArc">
              <a:avLst>
                <a:gd name="adj1" fmla="val 10800000"/>
                <a:gd name="adj2" fmla="val 13460803"/>
                <a:gd name="adj3" fmla="val 13589"/>
              </a:avLst>
            </a:prstGeom>
            <a:solidFill>
              <a:srgbClr val="40FEC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1" name="Block Arc 10">
              <a:extLst>
                <a:ext uri="{FF2B5EF4-FFF2-40B4-BE49-F238E27FC236}">
                  <a16:creationId xmlns:a16="http://schemas.microsoft.com/office/drawing/2014/main" id="{FE4EA432-192E-964D-832E-3B6B019B12A5}"/>
                </a:ext>
              </a:extLst>
            </p:cNvPr>
            <p:cNvSpPr/>
            <p:nvPr/>
          </p:nvSpPr>
          <p:spPr>
            <a:xfrm rot="5400000">
              <a:off x="746301" y="1703400"/>
              <a:ext cx="2880000" cy="2880000"/>
            </a:xfrm>
            <a:prstGeom prst="blockArc">
              <a:avLst>
                <a:gd name="adj1" fmla="val 13480863"/>
                <a:gd name="adj2" fmla="val 16165314"/>
                <a:gd name="adj3" fmla="val 13566"/>
              </a:avLst>
            </a:prstGeom>
            <a:solidFill>
              <a:srgbClr val="20BAF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2" name="Block Arc 11">
              <a:extLst>
                <a:ext uri="{FF2B5EF4-FFF2-40B4-BE49-F238E27FC236}">
                  <a16:creationId xmlns:a16="http://schemas.microsoft.com/office/drawing/2014/main" id="{21299EAB-DCDE-B148-B5E6-533BEACDB975}"/>
                </a:ext>
              </a:extLst>
            </p:cNvPr>
            <p:cNvSpPr/>
            <p:nvPr/>
          </p:nvSpPr>
          <p:spPr>
            <a:xfrm flipV="1">
              <a:off x="746301" y="1684350"/>
              <a:ext cx="2880000" cy="2880000"/>
            </a:xfrm>
            <a:prstGeom prst="blockArc">
              <a:avLst>
                <a:gd name="adj1" fmla="val 10860498"/>
                <a:gd name="adj2" fmla="val 13460803"/>
                <a:gd name="adj3" fmla="val 13589"/>
              </a:avLst>
            </a:prstGeom>
            <a:solidFill>
              <a:srgbClr val="FD6D2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13" name="Block Arc 12">
              <a:extLst>
                <a:ext uri="{FF2B5EF4-FFF2-40B4-BE49-F238E27FC236}">
                  <a16:creationId xmlns:a16="http://schemas.microsoft.com/office/drawing/2014/main" id="{99409E8E-1F09-DB40-9E7B-F521E7A95CB4}"/>
                </a:ext>
              </a:extLst>
            </p:cNvPr>
            <p:cNvSpPr/>
            <p:nvPr/>
          </p:nvSpPr>
          <p:spPr>
            <a:xfrm flipV="1">
              <a:off x="746301" y="1684350"/>
              <a:ext cx="2880000" cy="2880000"/>
            </a:xfrm>
            <a:prstGeom prst="blockArc">
              <a:avLst>
                <a:gd name="adj1" fmla="val 13480863"/>
                <a:gd name="adj2" fmla="val 16165314"/>
                <a:gd name="adj3" fmla="val 13566"/>
              </a:avLst>
            </a:prstGeom>
            <a:solidFill>
              <a:srgbClr val="7F030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4" name="Block Arc 13">
              <a:extLst>
                <a:ext uri="{FF2B5EF4-FFF2-40B4-BE49-F238E27FC236}">
                  <a16:creationId xmlns:a16="http://schemas.microsoft.com/office/drawing/2014/main" id="{0F492C7B-328F-7F4C-8CE1-E2B360450F1D}"/>
                </a:ext>
              </a:extLst>
            </p:cNvPr>
            <p:cNvSpPr/>
            <p:nvPr/>
          </p:nvSpPr>
          <p:spPr>
            <a:xfrm rot="16200000" flipV="1">
              <a:off x="746301" y="1684350"/>
              <a:ext cx="2880000" cy="2880000"/>
            </a:xfrm>
            <a:prstGeom prst="blockArc">
              <a:avLst>
                <a:gd name="adj1" fmla="val 10800000"/>
                <a:gd name="adj2" fmla="val 13460803"/>
                <a:gd name="adj3" fmla="val 13589"/>
              </a:avLst>
            </a:prstGeom>
            <a:solidFill>
              <a:srgbClr val="7F030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5" name="Block Arc 14">
              <a:extLst>
                <a:ext uri="{FF2B5EF4-FFF2-40B4-BE49-F238E27FC236}">
                  <a16:creationId xmlns:a16="http://schemas.microsoft.com/office/drawing/2014/main" id="{F102FE2E-DB4E-DB4E-8558-2D626E5E0557}"/>
                </a:ext>
              </a:extLst>
            </p:cNvPr>
            <p:cNvSpPr/>
            <p:nvPr/>
          </p:nvSpPr>
          <p:spPr>
            <a:xfrm rot="16200000" flipV="1">
              <a:off x="746301" y="1684350"/>
              <a:ext cx="2880000" cy="2880000"/>
            </a:xfrm>
            <a:prstGeom prst="blockArc">
              <a:avLst>
                <a:gd name="adj1" fmla="val 13480863"/>
                <a:gd name="adj2" fmla="val 16165314"/>
                <a:gd name="adj3" fmla="val 13566"/>
              </a:avLst>
            </a:prstGeom>
            <a:solidFill>
              <a:srgbClr val="FEC42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E5403038-CBC3-D143-A8AB-44DCF794509A}"/>
                </a:ext>
              </a:extLst>
            </p:cNvPr>
            <p:cNvSpPr/>
            <p:nvPr/>
          </p:nvSpPr>
          <p:spPr>
            <a:xfrm>
              <a:off x="1024251" y="1968500"/>
              <a:ext cx="2324100" cy="23241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CB14D3F8-F405-894A-BCD8-4A33454DD7AE}"/>
                </a:ext>
              </a:extLst>
            </p:cNvPr>
            <p:cNvGrpSpPr/>
            <p:nvPr/>
          </p:nvGrpSpPr>
          <p:grpSpPr>
            <a:xfrm>
              <a:off x="1195713" y="4419600"/>
              <a:ext cx="2051709" cy="323165"/>
              <a:chOff x="1227463" y="4394200"/>
              <a:chExt cx="2051709" cy="323165"/>
            </a:xfrm>
          </p:grpSpPr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3A55487A-1258-C446-9863-834996D04889}"/>
                  </a:ext>
                </a:extLst>
              </p:cNvPr>
              <p:cNvSpPr txBox="1"/>
              <p:nvPr/>
            </p:nvSpPr>
            <p:spPr>
              <a:xfrm>
                <a:off x="1227463" y="4394200"/>
                <a:ext cx="527709" cy="3231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5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S12</a:t>
                </a:r>
              </a:p>
            </p:txBody>
          </p:sp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45475177-07BC-534A-A601-B14757928ACC}"/>
                  </a:ext>
                </a:extLst>
              </p:cNvPr>
              <p:cNvSpPr txBox="1"/>
              <p:nvPr/>
            </p:nvSpPr>
            <p:spPr>
              <a:xfrm>
                <a:off x="2751463" y="4394200"/>
                <a:ext cx="527709" cy="3231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5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S81</a:t>
                </a:r>
              </a:p>
            </p:txBody>
          </p:sp>
        </p:grpSp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A7C0B80C-80CE-8A4A-9840-F3BA2820E494}"/>
                </a:ext>
              </a:extLst>
            </p:cNvPr>
            <p:cNvGrpSpPr/>
            <p:nvPr/>
          </p:nvGrpSpPr>
          <p:grpSpPr>
            <a:xfrm>
              <a:off x="363863" y="3556000"/>
              <a:ext cx="3715409" cy="323165"/>
              <a:chOff x="363863" y="3530600"/>
              <a:chExt cx="3715409" cy="323165"/>
            </a:xfrm>
          </p:grpSpPr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4EBCB9A3-0356-EB4F-8B72-3A17E326253A}"/>
                  </a:ext>
                </a:extLst>
              </p:cNvPr>
              <p:cNvSpPr txBox="1"/>
              <p:nvPr/>
            </p:nvSpPr>
            <p:spPr>
              <a:xfrm>
                <a:off x="363863" y="3530600"/>
                <a:ext cx="527709" cy="3231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5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S23</a:t>
                </a:r>
              </a:p>
            </p:txBody>
          </p:sp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2D2D9C97-955C-1349-B47E-9215521A01C5}"/>
                  </a:ext>
                </a:extLst>
              </p:cNvPr>
              <p:cNvSpPr txBox="1"/>
              <p:nvPr/>
            </p:nvSpPr>
            <p:spPr>
              <a:xfrm>
                <a:off x="3551563" y="3530600"/>
                <a:ext cx="527709" cy="3231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5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S78</a:t>
                </a:r>
              </a:p>
            </p:txBody>
          </p:sp>
        </p:grpSp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1DCE9DF7-503E-864F-B58D-89483EE75B68}"/>
                </a:ext>
              </a:extLst>
            </p:cNvPr>
            <p:cNvGrpSpPr/>
            <p:nvPr/>
          </p:nvGrpSpPr>
          <p:grpSpPr>
            <a:xfrm>
              <a:off x="363863" y="2387600"/>
              <a:ext cx="3715409" cy="323165"/>
              <a:chOff x="363863" y="3530600"/>
              <a:chExt cx="3715409" cy="323165"/>
            </a:xfrm>
          </p:grpSpPr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716AAEA5-66EA-D044-8FBF-4E52A11A905E}"/>
                  </a:ext>
                </a:extLst>
              </p:cNvPr>
              <p:cNvSpPr txBox="1"/>
              <p:nvPr/>
            </p:nvSpPr>
            <p:spPr>
              <a:xfrm>
                <a:off x="363863" y="3530600"/>
                <a:ext cx="527709" cy="3231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5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S34</a:t>
                </a:r>
              </a:p>
            </p:txBody>
          </p:sp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9C71D412-C879-234B-ADCF-BAFD754BCFFC}"/>
                  </a:ext>
                </a:extLst>
              </p:cNvPr>
              <p:cNvSpPr txBox="1"/>
              <p:nvPr/>
            </p:nvSpPr>
            <p:spPr>
              <a:xfrm>
                <a:off x="3551563" y="3530600"/>
                <a:ext cx="527709" cy="3231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5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S67</a:t>
                </a:r>
              </a:p>
            </p:txBody>
          </p:sp>
        </p:grpSp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FCE86B62-4192-0943-8B68-ACEABAE7F625}"/>
                </a:ext>
              </a:extLst>
            </p:cNvPr>
            <p:cNvGrpSpPr/>
            <p:nvPr/>
          </p:nvGrpSpPr>
          <p:grpSpPr>
            <a:xfrm>
              <a:off x="1195713" y="1536700"/>
              <a:ext cx="2051709" cy="323165"/>
              <a:chOff x="1227463" y="4394200"/>
              <a:chExt cx="2051709" cy="323165"/>
            </a:xfrm>
          </p:grpSpPr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1460D820-8075-3543-8225-495D6B900253}"/>
                  </a:ext>
                </a:extLst>
              </p:cNvPr>
              <p:cNvSpPr txBox="1"/>
              <p:nvPr/>
            </p:nvSpPr>
            <p:spPr>
              <a:xfrm>
                <a:off x="1227463" y="4394200"/>
                <a:ext cx="527709" cy="3231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5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S45</a:t>
                </a:r>
              </a:p>
            </p:txBody>
          </p:sp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634EC7A7-473E-2645-8191-1F1293783169}"/>
                  </a:ext>
                </a:extLst>
              </p:cNvPr>
              <p:cNvSpPr txBox="1"/>
              <p:nvPr/>
            </p:nvSpPr>
            <p:spPr>
              <a:xfrm>
                <a:off x="2751463" y="4394200"/>
                <a:ext cx="527709" cy="3231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5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S56</a:t>
                </a:r>
              </a:p>
            </p:txBody>
          </p:sp>
        </p:grpSp>
        <p:pic>
          <p:nvPicPr>
            <p:cNvPr id="21" name="Picture 20">
              <a:extLst>
                <a:ext uri="{FF2B5EF4-FFF2-40B4-BE49-F238E27FC236}">
                  <a16:creationId xmlns:a16="http://schemas.microsoft.com/office/drawing/2014/main" id="{BF607D15-A7D2-2641-A1D9-93745227350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66700" y="4819650"/>
              <a:ext cx="3822282" cy="1060450"/>
            </a:xfrm>
            <a:prstGeom prst="rect">
              <a:avLst/>
            </a:prstGeom>
          </p:spPr>
        </p:pic>
      </p:grp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E5D195EA-6348-5046-AC16-7F545F2586DB}"/>
              </a:ext>
            </a:extLst>
          </p:cNvPr>
          <p:cNvCxnSpPr/>
          <p:nvPr/>
        </p:nvCxnSpPr>
        <p:spPr>
          <a:xfrm>
            <a:off x="1488273" y="2992269"/>
            <a:ext cx="3829050" cy="0"/>
          </a:xfrm>
          <a:prstGeom prst="line">
            <a:avLst/>
          </a:prstGeom>
          <a:ln w="28575">
            <a:solidFill>
              <a:srgbClr val="FF0000"/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1" name="8-Point Star 30">
            <a:extLst>
              <a:ext uri="{FF2B5EF4-FFF2-40B4-BE49-F238E27FC236}">
                <a16:creationId xmlns:a16="http://schemas.microsoft.com/office/drawing/2014/main" id="{14AA445A-164D-314B-A3BF-CF6AD3F49478}"/>
              </a:ext>
            </a:extLst>
          </p:cNvPr>
          <p:cNvSpPr>
            <a:spLocks noChangeAspect="1"/>
          </p:cNvSpPr>
          <p:nvPr/>
        </p:nvSpPr>
        <p:spPr>
          <a:xfrm>
            <a:off x="3201246" y="4162172"/>
            <a:ext cx="467999" cy="467999"/>
          </a:xfrm>
          <a:prstGeom prst="star8">
            <a:avLst/>
          </a:prstGeom>
          <a:solidFill>
            <a:schemeClr val="accent2">
              <a:lumMod val="75000"/>
            </a:schemeClr>
          </a:solidFill>
          <a:ln>
            <a:solidFill>
              <a:srgbClr val="660066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8-Point Star 31">
            <a:extLst>
              <a:ext uri="{FF2B5EF4-FFF2-40B4-BE49-F238E27FC236}">
                <a16:creationId xmlns:a16="http://schemas.microsoft.com/office/drawing/2014/main" id="{4F257E79-BAC4-6C42-A18D-CA8C3366A712}"/>
              </a:ext>
            </a:extLst>
          </p:cNvPr>
          <p:cNvSpPr>
            <a:spLocks noChangeAspect="1"/>
          </p:cNvSpPr>
          <p:nvPr/>
        </p:nvSpPr>
        <p:spPr>
          <a:xfrm>
            <a:off x="3201246" y="1325607"/>
            <a:ext cx="467999" cy="467999"/>
          </a:xfrm>
          <a:prstGeom prst="star8">
            <a:avLst/>
          </a:prstGeom>
          <a:solidFill>
            <a:schemeClr val="accent2">
              <a:lumMod val="75000"/>
            </a:schemeClr>
          </a:solidFill>
          <a:ln>
            <a:solidFill>
              <a:srgbClr val="660066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8-Point Star 32">
            <a:extLst>
              <a:ext uri="{FF2B5EF4-FFF2-40B4-BE49-F238E27FC236}">
                <a16:creationId xmlns:a16="http://schemas.microsoft.com/office/drawing/2014/main" id="{1D7C09ED-3982-A64F-BEDD-7855E187ABA3}"/>
              </a:ext>
            </a:extLst>
          </p:cNvPr>
          <p:cNvSpPr>
            <a:spLocks noChangeAspect="1"/>
          </p:cNvSpPr>
          <p:nvPr/>
        </p:nvSpPr>
        <p:spPr>
          <a:xfrm>
            <a:off x="2165893" y="3767369"/>
            <a:ext cx="467999" cy="467999"/>
          </a:xfrm>
          <a:prstGeom prst="star8">
            <a:avLst/>
          </a:prstGeom>
          <a:solidFill>
            <a:schemeClr val="accent2">
              <a:lumMod val="75000"/>
            </a:schemeClr>
          </a:solidFill>
          <a:ln>
            <a:solidFill>
              <a:srgbClr val="660066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8-Point Star 33">
            <a:extLst>
              <a:ext uri="{FF2B5EF4-FFF2-40B4-BE49-F238E27FC236}">
                <a16:creationId xmlns:a16="http://schemas.microsoft.com/office/drawing/2014/main" id="{BE4E4F9E-2B56-744D-B2D7-1DDBA018F56D}"/>
              </a:ext>
            </a:extLst>
          </p:cNvPr>
          <p:cNvSpPr>
            <a:spLocks noChangeAspect="1"/>
          </p:cNvSpPr>
          <p:nvPr/>
        </p:nvSpPr>
        <p:spPr>
          <a:xfrm>
            <a:off x="4200962" y="3767369"/>
            <a:ext cx="467999" cy="467999"/>
          </a:xfrm>
          <a:prstGeom prst="star8">
            <a:avLst/>
          </a:prstGeom>
          <a:solidFill>
            <a:schemeClr val="accent2">
              <a:lumMod val="75000"/>
            </a:schemeClr>
          </a:solidFill>
          <a:ln>
            <a:solidFill>
              <a:srgbClr val="660066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A70AA947-3E3A-2448-BF2D-733334E29342}"/>
              </a:ext>
            </a:extLst>
          </p:cNvPr>
          <p:cNvSpPr txBox="1"/>
          <p:nvPr/>
        </p:nvSpPr>
        <p:spPr>
          <a:xfrm>
            <a:off x="3018118" y="4586934"/>
            <a:ext cx="1016057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6">
                    <a:lumMod val="50000"/>
                  </a:schemeClr>
                </a:solidFill>
              </a:rPr>
              <a:t>ATLAS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CA96499F-AD70-874A-82D7-191D80412858}"/>
              </a:ext>
            </a:extLst>
          </p:cNvPr>
          <p:cNvSpPr txBox="1"/>
          <p:nvPr/>
        </p:nvSpPr>
        <p:spPr>
          <a:xfrm>
            <a:off x="4400717" y="4114349"/>
            <a:ext cx="1016057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 err="1">
                <a:solidFill>
                  <a:schemeClr val="accent6">
                    <a:lumMod val="50000"/>
                  </a:schemeClr>
                </a:solidFill>
              </a:rPr>
              <a:t>LHCb</a:t>
            </a:r>
            <a:endParaRPr lang="en-US" sz="15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7EFEF212-4C1A-0B44-8A00-5A4A4A9B2FEB}"/>
              </a:ext>
            </a:extLst>
          </p:cNvPr>
          <p:cNvSpPr txBox="1"/>
          <p:nvPr/>
        </p:nvSpPr>
        <p:spPr>
          <a:xfrm>
            <a:off x="1613041" y="4114349"/>
            <a:ext cx="1016057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6">
                    <a:lumMod val="50000"/>
                  </a:schemeClr>
                </a:solidFill>
              </a:rPr>
              <a:t>ALICE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1E369A43-24A7-7E46-A0B0-475D0A95172A}"/>
              </a:ext>
            </a:extLst>
          </p:cNvPr>
          <p:cNvSpPr txBox="1"/>
          <p:nvPr/>
        </p:nvSpPr>
        <p:spPr>
          <a:xfrm>
            <a:off x="2508737" y="2644580"/>
            <a:ext cx="18919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rgbClr val="1500FF"/>
                </a:solidFill>
              </a:rPr>
              <a:t>SEY = 1.15 – 1.25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822EC14B-3D9A-3B4E-A788-76E5C533F260}"/>
              </a:ext>
            </a:extLst>
          </p:cNvPr>
          <p:cNvSpPr txBox="1"/>
          <p:nvPr/>
        </p:nvSpPr>
        <p:spPr>
          <a:xfrm>
            <a:off x="2508738" y="3028919"/>
            <a:ext cx="197397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rgbClr val="FF0000"/>
                </a:solidFill>
              </a:rPr>
              <a:t>SEY = 1.30 – 1.35</a:t>
            </a:r>
          </a:p>
        </p:txBody>
      </p:sp>
    </p:spTree>
    <p:extLst>
      <p:ext uri="{BB962C8B-B14F-4D97-AF65-F5344CB8AC3E}">
        <p14:creationId xmlns:p14="http://schemas.microsoft.com/office/powerpoint/2010/main" val="346561333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Electron cloud mitigation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If electron cloud remains a problem with HL-LHC operation, a last resort safety net is the filling scheme </a:t>
            </a:r>
            <a:r>
              <a:rPr lang="mr-IN" dirty="0"/>
              <a:t>…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/>
              <a:t>31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grpSp>
        <p:nvGrpSpPr>
          <p:cNvPr id="42" name="Group 41">
            <a:extLst>
              <a:ext uri="{FF2B5EF4-FFF2-40B4-BE49-F238E27FC236}">
                <a16:creationId xmlns:a16="http://schemas.microsoft.com/office/drawing/2014/main" id="{815BCB9D-B90F-2945-88B4-06351E29D6EE}"/>
              </a:ext>
            </a:extLst>
          </p:cNvPr>
          <p:cNvGrpSpPr/>
          <p:nvPr/>
        </p:nvGrpSpPr>
        <p:grpSpPr>
          <a:xfrm>
            <a:off x="2691377" y="3674968"/>
            <a:ext cx="7501466" cy="1100675"/>
            <a:chOff x="1439333" y="1124365"/>
            <a:chExt cx="7501466" cy="1100675"/>
          </a:xfrm>
        </p:grpSpPr>
        <p:pic>
          <p:nvPicPr>
            <p:cNvPr id="47" name="Picture 46">
              <a:extLst>
                <a:ext uri="{FF2B5EF4-FFF2-40B4-BE49-F238E27FC236}">
                  <a16:creationId xmlns:a16="http://schemas.microsoft.com/office/drawing/2014/main" id="{DA24AA7A-1F8B-FC4B-B3F2-ED7A441CC6A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r="28796" b="51851"/>
            <a:stretch/>
          </p:blipFill>
          <p:spPr>
            <a:xfrm>
              <a:off x="1439333" y="1124365"/>
              <a:ext cx="6510867" cy="1100675"/>
            </a:xfrm>
            <a:prstGeom prst="rect">
              <a:avLst/>
            </a:prstGeom>
          </p:spPr>
        </p:pic>
        <p:pic>
          <p:nvPicPr>
            <p:cNvPr id="50" name="Picture 49">
              <a:extLst>
                <a:ext uri="{FF2B5EF4-FFF2-40B4-BE49-F238E27FC236}">
                  <a16:creationId xmlns:a16="http://schemas.microsoft.com/office/drawing/2014/main" id="{454FF754-7343-F843-AE11-DE82E833227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70925" b="52962"/>
            <a:stretch/>
          </p:blipFill>
          <p:spPr>
            <a:xfrm>
              <a:off x="6282266" y="1124365"/>
              <a:ext cx="2658533" cy="1075275"/>
            </a:xfrm>
            <a:prstGeom prst="rect">
              <a:avLst/>
            </a:prstGeom>
          </p:spPr>
        </p:pic>
        <p:grpSp>
          <p:nvGrpSpPr>
            <p:cNvPr id="51" name="Group 50">
              <a:extLst>
                <a:ext uri="{FF2B5EF4-FFF2-40B4-BE49-F238E27FC236}">
                  <a16:creationId xmlns:a16="http://schemas.microsoft.com/office/drawing/2014/main" id="{5A495090-7022-1645-84B5-2489CDB559B0}"/>
                </a:ext>
              </a:extLst>
            </p:cNvPr>
            <p:cNvGrpSpPr/>
            <p:nvPr/>
          </p:nvGrpSpPr>
          <p:grpSpPr>
            <a:xfrm>
              <a:off x="6113492" y="1183125"/>
              <a:ext cx="273591" cy="887560"/>
              <a:chOff x="5541993" y="1481164"/>
              <a:chExt cx="273591" cy="887560"/>
            </a:xfrm>
          </p:grpSpPr>
          <p:sp>
            <p:nvSpPr>
              <p:cNvPr id="52" name="Freeform 51">
                <a:extLst>
                  <a:ext uri="{FF2B5EF4-FFF2-40B4-BE49-F238E27FC236}">
                    <a16:creationId xmlns:a16="http://schemas.microsoft.com/office/drawing/2014/main" id="{93D471D2-EE24-394C-834A-8A8D957CD187}"/>
                  </a:ext>
                </a:extLst>
              </p:cNvPr>
              <p:cNvSpPr/>
              <p:nvPr/>
            </p:nvSpPr>
            <p:spPr>
              <a:xfrm>
                <a:off x="5573268" y="1531620"/>
                <a:ext cx="242316" cy="754380"/>
              </a:xfrm>
              <a:custGeom>
                <a:avLst/>
                <a:gdLst>
                  <a:gd name="connsiteX0" fmla="*/ 64008 w 242316"/>
                  <a:gd name="connsiteY0" fmla="*/ 0 h 754380"/>
                  <a:gd name="connsiteX1" fmla="*/ 196596 w 242316"/>
                  <a:gd name="connsiteY1" fmla="*/ 0 h 754380"/>
                  <a:gd name="connsiteX2" fmla="*/ 155448 w 242316"/>
                  <a:gd name="connsiteY2" fmla="*/ 54864 h 754380"/>
                  <a:gd name="connsiteX3" fmla="*/ 128016 w 242316"/>
                  <a:gd name="connsiteY3" fmla="*/ 114300 h 754380"/>
                  <a:gd name="connsiteX4" fmla="*/ 137160 w 242316"/>
                  <a:gd name="connsiteY4" fmla="*/ 160020 h 754380"/>
                  <a:gd name="connsiteX5" fmla="*/ 164592 w 242316"/>
                  <a:gd name="connsiteY5" fmla="*/ 278892 h 754380"/>
                  <a:gd name="connsiteX6" fmla="*/ 205740 w 242316"/>
                  <a:gd name="connsiteY6" fmla="*/ 406908 h 754380"/>
                  <a:gd name="connsiteX7" fmla="*/ 242316 w 242316"/>
                  <a:gd name="connsiteY7" fmla="*/ 580644 h 754380"/>
                  <a:gd name="connsiteX8" fmla="*/ 242316 w 242316"/>
                  <a:gd name="connsiteY8" fmla="*/ 649224 h 754380"/>
                  <a:gd name="connsiteX9" fmla="*/ 192024 w 242316"/>
                  <a:gd name="connsiteY9" fmla="*/ 754380 h 754380"/>
                  <a:gd name="connsiteX10" fmla="*/ 32004 w 242316"/>
                  <a:gd name="connsiteY10" fmla="*/ 754380 h 754380"/>
                  <a:gd name="connsiteX11" fmla="*/ 109728 w 242316"/>
                  <a:gd name="connsiteY11" fmla="*/ 649224 h 754380"/>
                  <a:gd name="connsiteX12" fmla="*/ 105156 w 242316"/>
                  <a:gd name="connsiteY12" fmla="*/ 539496 h 754380"/>
                  <a:gd name="connsiteX13" fmla="*/ 77724 w 242316"/>
                  <a:gd name="connsiteY13" fmla="*/ 425196 h 754380"/>
                  <a:gd name="connsiteX14" fmla="*/ 50292 w 242316"/>
                  <a:gd name="connsiteY14" fmla="*/ 333756 h 754380"/>
                  <a:gd name="connsiteX15" fmla="*/ 9144 w 242316"/>
                  <a:gd name="connsiteY15" fmla="*/ 214884 h 754380"/>
                  <a:gd name="connsiteX16" fmla="*/ 0 w 242316"/>
                  <a:gd name="connsiteY16" fmla="*/ 150876 h 754380"/>
                  <a:gd name="connsiteX17" fmla="*/ 13716 w 242316"/>
                  <a:gd name="connsiteY17" fmla="*/ 73152 h 754380"/>
                  <a:gd name="connsiteX18" fmla="*/ 64008 w 242316"/>
                  <a:gd name="connsiteY18" fmla="*/ 0 h 7543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242316" h="754380">
                    <a:moveTo>
                      <a:pt x="64008" y="0"/>
                    </a:moveTo>
                    <a:lnTo>
                      <a:pt x="196596" y="0"/>
                    </a:lnTo>
                    <a:lnTo>
                      <a:pt x="155448" y="54864"/>
                    </a:lnTo>
                    <a:lnTo>
                      <a:pt x="128016" y="114300"/>
                    </a:lnTo>
                    <a:lnTo>
                      <a:pt x="137160" y="160020"/>
                    </a:lnTo>
                    <a:lnTo>
                      <a:pt x="164592" y="278892"/>
                    </a:lnTo>
                    <a:lnTo>
                      <a:pt x="205740" y="406908"/>
                    </a:lnTo>
                    <a:lnTo>
                      <a:pt x="242316" y="580644"/>
                    </a:lnTo>
                    <a:lnTo>
                      <a:pt x="242316" y="649224"/>
                    </a:lnTo>
                    <a:lnTo>
                      <a:pt x="192024" y="754380"/>
                    </a:lnTo>
                    <a:lnTo>
                      <a:pt x="32004" y="754380"/>
                    </a:lnTo>
                    <a:lnTo>
                      <a:pt x="109728" y="649224"/>
                    </a:lnTo>
                    <a:lnTo>
                      <a:pt x="105156" y="539496"/>
                    </a:lnTo>
                    <a:lnTo>
                      <a:pt x="77724" y="425196"/>
                    </a:lnTo>
                    <a:lnTo>
                      <a:pt x="50292" y="333756"/>
                    </a:lnTo>
                    <a:lnTo>
                      <a:pt x="9144" y="214884"/>
                    </a:lnTo>
                    <a:lnTo>
                      <a:pt x="0" y="150876"/>
                    </a:lnTo>
                    <a:lnTo>
                      <a:pt x="13716" y="73152"/>
                    </a:lnTo>
                    <a:lnTo>
                      <a:pt x="64008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5" name="Freeform 54">
                <a:extLst>
                  <a:ext uri="{FF2B5EF4-FFF2-40B4-BE49-F238E27FC236}">
                    <a16:creationId xmlns:a16="http://schemas.microsoft.com/office/drawing/2014/main" id="{C0F26F7D-AFE2-FF48-B1A0-1C97EFB7DBC4}"/>
                  </a:ext>
                </a:extLst>
              </p:cNvPr>
              <p:cNvSpPr/>
              <p:nvPr/>
            </p:nvSpPr>
            <p:spPr>
              <a:xfrm>
                <a:off x="5541993" y="1481164"/>
                <a:ext cx="138588" cy="881743"/>
              </a:xfrm>
              <a:custGeom>
                <a:avLst/>
                <a:gdLst>
                  <a:gd name="connsiteX0" fmla="*/ 130628 w 138588"/>
                  <a:gd name="connsiteY0" fmla="*/ 0 h 881743"/>
                  <a:gd name="connsiteX1" fmla="*/ 32657 w 138588"/>
                  <a:gd name="connsiteY1" fmla="*/ 195943 h 881743"/>
                  <a:gd name="connsiteX2" fmla="*/ 114300 w 138588"/>
                  <a:gd name="connsiteY2" fmla="*/ 489857 h 881743"/>
                  <a:gd name="connsiteX3" fmla="*/ 130628 w 138588"/>
                  <a:gd name="connsiteY3" fmla="*/ 718457 h 881743"/>
                  <a:gd name="connsiteX4" fmla="*/ 0 w 138588"/>
                  <a:gd name="connsiteY4" fmla="*/ 881743 h 8817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8588" h="881743">
                    <a:moveTo>
                      <a:pt x="130628" y="0"/>
                    </a:moveTo>
                    <a:cubicBezTo>
                      <a:pt x="83003" y="57150"/>
                      <a:pt x="35378" y="114300"/>
                      <a:pt x="32657" y="195943"/>
                    </a:cubicBezTo>
                    <a:cubicBezTo>
                      <a:pt x="29936" y="277586"/>
                      <a:pt x="97971" y="402771"/>
                      <a:pt x="114300" y="489857"/>
                    </a:cubicBezTo>
                    <a:cubicBezTo>
                      <a:pt x="130629" y="576943"/>
                      <a:pt x="149678" y="653143"/>
                      <a:pt x="130628" y="718457"/>
                    </a:cubicBezTo>
                    <a:cubicBezTo>
                      <a:pt x="111578" y="783771"/>
                      <a:pt x="57150" y="832757"/>
                      <a:pt x="0" y="881743"/>
                    </a:cubicBezTo>
                  </a:path>
                </a:pathLst>
              </a:cu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6" name="Freeform 55">
                <a:extLst>
                  <a:ext uri="{FF2B5EF4-FFF2-40B4-BE49-F238E27FC236}">
                    <a16:creationId xmlns:a16="http://schemas.microsoft.com/office/drawing/2014/main" id="{A3335942-9CC1-0244-AA25-6DC93092A20E}"/>
                  </a:ext>
                </a:extLst>
              </p:cNvPr>
              <p:cNvSpPr/>
              <p:nvPr/>
            </p:nvSpPr>
            <p:spPr>
              <a:xfrm>
                <a:off x="5673453" y="1486981"/>
                <a:ext cx="138588" cy="881743"/>
              </a:xfrm>
              <a:custGeom>
                <a:avLst/>
                <a:gdLst>
                  <a:gd name="connsiteX0" fmla="*/ 130628 w 138588"/>
                  <a:gd name="connsiteY0" fmla="*/ 0 h 881743"/>
                  <a:gd name="connsiteX1" fmla="*/ 32657 w 138588"/>
                  <a:gd name="connsiteY1" fmla="*/ 195943 h 881743"/>
                  <a:gd name="connsiteX2" fmla="*/ 114300 w 138588"/>
                  <a:gd name="connsiteY2" fmla="*/ 489857 h 881743"/>
                  <a:gd name="connsiteX3" fmla="*/ 130628 w 138588"/>
                  <a:gd name="connsiteY3" fmla="*/ 718457 h 881743"/>
                  <a:gd name="connsiteX4" fmla="*/ 0 w 138588"/>
                  <a:gd name="connsiteY4" fmla="*/ 881743 h 8817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8588" h="881743">
                    <a:moveTo>
                      <a:pt x="130628" y="0"/>
                    </a:moveTo>
                    <a:cubicBezTo>
                      <a:pt x="83003" y="57150"/>
                      <a:pt x="35378" y="114300"/>
                      <a:pt x="32657" y="195943"/>
                    </a:cubicBezTo>
                    <a:cubicBezTo>
                      <a:pt x="29936" y="277586"/>
                      <a:pt x="97971" y="402771"/>
                      <a:pt x="114300" y="489857"/>
                    </a:cubicBezTo>
                    <a:cubicBezTo>
                      <a:pt x="130629" y="576943"/>
                      <a:pt x="149678" y="653143"/>
                      <a:pt x="130628" y="718457"/>
                    </a:cubicBezTo>
                    <a:cubicBezTo>
                      <a:pt x="111578" y="783771"/>
                      <a:pt x="57150" y="832757"/>
                      <a:pt x="0" y="881743"/>
                    </a:cubicBezTo>
                  </a:path>
                </a:pathLst>
              </a:cu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57" name="Group 56">
            <a:extLst>
              <a:ext uri="{FF2B5EF4-FFF2-40B4-BE49-F238E27FC236}">
                <a16:creationId xmlns:a16="http://schemas.microsoft.com/office/drawing/2014/main" id="{6703E532-C5B4-DE40-8254-DA774B63ABB8}"/>
              </a:ext>
            </a:extLst>
          </p:cNvPr>
          <p:cNvGrpSpPr/>
          <p:nvPr/>
        </p:nvGrpSpPr>
        <p:grpSpPr>
          <a:xfrm>
            <a:off x="1490434" y="2610748"/>
            <a:ext cx="8719347" cy="1191253"/>
            <a:chOff x="249385" y="963876"/>
            <a:chExt cx="8719347" cy="1191253"/>
          </a:xfrm>
        </p:grpSpPr>
        <p:grpSp>
          <p:nvGrpSpPr>
            <p:cNvPr id="58" name="Group 57">
              <a:extLst>
                <a:ext uri="{FF2B5EF4-FFF2-40B4-BE49-F238E27FC236}">
                  <a16:creationId xmlns:a16="http://schemas.microsoft.com/office/drawing/2014/main" id="{42536EF0-E734-E346-B562-85394A9A54FB}"/>
                </a:ext>
              </a:extLst>
            </p:cNvPr>
            <p:cNvGrpSpPr/>
            <p:nvPr/>
          </p:nvGrpSpPr>
          <p:grpSpPr>
            <a:xfrm>
              <a:off x="1450328" y="963876"/>
              <a:ext cx="7518404" cy="1083733"/>
              <a:chOff x="1286933" y="3055617"/>
              <a:chExt cx="7518404" cy="1083733"/>
            </a:xfrm>
          </p:grpSpPr>
          <p:pic>
            <p:nvPicPr>
              <p:cNvPr id="62" name="Picture 61">
                <a:extLst>
                  <a:ext uri="{FF2B5EF4-FFF2-40B4-BE49-F238E27FC236}">
                    <a16:creationId xmlns:a16="http://schemas.microsoft.com/office/drawing/2014/main" id="{B227F08F-E44C-B942-9B09-846E81AF1354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/>
              <a:srcRect r="29352" b="52593"/>
              <a:stretch/>
            </p:blipFill>
            <p:spPr>
              <a:xfrm>
                <a:off x="1286933" y="3055617"/>
                <a:ext cx="6460067" cy="1083733"/>
              </a:xfrm>
              <a:prstGeom prst="rect">
                <a:avLst/>
              </a:prstGeom>
            </p:spPr>
          </p:pic>
          <p:pic>
            <p:nvPicPr>
              <p:cNvPr id="63" name="Picture 62">
                <a:extLst>
                  <a:ext uri="{FF2B5EF4-FFF2-40B4-BE49-F238E27FC236}">
                    <a16:creationId xmlns:a16="http://schemas.microsoft.com/office/drawing/2014/main" id="{9997FF2A-5D61-CD46-862E-B3B7DF1E06F4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/>
              <a:srcRect l="70370" b="54815"/>
              <a:stretch/>
            </p:blipFill>
            <p:spPr>
              <a:xfrm>
                <a:off x="6096005" y="3055617"/>
                <a:ext cx="2709332" cy="1032933"/>
              </a:xfrm>
              <a:prstGeom prst="rect">
                <a:avLst/>
              </a:prstGeom>
            </p:spPr>
          </p:pic>
          <p:grpSp>
            <p:nvGrpSpPr>
              <p:cNvPr id="64" name="Group 63">
                <a:extLst>
                  <a:ext uri="{FF2B5EF4-FFF2-40B4-BE49-F238E27FC236}">
                    <a16:creationId xmlns:a16="http://schemas.microsoft.com/office/drawing/2014/main" id="{2DCDFFD0-9601-5342-8B2C-62264B20124C}"/>
                  </a:ext>
                </a:extLst>
              </p:cNvPr>
              <p:cNvGrpSpPr/>
              <p:nvPr/>
            </p:nvGrpSpPr>
            <p:grpSpPr>
              <a:xfrm>
                <a:off x="5978030" y="3122839"/>
                <a:ext cx="273591" cy="887560"/>
                <a:chOff x="5541993" y="1481164"/>
                <a:chExt cx="273591" cy="887560"/>
              </a:xfrm>
            </p:grpSpPr>
            <p:sp>
              <p:nvSpPr>
                <p:cNvPr id="65" name="Freeform 64">
                  <a:extLst>
                    <a:ext uri="{FF2B5EF4-FFF2-40B4-BE49-F238E27FC236}">
                      <a16:creationId xmlns:a16="http://schemas.microsoft.com/office/drawing/2014/main" id="{57186D49-4A6A-DA4D-A6A2-B719398D409D}"/>
                    </a:ext>
                  </a:extLst>
                </p:cNvPr>
                <p:cNvSpPr/>
                <p:nvPr/>
              </p:nvSpPr>
              <p:spPr>
                <a:xfrm>
                  <a:off x="5573268" y="1531620"/>
                  <a:ext cx="242316" cy="754380"/>
                </a:xfrm>
                <a:custGeom>
                  <a:avLst/>
                  <a:gdLst>
                    <a:gd name="connsiteX0" fmla="*/ 64008 w 242316"/>
                    <a:gd name="connsiteY0" fmla="*/ 0 h 754380"/>
                    <a:gd name="connsiteX1" fmla="*/ 196596 w 242316"/>
                    <a:gd name="connsiteY1" fmla="*/ 0 h 754380"/>
                    <a:gd name="connsiteX2" fmla="*/ 155448 w 242316"/>
                    <a:gd name="connsiteY2" fmla="*/ 54864 h 754380"/>
                    <a:gd name="connsiteX3" fmla="*/ 128016 w 242316"/>
                    <a:gd name="connsiteY3" fmla="*/ 114300 h 754380"/>
                    <a:gd name="connsiteX4" fmla="*/ 137160 w 242316"/>
                    <a:gd name="connsiteY4" fmla="*/ 160020 h 754380"/>
                    <a:gd name="connsiteX5" fmla="*/ 164592 w 242316"/>
                    <a:gd name="connsiteY5" fmla="*/ 278892 h 754380"/>
                    <a:gd name="connsiteX6" fmla="*/ 205740 w 242316"/>
                    <a:gd name="connsiteY6" fmla="*/ 406908 h 754380"/>
                    <a:gd name="connsiteX7" fmla="*/ 242316 w 242316"/>
                    <a:gd name="connsiteY7" fmla="*/ 580644 h 754380"/>
                    <a:gd name="connsiteX8" fmla="*/ 242316 w 242316"/>
                    <a:gd name="connsiteY8" fmla="*/ 649224 h 754380"/>
                    <a:gd name="connsiteX9" fmla="*/ 192024 w 242316"/>
                    <a:gd name="connsiteY9" fmla="*/ 754380 h 754380"/>
                    <a:gd name="connsiteX10" fmla="*/ 32004 w 242316"/>
                    <a:gd name="connsiteY10" fmla="*/ 754380 h 754380"/>
                    <a:gd name="connsiteX11" fmla="*/ 109728 w 242316"/>
                    <a:gd name="connsiteY11" fmla="*/ 649224 h 754380"/>
                    <a:gd name="connsiteX12" fmla="*/ 105156 w 242316"/>
                    <a:gd name="connsiteY12" fmla="*/ 539496 h 754380"/>
                    <a:gd name="connsiteX13" fmla="*/ 77724 w 242316"/>
                    <a:gd name="connsiteY13" fmla="*/ 425196 h 754380"/>
                    <a:gd name="connsiteX14" fmla="*/ 50292 w 242316"/>
                    <a:gd name="connsiteY14" fmla="*/ 333756 h 754380"/>
                    <a:gd name="connsiteX15" fmla="*/ 9144 w 242316"/>
                    <a:gd name="connsiteY15" fmla="*/ 214884 h 754380"/>
                    <a:gd name="connsiteX16" fmla="*/ 0 w 242316"/>
                    <a:gd name="connsiteY16" fmla="*/ 150876 h 754380"/>
                    <a:gd name="connsiteX17" fmla="*/ 13716 w 242316"/>
                    <a:gd name="connsiteY17" fmla="*/ 73152 h 754380"/>
                    <a:gd name="connsiteX18" fmla="*/ 64008 w 242316"/>
                    <a:gd name="connsiteY18" fmla="*/ 0 h 7543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242316" h="754380">
                      <a:moveTo>
                        <a:pt x="64008" y="0"/>
                      </a:moveTo>
                      <a:lnTo>
                        <a:pt x="196596" y="0"/>
                      </a:lnTo>
                      <a:lnTo>
                        <a:pt x="155448" y="54864"/>
                      </a:lnTo>
                      <a:lnTo>
                        <a:pt x="128016" y="114300"/>
                      </a:lnTo>
                      <a:lnTo>
                        <a:pt x="137160" y="160020"/>
                      </a:lnTo>
                      <a:lnTo>
                        <a:pt x="164592" y="278892"/>
                      </a:lnTo>
                      <a:lnTo>
                        <a:pt x="205740" y="406908"/>
                      </a:lnTo>
                      <a:lnTo>
                        <a:pt x="242316" y="580644"/>
                      </a:lnTo>
                      <a:lnTo>
                        <a:pt x="242316" y="649224"/>
                      </a:lnTo>
                      <a:lnTo>
                        <a:pt x="192024" y="754380"/>
                      </a:lnTo>
                      <a:lnTo>
                        <a:pt x="32004" y="754380"/>
                      </a:lnTo>
                      <a:lnTo>
                        <a:pt x="109728" y="649224"/>
                      </a:lnTo>
                      <a:lnTo>
                        <a:pt x="105156" y="539496"/>
                      </a:lnTo>
                      <a:lnTo>
                        <a:pt x="77724" y="425196"/>
                      </a:lnTo>
                      <a:lnTo>
                        <a:pt x="50292" y="333756"/>
                      </a:lnTo>
                      <a:lnTo>
                        <a:pt x="9144" y="214884"/>
                      </a:lnTo>
                      <a:lnTo>
                        <a:pt x="0" y="150876"/>
                      </a:lnTo>
                      <a:lnTo>
                        <a:pt x="13716" y="73152"/>
                      </a:lnTo>
                      <a:lnTo>
                        <a:pt x="64008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6" name="Freeform 65">
                  <a:extLst>
                    <a:ext uri="{FF2B5EF4-FFF2-40B4-BE49-F238E27FC236}">
                      <a16:creationId xmlns:a16="http://schemas.microsoft.com/office/drawing/2014/main" id="{601342CA-EC02-A84B-98CA-1F900434170F}"/>
                    </a:ext>
                  </a:extLst>
                </p:cNvPr>
                <p:cNvSpPr/>
                <p:nvPr/>
              </p:nvSpPr>
              <p:spPr>
                <a:xfrm>
                  <a:off x="5541993" y="1481164"/>
                  <a:ext cx="138588" cy="881743"/>
                </a:xfrm>
                <a:custGeom>
                  <a:avLst/>
                  <a:gdLst>
                    <a:gd name="connsiteX0" fmla="*/ 130628 w 138588"/>
                    <a:gd name="connsiteY0" fmla="*/ 0 h 881743"/>
                    <a:gd name="connsiteX1" fmla="*/ 32657 w 138588"/>
                    <a:gd name="connsiteY1" fmla="*/ 195943 h 881743"/>
                    <a:gd name="connsiteX2" fmla="*/ 114300 w 138588"/>
                    <a:gd name="connsiteY2" fmla="*/ 489857 h 881743"/>
                    <a:gd name="connsiteX3" fmla="*/ 130628 w 138588"/>
                    <a:gd name="connsiteY3" fmla="*/ 718457 h 881743"/>
                    <a:gd name="connsiteX4" fmla="*/ 0 w 138588"/>
                    <a:gd name="connsiteY4" fmla="*/ 881743 h 8817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8588" h="881743">
                      <a:moveTo>
                        <a:pt x="130628" y="0"/>
                      </a:moveTo>
                      <a:cubicBezTo>
                        <a:pt x="83003" y="57150"/>
                        <a:pt x="35378" y="114300"/>
                        <a:pt x="32657" y="195943"/>
                      </a:cubicBezTo>
                      <a:cubicBezTo>
                        <a:pt x="29936" y="277586"/>
                        <a:pt x="97971" y="402771"/>
                        <a:pt x="114300" y="489857"/>
                      </a:cubicBezTo>
                      <a:cubicBezTo>
                        <a:pt x="130629" y="576943"/>
                        <a:pt x="149678" y="653143"/>
                        <a:pt x="130628" y="718457"/>
                      </a:cubicBezTo>
                      <a:cubicBezTo>
                        <a:pt x="111578" y="783771"/>
                        <a:pt x="57150" y="832757"/>
                        <a:pt x="0" y="881743"/>
                      </a:cubicBezTo>
                    </a:path>
                  </a:pathLst>
                </a:custGeom>
                <a:no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7" name="Freeform 66">
                  <a:extLst>
                    <a:ext uri="{FF2B5EF4-FFF2-40B4-BE49-F238E27FC236}">
                      <a16:creationId xmlns:a16="http://schemas.microsoft.com/office/drawing/2014/main" id="{26F7F9C0-96ED-3F4C-9F6C-FE6C9A10259C}"/>
                    </a:ext>
                  </a:extLst>
                </p:cNvPr>
                <p:cNvSpPr/>
                <p:nvPr/>
              </p:nvSpPr>
              <p:spPr>
                <a:xfrm>
                  <a:off x="5673453" y="1486981"/>
                  <a:ext cx="138588" cy="881743"/>
                </a:xfrm>
                <a:custGeom>
                  <a:avLst/>
                  <a:gdLst>
                    <a:gd name="connsiteX0" fmla="*/ 130628 w 138588"/>
                    <a:gd name="connsiteY0" fmla="*/ 0 h 881743"/>
                    <a:gd name="connsiteX1" fmla="*/ 32657 w 138588"/>
                    <a:gd name="connsiteY1" fmla="*/ 195943 h 881743"/>
                    <a:gd name="connsiteX2" fmla="*/ 114300 w 138588"/>
                    <a:gd name="connsiteY2" fmla="*/ 489857 h 881743"/>
                    <a:gd name="connsiteX3" fmla="*/ 130628 w 138588"/>
                    <a:gd name="connsiteY3" fmla="*/ 718457 h 881743"/>
                    <a:gd name="connsiteX4" fmla="*/ 0 w 138588"/>
                    <a:gd name="connsiteY4" fmla="*/ 881743 h 8817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8588" h="881743">
                      <a:moveTo>
                        <a:pt x="130628" y="0"/>
                      </a:moveTo>
                      <a:cubicBezTo>
                        <a:pt x="83003" y="57150"/>
                        <a:pt x="35378" y="114300"/>
                        <a:pt x="32657" y="195943"/>
                      </a:cubicBezTo>
                      <a:cubicBezTo>
                        <a:pt x="29936" y="277586"/>
                        <a:pt x="97971" y="402771"/>
                        <a:pt x="114300" y="489857"/>
                      </a:cubicBezTo>
                      <a:cubicBezTo>
                        <a:pt x="130629" y="576943"/>
                        <a:pt x="149678" y="653143"/>
                        <a:pt x="130628" y="718457"/>
                      </a:cubicBezTo>
                      <a:cubicBezTo>
                        <a:pt x="111578" y="783771"/>
                        <a:pt x="57150" y="832757"/>
                        <a:pt x="0" y="881743"/>
                      </a:cubicBezTo>
                    </a:path>
                  </a:pathLst>
                </a:custGeom>
                <a:no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sp>
          <p:nvSpPr>
            <p:cNvPr id="59" name="TextBox 58">
              <a:extLst>
                <a:ext uri="{FF2B5EF4-FFF2-40B4-BE49-F238E27FC236}">
                  <a16:creationId xmlns:a16="http://schemas.microsoft.com/office/drawing/2014/main" id="{9C7BE6A4-97AA-CD4D-9101-A3AA20324667}"/>
                </a:ext>
              </a:extLst>
            </p:cNvPr>
            <p:cNvSpPr txBox="1"/>
            <p:nvPr/>
          </p:nvSpPr>
          <p:spPr>
            <a:xfrm>
              <a:off x="249385" y="1492226"/>
              <a:ext cx="156556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>
                  <a:latin typeface="Arial" panose="020B0604020202020204" pitchFamily="34" charset="0"/>
                  <a:cs typeface="Arial" panose="020B0604020202020204" pitchFamily="34" charset="0"/>
                </a:rPr>
                <a:t>25 ns (2760b)</a:t>
              </a:r>
            </a:p>
          </p:txBody>
        </p:sp>
        <p:sp>
          <p:nvSpPr>
            <p:cNvPr id="60" name="TextBox 59">
              <a:extLst>
                <a:ext uri="{FF2B5EF4-FFF2-40B4-BE49-F238E27FC236}">
                  <a16:creationId xmlns:a16="http://schemas.microsoft.com/office/drawing/2014/main" id="{B4C54182-1203-C748-B066-BED2EA831592}"/>
                </a:ext>
              </a:extLst>
            </p:cNvPr>
            <p:cNvSpPr txBox="1"/>
            <p:nvPr/>
          </p:nvSpPr>
          <p:spPr>
            <a:xfrm>
              <a:off x="1719949" y="1878130"/>
              <a:ext cx="696500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25 ns slot</a:t>
              </a:r>
            </a:p>
          </p:txBody>
        </p:sp>
        <p:sp>
          <p:nvSpPr>
            <p:cNvPr id="61" name="TextBox 60">
              <a:extLst>
                <a:ext uri="{FF2B5EF4-FFF2-40B4-BE49-F238E27FC236}">
                  <a16:creationId xmlns:a16="http://schemas.microsoft.com/office/drawing/2014/main" id="{F7E1A0F6-CB99-2E44-A245-820F21371E2C}"/>
                </a:ext>
              </a:extLst>
            </p:cNvPr>
            <p:cNvSpPr txBox="1"/>
            <p:nvPr/>
          </p:nvSpPr>
          <p:spPr>
            <a:xfrm>
              <a:off x="1929150" y="1377006"/>
              <a:ext cx="473206" cy="29238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3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72b</a:t>
              </a:r>
            </a:p>
          </p:txBody>
        </p:sp>
      </p:grpSp>
      <p:sp>
        <p:nvSpPr>
          <p:cNvPr id="68" name="TextBox 67">
            <a:extLst>
              <a:ext uri="{FF2B5EF4-FFF2-40B4-BE49-F238E27FC236}">
                <a16:creationId xmlns:a16="http://schemas.microsoft.com/office/drawing/2014/main" id="{4D420FF3-8C76-894F-9AB4-F82F02B158BE}"/>
              </a:ext>
            </a:extLst>
          </p:cNvPr>
          <p:cNvSpPr txBox="1"/>
          <p:nvPr/>
        </p:nvSpPr>
        <p:spPr>
          <a:xfrm>
            <a:off x="2960998" y="4665894"/>
            <a:ext cx="696500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25 ns slot</a:t>
            </a:r>
          </a:p>
        </p:txBody>
      </p:sp>
      <p:grpSp>
        <p:nvGrpSpPr>
          <p:cNvPr id="69" name="Group 68">
            <a:extLst>
              <a:ext uri="{FF2B5EF4-FFF2-40B4-BE49-F238E27FC236}">
                <a16:creationId xmlns:a16="http://schemas.microsoft.com/office/drawing/2014/main" id="{408A4C3C-0CB1-B748-ABBC-BE61F9ACD653}"/>
              </a:ext>
            </a:extLst>
          </p:cNvPr>
          <p:cNvGrpSpPr/>
          <p:nvPr/>
        </p:nvGrpSpPr>
        <p:grpSpPr>
          <a:xfrm>
            <a:off x="3869244" y="3765156"/>
            <a:ext cx="2686238" cy="1068239"/>
            <a:chOff x="2628195" y="1608510"/>
            <a:chExt cx="2686238" cy="1068239"/>
          </a:xfrm>
        </p:grpSpPr>
        <p:grpSp>
          <p:nvGrpSpPr>
            <p:cNvPr id="70" name="Group 69">
              <a:extLst>
                <a:ext uri="{FF2B5EF4-FFF2-40B4-BE49-F238E27FC236}">
                  <a16:creationId xmlns:a16="http://schemas.microsoft.com/office/drawing/2014/main" id="{72922294-7782-794E-B559-03DED9B3F909}"/>
                </a:ext>
              </a:extLst>
            </p:cNvPr>
            <p:cNvGrpSpPr/>
            <p:nvPr/>
          </p:nvGrpSpPr>
          <p:grpSpPr>
            <a:xfrm>
              <a:off x="2628195" y="1608510"/>
              <a:ext cx="2673722" cy="1068239"/>
              <a:chOff x="2628195" y="1608510"/>
              <a:chExt cx="2673722" cy="1068239"/>
            </a:xfrm>
          </p:grpSpPr>
          <p:pic>
            <p:nvPicPr>
              <p:cNvPr id="79" name="Picture 78">
                <a:extLst>
                  <a:ext uri="{FF2B5EF4-FFF2-40B4-BE49-F238E27FC236}">
                    <a16:creationId xmlns:a16="http://schemas.microsoft.com/office/drawing/2014/main" id="{0C27D392-9D3F-914B-8E08-D467D73BB72F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6"/>
              <a:srcRect l="48333" t="1755" r="25439" b="52281"/>
              <a:stretch/>
            </p:blipFill>
            <p:spPr>
              <a:xfrm>
                <a:off x="2903622" y="1617969"/>
                <a:ext cx="2398295" cy="1050759"/>
              </a:xfrm>
              <a:prstGeom prst="rect">
                <a:avLst/>
              </a:prstGeom>
              <a:ln w="12700">
                <a:solidFill>
                  <a:srgbClr val="FF0000"/>
                </a:solidFill>
              </a:ln>
            </p:spPr>
          </p:pic>
          <p:grpSp>
            <p:nvGrpSpPr>
              <p:cNvPr id="80" name="Group 79">
                <a:extLst>
                  <a:ext uri="{FF2B5EF4-FFF2-40B4-BE49-F238E27FC236}">
                    <a16:creationId xmlns:a16="http://schemas.microsoft.com/office/drawing/2014/main" id="{F3B406DA-ECEE-4444-9B7C-5241500B6396}"/>
                  </a:ext>
                </a:extLst>
              </p:cNvPr>
              <p:cNvGrpSpPr/>
              <p:nvPr/>
            </p:nvGrpSpPr>
            <p:grpSpPr>
              <a:xfrm flipH="1">
                <a:off x="2628195" y="1608510"/>
                <a:ext cx="267405" cy="1068239"/>
                <a:chOff x="2304544" y="1763193"/>
                <a:chExt cx="267405" cy="1068239"/>
              </a:xfrm>
            </p:grpSpPr>
            <p:sp>
              <p:nvSpPr>
                <p:cNvPr id="81" name="Rectangle 80">
                  <a:extLst>
                    <a:ext uri="{FF2B5EF4-FFF2-40B4-BE49-F238E27FC236}">
                      <a16:creationId xmlns:a16="http://schemas.microsoft.com/office/drawing/2014/main" id="{8ADFD49D-4772-5F49-B9FA-755BCDCA5B39}"/>
                    </a:ext>
                  </a:extLst>
                </p:cNvPr>
                <p:cNvSpPr/>
                <p:nvPr/>
              </p:nvSpPr>
              <p:spPr>
                <a:xfrm>
                  <a:off x="2419549" y="1905276"/>
                  <a:ext cx="152400" cy="571500"/>
                </a:xfrm>
                <a:prstGeom prst="rect">
                  <a:avLst/>
                </a:prstGeom>
                <a:no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cxnSp>
              <p:nvCxnSpPr>
                <p:cNvPr id="82" name="Straight Connector 81">
                  <a:extLst>
                    <a:ext uri="{FF2B5EF4-FFF2-40B4-BE49-F238E27FC236}">
                      <a16:creationId xmlns:a16="http://schemas.microsoft.com/office/drawing/2014/main" id="{7B30B910-42D6-364E-98EE-6A010CFC2EF8}"/>
                    </a:ext>
                  </a:extLst>
                </p:cNvPr>
                <p:cNvCxnSpPr>
                  <a:cxnSpLocks/>
                  <a:stCxn id="81" idx="2"/>
                </p:cNvCxnSpPr>
                <p:nvPr/>
              </p:nvCxnSpPr>
              <p:spPr>
                <a:xfrm flipH="1">
                  <a:off x="2304544" y="2476776"/>
                  <a:ext cx="191205" cy="354656"/>
                </a:xfrm>
                <a:prstGeom prst="line">
                  <a:avLst/>
                </a:prstGeom>
                <a:ln w="1270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3" name="Straight Connector 82">
                  <a:extLst>
                    <a:ext uri="{FF2B5EF4-FFF2-40B4-BE49-F238E27FC236}">
                      <a16:creationId xmlns:a16="http://schemas.microsoft.com/office/drawing/2014/main" id="{807669FF-C0E4-2545-86BB-E33785354176}"/>
                    </a:ext>
                  </a:extLst>
                </p:cNvPr>
                <p:cNvCxnSpPr>
                  <a:cxnSpLocks/>
                  <a:stCxn id="81" idx="0"/>
                </p:cNvCxnSpPr>
                <p:nvPr/>
              </p:nvCxnSpPr>
              <p:spPr>
                <a:xfrm flipH="1" flipV="1">
                  <a:off x="2305227" y="1763193"/>
                  <a:ext cx="190522" cy="142083"/>
                </a:xfrm>
                <a:prstGeom prst="line">
                  <a:avLst/>
                </a:prstGeom>
                <a:ln w="1270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71" name="Group 70">
              <a:extLst>
                <a:ext uri="{FF2B5EF4-FFF2-40B4-BE49-F238E27FC236}">
                  <a16:creationId xmlns:a16="http://schemas.microsoft.com/office/drawing/2014/main" id="{EA2111B1-D404-AD43-892F-1E3B7A3FD09F}"/>
                </a:ext>
              </a:extLst>
            </p:cNvPr>
            <p:cNvGrpSpPr/>
            <p:nvPr/>
          </p:nvGrpSpPr>
          <p:grpSpPr>
            <a:xfrm>
              <a:off x="2868840" y="1988645"/>
              <a:ext cx="2445593" cy="292388"/>
              <a:chOff x="2868840" y="1988645"/>
              <a:chExt cx="2445593" cy="292388"/>
            </a:xfrm>
          </p:grpSpPr>
          <p:sp>
            <p:nvSpPr>
              <p:cNvPr id="72" name="TextBox 71">
                <a:extLst>
                  <a:ext uri="{FF2B5EF4-FFF2-40B4-BE49-F238E27FC236}">
                    <a16:creationId xmlns:a16="http://schemas.microsoft.com/office/drawing/2014/main" id="{53B7598C-EEFB-DE4D-B4A0-EE8116BD736E}"/>
                  </a:ext>
                </a:extLst>
              </p:cNvPr>
              <p:cNvSpPr txBox="1"/>
              <p:nvPr/>
            </p:nvSpPr>
            <p:spPr>
              <a:xfrm>
                <a:off x="3564876" y="1988645"/>
                <a:ext cx="380232" cy="29238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300" b="1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8b</a:t>
                </a:r>
              </a:p>
            </p:txBody>
          </p:sp>
          <p:sp>
            <p:nvSpPr>
              <p:cNvPr id="73" name="TextBox 72">
                <a:extLst>
                  <a:ext uri="{FF2B5EF4-FFF2-40B4-BE49-F238E27FC236}">
                    <a16:creationId xmlns:a16="http://schemas.microsoft.com/office/drawing/2014/main" id="{41689A0C-4EB7-4141-A1B9-6A0C2000DFC3}"/>
                  </a:ext>
                </a:extLst>
              </p:cNvPr>
              <p:cNvSpPr txBox="1"/>
              <p:nvPr/>
            </p:nvSpPr>
            <p:spPr>
              <a:xfrm>
                <a:off x="3904933" y="1988645"/>
                <a:ext cx="370614" cy="29238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3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4e</a:t>
                </a:r>
              </a:p>
            </p:txBody>
          </p:sp>
          <p:sp>
            <p:nvSpPr>
              <p:cNvPr id="74" name="TextBox 73">
                <a:extLst>
                  <a:ext uri="{FF2B5EF4-FFF2-40B4-BE49-F238E27FC236}">
                    <a16:creationId xmlns:a16="http://schemas.microsoft.com/office/drawing/2014/main" id="{DD8A7DF4-18FC-F347-AC53-308E68F25A61}"/>
                  </a:ext>
                </a:extLst>
              </p:cNvPr>
              <p:cNvSpPr txBox="1"/>
              <p:nvPr/>
            </p:nvSpPr>
            <p:spPr>
              <a:xfrm>
                <a:off x="4252951" y="1988645"/>
                <a:ext cx="380232" cy="29238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300" b="1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8b</a:t>
                </a:r>
              </a:p>
            </p:txBody>
          </p:sp>
          <p:sp>
            <p:nvSpPr>
              <p:cNvPr id="75" name="TextBox 74">
                <a:extLst>
                  <a:ext uri="{FF2B5EF4-FFF2-40B4-BE49-F238E27FC236}">
                    <a16:creationId xmlns:a16="http://schemas.microsoft.com/office/drawing/2014/main" id="{6C75C816-FC7B-C241-8D3B-40AEBA1DE8D1}"/>
                  </a:ext>
                </a:extLst>
              </p:cNvPr>
              <p:cNvSpPr txBox="1"/>
              <p:nvPr/>
            </p:nvSpPr>
            <p:spPr>
              <a:xfrm>
                <a:off x="4593008" y="1988645"/>
                <a:ext cx="370614" cy="29238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3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4e</a:t>
                </a:r>
              </a:p>
            </p:txBody>
          </p:sp>
          <p:sp>
            <p:nvSpPr>
              <p:cNvPr id="76" name="TextBox 75">
                <a:extLst>
                  <a:ext uri="{FF2B5EF4-FFF2-40B4-BE49-F238E27FC236}">
                    <a16:creationId xmlns:a16="http://schemas.microsoft.com/office/drawing/2014/main" id="{EA1FBBC3-952A-AB42-936B-676EC55C6E77}"/>
                  </a:ext>
                </a:extLst>
              </p:cNvPr>
              <p:cNvSpPr txBox="1"/>
              <p:nvPr/>
            </p:nvSpPr>
            <p:spPr>
              <a:xfrm>
                <a:off x="4934201" y="1988645"/>
                <a:ext cx="380232" cy="29238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300" b="1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8b</a:t>
                </a:r>
              </a:p>
            </p:txBody>
          </p:sp>
          <p:sp>
            <p:nvSpPr>
              <p:cNvPr id="77" name="TextBox 76">
                <a:extLst>
                  <a:ext uri="{FF2B5EF4-FFF2-40B4-BE49-F238E27FC236}">
                    <a16:creationId xmlns:a16="http://schemas.microsoft.com/office/drawing/2014/main" id="{51225559-967C-4745-9D9C-BC49632280A4}"/>
                  </a:ext>
                </a:extLst>
              </p:cNvPr>
              <p:cNvSpPr txBox="1"/>
              <p:nvPr/>
            </p:nvSpPr>
            <p:spPr>
              <a:xfrm>
                <a:off x="3216859" y="1988645"/>
                <a:ext cx="370614" cy="29238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3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4e</a:t>
                </a:r>
              </a:p>
            </p:txBody>
          </p:sp>
          <p:sp>
            <p:nvSpPr>
              <p:cNvPr id="78" name="TextBox 77">
                <a:extLst>
                  <a:ext uri="{FF2B5EF4-FFF2-40B4-BE49-F238E27FC236}">
                    <a16:creationId xmlns:a16="http://schemas.microsoft.com/office/drawing/2014/main" id="{D95210CF-AA97-3C41-AAF7-DB3D49BE17DA}"/>
                  </a:ext>
                </a:extLst>
              </p:cNvPr>
              <p:cNvSpPr txBox="1"/>
              <p:nvPr/>
            </p:nvSpPr>
            <p:spPr>
              <a:xfrm>
                <a:off x="2868840" y="1988645"/>
                <a:ext cx="380232" cy="29238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300" b="1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8b</a:t>
                </a:r>
              </a:p>
            </p:txBody>
          </p:sp>
        </p:grpSp>
      </p:grpSp>
      <p:sp>
        <p:nvSpPr>
          <p:cNvPr id="84" name="TextBox 83">
            <a:extLst>
              <a:ext uri="{FF2B5EF4-FFF2-40B4-BE49-F238E27FC236}">
                <a16:creationId xmlns:a16="http://schemas.microsoft.com/office/drawing/2014/main" id="{A817BFA3-A3F2-C643-B61F-4AB96E99ECFD}"/>
              </a:ext>
            </a:extLst>
          </p:cNvPr>
          <p:cNvSpPr txBox="1"/>
          <p:nvPr/>
        </p:nvSpPr>
        <p:spPr>
          <a:xfrm>
            <a:off x="1490434" y="4181140"/>
            <a:ext cx="15655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8b+4e (1972b)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960998" y="5158617"/>
            <a:ext cx="8185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ym typeface="Wingdings"/>
              </a:rPr>
              <a:t> </a:t>
            </a:r>
            <a:r>
              <a:rPr lang="en-US" dirty="0"/>
              <a:t>Pure 25 ns and 8b+4e can be combined to reach the maximum heat load 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it-IT">
                <a:latin typeface="Arial"/>
              </a:rPr>
              <a:t>Giovanni Rumolo, MCBI for LIU and HL-LHC</a:t>
            </a:r>
            <a:endParaRPr lang="en-US" dirty="0">
              <a:latin typeface="Arial"/>
            </a:endParaRP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>
                <a:latin typeface="Arial"/>
              </a:rPr>
              <a:t>MCBI 2019, Zermatt, 27 September 2018</a:t>
            </a:r>
            <a:endParaRPr lang="en-US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3052990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8" grpId="0"/>
      <p:bldP spid="84" grpId="0"/>
      <p:bldP spid="7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LHC beam stability: longitudinal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Instabilities at injection </a:t>
            </a:r>
            <a:r>
              <a:rPr lang="en-US" dirty="0">
                <a:sym typeface="Wingdings" pitchFamily="2" charset="2"/>
              </a:rPr>
              <a:t> Theodoros’ talk</a:t>
            </a:r>
            <a:endParaRPr lang="en-US" dirty="0"/>
          </a:p>
          <a:p>
            <a:pPr lvl="1"/>
            <a:r>
              <a:rPr lang="en-US" dirty="0"/>
              <a:t>Persistent oscillation, and even instability, from injection errors</a:t>
            </a:r>
          </a:p>
          <a:p>
            <a:pPr lvl="1"/>
            <a:r>
              <a:rPr lang="en-US" dirty="0"/>
              <a:t>Improved injection matching (voltage, energy)</a:t>
            </a:r>
          </a:p>
          <a:p>
            <a:r>
              <a:rPr lang="en-US" dirty="0"/>
              <a:t>Controlled longitudinal emittance blow up during the ramp (target bunch length 1.1-1.2 ns) to avoid onset of instabilities </a:t>
            </a:r>
            <a:r>
              <a:rPr lang="en-US" dirty="0">
                <a:sym typeface="Wingdings" pitchFamily="2" charset="2"/>
              </a:rPr>
              <a:t> Helga’s talk</a:t>
            </a:r>
            <a:endParaRPr lang="en-US" dirty="0"/>
          </a:p>
          <a:p>
            <a:r>
              <a:rPr lang="en-US" dirty="0"/>
              <a:t>Possible instabilities at flat top if bunch length decreases below 0.9 ns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/>
              <a:t>32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>
                <a:solidFill>
                  <a:srgbClr val="0055A0">
                    <a:tint val="75000"/>
                  </a:srgbClr>
                </a:solidFill>
                <a:latin typeface="Arial"/>
              </a:rPr>
              <a:t>MCBI 2019, Zermatt, 27 September 2018</a:t>
            </a:r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it-IT">
                <a:solidFill>
                  <a:srgbClr val="0055A0">
                    <a:tint val="75000"/>
                  </a:srgbClr>
                </a:solidFill>
                <a:latin typeface="Arial"/>
              </a:rPr>
              <a:t>Giovanni Rumolo, MCBI for LIU and HL-LHC</a:t>
            </a:r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6135073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To wrap up and conclude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325607"/>
            <a:ext cx="11134165" cy="4667421"/>
          </a:xfrm>
        </p:spPr>
        <p:txBody>
          <a:bodyPr>
            <a:normAutofit/>
          </a:bodyPr>
          <a:lstStyle/>
          <a:p>
            <a:r>
              <a:rPr lang="en-US" dirty="0"/>
              <a:t>LHC and its injectors set to major upgrades: </a:t>
            </a:r>
            <a:r>
              <a:rPr lang="en-US" b="1" dirty="0"/>
              <a:t>LIU, HL-LHC</a:t>
            </a:r>
          </a:p>
          <a:p>
            <a:pPr lvl="1"/>
            <a:r>
              <a:rPr lang="en-US" dirty="0"/>
              <a:t>Injectors upgraded in 2019-2020, LIU beam commissioning in 2021-2024</a:t>
            </a:r>
          </a:p>
          <a:p>
            <a:pPr lvl="1"/>
            <a:r>
              <a:rPr lang="en-US" dirty="0"/>
              <a:t>LHC upgraded in 2024-2025 and HL-LHC era &gt;2026</a:t>
            </a:r>
          </a:p>
          <a:p>
            <a:r>
              <a:rPr lang="en-US" dirty="0"/>
              <a:t>Mitigation of beam instabilities is </a:t>
            </a:r>
            <a:r>
              <a:rPr lang="en-US" b="1" dirty="0"/>
              <a:t>key to goal performance in the LHC injectors</a:t>
            </a:r>
          </a:p>
          <a:p>
            <a:pPr lvl="1"/>
            <a:r>
              <a:rPr lang="en-US" dirty="0"/>
              <a:t>PSB, PS</a:t>
            </a:r>
            <a:r>
              <a:rPr lang="en-US" b="1" dirty="0"/>
              <a:t> </a:t>
            </a:r>
            <a:r>
              <a:rPr lang="en-US" dirty="0">
                <a:sym typeface="Wingdings"/>
              </a:rPr>
              <a:t> Mainly rely on active feedback systems</a:t>
            </a:r>
            <a:endParaRPr lang="en-US" dirty="0"/>
          </a:p>
          <a:p>
            <a:pPr lvl="1"/>
            <a:r>
              <a:rPr lang="en-US" dirty="0"/>
              <a:t>SPS </a:t>
            </a:r>
            <a:r>
              <a:rPr lang="en-US" dirty="0">
                <a:sym typeface="Wingdings"/>
              </a:rPr>
              <a:t> Impedance reduction, electron cloud suppression, longitudinal emittance blow up, enhanced Landau damping, optics change</a:t>
            </a:r>
          </a:p>
          <a:p>
            <a:r>
              <a:rPr lang="en-US" dirty="0">
                <a:sym typeface="Wingdings"/>
              </a:rPr>
              <a:t>Preservation of </a:t>
            </a:r>
            <a:r>
              <a:rPr lang="en-US" b="1" dirty="0">
                <a:sym typeface="Wingdings"/>
              </a:rPr>
              <a:t>beam stability in LHC </a:t>
            </a:r>
            <a:r>
              <a:rPr lang="en-US" dirty="0">
                <a:sym typeface="Wingdings"/>
              </a:rPr>
              <a:t> Avoid loss of Landau damping, </a:t>
            </a:r>
            <a:r>
              <a:rPr lang="en-US">
                <a:sym typeface="Wingdings"/>
              </a:rPr>
              <a:t>operational scenarios, </a:t>
            </a:r>
            <a:r>
              <a:rPr lang="en-US" dirty="0">
                <a:sym typeface="Wingdings"/>
              </a:rPr>
              <a:t>impedance reduction, electron cloud build up &amp; instability scaling, low electron cloud filling pattern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/>
              <a:t>33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it-IT">
                <a:latin typeface="Arial"/>
              </a:rPr>
              <a:t>Giovanni Rumolo, MCBI for LIU and HL-LHC</a:t>
            </a:r>
            <a:endParaRPr lang="en-US" dirty="0">
              <a:latin typeface="Arial"/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>
                <a:latin typeface="Arial"/>
              </a:rPr>
              <a:t>MCBI 2019, Zermatt, 27 September 2018</a:t>
            </a:r>
            <a:endParaRPr lang="en-US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0375970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899647" y="4482361"/>
            <a:ext cx="439270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latin typeface="Lucida Handwriting"/>
                <a:cs typeface="Lucida Handwriting"/>
              </a:rPr>
              <a:t>THANK YOU FOR YOUR ATTENTION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BE94CB9-98AB-724A-8E29-6608291A754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65402" y="161363"/>
            <a:ext cx="1461197" cy="1261943"/>
          </a:xfrm>
          <a:prstGeom prst="rect">
            <a:avLst/>
          </a:prstGeom>
          <a:solidFill>
            <a:schemeClr val="tx1"/>
          </a:solidFill>
        </p:spPr>
      </p:pic>
    </p:spTree>
    <p:extLst>
      <p:ext uri="{BB962C8B-B14F-4D97-AF65-F5344CB8AC3E}">
        <p14:creationId xmlns:p14="http://schemas.microsoft.com/office/powerpoint/2010/main" val="588976616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Mitigation of the PS longitudinal instability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Longitudinal feedback </a:t>
            </a:r>
            <a:r>
              <a:rPr lang="en-US" dirty="0"/>
              <a:t>based on broad-band </a:t>
            </a:r>
            <a:r>
              <a:rPr lang="en-US" dirty="0" err="1"/>
              <a:t>Finemet</a:t>
            </a:r>
            <a:r>
              <a:rPr lang="en-US" dirty="0"/>
              <a:t> cavity as kicker installed and deployed over Run 2 (2015 – 2018)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/>
              <a:t>35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12998" y="2392474"/>
            <a:ext cx="3461539" cy="36000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1509" y="2394274"/>
            <a:ext cx="3461539" cy="36000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275964" y="2224556"/>
            <a:ext cx="328126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latin typeface="Constantia" pitchFamily="18" charset="0"/>
              </a:rPr>
              <a:t>Feedback</a:t>
            </a:r>
            <a:r>
              <a:rPr lang="en-US" sz="1600" b="1" dirty="0">
                <a:solidFill>
                  <a:srgbClr val="0000FF"/>
                </a:solidFill>
                <a:latin typeface="Constantia" pitchFamily="18" charset="0"/>
              </a:rPr>
              <a:t> </a:t>
            </a:r>
            <a:r>
              <a:rPr lang="en-US" sz="1600" b="1" dirty="0">
                <a:solidFill>
                  <a:srgbClr val="FF0000"/>
                </a:solidFill>
                <a:latin typeface="Constantia" pitchFamily="18" charset="0"/>
              </a:rPr>
              <a:t>off </a:t>
            </a:r>
            <a:r>
              <a:rPr lang="en-US" sz="1600" b="1" dirty="0">
                <a:latin typeface="Constantia" pitchFamily="18" charset="0"/>
              </a:rPr>
              <a:t>(</a:t>
            </a:r>
            <a:r>
              <a:rPr lang="en-US" sz="1600" b="1" i="1" dirty="0" err="1">
                <a:latin typeface="Constantia" pitchFamily="18" charset="0"/>
              </a:rPr>
              <a:t>N</a:t>
            </a:r>
            <a:r>
              <a:rPr lang="en-US" sz="1600" b="1" baseline="-25000" dirty="0" err="1">
                <a:latin typeface="Constantia" pitchFamily="18" charset="0"/>
              </a:rPr>
              <a:t>b</a:t>
            </a:r>
            <a:r>
              <a:rPr lang="en-US" sz="1600" b="1" dirty="0">
                <a:latin typeface="Constantia" pitchFamily="18" charset="0"/>
              </a:rPr>
              <a:t> = 1.8 · 10</a:t>
            </a:r>
            <a:r>
              <a:rPr lang="en-US" sz="1600" b="1" baseline="30000" dirty="0">
                <a:latin typeface="Constantia" pitchFamily="18" charset="0"/>
              </a:rPr>
              <a:t>11</a:t>
            </a:r>
            <a:r>
              <a:rPr lang="en-US" sz="1600" b="1" dirty="0">
                <a:latin typeface="Constantia" pitchFamily="18" charset="0"/>
              </a:rPr>
              <a:t> ppb)</a:t>
            </a:r>
            <a:endParaRPr lang="en-GB" sz="1600" b="1" dirty="0">
              <a:latin typeface="Constantia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421387" y="2224556"/>
            <a:ext cx="328126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latin typeface="Constantia" pitchFamily="18" charset="0"/>
              </a:rPr>
              <a:t>Feedback</a:t>
            </a:r>
            <a:r>
              <a:rPr lang="en-US" sz="1600" b="1" dirty="0">
                <a:solidFill>
                  <a:srgbClr val="0000FF"/>
                </a:solidFill>
                <a:latin typeface="Constantia" pitchFamily="18" charset="0"/>
              </a:rPr>
              <a:t> </a:t>
            </a:r>
            <a:r>
              <a:rPr lang="en-US" sz="1600" b="1" dirty="0">
                <a:solidFill>
                  <a:srgbClr val="FF0000"/>
                </a:solidFill>
                <a:latin typeface="Constantia" pitchFamily="18" charset="0"/>
              </a:rPr>
              <a:t>on </a:t>
            </a:r>
            <a:r>
              <a:rPr lang="en-US" sz="1600" b="1" dirty="0">
                <a:latin typeface="Constantia" pitchFamily="18" charset="0"/>
              </a:rPr>
              <a:t>(</a:t>
            </a:r>
            <a:r>
              <a:rPr lang="en-US" sz="1600" b="1" i="1" dirty="0" err="1">
                <a:latin typeface="Constantia" pitchFamily="18" charset="0"/>
              </a:rPr>
              <a:t>N</a:t>
            </a:r>
            <a:r>
              <a:rPr lang="en-US" sz="1600" b="1" baseline="-25000" dirty="0" err="1">
                <a:latin typeface="Constantia" pitchFamily="18" charset="0"/>
              </a:rPr>
              <a:t>b</a:t>
            </a:r>
            <a:r>
              <a:rPr lang="en-US" sz="1600" b="1" dirty="0">
                <a:latin typeface="Constantia" pitchFamily="18" charset="0"/>
              </a:rPr>
              <a:t> = 1.8 · 10</a:t>
            </a:r>
            <a:r>
              <a:rPr lang="en-US" sz="1600" b="1" baseline="30000" dirty="0">
                <a:latin typeface="Constantia" pitchFamily="18" charset="0"/>
              </a:rPr>
              <a:t>11</a:t>
            </a:r>
            <a:r>
              <a:rPr lang="en-US" sz="1600" b="1" dirty="0">
                <a:latin typeface="Constantia" pitchFamily="18" charset="0"/>
              </a:rPr>
              <a:t> ppb)</a:t>
            </a:r>
            <a:endParaRPr lang="en-GB" sz="1600" b="1" dirty="0">
              <a:latin typeface="Constantia" pitchFamily="18" charset="0"/>
            </a:endParaRPr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it-IT">
                <a:latin typeface="Arial"/>
              </a:rPr>
              <a:t>Giovanni Rumolo, MCBI for LIU and HL-LHC</a:t>
            </a:r>
            <a:endParaRPr lang="en-US" dirty="0">
              <a:latin typeface="Arial"/>
            </a:endParaRP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>
                <a:latin typeface="Arial"/>
              </a:rPr>
              <a:t>MCBI 2019, Zermatt, 27 September 2018</a:t>
            </a:r>
            <a:endParaRPr lang="en-US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952885972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Mitigation of the PS longitudinal instability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Longitudinal feedback </a:t>
            </a:r>
            <a:r>
              <a:rPr lang="en-US" dirty="0"/>
              <a:t>based on broad-band </a:t>
            </a:r>
            <a:r>
              <a:rPr lang="en-US" dirty="0" err="1"/>
              <a:t>Finemet</a:t>
            </a:r>
            <a:r>
              <a:rPr lang="en-US" dirty="0"/>
              <a:t> cavity as kicker installed and deployed over the last three years </a:t>
            </a:r>
          </a:p>
          <a:p>
            <a:r>
              <a:rPr lang="en-US" dirty="0">
                <a:sym typeface="Wingdings"/>
              </a:rPr>
              <a:t>With transverse </a:t>
            </a:r>
            <a:r>
              <a:rPr lang="en-US" dirty="0" err="1">
                <a:sym typeface="Wingdings"/>
              </a:rPr>
              <a:t>optimisation</a:t>
            </a:r>
            <a:r>
              <a:rPr lang="en-US" dirty="0">
                <a:sym typeface="Wingdings"/>
              </a:rPr>
              <a:t>, beam is now stable up to </a:t>
            </a:r>
            <a:r>
              <a:rPr lang="en-US" b="1" dirty="0">
                <a:sym typeface="Wingdings"/>
              </a:rPr>
              <a:t>2.6e11 p/b</a:t>
            </a:r>
            <a:endParaRPr 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/>
              <a:t>36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it-IT">
                <a:latin typeface="Arial"/>
              </a:rPr>
              <a:t>Giovanni Rumolo, MCBI for LIU and HL-LHC</a:t>
            </a:r>
            <a:endParaRPr lang="en-US" dirty="0">
              <a:latin typeface="Arial"/>
            </a:endParaRP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>
                <a:latin typeface="Arial"/>
              </a:rPr>
              <a:t>MCBI 2019, Zermatt, 27 September 2018</a:t>
            </a:r>
            <a:endParaRPr lang="en-US" dirty="0">
              <a:latin typeface="Arial"/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621"/>
          <a:stretch/>
        </p:blipFill>
        <p:spPr>
          <a:xfrm>
            <a:off x="1001066" y="2687020"/>
            <a:ext cx="4270150" cy="3773918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600"/>
          <a:stretch/>
        </p:blipFill>
        <p:spPr>
          <a:xfrm>
            <a:off x="5553579" y="3092824"/>
            <a:ext cx="5472523" cy="3091977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6187556" y="2815962"/>
            <a:ext cx="39475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i="1" dirty="0" err="1"/>
              <a:t>N</a:t>
            </a:r>
            <a:r>
              <a:rPr lang="en-GB" b="1" baseline="-25000" dirty="0" err="1"/>
              <a:t>b</a:t>
            </a:r>
            <a:r>
              <a:rPr lang="en-GB" b="1" dirty="0"/>
              <a:t> = 2.6 ∙ 10</a:t>
            </a:r>
            <a:r>
              <a:rPr lang="en-GB" b="1" baseline="30000" dirty="0"/>
              <a:t>11</a:t>
            </a:r>
            <a:r>
              <a:rPr lang="en-GB" b="1" dirty="0"/>
              <a:t> ppb, </a:t>
            </a:r>
            <a:r>
              <a:rPr lang="en-GB" b="1" dirty="0">
                <a:latin typeface="Symbol" charset="2"/>
                <a:cs typeface="Symbol" charset="2"/>
              </a:rPr>
              <a:t>D</a:t>
            </a:r>
            <a:r>
              <a:rPr lang="en-GB" b="1" dirty="0"/>
              <a:t>N/N &lt; 5%</a:t>
            </a:r>
            <a:endParaRPr lang="en-GB" b="1" dirty="0">
              <a:solidFill>
                <a:srgbClr val="C0504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0458341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Timeline of the projects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/>
              <a:t>37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pic>
        <p:nvPicPr>
          <p:cNvPr id="3" name="Picture 2" descr="Timelines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1228" y="1243946"/>
            <a:ext cx="8348076" cy="438887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83882" y="1548510"/>
            <a:ext cx="2390589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008000"/>
                </a:solidFill>
              </a:rPr>
              <a:t>Proton Runs</a:t>
            </a:r>
          </a:p>
          <a:p>
            <a:endParaRPr lang="en-US" b="1" dirty="0">
              <a:solidFill>
                <a:srgbClr val="008000"/>
              </a:solidFill>
            </a:endParaRPr>
          </a:p>
          <a:p>
            <a:r>
              <a:rPr lang="en-US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Technical Stops</a:t>
            </a:r>
          </a:p>
          <a:p>
            <a:endParaRPr lang="en-US" b="1" dirty="0">
              <a:solidFill>
                <a:schemeClr val="tx1">
                  <a:lumMod val="60000"/>
                  <a:lumOff val="40000"/>
                </a:schemeClr>
              </a:solidFill>
            </a:endParaRPr>
          </a:p>
          <a:p>
            <a:r>
              <a:rPr lang="en-US" b="1" dirty="0">
                <a:solidFill>
                  <a:srgbClr val="FF0000"/>
                </a:solidFill>
              </a:rPr>
              <a:t>Long Shutdowns</a:t>
            </a:r>
          </a:p>
          <a:p>
            <a:endParaRPr lang="en-US" b="1" dirty="0">
              <a:solidFill>
                <a:srgbClr val="FF0000"/>
              </a:solidFill>
            </a:endParaRPr>
          </a:p>
          <a:p>
            <a:r>
              <a:rPr lang="en-US" b="1" dirty="0">
                <a:ln w="3175" cmpd="sng">
                  <a:solidFill>
                    <a:schemeClr val="accent1">
                      <a:lumMod val="75000"/>
                    </a:schemeClr>
                  </a:solidFill>
                  <a:prstDash val="solid"/>
                </a:ln>
                <a:solidFill>
                  <a:srgbClr val="FFFF00"/>
                </a:solidFill>
              </a:rPr>
              <a:t>Beam Commissioning</a:t>
            </a:r>
          </a:p>
        </p:txBody>
      </p:sp>
      <p:cxnSp>
        <p:nvCxnSpPr>
          <p:cNvPr id="12" name="Straight Arrow Connector 11"/>
          <p:cNvCxnSpPr/>
          <p:nvPr/>
        </p:nvCxnSpPr>
        <p:spPr>
          <a:xfrm>
            <a:off x="3765176" y="2689411"/>
            <a:ext cx="4216399" cy="0"/>
          </a:xfrm>
          <a:prstGeom prst="straightConnector1">
            <a:avLst/>
          </a:prstGeom>
          <a:ln>
            <a:solidFill>
              <a:srgbClr val="008000"/>
            </a:solidFill>
            <a:headEnd type="arrow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5617875" y="2375649"/>
            <a:ext cx="851647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8000"/>
                </a:solidFill>
              </a:rPr>
              <a:t>Run 2</a:t>
            </a:r>
          </a:p>
        </p:txBody>
      </p:sp>
      <p:grpSp>
        <p:nvGrpSpPr>
          <p:cNvPr id="9" name="Group 8"/>
          <p:cNvGrpSpPr/>
          <p:nvPr/>
        </p:nvGrpSpPr>
        <p:grpSpPr>
          <a:xfrm>
            <a:off x="7981575" y="1966863"/>
            <a:ext cx="2228206" cy="782280"/>
            <a:chOff x="7981575" y="1966863"/>
            <a:chExt cx="2228206" cy="782280"/>
          </a:xfrm>
        </p:grpSpPr>
        <p:sp>
          <p:nvSpPr>
            <p:cNvPr id="10" name="TextBox 9"/>
            <p:cNvSpPr txBox="1"/>
            <p:nvPr/>
          </p:nvSpPr>
          <p:spPr>
            <a:xfrm>
              <a:off x="8247530" y="1966863"/>
              <a:ext cx="86658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chemeClr val="bg1"/>
                  </a:solidFill>
                </a:rPr>
                <a:t>LS2</a:t>
              </a:r>
            </a:p>
          </p:txBody>
        </p:sp>
        <p:cxnSp>
          <p:nvCxnSpPr>
            <p:cNvPr id="32" name="Straight Arrow Connector 31"/>
            <p:cNvCxnSpPr/>
            <p:nvPr/>
          </p:nvCxnSpPr>
          <p:spPr>
            <a:xfrm>
              <a:off x="7981575" y="2689411"/>
              <a:ext cx="2228206" cy="0"/>
            </a:xfrm>
            <a:prstGeom prst="straightConnector1">
              <a:avLst/>
            </a:prstGeom>
            <a:ln>
              <a:solidFill>
                <a:srgbClr val="FF0000"/>
              </a:solidFill>
              <a:headEnd type="arrow"/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TextBox 33"/>
            <p:cNvSpPr txBox="1"/>
            <p:nvPr/>
          </p:nvSpPr>
          <p:spPr>
            <a:xfrm>
              <a:off x="8205689" y="2379811"/>
              <a:ext cx="1809859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rgbClr val="FF0000"/>
                  </a:solidFill>
                </a:rPr>
                <a:t>Mainly LIU work</a:t>
              </a: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5886824" y="3540685"/>
            <a:ext cx="2794002" cy="855008"/>
            <a:chOff x="5886824" y="3540685"/>
            <a:chExt cx="2794002" cy="855008"/>
          </a:xfrm>
        </p:grpSpPr>
        <p:sp>
          <p:nvSpPr>
            <p:cNvPr id="28" name="TextBox 27"/>
            <p:cNvSpPr txBox="1"/>
            <p:nvPr/>
          </p:nvSpPr>
          <p:spPr>
            <a:xfrm>
              <a:off x="7114987" y="3540685"/>
              <a:ext cx="86658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chemeClr val="bg1"/>
                  </a:solidFill>
                </a:rPr>
                <a:t>LS3</a:t>
              </a:r>
            </a:p>
          </p:txBody>
        </p:sp>
        <p:grpSp>
          <p:nvGrpSpPr>
            <p:cNvPr id="13" name="Group 12"/>
            <p:cNvGrpSpPr/>
            <p:nvPr/>
          </p:nvGrpSpPr>
          <p:grpSpPr>
            <a:xfrm>
              <a:off x="5886824" y="4026361"/>
              <a:ext cx="2794002" cy="369332"/>
              <a:chOff x="5886824" y="4026361"/>
              <a:chExt cx="2794002" cy="369332"/>
            </a:xfrm>
          </p:grpSpPr>
          <p:cxnSp>
            <p:nvCxnSpPr>
              <p:cNvPr id="40" name="Straight Arrow Connector 39"/>
              <p:cNvCxnSpPr/>
              <p:nvPr/>
            </p:nvCxnSpPr>
            <p:spPr>
              <a:xfrm>
                <a:off x="5886824" y="4335929"/>
                <a:ext cx="2794002" cy="0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headEnd type="arrow"/>
                <a:tailEnd type="arrow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1" name="TextBox 40"/>
              <p:cNvSpPr txBox="1"/>
              <p:nvPr/>
            </p:nvSpPr>
            <p:spPr>
              <a:xfrm>
                <a:off x="6140824" y="4026361"/>
                <a:ext cx="2353713" cy="36933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dirty="0">
                    <a:solidFill>
                      <a:srgbClr val="FF0000"/>
                    </a:solidFill>
                  </a:rPr>
                  <a:t>Mainly HL-LHC work</a:t>
                </a:r>
              </a:p>
            </p:txBody>
          </p:sp>
        </p:grpSp>
      </p:grpSp>
      <p:grpSp>
        <p:nvGrpSpPr>
          <p:cNvPr id="11" name="Group 10"/>
          <p:cNvGrpSpPr/>
          <p:nvPr/>
        </p:nvGrpSpPr>
        <p:grpSpPr>
          <a:xfrm>
            <a:off x="3765176" y="2689411"/>
            <a:ext cx="7545295" cy="1720016"/>
            <a:chOff x="3765176" y="2689411"/>
            <a:chExt cx="7545295" cy="1720016"/>
          </a:xfrm>
        </p:grpSpPr>
        <p:cxnSp>
          <p:nvCxnSpPr>
            <p:cNvPr id="18" name="Straight Arrow Connector 17"/>
            <p:cNvCxnSpPr/>
            <p:nvPr/>
          </p:nvCxnSpPr>
          <p:spPr>
            <a:xfrm flipH="1">
              <a:off x="10209781" y="2689411"/>
              <a:ext cx="1100690" cy="0"/>
            </a:xfrm>
            <a:prstGeom prst="straightConnector1">
              <a:avLst/>
            </a:prstGeom>
            <a:ln>
              <a:solidFill>
                <a:srgbClr val="00800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Arrow Connector 37"/>
            <p:cNvCxnSpPr/>
            <p:nvPr/>
          </p:nvCxnSpPr>
          <p:spPr>
            <a:xfrm>
              <a:off x="3765176" y="4380752"/>
              <a:ext cx="3137648" cy="0"/>
            </a:xfrm>
            <a:prstGeom prst="straightConnector1">
              <a:avLst/>
            </a:prstGeom>
            <a:ln>
              <a:solidFill>
                <a:srgbClr val="00800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6" name="TextBox 45"/>
            <p:cNvSpPr txBox="1"/>
            <p:nvPr/>
          </p:nvSpPr>
          <p:spPr>
            <a:xfrm>
              <a:off x="3854816" y="4040095"/>
              <a:ext cx="851647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rgbClr val="008000"/>
                  </a:solidFill>
                </a:rPr>
                <a:t>Run 3</a:t>
              </a: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3765176" y="4335929"/>
            <a:ext cx="7545295" cy="1646517"/>
            <a:chOff x="3765176" y="4335929"/>
            <a:chExt cx="7545295" cy="1646517"/>
          </a:xfrm>
        </p:grpSpPr>
        <p:cxnSp>
          <p:nvCxnSpPr>
            <p:cNvPr id="48" name="Straight Arrow Connector 47"/>
            <p:cNvCxnSpPr/>
            <p:nvPr/>
          </p:nvCxnSpPr>
          <p:spPr>
            <a:xfrm flipH="1">
              <a:off x="8680826" y="4335929"/>
              <a:ext cx="2629645" cy="17929"/>
            </a:xfrm>
            <a:prstGeom prst="straightConnector1">
              <a:avLst/>
            </a:prstGeom>
            <a:ln>
              <a:solidFill>
                <a:srgbClr val="00800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Arrow Connector 54"/>
            <p:cNvCxnSpPr/>
            <p:nvPr/>
          </p:nvCxnSpPr>
          <p:spPr>
            <a:xfrm>
              <a:off x="3765176" y="5967505"/>
              <a:ext cx="1329765" cy="0"/>
            </a:xfrm>
            <a:prstGeom prst="straightConnector1">
              <a:avLst/>
            </a:prstGeom>
            <a:ln>
              <a:solidFill>
                <a:srgbClr val="008000"/>
              </a:solidFill>
              <a:prstDash val="dash"/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6" name="TextBox 55"/>
            <p:cNvSpPr txBox="1"/>
            <p:nvPr/>
          </p:nvSpPr>
          <p:spPr>
            <a:xfrm>
              <a:off x="3839867" y="5613114"/>
              <a:ext cx="851647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rgbClr val="008000"/>
                  </a:solidFill>
                </a:rPr>
                <a:t>Run 4</a:t>
              </a:r>
            </a:p>
          </p:txBody>
        </p:sp>
      </p:grpSp>
      <p:sp>
        <p:nvSpPr>
          <p:cNvPr id="7" name="5-Point Star 6"/>
          <p:cNvSpPr>
            <a:spLocks noChangeAspect="1"/>
          </p:cNvSpPr>
          <p:nvPr/>
        </p:nvSpPr>
        <p:spPr>
          <a:xfrm>
            <a:off x="7291295" y="2002119"/>
            <a:ext cx="251996" cy="251998"/>
          </a:xfrm>
          <a:prstGeom prst="star5">
            <a:avLst/>
          </a:prstGeom>
          <a:solidFill>
            <a:srgbClr val="FF6600"/>
          </a:solidFill>
          <a:ln>
            <a:solidFill>
              <a:schemeClr val="accent1">
                <a:lumMod val="1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283882" y="4040095"/>
            <a:ext cx="254734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008000"/>
                </a:solidFill>
              </a:rPr>
              <a:t>Run 3</a:t>
            </a:r>
            <a:r>
              <a:rPr lang="en-US" dirty="0">
                <a:solidFill>
                  <a:srgbClr val="008000"/>
                </a:solidFill>
              </a:rPr>
              <a:t>: LIU beam commissioning through the injector chain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283882" y="5080000"/>
            <a:ext cx="254734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008000"/>
                </a:solidFill>
              </a:rPr>
              <a:t>Run 4</a:t>
            </a:r>
            <a:r>
              <a:rPr lang="en-US" dirty="0">
                <a:solidFill>
                  <a:srgbClr val="008000"/>
                </a:solidFill>
              </a:rPr>
              <a:t>: HL-LHC run with a period of ‘luminosity learning’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6140824" y="1851367"/>
            <a:ext cx="1313414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dirty="0">
                <a:solidFill>
                  <a:srgbClr val="FF6600"/>
                </a:solidFill>
              </a:rPr>
              <a:t>We are here</a:t>
            </a:r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it-IT">
                <a:latin typeface="Arial"/>
              </a:rPr>
              <a:t>Giovanni Rumolo, MCBI for LIU and HL-LHC</a:t>
            </a:r>
            <a:endParaRPr lang="en-US" dirty="0">
              <a:latin typeface="Arial"/>
            </a:endParaRPr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>
                <a:latin typeface="Arial"/>
              </a:rPr>
              <a:t>MCBI 2019, Zermatt, 27 September 2018</a:t>
            </a:r>
            <a:endParaRPr lang="en-US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436697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29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Lifting the PS intensity limitation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Longitudinal feedback </a:t>
            </a:r>
            <a:r>
              <a:rPr lang="en-US" dirty="0"/>
              <a:t>based on broad-band </a:t>
            </a:r>
            <a:r>
              <a:rPr lang="en-US" dirty="0" err="1"/>
              <a:t>Finemet</a:t>
            </a:r>
            <a:r>
              <a:rPr lang="en-US" dirty="0"/>
              <a:t> cavity as kicker installed and deployed over the last three years </a:t>
            </a:r>
          </a:p>
          <a:p>
            <a:r>
              <a:rPr lang="en-US" dirty="0">
                <a:sym typeface="Wingdings"/>
              </a:rPr>
              <a:t>With transverse </a:t>
            </a:r>
            <a:r>
              <a:rPr lang="en-US" dirty="0" err="1">
                <a:sym typeface="Wingdings"/>
              </a:rPr>
              <a:t>optimisation</a:t>
            </a:r>
            <a:r>
              <a:rPr lang="en-US" dirty="0">
                <a:sym typeface="Wingdings"/>
              </a:rPr>
              <a:t>, beam is now stable up to </a:t>
            </a:r>
            <a:r>
              <a:rPr lang="en-US" b="1" dirty="0">
                <a:sym typeface="Wingdings"/>
              </a:rPr>
              <a:t>2.6e11 p/b</a:t>
            </a:r>
          </a:p>
          <a:p>
            <a:r>
              <a:rPr lang="en-US" dirty="0">
                <a:sym typeface="Wingdings"/>
              </a:rPr>
              <a:t>Goal in terms of </a:t>
            </a:r>
            <a:r>
              <a:rPr lang="en-US" b="1" dirty="0">
                <a:sym typeface="Wingdings"/>
              </a:rPr>
              <a:t>intensity out of the PS                                                 </a:t>
            </a:r>
            <a:r>
              <a:rPr lang="en-US" dirty="0">
                <a:sym typeface="Wingdings"/>
              </a:rPr>
              <a:t>reached!</a:t>
            </a:r>
          </a:p>
          <a:p>
            <a:r>
              <a:rPr lang="en-US" dirty="0">
                <a:sym typeface="Wingdings"/>
              </a:rPr>
              <a:t>Brightness still pending Linac4 and space                                                                   charge mitigation in PS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/>
              <a:t>38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it-IT">
                <a:latin typeface="Arial"/>
              </a:rPr>
              <a:t>Giovanni Rumolo, MCBI for LIU and HL-LHC</a:t>
            </a:r>
            <a:endParaRPr lang="en-US" dirty="0">
              <a:latin typeface="Arial"/>
            </a:endParaRP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>
                <a:latin typeface="Arial"/>
              </a:rPr>
              <a:t>MCBI 2019, Zermatt, 27 September 2018</a:t>
            </a:r>
            <a:endParaRPr lang="en-US" dirty="0">
              <a:latin typeface="Arial"/>
            </a:endParaRPr>
          </a:p>
        </p:txBody>
      </p:sp>
      <p:pic>
        <p:nvPicPr>
          <p:cNvPr id="10" name="Picture 9" descr="Performance_standard25ns_Linac4_2GeV_SPSRF_PSBtweaked_woSPS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381"/>
          <a:stretch/>
        </p:blipFill>
        <p:spPr>
          <a:xfrm>
            <a:off x="7074149" y="2784929"/>
            <a:ext cx="4078204" cy="3411355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8765972" y="3072719"/>
            <a:ext cx="127998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b="1" dirty="0">
                <a:solidFill>
                  <a:srgbClr val="008000"/>
                </a:solidFill>
                <a:latin typeface="Calibri"/>
              </a:rPr>
              <a:t>2.6e11 p/b, 5 </a:t>
            </a:r>
            <a:r>
              <a:rPr lang="en-US" b="1" dirty="0">
                <a:solidFill>
                  <a:srgbClr val="008000"/>
                </a:solidFill>
                <a:latin typeface="Symbol" charset="2"/>
                <a:cs typeface="Symbol" charset="2"/>
              </a:rPr>
              <a:t>m</a:t>
            </a:r>
            <a:r>
              <a:rPr lang="en-US" b="1" dirty="0">
                <a:solidFill>
                  <a:srgbClr val="008000"/>
                </a:solidFill>
                <a:latin typeface="Calibri"/>
              </a:rPr>
              <a:t>m</a:t>
            </a:r>
          </a:p>
        </p:txBody>
      </p:sp>
      <p:sp>
        <p:nvSpPr>
          <p:cNvPr id="17" name="Oval 16"/>
          <p:cNvSpPr>
            <a:spLocks noChangeAspect="1"/>
          </p:cNvSpPr>
          <p:nvPr/>
        </p:nvSpPr>
        <p:spPr>
          <a:xfrm>
            <a:off x="10252470" y="3360509"/>
            <a:ext cx="108000" cy="108000"/>
          </a:xfrm>
          <a:prstGeom prst="ellipse">
            <a:avLst/>
          </a:prstGeom>
          <a:solidFill>
            <a:srgbClr val="008000"/>
          </a:solidFill>
          <a:ln w="12700" cmpd="sng">
            <a:solidFill>
              <a:schemeClr val="accent6">
                <a:lumMod val="5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10209781" y="3468509"/>
            <a:ext cx="0" cy="1342550"/>
          </a:xfrm>
          <a:prstGeom prst="straightConnector1">
            <a:avLst/>
          </a:prstGeom>
          <a:ln>
            <a:gradFill flip="none" rotWithShape="1">
              <a:gsLst>
                <a:gs pos="0">
                  <a:srgbClr val="008000"/>
                </a:gs>
                <a:gs pos="100000">
                  <a:prstClr val="white"/>
                </a:gs>
                <a:gs pos="99000">
                  <a:srgbClr val="FF6600"/>
                </a:gs>
              </a:gsLst>
              <a:lin ang="5400000" scaled="0"/>
              <a:tileRect/>
            </a:gradFill>
            <a:headEnd type="arrow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02772804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HL-LHC single particle dynamics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44235" y="1325607"/>
            <a:ext cx="5259294" cy="4859193"/>
          </a:xfrm>
        </p:spPr>
        <p:txBody>
          <a:bodyPr>
            <a:normAutofit fontScale="92500"/>
          </a:bodyPr>
          <a:lstStyle/>
          <a:p>
            <a:r>
              <a:rPr lang="en-US" dirty="0"/>
              <a:t>Strong effect of </a:t>
            </a:r>
            <a:r>
              <a:rPr lang="en-US" b="1" dirty="0"/>
              <a:t>linear and nonlinear errors </a:t>
            </a:r>
            <a:r>
              <a:rPr lang="en-US" dirty="0"/>
              <a:t>in IRs due to </a:t>
            </a:r>
            <a:r>
              <a:rPr lang="en-US" b="1" dirty="0"/>
              <a:t>large </a:t>
            </a:r>
            <a:r>
              <a:rPr lang="en-US" b="1" dirty="0">
                <a:latin typeface="Symbol" charset="2"/>
                <a:cs typeface="Symbol" charset="2"/>
              </a:rPr>
              <a:t>b</a:t>
            </a:r>
            <a:r>
              <a:rPr lang="en-US" dirty="0"/>
              <a:t>              </a:t>
            </a:r>
            <a:r>
              <a:rPr lang="en-US" dirty="0">
                <a:sym typeface="Wingdings"/>
              </a:rPr>
              <a:t></a:t>
            </a:r>
            <a:r>
              <a:rPr lang="en-US" dirty="0"/>
              <a:t> </a:t>
            </a:r>
            <a:r>
              <a:rPr lang="en-US" b="1" dirty="0">
                <a:solidFill>
                  <a:srgbClr val="FF0000"/>
                </a:solidFill>
              </a:rPr>
              <a:t>Low</a:t>
            </a:r>
            <a:r>
              <a:rPr lang="en-US" dirty="0"/>
              <a:t> </a:t>
            </a:r>
            <a:r>
              <a:rPr lang="en-US" b="1" dirty="0">
                <a:solidFill>
                  <a:srgbClr val="FF0000"/>
                </a:solidFill>
              </a:rPr>
              <a:t>Dynamic Aperture </a:t>
            </a:r>
            <a:r>
              <a:rPr lang="en-US" dirty="0"/>
              <a:t>in absence of correction </a:t>
            </a:r>
          </a:p>
          <a:p>
            <a:r>
              <a:rPr lang="en-US" b="1" dirty="0"/>
              <a:t>Pre-computed corrections </a:t>
            </a:r>
            <a:r>
              <a:rPr lang="en-US" dirty="0"/>
              <a:t>from magnetic measurements needed even for basic optics measurements</a:t>
            </a:r>
          </a:p>
          <a:p>
            <a:r>
              <a:rPr lang="en-US" b="1" dirty="0">
                <a:latin typeface="Symbol" charset="2"/>
                <a:cs typeface="Symbol" charset="2"/>
              </a:rPr>
              <a:t>b</a:t>
            </a:r>
            <a:r>
              <a:rPr lang="en-US" baseline="30000" dirty="0"/>
              <a:t>∗</a:t>
            </a:r>
            <a:r>
              <a:rPr lang="en-US" dirty="0"/>
              <a:t> </a:t>
            </a:r>
            <a:r>
              <a:rPr lang="en-US" dirty="0" err="1"/>
              <a:t>levelling</a:t>
            </a:r>
            <a:r>
              <a:rPr lang="en-US" dirty="0"/>
              <a:t> will require commissioning of a </a:t>
            </a:r>
            <a:r>
              <a:rPr lang="en-US" b="1" dirty="0"/>
              <a:t>large number of optical configurations</a:t>
            </a:r>
            <a:r>
              <a:rPr lang="en-US" dirty="0"/>
              <a:t> </a:t>
            </a:r>
            <a:r>
              <a:rPr lang="en-US" dirty="0">
                <a:sym typeface="Wingdings"/>
              </a:rPr>
              <a:t> C</a:t>
            </a:r>
            <a:r>
              <a:rPr lang="en-US" dirty="0"/>
              <a:t>hallenge for efficiency of the optics measurement and correction tools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/>
              <a:t>39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338351" y="1338245"/>
            <a:ext cx="3421530" cy="55399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500" dirty="0">
                <a:solidFill>
                  <a:schemeClr val="accent6">
                    <a:lumMod val="50000"/>
                  </a:schemeClr>
                </a:solidFill>
              </a:rPr>
              <a:t>Simulated evolution of an </a:t>
            </a:r>
            <a:r>
              <a:rPr lang="en-US" sz="1500" b="1" dirty="0">
                <a:solidFill>
                  <a:schemeClr val="accent6">
                    <a:lumMod val="50000"/>
                  </a:schemeClr>
                </a:solidFill>
              </a:rPr>
              <a:t>HL-LHC physics fill </a:t>
            </a:r>
            <a:r>
              <a:rPr lang="en-US" sz="1500" dirty="0">
                <a:solidFill>
                  <a:schemeClr val="accent6">
                    <a:lumMod val="50000"/>
                  </a:schemeClr>
                </a:solidFill>
              </a:rPr>
              <a:t>with baseline parameters</a:t>
            </a:r>
          </a:p>
        </p:txBody>
      </p:sp>
      <p:pic>
        <p:nvPicPr>
          <p:cNvPr id="7" name="Picture 6" descr="base4gio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232299" y="683569"/>
            <a:ext cx="4112914" cy="6182250"/>
          </a:xfrm>
          <a:prstGeom prst="rect">
            <a:avLst/>
          </a:prstGeom>
        </p:spPr>
      </p:pic>
      <p:sp>
        <p:nvSpPr>
          <p:cNvPr id="8" name="Footer Placeholder 7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it-IT">
                <a:latin typeface="Arial"/>
              </a:rPr>
              <a:t>Giovanni Rumolo, MCBI for LIU and HL-LHC</a:t>
            </a:r>
            <a:endParaRPr lang="en-US" dirty="0">
              <a:latin typeface="Arial"/>
            </a:endParaRP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>
                <a:latin typeface="Arial"/>
              </a:rPr>
              <a:t>MCBI 2019, Zermatt, 27 September 2018</a:t>
            </a:r>
            <a:endParaRPr lang="en-US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773531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72000" indent="0">
              <a:buNone/>
            </a:pPr>
            <a:endParaRPr lang="en-US" dirty="0"/>
          </a:p>
          <a:p>
            <a:r>
              <a:rPr lang="en-US" dirty="0"/>
              <a:t>Why upgrades and what are the upgrades for LHC and its injector chain?</a:t>
            </a:r>
          </a:p>
          <a:p>
            <a:endParaRPr lang="en-US" dirty="0"/>
          </a:p>
          <a:p>
            <a:pPr>
              <a:buClr>
                <a:schemeClr val="accent3">
                  <a:lumMod val="40000"/>
                  <a:lumOff val="60000"/>
                </a:schemeClr>
              </a:buClr>
            </a:pPr>
            <a:r>
              <a:rPr lang="en-US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Present intensity limitations and future performance of the LHC injectors </a:t>
            </a:r>
          </a:p>
          <a:p>
            <a:pPr lvl="1">
              <a:buClr>
                <a:schemeClr val="accent3">
                  <a:lumMod val="40000"/>
                  <a:lumOff val="60000"/>
                </a:schemeClr>
              </a:buClr>
            </a:pPr>
            <a:r>
              <a:rPr lang="en-US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Where do we need mitigation of coherent beam instabilities?</a:t>
            </a:r>
          </a:p>
          <a:p>
            <a:pPr lvl="1">
              <a:buClr>
                <a:schemeClr val="accent3">
                  <a:lumMod val="40000"/>
                  <a:lumOff val="60000"/>
                </a:schemeClr>
              </a:buClr>
            </a:pPr>
            <a:r>
              <a:rPr lang="en-US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How far we can go with the upgrades</a:t>
            </a:r>
          </a:p>
          <a:p>
            <a:pPr>
              <a:buClr>
                <a:schemeClr val="accent3">
                  <a:lumMod val="40000"/>
                  <a:lumOff val="60000"/>
                </a:schemeClr>
              </a:buClr>
            </a:pPr>
            <a:endParaRPr lang="en-US" dirty="0">
              <a:solidFill>
                <a:schemeClr val="accent3">
                  <a:lumMod val="40000"/>
                  <a:lumOff val="60000"/>
                </a:schemeClr>
              </a:solidFill>
            </a:endParaRPr>
          </a:p>
          <a:p>
            <a:pPr>
              <a:buClr>
                <a:schemeClr val="accent3">
                  <a:lumMod val="40000"/>
                  <a:lumOff val="60000"/>
                </a:schemeClr>
              </a:buClr>
            </a:pPr>
            <a:r>
              <a:rPr lang="en-US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Mitigation of beam instabilities for HL-LHC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/>
              <a:t>4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it-IT">
                <a:latin typeface="Arial"/>
              </a:rPr>
              <a:t>Giovanni Rumolo, MCBI for LIU and HL-LHC</a:t>
            </a:r>
            <a:endParaRPr lang="en-US" dirty="0">
              <a:latin typeface="Arial"/>
            </a:endParaRP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>
                <a:latin typeface="Arial"/>
              </a:rPr>
              <a:t>MCBI 2019, Zermatt, 27 September 2018</a:t>
            </a:r>
            <a:endParaRPr lang="en-US" dirty="0">
              <a:latin typeface="Arial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46B741D-DD85-8A47-A6F8-BBCE423C42D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65402" y="161363"/>
            <a:ext cx="1461197" cy="1261943"/>
          </a:xfrm>
          <a:prstGeom prst="rect">
            <a:avLst/>
          </a:prstGeom>
          <a:solidFill>
            <a:schemeClr val="bg1"/>
          </a:solidFill>
        </p:spPr>
      </p:pic>
    </p:spTree>
    <p:extLst>
      <p:ext uri="{BB962C8B-B14F-4D97-AF65-F5344CB8AC3E}">
        <p14:creationId xmlns:p14="http://schemas.microsoft.com/office/powerpoint/2010/main" val="1402457323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Luminosity projection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/>
              <a:t>40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pic>
        <p:nvPicPr>
          <p:cNvPr id="7" name="Picture 6" descr="Lumi-HLLHC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9550" y="1325606"/>
            <a:ext cx="8957535" cy="4667421"/>
          </a:xfrm>
          <a:prstGeom prst="rect">
            <a:avLst/>
          </a:prstGeom>
        </p:spPr>
      </p:pic>
      <p:sp>
        <p:nvSpPr>
          <p:cNvPr id="8" name="Footer Placeholder 7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it-IT">
                <a:latin typeface="Arial"/>
              </a:rPr>
              <a:t>Giovanni Rumolo, MCBI for LIU and HL-LHC</a:t>
            </a:r>
            <a:endParaRPr lang="en-US" dirty="0">
              <a:latin typeface="Arial"/>
            </a:endParaRP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>
                <a:latin typeface="Arial"/>
              </a:rPr>
              <a:t>MCBI 2019, Zermatt, 27 September 2018</a:t>
            </a:r>
            <a:endParaRPr lang="en-US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149150296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LHC beam stability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Strong instabilities observed at 450 </a:t>
            </a:r>
            <a:r>
              <a:rPr lang="en-US" dirty="0" err="1"/>
              <a:t>GeV</a:t>
            </a:r>
            <a:r>
              <a:rPr lang="en-US" dirty="0"/>
              <a:t> with 25 ns beams, in both x and y</a:t>
            </a:r>
          </a:p>
          <a:p>
            <a:pPr lvl="1"/>
            <a:r>
              <a:rPr lang="en-US" dirty="0"/>
              <a:t>Stabilized with high </a:t>
            </a:r>
            <a:r>
              <a:rPr lang="en-US" dirty="0" err="1"/>
              <a:t>chroma</a:t>
            </a:r>
            <a:r>
              <a:rPr lang="en-US" dirty="0"/>
              <a:t> (Q’=20), high </a:t>
            </a:r>
            <a:r>
              <a:rPr lang="en-US" dirty="0" err="1"/>
              <a:t>octupole</a:t>
            </a:r>
            <a:r>
              <a:rPr lang="en-US" dirty="0"/>
              <a:t> strength (</a:t>
            </a:r>
            <a:r>
              <a:rPr lang="en-US" dirty="0">
                <a:latin typeface="Symbol" charset="2"/>
                <a:cs typeface="Symbol" charset="2"/>
              </a:rPr>
              <a:t>D</a:t>
            </a:r>
            <a:r>
              <a:rPr lang="en-US" dirty="0"/>
              <a:t>Q=1.5e-3)</a:t>
            </a:r>
          </a:p>
          <a:p>
            <a:pPr lvl="1"/>
            <a:r>
              <a:rPr lang="en-US" dirty="0"/>
              <a:t>Caused mainly by electron cloud in </a:t>
            </a:r>
            <a:r>
              <a:rPr lang="en-US" dirty="0" err="1"/>
              <a:t>quadrupoles</a:t>
            </a:r>
            <a:endParaRPr lang="en-US" dirty="0"/>
          </a:p>
          <a:p>
            <a:r>
              <a:rPr lang="en-US" dirty="0"/>
              <a:t>Simulations predict more stability for HL-LHC (thanks to lower electron cloud)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/>
              <a:t>41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1326768" y="3165581"/>
            <a:ext cx="4675084" cy="2872270"/>
            <a:chOff x="1326768" y="3165581"/>
            <a:chExt cx="4675084" cy="2872270"/>
          </a:xfrm>
        </p:grpSpPr>
        <p:pic>
          <p:nvPicPr>
            <p:cNvPr id="20" name="Immagine 2">
              <a:extLst>
                <a:ext uri="{FF2B5EF4-FFF2-40B4-BE49-F238E27FC236}">
                  <a16:creationId xmlns:a16="http://schemas.microsoft.com/office/drawing/2014/main" id="{F3C40B02-2557-E24D-8A6F-041F1A66670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2373" t="54770" r="15355"/>
            <a:stretch/>
          </p:blipFill>
          <p:spPr>
            <a:xfrm>
              <a:off x="1326768" y="3583038"/>
              <a:ext cx="3484339" cy="2454813"/>
            </a:xfrm>
            <a:prstGeom prst="rect">
              <a:avLst/>
            </a:prstGeom>
          </p:spPr>
        </p:pic>
        <p:pic>
          <p:nvPicPr>
            <p:cNvPr id="30" name="Immagine 16">
              <a:extLst>
                <a:ext uri="{FF2B5EF4-FFF2-40B4-BE49-F238E27FC236}">
                  <a16:creationId xmlns:a16="http://schemas.microsoft.com/office/drawing/2014/main" id="{29879945-DC13-8649-9CDC-36631D6B82F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4847" t="8719" b="70174"/>
            <a:stretch/>
          </p:blipFill>
          <p:spPr>
            <a:xfrm>
              <a:off x="4643759" y="3610295"/>
              <a:ext cx="1358093" cy="1245587"/>
            </a:xfrm>
            <a:prstGeom prst="rect">
              <a:avLst/>
            </a:prstGeom>
          </p:spPr>
        </p:pic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5C26BBE2-9683-D544-8619-ACD0405C258A}"/>
                </a:ext>
              </a:extLst>
            </p:cNvPr>
            <p:cNvSpPr txBox="1"/>
            <p:nvPr/>
          </p:nvSpPr>
          <p:spPr>
            <a:xfrm>
              <a:off x="1356664" y="3165581"/>
              <a:ext cx="360686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Instability simulations (450 GeV)</a:t>
              </a:r>
            </a:p>
            <a:p>
              <a:pPr algn="ctr">
                <a:defRPr/>
              </a:pPr>
              <a:r>
                <a:rPr lang="en-US" sz="1400" kern="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(e-cloud in the arc quadrupoles - SEY 1.3)</a:t>
              </a:r>
              <a:endParaRPr kumimoji="0" lang="en-US" sz="140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7005526" y="3257695"/>
            <a:ext cx="4400872" cy="2816215"/>
            <a:chOff x="7005526" y="3257695"/>
            <a:chExt cx="4400872" cy="2816215"/>
          </a:xfrm>
        </p:grpSpPr>
        <p:pic>
          <p:nvPicPr>
            <p:cNvPr id="32" name="Picture 31">
              <a:extLst>
                <a:ext uri="{FF2B5EF4-FFF2-40B4-BE49-F238E27FC236}">
                  <a16:creationId xmlns:a16="http://schemas.microsoft.com/office/drawing/2014/main" id="{C575791F-ABCD-BD48-9389-9B69D954A19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005526" y="3456330"/>
              <a:ext cx="4400872" cy="2617580"/>
            </a:xfrm>
            <a:prstGeom prst="rect">
              <a:avLst/>
            </a:prstGeom>
          </p:spPr>
        </p:pic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7FFFB3CE-B9FB-6E44-B5B6-3D57277AB40D}"/>
                </a:ext>
              </a:extLst>
            </p:cNvPr>
            <p:cNvSpPr txBox="1"/>
            <p:nvPr/>
          </p:nvSpPr>
          <p:spPr>
            <a:xfrm>
              <a:off x="8778945" y="3630015"/>
              <a:ext cx="126357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400" kern="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arc quadrupoles</a:t>
              </a:r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E890780C-F372-BE47-8C87-7814FD59BCD5}"/>
                </a:ext>
              </a:extLst>
            </p:cNvPr>
            <p:cNvSpPr txBox="1"/>
            <p:nvPr/>
          </p:nvSpPr>
          <p:spPr>
            <a:xfrm>
              <a:off x="7436282" y="3257695"/>
              <a:ext cx="260430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400" b="1" kern="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e-cloud buildup simulations</a:t>
              </a:r>
            </a:p>
          </p:txBody>
        </p:sp>
      </p:grpSp>
      <p:sp>
        <p:nvSpPr>
          <p:cNvPr id="35" name="Rectangle 34"/>
          <p:cNvSpPr/>
          <p:nvPr/>
        </p:nvSpPr>
        <p:spPr>
          <a:xfrm>
            <a:off x="7141882" y="2599765"/>
            <a:ext cx="4436857" cy="52099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it-IT">
                <a:latin typeface="Arial"/>
              </a:rPr>
              <a:t>Giovanni Rumolo, MCBI for LIU and HL-LHC</a:t>
            </a:r>
            <a:endParaRPr lang="en-US" dirty="0">
              <a:latin typeface="Arial"/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>
                <a:latin typeface="Arial"/>
              </a:rPr>
              <a:t>MCBI 2019, Zermatt, 27 September 2018</a:t>
            </a:r>
            <a:endParaRPr lang="en-US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270191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35" grpId="0" animBg="1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Beam induced heat load in LHC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74119" y="1325607"/>
            <a:ext cx="5244352" cy="4667421"/>
          </a:xfrm>
        </p:spPr>
        <p:txBody>
          <a:bodyPr>
            <a:normAutofit lnSpcReduction="10000"/>
          </a:bodyPr>
          <a:lstStyle/>
          <a:p>
            <a:r>
              <a:rPr lang="en-US" dirty="0"/>
              <a:t>High heat load on beam screen in cold regions (</a:t>
            </a:r>
            <a:r>
              <a:rPr lang="en-US" dirty="0" err="1"/>
              <a:t>cryo</a:t>
            </a:r>
            <a:r>
              <a:rPr lang="en-US" dirty="0"/>
              <a:t> limit 160 W/</a:t>
            </a:r>
            <a:r>
              <a:rPr lang="en-US" dirty="0" err="1"/>
              <a:t>hc</a:t>
            </a:r>
            <a:r>
              <a:rPr lang="en-US" dirty="0"/>
              <a:t> in the arcs)</a:t>
            </a:r>
          </a:p>
          <a:p>
            <a:pPr lvl="1"/>
            <a:r>
              <a:rPr lang="en-US" dirty="0"/>
              <a:t>With 25 ns beams</a:t>
            </a:r>
          </a:p>
          <a:p>
            <a:pPr lvl="1"/>
            <a:r>
              <a:rPr lang="en-US" dirty="0"/>
              <a:t>Much higher than calculation from impedance + synchrotron radiation</a:t>
            </a:r>
          </a:p>
          <a:p>
            <a:pPr lvl="1"/>
            <a:r>
              <a:rPr lang="en-US" dirty="0"/>
              <a:t>Different among arcs</a:t>
            </a:r>
          </a:p>
          <a:p>
            <a:r>
              <a:rPr lang="en-US" dirty="0"/>
              <a:t>Most observations compatible with electron cloud, probably </a:t>
            </a:r>
            <a:r>
              <a:rPr lang="en-US" dirty="0" err="1"/>
              <a:t>localised</a:t>
            </a:r>
            <a:r>
              <a:rPr lang="en-US" dirty="0"/>
              <a:t> in some magnets (or even some parts of magnets)</a:t>
            </a:r>
          </a:p>
          <a:p>
            <a:pPr lvl="1"/>
            <a:r>
              <a:rPr lang="en-US" dirty="0"/>
              <a:t>Coating with a-C for triplet </a:t>
            </a:r>
            <a:r>
              <a:rPr lang="en-US" dirty="0" err="1"/>
              <a:t>quadrupoles</a:t>
            </a:r>
            <a:r>
              <a:rPr lang="en-US" dirty="0"/>
              <a:t> to decrease SEY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/>
              <a:t>42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3535FC84-10B5-6B4F-87BA-EA2CB7CB3F39}"/>
              </a:ext>
            </a:extLst>
          </p:cNvPr>
          <p:cNvGrpSpPr/>
          <p:nvPr/>
        </p:nvGrpSpPr>
        <p:grpSpPr>
          <a:xfrm>
            <a:off x="116675" y="1910883"/>
            <a:ext cx="6457444" cy="3491941"/>
            <a:chOff x="1242921" y="3300412"/>
            <a:chExt cx="6457444" cy="3491941"/>
          </a:xfrm>
        </p:grpSpPr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id="{0017CE5F-275C-5E47-B9F4-C38A90680C1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244" t="93737" r="28501" b="1903"/>
            <a:stretch/>
          </p:blipFill>
          <p:spPr>
            <a:xfrm>
              <a:off x="1242921" y="6430473"/>
              <a:ext cx="5102612" cy="237067"/>
            </a:xfrm>
            <a:prstGeom prst="rect">
              <a:avLst/>
            </a:prstGeom>
          </p:spPr>
        </p:pic>
        <p:pic>
          <p:nvPicPr>
            <p:cNvPr id="21" name="Picture 20">
              <a:extLst>
                <a:ext uri="{FF2B5EF4-FFF2-40B4-BE49-F238E27FC236}">
                  <a16:creationId xmlns:a16="http://schemas.microsoft.com/office/drawing/2014/main" id="{02E66019-83BB-4D41-9656-C4B29208AB2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800" t="7642" r="29744" b="35230"/>
            <a:stretch/>
          </p:blipFill>
          <p:spPr>
            <a:xfrm>
              <a:off x="1242921" y="3300412"/>
              <a:ext cx="5102612" cy="3385844"/>
            </a:xfrm>
            <a:prstGeom prst="rect">
              <a:avLst/>
            </a:prstGeom>
          </p:spPr>
        </p:pic>
        <p:pic>
          <p:nvPicPr>
            <p:cNvPr id="22" name="Picture 21">
              <a:extLst>
                <a:ext uri="{FF2B5EF4-FFF2-40B4-BE49-F238E27FC236}">
                  <a16:creationId xmlns:a16="http://schemas.microsoft.com/office/drawing/2014/main" id="{106D0EC9-0276-554E-ADAD-F06A493C26E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3265" t="39079" r="5886" b="28917"/>
            <a:stretch/>
          </p:blipFill>
          <p:spPr>
            <a:xfrm>
              <a:off x="6186075" y="5006529"/>
              <a:ext cx="1514290" cy="1740213"/>
            </a:xfrm>
            <a:prstGeom prst="rect">
              <a:avLst/>
            </a:prstGeom>
          </p:spPr>
        </p:pic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D90CEC33-3B02-BF4B-A185-93B81FC76CA9}"/>
                </a:ext>
              </a:extLst>
            </p:cNvPr>
            <p:cNvSpPr/>
            <p:nvPr/>
          </p:nvSpPr>
          <p:spPr>
            <a:xfrm>
              <a:off x="1242921" y="6453686"/>
              <a:ext cx="327378" cy="33866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0C716428-4CA9-E046-BDF7-13A1C0CBA905}"/>
                </a:ext>
              </a:extLst>
            </p:cNvPr>
            <p:cNvSpPr txBox="1"/>
            <p:nvPr/>
          </p:nvSpPr>
          <p:spPr>
            <a:xfrm>
              <a:off x="1787962" y="5132774"/>
              <a:ext cx="968535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solidFill>
                    <a:schemeClr val="accent6">
                      <a:lumMod val="50000"/>
                    </a:schemeClr>
                  </a:solidFill>
                  <a:latin typeface="Arial" charset="0"/>
                  <a:ea typeface="Arial" charset="0"/>
                  <a:cs typeface="Arial" charset="0"/>
                </a:rPr>
                <a:t>Heat load </a:t>
              </a:r>
            </a:p>
            <a:p>
              <a:r>
                <a:rPr lang="en-US" sz="1200" dirty="0">
                  <a:solidFill>
                    <a:schemeClr val="accent6">
                      <a:lumMod val="50000"/>
                    </a:schemeClr>
                  </a:solidFill>
                  <a:latin typeface="Arial" charset="0"/>
                  <a:ea typeface="Arial" charset="0"/>
                  <a:cs typeface="Arial" charset="0"/>
                </a:rPr>
                <a:t>per half cell</a:t>
              </a: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7A309918-8A2D-B34C-84ED-3E517CFBC177}"/>
                </a:ext>
              </a:extLst>
            </p:cNvPr>
            <p:cNvSpPr txBox="1"/>
            <p:nvPr/>
          </p:nvSpPr>
          <p:spPr>
            <a:xfrm>
              <a:off x="4950524" y="4522527"/>
              <a:ext cx="96007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solidFill>
                    <a:srgbClr val="262626"/>
                  </a:solidFill>
                  <a:latin typeface="Arial" charset="0"/>
                  <a:ea typeface="Arial" charset="0"/>
                  <a:cs typeface="Arial" charset="0"/>
                </a:rPr>
                <a:t>8 Aug 2017</a:t>
              </a:r>
            </a:p>
          </p:txBody>
        </p:sp>
      </p:grpSp>
      <p:sp>
        <p:nvSpPr>
          <p:cNvPr id="7" name="Footer Placeholder 6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it-IT">
                <a:latin typeface="Arial"/>
              </a:rPr>
              <a:t>Giovanni Rumolo, MCBI for LIU and HL-LHC</a:t>
            </a:r>
            <a:endParaRPr lang="en-US" dirty="0">
              <a:latin typeface="Arial"/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>
                <a:latin typeface="Arial"/>
              </a:rPr>
              <a:t>MCBI 2019, Zermatt, 27 September 2018</a:t>
            </a:r>
            <a:endParaRPr lang="en-US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7294907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E-cloud build up with intensity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/>
              <a:t>43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1006868" y="1905196"/>
            <a:ext cx="8885617" cy="3429000"/>
            <a:chOff x="1006868" y="1905196"/>
            <a:chExt cx="8885617" cy="3429000"/>
          </a:xfrm>
        </p:grpSpPr>
        <p:grpSp>
          <p:nvGrpSpPr>
            <p:cNvPr id="9" name="Group 8"/>
            <p:cNvGrpSpPr/>
            <p:nvPr/>
          </p:nvGrpSpPr>
          <p:grpSpPr>
            <a:xfrm>
              <a:off x="1006868" y="1905196"/>
              <a:ext cx="4322279" cy="3429000"/>
              <a:chOff x="1068440" y="1934504"/>
              <a:chExt cx="4248281" cy="3429000"/>
            </a:xfrm>
          </p:grpSpPr>
          <p:pic>
            <p:nvPicPr>
              <p:cNvPr id="14" name="Picture 13"/>
              <p:cNvPicPr>
                <a:picLocks noChangeAspect="1"/>
              </p:cNvPicPr>
              <p:nvPr/>
            </p:nvPicPr>
            <p:blipFill>
              <a:blip r:embed="rId2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>
              <a:xfrm>
                <a:off x="1340831" y="2681051"/>
                <a:ext cx="3449883" cy="2682453"/>
              </a:xfrm>
              <a:prstGeom prst="rect">
                <a:avLst/>
              </a:prstGeom>
            </p:spPr>
          </p:pic>
          <p:sp>
            <p:nvSpPr>
              <p:cNvPr id="15" name="Rectangle 14"/>
              <p:cNvSpPr/>
              <p:nvPr/>
            </p:nvSpPr>
            <p:spPr>
              <a:xfrm>
                <a:off x="1068440" y="1934504"/>
                <a:ext cx="4248281" cy="846386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wrap="square">
                <a:spAutoFit/>
              </a:bodyPr>
              <a:lstStyle/>
              <a:p>
                <a:pPr>
                  <a:spcAft>
                    <a:spcPts val="600"/>
                  </a:spcAft>
                </a:pPr>
                <a:r>
                  <a:rPr lang="en-US" sz="1600" b="1" dirty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Underlying mechanism:</a:t>
                </a:r>
              </a:p>
              <a:p>
                <a:r>
                  <a:rPr lang="en-US" sz="1300" dirty="0">
                    <a:solidFill>
                      <a:schemeClr val="tx2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When the SEY decreases the </a:t>
                </a:r>
                <a:r>
                  <a:rPr lang="en-US" sz="1300" b="1" dirty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energy window  for </a:t>
                </a:r>
                <a:r>
                  <a:rPr lang="en-US" sz="1300" b="1" dirty="0" err="1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multipacting</a:t>
                </a:r>
                <a:r>
                  <a:rPr lang="en-US" sz="1300" dirty="0">
                    <a:solidFill>
                      <a:schemeClr val="tx2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becomes narrower </a:t>
                </a:r>
              </a:p>
            </p:txBody>
          </p:sp>
        </p:grpSp>
        <p:sp>
          <p:nvSpPr>
            <p:cNvPr id="10" name="Rectangle 9"/>
            <p:cNvSpPr/>
            <p:nvPr/>
          </p:nvSpPr>
          <p:spPr>
            <a:xfrm>
              <a:off x="5492679" y="1959246"/>
              <a:ext cx="4399806" cy="692497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square">
              <a:spAutoFit/>
            </a:bodyPr>
            <a:lstStyle/>
            <a:p>
              <a:r>
                <a:rPr lang="en-US" sz="1300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For high bunch intensity the e- spectrum drifts to higher energies</a:t>
              </a:r>
              <a:r>
                <a:rPr lang="en-US" sz="1300" dirty="0">
                  <a:solidFill>
                    <a:schemeClr val="tx2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and can move outside the most efficient region</a:t>
              </a:r>
              <a:endParaRPr lang="en-US" sz="13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11" name="Picture 10"/>
            <p:cNvPicPr>
              <a:picLocks noChangeAspect="1"/>
            </p:cNvPicPr>
            <p:nvPr/>
          </p:nvPicPr>
          <p:blipFill rotWithShape="1"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7628" t="5875" r="16283" b="47587"/>
            <a:stretch/>
          </p:blipFill>
          <p:spPr>
            <a:xfrm>
              <a:off x="6168016" y="2495388"/>
              <a:ext cx="2911359" cy="2596616"/>
            </a:xfrm>
            <a:prstGeom prst="rect">
              <a:avLst/>
            </a:prstGeom>
          </p:spPr>
        </p:pic>
        <p:pic>
          <p:nvPicPr>
            <p:cNvPr id="12" name="Picture 11"/>
            <p:cNvPicPr>
              <a:picLocks noChangeAspect="1"/>
            </p:cNvPicPr>
            <p:nvPr/>
          </p:nvPicPr>
          <p:blipFill rotWithShape="1"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3319" t="10763" r="8326" b="62846"/>
            <a:stretch/>
          </p:blipFill>
          <p:spPr>
            <a:xfrm>
              <a:off x="8551040" y="2803237"/>
              <a:ext cx="932447" cy="1472480"/>
            </a:xfrm>
            <a:prstGeom prst="rect">
              <a:avLst/>
            </a:prstGeom>
            <a:solidFill>
              <a:schemeClr val="bg1"/>
            </a:solidFill>
          </p:spPr>
        </p:pic>
      </p:grp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it-IT">
                <a:latin typeface="Arial"/>
              </a:rPr>
              <a:t>Giovanni Rumolo, MCBI for LIU and HL-LHC</a:t>
            </a:r>
            <a:endParaRPr lang="en-US" dirty="0">
              <a:latin typeface="Arial"/>
            </a:endParaRP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>
                <a:latin typeface="Arial"/>
              </a:rPr>
              <a:t>MCBI 2019, Zermatt, 27 September 2018</a:t>
            </a:r>
            <a:endParaRPr lang="en-US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793841919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Inferring the average SEY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/>
              <a:t>44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60C73FA-9A2B-5B43-A8F5-15A250C4108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5539" b="8266"/>
          <a:stretch/>
        </p:blipFill>
        <p:spPr>
          <a:xfrm>
            <a:off x="2258344" y="1163986"/>
            <a:ext cx="7808788" cy="4767661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1B36148A-067D-B846-95DE-70324EA84A18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573" t="-463" r="-265" b="51518"/>
          <a:stretch/>
        </p:blipFill>
        <p:spPr>
          <a:xfrm>
            <a:off x="477231" y="1310412"/>
            <a:ext cx="2414822" cy="2396102"/>
          </a:xfrm>
          <a:prstGeom prst="rect">
            <a:avLst/>
          </a:prstGeom>
        </p:spPr>
      </p:pic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6C7F2AFA-6B7C-784A-B76B-060B226CEFA0}"/>
              </a:ext>
            </a:extLst>
          </p:cNvPr>
          <p:cNvCxnSpPr>
            <a:cxnSpLocks/>
          </p:cNvCxnSpPr>
          <p:nvPr/>
        </p:nvCxnSpPr>
        <p:spPr>
          <a:xfrm flipH="1">
            <a:off x="1907984" y="2588337"/>
            <a:ext cx="6468036" cy="0"/>
          </a:xfrm>
          <a:prstGeom prst="line">
            <a:avLst/>
          </a:prstGeom>
          <a:ln w="1905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A775D39F-C283-E74E-8AF2-341E6B0B4372}"/>
              </a:ext>
            </a:extLst>
          </p:cNvPr>
          <p:cNvCxnSpPr>
            <a:cxnSpLocks/>
          </p:cNvCxnSpPr>
          <p:nvPr/>
        </p:nvCxnSpPr>
        <p:spPr>
          <a:xfrm flipH="1">
            <a:off x="1558360" y="2987482"/>
            <a:ext cx="6817660" cy="0"/>
          </a:xfrm>
          <a:prstGeom prst="line">
            <a:avLst/>
          </a:prstGeom>
          <a:ln w="19050">
            <a:solidFill>
              <a:srgbClr val="149417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8F81B7BB-8DD7-704E-A40A-F685AAA9377D}"/>
              </a:ext>
            </a:extLst>
          </p:cNvPr>
          <p:cNvCxnSpPr>
            <a:cxnSpLocks/>
          </p:cNvCxnSpPr>
          <p:nvPr/>
        </p:nvCxnSpPr>
        <p:spPr>
          <a:xfrm>
            <a:off x="1892346" y="2583938"/>
            <a:ext cx="0" cy="848952"/>
          </a:xfrm>
          <a:prstGeom prst="line">
            <a:avLst/>
          </a:prstGeom>
          <a:ln w="1905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8260D94C-58DE-1249-986F-8EE85A4B0EA4}"/>
              </a:ext>
            </a:extLst>
          </p:cNvPr>
          <p:cNvCxnSpPr>
            <a:cxnSpLocks/>
          </p:cNvCxnSpPr>
          <p:nvPr/>
        </p:nvCxnSpPr>
        <p:spPr>
          <a:xfrm>
            <a:off x="1546708" y="2991621"/>
            <a:ext cx="0" cy="441269"/>
          </a:xfrm>
          <a:prstGeom prst="line">
            <a:avLst/>
          </a:prstGeom>
          <a:ln w="19050">
            <a:solidFill>
              <a:srgbClr val="149417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C6FC3D50-8C94-AE41-8229-D6B14190FEFE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006" t="58444" r="37967" b="15651"/>
          <a:stretch/>
        </p:blipFill>
        <p:spPr>
          <a:xfrm>
            <a:off x="809172" y="3699853"/>
            <a:ext cx="1231824" cy="1763476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03C29C5F-4092-EB47-936B-C47ED3A294AE}"/>
              </a:ext>
            </a:extLst>
          </p:cNvPr>
          <p:cNvSpPr txBox="1"/>
          <p:nvPr/>
        </p:nvSpPr>
        <p:spPr>
          <a:xfrm>
            <a:off x="905302" y="1468784"/>
            <a:ext cx="111318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6.5 </a:t>
            </a:r>
            <a:r>
              <a:rPr lang="en-US" sz="1600" dirty="0" err="1"/>
              <a:t>TeV</a:t>
            </a:r>
            <a:endParaRPr lang="en-US" sz="1600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0657496-48F0-5C4F-9E0C-D991AACE25A2}"/>
              </a:ext>
            </a:extLst>
          </p:cNvPr>
          <p:cNvSpPr txBox="1"/>
          <p:nvPr/>
        </p:nvSpPr>
        <p:spPr>
          <a:xfrm>
            <a:off x="898676" y="1064592"/>
            <a:ext cx="1566618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b="1" dirty="0"/>
              <a:t>Simulations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F29955C-E953-9848-A6D7-FB807B16BF24}"/>
              </a:ext>
            </a:extLst>
          </p:cNvPr>
          <p:cNvSpPr txBox="1"/>
          <p:nvPr/>
        </p:nvSpPr>
        <p:spPr>
          <a:xfrm>
            <a:off x="8284442" y="1422403"/>
            <a:ext cx="99418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600" b="1" dirty="0">
                <a:solidFill>
                  <a:srgbClr val="8083F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450 GeV</a:t>
            </a:r>
          </a:p>
          <a:p>
            <a:pPr algn="r"/>
            <a:r>
              <a:rPr lang="en-US" sz="1600" b="1" dirty="0">
                <a:solidFill>
                  <a:srgbClr val="FD808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6.5 </a:t>
            </a:r>
            <a:r>
              <a:rPr lang="en-US" sz="1600" b="1" dirty="0" err="1">
                <a:solidFill>
                  <a:srgbClr val="FD808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TeV</a:t>
            </a:r>
            <a:endParaRPr lang="en-US" sz="1600" b="1" dirty="0">
              <a:solidFill>
                <a:srgbClr val="FD808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7A3D817-3820-7F48-B66D-7294FBF2BC1D}"/>
              </a:ext>
            </a:extLst>
          </p:cNvPr>
          <p:cNvSpPr txBox="1"/>
          <p:nvPr/>
        </p:nvSpPr>
        <p:spPr>
          <a:xfrm>
            <a:off x="3250936" y="1018210"/>
            <a:ext cx="60164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Measurements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1DE49A18-929D-B54A-B1BA-993E2BBB18A8}"/>
              </a:ext>
            </a:extLst>
          </p:cNvPr>
          <p:cNvSpPr txBox="1"/>
          <p:nvPr/>
        </p:nvSpPr>
        <p:spPr>
          <a:xfrm>
            <a:off x="8406032" y="2442816"/>
            <a:ext cx="9011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rgbClr val="FF0000"/>
                </a:solidFill>
              </a:rPr>
              <a:t>High-load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9DD106E4-E122-AD49-A4E3-5BB42BC31426}"/>
              </a:ext>
            </a:extLst>
          </p:cNvPr>
          <p:cNvSpPr txBox="1"/>
          <p:nvPr/>
        </p:nvSpPr>
        <p:spPr>
          <a:xfrm>
            <a:off x="8399406" y="2833757"/>
            <a:ext cx="9011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rgbClr val="149417"/>
                </a:solidFill>
              </a:rPr>
              <a:t>Low-load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it-IT">
                <a:latin typeface="Arial"/>
              </a:rPr>
              <a:t>Giovanni Rumolo, MCBI for LIU and HL-LHC</a:t>
            </a:r>
            <a:endParaRPr lang="en-US" dirty="0">
              <a:latin typeface="Arial"/>
            </a:endParaRPr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>
                <a:latin typeface="Arial"/>
              </a:rPr>
              <a:t>MCBI 2019, Zermatt, 27 September 2018</a:t>
            </a:r>
            <a:endParaRPr lang="en-US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8924525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  <p:bldP spid="18" grpId="0"/>
      <p:bldP spid="19" grpId="0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Inferring </a:t>
            </a:r>
            <a:r>
              <a:rPr lang="en-US"/>
              <a:t>the average SEY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/>
              <a:t>45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pic>
        <p:nvPicPr>
          <p:cNvPr id="33" name="Picture 32">
            <a:extLst>
              <a:ext uri="{FF2B5EF4-FFF2-40B4-BE49-F238E27FC236}">
                <a16:creationId xmlns:a16="http://schemas.microsoft.com/office/drawing/2014/main" id="{060C73FA-9A2B-5B43-A8F5-15A250C4108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6258" b="6985"/>
          <a:stretch/>
        </p:blipFill>
        <p:spPr>
          <a:xfrm>
            <a:off x="2261633" y="1207629"/>
            <a:ext cx="7808788" cy="4798724"/>
          </a:xfrm>
          <a:prstGeom prst="rect">
            <a:avLst/>
          </a:prstGeom>
        </p:spPr>
      </p:pic>
      <p:pic>
        <p:nvPicPr>
          <p:cNvPr id="34" name="Picture 33">
            <a:extLst>
              <a:ext uri="{FF2B5EF4-FFF2-40B4-BE49-F238E27FC236}">
                <a16:creationId xmlns:a16="http://schemas.microsoft.com/office/drawing/2014/main" id="{F7B3CA79-FF7B-B147-8683-EDC43C9B932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751" r="63015" b="50211"/>
          <a:stretch/>
        </p:blipFill>
        <p:spPr>
          <a:xfrm>
            <a:off x="402388" y="1271441"/>
            <a:ext cx="2519916" cy="2443624"/>
          </a:xfrm>
          <a:prstGeom prst="rect">
            <a:avLst/>
          </a:prstGeom>
        </p:spPr>
      </p:pic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6C7F2AFA-6B7C-784A-B76B-060B226CEFA0}"/>
              </a:ext>
            </a:extLst>
          </p:cNvPr>
          <p:cNvCxnSpPr>
            <a:cxnSpLocks/>
          </p:cNvCxnSpPr>
          <p:nvPr/>
        </p:nvCxnSpPr>
        <p:spPr>
          <a:xfrm flipH="1">
            <a:off x="1878685" y="2844342"/>
            <a:ext cx="6500624" cy="0"/>
          </a:xfrm>
          <a:prstGeom prst="line">
            <a:avLst/>
          </a:prstGeom>
          <a:ln w="1905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A775D39F-C283-E74E-8AF2-341E6B0B4372}"/>
              </a:ext>
            </a:extLst>
          </p:cNvPr>
          <p:cNvCxnSpPr>
            <a:cxnSpLocks/>
          </p:cNvCxnSpPr>
          <p:nvPr/>
        </p:nvCxnSpPr>
        <p:spPr>
          <a:xfrm flipH="1">
            <a:off x="1561649" y="3172130"/>
            <a:ext cx="6817660" cy="0"/>
          </a:xfrm>
          <a:prstGeom prst="line">
            <a:avLst/>
          </a:prstGeom>
          <a:ln w="19050">
            <a:solidFill>
              <a:srgbClr val="149417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8260D94C-58DE-1249-986F-8EE85A4B0EA4}"/>
              </a:ext>
            </a:extLst>
          </p:cNvPr>
          <p:cNvCxnSpPr>
            <a:cxnSpLocks/>
          </p:cNvCxnSpPr>
          <p:nvPr/>
        </p:nvCxnSpPr>
        <p:spPr>
          <a:xfrm>
            <a:off x="1549997" y="3160355"/>
            <a:ext cx="0" cy="284039"/>
          </a:xfrm>
          <a:prstGeom prst="line">
            <a:avLst/>
          </a:prstGeom>
          <a:ln w="19050">
            <a:solidFill>
              <a:srgbClr val="149417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20A823C7-33A7-7147-8128-5CBDF256D78B}"/>
              </a:ext>
            </a:extLst>
          </p:cNvPr>
          <p:cNvCxnSpPr>
            <a:cxnSpLocks/>
          </p:cNvCxnSpPr>
          <p:nvPr/>
        </p:nvCxnSpPr>
        <p:spPr>
          <a:xfrm>
            <a:off x="1895635" y="2834960"/>
            <a:ext cx="0" cy="605334"/>
          </a:xfrm>
          <a:prstGeom prst="line">
            <a:avLst/>
          </a:prstGeom>
          <a:ln w="1905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>
            <a:extLst>
              <a:ext uri="{FF2B5EF4-FFF2-40B4-BE49-F238E27FC236}">
                <a16:creationId xmlns:a16="http://schemas.microsoft.com/office/drawing/2014/main" id="{05CA9335-2E99-FF42-9EF3-3DE6F100DF3B}"/>
              </a:ext>
            </a:extLst>
          </p:cNvPr>
          <p:cNvSpPr txBox="1"/>
          <p:nvPr/>
        </p:nvSpPr>
        <p:spPr>
          <a:xfrm>
            <a:off x="908591" y="1472671"/>
            <a:ext cx="111318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450 GeV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13E7F204-AA17-B349-917D-A826B12CB9F2}"/>
              </a:ext>
            </a:extLst>
          </p:cNvPr>
          <p:cNvSpPr txBox="1"/>
          <p:nvPr/>
        </p:nvSpPr>
        <p:spPr>
          <a:xfrm>
            <a:off x="901965" y="1068479"/>
            <a:ext cx="1533447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b="1" dirty="0"/>
              <a:t>Simulations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4BC60857-258F-6A4C-AD36-6F7D3C7F89B3}"/>
              </a:ext>
            </a:extLst>
          </p:cNvPr>
          <p:cNvSpPr txBox="1"/>
          <p:nvPr/>
        </p:nvSpPr>
        <p:spPr>
          <a:xfrm>
            <a:off x="8287731" y="1426290"/>
            <a:ext cx="99418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600" b="1" dirty="0">
                <a:solidFill>
                  <a:srgbClr val="8083F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450 GeV</a:t>
            </a:r>
          </a:p>
          <a:p>
            <a:pPr algn="r"/>
            <a:r>
              <a:rPr lang="en-US" sz="1600" b="1" dirty="0">
                <a:solidFill>
                  <a:srgbClr val="FD808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6.5 </a:t>
            </a:r>
            <a:r>
              <a:rPr lang="en-US" sz="1600" b="1" dirty="0" err="1">
                <a:solidFill>
                  <a:srgbClr val="FD808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TeV</a:t>
            </a:r>
            <a:endParaRPr lang="en-US" sz="1600" b="1" dirty="0">
              <a:solidFill>
                <a:srgbClr val="FD808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2" name="Picture 41">
            <a:extLst>
              <a:ext uri="{FF2B5EF4-FFF2-40B4-BE49-F238E27FC236}">
                <a16:creationId xmlns:a16="http://schemas.microsoft.com/office/drawing/2014/main" id="{0A2BD0E3-37F7-854F-9914-92EBFBC82338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006" t="58444" r="37967" b="15651"/>
          <a:stretch/>
        </p:blipFill>
        <p:spPr>
          <a:xfrm>
            <a:off x="812461" y="3703740"/>
            <a:ext cx="1231824" cy="1763476"/>
          </a:xfrm>
          <a:prstGeom prst="rect">
            <a:avLst/>
          </a:prstGeom>
        </p:spPr>
      </p:pic>
      <p:sp>
        <p:nvSpPr>
          <p:cNvPr id="43" name="TextBox 42">
            <a:extLst>
              <a:ext uri="{FF2B5EF4-FFF2-40B4-BE49-F238E27FC236}">
                <a16:creationId xmlns:a16="http://schemas.microsoft.com/office/drawing/2014/main" id="{99C1FB7E-935E-2B4E-8A4C-1864199CF27C}"/>
              </a:ext>
            </a:extLst>
          </p:cNvPr>
          <p:cNvSpPr txBox="1"/>
          <p:nvPr/>
        </p:nvSpPr>
        <p:spPr>
          <a:xfrm>
            <a:off x="3254225" y="1022097"/>
            <a:ext cx="60164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Measurements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410B0551-A073-5E45-84F2-3D04AE731B02}"/>
              </a:ext>
            </a:extLst>
          </p:cNvPr>
          <p:cNvSpPr txBox="1"/>
          <p:nvPr/>
        </p:nvSpPr>
        <p:spPr>
          <a:xfrm>
            <a:off x="8409321" y="2698491"/>
            <a:ext cx="9011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rgbClr val="FF0000"/>
                </a:solidFill>
              </a:rPr>
              <a:t>High-load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CFD3FBE2-63BB-F840-8AF3-3B28F29A6131}"/>
              </a:ext>
            </a:extLst>
          </p:cNvPr>
          <p:cNvSpPr txBox="1"/>
          <p:nvPr/>
        </p:nvSpPr>
        <p:spPr>
          <a:xfrm>
            <a:off x="8402695" y="3009920"/>
            <a:ext cx="9011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rgbClr val="149417"/>
                </a:solidFill>
              </a:rPr>
              <a:t>Low-load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it-IT">
                <a:latin typeface="Arial"/>
              </a:rPr>
              <a:t>Giovanni Rumolo, MCBI for LIU and HL-LHC</a:t>
            </a:r>
            <a:endParaRPr lang="en-US" dirty="0">
              <a:latin typeface="Arial"/>
            </a:endParaRP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>
                <a:latin typeface="Arial"/>
              </a:rPr>
              <a:t>MCBI 2019, Zermatt, 27 September 2018</a:t>
            </a:r>
            <a:endParaRPr lang="en-US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766960785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Beam induced heat load in LHC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325607"/>
            <a:ext cx="5669163" cy="4667421"/>
          </a:xfrm>
        </p:spPr>
        <p:txBody>
          <a:bodyPr/>
          <a:lstStyle/>
          <a:p>
            <a:r>
              <a:rPr lang="en-US" dirty="0"/>
              <a:t>Two fold issue for HL-LHC</a:t>
            </a:r>
          </a:p>
          <a:p>
            <a:pPr lvl="1"/>
            <a:r>
              <a:rPr lang="en-US" dirty="0"/>
              <a:t>Less margin for cryostat with HL-LHC parameters (three-fold contribution from impedance and synchrotron radiation)</a:t>
            </a:r>
          </a:p>
          <a:p>
            <a:pPr lvl="1"/>
            <a:r>
              <a:rPr lang="en-US" dirty="0"/>
              <a:t>How does the additional load scale with bunch intensity? </a:t>
            </a:r>
            <a:r>
              <a:rPr lang="en-US" dirty="0">
                <a:sym typeface="Wingdings"/>
              </a:rPr>
              <a:t> We can make a prediction only if we assume it is caused by electron cloud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/>
              <a:t>46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CCE2659-997C-B448-B1D6-D1C14D1DCA8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78763" y="1427383"/>
            <a:ext cx="5491200" cy="4118400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AB9F4AAF-1A63-A049-A87C-F79280570854}"/>
              </a:ext>
            </a:extLst>
          </p:cNvPr>
          <p:cNvSpPr/>
          <p:nvPr/>
        </p:nvSpPr>
        <p:spPr>
          <a:xfrm>
            <a:off x="6968552" y="1845899"/>
            <a:ext cx="4249899" cy="337838"/>
          </a:xfrm>
          <a:prstGeom prst="rect">
            <a:avLst/>
          </a:prstGeom>
          <a:solidFill>
            <a:srgbClr val="FF0000">
              <a:alpha val="32000"/>
            </a:srgbClr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D3FA96EB-96ED-0C43-961C-4486472A04AE}"/>
              </a:ext>
            </a:extLst>
          </p:cNvPr>
          <p:cNvSpPr/>
          <p:nvPr/>
        </p:nvSpPr>
        <p:spPr>
          <a:xfrm>
            <a:off x="6959449" y="1859231"/>
            <a:ext cx="4236196" cy="306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b="1" dirty="0">
                <a:solidFill>
                  <a:srgbClr val="C00000"/>
                </a:solidFill>
                <a:latin typeface="Arial" charset="0"/>
                <a:ea typeface="Arial" charset="0"/>
                <a:cs typeface="Arial" charset="0"/>
              </a:rPr>
              <a:t>Maximum allowed by cryogenics</a:t>
            </a:r>
            <a:endParaRPr lang="en-US" sz="1200" baseline="30000" dirty="0">
              <a:solidFill>
                <a:srgbClr val="C00000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8C93A94D-CF00-9A42-A19D-F2F9808C9F8B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051" t="12504" r="61263" b="82999"/>
          <a:stretch/>
        </p:blipFill>
        <p:spPr>
          <a:xfrm>
            <a:off x="7340852" y="1569596"/>
            <a:ext cx="1873474" cy="213304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EB4647F1-4C7F-974E-A40D-C7AD67BE670B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051" t="17682" r="67237" b="77771"/>
          <a:stretch/>
        </p:blipFill>
        <p:spPr>
          <a:xfrm>
            <a:off x="9436433" y="1564316"/>
            <a:ext cx="1420140" cy="215677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0338A1F3-EA82-524C-A727-3348C8468E80}"/>
              </a:ext>
            </a:extLst>
          </p:cNvPr>
          <p:cNvSpPr/>
          <p:nvPr/>
        </p:nvSpPr>
        <p:spPr>
          <a:xfrm>
            <a:off x="7005017" y="2200446"/>
            <a:ext cx="722345" cy="51089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en-US" sz="1200" dirty="0">
                <a:latin typeface="Arial" charset="0"/>
                <a:ea typeface="Arial" charset="0"/>
                <a:cs typeface="Arial" charset="0"/>
              </a:rPr>
              <a:t>Margin</a:t>
            </a:r>
          </a:p>
          <a:p>
            <a:pPr lvl="0" algn="ctr"/>
            <a:r>
              <a:rPr lang="en-US" sz="1200" b="1" dirty="0">
                <a:latin typeface="Arial" charset="0"/>
                <a:ea typeface="Arial" charset="0"/>
                <a:cs typeface="Arial" charset="0"/>
              </a:rPr>
              <a:t>~7 kW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7D907A19-7D94-0943-B8C2-FF42F581F36A}"/>
              </a:ext>
            </a:extLst>
          </p:cNvPr>
          <p:cNvSpPr/>
          <p:nvPr/>
        </p:nvSpPr>
        <p:spPr>
          <a:xfrm>
            <a:off x="7915760" y="3175597"/>
            <a:ext cx="115909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1200" b="1" dirty="0">
                <a:solidFill>
                  <a:srgbClr val="FF0000"/>
                </a:solidFill>
                <a:latin typeface="Arial" charset="0"/>
                <a:ea typeface="Arial" charset="0"/>
                <a:cs typeface="Arial" charset="0"/>
              </a:rPr>
              <a:t>e-cloud S12</a:t>
            </a:r>
          </a:p>
          <a:p>
            <a:pPr lvl="0" algn="ctr"/>
            <a:r>
              <a:rPr lang="en-US" sz="1200" b="1" dirty="0">
                <a:solidFill>
                  <a:srgbClr val="FF0000"/>
                </a:solidFill>
                <a:latin typeface="Arial" charset="0"/>
                <a:ea typeface="Arial" charset="0"/>
                <a:cs typeface="Arial" charset="0"/>
              </a:rPr>
              <a:t>(2017)</a:t>
            </a:r>
          </a:p>
          <a:p>
            <a:pPr lvl="0" algn="ctr"/>
            <a:r>
              <a:rPr lang="en-US" sz="1200" b="1" dirty="0">
                <a:solidFill>
                  <a:srgbClr val="FF0000"/>
                </a:solidFill>
                <a:latin typeface="Arial" charset="0"/>
                <a:ea typeface="Arial" charset="0"/>
                <a:cs typeface="Arial" charset="0"/>
              </a:rPr>
              <a:t>~6 kW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C9D2A3A6-66FF-0F40-8133-8A65B1713736}"/>
              </a:ext>
            </a:extLst>
          </p:cNvPr>
          <p:cNvCxnSpPr>
            <a:cxnSpLocks/>
          </p:cNvCxnSpPr>
          <p:nvPr/>
        </p:nvCxnSpPr>
        <p:spPr>
          <a:xfrm>
            <a:off x="10156856" y="2180319"/>
            <a:ext cx="0" cy="1433568"/>
          </a:xfrm>
          <a:prstGeom prst="straightConnector1">
            <a:avLst/>
          </a:prstGeom>
          <a:ln w="19050">
            <a:solidFill>
              <a:schemeClr val="tx1"/>
            </a:solidFill>
            <a:headEnd type="stealth" w="lg" len="lg"/>
            <a:tailEnd type="stealth" w="lg" len="lg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15" name="Rectangle 14">
            <a:extLst>
              <a:ext uri="{FF2B5EF4-FFF2-40B4-BE49-F238E27FC236}">
                <a16:creationId xmlns:a16="http://schemas.microsoft.com/office/drawing/2014/main" id="{4C77937B-E622-5F47-84B1-3B747C508219}"/>
              </a:ext>
            </a:extLst>
          </p:cNvPr>
          <p:cNvSpPr/>
          <p:nvPr/>
        </p:nvSpPr>
        <p:spPr>
          <a:xfrm>
            <a:off x="10200093" y="2163424"/>
            <a:ext cx="722345" cy="51089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en-US" sz="1200" dirty="0">
                <a:latin typeface="Arial" charset="0"/>
                <a:ea typeface="Arial" charset="0"/>
                <a:cs typeface="Arial" charset="0"/>
              </a:rPr>
              <a:t>Margin</a:t>
            </a:r>
          </a:p>
          <a:p>
            <a:pPr lvl="0" algn="ctr"/>
            <a:r>
              <a:rPr lang="en-US" sz="1200" b="1" dirty="0">
                <a:latin typeface="Arial" charset="0"/>
                <a:ea typeface="Arial" charset="0"/>
                <a:cs typeface="Arial" charset="0"/>
              </a:rPr>
              <a:t>~4 kW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F2E49139-CAE0-E640-ABE9-2EF17E183D01}"/>
              </a:ext>
            </a:extLst>
          </p:cNvPr>
          <p:cNvSpPr/>
          <p:nvPr/>
        </p:nvSpPr>
        <p:spPr>
          <a:xfrm>
            <a:off x="7187594" y="5346697"/>
            <a:ext cx="131459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en-US" sz="1200" i="1" dirty="0">
                <a:latin typeface="Arial" charset="0"/>
                <a:ea typeface="Arial" charset="0"/>
                <a:cs typeface="Arial" charset="0"/>
              </a:rPr>
              <a:t>2556b</a:t>
            </a:r>
          </a:p>
          <a:p>
            <a:pPr lvl="0" algn="ctr"/>
            <a:r>
              <a:rPr lang="en-US" sz="1200" i="1" dirty="0">
                <a:latin typeface="Arial" charset="0"/>
                <a:ea typeface="Arial" charset="0"/>
                <a:cs typeface="Arial" charset="0"/>
              </a:rPr>
              <a:t>1.15e11 p/bunch</a:t>
            </a:r>
          </a:p>
          <a:p>
            <a:pPr lvl="0" algn="ctr"/>
            <a:r>
              <a:rPr lang="en-US" sz="1200" i="1" dirty="0">
                <a:latin typeface="Arial" charset="0"/>
                <a:ea typeface="Arial" charset="0"/>
                <a:cs typeface="Arial" charset="0"/>
              </a:rPr>
              <a:t>6.5 </a:t>
            </a:r>
            <a:r>
              <a:rPr lang="en-US" sz="1200" i="1" dirty="0" err="1">
                <a:latin typeface="Arial" charset="0"/>
                <a:ea typeface="Arial" charset="0"/>
                <a:cs typeface="Arial" charset="0"/>
              </a:rPr>
              <a:t>TeV</a:t>
            </a:r>
            <a:endParaRPr lang="en-US" sz="1200" i="1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6EA8040E-7D7C-AC45-B719-9C4B59BB8520}"/>
              </a:ext>
            </a:extLst>
          </p:cNvPr>
          <p:cNvSpPr/>
          <p:nvPr/>
        </p:nvSpPr>
        <p:spPr>
          <a:xfrm>
            <a:off x="9691315" y="5346697"/>
            <a:ext cx="122963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en-US" sz="1200" i="1" dirty="0">
                <a:latin typeface="Arial" charset="0"/>
                <a:ea typeface="Arial" charset="0"/>
                <a:cs typeface="Arial" charset="0"/>
              </a:rPr>
              <a:t>2760b</a:t>
            </a:r>
          </a:p>
          <a:p>
            <a:pPr lvl="0" algn="ctr"/>
            <a:r>
              <a:rPr lang="en-US" sz="1200" i="1" dirty="0">
                <a:latin typeface="Arial" charset="0"/>
                <a:ea typeface="Arial" charset="0"/>
                <a:cs typeface="Arial" charset="0"/>
              </a:rPr>
              <a:t>2.2e11 p/bunch</a:t>
            </a:r>
          </a:p>
          <a:p>
            <a:pPr lvl="0" algn="ctr"/>
            <a:r>
              <a:rPr lang="en-US" sz="1200" i="1" dirty="0">
                <a:latin typeface="Arial" charset="0"/>
                <a:ea typeface="Arial" charset="0"/>
                <a:cs typeface="Arial" charset="0"/>
              </a:rPr>
              <a:t>7 </a:t>
            </a:r>
            <a:r>
              <a:rPr lang="en-US" sz="1200" i="1" dirty="0" err="1">
                <a:latin typeface="Arial" charset="0"/>
                <a:ea typeface="Arial" charset="0"/>
                <a:cs typeface="Arial" charset="0"/>
              </a:rPr>
              <a:t>TeV</a:t>
            </a:r>
            <a:endParaRPr lang="en-US" sz="1200" i="1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32475CD0-517A-B24A-9DC0-CC6BCBDA5971}"/>
              </a:ext>
            </a:extLst>
          </p:cNvPr>
          <p:cNvSpPr/>
          <p:nvPr/>
        </p:nvSpPr>
        <p:spPr>
          <a:xfrm>
            <a:off x="8159600" y="4059517"/>
            <a:ext cx="115909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1200" b="1" dirty="0">
                <a:solidFill>
                  <a:schemeClr val="accent6">
                    <a:lumMod val="75000"/>
                  </a:schemeClr>
                </a:solidFill>
                <a:latin typeface="Arial" charset="0"/>
                <a:ea typeface="Arial" charset="0"/>
                <a:cs typeface="Arial" charset="0"/>
              </a:rPr>
              <a:t>e-cloud S34</a:t>
            </a:r>
          </a:p>
          <a:p>
            <a:pPr lvl="0" algn="ctr"/>
            <a:r>
              <a:rPr lang="en-US" sz="1200" b="1" dirty="0">
                <a:solidFill>
                  <a:schemeClr val="accent6">
                    <a:lumMod val="75000"/>
                  </a:schemeClr>
                </a:solidFill>
                <a:latin typeface="Arial" charset="0"/>
                <a:ea typeface="Arial" charset="0"/>
                <a:cs typeface="Arial" charset="0"/>
              </a:rPr>
              <a:t>(2017)</a:t>
            </a:r>
          </a:p>
          <a:p>
            <a:pPr lvl="0" algn="ctr"/>
            <a:r>
              <a:rPr lang="en-US" sz="1200" b="1" dirty="0">
                <a:solidFill>
                  <a:schemeClr val="accent6">
                    <a:lumMod val="75000"/>
                  </a:schemeClr>
                </a:solidFill>
                <a:latin typeface="Arial" charset="0"/>
                <a:ea typeface="Arial" charset="0"/>
                <a:cs typeface="Arial" charset="0"/>
              </a:rPr>
              <a:t>~2kW</a:t>
            </a: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6C8DE6D4-CA6D-E049-BDBC-12D584118880}"/>
              </a:ext>
            </a:extLst>
          </p:cNvPr>
          <p:cNvCxnSpPr>
            <a:cxnSpLocks/>
          </p:cNvCxnSpPr>
          <p:nvPr/>
        </p:nvCxnSpPr>
        <p:spPr>
          <a:xfrm>
            <a:off x="7727337" y="2193117"/>
            <a:ext cx="0" cy="2433508"/>
          </a:xfrm>
          <a:prstGeom prst="straightConnector1">
            <a:avLst/>
          </a:prstGeom>
          <a:ln w="19050">
            <a:solidFill>
              <a:schemeClr val="tx1"/>
            </a:solidFill>
            <a:headEnd type="stealth" w="lg" len="lg"/>
            <a:tailEnd type="stealth" w="lg" len="lg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C846459B-48A3-1942-B468-4C88635B6C5F}"/>
              </a:ext>
            </a:extLst>
          </p:cNvPr>
          <p:cNvCxnSpPr>
            <a:cxnSpLocks/>
          </p:cNvCxnSpPr>
          <p:nvPr/>
        </p:nvCxnSpPr>
        <p:spPr>
          <a:xfrm>
            <a:off x="7957862" y="2258178"/>
            <a:ext cx="0" cy="2368447"/>
          </a:xfrm>
          <a:prstGeom prst="straightConnector1">
            <a:avLst/>
          </a:prstGeom>
          <a:ln w="19050">
            <a:solidFill>
              <a:srgbClr val="FF0000"/>
            </a:solidFill>
            <a:headEnd type="stealth" w="lg" len="lg"/>
            <a:tailEnd type="stealth" w="lg" len="lg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5A2CB620-CD1F-8C4D-A74A-3244B1A56BFA}"/>
              </a:ext>
            </a:extLst>
          </p:cNvPr>
          <p:cNvCxnSpPr>
            <a:cxnSpLocks/>
          </p:cNvCxnSpPr>
          <p:nvPr/>
        </p:nvCxnSpPr>
        <p:spPr>
          <a:xfrm>
            <a:off x="8177107" y="3953833"/>
            <a:ext cx="0" cy="668966"/>
          </a:xfrm>
          <a:prstGeom prst="straightConnector1">
            <a:avLst/>
          </a:prstGeom>
          <a:ln w="19050">
            <a:solidFill>
              <a:schemeClr val="accent6">
                <a:lumMod val="75000"/>
              </a:schemeClr>
            </a:solidFill>
            <a:headEnd type="stealth" w="lg" len="lg"/>
            <a:tailEnd type="stealth" w="lg" len="lg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it-IT">
                <a:latin typeface="Arial"/>
              </a:rPr>
              <a:t>Giovanni Rumolo, MCBI for LIU and HL-LHC</a:t>
            </a:r>
            <a:endParaRPr lang="en-US" dirty="0">
              <a:latin typeface="Arial"/>
            </a:endParaRPr>
          </a:p>
        </p:txBody>
      </p:sp>
      <p:sp>
        <p:nvSpPr>
          <p:cNvPr id="23" name="Date Placeholder 2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>
                <a:latin typeface="Arial"/>
              </a:rPr>
              <a:t>MCBI 2019, Zermatt, 27 September 2018</a:t>
            </a:r>
            <a:endParaRPr lang="en-US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2971111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5" grpId="0"/>
      <p:bldP spid="18" grpId="0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Some other challenges in LHC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Beam-beam interaction</a:t>
            </a:r>
          </a:p>
          <a:p>
            <a:pPr lvl="1"/>
            <a:r>
              <a:rPr lang="en-US" dirty="0"/>
              <a:t>Head-on beam-beam tune shift limit (based on past experience) currently surpassed</a:t>
            </a:r>
          </a:p>
          <a:p>
            <a:pPr lvl="1"/>
            <a:r>
              <a:rPr lang="en-US" dirty="0"/>
              <a:t>Effect of the long-range </a:t>
            </a:r>
            <a:r>
              <a:rPr lang="en-US" dirty="0">
                <a:sym typeface="Wingdings"/>
              </a:rPr>
              <a:t></a:t>
            </a:r>
            <a:r>
              <a:rPr lang="en-US" dirty="0"/>
              <a:t> 6</a:t>
            </a:r>
            <a:r>
              <a:rPr lang="en-US" dirty="0">
                <a:latin typeface="Symbol" charset="2"/>
                <a:cs typeface="Symbol" charset="2"/>
              </a:rPr>
              <a:t>s</a:t>
            </a:r>
            <a:r>
              <a:rPr lang="en-US" dirty="0"/>
              <a:t> DA comfortably achieved during the whole </a:t>
            </a:r>
            <a:r>
              <a:rPr lang="en-US" dirty="0" err="1"/>
              <a:t>levelling</a:t>
            </a:r>
            <a:r>
              <a:rPr lang="en-US" dirty="0"/>
              <a:t> process, even including the chromaticity and </a:t>
            </a:r>
            <a:r>
              <a:rPr lang="en-US" dirty="0" err="1"/>
              <a:t>octupole</a:t>
            </a:r>
            <a:r>
              <a:rPr lang="en-US" dirty="0"/>
              <a:t> settings necessary for beam stability</a:t>
            </a:r>
          </a:p>
          <a:p>
            <a:r>
              <a:rPr lang="en-US" dirty="0"/>
              <a:t>Incoherent </a:t>
            </a:r>
            <a:r>
              <a:rPr lang="en-US" dirty="0" err="1"/>
              <a:t>emittance</a:t>
            </a:r>
            <a:r>
              <a:rPr lang="en-US" dirty="0"/>
              <a:t> growth along the cycle</a:t>
            </a:r>
          </a:p>
          <a:p>
            <a:pPr lvl="1"/>
            <a:r>
              <a:rPr lang="en-US" dirty="0"/>
              <a:t>Larger than expected from Intra Beam Scattering (with margin), but impact de-facto mitigated by </a:t>
            </a:r>
            <a:r>
              <a:rPr lang="en-US" dirty="0">
                <a:latin typeface="Symbol" charset="2"/>
                <a:cs typeface="Symbol" charset="2"/>
              </a:rPr>
              <a:t>b</a:t>
            </a:r>
            <a:r>
              <a:rPr lang="en-US" baseline="30000" dirty="0"/>
              <a:t>*</a:t>
            </a:r>
            <a:r>
              <a:rPr lang="en-US" dirty="0"/>
              <a:t> </a:t>
            </a:r>
            <a:r>
              <a:rPr lang="en-US" dirty="0" err="1"/>
              <a:t>levelling</a:t>
            </a:r>
            <a:endParaRPr lang="en-US" dirty="0"/>
          </a:p>
          <a:p>
            <a:pPr lvl="1"/>
            <a:r>
              <a:rPr lang="en-US" dirty="0"/>
              <a:t>Influence of noise </a:t>
            </a:r>
            <a:r>
              <a:rPr lang="en-US" dirty="0">
                <a:sym typeface="Wingdings"/>
              </a:rPr>
              <a:t></a:t>
            </a:r>
            <a:r>
              <a:rPr lang="en-US" dirty="0"/>
              <a:t> </a:t>
            </a:r>
            <a:r>
              <a:rPr lang="en-US" dirty="0" err="1"/>
              <a:t>minimise</a:t>
            </a:r>
            <a:r>
              <a:rPr lang="en-US" dirty="0"/>
              <a:t> sources by careful design of power converters, crab cavity controls, transverse damper upgrade (it might also benefit coherent instabilities)</a:t>
            </a:r>
          </a:p>
          <a:p>
            <a:r>
              <a:rPr lang="en-US" dirty="0"/>
              <a:t>Beam halo active control for machine protection</a:t>
            </a:r>
          </a:p>
          <a:p>
            <a:pPr lvl="1"/>
            <a:r>
              <a:rPr lang="en-US" dirty="0"/>
              <a:t>Potentially large halo generation with HL-LHC beams, especially during commissioning</a:t>
            </a:r>
          </a:p>
          <a:p>
            <a:pPr lvl="1"/>
            <a:r>
              <a:rPr lang="en-US" dirty="0"/>
              <a:t>Cleaning techniques under study, option for Hollow Electron Lens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/>
              <a:t>47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it-IT">
                <a:latin typeface="Arial"/>
              </a:rPr>
              <a:t>Giovanni Rumolo, MCBI for LIU and HL-LHC</a:t>
            </a:r>
            <a:endParaRPr lang="en-US" dirty="0">
              <a:latin typeface="Arial"/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>
                <a:latin typeface="Arial"/>
              </a:rPr>
              <a:t>MCBI 2019, Zermatt, 27 September 2018</a:t>
            </a:r>
            <a:endParaRPr lang="en-US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5491175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Some other challenges in LHC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Beam-beam interaction</a:t>
            </a:r>
          </a:p>
          <a:p>
            <a:pPr lvl="1"/>
            <a:r>
              <a:rPr lang="en-US" dirty="0"/>
              <a:t>Head-on and long range (dynamic aperture during leveling), compensation techniques</a:t>
            </a:r>
          </a:p>
          <a:p>
            <a:r>
              <a:rPr lang="en-US" dirty="0"/>
              <a:t>Incoherent </a:t>
            </a:r>
            <a:r>
              <a:rPr lang="en-US" dirty="0" err="1"/>
              <a:t>emittance</a:t>
            </a:r>
            <a:r>
              <a:rPr lang="en-US" dirty="0"/>
              <a:t> growth along the cycle</a:t>
            </a:r>
          </a:p>
          <a:p>
            <a:pPr lvl="1"/>
            <a:r>
              <a:rPr lang="en-US" dirty="0"/>
              <a:t>Sources to be understood, influence of noise</a:t>
            </a:r>
          </a:p>
          <a:p>
            <a:r>
              <a:rPr lang="en-US" dirty="0"/>
              <a:t>Large beam halo generation with future beams</a:t>
            </a:r>
          </a:p>
          <a:p>
            <a:pPr lvl="1"/>
            <a:r>
              <a:rPr lang="en-US" dirty="0"/>
              <a:t>Halo active control for machine protection, cleaning techniques under consideration</a:t>
            </a:r>
          </a:p>
          <a:p>
            <a:r>
              <a:rPr lang="en-US" dirty="0"/>
              <a:t>RF power and longitudinal stability</a:t>
            </a:r>
          </a:p>
          <a:p>
            <a:pPr lvl="1"/>
            <a:r>
              <a:rPr lang="en-US" dirty="0"/>
              <a:t>Power consumption for future injection voltage, transient beam loading, instabilities at flat bottom, longitudinal </a:t>
            </a:r>
            <a:r>
              <a:rPr lang="en-US" dirty="0" err="1"/>
              <a:t>emittance</a:t>
            </a:r>
            <a:r>
              <a:rPr lang="en-US" dirty="0"/>
              <a:t> blow up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/>
              <a:t>48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it-IT">
                <a:latin typeface="Arial"/>
              </a:rPr>
              <a:t>Giovanni Rumolo, MCBI for LIU and HL-LHC</a:t>
            </a:r>
            <a:endParaRPr lang="en-US" dirty="0">
              <a:latin typeface="Arial"/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>
                <a:latin typeface="Arial"/>
              </a:rPr>
              <a:t>MCBI 2019, Zermatt, 27 September 2018</a:t>
            </a:r>
            <a:endParaRPr lang="en-US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0579295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38094" y="289208"/>
            <a:ext cx="8568098" cy="817708"/>
          </a:xfrm>
        </p:spPr>
        <p:txBody>
          <a:bodyPr>
            <a:normAutofit/>
          </a:bodyPr>
          <a:lstStyle/>
          <a:p>
            <a:r>
              <a:rPr lang="en-US" dirty="0"/>
              <a:t>Goals of upgrades in a nutshell (HL-LHC)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223901"/>
            <a:ext cx="10969139" cy="1810378"/>
          </a:xfrm>
        </p:spPr>
        <p:txBody>
          <a:bodyPr>
            <a:normAutofit fontScale="92500"/>
          </a:bodyPr>
          <a:lstStyle/>
          <a:p>
            <a:pPr marL="72000" indent="0">
              <a:buNone/>
            </a:pPr>
            <a:r>
              <a:rPr lang="en-US" dirty="0"/>
              <a:t>The </a:t>
            </a:r>
            <a:r>
              <a:rPr lang="en-US" b="1" dirty="0">
                <a:solidFill>
                  <a:srgbClr val="FF0000"/>
                </a:solidFill>
              </a:rPr>
              <a:t>High Luminosity LHC (HL-LHC) </a:t>
            </a:r>
            <a:r>
              <a:rPr lang="en-US" dirty="0"/>
              <a:t>upgrade</a:t>
            </a:r>
          </a:p>
          <a:p>
            <a:r>
              <a:rPr lang="en-US" dirty="0"/>
              <a:t>Aims at </a:t>
            </a:r>
            <a:r>
              <a:rPr lang="en-US" b="1" dirty="0">
                <a:solidFill>
                  <a:srgbClr val="008000"/>
                </a:solidFill>
              </a:rPr>
              <a:t>3000 (4000) fb</a:t>
            </a:r>
            <a:r>
              <a:rPr lang="en-US" b="1" baseline="30000" dirty="0">
                <a:solidFill>
                  <a:srgbClr val="008000"/>
                </a:solidFill>
              </a:rPr>
              <a:t>-1</a:t>
            </a:r>
            <a:r>
              <a:rPr lang="en-US" b="1" dirty="0">
                <a:solidFill>
                  <a:srgbClr val="008000"/>
                </a:solidFill>
              </a:rPr>
              <a:t> </a:t>
            </a:r>
            <a:r>
              <a:rPr lang="en-US" dirty="0"/>
              <a:t>total integrated luminosity over HL-LHC run (2026 </a:t>
            </a:r>
            <a:r>
              <a:rPr lang="mr-IN" dirty="0"/>
              <a:t>–</a:t>
            </a:r>
            <a:r>
              <a:rPr lang="en-US" dirty="0"/>
              <a:t> 2037)</a:t>
            </a:r>
          </a:p>
          <a:p>
            <a:r>
              <a:rPr lang="en-US" dirty="0"/>
              <a:t>Based on operation at </a:t>
            </a:r>
            <a:r>
              <a:rPr lang="en-US" dirty="0" err="1"/>
              <a:t>levelled</a:t>
            </a:r>
            <a:r>
              <a:rPr lang="en-US" dirty="0"/>
              <a:t> luminosity of </a:t>
            </a:r>
            <a:r>
              <a:rPr lang="en-US" b="1" dirty="0">
                <a:solidFill>
                  <a:srgbClr val="008000"/>
                </a:solidFill>
              </a:rPr>
              <a:t>5 (7.5) x10</a:t>
            </a:r>
            <a:r>
              <a:rPr lang="en-US" b="1" baseline="30000" dirty="0">
                <a:solidFill>
                  <a:srgbClr val="008000"/>
                </a:solidFill>
              </a:rPr>
              <a:t>34</a:t>
            </a:r>
            <a:r>
              <a:rPr lang="en-US" b="1" dirty="0">
                <a:solidFill>
                  <a:srgbClr val="008000"/>
                </a:solidFill>
              </a:rPr>
              <a:t> cm</a:t>
            </a:r>
            <a:r>
              <a:rPr lang="en-US" b="1" baseline="30000" dirty="0">
                <a:solidFill>
                  <a:srgbClr val="008000"/>
                </a:solidFill>
              </a:rPr>
              <a:t>-2</a:t>
            </a:r>
            <a:r>
              <a:rPr lang="en-US" b="1" dirty="0">
                <a:solidFill>
                  <a:srgbClr val="008000"/>
                </a:solidFill>
              </a:rPr>
              <a:t>s</a:t>
            </a:r>
            <a:r>
              <a:rPr lang="en-US" b="1" baseline="30000" dirty="0">
                <a:solidFill>
                  <a:srgbClr val="008000"/>
                </a:solidFill>
              </a:rPr>
              <a:t>-1</a:t>
            </a:r>
            <a:r>
              <a:rPr lang="en-US" b="1" dirty="0">
                <a:solidFill>
                  <a:srgbClr val="008000"/>
                </a:solidFill>
              </a:rPr>
              <a:t> </a:t>
            </a:r>
            <a:r>
              <a:rPr lang="en-US" dirty="0"/>
              <a:t>by lowering </a:t>
            </a:r>
            <a:r>
              <a:rPr lang="en-US" dirty="0">
                <a:latin typeface="Symbol" charset="2"/>
                <a:cs typeface="Symbol" charset="2"/>
              </a:rPr>
              <a:t>b</a:t>
            </a:r>
            <a:r>
              <a:rPr lang="en-US" baseline="30000" dirty="0"/>
              <a:t>*</a:t>
            </a:r>
          </a:p>
          <a:p>
            <a:pPr lvl="1"/>
            <a:endParaRPr lang="en-US" baseline="30000" dirty="0"/>
          </a:p>
          <a:p>
            <a:pPr lvl="1"/>
            <a:endParaRPr lang="en-US" baseline="30000" dirty="0"/>
          </a:p>
          <a:p>
            <a:pPr lvl="1"/>
            <a:endParaRPr lang="en-US" baseline="30000" dirty="0"/>
          </a:p>
          <a:p>
            <a:pPr lvl="1"/>
            <a:endParaRPr lang="en-US" baseline="30000" dirty="0"/>
          </a:p>
          <a:p>
            <a:pPr lvl="1"/>
            <a:endParaRPr lang="en-US" baseline="30000" dirty="0"/>
          </a:p>
          <a:p>
            <a:pPr lvl="1"/>
            <a:endParaRPr lang="en-US" baseline="30000" dirty="0"/>
          </a:p>
          <a:p>
            <a:pPr lvl="1"/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/>
              <a:t>5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67156247"/>
              </p:ext>
            </p:extLst>
          </p:nvPr>
        </p:nvGraphicFramePr>
        <p:xfrm>
          <a:off x="1280053" y="3042947"/>
          <a:ext cx="9631895" cy="74168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92637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4032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7073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12216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17229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/>
                        <a:t>N</a:t>
                      </a:r>
                      <a:r>
                        <a:rPr lang="en-US" baseline="-25000" dirty="0" err="1"/>
                        <a:t>b</a:t>
                      </a:r>
                      <a:r>
                        <a:rPr lang="en-US" baseline="0" dirty="0"/>
                        <a:t> (x 10</a:t>
                      </a:r>
                      <a:r>
                        <a:rPr lang="en-US" baseline="30000" dirty="0"/>
                        <a:t>11</a:t>
                      </a:r>
                      <a:r>
                        <a:rPr lang="en-US" baseline="0" dirty="0"/>
                        <a:t> p/b)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Symbol" charset="2"/>
                          <a:cs typeface="Symbol" charset="2"/>
                        </a:rPr>
                        <a:t>e</a:t>
                      </a:r>
                      <a:r>
                        <a:rPr lang="en-US" baseline="-25000" dirty="0"/>
                        <a:t>x,y,</a:t>
                      </a:r>
                      <a:r>
                        <a:rPr lang="en-US" baseline="0" dirty="0"/>
                        <a:t> (</a:t>
                      </a:r>
                      <a:r>
                        <a:rPr lang="en-US" baseline="0" dirty="0">
                          <a:latin typeface="Symbol" charset="2"/>
                          <a:cs typeface="Symbol" charset="2"/>
                        </a:rPr>
                        <a:t>m</a:t>
                      </a:r>
                      <a:r>
                        <a:rPr lang="en-US" baseline="0" dirty="0"/>
                        <a:t>m)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Bunch</a:t>
                      </a:r>
                      <a:r>
                        <a:rPr lang="en-US" baseline="0" dirty="0"/>
                        <a:t> spacing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Bunches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HL-LHC</a:t>
                      </a:r>
                      <a:r>
                        <a:rPr lang="en-US" baseline="0" dirty="0"/>
                        <a:t> beam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2.3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2.1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25 ns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4x72 per injection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1216991" y="2705577"/>
            <a:ext cx="37391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Beam properties @LHC injection</a:t>
            </a: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it-IT">
                <a:latin typeface="Arial"/>
              </a:rPr>
              <a:t>Giovanni Rumolo, MCBI for LIU and HL-LHC</a:t>
            </a:r>
            <a:endParaRPr lang="en-US" dirty="0">
              <a:latin typeface="Arial"/>
            </a:endParaRP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>
                <a:latin typeface="Arial"/>
              </a:rPr>
              <a:t>MCBI 2019, Zermatt, 27 September 2018</a:t>
            </a:r>
            <a:endParaRPr lang="en-US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9899889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38094" y="289208"/>
            <a:ext cx="8371687" cy="817708"/>
          </a:xfrm>
        </p:spPr>
        <p:txBody>
          <a:bodyPr>
            <a:normAutofit/>
          </a:bodyPr>
          <a:lstStyle/>
          <a:p>
            <a:r>
              <a:rPr lang="en-US" dirty="0"/>
              <a:t>Goals of upgrades in a nutshell (LIU)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223901"/>
            <a:ext cx="10969139" cy="5077884"/>
          </a:xfrm>
        </p:spPr>
        <p:txBody>
          <a:bodyPr>
            <a:normAutofit fontScale="92500"/>
          </a:bodyPr>
          <a:lstStyle/>
          <a:p>
            <a:pPr marL="72000" indent="0">
              <a:buNone/>
            </a:pPr>
            <a:r>
              <a:rPr lang="en-US" dirty="0"/>
              <a:t>The </a:t>
            </a:r>
            <a:r>
              <a:rPr lang="en-US" b="1" dirty="0">
                <a:solidFill>
                  <a:srgbClr val="FF0000"/>
                </a:solidFill>
              </a:rPr>
              <a:t>High Luminosity LHC (HL-LHC) </a:t>
            </a:r>
            <a:r>
              <a:rPr lang="en-US" dirty="0"/>
              <a:t>upgrade</a:t>
            </a:r>
          </a:p>
          <a:p>
            <a:r>
              <a:rPr lang="en-US" dirty="0"/>
              <a:t>Aims at </a:t>
            </a:r>
            <a:r>
              <a:rPr lang="en-US" b="1" dirty="0">
                <a:solidFill>
                  <a:srgbClr val="008000"/>
                </a:solidFill>
              </a:rPr>
              <a:t>3000 (4000) fb</a:t>
            </a:r>
            <a:r>
              <a:rPr lang="en-US" b="1" baseline="30000" dirty="0">
                <a:solidFill>
                  <a:srgbClr val="008000"/>
                </a:solidFill>
              </a:rPr>
              <a:t>-1</a:t>
            </a:r>
            <a:r>
              <a:rPr lang="en-US" b="1" dirty="0">
                <a:solidFill>
                  <a:srgbClr val="008000"/>
                </a:solidFill>
              </a:rPr>
              <a:t> </a:t>
            </a:r>
            <a:r>
              <a:rPr lang="en-US" dirty="0"/>
              <a:t>total integrated luminosity over HL-LHC run (2026 </a:t>
            </a:r>
            <a:r>
              <a:rPr lang="mr-IN" dirty="0"/>
              <a:t>–</a:t>
            </a:r>
            <a:r>
              <a:rPr lang="en-US" dirty="0"/>
              <a:t> 2037)</a:t>
            </a:r>
          </a:p>
          <a:p>
            <a:r>
              <a:rPr lang="en-US" dirty="0"/>
              <a:t>Based on operation at </a:t>
            </a:r>
            <a:r>
              <a:rPr lang="en-US" dirty="0" err="1"/>
              <a:t>levelled</a:t>
            </a:r>
            <a:r>
              <a:rPr lang="en-US" dirty="0"/>
              <a:t> luminosity of </a:t>
            </a:r>
            <a:r>
              <a:rPr lang="en-US" b="1" dirty="0">
                <a:solidFill>
                  <a:srgbClr val="008000"/>
                </a:solidFill>
              </a:rPr>
              <a:t>5 (7.5) x10</a:t>
            </a:r>
            <a:r>
              <a:rPr lang="en-US" b="1" baseline="30000" dirty="0">
                <a:solidFill>
                  <a:srgbClr val="008000"/>
                </a:solidFill>
              </a:rPr>
              <a:t>34</a:t>
            </a:r>
            <a:r>
              <a:rPr lang="en-US" b="1" dirty="0">
                <a:solidFill>
                  <a:srgbClr val="008000"/>
                </a:solidFill>
              </a:rPr>
              <a:t> cm</a:t>
            </a:r>
            <a:r>
              <a:rPr lang="en-US" b="1" baseline="30000" dirty="0">
                <a:solidFill>
                  <a:srgbClr val="008000"/>
                </a:solidFill>
              </a:rPr>
              <a:t>-2</a:t>
            </a:r>
            <a:r>
              <a:rPr lang="en-US" b="1" dirty="0">
                <a:solidFill>
                  <a:srgbClr val="008000"/>
                </a:solidFill>
              </a:rPr>
              <a:t>s</a:t>
            </a:r>
            <a:r>
              <a:rPr lang="en-US" b="1" baseline="30000" dirty="0">
                <a:solidFill>
                  <a:srgbClr val="008000"/>
                </a:solidFill>
              </a:rPr>
              <a:t>-1</a:t>
            </a:r>
            <a:r>
              <a:rPr lang="en-US" b="1" dirty="0">
                <a:solidFill>
                  <a:srgbClr val="008000"/>
                </a:solidFill>
              </a:rPr>
              <a:t> </a:t>
            </a:r>
            <a:r>
              <a:rPr lang="en-US" dirty="0"/>
              <a:t>by lowering </a:t>
            </a:r>
            <a:r>
              <a:rPr lang="en-US" dirty="0">
                <a:latin typeface="Symbol" charset="2"/>
                <a:cs typeface="Symbol" charset="2"/>
              </a:rPr>
              <a:t>b</a:t>
            </a:r>
            <a:r>
              <a:rPr lang="en-US" baseline="30000" dirty="0"/>
              <a:t>*</a:t>
            </a:r>
          </a:p>
          <a:p>
            <a:endParaRPr lang="en-US" dirty="0">
              <a:sym typeface="Wingdings"/>
            </a:endParaRPr>
          </a:p>
          <a:p>
            <a:pPr lvl="1"/>
            <a:endParaRPr lang="en-US" dirty="0">
              <a:sym typeface="Wingdings"/>
            </a:endParaRPr>
          </a:p>
          <a:p>
            <a:pPr marL="374400" lvl="1" indent="0">
              <a:buNone/>
            </a:pPr>
            <a:endParaRPr lang="en-US" dirty="0"/>
          </a:p>
          <a:p>
            <a:pPr marL="374400" lvl="1" indent="0">
              <a:buNone/>
            </a:pPr>
            <a:endParaRPr lang="en-US" dirty="0"/>
          </a:p>
          <a:p>
            <a:pPr marL="72000" indent="0">
              <a:buNone/>
            </a:pPr>
            <a:r>
              <a:rPr lang="en-US" dirty="0"/>
              <a:t>The </a:t>
            </a:r>
            <a:r>
              <a:rPr lang="en-US" b="1" dirty="0">
                <a:solidFill>
                  <a:srgbClr val="FF0000"/>
                </a:solidFill>
              </a:rPr>
              <a:t>LHC Injectors Upgrade (LIU) </a:t>
            </a:r>
          </a:p>
          <a:p>
            <a:r>
              <a:rPr lang="en-US" dirty="0"/>
              <a:t>Aims at </a:t>
            </a:r>
            <a:r>
              <a:rPr lang="en-US" b="1" dirty="0"/>
              <a:t>matching the beam parameters </a:t>
            </a:r>
            <a:r>
              <a:rPr lang="en-US" dirty="0"/>
              <a:t>at LHC injection with HL-LHC target</a:t>
            </a:r>
            <a:endParaRPr lang="en-US" dirty="0">
              <a:sym typeface="Wingdings"/>
            </a:endParaRPr>
          </a:p>
          <a:p>
            <a:r>
              <a:rPr lang="en-US" dirty="0">
                <a:sym typeface="Wingdings"/>
              </a:rPr>
              <a:t>Needs to deploy </a:t>
            </a:r>
            <a:r>
              <a:rPr lang="en-US" b="1" dirty="0">
                <a:sym typeface="Wingdings"/>
              </a:rPr>
              <a:t>means</a:t>
            </a:r>
            <a:r>
              <a:rPr lang="en-US" dirty="0">
                <a:sym typeface="Wingdings"/>
              </a:rPr>
              <a:t> to overcome </a:t>
            </a:r>
            <a:r>
              <a:rPr lang="en-US" b="1" dirty="0">
                <a:sym typeface="Wingdings"/>
              </a:rPr>
              <a:t>performance limitations </a:t>
            </a:r>
            <a:r>
              <a:rPr lang="en-US" dirty="0">
                <a:sym typeface="Wingdings"/>
              </a:rPr>
              <a:t>in all injectors!</a:t>
            </a:r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/>
              <a:t>6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68022712"/>
              </p:ext>
            </p:extLst>
          </p:nvPr>
        </p:nvGraphicFramePr>
        <p:xfrm>
          <a:off x="1280053" y="3042947"/>
          <a:ext cx="9631895" cy="111252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92637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4032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7073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12216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17229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/>
                        <a:t>N</a:t>
                      </a:r>
                      <a:r>
                        <a:rPr lang="en-US" baseline="-25000" dirty="0" err="1"/>
                        <a:t>b</a:t>
                      </a:r>
                      <a:r>
                        <a:rPr lang="en-US" baseline="0" dirty="0"/>
                        <a:t> (x 10</a:t>
                      </a:r>
                      <a:r>
                        <a:rPr lang="en-US" baseline="30000" dirty="0"/>
                        <a:t>11</a:t>
                      </a:r>
                      <a:r>
                        <a:rPr lang="en-US" baseline="0" dirty="0"/>
                        <a:t> p/b)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Symbol" charset="2"/>
                          <a:cs typeface="Symbol" charset="2"/>
                        </a:rPr>
                        <a:t>e</a:t>
                      </a:r>
                      <a:r>
                        <a:rPr lang="en-US" baseline="-25000" dirty="0"/>
                        <a:t>x,y,</a:t>
                      </a:r>
                      <a:r>
                        <a:rPr lang="en-US" baseline="0" dirty="0"/>
                        <a:t> (</a:t>
                      </a:r>
                      <a:r>
                        <a:rPr lang="en-US" baseline="0" dirty="0">
                          <a:latin typeface="Symbol" charset="2"/>
                          <a:cs typeface="Symbol" charset="2"/>
                        </a:rPr>
                        <a:t>m</a:t>
                      </a:r>
                      <a:r>
                        <a:rPr lang="en-US" baseline="0" dirty="0"/>
                        <a:t>m)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Bunch</a:t>
                      </a:r>
                      <a:r>
                        <a:rPr lang="en-US" baseline="0" dirty="0"/>
                        <a:t> spacing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Bunches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rgbClr val="008000"/>
                          </a:solidFill>
                        </a:rPr>
                        <a:t>HL-LHC target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rgbClr val="008000"/>
                          </a:solidFill>
                        </a:rPr>
                        <a:t>2.3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rgbClr val="008000"/>
                          </a:solidFill>
                        </a:rPr>
                        <a:t>2.1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rgbClr val="008000"/>
                          </a:solidFill>
                        </a:rPr>
                        <a:t>25 ns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rgbClr val="008000"/>
                          </a:solidFill>
                        </a:rPr>
                        <a:t>4x72 per injection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Present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1.3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2.7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25</a:t>
                      </a:r>
                      <a:r>
                        <a:rPr lang="en-US" baseline="0" dirty="0"/>
                        <a:t> ns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4x72 per injection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1216991" y="2705577"/>
            <a:ext cx="37391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Beam properties @LHC injection</a:t>
            </a: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it-IT">
                <a:latin typeface="Arial"/>
              </a:rPr>
              <a:t>Giovanni Rumolo, MCBI for LIU and HL-LHC</a:t>
            </a:r>
            <a:endParaRPr lang="en-US" dirty="0">
              <a:latin typeface="Arial"/>
            </a:endParaRP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>
                <a:latin typeface="Arial"/>
              </a:rPr>
              <a:t>MCBI 2019, Zermatt, 27 September 2018</a:t>
            </a:r>
            <a:endParaRPr lang="en-US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85252255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/>
              <a:t>7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pic>
        <p:nvPicPr>
          <p:cNvPr id="9" name="Picture 8" descr="LHC_default.jp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476" b="13621"/>
          <a:stretch/>
        </p:blipFill>
        <p:spPr>
          <a:xfrm>
            <a:off x="2584817" y="1330871"/>
            <a:ext cx="7071420" cy="4303058"/>
          </a:xfrm>
          <a:prstGeom prst="rect">
            <a:avLst/>
          </a:prstGeom>
        </p:spPr>
      </p:pic>
      <p:grpSp>
        <p:nvGrpSpPr>
          <p:cNvPr id="10" name="Group 9"/>
          <p:cNvGrpSpPr/>
          <p:nvPr/>
        </p:nvGrpSpPr>
        <p:grpSpPr>
          <a:xfrm>
            <a:off x="4034118" y="2570988"/>
            <a:ext cx="4228353" cy="2973294"/>
            <a:chOff x="4034118" y="3406588"/>
            <a:chExt cx="4228353" cy="2973294"/>
          </a:xfrm>
        </p:grpSpPr>
        <p:grpSp>
          <p:nvGrpSpPr>
            <p:cNvPr id="11" name="Group 10"/>
            <p:cNvGrpSpPr/>
            <p:nvPr/>
          </p:nvGrpSpPr>
          <p:grpSpPr>
            <a:xfrm>
              <a:off x="4034118" y="3406588"/>
              <a:ext cx="4228353" cy="2973294"/>
              <a:chOff x="4034118" y="3406588"/>
              <a:chExt cx="4228353" cy="2973294"/>
            </a:xfrm>
          </p:grpSpPr>
          <p:sp>
            <p:nvSpPr>
              <p:cNvPr id="13" name="Rounded Rectangle 12"/>
              <p:cNvSpPr/>
              <p:nvPr/>
            </p:nvSpPr>
            <p:spPr>
              <a:xfrm>
                <a:off x="4034118" y="3406588"/>
                <a:ext cx="4228353" cy="2973294"/>
              </a:xfrm>
              <a:prstGeom prst="roundRect">
                <a:avLst/>
              </a:prstGeom>
              <a:noFill/>
              <a:ln w="28575" cmpd="sng"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14" name="Group 13"/>
              <p:cNvGrpSpPr/>
              <p:nvPr/>
            </p:nvGrpSpPr>
            <p:grpSpPr>
              <a:xfrm>
                <a:off x="4721412" y="3556000"/>
                <a:ext cx="3048000" cy="2728118"/>
                <a:chOff x="4721412" y="3556000"/>
                <a:chExt cx="3048000" cy="2728118"/>
              </a:xfrm>
            </p:grpSpPr>
            <p:sp>
              <p:nvSpPr>
                <p:cNvPr id="15" name="Oval 14"/>
                <p:cNvSpPr/>
                <p:nvPr/>
              </p:nvSpPr>
              <p:spPr>
                <a:xfrm>
                  <a:off x="4721412" y="3556000"/>
                  <a:ext cx="3048000" cy="866588"/>
                </a:xfrm>
                <a:prstGeom prst="ellipse">
                  <a:avLst/>
                </a:prstGeom>
                <a:noFill/>
                <a:ln w="57150" cmpd="sng">
                  <a:solidFill>
                    <a:schemeClr val="tx2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rgbClr val="0A417F"/>
                    </a:solidFill>
                  </a:endParaRPr>
                </a:p>
              </p:txBody>
            </p:sp>
            <p:sp>
              <p:nvSpPr>
                <p:cNvPr id="16" name="Oval 15"/>
                <p:cNvSpPr/>
                <p:nvPr/>
              </p:nvSpPr>
              <p:spPr>
                <a:xfrm>
                  <a:off x="6036235" y="5109882"/>
                  <a:ext cx="642471" cy="134472"/>
                </a:xfrm>
                <a:prstGeom prst="ellipse">
                  <a:avLst/>
                </a:prstGeom>
                <a:noFill/>
                <a:ln w="57150" cmpd="sng">
                  <a:solidFill>
                    <a:srgbClr val="B875B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7" name="Oval 16"/>
                <p:cNvSpPr/>
                <p:nvPr/>
              </p:nvSpPr>
              <p:spPr>
                <a:xfrm>
                  <a:off x="6245412" y="5411693"/>
                  <a:ext cx="1524000" cy="445247"/>
                </a:xfrm>
                <a:prstGeom prst="ellipse">
                  <a:avLst/>
                </a:prstGeom>
                <a:noFill/>
                <a:ln w="57150" cmpd="sng">
                  <a:solidFill>
                    <a:srgbClr val="BD1784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cxnSp>
              <p:nvCxnSpPr>
                <p:cNvPr id="18" name="Straight Connector 17"/>
                <p:cNvCxnSpPr/>
                <p:nvPr/>
              </p:nvCxnSpPr>
              <p:spPr>
                <a:xfrm flipV="1">
                  <a:off x="5797176" y="5363882"/>
                  <a:ext cx="328706" cy="358588"/>
                </a:xfrm>
                <a:prstGeom prst="line">
                  <a:avLst/>
                </a:prstGeom>
                <a:ln w="57150" cmpd="sng">
                  <a:solidFill>
                    <a:srgbClr val="B484BB"/>
                  </a:solidFill>
                  <a:prstDash val="solid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9" name="Rounded Rectangle 18"/>
                <p:cNvSpPr>
                  <a:spLocks noChangeAspect="1"/>
                </p:cNvSpPr>
                <p:nvPr/>
              </p:nvSpPr>
              <p:spPr>
                <a:xfrm>
                  <a:off x="6170706" y="5961530"/>
                  <a:ext cx="389794" cy="322588"/>
                </a:xfrm>
                <a:prstGeom prst="roundRect">
                  <a:avLst/>
                </a:prstGeom>
                <a:noFill/>
                <a:ln w="57150" cmpd="sng">
                  <a:solidFill>
                    <a:srgbClr val="575FAB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n>
                      <a:solidFill>
                        <a:srgbClr val="000000"/>
                      </a:solidFill>
                    </a:ln>
                  </a:endParaRPr>
                </a:p>
              </p:txBody>
            </p:sp>
            <p:cxnSp>
              <p:nvCxnSpPr>
                <p:cNvPr id="20" name="Straight Connector 19"/>
                <p:cNvCxnSpPr/>
                <p:nvPr/>
              </p:nvCxnSpPr>
              <p:spPr>
                <a:xfrm flipV="1">
                  <a:off x="5782236" y="5812117"/>
                  <a:ext cx="164353" cy="463177"/>
                </a:xfrm>
                <a:prstGeom prst="line">
                  <a:avLst/>
                </a:prstGeom>
                <a:ln w="57150" cmpd="sng">
                  <a:solidFill>
                    <a:srgbClr val="575FAB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pic>
          <p:nvPicPr>
            <p:cNvPr id="12" name="Picture 11" descr="Screen Shot 2016-08-26 at 14.14.30.png"/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61476" r="28767" b="2208"/>
            <a:stretch/>
          </p:blipFill>
          <p:spPr>
            <a:xfrm>
              <a:off x="5262285" y="5677646"/>
              <a:ext cx="485994" cy="180000"/>
            </a:xfrm>
            <a:prstGeom prst="rect">
              <a:avLst/>
            </a:prstGeom>
          </p:spPr>
        </p:pic>
      </p:grpSp>
      <p:grpSp>
        <p:nvGrpSpPr>
          <p:cNvPr id="21" name="Group 20"/>
          <p:cNvGrpSpPr/>
          <p:nvPr/>
        </p:nvGrpSpPr>
        <p:grpSpPr>
          <a:xfrm>
            <a:off x="1386642" y="4154831"/>
            <a:ext cx="4395593" cy="1076318"/>
            <a:chOff x="1386642" y="4990431"/>
            <a:chExt cx="4395593" cy="1076318"/>
          </a:xfrm>
        </p:grpSpPr>
        <p:pic>
          <p:nvPicPr>
            <p:cNvPr id="22" name="Picture 21"/>
            <p:cNvPicPr>
              <a:picLocks noChangeAspect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20526010">
              <a:off x="1386642" y="4990431"/>
              <a:ext cx="2229252" cy="1076318"/>
            </a:xfrm>
            <a:prstGeom prst="rect">
              <a:avLst/>
            </a:prstGeom>
            <a:ln w="28575" cmpd="sng">
              <a:solidFill>
                <a:srgbClr val="B875B1"/>
              </a:solidFill>
            </a:ln>
          </p:spPr>
        </p:pic>
        <p:sp>
          <p:nvSpPr>
            <p:cNvPr id="23" name="TextBox 22"/>
            <p:cNvSpPr txBox="1"/>
            <p:nvPr/>
          </p:nvSpPr>
          <p:spPr>
            <a:xfrm>
              <a:off x="2554941" y="5065058"/>
              <a:ext cx="128494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>
                  <a:solidFill>
                    <a:srgbClr val="B875B1"/>
                  </a:solidFill>
                </a:rPr>
                <a:t>Linac4</a:t>
              </a:r>
            </a:p>
          </p:txBody>
        </p:sp>
        <p:cxnSp>
          <p:nvCxnSpPr>
            <p:cNvPr id="24" name="Straight Arrow Connector 23"/>
            <p:cNvCxnSpPr/>
            <p:nvPr/>
          </p:nvCxnSpPr>
          <p:spPr>
            <a:xfrm>
              <a:off x="3675529" y="5408705"/>
              <a:ext cx="2106706" cy="194235"/>
            </a:xfrm>
            <a:prstGeom prst="straightConnector1">
              <a:avLst/>
            </a:prstGeom>
            <a:ln>
              <a:solidFill>
                <a:srgbClr val="B875B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" name="Group 4"/>
          <p:cNvGrpSpPr/>
          <p:nvPr/>
        </p:nvGrpSpPr>
        <p:grpSpPr>
          <a:xfrm>
            <a:off x="6681694" y="514325"/>
            <a:ext cx="5510305" cy="3733063"/>
            <a:chOff x="6681694" y="514325"/>
            <a:chExt cx="5510305" cy="3733063"/>
          </a:xfrm>
        </p:grpSpPr>
        <p:pic>
          <p:nvPicPr>
            <p:cNvPr id="44" name="Picture 43"/>
            <p:cNvPicPr>
              <a:picLocks noChangeAspect="1"/>
            </p:cNvPicPr>
            <p:nvPr/>
          </p:nvPicPr>
          <p:blipFill rotWithShape="1">
            <a:blip r:embed="rId6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095" t="6487" r="13905"/>
            <a:stretch/>
          </p:blipFill>
          <p:spPr>
            <a:xfrm rot="5400000">
              <a:off x="8635946" y="613174"/>
              <a:ext cx="1603212" cy="1405514"/>
            </a:xfrm>
            <a:prstGeom prst="rect">
              <a:avLst/>
            </a:prstGeom>
          </p:spPr>
        </p:pic>
        <p:grpSp>
          <p:nvGrpSpPr>
            <p:cNvPr id="30" name="Group 29"/>
            <p:cNvGrpSpPr/>
            <p:nvPr/>
          </p:nvGrpSpPr>
          <p:grpSpPr>
            <a:xfrm>
              <a:off x="6681694" y="1642145"/>
              <a:ext cx="5510305" cy="2605243"/>
              <a:chOff x="6681694" y="2477745"/>
              <a:chExt cx="5510305" cy="2605243"/>
            </a:xfrm>
          </p:grpSpPr>
          <p:cxnSp>
            <p:nvCxnSpPr>
              <p:cNvPr id="31" name="Straight Arrow Connector 30"/>
              <p:cNvCxnSpPr/>
              <p:nvPr/>
            </p:nvCxnSpPr>
            <p:spPr>
              <a:xfrm flipH="1">
                <a:off x="6681694" y="4258235"/>
                <a:ext cx="2029012" cy="824753"/>
              </a:xfrm>
              <a:prstGeom prst="straightConnector1">
                <a:avLst/>
              </a:prstGeom>
              <a:ln>
                <a:solidFill>
                  <a:srgbClr val="B875B1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32" name="Group 31"/>
              <p:cNvGrpSpPr/>
              <p:nvPr/>
            </p:nvGrpSpPr>
            <p:grpSpPr>
              <a:xfrm>
                <a:off x="8607909" y="2477745"/>
                <a:ext cx="2901922" cy="1451783"/>
                <a:chOff x="8697556" y="3956924"/>
                <a:chExt cx="2901922" cy="1451783"/>
              </a:xfrm>
            </p:grpSpPr>
            <p:pic>
              <p:nvPicPr>
                <p:cNvPr id="34" name="Picture 33"/>
                <p:cNvPicPr>
                  <a:picLocks noChangeAspect="1"/>
                </p:cNvPicPr>
                <p:nvPr/>
              </p:nvPicPr>
              <p:blipFill>
                <a:blip r:embed="rId7" cstate="email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8697556" y="4258237"/>
                  <a:ext cx="1517048" cy="1150470"/>
                </a:xfrm>
                <a:prstGeom prst="rect">
                  <a:avLst/>
                </a:prstGeom>
              </p:spPr>
            </p:pic>
            <p:pic>
              <p:nvPicPr>
                <p:cNvPr id="35" name="Picture 34"/>
                <p:cNvPicPr>
                  <a:picLocks noChangeAspect="1"/>
                </p:cNvPicPr>
                <p:nvPr/>
              </p:nvPicPr>
              <p:blipFill>
                <a:blip r:embed="rId8" cstate="email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9947820" y="3956924"/>
                  <a:ext cx="1651658" cy="1239346"/>
                </a:xfrm>
                <a:prstGeom prst="rect">
                  <a:avLst/>
                </a:prstGeom>
              </p:spPr>
            </p:pic>
          </p:grpSp>
          <p:sp>
            <p:nvSpPr>
              <p:cNvPr id="33" name="TextBox 32"/>
              <p:cNvSpPr txBox="1"/>
              <p:nvPr/>
            </p:nvSpPr>
            <p:spPr>
              <a:xfrm>
                <a:off x="10100234" y="3690471"/>
                <a:ext cx="2091765" cy="138499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176400" indent="-140400">
                  <a:buFont typeface="Arial"/>
                  <a:buChar char="•"/>
                </a:pPr>
                <a:r>
                  <a:rPr lang="en-US" sz="1400" b="1" dirty="0"/>
                  <a:t>160 MeV </a:t>
                </a:r>
                <a:r>
                  <a:rPr lang="en-US" sz="1400" dirty="0"/>
                  <a:t>H</a:t>
                </a:r>
                <a:r>
                  <a:rPr lang="en-US" sz="1400" baseline="30000" dirty="0"/>
                  <a:t>-</a:t>
                </a:r>
                <a:r>
                  <a:rPr lang="en-US" sz="1400" dirty="0"/>
                  <a:t> charge exchange  injection</a:t>
                </a:r>
              </a:p>
              <a:p>
                <a:pPr marL="176400" indent="-140400">
                  <a:buFont typeface="Arial"/>
                  <a:buChar char="•"/>
                </a:pPr>
                <a:r>
                  <a:rPr lang="en-US" sz="1400" dirty="0"/>
                  <a:t>Acceleration to </a:t>
                </a:r>
                <a:r>
                  <a:rPr lang="en-US" sz="1400" b="1" dirty="0"/>
                  <a:t>2 GeV </a:t>
                </a:r>
                <a:r>
                  <a:rPr lang="en-US" sz="1400" dirty="0"/>
                  <a:t>with new main power supply and new RF systems</a:t>
                </a:r>
              </a:p>
            </p:txBody>
          </p:sp>
        </p:grpSp>
      </p:grpSp>
      <p:grpSp>
        <p:nvGrpSpPr>
          <p:cNvPr id="6" name="Group 5"/>
          <p:cNvGrpSpPr/>
          <p:nvPr/>
        </p:nvGrpSpPr>
        <p:grpSpPr>
          <a:xfrm>
            <a:off x="-31911" y="909362"/>
            <a:ext cx="4559087" cy="3309876"/>
            <a:chOff x="-31911" y="909362"/>
            <a:chExt cx="4559087" cy="3309876"/>
          </a:xfrm>
        </p:grpSpPr>
        <p:pic>
          <p:nvPicPr>
            <p:cNvPr id="52" name="Picture 51"/>
            <p:cNvPicPr>
              <a:picLocks noChangeAspect="1"/>
            </p:cNvPicPr>
            <p:nvPr/>
          </p:nvPicPr>
          <p:blipFill>
            <a:blip r:embed="rId9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180088" y="909362"/>
              <a:ext cx="1604781" cy="1279573"/>
            </a:xfrm>
            <a:prstGeom prst="rect">
              <a:avLst/>
            </a:prstGeom>
            <a:effectLst>
              <a:softEdge rad="63500"/>
            </a:effectLst>
          </p:spPr>
        </p:pic>
        <p:grpSp>
          <p:nvGrpSpPr>
            <p:cNvPr id="36" name="Group 35"/>
            <p:cNvGrpSpPr/>
            <p:nvPr/>
          </p:nvGrpSpPr>
          <p:grpSpPr>
            <a:xfrm>
              <a:off x="-31911" y="1213556"/>
              <a:ext cx="4559087" cy="3005682"/>
              <a:chOff x="-31911" y="2049156"/>
              <a:chExt cx="4559087" cy="3005682"/>
            </a:xfrm>
          </p:grpSpPr>
          <p:pic>
            <p:nvPicPr>
              <p:cNvPr id="37" name="Picture 36" descr="IMG_1530.JPG"/>
              <p:cNvPicPr>
                <a:picLocks noChangeAspect="1"/>
              </p:cNvPicPr>
              <p:nvPr/>
            </p:nvPicPr>
            <p:blipFill>
              <a:blip r:embed="rId10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-31911" y="2049156"/>
                <a:ext cx="1809911" cy="1357433"/>
              </a:xfrm>
              <a:prstGeom prst="rect">
                <a:avLst/>
              </a:prstGeom>
            </p:spPr>
          </p:pic>
          <p:pic>
            <p:nvPicPr>
              <p:cNvPr id="38" name="Picture 37"/>
              <p:cNvPicPr>
                <a:picLocks noChangeAspect="1"/>
              </p:cNvPicPr>
              <p:nvPr/>
            </p:nvPicPr>
            <p:blipFill rotWithShape="1">
              <a:blip r:embed="rId11"/>
              <a:srcRect l="14960" r="14312"/>
              <a:stretch/>
            </p:blipFill>
            <p:spPr>
              <a:xfrm>
                <a:off x="1613549" y="2286019"/>
                <a:ext cx="899987" cy="1382869"/>
              </a:xfrm>
              <a:prstGeom prst="rect">
                <a:avLst/>
              </a:prstGeom>
            </p:spPr>
          </p:pic>
          <p:sp>
            <p:nvSpPr>
              <p:cNvPr id="39" name="TextBox 38"/>
              <p:cNvSpPr txBox="1"/>
              <p:nvPr/>
            </p:nvSpPr>
            <p:spPr>
              <a:xfrm>
                <a:off x="2987" y="3454400"/>
                <a:ext cx="2369825" cy="160043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176400" indent="-140400">
                  <a:buFont typeface="Arial"/>
                  <a:buChar char="•"/>
                </a:pPr>
                <a:r>
                  <a:rPr lang="en-US" sz="1400" dirty="0"/>
                  <a:t>Main </a:t>
                </a:r>
                <a:r>
                  <a:rPr lang="en-US" sz="1400" b="1" dirty="0"/>
                  <a:t>RF</a:t>
                </a:r>
                <a:r>
                  <a:rPr lang="en-US" sz="1400" dirty="0"/>
                  <a:t> system (200 MHz) upgrade</a:t>
                </a:r>
              </a:p>
              <a:p>
                <a:pPr marL="176400" indent="-140400">
                  <a:buFont typeface="Arial"/>
                  <a:buChar char="•"/>
                </a:pPr>
                <a:r>
                  <a:rPr lang="en-US" sz="1400" dirty="0"/>
                  <a:t>Longitudinal </a:t>
                </a:r>
                <a:r>
                  <a:rPr lang="en-US" sz="1400" b="1" dirty="0"/>
                  <a:t>impedance</a:t>
                </a:r>
                <a:r>
                  <a:rPr lang="en-US" sz="1400" dirty="0"/>
                  <a:t> reduction &amp; anti-</a:t>
                </a:r>
                <a:r>
                  <a:rPr lang="en-US" sz="1400" dirty="0" err="1"/>
                  <a:t>ecloud</a:t>
                </a:r>
                <a:r>
                  <a:rPr lang="en-US" sz="1400" dirty="0"/>
                  <a:t> coating</a:t>
                </a:r>
              </a:p>
              <a:p>
                <a:pPr marL="176400" indent="-140400">
                  <a:buFont typeface="Arial"/>
                  <a:buChar char="•"/>
                </a:pPr>
                <a:r>
                  <a:rPr lang="en-US" sz="1400" dirty="0"/>
                  <a:t>New </a:t>
                </a:r>
                <a:r>
                  <a:rPr lang="en-US" sz="1400" b="1" dirty="0"/>
                  <a:t>beam dump </a:t>
                </a:r>
                <a:r>
                  <a:rPr lang="en-US" sz="1400" dirty="0"/>
                  <a:t>and protection devices</a:t>
                </a:r>
              </a:p>
            </p:txBody>
          </p:sp>
          <p:cxnSp>
            <p:nvCxnSpPr>
              <p:cNvPr id="40" name="Straight Arrow Connector 39"/>
              <p:cNvCxnSpPr/>
              <p:nvPr/>
            </p:nvCxnSpPr>
            <p:spPr>
              <a:xfrm>
                <a:off x="2091765" y="3780118"/>
                <a:ext cx="2435411" cy="209176"/>
              </a:xfrm>
              <a:prstGeom prst="straightConnector1">
                <a:avLst/>
              </a:prstGeom>
              <a:ln>
                <a:solidFill>
                  <a:srgbClr val="5B9BD5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46" name="TextBox 45"/>
          <p:cNvSpPr txBox="1"/>
          <p:nvPr/>
        </p:nvSpPr>
        <p:spPr>
          <a:xfrm>
            <a:off x="2222421" y="5253097"/>
            <a:ext cx="269322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6400" indent="-140400">
              <a:buFont typeface="Arial"/>
              <a:buChar char="•"/>
            </a:pPr>
            <a:r>
              <a:rPr lang="en-US" sz="1400" dirty="0"/>
              <a:t>Acceleration of H</a:t>
            </a:r>
            <a:r>
              <a:rPr lang="en-US" sz="1400" baseline="30000" dirty="0"/>
              <a:t>-</a:t>
            </a:r>
            <a:r>
              <a:rPr lang="en-US" sz="1400" dirty="0"/>
              <a:t> to </a:t>
            </a:r>
            <a:r>
              <a:rPr lang="en-US" sz="1400" b="1" dirty="0"/>
              <a:t>160 MeV </a:t>
            </a:r>
          </a:p>
          <a:p>
            <a:pPr marL="176400" indent="-140400">
              <a:buFont typeface="Arial"/>
              <a:buChar char="•"/>
            </a:pPr>
            <a:r>
              <a:rPr lang="en-US" sz="1400" dirty="0"/>
              <a:t>Nominal 40 mA within 0.4 </a:t>
            </a:r>
            <a:r>
              <a:rPr lang="en-US" sz="1400" dirty="0">
                <a:latin typeface="Symbol" charset="2"/>
                <a:cs typeface="Symbol" charset="2"/>
              </a:rPr>
              <a:t>m</a:t>
            </a:r>
            <a:r>
              <a:rPr lang="en-US" sz="1400" dirty="0"/>
              <a:t>m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7605060" y="3683719"/>
            <a:ext cx="4475422" cy="3037757"/>
            <a:chOff x="7605060" y="3683719"/>
            <a:chExt cx="4475422" cy="3037757"/>
          </a:xfrm>
        </p:grpSpPr>
        <p:grpSp>
          <p:nvGrpSpPr>
            <p:cNvPr id="2" name="Group 1"/>
            <p:cNvGrpSpPr/>
            <p:nvPr/>
          </p:nvGrpSpPr>
          <p:grpSpPr>
            <a:xfrm>
              <a:off x="7605060" y="3683719"/>
              <a:ext cx="4475422" cy="2338681"/>
              <a:chOff x="7605060" y="3683719"/>
              <a:chExt cx="4475422" cy="2338681"/>
            </a:xfrm>
          </p:grpSpPr>
          <p:grpSp>
            <p:nvGrpSpPr>
              <p:cNvPr id="41" name="Group 40"/>
              <p:cNvGrpSpPr/>
              <p:nvPr/>
            </p:nvGrpSpPr>
            <p:grpSpPr>
              <a:xfrm>
                <a:off x="7605060" y="3683719"/>
                <a:ext cx="2604720" cy="2338681"/>
                <a:chOff x="7605060" y="4519319"/>
                <a:chExt cx="2604720" cy="2338681"/>
              </a:xfrm>
            </p:grpSpPr>
            <p:pic>
              <p:nvPicPr>
                <p:cNvPr id="42" name="Picture 41"/>
                <p:cNvPicPr>
                  <a:picLocks noChangeAspect="1"/>
                </p:cNvPicPr>
                <p:nvPr/>
              </p:nvPicPr>
              <p:blipFill rotWithShape="1">
                <a:blip r:embed="rId12" cstate="email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7500" t="6666" r="25750"/>
                <a:stretch/>
              </p:blipFill>
              <p:spPr>
                <a:xfrm>
                  <a:off x="8438731" y="5438588"/>
                  <a:ext cx="1691888" cy="1419412"/>
                </a:xfrm>
                <a:prstGeom prst="rect">
                  <a:avLst/>
                </a:prstGeom>
              </p:spPr>
            </p:pic>
            <p:sp>
              <p:nvSpPr>
                <p:cNvPr id="43" name="TextBox 42"/>
                <p:cNvSpPr txBox="1"/>
                <p:nvPr/>
              </p:nvSpPr>
              <p:spPr>
                <a:xfrm>
                  <a:off x="8280397" y="4519319"/>
                  <a:ext cx="1929383" cy="954107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/>
                <a:p>
                  <a:pPr marL="176400" indent="-140400">
                    <a:buFont typeface="Arial"/>
                    <a:buChar char="•"/>
                  </a:pPr>
                  <a:r>
                    <a:rPr lang="en-US" sz="1400" b="1" dirty="0"/>
                    <a:t>2 </a:t>
                  </a:r>
                  <a:r>
                    <a:rPr lang="en-US" sz="1400" b="1" dirty="0" err="1"/>
                    <a:t>GeV</a:t>
                  </a:r>
                  <a:r>
                    <a:rPr lang="en-US" sz="1400" b="1" dirty="0"/>
                    <a:t> </a:t>
                  </a:r>
                  <a:r>
                    <a:rPr lang="en-US" sz="1400" dirty="0"/>
                    <a:t>injection</a:t>
                  </a:r>
                </a:p>
                <a:p>
                  <a:pPr marL="176400" indent="-140400">
                    <a:buFont typeface="Arial"/>
                    <a:buChar char="•"/>
                  </a:pPr>
                  <a:r>
                    <a:rPr lang="en-US" sz="1400" dirty="0"/>
                    <a:t>New </a:t>
                  </a:r>
                  <a:r>
                    <a:rPr lang="en-US" sz="1400" b="1" dirty="0"/>
                    <a:t>RF</a:t>
                  </a:r>
                  <a:r>
                    <a:rPr lang="en-US" sz="1400" dirty="0"/>
                    <a:t> equipment including broad-band feedback</a:t>
                  </a:r>
                </a:p>
              </p:txBody>
            </p:sp>
            <p:cxnSp>
              <p:nvCxnSpPr>
                <p:cNvPr id="45" name="Straight Arrow Connector 44"/>
                <p:cNvCxnSpPr/>
                <p:nvPr/>
              </p:nvCxnSpPr>
              <p:spPr>
                <a:xfrm flipH="1" flipV="1">
                  <a:off x="7605060" y="5871882"/>
                  <a:ext cx="672352" cy="194236"/>
                </a:xfrm>
                <a:prstGeom prst="straightConnector1">
                  <a:avLst/>
                </a:prstGeom>
                <a:ln>
                  <a:solidFill>
                    <a:srgbClr val="F010A0"/>
                  </a:solidFill>
                  <a:tailEnd type="arrow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pic>
            <p:nvPicPr>
              <p:cNvPr id="48" name="Picture 47"/>
              <p:cNvPicPr>
                <a:picLocks noChangeAspect="1"/>
              </p:cNvPicPr>
              <p:nvPr/>
            </p:nvPicPr>
            <p:blipFill>
              <a:blip r:embed="rId1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0098262" y="3748660"/>
                <a:ext cx="1982220" cy="1486664"/>
              </a:xfrm>
              <a:prstGeom prst="rect">
                <a:avLst/>
              </a:prstGeom>
            </p:spPr>
          </p:pic>
        </p:grpSp>
        <p:pic>
          <p:nvPicPr>
            <p:cNvPr id="49" name="Picture 48">
              <a:extLst>
                <a:ext uri="{FF2B5EF4-FFF2-40B4-BE49-F238E27FC236}">
                  <a16:creationId xmlns:a16="http://schemas.microsoft.com/office/drawing/2014/main" id="{A2547530-C093-7344-B167-8F9553109A6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3522" r="12529"/>
            <a:stretch/>
          </p:blipFill>
          <p:spPr>
            <a:xfrm rot="5400000">
              <a:off x="9529682" y="5201166"/>
              <a:ext cx="1834606" cy="1206013"/>
            </a:xfrm>
            <a:prstGeom prst="rect">
              <a:avLst/>
            </a:prstGeom>
          </p:spPr>
        </p:pic>
      </p:grpSp>
      <p:sp>
        <p:nvSpPr>
          <p:cNvPr id="53" name="Title 1"/>
          <p:cNvSpPr>
            <a:spLocks noGrp="1"/>
          </p:cNvSpPr>
          <p:nvPr>
            <p:ph type="title"/>
          </p:nvPr>
        </p:nvSpPr>
        <p:spPr>
          <a:xfrm>
            <a:off x="1838094" y="289208"/>
            <a:ext cx="8371687" cy="817708"/>
          </a:xfrm>
        </p:spPr>
        <p:txBody>
          <a:bodyPr/>
          <a:lstStyle/>
          <a:p>
            <a:r>
              <a:rPr lang="en-US" dirty="0"/>
              <a:t>A view on LHC Injectors and LIU</a:t>
            </a:r>
          </a:p>
        </p:txBody>
      </p:sp>
      <p:sp>
        <p:nvSpPr>
          <p:cNvPr id="54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430336" y="6184801"/>
            <a:ext cx="6314164" cy="673199"/>
          </a:xfrm>
        </p:spPr>
        <p:txBody>
          <a:bodyPr/>
          <a:lstStyle/>
          <a:p>
            <a:r>
              <a:rPr lang="it-IT">
                <a:latin typeface="Arial"/>
              </a:rPr>
              <a:t>Giovanni Rumolo, MCBI for LIU and HL-LHC</a:t>
            </a:r>
            <a:endParaRPr lang="en-US" dirty="0">
              <a:latin typeface="Arial"/>
            </a:endParaRPr>
          </a:p>
        </p:txBody>
      </p:sp>
      <p:sp>
        <p:nvSpPr>
          <p:cNvPr id="55" name="Date Placeholder 6"/>
          <p:cNvSpPr>
            <a:spLocks noGrp="1"/>
          </p:cNvSpPr>
          <p:nvPr>
            <p:ph type="dt" sz="half" idx="2"/>
          </p:nvPr>
        </p:nvSpPr>
        <p:spPr>
          <a:xfrm>
            <a:off x="818788" y="6184800"/>
            <a:ext cx="3275151" cy="673200"/>
          </a:xfrm>
        </p:spPr>
        <p:txBody>
          <a:bodyPr/>
          <a:lstStyle/>
          <a:p>
            <a:r>
              <a:rPr lang="en-US">
                <a:latin typeface="Arial"/>
              </a:rPr>
              <a:t>MCBI 2019, Zermatt, 27 September 2018</a:t>
            </a:r>
            <a:endParaRPr lang="en-US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7124406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 view on LHC and HL-LHC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/>
              <a:t>8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pic>
        <p:nvPicPr>
          <p:cNvPr id="9" name="Picture 8" descr="LHC_default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476" b="13621"/>
          <a:stretch/>
        </p:blipFill>
        <p:spPr>
          <a:xfrm>
            <a:off x="2584817" y="1330871"/>
            <a:ext cx="7071420" cy="4303058"/>
          </a:xfrm>
          <a:prstGeom prst="rect">
            <a:avLst/>
          </a:prstGeom>
        </p:spPr>
      </p:pic>
      <p:sp>
        <p:nvSpPr>
          <p:cNvPr id="13" name="Rounded Rectangle 12"/>
          <p:cNvSpPr/>
          <p:nvPr/>
        </p:nvSpPr>
        <p:spPr>
          <a:xfrm>
            <a:off x="2907532" y="1233753"/>
            <a:ext cx="5998873" cy="2576479"/>
          </a:xfrm>
          <a:prstGeom prst="roundRect">
            <a:avLst/>
          </a:prstGeom>
          <a:noFill/>
          <a:ln w="28575" cmpd="sng"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5" name="Group 24"/>
          <p:cNvGrpSpPr/>
          <p:nvPr/>
        </p:nvGrpSpPr>
        <p:grpSpPr>
          <a:xfrm>
            <a:off x="6349541" y="1187906"/>
            <a:ext cx="5398526" cy="2473196"/>
            <a:chOff x="6349541" y="1187906"/>
            <a:chExt cx="5398526" cy="2473196"/>
          </a:xfrm>
        </p:grpSpPr>
        <p:pic>
          <p:nvPicPr>
            <p:cNvPr id="47" name="Picture 46"/>
            <p:cNvPicPr>
              <a:picLocks noChangeAspect="1"/>
            </p:cNvPicPr>
            <p:nvPr/>
          </p:nvPicPr>
          <p:blipFill rotWithShape="1">
            <a:blip r:embed="rId3"/>
            <a:srcRect l="38586" t="36250" r="45655" b="38544"/>
            <a:stretch/>
          </p:blipFill>
          <p:spPr>
            <a:xfrm>
              <a:off x="9656237" y="1187906"/>
              <a:ext cx="2091830" cy="2473196"/>
            </a:xfrm>
            <a:prstGeom prst="rect">
              <a:avLst/>
            </a:prstGeom>
            <a:ln>
              <a:solidFill>
                <a:srgbClr val="000000"/>
              </a:solidFill>
            </a:ln>
          </p:spPr>
        </p:pic>
        <p:cxnSp>
          <p:nvCxnSpPr>
            <p:cNvPr id="7" name="Straight Arrow Connector 6"/>
            <p:cNvCxnSpPr>
              <a:stCxn id="47" idx="1"/>
            </p:cNvCxnSpPr>
            <p:nvPr/>
          </p:nvCxnSpPr>
          <p:spPr>
            <a:xfrm flipH="1" flipV="1">
              <a:off x="6349541" y="1799398"/>
              <a:ext cx="3306696" cy="625106"/>
            </a:xfrm>
            <a:prstGeom prst="straightConnector1">
              <a:avLst/>
            </a:prstGeom>
            <a:ln>
              <a:solidFill>
                <a:srgbClr val="00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Arrow Connector 48"/>
            <p:cNvCxnSpPr/>
            <p:nvPr/>
          </p:nvCxnSpPr>
          <p:spPr>
            <a:xfrm flipH="1">
              <a:off x="6349541" y="2424504"/>
              <a:ext cx="3306696" cy="780789"/>
            </a:xfrm>
            <a:prstGeom prst="straightConnector1">
              <a:avLst/>
            </a:prstGeom>
            <a:ln>
              <a:solidFill>
                <a:srgbClr val="00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6" name="Group 25"/>
          <p:cNvGrpSpPr/>
          <p:nvPr/>
        </p:nvGrpSpPr>
        <p:grpSpPr>
          <a:xfrm>
            <a:off x="370390" y="1330871"/>
            <a:ext cx="5206636" cy="2347569"/>
            <a:chOff x="370390" y="1330871"/>
            <a:chExt cx="5206636" cy="2347569"/>
          </a:xfrm>
        </p:grpSpPr>
        <p:pic>
          <p:nvPicPr>
            <p:cNvPr id="50" name="Picture 49"/>
            <p:cNvPicPr>
              <a:picLocks noChangeAspect="1"/>
            </p:cNvPicPr>
            <p:nvPr/>
          </p:nvPicPr>
          <p:blipFill rotWithShape="1">
            <a:blip r:embed="rId3"/>
            <a:srcRect l="39562" t="3369" r="46124" b="72705"/>
            <a:stretch/>
          </p:blipFill>
          <p:spPr>
            <a:xfrm>
              <a:off x="370390" y="1330871"/>
              <a:ext cx="1899940" cy="2347569"/>
            </a:xfrm>
            <a:prstGeom prst="rect">
              <a:avLst/>
            </a:prstGeom>
            <a:ln>
              <a:solidFill>
                <a:srgbClr val="000000"/>
              </a:solidFill>
            </a:ln>
          </p:spPr>
        </p:pic>
        <p:cxnSp>
          <p:nvCxnSpPr>
            <p:cNvPr id="51" name="Straight Arrow Connector 50"/>
            <p:cNvCxnSpPr/>
            <p:nvPr/>
          </p:nvCxnSpPr>
          <p:spPr>
            <a:xfrm flipV="1">
              <a:off x="2270330" y="1821128"/>
              <a:ext cx="3306696" cy="625106"/>
            </a:xfrm>
            <a:prstGeom prst="straightConnector1">
              <a:avLst/>
            </a:prstGeom>
            <a:ln>
              <a:solidFill>
                <a:srgbClr val="00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Arrow Connector 51"/>
            <p:cNvCxnSpPr/>
            <p:nvPr/>
          </p:nvCxnSpPr>
          <p:spPr>
            <a:xfrm>
              <a:off x="2270330" y="2446234"/>
              <a:ext cx="3306696" cy="780789"/>
            </a:xfrm>
            <a:prstGeom prst="straightConnector1">
              <a:avLst/>
            </a:prstGeom>
            <a:ln>
              <a:solidFill>
                <a:srgbClr val="00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7" name="Group 56"/>
          <p:cNvGrpSpPr/>
          <p:nvPr/>
        </p:nvGrpSpPr>
        <p:grpSpPr>
          <a:xfrm>
            <a:off x="8095664" y="1993451"/>
            <a:ext cx="2708665" cy="4048107"/>
            <a:chOff x="8095664" y="1993451"/>
            <a:chExt cx="2708665" cy="4048107"/>
          </a:xfrm>
        </p:grpSpPr>
        <p:pic>
          <p:nvPicPr>
            <p:cNvPr id="53" name="Picture 52"/>
            <p:cNvPicPr>
              <a:picLocks noChangeAspect="1"/>
            </p:cNvPicPr>
            <p:nvPr/>
          </p:nvPicPr>
          <p:blipFill rotWithShape="1">
            <a:blip r:embed="rId3"/>
            <a:srcRect l="68241" t="57820" r="14460" b="19798"/>
            <a:stretch/>
          </p:blipFill>
          <p:spPr>
            <a:xfrm>
              <a:off x="8508145" y="3845514"/>
              <a:ext cx="2296184" cy="2196044"/>
            </a:xfrm>
            <a:prstGeom prst="rect">
              <a:avLst/>
            </a:prstGeom>
            <a:ln>
              <a:solidFill>
                <a:srgbClr val="000000"/>
              </a:solidFill>
            </a:ln>
          </p:spPr>
        </p:pic>
        <p:cxnSp>
          <p:nvCxnSpPr>
            <p:cNvPr id="54" name="Straight Arrow Connector 53"/>
            <p:cNvCxnSpPr/>
            <p:nvPr/>
          </p:nvCxnSpPr>
          <p:spPr>
            <a:xfrm flipH="1" flipV="1">
              <a:off x="8095664" y="1993451"/>
              <a:ext cx="1254396" cy="1816782"/>
            </a:xfrm>
            <a:prstGeom prst="straightConnector1">
              <a:avLst/>
            </a:prstGeom>
            <a:ln>
              <a:solidFill>
                <a:srgbClr val="00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58" name="Picture 57"/>
          <p:cNvPicPr>
            <a:picLocks noChangeAspect="1"/>
          </p:cNvPicPr>
          <p:nvPr/>
        </p:nvPicPr>
        <p:blipFill rotWithShape="1">
          <a:blip r:embed="rId3"/>
          <a:srcRect l="70295" t="16444" r="16683" b="58697"/>
          <a:stretch/>
        </p:blipFill>
        <p:spPr>
          <a:xfrm>
            <a:off x="7007440" y="3227023"/>
            <a:ext cx="1728486" cy="2439007"/>
          </a:xfrm>
          <a:prstGeom prst="rect">
            <a:avLst/>
          </a:prstGeom>
          <a:ln>
            <a:solidFill>
              <a:srgbClr val="000000"/>
            </a:solidFill>
          </a:ln>
        </p:spPr>
      </p:pic>
      <p:pic>
        <p:nvPicPr>
          <p:cNvPr id="59" name="Picture 58"/>
          <p:cNvPicPr>
            <a:picLocks noChangeAspect="1"/>
          </p:cNvPicPr>
          <p:nvPr/>
        </p:nvPicPr>
        <p:blipFill rotWithShape="1">
          <a:blip r:embed="rId3"/>
          <a:srcRect l="38079" t="74873" r="45199" b="268"/>
          <a:stretch/>
        </p:blipFill>
        <p:spPr>
          <a:xfrm>
            <a:off x="176376" y="3712117"/>
            <a:ext cx="2219665" cy="2439007"/>
          </a:xfrm>
          <a:prstGeom prst="rect">
            <a:avLst/>
          </a:prstGeom>
          <a:ln>
            <a:solidFill>
              <a:srgbClr val="000000"/>
            </a:solidFill>
          </a:ln>
        </p:spPr>
      </p:pic>
      <p:pic>
        <p:nvPicPr>
          <p:cNvPr id="60" name="Picture 59"/>
          <p:cNvPicPr>
            <a:picLocks noChangeAspect="1"/>
          </p:cNvPicPr>
          <p:nvPr/>
        </p:nvPicPr>
        <p:blipFill rotWithShape="1">
          <a:blip r:embed="rId3"/>
          <a:srcRect l="8499" t="57612" r="76448" b="19188"/>
          <a:stretch/>
        </p:blipFill>
        <p:spPr>
          <a:xfrm>
            <a:off x="2524016" y="3793502"/>
            <a:ext cx="1997972" cy="2276236"/>
          </a:xfrm>
          <a:prstGeom prst="rect">
            <a:avLst/>
          </a:prstGeom>
          <a:ln>
            <a:solidFill>
              <a:srgbClr val="000000"/>
            </a:solidFill>
          </a:ln>
        </p:spPr>
      </p:pic>
      <p:pic>
        <p:nvPicPr>
          <p:cNvPr id="63" name="Picture 62" descr="Screen Shot 2016-08-26 at 14.14.30.png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1476" r="28767" b="2208"/>
          <a:stretch/>
        </p:blipFill>
        <p:spPr>
          <a:xfrm>
            <a:off x="5262285" y="4842046"/>
            <a:ext cx="485994" cy="180000"/>
          </a:xfrm>
          <a:prstGeom prst="rect">
            <a:avLst/>
          </a:prstGeom>
        </p:spPr>
      </p:pic>
      <p:pic>
        <p:nvPicPr>
          <p:cNvPr id="61" name="Picture 60"/>
          <p:cNvPicPr>
            <a:picLocks noChangeAspect="1"/>
          </p:cNvPicPr>
          <p:nvPr/>
        </p:nvPicPr>
        <p:blipFill rotWithShape="1">
          <a:blip r:embed="rId3"/>
          <a:srcRect l="7571" t="17394" r="74283" b="59406"/>
          <a:stretch/>
        </p:blipFill>
        <p:spPr>
          <a:xfrm>
            <a:off x="4649964" y="3793502"/>
            <a:ext cx="2408441" cy="2276236"/>
          </a:xfrm>
          <a:prstGeom prst="rect">
            <a:avLst/>
          </a:prstGeom>
          <a:ln>
            <a:solidFill>
              <a:srgbClr val="000000"/>
            </a:solidFill>
          </a:ln>
        </p:spPr>
      </p:pic>
      <p:sp>
        <p:nvSpPr>
          <p:cNvPr id="62" name="Oval 61"/>
          <p:cNvSpPr/>
          <p:nvPr/>
        </p:nvSpPr>
        <p:spPr>
          <a:xfrm>
            <a:off x="3104220" y="1618590"/>
            <a:ext cx="5631706" cy="1803794"/>
          </a:xfrm>
          <a:prstGeom prst="ellipse">
            <a:avLst/>
          </a:prstGeom>
          <a:noFill/>
          <a:ln w="57150" cmpd="sng">
            <a:solidFill>
              <a:schemeClr val="accent6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A417F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it-IT">
                <a:latin typeface="Arial"/>
              </a:rPr>
              <a:t>Giovanni Rumolo, MCBI for LIU and HL-LHC</a:t>
            </a:r>
            <a:endParaRPr lang="en-US" dirty="0">
              <a:latin typeface="Arial"/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>
                <a:latin typeface="Arial"/>
              </a:rPr>
              <a:t>MCBI 2019, Zermatt, 27 September 2018</a:t>
            </a:r>
            <a:endParaRPr lang="en-US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4263787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72000" indent="0">
              <a:buNone/>
            </a:pPr>
            <a:endParaRPr lang="en-US" dirty="0">
              <a:solidFill>
                <a:srgbClr val="E0E0E0"/>
              </a:solidFill>
            </a:endParaRPr>
          </a:p>
          <a:p>
            <a:pPr>
              <a:buClrTx/>
            </a:pPr>
            <a:r>
              <a:rPr lang="en-US" dirty="0">
                <a:solidFill>
                  <a:srgbClr val="E0E0E0"/>
                </a:solidFill>
              </a:rPr>
              <a:t>Why upgrades and what are the upgrades for LHC and its injector chain?</a:t>
            </a:r>
          </a:p>
          <a:p>
            <a:endParaRPr lang="en-US" dirty="0"/>
          </a:p>
          <a:p>
            <a:r>
              <a:rPr lang="en-US" dirty="0"/>
              <a:t>Present intensity limitations and future performance of the LHC injectors </a:t>
            </a:r>
          </a:p>
          <a:p>
            <a:pPr lvl="1"/>
            <a:r>
              <a:rPr lang="en-US" dirty="0"/>
              <a:t>Where do we need mitigation of coherent beam instabilities?</a:t>
            </a:r>
          </a:p>
          <a:p>
            <a:pPr lvl="1"/>
            <a:r>
              <a:rPr lang="en-US" dirty="0"/>
              <a:t>How far we can go with the upgrades</a:t>
            </a:r>
          </a:p>
          <a:p>
            <a:endParaRPr lang="en-US" dirty="0"/>
          </a:p>
          <a:p>
            <a:pPr>
              <a:buClr>
                <a:schemeClr val="accent3">
                  <a:lumMod val="40000"/>
                  <a:lumOff val="60000"/>
                </a:schemeClr>
              </a:buClr>
            </a:pPr>
            <a:r>
              <a:rPr lang="en-US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Mitigation of beam instabilities for HL-LHC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/>
              <a:t>9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it-IT">
                <a:latin typeface="Arial"/>
              </a:rPr>
              <a:t>Giovanni Rumolo, MCBI for LIU and HL-LHC</a:t>
            </a:r>
            <a:endParaRPr lang="en-US" dirty="0">
              <a:latin typeface="Arial"/>
            </a:endParaRP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>
                <a:latin typeface="Arial"/>
              </a:rPr>
              <a:t>MCBI 2019, Zermatt, 27 September 2018</a:t>
            </a:r>
            <a:endParaRPr lang="en-US" dirty="0">
              <a:latin typeface="Arial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C3662B3-C64A-2940-8969-99E0F343083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65402" y="161363"/>
            <a:ext cx="1461197" cy="1261943"/>
          </a:xfrm>
          <a:prstGeom prst="rect">
            <a:avLst/>
          </a:prstGeom>
          <a:solidFill>
            <a:schemeClr val="bg1"/>
          </a:solidFill>
        </p:spPr>
      </p:pic>
    </p:spTree>
    <p:extLst>
      <p:ext uri="{BB962C8B-B14F-4D97-AF65-F5344CB8AC3E}">
        <p14:creationId xmlns:p14="http://schemas.microsoft.com/office/powerpoint/2010/main" val="589185917"/>
      </p:ext>
    </p:extLst>
  </p:cSld>
  <p:clrMapOvr>
    <a:masterClrMapping/>
  </p:clrMapOvr>
</p:sld>
</file>

<file path=ppt/theme/theme1.xml><?xml version="1.0" encoding="utf-8"?>
<a:theme xmlns:a="http://schemas.openxmlformats.org/drawingml/2006/main" name="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20896</TotalTime>
  <Words>3423</Words>
  <Application>Microsoft Macintosh PowerPoint</Application>
  <PresentationFormat>Widescreen</PresentationFormat>
  <Paragraphs>589</Paragraphs>
  <Slides>48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48</vt:i4>
      </vt:variant>
    </vt:vector>
  </HeadingPairs>
  <TitlesOfParts>
    <vt:vector size="57" baseType="lpstr">
      <vt:lpstr>Arial</vt:lpstr>
      <vt:lpstr>Calibri</vt:lpstr>
      <vt:lpstr>Constantia</vt:lpstr>
      <vt:lpstr>Lucida Handwriting</vt:lpstr>
      <vt:lpstr>Mangal</vt:lpstr>
      <vt:lpstr>Symbol</vt:lpstr>
      <vt:lpstr>Times New Roman</vt:lpstr>
      <vt:lpstr>Wingdings</vt:lpstr>
      <vt:lpstr>CERNCorporate4-3</vt:lpstr>
      <vt:lpstr>PowerPoint Presentation</vt:lpstr>
      <vt:lpstr>MCBI for CERN LHC Injectors Upgrade (LIU) and High Luminosity LHC (HL-LHC)</vt:lpstr>
      <vt:lpstr>PowerPoint Presentation</vt:lpstr>
      <vt:lpstr>PowerPoint Presentation</vt:lpstr>
      <vt:lpstr>Goals of upgrades in a nutshell (HL-LHC)</vt:lpstr>
      <vt:lpstr>Goals of upgrades in a nutshell (LIU)</vt:lpstr>
      <vt:lpstr>A view on LHC Injectors and LIU</vt:lpstr>
      <vt:lpstr>A view on LHC and HL-LHC</vt:lpstr>
      <vt:lpstr>PowerPoint Presentation</vt:lpstr>
      <vt:lpstr>Present performance limitations</vt:lpstr>
      <vt:lpstr>Present performance limitations</vt:lpstr>
      <vt:lpstr>Lifting the brightness limitations</vt:lpstr>
      <vt:lpstr>Lifting the PS intensity limitation</vt:lpstr>
      <vt:lpstr>Mitigation of the PS longitudinal instability</vt:lpstr>
      <vt:lpstr>Mitigation of the PS longitudinal instability</vt:lpstr>
      <vt:lpstr>Lifting the SPS intensity limitation</vt:lpstr>
      <vt:lpstr>Mitigation of the SPS longitudinal instability</vt:lpstr>
      <vt:lpstr>Mitigation of the SPS transverse instability</vt:lpstr>
      <vt:lpstr>Mitigation of the SPS transverse instability</vt:lpstr>
      <vt:lpstr>Mitigation of the SPS transverse instability</vt:lpstr>
      <vt:lpstr>A possible weapon for the unexpected …</vt:lpstr>
      <vt:lpstr>Summary: Future LIU performance</vt:lpstr>
      <vt:lpstr>PowerPoint Presentation</vt:lpstr>
      <vt:lpstr>LHC beam stability</vt:lpstr>
      <vt:lpstr>LHC beam stability</vt:lpstr>
      <vt:lpstr>LHC beam stability</vt:lpstr>
      <vt:lpstr>LHC beam stability</vt:lpstr>
      <vt:lpstr>LHC beam stability</vt:lpstr>
      <vt:lpstr>LHC beam stability</vt:lpstr>
      <vt:lpstr>Electron cloud mitigation</vt:lpstr>
      <vt:lpstr>Electron cloud mitigation</vt:lpstr>
      <vt:lpstr>LHC beam stability: longitudinal</vt:lpstr>
      <vt:lpstr>To wrap up and conclude</vt:lpstr>
      <vt:lpstr>PowerPoint Presentation</vt:lpstr>
      <vt:lpstr>Mitigation of the PS longitudinal instability</vt:lpstr>
      <vt:lpstr>Mitigation of the PS longitudinal instability</vt:lpstr>
      <vt:lpstr>Timeline of the projects</vt:lpstr>
      <vt:lpstr>Lifting the PS intensity limitation</vt:lpstr>
      <vt:lpstr>HL-LHC single particle dynamics</vt:lpstr>
      <vt:lpstr>Luminosity projection</vt:lpstr>
      <vt:lpstr>LHC beam stability</vt:lpstr>
      <vt:lpstr>Beam induced heat load in LHC</vt:lpstr>
      <vt:lpstr>E-cloud build up with intensity</vt:lpstr>
      <vt:lpstr>Inferring the average SEY</vt:lpstr>
      <vt:lpstr>Inferring the average SEY</vt:lpstr>
      <vt:lpstr>Beam induced heat load in LHC</vt:lpstr>
      <vt:lpstr>Some other challenges in LHC</vt:lpstr>
      <vt:lpstr>Some other challenges in LHC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Giovanni Iadarola</dc:creator>
  <cp:lastModifiedBy>Microsoft Office User</cp:lastModifiedBy>
  <cp:revision>359</cp:revision>
  <dcterms:created xsi:type="dcterms:W3CDTF">2018-06-08T15:21:36Z</dcterms:created>
  <dcterms:modified xsi:type="dcterms:W3CDTF">2019-09-27T05:10:52Z</dcterms:modified>
</cp:coreProperties>
</file>