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1" r:id="rId2"/>
    <p:sldId id="435" r:id="rId3"/>
    <p:sldId id="507" r:id="rId4"/>
    <p:sldId id="505" r:id="rId5"/>
    <p:sldId id="508" r:id="rId6"/>
    <p:sldId id="483" r:id="rId7"/>
    <p:sldId id="436" r:id="rId8"/>
    <p:sldId id="437" r:id="rId9"/>
    <p:sldId id="484" r:id="rId10"/>
    <p:sldId id="486" r:id="rId11"/>
    <p:sldId id="503" r:id="rId12"/>
    <p:sldId id="488" r:id="rId13"/>
    <p:sldId id="489" r:id="rId14"/>
    <p:sldId id="492" r:id="rId15"/>
    <p:sldId id="493" r:id="rId16"/>
    <p:sldId id="438" r:id="rId17"/>
    <p:sldId id="520" r:id="rId18"/>
    <p:sldId id="50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00FF99"/>
    <a:srgbClr val="0000CC"/>
    <a:srgbClr val="CC00CC"/>
    <a:srgbClr val="FF00FF"/>
    <a:srgbClr val="00CCFF"/>
    <a:srgbClr val="1F9135"/>
    <a:srgbClr val="00FFFF"/>
    <a:srgbClr val="9900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69" autoAdjust="0"/>
  </p:normalViewPr>
  <p:slideViewPr>
    <p:cSldViewPr>
      <p:cViewPr>
        <p:scale>
          <a:sx n="80" d="100"/>
          <a:sy n="80" d="100"/>
        </p:scale>
        <p:origin x="-159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F6C8E-76F2-4C59-9F6E-64B0F04E4C55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ED464-17D5-482D-BDD4-3A5ED1BDA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8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ED464-17D5-482D-BDD4-3A5ED1BDA1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91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ED464-17D5-482D-BDD4-3A5ED1BDA1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91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ED464-17D5-482D-BDD4-3A5ED1BDA1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91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ED464-17D5-482D-BDD4-3A5ED1BDA1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9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60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20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0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6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54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8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6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9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1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7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7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55C51-A711-4E10-B192-AE797A955873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0755-1748-4E9C-BEA7-6428CEFCE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0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7010400" cy="4673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66800" y="1447800"/>
            <a:ext cx="7086600" cy="472440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1">
                <a:alpha val="1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2"/>
          <p:cNvSpPr>
            <a:spLocks noGrp="1"/>
          </p:cNvSpPr>
          <p:nvPr>
            <p:ph type="subTitle" idx="4294967295"/>
          </p:nvPr>
        </p:nvSpPr>
        <p:spPr>
          <a:xfrm>
            <a:off x="1038101" y="4114800"/>
            <a:ext cx="7239000" cy="6858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ts val="400"/>
              </a:spcBef>
              <a:buNone/>
            </a:pPr>
            <a:r>
              <a:rPr lang="en-US" sz="2800" u="sng" dirty="0" smtClean="0"/>
              <a:t>Eirini </a:t>
            </a:r>
            <a:r>
              <a:rPr lang="en-US" sz="2800" u="sng" dirty="0" err="1" smtClean="0"/>
              <a:t>Koukovini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Platia</a:t>
            </a:r>
            <a:r>
              <a:rPr lang="en-US" sz="2800" dirty="0"/>
              <a:t>, H. </a:t>
            </a:r>
            <a:r>
              <a:rPr lang="en-US" sz="2800" dirty="0" err="1"/>
              <a:t>Bartosik</a:t>
            </a:r>
            <a:r>
              <a:rPr lang="en-US" sz="2800" dirty="0"/>
              <a:t>, </a:t>
            </a:r>
            <a:r>
              <a:rPr lang="en-US" sz="2800" dirty="0" smtClean="0"/>
              <a:t>G. Rumolo, C. </a:t>
            </a:r>
            <a:r>
              <a:rPr lang="en-US" sz="2800" dirty="0" err="1" smtClean="0"/>
              <a:t>Zannini</a:t>
            </a:r>
            <a:endParaRPr lang="en-US" sz="2800" dirty="0" smtClean="0"/>
          </a:p>
          <a:p>
            <a:pPr marL="0" indent="0">
              <a:spcBef>
                <a:spcPts val="400"/>
              </a:spcBef>
              <a:buNone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0512" y="2562225"/>
            <a:ext cx="8701088" cy="155257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+mj-lt"/>
              </a:rPr>
              <a:t>Identification of the horizontal instability mechanism at the CERN PSB</a:t>
            </a:r>
            <a:endParaRPr lang="en-US" sz="3200" b="1" dirty="0">
              <a:latin typeface="+mj-lt"/>
            </a:endParaRPr>
          </a:p>
        </p:txBody>
      </p:sp>
      <p:pic>
        <p:nvPicPr>
          <p:cNvPr id="6" name="Picture 5" descr="Screen Shot 2016-08-05 at 14.58.0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52400"/>
            <a:ext cx="2514600" cy="11102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" cy="13248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53886" y="5040709"/>
            <a:ext cx="6999514" cy="1436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en-US" sz="2100" dirty="0"/>
              <a:t>Acknowledgements</a:t>
            </a:r>
          </a:p>
          <a:p>
            <a:pPr algn="ctr">
              <a:spcBef>
                <a:spcPts val="400"/>
              </a:spcBef>
            </a:pPr>
            <a:r>
              <a:rPr lang="en-US" sz="2100" dirty="0" smtClean="0"/>
              <a:t>M. Barnes, G. </a:t>
            </a:r>
            <a:r>
              <a:rPr lang="en-US" sz="2100" dirty="0" err="1" smtClean="0"/>
              <a:t>Kotzian</a:t>
            </a:r>
            <a:r>
              <a:rPr lang="en-US" sz="2100" dirty="0" smtClean="0"/>
              <a:t>, K. Li, E. </a:t>
            </a:r>
            <a:r>
              <a:rPr lang="en-US" sz="2100" dirty="0" err="1" smtClean="0"/>
              <a:t>M</a:t>
            </a:r>
            <a:r>
              <a:rPr lang="en-US" sz="2100" dirty="0" err="1" smtClean="0">
                <a:ea typeface="Arial Unicode MS"/>
                <a:cs typeface="Arial Unicode MS"/>
              </a:rPr>
              <a:t>é</a:t>
            </a:r>
            <a:r>
              <a:rPr lang="en-US" sz="2100" dirty="0" err="1"/>
              <a:t>tral</a:t>
            </a:r>
            <a:r>
              <a:rPr lang="en-US" sz="2100" dirty="0"/>
              <a:t>, N. </a:t>
            </a:r>
            <a:r>
              <a:rPr lang="en-US" sz="2100" dirty="0" err="1"/>
              <a:t>Mounet</a:t>
            </a:r>
            <a:r>
              <a:rPr lang="en-US" sz="2100" dirty="0"/>
              <a:t>, A. </a:t>
            </a:r>
            <a:r>
              <a:rPr lang="en-US" sz="2100" dirty="0" err="1"/>
              <a:t>Oeftiger</a:t>
            </a:r>
            <a:r>
              <a:rPr lang="en-US" sz="2100" dirty="0"/>
              <a:t>, M. Schenk, L. </a:t>
            </a:r>
            <a:r>
              <a:rPr lang="en-US" sz="2100" dirty="0" err="1"/>
              <a:t>Sermeus</a:t>
            </a:r>
            <a:r>
              <a:rPr lang="en-US" sz="2100" dirty="0"/>
              <a:t>, </a:t>
            </a:r>
            <a:r>
              <a:rPr lang="en-US" sz="2100" dirty="0" smtClean="0"/>
              <a:t>BE-OP-PSB </a:t>
            </a:r>
            <a:endParaRPr lang="en-US" sz="2100" dirty="0"/>
          </a:p>
          <a:p>
            <a:endParaRPr lang="en-US" sz="2100" dirty="0"/>
          </a:p>
        </p:txBody>
      </p:sp>
      <p:sp>
        <p:nvSpPr>
          <p:cNvPr id="3" name="Rectangle 2"/>
          <p:cNvSpPr/>
          <p:nvPr/>
        </p:nvSpPr>
        <p:spPr>
          <a:xfrm>
            <a:off x="1371600" y="268069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ICFA mini-Workshop on “Mitigation of Coherent</a:t>
            </a:r>
          </a:p>
          <a:p>
            <a:r>
              <a:rPr lang="en-US" i="1" dirty="0" smtClean="0"/>
              <a:t>Beam Instabilities in particle accelerators” MCBI</a:t>
            </a:r>
          </a:p>
          <a:p>
            <a:r>
              <a:rPr lang="en-US" i="1" dirty="0" smtClean="0"/>
              <a:t>23-27 Sept. 2019, Zermatt</a:t>
            </a:r>
            <a:r>
              <a:rPr lang="en-US" i="1" dirty="0"/>
              <a:t>, </a:t>
            </a:r>
            <a:r>
              <a:rPr lang="en-US" i="1" dirty="0" smtClean="0"/>
              <a:t>Switzerland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595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0" t="14823" r="22780" b="8629"/>
          <a:stretch/>
        </p:blipFill>
        <p:spPr bwMode="auto">
          <a:xfrm>
            <a:off x="4476996" y="3563450"/>
            <a:ext cx="4667003" cy="311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3" t="21038" r="42279" b="13898"/>
          <a:stretch/>
        </p:blipFill>
        <p:spPr bwMode="auto">
          <a:xfrm>
            <a:off x="0" y="838200"/>
            <a:ext cx="4476997" cy="357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9154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Simulations with Narrow-Band 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R</a:t>
            </a: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esonator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9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5019526"/>
            <a:ext cx="3962400" cy="10002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900" b="1" dirty="0" err="1" smtClean="0">
                <a:solidFill>
                  <a:srgbClr val="00B050"/>
                </a:solidFill>
              </a:rPr>
              <a:t>PyHEADTAIL</a:t>
            </a:r>
            <a:r>
              <a:rPr lang="en-US" sz="19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/>
              <a:t>[9]</a:t>
            </a:r>
            <a:r>
              <a:rPr lang="en-US" sz="1900" b="1" dirty="0" smtClean="0">
                <a:solidFill>
                  <a:srgbClr val="00B050"/>
                </a:solidFill>
              </a:rPr>
              <a:t> simulations</a:t>
            </a:r>
            <a:endParaRPr lang="en-US" sz="1900" dirty="0" smtClean="0">
              <a:solidFill>
                <a:srgbClr val="00B050"/>
              </a:solidFill>
            </a:endParaRPr>
          </a:p>
          <a:p>
            <a:pPr algn="ctr"/>
            <a:r>
              <a:rPr lang="en-US" sz="1900" dirty="0" smtClean="0"/>
              <a:t>Non-linear synchrotron motion, parabolic matched bunch distribution</a:t>
            </a:r>
            <a:endParaRPr lang="en-US" sz="1900" dirty="0"/>
          </a:p>
        </p:txBody>
      </p:sp>
      <p:sp>
        <p:nvSpPr>
          <p:cNvPr id="20" name="Oval 19"/>
          <p:cNvSpPr/>
          <p:nvPr/>
        </p:nvSpPr>
        <p:spPr>
          <a:xfrm rot="5400000">
            <a:off x="3761921" y="2390321"/>
            <a:ext cx="324758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28161" r="44909" b="23948"/>
          <a:stretch/>
        </p:blipFill>
        <p:spPr bwMode="auto">
          <a:xfrm>
            <a:off x="4800600" y="838200"/>
            <a:ext cx="3969109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226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124"/>
            <a:ext cx="6630113" cy="44200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89154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Simulations with Full PSB Impedance 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M</a:t>
            </a: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odel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10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1" y="5767450"/>
            <a:ext cx="868680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100" dirty="0" smtClean="0"/>
              <a:t>Very good agreement between </a:t>
            </a:r>
            <a:r>
              <a:rPr lang="en-US" sz="2100" b="1" dirty="0" err="1" smtClean="0">
                <a:solidFill>
                  <a:srgbClr val="00FF99"/>
                </a:solidFill>
              </a:rPr>
              <a:t>PyHEADTAIL</a:t>
            </a:r>
            <a:r>
              <a:rPr lang="en-US" sz="2100" dirty="0" smtClean="0">
                <a:solidFill>
                  <a:srgbClr val="00FF99"/>
                </a:solidFill>
              </a:rPr>
              <a:t> </a:t>
            </a:r>
            <a:r>
              <a:rPr lang="en-US" sz="2100" dirty="0" smtClean="0"/>
              <a:t>using the full PSB impedance model and </a:t>
            </a:r>
            <a:r>
              <a:rPr lang="en-US" sz="2100" b="1" dirty="0" smtClean="0">
                <a:solidFill>
                  <a:srgbClr val="FF0000"/>
                </a:solidFill>
              </a:rPr>
              <a:t>measurements</a:t>
            </a:r>
            <a:endParaRPr lang="en-US" sz="21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719316"/>
            <a:ext cx="6934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What about a more realistic impedance model including</a:t>
            </a:r>
          </a:p>
          <a:p>
            <a:r>
              <a:rPr lang="en-US" sz="1900" dirty="0"/>
              <a:t>r</a:t>
            </a:r>
            <a:r>
              <a:rPr lang="en-US" sz="1900" dirty="0" smtClean="0"/>
              <a:t>esistive wall, indirect space charge, flanges, step transitions, injections kickers, extraction kicker with cables</a:t>
            </a:r>
          </a:p>
          <a:p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404144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17870" r="55818" b="21726"/>
          <a:stretch/>
        </p:blipFill>
        <p:spPr bwMode="auto">
          <a:xfrm>
            <a:off x="304800" y="950025"/>
            <a:ext cx="412304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11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635913"/>
            <a:ext cx="19470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Measurements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Azimuthal Mode Number of the Instability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1201" y="5859959"/>
            <a:ext cx="879169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The FFT from the measured data indicates that the instability is of azimuthal</a:t>
            </a:r>
            <a:br>
              <a:rPr lang="en-US" sz="2200" dirty="0" smtClean="0"/>
            </a:br>
            <a:r>
              <a:rPr lang="en-US" sz="2200" dirty="0" smtClean="0"/>
              <a:t>mode number -5, in very good agreement with </a:t>
            </a:r>
            <a:r>
              <a:rPr lang="en-US" sz="2200" dirty="0" err="1" smtClean="0"/>
              <a:t>PyHEADTAIL</a:t>
            </a:r>
            <a:endParaRPr lang="en-US" sz="2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0" t="22303" r="30260" b="11203"/>
          <a:stretch/>
        </p:blipFill>
        <p:spPr bwMode="auto">
          <a:xfrm>
            <a:off x="4593556" y="945188"/>
            <a:ext cx="4421794" cy="483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10200" y="635913"/>
            <a:ext cx="33823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FF0000"/>
                </a:solidFill>
              </a:rPr>
              <a:t>PyHEADTAIL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(full imp. </a:t>
            </a:r>
            <a:r>
              <a:rPr lang="en-US" sz="2000" i="1" dirty="0">
                <a:solidFill>
                  <a:srgbClr val="FF0000"/>
                </a:solidFill>
              </a:rPr>
              <a:t>m</a:t>
            </a:r>
            <a:r>
              <a:rPr lang="en-US" sz="2000" i="1" dirty="0" smtClean="0">
                <a:solidFill>
                  <a:srgbClr val="FF0000"/>
                </a:solidFill>
              </a:rPr>
              <a:t>odel)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728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t="9289" r="7062"/>
          <a:stretch/>
        </p:blipFill>
        <p:spPr>
          <a:xfrm>
            <a:off x="5471160" y="1180523"/>
            <a:ext cx="3063240" cy="209607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12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906959"/>
            <a:ext cx="30297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Measured head-tail </a:t>
            </a:r>
            <a:r>
              <a:rPr lang="en-US" sz="2200" b="1" dirty="0">
                <a:solidFill>
                  <a:srgbClr val="FF0000"/>
                </a:solidFill>
              </a:rPr>
              <a:t/>
            </a:r>
            <a:br>
              <a:rPr lang="en-US" sz="2200" b="1" dirty="0">
                <a:solidFill>
                  <a:srgbClr val="FF0000"/>
                </a:solidFill>
              </a:rPr>
            </a:br>
            <a:r>
              <a:rPr lang="en-US" sz="2200" b="1" dirty="0" smtClean="0">
                <a:solidFill>
                  <a:srgbClr val="FF0000"/>
                </a:solidFill>
              </a:rPr>
              <a:t>modes with pick-up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6140" y="762000"/>
            <a:ext cx="24358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DELPHI simulations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Radial Mode Number of the Instability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950" y="5515100"/>
            <a:ext cx="8944099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The radial head-tail modes agree well for a tune of 4.26 when indirect space charge is included in simulations. However, over the whole range of explored tunes the number of nodes might differ by few units. Something missing?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7" t="19931" r="53897" b="43732"/>
          <a:stretch/>
        </p:blipFill>
        <p:spPr bwMode="auto">
          <a:xfrm>
            <a:off x="0" y="1639463"/>
            <a:ext cx="3886200" cy="270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5" t="38258" r="53662" b="26139"/>
          <a:stretch/>
        </p:blipFill>
        <p:spPr bwMode="auto">
          <a:xfrm>
            <a:off x="5393375" y="3276600"/>
            <a:ext cx="325881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528066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bunch,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x</a:t>
            </a:r>
            <a:r>
              <a:rPr lang="en-US" dirty="0" smtClean="0"/>
              <a:t> = 4.26, N = 4 x 10</a:t>
            </a:r>
            <a:r>
              <a:rPr lang="en-US" baseline="30000" dirty="0" smtClean="0"/>
              <a:t>12</a:t>
            </a:r>
            <a:r>
              <a:rPr lang="en-US" dirty="0" smtClean="0"/>
              <a:t> p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176426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Head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00400" y="1764268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Tail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46140" y="1180523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Head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51138" y="1171493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Tail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943600" y="328563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Head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948598" y="3276600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Tail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 rot="1961590">
            <a:off x="3816642" y="1987921"/>
            <a:ext cx="228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Without indirect space charge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961590">
            <a:off x="3892842" y="4121521"/>
            <a:ext cx="228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With indirect 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space charge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  <p:sp>
        <p:nvSpPr>
          <p:cNvPr id="28" name="TextBox 27"/>
          <p:cNvSpPr txBox="1"/>
          <p:nvPr/>
        </p:nvSpPr>
        <p:spPr>
          <a:xfrm>
            <a:off x="88075" y="5515100"/>
            <a:ext cx="8944099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The effect of direct space charge has also been included in </a:t>
            </a:r>
            <a:r>
              <a:rPr lang="en-US" sz="2200" dirty="0" err="1" smtClean="0"/>
              <a:t>PyHEADTAIL</a:t>
            </a:r>
            <a:r>
              <a:rPr lang="en-US" sz="2200" dirty="0" smtClean="0"/>
              <a:t> simulations. Although results are preliminary, we do not observe a significant effect on the instability.</a:t>
            </a:r>
          </a:p>
        </p:txBody>
      </p:sp>
    </p:spTree>
    <p:extLst>
      <p:ext uri="{BB962C8B-B14F-4D97-AF65-F5344CB8AC3E}">
        <p14:creationId xmlns:p14="http://schemas.microsoft.com/office/powerpoint/2010/main" val="51586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20" grpId="0"/>
      <p:bldP spid="21" grpId="0"/>
      <p:bldP spid="24" grpId="0"/>
      <p:bldP spid="25" grpId="0"/>
      <p:bldP spid="3" grpId="0"/>
      <p:bldP spid="26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13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Analytical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5264" y="804208"/>
            <a:ext cx="875013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impedance model can be used to predict the expected energies at which the instability will occur. Condition to drive an instability </a:t>
            </a:r>
            <a:r>
              <a:rPr lang="en-US" sz="2200" b="1" dirty="0" smtClean="0"/>
              <a:t>[10]</a:t>
            </a:r>
            <a:r>
              <a:rPr lang="en-US" sz="2200" dirty="0" smtClean="0"/>
              <a:t>: </a:t>
            </a:r>
          </a:p>
          <a:p>
            <a:pPr lvl="5">
              <a:spcAft>
                <a:spcPts val="600"/>
              </a:spcAft>
            </a:pPr>
            <a:r>
              <a:rPr lang="en-US" sz="2200" dirty="0" smtClean="0"/>
              <a:t>           f</a:t>
            </a:r>
            <a:r>
              <a:rPr lang="en-US" sz="2200" baseline="-25000" dirty="0" smtClean="0"/>
              <a:t>i</a:t>
            </a:r>
            <a:r>
              <a:rPr lang="en-US" sz="2200" dirty="0" smtClean="0"/>
              <a:t>/</a:t>
            </a:r>
            <a:r>
              <a:rPr lang="en-US" sz="2200" dirty="0" err="1" smtClean="0"/>
              <a:t>f</a:t>
            </a:r>
            <a:r>
              <a:rPr lang="en-US" sz="2200" baseline="-25000" dirty="0" err="1" smtClean="0"/>
              <a:t>rev</a:t>
            </a:r>
            <a:r>
              <a:rPr lang="en-US" sz="2200" dirty="0" smtClean="0"/>
              <a:t> + </a:t>
            </a:r>
            <a:r>
              <a:rPr lang="en-US" sz="2200" dirty="0" err="1" smtClean="0"/>
              <a:t>Q</a:t>
            </a:r>
            <a:r>
              <a:rPr lang="en-US" sz="2200" baseline="-25000" dirty="0" err="1" smtClean="0"/>
              <a:t>x</a:t>
            </a:r>
            <a:r>
              <a:rPr lang="en-US" sz="2200" dirty="0" smtClean="0"/>
              <a:t> = n</a:t>
            </a:r>
            <a:endParaRPr lang="en-US" sz="2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891643" y="1981200"/>
            <a:ext cx="381000" cy="361950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05255" y="1981200"/>
            <a:ext cx="0" cy="413266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0175" y="2209800"/>
            <a:ext cx="2474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Resonant frequency of the impedance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67843" y="2325469"/>
            <a:ext cx="152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Revolution frequency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87043" y="231449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Horizontal tune</a:t>
            </a:r>
            <a:endParaRPr lang="en-US" dirty="0">
              <a:solidFill>
                <a:srgbClr val="0000CC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187043" y="1981200"/>
            <a:ext cx="308757" cy="361950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62600" y="1981200"/>
            <a:ext cx="152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Any integer</a:t>
            </a:r>
            <a:endParaRPr lang="en-US" dirty="0">
              <a:solidFill>
                <a:srgbClr val="0000CC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761018" y="1981200"/>
            <a:ext cx="721320" cy="228600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1" t="27429" r="46468" b="22424"/>
          <a:stretch/>
        </p:blipFill>
        <p:spPr bwMode="auto">
          <a:xfrm>
            <a:off x="0" y="3040599"/>
            <a:ext cx="5482338" cy="358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" name="TextBox 1024"/>
          <p:cNvSpPr txBox="1"/>
          <p:nvPr/>
        </p:nvSpPr>
        <p:spPr>
          <a:xfrm>
            <a:off x="643745" y="5334000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~160 MeV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48545" y="4495800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~330 MeV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48000" y="4946202"/>
            <a:ext cx="1164101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~1.25 </a:t>
            </a:r>
            <a:r>
              <a:rPr lang="en-US" b="1" dirty="0" err="1" smtClean="0">
                <a:solidFill>
                  <a:srgbClr val="0000CC"/>
                </a:solidFill>
              </a:rPr>
              <a:t>GeV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1026" name="TextBox 1025"/>
          <p:cNvSpPr txBox="1"/>
          <p:nvPr/>
        </p:nvSpPr>
        <p:spPr>
          <a:xfrm>
            <a:off x="5410200" y="3276600"/>
            <a:ext cx="377843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All observed instabilities in the PSB at specific energies are now explained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No further instability is predicted above 1.25 </a:t>
            </a:r>
            <a:r>
              <a:rPr lang="en-US" sz="2200" dirty="0" err="1"/>
              <a:t>GeV</a:t>
            </a:r>
            <a:r>
              <a:rPr lang="en-US" sz="2200" dirty="0"/>
              <a:t> and up to 2 </a:t>
            </a:r>
            <a:r>
              <a:rPr lang="en-US" sz="2200" dirty="0" err="1" smtClean="0"/>
              <a:t>GeV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Instability predicted at ~55 MeV</a:t>
            </a:r>
            <a:endParaRPr lang="en-US" sz="2200" dirty="0"/>
          </a:p>
        </p:txBody>
      </p:sp>
      <p:sp>
        <p:nvSpPr>
          <p:cNvPr id="40" name="TextBox 39"/>
          <p:cNvSpPr txBox="1"/>
          <p:nvPr/>
        </p:nvSpPr>
        <p:spPr>
          <a:xfrm>
            <a:off x="457200" y="4964668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~55 MeV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10649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1" grpId="0"/>
      <p:bldP spid="25" grpId="0"/>
      <p:bldP spid="1025" grpId="0"/>
      <p:bldP spid="37" grpId="0"/>
      <p:bldP spid="38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3" t="33107" r="29169" b="25470"/>
          <a:stretch/>
        </p:blipFill>
        <p:spPr bwMode="auto">
          <a:xfrm>
            <a:off x="2004951" y="2133600"/>
            <a:ext cx="4653149" cy="300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14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199" y="914400"/>
            <a:ext cx="89440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The theoretical analysis predicts a horizontal instability at ~55 MeV which was never reported in the past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Dedicated measurements using the horizontal pick-up were done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3382"/>
            <a:ext cx="86868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Instability at 55 MeV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950" y="5415171"/>
            <a:ext cx="8944099" cy="1061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Theory and machine measurements are in excellent agreement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A single impedance source, i.e. the resonances due to the extraction kicker system with cables, can explain all observations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29400" y="3361492"/>
            <a:ext cx="246817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/>
              <a:t>A head-tail instability</a:t>
            </a:r>
            <a:br>
              <a:rPr lang="en-US" sz="1900" dirty="0" smtClean="0"/>
            </a:br>
            <a:r>
              <a:rPr lang="en-US" sz="1900" dirty="0" smtClean="0"/>
              <a:t>is detected at ~55 MeV</a:t>
            </a:r>
            <a:endParaRPr lang="en-US" sz="1900" dirty="0"/>
          </a:p>
        </p:txBody>
      </p:sp>
      <p:sp>
        <p:nvSpPr>
          <p:cNvPr id="10" name="Rectangle 9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05304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6858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Source of Instability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15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833250"/>
            <a:ext cx="8686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100" dirty="0" smtClean="0"/>
              <a:t>Kicker </a:t>
            </a:r>
            <a:r>
              <a:rPr lang="en-US" sz="2100" dirty="0"/>
              <a:t>intervention </a:t>
            </a:r>
            <a:r>
              <a:rPr lang="en-US" sz="2100" dirty="0" smtClean="0"/>
              <a:t>to modify </a:t>
            </a:r>
            <a:r>
              <a:rPr lang="en-US" sz="2100" dirty="0"/>
              <a:t>temporarily (i.e. not usable in operation), </a:t>
            </a:r>
            <a:r>
              <a:rPr lang="en-US" sz="2100" dirty="0" smtClean="0"/>
              <a:t>one </a:t>
            </a:r>
            <a:r>
              <a:rPr lang="en-US" sz="2100" dirty="0"/>
              <a:t>of the filter </a:t>
            </a:r>
            <a:r>
              <a:rPr lang="en-US" sz="2100" dirty="0" smtClean="0"/>
              <a:t>networks </a:t>
            </a:r>
            <a:r>
              <a:rPr lang="en-US" sz="2100" dirty="0"/>
              <a:t>at the main switch end of the transmission </a:t>
            </a:r>
            <a:r>
              <a:rPr lang="en-US" sz="2100" dirty="0" smtClean="0"/>
              <a:t>cables (many thanks to M. Barnes and L. </a:t>
            </a:r>
            <a:r>
              <a:rPr lang="en-US" sz="2100" dirty="0" err="1" smtClean="0"/>
              <a:t>Sermeus</a:t>
            </a:r>
            <a:r>
              <a:rPr lang="en-US" sz="2100" dirty="0" smtClean="0"/>
              <a:t>)</a:t>
            </a:r>
            <a:endParaRPr lang="en-US" sz="2100" dirty="0"/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spcAft>
                <a:spcPts val="600"/>
              </a:spcAft>
            </a:pPr>
            <a:endParaRPr lang="en-US" sz="2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87296"/>
            <a:ext cx="4114800" cy="32004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1200"/>
            <a:ext cx="4114800" cy="32003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0992" y="199896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808E6"/>
                </a:solidFill>
              </a:rPr>
              <a:t>Kicker in nominal configuration</a:t>
            </a:r>
            <a:endParaRPr lang="en-US" b="1" dirty="0">
              <a:solidFill>
                <a:srgbClr val="3808E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496" y="1998964"/>
            <a:ext cx="360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808E6"/>
                </a:solidFill>
              </a:rPr>
              <a:t>Modified</a:t>
            </a:r>
            <a:r>
              <a:rPr lang="en-US" b="1" dirty="0">
                <a:solidFill>
                  <a:srgbClr val="3808E6"/>
                </a:solidFill>
              </a:rPr>
              <a:t> </a:t>
            </a:r>
            <a:r>
              <a:rPr lang="en-US" b="1" dirty="0" smtClean="0">
                <a:solidFill>
                  <a:srgbClr val="3808E6"/>
                </a:solidFill>
              </a:rPr>
              <a:t>kicker termination for MD</a:t>
            </a:r>
            <a:endParaRPr lang="en-US" b="1" dirty="0">
              <a:solidFill>
                <a:srgbClr val="3808E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0" y="4044696"/>
            <a:ext cx="247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 sign of instability!</a:t>
            </a:r>
          </a:p>
        </p:txBody>
      </p:sp>
      <p:sp>
        <p:nvSpPr>
          <p:cNvPr id="2" name="Rectangle 1"/>
          <p:cNvSpPr/>
          <p:nvPr/>
        </p:nvSpPr>
        <p:spPr>
          <a:xfrm>
            <a:off x="5096671" y="4616260"/>
            <a:ext cx="69273" cy="125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" y="5638800"/>
            <a:ext cx="8986563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100" dirty="0"/>
              <a:t>The </a:t>
            </a:r>
            <a:r>
              <a:rPr lang="en-US" sz="2100" dirty="0" smtClean="0"/>
              <a:t>resonances introduced by the cables of the PSB extraction kicker system are </a:t>
            </a:r>
            <a:br>
              <a:rPr lang="en-US" sz="2100" dirty="0" smtClean="0"/>
            </a:br>
            <a:r>
              <a:rPr lang="en-US" sz="2100" dirty="0" smtClean="0"/>
              <a:t>the impedance source responsible for all observed instabilities</a:t>
            </a:r>
            <a:endParaRPr lang="en-US" sz="2100" dirty="0"/>
          </a:p>
        </p:txBody>
      </p:sp>
      <p:sp>
        <p:nvSpPr>
          <p:cNvPr id="18" name="Rectangle 17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8082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8763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000" b="1" dirty="0" smtClean="0">
                <a:solidFill>
                  <a:schemeClr val="bg1"/>
                </a:solidFill>
              </a:rPr>
              <a:t>Conclusions</a:t>
            </a:r>
            <a:endParaRPr lang="en-US" sz="30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711904"/>
            <a:ext cx="8839200" cy="594008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/>
              <a:t>The long-standing unknown source of the horizontal PSB instability has been found: </a:t>
            </a:r>
            <a:r>
              <a:rPr lang="en-US" sz="2000" dirty="0">
                <a:solidFill>
                  <a:srgbClr val="0000CC"/>
                </a:solidFill>
              </a:rPr>
              <a:t>the resonances introduced by </a:t>
            </a:r>
            <a:r>
              <a:rPr lang="en-US" sz="2000" dirty="0" smtClean="0">
                <a:solidFill>
                  <a:srgbClr val="0000CC"/>
                </a:solidFill>
              </a:rPr>
              <a:t>the cables </a:t>
            </a:r>
            <a:r>
              <a:rPr lang="en-US" sz="2000" dirty="0">
                <a:solidFill>
                  <a:srgbClr val="0000CC"/>
                </a:solidFill>
              </a:rPr>
              <a:t>of the PSB extraction kicker </a:t>
            </a:r>
            <a:r>
              <a:rPr lang="en-US" sz="2000" dirty="0" smtClean="0">
                <a:solidFill>
                  <a:srgbClr val="0000CC"/>
                </a:solidFill>
              </a:rPr>
              <a:t>system are responsible </a:t>
            </a:r>
            <a:r>
              <a:rPr lang="en-US" sz="2000" dirty="0">
                <a:solidFill>
                  <a:srgbClr val="0000CC"/>
                </a:solidFill>
              </a:rPr>
              <a:t>for all </a:t>
            </a:r>
            <a:r>
              <a:rPr lang="en-US" sz="2000" dirty="0" smtClean="0">
                <a:solidFill>
                  <a:srgbClr val="0000CC"/>
                </a:solidFill>
              </a:rPr>
              <a:t>observed instabilities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Similar experience at J-PARC </a:t>
            </a:r>
            <a:r>
              <a:rPr lang="en-US" sz="2000" b="1" dirty="0" smtClean="0">
                <a:solidFill>
                  <a:schemeClr val="tx1"/>
                </a:solidFill>
              </a:rPr>
              <a:t>[11]</a:t>
            </a:r>
            <a:endParaRPr lang="en-US" sz="2000" b="1" dirty="0">
              <a:solidFill>
                <a:schemeClr val="tx1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Will the TFB be able to cope with the instability after LS2?</a:t>
            </a:r>
          </a:p>
          <a:p>
            <a:pPr marL="800100" lvl="1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Updated </a:t>
            </a:r>
            <a:r>
              <a:rPr lang="en-US" sz="2000" dirty="0"/>
              <a:t>hardware of the TFB (installed in 2018 for the </a:t>
            </a:r>
            <a:r>
              <a:rPr lang="en-US" sz="2000" dirty="0" smtClean="0"/>
              <a:t>LIU) </a:t>
            </a:r>
            <a:r>
              <a:rPr lang="en-US" sz="2000" dirty="0"/>
              <a:t>is </a:t>
            </a:r>
            <a:r>
              <a:rPr lang="en-US" sz="2000" dirty="0" smtClean="0"/>
              <a:t>expected </a:t>
            </a:r>
            <a:r>
              <a:rPr lang="en-US" sz="2000" dirty="0"/>
              <a:t>to cope with the instability </a:t>
            </a:r>
            <a:r>
              <a:rPr lang="en-US" sz="2000" b="1" dirty="0" smtClean="0"/>
              <a:t>[12]</a:t>
            </a:r>
          </a:p>
          <a:p>
            <a:pPr marL="800100" lvl="1" indent="-3429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ym typeface="Symbol"/>
              </a:rPr>
              <a:t>P</a:t>
            </a:r>
            <a:r>
              <a:rPr lang="en-US" sz="2000" dirty="0" smtClean="0">
                <a:sym typeface="Symbol"/>
              </a:rPr>
              <a:t>ossible permanent solutions are being investigated 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Symbol"/>
              </a:rPr>
              <a:t>Another critical energy up to 2 </a:t>
            </a:r>
            <a:r>
              <a:rPr lang="en-US" sz="2000" dirty="0" err="1" smtClean="0">
                <a:sym typeface="Symbol"/>
              </a:rPr>
              <a:t>GeV</a:t>
            </a:r>
            <a:r>
              <a:rPr lang="en-US" sz="2000" dirty="0" smtClean="0">
                <a:sym typeface="Symbol"/>
              </a:rPr>
              <a:t>?</a:t>
            </a:r>
          </a:p>
          <a:p>
            <a:pPr marL="800100" lvl="1" indent="-3429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Symbol"/>
              </a:rPr>
              <a:t>Analytical studies do not predict another instability</a:t>
            </a:r>
            <a:endParaRPr lang="en-US" sz="2000" dirty="0" smtClean="0"/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Simulations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measured rise time </a:t>
            </a:r>
            <a:r>
              <a:rPr lang="en-US" sz="2000" dirty="0" smtClean="0"/>
              <a:t>vs. tune </a:t>
            </a:r>
            <a:r>
              <a:rPr lang="en-US" sz="2000" dirty="0"/>
              <a:t>can be well reproduced </a:t>
            </a:r>
            <a:r>
              <a:rPr lang="en-US" sz="2000" dirty="0" smtClean="0"/>
              <a:t>using 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single </a:t>
            </a:r>
            <a:r>
              <a:rPr lang="en-US" sz="2000" dirty="0"/>
              <a:t>narrow-band </a:t>
            </a:r>
            <a:r>
              <a:rPr lang="en-US" sz="2000" dirty="0" smtClean="0"/>
              <a:t>resonator 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full PSB impedance model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azimuthal mode number also agrees very well with the measurements when the full PSB model is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Some issues </a:t>
            </a:r>
            <a:r>
              <a:rPr lang="en-US" sz="2000" dirty="0"/>
              <a:t>reproducing the radial modes for all </a:t>
            </a:r>
            <a:r>
              <a:rPr lang="en-US" sz="2000" dirty="0" smtClean="0"/>
              <a:t>tunes: suggests </a:t>
            </a:r>
            <a:r>
              <a:rPr lang="en-US" sz="2000" dirty="0"/>
              <a:t>that some additional ingredient might </a:t>
            </a:r>
            <a:r>
              <a:rPr lang="en-US" sz="2000" dirty="0" smtClean="0"/>
              <a:t>be missing in the model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</a:rPr>
              <a:t>16 of 16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7543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References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09888" algn="l"/>
                <a:tab pos="4346575" algn="r"/>
              </a:tabLst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09600"/>
            <a:ext cx="883920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/>
            <a:r>
              <a:rPr lang="en-US" sz="1900" b="1" dirty="0"/>
              <a:t>[1] </a:t>
            </a:r>
            <a:r>
              <a:rPr lang="en-US" sz="2000" dirty="0"/>
              <a:t>E. </a:t>
            </a:r>
            <a:r>
              <a:rPr lang="en-US" sz="2000" dirty="0" err="1"/>
              <a:t>Koukovini</a:t>
            </a:r>
            <a:r>
              <a:rPr lang="en-US" sz="2000" dirty="0"/>
              <a:t> </a:t>
            </a:r>
            <a:r>
              <a:rPr lang="en-US" sz="2000" dirty="0" err="1"/>
              <a:t>Platia</a:t>
            </a:r>
            <a:r>
              <a:rPr lang="en-US" sz="2000" dirty="0"/>
              <a:t> et al., Protons Beyond the LHC </a:t>
            </a:r>
            <a:r>
              <a:rPr lang="en-US" sz="2000" dirty="0" smtClean="0"/>
              <a:t>Injectors Upgrade Project, </a:t>
            </a:r>
            <a:r>
              <a:rPr lang="en-US" sz="1900" dirty="0" smtClean="0"/>
              <a:t>CERN-PBC-REPORT-2019-004, (2019).</a:t>
            </a:r>
            <a:r>
              <a:rPr lang="en-US" sz="1900" b="1" dirty="0" smtClean="0"/>
              <a:t> </a:t>
            </a:r>
            <a:endParaRPr lang="en-US" sz="1900" b="1" dirty="0"/>
          </a:p>
          <a:p>
            <a:pPr marL="344488" indent="-344488"/>
            <a:r>
              <a:rPr lang="en-US" sz="1900" b="1" dirty="0" smtClean="0"/>
              <a:t>[</a:t>
            </a:r>
            <a:r>
              <a:rPr lang="en-US" sz="1900" b="1" dirty="0"/>
              <a:t>2</a:t>
            </a:r>
            <a:r>
              <a:rPr lang="en-US" sz="1900" b="1" dirty="0" smtClean="0"/>
              <a:t>] </a:t>
            </a:r>
            <a:r>
              <a:rPr lang="en-US" sz="1900" dirty="0"/>
              <a:t>J. </a:t>
            </a:r>
            <a:r>
              <a:rPr lang="en-US" sz="1900" dirty="0" err="1"/>
              <a:t>Gareyte</a:t>
            </a:r>
            <a:r>
              <a:rPr lang="en-US" sz="1900" dirty="0"/>
              <a:t> and F. </a:t>
            </a:r>
            <a:r>
              <a:rPr lang="en-US" sz="1900" dirty="0" err="1"/>
              <a:t>Sacherer</a:t>
            </a:r>
            <a:r>
              <a:rPr lang="en-US" sz="1900" dirty="0"/>
              <a:t>, </a:t>
            </a:r>
            <a:r>
              <a:rPr lang="en-US" sz="1900" dirty="0" smtClean="0"/>
              <a:t>in Proc</a:t>
            </a:r>
            <a:r>
              <a:rPr lang="en-US" sz="1900" dirty="0"/>
              <a:t>. of </a:t>
            </a:r>
            <a:r>
              <a:rPr lang="en-US" sz="1900" dirty="0" smtClean="0"/>
              <a:t>HEACC’74, Stanford</a:t>
            </a:r>
            <a:r>
              <a:rPr lang="en-US" sz="1900" dirty="0"/>
              <a:t>, California, US, 2-7 May, </a:t>
            </a:r>
            <a:r>
              <a:rPr lang="en-US" sz="1900" dirty="0" smtClean="0"/>
              <a:t>1974.</a:t>
            </a:r>
            <a:endParaRPr lang="en-US" sz="1900" dirty="0"/>
          </a:p>
          <a:p>
            <a:pPr marL="344488" indent="-344488"/>
            <a:r>
              <a:rPr lang="en-US" sz="1900" b="1" dirty="0" smtClean="0"/>
              <a:t>[3] </a:t>
            </a:r>
            <a:r>
              <a:rPr lang="en-US" sz="1900" dirty="0"/>
              <a:t>D. </a:t>
            </a:r>
            <a:r>
              <a:rPr lang="en-US" sz="1900" dirty="0" err="1"/>
              <a:t>Quatraro</a:t>
            </a:r>
            <a:r>
              <a:rPr lang="en-US" sz="1900" dirty="0"/>
              <a:t>, </a:t>
            </a:r>
            <a:r>
              <a:rPr lang="en-US" sz="1900" dirty="0" smtClean="0"/>
              <a:t>A</a:t>
            </a:r>
            <a:r>
              <a:rPr lang="en-US" sz="1900" dirty="0"/>
              <a:t>. Findlay, </a:t>
            </a:r>
            <a:r>
              <a:rPr lang="en-US" sz="1900" dirty="0" smtClean="0"/>
              <a:t>B</a:t>
            </a:r>
            <a:r>
              <a:rPr lang="en-US" sz="1900" dirty="0"/>
              <a:t>. </a:t>
            </a:r>
            <a:r>
              <a:rPr lang="en-US" sz="1900" dirty="0" err="1" smtClean="0"/>
              <a:t>Mikulec</a:t>
            </a:r>
            <a:r>
              <a:rPr lang="en-US" sz="1900" dirty="0" smtClean="0"/>
              <a:t>, and </a:t>
            </a:r>
            <a:r>
              <a:rPr lang="en-US" sz="1900" dirty="0"/>
              <a:t>G. Rumolo</a:t>
            </a:r>
            <a:r>
              <a:rPr lang="en-US" sz="1900" dirty="0" smtClean="0"/>
              <a:t>, in Proc</a:t>
            </a:r>
            <a:r>
              <a:rPr lang="en-US" sz="1900" dirty="0"/>
              <a:t>. o</a:t>
            </a:r>
            <a:r>
              <a:rPr lang="en-US" sz="1900" dirty="0" smtClean="0"/>
              <a:t>f IPAC’10, </a:t>
            </a:r>
            <a:r>
              <a:rPr lang="en-US" sz="1900" dirty="0"/>
              <a:t>Kyoto, Japan, 23-28 May, </a:t>
            </a:r>
            <a:r>
              <a:rPr lang="en-US" sz="1900" dirty="0" smtClean="0"/>
              <a:t>2010.</a:t>
            </a:r>
          </a:p>
          <a:p>
            <a:pPr marL="344488" indent="-344488"/>
            <a:r>
              <a:rPr lang="en-US" sz="1900" b="1" dirty="0" smtClean="0"/>
              <a:t>[4] </a:t>
            </a:r>
            <a:r>
              <a:rPr lang="en-US" sz="1900" dirty="0"/>
              <a:t>V. </a:t>
            </a:r>
            <a:r>
              <a:rPr lang="en-US" sz="1900" dirty="0" err="1" smtClean="0"/>
              <a:t>Kornilov</a:t>
            </a:r>
            <a:r>
              <a:rPr lang="en-US" sz="1900" dirty="0"/>
              <a:t>, </a:t>
            </a:r>
            <a:r>
              <a:rPr lang="en-US" sz="1900" dirty="0" smtClean="0"/>
              <a:t>S</a:t>
            </a:r>
            <a:r>
              <a:rPr lang="en-US" sz="1900" dirty="0"/>
              <a:t>. </a:t>
            </a:r>
            <a:r>
              <a:rPr lang="en-US" sz="1900" dirty="0" err="1" smtClean="0"/>
              <a:t>Aumon</a:t>
            </a:r>
            <a:r>
              <a:rPr lang="en-US" sz="1900" dirty="0"/>
              <a:t>, </a:t>
            </a:r>
            <a:r>
              <a:rPr lang="en-US" sz="1900" dirty="0" smtClean="0"/>
              <a:t>A. Findlay, B. </a:t>
            </a:r>
            <a:r>
              <a:rPr lang="en-US" sz="1900" dirty="0" err="1" smtClean="0"/>
              <a:t>Mikulec</a:t>
            </a:r>
            <a:r>
              <a:rPr lang="en-US" sz="1900" dirty="0"/>
              <a:t>, </a:t>
            </a:r>
            <a:r>
              <a:rPr lang="en-US" sz="1900" dirty="0" smtClean="0"/>
              <a:t>and G. Rumolo, MD on Head-Tail Instability in the PS Booster</a:t>
            </a:r>
            <a:r>
              <a:rPr lang="en-US" sz="1900" dirty="0"/>
              <a:t>, Tech. </a:t>
            </a:r>
            <a:r>
              <a:rPr lang="en-US" sz="1900" dirty="0" smtClean="0"/>
              <a:t>Rep., CERN</a:t>
            </a:r>
            <a:r>
              <a:rPr lang="en-US" sz="1900" dirty="0"/>
              <a:t>, </a:t>
            </a:r>
            <a:r>
              <a:rPr lang="en-US" sz="1900" dirty="0" smtClean="0"/>
              <a:t>2013.</a:t>
            </a:r>
            <a:endParaRPr lang="en-US" sz="1900" dirty="0"/>
          </a:p>
          <a:p>
            <a:pPr marL="344488" indent="-344488"/>
            <a:r>
              <a:rPr lang="en-US" sz="1900" b="1" dirty="0" smtClean="0"/>
              <a:t>[5]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McAteer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, C.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Carli,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Forte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Rumolo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R.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Tomás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IPAC’14,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Dresden, Germany,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16-20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June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2014.</a:t>
            </a:r>
            <a:endParaRPr lang="en-US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488" indent="-344488"/>
            <a:r>
              <a:rPr lang="en-US" sz="1900" b="1" dirty="0" smtClean="0"/>
              <a:t>[6] </a:t>
            </a:r>
            <a:r>
              <a:rPr lang="en-US" sz="1900" dirty="0"/>
              <a:t>G</a:t>
            </a:r>
            <a:r>
              <a:rPr lang="en-US" sz="1900" dirty="0" smtClean="0"/>
              <a:t>. </a:t>
            </a:r>
            <a:r>
              <a:rPr lang="en-US" sz="1900" dirty="0" err="1"/>
              <a:t>Nassibian</a:t>
            </a:r>
            <a:r>
              <a:rPr lang="en-US" sz="1900" dirty="0"/>
              <a:t> </a:t>
            </a:r>
            <a:r>
              <a:rPr lang="en-US" sz="1900" dirty="0" smtClean="0"/>
              <a:t>and </a:t>
            </a:r>
            <a:r>
              <a:rPr lang="en-US" sz="1900" dirty="0"/>
              <a:t>F. </a:t>
            </a:r>
            <a:r>
              <a:rPr lang="en-US" sz="1900" dirty="0" smtClean="0"/>
              <a:t>J</a:t>
            </a:r>
            <a:r>
              <a:rPr lang="en-US" sz="1900" dirty="0"/>
              <a:t>. </a:t>
            </a:r>
            <a:r>
              <a:rPr lang="en-US" sz="1900" dirty="0" err="1" smtClean="0"/>
              <a:t>Sacherer</a:t>
            </a:r>
            <a:r>
              <a:rPr lang="en-US" sz="1900" dirty="0"/>
              <a:t>, </a:t>
            </a:r>
            <a:r>
              <a:rPr lang="en-US" sz="1900" dirty="0" smtClean="0"/>
              <a:t>Nuclear Instruments and Methods 159</a:t>
            </a:r>
            <a:r>
              <a:rPr lang="en-US" sz="1900" dirty="0"/>
              <a:t>, </a:t>
            </a:r>
            <a:r>
              <a:rPr lang="en-US" sz="1900" dirty="0" smtClean="0"/>
              <a:t>21 (1979</a:t>
            </a:r>
            <a:r>
              <a:rPr lang="en-US" sz="1900" dirty="0"/>
              <a:t>).</a:t>
            </a:r>
          </a:p>
          <a:p>
            <a:pPr marL="344488" indent="-344488"/>
            <a:r>
              <a:rPr lang="en-US" sz="1900" b="1" dirty="0" smtClean="0"/>
              <a:t>[7]</a:t>
            </a:r>
            <a:r>
              <a:rPr lang="en-US" sz="1900" dirty="0" smtClean="0"/>
              <a:t> </a:t>
            </a:r>
            <a:r>
              <a:rPr lang="en-US" sz="1900" dirty="0"/>
              <a:t>D. </a:t>
            </a:r>
            <a:r>
              <a:rPr lang="en-US" sz="1900" dirty="0" err="1"/>
              <a:t>Quatraro</a:t>
            </a:r>
            <a:r>
              <a:rPr lang="en-US" sz="1900" dirty="0"/>
              <a:t>, A. Blas, M. Chanel, A. Findlay, B. </a:t>
            </a:r>
            <a:r>
              <a:rPr lang="en-US" sz="1900" dirty="0" err="1"/>
              <a:t>Mikulec</a:t>
            </a:r>
            <a:r>
              <a:rPr lang="en-US" sz="1900" dirty="0" smtClean="0"/>
              <a:t>, and </a:t>
            </a:r>
            <a:r>
              <a:rPr lang="en-US" sz="1900" dirty="0"/>
              <a:t>G. Rumolo, </a:t>
            </a:r>
            <a:r>
              <a:rPr lang="en-US" sz="1900" dirty="0" smtClean="0"/>
              <a:t>in Proc</a:t>
            </a:r>
            <a:r>
              <a:rPr lang="en-US" sz="1900" dirty="0"/>
              <a:t>. of </a:t>
            </a:r>
            <a:r>
              <a:rPr lang="en-US" sz="1900" dirty="0" smtClean="0"/>
              <a:t>PAC’09, Vancouver, BC, Canada, 4-8 May, 2009.</a:t>
            </a:r>
          </a:p>
          <a:p>
            <a:pPr marL="344488" indent="-344488"/>
            <a:r>
              <a:rPr lang="en-US" sz="1900" b="1" dirty="0" smtClean="0"/>
              <a:t>[8] </a:t>
            </a:r>
            <a:r>
              <a:rPr lang="en-US" sz="1900" dirty="0"/>
              <a:t>C. </a:t>
            </a:r>
            <a:r>
              <a:rPr lang="en-US" sz="1900" dirty="0" err="1"/>
              <a:t>Zannini</a:t>
            </a:r>
            <a:r>
              <a:rPr lang="en-US" sz="1900" dirty="0" smtClean="0"/>
              <a:t>, Electromagnetic simulation of CERN accelerator components and  experimental applications</a:t>
            </a:r>
            <a:r>
              <a:rPr lang="en-US" sz="1900" dirty="0"/>
              <a:t>, Ph.D</a:t>
            </a:r>
            <a:r>
              <a:rPr lang="en-US" sz="1900" dirty="0" smtClean="0"/>
              <a:t>. thesis</a:t>
            </a:r>
            <a:r>
              <a:rPr lang="en-US" sz="1900" dirty="0"/>
              <a:t>, EPFL (2013</a:t>
            </a:r>
            <a:r>
              <a:rPr lang="en-US" sz="1900" dirty="0" smtClean="0"/>
              <a:t>).</a:t>
            </a:r>
          </a:p>
          <a:p>
            <a:pPr marL="344488" indent="-344488"/>
            <a:r>
              <a:rPr lang="en-US" sz="1900" b="1" dirty="0" smtClean="0"/>
              <a:t>[9]</a:t>
            </a:r>
            <a:r>
              <a:rPr lang="en-US" sz="1900" dirty="0" smtClean="0"/>
              <a:t> 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Métral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., IEEE Transactions on Nuclear 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Science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63</a:t>
            </a:r>
            <a:r>
              <a:rPr lang="vi-VN" sz="1900" dirty="0">
                <a:latin typeface="Calibri" panose="020F0502020204030204" pitchFamily="34" charset="0"/>
                <a:cs typeface="Calibri" panose="020F0502020204030204" pitchFamily="34" charset="0"/>
              </a:rPr>
              <a:t>, 1001 (2016</a:t>
            </a:r>
            <a:r>
              <a:rPr lang="vi-VN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63550" indent="-463550"/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[10]</a:t>
            </a:r>
            <a:r>
              <a:rPr lang="en-US" sz="1900" dirty="0" smtClean="0"/>
              <a:t> </a:t>
            </a:r>
            <a:r>
              <a:rPr lang="en-US" sz="1900" dirty="0"/>
              <a:t>J. </a:t>
            </a:r>
            <a:r>
              <a:rPr lang="en-US" sz="1900" dirty="0" err="1"/>
              <a:t>Gareyte</a:t>
            </a:r>
            <a:r>
              <a:rPr lang="en-US" sz="1900" dirty="0"/>
              <a:t> and F. </a:t>
            </a:r>
            <a:r>
              <a:rPr lang="en-US" sz="1900" dirty="0" err="1"/>
              <a:t>Sacherer</a:t>
            </a:r>
            <a:r>
              <a:rPr lang="en-US" sz="1900" dirty="0"/>
              <a:t>, in Proc. of 9th </a:t>
            </a:r>
            <a:r>
              <a:rPr lang="en-US" sz="1900" dirty="0" smtClean="0"/>
              <a:t>International Conference </a:t>
            </a:r>
            <a:r>
              <a:rPr lang="en-US" sz="1900" dirty="0"/>
              <a:t>on </a:t>
            </a:r>
            <a:r>
              <a:rPr lang="en-US" sz="1900" dirty="0" smtClean="0"/>
              <a:t>High  Energy  Accelerators </a:t>
            </a:r>
            <a:r>
              <a:rPr lang="en-US" sz="1900" dirty="0"/>
              <a:t>(HEACC'74</a:t>
            </a:r>
            <a:r>
              <a:rPr lang="en-US" sz="1900" dirty="0" smtClean="0"/>
              <a:t>), Stanford</a:t>
            </a:r>
            <a:r>
              <a:rPr lang="en-US" sz="1900" dirty="0"/>
              <a:t>, California, US, 2-7 May (1974</a:t>
            </a:r>
            <a:r>
              <a:rPr lang="en-US" sz="1900" dirty="0" smtClean="0"/>
              <a:t>).</a:t>
            </a:r>
          </a:p>
          <a:p>
            <a:pPr marL="166688" indent="-166688"/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[11]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P. K. </a:t>
            </a:r>
            <a:r>
              <a:rPr lang="en-US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Saha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 et al., Phys. Rev. </a:t>
            </a:r>
            <a:r>
              <a:rPr lang="en-US" sz="19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nd Beams 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, 024203 (2018). </a:t>
            </a: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488" indent="-344488"/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12] </a:t>
            </a:r>
            <a:r>
              <a:rPr lang="en-US" sz="1900" dirty="0"/>
              <a:t>A. Blas and G. </a:t>
            </a:r>
            <a:r>
              <a:rPr lang="en-US" sz="1900" dirty="0" err="1"/>
              <a:t>Kotzian</a:t>
            </a:r>
            <a:r>
              <a:rPr lang="en-US" sz="1900" dirty="0"/>
              <a:t>, in Proc. of HB2018, Daejeon, Korea, 18-22 June, 2018</a:t>
            </a:r>
            <a:r>
              <a:rPr lang="en-US" sz="1900" dirty="0" smtClean="0"/>
              <a:t>.</a:t>
            </a:r>
            <a:endParaRPr lang="en-US" sz="19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3225" indent="-403225"/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6710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4" t="6468" r="8182" b="28899"/>
          <a:stretch/>
        </p:blipFill>
        <p:spPr>
          <a:xfrm>
            <a:off x="228600" y="990600"/>
            <a:ext cx="8743141" cy="5257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Proton Synchrotron Booster (PSB)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1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9000" y="371469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 operation since 1972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 rot="5400000">
            <a:off x="4171950" y="3676650"/>
            <a:ext cx="533400" cy="1257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9400159">
            <a:off x="3410360" y="4798192"/>
            <a:ext cx="1008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50 MeV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312471">
            <a:off x="4652721" y="4648498"/>
            <a:ext cx="101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1.4 </a:t>
            </a:r>
            <a:r>
              <a:rPr lang="en-US" sz="2000" b="1" dirty="0" err="1" smtClean="0">
                <a:solidFill>
                  <a:srgbClr val="FF0000"/>
                </a:solidFill>
              </a:rPr>
              <a:t>GeV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6172200"/>
            <a:ext cx="2456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</a:t>
            </a:r>
            <a:r>
              <a:rPr lang="en-US" i="1" dirty="0" smtClean="0"/>
              <a:t>ee R. </a:t>
            </a:r>
            <a:r>
              <a:rPr lang="en-US" i="1" dirty="0" err="1" smtClean="0"/>
              <a:t>Steerenberg’s</a:t>
            </a:r>
            <a:r>
              <a:rPr lang="en-US" i="1" dirty="0" smtClean="0"/>
              <a:t> talk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1051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4" t="6468" r="8182" b="28899"/>
          <a:stretch/>
        </p:blipFill>
        <p:spPr>
          <a:xfrm>
            <a:off x="228600" y="990600"/>
            <a:ext cx="8743141" cy="5257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LHC Injectors Upgrade (LIU)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2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400159">
            <a:off x="3345438" y="4798192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160 MeV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312471">
            <a:off x="4752107" y="464849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GeV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668975"/>
            <a:ext cx="4158345" cy="27238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Currently in a long shutdown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Major upgrades ongoing to double the intensity and brightness of the beam for the HL-LHC 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Linac2 is replaced by Linac4, a normal conducting 160 MeV H</a:t>
            </a:r>
            <a:r>
              <a:rPr lang="en-US" sz="1900" baseline="30000" dirty="0" smtClean="0"/>
              <a:t>-</a:t>
            </a:r>
            <a:r>
              <a:rPr lang="en-US" sz="1900" dirty="0" smtClean="0"/>
              <a:t>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Higher intensity beams in the future (ex. ISOLDE) in the framework of Physics Beyond Colliders </a:t>
            </a:r>
            <a:r>
              <a:rPr lang="en-US" sz="1900" b="1" dirty="0" smtClean="0"/>
              <a:t>[1]</a:t>
            </a:r>
            <a:endParaRPr lang="en-US" sz="19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18899" y="5381504"/>
            <a:ext cx="570990" cy="2385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950" dirty="0" smtClean="0">
                <a:solidFill>
                  <a:srgbClr val="CC00CC"/>
                </a:solidFill>
              </a:rPr>
              <a:t>LINAC 4</a:t>
            </a:r>
            <a:endParaRPr lang="en-US" sz="950" dirty="0">
              <a:solidFill>
                <a:srgbClr val="CC00CC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38401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Machine Observables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3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1" y="10593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Without the transverse feedback, we observe </a:t>
            </a:r>
            <a:r>
              <a:rPr lang="en-US" sz="2200" b="1" dirty="0" smtClean="0"/>
              <a:t>exponential growth </a:t>
            </a:r>
            <a:r>
              <a:rPr lang="en-US" sz="2200" dirty="0" smtClean="0"/>
              <a:t>of the beam centroid in the horizontal plane and </a:t>
            </a:r>
            <a:r>
              <a:rPr lang="en-US" sz="2200" b="1" dirty="0" smtClean="0"/>
              <a:t>beam losses</a:t>
            </a:r>
            <a:r>
              <a:rPr lang="en-US" sz="2200" dirty="0" smtClean="0"/>
              <a:t>: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" t="47237" r="20208" b="12979"/>
          <a:stretch/>
        </p:blipFill>
        <p:spPr bwMode="auto">
          <a:xfrm>
            <a:off x="152400" y="2578669"/>
            <a:ext cx="8763000" cy="252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64374" y="2667000"/>
            <a:ext cx="23836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</a:rPr>
              <a:t>Beam centroid growth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24000" y="2971800"/>
            <a:ext cx="762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400" y="2362200"/>
            <a:ext cx="150420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</a:rPr>
              <a:t>Beam </a:t>
            </a:r>
            <a:r>
              <a:rPr lang="en-US" sz="1700" b="1" dirty="0" smtClean="0">
                <a:solidFill>
                  <a:srgbClr val="FF0000"/>
                </a:solidFill>
              </a:rPr>
              <a:t>losses</a:t>
            </a:r>
            <a:endParaRPr lang="en-US" sz="17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781800" y="2679598"/>
            <a:ext cx="457200" cy="5970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7345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Relevant Facts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4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1" y="830759"/>
            <a:ext cx="88392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Reports of the horizontal head-tail instability in the PSB date back to the ‘70s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Studies in the past </a:t>
            </a:r>
            <a:r>
              <a:rPr lang="en-US" sz="2200" b="1" dirty="0" smtClean="0"/>
              <a:t>[2-5] </a:t>
            </a:r>
            <a:r>
              <a:rPr lang="en-US" sz="2200" dirty="0" smtClean="0"/>
              <a:t>suspected the resistive wall impedance and a ripple in the power supply of the focusing </a:t>
            </a:r>
            <a:r>
              <a:rPr lang="en-US" sz="2200" dirty="0" err="1" smtClean="0"/>
              <a:t>quadrupoles</a:t>
            </a:r>
            <a:r>
              <a:rPr lang="en-US" sz="2200" dirty="0" smtClean="0"/>
              <a:t> as the instability source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external circuit of the extraction kicker (i.e. including cables connecting the kicker to the generator) was first considered as possible driving source of the instability </a:t>
            </a:r>
            <a:r>
              <a:rPr lang="en-US" sz="2200" dirty="0"/>
              <a:t>in </a:t>
            </a:r>
            <a:r>
              <a:rPr lang="en-US" sz="2200" b="1" dirty="0" smtClean="0"/>
              <a:t>[</a:t>
            </a:r>
            <a:r>
              <a:rPr lang="en-US" sz="2200" b="1" dirty="0"/>
              <a:t>6</a:t>
            </a:r>
            <a:r>
              <a:rPr lang="en-US" sz="2200" b="1" dirty="0" smtClean="0"/>
              <a:t>] </a:t>
            </a:r>
            <a:r>
              <a:rPr lang="en-US" sz="2200" dirty="0" smtClean="0"/>
              <a:t>and later in </a:t>
            </a:r>
            <a:r>
              <a:rPr lang="en-US" sz="2200" b="1" dirty="0" smtClean="0"/>
              <a:t>[7-8]</a:t>
            </a:r>
            <a:endParaRPr lang="en-US" sz="220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 routine operation, the transverse feedback (TFB) fully suppresses the instability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What motivated the studies in 2018?</a:t>
            </a:r>
          </a:p>
          <a:p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1562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72" y="1657331"/>
            <a:ext cx="4571999" cy="283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7620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Motivation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5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1" y="830759"/>
            <a:ext cx="8839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Instabilities </a:t>
            </a:r>
            <a:r>
              <a:rPr lang="en-US" sz="2200" dirty="0"/>
              <a:t>are observed </a:t>
            </a:r>
            <a:r>
              <a:rPr lang="en-US" sz="2200" dirty="0" smtClean="0"/>
              <a:t>at different </a:t>
            </a:r>
            <a:r>
              <a:rPr lang="en-US" sz="2200" dirty="0"/>
              <a:t>times in the PSB magnetic </a:t>
            </a:r>
            <a:r>
              <a:rPr lang="en-US" sz="2200" dirty="0" smtClean="0"/>
              <a:t>cycle: </a:t>
            </a:r>
            <a:br>
              <a:rPr lang="en-US" sz="2200" dirty="0" smtClean="0"/>
            </a:br>
            <a:r>
              <a:rPr lang="en-US" sz="2200" dirty="0" smtClean="0"/>
              <a:t>are </a:t>
            </a:r>
            <a:r>
              <a:rPr lang="en-US" sz="2200" dirty="0"/>
              <a:t>they all caused by </a:t>
            </a:r>
            <a:r>
              <a:rPr lang="en-US" sz="2200" dirty="0" smtClean="0"/>
              <a:t>the same impedance source?</a:t>
            </a:r>
            <a:endParaRPr lang="en-US" sz="22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>
              <a:spcAft>
                <a:spcPts val="600"/>
              </a:spcAft>
            </a:pPr>
            <a:endParaRPr lang="en-US" sz="2200" dirty="0"/>
          </a:p>
        </p:txBody>
      </p:sp>
      <p:sp>
        <p:nvSpPr>
          <p:cNvPr id="9" name="TextBox 21"/>
          <p:cNvSpPr txBox="1"/>
          <p:nvPr/>
        </p:nvSpPr>
        <p:spPr>
          <a:xfrm>
            <a:off x="3048000" y="1802364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 = 370 </a:t>
            </a:r>
            <a:r>
              <a:rPr lang="en-US" dirty="0" err="1" smtClean="0">
                <a:solidFill>
                  <a:srgbClr val="FF0000"/>
                </a:solidFill>
              </a:rPr>
              <a:t>ms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~160 MeV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4354287" y="2122560"/>
            <a:ext cx="128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CC"/>
                </a:solidFill>
              </a:rPr>
              <a:t>c</a:t>
            </a:r>
            <a:r>
              <a:rPr lang="en-US" dirty="0" smtClean="0">
                <a:solidFill>
                  <a:srgbClr val="0000CC"/>
                </a:solidFill>
              </a:rPr>
              <a:t> = 478 </a:t>
            </a:r>
            <a:r>
              <a:rPr lang="en-US" dirty="0" err="1" smtClean="0">
                <a:solidFill>
                  <a:srgbClr val="0000CC"/>
                </a:solidFill>
              </a:rPr>
              <a:t>ms</a:t>
            </a:r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~330 MeV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5730340" y="2445725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990099"/>
                </a:solidFill>
              </a:rPr>
              <a:t>c</a:t>
            </a:r>
            <a:r>
              <a:rPr lang="en-US" dirty="0" smtClean="0">
                <a:solidFill>
                  <a:srgbClr val="990099"/>
                </a:solidFill>
              </a:rPr>
              <a:t> = 690 </a:t>
            </a:r>
            <a:r>
              <a:rPr lang="en-US" dirty="0" err="1" smtClean="0">
                <a:solidFill>
                  <a:srgbClr val="990099"/>
                </a:solidFill>
              </a:rPr>
              <a:t>ms</a:t>
            </a:r>
            <a:endParaRPr lang="en-US" dirty="0" smtClean="0">
              <a:solidFill>
                <a:srgbClr val="990099"/>
              </a:solidFill>
            </a:endParaRPr>
          </a:p>
          <a:p>
            <a:r>
              <a:rPr lang="en-US" dirty="0" smtClean="0">
                <a:solidFill>
                  <a:srgbClr val="990099"/>
                </a:solidFill>
              </a:rPr>
              <a:t>~1.25 </a:t>
            </a:r>
            <a:r>
              <a:rPr lang="en-US" dirty="0" err="1" smtClean="0">
                <a:solidFill>
                  <a:srgbClr val="990099"/>
                </a:solidFill>
              </a:rPr>
              <a:t>GeV</a:t>
            </a:r>
            <a:endParaRPr lang="en-US" dirty="0">
              <a:solidFill>
                <a:srgbClr val="990099"/>
              </a:solidFill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6624947" y="3700046"/>
            <a:ext cx="2331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 smtClean="0">
                <a:solidFill>
                  <a:srgbClr val="0000CC"/>
                </a:solidFill>
              </a:rPr>
              <a:t>Courtesy D. </a:t>
            </a:r>
            <a:r>
              <a:rPr lang="en-US" sz="1600" i="1" dirty="0" err="1" smtClean="0">
                <a:solidFill>
                  <a:srgbClr val="0000CC"/>
                </a:solidFill>
              </a:rPr>
              <a:t>Quatraro</a:t>
            </a:r>
            <a:endParaRPr lang="en-US" sz="1600" i="1" dirty="0">
              <a:solidFill>
                <a:srgbClr val="0000CC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14700" y="2419331"/>
            <a:ext cx="381000" cy="1257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984173" y="2452275"/>
            <a:ext cx="381000" cy="9906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62651" y="2721333"/>
            <a:ext cx="304800" cy="838200"/>
          </a:xfrm>
          <a:prstGeom prst="ellipse">
            <a:avLst/>
          </a:prstGeom>
          <a:noFill/>
          <a:ln>
            <a:solidFill>
              <a:srgbClr val="99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200" y="4456753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New injection energy at 160 MeV after </a:t>
            </a:r>
            <a:r>
              <a:rPr lang="en-US" sz="2200" dirty="0" smtClean="0"/>
              <a:t>the second long shutdown (LS2)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What are the instability characteristics at this energy?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Will the transverse feedback be able to suppress it</a:t>
            </a:r>
            <a:r>
              <a:rPr lang="en-US" sz="2200" dirty="0" smtClean="0"/>
              <a:t>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Higher extraction energy at 2 </a:t>
            </a:r>
            <a:r>
              <a:rPr lang="en-US" sz="2200" dirty="0" err="1" smtClean="0"/>
              <a:t>GeV</a:t>
            </a:r>
            <a:r>
              <a:rPr lang="en-US" sz="2200" dirty="0"/>
              <a:t>:</a:t>
            </a:r>
            <a:r>
              <a:rPr lang="en-US" sz="2200" dirty="0" smtClean="0"/>
              <a:t> will there be another critical energy?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Improve our understanding for the underlying mechanism and suggest possible mitigation measures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7313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0" y="13382"/>
            <a:ext cx="6858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Measurements at 160 MeV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6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5" t="15653" r="27922" b="10926"/>
          <a:stretch/>
        </p:blipFill>
        <p:spPr bwMode="auto">
          <a:xfrm>
            <a:off x="89624" y="1183702"/>
            <a:ext cx="4710976" cy="536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942" y="745175"/>
            <a:ext cx="62530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/>
              <a:t>2 x 10</a:t>
            </a:r>
            <a:r>
              <a:rPr lang="en-US" sz="1900" baseline="30000" dirty="0" smtClean="0"/>
              <a:t>12</a:t>
            </a:r>
            <a:r>
              <a:rPr lang="en-US" sz="1900" dirty="0" smtClean="0"/>
              <a:t> ppb, single bunch, single RF and natural chromaticity </a:t>
            </a:r>
            <a:endParaRPr lang="en-US" sz="1900" dirty="0"/>
          </a:p>
        </p:txBody>
      </p:sp>
      <p:sp>
        <p:nvSpPr>
          <p:cNvPr id="21" name="TextBox 21"/>
          <p:cNvSpPr txBox="1"/>
          <p:nvPr/>
        </p:nvSpPr>
        <p:spPr>
          <a:xfrm>
            <a:off x="3091199" y="2133600"/>
            <a:ext cx="1480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Losses up to 100% for certain tunes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38301" y="1371600"/>
            <a:ext cx="7620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1"/>
          <p:cNvSpPr txBox="1"/>
          <p:nvPr/>
        </p:nvSpPr>
        <p:spPr>
          <a:xfrm>
            <a:off x="3106387" y="5096470"/>
            <a:ext cx="1846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0.3 </a:t>
            </a:r>
            <a:r>
              <a:rPr lang="en-US" b="1" dirty="0" err="1" smtClean="0"/>
              <a:t>ms</a:t>
            </a:r>
            <a:r>
              <a:rPr lang="en-US" b="1" dirty="0"/>
              <a:t> </a:t>
            </a:r>
            <a:r>
              <a:rPr lang="en-US" b="1" dirty="0" smtClean="0"/>
              <a:t>rise time or ~300 turns </a:t>
            </a:r>
          </a:p>
          <a:p>
            <a:r>
              <a:rPr lang="en-US" b="1" dirty="0" smtClean="0"/>
              <a:t>(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s</a:t>
            </a:r>
            <a:r>
              <a:rPr lang="en-US" b="1" dirty="0" smtClean="0"/>
              <a:t> = 590 turns) </a:t>
            </a:r>
            <a:endParaRPr lang="en-US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93000" y="5599331"/>
            <a:ext cx="631200" cy="4204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057400" y="1295400"/>
            <a:ext cx="961901" cy="4773168"/>
          </a:xfrm>
          <a:prstGeom prst="rect">
            <a:avLst/>
          </a:prstGeom>
          <a:solidFill>
            <a:schemeClr val="bg1">
              <a:lumMod val="65000"/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952999" y="1743938"/>
            <a:ext cx="4191001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Measurements to characterize the instability at 160 MeV mimicking the future injection energy with </a:t>
            </a:r>
            <a:r>
              <a:rPr lang="en-US" sz="2200" dirty="0" smtClean="0"/>
              <a:t>Linac4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At 160 MeV, the instability is triggered for a range of horizontal tunes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With Linac4, </a:t>
            </a:r>
            <a:r>
              <a:rPr lang="en-US" sz="2200" dirty="0" smtClean="0"/>
              <a:t>may be limited in intensity reach </a:t>
            </a:r>
            <a:r>
              <a:rPr lang="en-US" sz="2200" dirty="0"/>
              <a:t>and </a:t>
            </a:r>
            <a:r>
              <a:rPr lang="en-US" sz="2200" dirty="0" smtClean="0"/>
              <a:t>choice of working </a:t>
            </a:r>
            <a:r>
              <a:rPr lang="en-US" sz="2200" dirty="0"/>
              <a:t>point </a:t>
            </a:r>
            <a:endParaRPr lang="en-US" sz="220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12462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3382"/>
            <a:ext cx="6858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Narrow-Band 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R</a:t>
            </a: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esonator as Suspect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7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9" t="14849" r="25064" b="12424"/>
          <a:stretch/>
        </p:blipFill>
        <p:spPr bwMode="auto">
          <a:xfrm>
            <a:off x="1371600" y="1676400"/>
            <a:ext cx="5867400" cy="420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" y="816114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Measurements of S</a:t>
            </a:r>
            <a:r>
              <a:rPr lang="en-US" sz="2000" i="1" baseline="-25000" dirty="0" smtClean="0"/>
              <a:t>11</a:t>
            </a:r>
            <a:r>
              <a:rPr lang="en-US" sz="2000" i="1" dirty="0" smtClean="0"/>
              <a:t> to identify the frequency of the resonances due to coupling of extraction kicker with external circuit  (M. Chanel &amp; C. Carli)</a:t>
            </a:r>
            <a:endParaRPr lang="en-US" sz="2000" i="1" dirty="0"/>
          </a:p>
        </p:txBody>
      </p:sp>
      <p:sp>
        <p:nvSpPr>
          <p:cNvPr id="10" name="Oval 9"/>
          <p:cNvSpPr/>
          <p:nvPr/>
        </p:nvSpPr>
        <p:spPr>
          <a:xfrm>
            <a:off x="2438400" y="2362200"/>
            <a:ext cx="381000" cy="2724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33600" y="1992868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1.65 MHz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28900" y="5086350"/>
            <a:ext cx="0" cy="8205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906869"/>
            <a:ext cx="579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Lowest resonance suspected to be associated to the unmatched terminations of the PSB extraction kicker</a:t>
            </a:r>
            <a:endParaRPr lang="en-US" sz="1900" dirty="0"/>
          </a:p>
        </p:txBody>
      </p:sp>
      <p:sp>
        <p:nvSpPr>
          <p:cNvPr id="15" name="Rectangle 14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1636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650182"/>
            <a:ext cx="4572000" cy="207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bg1"/>
                </a:solidFill>
              </a:rPr>
              <a:t>8</a:t>
            </a:r>
            <a:r>
              <a:rPr lang="en-US" sz="1500" dirty="0" smtClean="0">
                <a:solidFill>
                  <a:schemeClr val="bg1"/>
                </a:solidFill>
              </a:rPr>
              <a:t> of 16                                                        E. Koukovini-Platia     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26044" r="51922" b="25056"/>
          <a:stretch/>
        </p:blipFill>
        <p:spPr bwMode="auto">
          <a:xfrm>
            <a:off x="1" y="1981200"/>
            <a:ext cx="5105400" cy="345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6712" y="1041737"/>
            <a:ext cx="4872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Horizontal impedance model of the PSB </a:t>
            </a:r>
          </a:p>
          <a:p>
            <a:pPr algn="ctr"/>
            <a:r>
              <a:rPr lang="en-US" sz="2000" i="1" dirty="0"/>
              <a:t>e</a:t>
            </a:r>
            <a:r>
              <a:rPr lang="en-US" sz="2000" i="1" dirty="0" smtClean="0"/>
              <a:t>xtraction kicker due to coupling with cables </a:t>
            </a:r>
          </a:p>
          <a:p>
            <a:pPr algn="ctr"/>
            <a:r>
              <a:rPr lang="en-US" sz="2000" i="1" dirty="0" smtClean="0"/>
              <a:t>(using transmission line theory)</a:t>
            </a:r>
            <a:endParaRPr lang="en-US" sz="2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2362200"/>
            <a:ext cx="39624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 smtClean="0"/>
              <a:t>First resonance at 1.72 MHz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N</a:t>
            </a:r>
            <a:r>
              <a:rPr lang="en-US" sz="2100" dirty="0" smtClean="0"/>
              <a:t>arrow-band resonances </a:t>
            </a:r>
            <a:r>
              <a:rPr lang="en-US" sz="2100" dirty="0"/>
              <a:t>with a </a:t>
            </a:r>
            <a:r>
              <a:rPr lang="en-US" sz="2100" dirty="0" smtClean="0"/>
              <a:t>high Q </a:t>
            </a:r>
            <a:r>
              <a:rPr lang="en-US" sz="2100" dirty="0"/>
              <a:t>value </a:t>
            </a:r>
            <a:r>
              <a:rPr lang="en-US" sz="2100" dirty="0" smtClean="0"/>
              <a:t>in the order of </a:t>
            </a:r>
            <a:r>
              <a:rPr lang="en-US" sz="2100" dirty="0"/>
              <a:t>100 (due to </a:t>
            </a:r>
            <a:r>
              <a:rPr lang="en-US" sz="2100" dirty="0" smtClean="0"/>
              <a:t>very </a:t>
            </a:r>
            <a:r>
              <a:rPr lang="en-US" sz="2100" dirty="0"/>
              <a:t>low attenuation constant of the </a:t>
            </a:r>
            <a:r>
              <a:rPr lang="en-US" sz="2100" dirty="0" smtClean="0"/>
              <a:t>cables)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 smtClean="0"/>
              <a:t>Shunt </a:t>
            </a:r>
            <a:r>
              <a:rPr lang="en-US" sz="2100" dirty="0"/>
              <a:t>impedance </a:t>
            </a:r>
            <a:r>
              <a:rPr lang="en-US" sz="2100" dirty="0" smtClean="0"/>
              <a:t>in </a:t>
            </a:r>
            <a:r>
              <a:rPr lang="en-US" sz="2100" dirty="0"/>
              <a:t>the order of </a:t>
            </a:r>
            <a:r>
              <a:rPr lang="en-US" sz="2100" dirty="0" smtClean="0"/>
              <a:t>M</a:t>
            </a:r>
            <a:r>
              <a:rPr lang="el-GR" sz="2100" dirty="0" smtClean="0"/>
              <a:t>Ω</a:t>
            </a:r>
            <a:r>
              <a:rPr lang="en-US" sz="2100" dirty="0" smtClean="0"/>
              <a:t>/m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0" y="5300246"/>
            <a:ext cx="2331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i="1" dirty="0" smtClean="0">
                <a:solidFill>
                  <a:srgbClr val="0000CC"/>
                </a:solidFill>
              </a:rPr>
              <a:t>Courtesy C. </a:t>
            </a:r>
            <a:r>
              <a:rPr lang="en-US" sz="1600" i="1" dirty="0" err="1" smtClean="0">
                <a:solidFill>
                  <a:srgbClr val="0000CC"/>
                </a:solidFill>
              </a:rPr>
              <a:t>Zannini</a:t>
            </a:r>
            <a:endParaRPr lang="en-US" sz="1600" i="1" dirty="0">
              <a:solidFill>
                <a:srgbClr val="0000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13382"/>
            <a:ext cx="6858000" cy="59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Impedance Model of Extraction </a:t>
            </a:r>
            <a:r>
              <a:rPr lang="en-GB" sz="3000" b="1" dirty="0">
                <a:solidFill>
                  <a:schemeClr val="bg1"/>
                </a:solidFill>
                <a:cs typeface="Arial" pitchFamily="34" charset="0"/>
              </a:rPr>
              <a:t>K</a:t>
            </a:r>
            <a:r>
              <a:rPr lang="en-GB" sz="3000" b="1" dirty="0" smtClean="0">
                <a:solidFill>
                  <a:schemeClr val="bg1"/>
                </a:solidFill>
                <a:cs typeface="Arial" pitchFamily="34" charset="0"/>
              </a:rPr>
              <a:t>icker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38800" y="6107668"/>
            <a:ext cx="3411318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See C. </a:t>
            </a:r>
            <a:r>
              <a:rPr lang="en-US" dirty="0" err="1" smtClean="0"/>
              <a:t>Zannini’s</a:t>
            </a:r>
            <a:r>
              <a:rPr lang="en-US" dirty="0" smtClean="0"/>
              <a:t> talk this afternoon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0" y="6650182"/>
            <a:ext cx="4572000" cy="210784"/>
          </a:xfrm>
          <a:prstGeom prst="rect">
            <a:avLst/>
          </a:prstGeom>
          <a:gradFill flip="none" rotWithShape="1">
            <a:gsLst>
              <a:gs pos="81000">
                <a:srgbClr val="000066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/>
              <a:t> 25/9/2019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8308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221681</TotalTime>
  <Words>1677</Words>
  <Application>Microsoft Office PowerPoint</Application>
  <PresentationFormat>On-screen Show (4:3)</PresentationFormat>
  <Paragraphs>182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Identification of the horizontal instability mechanism at the CERN PSB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 Koukovini Platia</dc:creator>
  <cp:lastModifiedBy>Eirini Koukovini Platia</cp:lastModifiedBy>
  <cp:revision>1498</cp:revision>
  <dcterms:created xsi:type="dcterms:W3CDTF">2018-04-24T09:54:25Z</dcterms:created>
  <dcterms:modified xsi:type="dcterms:W3CDTF">2019-09-25T09:36:20Z</dcterms:modified>
</cp:coreProperties>
</file>