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1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2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3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4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5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6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7.xml" ContentType="application/vnd.openxmlformats-officedocument.theme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theme/theme18.xml" ContentType="application/vnd.openxmlformats-officedocument.theme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theme/theme19.xml" ContentType="application/vnd.openxmlformats-officedocument.theme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theme/theme20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theme/theme21.xml" ContentType="application/vnd.openxmlformats-officedocument.theme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2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10" r:id="rId3"/>
    <p:sldMasterId id="2147483830" r:id="rId4"/>
    <p:sldMasterId id="2147483842" r:id="rId5"/>
    <p:sldMasterId id="2147483854" r:id="rId6"/>
    <p:sldMasterId id="2147483866" r:id="rId7"/>
    <p:sldMasterId id="2147483878" r:id="rId8"/>
    <p:sldMasterId id="2147483902" r:id="rId9"/>
    <p:sldMasterId id="2147483998" r:id="rId10"/>
    <p:sldMasterId id="2147484010" r:id="rId11"/>
    <p:sldMasterId id="2147484022" r:id="rId12"/>
    <p:sldMasterId id="2147484034" r:id="rId13"/>
    <p:sldMasterId id="2147484046" r:id="rId14"/>
    <p:sldMasterId id="2147484058" r:id="rId15"/>
    <p:sldMasterId id="2147484070" r:id="rId16"/>
    <p:sldMasterId id="2147484082" r:id="rId17"/>
    <p:sldMasterId id="2147484094" r:id="rId18"/>
    <p:sldMasterId id="2147484106" r:id="rId19"/>
    <p:sldMasterId id="2147484118" r:id="rId20"/>
    <p:sldMasterId id="2147484130" r:id="rId21"/>
    <p:sldMasterId id="2147484142" r:id="rId22"/>
    <p:sldMasterId id="2147484154" r:id="rId23"/>
  </p:sldMasterIdLst>
  <p:notesMasterIdLst>
    <p:notesMasterId r:id="rId54"/>
  </p:notesMasterIdLst>
  <p:sldIdLst>
    <p:sldId id="257" r:id="rId24"/>
    <p:sldId id="258" r:id="rId25"/>
    <p:sldId id="288" r:id="rId26"/>
    <p:sldId id="276" r:id="rId27"/>
    <p:sldId id="263" r:id="rId28"/>
    <p:sldId id="274" r:id="rId29"/>
    <p:sldId id="289" r:id="rId30"/>
    <p:sldId id="275" r:id="rId31"/>
    <p:sldId id="293" r:id="rId32"/>
    <p:sldId id="294" r:id="rId33"/>
    <p:sldId id="280" r:id="rId34"/>
    <p:sldId id="291" r:id="rId35"/>
    <p:sldId id="290" r:id="rId36"/>
    <p:sldId id="296" r:id="rId37"/>
    <p:sldId id="292" r:id="rId38"/>
    <p:sldId id="295" r:id="rId39"/>
    <p:sldId id="277" r:id="rId40"/>
    <p:sldId id="278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8" r:id="rId51"/>
    <p:sldId id="309" r:id="rId52"/>
    <p:sldId id="307" r:id="rId5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66"/>
    <a:srgbClr val="3333FF"/>
    <a:srgbClr val="008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37364" autoAdjust="0"/>
  </p:normalViewPr>
  <p:slideViewPr>
    <p:cSldViewPr>
      <p:cViewPr varScale="1">
        <p:scale>
          <a:sx n="88" d="100"/>
          <a:sy n="88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3.xml"/><Relationship Id="rId39" Type="http://schemas.openxmlformats.org/officeDocument/2006/relationships/slide" Target="slides/slide16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1.xml"/><Relationship Id="rId42" Type="http://schemas.openxmlformats.org/officeDocument/2006/relationships/slide" Target="slides/slide19.xml"/><Relationship Id="rId47" Type="http://schemas.openxmlformats.org/officeDocument/2006/relationships/slide" Target="slides/slide24.xml"/><Relationship Id="rId50" Type="http://schemas.openxmlformats.org/officeDocument/2006/relationships/slide" Target="slides/slide27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32" Type="http://schemas.openxmlformats.org/officeDocument/2006/relationships/slide" Target="slides/slide9.xml"/><Relationship Id="rId37" Type="http://schemas.openxmlformats.org/officeDocument/2006/relationships/slide" Target="slides/slide14.xml"/><Relationship Id="rId40" Type="http://schemas.openxmlformats.org/officeDocument/2006/relationships/slide" Target="slides/slide17.xml"/><Relationship Id="rId45" Type="http://schemas.openxmlformats.org/officeDocument/2006/relationships/slide" Target="slides/slide22.xml"/><Relationship Id="rId53" Type="http://schemas.openxmlformats.org/officeDocument/2006/relationships/slide" Target="slides/slide30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4.xml"/><Relationship Id="rId30" Type="http://schemas.openxmlformats.org/officeDocument/2006/relationships/slide" Target="slides/slide7.xml"/><Relationship Id="rId35" Type="http://schemas.openxmlformats.org/officeDocument/2006/relationships/slide" Target="slides/slide12.xml"/><Relationship Id="rId43" Type="http://schemas.openxmlformats.org/officeDocument/2006/relationships/slide" Target="slides/slide20.xml"/><Relationship Id="rId48" Type="http://schemas.openxmlformats.org/officeDocument/2006/relationships/slide" Target="slides/slide25.xml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2.xml"/><Relationship Id="rId33" Type="http://schemas.openxmlformats.org/officeDocument/2006/relationships/slide" Target="slides/slide10.xml"/><Relationship Id="rId38" Type="http://schemas.openxmlformats.org/officeDocument/2006/relationships/slide" Target="slides/slide15.xml"/><Relationship Id="rId46" Type="http://schemas.openxmlformats.org/officeDocument/2006/relationships/slide" Target="slides/slide23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5.xml"/><Relationship Id="rId36" Type="http://schemas.openxmlformats.org/officeDocument/2006/relationships/slide" Target="slides/slide13.xml"/><Relationship Id="rId49" Type="http://schemas.openxmlformats.org/officeDocument/2006/relationships/slide" Target="slides/slide26.xml"/><Relationship Id="rId5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8.xml"/><Relationship Id="rId44" Type="http://schemas.openxmlformats.org/officeDocument/2006/relationships/slide" Target="slides/slide21.xml"/><Relationship Id="rId52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8E677-F23E-4F60-8EC7-77C8E98BD149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B2478-EA08-4421-9CE9-C9C1655570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9640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E9EC9-0D06-4A66-88C2-33CAB207E3D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67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0A6276-1BDC-407E-83EF-FCD7468845C5}" type="slidenum">
              <a:rPr lang="it-IT">
                <a:solidFill>
                  <a:prstClr val="black"/>
                </a:solidFill>
              </a:rPr>
              <a:pPr/>
              <a:t>10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2262C-BB16-4C39-A22D-1C919681D9EE}" type="slidenum">
              <a:rPr lang="it-IT">
                <a:solidFill>
                  <a:prstClr val="black"/>
                </a:solidFill>
              </a:rPr>
              <a:pPr/>
              <a:t>14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71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239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137462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7DABC-B2E0-400F-B95B-847131C0B7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43BA7-3189-4BF6-97A0-3668FB6FD8F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17534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2E38-00B3-4F15-A891-E998639F52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B04CA-61B5-4F7C-BF17-BC80A5BCBA47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3735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9445A-7954-4FA5-8BA0-4EFCDACD1C41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7772-5016-4E5F-9EE6-9BA31E408297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2051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BC953-2366-4D87-A350-035F520DE10B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05982-2A68-4F8E-9E5B-2ABEFF68A7C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8541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F66FF-4701-4576-9E66-271522456ECF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CA3AF-069C-4AA8-BDF6-155810D325CD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93633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3C6B-E78B-4AA0-94EA-52C61F38D03B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13AEF-557F-407D-854A-DEE62F0504F9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5271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10ABA-9894-486C-9C11-B33DE7C84ABB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F63D0-1B8D-4923-8A04-8A93A6FB560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04404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780F5-917D-43A4-A222-9ABCA6B9E952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D97AF-466F-4994-A382-7107732828B9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04131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96E5C-12FA-463D-85ED-F14FC302A64C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24E32-6F8A-4522-B409-728C3475D71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57947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861E7-92C6-49C7-9F16-81ADFF1AD907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97D02-F311-4BA5-91ED-DDD77CEF5A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09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412440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6D31B-4D90-42BC-91D2-EBD1837C7890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AA6DC-A94B-4C10-A0C3-F3323CB8366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26501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DAB45-D197-403F-8324-D7E5E65FE76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D3240-8257-4437-8942-9328C66B6550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4117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0B62C-4CF6-4095-8929-7C2620A86A72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1A05-ABB4-4454-A261-34D7DB4F8A13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305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88214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00471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88463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23565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067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25477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00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307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319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36317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8515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6E52-D7A1-42E7-8E34-99A555F8810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BF94B-A0C0-44B3-ABEE-B270DDD76E4B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03842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06297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258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45221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4531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3401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147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27865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3921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17714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71745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93829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2349-656F-400F-94C7-6A658656954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8EF7-D3B1-431E-92A1-590247169F8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36440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1937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2655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30374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5026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72612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29679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31008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36283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0935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3888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38A-718F-43A6-8C5C-42905F04BFD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4661-FA6F-43F4-A263-2C967AB09743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3494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93F16-F868-44DA-ACE4-3537483B2E8C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4FFA9-8162-4036-B5B4-5F40FCECD94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28349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19E23-F221-415C-835C-D4ACE33D5977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AC8EB-117F-4FC7-A907-98D3524D6E4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9854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5A098-AE70-41D8-B473-D23A0ABCB7F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E0B5E-CCD3-473B-8764-03C4368A123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1689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CFF50-6AB7-4D59-929C-E853BDE2D176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82EC6-9D50-4F09-AAA8-BCDA81BFD33A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838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0834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3E67B-4957-43E1-A7FB-38BE63C8A5E5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B6297-AA0B-4BCA-A97F-663B5198C7C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0895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7F8E8-0AF5-4923-BD96-E4CE6016DDE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85982-D2D1-4F4D-A201-EEBFB2C50552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7501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C9459-6949-4B65-A5C2-D4362ED1641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431E5-4E99-45CD-9E16-9E32E360CC79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1923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AD9C3-C590-4393-A009-4CFA3DC0D9E1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3BAC-0EF8-463E-94A3-B4B24229AA57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19004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64113-4F59-4E3C-9BD2-39A72052F6CF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457E8-1F3B-4180-B2EE-419C4553EA00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22217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60E1C-8C83-4388-8636-97D0CC54AB7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58DD3-FB12-4348-B276-E6DD4B2CEC70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08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3594-ADA9-4CBB-A5A1-4AD3A0CBA182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804AF-8AF7-4C82-874F-1959F02BB620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64115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8856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65783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81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1337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83942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9463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499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34263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40692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8445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82347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C1A8-1E43-44B7-A9CA-980E06703B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FA29-8E15-40B0-B481-1C5401B84AE7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00355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5943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937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474511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67929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3880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58499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741295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5876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2897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48302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592332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6BF3-360C-4B7E-B125-BB5552AB176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F161-D598-480C-89F0-434292A047BF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0690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282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33179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7552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86602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1841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77853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07786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5499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64280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304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18626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966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7072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33663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35647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6547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41079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11152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22929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52877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704135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676442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53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46844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29262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73390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74659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44795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9520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295334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52710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28373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782642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82810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702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22795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203047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A94C-A867-4AA0-AA6C-08DB06D89FD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E288C-9AB7-412D-86B6-B5DFB040C1B8}" type="slidenum">
              <a:rPr lang="it-IT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636262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25267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08934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110311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528975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211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708123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765007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1177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90969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7677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03523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968928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0605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052701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3437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67398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10665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70804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444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1339833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23653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4050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46361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655573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33377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3859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75395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40537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770643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1628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4072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229677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8712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211524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05931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089305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110970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535574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3076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214692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265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674534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623713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210167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060021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700055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136166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072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182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4079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82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527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34208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1136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5990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833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723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159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4666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AEF59-EDE0-48AE-9081-5DA3ABFF5A9C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135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A55AC-B334-40E7-B02A-3EABDB0CABEF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465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474F5-9FA5-489E-980C-F734B22CF9D3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584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A188D-E4DF-4A6C-8CEF-E86C8CD2B1E0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05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53503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075D3-2E4C-43EF-ABB2-F327D0BF5AEA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307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F0472-4AE5-418D-AF36-B4989FD91E41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7481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3F1AE-71D8-40E8-A200-1A183B78C700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7763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9666A-64ED-4A93-A6D2-E6D627FA6ED6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2738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A2B31-7040-42D1-AC30-5850EF97DA22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2034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EC82C-51CE-47E8-9699-B7798F9BFFFE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927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C36F2-B858-4423-A8C0-D5AA19CEC20B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880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2A72-5144-420A-9BF0-2DAB16B80A1C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237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DEBA3-0C30-4037-AD7D-9556EDA4B4C8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691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AA36A-6CB7-4E21-95D9-C03753888D1D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545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4415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02EA3-75BB-4664-BC90-24E8E2A7D170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1419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0EAC9-AC87-433E-B974-1414CFE7FCFD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4132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36C21-2A6E-401E-B01D-DF412D3A90FA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998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4659-19B2-4B1C-85C3-E829380F098B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061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A9C6C-FD84-43B5-AAFC-E1F90BAF4A37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8829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C9706-0900-4643-9EBC-2EE45475E631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1423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29C3F-F2F3-4B74-91D4-8FF4B50E5174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0561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E0D61-1EE0-4D16-9571-984161642313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7524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06327-0E85-421D-A8E0-7C15F403CC0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A4DB5-BF64-42ED-8B55-E4A4AD8BC1F7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2707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F346D-ABCD-4EDC-B481-FDA3C5C355C0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FAC35-ED05-4D0D-A4B1-0858CA90793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6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14050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7B3F3-7BE0-4D82-B2E6-4F6037A43873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D8FA3-E199-43C8-8116-31F80D56FAD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502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E3A39-3CCE-46A1-84CB-B302EDD0DCE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709AB-959C-4D58-ADDB-D49E5517A252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8853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4B6C-FE1B-4E2A-AD93-EC97752C67B0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07CFD-C546-449D-B6EF-BF335D04F8C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0331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ABF80-5779-4A9C-AD39-E1E8432F47F3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3B0CC-AA52-4DEA-86CE-7481322FB907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3455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F176D-4797-4ED2-8AE1-357F3F55EA47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47F1A-43DB-475E-86C5-16796E44B35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545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9A623-205D-4C38-BB5E-D210DC65906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2C4D9-FEF7-405B-AC6C-16FBEF601D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4966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4F70-64C1-416D-9D55-FBE4718D99D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FD4FC-D337-454C-8392-80229603518C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2880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4941E-3683-408C-B837-3DACF85DF185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0D9C4-EE80-491B-985E-AAEDBF76B5F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9738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EF931-FD7F-4E49-8419-895A9C352EAF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9BC2A-C894-4CAB-B200-A274EA219122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4975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ABD7E-A2CA-48AC-A042-164BADCF3DB0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032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136363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F5575-7D5F-44E3-909D-3884B78DBBFF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2087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61E49-BC3C-4CE2-AC0D-B5DFE2C64B44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58459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E7D02-308A-485E-BC5D-C1397AB50BD4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635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C9A34-A686-48C3-88E7-444E514D62BC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7883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50EE5-E2D9-4103-80CB-B06161F08C51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2550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1CDC5-E91E-4F28-9039-B3626FA751A9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62817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1CB40-441C-4CB0-89D2-B483D605B2AD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2765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6884B-36CA-4C8E-BAE7-23E28571676A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9456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A7C4F-13F3-4AE5-878A-47954193FD69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60167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28871-3BE6-400E-94EC-7E51EBA31380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8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0307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E00905-049E-403C-805F-F0D3D6AEB548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86919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4428E-7D37-4DA5-8496-C3CDA959564F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55843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44807-4DA0-4E14-ADD4-D75253BA9812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513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A21-2B15-46D3-834F-F30679468947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625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55B42-3518-49C2-9D79-1C274F06EEAF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860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ABB77-4FAE-4917-96A6-778C7FC29511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43111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7A080-57E4-42CD-8F6E-FD349C44FB21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00611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B1F89-588F-4509-B2CD-CBC625A89E70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1975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699DA-BB8D-4956-BBF2-CBC92ECF59A4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81093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1C485-789E-4990-A49F-274A39B4F007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07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95397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4198-035E-4371-A235-88DF0B7DE341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3571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589E7-0AE9-4BF0-8A7E-6C3D4B04840F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CC0E7-8056-46BD-81B3-65AFCB13FD12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48485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45356-8D06-4DF5-84BE-5F0AD158C885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64A82-0506-466E-BE9F-61153D7802A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78237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B7355-BD6E-4825-B792-C24B132A912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14A44-8BDC-4591-97B8-9CBCE2B7CFAD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1212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F7BD4-BF98-4A18-9869-9930996A75AC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2767C-248A-4462-8CC9-2D9390CEED2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13895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22B08-8051-44D6-88EA-D85D5993E2BB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8FCEB-61EA-40AB-9CF9-8F8BF106746D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8745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64E61-CDE2-4107-B306-5A441231A260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D3F5D-949E-415E-8F81-BAB4E92B16F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16627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3372E-7B1D-499C-9EBF-3EFFC4746303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DD59E-8501-4DCD-9D4E-92ECE16F3A3A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67314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16F1F-8D76-47E7-B5AF-69F27B6EC3E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FA8BB-E0E8-4D12-B0A3-4B93C0BDF210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63892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D02AA-14E3-4D68-9BEC-BDDDA022D2F7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0F831-F679-471B-B6D7-014F79E2808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1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8.xml"/><Relationship Id="rId3" Type="http://schemas.openxmlformats.org/officeDocument/2006/relationships/slideLayout" Target="../slideLayouts/slideLayout203.xml"/><Relationship Id="rId7" Type="http://schemas.openxmlformats.org/officeDocument/2006/relationships/slideLayout" Target="../slideLayouts/slideLayout207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2.xml"/><Relationship Id="rId1" Type="http://schemas.openxmlformats.org/officeDocument/2006/relationships/slideLayout" Target="../slideLayouts/slideLayout201.xml"/><Relationship Id="rId6" Type="http://schemas.openxmlformats.org/officeDocument/2006/relationships/slideLayout" Target="../slideLayouts/slideLayout206.xml"/><Relationship Id="rId11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205.xml"/><Relationship Id="rId10" Type="http://schemas.openxmlformats.org/officeDocument/2006/relationships/slideLayout" Target="../slideLayouts/slideLayout210.xml"/><Relationship Id="rId4" Type="http://schemas.openxmlformats.org/officeDocument/2006/relationships/slideLayout" Target="../slideLayouts/slideLayout204.xml"/><Relationship Id="rId9" Type="http://schemas.openxmlformats.org/officeDocument/2006/relationships/slideLayout" Target="../slideLayouts/slideLayout20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214.xml"/><Relationship Id="rId7" Type="http://schemas.openxmlformats.org/officeDocument/2006/relationships/slideLayout" Target="../slideLayouts/slideLayout218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3.xml"/><Relationship Id="rId1" Type="http://schemas.openxmlformats.org/officeDocument/2006/relationships/slideLayout" Target="../slideLayouts/slideLayout212.xml"/><Relationship Id="rId6" Type="http://schemas.openxmlformats.org/officeDocument/2006/relationships/slideLayout" Target="../slideLayouts/slideLayout217.xml"/><Relationship Id="rId11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216.xml"/><Relationship Id="rId10" Type="http://schemas.openxmlformats.org/officeDocument/2006/relationships/slideLayout" Target="../slideLayouts/slideLayout221.xml"/><Relationship Id="rId4" Type="http://schemas.openxmlformats.org/officeDocument/2006/relationships/slideLayout" Target="../slideLayouts/slideLayout215.xml"/><Relationship Id="rId9" Type="http://schemas.openxmlformats.org/officeDocument/2006/relationships/slideLayout" Target="../slideLayouts/slideLayout2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0.xml"/><Relationship Id="rId3" Type="http://schemas.openxmlformats.org/officeDocument/2006/relationships/slideLayout" Target="../slideLayouts/slideLayout225.xml"/><Relationship Id="rId7" Type="http://schemas.openxmlformats.org/officeDocument/2006/relationships/slideLayout" Target="../slideLayouts/slideLayout229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4.xml"/><Relationship Id="rId1" Type="http://schemas.openxmlformats.org/officeDocument/2006/relationships/slideLayout" Target="../slideLayouts/slideLayout223.xml"/><Relationship Id="rId6" Type="http://schemas.openxmlformats.org/officeDocument/2006/relationships/slideLayout" Target="../slideLayouts/slideLayout228.xml"/><Relationship Id="rId11" Type="http://schemas.openxmlformats.org/officeDocument/2006/relationships/slideLayout" Target="../slideLayouts/slideLayout233.xml"/><Relationship Id="rId5" Type="http://schemas.openxmlformats.org/officeDocument/2006/relationships/slideLayout" Target="../slideLayouts/slideLayout227.xml"/><Relationship Id="rId10" Type="http://schemas.openxmlformats.org/officeDocument/2006/relationships/slideLayout" Target="../slideLayouts/slideLayout232.xml"/><Relationship Id="rId4" Type="http://schemas.openxmlformats.org/officeDocument/2006/relationships/slideLayout" Target="../slideLayouts/slideLayout226.xml"/><Relationship Id="rId9" Type="http://schemas.openxmlformats.org/officeDocument/2006/relationships/slideLayout" Target="../slideLayouts/slideLayout23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1.xml"/><Relationship Id="rId3" Type="http://schemas.openxmlformats.org/officeDocument/2006/relationships/slideLayout" Target="../slideLayouts/slideLayout236.xml"/><Relationship Id="rId7" Type="http://schemas.openxmlformats.org/officeDocument/2006/relationships/slideLayout" Target="../slideLayouts/slideLayout240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5.xml"/><Relationship Id="rId1" Type="http://schemas.openxmlformats.org/officeDocument/2006/relationships/slideLayout" Target="../slideLayouts/slideLayout234.xml"/><Relationship Id="rId6" Type="http://schemas.openxmlformats.org/officeDocument/2006/relationships/slideLayout" Target="../slideLayouts/slideLayout239.xml"/><Relationship Id="rId11" Type="http://schemas.openxmlformats.org/officeDocument/2006/relationships/slideLayout" Target="../slideLayouts/slideLayout244.xml"/><Relationship Id="rId5" Type="http://schemas.openxmlformats.org/officeDocument/2006/relationships/slideLayout" Target="../slideLayouts/slideLayout238.xml"/><Relationship Id="rId10" Type="http://schemas.openxmlformats.org/officeDocument/2006/relationships/slideLayout" Target="../slideLayouts/slideLayout243.xml"/><Relationship Id="rId4" Type="http://schemas.openxmlformats.org/officeDocument/2006/relationships/slideLayout" Target="../slideLayouts/slideLayout237.xml"/><Relationship Id="rId9" Type="http://schemas.openxmlformats.org/officeDocument/2006/relationships/slideLayout" Target="../slideLayouts/slideLayout24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11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49.xml"/><Relationship Id="rId10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1E9C7-D42D-4118-8104-5C38C093AC58}" type="datetimeFigureOut">
              <a:rPr lang="it-IT" smtClean="0"/>
              <a:t>19/09/2019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E0780-07DF-458E-B594-A7360C3AA73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39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B9EC26-22B2-4763-BCBC-FF051478CBDC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8C769F-9A8F-4B71-ACB0-D445EF6DE3D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058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76E52-D7A1-42E7-8E34-99A555F8810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BF94B-A0C0-44B3-ABEE-B270DDD76E4B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88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C2349-656F-400F-94C7-6A65865695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48EF7-D3B1-431E-92A1-590247169F8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60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7038A-718F-43A6-8C5C-42905F04BFD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D4661-FA6F-43F4-A263-2C967AB0974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013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8A7CC3-F429-4B25-BD1B-1C68FC11BF81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0ECFC6-0804-4A15-85A8-FD525955F0F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06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BC1A8-1E43-44B7-A9CA-980E06703BA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FFA29-8E15-40B0-B481-1C5401B84AE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514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56BF3-360C-4B7E-B125-BB5552AB17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8F161-D598-480C-89F0-434292A047BF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38F2F-F012-41A8-A58D-88C0B59A908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341EC-133D-44CB-8FD4-8BB65955C4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2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C67BF-0570-422A-8EB6-600325C711D3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CC357-BD46-4AFE-8AAC-C99C781C307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5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7A94C-A867-4AA0-AA6C-08DB06D89FDE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E288C-9AB7-412D-86B6-B5DFB040C1B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6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2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67D77-CE86-497D-8E2B-7D59B9D2174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9EB5-3B76-45A8-91DF-9542A190DA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7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ED641-E892-48D4-AA92-EFB3FF24724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0BF82-15CB-423A-9884-5A952131BCE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06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04A76-05DF-4E4B-BA13-CCD1ECC5CDAC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2A1CA-F212-484C-AD5C-B677A97D34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845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5AEFD-732E-4C70-95C1-6C8AA8B89927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E5D1C-87D5-4327-A1EB-E896349A7E2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576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84C8A-A5C9-4886-89E6-82DAA8A057A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89074-54DB-4AFF-8A72-33856B8104F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91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it-IT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it-IT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477C38-0E11-4A17-8952-74E7BC3E2AAC}" type="slidenum">
              <a:rPr lang="en-US" altLang="it-IT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it-IT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1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it-IT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it-IT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8F1170-9EAF-4203-B786-1F961420504D}" type="slidenum">
              <a:rPr lang="en-US" altLang="it-IT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it-IT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18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4032D3-A4E9-41E9-83B4-CA6CA99D33A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464EB0-CEB9-4E2B-ADE0-581E16072B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83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it-IT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it-IT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C3896A-B293-4E93-AD9D-BA071B43A229}" type="slidenum">
              <a:rPr lang="en-US" altLang="it-IT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it-IT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20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it-IT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it-IT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C3958E-82FB-4F5C-9D93-B4FD3A05B311}" type="slidenum">
              <a:rPr lang="en-US" altLang="it-IT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it-IT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43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97543C-7D4D-4107-A9BA-558585222E8B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114DD3-43E8-4506-B31C-517AA173F5E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03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emf"/><Relationship Id="rId7" Type="http://schemas.openxmlformats.org/officeDocument/2006/relationships/image" Target="../media/image36.w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9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24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8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5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65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8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0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91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90.xml"/><Relationship Id="rId4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90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slideLayout" Target="../slideLayouts/slideLayout5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8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01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1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3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3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2.wmf"/><Relationship Id="rId4" Type="http://schemas.openxmlformats.org/officeDocument/2006/relationships/image" Target="../media/image14.png"/><Relationship Id="rId9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23.wmf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4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2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6.png"/><Relationship Id="rId4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559104"/>
            <a:ext cx="2005704" cy="1765424"/>
          </a:xfrm>
          <a:prstGeom prst="rect">
            <a:avLst/>
          </a:prstGeom>
          <a:noFill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88" y="3874408"/>
            <a:ext cx="2376056" cy="132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-4406" y="260647"/>
            <a:ext cx="9143999" cy="1323439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3333FF"/>
                </a:solidFill>
                <a:latin typeface="Bookman Old Style" charset="0"/>
                <a:ea typeface="Bookman Old Style" charset="0"/>
                <a:cs typeface="Bookman Old Style" charset="0"/>
              </a:rPr>
              <a:t>Mitigation of Coherent Beam Instabilities in FCC-</a:t>
            </a:r>
            <a:r>
              <a:rPr lang="en-US" sz="4000" b="1" dirty="0" err="1" smtClean="0">
                <a:solidFill>
                  <a:srgbClr val="3333FF"/>
                </a:solidFill>
                <a:latin typeface="Bookman Old Style" charset="0"/>
                <a:ea typeface="Bookman Old Style" charset="0"/>
                <a:cs typeface="Bookman Old Style" charset="0"/>
              </a:rPr>
              <a:t>ee</a:t>
            </a:r>
            <a:endParaRPr lang="en-US" sz="4000" b="1" dirty="0" smtClean="0">
              <a:solidFill>
                <a:srgbClr val="3333FF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844824"/>
            <a:ext cx="91395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800" b="1" i="1" dirty="0" err="1">
                <a:solidFill>
                  <a:srgbClr val="008000"/>
                </a:solidFill>
                <a:latin typeface="Bookman Old Style" charset="0"/>
                <a:ea typeface="Bookman Old Style" charset="0"/>
                <a:cs typeface="Bookman Old Style" charset="0"/>
              </a:rPr>
              <a:t>M.Zobov</a:t>
            </a:r>
            <a:r>
              <a:rPr lang="en-US" sz="2800" b="1" i="1" dirty="0">
                <a:solidFill>
                  <a:srgbClr val="008000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2800" b="1" i="1" dirty="0" smtClean="0">
                <a:solidFill>
                  <a:srgbClr val="008000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en-US" sz="2800" b="1" i="1" dirty="0" err="1" smtClean="0">
                <a:solidFill>
                  <a:srgbClr val="008000"/>
                </a:solidFill>
                <a:latin typeface="Bookman Old Style" charset="0"/>
                <a:ea typeface="Bookman Old Style" charset="0"/>
                <a:cs typeface="Bookman Old Style" charset="0"/>
              </a:rPr>
              <a:t>E.Belli</a:t>
            </a:r>
            <a:r>
              <a:rPr lang="en-US" sz="2800" b="1" i="1" dirty="0">
                <a:solidFill>
                  <a:srgbClr val="008000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2800" b="1" i="1" dirty="0" smtClean="0">
                <a:solidFill>
                  <a:srgbClr val="008000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en-US" sz="2800" b="1" i="1" dirty="0" err="1" smtClean="0">
                <a:solidFill>
                  <a:srgbClr val="008000"/>
                </a:solidFill>
                <a:latin typeface="Bookman Old Style" charset="0"/>
                <a:ea typeface="Bookman Old Style" charset="0"/>
                <a:cs typeface="Bookman Old Style" charset="0"/>
              </a:rPr>
              <a:t>M.Migliorati</a:t>
            </a:r>
            <a:endParaRPr lang="en-US" sz="2800" b="1" i="1" dirty="0">
              <a:solidFill>
                <a:srgbClr val="00800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pic>
        <p:nvPicPr>
          <p:cNvPr id="22" name="Immagin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589" y="3645505"/>
            <a:ext cx="2113211" cy="1553831"/>
          </a:xfrm>
          <a:prstGeom prst="rect">
            <a:avLst/>
          </a:prstGeom>
        </p:spPr>
      </p:pic>
      <p:pic>
        <p:nvPicPr>
          <p:cNvPr id="23" name="Immagine 7" descr="it_titolo_15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837" y="5601937"/>
            <a:ext cx="6392255" cy="8143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" y="2835829"/>
            <a:ext cx="91395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ICFA mini-Workshop MCBI-2019 </a:t>
            </a:r>
          </a:p>
          <a:p>
            <a:pPr algn="ctr"/>
            <a:r>
              <a:rPr lang="it-IT" sz="2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Zermatt, 23-27 September 2019</a:t>
            </a:r>
            <a:endParaRPr lang="it-IT" sz="2200" b="1" i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443952AC-3109-844B-9516-36ED661292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546" y="5526230"/>
            <a:ext cx="2614393" cy="93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98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 r="33551"/>
          <a:stretch>
            <a:fillRect/>
          </a:stretch>
        </p:blipFill>
        <p:spPr bwMode="auto">
          <a:xfrm>
            <a:off x="323850" y="836613"/>
            <a:ext cx="3286125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3933825"/>
            <a:ext cx="4176713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933825"/>
            <a:ext cx="45370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836613"/>
            <a:ext cx="4608513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908174" y="115888"/>
            <a:ext cx="59084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dirty="0">
                <a:solidFill>
                  <a:srgbClr val="0000CC"/>
                </a:solidFill>
                <a:latin typeface="Arial" charset="0"/>
              </a:rPr>
              <a:t>Single bunch longitudinal dynamics</a:t>
            </a:r>
            <a:endParaRPr lang="en-US" sz="24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187450" y="765175"/>
            <a:ext cx="20161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CC0000"/>
                </a:solidFill>
                <a:latin typeface="Arial" charset="0"/>
              </a:rPr>
              <a:t>Bunch shape distortion</a:t>
            </a:r>
            <a:endParaRPr lang="en-US" sz="14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651500" y="765175"/>
            <a:ext cx="29527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CC0000"/>
                </a:solidFill>
                <a:latin typeface="Arial" charset="0"/>
              </a:rPr>
              <a:t>Synchrotron tune shift and spread</a:t>
            </a:r>
            <a:endParaRPr lang="en-US" sz="14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403350" y="3860800"/>
            <a:ext cx="1655763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 dirty="0">
                <a:solidFill>
                  <a:srgbClr val="CC0000"/>
                </a:solidFill>
                <a:latin typeface="Arial" charset="0"/>
              </a:rPr>
              <a:t>Bunch lengthening</a:t>
            </a:r>
            <a:endParaRPr lang="en-US" sz="1400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800507" y="3860800"/>
            <a:ext cx="20161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 dirty="0">
                <a:solidFill>
                  <a:srgbClr val="CC0000"/>
                </a:solidFill>
                <a:latin typeface="Arial" charset="0"/>
              </a:rPr>
              <a:t>Energy spread growth</a:t>
            </a:r>
            <a:endParaRPr lang="en-US" sz="1400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96306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dirty="0"/>
              <a:t>M.Migliorati, E.Belli and M.Zobov,</a:t>
            </a:r>
            <a:r>
              <a:rPr lang="en-US" b="1" dirty="0"/>
              <a:t> </a:t>
            </a:r>
            <a:r>
              <a:rPr lang="en-US" dirty="0" err="1"/>
              <a:t>Phys.Rev.Accel.Beams</a:t>
            </a:r>
            <a:r>
              <a:rPr lang="en-US" dirty="0"/>
              <a:t> 21 (2018) 041001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6111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3213100"/>
            <a:ext cx="2376487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149725"/>
            <a:ext cx="2374900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5229225"/>
            <a:ext cx="255111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68313" y="0"/>
            <a:ext cx="784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it-IT" sz="2000">
                <a:solidFill>
                  <a:srgbClr val="0000CC"/>
                </a:solidFill>
                <a:latin typeface="Arial" charset="0"/>
              </a:rPr>
              <a:t>Best design solutions of vacuum chamber elements used in  modern syncrotron sources and particle factories are considered  for implementation in FCC-ee</a:t>
            </a:r>
            <a:endParaRPr lang="en-US" sz="200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3319" name="Picture 9" descr="Omega Bellows"/>
          <p:cNvPicPr>
            <a:picLocks noChangeAspect="1" noChangeArrowheads="1"/>
          </p:cNvPicPr>
          <p:nvPr/>
        </p:nvPicPr>
        <p:blipFill>
          <a:blip r:embed="rId5"/>
          <a:srcRect l="14568" r="16508"/>
          <a:stretch>
            <a:fillRect/>
          </a:stretch>
        </p:blipFill>
        <p:spPr bwMode="auto">
          <a:xfrm>
            <a:off x="3203575" y="981075"/>
            <a:ext cx="2087563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kicker view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908050"/>
            <a:ext cx="2232025" cy="1739900"/>
          </a:xfrm>
          <a:prstGeom prst="rect">
            <a:avLst/>
          </a:prstGeom>
          <a:noFill/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2997200"/>
            <a:ext cx="2447925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32588" y="4941888"/>
            <a:ext cx="1727200" cy="162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95288" y="1125538"/>
            <a:ext cx="2447925" cy="46672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 i="1">
                <a:solidFill>
                  <a:srgbClr val="CC0000"/>
                </a:solidFill>
                <a:latin typeface="Arial" charset="0"/>
              </a:rPr>
              <a:t>Some Examples</a:t>
            </a:r>
            <a:endParaRPr lang="en-US" sz="2400" i="1">
              <a:solidFill>
                <a:srgbClr val="CC0000"/>
              </a:solidFill>
              <a:latin typeface="Arial" charset="0"/>
            </a:endParaRPr>
          </a:p>
        </p:txBody>
      </p:sp>
      <p:pic>
        <p:nvPicPr>
          <p:cNvPr id="13324" name="Picture 4" descr="Comb_concept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039" r="13844"/>
          <a:stretch>
            <a:fillRect/>
          </a:stretch>
        </p:blipFill>
        <p:spPr bwMode="auto">
          <a:xfrm>
            <a:off x="539750" y="1700213"/>
            <a:ext cx="192087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755650" y="3644900"/>
            <a:ext cx="1655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006600"/>
                </a:solidFill>
                <a:latin typeface="Arial" charset="0"/>
              </a:rPr>
              <a:t>KEKB bellows</a:t>
            </a:r>
            <a:endParaRPr lang="en-US" sz="1400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755650" y="6154738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006600"/>
                </a:solidFill>
                <a:latin typeface="Arial" charset="0"/>
              </a:rPr>
              <a:t>SuperKEKB gate valve</a:t>
            </a:r>
            <a:endParaRPr lang="en-US" sz="1400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572000" y="2708275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006600"/>
                </a:solidFill>
                <a:latin typeface="Arial" charset="0"/>
              </a:rPr>
              <a:t>DA</a:t>
            </a:r>
            <a:r>
              <a:rPr lang="it-IT" sz="140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it-IT" sz="1400">
                <a:solidFill>
                  <a:srgbClr val="006600"/>
                </a:solidFill>
                <a:latin typeface="Arial" charset="0"/>
              </a:rPr>
              <a:t>NE bellows</a:t>
            </a:r>
            <a:endParaRPr lang="en-US" sz="1400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6588125" y="2708275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006600"/>
                </a:solidFill>
                <a:latin typeface="Arial" charset="0"/>
              </a:rPr>
              <a:t>DA</a:t>
            </a:r>
            <a:r>
              <a:rPr lang="it-IT" sz="140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it-IT" sz="1400">
                <a:solidFill>
                  <a:srgbClr val="006600"/>
                </a:solidFill>
                <a:latin typeface="Arial" charset="0"/>
              </a:rPr>
              <a:t>NEinjection kicker</a:t>
            </a:r>
            <a:endParaRPr lang="en-US" sz="1400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3563938" y="4941888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006600"/>
                </a:solidFill>
                <a:latin typeface="Arial" charset="0"/>
              </a:rPr>
              <a:t>SuperKEKB collimator</a:t>
            </a:r>
            <a:endParaRPr lang="en-US" sz="1400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3995738" y="6442075"/>
            <a:ext cx="136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006600"/>
                </a:solidFill>
                <a:latin typeface="Arial" charset="0"/>
              </a:rPr>
              <a:t>CERN bellows</a:t>
            </a:r>
            <a:endParaRPr lang="en-US" sz="1400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6443663" y="4797425"/>
            <a:ext cx="259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006600"/>
                </a:solidFill>
                <a:latin typeface="Arial" charset="0"/>
              </a:rPr>
              <a:t>DA</a:t>
            </a:r>
            <a:r>
              <a:rPr lang="it-IT" sz="140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it-IT" sz="1400">
                <a:solidFill>
                  <a:srgbClr val="006600"/>
                </a:solidFill>
                <a:latin typeface="Arial" charset="0"/>
              </a:rPr>
              <a:t>NE long. feedback kicker</a:t>
            </a:r>
            <a:endParaRPr lang="en-US" sz="1400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7956550" y="6453188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1400">
                <a:solidFill>
                  <a:srgbClr val="006600"/>
                </a:solidFill>
                <a:latin typeface="Arial" charset="0"/>
              </a:rPr>
              <a:t>Sirius BPM</a:t>
            </a:r>
            <a:endParaRPr lang="en-US" sz="1400">
              <a:solidFill>
                <a:srgbClr val="00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794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08720"/>
            <a:ext cx="3753803" cy="2180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80" y="908720"/>
            <a:ext cx="4221520" cy="2721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33885" y="166968"/>
            <a:ext cx="4631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 absorbers in the IR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40285"/>
            <a:ext cx="4988753" cy="2300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1999" y="3342630"/>
            <a:ext cx="4411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006600"/>
                </a:solidFill>
              </a:rPr>
              <a:t>A.Novokhatski, E.Belli et al, PRAB, 20, 111005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675" y="3740284"/>
            <a:ext cx="3950012" cy="185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27576" y="5671007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00CC"/>
                </a:solidFill>
              </a:rPr>
              <a:t>IR geometry optimisation is underway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1" y="6309320"/>
            <a:ext cx="568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006600"/>
                </a:solidFill>
              </a:rPr>
              <a:t>From the talk of A.Novokhatski during FCC Week 2019</a:t>
            </a:r>
          </a:p>
        </p:txBody>
      </p:sp>
    </p:spTree>
    <p:extLst>
      <p:ext uri="{BB962C8B-B14F-4D97-AF65-F5344CB8AC3E}">
        <p14:creationId xmlns:p14="http://schemas.microsoft.com/office/powerpoint/2010/main" val="3032845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288" y="1124743"/>
            <a:ext cx="4853504" cy="2572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" y="3792440"/>
            <a:ext cx="4883976" cy="258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702" y="935971"/>
            <a:ext cx="2068822" cy="1597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935971"/>
            <a:ext cx="1988702" cy="1772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555" y="2807113"/>
            <a:ext cx="2411391" cy="162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940" y="2841400"/>
            <a:ext cx="1814932" cy="171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312" y="4653135"/>
            <a:ext cx="1789928" cy="1564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448" y="4646247"/>
            <a:ext cx="2331150" cy="1614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6828" y="188640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HOM damping techniques are considered for RF cavities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43808" y="6381328"/>
            <a:ext cx="6162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C00000"/>
                </a:solidFill>
              </a:rPr>
              <a:t>From the talk of Shahnam Gorgi Zadeh during FCC Week 2019 </a:t>
            </a:r>
          </a:p>
        </p:txBody>
      </p:sp>
    </p:spTree>
    <p:extLst>
      <p:ext uri="{BB962C8B-B14F-4D97-AF65-F5344CB8AC3E}">
        <p14:creationId xmlns:p14="http://schemas.microsoft.com/office/powerpoint/2010/main" val="101981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75" y="899900"/>
            <a:ext cx="637619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4" y="2464064"/>
            <a:ext cx="3878250" cy="197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463" y="2268052"/>
            <a:ext cx="2920399" cy="228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41" y="4508988"/>
            <a:ext cx="5641133" cy="2201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168" y="2302340"/>
            <a:ext cx="2523257" cy="229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037" y="4576091"/>
            <a:ext cx="3054671" cy="20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56818"/>
            <a:ext cx="67539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wake fields and impedance have been evaluated for several most important vacuum chamber components</a:t>
            </a:r>
            <a:endParaRPr lang="en-US" altLang="it-IT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882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04847"/>
            <a:ext cx="5544616" cy="3475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79" y="735879"/>
            <a:ext cx="7092789" cy="2440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076055" y="3176756"/>
            <a:ext cx="381707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it-IT" sz="2000" baseline="-25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it-IT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nm NEG coating is considered</a:t>
            </a:r>
            <a:endParaRPr lang="it-IT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3166" y="129830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Impedance Budget</a:t>
            </a:r>
          </a:p>
        </p:txBody>
      </p:sp>
    </p:spTree>
    <p:extLst>
      <p:ext uri="{BB962C8B-B14F-4D97-AF65-F5344CB8AC3E}">
        <p14:creationId xmlns:p14="http://schemas.microsoft.com/office/powerpoint/2010/main" val="3784022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28" y="764704"/>
            <a:ext cx="5594411" cy="292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28" y="3690703"/>
            <a:ext cx="5640776" cy="2926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2290" y="157824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length and energy spread versus bunch intensity</a:t>
            </a:r>
          </a:p>
        </p:txBody>
      </p:sp>
    </p:spTree>
    <p:extLst>
      <p:ext uri="{BB962C8B-B14F-4D97-AF65-F5344CB8AC3E}">
        <p14:creationId xmlns:p14="http://schemas.microsoft.com/office/powerpoint/2010/main" val="2888795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188913"/>
            <a:ext cx="914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z="2800" smtClean="0">
                <a:solidFill>
                  <a:srgbClr val="0000CC"/>
                </a:solidFill>
              </a:rPr>
              <a:t>Transverse mode coupling instability (TMCI)</a:t>
            </a:r>
            <a:endParaRPr lang="en-US" altLang="it-IT" sz="2800" smtClean="0">
              <a:solidFill>
                <a:srgbClr val="0000CC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403350" y="908050"/>
            <a:ext cx="575945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0000"/>
                </a:solidFill>
              </a:rPr>
              <a:t>Differently from the longitudinal microwave instability TMCI is destructive.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0000"/>
                </a:solidFill>
              </a:rPr>
              <a:t>It takes place when frequencies of different modes of transverse internal bunch oscillations merge</a:t>
            </a:r>
            <a:endParaRPr lang="en-US" altLang="it-IT" smtClean="0">
              <a:solidFill>
                <a:srgbClr val="000000"/>
              </a:solidFill>
            </a:endParaRPr>
          </a:p>
        </p:txBody>
      </p:sp>
      <p:pic>
        <p:nvPicPr>
          <p:cNvPr id="2054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08275"/>
            <a:ext cx="410527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708275"/>
            <a:ext cx="4319587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692275" y="2420938"/>
            <a:ext cx="2087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z="2000" smtClean="0">
                <a:solidFill>
                  <a:srgbClr val="CC0000"/>
                </a:solidFill>
              </a:rPr>
              <a:t>50 nm coating</a:t>
            </a:r>
            <a:endParaRPr lang="en-US" altLang="it-IT" sz="2000" smtClean="0">
              <a:solidFill>
                <a:srgbClr val="CC0000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651500" y="2276475"/>
            <a:ext cx="1441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altLang="it-IT" smtClean="0">
              <a:solidFill>
                <a:srgbClr val="000000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867400" y="2349500"/>
            <a:ext cx="158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z="2000" smtClean="0">
                <a:solidFill>
                  <a:srgbClr val="CC0000"/>
                </a:solidFill>
              </a:rPr>
              <a:t>1</a:t>
            </a:r>
            <a:r>
              <a:rPr lang="it-IT" altLang="it-IT" sz="2000" smtClean="0">
                <a:solidFill>
                  <a:srgbClr val="CC0000"/>
                </a:solidFill>
                <a:latin typeface="Symbol" pitchFamily="18" charset="2"/>
              </a:rPr>
              <a:t>m</a:t>
            </a:r>
            <a:r>
              <a:rPr lang="it-IT" altLang="it-IT" sz="2000" smtClean="0">
                <a:solidFill>
                  <a:srgbClr val="CC0000"/>
                </a:solidFill>
              </a:rPr>
              <a:t>m coating</a:t>
            </a:r>
            <a:endParaRPr lang="en-US" altLang="it-IT" sz="2000" smtClean="0">
              <a:solidFill>
                <a:srgbClr val="CC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843213" y="6237288"/>
            <a:ext cx="2519362" cy="376237"/>
          </a:xfrm>
          <a:prstGeom prst="rect">
            <a:avLst/>
          </a:prstGeom>
          <a:noFill/>
          <a:ln w="9525">
            <a:solidFill>
              <a:srgbClr val="99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990099"/>
                </a:solidFill>
              </a:rPr>
              <a:t>Nominal bunch current</a:t>
            </a:r>
            <a:endParaRPr lang="en-US" altLang="it-IT" smtClean="0">
              <a:solidFill>
                <a:srgbClr val="990099"/>
              </a:solidFill>
            </a:endParaRPr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V="1">
            <a:off x="1835150" y="5229225"/>
            <a:ext cx="0" cy="1223963"/>
          </a:xfrm>
          <a:prstGeom prst="line">
            <a:avLst/>
          </a:prstGeom>
          <a:noFill/>
          <a:ln w="9525">
            <a:solidFill>
              <a:srgbClr val="99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563938" y="5589588"/>
            <a:ext cx="2149475" cy="37623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6600"/>
                </a:solidFill>
              </a:rPr>
              <a:t>Instability threshold</a:t>
            </a:r>
            <a:endParaRPr lang="en-US" altLang="it-IT" smtClean="0">
              <a:solidFill>
                <a:srgbClr val="006600"/>
              </a:solidFill>
            </a:endParaRPr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1835150" y="6453188"/>
            <a:ext cx="1008063" cy="0"/>
          </a:xfrm>
          <a:prstGeom prst="line">
            <a:avLst/>
          </a:prstGeom>
          <a:noFill/>
          <a:ln w="9525">
            <a:solidFill>
              <a:srgbClr val="99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 flipV="1">
            <a:off x="6011863" y="5157788"/>
            <a:ext cx="0" cy="1295400"/>
          </a:xfrm>
          <a:prstGeom prst="line">
            <a:avLst/>
          </a:prstGeom>
          <a:noFill/>
          <a:ln w="9525">
            <a:solidFill>
              <a:srgbClr val="99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5364163" y="6453188"/>
            <a:ext cx="647700" cy="0"/>
          </a:xfrm>
          <a:prstGeom prst="line">
            <a:avLst/>
          </a:prstGeom>
          <a:noFill/>
          <a:ln w="9525">
            <a:solidFill>
              <a:srgbClr val="99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V="1">
            <a:off x="3348038" y="4365625"/>
            <a:ext cx="0" cy="1368425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3348038" y="5734050"/>
            <a:ext cx="215900" cy="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5724525" y="5805488"/>
            <a:ext cx="1368425" cy="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7092950" y="4365625"/>
            <a:ext cx="0" cy="1439863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1835150" y="2852738"/>
            <a:ext cx="0" cy="2376487"/>
          </a:xfrm>
          <a:prstGeom prst="line">
            <a:avLst/>
          </a:prstGeom>
          <a:noFill/>
          <a:ln w="19050">
            <a:solidFill>
              <a:srgbClr val="990099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762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268413"/>
            <a:ext cx="3651250" cy="25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933825"/>
            <a:ext cx="3887787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547813" y="188913"/>
            <a:ext cx="5329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z="2400" smtClean="0">
                <a:solidFill>
                  <a:srgbClr val="006600"/>
                </a:solidFill>
              </a:rPr>
              <a:t>Transverse Coupled Bunch Instability</a:t>
            </a:r>
            <a:endParaRPr lang="en-US" altLang="it-IT" sz="2400" smtClean="0">
              <a:solidFill>
                <a:srgbClr val="006600"/>
              </a:solidFill>
            </a:endParaRPr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49263" y="1195388"/>
          <a:ext cx="39370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2" name="Equation" r:id="rId5" imgW="3936960" imgH="1384200" progId="Equation.3">
                  <p:embed/>
                </p:oleObj>
              </mc:Choice>
              <mc:Fallback>
                <p:oleObj name="Equation" r:id="rId5" imgW="3936960" imgH="13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195388"/>
                        <a:ext cx="3937000" cy="1384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1476375" y="2708275"/>
          <a:ext cx="20955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3" name="Equation" r:id="rId7" imgW="2095200" imgH="1028520" progId="Equation.3">
                  <p:embed/>
                </p:oleObj>
              </mc:Choice>
              <mc:Fallback>
                <p:oleObj name="Equation" r:id="rId7" imgW="2095200" imgH="1028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708275"/>
                        <a:ext cx="20955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85484" y="4180958"/>
            <a:ext cx="3024187" cy="369332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dirty="0" smtClean="0">
                <a:solidFill>
                  <a:srgbClr val="CC0000"/>
                </a:solidFill>
              </a:rPr>
              <a:t>The most dangerous mode </a:t>
            </a:r>
            <a:endParaRPr lang="en-US" altLang="it-IT" dirty="0" smtClean="0">
              <a:solidFill>
                <a:srgbClr val="CC0000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755650" y="5013325"/>
            <a:ext cx="2663825" cy="6508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00CC"/>
                </a:solidFill>
              </a:rPr>
              <a:t>Its growth time is about 7 revolution turns</a:t>
            </a:r>
            <a:endParaRPr lang="en-US" altLang="it-IT" smtClean="0">
              <a:solidFill>
                <a:srgbClr val="0000CC"/>
              </a:solidFill>
            </a:endParaRPr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V="1">
            <a:off x="3635374" y="3212976"/>
            <a:ext cx="2232769" cy="1080641"/>
          </a:xfrm>
          <a:prstGeom prst="line">
            <a:avLst/>
          </a:prstGeom>
          <a:noFill/>
          <a:ln w="6350">
            <a:solidFill>
              <a:srgbClr val="CC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3419475" y="4076700"/>
            <a:ext cx="4248150" cy="1223963"/>
          </a:xfrm>
          <a:prstGeom prst="line">
            <a:avLst/>
          </a:prstGeom>
          <a:noFill/>
          <a:ln w="9525">
            <a:solidFill>
              <a:srgbClr val="0000CC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539750" y="6021388"/>
            <a:ext cx="338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i="1" dirty="0" smtClean="0">
                <a:solidFill>
                  <a:srgbClr val="006600"/>
                </a:solidFill>
              </a:rPr>
              <a:t>A robust feedback is required for the instability suppression!</a:t>
            </a:r>
            <a:endParaRPr lang="en-US" altLang="it-IT" i="1" dirty="0" smtClean="0">
              <a:solidFill>
                <a:srgbClr val="00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64265" y="2613009"/>
            <a:ext cx="14077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006600"/>
                </a:solidFill>
              </a:rPr>
              <a:t>u</a:t>
            </a:r>
            <a:r>
              <a:rPr lang="it-IT" sz="1400" dirty="0" smtClean="0">
                <a:solidFill>
                  <a:srgbClr val="006600"/>
                </a:solidFill>
              </a:rPr>
              <a:t>nstable region</a:t>
            </a:r>
            <a:endParaRPr lang="it-IT" sz="1400" dirty="0">
              <a:solidFill>
                <a:srgbClr val="0066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85749" y="1922478"/>
            <a:ext cx="120898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sz="1400" dirty="0" smtClean="0">
                <a:solidFill>
                  <a:srgbClr val="006600"/>
                </a:solidFill>
              </a:rPr>
              <a:t>stable </a:t>
            </a:r>
            <a:r>
              <a:rPr lang="it-IT" sz="1400" dirty="0">
                <a:solidFill>
                  <a:srgbClr val="006600"/>
                </a:solidFill>
              </a:rPr>
              <a:t>region</a:t>
            </a:r>
          </a:p>
        </p:txBody>
      </p:sp>
    </p:spTree>
    <p:extLst>
      <p:ext uri="{BB962C8B-B14F-4D97-AF65-F5344CB8AC3E}">
        <p14:creationId xmlns:p14="http://schemas.microsoft.com/office/powerpoint/2010/main" val="2177951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531" y="737325"/>
            <a:ext cx="6773288" cy="401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89" y="4867740"/>
            <a:ext cx="7615015" cy="121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0132" y="187275"/>
            <a:ext cx="5428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istributed feedback system</a:t>
            </a:r>
            <a:endParaRPr lang="it-IT" sz="2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6108935"/>
            <a:ext cx="63722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A.Drago talk at ICFA mini-Workshop on Impedances and Beam instabilities, Benevento, 19-22 September 2017</a:t>
            </a:r>
            <a:endParaRPr lang="it-IT" i="1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832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207619" y="192032"/>
            <a:ext cx="856748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4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OUTLINE</a:t>
            </a:r>
            <a:endParaRPr lang="en-US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07619" y="1196752"/>
            <a:ext cx="8756869" cy="516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spcAft>
                <a:spcPct val="20000"/>
              </a:spcAft>
              <a:buFontTx/>
              <a:buAutoNum type="arabicPeriod"/>
            </a:pPr>
            <a:r>
              <a:rPr lang="it-IT" sz="3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3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Future Lepton Circular Collider: brief introduction and parameters </a:t>
            </a:r>
          </a:p>
          <a:p>
            <a:pPr marL="342900" indent="-342900">
              <a:spcBef>
                <a:spcPts val="1000"/>
              </a:spcBef>
              <a:spcAft>
                <a:spcPct val="20000"/>
              </a:spcAft>
              <a:buFontTx/>
              <a:buAutoNum type="arabicPeriod"/>
            </a:pPr>
            <a:r>
              <a:rPr lang="it-IT" sz="3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FCC-ee wake fields and coupling impedance</a:t>
            </a:r>
            <a:endParaRPr lang="it-IT" sz="32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ts val="1000"/>
              </a:spcBef>
              <a:spcAft>
                <a:spcPct val="20000"/>
              </a:spcAft>
              <a:buFontTx/>
              <a:buAutoNum type="arabicPeriod"/>
            </a:pPr>
            <a:r>
              <a:rPr lang="it-IT" sz="3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3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Impedance-related beam instabilities                                                        </a:t>
            </a:r>
            <a:endParaRPr lang="it-IT" sz="32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ts val="1000"/>
              </a:spcBef>
              <a:spcAft>
                <a:spcPct val="20000"/>
              </a:spcAft>
              <a:buFontTx/>
              <a:buAutoNum type="arabicPeriod"/>
            </a:pPr>
            <a:r>
              <a:rPr lang="it-IT" sz="3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3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Two stream instabilities: ion instabilities  and e-cloud effects</a:t>
            </a:r>
          </a:p>
          <a:p>
            <a:pPr marL="342900" indent="-342900">
              <a:spcBef>
                <a:spcPts val="1000"/>
              </a:spcBef>
              <a:spcAft>
                <a:spcPct val="20000"/>
              </a:spcAft>
              <a:buFontTx/>
              <a:buAutoNum type="arabicPeriod"/>
            </a:pPr>
            <a:r>
              <a:rPr lang="it-IT" sz="3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Other effects </a:t>
            </a:r>
          </a:p>
          <a:p>
            <a:pPr marL="342900" indent="-342900">
              <a:spcBef>
                <a:spcPts val="1000"/>
              </a:spcBef>
              <a:spcAft>
                <a:spcPct val="20000"/>
              </a:spcAft>
              <a:buFontTx/>
              <a:buAutoNum type="arabicPeriod"/>
            </a:pPr>
            <a:r>
              <a:rPr lang="it-IT" sz="3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Summary</a:t>
            </a:r>
          </a:p>
        </p:txBody>
      </p:sp>
    </p:spTree>
    <p:extLst>
      <p:ext uri="{BB962C8B-B14F-4D97-AF65-F5344CB8AC3E}">
        <p14:creationId xmlns:p14="http://schemas.microsoft.com/office/powerpoint/2010/main" val="1692377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99592" y="3698161"/>
                <a:ext cx="7236296" cy="31598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200"/>
                  </a:spcBef>
                  <a:spcAft>
                    <a:spcPts val="200"/>
                  </a:spcAft>
                  <a:buFont typeface="Wingdings" charset="2"/>
                  <a:buChar char="Ø"/>
                </a:pPr>
                <a:r>
                  <a:rPr lang="en-US" sz="2200" dirty="0" smtClean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Realistic shape of the vacuum chamber in the arcs </a:t>
                </a:r>
              </a:p>
              <a:p>
                <a:pPr marL="285750" indent="-285750">
                  <a:spcBef>
                    <a:spcPts val="200"/>
                  </a:spcBef>
                  <a:spcAft>
                    <a:spcPts val="200"/>
                  </a:spcAft>
                  <a:buFont typeface="Wingdings" charset="2"/>
                  <a:buChar char="Ø"/>
                </a:pPr>
                <a:r>
                  <a:rPr lang="en-US" sz="22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Round chamber of 15 mm (20 mm) radius in Q1 (Q2)</a:t>
                </a:r>
              </a:p>
              <a:p>
                <a:pPr marL="285750" indent="-285750">
                  <a:spcBef>
                    <a:spcPts val="200"/>
                  </a:spcBef>
                  <a:spcAft>
                    <a:spcPts val="200"/>
                  </a:spcAft>
                  <a:buFont typeface="Wingdings" charset="2"/>
                  <a:buChar char="Ø"/>
                </a:pPr>
                <a:r>
                  <a:rPr lang="en-US" sz="22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Electron cloud build-up in the arcs and IR magnets </a:t>
                </a:r>
              </a:p>
              <a:p>
                <a:pPr marL="742950" lvl="1" indent="-285750">
                  <a:spcBef>
                    <a:spcPts val="200"/>
                  </a:spcBef>
                  <a:spcAft>
                    <a:spcPts val="200"/>
                  </a:spcAft>
                  <a:buFont typeface="Wingdings" charset="2"/>
                  <a:buChar char="q"/>
                </a:pPr>
                <a:r>
                  <a:rPr lang="en-US" sz="22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Initial uniform distribution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smtClean="0">
                            <a:solidFill>
                              <a:srgbClr val="0000CC"/>
                            </a:solidFill>
                            <a:latin typeface="Cambria Math"/>
                            <a:ea typeface="Bookman Old Style" charset="0"/>
                            <a:cs typeface="Bookman Old Style" charset="0"/>
                          </a:rPr>
                        </m:ctrlPr>
                      </m:sSupPr>
                      <m:e>
                        <m:r>
                          <a:rPr lang="en-US" sz="2200" i="1" smtClean="0">
                            <a:solidFill>
                              <a:srgbClr val="0000CC"/>
                            </a:solidFill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10</m:t>
                        </m:r>
                      </m:e>
                      <m:sup>
                        <m:r>
                          <a:rPr lang="en-US" sz="2200" i="1" smtClean="0">
                            <a:solidFill>
                              <a:srgbClr val="0000CC"/>
                            </a:solidFill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 e</a:t>
                </a:r>
                <a:r>
                  <a:rPr lang="en-US" sz="2200" baseline="300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-</a:t>
                </a:r>
                <a:r>
                  <a:rPr lang="en-US" sz="22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/m</a:t>
                </a:r>
              </a:p>
              <a:p>
                <a:pPr marL="742950" lvl="1" indent="-285750">
                  <a:spcBef>
                    <a:spcPts val="200"/>
                  </a:spcBef>
                  <a:spcAft>
                    <a:spcPts val="200"/>
                  </a:spcAft>
                  <a:buFont typeface="Wingdings" charset="2"/>
                  <a:buChar char="q"/>
                </a:pPr>
                <a:r>
                  <a:rPr lang="en-US" sz="22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SEY scan  </a:t>
                </a:r>
              </a:p>
              <a:p>
                <a:pPr marL="742950" lvl="1" indent="-285750">
                  <a:spcBef>
                    <a:spcPts val="200"/>
                  </a:spcBef>
                  <a:spcAft>
                    <a:spcPts val="200"/>
                  </a:spcAft>
                  <a:buFont typeface="Wingdings" charset="2"/>
                  <a:buChar char="q"/>
                </a:pPr>
                <a:r>
                  <a:rPr lang="en-US" sz="22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Nominal bunch intensity </a:t>
                </a:r>
              </a:p>
              <a:p>
                <a:pPr marL="742950" lvl="1" indent="-285750">
                  <a:spcBef>
                    <a:spcPts val="200"/>
                  </a:spcBef>
                  <a:spcAft>
                    <a:spcPts val="200"/>
                  </a:spcAft>
                  <a:buFont typeface="Wingdings" charset="2"/>
                  <a:buChar char="q"/>
                </a:pPr>
                <a:r>
                  <a:rPr lang="en-US" sz="22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Filling pattern: 80b + 25e</a:t>
                </a:r>
              </a:p>
              <a:p>
                <a:pPr marL="742950" lvl="1" indent="-285750">
                  <a:spcBef>
                    <a:spcPts val="200"/>
                  </a:spcBef>
                  <a:spcAft>
                    <a:spcPts val="200"/>
                  </a:spcAft>
                  <a:buFont typeface="Wingdings" charset="2"/>
                  <a:buChar char="q"/>
                </a:pPr>
                <a:r>
                  <a:rPr lang="en-US" sz="2200" dirty="0">
                    <a:solidFill>
                      <a:srgbClr val="0000CC"/>
                    </a:solidFill>
                    <a:latin typeface="Arial" panose="020B0604020202020204" pitchFamily="34" charset="0"/>
                    <a:ea typeface="Bookman Old Style" charset="0"/>
                    <a:cs typeface="Arial" panose="020B0604020202020204" pitchFamily="34" charset="0"/>
                  </a:rPr>
                  <a:t>Bunch spacing scan: 2.5 ns, 5 ns, 15 ns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698161"/>
                <a:ext cx="7236296" cy="3159839"/>
              </a:xfrm>
              <a:prstGeom prst="rect">
                <a:avLst/>
              </a:prstGeom>
              <a:blipFill rotWithShape="1">
                <a:blip r:embed="rId2"/>
                <a:stretch>
                  <a:fillRect l="-927" t="-965" b="-30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523679"/>
                  </p:ext>
                </p:extLst>
              </p:nvPr>
            </p:nvGraphicFramePr>
            <p:xfrm>
              <a:off x="179512" y="840543"/>
              <a:ext cx="3401377" cy="2743200"/>
            </p:xfrm>
            <a:graphic>
              <a:graphicData uri="http://schemas.openxmlformats.org/drawingml/2006/table">
                <a:tbl>
                  <a:tblPr>
                    <a:tableStyleId>{8EC20E35-A176-4012-BC5E-935CFFF8708E}</a:tableStyleId>
                  </a:tblPr>
                  <a:tblGrid>
                    <a:gridCol w="1106805"/>
                    <a:gridCol w="735330"/>
                    <a:gridCol w="1559242"/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Element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Bookman Old Style" panose="02050604050505020204" pitchFamily="18" charset="0"/>
                            </a:rPr>
                            <a:t>L[m]</a:t>
                          </a:r>
                          <a:endParaRPr lang="en-GB" sz="1400" b="1" dirty="0">
                            <a:solidFill>
                              <a:schemeClr val="bg1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Bookman Old Style" panose="02050604050505020204" pitchFamily="18" charset="0"/>
                            </a:rPr>
                            <a:t>Magnetic field</a:t>
                          </a:r>
                          <a:endParaRPr lang="en-GB" sz="1400" b="1" dirty="0">
                            <a:solidFill>
                              <a:schemeClr val="bg1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50000"/>
                          </a:schemeClr>
                        </a:solidFill>
                      </a:tcPr>
                    </a:tc>
                  </a:tr>
                  <a:tr h="2316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Arc dipole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23.44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0.014 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2316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Arc quad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3.1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Bookman Old Style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5.65 T/m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2316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Arc drift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-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-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2316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QC1L1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1.2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-96.3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29238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QC1L2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50.3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2316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QC1L3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9.8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2316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QC2L1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1.25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6.7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2316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QC2L2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1.25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3.2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1736625"/>
                  </p:ext>
                </p:extLst>
              </p:nvPr>
            </p:nvGraphicFramePr>
            <p:xfrm>
              <a:off x="179512" y="840543"/>
              <a:ext cx="3401377" cy="2743200"/>
            </p:xfrm>
            <a:graphic>
              <a:graphicData uri="http://schemas.openxmlformats.org/drawingml/2006/table">
                <a:tbl>
                  <a:tblPr>
                    <a:tableStyleId>{8EC20E35-A176-4012-BC5E-935CFFF8708E}</a:tableStyleId>
                  </a:tblPr>
                  <a:tblGrid>
                    <a:gridCol w="1106805"/>
                    <a:gridCol w="735330"/>
                    <a:gridCol w="1559242"/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Element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Bookman Old Style" panose="02050604050505020204" pitchFamily="18" charset="0"/>
                            </a:rPr>
                            <a:t>L[m]</a:t>
                          </a:r>
                          <a:endParaRPr lang="en-GB" sz="1400" b="1" dirty="0">
                            <a:solidFill>
                              <a:schemeClr val="bg1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Bookman Old Style" panose="02050604050505020204" pitchFamily="18" charset="0"/>
                            </a:rPr>
                            <a:t>Magnetic field</a:t>
                          </a:r>
                          <a:endParaRPr lang="en-GB" sz="1400" b="1" dirty="0">
                            <a:solidFill>
                              <a:schemeClr val="bg1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50000"/>
                          </a:schemeClr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Arc dipole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23.44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0.014 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Arc quad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3.1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17969" t="-202000" r="-391" b="-620000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Arc drift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-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-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QC1L1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1.2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-96.3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QC1L2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50.3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QC1L3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9.8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QC2L1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1.25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6.7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Bookman Old Style" panose="02050604050505020204" pitchFamily="18" charset="0"/>
                            </a:rPr>
                            <a:t>QC2L2</a:t>
                          </a:r>
                          <a:endParaRPr lang="en-GB" sz="1400" dirty="0">
                            <a:solidFill>
                              <a:srgbClr val="C00000"/>
                            </a:solidFill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1.25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Bookman Old Style" panose="02050604050505020204" pitchFamily="18" charset="0"/>
                            </a:rPr>
                            <a:t>3.2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latin typeface="Bookman Old Style" panose="02050604050505020204" pitchFamily="18" charset="0"/>
                              <a:ea typeface="Bookman Old Style" charset="0"/>
                              <a:cs typeface="Bookman Old Style" charset="0"/>
                            </a:rPr>
                            <a:t>T/m</a:t>
                          </a:r>
                          <a:endParaRPr lang="en-GB" sz="1400" dirty="0">
                            <a:latin typeface="Bookman Old Style" panose="02050604050505020204" pitchFamily="18" charset="0"/>
                            <a:ea typeface="Bookman Old Style" charset="0"/>
                            <a:cs typeface="Bookman Old Style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4F8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937" y="2191575"/>
            <a:ext cx="2794751" cy="142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688" y="2071743"/>
            <a:ext cx="2643312" cy="1494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485" y="858862"/>
            <a:ext cx="2569656" cy="138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352" y="840472"/>
            <a:ext cx="2505311" cy="135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41119" y="132315"/>
            <a:ext cx="5988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cloud buildup at 45.6 GeV</a:t>
            </a:r>
            <a:endParaRPr lang="it-IT" sz="28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5400000">
            <a:off x="7240942" y="5093414"/>
            <a:ext cx="237626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E.Belli’s PhD thesis</a:t>
            </a:r>
            <a:endParaRPr lang="it-IT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69" y="1006958"/>
            <a:ext cx="4485301" cy="289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6760629A-9AE3-214B-B6F3-5171BC5551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245"/>
          <a:stretch/>
        </p:blipFill>
        <p:spPr>
          <a:xfrm>
            <a:off x="202752" y="3909366"/>
            <a:ext cx="4396650" cy="2948634"/>
          </a:xfrm>
          <a:prstGeom prst="rect">
            <a:avLst/>
          </a:prstGeom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67706"/>
            <a:ext cx="4043259" cy="314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90" y="4319202"/>
            <a:ext cx="4481526" cy="219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88640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2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-cloud buildup and heat load in the arc dipoles</a:t>
            </a:r>
            <a:endParaRPr lang="it-IT" sz="2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87198" y="992638"/>
            <a:ext cx="100811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 ns</a:t>
            </a:r>
            <a:endParaRPr lang="it-IT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59206" y="3904612"/>
            <a:ext cx="9361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ns</a:t>
            </a:r>
            <a:endParaRPr lang="it-IT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3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184671"/>
            <a:ext cx="5904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e-cloud buildup and heat load in the arc quadrupoles (top) and drifts (bottom)</a:t>
            </a:r>
            <a:endParaRPr lang="it-IT" sz="24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8" y="1196752"/>
            <a:ext cx="4999650" cy="552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644" y="1075770"/>
            <a:ext cx="3312369" cy="2883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048" y="3802705"/>
            <a:ext cx="3509565" cy="279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1196752"/>
            <a:ext cx="7916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ns</a:t>
            </a:r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042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7297" y="116632"/>
            <a:ext cx="5832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e-cloud heat load in the IR quadrupols</a:t>
            </a:r>
            <a:endParaRPr lang="it-IT" sz="24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683" y="3753937"/>
            <a:ext cx="413385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69100" y="6169149"/>
            <a:ext cx="3787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Threshold SEY for IR quadrupoles</a:t>
            </a:r>
            <a:endParaRPr lang="it-IT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43" y="675422"/>
            <a:ext cx="3830509" cy="317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683" y="653349"/>
            <a:ext cx="3849717" cy="317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53" y="3697393"/>
            <a:ext cx="3760615" cy="3160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61948" y="702987"/>
            <a:ext cx="8640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 ns</a:t>
            </a:r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7540" y="675422"/>
            <a:ext cx="7007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ns</a:t>
            </a:r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9544" y="3753937"/>
            <a:ext cx="8640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ns</a:t>
            </a:r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205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1763713" y="115888"/>
            <a:ext cx="4824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000">
                <a:solidFill>
                  <a:srgbClr val="006600"/>
                </a:solidFill>
                <a:latin typeface="Arial" charset="0"/>
                <a:cs typeface="Arial" charset="0"/>
              </a:rPr>
              <a:t>e-cloud single bunch instability threshold</a:t>
            </a:r>
          </a:p>
        </p:txBody>
      </p:sp>
      <p:pic>
        <p:nvPicPr>
          <p:cNvPr id="13314" name="Picture 4"/>
          <p:cNvPicPr>
            <a:picLocks noChangeAspect="1"/>
          </p:cNvPicPr>
          <p:nvPr/>
        </p:nvPicPr>
        <p:blipFill>
          <a:blip r:embed="rId3"/>
          <a:srcRect l="1920" r="4413" b="50568"/>
          <a:stretch>
            <a:fillRect/>
          </a:stretch>
        </p:blipFill>
        <p:spPr bwMode="auto">
          <a:xfrm>
            <a:off x="755650" y="620713"/>
            <a:ext cx="345598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/>
          <p:cNvPicPr>
            <a:picLocks noChangeAspect="1"/>
          </p:cNvPicPr>
          <p:nvPr/>
        </p:nvPicPr>
        <p:blipFill>
          <a:blip r:embed="rId3"/>
          <a:srcRect l="1920" t="49319" r="4413"/>
          <a:stretch>
            <a:fillRect/>
          </a:stretch>
        </p:blipFill>
        <p:spPr bwMode="auto">
          <a:xfrm>
            <a:off x="4643438" y="908050"/>
            <a:ext cx="30146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4"/>
          <a:srcRect t="23164"/>
          <a:stretch>
            <a:fillRect/>
          </a:stretch>
        </p:blipFill>
        <p:spPr bwMode="auto">
          <a:xfrm>
            <a:off x="250825" y="4005263"/>
            <a:ext cx="870585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323850" y="5734050"/>
            <a:ext cx="8556625" cy="92551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>
                <a:solidFill>
                  <a:srgbClr val="C00000"/>
                </a:solidFill>
                <a:latin typeface="Arial" charset="0"/>
                <a:cs typeface="Arial" charset="0"/>
              </a:rPr>
              <a:t>To be compared with the average density of </a:t>
            </a:r>
            <a:r>
              <a:rPr lang="it-IT">
                <a:solidFill>
                  <a:srgbClr val="0000CC"/>
                </a:solidFill>
                <a:latin typeface="Arial" charset="0"/>
                <a:cs typeface="Arial" charset="0"/>
              </a:rPr>
              <a:t>1.64x10</a:t>
            </a:r>
            <a:r>
              <a:rPr lang="it-IT" baseline="30000">
                <a:solidFill>
                  <a:srgbClr val="0000CC"/>
                </a:solidFill>
                <a:latin typeface="Arial" charset="0"/>
                <a:cs typeface="Arial" charset="0"/>
              </a:rPr>
              <a:t>10</a:t>
            </a:r>
            <a:r>
              <a:rPr lang="it-IT">
                <a:solidFill>
                  <a:srgbClr val="0000CC"/>
                </a:solidFill>
                <a:latin typeface="Arial" charset="0"/>
                <a:cs typeface="Arial" charset="0"/>
              </a:rPr>
              <a:t> m</a:t>
            </a:r>
            <a:r>
              <a:rPr lang="it-IT" baseline="30000">
                <a:solidFill>
                  <a:srgbClr val="0000CC"/>
                </a:solidFill>
                <a:latin typeface="Arial" charset="0"/>
                <a:cs typeface="Arial" charset="0"/>
              </a:rPr>
              <a:t>-3</a:t>
            </a:r>
            <a:r>
              <a:rPr lang="it-IT">
                <a:solidFill>
                  <a:srgbClr val="C00000"/>
                </a:solidFill>
                <a:latin typeface="Arial" charset="0"/>
                <a:cs typeface="Arial" charset="0"/>
              </a:rPr>
              <a:t> near the central area estimated by Ohmi-san for FCC-ee Z (</a:t>
            </a:r>
            <a:r>
              <a:rPr lang="pt-BR">
                <a:solidFill>
                  <a:srgbClr val="C00000"/>
                </a:solidFill>
                <a:latin typeface="Arial" charset="0"/>
                <a:cs typeface="Arial" charset="0"/>
              </a:rPr>
              <a:t>Int.J.Mod.Phys. A34 (2019) 1940001): nominal intensity, 20 ns, no antechamber</a:t>
            </a:r>
            <a:endParaRPr lang="it-IT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3319" name="Object 7"/>
          <p:cNvGraphicFramePr>
            <a:graphicFrameLocks noChangeAspect="1"/>
          </p:cNvGraphicFramePr>
          <p:nvPr/>
        </p:nvGraphicFramePr>
        <p:xfrm>
          <a:off x="1116013" y="2708275"/>
          <a:ext cx="6840537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Equation" r:id="rId5" imgW="4965480" imgH="596880" progId="Equation.3">
                  <p:embed/>
                </p:oleObj>
              </mc:Choice>
              <mc:Fallback>
                <p:oleObj name="Equation" r:id="rId5" imgW="496548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708275"/>
                        <a:ext cx="6840537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843213" y="2205038"/>
            <a:ext cx="3240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000">
                <a:solidFill>
                  <a:srgbClr val="0000CC"/>
                </a:solidFill>
                <a:latin typeface="Arial" charset="0"/>
              </a:rPr>
              <a:t>Electron density threshold</a:t>
            </a:r>
            <a:endParaRPr lang="en-US" sz="200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4716463" y="5373688"/>
            <a:ext cx="0" cy="36036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067175" y="3573463"/>
            <a:ext cx="4822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400">
                <a:solidFill>
                  <a:srgbClr val="0000CC"/>
                </a:solidFill>
                <a:latin typeface="Arial" charset="0"/>
              </a:rPr>
              <a:t>K.Ohmi and F.Zimmermann, Phys.Rev.Lett.85 (2000) 3821</a:t>
            </a:r>
            <a:endParaRPr lang="en-US" sz="1400">
              <a:solidFill>
                <a:srgbClr val="0000CC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229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59763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extensive measurement campaign was performed at CERN to characterize TiZrV films with thickness below 250 nm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5" y="1340768"/>
            <a:ext cx="4468986" cy="259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23917"/>
            <a:ext cx="4814187" cy="2241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79802"/>
            <a:ext cx="4608512" cy="2562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049" y="4042098"/>
            <a:ext cx="4812951" cy="229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8902" y="1285631"/>
            <a:ext cx="35330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After 4th activation cycle of 4 hours</a:t>
            </a:r>
          </a:p>
        </p:txBody>
      </p:sp>
      <p:sp>
        <p:nvSpPr>
          <p:cNvPr id="6" name="Rectangle 5"/>
          <p:cNvSpPr/>
          <p:nvPr/>
        </p:nvSpPr>
        <p:spPr>
          <a:xfrm>
            <a:off x="5004048" y="1272612"/>
            <a:ext cx="363541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After 4th activation cycle of 24 hours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7092" y="6336983"/>
            <a:ext cx="6485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E.Belli et al., </a:t>
            </a:r>
            <a:r>
              <a:rPr lang="en-US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Phys.Rev.Accel.Beams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21 (2018) no.11, 111002</a:t>
            </a:r>
            <a:r>
              <a:rPr lang="it-IT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8142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82614"/>
            <a:ext cx="5683944" cy="2170672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462642"/>
              </p:ext>
            </p:extLst>
          </p:nvPr>
        </p:nvGraphicFramePr>
        <p:xfrm>
          <a:off x="5683944" y="404664"/>
          <a:ext cx="2888973" cy="2306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74260"/>
                <a:gridCol w="960783"/>
                <a:gridCol w="135393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Mass number,</a:t>
                      </a:r>
                    </a:p>
                    <a:p>
                      <a:pPr algn="ctr"/>
                      <a:r>
                        <a:rPr lang="en-GB" sz="1600" b="0" dirty="0" smtClean="0"/>
                        <a:t>A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Ionization cross-section, </a:t>
                      </a:r>
                      <a:r>
                        <a:rPr lang="en-GB" sz="1600" b="0" dirty="0" err="1" smtClean="0"/>
                        <a:t>σ</a:t>
                      </a:r>
                      <a:r>
                        <a:rPr lang="en-GB" sz="1600" b="0" dirty="0" smtClean="0"/>
                        <a:t> [</a:t>
                      </a:r>
                      <a:r>
                        <a:rPr lang="en-GB" sz="1600" b="0" dirty="0" err="1" smtClean="0"/>
                        <a:t>Mbarn</a:t>
                      </a:r>
                      <a:r>
                        <a:rPr lang="en-GB" sz="1600" b="0" dirty="0" smtClean="0"/>
                        <a:t>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H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N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CO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CO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1" y="2953286"/>
            <a:ext cx="3067509" cy="35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12956"/>
            <a:ext cx="2736304" cy="2040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984578"/>
            <a:ext cx="2826829" cy="197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873" y="4962469"/>
            <a:ext cx="2792238" cy="182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085" y="4962469"/>
            <a:ext cx="2617363" cy="179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7632"/>
            <a:ext cx="5001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 instabilities in FCC-ee</a:t>
            </a:r>
          </a:p>
          <a:p>
            <a:r>
              <a:rPr lang="it-IT" sz="2400" dirty="0" smtClean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dirty="0" smtClean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Courtesy</a:t>
            </a:r>
            <a:r>
              <a:rPr lang="it-IT" sz="2400" dirty="0" smtClean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smtClean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L.Mether, A.Oeftiger and G.Rumolo</a:t>
            </a:r>
            <a:r>
              <a:rPr lang="it-IT" sz="2400" dirty="0" smtClean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sz="2400" dirty="0">
              <a:solidFill>
                <a:srgbClr val="CC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731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734288"/>
              </p:ext>
            </p:extLst>
          </p:nvPr>
        </p:nvGraphicFramePr>
        <p:xfrm>
          <a:off x="1619672" y="1124744"/>
          <a:ext cx="5400599" cy="144016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92026"/>
                <a:gridCol w="1136191"/>
                <a:gridCol w="1136191"/>
                <a:gridCol w="1136191"/>
              </a:tblGrid>
              <a:tr h="547561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H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N</a:t>
                      </a:r>
                      <a:r>
                        <a:rPr lang="en-GB" sz="1600" b="1" baseline="-25000" dirty="0" smtClean="0"/>
                        <a:t>2</a:t>
                      </a:r>
                      <a:r>
                        <a:rPr lang="en-GB" sz="1600" b="1" baseline="0" dirty="0" smtClean="0"/>
                        <a:t>, CO</a:t>
                      </a:r>
                      <a:endParaRPr lang="en-GB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CO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 smtClean="0"/>
                    </a:p>
                  </a:txBody>
                  <a:tcPr/>
                </a:tc>
              </a:tr>
              <a:tr h="4463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Arcs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–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0.1 </a:t>
                      </a:r>
                      <a:r>
                        <a:rPr lang="en-GB" sz="1600" dirty="0" err="1" smtClean="0"/>
                        <a:t>nTorr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50 </a:t>
                      </a:r>
                      <a:r>
                        <a:rPr lang="en-GB" sz="1600" dirty="0" err="1" smtClean="0"/>
                        <a:t>pTorr</a:t>
                      </a:r>
                      <a:endParaRPr lang="en-GB" sz="1600" dirty="0"/>
                    </a:p>
                  </a:txBody>
                  <a:tcPr/>
                </a:tc>
              </a:tr>
              <a:tr h="4463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Straight sections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0.5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nTorr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 </a:t>
                      </a:r>
                      <a:r>
                        <a:rPr lang="en-GB" sz="1600" dirty="0" err="1" smtClean="0"/>
                        <a:t>pTorr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5 </a:t>
                      </a:r>
                      <a:r>
                        <a:rPr lang="en-GB" sz="1600" baseline="0" dirty="0" err="1" smtClean="0"/>
                        <a:t>pTorr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95806" y="105248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rgbClr val="006600"/>
                </a:solidFill>
              </a:rPr>
              <a:t>Partial pressure thresholds for residual gas species </a:t>
            </a:r>
            <a:r>
              <a:rPr lang="en-GB" sz="2400" dirty="0" smtClean="0">
                <a:solidFill>
                  <a:srgbClr val="006600"/>
                </a:solidFill>
                <a:sym typeface="Wingdings"/>
              </a:rPr>
              <a:t>are probably </a:t>
            </a:r>
            <a:r>
              <a:rPr lang="en-GB" sz="2400" dirty="0">
                <a:solidFill>
                  <a:srgbClr val="006600"/>
                </a:solidFill>
                <a:sym typeface="Wingdings"/>
              </a:rPr>
              <a:t>tighter than vacuum specifications allow </a:t>
            </a:r>
            <a:endParaRPr lang="en-GB" sz="2400" dirty="0" smtClean="0">
              <a:solidFill>
                <a:srgbClr val="0066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7824" y="2924944"/>
            <a:ext cx="788487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dirty="0" smtClean="0">
                <a:solidFill>
                  <a:srgbClr val="0000CC"/>
                </a:solidFill>
              </a:rPr>
              <a:t>Length of bunch train</a:t>
            </a:r>
          </a:p>
          <a:p>
            <a:r>
              <a:rPr lang="en-GB" dirty="0">
                <a:solidFill>
                  <a:prstClr val="black"/>
                </a:solidFill>
              </a:rPr>
              <a:t>Efficient only for heavier species in the straight sections, in the arcs would have to go to less than 10-20 bunches for an effect</a:t>
            </a:r>
          </a:p>
          <a:p>
            <a:r>
              <a:rPr lang="en-GB" sz="2400" i="1" dirty="0" smtClean="0">
                <a:solidFill>
                  <a:srgbClr val="0000CC"/>
                </a:solidFill>
              </a:rPr>
              <a:t>Bunch spacing</a:t>
            </a:r>
          </a:p>
          <a:p>
            <a:r>
              <a:rPr lang="en-GB" dirty="0">
                <a:solidFill>
                  <a:srgbClr val="C0504D"/>
                </a:solidFill>
              </a:rPr>
              <a:t>A larger bunch spacing could increase thresholds </a:t>
            </a:r>
            <a:r>
              <a:rPr lang="en-GB" dirty="0">
                <a:solidFill>
                  <a:prstClr val="black"/>
                </a:solidFill>
              </a:rPr>
              <a:t>in arcs and straight sections</a:t>
            </a:r>
          </a:p>
          <a:p>
            <a:pPr lvl="1"/>
            <a:r>
              <a:rPr lang="en-GB" sz="1700" dirty="0" smtClean="0">
                <a:solidFill>
                  <a:prstClr val="black"/>
                </a:solidFill>
              </a:rPr>
              <a:t>Test for CO</a:t>
            </a:r>
            <a:r>
              <a:rPr lang="en-GB" sz="1700" baseline="-25000" dirty="0" smtClean="0">
                <a:solidFill>
                  <a:prstClr val="black"/>
                </a:solidFill>
              </a:rPr>
              <a:t>2</a:t>
            </a:r>
            <a:r>
              <a:rPr lang="en-GB" sz="1700" dirty="0" smtClean="0">
                <a:solidFill>
                  <a:prstClr val="black"/>
                </a:solidFill>
              </a:rPr>
              <a:t> in the arcs with 7.5 ns bunch spacing shows significant improvement</a:t>
            </a:r>
            <a:br>
              <a:rPr lang="en-GB" sz="1700" dirty="0" smtClean="0">
                <a:solidFill>
                  <a:prstClr val="black"/>
                </a:solidFill>
              </a:rPr>
            </a:br>
            <a:r>
              <a:rPr lang="en-GB" sz="1700" dirty="0" smtClean="0">
                <a:solidFill>
                  <a:prstClr val="black"/>
                </a:solidFill>
              </a:rPr>
              <a:t>pressure threshold increased at least by a factor of 20</a:t>
            </a:r>
            <a:endParaRPr lang="en-GB" dirty="0" smtClean="0">
              <a:solidFill>
                <a:prstClr val="black"/>
              </a:solidFill>
            </a:endParaRPr>
          </a:p>
          <a:p>
            <a:r>
              <a:rPr lang="en-GB" sz="2400" i="1" dirty="0" smtClean="0">
                <a:solidFill>
                  <a:srgbClr val="0000CC"/>
                </a:solidFill>
              </a:rPr>
              <a:t>Feedback</a:t>
            </a:r>
          </a:p>
          <a:p>
            <a:r>
              <a:rPr lang="en-GB" dirty="0">
                <a:solidFill>
                  <a:srgbClr val="C0504D"/>
                </a:solidFill>
              </a:rPr>
              <a:t>Generally efficient at suppressing coupled bunch instabilities</a:t>
            </a:r>
          </a:p>
          <a:p>
            <a:r>
              <a:rPr lang="en-GB" dirty="0">
                <a:solidFill>
                  <a:prstClr val="black"/>
                </a:solidFill>
              </a:rPr>
              <a:t>A damping time of ~10 turns </a:t>
            </a:r>
            <a:r>
              <a:rPr lang="en-GB" dirty="0">
                <a:solidFill>
                  <a:prstClr val="black"/>
                </a:solidFill>
                <a:sym typeface="Wingdings"/>
              </a:rPr>
              <a:t></a:t>
            </a:r>
            <a:r>
              <a:rPr lang="en-GB" dirty="0">
                <a:solidFill>
                  <a:prstClr val="black"/>
                </a:solidFill>
              </a:rPr>
              <a:t> realistically achievable pressure thresholds</a:t>
            </a:r>
          </a:p>
          <a:p>
            <a:r>
              <a:rPr lang="en-GB" dirty="0">
                <a:solidFill>
                  <a:prstClr val="black"/>
                </a:solidFill>
              </a:rPr>
              <a:t>However, emittance growth may still occur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88830" y="2632266"/>
            <a:ext cx="0" cy="50405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5400" y="269962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C00000"/>
                </a:solidFill>
              </a:rPr>
              <a:t>Mitigation is required</a:t>
            </a:r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6310486"/>
            <a:ext cx="678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solidFill>
                  <a:srgbClr val="CC0066"/>
                </a:solidFill>
              </a:rPr>
              <a:t>From the talk of L.Mether, A.Oeftiger and G.Rumolo at FCC Week 2018</a:t>
            </a:r>
            <a:endParaRPr lang="it-IT" i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780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44" y="737173"/>
            <a:ext cx="7136507" cy="4931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912" y="26336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Coherent beam-beam instability with a crossing angle</a:t>
            </a:r>
            <a:endParaRPr lang="it-IT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949280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  <a:p>
            <a:pPr marL="342900" indent="-342900">
              <a:buFontTx/>
              <a:buAutoNum type="arabicPeriod"/>
            </a:pPr>
            <a:r>
              <a:rPr lang="it-IT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K.Ohmi et al.,</a:t>
            </a:r>
            <a:r>
              <a:rPr lang="nn-NO" sz="1600" b="1" dirty="0" smtClean="0">
                <a:solidFill>
                  <a:srgbClr val="0000CC"/>
                </a:solidFill>
              </a:rPr>
              <a:t> </a:t>
            </a:r>
            <a:r>
              <a:rPr lang="nn-NO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Phys.Rev.Lett. 119 (2017) no.13, 134801</a:t>
            </a:r>
            <a:endParaRPr lang="it-IT" sz="16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it-IT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D.Shatilov, ICFA Beam Dyn.Newslett. 72 (2017) 30-41</a:t>
            </a:r>
            <a:endParaRPr lang="it-IT" sz="16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5668818"/>
            <a:ext cx="566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D.Shatilov’s talk at EPS-HEP Conference 2019</a:t>
            </a:r>
            <a:endParaRPr lang="it-IT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1408232"/>
            <a:ext cx="10609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45.6 GeV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666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66968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Interplay of different effects</a:t>
            </a:r>
            <a:endParaRPr lang="it-IT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124743"/>
            <a:ext cx="8280920" cy="4483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800"/>
              </a:spcAft>
              <a:buFontTx/>
              <a:buAutoNum type="arabicPeriod"/>
            </a:pPr>
            <a:r>
              <a:rPr lang="it-IT" dirty="0" smtClean="0">
                <a:solidFill>
                  <a:prstClr val="black"/>
                </a:solidFill>
                <a:cs typeface="Arial" panose="020B0604020202020204" pitchFamily="34" charset="0"/>
              </a:rPr>
              <a:t>Instabilities in a real lattice: tune, chromaticity, betatron functions, coupling, nonlinear detuning etc. </a:t>
            </a:r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(several talks at this Workshop)</a:t>
            </a:r>
          </a:p>
          <a:p>
            <a:pPr marL="342900" indent="-342900">
              <a:buFontTx/>
              <a:buAutoNum type="arabicPeriod"/>
            </a:pPr>
            <a:r>
              <a:rPr lang="it-IT" dirty="0" smtClean="0">
                <a:solidFill>
                  <a:prstClr val="black"/>
                </a:solidFill>
                <a:cs typeface="Arial" panose="020B0604020202020204" pitchFamily="34" charset="0"/>
              </a:rPr>
              <a:t>Beam-beam interaction and impedance, both transverse and longitudinal.             For example: </a:t>
            </a:r>
          </a:p>
          <a:p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       </a:t>
            </a:r>
            <a:r>
              <a:rPr lang="it-IT" dirty="0" smtClean="0">
                <a:solidFill>
                  <a:srgbClr val="0000CC"/>
                </a:solidFill>
                <a:cs typeface="Arial" panose="020B0604020202020204" pitchFamily="34" charset="0"/>
              </a:rPr>
              <a:t>a) beamstrahlung helps to suppress the microwave instability in FCC-ee </a:t>
            </a:r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(this talk)</a:t>
            </a:r>
          </a:p>
          <a:p>
            <a:r>
              <a:rPr lang="it-IT" dirty="0">
                <a:solidFill>
                  <a:srgbClr val="0000CC"/>
                </a:solidFill>
                <a:cs typeface="Arial" panose="020B0604020202020204" pitchFamily="34" charset="0"/>
              </a:rPr>
              <a:t> </a:t>
            </a:r>
            <a:r>
              <a:rPr lang="it-IT" dirty="0" smtClean="0">
                <a:solidFill>
                  <a:srgbClr val="0000CC"/>
                </a:solidFill>
                <a:cs typeface="Arial" panose="020B0604020202020204" pitchFamily="34" charset="0"/>
              </a:rPr>
              <a:t>      b) collisions with a crossing angle can provide Landau damping of the longitudinal     </a:t>
            </a:r>
          </a:p>
          <a:p>
            <a:r>
              <a:rPr lang="it-IT" dirty="0">
                <a:solidFill>
                  <a:srgbClr val="0000CC"/>
                </a:solidFill>
                <a:cs typeface="Arial" panose="020B0604020202020204" pitchFamily="34" charset="0"/>
              </a:rPr>
              <a:t> </a:t>
            </a:r>
            <a:r>
              <a:rPr lang="it-IT" dirty="0" smtClean="0">
                <a:solidFill>
                  <a:srgbClr val="0000CC"/>
                </a:solidFill>
                <a:cs typeface="Arial" panose="020B0604020202020204" pitchFamily="34" charset="0"/>
              </a:rPr>
              <a:t>          multibunch instabilities </a:t>
            </a:r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(A.Drago’s talk)</a:t>
            </a:r>
          </a:p>
          <a:p>
            <a:pPr>
              <a:spcAft>
                <a:spcPts val="800"/>
              </a:spcAft>
            </a:pPr>
            <a:r>
              <a:rPr lang="it-IT" dirty="0">
                <a:solidFill>
                  <a:srgbClr val="0000CC"/>
                </a:solidFill>
                <a:cs typeface="Arial" panose="020B0604020202020204" pitchFamily="34" charset="0"/>
              </a:rPr>
              <a:t> </a:t>
            </a:r>
            <a:r>
              <a:rPr lang="it-IT" dirty="0" smtClean="0">
                <a:solidFill>
                  <a:srgbClr val="0000CC"/>
                </a:solidFill>
                <a:cs typeface="Arial" panose="020B0604020202020204" pitchFamily="34" charset="0"/>
              </a:rPr>
              <a:t>      c) damping of transverse instabilities in beam-beam collisions </a:t>
            </a:r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(known experience)</a:t>
            </a:r>
          </a:p>
          <a:p>
            <a:pPr marL="342900" indent="-342900">
              <a:spcAft>
                <a:spcPts val="800"/>
              </a:spcAft>
              <a:buFontTx/>
              <a:buAutoNum type="arabicPeriod" startAt="3"/>
            </a:pPr>
            <a:r>
              <a:rPr lang="it-IT" dirty="0" smtClean="0">
                <a:solidFill>
                  <a:prstClr val="black"/>
                </a:solidFill>
                <a:cs typeface="Arial" panose="020B0604020202020204" pitchFamily="34" charset="0"/>
              </a:rPr>
              <a:t>Beam-beam interaction and ion related instabilities (</a:t>
            </a:r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see, for example,  Beam-beam damping of the ion instability,</a:t>
            </a:r>
            <a:r>
              <a:rPr lang="it-IT" dirty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M. Blaskiewicz,  TUPLM11, NAPAC2019)  </a:t>
            </a:r>
            <a:r>
              <a:rPr lang="it-IT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             </a:t>
            </a:r>
          </a:p>
          <a:p>
            <a:pPr marL="342900" indent="-342900">
              <a:spcAft>
                <a:spcPts val="800"/>
              </a:spcAft>
              <a:buFontTx/>
              <a:buAutoNum type="arabicPeriod" startAt="4"/>
            </a:pPr>
            <a:r>
              <a:rPr lang="it-IT" dirty="0" smtClean="0">
                <a:solidFill>
                  <a:prstClr val="black"/>
                </a:solidFill>
                <a:cs typeface="Arial" panose="020B0604020202020204" pitchFamily="34" charset="0"/>
              </a:rPr>
              <a:t>e-Cloud effects and beam-beam interaction </a:t>
            </a:r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(observations at several colliders)</a:t>
            </a:r>
          </a:p>
          <a:p>
            <a:pPr marL="342900" indent="-342900">
              <a:spcAft>
                <a:spcPts val="800"/>
              </a:spcAft>
              <a:buFontTx/>
              <a:buAutoNum type="arabicPeriod" startAt="4"/>
            </a:pPr>
            <a:r>
              <a:rPr lang="it-IT" dirty="0" smtClean="0">
                <a:solidFill>
                  <a:prstClr val="black"/>
                </a:solidFill>
                <a:cs typeface="Arial" panose="020B0604020202020204" pitchFamily="34" charset="0"/>
              </a:rPr>
              <a:t>Space charge and beam-beam interaction </a:t>
            </a:r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(should be important for SuperKEKB</a:t>
            </a:r>
            <a:r>
              <a:rPr lang="it-IT" dirty="0">
                <a:solidFill>
                  <a:srgbClr val="006600"/>
                </a:solidFill>
                <a:cs typeface="Arial" panose="020B0604020202020204" pitchFamily="34" charset="0"/>
              </a:rPr>
              <a:t>)</a:t>
            </a:r>
            <a:endParaRPr lang="it-IT" dirty="0" smtClean="0">
              <a:solidFill>
                <a:srgbClr val="006600"/>
              </a:solidFill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 startAt="4"/>
            </a:pPr>
            <a:r>
              <a:rPr lang="it-IT" dirty="0" smtClean="0">
                <a:solidFill>
                  <a:prstClr val="black"/>
                </a:solidFill>
                <a:cs typeface="Arial" panose="020B0604020202020204" pitchFamily="34" charset="0"/>
              </a:rPr>
              <a:t>Other effects</a:t>
            </a:r>
          </a:p>
          <a:p>
            <a:pPr marL="342900" indent="-342900">
              <a:buFontTx/>
              <a:buAutoNum type="arabicPeriod"/>
            </a:pP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04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836712"/>
            <a:ext cx="561662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121366" y="674714"/>
            <a:ext cx="3108828" cy="44373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92855" y="5302832"/>
            <a:ext cx="21658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900"/>
            <a:r>
              <a:rPr lang="en-GB" sz="2000" dirty="0" smtClean="0">
                <a:solidFill>
                  <a:srgbClr val="C00000"/>
                </a:solidFill>
              </a:rPr>
              <a:t> 1364 contributors </a:t>
            </a:r>
          </a:p>
          <a:p>
            <a:pPr algn="ctr" defTabSz="342900"/>
            <a:r>
              <a:rPr lang="en-GB" sz="2000" dirty="0" smtClean="0">
                <a:solidFill>
                  <a:srgbClr val="C00000"/>
                </a:solidFill>
              </a:rPr>
              <a:t>from 351 institutes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5780" y="28383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FCC-ee parameters  </a:t>
            </a:r>
            <a:endParaRPr lang="it-IT" sz="36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72891" y="6188367"/>
            <a:ext cx="5358354" cy="646331"/>
          </a:xfrm>
          <a:prstGeom prst="rect">
            <a:avLst/>
          </a:prstGeom>
          <a:noFill/>
          <a:ln w="1905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00CC"/>
                </a:solidFill>
              </a:rPr>
              <a:t>Lower beam energy, longer damping times, higher beam intensities and highest number of bunches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796136" y="5819991"/>
            <a:ext cx="0" cy="375611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0230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6680" y="743798"/>
            <a:ext cx="8471784" cy="577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Impedance and impedance-related instabilities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 of the vacuum chamber shape to eliminate the quadrupolar wakes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vacuum chamber pipe should have the same cross-section almost everywhere in order to reduce the geometric impedance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coating to reduce the RW impedance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chamber component design using the experience from other high current colliders and synchrotron radiation sources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 designs: IR HOM absorbers, HOM suppressors in the RF cavities, other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 feedback systems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bunch patterns to reduce lost HOM power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endParaRPr lang="it-IT" altLang="it-IT" sz="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e-Cloud effects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9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 of the bunch patterns and bunch separation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oating with low SEY to reduce the heat load and stay under the instability threshold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ntechambers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lphaLcParenR"/>
            </a:pPr>
            <a:r>
              <a:rPr lang="it-IT" alt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 feedback systems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altLang="it-IT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altLang="it-IT" sz="2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 related instabilities</a:t>
            </a: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lower pressure, dedicated beam patterns, lattice parameters, feedbacks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Interplay between different effects/instabilities </a:t>
            </a:r>
            <a:r>
              <a:rPr lang="it-IT" altLang="it-IT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important and should be studied in detail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6680" y="94084"/>
            <a:ext cx="6311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mitigation techniques</a:t>
            </a:r>
            <a:endParaRPr lang="it-IT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657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17463" y="188913"/>
            <a:ext cx="912653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>
                <a:solidFill>
                  <a:srgbClr val="006600"/>
                </a:solidFill>
                <a:latin typeface="Arial" charset="0"/>
                <a:cs typeface="Arial" charset="0"/>
              </a:rPr>
              <a:t>FCC-ee is a particle factory with                         an unprecedented luminosity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42988" y="3429000"/>
            <a:ext cx="6983412" cy="3119438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it-IT" sz="3200">
                <a:solidFill>
                  <a:srgbClr val="0000CC"/>
                </a:solidFill>
                <a:latin typeface="Arial" charset="0"/>
                <a:cs typeface="Arial" charset="0"/>
              </a:rPr>
              <a:t>Main ingredients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sz="2000">
                <a:solidFill>
                  <a:srgbClr val="0000CC"/>
                </a:solidFill>
                <a:latin typeface="Arial" charset="0"/>
                <a:cs typeface="Arial" charset="0"/>
              </a:rPr>
              <a:t> Two separate rings allow colliding many bunches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sz="2000">
                <a:solidFill>
                  <a:srgbClr val="0000CC"/>
                </a:solidFill>
                <a:latin typeface="Arial" charset="0"/>
                <a:cs typeface="Arial" charset="0"/>
              </a:rPr>
              <a:t> Crab waist collision concept (low emittance, low beta, high beam-beam parameter)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sz="2000">
                <a:solidFill>
                  <a:srgbClr val="0000CC"/>
                </a:solidFill>
                <a:latin typeface="Arial" charset="0"/>
                <a:cs typeface="Arial" charset="0"/>
              </a:rPr>
              <a:t> Longer perimeter allows storing higher intensity beams with the same synchrotron radiation losses</a:t>
            </a:r>
          </a:p>
        </p:txBody>
      </p:sp>
      <p:sp>
        <p:nvSpPr>
          <p:cNvPr id="13318" name="TextBox 11"/>
          <p:cNvSpPr txBox="1">
            <a:spLocks noChangeArrowheads="1"/>
          </p:cNvSpPr>
          <p:nvPr/>
        </p:nvSpPr>
        <p:spPr bwMode="auto">
          <a:xfrm>
            <a:off x="23813" y="1557338"/>
            <a:ext cx="9120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200">
                <a:solidFill>
                  <a:prstClr val="black"/>
                </a:solidFill>
                <a:latin typeface="Arial" charset="0"/>
                <a:cs typeface="Arial" charset="0"/>
              </a:rPr>
              <a:t>                           </a:t>
            </a:r>
            <a:r>
              <a:rPr lang="it-IT" sz="3200">
                <a:solidFill>
                  <a:srgbClr val="CC0000"/>
                </a:solidFill>
                <a:latin typeface="Arial" charset="0"/>
                <a:cs typeface="Arial" charset="0"/>
              </a:rPr>
              <a:t>LEP                   FCC-ee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492500" y="2060575"/>
            <a:ext cx="0" cy="36036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516688" y="2060575"/>
            <a:ext cx="0" cy="360363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322" name="Object 10"/>
          <p:cNvGraphicFramePr>
            <a:graphicFrameLocks noChangeAspect="1"/>
          </p:cNvGraphicFramePr>
          <p:nvPr/>
        </p:nvGraphicFramePr>
        <p:xfrm>
          <a:off x="468313" y="2420938"/>
          <a:ext cx="7993062" cy="54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8" name="Equation" r:id="rId3" imgW="5029200" imgH="342720" progId="Equation.3">
                  <p:embed/>
                </p:oleObj>
              </mc:Choice>
              <mc:Fallback>
                <p:oleObj name="Equation" r:id="rId3" imgW="50292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420938"/>
                        <a:ext cx="7993062" cy="544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47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69877"/>
            <a:ext cx="7735887" cy="47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86391" y="332654"/>
            <a:ext cx="7231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FCC-ee emittance is comparable with emittances of modern diffraction limited synchrotron light sources</a:t>
            </a:r>
            <a:endParaRPr lang="it-IT" sz="24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6150114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Courtesy Yannis Papaphilippou</a:t>
            </a:r>
            <a:endParaRPr lang="it-IT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170258" y="4149080"/>
            <a:ext cx="864096" cy="591254"/>
          </a:xfrm>
          <a:prstGeom prst="ellipse">
            <a:avLst/>
          </a:prstGeom>
          <a:noFill/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131840" y="4581128"/>
            <a:ext cx="1038418" cy="360040"/>
          </a:xfrm>
          <a:prstGeom prst="straightConnector1">
            <a:avLst/>
          </a:prstGeom>
          <a:ln w="127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62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" t="8089" r="10909" b="16661"/>
          <a:stretch>
            <a:fillRect/>
          </a:stretch>
        </p:blipFill>
        <p:spPr bwMode="auto">
          <a:xfrm>
            <a:off x="539750" y="4508500"/>
            <a:ext cx="4949825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0" r="44333" b="8243"/>
          <a:stretch>
            <a:fillRect/>
          </a:stretch>
        </p:blipFill>
        <p:spPr bwMode="auto">
          <a:xfrm>
            <a:off x="5867400" y="4365625"/>
            <a:ext cx="2663825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AutoShape 7" descr="pillbox_example_phase90.pn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pic>
        <p:nvPicPr>
          <p:cNvPr id="2056" name="Picture 8" descr="pillbox_example_phase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8" r="23018"/>
          <a:stretch>
            <a:fillRect/>
          </a:stretch>
        </p:blipFill>
        <p:spPr bwMode="auto">
          <a:xfrm>
            <a:off x="363538" y="260350"/>
            <a:ext cx="1863725" cy="143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rectangular_pillbox_phase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8" r="23018"/>
          <a:stretch>
            <a:fillRect/>
          </a:stretch>
        </p:blipFill>
        <p:spPr bwMode="auto">
          <a:xfrm>
            <a:off x="395288" y="1916113"/>
            <a:ext cx="1873250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627313" y="260350"/>
            <a:ext cx="4465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z="2400" smtClean="0">
                <a:solidFill>
                  <a:srgbClr val="CC0000"/>
                </a:solidFill>
              </a:rPr>
              <a:t>Beam Pipe Cross Section</a:t>
            </a:r>
            <a:endParaRPr lang="en-US" altLang="it-IT" sz="2400" smtClean="0">
              <a:solidFill>
                <a:srgbClr val="CC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627313" y="908050"/>
            <a:ext cx="56165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0000"/>
                </a:solidFill>
              </a:rPr>
              <a:t>The round cross section has been chosen in order to avoid the betatron tune shift with multibunch beam current due to quadrupolar resistive wall wake fields</a:t>
            </a:r>
            <a:endParaRPr lang="en-US" altLang="it-IT" smtClean="0">
              <a:solidFill>
                <a:srgbClr val="000000"/>
              </a:solidFill>
            </a:endParaRPr>
          </a:p>
        </p:txBody>
      </p:sp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2555875" y="1989138"/>
          <a:ext cx="38735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" name="Equation" r:id="rId7" imgW="3873240" imgH="749160" progId="Equation.3">
                  <p:embed/>
                </p:oleObj>
              </mc:Choice>
              <mc:Fallback>
                <p:oleObj name="Equation" r:id="rId7" imgW="3873240" imgH="749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1989138"/>
                        <a:ext cx="3873500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2627313" y="2997200"/>
            <a:ext cx="6337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0000"/>
                </a:solidFill>
              </a:rPr>
              <a:t>Additional antechambers are foreseen for pumping purposes and installation of synchrotron radiation absorbers </a:t>
            </a:r>
            <a:endParaRPr lang="en-US" altLang="it-IT" smtClean="0">
              <a:solidFill>
                <a:srgbClr val="000000"/>
              </a:solidFill>
            </a:endParaRPr>
          </a:p>
        </p:txBody>
      </p:sp>
      <p:graphicFrame>
        <p:nvGraphicFramePr>
          <p:cNvPr id="2062" name="Object 14"/>
          <p:cNvGraphicFramePr>
            <a:graphicFrameLocks noChangeAspect="1"/>
          </p:cNvGraphicFramePr>
          <p:nvPr/>
        </p:nvGraphicFramePr>
        <p:xfrm>
          <a:off x="6659563" y="1916113"/>
          <a:ext cx="20955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7" name="Equation" r:id="rId9" imgW="2095200" imgH="1028520" progId="Equation.3">
                  <p:embed/>
                </p:oleObj>
              </mc:Choice>
              <mc:Fallback>
                <p:oleObj name="Equation" r:id="rId9" imgW="2095200" imgH="1028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1916113"/>
                        <a:ext cx="2095500" cy="1028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CC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755650" y="6308725"/>
            <a:ext cx="4679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z="1600" i="1" smtClean="0">
                <a:solidFill>
                  <a:srgbClr val="CC0066"/>
                </a:solidFill>
              </a:rPr>
              <a:t>From Milanese’s talk during FCC-ee Week, 2017</a:t>
            </a:r>
            <a:endParaRPr lang="en-US" altLang="it-IT" sz="1600" i="1" smtClean="0">
              <a:solidFill>
                <a:srgbClr val="CC0066"/>
              </a:solidFill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692275" y="3933825"/>
            <a:ext cx="23034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6600"/>
                </a:solidFill>
              </a:rPr>
              <a:t>Twin dipole magnet</a:t>
            </a:r>
            <a:endParaRPr lang="en-US" altLang="it-IT" smtClean="0">
              <a:solidFill>
                <a:srgbClr val="006600"/>
              </a:solidFill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011863" y="3933825"/>
            <a:ext cx="2520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6600"/>
                </a:solidFill>
              </a:rPr>
              <a:t>Quadrupole magnet</a:t>
            </a:r>
            <a:endParaRPr lang="en-US" altLang="it-IT" smtClean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712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908050"/>
            <a:ext cx="2879725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981075"/>
            <a:ext cx="252095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4"/>
          <a:srcRect r="19684"/>
          <a:stretch>
            <a:fillRect/>
          </a:stretch>
        </p:blipFill>
        <p:spPr bwMode="auto">
          <a:xfrm>
            <a:off x="755650" y="2924175"/>
            <a:ext cx="6332538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900113" y="0"/>
            <a:ext cx="69627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0000CC"/>
                </a:solidFill>
                <a:latin typeface="Arial" charset="0"/>
              </a:rPr>
              <a:t>Beam pipes of other vacuum chamber components should </a:t>
            </a:r>
            <a:r>
              <a:rPr lang="it-IT" sz="2400" dirty="0" smtClean="0">
                <a:solidFill>
                  <a:srgbClr val="0000CC"/>
                </a:solidFill>
                <a:latin typeface="Arial" charset="0"/>
              </a:rPr>
              <a:t>possibly have </a:t>
            </a:r>
            <a:r>
              <a:rPr lang="it-IT" sz="2400" dirty="0">
                <a:solidFill>
                  <a:srgbClr val="0000CC"/>
                </a:solidFill>
                <a:latin typeface="Arial" charset="0"/>
              </a:rPr>
              <a:t>similar shape</a:t>
            </a:r>
            <a:r>
              <a:rPr lang="it-IT" sz="2400" dirty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2268538" y="6308725"/>
            <a:ext cx="6407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000" i="1">
                <a:solidFill>
                  <a:srgbClr val="C00000"/>
                </a:solidFill>
              </a:rPr>
              <a:t>From R.Kersevan and C.C.Garion talk during FCC Week 2019</a:t>
            </a: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5437188" y="2492375"/>
            <a:ext cx="1712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prstClr val="black"/>
                </a:solidFill>
              </a:rPr>
              <a:t>Machined BPM block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 rot="5400000">
            <a:off x="7131844" y="4325144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>
                <a:solidFill>
                  <a:srgbClr val="006600"/>
                </a:solidFill>
                <a:latin typeface="Arial" charset="0"/>
              </a:rPr>
              <a:t>KEK design</a:t>
            </a:r>
            <a:endParaRPr lang="en-US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H="1" flipV="1">
            <a:off x="6300788" y="4005263"/>
            <a:ext cx="1511300" cy="2159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 flipH="1">
            <a:off x="7092950" y="4221163"/>
            <a:ext cx="647700" cy="1008062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 rot="-5400000">
            <a:off x="3567113" y="1770063"/>
            <a:ext cx="1655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>
                <a:solidFill>
                  <a:srgbClr val="006600"/>
                </a:solidFill>
                <a:latin typeface="Arial" charset="0"/>
              </a:rPr>
              <a:t>CERN design</a:t>
            </a:r>
            <a:endParaRPr lang="en-US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 flipH="1" flipV="1">
            <a:off x="2555875" y="1557338"/>
            <a:ext cx="1655763" cy="287337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 flipV="1">
            <a:off x="4572000" y="1700213"/>
            <a:ext cx="936625" cy="2159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558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042988" y="333375"/>
            <a:ext cx="5616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z="2800" smtClean="0">
                <a:solidFill>
                  <a:srgbClr val="006600"/>
                </a:solidFill>
              </a:rPr>
              <a:t>Impedance of a coated beam pipe</a:t>
            </a:r>
            <a:endParaRPr lang="en-US" altLang="it-IT" sz="2800" smtClean="0">
              <a:solidFill>
                <a:srgbClr val="0066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89138"/>
            <a:ext cx="3478213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5084763"/>
            <a:ext cx="24177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84213" y="1052513"/>
            <a:ext cx="7991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0000"/>
                </a:solidFill>
              </a:rPr>
              <a:t>A coating is required to suppress the e-cloud (beam induced multipacting) in the positron ring and/or for pumping purposes in both rings: NEG, TiN, AC</a:t>
            </a:r>
            <a:endParaRPr lang="en-US" altLang="it-IT" smtClean="0">
              <a:solidFill>
                <a:srgbClr val="000000"/>
              </a:solidFill>
            </a:endParaRPr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3563938" y="2349500"/>
          <a:ext cx="506730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5" name="Equation" r:id="rId5" imgW="5067000" imgH="1333440" progId="Equation.3">
                  <p:embed/>
                </p:oleObj>
              </mc:Choice>
              <mc:Fallback>
                <p:oleObj name="Equation" r:id="rId5" imgW="5067000" imgH="1333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2349500"/>
                        <a:ext cx="5067300" cy="133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3635375" y="4292600"/>
          <a:ext cx="514350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6" name="Equation" r:id="rId7" imgW="5143320" imgH="1333440" progId="Equation.3">
                  <p:embed/>
                </p:oleObj>
              </mc:Choice>
              <mc:Fallback>
                <p:oleObj name="Equation" r:id="rId7" imgW="5143320" imgH="1333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4292600"/>
                        <a:ext cx="5143500" cy="133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716463" y="1833563"/>
            <a:ext cx="2951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00CC"/>
                </a:solidFill>
              </a:rPr>
              <a:t>Longitudinal impedance</a:t>
            </a:r>
            <a:endParaRPr lang="en-US" altLang="it-IT" smtClean="0">
              <a:solidFill>
                <a:srgbClr val="0000CC"/>
              </a:solidFill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859338" y="3789363"/>
            <a:ext cx="252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altLang="it-IT" smtClean="0">
                <a:solidFill>
                  <a:srgbClr val="0000CC"/>
                </a:solidFill>
              </a:rPr>
              <a:t>Transverse impedance</a:t>
            </a:r>
            <a:endParaRPr lang="en-US" altLang="it-IT" smtClean="0">
              <a:solidFill>
                <a:srgbClr val="0000CC"/>
              </a:solidFill>
            </a:endParaRPr>
          </a:p>
        </p:txBody>
      </p:sp>
      <p:graphicFrame>
        <p:nvGraphicFramePr>
          <p:cNvPr id="2064" name="Object 16"/>
          <p:cNvGraphicFramePr>
            <a:graphicFrameLocks noChangeAspect="1"/>
          </p:cNvGraphicFramePr>
          <p:nvPr/>
        </p:nvGraphicFramePr>
        <p:xfrm>
          <a:off x="3708400" y="5876925"/>
          <a:ext cx="4343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7" name="Equation" r:id="rId9" imgW="4343400" imgH="609480" progId="Equation.3">
                  <p:embed/>
                </p:oleObj>
              </mc:Choice>
              <mc:Fallback>
                <p:oleObj name="Equation" r:id="rId9" imgW="434340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5876925"/>
                        <a:ext cx="43434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1453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454025" y="179388"/>
            <a:ext cx="4694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800" smtClean="0">
                <a:solidFill>
                  <a:srgbClr val="0000CC"/>
                </a:solidFill>
                <a:cs typeface="Arial" charset="0"/>
              </a:rPr>
              <a:t>For thin resistive coatings</a:t>
            </a:r>
          </a:p>
        </p:txBody>
      </p:sp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266700" y="823913"/>
            <a:ext cx="8213725" cy="145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1000"/>
              </a:spcAft>
              <a:buFontTx/>
              <a:buAutoNum type="arabicPeriod"/>
            </a:pPr>
            <a:r>
              <a:rPr lang="it-IT" altLang="it-IT" sz="2000" dirty="0" smtClean="0">
                <a:solidFill>
                  <a:srgbClr val="C00000"/>
                </a:solidFill>
                <a:cs typeface="Arial" charset="0"/>
              </a:rPr>
              <a:t>The real part of the impedance does not depend on both the coating thickness and  coating conductivity.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it-IT" sz="2000" dirty="0" smtClean="0">
                <a:solidFill>
                  <a:srgbClr val="C00000"/>
                </a:solidFill>
                <a:cs typeface="Arial" charset="0"/>
              </a:rPr>
              <a:t>The imaginary part has an additional term depending on the coating thickness, while the dependence on the conductivity is very weak.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767589" y="2348880"/>
            <a:ext cx="1728788" cy="936625"/>
          </a:xfrm>
          <a:prstGeom prst="ellipse">
            <a:avLst/>
          </a:prstGeom>
          <a:noFill/>
          <a:ln w="25400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altLang="it-IT" smtClean="0">
              <a:solidFill>
                <a:srgbClr val="006600"/>
              </a:solidFill>
              <a:latin typeface="Calibri" pitchFamily="34" charset="0"/>
            </a:endParaRPr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611145"/>
              </p:ext>
            </p:extLst>
          </p:nvPr>
        </p:nvGraphicFramePr>
        <p:xfrm>
          <a:off x="827584" y="2492896"/>
          <a:ext cx="7416800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8" name="Equation" r:id="rId3" imgW="6667200" imgH="977760" progId="Equation.3">
                  <p:embed/>
                </p:oleObj>
              </mc:Choice>
              <mc:Fallback>
                <p:oleObj name="Equation" r:id="rId3" imgW="6667200" imgH="977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492896"/>
                        <a:ext cx="7416800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36" y="3498069"/>
            <a:ext cx="4721925" cy="3209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706928" y="4606877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9933FF"/>
                </a:solidFill>
                <a:cs typeface="Arial" panose="020B0604020202020204" pitchFamily="34" charset="0"/>
              </a:rPr>
              <a:t>1 micron coating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5823544" y="5163924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cs typeface="Arial" panose="020B0604020202020204" pitchFamily="34" charset="0"/>
              </a:rPr>
              <a:t>No coating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5269906" y="3645023"/>
            <a:ext cx="36275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Bunch length = 3.5 mm,  coating conductivity = 2x10</a:t>
            </a:r>
            <a:r>
              <a:rPr lang="it-IT" baseline="30000" dirty="0" smtClean="0">
                <a:solidFill>
                  <a:srgbClr val="006600"/>
                </a:solidFill>
                <a:cs typeface="Arial" panose="020B0604020202020204" pitchFamily="34" charset="0"/>
              </a:rPr>
              <a:t>6</a:t>
            </a:r>
            <a:r>
              <a:rPr lang="it-IT" dirty="0" smtClean="0">
                <a:solidFill>
                  <a:srgbClr val="006600"/>
                </a:solidFill>
                <a:cs typeface="Arial" panose="020B0604020202020204" pitchFamily="34" charset="0"/>
              </a:rPr>
              <a:t> S/m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067944" y="4149080"/>
            <a:ext cx="1638984" cy="504056"/>
          </a:xfrm>
          <a:prstGeom prst="straightConnector1">
            <a:avLst/>
          </a:prstGeom>
          <a:ln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3" idx="1"/>
          </p:cNvCxnSpPr>
          <p:nvPr/>
        </p:nvCxnSpPr>
        <p:spPr>
          <a:xfrm flipH="1" flipV="1">
            <a:off x="3635896" y="4653136"/>
            <a:ext cx="2187648" cy="6954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48263" y="5949280"/>
            <a:ext cx="3995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M.Migliorati, E.Belli and M.Zobov,</a:t>
            </a:r>
            <a:r>
              <a:rPr lang="en-US" sz="1600" b="1" dirty="0"/>
              <a:t> </a:t>
            </a:r>
            <a:r>
              <a:rPr lang="en-US" sz="1600" dirty="0" err="1"/>
              <a:t>Phys.Rev.Accel.Beams</a:t>
            </a:r>
            <a:r>
              <a:rPr lang="en-US" sz="1600" dirty="0"/>
              <a:t> 21 (</a:t>
            </a:r>
            <a:r>
              <a:rPr lang="en-US" sz="1600" dirty="0" smtClean="0"/>
              <a:t>2018) 041001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931386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1339</Words>
  <Application>Microsoft Office PowerPoint</Application>
  <PresentationFormat>On-screen Show (4:3)</PresentationFormat>
  <Paragraphs>222</Paragraphs>
  <Slides>30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54" baseType="lpstr">
      <vt:lpstr>Office Theme</vt:lpstr>
      <vt:lpstr>Custom Design</vt:lpstr>
      <vt:lpstr>4_Office Theme</vt:lpstr>
      <vt:lpstr>1_Default Design</vt:lpstr>
      <vt:lpstr>2_Default Design</vt:lpstr>
      <vt:lpstr>8_Office Theme</vt:lpstr>
      <vt:lpstr>3_Default Design</vt:lpstr>
      <vt:lpstr>4_Default Design</vt:lpstr>
      <vt:lpstr>6_Office Theme</vt:lpstr>
      <vt:lpstr>1_Office Theme</vt:lpstr>
      <vt:lpstr>5_Office Theme</vt:lpstr>
      <vt:lpstr>10_Office Theme</vt:lpstr>
      <vt:lpstr>13_Office Theme</vt:lpstr>
      <vt:lpstr>2_Office Theme</vt:lpstr>
      <vt:lpstr>3_Office Theme</vt:lpstr>
      <vt:lpstr>7_Office Theme</vt:lpstr>
      <vt:lpstr>9_Office Theme</vt:lpstr>
      <vt:lpstr>11_Office Theme</vt:lpstr>
      <vt:lpstr>12_Office Theme</vt:lpstr>
      <vt:lpstr>14_Office Theme</vt:lpstr>
      <vt:lpstr>15_Office Theme</vt:lpstr>
      <vt:lpstr>16_Office Theme</vt:lpstr>
      <vt:lpstr>17_Office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Mikhail</dc:creator>
  <cp:lastModifiedBy>Mikhail</cp:lastModifiedBy>
  <cp:revision>71</cp:revision>
  <dcterms:created xsi:type="dcterms:W3CDTF">2018-01-18T05:03:08Z</dcterms:created>
  <dcterms:modified xsi:type="dcterms:W3CDTF">2019-09-19T08:30:14Z</dcterms:modified>
</cp:coreProperties>
</file>