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7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8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5" r:id="rId2"/>
    <p:sldMasterId id="2147483777" r:id="rId3"/>
    <p:sldMasterId id="2147483789" r:id="rId4"/>
    <p:sldMasterId id="2147483801" r:id="rId5"/>
    <p:sldMasterId id="2147483813" r:id="rId6"/>
    <p:sldMasterId id="2147483825" r:id="rId7"/>
    <p:sldMasterId id="2147483837" r:id="rId8"/>
    <p:sldMasterId id="2147483849" r:id="rId9"/>
  </p:sldMasterIdLst>
  <p:notesMasterIdLst>
    <p:notesMasterId r:id="rId33"/>
  </p:notesMasterIdLst>
  <p:handoutMasterIdLst>
    <p:handoutMasterId r:id="rId34"/>
  </p:handoutMasterIdLst>
  <p:sldIdLst>
    <p:sldId id="268" r:id="rId10"/>
    <p:sldId id="294" r:id="rId11"/>
    <p:sldId id="292" r:id="rId12"/>
    <p:sldId id="296" r:id="rId13"/>
    <p:sldId id="278" r:id="rId14"/>
    <p:sldId id="297" r:id="rId15"/>
    <p:sldId id="272" r:id="rId16"/>
    <p:sldId id="299" r:id="rId17"/>
    <p:sldId id="298" r:id="rId18"/>
    <p:sldId id="300" r:id="rId19"/>
    <p:sldId id="280" r:id="rId20"/>
    <p:sldId id="282" r:id="rId21"/>
    <p:sldId id="281" r:id="rId22"/>
    <p:sldId id="284" r:id="rId23"/>
    <p:sldId id="285" r:id="rId24"/>
    <p:sldId id="286" r:id="rId25"/>
    <p:sldId id="288" r:id="rId26"/>
    <p:sldId id="290" r:id="rId27"/>
    <p:sldId id="289" r:id="rId28"/>
    <p:sldId id="301" r:id="rId29"/>
    <p:sldId id="295" r:id="rId30"/>
    <p:sldId id="287" r:id="rId31"/>
    <p:sldId id="274" r:id="rId32"/>
  </p:sldIdLst>
  <p:sldSz cx="12187238" cy="6858000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275">
          <p15:clr>
            <a:srgbClr val="A4A3A4"/>
          </p15:clr>
        </p15:guide>
        <p15:guide id="3" orient="horz" pos="3929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3045">
          <p15:clr>
            <a:srgbClr val="A4A3A4"/>
          </p15:clr>
        </p15:guide>
        <p15:guide id="6" orient="horz" pos="4269">
          <p15:clr>
            <a:srgbClr val="A4A3A4"/>
          </p15:clr>
        </p15:guide>
        <p15:guide id="7" orient="horz" pos="3997" userDrawn="1">
          <p15:clr>
            <a:srgbClr val="A4A3A4"/>
          </p15:clr>
        </p15:guide>
        <p15:guide id="8" pos="91">
          <p15:clr>
            <a:srgbClr val="A4A3A4"/>
          </p15:clr>
        </p15:guide>
        <p15:guide id="9" pos="7585">
          <p15:clr>
            <a:srgbClr val="A4A3A4"/>
          </p15:clr>
        </p15:guide>
        <p15:guide id="10" pos="3839">
          <p15:clr>
            <a:srgbClr val="A4A3A4"/>
          </p15:clr>
        </p15:guide>
        <p15:guide id="11" pos="204">
          <p15:clr>
            <a:srgbClr val="A4A3A4"/>
          </p15:clr>
        </p15:guide>
        <p15:guide id="12" pos="7472">
          <p15:clr>
            <a:srgbClr val="A4A3A4"/>
          </p15:clr>
        </p15:guide>
        <p15:guide id="13" orient="horz" pos="4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000"/>
    <a:srgbClr val="DFDA00"/>
    <a:srgbClr val="FFCC00"/>
    <a:srgbClr val="1F4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73" autoAdjust="0"/>
    <p:restoredTop sz="94660"/>
  </p:normalViewPr>
  <p:slideViewPr>
    <p:cSldViewPr snapToObjects="1">
      <p:cViewPr varScale="1">
        <p:scale>
          <a:sx n="66" d="100"/>
          <a:sy n="66" d="100"/>
        </p:scale>
        <p:origin x="846" y="44"/>
      </p:cViewPr>
      <p:guideLst>
        <p:guide orient="horz" pos="391"/>
        <p:guide orient="horz" pos="1275"/>
        <p:guide orient="horz" pos="3929"/>
        <p:guide orient="horz" pos="2160"/>
        <p:guide orient="horz" pos="3045"/>
        <p:guide orient="horz" pos="4269"/>
        <p:guide orient="horz" pos="3997"/>
        <p:guide pos="91"/>
        <p:guide pos="7585"/>
        <p:guide pos="3839"/>
        <p:guide pos="204"/>
        <p:guide pos="7472"/>
        <p:guide orient="horz" pos="4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21" Type="http://schemas.openxmlformats.org/officeDocument/2006/relationships/slide" Target="slides/slide12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A4B46-F6A6-DA4E-8415-64807F0B23D2}" type="datetimeFigureOut">
              <a:rPr lang="de-DE" smtClean="0">
                <a:latin typeface="Arial" panose="020B0604020202020204" pitchFamily="34" charset="0"/>
              </a:rPr>
              <a:t>14.01.2020</a:t>
            </a:fld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48993-9816-0246-B1D2-4028350D98C2}" type="slidenum">
              <a:rPr lang="de-DE" smtClean="0">
                <a:latin typeface="Arial" panose="020B0604020202020204" pitchFamily="34" charset="0"/>
              </a:rPr>
              <a:t>‹#›</a:t>
            </a:fld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3024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BCDB334D-D17F-49C4-91DD-37BB7E818209}" type="datetimeFigureOut">
              <a:rPr lang="de-CH" smtClean="0"/>
              <a:pPr/>
              <a:t>14.01.2020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67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0" rIns="99040" bIns="495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9040" tIns="49520" rIns="99040" bIns="495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A51C0C35-A9A2-4EFD-9BAF-1E52E29E03D1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3599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56661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1180998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25070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12688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28826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77274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34570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0715051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4728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493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250865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2287923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468707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45960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74153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97078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1568873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6125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1081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5715966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4902917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7928559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38438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7845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8703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51971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7264635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5692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341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6380085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1969200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807231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1420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80193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4304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21783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942775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4574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2417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9154552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729981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30791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85113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86948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41351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3038228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5792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2712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6120193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9875359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460238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60516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02816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41416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5322914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1466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60900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961782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42146689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49254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48068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22106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30013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5874753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0027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11537949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11537949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323850" y="619200"/>
            <a:ext cx="1153795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9836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4915891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6"/>
            <a:ext cx="1153795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4"/>
            <a:ext cx="1153795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4"/>
            <a:ext cx="1153795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6806052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87238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49" y="1044001"/>
            <a:ext cx="11537951" cy="980062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13" name="Rechteck 12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hteck 13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hteck 14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11537950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pic>
        <p:nvPicPr>
          <p:cNvPr id="9" name="Bild 18" descr="g_eth_logo_kurz_neg_Schutzraum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6" name="Gerade Verbindung 15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079181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1153795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93803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1" y="2024064"/>
            <a:ext cx="557764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5565" y="2024064"/>
            <a:ext cx="5567205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74464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>
          <a:xfrm>
            <a:off x="323850" y="620714"/>
            <a:ext cx="11537950" cy="97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2680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3538962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1153795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725457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7271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12187238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9" name="Bild 8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3859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0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9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68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77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endParaRPr lang="en-GB" sz="800" baseline="0" dirty="0" smtClean="0"/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  <p:sldLayoutId id="2147483650" r:id="rId5"/>
    <p:sldLayoutId id="2147483652" r:id="rId6"/>
    <p:sldLayoutId id="2147483655" r:id="rId7"/>
    <p:sldLayoutId id="2147483665" r:id="rId8"/>
    <p:sldLayoutId id="2147483668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504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6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52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8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477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800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92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2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872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4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797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6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59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8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-377675" y="-385093"/>
            <a:ext cx="12418863" cy="7159750"/>
            <a:chOff x="-377675" y="-385093"/>
            <a:chExt cx="12418863" cy="7159750"/>
          </a:xfrm>
        </p:grpSpPr>
        <p:cxnSp>
          <p:nvCxnSpPr>
            <p:cNvPr id="19" name="Gerade Verbindung 18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 rot="5400000">
              <a:off x="1172813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 rot="5400000">
              <a:off x="596352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1909273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uppieren 19"/>
          <p:cNvGrpSpPr/>
          <p:nvPr/>
        </p:nvGrpSpPr>
        <p:grpSpPr>
          <a:xfrm>
            <a:off x="144463" y="152401"/>
            <a:ext cx="11897959" cy="612775"/>
            <a:chOff x="144463" y="152401"/>
            <a:chExt cx="11897959" cy="612775"/>
          </a:xfrm>
          <a:solidFill>
            <a:schemeClr val="accent1"/>
          </a:solidFill>
        </p:grpSpPr>
        <p:sp>
          <p:nvSpPr>
            <p:cNvPr id="22" name="Rechteck 21"/>
            <p:cNvSpPr/>
            <p:nvPr userDrawn="1"/>
          </p:nvSpPr>
          <p:spPr>
            <a:xfrm>
              <a:off x="144463" y="152401"/>
              <a:ext cx="11896725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144463" y="597695"/>
              <a:ext cx="186361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hteck 26"/>
            <p:cNvSpPr/>
            <p:nvPr userDrawn="1"/>
          </p:nvSpPr>
          <p:spPr>
            <a:xfrm>
              <a:off x="11855222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916511" y="6308726"/>
            <a:ext cx="6120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4413" y="6308726"/>
            <a:ext cx="4631883" cy="459776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24905" y="6308726"/>
            <a:ext cx="35546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2024064"/>
            <a:ext cx="11528919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/>
        </p:nvSpPr>
        <p:spPr>
          <a:xfrm>
            <a:off x="11536270" y="6300190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/>
        </p:nvSpPr>
        <p:spPr>
          <a:xfrm>
            <a:off x="10779077" y="6300189"/>
            <a:ext cx="141222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323850" y="620714"/>
            <a:ext cx="1152892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323850" y="6308727"/>
            <a:ext cx="5769769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</a:t>
            </a:r>
          </a:p>
        </p:txBody>
      </p:sp>
      <p:pic>
        <p:nvPicPr>
          <p:cNvPr id="17" name="Bild 18" descr="g_eth_logo_kurz_neg_Schutzraum.eps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71061" cy="1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07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60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92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275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3045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  <p15:guide id="7" pos="204" userDrawn="1">
          <p15:clr>
            <a:srgbClr val="F26B43"/>
          </p15:clr>
        </p15:guide>
        <p15:guide id="8" pos="7467" userDrawn="1">
          <p15:clr>
            <a:srgbClr val="F26B43"/>
          </p15:clr>
        </p15:guide>
        <p15:guide id="9" pos="7581" userDrawn="1">
          <p15:clr>
            <a:srgbClr val="F26B43"/>
          </p15:clr>
        </p15:guide>
        <p15:guide id="10" orient="horz" pos="3997" userDrawn="1">
          <p15:clr>
            <a:srgbClr val="F26B43"/>
          </p15:clr>
        </p15:guide>
        <p15:guide id="11" orient="horz" pos="426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Untertitel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8" name="Titel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Elucidating </a:t>
            </a:r>
            <a:r>
              <a:rPr lang="en-US" dirty="0"/>
              <a:t>the structure of surface sites using sensitivity enhanced NMR methods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pic>
        <p:nvPicPr>
          <p:cNvPr id="15" name="Bildplatzhalter 1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" r="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389063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1H Detection in combination with fast MAS</a:t>
            </a:r>
            <a:endParaRPr lang="en-GB" dirty="0"/>
          </a:p>
        </p:txBody>
      </p:sp>
      <p:pic>
        <p:nvPicPr>
          <p:cNvPr id="1026" name="Picture 2" descr="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042" y="1844824"/>
            <a:ext cx="2684425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97075" y="5446965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Mance, D.; </a:t>
            </a:r>
            <a:r>
              <a:rPr lang="en-US" sz="1200" dirty="0" err="1"/>
              <a:t>Sinnige</a:t>
            </a:r>
            <a:r>
              <a:rPr lang="en-US" sz="1200" dirty="0"/>
              <a:t>, T.; Kaplan, M.; </a:t>
            </a:r>
            <a:r>
              <a:rPr lang="en-US" sz="1200" dirty="0" err="1"/>
              <a:t>Narasimhan</a:t>
            </a:r>
            <a:r>
              <a:rPr lang="en-US" sz="1200" dirty="0"/>
              <a:t>, S.; </a:t>
            </a:r>
            <a:r>
              <a:rPr lang="en-US" sz="1200" dirty="0" err="1"/>
              <a:t>Daniëls</a:t>
            </a:r>
            <a:r>
              <a:rPr lang="en-US" sz="1200" dirty="0"/>
              <a:t>, M.; </a:t>
            </a:r>
            <a:endParaRPr lang="en-US" sz="1200" dirty="0" smtClean="0"/>
          </a:p>
          <a:p>
            <a:r>
              <a:rPr lang="en-US" sz="1200" dirty="0" err="1" smtClean="0"/>
              <a:t>Houben</a:t>
            </a:r>
            <a:r>
              <a:rPr lang="en-US" sz="1200" dirty="0"/>
              <a:t>, K.; </a:t>
            </a:r>
            <a:r>
              <a:rPr lang="en-US" sz="1200" dirty="0" err="1"/>
              <a:t>Baldus</a:t>
            </a:r>
            <a:r>
              <a:rPr lang="en-US" sz="1200" dirty="0"/>
              <a:t>, M.; </a:t>
            </a:r>
            <a:r>
              <a:rPr lang="en-US" sz="1200" dirty="0" err="1"/>
              <a:t>Weingarth</a:t>
            </a:r>
            <a:r>
              <a:rPr lang="en-US" sz="1200" dirty="0"/>
              <a:t>, M, </a:t>
            </a:r>
            <a:endParaRPr lang="en-US" sz="1200" dirty="0" smtClean="0"/>
          </a:p>
          <a:p>
            <a:r>
              <a:rPr lang="en-US" sz="1200" dirty="0" err="1" smtClean="0"/>
              <a:t>Angew</a:t>
            </a:r>
            <a:r>
              <a:rPr lang="en-US" sz="1200" dirty="0"/>
              <a:t>. </a:t>
            </a:r>
            <a:r>
              <a:rPr lang="en-US" sz="1200" dirty="0" err="1"/>
              <a:t>Chemie</a:t>
            </a:r>
            <a:r>
              <a:rPr lang="en-US" sz="1200" dirty="0"/>
              <a:t> - Int. Ed. 2015, 54 (52), 15799–15803</a:t>
            </a:r>
          </a:p>
        </p:txBody>
      </p:sp>
      <p:sp>
        <p:nvSpPr>
          <p:cNvPr id="7" name="Rectangle 6"/>
          <p:cNvSpPr/>
          <p:nvPr/>
        </p:nvSpPr>
        <p:spPr>
          <a:xfrm>
            <a:off x="1100681" y="1268760"/>
            <a:ext cx="4632898" cy="51125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875458" y="126876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KcsA</a:t>
            </a:r>
            <a:endParaRPr lang="en-US" sz="2000" b="1" dirty="0"/>
          </a:p>
        </p:txBody>
      </p:sp>
      <p:sp>
        <p:nvSpPr>
          <p:cNvPr id="13" name="Rectangle 12"/>
          <p:cNvSpPr/>
          <p:nvPr/>
        </p:nvSpPr>
        <p:spPr>
          <a:xfrm>
            <a:off x="6093619" y="1268760"/>
            <a:ext cx="4632898" cy="51125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975074" y="1268760"/>
            <a:ext cx="926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BamA</a:t>
            </a:r>
            <a:endParaRPr lang="en-US" sz="2000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6242304" y="2127325"/>
            <a:ext cx="2280657" cy="2813843"/>
            <a:chOff x="6092825" y="4229958"/>
            <a:chExt cx="1514743" cy="1868869"/>
          </a:xfrm>
        </p:grpSpPr>
        <p:pic>
          <p:nvPicPr>
            <p:cNvPr id="1030" name="Picture 6" descr="Fig.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833" r="49427" b="35310"/>
            <a:stretch/>
          </p:blipFill>
          <p:spPr bwMode="auto">
            <a:xfrm>
              <a:off x="6092826" y="4229958"/>
              <a:ext cx="1296938" cy="1434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 rot="900000">
              <a:off x="7011681" y="5565257"/>
              <a:ext cx="595887" cy="892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 rot="5400000">
              <a:off x="5839496" y="5756269"/>
              <a:ext cx="595887" cy="892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076683" y="2184205"/>
            <a:ext cx="2553440" cy="2304418"/>
            <a:chOff x="6525667" y="1700808"/>
            <a:chExt cx="2952328" cy="2664405"/>
          </a:xfrm>
        </p:grpSpPr>
        <p:pic>
          <p:nvPicPr>
            <p:cNvPr id="1028" name="Picture 4" descr="Fig. 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5667" y="1700808"/>
              <a:ext cx="2952328" cy="266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8469883" y="1754924"/>
              <a:ext cx="307912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6309643" y="5446965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Pinto, C.; Mance</a:t>
            </a:r>
            <a:r>
              <a:rPr lang="en-US" sz="1200" dirty="0"/>
              <a:t>, D.; </a:t>
            </a:r>
            <a:r>
              <a:rPr lang="en-US" sz="1200" dirty="0" err="1"/>
              <a:t>Sinnige</a:t>
            </a:r>
            <a:r>
              <a:rPr lang="en-US" sz="1200" dirty="0"/>
              <a:t>, T</a:t>
            </a:r>
            <a:r>
              <a:rPr lang="en-US" sz="1200" dirty="0" smtClean="0"/>
              <a:t>.; </a:t>
            </a:r>
            <a:r>
              <a:rPr lang="en-US" sz="1200" dirty="0" err="1"/>
              <a:t>Daniëls</a:t>
            </a:r>
            <a:r>
              <a:rPr lang="en-US" sz="1200" dirty="0"/>
              <a:t>, M.; </a:t>
            </a:r>
            <a:r>
              <a:rPr lang="en-US" sz="1200" dirty="0" err="1" smtClean="0"/>
              <a:t>Weingarth</a:t>
            </a:r>
            <a:r>
              <a:rPr lang="en-US" sz="1200" dirty="0"/>
              <a:t>, M</a:t>
            </a:r>
            <a:r>
              <a:rPr lang="en-US" sz="1200" dirty="0" smtClean="0"/>
              <a:t>,; </a:t>
            </a:r>
          </a:p>
          <a:p>
            <a:r>
              <a:rPr lang="en-US" sz="1200" dirty="0" err="1" smtClean="0"/>
              <a:t>Baldus</a:t>
            </a:r>
            <a:r>
              <a:rPr lang="en-US" sz="1200" dirty="0"/>
              <a:t>, M</a:t>
            </a:r>
            <a:r>
              <a:rPr lang="en-US" sz="1200" dirty="0" smtClean="0"/>
              <a:t>., </a:t>
            </a:r>
          </a:p>
          <a:p>
            <a:r>
              <a:rPr lang="fr-FR" sz="1200" dirty="0">
                <a:latin typeface="+mj-lt"/>
              </a:rPr>
              <a:t>Nat Commun </a:t>
            </a:r>
            <a:r>
              <a:rPr lang="fr-FR" sz="1200" b="1" dirty="0">
                <a:latin typeface="+mj-lt"/>
              </a:rPr>
              <a:t>9, </a:t>
            </a:r>
            <a:r>
              <a:rPr lang="fr-FR" sz="1200" dirty="0">
                <a:latin typeface="+mj-lt"/>
              </a:rPr>
              <a:t>4135 (2018) 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085801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 of 1H detected experiments to overcome sensitivity issues</a:t>
            </a:r>
          </a:p>
          <a:p>
            <a:endParaRPr lang="en-GB" dirty="0" smtClean="0"/>
          </a:p>
          <a:p>
            <a:r>
              <a:rPr lang="en-GB" dirty="0" smtClean="0"/>
              <a:t>Small quantity of sample required</a:t>
            </a:r>
          </a:p>
          <a:p>
            <a:endParaRPr lang="en-GB" dirty="0" smtClean="0"/>
          </a:p>
          <a:p>
            <a:r>
              <a:rPr lang="en-GB" dirty="0" smtClean="0"/>
              <a:t>No modification of sample required</a:t>
            </a:r>
            <a:endParaRPr lang="en-GB" dirty="0"/>
          </a:p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1H Detection in combination with fast MAS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E5D8F0F-CCC1-4A28-91F3-4E1AAEE32D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6653" y="2467530"/>
            <a:ext cx="2585518" cy="1753558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0522619" y="3023544"/>
            <a:ext cx="283219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6222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 of 1H detected experiments to overcome sensitivity issues</a:t>
            </a:r>
          </a:p>
          <a:p>
            <a:endParaRPr lang="en-GB" dirty="0" smtClean="0"/>
          </a:p>
          <a:p>
            <a:r>
              <a:rPr lang="en-GB" dirty="0" smtClean="0"/>
              <a:t>Small quantity of sample required</a:t>
            </a:r>
          </a:p>
          <a:p>
            <a:endParaRPr lang="en-GB" dirty="0" smtClean="0"/>
          </a:p>
          <a:p>
            <a:r>
              <a:rPr lang="en-GB" dirty="0" smtClean="0"/>
              <a:t>No modification of sample required</a:t>
            </a:r>
          </a:p>
          <a:p>
            <a:endParaRPr lang="en-GB" dirty="0"/>
          </a:p>
          <a:p>
            <a:r>
              <a:rPr lang="en-GB" dirty="0" smtClean="0"/>
              <a:t>Demonstrate performance on a unlabelled system (Vanadium Oxide Catalyst)</a:t>
            </a:r>
            <a:endParaRPr lang="en-GB" dirty="0"/>
          </a:p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1H Detection in combination with fast MAS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E5D8F0F-CCC1-4A28-91F3-4E1AAEE32D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6653" y="2467530"/>
            <a:ext cx="2585518" cy="1753558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0522619" y="3023544"/>
            <a:ext cx="283219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04987" y="4581128"/>
            <a:ext cx="11017224" cy="504056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1247817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Preparation of Vanadium Oxide Catalyst through SOMC approach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1H Detection in combination with fast MAS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51" y="2708920"/>
            <a:ext cx="10058400" cy="156734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933379" y="2636912"/>
            <a:ext cx="7416824" cy="180020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413480" y="3275402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?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41291" y="6387956"/>
            <a:ext cx="66247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j-lt"/>
                <a:ea typeface="Calibri" panose="020F0502020204030204" pitchFamily="34" charset="0"/>
              </a:rPr>
              <a:t>Mance*, D.; 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Comas-</a:t>
            </a:r>
            <a:r>
              <a:rPr lang="en-US" sz="1200" dirty="0" err="1">
                <a:latin typeface="+mj-lt"/>
                <a:ea typeface="Calibri" panose="020F0502020204030204" pitchFamily="34" charset="0"/>
              </a:rPr>
              <a:t>Vives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, A.; </a:t>
            </a:r>
            <a:r>
              <a:rPr lang="en-US" sz="1200" dirty="0" err="1" smtClean="0">
                <a:latin typeface="+mj-lt"/>
                <a:ea typeface="Calibri" panose="020F0502020204030204" pitchFamily="34" charset="0"/>
              </a:rPr>
              <a:t>Copéret</a:t>
            </a:r>
            <a:r>
              <a:rPr lang="en-US" sz="1200" dirty="0" smtClean="0">
                <a:latin typeface="+mj-lt"/>
                <a:ea typeface="Calibri" panose="020F0502020204030204" pitchFamily="34" charset="0"/>
              </a:rPr>
              <a:t>*, C., </a:t>
            </a:r>
            <a:r>
              <a:rPr lang="en-US" sz="1200" i="1" dirty="0">
                <a:latin typeface="+mj-lt"/>
                <a:ea typeface="Calibri" panose="020F0502020204030204" pitchFamily="34" charset="0"/>
              </a:rPr>
              <a:t>J. Phys. Chem. Lett.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</a:t>
            </a:r>
            <a:r>
              <a:rPr lang="en-US" sz="1200" b="1" dirty="0">
                <a:latin typeface="+mj-lt"/>
                <a:ea typeface="Calibri" panose="020F0502020204030204" pitchFamily="34" charset="0"/>
              </a:rPr>
              <a:t>2019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, </a:t>
            </a:r>
            <a:r>
              <a:rPr lang="en-US" sz="1200" i="1" dirty="0">
                <a:latin typeface="+mj-lt"/>
                <a:ea typeface="Calibri" panose="020F0502020204030204" pitchFamily="34" charset="0"/>
              </a:rPr>
              <a:t>10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(24), 7898–7904.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117871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1H-1H DQ-SQ, 700MHz at 50 kHz MAS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1H Detection in combination with fast MAS</a:t>
            </a:r>
            <a:endParaRPr lang="en-GB" dirty="0"/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196" y="2420888"/>
            <a:ext cx="5398219" cy="3926333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5949603" y="4312348"/>
            <a:ext cx="864096" cy="0"/>
          </a:xfrm>
          <a:prstGeom prst="line">
            <a:avLst/>
          </a:prstGeom>
          <a:ln w="12700" cap="sq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618254" y="4537998"/>
            <a:ext cx="1123437" cy="0"/>
          </a:xfrm>
          <a:prstGeom prst="line">
            <a:avLst/>
          </a:prstGeom>
          <a:ln w="12700" cap="sq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8"/>
          <a:stretch/>
        </p:blipFill>
        <p:spPr>
          <a:xfrm>
            <a:off x="7287338" y="1700270"/>
            <a:ext cx="4693028" cy="104571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141291" y="6387956"/>
            <a:ext cx="66247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j-lt"/>
                <a:ea typeface="Calibri" panose="020F0502020204030204" pitchFamily="34" charset="0"/>
              </a:rPr>
              <a:t>Mance*, D.; 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Comas-</a:t>
            </a:r>
            <a:r>
              <a:rPr lang="en-US" sz="1200" dirty="0" err="1">
                <a:latin typeface="+mj-lt"/>
                <a:ea typeface="Calibri" panose="020F0502020204030204" pitchFamily="34" charset="0"/>
              </a:rPr>
              <a:t>Vives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, A.; </a:t>
            </a:r>
            <a:r>
              <a:rPr lang="en-US" sz="1200" dirty="0" err="1" smtClean="0">
                <a:latin typeface="+mj-lt"/>
                <a:ea typeface="Calibri" panose="020F0502020204030204" pitchFamily="34" charset="0"/>
              </a:rPr>
              <a:t>Copéret</a:t>
            </a:r>
            <a:r>
              <a:rPr lang="en-US" sz="1200" dirty="0" smtClean="0">
                <a:latin typeface="+mj-lt"/>
                <a:ea typeface="Calibri" panose="020F0502020204030204" pitchFamily="34" charset="0"/>
              </a:rPr>
              <a:t>*, C., </a:t>
            </a:r>
            <a:r>
              <a:rPr lang="en-US" sz="1200" i="1" dirty="0">
                <a:latin typeface="+mj-lt"/>
                <a:ea typeface="Calibri" panose="020F0502020204030204" pitchFamily="34" charset="0"/>
              </a:rPr>
              <a:t>J. Phys. Chem. Lett.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</a:t>
            </a:r>
            <a:r>
              <a:rPr lang="en-US" sz="1200" b="1" dirty="0">
                <a:latin typeface="+mj-lt"/>
                <a:ea typeface="Calibri" panose="020F0502020204030204" pitchFamily="34" charset="0"/>
              </a:rPr>
              <a:t>2019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, </a:t>
            </a:r>
            <a:r>
              <a:rPr lang="en-US" sz="1200" i="1" dirty="0">
                <a:latin typeface="+mj-lt"/>
                <a:ea typeface="Calibri" panose="020F0502020204030204" pitchFamily="34" charset="0"/>
              </a:rPr>
              <a:t>10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(24), 7898–7904.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942862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1H-Detected D-HMQC, 700MHz at 50 kHz MAS</a:t>
            </a:r>
          </a:p>
          <a:p>
            <a:r>
              <a:rPr lang="en-GB" dirty="0" smtClean="0"/>
              <a:t>Approx. 1 day per spectra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1H Detection in combination with fast MAS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8"/>
          <a:stretch/>
        </p:blipFill>
        <p:spPr>
          <a:xfrm>
            <a:off x="7287338" y="1700270"/>
            <a:ext cx="4693028" cy="1045710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091" y="2834098"/>
            <a:ext cx="4550082" cy="3259198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121" y="2818110"/>
            <a:ext cx="4533066" cy="327518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141291" y="6387956"/>
            <a:ext cx="66247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j-lt"/>
                <a:ea typeface="Calibri" panose="020F0502020204030204" pitchFamily="34" charset="0"/>
              </a:rPr>
              <a:t>Mance*, D.; 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Comas-</a:t>
            </a:r>
            <a:r>
              <a:rPr lang="en-US" sz="1200" dirty="0" err="1">
                <a:latin typeface="+mj-lt"/>
                <a:ea typeface="Calibri" panose="020F0502020204030204" pitchFamily="34" charset="0"/>
              </a:rPr>
              <a:t>Vives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, A.; </a:t>
            </a:r>
            <a:r>
              <a:rPr lang="en-US" sz="1200" dirty="0" err="1" smtClean="0">
                <a:latin typeface="+mj-lt"/>
                <a:ea typeface="Calibri" panose="020F0502020204030204" pitchFamily="34" charset="0"/>
              </a:rPr>
              <a:t>Copéret</a:t>
            </a:r>
            <a:r>
              <a:rPr lang="en-US" sz="1200" dirty="0" smtClean="0">
                <a:latin typeface="+mj-lt"/>
                <a:ea typeface="Calibri" panose="020F0502020204030204" pitchFamily="34" charset="0"/>
              </a:rPr>
              <a:t>*, C., </a:t>
            </a:r>
            <a:r>
              <a:rPr lang="en-US" sz="1200" i="1" dirty="0">
                <a:latin typeface="+mj-lt"/>
                <a:ea typeface="Calibri" panose="020F0502020204030204" pitchFamily="34" charset="0"/>
              </a:rPr>
              <a:t>J. Phys. Chem. Lett.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</a:t>
            </a:r>
            <a:r>
              <a:rPr lang="en-US" sz="1200" b="1" dirty="0">
                <a:latin typeface="+mj-lt"/>
                <a:ea typeface="Calibri" panose="020F0502020204030204" pitchFamily="34" charset="0"/>
              </a:rPr>
              <a:t>2019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, </a:t>
            </a:r>
            <a:r>
              <a:rPr lang="en-US" sz="1200" i="1" dirty="0">
                <a:latin typeface="+mj-lt"/>
                <a:ea typeface="Calibri" panose="020F0502020204030204" pitchFamily="34" charset="0"/>
              </a:rPr>
              <a:t>10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(24), 7898–7904.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54082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091" y="2834098"/>
            <a:ext cx="4550082" cy="3259198"/>
          </a:xfrm>
          <a:prstGeom prst="rect">
            <a:avLst/>
          </a:prstGeom>
        </p:spPr>
      </p:pic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1H-Detected D-HMQC, 700MHz at 50 kHz MAS</a:t>
            </a:r>
          </a:p>
          <a:p>
            <a:r>
              <a:rPr lang="en-GB" dirty="0"/>
              <a:t>Approx. 1 </a:t>
            </a:r>
            <a:r>
              <a:rPr lang="en-GB" dirty="0" smtClean="0"/>
              <a:t>day </a:t>
            </a:r>
            <a:r>
              <a:rPr lang="en-GB" dirty="0"/>
              <a:t>per spectra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1H Detection in combination with fast MAS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8"/>
          <a:stretch/>
        </p:blipFill>
        <p:spPr>
          <a:xfrm>
            <a:off x="7287338" y="1700270"/>
            <a:ext cx="4693028" cy="1045710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121" y="2818110"/>
            <a:ext cx="4533066" cy="3275186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3501331" y="4762326"/>
            <a:ext cx="5256584" cy="0"/>
          </a:xfrm>
          <a:prstGeom prst="line">
            <a:avLst/>
          </a:prstGeom>
          <a:ln w="12700" cap="sq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8757915" y="4618310"/>
            <a:ext cx="301610" cy="3016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9008249" y="4546302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41291" y="6387956"/>
            <a:ext cx="66247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j-lt"/>
                <a:ea typeface="Calibri" panose="020F0502020204030204" pitchFamily="34" charset="0"/>
              </a:rPr>
              <a:t>Mance*, D.; 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Comas-</a:t>
            </a:r>
            <a:r>
              <a:rPr lang="en-US" sz="1200" dirty="0" err="1">
                <a:latin typeface="+mj-lt"/>
                <a:ea typeface="Calibri" panose="020F0502020204030204" pitchFamily="34" charset="0"/>
              </a:rPr>
              <a:t>Vives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, A.; </a:t>
            </a:r>
            <a:r>
              <a:rPr lang="en-US" sz="1200" dirty="0" err="1" smtClean="0">
                <a:latin typeface="+mj-lt"/>
                <a:ea typeface="Calibri" panose="020F0502020204030204" pitchFamily="34" charset="0"/>
              </a:rPr>
              <a:t>Copéret</a:t>
            </a:r>
            <a:r>
              <a:rPr lang="en-US" sz="1200" dirty="0" smtClean="0">
                <a:latin typeface="+mj-lt"/>
                <a:ea typeface="Calibri" panose="020F0502020204030204" pitchFamily="34" charset="0"/>
              </a:rPr>
              <a:t>*, C., </a:t>
            </a:r>
            <a:r>
              <a:rPr lang="en-US" sz="1200" i="1" dirty="0">
                <a:latin typeface="+mj-lt"/>
                <a:ea typeface="Calibri" panose="020F0502020204030204" pitchFamily="34" charset="0"/>
              </a:rPr>
              <a:t>J. Phys. Chem. Lett.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</a:t>
            </a:r>
            <a:r>
              <a:rPr lang="en-US" sz="1200" b="1" dirty="0">
                <a:latin typeface="+mj-lt"/>
                <a:ea typeface="Calibri" panose="020F0502020204030204" pitchFamily="34" charset="0"/>
              </a:rPr>
              <a:t>2019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, </a:t>
            </a:r>
            <a:r>
              <a:rPr lang="en-US" sz="1200" i="1" dirty="0">
                <a:latin typeface="+mj-lt"/>
                <a:ea typeface="Calibri" panose="020F0502020204030204" pitchFamily="34" charset="0"/>
              </a:rPr>
              <a:t>10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(24), 7898–7904.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52932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1H-Detected D-HMQC, 700MHz at 50 kHz MAS</a:t>
            </a:r>
          </a:p>
          <a:p>
            <a:r>
              <a:rPr lang="en-GB" dirty="0"/>
              <a:t>Approx. 1 </a:t>
            </a:r>
            <a:r>
              <a:rPr lang="en-GB" dirty="0" smtClean="0"/>
              <a:t>day </a:t>
            </a:r>
            <a:r>
              <a:rPr lang="en-GB" dirty="0"/>
              <a:t>per spectra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1H Detection in combination with fast MAS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083" y="2924944"/>
            <a:ext cx="9746020" cy="309634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615852" y="2879225"/>
            <a:ext cx="261743" cy="3337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629123" y="2924944"/>
            <a:ext cx="261743" cy="3337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141291" y="6387956"/>
            <a:ext cx="66247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j-lt"/>
                <a:ea typeface="Calibri" panose="020F0502020204030204" pitchFamily="34" charset="0"/>
              </a:rPr>
              <a:t>Mance*, D.; 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Comas-</a:t>
            </a:r>
            <a:r>
              <a:rPr lang="en-US" sz="1200" dirty="0" err="1">
                <a:latin typeface="+mj-lt"/>
                <a:ea typeface="Calibri" panose="020F0502020204030204" pitchFamily="34" charset="0"/>
              </a:rPr>
              <a:t>Vives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, A.; </a:t>
            </a:r>
            <a:r>
              <a:rPr lang="en-US" sz="1200" dirty="0" err="1" smtClean="0">
                <a:latin typeface="+mj-lt"/>
                <a:ea typeface="Calibri" panose="020F0502020204030204" pitchFamily="34" charset="0"/>
              </a:rPr>
              <a:t>Copéret</a:t>
            </a:r>
            <a:r>
              <a:rPr lang="en-US" sz="1200" dirty="0" smtClean="0">
                <a:latin typeface="+mj-lt"/>
                <a:ea typeface="Calibri" panose="020F0502020204030204" pitchFamily="34" charset="0"/>
              </a:rPr>
              <a:t>*, C., </a:t>
            </a:r>
            <a:r>
              <a:rPr lang="en-US" sz="1200" i="1" dirty="0">
                <a:latin typeface="+mj-lt"/>
                <a:ea typeface="Calibri" panose="020F0502020204030204" pitchFamily="34" charset="0"/>
              </a:rPr>
              <a:t>J. Phys. Chem. Lett.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</a:t>
            </a:r>
            <a:r>
              <a:rPr lang="en-US" sz="1200" b="1" dirty="0">
                <a:latin typeface="+mj-lt"/>
                <a:ea typeface="Calibri" panose="020F0502020204030204" pitchFamily="34" charset="0"/>
              </a:rPr>
              <a:t>2019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, </a:t>
            </a:r>
            <a:r>
              <a:rPr lang="en-US" sz="1200" i="1" dirty="0">
                <a:latin typeface="+mj-lt"/>
                <a:ea typeface="Calibri" panose="020F0502020204030204" pitchFamily="34" charset="0"/>
              </a:rPr>
              <a:t>10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(24), 7898–7904.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73730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1H-1H RFDR, 700MHz at 50 kHz MAS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1H Detection in combination with fast MAS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27" y="2420888"/>
            <a:ext cx="4536504" cy="329683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269083" y="4789021"/>
            <a:ext cx="220534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000080"/>
                </a:solidFill>
              </a:rPr>
              <a:t>  0.5 ms RFDR recoupling</a:t>
            </a:r>
          </a:p>
          <a:p>
            <a:r>
              <a:rPr lang="de-DE" sz="1400" dirty="0" smtClean="0">
                <a:solidFill>
                  <a:srgbClr val="FF0000"/>
                </a:solidFill>
              </a:rPr>
              <a:t>  5.0 ms </a:t>
            </a:r>
            <a:r>
              <a:rPr lang="de-DE" sz="1400" dirty="0">
                <a:solidFill>
                  <a:srgbClr val="FF0000"/>
                </a:solidFill>
              </a:rPr>
              <a:t>RFDR recoupling</a:t>
            </a:r>
            <a:endParaRPr lang="en-US" sz="1400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00008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41291" y="6387956"/>
            <a:ext cx="66247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j-lt"/>
                <a:ea typeface="Calibri" panose="020F0502020204030204" pitchFamily="34" charset="0"/>
              </a:rPr>
              <a:t>Mance*, D.; 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Comas-</a:t>
            </a:r>
            <a:r>
              <a:rPr lang="en-US" sz="1200" dirty="0" err="1">
                <a:latin typeface="+mj-lt"/>
                <a:ea typeface="Calibri" panose="020F0502020204030204" pitchFamily="34" charset="0"/>
              </a:rPr>
              <a:t>Vives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, A.; </a:t>
            </a:r>
            <a:r>
              <a:rPr lang="en-US" sz="1200" dirty="0" err="1" smtClean="0">
                <a:latin typeface="+mj-lt"/>
                <a:ea typeface="Calibri" panose="020F0502020204030204" pitchFamily="34" charset="0"/>
              </a:rPr>
              <a:t>Copéret</a:t>
            </a:r>
            <a:r>
              <a:rPr lang="en-US" sz="1200" dirty="0" smtClean="0">
                <a:latin typeface="+mj-lt"/>
                <a:ea typeface="Calibri" panose="020F0502020204030204" pitchFamily="34" charset="0"/>
              </a:rPr>
              <a:t>*, C., </a:t>
            </a:r>
            <a:r>
              <a:rPr lang="en-US" sz="1200" i="1" dirty="0">
                <a:latin typeface="+mj-lt"/>
                <a:ea typeface="Calibri" panose="020F0502020204030204" pitchFamily="34" charset="0"/>
              </a:rPr>
              <a:t>J. Phys. Chem. Lett.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</a:t>
            </a:r>
            <a:r>
              <a:rPr lang="en-US" sz="1200" b="1" dirty="0">
                <a:latin typeface="+mj-lt"/>
                <a:ea typeface="Calibri" panose="020F0502020204030204" pitchFamily="34" charset="0"/>
              </a:rPr>
              <a:t>2019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, </a:t>
            </a:r>
            <a:r>
              <a:rPr lang="en-US" sz="1200" i="1" dirty="0">
                <a:latin typeface="+mj-lt"/>
                <a:ea typeface="Calibri" panose="020F0502020204030204" pitchFamily="34" charset="0"/>
              </a:rPr>
              <a:t>10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(24), 7898–7904.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36314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1H-1H RFDR, 700MHz at 50 kHz MAS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Validating assignments by Computational Chemistry/NMR calculations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1H Detection in combination with fast MAS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27" y="2420888"/>
            <a:ext cx="4536504" cy="3296839"/>
          </a:xfrm>
          <a:prstGeom prst="rect">
            <a:avLst/>
          </a:prstGeom>
        </p:spPr>
      </p:pic>
      <p:sp>
        <p:nvSpPr>
          <p:cNvPr id="16" name="Left-Right Arrow 15"/>
          <p:cNvSpPr/>
          <p:nvPr/>
        </p:nvSpPr>
        <p:spPr>
          <a:xfrm>
            <a:off x="5949603" y="3789040"/>
            <a:ext cx="912390" cy="36358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739" y="2307332"/>
            <a:ext cx="4427413" cy="332056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269083" y="4789021"/>
            <a:ext cx="220534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000080"/>
                </a:solidFill>
              </a:rPr>
              <a:t>  0.5 ms RFDR recoupling</a:t>
            </a:r>
          </a:p>
          <a:p>
            <a:r>
              <a:rPr lang="de-DE" sz="1400" dirty="0" smtClean="0">
                <a:solidFill>
                  <a:srgbClr val="FF0000"/>
                </a:solidFill>
              </a:rPr>
              <a:t>  5.0 ms </a:t>
            </a:r>
            <a:r>
              <a:rPr lang="de-DE" sz="1400" dirty="0">
                <a:solidFill>
                  <a:srgbClr val="FF0000"/>
                </a:solidFill>
              </a:rPr>
              <a:t>RFDR recoupling</a:t>
            </a:r>
            <a:endParaRPr lang="en-US" sz="1400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00008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41291" y="6387956"/>
            <a:ext cx="66247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j-lt"/>
                <a:ea typeface="Calibri" panose="020F0502020204030204" pitchFamily="34" charset="0"/>
              </a:rPr>
              <a:t>Mance*, D.; 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Comas-</a:t>
            </a:r>
            <a:r>
              <a:rPr lang="en-US" sz="1200" dirty="0" err="1">
                <a:latin typeface="+mj-lt"/>
                <a:ea typeface="Calibri" panose="020F0502020204030204" pitchFamily="34" charset="0"/>
              </a:rPr>
              <a:t>Vives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, A.; </a:t>
            </a:r>
            <a:r>
              <a:rPr lang="en-US" sz="1200" dirty="0" err="1" smtClean="0">
                <a:latin typeface="+mj-lt"/>
                <a:ea typeface="Calibri" panose="020F0502020204030204" pitchFamily="34" charset="0"/>
              </a:rPr>
              <a:t>Copéret</a:t>
            </a:r>
            <a:r>
              <a:rPr lang="en-US" sz="1200" dirty="0" smtClean="0">
                <a:latin typeface="+mj-lt"/>
                <a:ea typeface="Calibri" panose="020F0502020204030204" pitchFamily="34" charset="0"/>
              </a:rPr>
              <a:t>*, C., </a:t>
            </a:r>
            <a:r>
              <a:rPr lang="en-US" sz="1200" i="1" dirty="0">
                <a:latin typeface="+mj-lt"/>
                <a:ea typeface="Calibri" panose="020F0502020204030204" pitchFamily="34" charset="0"/>
              </a:rPr>
              <a:t>J. Phys. Chem. Lett.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</a:t>
            </a:r>
            <a:r>
              <a:rPr lang="en-US" sz="1200" b="1" dirty="0">
                <a:latin typeface="+mj-lt"/>
                <a:ea typeface="Calibri" panose="020F0502020204030204" pitchFamily="34" charset="0"/>
              </a:rPr>
              <a:t>2019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, </a:t>
            </a:r>
            <a:r>
              <a:rPr lang="en-US" sz="1200" i="1" dirty="0">
                <a:latin typeface="+mj-lt"/>
                <a:ea typeface="Calibri" panose="020F0502020204030204" pitchFamily="34" charset="0"/>
              </a:rPr>
              <a:t>10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(24), 7898–7904.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289320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Involved in numerous industrial catalytic processes</a:t>
            </a:r>
          </a:p>
          <a:p>
            <a:pPr marL="361950" lvl="1" indent="0">
              <a:buNone/>
            </a:pPr>
            <a:r>
              <a:rPr lang="en-GB" dirty="0"/>
              <a:t>	- Metathesis		- Epoxidation</a:t>
            </a:r>
          </a:p>
          <a:p>
            <a:pPr marL="361950" lvl="1" indent="0">
              <a:buNone/>
            </a:pPr>
            <a:r>
              <a:rPr lang="en-GB" dirty="0"/>
              <a:t>	- Dehydrogenation	- Hydrogenation</a:t>
            </a:r>
          </a:p>
          <a:p>
            <a:pPr marL="361950" lvl="1" indent="0">
              <a:buNone/>
            </a:pPr>
            <a:r>
              <a:rPr lang="en-GB" dirty="0"/>
              <a:t>	- Polymerization 	</a:t>
            </a:r>
            <a:r>
              <a:rPr lang="en-CH" dirty="0"/>
              <a:t>………</a:t>
            </a:r>
            <a:r>
              <a:rPr lang="en-US" dirty="0" smtClean="0"/>
              <a:t>.</a:t>
            </a:r>
            <a:endParaRPr lang="en-GB" dirty="0" smtClean="0"/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		</a:t>
            </a:r>
            <a:r>
              <a:rPr lang="en-GB" b="1" dirty="0">
                <a:solidFill>
                  <a:srgbClr val="FF0000"/>
                </a:solidFill>
              </a:rPr>
              <a:t>	</a:t>
            </a:r>
            <a:endParaRPr lang="en-GB" dirty="0" smtClean="0"/>
          </a:p>
          <a:p>
            <a:pPr marL="361950" lvl="1" indent="0">
              <a:buNone/>
            </a:pPr>
            <a:r>
              <a:rPr lang="en-GB" dirty="0"/>
              <a:t>		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Heterogeneous Catalysts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05C562-3E78-F74D-B1BA-CC9E8070DE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843" y="1844824"/>
            <a:ext cx="2376264" cy="23762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86301D-F032-FD4C-8488-AA49A83DE4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284" r="53040"/>
          <a:stretch/>
        </p:blipFill>
        <p:spPr>
          <a:xfrm>
            <a:off x="1390322" y="1628800"/>
            <a:ext cx="3049091" cy="23042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3CDD56-4D19-F846-BE86-CB58D03B7F70}"/>
              </a:ext>
            </a:extLst>
          </p:cNvPr>
          <p:cNvSpPr txBox="1"/>
          <p:nvPr/>
        </p:nvSpPr>
        <p:spPr>
          <a:xfrm>
            <a:off x="2133179" y="1270501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Supported </a:t>
            </a:r>
          </a:p>
          <a:p>
            <a:pPr algn="ctr"/>
            <a:r>
              <a:rPr lang="en-US" dirty="0">
                <a:latin typeface="+mj-lt"/>
              </a:rPr>
              <a:t>metal oxides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75B082-C348-FE41-92DB-E8189D9DE551}"/>
              </a:ext>
            </a:extLst>
          </p:cNvPr>
          <p:cNvSpPr txBox="1"/>
          <p:nvPr/>
        </p:nvSpPr>
        <p:spPr>
          <a:xfrm>
            <a:off x="5389072" y="125946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Zeolites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F963CD-5BDC-5246-8716-F1284AE6827D}"/>
              </a:ext>
            </a:extLst>
          </p:cNvPr>
          <p:cNvSpPr txBox="1"/>
          <p:nvPr/>
        </p:nvSpPr>
        <p:spPr>
          <a:xfrm>
            <a:off x="8156877" y="1198493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Supported </a:t>
            </a:r>
          </a:p>
          <a:p>
            <a:pPr algn="ctr"/>
            <a:r>
              <a:rPr lang="en-US" dirty="0">
                <a:latin typeface="+mj-lt"/>
              </a:rPr>
              <a:t>metal nanoparticles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A7AB52F-996C-6C40-9BA7-FD53AC1CFB8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640" y="1809981"/>
            <a:ext cx="2339099" cy="2339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6454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Proposed grafting mechanism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1H Detection in combination with fast MAS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3141291" y="6387956"/>
            <a:ext cx="66247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j-lt"/>
                <a:ea typeface="Calibri" panose="020F0502020204030204" pitchFamily="34" charset="0"/>
              </a:rPr>
              <a:t>Mance*, D.; 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Comas-</a:t>
            </a:r>
            <a:r>
              <a:rPr lang="en-US" sz="1200" dirty="0" err="1">
                <a:latin typeface="+mj-lt"/>
                <a:ea typeface="Calibri" panose="020F0502020204030204" pitchFamily="34" charset="0"/>
              </a:rPr>
              <a:t>Vives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, A.; </a:t>
            </a:r>
            <a:r>
              <a:rPr lang="en-US" sz="1200" dirty="0" err="1" smtClean="0">
                <a:latin typeface="+mj-lt"/>
                <a:ea typeface="Calibri" panose="020F0502020204030204" pitchFamily="34" charset="0"/>
              </a:rPr>
              <a:t>Copéret</a:t>
            </a:r>
            <a:r>
              <a:rPr lang="en-US" sz="1200" dirty="0" smtClean="0">
                <a:latin typeface="+mj-lt"/>
                <a:ea typeface="Calibri" panose="020F0502020204030204" pitchFamily="34" charset="0"/>
              </a:rPr>
              <a:t>*, C., </a:t>
            </a:r>
            <a:r>
              <a:rPr lang="en-US" sz="1200" i="1" dirty="0">
                <a:latin typeface="+mj-lt"/>
                <a:ea typeface="Calibri" panose="020F0502020204030204" pitchFamily="34" charset="0"/>
              </a:rPr>
              <a:t>J. Phys. Chem. Lett.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</a:t>
            </a:r>
            <a:r>
              <a:rPr lang="en-US" sz="1200" b="1" dirty="0">
                <a:latin typeface="+mj-lt"/>
                <a:ea typeface="Calibri" panose="020F0502020204030204" pitchFamily="34" charset="0"/>
              </a:rPr>
              <a:t>2019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, </a:t>
            </a:r>
            <a:r>
              <a:rPr lang="en-US" sz="1200" i="1" dirty="0">
                <a:latin typeface="+mj-lt"/>
                <a:ea typeface="Calibri" panose="020F0502020204030204" pitchFamily="34" charset="0"/>
              </a:rPr>
              <a:t>10</a:t>
            </a:r>
            <a:r>
              <a:rPr lang="en-US" sz="1200" dirty="0">
                <a:latin typeface="+mj-lt"/>
                <a:ea typeface="Calibri" panose="020F0502020204030204" pitchFamily="34" charset="0"/>
              </a:rPr>
              <a:t> (24), 7898–7904.</a:t>
            </a:r>
            <a:endParaRPr lang="en-US" sz="1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11" y="2868210"/>
            <a:ext cx="10058400" cy="224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5357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323850" y="1523210"/>
            <a:ext cx="11537950" cy="4210046"/>
          </a:xfrm>
        </p:spPr>
        <p:txBody>
          <a:bodyPr/>
          <a:lstStyle/>
          <a:p>
            <a:r>
              <a:rPr lang="en-GB" dirty="0" smtClean="0"/>
              <a:t>Sensitivity enhanced methods are an effective method for characterization of Catalysts</a:t>
            </a:r>
          </a:p>
          <a:p>
            <a:r>
              <a:rPr lang="en-GB" dirty="0" smtClean="0"/>
              <a:t>NMR provides us a unique tool in correlating NMR parameters with catalytic performance </a:t>
            </a:r>
          </a:p>
          <a:p>
            <a:r>
              <a:rPr lang="en-GB" dirty="0" smtClean="0"/>
              <a:t>The small quantities required make isotope enrichment more practical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9466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323850" y="1523210"/>
            <a:ext cx="11537950" cy="4210046"/>
          </a:xfrm>
        </p:spPr>
        <p:txBody>
          <a:bodyPr/>
          <a:lstStyle/>
          <a:p>
            <a:r>
              <a:rPr lang="en-GB" dirty="0" smtClean="0"/>
              <a:t>Sensitivity enhanced methods are an effective method for characterization of Catalysts</a:t>
            </a:r>
          </a:p>
          <a:p>
            <a:r>
              <a:rPr lang="en-GB" dirty="0" smtClean="0"/>
              <a:t>NMR provides us a unique tool in correlating NMR parameters with catalytic performance </a:t>
            </a:r>
          </a:p>
          <a:p>
            <a:r>
              <a:rPr lang="en-GB" dirty="0" smtClean="0"/>
              <a:t>The small quantities required make isotope enrichment more practical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 smtClean="0"/>
              <a:t>Outlook:</a:t>
            </a:r>
          </a:p>
          <a:p>
            <a:pPr marL="0" indent="0">
              <a:buNone/>
            </a:pPr>
            <a:endParaRPr lang="en-GB" b="1" dirty="0" smtClean="0"/>
          </a:p>
          <a:p>
            <a:r>
              <a:rPr lang="en-GB" dirty="0" smtClean="0"/>
              <a:t>Development of more dedicated experiments</a:t>
            </a:r>
          </a:p>
          <a:p>
            <a:r>
              <a:rPr lang="en-GB" dirty="0" smtClean="0"/>
              <a:t>Focus on characterizing Catalysts pre- and post- reaction in order to understand  reaction-mechanism’s, deactivation mechanism, etc. 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44390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</a:t>
            </a:r>
            <a:endParaRPr lang="en-GB" dirty="0"/>
          </a:p>
        </p:txBody>
      </p:sp>
      <p:pic>
        <p:nvPicPr>
          <p:cNvPr id="2050" name="Picture 2" descr="Coperet Gro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662" y="1196753"/>
            <a:ext cx="9291461" cy="463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53859" y="5877272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Copéret</a:t>
            </a:r>
            <a:r>
              <a:rPr lang="en-US" dirty="0" smtClean="0"/>
              <a:t> Group,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2976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Heterogeneous Catalysts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05C562-3E78-F74D-B1BA-CC9E8070DE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843" y="1844824"/>
            <a:ext cx="2376264" cy="23762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86301D-F032-FD4C-8488-AA49A83DE4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284" r="53040"/>
          <a:stretch/>
        </p:blipFill>
        <p:spPr>
          <a:xfrm>
            <a:off x="1390322" y="1628800"/>
            <a:ext cx="3049091" cy="23042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3CDD56-4D19-F846-BE86-CB58D03B7F70}"/>
              </a:ext>
            </a:extLst>
          </p:cNvPr>
          <p:cNvSpPr txBox="1"/>
          <p:nvPr/>
        </p:nvSpPr>
        <p:spPr>
          <a:xfrm>
            <a:off x="2133179" y="1270501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Supported </a:t>
            </a:r>
          </a:p>
          <a:p>
            <a:pPr algn="ctr"/>
            <a:r>
              <a:rPr lang="en-US" dirty="0">
                <a:latin typeface="+mj-lt"/>
              </a:rPr>
              <a:t>metal oxides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75B082-C348-FE41-92DB-E8189D9DE551}"/>
              </a:ext>
            </a:extLst>
          </p:cNvPr>
          <p:cNvSpPr txBox="1"/>
          <p:nvPr/>
        </p:nvSpPr>
        <p:spPr>
          <a:xfrm>
            <a:off x="5389072" y="125946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Zeolites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F963CD-5BDC-5246-8716-F1284AE6827D}"/>
              </a:ext>
            </a:extLst>
          </p:cNvPr>
          <p:cNvSpPr txBox="1"/>
          <p:nvPr/>
        </p:nvSpPr>
        <p:spPr>
          <a:xfrm>
            <a:off x="8156877" y="1198493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Supported </a:t>
            </a:r>
          </a:p>
          <a:p>
            <a:pPr algn="ctr"/>
            <a:r>
              <a:rPr lang="en-US" dirty="0">
                <a:latin typeface="+mj-lt"/>
              </a:rPr>
              <a:t>metal nanoparticles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A7AB52F-996C-6C40-9BA7-FD53AC1CFB8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640" y="1809981"/>
            <a:ext cx="2339099" cy="2339099"/>
          </a:xfrm>
          <a:prstGeom prst="rect">
            <a:avLst/>
          </a:prstGeom>
        </p:spPr>
      </p:pic>
      <p:sp>
        <p:nvSpPr>
          <p:cNvPr id="15" name="Text Box 1040"/>
          <p:cNvSpPr txBox="1">
            <a:spLocks noChangeArrowheads="1"/>
          </p:cNvSpPr>
          <p:nvPr/>
        </p:nvSpPr>
        <p:spPr bwMode="auto">
          <a:xfrm>
            <a:off x="332979" y="4221088"/>
            <a:ext cx="11618983" cy="769441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2400" dirty="0" smtClean="0">
                <a:latin typeface="+mj-lt"/>
                <a:ea typeface="Gill Sans" charset="0"/>
                <a:cs typeface="Gill Sans" charset="0"/>
              </a:rPr>
              <a:t>Main goal:</a:t>
            </a:r>
          </a:p>
          <a:p>
            <a:pPr algn="ctr">
              <a:defRPr/>
            </a:pPr>
            <a:r>
              <a:rPr lang="en-GB" sz="2000" b="1" dirty="0" smtClean="0">
                <a:latin typeface="+mj-lt"/>
                <a:ea typeface="Gill Sans" charset="0"/>
                <a:cs typeface="Gill Sans" charset="0"/>
              </a:rPr>
              <a:t>Can we further improve these industrial catalytic processes?</a:t>
            </a:r>
            <a:endParaRPr lang="en-GB" sz="2000" b="1" dirty="0">
              <a:latin typeface="+mj-lt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228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6" name="Inhaltsplatzhalter 10"/>
          <p:cNvSpPr txBox="1">
            <a:spLocks/>
          </p:cNvSpPr>
          <p:nvPr/>
        </p:nvSpPr>
        <p:spPr>
          <a:xfrm>
            <a:off x="476250" y="2176464"/>
            <a:ext cx="11537950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sz="2000" dirty="0" smtClean="0"/>
          </a:p>
          <a:p>
            <a:r>
              <a:rPr lang="en-US" sz="2000" dirty="0" smtClean="0"/>
              <a:t>What is the structure of the active sites?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are the roles of: supports, interfaces, additives, promoters, size and composition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How do these properties affect: Structure, Activity, Selectivity and Stability?</a:t>
            </a:r>
            <a:endParaRPr lang="en-GB" sz="2000" dirty="0" smtClean="0"/>
          </a:p>
          <a:p>
            <a:pPr marL="0" indent="0">
              <a:buFont typeface="Wingdings" pitchFamily="2" charset="2"/>
              <a:buNone/>
            </a:pPr>
            <a:r>
              <a:rPr lang="en-GB" b="1" dirty="0" smtClean="0">
                <a:solidFill>
                  <a:srgbClr val="FF0000"/>
                </a:solidFill>
              </a:rPr>
              <a:t>			</a:t>
            </a:r>
            <a:endParaRPr lang="en-GB" dirty="0" smtClean="0"/>
          </a:p>
          <a:p>
            <a:pPr marL="361950" lvl="1" indent="0">
              <a:buFont typeface="Wingdings" pitchFamily="2" charset="2"/>
              <a:buNone/>
            </a:pPr>
            <a:r>
              <a:rPr lang="en-GB" dirty="0" smtClean="0"/>
              <a:t>		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Heterogeneous Catalysts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05C562-3E78-F74D-B1BA-CC9E8070DE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843" y="1844824"/>
            <a:ext cx="2376264" cy="23762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86301D-F032-FD4C-8488-AA49A83DE4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284" r="53040"/>
          <a:stretch/>
        </p:blipFill>
        <p:spPr>
          <a:xfrm>
            <a:off x="1390322" y="1628800"/>
            <a:ext cx="3049091" cy="23042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3CDD56-4D19-F846-BE86-CB58D03B7F70}"/>
              </a:ext>
            </a:extLst>
          </p:cNvPr>
          <p:cNvSpPr txBox="1"/>
          <p:nvPr/>
        </p:nvSpPr>
        <p:spPr>
          <a:xfrm>
            <a:off x="2133179" y="1270501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Supported </a:t>
            </a:r>
          </a:p>
          <a:p>
            <a:pPr algn="ctr"/>
            <a:r>
              <a:rPr lang="en-US" dirty="0">
                <a:latin typeface="+mj-lt"/>
              </a:rPr>
              <a:t>metal oxides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75B082-C348-FE41-92DB-E8189D9DE551}"/>
              </a:ext>
            </a:extLst>
          </p:cNvPr>
          <p:cNvSpPr txBox="1"/>
          <p:nvPr/>
        </p:nvSpPr>
        <p:spPr>
          <a:xfrm>
            <a:off x="5389072" y="1259468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Zeolites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F963CD-5BDC-5246-8716-F1284AE6827D}"/>
              </a:ext>
            </a:extLst>
          </p:cNvPr>
          <p:cNvSpPr txBox="1"/>
          <p:nvPr/>
        </p:nvSpPr>
        <p:spPr>
          <a:xfrm>
            <a:off x="8156877" y="1198493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Supported </a:t>
            </a:r>
          </a:p>
          <a:p>
            <a:pPr algn="ctr"/>
            <a:r>
              <a:rPr lang="en-US" dirty="0">
                <a:latin typeface="+mj-lt"/>
              </a:rPr>
              <a:t>metal nanoparticles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A7AB52F-996C-6C40-9BA7-FD53AC1CFB8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8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640" y="1809981"/>
            <a:ext cx="2339099" cy="2339099"/>
          </a:xfrm>
          <a:prstGeom prst="rect">
            <a:avLst/>
          </a:prstGeom>
        </p:spPr>
      </p:pic>
      <p:sp>
        <p:nvSpPr>
          <p:cNvPr id="15" name="Text Box 1040"/>
          <p:cNvSpPr txBox="1">
            <a:spLocks noChangeArrowheads="1"/>
          </p:cNvSpPr>
          <p:nvPr/>
        </p:nvSpPr>
        <p:spPr bwMode="auto">
          <a:xfrm>
            <a:off x="332979" y="4221088"/>
            <a:ext cx="11618983" cy="769441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2400" dirty="0" smtClean="0">
                <a:latin typeface="+mj-lt"/>
                <a:ea typeface="Gill Sans" charset="0"/>
                <a:cs typeface="Gill Sans" charset="0"/>
              </a:rPr>
              <a:t>Main goal:</a:t>
            </a:r>
          </a:p>
          <a:p>
            <a:pPr algn="ctr">
              <a:defRPr/>
            </a:pPr>
            <a:r>
              <a:rPr lang="en-GB" sz="2000" b="1" dirty="0" smtClean="0">
                <a:latin typeface="+mj-lt"/>
                <a:ea typeface="Gill Sans" charset="0"/>
                <a:cs typeface="Gill Sans" charset="0"/>
              </a:rPr>
              <a:t>Can we further improve these industrial catalytic processes?</a:t>
            </a:r>
            <a:endParaRPr lang="en-GB" sz="2000" b="1" dirty="0">
              <a:latin typeface="+mj-lt"/>
              <a:ea typeface="Gill Sans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6741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Major aspects within the group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850" y="2024064"/>
            <a:ext cx="11656516" cy="4284662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4" name="Inhaltsplatzhalter 10"/>
          <p:cNvSpPr txBox="1">
            <a:spLocks/>
          </p:cNvSpPr>
          <p:nvPr/>
        </p:nvSpPr>
        <p:spPr>
          <a:xfrm>
            <a:off x="323850" y="1412776"/>
            <a:ext cx="11537950" cy="482133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en-GB" sz="2000" dirty="0" smtClean="0"/>
          </a:p>
          <a:p>
            <a:pPr marL="0" indent="0">
              <a:buFont typeface="Wingdings" pitchFamily="2" charset="2"/>
              <a:buNone/>
            </a:pPr>
            <a:endParaRPr lang="en-GB" sz="2000" dirty="0" smtClean="0">
              <a:solidFill>
                <a:schemeClr val="tx1">
                  <a:alpha val="30000"/>
                </a:schemeClr>
              </a:solidFill>
            </a:endParaRP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571" y="1412776"/>
            <a:ext cx="6415617" cy="2412750"/>
          </a:xfrm>
          <a:prstGeom prst="rect">
            <a:avLst/>
          </a:prstGeom>
        </p:spPr>
      </p:pic>
      <p:sp>
        <p:nvSpPr>
          <p:cNvPr id="23" name="Inhaltsplatzhalter 10"/>
          <p:cNvSpPr txBox="1">
            <a:spLocks/>
          </p:cNvSpPr>
          <p:nvPr/>
        </p:nvSpPr>
        <p:spPr>
          <a:xfrm>
            <a:off x="44947" y="845096"/>
            <a:ext cx="7705601" cy="222386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en-GB" sz="2000" dirty="0" smtClean="0"/>
          </a:p>
          <a:p>
            <a:pPr marL="0" indent="0">
              <a:buFont typeface="Wingdings" pitchFamily="2" charset="2"/>
              <a:buNone/>
            </a:pPr>
            <a:endParaRPr lang="en-GB" sz="2000" dirty="0" smtClean="0">
              <a:solidFill>
                <a:schemeClr val="tx1">
                  <a:alpha val="30000"/>
                </a:schemeClr>
              </a:solidFill>
            </a:endParaRPr>
          </a:p>
          <a:p>
            <a:r>
              <a:rPr lang="en-US" sz="2000" dirty="0"/>
              <a:t>Controlling the grafting of tailored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    molecular </a:t>
            </a:r>
            <a:r>
              <a:rPr lang="en-US" sz="2000" dirty="0"/>
              <a:t>precursor </a:t>
            </a:r>
            <a:r>
              <a:rPr lang="en-US" sz="2000" dirty="0" smtClean="0"/>
              <a:t>(SOMC)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Detailed </a:t>
            </a:r>
            <a:r>
              <a:rPr lang="en-US" sz="2000" dirty="0"/>
              <a:t>characterization of surface species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(</a:t>
            </a:r>
            <a:r>
              <a:rPr lang="en-US" sz="2000" dirty="0"/>
              <a:t>spectroscopy and computational chem.) 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Catalyst </a:t>
            </a:r>
            <a:r>
              <a:rPr lang="en-US" sz="2000" dirty="0"/>
              <a:t>evaluation and further development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4424261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Major aspects within the group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850" y="2024064"/>
            <a:ext cx="11656516" cy="4284662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4" name="Inhaltsplatzhalter 10"/>
          <p:cNvSpPr txBox="1">
            <a:spLocks/>
          </p:cNvSpPr>
          <p:nvPr/>
        </p:nvSpPr>
        <p:spPr>
          <a:xfrm>
            <a:off x="323850" y="1412776"/>
            <a:ext cx="11537950" cy="482133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en-GB" sz="2000" dirty="0" smtClean="0"/>
          </a:p>
          <a:p>
            <a:pPr marL="0" indent="0">
              <a:buFont typeface="Wingdings" pitchFamily="2" charset="2"/>
              <a:buNone/>
            </a:pPr>
            <a:endParaRPr lang="en-GB" sz="2000" dirty="0" smtClean="0">
              <a:solidFill>
                <a:schemeClr val="tx1">
                  <a:alpha val="30000"/>
                </a:schemeClr>
              </a:solidFill>
            </a:endParaRP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571" y="1412776"/>
            <a:ext cx="6415617" cy="2412750"/>
          </a:xfrm>
          <a:prstGeom prst="rect">
            <a:avLst/>
          </a:prstGeom>
        </p:spPr>
      </p:pic>
      <p:sp>
        <p:nvSpPr>
          <p:cNvPr id="23" name="Inhaltsplatzhalter 10"/>
          <p:cNvSpPr txBox="1">
            <a:spLocks/>
          </p:cNvSpPr>
          <p:nvPr/>
        </p:nvSpPr>
        <p:spPr>
          <a:xfrm>
            <a:off x="44947" y="845096"/>
            <a:ext cx="7705601" cy="222386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en-GB" sz="2000" dirty="0" smtClean="0"/>
          </a:p>
          <a:p>
            <a:pPr marL="0" indent="0">
              <a:buFont typeface="Wingdings" pitchFamily="2" charset="2"/>
              <a:buNone/>
            </a:pPr>
            <a:endParaRPr lang="en-GB" sz="2000" dirty="0" smtClean="0">
              <a:solidFill>
                <a:schemeClr val="tx1">
                  <a:alpha val="30000"/>
                </a:schemeClr>
              </a:solidFill>
            </a:endParaRPr>
          </a:p>
          <a:p>
            <a:r>
              <a:rPr lang="en-US" sz="2000" dirty="0"/>
              <a:t>Controlling the grafting of tailored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    molecular </a:t>
            </a:r>
            <a:r>
              <a:rPr lang="en-US" sz="2000" dirty="0"/>
              <a:t>precursor </a:t>
            </a:r>
            <a:r>
              <a:rPr lang="en-US" sz="2000" dirty="0" smtClean="0"/>
              <a:t>(SOMC)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Detailed </a:t>
            </a:r>
            <a:r>
              <a:rPr lang="en-US" sz="2000" dirty="0"/>
              <a:t>characterization of surface species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(</a:t>
            </a:r>
            <a:r>
              <a:rPr lang="en-US" sz="2000" dirty="0"/>
              <a:t>spectroscopy and computational chem.) 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Catalyst </a:t>
            </a:r>
            <a:r>
              <a:rPr lang="en-US" sz="2000" dirty="0"/>
              <a:t>evaluation and further development</a:t>
            </a:r>
            <a:endParaRPr lang="en-GB" sz="2000" dirty="0" smtClean="0"/>
          </a:p>
        </p:txBody>
      </p:sp>
      <p:sp>
        <p:nvSpPr>
          <p:cNvPr id="25" name="Text Box 1040"/>
          <p:cNvSpPr txBox="1">
            <a:spLocks noChangeArrowheads="1"/>
          </p:cNvSpPr>
          <p:nvPr/>
        </p:nvSpPr>
        <p:spPr bwMode="auto">
          <a:xfrm>
            <a:off x="332979" y="4640085"/>
            <a:ext cx="11618983" cy="138499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2400" b="0" dirty="0">
                <a:latin typeface="+mj-lt"/>
                <a:ea typeface="Gill Sans" charset="0"/>
                <a:cs typeface="Gill Sans" charset="0"/>
              </a:rPr>
              <a:t>Today’s challenges and </a:t>
            </a:r>
            <a:r>
              <a:rPr lang="en-GB" sz="2400" b="0" dirty="0" smtClean="0">
                <a:latin typeface="+mj-lt"/>
                <a:ea typeface="Gill Sans" charset="0"/>
                <a:cs typeface="Gill Sans" charset="0"/>
              </a:rPr>
              <a:t>directions:</a:t>
            </a:r>
          </a:p>
          <a:p>
            <a:pPr>
              <a:defRPr/>
            </a:pPr>
            <a:r>
              <a:rPr lang="en-GB" sz="2000" b="1" dirty="0" smtClean="0">
                <a:latin typeface="+mj-lt"/>
                <a:ea typeface="Gill Sans" charset="0"/>
                <a:cs typeface="Gill Sans" charset="0"/>
              </a:rPr>
              <a:t>	Bridging </a:t>
            </a:r>
            <a:r>
              <a:rPr lang="en-GB" sz="2000" b="1" dirty="0">
                <a:latin typeface="+mj-lt"/>
                <a:ea typeface="Gill Sans" charset="0"/>
                <a:cs typeface="Gill Sans" charset="0"/>
              </a:rPr>
              <a:t>the gap between industrial and well-defined heterogeneous </a:t>
            </a:r>
            <a:r>
              <a:rPr lang="en-GB" sz="2000" b="1" dirty="0" smtClean="0">
                <a:latin typeface="+mj-lt"/>
                <a:ea typeface="Gill Sans" charset="0"/>
                <a:cs typeface="Gill Sans" charset="0"/>
              </a:rPr>
              <a:t>catalysts</a:t>
            </a:r>
          </a:p>
          <a:p>
            <a:pPr>
              <a:defRPr/>
            </a:pPr>
            <a:r>
              <a:rPr lang="en-GB" sz="2000" b="1" dirty="0" smtClean="0">
                <a:latin typeface="+mj-lt"/>
                <a:ea typeface="Gill Sans" charset="0"/>
                <a:cs typeface="Gill Sans" charset="0"/>
              </a:rPr>
              <a:t>	Bridging </a:t>
            </a:r>
            <a:r>
              <a:rPr lang="en-GB" sz="2000" b="1" dirty="0">
                <a:latin typeface="+mj-lt"/>
                <a:ea typeface="Gill Sans" charset="0"/>
                <a:cs typeface="Gill Sans" charset="0"/>
              </a:rPr>
              <a:t>the gap between single-sites and nanoparticle-based </a:t>
            </a:r>
            <a:r>
              <a:rPr lang="en-GB" sz="2000" b="1" dirty="0" smtClean="0">
                <a:latin typeface="+mj-lt"/>
                <a:ea typeface="Gill Sans" charset="0"/>
                <a:cs typeface="Gill Sans" charset="0"/>
              </a:rPr>
              <a:t>catalysts</a:t>
            </a:r>
          </a:p>
          <a:p>
            <a:pPr>
              <a:defRPr/>
            </a:pPr>
            <a:r>
              <a:rPr lang="en-GB" sz="2000" b="1" dirty="0" smtClean="0">
                <a:latin typeface="+mj-lt"/>
                <a:ea typeface="Gill Sans" charset="0"/>
                <a:cs typeface="Gill Sans" charset="0"/>
              </a:rPr>
              <a:t>	Detailed and efficient structural </a:t>
            </a:r>
            <a:r>
              <a:rPr lang="en-GB" sz="2000" b="1" dirty="0">
                <a:latin typeface="+mj-lt"/>
                <a:ea typeface="Gill Sans" charset="0"/>
                <a:cs typeface="Gill Sans" charset="0"/>
              </a:rPr>
              <a:t>characterization of surface species by NMR</a:t>
            </a:r>
          </a:p>
        </p:txBody>
      </p:sp>
    </p:spTree>
    <p:extLst>
      <p:ext uri="{BB962C8B-B14F-4D97-AF65-F5344CB8AC3E}">
        <p14:creationId xmlns:p14="http://schemas.microsoft.com/office/powerpoint/2010/main" val="11201319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323850" y="1412776"/>
            <a:ext cx="11537950" cy="4821334"/>
          </a:xfrm>
        </p:spPr>
        <p:txBody>
          <a:bodyPr/>
          <a:lstStyle/>
          <a:p>
            <a:endParaRPr lang="en-GB" dirty="0" smtClean="0"/>
          </a:p>
          <a:p>
            <a:r>
              <a:rPr lang="en-US" altLang="zh-TW" sz="2000" dirty="0">
                <a:latin typeface="+mj-lt"/>
                <a:cs typeface="Arial"/>
              </a:rPr>
              <a:t>Sample</a:t>
            </a:r>
            <a:r>
              <a:rPr lang="zh-TW" altLang="en-US" sz="2000" dirty="0">
                <a:latin typeface="+mj-lt"/>
                <a:cs typeface="Arial"/>
              </a:rPr>
              <a:t> </a:t>
            </a:r>
            <a:r>
              <a:rPr lang="en-US" altLang="zh-TW" sz="2000" dirty="0">
                <a:latin typeface="+mj-lt"/>
                <a:cs typeface="Arial"/>
              </a:rPr>
              <a:t>preparation</a:t>
            </a:r>
            <a:r>
              <a:rPr lang="zh-TW" altLang="en-US" sz="2000" dirty="0">
                <a:latin typeface="+mj-lt"/>
                <a:cs typeface="Arial"/>
              </a:rPr>
              <a:t> </a:t>
            </a:r>
            <a:r>
              <a:rPr lang="en-US" altLang="zh-TW" sz="2000" dirty="0">
                <a:latin typeface="+mj-lt"/>
                <a:cs typeface="Arial"/>
              </a:rPr>
              <a:t>–</a:t>
            </a:r>
            <a:r>
              <a:rPr lang="zh-TW" altLang="en-US" sz="2000" dirty="0">
                <a:latin typeface="+mj-lt"/>
                <a:cs typeface="Arial"/>
              </a:rPr>
              <a:t> </a:t>
            </a:r>
            <a:r>
              <a:rPr lang="en-US" altLang="zh-TW" sz="2000" dirty="0">
                <a:latin typeface="+mj-lt"/>
                <a:cs typeface="Arial"/>
              </a:rPr>
              <a:t>solid</a:t>
            </a:r>
            <a:r>
              <a:rPr lang="zh-TW" altLang="en-US" sz="2000" dirty="0">
                <a:latin typeface="+mj-lt"/>
                <a:cs typeface="Arial"/>
              </a:rPr>
              <a:t> </a:t>
            </a:r>
            <a:r>
              <a:rPr lang="en-US" altLang="zh-TW" sz="2000" dirty="0">
                <a:latin typeface="+mj-lt"/>
                <a:cs typeface="Arial"/>
              </a:rPr>
              <a:t>sample</a:t>
            </a:r>
            <a:r>
              <a:rPr lang="zh-TW" altLang="en-US" sz="2000" dirty="0">
                <a:latin typeface="+mj-lt"/>
                <a:cs typeface="Arial"/>
              </a:rPr>
              <a:t> </a:t>
            </a:r>
            <a:r>
              <a:rPr lang="en-US" altLang="zh-TW" sz="2000" dirty="0">
                <a:latin typeface="+mj-lt"/>
                <a:cs typeface="Arial"/>
              </a:rPr>
              <a:t>is</a:t>
            </a:r>
            <a:r>
              <a:rPr lang="zh-TW" altLang="en-US" sz="2000" dirty="0">
                <a:latin typeface="+mj-lt"/>
                <a:cs typeface="Arial"/>
              </a:rPr>
              <a:t> </a:t>
            </a:r>
            <a:r>
              <a:rPr lang="en-US" altLang="zh-TW" sz="2000" dirty="0">
                <a:latin typeface="+mj-lt"/>
                <a:cs typeface="Arial"/>
              </a:rPr>
              <a:t>impregnated</a:t>
            </a:r>
            <a:r>
              <a:rPr lang="zh-TW" altLang="en-US" sz="2000" dirty="0">
                <a:latin typeface="+mj-lt"/>
                <a:cs typeface="Arial"/>
              </a:rPr>
              <a:t> </a:t>
            </a:r>
            <a:r>
              <a:rPr lang="en-US" altLang="zh-TW" sz="2000" dirty="0">
                <a:latin typeface="+mj-lt"/>
                <a:cs typeface="Arial"/>
              </a:rPr>
              <a:t>with</a:t>
            </a:r>
            <a:r>
              <a:rPr lang="zh-TW" altLang="en-US" sz="2000" dirty="0">
                <a:latin typeface="+mj-lt"/>
                <a:cs typeface="Arial"/>
              </a:rPr>
              <a:t> </a:t>
            </a:r>
            <a:r>
              <a:rPr lang="en-US" altLang="zh-TW" sz="2000" dirty="0" err="1">
                <a:latin typeface="+mj-lt"/>
                <a:cs typeface="Arial"/>
              </a:rPr>
              <a:t>biradical</a:t>
            </a:r>
            <a:r>
              <a:rPr lang="zh-TW" altLang="en-US" sz="2000" dirty="0">
                <a:latin typeface="+mj-lt"/>
                <a:cs typeface="Arial"/>
              </a:rPr>
              <a:t> </a:t>
            </a:r>
            <a:r>
              <a:rPr lang="en-US" altLang="zh-TW" sz="2000" dirty="0">
                <a:latin typeface="+mj-lt"/>
                <a:cs typeface="Arial"/>
              </a:rPr>
              <a:t>solution,</a:t>
            </a:r>
            <a:r>
              <a:rPr lang="zh-TW" altLang="en-US" sz="2000" dirty="0">
                <a:latin typeface="+mj-lt"/>
                <a:cs typeface="Arial"/>
              </a:rPr>
              <a:t> </a:t>
            </a:r>
            <a:r>
              <a:rPr lang="en-US" altLang="zh-TW" sz="2000" i="1" dirty="0">
                <a:latin typeface="+mj-lt"/>
                <a:cs typeface="Arial"/>
              </a:rPr>
              <a:t>i.e.</a:t>
            </a:r>
            <a:r>
              <a:rPr lang="zh-TW" altLang="en-US" sz="2000" dirty="0">
                <a:latin typeface="+mj-lt"/>
                <a:cs typeface="Arial"/>
              </a:rPr>
              <a:t> </a:t>
            </a:r>
            <a:r>
              <a:rPr lang="en-US" altLang="zh-TW" sz="2000" dirty="0">
                <a:latin typeface="+mj-lt"/>
                <a:cs typeface="Arial"/>
              </a:rPr>
              <a:t>polarizing</a:t>
            </a:r>
            <a:r>
              <a:rPr lang="zh-TW" altLang="en-US" sz="2000" dirty="0">
                <a:latin typeface="+mj-lt"/>
                <a:cs typeface="Arial"/>
              </a:rPr>
              <a:t> </a:t>
            </a:r>
            <a:r>
              <a:rPr lang="en-US" altLang="zh-TW" sz="2000" dirty="0">
                <a:latin typeface="+mj-lt"/>
                <a:cs typeface="Arial"/>
              </a:rPr>
              <a:t>agent.</a:t>
            </a:r>
            <a:endParaRPr lang="de-CH" sz="2000" dirty="0">
              <a:latin typeface="+mj-lt"/>
              <a:cs typeface="Arial"/>
            </a:endParaRP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sz="2000" dirty="0" smtClean="0"/>
          </a:p>
          <a:p>
            <a:r>
              <a:rPr lang="en-GB" sz="2000" dirty="0" smtClean="0"/>
              <a:t>Potential to enhance the signals by a factor of 660</a:t>
            </a:r>
            <a:endParaRPr lang="en-GB" sz="20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 Nuclear Polarization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6E84EF-BE08-1249-8CA8-68143C0C3F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1"/>
          <a:stretch/>
        </p:blipFill>
        <p:spPr bwMode="auto">
          <a:xfrm>
            <a:off x="4077395" y="2430724"/>
            <a:ext cx="3384376" cy="22224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3" name="Picture 12" descr="DNP sequence.png">
            <a:extLst>
              <a:ext uri="{FF2B5EF4-FFF2-40B4-BE49-F238E27FC236}">
                <a16:creationId xmlns:a16="http://schemas.microsoft.com/office/drawing/2014/main" id="{1D4616E9-E4A3-B947-B2CE-8AAAAE305D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1811" y="2924944"/>
            <a:ext cx="2163600" cy="1587450"/>
          </a:xfrm>
          <a:prstGeom prst="rect">
            <a:avLst/>
          </a:prstGeom>
        </p:spPr>
      </p:pic>
      <p:pic>
        <p:nvPicPr>
          <p:cNvPr id="2" name="Picture 2" descr="https://coperetgroup.ethz.ch/research/dynamic-nuclear-polarization--dnp--/_jcr_content/par/twocolumn/par_left/fullwidthimage/image.imageformat.lightbox.14307716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208" y="2276872"/>
            <a:ext cx="2469279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7882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395858" y="1412776"/>
            <a:ext cx="11537950" cy="4821334"/>
          </a:xfrm>
        </p:spPr>
        <p:txBody>
          <a:bodyPr/>
          <a:lstStyle/>
          <a:p>
            <a:endParaRPr lang="en-GB" dirty="0" smtClean="0"/>
          </a:p>
          <a:p>
            <a:endParaRPr lang="de-CH" sz="2000" dirty="0">
              <a:latin typeface="+mj-lt"/>
              <a:cs typeface="Arial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 Nuclear Polarization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A5C5B8C-352B-7646-8EEA-A74B5F5DD9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027" y="1216161"/>
            <a:ext cx="4752528" cy="206882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6955" y="3212976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+mj-lt"/>
                <a:cs typeface="Courier New" charset="0"/>
                <a:sym typeface="Comic Sans MS" charset="0"/>
              </a:rPr>
              <a:t>Lesage </a:t>
            </a:r>
            <a:r>
              <a:rPr lang="en-US" sz="1200" dirty="0">
                <a:latin typeface="+mj-lt"/>
                <a:cs typeface="Courier New" charset="0"/>
                <a:sym typeface="Comic Sans MS" charset="0"/>
              </a:rPr>
              <a:t>et al. JACS 2010, 132, 15459</a:t>
            </a:r>
            <a:r>
              <a:rPr lang="en-US" sz="1200" dirty="0" smtClean="0">
                <a:latin typeface="+mj-lt"/>
                <a:cs typeface="Courier New" charset="0"/>
                <a:sym typeface="Comic Sans MS" charset="0"/>
              </a:rPr>
              <a:t>.	</a:t>
            </a:r>
            <a:r>
              <a:rPr lang="en-US" sz="1200" dirty="0">
                <a:solidFill>
                  <a:srgbClr val="FF0000"/>
                </a:solidFill>
                <a:ea typeface="Courier New" charset="0"/>
                <a:cs typeface="Courier New" charset="0"/>
              </a:rPr>
              <a:t>Rossini</a:t>
            </a:r>
            <a:r>
              <a:rPr lang="en-US" sz="1200" dirty="0">
                <a:ea typeface="Courier New" charset="0"/>
                <a:cs typeface="Courier New" charset="0"/>
              </a:rPr>
              <a:t> et al. ACR 2013, 46, 1942.</a:t>
            </a:r>
          </a:p>
          <a:p>
            <a:r>
              <a:rPr lang="en-US" altLang="en-US" sz="1200" dirty="0" err="1" smtClean="0">
                <a:solidFill>
                  <a:srgbClr val="FF0000"/>
                </a:solidFill>
                <a:latin typeface="+mj-lt"/>
                <a:ea typeface="Courier New" charset="0"/>
                <a:cs typeface="Courier New" charset="0"/>
                <a:sym typeface="Comic Sans MS" charset="0"/>
              </a:rPr>
              <a:t>Zagdoon</a:t>
            </a:r>
            <a:r>
              <a:rPr lang="en-US" altLang="en-US" sz="1200" dirty="0" smtClean="0">
                <a:latin typeface="+mj-lt"/>
                <a:ea typeface="Courier New" charset="0"/>
                <a:cs typeface="Courier New" charset="0"/>
                <a:sym typeface="Comic Sans MS" charset="0"/>
              </a:rPr>
              <a:t> </a:t>
            </a:r>
            <a:r>
              <a:rPr lang="en-US" altLang="en-US" sz="1200" dirty="0">
                <a:latin typeface="+mj-lt"/>
                <a:ea typeface="Courier New" charset="0"/>
                <a:cs typeface="Courier New" charset="0"/>
                <a:sym typeface="Comic Sans MS" charset="0"/>
              </a:rPr>
              <a:t>et al. JACS 2012, 134, 2284</a:t>
            </a:r>
            <a:r>
              <a:rPr lang="en-US" altLang="en-US" sz="1200" dirty="0" smtClean="0">
                <a:latin typeface="+mj-lt"/>
                <a:ea typeface="Courier New" charset="0"/>
                <a:cs typeface="Courier New" charset="0"/>
                <a:sym typeface="Comic Sans MS" charset="0"/>
              </a:rPr>
              <a:t>.	</a:t>
            </a:r>
            <a:r>
              <a:rPr lang="en-US" sz="1200" dirty="0">
                <a:solidFill>
                  <a:srgbClr val="FF0000"/>
                </a:solidFill>
                <a:ea typeface="Courier New" charset="0"/>
                <a:cs typeface="Courier New" charset="0"/>
              </a:rPr>
              <a:t>Liao</a:t>
            </a:r>
            <a:r>
              <a:rPr lang="en-US" sz="1200" dirty="0">
                <a:ea typeface="Courier New" charset="0"/>
                <a:cs typeface="Courier New" charset="0"/>
              </a:rPr>
              <a:t> et al. </a:t>
            </a:r>
            <a:r>
              <a:rPr lang="en-US" sz="1200" dirty="0" err="1">
                <a:ea typeface="Courier New" charset="0"/>
                <a:cs typeface="Courier New" charset="0"/>
              </a:rPr>
              <a:t>Curr</a:t>
            </a:r>
            <a:r>
              <a:rPr lang="en-US" sz="1200" dirty="0">
                <a:ea typeface="Courier New" charset="0"/>
                <a:cs typeface="Courier New" charset="0"/>
              </a:rPr>
              <a:t>. Op. Coll. </a:t>
            </a:r>
            <a:r>
              <a:rPr lang="en-US" sz="1200" dirty="0" err="1">
                <a:ea typeface="Courier New" charset="0"/>
                <a:cs typeface="Courier New" charset="0"/>
              </a:rPr>
              <a:t>Interf</a:t>
            </a:r>
            <a:r>
              <a:rPr lang="en-US" sz="1200" dirty="0">
                <a:ea typeface="Courier New" charset="0"/>
                <a:cs typeface="Courier New" charset="0"/>
              </a:rPr>
              <a:t>. Sci. 2018, 33, 63.</a:t>
            </a:r>
            <a:endParaRPr lang="en-US" sz="1200" b="1" dirty="0">
              <a:ea typeface="Courier New" charset="0"/>
              <a:cs typeface="Courier New" charset="0"/>
            </a:endParaRPr>
          </a:p>
          <a:p>
            <a:endParaRPr lang="en-US" sz="1200" b="1" dirty="0">
              <a:solidFill>
                <a:srgbClr val="FF0000"/>
              </a:solidFill>
              <a:latin typeface="+mj-lt"/>
              <a:ea typeface="Courier New" charset="0"/>
              <a:cs typeface="Courier New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7D09E29-B89D-E742-ABDF-29F893FB03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681" y="3914893"/>
            <a:ext cx="4296843" cy="247535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44948" y="6383069"/>
            <a:ext cx="63367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  <a:latin typeface="+mj-lt"/>
                <a:ea typeface="Courier New" charset="0"/>
                <a:cs typeface="Courier New" charset="0"/>
              </a:rPr>
              <a:t>Copéret</a:t>
            </a:r>
            <a:r>
              <a:rPr lang="en-US" sz="1200" dirty="0">
                <a:latin typeface="+mj-lt"/>
                <a:ea typeface="Courier New" charset="0"/>
                <a:cs typeface="Courier New" charset="0"/>
              </a:rPr>
              <a:t> et al. JACS 2017, 139, 10588</a:t>
            </a:r>
            <a:r>
              <a:rPr lang="en-US" sz="1200" dirty="0" smtClean="0">
                <a:latin typeface="+mj-lt"/>
                <a:ea typeface="Courier New" charset="0"/>
                <a:cs typeface="Courier New" charset="0"/>
              </a:rPr>
              <a:t>.	     </a:t>
            </a:r>
            <a:r>
              <a:rPr lang="en-US" sz="1200" dirty="0" smtClean="0">
                <a:solidFill>
                  <a:srgbClr val="FF0000"/>
                </a:solidFill>
                <a:latin typeface="+mj-lt"/>
                <a:ea typeface="Courier New" charset="0"/>
                <a:cs typeface="Courier New" charset="0"/>
                <a:sym typeface="Gill Sans" charset="0"/>
              </a:rPr>
              <a:t>Gordon </a:t>
            </a:r>
            <a:r>
              <a:rPr lang="en-US" sz="1200" dirty="0">
                <a:latin typeface="+mj-lt"/>
                <a:ea typeface="Courier New" charset="0"/>
                <a:cs typeface="Courier New" charset="0"/>
                <a:sym typeface="Gill Sans" charset="0"/>
              </a:rPr>
              <a:t>et al. PNAS </a:t>
            </a:r>
            <a:r>
              <a:rPr lang="en-US" sz="1200" dirty="0">
                <a:solidFill>
                  <a:prstClr val="black"/>
                </a:solidFill>
                <a:latin typeface="+mj-lt"/>
                <a:ea typeface="Courier New" charset="0"/>
                <a:cs typeface="Courier New" charset="0"/>
                <a:sym typeface="Gill Sans" charset="0"/>
              </a:rPr>
              <a:t>2018, 115, E5867.</a:t>
            </a:r>
          </a:p>
          <a:p>
            <a:r>
              <a:rPr lang="en-US" sz="1200" dirty="0" smtClean="0">
                <a:solidFill>
                  <a:srgbClr val="FF0000"/>
                </a:solidFill>
                <a:latin typeface="+mj-lt"/>
                <a:ea typeface="Courier New" charset="0"/>
                <a:cs typeface="Courier New" charset="0"/>
                <a:sym typeface="Gill Sans" charset="0"/>
              </a:rPr>
              <a:t>Gordon </a:t>
            </a:r>
            <a:r>
              <a:rPr lang="en-US" sz="1200" dirty="0">
                <a:solidFill>
                  <a:prstClr val="black"/>
                </a:solidFill>
                <a:latin typeface="+mj-lt"/>
                <a:ea typeface="Courier New" charset="0"/>
                <a:cs typeface="Courier New" charset="0"/>
                <a:sym typeface="Gill Sans" charset="0"/>
              </a:rPr>
              <a:t>et al. ACS Cent. Sci. 2017, 3, </a:t>
            </a:r>
            <a:r>
              <a:rPr lang="en-US" sz="1200" dirty="0" smtClean="0">
                <a:solidFill>
                  <a:prstClr val="black"/>
                </a:solidFill>
                <a:latin typeface="+mj-lt"/>
                <a:ea typeface="Courier New" charset="0"/>
                <a:cs typeface="Courier New" charset="0"/>
                <a:sym typeface="Gill Sans" charset="0"/>
              </a:rPr>
              <a:t>759.  </a:t>
            </a:r>
            <a:r>
              <a:rPr lang="en-US" sz="1200" dirty="0" smtClean="0">
                <a:solidFill>
                  <a:srgbClr val="FF0000"/>
                </a:solidFill>
                <a:latin typeface="+mj-lt"/>
                <a:ea typeface="Courier New" charset="0"/>
                <a:cs typeface="Courier New" charset="0"/>
                <a:sym typeface="Gill Sans" charset="0"/>
              </a:rPr>
              <a:t>Gordon </a:t>
            </a:r>
            <a:r>
              <a:rPr lang="en-US" sz="1200" dirty="0">
                <a:latin typeface="+mj-lt"/>
                <a:ea typeface="Courier New" charset="0"/>
                <a:cs typeface="Courier New" charset="0"/>
                <a:sym typeface="Gill Sans" charset="0"/>
              </a:rPr>
              <a:t>et al. </a:t>
            </a:r>
            <a:r>
              <a:rPr lang="en-US" sz="1200" dirty="0">
                <a:latin typeface="+mj-lt"/>
                <a:cs typeface="Courier New" panose="02070309020205020404" pitchFamily="49" charset="0"/>
              </a:rPr>
              <a:t>Acc. Chem. Res. 2019, 52, 2278</a:t>
            </a:r>
            <a:r>
              <a:rPr lang="en-US" sz="1200" dirty="0" smtClean="0">
                <a:latin typeface="+mj-lt"/>
                <a:ea typeface="Courier New" charset="0"/>
                <a:cs typeface="Courier New" panose="02070309020205020404" pitchFamily="49" charset="0"/>
                <a:sym typeface="Gill Sans" charset="0"/>
              </a:rPr>
              <a:t>.</a:t>
            </a:r>
            <a:endParaRPr lang="en-US" sz="1200" dirty="0">
              <a:latin typeface="+mj-lt"/>
              <a:ea typeface="Courier New" charset="0"/>
              <a:cs typeface="Courier New" panose="02070309020205020404" pitchFamily="49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31E7DDE-5964-8148-8695-226B397EC6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092" y="1217577"/>
            <a:ext cx="5050119" cy="190073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6955" y="1231288"/>
            <a:ext cx="6255137" cy="24675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16956" y="3786006"/>
            <a:ext cx="6255137" cy="30273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669683" y="3140968"/>
            <a:ext cx="5544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  <a:latin typeface="+mj-lt"/>
                <a:cs typeface="Courier New"/>
              </a:rPr>
              <a:t>Gajan</a:t>
            </a:r>
            <a:r>
              <a:rPr lang="en-US" sz="1200" dirty="0">
                <a:solidFill>
                  <a:srgbClr val="FF0000"/>
                </a:solidFill>
                <a:latin typeface="+mj-lt"/>
                <a:cs typeface="Courier New"/>
              </a:rPr>
              <a:t> </a:t>
            </a:r>
            <a:r>
              <a:rPr lang="en-US" sz="1200" dirty="0">
                <a:latin typeface="+mj-lt"/>
                <a:cs typeface="Courier New"/>
              </a:rPr>
              <a:t>et al. JACS, 2013, 135, </a:t>
            </a:r>
            <a:r>
              <a:rPr lang="en-US" sz="1200" dirty="0" smtClean="0">
                <a:latin typeface="+mj-lt"/>
                <a:cs typeface="Courier New"/>
              </a:rPr>
              <a:t>15459.    </a:t>
            </a:r>
            <a:r>
              <a:rPr lang="fr" sz="1200" dirty="0" smtClean="0">
                <a:solidFill>
                  <a:srgbClr val="FF0000"/>
                </a:solidFill>
                <a:cs typeface="Courier"/>
              </a:rPr>
              <a:t>Cavailles</a:t>
            </a:r>
            <a:r>
              <a:rPr lang="fr" sz="1200" dirty="0" smtClean="0">
                <a:cs typeface="Courier"/>
              </a:rPr>
              <a:t> </a:t>
            </a:r>
            <a:r>
              <a:rPr lang="fr" sz="1200" dirty="0">
                <a:cs typeface="Courier"/>
              </a:rPr>
              <a:t>et al. ACIE 2018, 57, 7453</a:t>
            </a:r>
            <a:r>
              <a:rPr lang="da-DK" sz="1200" dirty="0">
                <a:cs typeface="Courier"/>
              </a:rPr>
              <a:t>.</a:t>
            </a:r>
            <a:endParaRPr lang="fr" sz="1200" dirty="0">
              <a:cs typeface="Courier"/>
            </a:endParaRPr>
          </a:p>
          <a:p>
            <a:r>
              <a:rPr lang="da-DK" sz="1200" dirty="0" smtClean="0">
                <a:solidFill>
                  <a:srgbClr val="FF0000"/>
                </a:solidFill>
                <a:latin typeface="+mj-lt"/>
                <a:cs typeface="Courier"/>
              </a:rPr>
              <a:t>Gajan</a:t>
            </a:r>
            <a:r>
              <a:rPr lang="da-DK" sz="1200" dirty="0" smtClean="0">
                <a:latin typeface="+mj-lt"/>
                <a:cs typeface="Courier"/>
              </a:rPr>
              <a:t> </a:t>
            </a:r>
            <a:r>
              <a:rPr lang="da-DK" sz="1200" dirty="0">
                <a:latin typeface="+mj-lt"/>
                <a:cs typeface="Courier"/>
              </a:rPr>
              <a:t>et al. PNAS 2014, 111, 14693</a:t>
            </a:r>
            <a:r>
              <a:rPr lang="da-DK" sz="1200" dirty="0" smtClean="0">
                <a:latin typeface="+mj-lt"/>
                <a:cs typeface="Courier"/>
              </a:rPr>
              <a:t>.</a:t>
            </a:r>
            <a:endParaRPr lang="da-DK" sz="1200" dirty="0">
              <a:latin typeface="+mj-lt"/>
              <a:cs typeface="Courier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35227" y="1230198"/>
            <a:ext cx="5517148" cy="24675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nhaltsplatzhalter 10"/>
          <p:cNvSpPr txBox="1">
            <a:spLocks/>
          </p:cNvSpPr>
          <p:nvPr/>
        </p:nvSpPr>
        <p:spPr>
          <a:xfrm>
            <a:off x="6597675" y="3140968"/>
            <a:ext cx="7705601" cy="222386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en-GB" sz="2000" dirty="0" smtClean="0"/>
          </a:p>
          <a:p>
            <a:pPr marL="0" indent="0">
              <a:buFont typeface="Wingdings" pitchFamily="2" charset="2"/>
              <a:buNone/>
            </a:pPr>
            <a:endParaRPr lang="en-GB" sz="2000" dirty="0" smtClean="0">
              <a:solidFill>
                <a:schemeClr val="tx1">
                  <a:alpha val="30000"/>
                </a:schemeClr>
              </a:solidFill>
            </a:endParaRPr>
          </a:p>
          <a:p>
            <a:r>
              <a:rPr lang="en-US" sz="2000" dirty="0" smtClean="0"/>
              <a:t>DNP has been crucial to characterize</a:t>
            </a:r>
          </a:p>
          <a:p>
            <a:pPr marL="0" indent="0">
              <a:buNone/>
            </a:pPr>
            <a:r>
              <a:rPr lang="en-US" sz="2000" dirty="0" smtClean="0"/>
              <a:t>     low abundant surface species</a:t>
            </a:r>
          </a:p>
          <a:p>
            <a:pPr marL="0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9468104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395858" y="1412776"/>
            <a:ext cx="11537950" cy="4821334"/>
          </a:xfrm>
        </p:spPr>
        <p:txBody>
          <a:bodyPr/>
          <a:lstStyle/>
          <a:p>
            <a:endParaRPr lang="en-GB" dirty="0" smtClean="0"/>
          </a:p>
          <a:p>
            <a:endParaRPr lang="de-CH" sz="2000" dirty="0">
              <a:latin typeface="+mj-lt"/>
              <a:cs typeface="Arial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14.1.2020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Deni Mance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 Nuclear Polarization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A5C5B8C-352B-7646-8EEA-A74B5F5DD9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027" y="1216161"/>
            <a:ext cx="4752528" cy="206882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6955" y="3212976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+mj-lt"/>
                <a:cs typeface="Courier New" charset="0"/>
                <a:sym typeface="Comic Sans MS" charset="0"/>
              </a:rPr>
              <a:t>Lesage </a:t>
            </a:r>
            <a:r>
              <a:rPr lang="en-US" sz="1200" dirty="0">
                <a:latin typeface="+mj-lt"/>
                <a:cs typeface="Courier New" charset="0"/>
                <a:sym typeface="Comic Sans MS" charset="0"/>
              </a:rPr>
              <a:t>et al. JACS 2010, 132, 15459</a:t>
            </a:r>
            <a:r>
              <a:rPr lang="en-US" sz="1200" dirty="0" smtClean="0">
                <a:latin typeface="+mj-lt"/>
                <a:cs typeface="Courier New" charset="0"/>
                <a:sym typeface="Comic Sans MS" charset="0"/>
              </a:rPr>
              <a:t>.	</a:t>
            </a:r>
            <a:r>
              <a:rPr lang="en-US" sz="1200" dirty="0">
                <a:solidFill>
                  <a:srgbClr val="FF0000"/>
                </a:solidFill>
                <a:ea typeface="Courier New" charset="0"/>
                <a:cs typeface="Courier New" charset="0"/>
              </a:rPr>
              <a:t>Rossini</a:t>
            </a:r>
            <a:r>
              <a:rPr lang="en-US" sz="1200" dirty="0">
                <a:ea typeface="Courier New" charset="0"/>
                <a:cs typeface="Courier New" charset="0"/>
              </a:rPr>
              <a:t> et al. ACR 2013, 46, 1942.</a:t>
            </a:r>
          </a:p>
          <a:p>
            <a:r>
              <a:rPr lang="en-US" altLang="en-US" sz="1200" dirty="0" err="1" smtClean="0">
                <a:solidFill>
                  <a:srgbClr val="FF0000"/>
                </a:solidFill>
                <a:latin typeface="+mj-lt"/>
                <a:ea typeface="Courier New" charset="0"/>
                <a:cs typeface="Courier New" charset="0"/>
                <a:sym typeface="Comic Sans MS" charset="0"/>
              </a:rPr>
              <a:t>Zagdoon</a:t>
            </a:r>
            <a:r>
              <a:rPr lang="en-US" altLang="en-US" sz="1200" dirty="0" smtClean="0">
                <a:latin typeface="+mj-lt"/>
                <a:ea typeface="Courier New" charset="0"/>
                <a:cs typeface="Courier New" charset="0"/>
                <a:sym typeface="Comic Sans MS" charset="0"/>
              </a:rPr>
              <a:t> </a:t>
            </a:r>
            <a:r>
              <a:rPr lang="en-US" altLang="en-US" sz="1200" dirty="0">
                <a:latin typeface="+mj-lt"/>
                <a:ea typeface="Courier New" charset="0"/>
                <a:cs typeface="Courier New" charset="0"/>
                <a:sym typeface="Comic Sans MS" charset="0"/>
              </a:rPr>
              <a:t>et al. JACS 2012, 134, 2284</a:t>
            </a:r>
            <a:r>
              <a:rPr lang="en-US" altLang="en-US" sz="1200" dirty="0" smtClean="0">
                <a:latin typeface="+mj-lt"/>
                <a:ea typeface="Courier New" charset="0"/>
                <a:cs typeface="Courier New" charset="0"/>
                <a:sym typeface="Comic Sans MS" charset="0"/>
              </a:rPr>
              <a:t>.	</a:t>
            </a:r>
            <a:r>
              <a:rPr lang="en-US" sz="1200" dirty="0">
                <a:solidFill>
                  <a:srgbClr val="FF0000"/>
                </a:solidFill>
                <a:ea typeface="Courier New" charset="0"/>
                <a:cs typeface="Courier New" charset="0"/>
              </a:rPr>
              <a:t>Liao</a:t>
            </a:r>
            <a:r>
              <a:rPr lang="en-US" sz="1200" dirty="0">
                <a:ea typeface="Courier New" charset="0"/>
                <a:cs typeface="Courier New" charset="0"/>
              </a:rPr>
              <a:t> et al. </a:t>
            </a:r>
            <a:r>
              <a:rPr lang="en-US" sz="1200" dirty="0" err="1">
                <a:ea typeface="Courier New" charset="0"/>
                <a:cs typeface="Courier New" charset="0"/>
              </a:rPr>
              <a:t>Curr</a:t>
            </a:r>
            <a:r>
              <a:rPr lang="en-US" sz="1200" dirty="0">
                <a:ea typeface="Courier New" charset="0"/>
                <a:cs typeface="Courier New" charset="0"/>
              </a:rPr>
              <a:t>. Op. Coll. </a:t>
            </a:r>
            <a:r>
              <a:rPr lang="en-US" sz="1200" dirty="0" err="1">
                <a:ea typeface="Courier New" charset="0"/>
                <a:cs typeface="Courier New" charset="0"/>
              </a:rPr>
              <a:t>Interf</a:t>
            </a:r>
            <a:r>
              <a:rPr lang="en-US" sz="1200" dirty="0">
                <a:ea typeface="Courier New" charset="0"/>
                <a:cs typeface="Courier New" charset="0"/>
              </a:rPr>
              <a:t>. Sci. 2018, 33, 63.</a:t>
            </a:r>
            <a:endParaRPr lang="en-US" sz="1200" b="1" dirty="0">
              <a:ea typeface="Courier New" charset="0"/>
              <a:cs typeface="Courier New" charset="0"/>
            </a:endParaRPr>
          </a:p>
          <a:p>
            <a:endParaRPr lang="en-US" sz="1200" b="1" dirty="0">
              <a:solidFill>
                <a:srgbClr val="FF0000"/>
              </a:solidFill>
              <a:latin typeface="+mj-lt"/>
              <a:ea typeface="Courier New" charset="0"/>
              <a:cs typeface="Courier New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7D09E29-B89D-E742-ABDF-29F893FB03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681" y="3914893"/>
            <a:ext cx="4296843" cy="247535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44948" y="6383069"/>
            <a:ext cx="63367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  <a:latin typeface="+mj-lt"/>
                <a:ea typeface="Courier New" charset="0"/>
                <a:cs typeface="Courier New" charset="0"/>
              </a:rPr>
              <a:t>Copéret</a:t>
            </a:r>
            <a:r>
              <a:rPr lang="en-US" sz="1200" dirty="0">
                <a:latin typeface="+mj-lt"/>
                <a:ea typeface="Courier New" charset="0"/>
                <a:cs typeface="Courier New" charset="0"/>
              </a:rPr>
              <a:t> et al. JACS 2017, 139, 10588</a:t>
            </a:r>
            <a:r>
              <a:rPr lang="en-US" sz="1200" dirty="0" smtClean="0">
                <a:latin typeface="+mj-lt"/>
                <a:ea typeface="Courier New" charset="0"/>
                <a:cs typeface="Courier New" charset="0"/>
              </a:rPr>
              <a:t>.	     </a:t>
            </a:r>
            <a:r>
              <a:rPr lang="en-US" sz="1200" dirty="0" smtClean="0">
                <a:solidFill>
                  <a:srgbClr val="FF0000"/>
                </a:solidFill>
                <a:latin typeface="+mj-lt"/>
                <a:ea typeface="Courier New" charset="0"/>
                <a:cs typeface="Courier New" charset="0"/>
                <a:sym typeface="Gill Sans" charset="0"/>
              </a:rPr>
              <a:t>Gordon </a:t>
            </a:r>
            <a:r>
              <a:rPr lang="en-US" sz="1200" dirty="0">
                <a:latin typeface="+mj-lt"/>
                <a:ea typeface="Courier New" charset="0"/>
                <a:cs typeface="Courier New" charset="0"/>
                <a:sym typeface="Gill Sans" charset="0"/>
              </a:rPr>
              <a:t>et al. PNAS </a:t>
            </a:r>
            <a:r>
              <a:rPr lang="en-US" sz="1200" dirty="0">
                <a:solidFill>
                  <a:prstClr val="black"/>
                </a:solidFill>
                <a:latin typeface="+mj-lt"/>
                <a:ea typeface="Courier New" charset="0"/>
                <a:cs typeface="Courier New" charset="0"/>
                <a:sym typeface="Gill Sans" charset="0"/>
              </a:rPr>
              <a:t>2018, 115, E5867.</a:t>
            </a:r>
          </a:p>
          <a:p>
            <a:r>
              <a:rPr lang="en-US" sz="1200" dirty="0" smtClean="0">
                <a:solidFill>
                  <a:srgbClr val="FF0000"/>
                </a:solidFill>
                <a:latin typeface="+mj-lt"/>
                <a:ea typeface="Courier New" charset="0"/>
                <a:cs typeface="Courier New" charset="0"/>
                <a:sym typeface="Gill Sans" charset="0"/>
              </a:rPr>
              <a:t>Gordon </a:t>
            </a:r>
            <a:r>
              <a:rPr lang="en-US" sz="1200" dirty="0">
                <a:solidFill>
                  <a:prstClr val="black"/>
                </a:solidFill>
                <a:latin typeface="+mj-lt"/>
                <a:ea typeface="Courier New" charset="0"/>
                <a:cs typeface="Courier New" charset="0"/>
                <a:sym typeface="Gill Sans" charset="0"/>
              </a:rPr>
              <a:t>et al. ACS Cent. Sci. 2017, 3, </a:t>
            </a:r>
            <a:r>
              <a:rPr lang="en-US" sz="1200" dirty="0" smtClean="0">
                <a:solidFill>
                  <a:prstClr val="black"/>
                </a:solidFill>
                <a:latin typeface="+mj-lt"/>
                <a:ea typeface="Courier New" charset="0"/>
                <a:cs typeface="Courier New" charset="0"/>
                <a:sym typeface="Gill Sans" charset="0"/>
              </a:rPr>
              <a:t>759.  </a:t>
            </a:r>
            <a:r>
              <a:rPr lang="en-US" sz="1200" dirty="0" smtClean="0">
                <a:solidFill>
                  <a:srgbClr val="FF0000"/>
                </a:solidFill>
                <a:latin typeface="+mj-lt"/>
                <a:ea typeface="Courier New" charset="0"/>
                <a:cs typeface="Courier New" charset="0"/>
                <a:sym typeface="Gill Sans" charset="0"/>
              </a:rPr>
              <a:t>Gordon </a:t>
            </a:r>
            <a:r>
              <a:rPr lang="en-US" sz="1200" dirty="0">
                <a:latin typeface="+mj-lt"/>
                <a:ea typeface="Courier New" charset="0"/>
                <a:cs typeface="Courier New" charset="0"/>
                <a:sym typeface="Gill Sans" charset="0"/>
              </a:rPr>
              <a:t>et al. </a:t>
            </a:r>
            <a:r>
              <a:rPr lang="en-US" sz="1200" dirty="0">
                <a:latin typeface="+mj-lt"/>
                <a:cs typeface="Courier New" panose="02070309020205020404" pitchFamily="49" charset="0"/>
              </a:rPr>
              <a:t>Acc. Chem. Res. 2019, 52, 2278</a:t>
            </a:r>
            <a:r>
              <a:rPr lang="en-US" sz="1200" dirty="0" smtClean="0">
                <a:latin typeface="+mj-lt"/>
                <a:ea typeface="Courier New" charset="0"/>
                <a:cs typeface="Courier New" panose="02070309020205020404" pitchFamily="49" charset="0"/>
                <a:sym typeface="Gill Sans" charset="0"/>
              </a:rPr>
              <a:t>.</a:t>
            </a:r>
            <a:endParaRPr lang="en-US" sz="1200" dirty="0">
              <a:latin typeface="+mj-lt"/>
              <a:ea typeface="Courier New" charset="0"/>
              <a:cs typeface="Courier New" panose="02070309020205020404" pitchFamily="49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31E7DDE-5964-8148-8695-226B397EC6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092" y="1217577"/>
            <a:ext cx="5050119" cy="190073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6955" y="1231288"/>
            <a:ext cx="6255137" cy="24675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16956" y="3786006"/>
            <a:ext cx="6255137" cy="30273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669683" y="3140968"/>
            <a:ext cx="5544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  <a:latin typeface="+mj-lt"/>
                <a:cs typeface="Courier New"/>
              </a:rPr>
              <a:t>Gajan</a:t>
            </a:r>
            <a:r>
              <a:rPr lang="en-US" sz="1200" dirty="0">
                <a:solidFill>
                  <a:srgbClr val="FF0000"/>
                </a:solidFill>
                <a:latin typeface="+mj-lt"/>
                <a:cs typeface="Courier New"/>
              </a:rPr>
              <a:t> </a:t>
            </a:r>
            <a:r>
              <a:rPr lang="en-US" sz="1200" dirty="0">
                <a:latin typeface="+mj-lt"/>
                <a:cs typeface="Courier New"/>
              </a:rPr>
              <a:t>et al. JACS, 2013, 135, </a:t>
            </a:r>
            <a:r>
              <a:rPr lang="en-US" sz="1200" dirty="0" smtClean="0">
                <a:latin typeface="+mj-lt"/>
                <a:cs typeface="Courier New"/>
              </a:rPr>
              <a:t>15459.    </a:t>
            </a:r>
            <a:r>
              <a:rPr lang="fr" sz="1200" dirty="0" smtClean="0">
                <a:solidFill>
                  <a:srgbClr val="FF0000"/>
                </a:solidFill>
                <a:cs typeface="Courier"/>
              </a:rPr>
              <a:t>Cavailles</a:t>
            </a:r>
            <a:r>
              <a:rPr lang="fr" sz="1200" dirty="0" smtClean="0">
                <a:cs typeface="Courier"/>
              </a:rPr>
              <a:t> </a:t>
            </a:r>
            <a:r>
              <a:rPr lang="fr" sz="1200" dirty="0">
                <a:cs typeface="Courier"/>
              </a:rPr>
              <a:t>et al. ACIE 2018, 57, 7453</a:t>
            </a:r>
            <a:r>
              <a:rPr lang="da-DK" sz="1200" dirty="0">
                <a:cs typeface="Courier"/>
              </a:rPr>
              <a:t>.</a:t>
            </a:r>
            <a:endParaRPr lang="fr" sz="1200" dirty="0">
              <a:cs typeface="Courier"/>
            </a:endParaRPr>
          </a:p>
          <a:p>
            <a:r>
              <a:rPr lang="da-DK" sz="1200" dirty="0" smtClean="0">
                <a:solidFill>
                  <a:srgbClr val="FF0000"/>
                </a:solidFill>
                <a:latin typeface="+mj-lt"/>
                <a:cs typeface="Courier"/>
              </a:rPr>
              <a:t>Gajan</a:t>
            </a:r>
            <a:r>
              <a:rPr lang="da-DK" sz="1200" dirty="0" smtClean="0">
                <a:latin typeface="+mj-lt"/>
                <a:cs typeface="Courier"/>
              </a:rPr>
              <a:t> </a:t>
            </a:r>
            <a:r>
              <a:rPr lang="da-DK" sz="1200" dirty="0">
                <a:latin typeface="+mj-lt"/>
                <a:cs typeface="Courier"/>
              </a:rPr>
              <a:t>et al. PNAS 2014, 111, 14693</a:t>
            </a:r>
            <a:r>
              <a:rPr lang="da-DK" sz="1200" dirty="0" smtClean="0">
                <a:latin typeface="+mj-lt"/>
                <a:cs typeface="Courier"/>
              </a:rPr>
              <a:t>.</a:t>
            </a:r>
            <a:endParaRPr lang="da-DK" sz="1200" dirty="0">
              <a:latin typeface="+mj-lt"/>
              <a:cs typeface="Courier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35227" y="1230198"/>
            <a:ext cx="5517148" cy="24675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nhaltsplatzhalter 10"/>
          <p:cNvSpPr txBox="1">
            <a:spLocks/>
          </p:cNvSpPr>
          <p:nvPr/>
        </p:nvSpPr>
        <p:spPr>
          <a:xfrm>
            <a:off x="6597675" y="3140968"/>
            <a:ext cx="7705601" cy="222386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en-GB" sz="2000" dirty="0" smtClean="0"/>
          </a:p>
          <a:p>
            <a:pPr marL="0" indent="0">
              <a:buFont typeface="Wingdings" pitchFamily="2" charset="2"/>
              <a:buNone/>
            </a:pPr>
            <a:endParaRPr lang="en-GB" sz="2000" dirty="0" smtClean="0">
              <a:solidFill>
                <a:schemeClr val="tx1">
                  <a:alpha val="30000"/>
                </a:schemeClr>
              </a:solidFill>
            </a:endParaRPr>
          </a:p>
          <a:p>
            <a:r>
              <a:rPr lang="en-US" sz="2000" dirty="0" smtClean="0"/>
              <a:t>DNP has been crucial to characterize</a:t>
            </a:r>
          </a:p>
          <a:p>
            <a:pPr marL="0" indent="0">
              <a:buNone/>
            </a:pPr>
            <a:r>
              <a:rPr lang="en-US" sz="2000" dirty="0" smtClean="0"/>
              <a:t>     low abundant surface species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Performance tends to be unpredictable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Radical or solvent might interact with the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catalyst</a:t>
            </a:r>
            <a:endParaRPr lang="en-GB" sz="2000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6597675" y="4743088"/>
            <a:ext cx="5264125" cy="1710248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6068263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th_praesentation_16zu9_en">
  <a:themeElements>
    <a:clrScheme name="ETH 1 - Ex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F407A"/>
      </a:accent1>
      <a:accent2>
        <a:srgbClr val="435F8F"/>
      </a:accent2>
      <a:accent3>
        <a:srgbClr val="677DA5"/>
      </a:accent3>
      <a:accent4>
        <a:srgbClr val="8B9CBA"/>
      </a:accent4>
      <a:accent5>
        <a:srgbClr val="AEBACF"/>
      </a:accent5>
      <a:accent6>
        <a:srgbClr val="D2D9E4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1 - Ex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F407A"/>
        </a:accent1>
        <a:accent2>
          <a:srgbClr val="435F8F"/>
        </a:accent2>
        <a:accent3>
          <a:srgbClr val="677DA5"/>
        </a:accent3>
        <a:accent4>
          <a:srgbClr val="8B9CBA"/>
        </a:accent4>
        <a:accent5>
          <a:srgbClr val="AEBACF"/>
        </a:accent5>
        <a:accent6>
          <a:srgbClr val="D2D9E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10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th_praesentation_16zu9_ETH2">
  <a:themeElements>
    <a:clrScheme name="ETH 2 - In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485A2C"/>
      </a:accent1>
      <a:accent2>
        <a:srgbClr val="65744E"/>
      </a:accent2>
      <a:accent3>
        <a:srgbClr val="838F70"/>
      </a:accent3>
      <a:accent4>
        <a:srgbClr val="A0A991"/>
      </a:accent4>
      <a:accent5>
        <a:srgbClr val="BDC4B3"/>
      </a:accent5>
      <a:accent6>
        <a:srgbClr val="DADE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2 - In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485A2C"/>
        </a:accent1>
        <a:accent2>
          <a:srgbClr val="65744E"/>
        </a:accent2>
        <a:accent3>
          <a:srgbClr val="838F70"/>
        </a:accent3>
        <a:accent4>
          <a:srgbClr val="A0A991"/>
        </a:accent4>
        <a:accent5>
          <a:srgbClr val="BDC4B3"/>
        </a:accent5>
        <a:accent6>
          <a:srgbClr val="DADE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3.xml><?xml version="1.0" encoding="utf-8"?>
<a:theme xmlns:a="http://schemas.openxmlformats.org/drawingml/2006/main" name="eth_praesentation_16zu9_ETH3">
  <a:themeElements>
    <a:clrScheme name="ETH 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3881BD"/>
      </a:accent2>
      <a:accent3>
        <a:srgbClr val="5E99C9"/>
      </a:accent3>
      <a:accent4>
        <a:srgbClr val="84B1D6"/>
      </a:accent4>
      <a:accent5>
        <a:srgbClr val="AAC9E3"/>
      </a:accent5>
      <a:accent6>
        <a:srgbClr val="D0E1EF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3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269B0"/>
        </a:accent1>
        <a:accent2>
          <a:srgbClr val="3881BD"/>
        </a:accent2>
        <a:accent3>
          <a:srgbClr val="5E99C9"/>
        </a:accent3>
        <a:accent4>
          <a:srgbClr val="84B1D6"/>
        </a:accent4>
        <a:accent5>
          <a:srgbClr val="AAC9E3"/>
        </a:accent5>
        <a:accent6>
          <a:srgbClr val="D0E1EF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4.xml><?xml version="1.0" encoding="utf-8"?>
<a:theme xmlns:a="http://schemas.openxmlformats.org/drawingml/2006/main" name="eth_praesentation_16zu9_ETH4">
  <a:themeElements>
    <a:clrScheme name="ETH 4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72791C"/>
      </a:accent1>
      <a:accent2>
        <a:srgbClr val="898E40"/>
      </a:accent2>
      <a:accent3>
        <a:srgbClr val="9FA465"/>
      </a:accent3>
      <a:accent4>
        <a:srgbClr val="B6B989"/>
      </a:accent4>
      <a:accent5>
        <a:srgbClr val="CCCFAD"/>
      </a:accent5>
      <a:accent6>
        <a:srgbClr val="E3E4D2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4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72791C"/>
        </a:accent1>
        <a:accent2>
          <a:srgbClr val="898E40"/>
        </a:accent2>
        <a:accent3>
          <a:srgbClr val="9FA465"/>
        </a:accent3>
        <a:accent4>
          <a:srgbClr val="B6B989"/>
        </a:accent4>
        <a:accent5>
          <a:srgbClr val="CCCFAD"/>
        </a:accent5>
        <a:accent6>
          <a:srgbClr val="E3E4D2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5.xml><?xml version="1.0" encoding="utf-8"?>
<a:theme xmlns:a="http://schemas.openxmlformats.org/drawingml/2006/main" name="eth_praesentation_16zu9_ETH5">
  <a:themeElements>
    <a:clrScheme name="ETH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1056A"/>
      </a:accent1>
      <a:accent2>
        <a:srgbClr val="A32D82"/>
      </a:accent2>
      <a:accent3>
        <a:srgbClr val="B4559A"/>
      </a:accent3>
      <a:accent4>
        <a:srgbClr val="C67DB2"/>
      </a:accent4>
      <a:accent5>
        <a:srgbClr val="D7A5C9"/>
      </a:accent5>
      <a:accent6>
        <a:srgbClr val="DFCDE1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5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1056A"/>
        </a:accent1>
        <a:accent2>
          <a:srgbClr val="A32D82"/>
        </a:accent2>
        <a:accent3>
          <a:srgbClr val="B4559A"/>
        </a:accent3>
        <a:accent4>
          <a:srgbClr val="C67DB2"/>
        </a:accent4>
        <a:accent5>
          <a:srgbClr val="D7A5C9"/>
        </a:accent5>
        <a:accent6>
          <a:srgbClr val="DFCDE1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6.xml><?xml version="1.0" encoding="utf-8"?>
<a:theme xmlns:a="http://schemas.openxmlformats.org/drawingml/2006/main" name="eth_praesentation_16zu9_ETH6">
  <a:themeElements>
    <a:clrScheme name="ETH 6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6F6F64"/>
      </a:accent1>
      <a:accent2>
        <a:srgbClr val="86867D"/>
      </a:accent2>
      <a:accent3>
        <a:srgbClr val="9D9D96"/>
      </a:accent3>
      <a:accent4>
        <a:srgbClr val="B4B4AE"/>
      </a:accent4>
      <a:accent5>
        <a:srgbClr val="CBCBC7"/>
      </a:accent5>
      <a:accent6>
        <a:srgbClr val="E2E2E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6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6F6F64"/>
        </a:accent1>
        <a:accent2>
          <a:srgbClr val="86867D"/>
        </a:accent2>
        <a:accent3>
          <a:srgbClr val="9D9D96"/>
        </a:accent3>
        <a:accent4>
          <a:srgbClr val="B4B4AE"/>
        </a:accent4>
        <a:accent5>
          <a:srgbClr val="CBCBC7"/>
        </a:accent5>
        <a:accent6>
          <a:srgbClr val="E2E2E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7.xml><?xml version="1.0" encoding="utf-8"?>
<a:theme xmlns:a="http://schemas.openxmlformats.org/drawingml/2006/main" name="eth_praesentation_16zu9_ETH7">
  <a:themeElements>
    <a:clrScheme name="ETH 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8322D"/>
      </a:accent1>
      <a:accent2>
        <a:srgbClr val="B6534F"/>
      </a:accent2>
      <a:accent3>
        <a:srgbClr val="C47470"/>
      </a:accent3>
      <a:accent4>
        <a:srgbClr val="D29492"/>
      </a:accent4>
      <a:accent5>
        <a:srgbClr val="E0B5B3"/>
      </a:accent5>
      <a:accent6>
        <a:srgbClr val="EED6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7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A8322D"/>
        </a:accent1>
        <a:accent2>
          <a:srgbClr val="B6534F"/>
        </a:accent2>
        <a:accent3>
          <a:srgbClr val="C47470"/>
        </a:accent3>
        <a:accent4>
          <a:srgbClr val="D29492"/>
        </a:accent4>
        <a:accent5>
          <a:srgbClr val="E0B5B3"/>
        </a:accent5>
        <a:accent6>
          <a:srgbClr val="EED6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8.xml><?xml version="1.0" encoding="utf-8"?>
<a:theme xmlns:a="http://schemas.openxmlformats.org/drawingml/2006/main" name="eth_praesentation_16zu9_ETH8">
  <a:themeElements>
    <a:clrScheme name="ETH 8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A96"/>
      </a:accent1>
      <a:accent2>
        <a:srgbClr val="298FA7"/>
      </a:accent2>
      <a:accent3>
        <a:srgbClr val="52A5B8"/>
      </a:accent3>
      <a:accent4>
        <a:srgbClr val="7ABAC8"/>
      </a:accent4>
      <a:accent5>
        <a:srgbClr val="A3CFD9"/>
      </a:accent5>
      <a:accent6>
        <a:srgbClr val="CCE4EA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8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007A96"/>
        </a:accent1>
        <a:accent2>
          <a:srgbClr val="298FA7"/>
        </a:accent2>
        <a:accent3>
          <a:srgbClr val="52A5B8"/>
        </a:accent3>
        <a:accent4>
          <a:srgbClr val="7ABAC8"/>
        </a:accent4>
        <a:accent5>
          <a:srgbClr val="A3CFD9"/>
        </a:accent5>
        <a:accent6>
          <a:srgbClr val="CCE4E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ppt/theme/theme9.xml><?xml version="1.0" encoding="utf-8"?>
<a:theme xmlns:a="http://schemas.openxmlformats.org/drawingml/2006/main" name="eth_praesentation_16zu9_ETH9">
  <a:themeElements>
    <a:clrScheme name="ETH 9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56013"/>
      </a:accent1>
      <a:accent2>
        <a:srgbClr val="A67939"/>
      </a:accent2>
      <a:accent3>
        <a:srgbClr val="B7935F"/>
      </a:accent3>
      <a:accent4>
        <a:srgbClr val="C8AC84"/>
      </a:accent4>
      <a:accent5>
        <a:srgbClr val="D9C6AA"/>
      </a:accent5>
      <a:accent6>
        <a:srgbClr val="EADFD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9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56013"/>
        </a:accent1>
        <a:accent2>
          <a:srgbClr val="A67939"/>
        </a:accent2>
        <a:accent3>
          <a:srgbClr val="B7935F"/>
        </a:accent3>
        <a:accent4>
          <a:srgbClr val="C8AC84"/>
        </a:accent4>
        <a:accent5>
          <a:srgbClr val="D9C6AA"/>
        </a:accent5>
        <a:accent6>
          <a:srgbClr val="EADFD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16zu9_ETH1_d" id="{F9B539DF-8A69-4439-8089-24A40A980317}" vid="{5D9C827C-5BA7-402A-8ABB-C7F0BA4B4D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eth_praesentation_16zu9_en</Template>
  <TotalTime>1770</TotalTime>
  <Words>1084</Words>
  <Application>Microsoft Office PowerPoint</Application>
  <PresentationFormat>Custom</PresentationFormat>
  <Paragraphs>363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23</vt:i4>
      </vt:variant>
    </vt:vector>
  </HeadingPairs>
  <TitlesOfParts>
    <vt:vector size="40" baseType="lpstr">
      <vt:lpstr>微軟正黑體</vt:lpstr>
      <vt:lpstr>Arial</vt:lpstr>
      <vt:lpstr>Calibri</vt:lpstr>
      <vt:lpstr>Comic Sans MS</vt:lpstr>
      <vt:lpstr>Courier</vt:lpstr>
      <vt:lpstr>Courier New</vt:lpstr>
      <vt:lpstr>Gill Sans</vt:lpstr>
      <vt:lpstr>Wingdings</vt:lpstr>
      <vt:lpstr>eth_praesentation_16zu9_en</vt:lpstr>
      <vt:lpstr>eth_praesentation_16zu9_ETH2</vt:lpstr>
      <vt:lpstr>eth_praesentation_16zu9_ETH3</vt:lpstr>
      <vt:lpstr>eth_praesentation_16zu9_ETH4</vt:lpstr>
      <vt:lpstr>eth_praesentation_16zu9_ETH5</vt:lpstr>
      <vt:lpstr>eth_praesentation_16zu9_ETH6</vt:lpstr>
      <vt:lpstr>eth_praesentation_16zu9_ETH7</vt:lpstr>
      <vt:lpstr>eth_praesentation_16zu9_ETH8</vt:lpstr>
      <vt:lpstr>eth_praesentation_16zu9_ETH9</vt:lpstr>
      <vt:lpstr>Elucidating the structure of surface sites using sensitivity enhanced NMR methods</vt:lpstr>
      <vt:lpstr>Heterogeneous Catalysts</vt:lpstr>
      <vt:lpstr>Heterogeneous Catalysts</vt:lpstr>
      <vt:lpstr>Heterogeneous Catalysts</vt:lpstr>
      <vt:lpstr>Major aspects within the group</vt:lpstr>
      <vt:lpstr>Major aspects within the group</vt:lpstr>
      <vt:lpstr>Dynamic Nuclear Polarization</vt:lpstr>
      <vt:lpstr>Dynamic Nuclear Polarization</vt:lpstr>
      <vt:lpstr>Dynamic Nuclear Polarization</vt:lpstr>
      <vt:lpstr>1H Detection in combination with fast MAS</vt:lpstr>
      <vt:lpstr>1H Detection in combination with fast MAS</vt:lpstr>
      <vt:lpstr>1H Detection in combination with fast MAS</vt:lpstr>
      <vt:lpstr>1H Detection in combination with fast MAS</vt:lpstr>
      <vt:lpstr>1H Detection in combination with fast MAS</vt:lpstr>
      <vt:lpstr>1H Detection in combination with fast MAS</vt:lpstr>
      <vt:lpstr>1H Detection in combination with fast MAS</vt:lpstr>
      <vt:lpstr>1H Detection in combination with fast MAS</vt:lpstr>
      <vt:lpstr>1H Detection in combination with fast MAS</vt:lpstr>
      <vt:lpstr>1H Detection in combination with fast MAS</vt:lpstr>
      <vt:lpstr>1H Detection in combination with fast MAS</vt:lpstr>
      <vt:lpstr>Summary</vt:lpstr>
      <vt:lpstr>Summary</vt:lpstr>
      <vt:lpstr>Acknowledgement</vt:lpstr>
    </vt:vector>
  </TitlesOfParts>
  <Company>Microsoft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Elucidating the structure of surface sites using sensitivity enhanced NMR methods</dc:title>
  <dc:creator>Deni Mance</dc:creator>
  <cp:lastModifiedBy>Deni Mance</cp:lastModifiedBy>
  <cp:revision>38</cp:revision>
  <cp:lastPrinted>2013-06-08T11:22:51Z</cp:lastPrinted>
  <dcterms:created xsi:type="dcterms:W3CDTF">2020-01-10T09:24:16Z</dcterms:created>
  <dcterms:modified xsi:type="dcterms:W3CDTF">2020-01-14T06:45:43Z</dcterms:modified>
</cp:coreProperties>
</file>