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
  </p:notesMasterIdLst>
  <p:handoutMasterIdLst>
    <p:handoutMasterId r:id="rId9"/>
  </p:handoutMasterIdLst>
  <p:sldIdLst>
    <p:sldId id="256" r:id="rId2"/>
    <p:sldId id="306" r:id="rId3"/>
    <p:sldId id="307" r:id="rId4"/>
    <p:sldId id="309" r:id="rId5"/>
    <p:sldId id="308" r:id="rId6"/>
    <p:sldId id="30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2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83"/>
    <p:restoredTop sz="94721"/>
  </p:normalViewPr>
  <p:slideViewPr>
    <p:cSldViewPr snapToGrid="0" snapToObjects="1">
      <p:cViewPr varScale="1">
        <p:scale>
          <a:sx n="159" d="100"/>
          <a:sy n="159" d="100"/>
        </p:scale>
        <p:origin x="232"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66016E-6004-7145-8E95-A6BC2BAD76A6}" type="datetimeFigureOut">
              <a:rPr lang="en-US" smtClean="0"/>
              <a:t>11/26/18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59B075-5ECA-994D-9CF4-E0E952A3AD5D}" type="slidenum">
              <a:rPr lang="en-GB" smtClean="0"/>
              <a:t>‹#›</a:t>
            </a:fld>
            <a:endParaRPr lang="en-GB"/>
          </a:p>
        </p:txBody>
      </p:sp>
    </p:spTree>
    <p:extLst>
      <p:ext uri="{BB962C8B-B14F-4D97-AF65-F5344CB8AC3E}">
        <p14:creationId xmlns:p14="http://schemas.microsoft.com/office/powerpoint/2010/main" val="6288311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9C0EF4-77DD-2B46-B54C-F7163B9115F5}" type="datetimeFigureOut">
              <a:rPr lang="en-US" smtClean="0"/>
              <a:t>11/26/18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21BB37-7AA6-A640-9CEA-40428FDE6D2A}" type="slidenum">
              <a:rPr lang="en-GB" smtClean="0"/>
              <a:t>‹#›</a:t>
            </a:fld>
            <a:endParaRPr lang="en-GB"/>
          </a:p>
        </p:txBody>
      </p:sp>
    </p:spTree>
    <p:extLst>
      <p:ext uri="{BB962C8B-B14F-4D97-AF65-F5344CB8AC3E}">
        <p14:creationId xmlns:p14="http://schemas.microsoft.com/office/powerpoint/2010/main" val="178201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621BB37-7AA6-A640-9CEA-40428FDE6D2A}" type="slidenum">
              <a:rPr lang="en-GB" smtClean="0"/>
              <a:t>2</a:t>
            </a:fld>
            <a:endParaRPr lang="en-GB"/>
          </a:p>
        </p:txBody>
      </p:sp>
    </p:spTree>
    <p:extLst>
      <p:ext uri="{BB962C8B-B14F-4D97-AF65-F5344CB8AC3E}">
        <p14:creationId xmlns:p14="http://schemas.microsoft.com/office/powerpoint/2010/main" val="3487445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PBC-CBWG, 3 December-2018</a:t>
            </a:r>
            <a:endParaRPr lang="en-US" dirty="0"/>
          </a:p>
        </p:txBody>
      </p:sp>
      <p:sp>
        <p:nvSpPr>
          <p:cNvPr id="4" name="Footer Placeholder 3"/>
          <p:cNvSpPr>
            <a:spLocks noGrp="1"/>
          </p:cNvSpPr>
          <p:nvPr>
            <p:ph type="ftr" sz="quarter" idx="11"/>
          </p:nvPr>
        </p:nvSpPr>
        <p:spPr/>
        <p:txBody>
          <a:bodyPr/>
          <a:lstStyle/>
          <a:p>
            <a:r>
              <a:rPr lang="en-US"/>
              <a:t>Introduction</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PBC-CBWG, 3 December-2018</a:t>
            </a:r>
            <a:endParaRPr lang="en-US" dirty="0"/>
          </a:p>
        </p:txBody>
      </p:sp>
      <p:sp>
        <p:nvSpPr>
          <p:cNvPr id="4" name="Footer Placeholder 3"/>
          <p:cNvSpPr>
            <a:spLocks noGrp="1"/>
          </p:cNvSpPr>
          <p:nvPr>
            <p:ph type="ftr" sz="quarter" idx="11"/>
          </p:nvPr>
        </p:nvSpPr>
        <p:spPr/>
        <p:txBody>
          <a:bodyPr/>
          <a:lstStyle/>
          <a:p>
            <a:r>
              <a:rPr lang="en-US"/>
              <a:t>Introduction</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PBC-CBWG, 3 December-2018</a:t>
            </a:r>
            <a:endParaRPr lang="en-US" dirty="0"/>
          </a:p>
        </p:txBody>
      </p:sp>
      <p:sp>
        <p:nvSpPr>
          <p:cNvPr id="4" name="Footer Placeholder 3"/>
          <p:cNvSpPr>
            <a:spLocks noGrp="1"/>
          </p:cNvSpPr>
          <p:nvPr>
            <p:ph type="ftr" sz="quarter" idx="11"/>
          </p:nvPr>
        </p:nvSpPr>
        <p:spPr/>
        <p:txBody>
          <a:bodyPr/>
          <a:lstStyle/>
          <a:p>
            <a:r>
              <a:rPr lang="en-US"/>
              <a:t>Introduction</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L.Gatignon, PBC-CBWG, 3 December-2018</a:t>
            </a:r>
            <a:endParaRPr lang="en-US" dirty="0"/>
          </a:p>
        </p:txBody>
      </p:sp>
      <p:sp>
        <p:nvSpPr>
          <p:cNvPr id="4" name="Footer Placeholder 3"/>
          <p:cNvSpPr>
            <a:spLocks noGrp="1"/>
          </p:cNvSpPr>
          <p:nvPr>
            <p:ph type="ftr" sz="quarter" idx="11"/>
          </p:nvPr>
        </p:nvSpPr>
        <p:spPr/>
        <p:txBody>
          <a:bodyPr/>
          <a:lstStyle/>
          <a:p>
            <a:r>
              <a:rPr lang="en-US"/>
              <a:t>Introduction</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1769241" y="6356350"/>
            <a:ext cx="3311179"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L.Gatignon, PBC-CBWG, 3 December-2018</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a:t>Introduction</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093240"/>
            <a:ext cx="8226854" cy="5192523"/>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hf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ts val="2600"/>
        </a:lnSpc>
        <a:spcBef>
          <a:spcPts val="900"/>
        </a:spcBef>
        <a:buClr>
          <a:schemeClr val="accent1"/>
        </a:buClr>
        <a:buSzPct val="100000"/>
        <a:buFont typeface="Arial"/>
        <a:buChar char="•"/>
        <a:defRPr kumimoji="0" sz="2000" b="0" i="0" kern="1200">
          <a:solidFill>
            <a:srgbClr val="0C377B"/>
          </a:solidFill>
          <a:latin typeface="+mn-lt"/>
          <a:ea typeface="+mn-ea"/>
          <a:cs typeface="Ubuntu Light"/>
        </a:defRPr>
      </a:lvl1pPr>
      <a:lvl2pPr marL="460375" indent="-228600" algn="l" rtl="0" eaLnBrk="1" latinLnBrk="0" hangingPunct="1">
        <a:lnSpc>
          <a:spcPts val="2600"/>
        </a:lnSpc>
        <a:spcBef>
          <a:spcPts val="900"/>
        </a:spcBef>
        <a:buClr>
          <a:schemeClr val="bg2"/>
        </a:buClr>
        <a:buSzPct val="100000"/>
        <a:buFont typeface="Arial"/>
        <a:buChar char="•"/>
        <a:defRPr kumimoji="0" sz="2000" b="0" i="0" kern="1200">
          <a:solidFill>
            <a:srgbClr val="0C377B"/>
          </a:solidFill>
          <a:latin typeface="+mn-lt"/>
          <a:ea typeface="+mn-ea"/>
          <a:cs typeface="Ubuntu Light"/>
        </a:defRPr>
      </a:lvl2pPr>
      <a:lvl3pPr marL="685800" indent="-225425" algn="l" rtl="0" eaLnBrk="1" latinLnBrk="0" hangingPunct="1">
        <a:lnSpc>
          <a:spcPts val="2600"/>
        </a:lnSpc>
        <a:spcBef>
          <a:spcPts val="900"/>
        </a:spcBef>
        <a:buClr>
          <a:schemeClr val="accent2"/>
        </a:buClr>
        <a:buSzPct val="100000"/>
        <a:buFont typeface="Arial"/>
        <a:buChar char="•"/>
        <a:defRPr kumimoji="0" sz="2000" b="0" i="0" kern="1200">
          <a:solidFill>
            <a:srgbClr val="0C377B"/>
          </a:solidFill>
          <a:latin typeface="+mn-lt"/>
          <a:ea typeface="+mn-ea"/>
          <a:cs typeface="Ubuntu Light"/>
        </a:defRPr>
      </a:lvl3pPr>
      <a:lvl4pPr marL="909638" indent="-223838" algn="l" rtl="0" eaLnBrk="1" latinLnBrk="0" hangingPunct="1">
        <a:lnSpc>
          <a:spcPts val="26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ts val="26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99" y="2121290"/>
            <a:ext cx="8455025" cy="1826363"/>
          </a:xfrm>
        </p:spPr>
        <p:txBody>
          <a:bodyPr/>
          <a:lstStyle/>
          <a:p>
            <a:r>
              <a:rPr lang="en-US" sz="3200" dirty="0"/>
              <a:t>Welcome and Introduction</a:t>
            </a:r>
          </a:p>
        </p:txBody>
      </p:sp>
      <p:sp>
        <p:nvSpPr>
          <p:cNvPr id="3" name="Text Placeholder 2"/>
          <p:cNvSpPr>
            <a:spLocks noGrp="1"/>
          </p:cNvSpPr>
          <p:nvPr>
            <p:ph type="body" idx="1"/>
          </p:nvPr>
        </p:nvSpPr>
        <p:spPr/>
        <p:txBody>
          <a:bodyPr>
            <a:normAutofit/>
          </a:bodyPr>
          <a:lstStyle/>
          <a:p>
            <a:pPr>
              <a:lnSpc>
                <a:spcPct val="160000"/>
              </a:lnSpc>
            </a:pPr>
            <a:r>
              <a:rPr lang="en-US" dirty="0"/>
              <a:t>Lau </a:t>
            </a:r>
            <a:r>
              <a:rPr lang="en-US" dirty="0" err="1"/>
              <a:t>Gatignon</a:t>
            </a:r>
            <a:endParaRPr lang="en-US" dirty="0"/>
          </a:p>
        </p:txBody>
      </p:sp>
    </p:spTree>
    <p:extLst>
      <p:ext uri="{BB962C8B-B14F-4D97-AF65-F5344CB8AC3E}">
        <p14:creationId xmlns:p14="http://schemas.microsoft.com/office/powerpoint/2010/main" val="3718285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911F-2583-D949-A109-22B854050770}"/>
              </a:ext>
            </a:extLst>
          </p:cNvPr>
          <p:cNvSpPr>
            <a:spLocks noGrp="1"/>
          </p:cNvSpPr>
          <p:nvPr>
            <p:ph type="title"/>
          </p:nvPr>
        </p:nvSpPr>
        <p:spPr/>
        <p:txBody>
          <a:bodyPr/>
          <a:lstStyle/>
          <a:p>
            <a:r>
              <a:rPr lang="en-GB" dirty="0"/>
              <a:t>Introduction</a:t>
            </a:r>
          </a:p>
        </p:txBody>
      </p:sp>
      <p:sp>
        <p:nvSpPr>
          <p:cNvPr id="3" name="Date Placeholder 2">
            <a:extLst>
              <a:ext uri="{FF2B5EF4-FFF2-40B4-BE49-F238E27FC236}">
                <a16:creationId xmlns:a16="http://schemas.microsoft.com/office/drawing/2014/main" id="{DCFE6053-CD2A-1349-8A57-3907B5EB790B}"/>
              </a:ext>
            </a:extLst>
          </p:cNvPr>
          <p:cNvSpPr>
            <a:spLocks noGrp="1"/>
          </p:cNvSpPr>
          <p:nvPr>
            <p:ph type="dt" sz="half" idx="10"/>
          </p:nvPr>
        </p:nvSpPr>
        <p:spPr/>
        <p:txBody>
          <a:bodyPr/>
          <a:lstStyle/>
          <a:p>
            <a:r>
              <a:rPr lang="en-US"/>
              <a:t>L.Gatignon, PBC-CBWG, 3 December-2018</a:t>
            </a:r>
            <a:endParaRPr lang="en-US" dirty="0"/>
          </a:p>
        </p:txBody>
      </p:sp>
      <p:sp>
        <p:nvSpPr>
          <p:cNvPr id="4" name="Footer Placeholder 3">
            <a:extLst>
              <a:ext uri="{FF2B5EF4-FFF2-40B4-BE49-F238E27FC236}">
                <a16:creationId xmlns:a16="http://schemas.microsoft.com/office/drawing/2014/main" id="{2724F0B0-B19C-B540-AC5F-BFBA1F703B99}"/>
              </a:ext>
            </a:extLst>
          </p:cNvPr>
          <p:cNvSpPr>
            <a:spLocks noGrp="1"/>
          </p:cNvSpPr>
          <p:nvPr>
            <p:ph type="ftr" sz="quarter" idx="11"/>
          </p:nvPr>
        </p:nvSpPr>
        <p:spPr/>
        <p:txBody>
          <a:bodyPr/>
          <a:lstStyle/>
          <a:p>
            <a:r>
              <a:rPr lang="en-US"/>
              <a:t>Introduction</a:t>
            </a:r>
            <a:endParaRPr lang="en-US" dirty="0"/>
          </a:p>
        </p:txBody>
      </p:sp>
      <p:sp>
        <p:nvSpPr>
          <p:cNvPr id="5" name="Slide Number Placeholder 4">
            <a:extLst>
              <a:ext uri="{FF2B5EF4-FFF2-40B4-BE49-F238E27FC236}">
                <a16:creationId xmlns:a16="http://schemas.microsoft.com/office/drawing/2014/main" id="{3BDD261E-B8C6-8940-A03F-F9B83E9C5F14}"/>
              </a:ext>
            </a:extLst>
          </p:cNvPr>
          <p:cNvSpPr>
            <a:spLocks noGrp="1"/>
          </p:cNvSpPr>
          <p:nvPr>
            <p:ph type="sldNum" sz="quarter" idx="12"/>
          </p:nvPr>
        </p:nvSpPr>
        <p:spPr/>
        <p:txBody>
          <a:bodyPr/>
          <a:lstStyle/>
          <a:p>
            <a:fld id="{8D6C380F-326D-3C40-9EE7-7FBAB0953422}" type="slidenum">
              <a:rPr lang="en-US" smtClean="0"/>
              <a:pPr/>
              <a:t>2</a:t>
            </a:fld>
            <a:endParaRPr lang="en-US"/>
          </a:p>
        </p:txBody>
      </p:sp>
      <p:sp>
        <p:nvSpPr>
          <p:cNvPr id="6" name="Content Placeholder 5">
            <a:extLst>
              <a:ext uri="{FF2B5EF4-FFF2-40B4-BE49-F238E27FC236}">
                <a16:creationId xmlns:a16="http://schemas.microsoft.com/office/drawing/2014/main" id="{DF858719-47D5-0C4C-9ECC-76D89562CF49}"/>
              </a:ext>
            </a:extLst>
          </p:cNvPr>
          <p:cNvSpPr>
            <a:spLocks noGrp="1"/>
          </p:cNvSpPr>
          <p:nvPr>
            <p:ph sz="quarter" idx="13"/>
          </p:nvPr>
        </p:nvSpPr>
        <p:spPr>
          <a:xfrm>
            <a:off x="288758" y="1174420"/>
            <a:ext cx="8791074" cy="5407017"/>
          </a:xfrm>
        </p:spPr>
        <p:txBody>
          <a:bodyPr/>
          <a:lstStyle/>
          <a:p>
            <a:r>
              <a:rPr lang="en-GB" dirty="0"/>
              <a:t>The deadline for document submission to ESPP is 18 December</a:t>
            </a:r>
          </a:p>
          <a:p>
            <a:r>
              <a:rPr lang="en-GB" dirty="0"/>
              <a:t>All experiments shall submit a 10-page document plus an Addendum</a:t>
            </a:r>
            <a:br>
              <a:rPr lang="en-GB" dirty="0"/>
            </a:br>
            <a:r>
              <a:rPr lang="en-GB" dirty="0"/>
              <a:t>by that date following the PBC guidelines from Claude </a:t>
            </a:r>
            <a:r>
              <a:rPr lang="en-GB" dirty="0" err="1"/>
              <a:t>Vallée</a:t>
            </a:r>
            <a:endParaRPr lang="en-GB" dirty="0"/>
          </a:p>
          <a:p>
            <a:r>
              <a:rPr lang="en-GB" dirty="0"/>
              <a:t>PBC will also submit a document with Addenda. One addendum will be the CBWG report.  To give a chance to PBC to include our findings, </a:t>
            </a:r>
            <a:br>
              <a:rPr lang="en-GB" dirty="0"/>
            </a:br>
            <a:r>
              <a:rPr lang="en-GB" dirty="0"/>
              <a:t>we must send a final draft asap to PBC (this week).</a:t>
            </a:r>
          </a:p>
          <a:p>
            <a:r>
              <a:rPr lang="en-GB" dirty="0"/>
              <a:t>The full report reference link must be available, but the document may be uploaded in January.</a:t>
            </a:r>
          </a:p>
          <a:p>
            <a:r>
              <a:rPr lang="en-GB" dirty="0"/>
              <a:t>We give ourselves the rest of this year to complete the document, then do a final layout correction (correct figure numbering, add references, etc) and upload it as PBC report in January, ideally even before the PBC meeting.</a:t>
            </a:r>
          </a:p>
        </p:txBody>
      </p:sp>
    </p:spTree>
    <p:extLst>
      <p:ext uri="{BB962C8B-B14F-4D97-AF65-F5344CB8AC3E}">
        <p14:creationId xmlns:p14="http://schemas.microsoft.com/office/powerpoint/2010/main" val="3968261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9A188-EC21-3646-9EB4-8B775E8A81DA}"/>
              </a:ext>
            </a:extLst>
          </p:cNvPr>
          <p:cNvSpPr>
            <a:spLocks noGrp="1"/>
          </p:cNvSpPr>
          <p:nvPr>
            <p:ph type="title"/>
          </p:nvPr>
        </p:nvSpPr>
        <p:spPr/>
        <p:txBody>
          <a:bodyPr/>
          <a:lstStyle/>
          <a:p>
            <a:r>
              <a:rPr lang="en-GB" dirty="0"/>
              <a:t>And then</a:t>
            </a:r>
          </a:p>
        </p:txBody>
      </p:sp>
      <p:sp>
        <p:nvSpPr>
          <p:cNvPr id="3" name="Date Placeholder 2">
            <a:extLst>
              <a:ext uri="{FF2B5EF4-FFF2-40B4-BE49-F238E27FC236}">
                <a16:creationId xmlns:a16="http://schemas.microsoft.com/office/drawing/2014/main" id="{08E8436F-3204-1A41-B61D-166BD41993B3}"/>
              </a:ext>
            </a:extLst>
          </p:cNvPr>
          <p:cNvSpPr>
            <a:spLocks noGrp="1"/>
          </p:cNvSpPr>
          <p:nvPr>
            <p:ph type="dt" sz="half" idx="10"/>
          </p:nvPr>
        </p:nvSpPr>
        <p:spPr/>
        <p:txBody>
          <a:bodyPr/>
          <a:lstStyle/>
          <a:p>
            <a:r>
              <a:rPr lang="en-US"/>
              <a:t>L.Gatignon, PBC-CBWG, 3 December-2018</a:t>
            </a:r>
            <a:endParaRPr lang="en-US" dirty="0"/>
          </a:p>
        </p:txBody>
      </p:sp>
      <p:sp>
        <p:nvSpPr>
          <p:cNvPr id="4" name="Footer Placeholder 3">
            <a:extLst>
              <a:ext uri="{FF2B5EF4-FFF2-40B4-BE49-F238E27FC236}">
                <a16:creationId xmlns:a16="http://schemas.microsoft.com/office/drawing/2014/main" id="{D3E45A70-32E6-A547-9426-04AA47651245}"/>
              </a:ext>
            </a:extLst>
          </p:cNvPr>
          <p:cNvSpPr>
            <a:spLocks noGrp="1"/>
          </p:cNvSpPr>
          <p:nvPr>
            <p:ph type="ftr" sz="quarter" idx="11"/>
          </p:nvPr>
        </p:nvSpPr>
        <p:spPr/>
        <p:txBody>
          <a:bodyPr/>
          <a:lstStyle/>
          <a:p>
            <a:r>
              <a:rPr lang="en-US"/>
              <a:t>Introduction</a:t>
            </a:r>
            <a:endParaRPr lang="en-US" dirty="0"/>
          </a:p>
        </p:txBody>
      </p:sp>
      <p:sp>
        <p:nvSpPr>
          <p:cNvPr id="5" name="Slide Number Placeholder 4">
            <a:extLst>
              <a:ext uri="{FF2B5EF4-FFF2-40B4-BE49-F238E27FC236}">
                <a16:creationId xmlns:a16="http://schemas.microsoft.com/office/drawing/2014/main" id="{AE73F672-BA63-5845-803E-C5BB7F3F79FE}"/>
              </a:ext>
            </a:extLst>
          </p:cNvPr>
          <p:cNvSpPr>
            <a:spLocks noGrp="1"/>
          </p:cNvSpPr>
          <p:nvPr>
            <p:ph type="sldNum" sz="quarter" idx="12"/>
          </p:nvPr>
        </p:nvSpPr>
        <p:spPr/>
        <p:txBody>
          <a:bodyPr/>
          <a:lstStyle/>
          <a:p>
            <a:fld id="{8D6C380F-326D-3C40-9EE7-7FBAB0953422}" type="slidenum">
              <a:rPr lang="en-US" smtClean="0"/>
              <a:pPr/>
              <a:t>3</a:t>
            </a:fld>
            <a:endParaRPr lang="en-US"/>
          </a:p>
        </p:txBody>
      </p:sp>
      <p:sp>
        <p:nvSpPr>
          <p:cNvPr id="6" name="Content Placeholder 5">
            <a:extLst>
              <a:ext uri="{FF2B5EF4-FFF2-40B4-BE49-F238E27FC236}">
                <a16:creationId xmlns:a16="http://schemas.microsoft.com/office/drawing/2014/main" id="{7509E9D0-6A12-3348-8B96-D5691C5151C3}"/>
              </a:ext>
            </a:extLst>
          </p:cNvPr>
          <p:cNvSpPr>
            <a:spLocks noGrp="1"/>
          </p:cNvSpPr>
          <p:nvPr>
            <p:ph sz="quarter" idx="13"/>
          </p:nvPr>
        </p:nvSpPr>
        <p:spPr>
          <a:xfrm>
            <a:off x="281354" y="894242"/>
            <a:ext cx="8862646" cy="5546516"/>
          </a:xfrm>
        </p:spPr>
        <p:txBody>
          <a:bodyPr>
            <a:normAutofit/>
          </a:bodyPr>
          <a:lstStyle/>
          <a:p>
            <a:r>
              <a:rPr lang="en-GB" dirty="0"/>
              <a:t>The full PBC workshop will take place on 15 and 16 January 2019 at CERN. Please register</a:t>
            </a:r>
          </a:p>
          <a:p>
            <a:r>
              <a:rPr lang="en-GB" dirty="0"/>
              <a:t>Johannes Bernhard will present the CBWG status at that meeting.</a:t>
            </a:r>
          </a:p>
          <a:p>
            <a:r>
              <a:rPr lang="en-GB" dirty="0"/>
              <a:t>Today some significant new results and conclusions from the beam and infrastructure studies will be presented.</a:t>
            </a:r>
          </a:p>
          <a:p>
            <a:r>
              <a:rPr lang="en-GB" dirty="0"/>
              <a:t>We thank and acknowledge the input and feedback from the projects which have been involved regularly in different ways during the studies.</a:t>
            </a:r>
          </a:p>
          <a:p>
            <a:r>
              <a:rPr lang="en-GB" dirty="0"/>
              <a:t>It is also clear that the studies are not complete and that work has to continue. The PBC mandate (and some funding) has been prolonged and further work will continue probably even over several years.</a:t>
            </a:r>
          </a:p>
          <a:p>
            <a:r>
              <a:rPr lang="en-GB" dirty="0"/>
              <a:t>The prioritisation of that work will depend on forthcoming PBC meetings, the ESPP and guidelines from the management and later from the SPSC.</a:t>
            </a:r>
          </a:p>
          <a:p>
            <a:r>
              <a:rPr lang="en-GB" dirty="0"/>
              <a:t>Clearly there is overlap / synergy with other working groups, e.g. proton performance, BDF, SLAWG.</a:t>
            </a:r>
          </a:p>
        </p:txBody>
      </p:sp>
    </p:spTree>
    <p:extLst>
      <p:ext uri="{BB962C8B-B14F-4D97-AF65-F5344CB8AC3E}">
        <p14:creationId xmlns:p14="http://schemas.microsoft.com/office/powerpoint/2010/main" val="3060941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9236CDE-5257-6C46-93A1-6B660C6C0048}"/>
              </a:ext>
            </a:extLst>
          </p:cNvPr>
          <p:cNvSpPr>
            <a:spLocks noGrp="1"/>
          </p:cNvSpPr>
          <p:nvPr>
            <p:ph type="dt" sz="half" idx="10"/>
          </p:nvPr>
        </p:nvSpPr>
        <p:spPr/>
        <p:txBody>
          <a:bodyPr/>
          <a:lstStyle/>
          <a:p>
            <a:r>
              <a:rPr lang="en-US"/>
              <a:t>L.Gatignon, PBC-CBWG, 3 December-2018</a:t>
            </a:r>
            <a:endParaRPr lang="en-US" dirty="0"/>
          </a:p>
        </p:txBody>
      </p:sp>
      <p:sp>
        <p:nvSpPr>
          <p:cNvPr id="4" name="Footer Placeholder 3">
            <a:extLst>
              <a:ext uri="{FF2B5EF4-FFF2-40B4-BE49-F238E27FC236}">
                <a16:creationId xmlns:a16="http://schemas.microsoft.com/office/drawing/2014/main" id="{810C2A14-0471-8549-A89F-867DC9287309}"/>
              </a:ext>
            </a:extLst>
          </p:cNvPr>
          <p:cNvSpPr>
            <a:spLocks noGrp="1"/>
          </p:cNvSpPr>
          <p:nvPr>
            <p:ph type="ftr" sz="quarter" idx="11"/>
          </p:nvPr>
        </p:nvSpPr>
        <p:spPr/>
        <p:txBody>
          <a:bodyPr/>
          <a:lstStyle/>
          <a:p>
            <a:r>
              <a:rPr lang="en-US"/>
              <a:t>Introduction</a:t>
            </a:r>
            <a:endParaRPr lang="en-US" dirty="0"/>
          </a:p>
        </p:txBody>
      </p:sp>
      <p:sp>
        <p:nvSpPr>
          <p:cNvPr id="5" name="Slide Number Placeholder 4">
            <a:extLst>
              <a:ext uri="{FF2B5EF4-FFF2-40B4-BE49-F238E27FC236}">
                <a16:creationId xmlns:a16="http://schemas.microsoft.com/office/drawing/2014/main" id="{1AF58029-5FC6-9B45-99EB-A39FD1F571A1}"/>
              </a:ext>
            </a:extLst>
          </p:cNvPr>
          <p:cNvSpPr>
            <a:spLocks noGrp="1"/>
          </p:cNvSpPr>
          <p:nvPr>
            <p:ph type="sldNum" sz="quarter" idx="12"/>
          </p:nvPr>
        </p:nvSpPr>
        <p:spPr/>
        <p:txBody>
          <a:bodyPr/>
          <a:lstStyle/>
          <a:p>
            <a:fld id="{8D6C380F-326D-3C40-9EE7-7FBAB0953422}" type="slidenum">
              <a:rPr lang="en-US" smtClean="0"/>
              <a:pPr/>
              <a:t>4</a:t>
            </a:fld>
            <a:endParaRPr lang="en-US"/>
          </a:p>
        </p:txBody>
      </p:sp>
      <p:pic>
        <p:nvPicPr>
          <p:cNvPr id="7" name="Picture 6">
            <a:extLst>
              <a:ext uri="{FF2B5EF4-FFF2-40B4-BE49-F238E27FC236}">
                <a16:creationId xmlns:a16="http://schemas.microsoft.com/office/drawing/2014/main" id="{F3EADED4-7E5B-F347-8785-2EEE5FEFD54F}"/>
              </a:ext>
            </a:extLst>
          </p:cNvPr>
          <p:cNvPicPr>
            <a:picLocks noChangeAspect="1"/>
          </p:cNvPicPr>
          <p:nvPr/>
        </p:nvPicPr>
        <p:blipFill>
          <a:blip r:embed="rId2"/>
          <a:stretch>
            <a:fillRect/>
          </a:stretch>
        </p:blipFill>
        <p:spPr>
          <a:xfrm>
            <a:off x="-14068" y="204156"/>
            <a:ext cx="9144000" cy="6541300"/>
          </a:xfrm>
          <a:prstGeom prst="rect">
            <a:avLst/>
          </a:prstGeom>
        </p:spPr>
      </p:pic>
    </p:spTree>
    <p:extLst>
      <p:ext uri="{BB962C8B-B14F-4D97-AF65-F5344CB8AC3E}">
        <p14:creationId xmlns:p14="http://schemas.microsoft.com/office/powerpoint/2010/main" val="1434601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DC260-52F9-1A47-9CE9-9B90CF0C5B13}"/>
              </a:ext>
            </a:extLst>
          </p:cNvPr>
          <p:cNvSpPr>
            <a:spLocks noGrp="1"/>
          </p:cNvSpPr>
          <p:nvPr>
            <p:ph type="title"/>
          </p:nvPr>
        </p:nvSpPr>
        <p:spPr/>
        <p:txBody>
          <a:bodyPr/>
          <a:lstStyle/>
          <a:p>
            <a:r>
              <a:rPr lang="en-GB" dirty="0"/>
              <a:t>Agenda</a:t>
            </a:r>
          </a:p>
        </p:txBody>
      </p:sp>
      <p:sp>
        <p:nvSpPr>
          <p:cNvPr id="3" name="Date Placeholder 2">
            <a:extLst>
              <a:ext uri="{FF2B5EF4-FFF2-40B4-BE49-F238E27FC236}">
                <a16:creationId xmlns:a16="http://schemas.microsoft.com/office/drawing/2014/main" id="{396FB11B-CF9C-EC42-901B-6136CB0DD6D9}"/>
              </a:ext>
            </a:extLst>
          </p:cNvPr>
          <p:cNvSpPr>
            <a:spLocks noGrp="1"/>
          </p:cNvSpPr>
          <p:nvPr>
            <p:ph type="dt" sz="half" idx="10"/>
          </p:nvPr>
        </p:nvSpPr>
        <p:spPr/>
        <p:txBody>
          <a:bodyPr/>
          <a:lstStyle/>
          <a:p>
            <a:r>
              <a:rPr lang="en-US"/>
              <a:t>L.Gatignon, PBC-CBWG, 3 December-2018</a:t>
            </a:r>
            <a:endParaRPr lang="en-US" dirty="0"/>
          </a:p>
        </p:txBody>
      </p:sp>
      <p:sp>
        <p:nvSpPr>
          <p:cNvPr id="4" name="Footer Placeholder 3">
            <a:extLst>
              <a:ext uri="{FF2B5EF4-FFF2-40B4-BE49-F238E27FC236}">
                <a16:creationId xmlns:a16="http://schemas.microsoft.com/office/drawing/2014/main" id="{CD613E8D-47D6-6544-830D-45AF3A4155D5}"/>
              </a:ext>
            </a:extLst>
          </p:cNvPr>
          <p:cNvSpPr>
            <a:spLocks noGrp="1"/>
          </p:cNvSpPr>
          <p:nvPr>
            <p:ph type="ftr" sz="quarter" idx="11"/>
          </p:nvPr>
        </p:nvSpPr>
        <p:spPr/>
        <p:txBody>
          <a:bodyPr/>
          <a:lstStyle/>
          <a:p>
            <a:r>
              <a:rPr lang="en-US"/>
              <a:t>Introduction</a:t>
            </a:r>
            <a:endParaRPr lang="en-US" dirty="0"/>
          </a:p>
        </p:txBody>
      </p:sp>
      <p:sp>
        <p:nvSpPr>
          <p:cNvPr id="5" name="Slide Number Placeholder 4">
            <a:extLst>
              <a:ext uri="{FF2B5EF4-FFF2-40B4-BE49-F238E27FC236}">
                <a16:creationId xmlns:a16="http://schemas.microsoft.com/office/drawing/2014/main" id="{5C8A5D19-1E7C-144A-825A-84023D11E7B4}"/>
              </a:ext>
            </a:extLst>
          </p:cNvPr>
          <p:cNvSpPr>
            <a:spLocks noGrp="1"/>
          </p:cNvSpPr>
          <p:nvPr>
            <p:ph type="sldNum" sz="quarter" idx="12"/>
          </p:nvPr>
        </p:nvSpPr>
        <p:spPr/>
        <p:txBody>
          <a:bodyPr/>
          <a:lstStyle/>
          <a:p>
            <a:fld id="{8D6C380F-326D-3C40-9EE7-7FBAB0953422}" type="slidenum">
              <a:rPr lang="en-US" smtClean="0"/>
              <a:pPr/>
              <a:t>5</a:t>
            </a:fld>
            <a:endParaRPr lang="en-US"/>
          </a:p>
        </p:txBody>
      </p:sp>
      <p:sp>
        <p:nvSpPr>
          <p:cNvPr id="6" name="Content Placeholder 5">
            <a:extLst>
              <a:ext uri="{FF2B5EF4-FFF2-40B4-BE49-F238E27FC236}">
                <a16:creationId xmlns:a16="http://schemas.microsoft.com/office/drawing/2014/main" id="{91110EFB-22B4-034C-BCAD-81CC553EF5ED}"/>
              </a:ext>
            </a:extLst>
          </p:cNvPr>
          <p:cNvSpPr>
            <a:spLocks noGrp="1"/>
          </p:cNvSpPr>
          <p:nvPr>
            <p:ph sz="quarter" idx="13"/>
          </p:nvPr>
        </p:nvSpPr>
        <p:spPr/>
        <p:txBody>
          <a:bodyPr/>
          <a:lstStyle/>
          <a:p>
            <a:r>
              <a:rPr lang="en-GB" dirty="0"/>
              <a:t>Welcome and Introduction</a:t>
            </a:r>
          </a:p>
          <a:p>
            <a:r>
              <a:rPr lang="en-GB" dirty="0"/>
              <a:t>Urgent news from experiments</a:t>
            </a:r>
            <a:br>
              <a:rPr lang="en-GB" dirty="0"/>
            </a:br>
            <a:r>
              <a:rPr lang="en-GB" dirty="0">
                <a:solidFill>
                  <a:schemeClr val="tx1">
                    <a:lumMod val="40000"/>
                    <a:lumOff val="60000"/>
                  </a:schemeClr>
                </a:solidFill>
              </a:rPr>
              <a:t>Please only new info since June and relevant for the January PBC meeting</a:t>
            </a:r>
          </a:p>
          <a:p>
            <a:r>
              <a:rPr lang="en-GB" dirty="0"/>
              <a:t>Discussion of Executive Summary and Report</a:t>
            </a:r>
          </a:p>
          <a:p>
            <a:r>
              <a:rPr lang="en-GB" dirty="0"/>
              <a:t>Where to go from here, Discussion</a:t>
            </a:r>
          </a:p>
          <a:p>
            <a:endParaRPr lang="en-GB" dirty="0"/>
          </a:p>
        </p:txBody>
      </p:sp>
    </p:spTree>
    <p:extLst>
      <p:ext uri="{BB962C8B-B14F-4D97-AF65-F5344CB8AC3E}">
        <p14:creationId xmlns:p14="http://schemas.microsoft.com/office/powerpoint/2010/main" val="3218963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24333186"/>
      </p:ext>
    </p:extLst>
  </p:cSld>
  <p:clrMapOvr>
    <a:masterClrMapping/>
  </p:clrMapOvr>
</p:sld>
</file>

<file path=ppt/theme/theme1.xml><?xml version="1.0" encoding="utf-8"?>
<a:theme xmlns:a="http://schemas.openxmlformats.org/drawingml/2006/main" name="CERN_ENdept_Presentation_ArialFont">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CERN_ENdept_Presentation_ArialFont.potx</Template>
  <TotalTime>1954</TotalTime>
  <Words>232</Words>
  <Application>Microsoft Macintosh PowerPoint</Application>
  <PresentationFormat>On-screen Show (4:3)</PresentationFormat>
  <Paragraphs>34</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Ubuntu</vt:lpstr>
      <vt:lpstr>Ubuntu Light</vt:lpstr>
      <vt:lpstr>CERN_ENdept_Presentation_ArialFont</vt:lpstr>
      <vt:lpstr>Welcome and Introduction</vt:lpstr>
      <vt:lpstr>Introduction</vt:lpstr>
      <vt:lpstr>And then</vt:lpstr>
      <vt:lpstr>PowerPoint Presentation</vt:lpstr>
      <vt:lpstr>Agenda</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Microsoft Office User</cp:lastModifiedBy>
  <cp:revision>115</cp:revision>
  <cp:lastPrinted>2017-03-28T08:33:22Z</cp:lastPrinted>
  <dcterms:created xsi:type="dcterms:W3CDTF">2014-04-09T15:49:20Z</dcterms:created>
  <dcterms:modified xsi:type="dcterms:W3CDTF">2018-11-26T16:55:59Z</dcterms:modified>
</cp:coreProperties>
</file>