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730" r:id="rId1"/>
  </p:sldMasterIdLst>
  <p:notesMasterIdLst>
    <p:notesMasterId r:id="rId10"/>
  </p:notesMasterIdLst>
  <p:handoutMasterIdLst>
    <p:handoutMasterId r:id="rId11"/>
  </p:handoutMasterIdLst>
  <p:sldIdLst>
    <p:sldId id="728" r:id="rId2"/>
    <p:sldId id="732" r:id="rId3"/>
    <p:sldId id="741" r:id="rId4"/>
    <p:sldId id="738" r:id="rId5"/>
    <p:sldId id="739" r:id="rId6"/>
    <p:sldId id="740" r:id="rId7"/>
    <p:sldId id="729" r:id="rId8"/>
    <p:sldId id="731" r:id="rId9"/>
  </p:sldIdLst>
  <p:sldSz cx="9144000" cy="6858000" type="screen4x3"/>
  <p:notesSz cx="6669088" cy="97536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5pPr>
    <a:lvl6pPr marL="2286000" algn="l" defTabSz="457200" rtl="0" eaLnBrk="1" latinLnBrk="0" hangingPunct="1"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6pPr>
    <a:lvl7pPr marL="2743200" algn="l" defTabSz="457200" rtl="0" eaLnBrk="1" latinLnBrk="0" hangingPunct="1"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7pPr>
    <a:lvl8pPr marL="3200400" algn="l" defTabSz="457200" rtl="0" eaLnBrk="1" latinLnBrk="0" hangingPunct="1"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8pPr>
    <a:lvl9pPr marL="3657600" algn="l" defTabSz="457200" rtl="0" eaLnBrk="1" latinLnBrk="0" hangingPunct="1"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3072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1" name="gkm" initials="g" lastIdx="2" clrIdx="0">
    <p:extLst>
      <p:ext uri="{19B8F6BF-5375-455C-9EA6-DF929625EA0E}">
        <p15:presenceInfo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userId="gk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prstClr val="red"/>
    </p:penClr>
    <p:extLst>
      <p:ext uri="{EC167BDD-8182-4AB7-AECC-EB403E3ABB37}">
        <p14:laserClr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FF9900"/>
    <a:srgbClr val="E3DBE1"/>
    <a:srgbClr val="FF3300"/>
    <a:srgbClr val="4D4D4D"/>
    <a:srgbClr val="00FFFF"/>
    <a:srgbClr val="008000"/>
    <a:srgbClr val="FF0000"/>
    <a:srgbClr val="993300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0373" autoAdjust="0"/>
    <p:restoredTop sz="99699" autoAdjust="0"/>
  </p:normalViewPr>
  <p:slideViewPr>
    <p:cSldViewPr>
      <p:cViewPr>
        <p:scale>
          <a:sx n="120" d="100"/>
          <a:sy n="120" d="100"/>
        </p:scale>
        <p:origin x="-800" y="-8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72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9" tIns="44885" rIns="89769" bIns="44885" numCol="1" anchor="t" anchorCtr="0" compatLnSpc="1">
            <a:prstTxWarp prst="textNoShape">
              <a:avLst/>
            </a:prstTxWarp>
          </a:bodyPr>
          <a:lstStyle>
            <a:lvl1pPr defTabSz="449263">
              <a:lnSpc>
                <a:spcPct val="71000"/>
              </a:lnSpc>
              <a:buClr>
                <a:srgbClr val="000000"/>
              </a:buClr>
              <a:buSzPct val="100000"/>
              <a:buFont typeface="Arial" pitchFamily="-107" charset="0"/>
              <a:buNone/>
              <a:defRPr sz="1200">
                <a:solidFill>
                  <a:srgbClr val="000000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663" y="0"/>
            <a:ext cx="28908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9" tIns="44885" rIns="89769" bIns="44885" numCol="1" anchor="t" anchorCtr="0" compatLnSpc="1">
            <a:prstTxWarp prst="textNoShape">
              <a:avLst/>
            </a:prstTxWarp>
          </a:bodyPr>
          <a:lstStyle>
            <a:lvl1pPr algn="r" defTabSz="449263">
              <a:lnSpc>
                <a:spcPct val="71000"/>
              </a:lnSpc>
              <a:buClr>
                <a:srgbClr val="000000"/>
              </a:buClr>
              <a:buSzPct val="100000"/>
              <a:buFont typeface="Arial" pitchFamily="-107" charset="0"/>
              <a:buNone/>
              <a:defRPr sz="1200">
                <a:solidFill>
                  <a:srgbClr val="000000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9" tIns="44885" rIns="89769" bIns="44885" numCol="1" anchor="b" anchorCtr="0" compatLnSpc="1">
            <a:prstTxWarp prst="textNoShape">
              <a:avLst/>
            </a:prstTxWarp>
          </a:bodyPr>
          <a:lstStyle>
            <a:lvl1pPr defTabSz="449263">
              <a:lnSpc>
                <a:spcPct val="71000"/>
              </a:lnSpc>
              <a:buClr>
                <a:srgbClr val="000000"/>
              </a:buClr>
              <a:buSzPct val="100000"/>
              <a:buFont typeface="Arial" pitchFamily="-107" charset="0"/>
              <a:buNone/>
              <a:defRPr sz="1200">
                <a:solidFill>
                  <a:srgbClr val="000000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663" y="9263063"/>
            <a:ext cx="28908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9" tIns="44885" rIns="89769" bIns="44885" numCol="1" anchor="b" anchorCtr="0" compatLnSpc="1">
            <a:prstTxWarp prst="textNoShape">
              <a:avLst/>
            </a:prstTxWarp>
          </a:bodyPr>
          <a:lstStyle>
            <a:lvl1pPr algn="r" defTabSz="449263">
              <a:lnSpc>
                <a:spcPct val="71000"/>
              </a:lnSpc>
              <a:buClr>
                <a:srgbClr val="000000"/>
              </a:buClr>
              <a:buSzPct val="100000"/>
              <a:buFont typeface="Arial" pitchFamily="-107" charset="0"/>
              <a:buNone/>
              <a:defRPr sz="1200">
                <a:solidFill>
                  <a:srgbClr val="000000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fld id="{86B4B1F2-4E52-434B-A2A4-C6C603ADD78F}" type="slidenum">
              <a:rPr lang="en-US"/>
              <a:pPr>
                <a:defRPr/>
              </a:pPr>
              <a:t>‹n.›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70523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669088" cy="97536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669088" cy="97536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669088" cy="97536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669088" cy="97536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669088" cy="97536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882900" cy="487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355" tIns="45945" rIns="88355" bIns="45945" numCol="1" anchor="t" anchorCtr="0" compatLnSpc="1">
            <a:prstTxWarp prst="textNoShape">
              <a:avLst/>
            </a:prstTxWarp>
          </a:bodyPr>
          <a:lstStyle>
            <a:lvl1pPr defTabSz="449263"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449263" algn="l"/>
                <a:tab pos="896938" algn="l"/>
                <a:tab pos="1347788" algn="l"/>
                <a:tab pos="1795463" algn="l"/>
                <a:tab pos="2244725" algn="l"/>
                <a:tab pos="2692400" algn="l"/>
                <a:tab pos="3141663" algn="l"/>
                <a:tab pos="3590925" algn="l"/>
                <a:tab pos="4040188" algn="l"/>
                <a:tab pos="4487863" algn="l"/>
                <a:tab pos="4937125" algn="l"/>
                <a:tab pos="5384800" algn="l"/>
                <a:tab pos="5835650" algn="l"/>
                <a:tab pos="6284913" algn="l"/>
                <a:tab pos="6732588" algn="l"/>
                <a:tab pos="7181850" algn="l"/>
                <a:tab pos="7629525" algn="l"/>
                <a:tab pos="8080375" algn="l"/>
                <a:tab pos="8528050" algn="l"/>
                <a:tab pos="8977313" algn="l"/>
              </a:tabLst>
              <a:defRPr sz="1200">
                <a:solidFill>
                  <a:srgbClr val="000000"/>
                </a:solidFill>
                <a:latin typeface="Arial" pitchFamily="-107" charset="0"/>
                <a:ea typeface="Arial" pitchFamily="-107" charset="0"/>
                <a:cs typeface="Arial" pitchFamily="-107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3776663" y="0"/>
            <a:ext cx="2882900" cy="487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355" tIns="45945" rIns="88355" bIns="45945" numCol="1" anchor="t" anchorCtr="0" compatLnSpc="1">
            <a:prstTxWarp prst="textNoShape">
              <a:avLst/>
            </a:prstTxWarp>
          </a:bodyPr>
          <a:lstStyle>
            <a:lvl1pPr algn="r" defTabSz="449263"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449263" algn="l"/>
                <a:tab pos="896938" algn="l"/>
                <a:tab pos="1347788" algn="l"/>
                <a:tab pos="1795463" algn="l"/>
                <a:tab pos="2244725" algn="l"/>
                <a:tab pos="2692400" algn="l"/>
                <a:tab pos="3141663" algn="l"/>
                <a:tab pos="3590925" algn="l"/>
                <a:tab pos="4040188" algn="l"/>
                <a:tab pos="4487863" algn="l"/>
                <a:tab pos="4937125" algn="l"/>
                <a:tab pos="5384800" algn="l"/>
                <a:tab pos="5835650" algn="l"/>
                <a:tab pos="6284913" algn="l"/>
                <a:tab pos="6732588" algn="l"/>
                <a:tab pos="7181850" algn="l"/>
                <a:tab pos="7629525" algn="l"/>
                <a:tab pos="8080375" algn="l"/>
                <a:tab pos="8528050" algn="l"/>
                <a:tab pos="8977313" algn="l"/>
              </a:tabLst>
              <a:defRPr sz="1200">
                <a:solidFill>
                  <a:srgbClr val="000000"/>
                </a:solidFill>
                <a:latin typeface="Arial" pitchFamily="-107" charset="0"/>
                <a:ea typeface="Arial" pitchFamily="-107" charset="0"/>
                <a:cs typeface="Arial" pitchFamily="-107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93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2175" y="730250"/>
            <a:ext cx="4876800" cy="36560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7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666750" y="4633913"/>
            <a:ext cx="5327650" cy="4387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355" tIns="45945" rIns="88355" bIns="45945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noProof="0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0" y="9263063"/>
            <a:ext cx="2882900" cy="47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355" tIns="45945" rIns="88355" bIns="45945" numCol="1" anchor="b" anchorCtr="0" compatLnSpc="1">
            <a:prstTxWarp prst="textNoShape">
              <a:avLst/>
            </a:prstTxWarp>
          </a:bodyPr>
          <a:lstStyle>
            <a:lvl1pPr defTabSz="449263"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449263" algn="l"/>
                <a:tab pos="896938" algn="l"/>
                <a:tab pos="1347788" algn="l"/>
                <a:tab pos="1795463" algn="l"/>
                <a:tab pos="2244725" algn="l"/>
                <a:tab pos="2692400" algn="l"/>
                <a:tab pos="3141663" algn="l"/>
                <a:tab pos="3590925" algn="l"/>
                <a:tab pos="4040188" algn="l"/>
                <a:tab pos="4487863" algn="l"/>
                <a:tab pos="4937125" algn="l"/>
                <a:tab pos="5384800" algn="l"/>
                <a:tab pos="5835650" algn="l"/>
                <a:tab pos="6284913" algn="l"/>
                <a:tab pos="6732588" algn="l"/>
                <a:tab pos="7181850" algn="l"/>
                <a:tab pos="7629525" algn="l"/>
                <a:tab pos="8080375" algn="l"/>
                <a:tab pos="8528050" algn="l"/>
                <a:tab pos="8977313" algn="l"/>
              </a:tabLst>
              <a:defRPr sz="1200">
                <a:solidFill>
                  <a:srgbClr val="000000"/>
                </a:solidFill>
                <a:latin typeface="Arial" pitchFamily="-107" charset="0"/>
                <a:ea typeface="Arial" pitchFamily="-107" charset="0"/>
                <a:cs typeface="Arial" pitchFamily="-107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3776663" y="9263063"/>
            <a:ext cx="2882900" cy="47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355" tIns="45945" rIns="88355" bIns="45945" numCol="1" anchor="b" anchorCtr="0" compatLnSpc="1">
            <a:prstTxWarp prst="textNoShape">
              <a:avLst/>
            </a:prstTxWarp>
          </a:bodyPr>
          <a:lstStyle>
            <a:lvl1pPr algn="r" defTabSz="449263"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449263" algn="l"/>
                <a:tab pos="896938" algn="l"/>
                <a:tab pos="1347788" algn="l"/>
                <a:tab pos="1795463" algn="l"/>
                <a:tab pos="2244725" algn="l"/>
                <a:tab pos="2692400" algn="l"/>
                <a:tab pos="3141663" algn="l"/>
                <a:tab pos="3590925" algn="l"/>
                <a:tab pos="4040188" algn="l"/>
                <a:tab pos="4487863" algn="l"/>
                <a:tab pos="4937125" algn="l"/>
                <a:tab pos="5384800" algn="l"/>
                <a:tab pos="5835650" algn="l"/>
                <a:tab pos="6284913" algn="l"/>
                <a:tab pos="6732588" algn="l"/>
                <a:tab pos="7181850" algn="l"/>
                <a:tab pos="7629525" algn="l"/>
                <a:tab pos="8080375" algn="l"/>
                <a:tab pos="8528050" algn="l"/>
                <a:tab pos="8977313" algn="l"/>
              </a:tabLst>
              <a:defRPr sz="1200">
                <a:solidFill>
                  <a:srgbClr val="000000"/>
                </a:solidFill>
                <a:latin typeface="Arial" pitchFamily="-107" charset="0"/>
                <a:ea typeface="Arial" pitchFamily="-107" charset="0"/>
                <a:cs typeface="Arial" pitchFamily="-107" charset="0"/>
              </a:defRPr>
            </a:lvl1pPr>
          </a:lstStyle>
          <a:p>
            <a:pPr>
              <a:defRPr/>
            </a:pPr>
            <a:fld id="{44176380-4107-ED4F-8080-139A3D131F2D}" type="slidenum">
              <a:rPr lang="en-GB"/>
              <a:pPr>
                <a:defRPr/>
              </a:pPr>
              <a:t>‹n.›</a:t>
            </a:fld>
            <a:endParaRPr lang="en-GB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40932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7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7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3BE90B-61AB-994F-B908-D7D56ABE83D8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DF64DF-0E83-4949-B886-ECC927FE9C35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7227E4-12C7-6B41-99DF-034259993C4A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B02F8-CC50-1B4C-A612-595EAACBE7F7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956951-F01C-8F4A-97CE-B4A594CCDE00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0BA18B-EB65-E140-B84F-9632E534C1E9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C6723E-3B72-2C40-AE91-57E9D35F6A78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129FD2-50D4-8F46-A4DA-C7A4782775F7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9EBE11-8941-4A43-88FC-83C36FB36507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C88530-4C18-754B-B3E3-3DC90EFA3AFC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87F719-0EF9-0B4C-83A8-6EDAE8AD43C5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75B464-4D36-CE49-8296-248A20B91F95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E66DA0-D107-D740-A70F-55C9E3EF4371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B25D01-FDE0-6140-90C6-0EDDBDB5B0FF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A8061E-0990-D74C-BA20-FBE30BCED20A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B0C87B-A63A-E045-A02E-92A09D9520FD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C39BE7-57C1-6B4B-A59A-DE6A771893E8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DFB70-BC3A-7D45-988F-0F4B9A93DB33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Fare clic sull'icona per inserire un'immagine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D096EA-44EF-604E-A6EE-010AD25A1275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55B48D-3986-E445-BFA3-FD122F95F3FB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df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22B70F6-1A64-6D45-B543-F9AAC8BBA495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952F796-BEDE-A84E-9284-FF869FF800DA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  <p:pic>
        <p:nvPicPr>
          <p:cNvPr id="7" name="Immagine 6" descr="cern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" y="1"/>
            <a:ext cx="955864" cy="955864"/>
          </a:xfrm>
          <a:prstGeom prst="rect">
            <a:avLst/>
          </a:prstGeom>
        </p:spPr>
      </p:pic>
      <p:pic>
        <p:nvPicPr>
          <p:cNvPr id="8" name="Immagine 7" descr="compass_logo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4"/>
              <a:stretch>
                <a:fillRect/>
              </a:stretch>
            </p:blipFill>
          </mc:Choice>
          <mc:Fallback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8188135" y="2"/>
            <a:ext cx="955863" cy="955863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6858000" cy="563562"/>
          </a:xfrm>
        </p:spPr>
        <p:txBody>
          <a:bodyPr>
            <a:normAutofit fontScale="90000"/>
          </a:bodyPr>
          <a:lstStyle/>
          <a:p>
            <a:r>
              <a:rPr lang="en-GB" sz="2400" dirty="0" smtClean="0">
                <a:solidFill>
                  <a:srgbClr val="000090"/>
                </a:solidFill>
              </a:rPr>
              <a:t>PBC Conventional Beams working group meeting</a:t>
            </a:r>
            <a:br>
              <a:rPr lang="en-GB" sz="2400" dirty="0" smtClean="0">
                <a:solidFill>
                  <a:srgbClr val="000090"/>
                </a:solidFill>
              </a:rPr>
            </a:br>
            <a:r>
              <a:rPr lang="en-GB" sz="2400" dirty="0" smtClean="0">
                <a:solidFill>
                  <a:srgbClr val="000090"/>
                </a:solidFill>
              </a:rPr>
              <a:t> CERN 03/11/2018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1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0" y="2971800"/>
            <a:ext cx="9144000" cy="2514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914400" lvl="1" indent="-457200" algn="ctr" fontAlgn="auto">
              <a:spcAft>
                <a:spcPts val="0"/>
              </a:spcAft>
              <a:defRPr/>
            </a:pPr>
            <a:r>
              <a:rPr lang="en-GB" sz="2400" dirty="0" smtClean="0">
                <a:solidFill>
                  <a:srgbClr val="000090"/>
                </a:solidFill>
              </a:rPr>
              <a:t>  </a:t>
            </a:r>
          </a:p>
          <a:p>
            <a:pPr marL="457200" lvl="0" indent="-457200" algn="ctr" fontAlgn="auto">
              <a:spcAft>
                <a:spcPts val="0"/>
              </a:spcAft>
              <a:defRPr/>
            </a:pPr>
            <a:endParaRPr lang="en-GB" sz="1800" dirty="0" smtClean="0">
              <a:solidFill>
                <a:srgbClr val="000090"/>
              </a:solidFill>
            </a:endParaRPr>
          </a:p>
          <a:p>
            <a:pPr marL="457200" lvl="0" indent="-457200" algn="ctr" fontAlgn="auto">
              <a:spcAft>
                <a:spcPts val="0"/>
              </a:spcAft>
              <a:defRPr/>
            </a:pPr>
            <a:r>
              <a:rPr kumimoji="0" lang="en-GB" sz="2000" b="0" i="0" u="none" strike="noStrike" kern="1200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Oleg Denisov for </a:t>
            </a:r>
            <a:r>
              <a:rPr kumimoji="0" lang="en-GB" sz="2000" b="0" i="0" u="none" strike="noStrike" kern="1200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LoI</a:t>
            </a:r>
            <a:r>
              <a:rPr kumimoji="0" lang="en-GB" sz="2000" b="0" i="0" u="none" strike="noStrike" kern="1200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group</a:t>
            </a: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990600" y="2286000"/>
            <a:ext cx="70866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QCD Facility at M2 / COMPASS++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aseline="0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Status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6858000" cy="563562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90"/>
                </a:solidFill>
              </a:rPr>
              <a:t>Outline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2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0" y="1066800"/>
            <a:ext cx="9144000" cy="449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457200" lvl="0" indent="-457200" fontAlgn="auto">
              <a:spcAft>
                <a:spcPts val="0"/>
              </a:spcAft>
              <a:buAutoNum type="arabicPeriod"/>
              <a:defRPr/>
            </a:pPr>
            <a:r>
              <a:rPr lang="en-GB" sz="1800" dirty="0" err="1" smtClean="0">
                <a:solidFill>
                  <a:srgbClr val="000090"/>
                </a:solidFill>
              </a:rPr>
              <a:t>LoI</a:t>
            </a:r>
            <a:r>
              <a:rPr lang="en-GB" sz="1800" dirty="0" smtClean="0">
                <a:solidFill>
                  <a:srgbClr val="000090"/>
                </a:solidFill>
              </a:rPr>
              <a:t> status</a:t>
            </a:r>
          </a:p>
          <a:p>
            <a:pPr marL="457200" lvl="0" indent="-457200" fontAlgn="auto">
              <a:spcAft>
                <a:spcPts val="0"/>
              </a:spcAft>
              <a:buAutoNum type="arabicPeriod"/>
              <a:defRPr/>
            </a:pPr>
            <a:r>
              <a:rPr lang="en-GB" sz="1800" dirty="0" smtClean="0">
                <a:solidFill>
                  <a:srgbClr val="000090"/>
                </a:solidFill>
              </a:rPr>
              <a:t>Short summary for ESPP</a:t>
            </a:r>
          </a:p>
          <a:p>
            <a:pPr marL="457200" lvl="0" indent="-457200" fontAlgn="auto">
              <a:spcAft>
                <a:spcPts val="0"/>
              </a:spcAft>
              <a:buAutoNum type="arabicPeriod"/>
              <a:defRPr/>
            </a:pPr>
            <a:r>
              <a:rPr lang="en-GB" sz="1800" dirty="0" smtClean="0">
                <a:solidFill>
                  <a:srgbClr val="000090"/>
                </a:solidFill>
              </a:rPr>
              <a:t>Timelines</a:t>
            </a:r>
          </a:p>
          <a:p>
            <a:pPr marL="457200" lvl="0" indent="-457200" fontAlgn="auto">
              <a:spcAft>
                <a:spcPts val="0"/>
              </a:spcAft>
              <a:defRPr/>
            </a:pPr>
            <a:endParaRPr lang="en-GB" sz="1800" dirty="0" smtClean="0">
              <a:solidFill>
                <a:srgbClr val="000090"/>
              </a:solidFill>
            </a:endParaRPr>
          </a:p>
          <a:p>
            <a:pPr marL="457200" lvl="0" indent="-457200" fontAlgn="auto">
              <a:spcAft>
                <a:spcPts val="0"/>
              </a:spcAft>
              <a:defRPr/>
            </a:pPr>
            <a:endParaRPr kumimoji="0" lang="en-GB" sz="2000" b="0" i="0" u="none" strike="noStrike" kern="1200" cap="none" spc="0" normalizeH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457200" lvl="0" indent="-457200" fontAlgn="auto">
              <a:spcAft>
                <a:spcPts val="0"/>
              </a:spcAft>
              <a:defRPr/>
            </a:pPr>
            <a:endParaRPr lang="en-GB" sz="2000" dirty="0" smtClean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  <a:p>
            <a:pPr marL="457200" lvl="0" indent="-457200" fontAlgn="auto">
              <a:spcAft>
                <a:spcPts val="0"/>
              </a:spcAft>
              <a:defRPr/>
            </a:pPr>
            <a:endParaRPr kumimoji="0" lang="en-GB" sz="2000" b="0" i="0" u="none" strike="noStrike" kern="1200" cap="none" spc="0" normalizeH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71600" y="0"/>
            <a:ext cx="6324600" cy="990600"/>
          </a:xfrm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rgbClr val="000090"/>
                </a:solidFill>
              </a:rPr>
              <a:t>Current status of NQF initiative </a:t>
            </a:r>
            <a:br>
              <a:rPr lang="en-GB" sz="2400" dirty="0" smtClean="0">
                <a:solidFill>
                  <a:srgbClr val="000090"/>
                </a:solidFill>
              </a:rPr>
            </a:br>
            <a:r>
              <a:rPr lang="en-GB" sz="2000" dirty="0" smtClean="0">
                <a:solidFill>
                  <a:srgbClr val="FF0000"/>
                </a:solidFill>
              </a:rPr>
              <a:t>A New QCD facility at the M2 beam line</a:t>
            </a:r>
            <a:br>
              <a:rPr lang="en-GB" sz="2000" dirty="0" smtClean="0">
                <a:solidFill>
                  <a:srgbClr val="FF0000"/>
                </a:solidFill>
              </a:rPr>
            </a:br>
            <a:r>
              <a:rPr lang="en-GB" sz="2000" dirty="0" smtClean="0">
                <a:solidFill>
                  <a:srgbClr val="FF0000"/>
                </a:solidFill>
              </a:rPr>
              <a:t>WEB Page: </a:t>
            </a:r>
            <a:r>
              <a:rPr lang="it-IT" sz="2000" dirty="0" err="1" smtClean="0">
                <a:solidFill>
                  <a:srgbClr val="FF0000"/>
                </a:solidFill>
              </a:rPr>
              <a:t>https</a:t>
            </a:r>
            <a:r>
              <a:rPr lang="it-IT" sz="2000" dirty="0" smtClean="0">
                <a:solidFill>
                  <a:srgbClr val="FF0000"/>
                </a:solidFill>
              </a:rPr>
              <a:t>://nqf-m2.web.cern.ch/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3</a:t>
            </a:fld>
            <a:endParaRPr lang="it-IT" dirty="0"/>
          </a:p>
        </p:txBody>
      </p:sp>
      <p:sp>
        <p:nvSpPr>
          <p:cNvPr id="7" name="Content Placeholder 6"/>
          <p:cNvSpPr txBox="1">
            <a:spLocks/>
          </p:cNvSpPr>
          <p:nvPr/>
        </p:nvSpPr>
        <p:spPr>
          <a:xfrm>
            <a:off x="381000" y="1219200"/>
            <a:ext cx="843528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1"/>
            <a:ext cx="9143999" cy="49185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47800" y="0"/>
            <a:ext cx="6400800" cy="914400"/>
          </a:xfrm>
        </p:spPr>
        <p:txBody>
          <a:bodyPr>
            <a:normAutofit fontScale="90000"/>
          </a:bodyPr>
          <a:lstStyle/>
          <a:p>
            <a:r>
              <a:rPr lang="en-GB" sz="2800" dirty="0" smtClean="0">
                <a:solidFill>
                  <a:srgbClr val="000090"/>
                </a:solidFill>
              </a:rPr>
              <a:t>A New QCD facility at the M2 beam line</a:t>
            </a:r>
            <a:br>
              <a:rPr lang="en-GB" sz="2800" dirty="0" smtClean="0">
                <a:solidFill>
                  <a:srgbClr val="000090"/>
                </a:solidFill>
              </a:rPr>
            </a:br>
            <a:r>
              <a:rPr lang="en-GB" sz="2800" dirty="0" smtClean="0">
                <a:solidFill>
                  <a:srgbClr val="000090"/>
                </a:solidFill>
              </a:rPr>
              <a:t>WEB Page: </a:t>
            </a:r>
            <a:r>
              <a:rPr lang="it-IT" sz="2800" dirty="0" err="1" smtClean="0">
                <a:solidFill>
                  <a:srgbClr val="000090"/>
                </a:solidFill>
              </a:rPr>
              <a:t>https</a:t>
            </a:r>
            <a:r>
              <a:rPr lang="it-IT" sz="2800" dirty="0" smtClean="0">
                <a:solidFill>
                  <a:srgbClr val="000090"/>
                </a:solidFill>
              </a:rPr>
              <a:t>://nqf-m2.web.cern.ch/</a:t>
            </a:r>
            <a:endParaRPr lang="en-GB" sz="28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4</a:t>
            </a:fld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55943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47800" y="0"/>
            <a:ext cx="6400800" cy="914400"/>
          </a:xfrm>
        </p:spPr>
        <p:txBody>
          <a:bodyPr>
            <a:normAutofit fontScale="90000"/>
          </a:bodyPr>
          <a:lstStyle/>
          <a:p>
            <a:r>
              <a:rPr lang="en-GB" sz="2800" dirty="0" smtClean="0">
                <a:solidFill>
                  <a:srgbClr val="000090"/>
                </a:solidFill>
              </a:rPr>
              <a:t>A New QCD facility at the M2 beam line</a:t>
            </a:r>
            <a:br>
              <a:rPr lang="en-GB" sz="2800" dirty="0" smtClean="0">
                <a:solidFill>
                  <a:srgbClr val="000090"/>
                </a:solidFill>
              </a:rPr>
            </a:br>
            <a:r>
              <a:rPr lang="en-GB" sz="2800" dirty="0" smtClean="0">
                <a:solidFill>
                  <a:srgbClr val="000090"/>
                </a:solidFill>
              </a:rPr>
              <a:t>WEB Page: </a:t>
            </a:r>
            <a:r>
              <a:rPr lang="it-IT" sz="2800" dirty="0" err="1" smtClean="0">
                <a:solidFill>
                  <a:srgbClr val="000090"/>
                </a:solidFill>
              </a:rPr>
              <a:t>https</a:t>
            </a:r>
            <a:r>
              <a:rPr lang="it-IT" sz="2800" dirty="0" smtClean="0">
                <a:solidFill>
                  <a:srgbClr val="000090"/>
                </a:solidFill>
              </a:rPr>
              <a:t>://nqf-m2.web.cern.ch/</a:t>
            </a:r>
            <a:endParaRPr lang="en-GB" sz="28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5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9144000" cy="49938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6096000" cy="457200"/>
          </a:xfrm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rgbClr val="000090"/>
                </a:solidFill>
              </a:rPr>
              <a:t>A NQF@M2 beam line of the SPS CERN 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6</a:t>
            </a:fld>
            <a:endParaRPr lang="it-IT" dirty="0"/>
          </a:p>
        </p:txBody>
      </p:sp>
      <p:sp>
        <p:nvSpPr>
          <p:cNvPr id="13" name="Titolo 1"/>
          <p:cNvSpPr txBox="1">
            <a:spLocks/>
          </p:cNvSpPr>
          <p:nvPr/>
        </p:nvSpPr>
        <p:spPr>
          <a:xfrm>
            <a:off x="990600" y="1066800"/>
            <a:ext cx="7239000" cy="3429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 smtClean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A New QCD Facility at M2 beam line </a:t>
            </a:r>
            <a:r>
              <a:rPr lang="en-GB" sz="2000" dirty="0" err="1" smtClean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LoI</a:t>
            </a:r>
            <a:r>
              <a:rPr lang="en-GB" sz="2000" dirty="0" smtClean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 is under preparation now.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goal is to </a:t>
            </a:r>
            <a:r>
              <a:rPr lang="en-GB" sz="2000" dirty="0" smtClean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bring together new Collaboration enthusiastic about 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GB" sz="2000" dirty="0" smtClean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opportunities of doing physics at CERN with conventional and newly designed RF separated </a:t>
            </a:r>
            <a:r>
              <a:rPr lang="en-GB" sz="2000" dirty="0" err="1" smtClean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kaon</a:t>
            </a:r>
            <a:r>
              <a:rPr lang="en-GB" sz="2000" dirty="0" smtClean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 and antiproton beams. The total duration of the program reaches 10 years of running with hadron and muon beams.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143000"/>
            <a:ext cx="8077200" cy="5306322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2209800" y="3048000"/>
            <a:ext cx="440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u="sng" dirty="0" smtClean="0">
                <a:solidFill>
                  <a:srgbClr val="993300"/>
                </a:solidFill>
              </a:rPr>
              <a:t>http://</a:t>
            </a:r>
            <a:r>
              <a:rPr lang="it-IT" sz="2400" u="sng" dirty="0" err="1" smtClean="0">
                <a:solidFill>
                  <a:srgbClr val="993300"/>
                </a:solidFill>
              </a:rPr>
              <a:t>arxiv.org</a:t>
            </a:r>
            <a:r>
              <a:rPr lang="it-IT" sz="2400" u="sng" dirty="0" smtClean="0">
                <a:solidFill>
                  <a:srgbClr val="993300"/>
                </a:solidFill>
              </a:rPr>
              <a:t>/</a:t>
            </a:r>
            <a:r>
              <a:rPr lang="it-IT" sz="2400" u="sng" dirty="0" err="1" smtClean="0">
                <a:solidFill>
                  <a:srgbClr val="993300"/>
                </a:solidFill>
              </a:rPr>
              <a:t>abs</a:t>
            </a:r>
            <a:r>
              <a:rPr lang="it-IT" sz="2400" u="sng" dirty="0" smtClean="0">
                <a:solidFill>
                  <a:srgbClr val="993300"/>
                </a:solidFill>
              </a:rPr>
              <a:t>/1808.00848</a:t>
            </a:r>
            <a:endParaRPr lang="en-GB" sz="2400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3000" y="0"/>
            <a:ext cx="6858000" cy="563562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90"/>
                </a:solidFill>
              </a:rPr>
              <a:t>Summary table – beam requirements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7</a:t>
            </a:fld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685800"/>
            <a:ext cx="6096000" cy="5727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3000" y="0"/>
            <a:ext cx="7239000" cy="91440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90"/>
                </a:solidFill>
              </a:rPr>
              <a:t>Short (&lt;10 pages) summary document </a:t>
            </a:r>
            <a:br>
              <a:rPr lang="en-GB" sz="2400" dirty="0" smtClean="0">
                <a:solidFill>
                  <a:srgbClr val="000090"/>
                </a:solidFill>
              </a:rPr>
            </a:br>
            <a:r>
              <a:rPr lang="en-GB" sz="2400" dirty="0" smtClean="0">
                <a:solidFill>
                  <a:srgbClr val="000090"/>
                </a:solidFill>
              </a:rPr>
              <a:t>will be submitted to ESPP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3-12-2018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8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762000" y="1752600"/>
            <a:ext cx="62705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90"/>
                </a:solidFill>
              </a:rPr>
              <a:t>Content:</a:t>
            </a:r>
          </a:p>
          <a:p>
            <a:endParaRPr lang="en-GB" sz="2000" dirty="0" smtClean="0">
              <a:solidFill>
                <a:srgbClr val="000090"/>
              </a:solidFill>
            </a:endParaRPr>
          </a:p>
          <a:p>
            <a:r>
              <a:rPr lang="en-GB" sz="2000" dirty="0" smtClean="0">
                <a:solidFill>
                  <a:srgbClr val="000090"/>
                </a:solidFill>
              </a:rPr>
              <a:t>- Executive summary of the </a:t>
            </a:r>
            <a:r>
              <a:rPr lang="en-GB" sz="2000" dirty="0" err="1" smtClean="0">
                <a:solidFill>
                  <a:srgbClr val="000090"/>
                </a:solidFill>
              </a:rPr>
              <a:t>LoI</a:t>
            </a:r>
            <a:r>
              <a:rPr lang="en-GB" sz="2000" dirty="0" smtClean="0">
                <a:solidFill>
                  <a:srgbClr val="000090"/>
                </a:solidFill>
              </a:rPr>
              <a:t> for “New QCD facility”</a:t>
            </a:r>
          </a:p>
          <a:p>
            <a:r>
              <a:rPr lang="en-GB" sz="2000" dirty="0" smtClean="0">
                <a:solidFill>
                  <a:srgbClr val="000090"/>
                </a:solidFill>
              </a:rPr>
              <a:t>- Cover letter</a:t>
            </a:r>
            <a:endParaRPr lang="en-GB" sz="2000" dirty="0">
              <a:solidFill>
                <a:srgbClr val="00009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85800" y="4191000"/>
            <a:ext cx="77123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0090"/>
                </a:solidFill>
              </a:rPr>
              <a:t>We expect 10 to 15 new groups to join the NQF initiative,</a:t>
            </a:r>
          </a:p>
          <a:p>
            <a:pPr algn="ctr"/>
            <a:r>
              <a:rPr lang="en-GB" sz="2000" dirty="0" smtClean="0">
                <a:solidFill>
                  <a:srgbClr val="000090"/>
                </a:solidFill>
              </a:rPr>
              <a:t>First version of the authors list will be ready in ~ 10 days from now.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compass_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cern_compass_tema.thmx</Template>
  <TotalTime>19464</TotalTime>
  <Words>288</Words>
  <Application>Microsoft Macintosh PowerPoint</Application>
  <PresentationFormat>Presentazione su schermo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Modello struttura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cern_compass_tema</vt:lpstr>
      <vt:lpstr>PBC Conventional Beams working group meeting  CERN 03/11/2018</vt:lpstr>
      <vt:lpstr>Outline</vt:lpstr>
      <vt:lpstr>Current status of NQF initiative  A New QCD facility at the M2 beam line WEB Page: https://nqf-m2.web.cern.ch/</vt:lpstr>
      <vt:lpstr>A New QCD facility at the M2 beam line WEB Page: https://nqf-m2.web.cern.ch/</vt:lpstr>
      <vt:lpstr>A New QCD facility at the M2 beam line WEB Page: https://nqf-m2.web.cern.ch/</vt:lpstr>
      <vt:lpstr>A NQF@M2 beam line of the SPS CERN </vt:lpstr>
      <vt:lpstr>Summary table – beam requirements</vt:lpstr>
      <vt:lpstr>Short (&lt;10 pages) summary document  will be submitted to ESPP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Drell-Yan physics at COMPASS</dc:title>
  <dc:creator>gkm</dc:creator>
  <cp:lastModifiedBy>Oleg Denisov</cp:lastModifiedBy>
  <cp:revision>611</cp:revision>
  <cp:lastPrinted>2016-06-09T08:37:33Z</cp:lastPrinted>
  <dcterms:created xsi:type="dcterms:W3CDTF">2018-12-03T12:18:08Z</dcterms:created>
  <dcterms:modified xsi:type="dcterms:W3CDTF">2018-12-03T12:20:26Z</dcterms:modified>
</cp:coreProperties>
</file>