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8" r:id="rId2"/>
    <p:sldId id="465" r:id="rId3"/>
    <p:sldId id="469" r:id="rId4"/>
    <p:sldId id="471" r:id="rId5"/>
    <p:sldId id="466" r:id="rId6"/>
    <p:sldId id="467" r:id="rId7"/>
    <p:sldId id="468" r:id="rId8"/>
    <p:sldId id="470" r:id="rId9"/>
    <p:sldId id="472" r:id="rId10"/>
    <p:sldId id="473" r:id="rId11"/>
    <p:sldId id="475" r:id="rId12"/>
    <p:sldId id="474" r:id="rId13"/>
    <p:sldId id="476" r:id="rId14"/>
    <p:sldId id="477" r:id="rId15"/>
    <p:sldId id="479" r:id="rId16"/>
    <p:sldId id="456" r:id="rId17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00080"/>
    <a:srgbClr val="FF8000"/>
    <a:srgbClr val="304276"/>
    <a:srgbClr val="000000"/>
    <a:srgbClr val="F9EE3A"/>
    <a:srgbClr val="F0F7FC"/>
    <a:srgbClr val="C6EFCE"/>
    <a:srgbClr val="00206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16" autoAdjust="0"/>
    <p:restoredTop sz="99632" autoAdjust="0"/>
  </p:normalViewPr>
  <p:slideViewPr>
    <p:cSldViewPr snapToGrid="0" snapToObjects="1">
      <p:cViewPr varScale="1">
        <p:scale>
          <a:sx n="136" d="100"/>
          <a:sy n="136" d="100"/>
        </p:scale>
        <p:origin x="103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49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73BC8F-FAEA-4E3A-9DAE-45442BED5C35}" type="datetimeFigureOut">
              <a:rPr lang="en-US" altLang="en-US"/>
              <a:pPr/>
              <a:t>12/3/2018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138"/>
            <a:ext cx="2946400" cy="4964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orbe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0138"/>
            <a:ext cx="2946400" cy="49649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DDE36E8-E5F7-4A15-90EA-88DBD377818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4903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08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80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A723E24B-49D9-45A4-A85D-15776467990D}" type="datetimeFigureOut">
              <a:rPr lang="en-US" altLang="en-US"/>
              <a:pPr/>
              <a:t>12/3/2018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39838"/>
            <a:ext cx="446722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78129"/>
            <a:ext cx="5438775" cy="390966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139"/>
            <a:ext cx="2946400" cy="4980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30139"/>
            <a:ext cx="2946400" cy="4980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4605958F-B865-4633-9F7C-AEAA557A9F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7679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fld id="{3F4EF424-F1F4-4777-86A2-DA5989A8E720}" type="slidenum">
              <a:rPr lang="en-US" altLang="en-US" sz="1200">
                <a:latin typeface="Calibri" panose="020F0502020204030204" pitchFamily="34" charset="0"/>
              </a:rPr>
              <a:pPr/>
              <a:t>1</a:t>
            </a:fld>
            <a:endParaRPr lang="en-US" altLang="en-US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601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05958F-B865-4633-9F7C-AEAA557A9FB5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7902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5082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9FC9755-3F17-4A88-BC36-1FB3879279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161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D.Banerjee E.Montbarbon J.Bernhard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EHN2 WG - CBWG Meeting #4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4035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D.Banerjee E.Montbarbon J.Bernhard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EHN2 WG - CBWG Meeting #4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14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D.Banerjee E.Montbarbon J.Bernhard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EHN2 WG - CBWG Meeting #4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0611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D.Banerjee E.Montbarbon J.Bernhard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EHN2 WG - CBWG Meeting #4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1349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D.Banerjee E.Montbarbon J.Bernhard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EHN2 WG - CBWG Meeting #4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0818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8484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647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D.Banerjee E.Montbarbon J.Bernhard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EHN2 WG - CBWG Meeting #4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64" r:id="rId7"/>
    <p:sldLayoutId id="2147483771" r:id="rId8"/>
    <p:sldLayoutId id="2147483772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tiff"/><Relationship Id="rId4" Type="http://schemas.openxmlformats.org/officeDocument/2006/relationships/image" Target="../media/image21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31800" y="2878665"/>
            <a:ext cx="8642350" cy="1182335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en-GB" altLang="en-US" sz="3600" dirty="0">
                <a:ln>
                  <a:noFill/>
                </a:ln>
                <a:ea typeface="MS PGothic" panose="020B0600070205080204" pitchFamily="34" charset="-128"/>
              </a:rPr>
              <a:t>CBWG Meeting – EHN2 Studies</a:t>
            </a:r>
            <a:endParaRPr lang="en-GB" altLang="en-US" sz="2800" dirty="0">
              <a:ln>
                <a:noFill/>
              </a:ln>
              <a:ea typeface="MS PGothic" panose="020B0600070205080204" pitchFamily="34" charset="-128"/>
            </a:endParaRPr>
          </a:p>
        </p:txBody>
      </p:sp>
      <p:pic>
        <p:nvPicPr>
          <p:cNvPr id="1229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479426" y="4284838"/>
            <a:ext cx="7227659" cy="10668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sz="1800" dirty="0" err="1">
                <a:solidFill>
                  <a:srgbClr val="5197CC"/>
                </a:solidFill>
              </a:rPr>
              <a:t>Dipanwita</a:t>
            </a:r>
            <a:r>
              <a:rPr lang="en-US" altLang="en-US" sz="1800" dirty="0">
                <a:solidFill>
                  <a:srgbClr val="5197CC"/>
                </a:solidFill>
              </a:rPr>
              <a:t> BANERJEE , Eva MONTBARBON, Johannes BERNHARD (EN-EA) 03.12.2018</a:t>
            </a:r>
          </a:p>
          <a:p>
            <a:pPr eaLnBrk="1" hangingPunct="1">
              <a:spcBef>
                <a:spcPct val="0"/>
              </a:spcBef>
            </a:pPr>
            <a:endParaRPr lang="en-US" altLang="en-US" sz="1800" dirty="0">
              <a:solidFill>
                <a:srgbClr val="5197CC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4592" y="5478463"/>
            <a:ext cx="1261374" cy="1133460"/>
          </a:xfrm>
          <a:prstGeom prst="rect">
            <a:avLst/>
          </a:prstGeom>
        </p:spPr>
      </p:pic>
      <p:pic>
        <p:nvPicPr>
          <p:cNvPr id="4104" name="Picture 8" descr="https://scontent.xx.fbcdn.net/v/t31.0-8/12748049_136109173443448_3463772107326507113_o.jpg?oh=739e21ff6fd4b9fbabba04733b20d756&amp;oe=5991E398"/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rgbClr val="FFFF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28941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65088" y="2894142"/>
            <a:ext cx="9009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en-US" sz="1200" i="1" dirty="0"/>
              <a:t>Impressions of the M2 beam line - 2016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4"/>
            <a:ext cx="8226422" cy="4866518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Infrastructure requirements depend on final choice for detectors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Gas supply in case of CO</a:t>
            </a:r>
            <a:r>
              <a:rPr lang="en-GB" sz="2200" baseline="-25000" dirty="0"/>
              <a:t>2</a:t>
            </a:r>
            <a:r>
              <a:rPr lang="en-GB" sz="2200" dirty="0"/>
              <a:t> or N</a:t>
            </a:r>
            <a:r>
              <a:rPr lang="en-GB" sz="2200" baseline="-25000" dirty="0"/>
              <a:t>2</a:t>
            </a:r>
            <a:r>
              <a:rPr lang="en-GB" sz="2200" dirty="0"/>
              <a:t> cooling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Cooling water in case of conventional cooling</a:t>
            </a:r>
          </a:p>
          <a:p>
            <a:pPr>
              <a:spcBef>
                <a:spcPts val="300"/>
              </a:spcBef>
            </a:pPr>
            <a:r>
              <a:rPr lang="en-GB" dirty="0"/>
              <a:t>High precision measurement at 10</a:t>
            </a:r>
            <a:r>
              <a:rPr lang="en-GB" baseline="30000" dirty="0"/>
              <a:t>-5</a:t>
            </a:r>
            <a:r>
              <a:rPr lang="en-GB" dirty="0"/>
              <a:t> accuracy, i.e. requires very stable conditions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Study for thermal conditions in upstream location to be done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Study might be required for high precision mount / common platform, possibly water-cooled</a:t>
            </a:r>
          </a:p>
          <a:p>
            <a:pPr>
              <a:spcBef>
                <a:spcPts val="300"/>
              </a:spcBef>
            </a:pPr>
            <a:r>
              <a:rPr lang="en-GB" sz="2300" dirty="0"/>
              <a:t>High data rates expected due to </a:t>
            </a:r>
            <a:r>
              <a:rPr lang="en-GB" sz="2300" dirty="0" err="1"/>
              <a:t>triggerless</a:t>
            </a:r>
            <a:r>
              <a:rPr lang="en-GB" sz="2300" dirty="0"/>
              <a:t> readout, need room for ~ 10 servers</a:t>
            </a:r>
          </a:p>
          <a:p>
            <a:pPr>
              <a:spcBef>
                <a:spcPts val="300"/>
              </a:spcBef>
            </a:pPr>
            <a:r>
              <a:rPr lang="en-GB" sz="2300" dirty="0"/>
              <a:t>Counting room</a:t>
            </a:r>
          </a:p>
          <a:p>
            <a:pPr>
              <a:spcBef>
                <a:spcPts val="300"/>
              </a:spcBef>
            </a:pPr>
            <a:r>
              <a:rPr lang="en-GB" sz="2300" dirty="0"/>
              <a:t>Moderate investments in the order of 150 – 400 </a:t>
            </a:r>
            <a:r>
              <a:rPr lang="en-GB" sz="2300" dirty="0" err="1"/>
              <a:t>kCHF</a:t>
            </a:r>
            <a:r>
              <a:rPr lang="en-GB" sz="2300" dirty="0"/>
              <a:t> necessary, very much depending on final infrastructure</a:t>
            </a:r>
          </a:p>
          <a:p>
            <a:pPr lvl="2">
              <a:spcBef>
                <a:spcPts val="300"/>
              </a:spcBef>
            </a:pPr>
            <a:endParaRPr lang="en-GB" sz="2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8968C8-F5D9-A946-B0C7-5E4D28DE86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14" y="319300"/>
            <a:ext cx="1005009" cy="61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640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WP2: Hadron and Electron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2"/>
            <a:ext cx="8226422" cy="502828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Low-energy antiproton beam production study done including vacuum revision, start now study for dedicated low-energy optics (better momentum selection, higher acceptance)</a:t>
            </a:r>
          </a:p>
          <a:p>
            <a:pPr>
              <a:spcBef>
                <a:spcPts val="300"/>
              </a:spcBef>
            </a:pPr>
            <a:r>
              <a:rPr lang="en-GB" dirty="0"/>
              <a:t>High-energy hadron beams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Shielding study done for high intensities, validated with RP measurements in the 2018 DY configuration, will be continued by Master student S. </a:t>
            </a:r>
            <a:r>
              <a:rPr lang="en-GB" sz="2200" dirty="0" err="1"/>
              <a:t>Cholak</a:t>
            </a:r>
            <a:endParaRPr lang="en-GB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F7D7CA-B272-824C-B045-69E3873FE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1150" y="3759662"/>
            <a:ext cx="3168984" cy="14716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1F3FC4-5DE1-4045-A85D-FD677EA8D7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4661" y="4962673"/>
            <a:ext cx="2007709" cy="13111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68A9A3F-B706-4B43-ADF3-7788DBE6B9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156" y="4105558"/>
            <a:ext cx="4994909" cy="216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55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6F19F67-591A-F449-9A12-B8AEF7B76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61" y="2337471"/>
            <a:ext cx="2692400" cy="1765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WP2: Hadron and Electron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4018547"/>
            <a:ext cx="8226422" cy="2255256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High-energy hadron beams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Differential absorption study done with FLUKA + GEANT4, not promising: 2 m polyethylene increase pion content at 190 GeV/c from 25% to only 29.5</a:t>
            </a:r>
            <a:r>
              <a:rPr lang="en-GB" sz="2200"/>
              <a:t>% at </a:t>
            </a:r>
            <a:r>
              <a:rPr lang="en-GB" sz="2200" dirty="0"/>
              <a:t>the cost of 86% lost beam and considerable degradation of divergence at CEDAR location</a:t>
            </a:r>
          </a:p>
          <a:p>
            <a:pPr>
              <a:spcBef>
                <a:spcPts val="300"/>
              </a:spcBef>
            </a:pPr>
            <a:r>
              <a:rPr lang="en-GB" dirty="0"/>
              <a:t>Electron beams not further studied as there was no further interest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24C7C4-C17D-6C40-ABA0-8CC4CD0E2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1561" y="1211284"/>
            <a:ext cx="5072062" cy="26405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E5BD39A-C069-344D-9EE3-7FFEBBA22F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1848" y="1090966"/>
            <a:ext cx="1572937" cy="13153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3CC725-BFB0-BE48-862B-E675EB6F07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594" y="1105168"/>
            <a:ext cx="1611478" cy="11944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C388C24-86A4-4C48-9E08-F8F06BE51152}"/>
              </a:ext>
            </a:extLst>
          </p:cNvPr>
          <p:cNvSpPr txBox="1"/>
          <p:nvPr/>
        </p:nvSpPr>
        <p:spPr>
          <a:xfrm>
            <a:off x="4728410" y="3851837"/>
            <a:ext cx="3979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/>
              <a:t>Special thanks to M. van Dijk and S. </a:t>
            </a:r>
            <a:r>
              <a:rPr lang="en-US" sz="1600" i="1" dirty="0" err="1"/>
              <a:t>Cholak</a:t>
            </a:r>
            <a:endParaRPr lang="en-US" sz="1600" i="1" dirty="0"/>
          </a:p>
          <a:p>
            <a:pPr algn="r"/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600121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WP3: RF-separated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066210"/>
            <a:ext cx="4113211" cy="5222048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sz="2200" dirty="0"/>
              <a:t>Progress with frontend for momentum selection, achieved higher momentum resolution as required by adding a vertical achromat</a:t>
            </a:r>
          </a:p>
          <a:p>
            <a:pPr>
              <a:spcBef>
                <a:spcPts val="300"/>
              </a:spcBef>
            </a:pPr>
            <a:r>
              <a:rPr lang="en-GB" dirty="0"/>
              <a:t>Studies for production yield complemented with loss studies for the frontend</a:t>
            </a:r>
            <a:endParaRPr lang="en-GB" sz="2200" dirty="0"/>
          </a:p>
          <a:p>
            <a:pPr>
              <a:spcBef>
                <a:spcPts val="300"/>
              </a:spcBef>
            </a:pPr>
            <a:r>
              <a:rPr lang="en-GB" dirty="0"/>
              <a:t>Launched work for detailed 3D drawings for part of TCC2, M2 tunnel and experimental area, necessary for integration of new RF infrastructure and beam </a:t>
            </a:r>
            <a:r>
              <a:rPr lang="en-GB" dirty="0" smtClean="0"/>
              <a:t>dumps</a:t>
            </a:r>
          </a:p>
          <a:p>
            <a:pPr>
              <a:spcBef>
                <a:spcPts val="300"/>
              </a:spcBef>
            </a:pPr>
            <a:r>
              <a:rPr lang="en-GB" dirty="0" smtClean="0"/>
              <a:t>Draft optics within next weeks</a:t>
            </a:r>
            <a:endParaRPr lang="en-GB" dirty="0"/>
          </a:p>
        </p:txBody>
      </p:sp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3C35B3E5-A1C7-F647-94A2-C570E3338C0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31" t="5575" r="26407" b="7096"/>
          <a:stretch/>
        </p:blipFill>
        <p:spPr>
          <a:xfrm>
            <a:off x="4570412" y="1245524"/>
            <a:ext cx="4417177" cy="4379495"/>
          </a:xfrm>
        </p:spPr>
      </p:pic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09DEDAD2-89E5-4248-B508-EDE81626A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17369" y="713887"/>
            <a:ext cx="1804196" cy="862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804F46-1FFE-1F45-B7C7-EEA9838C6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2172" y="5559522"/>
            <a:ext cx="1852611" cy="86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18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WP4: Beam instrumentation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4"/>
            <a:ext cx="8226422" cy="4866518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Upgrade of thermal housing of COMPASS Cedars (S. </a:t>
            </a:r>
            <a:r>
              <a:rPr lang="en-GB" dirty="0" err="1"/>
              <a:t>Mathot</a:t>
            </a:r>
            <a:r>
              <a:rPr lang="en-GB" dirty="0"/>
              <a:t>)</a:t>
            </a:r>
          </a:p>
          <a:p>
            <a:pPr lvl="1"/>
            <a:r>
              <a:rPr lang="en-US" sz="2200" dirty="0"/>
              <a:t>New CEDAR active thermal housing running very stably without interruptions, temperature control at 0.1</a:t>
            </a:r>
            <a:r>
              <a:rPr lang="en-US" sz="2200" baseline="30000" dirty="0"/>
              <a:t>o</a:t>
            </a:r>
            <a:r>
              <a:rPr lang="en-US" sz="2200" dirty="0"/>
              <a:t>C level</a:t>
            </a:r>
          </a:p>
          <a:p>
            <a:r>
              <a:rPr lang="en-US" dirty="0"/>
              <a:t>Upgrade of electronics by COMPASS</a:t>
            </a:r>
          </a:p>
          <a:p>
            <a:pPr lvl="1"/>
            <a:r>
              <a:rPr lang="en-US" sz="2200" dirty="0"/>
              <a:t>Commissioning done, took first data for the last few weeks of beam</a:t>
            </a:r>
            <a:endParaRPr lang="en-GB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47D70A-83D9-2C4D-8499-FBD70F0662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28" t="8301" r="3075" b="2948"/>
          <a:stretch/>
        </p:blipFill>
        <p:spPr>
          <a:xfrm>
            <a:off x="457200" y="3735078"/>
            <a:ext cx="4251324" cy="23950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C6F647-D13D-5F47-9AF1-598CA4E231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253" y="2892324"/>
            <a:ext cx="492370" cy="32197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F6104D-05F7-E542-A961-BAFE794CA8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10" t="24452" r="19645" b="24331"/>
          <a:stretch/>
        </p:blipFill>
        <p:spPr>
          <a:xfrm>
            <a:off x="4712262" y="4298901"/>
            <a:ext cx="3473553" cy="96947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2117B87-0718-B647-9C24-28796E065247}"/>
              </a:ext>
            </a:extLst>
          </p:cNvPr>
          <p:cNvCxnSpPr>
            <a:cxnSpLocks/>
          </p:cNvCxnSpPr>
          <p:nvPr/>
        </p:nvCxnSpPr>
        <p:spPr>
          <a:xfrm>
            <a:off x="2444967" y="5449419"/>
            <a:ext cx="1695194" cy="13996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8B4F807-1598-1F4F-8EA6-410B230B64AD}"/>
              </a:ext>
            </a:extLst>
          </p:cNvPr>
          <p:cNvSpPr txBox="1"/>
          <p:nvPr/>
        </p:nvSpPr>
        <p:spPr>
          <a:xfrm>
            <a:off x="2570687" y="5186416"/>
            <a:ext cx="1136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err="1">
                <a:solidFill>
                  <a:srgbClr val="FF0000"/>
                </a:solidFill>
              </a:rPr>
              <a:t>with</a:t>
            </a:r>
            <a:r>
              <a:rPr lang="fr-CH" sz="1200" dirty="0">
                <a:solidFill>
                  <a:srgbClr val="FF0000"/>
                </a:solidFill>
              </a:rPr>
              <a:t> </a:t>
            </a:r>
            <a:r>
              <a:rPr lang="fr-CH" sz="1200" dirty="0" err="1">
                <a:solidFill>
                  <a:srgbClr val="FF0000"/>
                </a:solidFill>
              </a:rPr>
              <a:t>chiller</a:t>
            </a:r>
            <a:r>
              <a:rPr lang="fr-CH" sz="1200" dirty="0">
                <a:solidFill>
                  <a:srgbClr val="FF0000"/>
                </a:solidFill>
              </a:rPr>
              <a:t> on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F7F9C53-305C-0E48-B5B7-04AC9CF52FEF}"/>
              </a:ext>
            </a:extLst>
          </p:cNvPr>
          <p:cNvCxnSpPr/>
          <p:nvPr/>
        </p:nvCxnSpPr>
        <p:spPr>
          <a:xfrm flipH="1">
            <a:off x="3603623" y="4806900"/>
            <a:ext cx="1604489" cy="7408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CE5F06C-4EB1-284A-8E88-A1D5AB62A6BB}"/>
              </a:ext>
            </a:extLst>
          </p:cNvPr>
          <p:cNvSpPr txBox="1"/>
          <p:nvPr/>
        </p:nvSpPr>
        <p:spPr>
          <a:xfrm>
            <a:off x="5430849" y="5178408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CEDAR1 thermal </a:t>
            </a:r>
            <a:r>
              <a:rPr lang="fr-CH" dirty="0" err="1"/>
              <a:t>map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7179C0-8735-2F48-BB4D-83A0A02CF045}"/>
              </a:ext>
            </a:extLst>
          </p:cNvPr>
          <p:cNvSpPr txBox="1"/>
          <p:nvPr/>
        </p:nvSpPr>
        <p:spPr>
          <a:xfrm>
            <a:off x="5208111" y="4600349"/>
            <a:ext cx="173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Delta T = 0.03 °C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3240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WP4: Beam instrumentation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044575"/>
            <a:ext cx="8342415" cy="5142469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dirty="0"/>
              <a:t>Study of possible upgrade for beam momentum measurements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Current BMS with scintillator </a:t>
            </a:r>
            <a:r>
              <a:rPr lang="en-US" sz="2200" dirty="0" err="1"/>
              <a:t>hodoscopes</a:t>
            </a:r>
            <a:r>
              <a:rPr lang="en-US" sz="2200" dirty="0"/>
              <a:t> H1-6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Detector resolutions: H1-4 ~1.3mm, H5 ~0.7mm,  H6 ~0.4mm 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Current overall momentum resolution ~ 1 %</a:t>
            </a:r>
          </a:p>
          <a:p>
            <a:pPr lvl="1">
              <a:spcBef>
                <a:spcPts val="300"/>
              </a:spcBef>
            </a:pPr>
            <a:r>
              <a:rPr lang="en-US" sz="2200" dirty="0"/>
              <a:t>Possibility to improve momentum resolution with an upgrade of BMS stations: Momentum resolution checked as a function of detector resolution using TMVA analysis of ROOT</a:t>
            </a:r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endParaRPr lang="en-US" dirty="0"/>
          </a:p>
          <a:p>
            <a:pPr>
              <a:spcBef>
                <a:spcPts val="300"/>
              </a:spcBef>
            </a:pPr>
            <a:r>
              <a:rPr lang="en-US" dirty="0"/>
              <a:t>Further upgrade needs for beam line instrumentation to be discussed within the EABI working group, e.g. threshold </a:t>
            </a:r>
            <a:r>
              <a:rPr lang="en-US" dirty="0" err="1"/>
              <a:t>Cherenkovs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BC8C079-1ABE-DF48-874A-F89777C3C0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3167" y="3621122"/>
            <a:ext cx="2958008" cy="17670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8FCFD03-0B93-AC45-8386-432D716F20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175" y="3217393"/>
            <a:ext cx="2371391" cy="2303042"/>
          </a:xfrm>
          <a:prstGeom prst="rect">
            <a:avLst/>
          </a:prstGeom>
        </p:spPr>
      </p:pic>
      <p:sp>
        <p:nvSpPr>
          <p:cNvPr id="18" name="3 mrad">
            <a:extLst>
              <a:ext uri="{FF2B5EF4-FFF2-40B4-BE49-F238E27FC236}">
                <a16:creationId xmlns:a16="http://schemas.microsoft.com/office/drawing/2014/main" id="{C657359B-86EE-124B-86D2-AF12F5BF1619}"/>
              </a:ext>
            </a:extLst>
          </p:cNvPr>
          <p:cNvSpPr txBox="1"/>
          <p:nvPr/>
        </p:nvSpPr>
        <p:spPr>
          <a:xfrm>
            <a:off x="4139012" y="3832209"/>
            <a:ext cx="978790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r>
              <a:rPr lang="en-US" sz="900" dirty="0"/>
              <a:t>Current Resolution</a:t>
            </a:r>
          </a:p>
          <a:p>
            <a:pPr algn="ctr"/>
            <a:r>
              <a:rPr lang="en-US" sz="900" dirty="0"/>
              <a:t>1%</a:t>
            </a:r>
            <a:endParaRPr sz="900" dirty="0"/>
          </a:p>
        </p:txBody>
      </p:sp>
      <p:sp>
        <p:nvSpPr>
          <p:cNvPr id="19" name="3 mrad">
            <a:extLst>
              <a:ext uri="{FF2B5EF4-FFF2-40B4-BE49-F238E27FC236}">
                <a16:creationId xmlns:a16="http://schemas.microsoft.com/office/drawing/2014/main" id="{1F5E1262-F7AE-F34F-B11B-1FB89F074E78}"/>
              </a:ext>
            </a:extLst>
          </p:cNvPr>
          <p:cNvSpPr txBox="1"/>
          <p:nvPr/>
        </p:nvSpPr>
        <p:spPr>
          <a:xfrm>
            <a:off x="7475606" y="3580724"/>
            <a:ext cx="1208019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r>
              <a:rPr lang="en-US" sz="900" dirty="0"/>
              <a:t>e.g., 50% improvement </a:t>
            </a:r>
          </a:p>
          <a:p>
            <a:r>
              <a:rPr lang="en-US" sz="900" dirty="0"/>
              <a:t>For det.res ~ 400 µm</a:t>
            </a:r>
            <a:endParaRPr sz="9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BB40A9C-6833-FE4E-9AE7-436F5DC159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04" y="3698934"/>
            <a:ext cx="3443638" cy="158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766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337050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8901" y="233362"/>
            <a:ext cx="906939" cy="903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EHN2 Working Group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2"/>
            <a:ext cx="8226422" cy="502828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Work Breakdown Structure</a:t>
            </a:r>
          </a:p>
          <a:p>
            <a:pPr lvl="1">
              <a:spcBef>
                <a:spcPts val="300"/>
              </a:spcBef>
              <a:buClr>
                <a:srgbClr val="999999"/>
              </a:buClr>
            </a:pPr>
            <a:r>
              <a:rPr lang="en-GB" dirty="0"/>
              <a:t>WP1: Muon beams post 2020</a:t>
            </a:r>
            <a:endParaRPr lang="en-GB" sz="1800" dirty="0"/>
          </a:p>
          <a:p>
            <a:pPr lvl="1">
              <a:spcBef>
                <a:spcPts val="300"/>
              </a:spcBef>
              <a:buClr>
                <a:srgbClr val="999999"/>
              </a:buClr>
            </a:pPr>
            <a:r>
              <a:rPr lang="en-GB" dirty="0"/>
              <a:t>WP2: Hadron and Electron beams post 2020</a:t>
            </a:r>
            <a:endParaRPr lang="en-GB" sz="1800" dirty="0"/>
          </a:p>
          <a:p>
            <a:pPr lvl="1">
              <a:spcBef>
                <a:spcPts val="300"/>
              </a:spcBef>
              <a:buClr>
                <a:srgbClr val="999999"/>
              </a:buClr>
            </a:pPr>
            <a:r>
              <a:rPr lang="en-GB" dirty="0"/>
              <a:t>WP3: RF-separated beams</a:t>
            </a:r>
            <a:endParaRPr lang="en-GB" sz="1800" dirty="0"/>
          </a:p>
          <a:p>
            <a:pPr lvl="1">
              <a:spcBef>
                <a:spcPts val="300"/>
              </a:spcBef>
              <a:buClr>
                <a:srgbClr val="999999"/>
              </a:buClr>
            </a:pPr>
            <a:r>
              <a:rPr lang="en-GB" dirty="0"/>
              <a:t>WP4: Beam Instrumentation (dedicated meetings)</a:t>
            </a:r>
          </a:p>
          <a:p>
            <a:pPr>
              <a:spcBef>
                <a:spcPts val="300"/>
              </a:spcBef>
            </a:pPr>
            <a:r>
              <a:rPr lang="en-GB" dirty="0"/>
              <a:t>User presentations for technical details and plans completed</a:t>
            </a:r>
          </a:p>
          <a:p>
            <a:pPr>
              <a:spcBef>
                <a:spcPts val="300"/>
              </a:spcBef>
            </a:pPr>
            <a:r>
              <a:rPr lang="en-GB" dirty="0"/>
              <a:t>Started with 1 meeting / month, then continued with ad-hoc user requirements discussions as soon as studies were more detailed</a:t>
            </a:r>
          </a:p>
          <a:p>
            <a:pPr>
              <a:spcBef>
                <a:spcPts val="300"/>
              </a:spcBef>
            </a:pPr>
            <a:r>
              <a:rPr lang="en-GB" dirty="0"/>
              <a:t>Integration + costing launched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5700" y="356164"/>
            <a:ext cx="1005009" cy="6196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1697" y="292664"/>
            <a:ext cx="736108" cy="73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42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5AABE15D-E70A-8B4D-A553-D4E7A94BCE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8134" y="4572451"/>
            <a:ext cx="8057706" cy="16117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8901" y="233362"/>
            <a:ext cx="906939" cy="903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WP1: Muon beams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2"/>
            <a:ext cx="8226422" cy="502828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Clearly a priority due to the interest to start directly in 2021</a:t>
            </a:r>
          </a:p>
          <a:p>
            <a:pPr>
              <a:spcBef>
                <a:spcPts val="300"/>
              </a:spcBef>
            </a:pPr>
            <a:r>
              <a:rPr lang="en-GB" dirty="0"/>
              <a:t>COMPASS </a:t>
            </a:r>
            <a:r>
              <a:rPr lang="en-GB" dirty="0" err="1"/>
              <a:t>transversity</a:t>
            </a:r>
            <a:r>
              <a:rPr lang="en-GB" dirty="0"/>
              <a:t> running in 2021 taken out of PBC, already approved by Research Board</a:t>
            </a:r>
          </a:p>
          <a:p>
            <a:pPr>
              <a:spcBef>
                <a:spcPts val="300"/>
              </a:spcBef>
            </a:pPr>
            <a:r>
              <a:rPr lang="en-GB" dirty="0"/>
              <a:t>Studies for 2018 test beams, proton radius measurement, NA64µ phases 1 and 2, </a:t>
            </a:r>
            <a:r>
              <a:rPr lang="en-GB" dirty="0" err="1" smtClean="0"/>
              <a:t>MuonE</a:t>
            </a:r>
            <a:endParaRPr lang="en-GB" dirty="0"/>
          </a:p>
          <a:p>
            <a:pPr>
              <a:spcBef>
                <a:spcPts val="300"/>
              </a:spcBef>
            </a:pPr>
            <a:r>
              <a:rPr lang="en-GB" dirty="0"/>
              <a:t>Downstream location equipped with electrical infrastructure, gas supply and networking, can be re-used for 2021+ tests</a:t>
            </a:r>
          </a:p>
          <a:p>
            <a:pPr>
              <a:spcBef>
                <a:spcPts val="300"/>
              </a:spcBef>
            </a:pPr>
            <a:r>
              <a:rPr lang="en-GB" dirty="0"/>
              <a:t>Test beams of </a:t>
            </a:r>
            <a:r>
              <a:rPr lang="en-GB" dirty="0" err="1" smtClean="0"/>
              <a:t>MuonE</a:t>
            </a:r>
            <a:r>
              <a:rPr lang="en-GB" dirty="0" smtClean="0"/>
              <a:t> </a:t>
            </a:r>
            <a:r>
              <a:rPr lang="en-GB" dirty="0"/>
              <a:t>and proton radius successfully completed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5700" y="356164"/>
            <a:ext cx="1005009" cy="6196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1697" y="292664"/>
            <a:ext cx="736108" cy="736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Radius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2"/>
            <a:ext cx="8226422" cy="502828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sz="2200" dirty="0"/>
              <a:t>Fulfilment </a:t>
            </a:r>
            <a:r>
              <a:rPr lang="en-GB" dirty="0"/>
              <a:t>of beam requirement is quite straight-forward for location of high-pressure TPC at the COMPASS target position + use of the COMPASS spectrometer, compatible with current operations mode (only lower intensity)</a:t>
            </a:r>
          </a:p>
          <a:p>
            <a:pPr>
              <a:spcBef>
                <a:spcPts val="300"/>
              </a:spcBef>
            </a:pPr>
            <a:r>
              <a:rPr lang="en-GB" sz="2200" dirty="0"/>
              <a:t>Integration studies</a:t>
            </a:r>
            <a:r>
              <a:rPr lang="en-GB" dirty="0"/>
              <a:t> to be done for 2 x 4 m vacuum/He tube and low-scattering windows (if required)</a:t>
            </a:r>
          </a:p>
          <a:p>
            <a:pPr>
              <a:spcBef>
                <a:spcPts val="300"/>
              </a:spcBef>
            </a:pPr>
            <a:r>
              <a:rPr lang="en-GB" sz="2200" dirty="0"/>
              <a:t>Need to be clarified for</a:t>
            </a:r>
            <a:r>
              <a:rPr lang="en-GB" dirty="0"/>
              <a:t> high-precision mount for silicon trackers, scintillating fibre detectors and TPC</a:t>
            </a:r>
            <a:endParaRPr lang="en-GB" sz="2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8496" y="308467"/>
            <a:ext cx="736108" cy="73610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0AC563A-9D12-9C48-BA5F-BFD975AA744C}"/>
              </a:ext>
            </a:extLst>
          </p:cNvPr>
          <p:cNvSpPr txBox="1"/>
          <p:nvPr/>
        </p:nvSpPr>
        <p:spPr>
          <a:xfrm>
            <a:off x="8222119" y="308525"/>
            <a:ext cx="5295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5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824AD2-EC11-6640-BBFC-5EC1E86FB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253134"/>
            <a:ext cx="9144000" cy="1479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4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6E05CA61-8564-8840-AD41-0477806F0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775" y="3479411"/>
            <a:ext cx="6623488" cy="2735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8901" y="233362"/>
            <a:ext cx="906939" cy="903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NA64µ studies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3"/>
            <a:ext cx="8226422" cy="5018425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Phase 1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Location identified in PPE211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Calculated optics that fulfil user requirements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Checked for compatibility with downstream experiments</a:t>
            </a:r>
          </a:p>
          <a:p>
            <a:pPr lvl="2">
              <a:spcBef>
                <a:spcPts val="300"/>
              </a:spcBef>
            </a:pPr>
            <a:r>
              <a:rPr lang="en-GB" sz="2200" dirty="0"/>
              <a:t>Dedicated physics data taking</a:t>
            </a:r>
          </a:p>
          <a:p>
            <a:pPr lvl="2">
              <a:spcBef>
                <a:spcPts val="300"/>
              </a:spcBef>
            </a:pPr>
            <a:r>
              <a:rPr lang="en-GB" sz="2200" dirty="0"/>
              <a:t>Beam downstream good enough for commissioning and </a:t>
            </a:r>
            <a:r>
              <a:rPr lang="en-GB" sz="2200" dirty="0" smtClean="0"/>
              <a:t>tests, but not for physics data taking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806490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7D4CFF4-E698-0947-BC2F-F32B131412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1571" y="1422149"/>
            <a:ext cx="5412859" cy="42326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8901" y="233362"/>
            <a:ext cx="906939" cy="903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NA64µ studies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101140"/>
            <a:ext cx="3416967" cy="5131217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dirty="0"/>
              <a:t>Additional needs:</a:t>
            </a:r>
          </a:p>
          <a:p>
            <a:pPr lvl="1">
              <a:spcBef>
                <a:spcPts val="0"/>
              </a:spcBef>
            </a:pPr>
            <a:r>
              <a:rPr lang="en-GB" sz="2200" dirty="0"/>
              <a:t>Use of BMS + additional magnetic spectrometers</a:t>
            </a:r>
          </a:p>
          <a:p>
            <a:pPr lvl="1">
              <a:spcBef>
                <a:spcPts val="0"/>
              </a:spcBef>
            </a:pPr>
            <a:r>
              <a:rPr lang="en-GB" sz="2200" dirty="0"/>
              <a:t>2 new MBPL magnets + cabling (reuse Bend7 for MS1 and power converters of Quad34 + spares for MS2)</a:t>
            </a:r>
          </a:p>
          <a:p>
            <a:pPr lvl="1">
              <a:spcBef>
                <a:spcPts val="0"/>
              </a:spcBef>
            </a:pPr>
            <a:r>
              <a:rPr lang="en-GB" sz="2200" dirty="0"/>
              <a:t>Remove Quad34</a:t>
            </a:r>
          </a:p>
          <a:p>
            <a:pPr lvl="1">
              <a:spcBef>
                <a:spcPts val="0"/>
              </a:spcBef>
            </a:pPr>
            <a:r>
              <a:rPr lang="en-GB" sz="2200" dirty="0"/>
              <a:t>Control room, gas supply</a:t>
            </a:r>
          </a:p>
          <a:p>
            <a:pPr>
              <a:spcBef>
                <a:spcPts val="0"/>
              </a:spcBef>
            </a:pPr>
            <a:r>
              <a:rPr lang="en-GB" dirty="0"/>
              <a:t>Very moderate costs           &lt; 100kCHF</a:t>
            </a:r>
          </a:p>
          <a:p>
            <a:pPr>
              <a:spcBef>
                <a:spcPts val="0"/>
              </a:spcBef>
            </a:pPr>
            <a:r>
              <a:rPr lang="en-GB" dirty="0"/>
              <a:t>Could profit from common detector </a:t>
            </a:r>
            <a:r>
              <a:rPr lang="en-GB" dirty="0" smtClean="0"/>
              <a:t>platform (extra cost)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2293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696C4A4-2485-3047-8CAD-985B4AF020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5" y="3832752"/>
            <a:ext cx="4759183" cy="21888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6165D31-CBEE-A349-948D-5D63E5486B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9503" y="3262347"/>
            <a:ext cx="4219907" cy="25667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8901" y="233362"/>
            <a:ext cx="906939" cy="903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NA64µ studies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3"/>
            <a:ext cx="8226422" cy="5018425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Phase 2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Location inside of SM2 spectrometer magnet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Checked for compatibility with upstream experiments</a:t>
            </a:r>
          </a:p>
          <a:p>
            <a:pPr lvl="2">
              <a:spcBef>
                <a:spcPts val="300"/>
              </a:spcBef>
            </a:pPr>
            <a:r>
              <a:rPr lang="en-GB" sz="2200" dirty="0"/>
              <a:t>Dedicated physics data taking</a:t>
            </a:r>
          </a:p>
          <a:p>
            <a:pPr lvl="2">
              <a:spcBef>
                <a:spcPts val="300"/>
              </a:spcBef>
            </a:pPr>
            <a:r>
              <a:rPr lang="en-GB" sz="2200" dirty="0"/>
              <a:t>Beam upstream not possible due to additional magnetic spectrometer (MS) requirements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D20D57E-967E-D740-BEF6-C815521B040B}"/>
              </a:ext>
            </a:extLst>
          </p:cNvPr>
          <p:cNvSpPr/>
          <p:nvPr/>
        </p:nvSpPr>
        <p:spPr>
          <a:xfrm>
            <a:off x="4728785" y="4010880"/>
            <a:ext cx="132356" cy="2197298"/>
          </a:xfrm>
          <a:custGeom>
            <a:avLst/>
            <a:gdLst>
              <a:gd name="connsiteX0" fmla="*/ 154379 w 213756"/>
              <a:gd name="connsiteY0" fmla="*/ 0 h 2280062"/>
              <a:gd name="connsiteX1" fmla="*/ 35626 w 213756"/>
              <a:gd name="connsiteY1" fmla="*/ 391885 h 2280062"/>
              <a:gd name="connsiteX2" fmla="*/ 213756 w 213756"/>
              <a:gd name="connsiteY2" fmla="*/ 748145 h 2280062"/>
              <a:gd name="connsiteX3" fmla="*/ 106878 w 213756"/>
              <a:gd name="connsiteY3" fmla="*/ 1104405 h 2280062"/>
              <a:gd name="connsiteX4" fmla="*/ 201880 w 213756"/>
              <a:gd name="connsiteY4" fmla="*/ 1401288 h 2280062"/>
              <a:gd name="connsiteX5" fmla="*/ 0 w 213756"/>
              <a:gd name="connsiteY5" fmla="*/ 2280062 h 228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756" h="2280062">
                <a:moveTo>
                  <a:pt x="154379" y="0"/>
                </a:moveTo>
                <a:lnTo>
                  <a:pt x="35626" y="391885"/>
                </a:lnTo>
                <a:lnTo>
                  <a:pt x="213756" y="748145"/>
                </a:lnTo>
                <a:lnTo>
                  <a:pt x="106878" y="1104405"/>
                </a:lnTo>
                <a:lnTo>
                  <a:pt x="201880" y="1401288"/>
                </a:lnTo>
                <a:lnTo>
                  <a:pt x="0" y="2280062"/>
                </a:ln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F41FBB7E-8A18-3E40-A677-4BDC2381CBFF}"/>
              </a:ext>
            </a:extLst>
          </p:cNvPr>
          <p:cNvSpPr/>
          <p:nvPr/>
        </p:nvSpPr>
        <p:spPr>
          <a:xfrm>
            <a:off x="4819028" y="4010880"/>
            <a:ext cx="132356" cy="2197298"/>
          </a:xfrm>
          <a:custGeom>
            <a:avLst/>
            <a:gdLst>
              <a:gd name="connsiteX0" fmla="*/ 154379 w 213756"/>
              <a:gd name="connsiteY0" fmla="*/ 0 h 2280062"/>
              <a:gd name="connsiteX1" fmla="*/ 35626 w 213756"/>
              <a:gd name="connsiteY1" fmla="*/ 391885 h 2280062"/>
              <a:gd name="connsiteX2" fmla="*/ 213756 w 213756"/>
              <a:gd name="connsiteY2" fmla="*/ 748145 h 2280062"/>
              <a:gd name="connsiteX3" fmla="*/ 106878 w 213756"/>
              <a:gd name="connsiteY3" fmla="*/ 1104405 h 2280062"/>
              <a:gd name="connsiteX4" fmla="*/ 201880 w 213756"/>
              <a:gd name="connsiteY4" fmla="*/ 1401288 h 2280062"/>
              <a:gd name="connsiteX5" fmla="*/ 0 w 213756"/>
              <a:gd name="connsiteY5" fmla="*/ 2280062 h 2280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3756" h="2280062">
                <a:moveTo>
                  <a:pt x="154379" y="0"/>
                </a:moveTo>
                <a:lnTo>
                  <a:pt x="35626" y="391885"/>
                </a:lnTo>
                <a:lnTo>
                  <a:pt x="213756" y="748145"/>
                </a:lnTo>
                <a:lnTo>
                  <a:pt x="106878" y="1104405"/>
                </a:lnTo>
                <a:lnTo>
                  <a:pt x="201880" y="1401288"/>
                </a:lnTo>
                <a:lnTo>
                  <a:pt x="0" y="2280062"/>
                </a:lnTo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DBAA84-F6F0-AF42-BD57-1160F25374F4}"/>
              </a:ext>
            </a:extLst>
          </p:cNvPr>
          <p:cNvSpPr txBox="1"/>
          <p:nvPr/>
        </p:nvSpPr>
        <p:spPr>
          <a:xfrm>
            <a:off x="3713996" y="5617478"/>
            <a:ext cx="1199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PPE211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37B20D-8037-3C42-A9DE-61CF97BB39F3}"/>
              </a:ext>
            </a:extLst>
          </p:cNvPr>
          <p:cNvSpPr txBox="1"/>
          <p:nvPr/>
        </p:nvSpPr>
        <p:spPr>
          <a:xfrm>
            <a:off x="4837390" y="5617478"/>
            <a:ext cx="1199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PPE221</a:t>
            </a:r>
          </a:p>
        </p:txBody>
      </p:sp>
    </p:spTree>
    <p:extLst>
      <p:ext uri="{BB962C8B-B14F-4D97-AF65-F5344CB8AC3E}">
        <p14:creationId xmlns:p14="http://schemas.microsoft.com/office/powerpoint/2010/main" val="2315228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:\Users\dibanerj\iCloudDrive\Documents\EHN2_Docs\PBC_Doc\PBC_Ch4\chicane.png">
            <a:extLst>
              <a:ext uri="{FF2B5EF4-FFF2-40B4-BE49-F238E27FC236}">
                <a16:creationId xmlns:a16="http://schemas.microsoft.com/office/drawing/2014/main" id="{9A8CB694-251F-4842-A38D-192EC0CA5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095" y="3104147"/>
            <a:ext cx="6931275" cy="3159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8901" y="233362"/>
            <a:ext cx="906939" cy="9036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NA64µ studies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4"/>
            <a:ext cx="8226422" cy="1858624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Phase 2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Location inside of SM2 spectrometer magnet</a:t>
            </a:r>
          </a:p>
          <a:p>
            <a:pPr lvl="2">
              <a:spcBef>
                <a:spcPts val="300"/>
              </a:spcBef>
            </a:pPr>
            <a:r>
              <a:rPr lang="en-GB" sz="2200" dirty="0"/>
              <a:t>Proposal to use magnetic chicane +	additional MBPL at Compass target location as magnetic spectrometer</a:t>
            </a:r>
          </a:p>
          <a:p>
            <a:pPr lvl="2">
              <a:spcBef>
                <a:spcPts val="300"/>
              </a:spcBef>
            </a:pPr>
            <a:r>
              <a:rPr lang="en-GB" sz="2200" dirty="0"/>
              <a:t>Would need gas supply depending on tracker (T1-6) technology</a:t>
            </a:r>
          </a:p>
          <a:p>
            <a:pPr lvl="2">
              <a:spcBef>
                <a:spcPts val="300"/>
              </a:spcBef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503870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MuonE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D.Banerjee E.Montbarbon J.Bernhard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EHN2 WG - CBWG Meeting #4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1" y="1245523"/>
            <a:ext cx="8226422" cy="500518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GB" dirty="0"/>
              <a:t>Studies completed for 30 m upstream option, beam similar to NA64µ phase 1 + minor changes in Scraper settings</a:t>
            </a:r>
          </a:p>
          <a:p>
            <a:pPr>
              <a:spcBef>
                <a:spcPts val="300"/>
              </a:spcBef>
            </a:pPr>
            <a:r>
              <a:rPr lang="en-GB" dirty="0"/>
              <a:t>Space requirements increased to 40 m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Would need to free space from Quad32 up to Bend8</a:t>
            </a:r>
          </a:p>
          <a:p>
            <a:pPr lvl="1">
              <a:spcBef>
                <a:spcPts val="300"/>
              </a:spcBef>
            </a:pPr>
            <a:r>
              <a:rPr lang="en-GB" sz="2200" dirty="0"/>
              <a:t>Added absorber for muon ID and downstream calorimeter, significant amount of material</a:t>
            </a:r>
          </a:p>
          <a:p>
            <a:pPr lvl="2">
              <a:spcBef>
                <a:spcPts val="300"/>
              </a:spcBef>
            </a:pPr>
            <a:r>
              <a:rPr lang="en-GB" sz="2200" dirty="0"/>
              <a:t>Possibly mitigate by low-Z material, e.g. Carbon, but set-up becomes significantly longer</a:t>
            </a:r>
          </a:p>
          <a:p>
            <a:pPr lvl="2">
              <a:spcBef>
                <a:spcPts val="300"/>
              </a:spcBef>
            </a:pPr>
            <a:r>
              <a:rPr lang="en-GB" sz="2200" dirty="0"/>
              <a:t>Make calorimeter and muon ID absorber easily removable, e.g. mount on rails</a:t>
            </a:r>
          </a:p>
          <a:p>
            <a:pPr lvl="2">
              <a:spcBef>
                <a:spcPts val="300"/>
              </a:spcBef>
            </a:pPr>
            <a:r>
              <a:rPr lang="en-GB" sz="2200" dirty="0"/>
              <a:t>Contamination of downstream beam studied with FLUKA and GEANT4, found &lt; 10 ppm hadrons and &lt; 1 % photons and electrons. Can be removed by converter and sweeping with Bend 8 or Bend 9 if necessary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8968C8-F5D9-A946-B0C7-5E4D28DE86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8614" y="319300"/>
            <a:ext cx="1005009" cy="61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152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28900</TotalTime>
  <Words>1119</Words>
  <Application>Microsoft Office PowerPoint</Application>
  <PresentationFormat>On-screen Show (4:3)</PresentationFormat>
  <Paragraphs>152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MS PGothic</vt:lpstr>
      <vt:lpstr>MS PGothic</vt:lpstr>
      <vt:lpstr>Arial</vt:lpstr>
      <vt:lpstr>Calibri</vt:lpstr>
      <vt:lpstr>Corbel</vt:lpstr>
      <vt:lpstr>Times New Roman</vt:lpstr>
      <vt:lpstr>Ubuntu</vt:lpstr>
      <vt:lpstr>Ubuntu Light</vt:lpstr>
      <vt:lpstr>CERN_ENdept_Presentation_ArialFont copy</vt:lpstr>
      <vt:lpstr>CBWG Meeting – EHN2 Studies</vt:lpstr>
      <vt:lpstr>EHN2 Working Group</vt:lpstr>
      <vt:lpstr>WP1: Muon beams</vt:lpstr>
      <vt:lpstr>Proton Radius Measurements</vt:lpstr>
      <vt:lpstr>NA64µ studies</vt:lpstr>
      <vt:lpstr>NA64µ studies</vt:lpstr>
      <vt:lpstr>NA64µ studies</vt:lpstr>
      <vt:lpstr>NA64µ studies</vt:lpstr>
      <vt:lpstr>MuonE</vt:lpstr>
      <vt:lpstr>MuonE</vt:lpstr>
      <vt:lpstr>WP2: Hadron and Electron beams</vt:lpstr>
      <vt:lpstr>WP2: Hadron and Electron beams</vt:lpstr>
      <vt:lpstr>WP3: RF-separated beams</vt:lpstr>
      <vt:lpstr>WP4: Beam instrumentation</vt:lpstr>
      <vt:lpstr>WP4: Beam instrumentation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Johannes Bernhard</cp:lastModifiedBy>
  <cp:revision>840</cp:revision>
  <cp:lastPrinted>2018-12-02T20:50:50Z</cp:lastPrinted>
  <dcterms:created xsi:type="dcterms:W3CDTF">2016-04-11T07:30:05Z</dcterms:created>
  <dcterms:modified xsi:type="dcterms:W3CDTF">2018-12-03T12:05:02Z</dcterms:modified>
</cp:coreProperties>
</file>