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734" r:id="rId2"/>
    <p:sldId id="727" r:id="rId3"/>
    <p:sldId id="729" r:id="rId4"/>
    <p:sldId id="728" r:id="rId5"/>
    <p:sldId id="730" r:id="rId6"/>
    <p:sldId id="731" r:id="rId7"/>
    <p:sldId id="732" r:id="rId8"/>
    <p:sldId id="733" r:id="rId9"/>
    <p:sldId id="735" r:id="rId10"/>
    <p:sldId id="719" r:id="rId11"/>
    <p:sldId id="724" r:id="rId12"/>
    <p:sldId id="681" r:id="rId13"/>
    <p:sldId id="702" r:id="rId14"/>
    <p:sldId id="722" r:id="rId15"/>
    <p:sldId id="725" r:id="rId16"/>
    <p:sldId id="716" r:id="rId17"/>
    <p:sldId id="68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43E"/>
    <a:srgbClr val="000099"/>
    <a:srgbClr val="149FEB"/>
    <a:srgbClr val="FB0007"/>
    <a:srgbClr val="0F0F0F"/>
    <a:srgbClr val="1F497D"/>
    <a:srgbClr val="379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5" autoAdjust="0"/>
    <p:restoredTop sz="90647" autoAdjust="0"/>
  </p:normalViewPr>
  <p:slideViewPr>
    <p:cSldViewPr>
      <p:cViewPr>
        <p:scale>
          <a:sx n="95" d="100"/>
          <a:sy n="95" d="100"/>
        </p:scale>
        <p:origin x="-352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irini\Documents\CERN-Fellow\CERN-Fellow\Documents\PBC%20deliverables\Proton%20sharing\With_ion_run\Baseline_FT7.5_8.7_9.9s_LAU_Karel_picture_redone_mod_EKPOct2018_withIons_also_6.1secF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7586083920678"/>
          <c:y val="0.0275196850393701"/>
          <c:w val="0.878214415505754"/>
          <c:h val="0.839734212116526"/>
        </c:manualLayout>
      </c:layout>
      <c:scatterChart>
        <c:scatterStyle val="lineMarker"/>
        <c:varyColors val="0"/>
        <c:ser>
          <c:idx val="3"/>
          <c:order val="0"/>
          <c:tx>
            <c:v>FT Flat-top - 6.1s (updated 2018)</c:v>
          </c:tx>
          <c:spPr>
            <a:ln>
              <a:solidFill>
                <a:srgbClr val="1F497D"/>
              </a:solidFill>
            </a:ln>
          </c:spPr>
          <c:marker>
            <c:symbol val="none"/>
          </c:marker>
          <c:xVal>
            <c:numRef>
              <c:f>Dependence!$M$28:$M$34</c:f>
              <c:numCache>
                <c:formatCode>0.00</c:formatCode>
                <c:ptCount val="7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5.87</c:v>
                </c:pt>
              </c:numCache>
            </c:numRef>
          </c:xVal>
          <c:yVal>
            <c:numRef>
              <c:f>Dependence!$R$28:$R$34</c:f>
              <c:numCache>
                <c:formatCode>General</c:formatCode>
                <c:ptCount val="7"/>
                <c:pt idx="0">
                  <c:v>1.83</c:v>
                </c:pt>
                <c:pt idx="1">
                  <c:v>1.61</c:v>
                </c:pt>
                <c:pt idx="2">
                  <c:v>1.39</c:v>
                </c:pt>
                <c:pt idx="3">
                  <c:v>1.17</c:v>
                </c:pt>
                <c:pt idx="4">
                  <c:v>0.946</c:v>
                </c:pt>
                <c:pt idx="5">
                  <c:v>0.724</c:v>
                </c:pt>
                <c:pt idx="6">
                  <c:v>0.531</c:v>
                </c:pt>
              </c:numCache>
            </c:numRef>
          </c:yVal>
          <c:smooth val="0"/>
        </c:ser>
        <c:ser>
          <c:idx val="4"/>
          <c:order val="1"/>
          <c:tx>
            <c:v>FT Flat-top - 6.1s (updated 2018 with ions)</c:v>
          </c:tx>
          <c:spPr>
            <a:ln>
              <a:solidFill>
                <a:srgbClr val="16A43E"/>
              </a:solidFill>
            </a:ln>
          </c:spPr>
          <c:marker>
            <c:symbol val="none"/>
          </c:marker>
          <c:xVal>
            <c:numRef>
              <c:f>Dependence!$J$19:$J$25</c:f>
              <c:numCache>
                <c:formatCode>0.00</c:formatCode>
                <c:ptCount val="7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5.87</c:v>
                </c:pt>
              </c:numCache>
            </c:numRef>
          </c:xVal>
          <c:yVal>
            <c:numRef>
              <c:f>Dependence!$R$19:$R$25</c:f>
              <c:numCache>
                <c:formatCode>General</c:formatCode>
                <c:ptCount val="7"/>
                <c:pt idx="0">
                  <c:v>1.57</c:v>
                </c:pt>
                <c:pt idx="1">
                  <c:v>1.35</c:v>
                </c:pt>
                <c:pt idx="2">
                  <c:v>1.13</c:v>
                </c:pt>
                <c:pt idx="3">
                  <c:v>0.9</c:v>
                </c:pt>
                <c:pt idx="4">
                  <c:v>0.684</c:v>
                </c:pt>
                <c:pt idx="5">
                  <c:v>0.463</c:v>
                </c:pt>
                <c:pt idx="6">
                  <c:v>0.271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1767608"/>
        <c:axId val="-2111760504"/>
      </c:scatterChart>
      <c:valAx>
        <c:axId val="-2111767608"/>
        <c:scaling>
          <c:orientation val="minMax"/>
          <c:min val="0.0"/>
        </c:scaling>
        <c:delete val="0"/>
        <c:axPos val="b"/>
        <c:majorGridlines>
          <c:spPr>
            <a:ln w="3175">
              <a:solidFill>
                <a:srgbClr val="808080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Protons on Target for SHIP [10</a:t>
                </a:r>
                <a:r>
                  <a:rPr lang="en-US" sz="1600" b="1" i="0" u="none" strike="noStrike" baseline="30000">
                    <a:solidFill>
                      <a:srgbClr val="000000"/>
                    </a:solidFill>
                    <a:latin typeface="Calibri"/>
                    <a:cs typeface="Calibri"/>
                  </a:rPr>
                  <a:t>19</a:t>
                </a: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/year]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0.00" sourceLinked="1"/>
        <c:majorTickMark val="none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 rtl="1"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2111760504"/>
        <c:crosses val="autoZero"/>
        <c:crossBetween val="midCat"/>
      </c:valAx>
      <c:valAx>
        <c:axId val="-2111760504"/>
        <c:scaling>
          <c:orientation val="minMax"/>
          <c:max val="2.5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Protons on Target for TCC2 [10</a:t>
                </a:r>
                <a:r>
                  <a:rPr lang="en-US" sz="1600" b="1" i="0" u="none" strike="noStrike" baseline="30000">
                    <a:solidFill>
                      <a:srgbClr val="000000"/>
                    </a:solidFill>
                    <a:latin typeface="Calibri"/>
                    <a:cs typeface="Calibri"/>
                  </a:rPr>
                  <a:t>19</a:t>
                </a:r>
                <a:r>
                  <a:rPr lang="en-US" sz="1600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/year]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 rtl="1"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2111767608"/>
        <c:crosses val="autoZero"/>
        <c:crossBetween val="midCat"/>
      </c:valAx>
      <c:spPr>
        <a:solidFill>
          <a:srgbClr val="FFFFFF"/>
        </a:solidFill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03297576479936"/>
          <c:y val="0.676269596368021"/>
          <c:w val="0.466845607350333"/>
          <c:h val="0.151866886571611"/>
        </c:manualLayout>
      </c:layout>
      <c:overlay val="0"/>
      <c:spPr>
        <a:solidFill>
          <a:schemeClr val="bg1"/>
        </a:solidFill>
        <a:ln>
          <a:solidFill>
            <a:srgbClr val="000000"/>
          </a:solidFill>
        </a:ln>
      </c:spPr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8973B-8C02-2844-BAA4-02F57F20B4B2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E1CF2-1369-9346-972E-40E216F9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944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E0DE6-171E-4D5C-8E95-3AE2B0B1DC44}" type="datetimeFigureOut">
              <a:rPr lang="en-US" smtClean="0"/>
              <a:pPr/>
              <a:t>06/12/18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E3BE6-5AD6-4C20-B6AA-F2C971D578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88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E3BE6-5AD6-4C20-B6AA-F2C971D5787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4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8EDCE-CA0E-A14D-A8DA-CBA1B39D0613}" type="datetime1">
              <a:rPr lang="en-US" smtClean="0"/>
              <a:t>06/12/18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0C8EA-4212-DF4B-89AA-EBDDB9F20046}" type="datetime1">
              <a:rPr lang="en-US" smtClean="0"/>
              <a:t>06/12/18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BBDF38-0630-B84F-B98C-FB63D6539027}" type="datetime1">
              <a:rPr lang="en-US" smtClean="0"/>
              <a:t>06/12/18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4CDA59-AB83-6F48-8B69-0FDCA6B80597}" type="datetime1">
              <a:rPr lang="en-US" smtClean="0"/>
              <a:t>06/12/18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83D7D3-95C3-3143-ABEC-139F3A91087C}" type="datetime1">
              <a:rPr lang="en-US" smtClean="0"/>
              <a:t>06/12/18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26405F-C2D7-044D-97B0-BDE0AD8FA800}" type="datetime1">
              <a:rPr lang="en-US" smtClean="0"/>
              <a:t>06/12/18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C2E259-38E5-244C-915B-246BB915110B}" type="datetime1">
              <a:rPr lang="en-US" smtClean="0"/>
              <a:t>06/12/18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42A00E-F9D2-9143-A0E2-57E5F7EE58F9}" type="datetime1">
              <a:rPr lang="en-US" smtClean="0"/>
              <a:t>06/12/18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0B4B57-08E2-8A49-818E-16C08F9FF8A9}" type="datetime1">
              <a:rPr lang="en-US" smtClean="0"/>
              <a:t>06/12/18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937200-4274-9446-ADEF-FDDB4F8E2008}" type="datetime1">
              <a:rPr lang="en-US" smtClean="0"/>
              <a:t>06/12/18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0583E-7C22-004C-8547-A397176961E5}" type="datetime1">
              <a:rPr lang="en-US" smtClean="0"/>
              <a:t>06/12/18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79256" y="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4800" y="838200"/>
            <a:ext cx="85344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D5EF8-A88E-4EB4-9F7A-21949E52F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marL="144000" algn="ctr" defTabSz="914400" rtl="0" eaLnBrk="1" latinLnBrk="0" hangingPunct="1">
        <a:spcBef>
          <a:spcPts val="60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900" algn="l" defTabSz="914400" rtl="0" eaLnBrk="1" latinLnBrk="0" hangingPunct="1">
        <a:spcBef>
          <a:spcPts val="228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cds.cern.ch/record/2063023?ln=e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0099"/>
                </a:solidFill>
                <a:latin typeface="Calibri" pitchFamily="34" charset="0"/>
              </a:rPr>
              <a:t>SPS proton sharing in the </a:t>
            </a:r>
            <a:r>
              <a:rPr lang="en-US" sz="4000" dirty="0" smtClean="0">
                <a:solidFill>
                  <a:srgbClr val="000099"/>
                </a:solidFill>
                <a:latin typeface="Calibri" pitchFamily="34" charset="0"/>
              </a:rPr>
              <a:t>future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F0F0F"/>
                </a:solidFill>
                <a:latin typeface="Calibri" pitchFamily="34" charset="0"/>
              </a:rPr>
              <a:t>G. </a:t>
            </a:r>
            <a:r>
              <a:rPr lang="en-US" dirty="0" err="1">
                <a:solidFill>
                  <a:srgbClr val="0F0F0F"/>
                </a:solidFill>
                <a:latin typeface="Calibri" pitchFamily="34" charset="0"/>
              </a:rPr>
              <a:t>Arduini</a:t>
            </a:r>
            <a:r>
              <a:rPr lang="en-US" dirty="0">
                <a:solidFill>
                  <a:srgbClr val="0F0F0F"/>
                </a:solidFill>
                <a:latin typeface="Calibri" pitchFamily="34" charset="0"/>
              </a:rPr>
              <a:t>, </a:t>
            </a:r>
            <a:r>
              <a:rPr lang="en-US" u="sng" dirty="0">
                <a:solidFill>
                  <a:srgbClr val="0F0F0F"/>
                </a:solidFill>
                <a:latin typeface="Calibri" pitchFamily="34" charset="0"/>
              </a:rPr>
              <a:t>H. Bartosik</a:t>
            </a:r>
            <a:r>
              <a:rPr lang="en-US" dirty="0">
                <a:solidFill>
                  <a:srgbClr val="0F0F0F"/>
                </a:solidFill>
                <a:latin typeface="Calibri" pitchFamily="34" charset="0"/>
              </a:rPr>
              <a:t>, </a:t>
            </a:r>
            <a:r>
              <a:rPr lang="en-US" dirty="0">
                <a:solidFill>
                  <a:srgbClr val="0F0F0F"/>
                </a:solidFill>
              </a:rPr>
              <a:t>K. </a:t>
            </a:r>
            <a:r>
              <a:rPr lang="en-US" dirty="0" err="1">
                <a:solidFill>
                  <a:srgbClr val="0F0F0F"/>
                </a:solidFill>
              </a:rPr>
              <a:t>Cornelis</a:t>
            </a:r>
            <a:r>
              <a:rPr lang="en-US" dirty="0">
                <a:solidFill>
                  <a:srgbClr val="0F0F0F"/>
                </a:solidFill>
              </a:rPr>
              <a:t>, </a:t>
            </a:r>
            <a:r>
              <a:rPr lang="en-US" dirty="0" smtClean="0">
                <a:solidFill>
                  <a:srgbClr val="0F0F0F"/>
                </a:solidFill>
              </a:rPr>
              <a:t>M</a:t>
            </a:r>
            <a:r>
              <a:rPr lang="en-US" dirty="0">
                <a:solidFill>
                  <a:srgbClr val="0F0F0F"/>
                </a:solidFill>
              </a:rPr>
              <a:t>. Fraser, </a:t>
            </a:r>
            <a:r>
              <a:rPr lang="en-US" dirty="0" smtClean="0">
                <a:solidFill>
                  <a:srgbClr val="0F0F0F"/>
                </a:solidFill>
              </a:rPr>
              <a:t/>
            </a:r>
            <a:br>
              <a:rPr lang="en-US" dirty="0" smtClean="0">
                <a:solidFill>
                  <a:srgbClr val="0F0F0F"/>
                </a:solidFill>
              </a:rPr>
            </a:br>
            <a:r>
              <a:rPr lang="en-US" dirty="0" smtClean="0">
                <a:solidFill>
                  <a:srgbClr val="0F0F0F"/>
                </a:solidFill>
              </a:rPr>
              <a:t>B</a:t>
            </a:r>
            <a:r>
              <a:rPr lang="en-US" dirty="0">
                <a:solidFill>
                  <a:srgbClr val="0F0F0F"/>
                </a:solidFill>
              </a:rPr>
              <a:t>. Goddard, V. Kain, </a:t>
            </a:r>
            <a:r>
              <a:rPr lang="en-US" dirty="0">
                <a:solidFill>
                  <a:srgbClr val="0F0F0F"/>
                </a:solidFill>
                <a:latin typeface="Calibri" pitchFamily="34" charset="0"/>
              </a:rPr>
              <a:t>E. </a:t>
            </a:r>
            <a:r>
              <a:rPr lang="en-US" dirty="0" err="1">
                <a:solidFill>
                  <a:srgbClr val="0F0F0F"/>
                </a:solidFill>
                <a:latin typeface="Calibri" pitchFamily="34" charset="0"/>
              </a:rPr>
              <a:t>Koukovini-Platia</a:t>
            </a:r>
            <a:r>
              <a:rPr lang="en-US" dirty="0">
                <a:solidFill>
                  <a:srgbClr val="0F0F0F"/>
                </a:solidFill>
                <a:latin typeface="Calibri" pitchFamily="34" charset="0"/>
              </a:rPr>
              <a:t>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75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6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Proton sharing scenarios (preliminary)</a:t>
            </a:r>
          </a:p>
        </p:txBody>
      </p:sp>
      <p:graphicFrame>
        <p:nvGraphicFramePr>
          <p:cNvPr id="27" name="Chart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495450"/>
              </p:ext>
            </p:extLst>
          </p:nvPr>
        </p:nvGraphicFramePr>
        <p:xfrm>
          <a:off x="457200" y="914400"/>
          <a:ext cx="7991475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7" name="Straight Connector 36"/>
          <p:cNvCxnSpPr/>
          <p:nvPr/>
        </p:nvCxnSpPr>
        <p:spPr>
          <a:xfrm>
            <a:off x="1143000" y="3912936"/>
            <a:ext cx="7010400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176420" y="1066800"/>
            <a:ext cx="6991685" cy="2863850"/>
          </a:xfrm>
          <a:prstGeom prst="rect">
            <a:avLst/>
          </a:prstGeom>
          <a:solidFill>
            <a:srgbClr val="3790D2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3581400" y="1066799"/>
            <a:ext cx="4556125" cy="4768851"/>
            <a:chOff x="11903075" y="501651"/>
            <a:chExt cx="4556125" cy="4768849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1903075" y="501651"/>
              <a:ext cx="2574925" cy="4768849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14478000" y="511177"/>
              <a:ext cx="1981200" cy="4759323"/>
            </a:xfrm>
            <a:prstGeom prst="rect">
              <a:avLst/>
            </a:prstGeom>
            <a:solidFill>
              <a:srgbClr val="3790D2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235075" y="3527425"/>
            <a:ext cx="277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Limit from losses on splitter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66" name="Right Triangle 65"/>
          <p:cNvSpPr/>
          <p:nvPr/>
        </p:nvSpPr>
        <p:spPr>
          <a:xfrm rot="10800000">
            <a:off x="3581400" y="1066798"/>
            <a:ext cx="2574924" cy="4724401"/>
          </a:xfrm>
          <a:prstGeom prst="rtTriangle">
            <a:avLst/>
          </a:prstGeom>
          <a:solidFill>
            <a:srgbClr val="3790D2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 rot="3708690">
            <a:off x="3557490" y="2429180"/>
            <a:ext cx="20746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660066"/>
                </a:solidFill>
              </a:rPr>
              <a:t>Radiation to cables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57800" y="2895600"/>
            <a:ext cx="25762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 x 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19 </a:t>
            </a:r>
            <a:r>
              <a:rPr lang="en-US" sz="1600" b="1" dirty="0" smtClean="0">
                <a:solidFill>
                  <a:srgbClr val="FF0000"/>
                </a:solidFill>
              </a:rPr>
              <a:t>pot/year in </a:t>
            </a:r>
            <a:r>
              <a:rPr lang="en-US" sz="1600" b="1" dirty="0" err="1" smtClean="0">
                <a:solidFill>
                  <a:srgbClr val="FF0000"/>
                </a:solidFill>
              </a:rPr>
              <a:t>SHiP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</a:p>
          <a:p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 x </a:t>
            </a:r>
            <a:r>
              <a:rPr lang="en-US" sz="1600" b="1" dirty="0" smtClean="0">
                <a:solidFill>
                  <a:srgbClr val="FF0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19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pot/year in TCC2</a:t>
            </a:r>
          </a:p>
          <a:p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(baseline in 2015 analysis)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76400" y="1219200"/>
            <a:ext cx="599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Here still without AWAKE or </a:t>
            </a:r>
            <a:r>
              <a:rPr lang="en-US" sz="2400" b="1" dirty="0" err="1" smtClean="0">
                <a:solidFill>
                  <a:srgbClr val="FF0000"/>
                </a:solidFill>
              </a:rPr>
              <a:t>HiRadMat</a:t>
            </a:r>
            <a:r>
              <a:rPr lang="en-US" sz="2400" b="1" dirty="0" smtClean="0">
                <a:solidFill>
                  <a:srgbClr val="FF0000"/>
                </a:solidFill>
              </a:rPr>
              <a:t> users!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9" name="5-Point Star 68"/>
          <p:cNvSpPr/>
          <p:nvPr/>
        </p:nvSpPr>
        <p:spPr>
          <a:xfrm>
            <a:off x="5009075" y="3756025"/>
            <a:ext cx="324925" cy="32067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2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2400" y="457200"/>
            <a:ext cx="8839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rgbClr val="000099"/>
                </a:solidFill>
              </a:rPr>
              <a:t>Cycle duration and power consumption for the possible SPS cycles </a:t>
            </a:r>
            <a:r>
              <a:rPr lang="en-GB" sz="3000" dirty="0" smtClean="0">
                <a:solidFill>
                  <a:srgbClr val="000099"/>
                </a:solidFill>
              </a:rPr>
              <a:t>during </a:t>
            </a:r>
            <a:r>
              <a:rPr lang="en-GB" sz="3000" dirty="0">
                <a:solidFill>
                  <a:srgbClr val="000099"/>
                </a:solidFill>
              </a:rPr>
              <a:t>the operation for </a:t>
            </a:r>
            <a:r>
              <a:rPr lang="en-GB" sz="3000" dirty="0" err="1">
                <a:solidFill>
                  <a:srgbClr val="000099"/>
                </a:solidFill>
              </a:rPr>
              <a:t>SHiP</a:t>
            </a:r>
            <a:endParaRPr lang="en-US" sz="3000" dirty="0">
              <a:solidFill>
                <a:srgbClr val="000099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709130"/>
              </p:ext>
            </p:extLst>
          </p:nvPr>
        </p:nvGraphicFramePr>
        <p:xfrm>
          <a:off x="152398" y="1371600"/>
          <a:ext cx="9144002" cy="4365810"/>
        </p:xfrm>
        <a:graphic>
          <a:graphicData uri="http://schemas.openxmlformats.org/drawingml/2006/table">
            <a:tbl>
              <a:tblPr/>
              <a:tblGrid>
                <a:gridCol w="55181"/>
                <a:gridCol w="2383221"/>
                <a:gridCol w="1756095"/>
                <a:gridCol w="1596705"/>
                <a:gridCol w="1524000"/>
                <a:gridCol w="1481801"/>
                <a:gridCol w="346999"/>
              </a:tblGrid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418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Cycle </a:t>
                      </a:r>
                      <a:r>
                        <a:rPr lang="en-US" sz="2000" b="1" i="0" u="none" strike="noStrike" dirty="0" err="1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dur</a:t>
                      </a:r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US" sz="20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[s]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Cycle </a:t>
                      </a:r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dur</a:t>
                      </a:r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[s]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Power </a:t>
                      </a:r>
                      <a:r>
                        <a:rPr lang="en-US" sz="20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[MW]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Power [MW]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SHiP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(1.2 s flat-top) – 400 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(9.7 s flat-top) – 400 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– 450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22.8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16.8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pilot – 450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31.7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MD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26 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2.9</a:t>
                      </a:r>
                      <a:endParaRPr lang="en-US" sz="2000" b="1" i="0" u="none" strike="noStrike" dirty="0">
                        <a:solidFill>
                          <a:srgbClr val="000099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58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ZERO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14 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58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 2015 (4.9 s flat-top)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5715000"/>
            <a:ext cx="90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 Updating the parameters from </a:t>
            </a:r>
            <a:r>
              <a:rPr lang="en-US" sz="2000" dirty="0" smtClean="0">
                <a:hlinkClick r:id="rId3"/>
              </a:rPr>
              <a:t>EDMS 2015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Changes marked in </a:t>
            </a:r>
            <a:r>
              <a:rPr lang="en-US" sz="2000" b="1" dirty="0" smtClean="0">
                <a:solidFill>
                  <a:srgbClr val="000099"/>
                </a:solidFill>
              </a:rPr>
              <a:t>blue </a:t>
            </a:r>
            <a:r>
              <a:rPr lang="en-US" sz="2000" dirty="0" smtClean="0"/>
              <a:t>(slower </a:t>
            </a:r>
            <a:r>
              <a:rPr lang="en-US" sz="2000" dirty="0"/>
              <a:t>ramp for </a:t>
            </a:r>
            <a:r>
              <a:rPr lang="en-US" sz="2000" dirty="0" smtClean="0"/>
              <a:t>LHC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longer </a:t>
            </a:r>
            <a:r>
              <a:rPr lang="en-US" sz="2000" dirty="0"/>
              <a:t>cycle duration </a:t>
            </a:r>
            <a:r>
              <a:rPr lang="en-US" sz="2000" dirty="0" smtClean="0"/>
              <a:t>and longer </a:t>
            </a:r>
          </a:p>
          <a:p>
            <a:r>
              <a:rPr lang="en-US" sz="2000" dirty="0" smtClean="0"/>
              <a:t>      MD </a:t>
            </a:r>
            <a:r>
              <a:rPr lang="en-US" sz="2000" dirty="0"/>
              <a:t>cycle necessary for the </a:t>
            </a:r>
            <a:r>
              <a:rPr lang="en-US" sz="2000" dirty="0" smtClean="0"/>
              <a:t>demagnetization)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12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63383"/>
              </p:ext>
            </p:extLst>
          </p:nvPr>
        </p:nvGraphicFramePr>
        <p:xfrm>
          <a:off x="152399" y="4070350"/>
          <a:ext cx="8839201" cy="2815105"/>
        </p:xfrm>
        <a:graphic>
          <a:graphicData uri="http://schemas.openxmlformats.org/drawingml/2006/table">
            <a:tbl>
              <a:tblPr/>
              <a:tblGrid>
                <a:gridCol w="335700"/>
                <a:gridCol w="1451091"/>
                <a:gridCol w="855494"/>
                <a:gridCol w="1017929"/>
                <a:gridCol w="901517"/>
                <a:gridCol w="508965"/>
                <a:gridCol w="508965"/>
                <a:gridCol w="592540"/>
                <a:gridCol w="1345858"/>
                <a:gridCol w="812177"/>
                <a:gridCol w="508965"/>
              </a:tblGrid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4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SuperCycle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LHC pilot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LHC nominal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SHIP nominal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FT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MD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ZERO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SuperCycle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duration [s]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 [MW]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set-up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33.6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38.4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set-up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33.6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38.4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filling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35.8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filling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37.2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35.8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Fixed target TCC2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Fixed target TCC2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37.6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60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49114" y="3974068"/>
            <a:ext cx="425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Fixed target operation for TCC2 only - 2011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2400" y="228600"/>
            <a:ext cx="8839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000099"/>
                </a:solidFill>
              </a:rPr>
              <a:t>Considered SPS super-cycles with 9.7s flat top for TCC2 </a:t>
            </a:r>
            <a:r>
              <a:rPr lang="en-US" sz="3000" dirty="0" smtClean="0">
                <a:solidFill>
                  <a:srgbClr val="000099"/>
                </a:solidFill>
              </a:rPr>
              <a:t>targets compatible with 39 MW limit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1078468"/>
            <a:ext cx="425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Fixed target operation for TCC2 only - 2018</a:t>
            </a:r>
            <a:endParaRPr lang="en-US" b="1" dirty="0">
              <a:solidFill>
                <a:srgbClr val="000099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321889"/>
              </p:ext>
            </p:extLst>
          </p:nvPr>
        </p:nvGraphicFramePr>
        <p:xfrm>
          <a:off x="152399" y="1255244"/>
          <a:ext cx="8839201" cy="2815105"/>
        </p:xfrm>
        <a:graphic>
          <a:graphicData uri="http://schemas.openxmlformats.org/drawingml/2006/table">
            <a:tbl>
              <a:tblPr/>
              <a:tblGrid>
                <a:gridCol w="335700"/>
                <a:gridCol w="1451091"/>
                <a:gridCol w="855494"/>
                <a:gridCol w="1017929"/>
                <a:gridCol w="901517"/>
                <a:gridCol w="508965"/>
                <a:gridCol w="508965"/>
                <a:gridCol w="592540"/>
                <a:gridCol w="1345858"/>
                <a:gridCol w="812177"/>
                <a:gridCol w="508965"/>
              </a:tblGrid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4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SuperCycle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LHC pilot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LHC nominal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SHIP nominal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FT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MD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ZERO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SuperCycle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duration [s]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 [MW]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set-up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38.7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set-up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38.1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filling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38.4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35.8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LHC filling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38.4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35.8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Fixed target TCC2 day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26.4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99"/>
                          </a:solidFill>
                          <a:effectLst/>
                          <a:latin typeface="+mn-lt"/>
                        </a:rPr>
                        <a:t>38.4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Fixed target TCC2 night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26.4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37.6</a:t>
                      </a:r>
                    </a:p>
                  </a:txBody>
                  <a:tcPr marL="7844" marR="7844" marT="78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60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Arial"/>
                      </a:endParaRPr>
                    </a:p>
                  </a:txBody>
                  <a:tcPr marL="7844" marR="7844" marT="78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084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534400" cy="1143000"/>
          </a:xfrm>
        </p:spPr>
        <p:txBody>
          <a:bodyPr>
            <a:noAutofit/>
          </a:bodyPr>
          <a:lstStyle/>
          <a:p>
            <a:pPr lvl="1"/>
            <a:r>
              <a:rPr lang="en-US" b="1" dirty="0">
                <a:solidFill>
                  <a:srgbClr val="FB0007"/>
                </a:solidFill>
              </a:rPr>
              <a:t>Analysis from 2015 (based on 2011 schedule)</a:t>
            </a:r>
          </a:p>
          <a:p>
            <a:pPr lvl="1"/>
            <a:r>
              <a:rPr lang="en-US" b="1" dirty="0">
                <a:solidFill>
                  <a:srgbClr val="16A43E"/>
                </a:solidFill>
              </a:rPr>
              <a:t>Updated analysis without protons during ion run (based on 2018 schedule)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Updated analysis with protons instead of ion run (based on 2018 schedule)  </a:t>
            </a:r>
          </a:p>
          <a:p>
            <a:pPr lvl="1"/>
            <a:endParaRPr lang="en-US" b="1" dirty="0">
              <a:solidFill>
                <a:srgbClr val="16A43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Assumptions on </a:t>
            </a:r>
            <a:r>
              <a:rPr lang="en-US" sz="3000" dirty="0" err="1" smtClean="0">
                <a:solidFill>
                  <a:srgbClr val="000099"/>
                </a:solidFill>
              </a:rPr>
              <a:t>SHiP</a:t>
            </a:r>
            <a:r>
              <a:rPr lang="en-US" sz="3000" dirty="0" smtClean="0">
                <a:solidFill>
                  <a:srgbClr val="000099"/>
                </a:solidFill>
              </a:rPr>
              <a:t> running scenario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1905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2018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7200" y="1905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1905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6A43E"/>
                </a:solidFill>
              </a:rPr>
              <a:t>2018</a:t>
            </a:r>
            <a:endParaRPr lang="en-US" b="1" dirty="0">
              <a:solidFill>
                <a:srgbClr val="16A43E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748930"/>
              </p:ext>
            </p:extLst>
          </p:nvPr>
        </p:nvGraphicFramePr>
        <p:xfrm>
          <a:off x="7937" y="2293937"/>
          <a:ext cx="9120188" cy="485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Document" r:id="rId4" imgW="5752103" imgH="3074101" progId="Word.Document.12">
                  <p:embed/>
                </p:oleObj>
              </mc:Choice>
              <mc:Fallback>
                <p:oleObj name="Document" r:id="rId4" imgW="5752103" imgH="30741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37" y="2293937"/>
                        <a:ext cx="9120188" cy="485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578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534400" cy="1143000"/>
          </a:xfrm>
        </p:spPr>
        <p:txBody>
          <a:bodyPr>
            <a:noAutofit/>
          </a:bodyPr>
          <a:lstStyle/>
          <a:p>
            <a:pPr lvl="1"/>
            <a:r>
              <a:rPr lang="en-US" b="1" dirty="0">
                <a:solidFill>
                  <a:srgbClr val="FB0007"/>
                </a:solidFill>
              </a:rPr>
              <a:t>Analysis from 2015 (based on 2011 schedule)</a:t>
            </a:r>
          </a:p>
          <a:p>
            <a:pPr lvl="1"/>
            <a:r>
              <a:rPr lang="en-US" b="1" dirty="0">
                <a:solidFill>
                  <a:srgbClr val="16A43E"/>
                </a:solidFill>
              </a:rPr>
              <a:t>Updated analysis without protons during ion run (based on 2018 schedule)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Updated analysis with protons instead of ion run (based on 2018 schedule)  </a:t>
            </a:r>
          </a:p>
          <a:p>
            <a:pPr lvl="1"/>
            <a:endParaRPr lang="en-US" b="1" dirty="0">
              <a:solidFill>
                <a:srgbClr val="16A43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Assumptions on </a:t>
            </a:r>
            <a:r>
              <a:rPr lang="en-US" sz="3000" dirty="0" err="1" smtClean="0">
                <a:solidFill>
                  <a:srgbClr val="000099"/>
                </a:solidFill>
              </a:rPr>
              <a:t>SHiP</a:t>
            </a:r>
            <a:r>
              <a:rPr lang="en-US" sz="3000" dirty="0" smtClean="0">
                <a:solidFill>
                  <a:srgbClr val="000099"/>
                </a:solidFill>
              </a:rPr>
              <a:t> running scenario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1905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2018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7200" y="1905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190500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6A43E"/>
                </a:solidFill>
              </a:rPr>
              <a:t>2018</a:t>
            </a:r>
            <a:endParaRPr lang="en-US" b="1" dirty="0">
              <a:solidFill>
                <a:srgbClr val="16A43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32550" y="5105400"/>
            <a:ext cx="2514600" cy="3397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62376"/>
              </p:ext>
            </p:extLst>
          </p:nvPr>
        </p:nvGraphicFramePr>
        <p:xfrm>
          <a:off x="7937" y="2293937"/>
          <a:ext cx="9120188" cy="485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Document" r:id="rId4" imgW="5752103" imgH="3074101" progId="Word.Document.12">
                  <p:embed/>
                </p:oleObj>
              </mc:Choice>
              <mc:Fallback>
                <p:oleObj name="Document" r:id="rId4" imgW="5752103" imgH="30741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37" y="2293937"/>
                        <a:ext cx="9120188" cy="485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3733800"/>
            <a:ext cx="5186035" cy="1200329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  <a:effectLst>
            <a:outerShdw blurRad="762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75% transmission efficiency to TCC2 targets contains: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Extraction </a:t>
            </a:r>
            <a:r>
              <a:rPr lang="en-US" dirty="0"/>
              <a:t>transmission: </a:t>
            </a:r>
            <a:r>
              <a:rPr lang="en-US" dirty="0" smtClean="0"/>
              <a:t>99%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TT20 </a:t>
            </a:r>
            <a:r>
              <a:rPr lang="en-US" dirty="0"/>
              <a:t>transmission: </a:t>
            </a:r>
            <a:r>
              <a:rPr lang="en-US" dirty="0" smtClean="0"/>
              <a:t>96%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Splitting transmission: 80% (100% for BDF beam)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9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is-IS" dirty="0" smtClean="0"/>
          </a:p>
          <a:p>
            <a:r>
              <a:rPr lang="is-IS" dirty="0" smtClean="0"/>
              <a:t>For realistic estimation of pot, still to be considered:</a:t>
            </a:r>
            <a:endParaRPr lang="is-IS" dirty="0"/>
          </a:p>
          <a:p>
            <a:pPr lvl="1"/>
            <a:r>
              <a:rPr lang="is-IS" dirty="0">
                <a:solidFill>
                  <a:srgbClr val="FF0000"/>
                </a:solidFill>
              </a:rPr>
              <a:t>Take physics users other than LHC, MDs, TCC2 targets and SHiP into account (e.g. AWAKE, HiRadMat)</a:t>
            </a:r>
          </a:p>
          <a:p>
            <a:pPr lvl="1"/>
            <a:r>
              <a:rPr lang="is-IS" dirty="0" smtClean="0"/>
              <a:t>Take </a:t>
            </a:r>
            <a:r>
              <a:rPr lang="is-IS" dirty="0"/>
              <a:t>into account the limitations from activation of slow extraction </a:t>
            </a:r>
            <a:r>
              <a:rPr lang="is-IS" dirty="0" smtClean="0"/>
              <a:t>equipment (input from ABT, see presentation of M. Fraser)</a:t>
            </a:r>
            <a:endParaRPr lang="is-IS" dirty="0"/>
          </a:p>
          <a:p>
            <a:pPr lvl="1"/>
            <a:r>
              <a:rPr lang="is-IS" dirty="0"/>
              <a:t>Estimate the impact of increased cool-down time (due to enhanced activation)</a:t>
            </a:r>
          </a:p>
          <a:p>
            <a:pPr lvl="1"/>
            <a:r>
              <a:rPr lang="en-US" dirty="0" smtClean="0"/>
              <a:t>L</a:t>
            </a:r>
            <a:r>
              <a:rPr lang="is-IS" dirty="0" smtClean="0"/>
              <a:t>imitations from losses around the machine due to high proton flux</a:t>
            </a:r>
          </a:p>
          <a:p>
            <a:pPr lvl="1"/>
            <a:endParaRPr lang="is-IS" dirty="0"/>
          </a:p>
          <a:p>
            <a:r>
              <a:rPr lang="is-IS" dirty="0" smtClean="0"/>
              <a:t>Provide figures for pot/year for SHiP for same pot for TCC2 experiments</a:t>
            </a:r>
          </a:p>
          <a:p>
            <a:pPr lvl="1"/>
            <a:r>
              <a:rPr lang="en-US" dirty="0" smtClean="0"/>
              <a:t>A</a:t>
            </a:r>
            <a:r>
              <a:rPr lang="is-IS" dirty="0" smtClean="0"/>
              <a:t>s a function of other physics users in parallel (AWAKE, HiRadMat, ...)</a:t>
            </a:r>
            <a:endParaRPr lang="is-IS" dirty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Ongoing Work (to be finalized in coming weeks)</a:t>
            </a:r>
            <a:endParaRPr lang="en-US" sz="3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9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pPr marL="347663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SPS has several physics users to serve</a:t>
            </a:r>
          </a:p>
          <a:p>
            <a:pPr marL="347663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Developing </a:t>
            </a:r>
            <a:r>
              <a:rPr lang="en-US" sz="2200" dirty="0" err="1" smtClean="0"/>
              <a:t>SHiP</a:t>
            </a:r>
            <a:r>
              <a:rPr lang="en-US" sz="2200" dirty="0" smtClean="0"/>
              <a:t> operational scenarios in parallel to TCC2 targets based on CNGS experience</a:t>
            </a:r>
          </a:p>
          <a:p>
            <a:pPr marL="747713" lvl="2" indent="-342900"/>
            <a:r>
              <a:rPr lang="en-US" sz="2000" dirty="0" smtClean="0"/>
              <a:t>Updated the detailed analysis done in 2015 with new boundary </a:t>
            </a:r>
            <a:r>
              <a:rPr lang="en-US" sz="2000" dirty="0"/>
              <a:t>conditions (</a:t>
            </a:r>
            <a:r>
              <a:rPr lang="en-US" sz="2000" dirty="0" smtClean="0"/>
              <a:t>duration of operational cycles, changes in 2018 schedule)</a:t>
            </a:r>
          </a:p>
          <a:p>
            <a:pPr marL="747713" lvl="2" indent="-342900"/>
            <a:r>
              <a:rPr lang="en-US" sz="2000" dirty="0" smtClean="0"/>
              <a:t>Other constraints related to high proton flux (such as cool-down periods) still to be considered</a:t>
            </a:r>
          </a:p>
          <a:p>
            <a:pPr marL="747713" lvl="2" indent="-342900"/>
            <a:r>
              <a:rPr lang="en-US" sz="2000" dirty="0" smtClean="0"/>
              <a:t>The work is ongoing and will be finalized in the coming weeks</a:t>
            </a:r>
          </a:p>
          <a:p>
            <a:pPr marL="347663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Obviously the pot/year reach for </a:t>
            </a:r>
            <a:r>
              <a:rPr lang="en-US" sz="2200" dirty="0" err="1" smtClean="0"/>
              <a:t>SHiP</a:t>
            </a:r>
            <a:r>
              <a:rPr lang="en-US" sz="2200" dirty="0" smtClean="0"/>
              <a:t> depends on how much beam will be given to other users (AWAKE, </a:t>
            </a:r>
            <a:r>
              <a:rPr lang="en-US" sz="2200" dirty="0" err="1" smtClean="0"/>
              <a:t>HiRadMat</a:t>
            </a:r>
            <a:r>
              <a:rPr lang="en-US" sz="2200" dirty="0" smtClean="0"/>
              <a:t>, </a:t>
            </a:r>
            <a:r>
              <a:rPr lang="is-IS" sz="2200" dirty="0" smtClean="0"/>
              <a:t>…) – in other words: </a:t>
            </a:r>
            <a:r>
              <a:rPr lang="is-IS" sz="2200" b="1" dirty="0" smtClean="0"/>
              <a:t>reaching 4e19 pot/year in SHiP significantly penalizes other users</a:t>
            </a:r>
          </a:p>
          <a:p>
            <a:pPr marL="747713" lvl="2" indent="-342900"/>
            <a:r>
              <a:rPr lang="en-US" sz="2000" dirty="0" smtClean="0"/>
              <a:t>Different scenarios will be provided</a:t>
            </a:r>
            <a:endParaRPr lang="en-US" sz="2000" dirty="0"/>
          </a:p>
          <a:p>
            <a:pPr marL="347663" lvl="1" indent="-342900">
              <a:buFont typeface="Arial" panose="020B0604020202020204" pitchFamily="34" charset="0"/>
              <a:buChar char="•"/>
            </a:pPr>
            <a:endParaRPr lang="is-IS" sz="2200" b="1" dirty="0" smtClean="0"/>
          </a:p>
          <a:p>
            <a:pPr marL="347663" lvl="1" indent="-342900">
              <a:buFont typeface="Arial" panose="020B0604020202020204" pitchFamily="34" charset="0"/>
              <a:buChar char="•"/>
            </a:pPr>
            <a:endParaRPr lang="is-IS" sz="2200" dirty="0" smtClean="0"/>
          </a:p>
          <a:p>
            <a:pPr marL="347663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747713" lvl="2" indent="-342900"/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Summary</a:t>
            </a:r>
            <a:endParaRPr lang="en-US" sz="3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4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Protons on target in previous years</a:t>
            </a:r>
            <a:endParaRPr lang="en-US" sz="3000" dirty="0">
              <a:solidFill>
                <a:srgbClr val="000099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04800" y="1600200"/>
            <a:ext cx="8842972" cy="4133626"/>
            <a:chOff x="1000126" y="2033621"/>
            <a:chExt cx="6807026" cy="3181928"/>
          </a:xfrm>
        </p:grpSpPr>
        <p:grpSp>
          <p:nvGrpSpPr>
            <p:cNvPr id="7" name="Group 6"/>
            <p:cNvGrpSpPr/>
            <p:nvPr/>
          </p:nvGrpSpPr>
          <p:grpSpPr>
            <a:xfrm>
              <a:off x="1000126" y="2033621"/>
              <a:ext cx="6807026" cy="2771471"/>
              <a:chOff x="1330151" y="1858996"/>
              <a:chExt cx="6270625" cy="2415929"/>
            </a:xfrm>
          </p:grpSpPr>
          <p:pic>
            <p:nvPicPr>
              <p:cNvPr id="12" name="Picture 11" descr="historic_pot.pdf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54" t="5570" r="14428" b="5700"/>
              <a:stretch/>
            </p:blipFill>
            <p:spPr>
              <a:xfrm>
                <a:off x="1330151" y="1858996"/>
                <a:ext cx="6270625" cy="2260726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3689224" y="3982537"/>
                <a:ext cx="549800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8F8F8">
                        <a:lumMod val="10000"/>
                      </a:srgbClr>
                    </a:solidFill>
                    <a:effectLst/>
                    <a:uLnTx/>
                    <a:uFillTx/>
                  </a:rPr>
                  <a:t>Year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Left Brace 7"/>
            <p:cNvSpPr/>
            <p:nvPr/>
          </p:nvSpPr>
          <p:spPr>
            <a:xfrm rot="16747580">
              <a:off x="2399045" y="3498917"/>
              <a:ext cx="196835" cy="1294308"/>
            </a:xfrm>
            <a:prstGeom prst="leftBrace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537444" y="4253680"/>
              <a:ext cx="17666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WANF: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CHORUS and NOMAD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(half-integer ext.)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eft Brace 9"/>
            <p:cNvSpPr/>
            <p:nvPr/>
          </p:nvSpPr>
          <p:spPr>
            <a:xfrm rot="5846286" flipH="1" flipV="1">
              <a:off x="5202468" y="2479695"/>
              <a:ext cx="147584" cy="4042098"/>
            </a:xfrm>
            <a:prstGeom prst="leftBrace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49015" y="4569218"/>
              <a:ext cx="13990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NA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(third-integer ext.)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064792" y="5867400"/>
            <a:ext cx="1075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M. Fraser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2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Intensity to North Area 2018</a:t>
            </a:r>
            <a:endParaRPr lang="en-US" sz="3000" dirty="0">
              <a:solidFill>
                <a:srgbClr val="000099"/>
              </a:solidFill>
            </a:endParaRPr>
          </a:p>
        </p:txBody>
      </p:sp>
      <p:graphicFrame>
        <p:nvGraphicFramePr>
          <p:cNvPr id="1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424598"/>
              </p:ext>
            </p:extLst>
          </p:nvPr>
        </p:nvGraphicFramePr>
        <p:xfrm>
          <a:off x="152400" y="1066800"/>
          <a:ext cx="87806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2007299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Experiment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Extracted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Intensity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North</a:t>
                      </a:r>
                      <a:r>
                        <a:rPr lang="fr-FR" dirty="0" smtClean="0"/>
                        <a:t> Area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1.713e19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2.038e18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2.765e18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7.469e18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1.366e18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43664"/>
            <a:ext cx="6542904" cy="43619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726725" y="5638800"/>
            <a:ext cx="14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J. Della Costa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1905000"/>
            <a:ext cx="376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B0007"/>
                </a:solidFill>
              </a:rPr>
              <a:t>Sum on all </a:t>
            </a:r>
            <a:r>
              <a:rPr lang="en-US" dirty="0" smtClean="0">
                <a:solidFill>
                  <a:srgbClr val="FB0007"/>
                </a:solidFill>
              </a:rPr>
              <a:t>targets (not T10) </a:t>
            </a:r>
            <a:r>
              <a:rPr lang="en-US" dirty="0" smtClean="0">
                <a:solidFill>
                  <a:srgbClr val="FB0007"/>
                </a:solidFill>
              </a:rPr>
              <a:t>= </a:t>
            </a:r>
            <a:r>
              <a:rPr lang="en-US" b="1" dirty="0" smtClean="0">
                <a:solidFill>
                  <a:srgbClr val="FB0007"/>
                </a:solidFill>
              </a:rPr>
              <a:t>1.23e19</a:t>
            </a:r>
            <a:endParaRPr lang="en-US" b="1" dirty="0">
              <a:solidFill>
                <a:srgbClr val="FB00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26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SPS time sharing in 2018</a:t>
            </a:r>
            <a:endParaRPr lang="en-US" sz="3000" dirty="0">
              <a:solidFill>
                <a:srgbClr val="000099"/>
              </a:solidFill>
            </a:endParaRPr>
          </a:p>
        </p:txBody>
      </p:sp>
      <p:pic>
        <p:nvPicPr>
          <p:cNvPr id="2" name="Picture 1" descr="SPS time distribution per u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14"/>
          <a:stretch/>
        </p:blipFill>
        <p:spPr>
          <a:xfrm>
            <a:off x="1066800" y="762000"/>
            <a:ext cx="6858000" cy="5574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26725" y="5638800"/>
            <a:ext cx="14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J. Della Costa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34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SPS time sharing in 2018 – in simulation</a:t>
            </a:r>
            <a:endParaRPr lang="en-US" sz="3000" dirty="0">
              <a:solidFill>
                <a:srgbClr val="000099"/>
              </a:solidFill>
            </a:endParaRPr>
          </a:p>
        </p:txBody>
      </p:sp>
      <p:pic>
        <p:nvPicPr>
          <p:cNvPr id="7" name="Picture 6" descr="timesharing_2018-conditions-(4.9s-FT)_TCC2-on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7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Proton sharing based on 2018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5791200"/>
            <a:ext cx="5198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Operational period of 217 days with protons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HiRadMat</a:t>
            </a:r>
            <a:r>
              <a:rPr lang="en-US" dirty="0" smtClean="0"/>
              <a:t> and AWAKE included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Average intensity per spill for TCC2 at 0.75*2.6e13</a:t>
            </a:r>
            <a:endParaRPr lang="en-US" dirty="0"/>
          </a:p>
        </p:txBody>
      </p:sp>
      <p:pic>
        <p:nvPicPr>
          <p:cNvPr id="8" name="Picture 7" descr="protonsharing_201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85800"/>
            <a:ext cx="64008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4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Proton sharing in </a:t>
            </a:r>
            <a:r>
              <a:rPr lang="en-US" sz="3000" dirty="0" err="1" smtClean="0">
                <a:solidFill>
                  <a:srgbClr val="000099"/>
                </a:solidFill>
              </a:rPr>
              <a:t>SHiP</a:t>
            </a:r>
            <a:r>
              <a:rPr lang="en-US" sz="3000" dirty="0" smtClean="0">
                <a:solidFill>
                  <a:srgbClr val="000099"/>
                </a:solidFill>
              </a:rPr>
              <a:t> era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5791200"/>
            <a:ext cx="5173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Operational period of 217 </a:t>
            </a:r>
            <a:r>
              <a:rPr lang="en-US" dirty="0" smtClean="0"/>
              <a:t>/ 245 days </a:t>
            </a:r>
            <a:r>
              <a:rPr lang="en-US" dirty="0"/>
              <a:t>with protons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HiRadMat</a:t>
            </a:r>
            <a:r>
              <a:rPr lang="en-US" dirty="0" smtClean="0"/>
              <a:t> and AWAKE included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Average intensity per spill for TCC2 at 0.75*4e13</a:t>
            </a:r>
            <a:endParaRPr lang="en-US" dirty="0"/>
          </a:p>
        </p:txBody>
      </p:sp>
      <p:pic>
        <p:nvPicPr>
          <p:cNvPr id="8" name="Picture 7" descr="protonsharing_futur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85800"/>
            <a:ext cx="64008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5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256" y="228600"/>
            <a:ext cx="7350343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SPS time sharing future scenario</a:t>
            </a:r>
            <a:endParaRPr lang="en-US" sz="3000" dirty="0">
              <a:solidFill>
                <a:srgbClr val="000099"/>
              </a:solidFill>
            </a:endParaRPr>
          </a:p>
        </p:txBody>
      </p:sp>
      <p:pic>
        <p:nvPicPr>
          <p:cNvPr id="8" name="Picture 7" descr="timesharing_baseline-(4.9s-FT)_TCC2-on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1676400"/>
            <a:ext cx="5486400" cy="4114800"/>
          </a:xfrm>
          <a:prstGeom prst="rect">
            <a:avLst/>
          </a:prstGeom>
        </p:spPr>
      </p:pic>
      <p:pic>
        <p:nvPicPr>
          <p:cNvPr id="6" name="Picture 5" descr="timesharing_baseline-(4.9s-FT)_TCC2-and-BDF-SHi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676400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3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943600"/>
          </a:xfrm>
        </p:spPr>
        <p:txBody>
          <a:bodyPr>
            <a:normAutofit/>
          </a:bodyPr>
          <a:lstStyle/>
          <a:p>
            <a:endParaRPr lang="is-IS" dirty="0" smtClean="0"/>
          </a:p>
          <a:p>
            <a:r>
              <a:rPr lang="is-IS" dirty="0" smtClean="0"/>
              <a:t>Model of future proton sharing based on 2018 operational year</a:t>
            </a:r>
          </a:p>
          <a:p>
            <a:pPr lvl="1"/>
            <a:r>
              <a:rPr lang="en-US" dirty="0" smtClean="0"/>
              <a:t>Assuming same number of operational days / year</a:t>
            </a:r>
          </a:p>
          <a:p>
            <a:pPr lvl="1"/>
            <a:r>
              <a:rPr lang="en-US" dirty="0" smtClean="0"/>
              <a:t>Same number of MDs and time sharing with AWAKE and </a:t>
            </a:r>
            <a:r>
              <a:rPr lang="en-US" dirty="0" err="1" smtClean="0"/>
              <a:t>HiRadMat</a:t>
            </a:r>
            <a:r>
              <a:rPr lang="en-US" dirty="0" smtClean="0"/>
              <a:t> users</a:t>
            </a:r>
          </a:p>
          <a:p>
            <a:pPr lvl="1"/>
            <a:r>
              <a:rPr lang="en-US" dirty="0" smtClean="0"/>
              <a:t>2018 was an exceptional year in terms of number of spills and number of protons to TCC2 targets</a:t>
            </a:r>
          </a:p>
          <a:p>
            <a:r>
              <a:rPr lang="en-US" dirty="0" err="1" smtClean="0"/>
              <a:t>SHiP</a:t>
            </a:r>
            <a:r>
              <a:rPr lang="en-US" dirty="0" smtClean="0"/>
              <a:t> pot / year goal of 4e19 within reach even with AWAKE and </a:t>
            </a:r>
            <a:r>
              <a:rPr lang="en-US" dirty="0" err="1" smtClean="0"/>
              <a:t>HiRadMat</a:t>
            </a:r>
            <a:endParaRPr lang="en-US" dirty="0" smtClean="0"/>
          </a:p>
          <a:p>
            <a:pPr lvl="1"/>
            <a:r>
              <a:rPr lang="en-US" dirty="0" smtClean="0"/>
              <a:t>Assuming pure proton operation</a:t>
            </a:r>
          </a:p>
          <a:p>
            <a:pPr lvl="1"/>
            <a:r>
              <a:rPr lang="en-US" dirty="0" smtClean="0"/>
              <a:t>With a reduced number of spills to TCC2 targets (about half compared to 2018)</a:t>
            </a:r>
          </a:p>
          <a:p>
            <a:r>
              <a:rPr lang="en-US" dirty="0" smtClean="0"/>
              <a:t>Study being finalized this week and summarized in </a:t>
            </a:r>
            <a:r>
              <a:rPr lang="en-US" smtClean="0"/>
              <a:t>internal note</a:t>
            </a:r>
            <a:endParaRPr lang="is-IS" dirty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marL="347663" lvl="1" indent="-342900"/>
            <a:endParaRPr lang="is-IS" dirty="0" smtClean="0"/>
          </a:p>
          <a:p>
            <a:pPr marL="747713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5EF8-A88E-4EB4-9F7A-21949E52FF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44000" algn="ctr" defTabSz="914400" rtl="0" eaLnBrk="1" latinLnBrk="0" hangingPunct="1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rgbClr val="000099"/>
                </a:solidFill>
              </a:rPr>
              <a:t>Summary</a:t>
            </a:r>
            <a:endParaRPr lang="en-US" sz="3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9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17541</TotalTime>
  <Words>1087</Words>
  <Application>Microsoft Macintosh PowerPoint</Application>
  <PresentationFormat>On-screen Show (4:3)</PresentationFormat>
  <Paragraphs>311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Tema di Office</vt:lpstr>
      <vt:lpstr>Document</vt:lpstr>
      <vt:lpstr>SPS proton sharing in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Gianni2</dc:creator>
  <cp:lastModifiedBy>Hannes Bartosik</cp:lastModifiedBy>
  <cp:revision>560</cp:revision>
  <dcterms:created xsi:type="dcterms:W3CDTF">2013-12-15T14:15:25Z</dcterms:created>
  <dcterms:modified xsi:type="dcterms:W3CDTF">2018-12-06T09:30:02Z</dcterms:modified>
</cp:coreProperties>
</file>