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306" r:id="rId3"/>
    <p:sldId id="313" r:id="rId4"/>
    <p:sldId id="307" r:id="rId5"/>
    <p:sldId id="308" r:id="rId6"/>
    <p:sldId id="311" r:id="rId7"/>
    <p:sldId id="310" r:id="rId8"/>
    <p:sldId id="312" r:id="rId9"/>
    <p:sldId id="309" r:id="rId10"/>
    <p:sldId id="30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98"/>
    <p:restoredTop sz="94719"/>
  </p:normalViewPr>
  <p:slideViewPr>
    <p:cSldViewPr snapToGrid="0" snapToObjects="1">
      <p:cViewPr varScale="1">
        <p:scale>
          <a:sx n="91" d="100"/>
          <a:sy n="91" d="100"/>
        </p:scale>
        <p:origin x="173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6016E-6004-7145-8E95-A6BC2BAD76A6}" type="datetimeFigureOut">
              <a:rPr lang="en-US" smtClean="0"/>
              <a:t>11/30/18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9B075-5ECA-994D-9CF4-E0E952A3AD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8311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C0EF4-77DD-2B46-B54C-F7163B9115F5}" type="datetimeFigureOut">
              <a:rPr lang="en-US" smtClean="0"/>
              <a:t>11/30/18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BB37-7AA6-A640-9CEA-40428FDE6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01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1BB37-7AA6-A640-9CEA-40428FDE6D2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445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769241" y="6356350"/>
            <a:ext cx="33111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93240"/>
            <a:ext cx="8226854" cy="519252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ts val="26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ts val="26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ts val="26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ts val="26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ts val="26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2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799" y="2121290"/>
            <a:ext cx="8455025" cy="1826363"/>
          </a:xfrm>
        </p:spPr>
        <p:txBody>
          <a:bodyPr/>
          <a:lstStyle/>
          <a:p>
            <a:r>
              <a:rPr lang="en-US" sz="3200" dirty="0"/>
              <a:t>Concluding remarks overall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/>
              <a:t>Lau </a:t>
            </a:r>
            <a:r>
              <a:rPr lang="en-US" dirty="0" err="1"/>
              <a:t>Gatignon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A911F-2583-D949-A109-22B854050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FE6053-CD2A-1349-8A57-3907B5EB7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24F0B0-B19C-B540-AC5F-BFBA1F703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DD261E-B8C6-8940-A03F-F9B83E9C5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858719-47D5-0C4C-9ECC-76D89562CF4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16980" y="1174420"/>
            <a:ext cx="8586343" cy="5407017"/>
          </a:xfrm>
        </p:spPr>
        <p:txBody>
          <a:bodyPr>
            <a:normAutofit/>
          </a:bodyPr>
          <a:lstStyle/>
          <a:p>
            <a:r>
              <a:rPr lang="en-GB" sz="2400" dirty="0"/>
              <a:t>Proton delivery</a:t>
            </a:r>
          </a:p>
          <a:p>
            <a:r>
              <a:rPr lang="en-GB" sz="2400" dirty="0"/>
              <a:t>Costs</a:t>
            </a:r>
          </a:p>
          <a:p>
            <a:r>
              <a:rPr lang="en-GB" sz="2400" dirty="0"/>
              <a:t>Very tentative timeline</a:t>
            </a:r>
          </a:p>
          <a:p>
            <a:r>
              <a:rPr lang="en-GB" sz="2400" dirty="0"/>
              <a:t>Remaining work</a:t>
            </a:r>
          </a:p>
        </p:txBody>
      </p:sp>
    </p:spTree>
    <p:extLst>
      <p:ext uri="{BB962C8B-B14F-4D97-AF65-F5344CB8AC3E}">
        <p14:creationId xmlns:p14="http://schemas.microsoft.com/office/powerpoint/2010/main" val="396826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E83FA-7A78-BB46-96B9-41E39EE20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delivery (being improved)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D6DAA7-231E-614C-9DBB-32003F07A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EE6E7-F5C9-4545-8982-DAEA3321E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626C7-5301-6B4A-8C67-40070A3B9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AAD963-F41F-D842-9B7A-A152D76E4C05}"/>
              </a:ext>
            </a:extLst>
          </p:cNvPr>
          <p:cNvSpPr txBox="1"/>
          <p:nvPr/>
        </p:nvSpPr>
        <p:spPr>
          <a:xfrm rot="16200000">
            <a:off x="6107154" y="3056249"/>
            <a:ext cx="4429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See presentation by </a:t>
            </a:r>
            <a:r>
              <a:rPr lang="en-GB" sz="2400" dirty="0" err="1"/>
              <a:t>H.Bartosik</a:t>
            </a:r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6E2A16-2FA9-9C45-88F0-4565DB3E0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8" y="233493"/>
            <a:ext cx="7749105" cy="608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280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9F3D-3C57-CC49-88A5-20458C5C3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B7D13B-441A-AF4A-A24A-467F5FA60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C1C3E-7AA3-0A4B-9BA6-8A60851CD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38D5FF-6031-CD43-8EBC-AADAC3BB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381355-E364-384B-A166-CEB87C13BA6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Four cost categories are defined as follows: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	C1:	Up to a few 100 </a:t>
            </a:r>
            <a:r>
              <a:rPr lang="en-GB" dirty="0" err="1"/>
              <a:t>kCHF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	C2:	From few 100 KCHF to 1 or 2 MCHF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	C3:	From 1 or 2 MCHF to 5 to 10 MCHF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	C4: 	Of the order of ≥ 10 MCHF </a:t>
            </a:r>
          </a:p>
          <a:p>
            <a:r>
              <a:rPr lang="en-GB" dirty="0"/>
              <a:t>Costs are very rough estimates, only restricted to beam and infrastructure work.</a:t>
            </a:r>
          </a:p>
          <a:p>
            <a:r>
              <a:rPr lang="en-GB" dirty="0"/>
              <a:t>Consolidation and the experiment itself are not included.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8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BDE76-601B-6041-855D-6A4AF5F67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0E3443-8FAF-5A4E-9F25-FDE94742A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55B67C-7D65-EB4D-9CBC-E8D5136B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956DBD-2A27-8942-9BC8-1FBE42A59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5" y="1237959"/>
            <a:ext cx="9027959" cy="431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54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2EA82-0A67-124B-9FFE-68AB11645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and Injector schedule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5D4E9A-3326-1346-98AB-BBB27D00E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3208C3-B09D-1543-B067-E6B2D0DC2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C171A4-E229-7941-B3C6-A55DCA2EB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4E8705-B351-6344-8344-7CE107AE1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95" y="1533377"/>
            <a:ext cx="8990858" cy="379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35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D0A39-61C0-664A-8B1B-87158DC8D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353" y="80810"/>
            <a:ext cx="8226854" cy="715840"/>
          </a:xfrm>
        </p:spPr>
        <p:txBody>
          <a:bodyPr/>
          <a:lstStyle/>
          <a:p>
            <a:r>
              <a:rPr lang="en-GB" dirty="0"/>
              <a:t>Very tentative timeline (first ‘possibility’)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03B5AE-0340-2F4D-94D2-B7D71CCBB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5464C9-6E0D-C941-8C87-F9DDFAFB8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D8C5CC-6F76-AF4C-BA1F-B37D1B8A4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77BBB1-5437-BB41-9D62-706409B6F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43" y="796650"/>
            <a:ext cx="8407457" cy="5044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9BE5B6-61BF-AA46-BD15-BD61C2E76B52}"/>
              </a:ext>
            </a:extLst>
          </p:cNvPr>
          <p:cNvSpPr txBox="1"/>
          <p:nvPr/>
        </p:nvSpPr>
        <p:spPr>
          <a:xfrm>
            <a:off x="2135831" y="5919711"/>
            <a:ext cx="459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Only personal feeling, for your feedback</a:t>
            </a:r>
          </a:p>
        </p:txBody>
      </p:sp>
    </p:spTree>
    <p:extLst>
      <p:ext uri="{BB962C8B-B14F-4D97-AF65-F5344CB8AC3E}">
        <p14:creationId xmlns:p14="http://schemas.microsoft.com/office/powerpoint/2010/main" val="1522711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DF9EC-FD5C-6140-ADA6-EA2395AB7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Remaining work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173AFB-D9C4-4643-97FE-DD4ED433F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CACE2C-EBAE-B743-8350-DC4316477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4F8376-9194-604B-81F5-FA2633253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8DA1E3-8095-F745-9ECB-397E6BF3D08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Completion of detailed integration studies for NA64 and </a:t>
            </a:r>
            <a:r>
              <a:rPr lang="en-GB" dirty="0" err="1"/>
              <a:t>MuonE</a:t>
            </a:r>
            <a:endParaRPr lang="en-GB" dirty="0"/>
          </a:p>
          <a:p>
            <a:r>
              <a:rPr lang="en-GB" dirty="0"/>
              <a:t>RF separated beam design: only first optics version exists</a:t>
            </a:r>
          </a:p>
          <a:p>
            <a:r>
              <a:rPr lang="en-GB" dirty="0"/>
              <a:t>Detailed design for KLEVER, e.g. technical studies for high intensity (target, TAX, machine protection, RP aspects, integration, cost, etc)</a:t>
            </a:r>
          </a:p>
          <a:p>
            <a:r>
              <a:rPr lang="en-GB" dirty="0"/>
              <a:t>Integration and detailed cost of H10 and P12 beams</a:t>
            </a:r>
          </a:p>
          <a:p>
            <a:r>
              <a:rPr lang="en-GB" dirty="0"/>
              <a:t>Proton delivery optimisation</a:t>
            </a:r>
          </a:p>
          <a:p>
            <a:r>
              <a:rPr lang="en-GB" dirty="0"/>
              <a:t>Safety aspects and safety documentation </a:t>
            </a:r>
            <a:r>
              <a:rPr lang="en-GB"/>
              <a:t>(Safety </a:t>
            </a:r>
            <a:r>
              <a:rPr lang="en-GB" dirty="0"/>
              <a:t>Files?)</a:t>
            </a:r>
          </a:p>
          <a:p>
            <a:r>
              <a:rPr lang="en-GB" dirty="0"/>
              <a:t>Costing in general</a:t>
            </a:r>
          </a:p>
          <a:p>
            <a:r>
              <a:rPr lang="en-GB" dirty="0"/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516321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1DD07-1DA8-1842-ACB0-EAFE62C50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23E12F-F24A-4542-AEFF-379EC784B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L.Gatignon, PBC-CBWG, 3 December-2018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11BF4B-EF9A-0045-844E-49D640249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5DE3DB-0281-7541-859E-A8FF845D1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182560-0328-A541-9456-3D60CA0FC6D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Thanks to all of you (invited and/or present) and those in the experiments who provided information</a:t>
            </a:r>
          </a:p>
          <a:p>
            <a:r>
              <a:rPr lang="en-GB" dirty="0"/>
              <a:t>Thanks to PBC and QCD and BSM chairs for their input </a:t>
            </a:r>
            <a:r>
              <a:rPr lang="en-GB"/>
              <a:t>and support.</a:t>
            </a:r>
            <a:endParaRPr lang="en-GB" dirty="0"/>
          </a:p>
          <a:p>
            <a:r>
              <a:rPr lang="en-GB" dirty="0"/>
              <a:t>Thanks for help and input from technical and </a:t>
            </a:r>
            <a:r>
              <a:rPr lang="en-GB" dirty="0" err="1"/>
              <a:t>supportgroups</a:t>
            </a:r>
            <a:r>
              <a:rPr lang="en-GB" dirty="0"/>
              <a:t>, in particular </a:t>
            </a:r>
            <a:r>
              <a:rPr lang="en-GB" dirty="0" err="1"/>
              <a:t>C.Ahdida</a:t>
            </a:r>
            <a:r>
              <a:rPr lang="en-GB" dirty="0"/>
              <a:t>, </a:t>
            </a:r>
            <a:r>
              <a:rPr lang="en-GB" dirty="0" err="1"/>
              <a:t>P.Avigni</a:t>
            </a:r>
            <a:r>
              <a:rPr lang="en-GB" dirty="0"/>
              <a:t>, </a:t>
            </a:r>
            <a:r>
              <a:rPr lang="en-GB" dirty="0" err="1"/>
              <a:t>M.Battistin</a:t>
            </a:r>
            <a:r>
              <a:rPr lang="en-GB" dirty="0"/>
              <a:t>, </a:t>
            </a:r>
            <a:r>
              <a:rPr lang="en-GB" dirty="0" err="1"/>
              <a:t>M.Calviani</a:t>
            </a:r>
            <a:r>
              <a:rPr lang="en-GB" dirty="0"/>
              <a:t>, </a:t>
            </a:r>
            <a:r>
              <a:rPr lang="en-GB" dirty="0" err="1"/>
              <a:t>S.Cholak</a:t>
            </a:r>
            <a:r>
              <a:rPr lang="en-GB" dirty="0"/>
              <a:t>, </a:t>
            </a:r>
            <a:r>
              <a:rPr lang="en-GB" dirty="0" err="1"/>
              <a:t>A.Ciccotelli</a:t>
            </a:r>
            <a:r>
              <a:rPr lang="en-GB" dirty="0"/>
              <a:t>, </a:t>
            </a:r>
            <a:r>
              <a:rPr lang="en-GB" dirty="0" err="1"/>
              <a:t>S.Esposito</a:t>
            </a:r>
            <a:r>
              <a:rPr lang="en-GB" dirty="0"/>
              <a:t>, </a:t>
            </a:r>
            <a:r>
              <a:rPr lang="en-GB" dirty="0" err="1"/>
              <a:t>Y.Gaillard</a:t>
            </a:r>
            <a:r>
              <a:rPr lang="en-GB" dirty="0"/>
              <a:t>, </a:t>
            </a:r>
            <a:r>
              <a:rPr lang="en-GB" dirty="0" err="1"/>
              <a:t>S.Girod</a:t>
            </a:r>
            <a:r>
              <a:rPr lang="en-GB" dirty="0"/>
              <a:t>, </a:t>
            </a:r>
            <a:r>
              <a:rPr lang="en-GB" dirty="0" err="1"/>
              <a:t>D.Jaillet</a:t>
            </a:r>
            <a:r>
              <a:rPr lang="en-GB" dirty="0"/>
              <a:t>, </a:t>
            </a:r>
            <a:r>
              <a:rPr lang="en-GB" dirty="0" err="1"/>
              <a:t>V.de</a:t>
            </a:r>
            <a:r>
              <a:rPr lang="en-GB" dirty="0"/>
              <a:t> Jesus, </a:t>
            </a:r>
            <a:r>
              <a:rPr lang="en-GB" dirty="0" err="1"/>
              <a:t>J.Lehtinen</a:t>
            </a:r>
            <a:r>
              <a:rPr lang="en-GB" dirty="0"/>
              <a:t>, </a:t>
            </a:r>
            <a:r>
              <a:rPr lang="en-GB" dirty="0" err="1"/>
              <a:t>S.Pagan</a:t>
            </a:r>
            <a:r>
              <a:rPr lang="en-GB" dirty="0"/>
              <a:t>, </a:t>
            </a:r>
            <a:r>
              <a:rPr lang="en-GB" dirty="0" err="1"/>
              <a:t>Ph.Schwarz</a:t>
            </a:r>
            <a:r>
              <a:rPr lang="en-GB" dirty="0"/>
              <a:t>, </a:t>
            </a:r>
            <a:r>
              <a:rPr lang="en-GB" dirty="0" err="1"/>
              <a:t>N.Solieri</a:t>
            </a:r>
            <a:r>
              <a:rPr lang="en-GB" dirty="0"/>
              <a:t> and Heinz </a:t>
            </a:r>
            <a:r>
              <a:rPr lang="en-GB" dirty="0" err="1"/>
              <a:t>Vincke</a:t>
            </a:r>
            <a:r>
              <a:rPr lang="en-GB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2618762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CERN_ENdept_Presentation_ArialFont.potx</Template>
  <TotalTime>2029</TotalTime>
  <Words>332</Words>
  <Application>Microsoft Macintosh PowerPoint</Application>
  <PresentationFormat>On-screen Show (4:3)</PresentationFormat>
  <Paragraphs>58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Ubuntu</vt:lpstr>
      <vt:lpstr>Ubuntu Light</vt:lpstr>
      <vt:lpstr>CERN_ENdept_Presentation_ArialFont</vt:lpstr>
      <vt:lpstr>Concluding remarks overall</vt:lpstr>
      <vt:lpstr>Outline</vt:lpstr>
      <vt:lpstr>Proton delivery (being improved)</vt:lpstr>
      <vt:lpstr>Cost estimates</vt:lpstr>
      <vt:lpstr>PowerPoint Presentation</vt:lpstr>
      <vt:lpstr>LHC and Injector schedule</vt:lpstr>
      <vt:lpstr>Very tentative timeline (first ‘possibility’)</vt:lpstr>
      <vt:lpstr>Remaining work</vt:lpstr>
      <vt:lpstr>Acknowledgements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Microsoft Office User</cp:lastModifiedBy>
  <cp:revision>126</cp:revision>
  <cp:lastPrinted>2017-03-28T08:33:22Z</cp:lastPrinted>
  <dcterms:created xsi:type="dcterms:W3CDTF">2014-04-09T15:49:20Z</dcterms:created>
  <dcterms:modified xsi:type="dcterms:W3CDTF">2018-11-30T16:28:36Z</dcterms:modified>
</cp:coreProperties>
</file>