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36"/>
  </p:notesMasterIdLst>
  <p:sldIdLst>
    <p:sldId id="256" r:id="rId3"/>
    <p:sldId id="802" r:id="rId4"/>
    <p:sldId id="804" r:id="rId5"/>
    <p:sldId id="799" r:id="rId6"/>
    <p:sldId id="800" r:id="rId7"/>
    <p:sldId id="805" r:id="rId8"/>
    <p:sldId id="806" r:id="rId9"/>
    <p:sldId id="807" r:id="rId10"/>
    <p:sldId id="426" r:id="rId11"/>
    <p:sldId id="427" r:id="rId12"/>
    <p:sldId id="808" r:id="rId13"/>
    <p:sldId id="809" r:id="rId14"/>
    <p:sldId id="428" r:id="rId15"/>
    <p:sldId id="816" r:id="rId16"/>
    <p:sldId id="433" r:id="rId17"/>
    <p:sldId id="434" r:id="rId18"/>
    <p:sldId id="813" r:id="rId19"/>
    <p:sldId id="779" r:id="rId20"/>
    <p:sldId id="780" r:id="rId21"/>
    <p:sldId id="818" r:id="rId22"/>
    <p:sldId id="819" r:id="rId23"/>
    <p:sldId id="820" r:id="rId24"/>
    <p:sldId id="817" r:id="rId25"/>
    <p:sldId id="811" r:id="rId26"/>
    <p:sldId id="786" r:id="rId27"/>
    <p:sldId id="787" r:id="rId28"/>
    <p:sldId id="788" r:id="rId29"/>
    <p:sldId id="791" r:id="rId30"/>
    <p:sldId id="789" r:id="rId31"/>
    <p:sldId id="815" r:id="rId32"/>
    <p:sldId id="798" r:id="rId33"/>
    <p:sldId id="797" r:id="rId34"/>
    <p:sldId id="270" r:id="rId35"/>
  </p:sldIdLst>
  <p:sldSz cx="13003213" cy="974725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505050"/>
        </a:solidFill>
        <a:latin typeface="Times" charset="0"/>
        <a:ea typeface="ヒラギノ明朝 ProN W3" charset="0"/>
        <a:cs typeface="ヒラギノ明朝 ProN W3" charset="0"/>
        <a:sym typeface="Times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505050"/>
        </a:solidFill>
        <a:latin typeface="Times" charset="0"/>
        <a:ea typeface="ヒラギノ明朝 ProN W3" charset="0"/>
        <a:cs typeface="ヒラギノ明朝 ProN W3" charset="0"/>
        <a:sym typeface="Times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505050"/>
        </a:solidFill>
        <a:latin typeface="Times" charset="0"/>
        <a:ea typeface="ヒラギノ明朝 ProN W3" charset="0"/>
        <a:cs typeface="ヒラギノ明朝 ProN W3" charset="0"/>
        <a:sym typeface="Times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505050"/>
        </a:solidFill>
        <a:latin typeface="Times" charset="0"/>
        <a:ea typeface="ヒラギノ明朝 ProN W3" charset="0"/>
        <a:cs typeface="ヒラギノ明朝 ProN W3" charset="0"/>
        <a:sym typeface="Times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505050"/>
        </a:solidFill>
        <a:latin typeface="Times" charset="0"/>
        <a:ea typeface="ヒラギノ明朝 ProN W3" charset="0"/>
        <a:cs typeface="ヒラギノ明朝 ProN W3" charset="0"/>
        <a:sym typeface="Times" charset="0"/>
      </a:defRPr>
    </a:lvl5pPr>
    <a:lvl6pPr marL="2286000" algn="l" defTabSz="457200" rtl="0" eaLnBrk="1" latinLnBrk="0" hangingPunct="1">
      <a:defRPr sz="2400" kern="1200">
        <a:solidFill>
          <a:srgbClr val="505050"/>
        </a:solidFill>
        <a:latin typeface="Times" charset="0"/>
        <a:ea typeface="ヒラギノ明朝 ProN W3" charset="0"/>
        <a:cs typeface="ヒラギノ明朝 ProN W3" charset="0"/>
        <a:sym typeface="Times" charset="0"/>
      </a:defRPr>
    </a:lvl6pPr>
    <a:lvl7pPr marL="2743200" algn="l" defTabSz="457200" rtl="0" eaLnBrk="1" latinLnBrk="0" hangingPunct="1">
      <a:defRPr sz="2400" kern="1200">
        <a:solidFill>
          <a:srgbClr val="505050"/>
        </a:solidFill>
        <a:latin typeface="Times" charset="0"/>
        <a:ea typeface="ヒラギノ明朝 ProN W3" charset="0"/>
        <a:cs typeface="ヒラギノ明朝 ProN W3" charset="0"/>
        <a:sym typeface="Times" charset="0"/>
      </a:defRPr>
    </a:lvl7pPr>
    <a:lvl8pPr marL="3200400" algn="l" defTabSz="457200" rtl="0" eaLnBrk="1" latinLnBrk="0" hangingPunct="1">
      <a:defRPr sz="2400" kern="1200">
        <a:solidFill>
          <a:srgbClr val="505050"/>
        </a:solidFill>
        <a:latin typeface="Times" charset="0"/>
        <a:ea typeface="ヒラギノ明朝 ProN W3" charset="0"/>
        <a:cs typeface="ヒラギノ明朝 ProN W3" charset="0"/>
        <a:sym typeface="Times" charset="0"/>
      </a:defRPr>
    </a:lvl8pPr>
    <a:lvl9pPr marL="3657600" algn="l" defTabSz="457200" rtl="0" eaLnBrk="1" latinLnBrk="0" hangingPunct="1">
      <a:defRPr sz="2400" kern="1200">
        <a:solidFill>
          <a:srgbClr val="505050"/>
        </a:solidFill>
        <a:latin typeface="Times" charset="0"/>
        <a:ea typeface="ヒラギノ明朝 ProN W3" charset="0"/>
        <a:cs typeface="ヒラギノ明朝 ProN W3" charset="0"/>
        <a:sym typeface="Time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0">
          <p15:clr>
            <a:srgbClr val="A4A3A4"/>
          </p15:clr>
        </p15:guide>
        <p15:guide id="2" pos="40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69"/>
    <p:restoredTop sz="99024" autoAdjust="0"/>
  </p:normalViewPr>
  <p:slideViewPr>
    <p:cSldViewPr>
      <p:cViewPr varScale="1">
        <p:scale>
          <a:sx n="49" d="100"/>
          <a:sy n="49" d="100"/>
        </p:scale>
        <p:origin x="1268" y="48"/>
      </p:cViewPr>
      <p:guideLst>
        <p:guide orient="horz" pos="3070"/>
        <p:guide pos="409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6146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48609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>
              <a:defRPr/>
            </a:pPr>
            <a:r>
              <a:rPr lang="it-IT" sz="1200" b="1">
                <a:cs typeface="+mn-cs"/>
              </a:rPr>
              <a:t>3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4713"/>
          </a:xfrm>
          <a:ln cap="flat"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67207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61449" indent="-292865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71461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40045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108629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77214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3045798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514382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982966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2ABB2270-75BF-774E-A855-2863D785513D}" type="slidenum">
              <a:rPr lang="it-IT" sz="1200"/>
              <a:pPr/>
              <a:t>17</a:t>
            </a:fld>
            <a:endParaRPr lang="it-IT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4005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61449" indent="-292865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71461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40045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108629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77214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3045798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514382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982966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2ABB2270-75BF-774E-A855-2863D785513D}" type="slidenum">
              <a:rPr lang="it-IT" sz="1200"/>
              <a:pPr/>
              <a:t>18</a:t>
            </a:fld>
            <a:endParaRPr lang="it-IT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6245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61449" indent="-292865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71461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40045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108629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77214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3045798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514382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982966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2ABB2270-75BF-774E-A855-2863D785513D}" type="slidenum">
              <a:rPr lang="it-IT" sz="1200"/>
              <a:pPr/>
              <a:t>19</a:t>
            </a:fld>
            <a:endParaRPr lang="it-IT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5202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61449" indent="-292865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71461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40045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108629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77214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3045798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514382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982966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2ABB2270-75BF-774E-A855-2863D785513D}" type="slidenum">
              <a:rPr lang="it-IT" sz="1200"/>
              <a:pPr/>
              <a:t>20</a:t>
            </a:fld>
            <a:endParaRPr lang="it-IT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3933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61449" indent="-292865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71461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40045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108629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77214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3045798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514382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982966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2ABB2270-75BF-774E-A855-2863D785513D}" type="slidenum">
              <a:rPr lang="it-IT" sz="1200"/>
              <a:pPr/>
              <a:t>21</a:t>
            </a:fld>
            <a:endParaRPr lang="it-IT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5397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61449" indent="-292865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71461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40045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108629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77214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3045798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514382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982966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2ABB2270-75BF-774E-A855-2863D785513D}" type="slidenum">
              <a:rPr lang="it-IT" sz="1200"/>
              <a:pPr/>
              <a:t>22</a:t>
            </a:fld>
            <a:endParaRPr lang="it-IT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3549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61449" indent="-292865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71461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40045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108629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77214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3045798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514382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982966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2ABB2270-75BF-774E-A855-2863D785513D}" type="slidenum">
              <a:rPr lang="it-IT" sz="1200"/>
              <a:pPr/>
              <a:t>24</a:t>
            </a:fld>
            <a:endParaRPr lang="it-IT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1889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61449" indent="-292865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71461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40045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108629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77214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3045798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514382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982966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2ABB2270-75BF-774E-A855-2863D785513D}" type="slidenum">
              <a:rPr lang="it-IT" sz="1200"/>
              <a:pPr/>
              <a:t>25</a:t>
            </a:fld>
            <a:endParaRPr lang="it-IT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817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61449" indent="-292865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71461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40045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108629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77214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3045798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514382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982966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2ABB2270-75BF-774E-A855-2863D785513D}" type="slidenum">
              <a:rPr lang="it-IT" sz="1200"/>
              <a:pPr/>
              <a:t>26</a:t>
            </a:fld>
            <a:endParaRPr lang="it-IT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0274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61449" indent="-292865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71461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40045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108629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77214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3045798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514382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982966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2ABB2270-75BF-774E-A855-2863D785513D}" type="slidenum">
              <a:rPr lang="it-IT" sz="1200"/>
              <a:pPr/>
              <a:t>27</a:t>
            </a:fld>
            <a:endParaRPr lang="it-IT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197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>
              <a:defRPr/>
            </a:pPr>
            <a:r>
              <a:rPr lang="it-IT" sz="1200" b="1">
                <a:cs typeface="+mn-cs"/>
              </a:rPr>
              <a:t>3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4713"/>
          </a:xfrm>
          <a:ln cap="flat"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41299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61449" indent="-292865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71461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40045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108629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77214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3045798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514382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982966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2ABB2270-75BF-774E-A855-2863D785513D}" type="slidenum">
              <a:rPr lang="it-IT" sz="1200"/>
              <a:pPr/>
              <a:t>28</a:t>
            </a:fld>
            <a:endParaRPr lang="it-IT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7556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61449" indent="-292865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71461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40045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108629" indent="-234292" defTabSz="917644" eaLnBrk="0" hangingPunct="0"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77214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3045798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514382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982966" indent="-234292" defTabSz="91764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2ABB2270-75BF-774E-A855-2863D785513D}" type="slidenum">
              <a:rPr lang="it-IT" sz="1200"/>
              <a:pPr/>
              <a:t>29</a:t>
            </a:fld>
            <a:endParaRPr lang="it-IT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282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>
              <a:defRPr/>
            </a:pPr>
            <a:r>
              <a:rPr lang="it-IT" sz="1200" b="1">
                <a:cs typeface="+mn-cs"/>
              </a:rPr>
              <a:t>3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4713"/>
          </a:xfrm>
          <a:ln cap="flat"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9293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>
              <a:defRPr/>
            </a:pPr>
            <a:r>
              <a:rPr lang="it-IT" sz="1200" b="1">
                <a:cs typeface="+mn-cs"/>
              </a:rPr>
              <a:t>3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4713"/>
          </a:xfrm>
          <a:ln cap="flat"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5201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>
              <a:defRPr/>
            </a:pPr>
            <a:r>
              <a:rPr lang="it-IT" sz="1200" b="1">
                <a:cs typeface="+mn-cs"/>
              </a:rPr>
              <a:t>3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4713"/>
          </a:xfrm>
          <a:ln cap="flat"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47258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>
              <a:defRPr/>
            </a:pPr>
            <a:r>
              <a:rPr lang="it-IT" sz="1200" b="1">
                <a:cs typeface="+mn-cs"/>
              </a:rPr>
              <a:t>3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4713"/>
          </a:xfrm>
          <a:ln cap="flat"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8515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>
              <a:defRPr/>
            </a:pPr>
            <a:r>
              <a:rPr lang="it-IT" sz="1200" b="1">
                <a:cs typeface="+mn-cs"/>
              </a:rPr>
              <a:t>3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4713"/>
          </a:xfrm>
          <a:ln cap="flat"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31163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>
              <a:defRPr/>
            </a:pPr>
            <a:r>
              <a:rPr lang="it-IT" sz="1200" b="1">
                <a:cs typeface="+mn-cs"/>
              </a:rPr>
              <a:t>3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4713"/>
          </a:xfrm>
          <a:ln cap="flat"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8959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>
              <a:defRPr/>
            </a:pPr>
            <a:r>
              <a:rPr lang="it-IT" sz="1200" b="1">
                <a:cs typeface="+mn-cs"/>
              </a:rPr>
              <a:t>3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19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4713"/>
          </a:xfrm>
          <a:ln cap="flat"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8002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7363"/>
            <a:ext cx="11053763" cy="2090737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2913"/>
            <a:ext cx="9101137" cy="24907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690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097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2800" y="1633538"/>
            <a:ext cx="2776538" cy="6723062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1633538"/>
            <a:ext cx="8178800" cy="6723062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744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7363"/>
            <a:ext cx="11053763" cy="2090737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2913"/>
            <a:ext cx="9101137" cy="24907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78CF1B-E4E0-A948-A386-26C9BB2B6F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3880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ECEFF6-B1B3-BE41-81B0-622A8C89AA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251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4275"/>
            <a:ext cx="11052175" cy="19351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0675"/>
            <a:ext cx="11052175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68A4F2-7E31-8142-A93E-C86F8E084A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885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438400"/>
            <a:ext cx="5448300" cy="6718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72300" y="2438400"/>
            <a:ext cx="5448300" cy="6718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A6FEEB-B93C-6745-BFCA-AF9B7BDD81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28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4013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1225"/>
            <a:ext cx="5745163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0863"/>
            <a:ext cx="5745163" cy="56165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1225"/>
            <a:ext cx="5746750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0863"/>
            <a:ext cx="5746750" cy="56165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61CE80-C94F-2144-87C2-F2850592CA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1993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E4A4D6-6074-C242-8840-537682E203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9721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022DD5C-BD9D-B644-BBC6-A6A094A7C0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997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7350"/>
            <a:ext cx="4276725" cy="16525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7350"/>
            <a:ext cx="7269163" cy="83200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67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A19FC2-705B-7E45-8552-5C5EBE48F1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687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518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3075"/>
            <a:ext cx="7802562" cy="8048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483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27938"/>
            <a:ext cx="7802562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A389B1-CD7D-D147-BE89-0B24317EF7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0762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F35A638-CFB0-DE4F-902E-E137D8E00A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6819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58350" y="889000"/>
            <a:ext cx="2762250" cy="8267700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889000"/>
            <a:ext cx="8134350" cy="8267700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94AADF-216E-D942-9217-19261E355C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74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4275"/>
            <a:ext cx="11052175" cy="19351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0675"/>
            <a:ext cx="11052175" cy="21336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0446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5527675"/>
            <a:ext cx="2400300" cy="282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0500" y="5527675"/>
            <a:ext cx="2400300" cy="282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026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4013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1225"/>
            <a:ext cx="5745163" cy="909638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0863"/>
            <a:ext cx="5745163" cy="56165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1225"/>
            <a:ext cx="5746750" cy="909638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0863"/>
            <a:ext cx="5746750" cy="56165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6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464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1205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7350"/>
            <a:ext cx="4276725" cy="16525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7350"/>
            <a:ext cx="7269163" cy="83200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67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7740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3075"/>
            <a:ext cx="7802562" cy="8048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483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27938"/>
            <a:ext cx="7802562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3976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5613400"/>
            <a:ext cx="5429250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0"/>
            <a:ext cx="7453313" cy="565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588" y="3854450"/>
            <a:ext cx="4854575" cy="485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633538"/>
            <a:ext cx="11107738" cy="389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1300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Verdana Bold" charset="0"/>
              </a:rPr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5527675"/>
            <a:ext cx="4953000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18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Verdana" charset="0"/>
              </a:rPr>
              <a:t>Click to edit Master text styles</a:t>
            </a:r>
          </a:p>
          <a:p>
            <a:pPr lvl="1"/>
            <a:r>
              <a:rPr lang="en-US">
                <a:sym typeface="Verdana" charset="0"/>
              </a:rPr>
              <a:t>Second level</a:t>
            </a:r>
          </a:p>
          <a:p>
            <a:pPr lvl="2"/>
            <a:r>
              <a:rPr lang="en-US">
                <a:sym typeface="Verdana" charset="0"/>
              </a:rPr>
              <a:t>Third level</a:t>
            </a:r>
          </a:p>
          <a:p>
            <a:pPr lvl="3"/>
            <a:r>
              <a:rPr lang="en-US">
                <a:sym typeface="Verdana" charset="0"/>
              </a:rPr>
              <a:t>Fourth level</a:t>
            </a:r>
          </a:p>
          <a:p>
            <a:pPr lvl="4"/>
            <a:r>
              <a:rPr lang="en-US">
                <a:sym typeface="Verdana" charset="0"/>
              </a:rPr>
              <a:t>Fifth level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-109538"/>
            <a:ext cx="13030200" cy="1450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marL="77788" indent="-77788" algn="l" rtl="0" fontAlgn="base">
        <a:spcBef>
          <a:spcPct val="0"/>
        </a:spcBef>
        <a:spcAft>
          <a:spcPct val="0"/>
        </a:spcAft>
        <a:defRPr sz="4800">
          <a:solidFill>
            <a:srgbClr val="00928A"/>
          </a:solidFill>
          <a:latin typeface="+mj-lt"/>
          <a:ea typeface="+mj-ea"/>
          <a:cs typeface="+mj-cs"/>
          <a:sym typeface="Verdana Bold" charset="0"/>
        </a:defRPr>
      </a:lvl1pPr>
      <a:lvl2pPr marL="77788" indent="-77788" algn="l" rtl="0" fontAlgn="base">
        <a:spcBef>
          <a:spcPct val="0"/>
        </a:spcBef>
        <a:spcAft>
          <a:spcPct val="0"/>
        </a:spcAft>
        <a:defRPr sz="4800">
          <a:solidFill>
            <a:srgbClr val="00928A"/>
          </a:solidFill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2pPr>
      <a:lvl3pPr marL="77788" indent="-77788" algn="l" rtl="0" fontAlgn="base">
        <a:spcBef>
          <a:spcPct val="0"/>
        </a:spcBef>
        <a:spcAft>
          <a:spcPct val="0"/>
        </a:spcAft>
        <a:defRPr sz="4800">
          <a:solidFill>
            <a:srgbClr val="00928A"/>
          </a:solidFill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3pPr>
      <a:lvl4pPr marL="77788" indent="-77788" algn="l" rtl="0" fontAlgn="base">
        <a:spcBef>
          <a:spcPct val="0"/>
        </a:spcBef>
        <a:spcAft>
          <a:spcPct val="0"/>
        </a:spcAft>
        <a:defRPr sz="4800">
          <a:solidFill>
            <a:srgbClr val="00928A"/>
          </a:solidFill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4pPr>
      <a:lvl5pPr marL="77788" indent="-77788" algn="l" rtl="0" fontAlgn="base">
        <a:spcBef>
          <a:spcPct val="0"/>
        </a:spcBef>
        <a:spcAft>
          <a:spcPct val="0"/>
        </a:spcAft>
        <a:defRPr sz="4800">
          <a:solidFill>
            <a:srgbClr val="00928A"/>
          </a:solidFill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5pPr>
      <a:lvl6pPr marL="534988" indent="-77788" algn="l" rtl="0" fontAlgn="base">
        <a:spcBef>
          <a:spcPct val="0"/>
        </a:spcBef>
        <a:spcAft>
          <a:spcPct val="0"/>
        </a:spcAft>
        <a:defRPr sz="4800">
          <a:solidFill>
            <a:srgbClr val="00928A"/>
          </a:solidFill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6pPr>
      <a:lvl7pPr marL="992188" indent="-77788" algn="l" rtl="0" fontAlgn="base">
        <a:spcBef>
          <a:spcPct val="0"/>
        </a:spcBef>
        <a:spcAft>
          <a:spcPct val="0"/>
        </a:spcAft>
        <a:defRPr sz="4800">
          <a:solidFill>
            <a:srgbClr val="00928A"/>
          </a:solidFill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7pPr>
      <a:lvl8pPr marL="1449388" indent="-77788" algn="l" rtl="0" fontAlgn="base">
        <a:spcBef>
          <a:spcPct val="0"/>
        </a:spcBef>
        <a:spcAft>
          <a:spcPct val="0"/>
        </a:spcAft>
        <a:defRPr sz="4800">
          <a:solidFill>
            <a:srgbClr val="00928A"/>
          </a:solidFill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8pPr>
      <a:lvl9pPr marL="1906588" indent="-77788" algn="l" rtl="0" fontAlgn="base">
        <a:spcBef>
          <a:spcPct val="0"/>
        </a:spcBef>
        <a:spcAft>
          <a:spcPct val="0"/>
        </a:spcAft>
        <a:defRPr sz="4800">
          <a:solidFill>
            <a:srgbClr val="00928A"/>
          </a:solidFill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9pPr>
    </p:titleStyle>
    <p:bodyStyle>
      <a:lvl1pPr marL="26988" algn="l" rtl="0" fontAlgn="base">
        <a:lnSpc>
          <a:spcPct val="80000"/>
        </a:lnSpc>
        <a:spcBef>
          <a:spcPts val="2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1pPr>
      <a:lvl2pPr marL="676275" indent="-192088" algn="ctr" rtl="0" fontAlgn="base">
        <a:lnSpc>
          <a:spcPct val="90000"/>
        </a:lnSpc>
        <a:spcBef>
          <a:spcPts val="1100"/>
        </a:spcBef>
        <a:spcAft>
          <a:spcPct val="0"/>
        </a:spcAft>
        <a:defRPr sz="30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2pPr>
      <a:lvl3pPr marL="1273175" algn="ctr" rtl="0" fontAlgn="base">
        <a:lnSpc>
          <a:spcPct val="90000"/>
        </a:lnSpc>
        <a:spcBef>
          <a:spcPts val="6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3pPr>
      <a:lvl4pPr marL="1789113" indent="-390525" algn="ctr" rtl="0" fontAlgn="base">
        <a:lnSpc>
          <a:spcPct val="90000"/>
        </a:lnSpc>
        <a:spcBef>
          <a:spcPts val="6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4pPr>
      <a:lvl5pPr marL="2305050" indent="-449263" algn="ctr" rtl="0" fontAlgn="base">
        <a:lnSpc>
          <a:spcPct val="90000"/>
        </a:lnSpc>
        <a:spcBef>
          <a:spcPts val="6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5pPr>
      <a:lvl6pPr marL="2762250" indent="-449263" algn="ctr" rtl="0" fontAlgn="base">
        <a:lnSpc>
          <a:spcPct val="90000"/>
        </a:lnSpc>
        <a:spcBef>
          <a:spcPts val="6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6pPr>
      <a:lvl7pPr marL="3219450" indent="-449263" algn="ctr" rtl="0" fontAlgn="base">
        <a:lnSpc>
          <a:spcPct val="90000"/>
        </a:lnSpc>
        <a:spcBef>
          <a:spcPts val="6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7pPr>
      <a:lvl8pPr marL="3676650" indent="-449263" algn="ctr" rtl="0" fontAlgn="base">
        <a:lnSpc>
          <a:spcPct val="90000"/>
        </a:lnSpc>
        <a:spcBef>
          <a:spcPts val="6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8pPr>
      <a:lvl9pPr marL="4133850" indent="-449263" algn="ctr" rtl="0" fontAlgn="base">
        <a:lnSpc>
          <a:spcPct val="90000"/>
        </a:lnSpc>
        <a:spcBef>
          <a:spcPts val="6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8" y="203200"/>
            <a:ext cx="12222162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8420100"/>
            <a:ext cx="11150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889000"/>
            <a:ext cx="9982200" cy="154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1300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Verdana Bold" charset="0"/>
              </a:rPr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2438400"/>
            <a:ext cx="11049000" cy="671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18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Verdana" charset="0"/>
              </a:rPr>
              <a:t>Click to edit Master text styles</a:t>
            </a:r>
          </a:p>
          <a:p>
            <a:pPr lvl="1"/>
            <a:r>
              <a:rPr lang="en-US">
                <a:sym typeface="Verdana" charset="0"/>
              </a:rPr>
              <a:t>Second level</a:t>
            </a:r>
          </a:p>
          <a:p>
            <a:pPr lvl="2"/>
            <a:r>
              <a:rPr lang="en-US">
                <a:sym typeface="Verdana" charset="0"/>
              </a:rPr>
              <a:t>Third level</a:t>
            </a:r>
          </a:p>
          <a:p>
            <a:pPr lvl="3"/>
            <a:r>
              <a:rPr lang="en-US">
                <a:sym typeface="Verdana" charset="0"/>
              </a:rPr>
              <a:t>Fourth level</a:t>
            </a:r>
          </a:p>
          <a:p>
            <a:pPr lvl="4"/>
            <a:r>
              <a:rPr lang="en-US">
                <a:sym typeface="Verdana" charset="0"/>
              </a:rPr>
              <a:t>Fifth level</a:t>
            </a:r>
          </a:p>
        </p:txBody>
      </p:sp>
      <p:sp>
        <p:nvSpPr>
          <p:cNvPr id="2053" name="Text Box 5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0641013" y="9393238"/>
            <a:ext cx="311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defRPr>
            </a:lvl1pPr>
            <a:lvl2pPr>
              <a:defRPr sz="1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89F89E7-2490-E946-B9BE-E396B4CCA2A3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4456113" y="4340225"/>
            <a:ext cx="9794876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300038"/>
            <a:ext cx="14922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marL="77788" indent="-77788" algn="l" rtl="0" fontAlgn="base">
        <a:lnSpc>
          <a:spcPct val="70000"/>
        </a:lnSpc>
        <a:spcBef>
          <a:spcPct val="0"/>
        </a:spcBef>
        <a:spcAft>
          <a:spcPct val="0"/>
        </a:spcAft>
        <a:defRPr sz="3800">
          <a:solidFill>
            <a:srgbClr val="00928A"/>
          </a:solidFill>
          <a:latin typeface="+mj-lt"/>
          <a:ea typeface="+mj-ea"/>
          <a:cs typeface="+mj-cs"/>
          <a:sym typeface="Verdana Bold" charset="0"/>
        </a:defRPr>
      </a:lvl1pPr>
      <a:lvl2pPr marL="77788" indent="-77788" algn="l" rtl="0" fontAlgn="base">
        <a:lnSpc>
          <a:spcPct val="70000"/>
        </a:lnSpc>
        <a:spcBef>
          <a:spcPct val="0"/>
        </a:spcBef>
        <a:spcAft>
          <a:spcPct val="0"/>
        </a:spcAft>
        <a:defRPr sz="3800">
          <a:solidFill>
            <a:srgbClr val="00928A"/>
          </a:solidFill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2pPr>
      <a:lvl3pPr marL="77788" indent="-77788" algn="l" rtl="0" fontAlgn="base">
        <a:lnSpc>
          <a:spcPct val="70000"/>
        </a:lnSpc>
        <a:spcBef>
          <a:spcPct val="0"/>
        </a:spcBef>
        <a:spcAft>
          <a:spcPct val="0"/>
        </a:spcAft>
        <a:defRPr sz="3800">
          <a:solidFill>
            <a:srgbClr val="00928A"/>
          </a:solidFill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3pPr>
      <a:lvl4pPr marL="77788" indent="-77788" algn="l" rtl="0" fontAlgn="base">
        <a:lnSpc>
          <a:spcPct val="70000"/>
        </a:lnSpc>
        <a:spcBef>
          <a:spcPct val="0"/>
        </a:spcBef>
        <a:spcAft>
          <a:spcPct val="0"/>
        </a:spcAft>
        <a:defRPr sz="3800">
          <a:solidFill>
            <a:srgbClr val="00928A"/>
          </a:solidFill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4pPr>
      <a:lvl5pPr marL="77788" indent="-77788" algn="l" rtl="0" fontAlgn="base">
        <a:lnSpc>
          <a:spcPct val="70000"/>
        </a:lnSpc>
        <a:spcBef>
          <a:spcPct val="0"/>
        </a:spcBef>
        <a:spcAft>
          <a:spcPct val="0"/>
        </a:spcAft>
        <a:defRPr sz="3800">
          <a:solidFill>
            <a:srgbClr val="00928A"/>
          </a:solidFill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5pPr>
      <a:lvl6pPr marL="534988" indent="-77788" algn="l" rtl="0" fontAlgn="base">
        <a:lnSpc>
          <a:spcPct val="70000"/>
        </a:lnSpc>
        <a:spcBef>
          <a:spcPct val="0"/>
        </a:spcBef>
        <a:spcAft>
          <a:spcPct val="0"/>
        </a:spcAft>
        <a:defRPr sz="3800">
          <a:solidFill>
            <a:srgbClr val="00928A"/>
          </a:solidFill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6pPr>
      <a:lvl7pPr marL="992188" indent="-77788" algn="l" rtl="0" fontAlgn="base">
        <a:lnSpc>
          <a:spcPct val="70000"/>
        </a:lnSpc>
        <a:spcBef>
          <a:spcPct val="0"/>
        </a:spcBef>
        <a:spcAft>
          <a:spcPct val="0"/>
        </a:spcAft>
        <a:defRPr sz="3800">
          <a:solidFill>
            <a:srgbClr val="00928A"/>
          </a:solidFill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7pPr>
      <a:lvl8pPr marL="1449388" indent="-77788" algn="l" rtl="0" fontAlgn="base">
        <a:lnSpc>
          <a:spcPct val="70000"/>
        </a:lnSpc>
        <a:spcBef>
          <a:spcPct val="0"/>
        </a:spcBef>
        <a:spcAft>
          <a:spcPct val="0"/>
        </a:spcAft>
        <a:defRPr sz="3800">
          <a:solidFill>
            <a:srgbClr val="00928A"/>
          </a:solidFill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8pPr>
      <a:lvl9pPr marL="1906588" indent="-77788" algn="l" rtl="0" fontAlgn="base">
        <a:lnSpc>
          <a:spcPct val="70000"/>
        </a:lnSpc>
        <a:spcBef>
          <a:spcPct val="0"/>
        </a:spcBef>
        <a:spcAft>
          <a:spcPct val="0"/>
        </a:spcAft>
        <a:defRPr sz="3800">
          <a:solidFill>
            <a:srgbClr val="00928A"/>
          </a:solidFill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9pPr>
    </p:titleStyle>
    <p:bodyStyle>
      <a:lvl1pPr marL="417513" indent="-390525" algn="l" rtl="0" fontAlgn="base">
        <a:lnSpc>
          <a:spcPct val="90000"/>
        </a:lnSpc>
        <a:spcBef>
          <a:spcPts val="2100"/>
        </a:spcBef>
        <a:spcAft>
          <a:spcPct val="0"/>
        </a:spcAft>
        <a:buSzPct val="77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1pPr>
      <a:lvl2pPr marL="996950" indent="-320675" algn="l" rtl="0" fontAlgn="base">
        <a:lnSpc>
          <a:spcPct val="90000"/>
        </a:lnSpc>
        <a:spcBef>
          <a:spcPts val="1100"/>
        </a:spcBef>
        <a:spcAft>
          <a:spcPct val="0"/>
        </a:spcAft>
        <a:buSzPct val="7700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2pPr>
      <a:lvl3pPr marL="1638300" indent="-365125" algn="l" rtl="0" fontAlgn="base">
        <a:lnSpc>
          <a:spcPct val="90000"/>
        </a:lnSpc>
        <a:spcBef>
          <a:spcPts val="600"/>
        </a:spcBef>
        <a:spcAft>
          <a:spcPct val="0"/>
        </a:spcAft>
        <a:buSzPct val="7700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3pPr>
      <a:lvl4pPr marL="2214563" indent="-425450" algn="l" rtl="0" fontAlgn="base">
        <a:lnSpc>
          <a:spcPct val="90000"/>
        </a:lnSpc>
        <a:spcBef>
          <a:spcPts val="600"/>
        </a:spcBef>
        <a:spcAft>
          <a:spcPct val="0"/>
        </a:spcAft>
        <a:buSzPct val="7700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4pPr>
      <a:lvl5pPr marL="2730500" indent="-425450" algn="l" rtl="0" fontAlgn="base">
        <a:lnSpc>
          <a:spcPct val="90000"/>
        </a:lnSpc>
        <a:spcBef>
          <a:spcPts val="600"/>
        </a:spcBef>
        <a:spcAft>
          <a:spcPct val="0"/>
        </a:spcAft>
        <a:buSzPct val="7700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5pPr>
      <a:lvl6pPr marL="3187700" indent="-425450" algn="l" rtl="0" fontAlgn="base">
        <a:lnSpc>
          <a:spcPct val="90000"/>
        </a:lnSpc>
        <a:spcBef>
          <a:spcPts val="600"/>
        </a:spcBef>
        <a:spcAft>
          <a:spcPct val="0"/>
        </a:spcAft>
        <a:buSzPct val="7700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6pPr>
      <a:lvl7pPr marL="3644900" indent="-425450" algn="l" rtl="0" fontAlgn="base">
        <a:lnSpc>
          <a:spcPct val="90000"/>
        </a:lnSpc>
        <a:spcBef>
          <a:spcPts val="600"/>
        </a:spcBef>
        <a:spcAft>
          <a:spcPct val="0"/>
        </a:spcAft>
        <a:buSzPct val="7700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7pPr>
      <a:lvl8pPr marL="4102100" indent="-425450" algn="l" rtl="0" fontAlgn="base">
        <a:lnSpc>
          <a:spcPct val="90000"/>
        </a:lnSpc>
        <a:spcBef>
          <a:spcPts val="600"/>
        </a:spcBef>
        <a:spcAft>
          <a:spcPct val="0"/>
        </a:spcAft>
        <a:buSzPct val="7700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8pPr>
      <a:lvl9pPr marL="4559300" indent="-425450" algn="l" rtl="0" fontAlgn="base">
        <a:lnSpc>
          <a:spcPct val="90000"/>
        </a:lnSpc>
        <a:spcBef>
          <a:spcPts val="600"/>
        </a:spcBef>
        <a:spcAft>
          <a:spcPct val="0"/>
        </a:spcAft>
        <a:buSzPct val="7700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emf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10" Type="http://schemas.openxmlformats.org/officeDocument/2006/relationships/image" Target="../media/image30.emf"/><Relationship Id="rId4" Type="http://schemas.openxmlformats.org/officeDocument/2006/relationships/image" Target="../media/image25.jpeg"/><Relationship Id="rId9" Type="http://schemas.openxmlformats.org/officeDocument/2006/relationships/image" Target="../media/image2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emf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5" Type="http://schemas.openxmlformats.org/officeDocument/2006/relationships/image" Target="../media/image7.png"/><Relationship Id="rId4" Type="http://schemas.openxmlformats.org/officeDocument/2006/relationships/image" Target="../media/image36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png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6.png"/><Relationship Id="rId4" Type="http://schemas.openxmlformats.org/officeDocument/2006/relationships/image" Target="../media/image4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7.png"/><Relationship Id="rId4" Type="http://schemas.openxmlformats.org/officeDocument/2006/relationships/image" Target="../media/image5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12.jpe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png"/><Relationship Id="rId5" Type="http://schemas.openxmlformats.org/officeDocument/2006/relationships/image" Target="../media/image63.png"/><Relationship Id="rId4" Type="http://schemas.openxmlformats.org/officeDocument/2006/relationships/image" Target="../media/image62.jpeg"/><Relationship Id="rId9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0.png"/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9.png"/><Relationship Id="rId11" Type="http://schemas.openxmlformats.org/officeDocument/2006/relationships/image" Target="../media/image70.png"/><Relationship Id="rId5" Type="http://schemas.openxmlformats.org/officeDocument/2006/relationships/image" Target="../media/image68.emf"/><Relationship Id="rId10" Type="http://schemas.openxmlformats.org/officeDocument/2006/relationships/image" Target="../media/image740.png"/><Relationship Id="rId4" Type="http://schemas.openxmlformats.org/officeDocument/2006/relationships/image" Target="../media/image67.emf"/><Relationship Id="rId9" Type="http://schemas.openxmlformats.org/officeDocument/2006/relationships/image" Target="../media/image7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4.emf"/><Relationship Id="rId5" Type="http://schemas.openxmlformats.org/officeDocument/2006/relationships/image" Target="../media/image73.emf"/><Relationship Id="rId4" Type="http://schemas.openxmlformats.org/officeDocument/2006/relationships/image" Target="../media/image7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5" Type="http://schemas.openxmlformats.org/officeDocument/2006/relationships/image" Target="../media/image79.png"/><Relationship Id="rId10" Type="http://schemas.openxmlformats.org/officeDocument/2006/relationships/image" Target="../media/image84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emf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8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9.emf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1749078" y="2281337"/>
            <a:ext cx="11074400" cy="1512168"/>
          </a:xfrm>
          <a:ln/>
        </p:spPr>
        <p:txBody>
          <a:bodyPr rIns="209200"/>
          <a:lstStyle/>
          <a:p>
            <a:pPr marL="0" indent="0"/>
            <a:r>
              <a:rPr lang="en-US" sz="3800" dirty="0">
                <a:solidFill>
                  <a:schemeClr val="tx1"/>
                </a:solidFill>
                <a:latin typeface="Arial Bold" charset="0"/>
                <a:ea typeface="+mn-ea"/>
                <a:sym typeface="Verdana" charset="0"/>
              </a:rPr>
              <a:t>Advances in HTS Modeling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06530" y="7177881"/>
            <a:ext cx="11623668" cy="2039888"/>
          </a:xfrm>
          <a:ln/>
        </p:spPr>
        <p:txBody>
          <a:bodyPr rIns="310800"/>
          <a:lstStyle/>
          <a:p>
            <a:pPr marL="77788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Verdana Bold" charset="0"/>
                <a:cs typeface="Verdana Bold" charset="0"/>
                <a:sym typeface="Verdana Bold" charset="0"/>
              </a:rPr>
              <a:t>Marco Breschi</a:t>
            </a:r>
            <a:endParaRPr lang="en-US" sz="2800" b="1" baseline="30000" dirty="0">
              <a:latin typeface="Verdana Bold" charset="0"/>
              <a:cs typeface="Verdana Bold" charset="0"/>
              <a:sym typeface="Verdana Bold" charset="0"/>
            </a:endParaRPr>
          </a:p>
          <a:p>
            <a:pPr marL="77788"/>
            <a:r>
              <a:rPr lang="en-US" sz="2400" b="1" dirty="0"/>
              <a:t>University of Bologna, Italy</a:t>
            </a:r>
          </a:p>
          <a:p>
            <a:pPr marL="77788"/>
            <a:endParaRPr lang="en-US" sz="2400" b="1" dirty="0"/>
          </a:p>
          <a:p>
            <a:pPr marL="77788"/>
            <a:endParaRPr lang="en-US" sz="2400" b="1" dirty="0"/>
          </a:p>
          <a:p>
            <a:pPr marL="77788"/>
            <a:r>
              <a:rPr lang="en-US" sz="2400" b="1" dirty="0"/>
              <a:t>Acknowledgement: L. </a:t>
            </a:r>
            <a:r>
              <a:rPr lang="en-US" sz="2400" b="1" dirty="0" err="1"/>
              <a:t>Cavallucci</a:t>
            </a:r>
            <a:r>
              <a:rPr lang="en-US" sz="2400" b="1" dirty="0"/>
              <a:t>, F. </a:t>
            </a:r>
            <a:r>
              <a:rPr lang="en-US" sz="2400" b="1" dirty="0" err="1"/>
              <a:t>Grilli</a:t>
            </a:r>
            <a:r>
              <a:rPr lang="en-US" sz="2400" b="1" dirty="0"/>
              <a:t>, P. L. </a:t>
            </a:r>
            <a:r>
              <a:rPr lang="en-US" sz="2400" b="1" dirty="0" err="1"/>
              <a:t>Ribani</a:t>
            </a:r>
            <a:endParaRPr lang="en-US" sz="2400" b="1" dirty="0"/>
          </a:p>
        </p:txBody>
      </p:sp>
      <p:sp>
        <p:nvSpPr>
          <p:cNvPr id="4" name="Rectangle 1"/>
          <p:cNvSpPr txBox="1">
            <a:spLocks noChangeArrowheads="1"/>
          </p:cNvSpPr>
          <p:nvPr/>
        </p:nvSpPr>
        <p:spPr bwMode="auto">
          <a:xfrm>
            <a:off x="206530" y="5307024"/>
            <a:ext cx="6768752" cy="10801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209200" bIns="50800" numCol="1" anchor="ctr" anchorCtr="0" compatLnSpc="1">
            <a:prstTxWarp prst="textNoShape">
              <a:avLst/>
            </a:prstTxWarp>
          </a:bodyPr>
          <a:lstStyle>
            <a:lvl1pPr marL="77788" indent="-77788" algn="l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00928A"/>
                </a:solidFill>
                <a:latin typeface="+mj-lt"/>
                <a:ea typeface="+mj-ea"/>
                <a:cs typeface="+mj-cs"/>
                <a:sym typeface="Verdana Bold" charset="0"/>
              </a:defRPr>
            </a:lvl1pPr>
            <a:lvl2pPr marL="77788" indent="-77788" algn="l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2pPr>
            <a:lvl3pPr marL="77788" indent="-77788" algn="l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3pPr>
            <a:lvl4pPr marL="77788" indent="-77788" algn="l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4pPr>
            <a:lvl5pPr marL="77788" indent="-77788" algn="l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5pPr>
            <a:lvl6pPr marL="534988" indent="-77788" algn="l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6pPr>
            <a:lvl7pPr marL="992188" indent="-77788" algn="l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7pPr>
            <a:lvl8pPr marL="1449388" indent="-77788" algn="l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8pPr>
            <a:lvl9pPr marL="1906588" indent="-77788" algn="l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9pPr>
          </a:lstStyle>
          <a:p>
            <a:pPr marL="0" indent="0"/>
            <a:r>
              <a:rPr lang="en-US" sz="2600" dirty="0">
                <a:solidFill>
                  <a:srgbClr val="FF0000"/>
                </a:solidFill>
              </a:rPr>
              <a:t>WAMHTS-5, Budapest, April 11</a:t>
            </a:r>
            <a:r>
              <a:rPr lang="en-US" sz="2600" baseline="30000" dirty="0">
                <a:solidFill>
                  <a:srgbClr val="FF0000"/>
                </a:solidFill>
              </a:rPr>
              <a:t>th</a:t>
            </a:r>
            <a:r>
              <a:rPr lang="en-US" sz="2600" dirty="0">
                <a:solidFill>
                  <a:srgbClr val="FF0000"/>
                </a:solidFill>
              </a:rPr>
              <a:t>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101006" y="9338120"/>
            <a:ext cx="6624736" cy="40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b" anchorCtr="0" compatLnSpc="1">
            <a:prstTxWarp prst="textNoShape">
              <a:avLst/>
            </a:prstTxWarp>
          </a:bodyPr>
          <a:lstStyle>
            <a:lvl1pPr marL="26988" algn="l" rtl="0" fontAlgn="base">
              <a:lnSpc>
                <a:spcPct val="80000"/>
              </a:lnSpc>
              <a:spcBef>
                <a:spcPts val="2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676275" indent="-192088" algn="ctr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273175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1789113" indent="-390525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3050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27622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2194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36766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1338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8"/>
            <a:r>
              <a:rPr lang="en-US" sz="1600" dirty="0">
                <a:latin typeface="Verdana Bold" charset="0"/>
                <a:cs typeface="Verdana Bold" charset="0"/>
                <a:sym typeface="Verdana Bold" charset="0"/>
              </a:rPr>
              <a:t>Marco Breschi, WAMHTS-5, Budapest, April 11</a:t>
            </a:r>
            <a:r>
              <a:rPr lang="en-US" sz="1600" baseline="30000" dirty="0">
                <a:latin typeface="Verdana Bold" charset="0"/>
                <a:cs typeface="Verdana Bold" charset="0"/>
                <a:sym typeface="Verdana Bold" charset="0"/>
              </a:rPr>
              <a:t>th</a:t>
            </a:r>
            <a:r>
              <a:rPr lang="en-US" sz="1600" dirty="0">
                <a:latin typeface="Verdana Bold" charset="0"/>
                <a:cs typeface="Verdana Bold" charset="0"/>
                <a:sym typeface="Verdana Bold" charset="0"/>
              </a:rPr>
              <a:t> 2019</a:t>
            </a:r>
            <a:endParaRPr lang="en-US" sz="1600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FBBFCD93-BEC3-8649-819E-66E62FBB0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5062" y="1921297"/>
            <a:ext cx="1169074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3">
                  <a:extLst/>
                </a:blip>
              </a:buBlip>
            </a:pPr>
            <a:r>
              <a:rPr lang="en-US" sz="2800" kern="0" dirty="0">
                <a:latin typeface="Arial Bold" charset="0"/>
                <a:cs typeface="Arial Bold" charset="0"/>
                <a:sym typeface="Arial Bold" charset="0"/>
              </a:rPr>
              <a:t>Understanding the crucial role of transverse resistances in the quench development led to alternative </a:t>
            </a:r>
            <a:r>
              <a:rPr lang="en-US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tape architectures</a:t>
            </a:r>
            <a:endParaRPr lang="en-US" sz="2800" kern="0" dirty="0">
              <a:solidFill>
                <a:srgbClr val="FF0000"/>
              </a:solidFill>
              <a:latin typeface="Arial Bold" charset="0"/>
              <a:sym typeface="Arial Bold" charset="0"/>
            </a:endParaRPr>
          </a:p>
        </p:txBody>
      </p:sp>
      <p:sp>
        <p:nvSpPr>
          <p:cNvPr id="9" name="Text Box 11">
            <a:extLst>
              <a:ext uri="{FF2B5EF4-FFF2-40B4-BE49-F238E27FC236}">
                <a16:creationId xmlns:a16="http://schemas.microsoft.com/office/drawing/2014/main" id="{9F0EEC75-5030-2F47-B9C2-C950FF474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4918" y="1446959"/>
            <a:ext cx="84991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kumimoji="1" lang="en" sz="2800" b="1" dirty="0">
                <a:solidFill>
                  <a:srgbClr val="FF0000"/>
                </a:solidFill>
                <a:latin typeface="Arial Bold"/>
              </a:rPr>
              <a:t>New tape architectures with higher NZPV</a:t>
            </a:r>
            <a:endParaRPr kumimoji="1" lang="en-US" sz="2800" b="1" dirty="0">
              <a:solidFill>
                <a:srgbClr val="FF0000"/>
              </a:solidFill>
              <a:latin typeface="Arial Bold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348246C-E7AD-914E-8933-62DA3EFE4C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153"/>
          <a:stretch/>
        </p:blipFill>
        <p:spPr>
          <a:xfrm>
            <a:off x="7482959" y="4010144"/>
            <a:ext cx="5358301" cy="4660428"/>
          </a:xfrm>
          <a:prstGeom prst="rect">
            <a:avLst/>
          </a:prstGeom>
        </p:spPr>
      </p:pic>
      <p:sp>
        <p:nvSpPr>
          <p:cNvPr id="11" name="Text Box 11">
            <a:extLst>
              <a:ext uri="{FF2B5EF4-FFF2-40B4-BE49-F238E27FC236}">
                <a16:creationId xmlns:a16="http://schemas.microsoft.com/office/drawing/2014/main" id="{0123C099-3531-9646-8F4F-E8A510C558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5782" y="8683837"/>
            <a:ext cx="4261861" cy="6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[5] C. Lacroix, F. Sirois, </a:t>
            </a:r>
            <a:r>
              <a:rPr lang="en-US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. Sci. Technol., 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035003, 2014.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75BFCCB-F66B-C64F-9F06-A766916166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76263" y="71612"/>
            <a:ext cx="11038111" cy="1417637"/>
          </a:xfrm>
        </p:spPr>
        <p:txBody>
          <a:bodyPr/>
          <a:lstStyle/>
          <a:p>
            <a:pPr>
              <a:defRPr/>
            </a:pPr>
            <a:r>
              <a:rPr lang="it-IT" sz="3600" i="1" dirty="0"/>
              <a:t>HTS tape </a:t>
            </a:r>
            <a:r>
              <a:rPr lang="it-IT" sz="3600" i="1" dirty="0" err="1"/>
              <a:t>modeling</a:t>
            </a:r>
            <a:r>
              <a:rPr lang="it-IT" sz="3600" i="1" dirty="0"/>
              <a:t>: </a:t>
            </a:r>
            <a:r>
              <a:rPr lang="it-IT" sz="3600" i="1" dirty="0" err="1"/>
              <a:t>different</a:t>
            </a:r>
            <a:r>
              <a:rPr lang="it-IT" sz="3600" i="1" dirty="0"/>
              <a:t> </a:t>
            </a:r>
            <a:r>
              <a:rPr lang="it-IT" sz="3600" i="1" dirty="0" err="1"/>
              <a:t>architectures</a:t>
            </a:r>
            <a:endParaRPr lang="it-IT" sz="3600" dirty="0"/>
          </a:p>
        </p:txBody>
      </p:sp>
      <p:sp>
        <p:nvSpPr>
          <p:cNvPr id="13" name="Text Box 11">
            <a:extLst>
              <a:ext uri="{FF2B5EF4-FFF2-40B4-BE49-F238E27FC236}">
                <a16:creationId xmlns:a16="http://schemas.microsoft.com/office/drawing/2014/main" id="{DA74AB9D-757D-2C4C-8E56-7AE593F0C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1262" y="8547774"/>
            <a:ext cx="60204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[4] Levin GA, Barnes PN, Rodriguez JP, Connors JA, Bulmer JS., 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IEEE Trans. Appl. </a:t>
            </a:r>
            <a:r>
              <a:rPr lang="en-US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., Vol. 19,  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2009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7B88A88-413E-E147-A96B-C090502E00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1046" y="4358350"/>
            <a:ext cx="4731781" cy="4123969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DE4721AB-896D-2E4E-A5AB-E61641904523}"/>
              </a:ext>
            </a:extLst>
          </p:cNvPr>
          <p:cNvSpPr/>
          <p:nvPr/>
        </p:nvSpPr>
        <p:spPr>
          <a:xfrm>
            <a:off x="9021886" y="3554696"/>
            <a:ext cx="29690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kumimoji="1" lang="en" sz="2000" b="1" dirty="0">
                <a:solidFill>
                  <a:srgbClr val="FF0000"/>
                </a:solidFill>
                <a:latin typeface="Tahoma" charset="0"/>
              </a:rPr>
              <a:t> Current flow diverter</a:t>
            </a:r>
            <a:endParaRPr kumimoji="1" lang="en-US" sz="2000" b="1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15" name="Text Box 11">
            <a:extLst>
              <a:ext uri="{FF2B5EF4-FFF2-40B4-BE49-F238E27FC236}">
                <a16:creationId xmlns:a16="http://schemas.microsoft.com/office/drawing/2014/main" id="{ECE8D226-8F8D-1B44-B234-561930697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2192" y="3656201"/>
            <a:ext cx="55127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kumimoji="1" lang="en" sz="2000" b="1" dirty="0">
                <a:solidFill>
                  <a:srgbClr val="FF0000"/>
                </a:solidFill>
                <a:latin typeface="Tahoma" charset="0"/>
              </a:rPr>
              <a:t>Increasing NZPV with increasing interfacial resistance</a:t>
            </a:r>
            <a:endParaRPr kumimoji="1" lang="en-US" sz="2000" b="1" dirty="0">
              <a:solidFill>
                <a:srgbClr val="FF0000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38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101006" y="9338120"/>
            <a:ext cx="6624736" cy="40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b" anchorCtr="0" compatLnSpc="1">
            <a:prstTxWarp prst="textNoShape">
              <a:avLst/>
            </a:prstTxWarp>
          </a:bodyPr>
          <a:lstStyle>
            <a:lvl1pPr marL="26988" algn="l" rtl="0" fontAlgn="base">
              <a:lnSpc>
                <a:spcPct val="80000"/>
              </a:lnSpc>
              <a:spcBef>
                <a:spcPts val="2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676275" indent="-192088" algn="ctr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273175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1789113" indent="-390525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3050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27622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2194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36766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1338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8"/>
            <a:r>
              <a:rPr lang="en-US" sz="1600" dirty="0">
                <a:latin typeface="Verdana Bold" charset="0"/>
                <a:cs typeface="Verdana Bold" charset="0"/>
                <a:sym typeface="Verdana Bold" charset="0"/>
              </a:rPr>
              <a:t>Marco Breschi, WAMHTS-5, Budapest, April 11</a:t>
            </a:r>
            <a:r>
              <a:rPr lang="en-US" sz="1600" baseline="30000" dirty="0">
                <a:latin typeface="Verdana Bold" charset="0"/>
                <a:cs typeface="Verdana Bold" charset="0"/>
                <a:sym typeface="Verdana Bold" charset="0"/>
              </a:rPr>
              <a:t>th</a:t>
            </a:r>
            <a:r>
              <a:rPr lang="en-US" sz="1600" dirty="0">
                <a:latin typeface="Verdana Bold" charset="0"/>
                <a:cs typeface="Verdana Bold" charset="0"/>
                <a:sym typeface="Verdana Bold" charset="0"/>
              </a:rPr>
              <a:t> 2019</a:t>
            </a:r>
            <a:endParaRPr lang="en-US" sz="1600" dirty="0"/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19728957-B94C-2040-8A5A-01D1FD8E1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6263" y="71612"/>
            <a:ext cx="11038111" cy="141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130000" bIns="50800" numCol="1" anchor="ctr" anchorCtr="0" compatLnSpc="1">
            <a:prstTxWarp prst="textNoShape">
              <a:avLst/>
            </a:prstTxWarp>
          </a:bodyPr>
          <a:lstStyle>
            <a:lvl1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+mj-lt"/>
                <a:ea typeface="+mj-ea"/>
                <a:cs typeface="+mj-cs"/>
                <a:sym typeface="Verdana Bold" charset="0"/>
              </a:defRPr>
            </a:lvl1pPr>
            <a:lvl2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2pPr>
            <a:lvl3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3pPr>
            <a:lvl4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4pPr>
            <a:lvl5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5pPr>
            <a:lvl6pPr marL="5349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6pPr>
            <a:lvl7pPr marL="9921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7pPr>
            <a:lvl8pPr marL="14493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8pPr>
            <a:lvl9pPr marL="19065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9pPr>
          </a:lstStyle>
          <a:p>
            <a:pPr>
              <a:defRPr/>
            </a:pPr>
            <a:r>
              <a:rPr lang="it-IT" sz="3600" i="1" kern="0" dirty="0"/>
              <a:t>HTS tape </a:t>
            </a:r>
            <a:r>
              <a:rPr lang="it-IT" sz="3600" i="1" kern="0" dirty="0" err="1"/>
              <a:t>modeling</a:t>
            </a:r>
            <a:r>
              <a:rPr lang="it-IT" sz="3600" i="1" kern="0" dirty="0"/>
              <a:t>: </a:t>
            </a:r>
            <a:r>
              <a:rPr lang="it-IT" sz="3600" i="1" kern="0" dirty="0" err="1"/>
              <a:t>field</a:t>
            </a:r>
            <a:r>
              <a:rPr lang="it-IT" sz="3600" i="1" kern="0" dirty="0"/>
              <a:t> </a:t>
            </a:r>
            <a:r>
              <a:rPr lang="it-IT" sz="3600" i="1" kern="0" dirty="0" err="1"/>
              <a:t>models</a:t>
            </a:r>
            <a:endParaRPr lang="it-IT" sz="3600" kern="0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33AD50D6-5854-814D-B7E3-F973D3B16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1510" y="2661492"/>
            <a:ext cx="6323728" cy="1841392"/>
          </a:xfrm>
          <a:prstGeom prst="rect">
            <a:avLst/>
          </a:prstGeom>
        </p:spPr>
      </p:pic>
      <p:sp>
        <p:nvSpPr>
          <p:cNvPr id="16" name="Text Box 11">
            <a:extLst>
              <a:ext uri="{FF2B5EF4-FFF2-40B4-BE49-F238E27FC236}">
                <a16:creationId xmlns:a16="http://schemas.microsoft.com/office/drawing/2014/main" id="{F6DED18D-8D37-C645-8F02-115F58814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9158" y="1243855"/>
            <a:ext cx="576064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kumimoji="1" lang="en" sz="2800" b="1" dirty="0">
                <a:solidFill>
                  <a:srgbClr val="FF0000"/>
                </a:solidFill>
                <a:latin typeface="Arial Bold"/>
              </a:rPr>
              <a:t>3D model and mixed dimensional method (2D – 3D)</a:t>
            </a:r>
            <a:endParaRPr kumimoji="1" lang="en-US" sz="2800" b="1" dirty="0">
              <a:solidFill>
                <a:srgbClr val="FF0000"/>
              </a:solidFill>
              <a:latin typeface="Arial Bold"/>
            </a:endParaRPr>
          </a:p>
        </p:txBody>
      </p:sp>
      <p:sp>
        <p:nvSpPr>
          <p:cNvPr id="17" name="Text Box 11">
            <a:extLst>
              <a:ext uri="{FF2B5EF4-FFF2-40B4-BE49-F238E27FC236}">
                <a16:creationId xmlns:a16="http://schemas.microsoft.com/office/drawing/2014/main" id="{4E171197-A03C-1E40-AC7B-6BBE41468E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3518" y="8737128"/>
            <a:ext cx="115147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[6] W. K. Chan, P. J. Masson, C. </a:t>
            </a:r>
            <a:r>
              <a:rPr lang="en-US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Luongo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., 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IEEE Trans. Appl. </a:t>
            </a:r>
            <a:r>
              <a:rPr lang="en-US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.,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 Vol. 20, pp. 2370 - 2380, 2010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13564558-B583-0240-BD21-A0E40CEF0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678" y="2569369"/>
            <a:ext cx="5447536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4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Copper stabilizers and substrate meshed in 3-D, YBCO layer meshed as a 2-D shell. </a:t>
            </a:r>
            <a:endParaRPr lang="en-US" sz="2800" kern="0" dirty="0">
              <a:latin typeface="Arial Bold" charset="0"/>
              <a:sym typeface="Arial Bold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46CB5D4-BA60-3C43-AE29-192E1232E9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7070" y="4774961"/>
            <a:ext cx="10497540" cy="382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226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magine 37">
            <a:extLst>
              <a:ext uri="{FF2B5EF4-FFF2-40B4-BE49-F238E27FC236}">
                <a16:creationId xmlns:a16="http://schemas.microsoft.com/office/drawing/2014/main" id="{0BC9CF5D-CFED-9A45-92A7-815AA236AE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529" t="7941" r="48531" b="62758"/>
          <a:stretch/>
        </p:blipFill>
        <p:spPr>
          <a:xfrm>
            <a:off x="7568272" y="5587150"/>
            <a:ext cx="4991752" cy="1796716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101006" y="9338120"/>
            <a:ext cx="6624736" cy="40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b" anchorCtr="0" compatLnSpc="1">
            <a:prstTxWarp prst="textNoShape">
              <a:avLst/>
            </a:prstTxWarp>
          </a:bodyPr>
          <a:lstStyle>
            <a:lvl1pPr marL="26988" algn="l" rtl="0" fontAlgn="base">
              <a:lnSpc>
                <a:spcPct val="80000"/>
              </a:lnSpc>
              <a:spcBef>
                <a:spcPts val="2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676275" indent="-192088" algn="ctr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273175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1789113" indent="-390525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3050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27622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2194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36766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1338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8"/>
            <a:r>
              <a:rPr lang="en-US" sz="1600" dirty="0">
                <a:latin typeface="Verdana Bold" charset="0"/>
                <a:cs typeface="Verdana Bold" charset="0"/>
                <a:sym typeface="Verdana Bold" charset="0"/>
              </a:rPr>
              <a:t>Marco Breschi, WAMHTS-5, Budapest, April 11</a:t>
            </a:r>
            <a:r>
              <a:rPr lang="en-US" sz="1600" baseline="30000" dirty="0">
                <a:latin typeface="Verdana Bold" charset="0"/>
                <a:cs typeface="Verdana Bold" charset="0"/>
                <a:sym typeface="Verdana Bold" charset="0"/>
              </a:rPr>
              <a:t>th</a:t>
            </a:r>
            <a:r>
              <a:rPr lang="en-US" sz="1600" dirty="0">
                <a:latin typeface="Verdana Bold" charset="0"/>
                <a:cs typeface="Verdana Bold" charset="0"/>
                <a:sym typeface="Verdana Bold" charset="0"/>
              </a:rPr>
              <a:t> 2019</a:t>
            </a:r>
            <a:endParaRPr lang="en-US" sz="1600" dirty="0"/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19728957-B94C-2040-8A5A-01D1FD8E1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6263" y="71612"/>
            <a:ext cx="11038111" cy="141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130000" bIns="50800" numCol="1" anchor="ctr" anchorCtr="0" compatLnSpc="1">
            <a:prstTxWarp prst="textNoShape">
              <a:avLst/>
            </a:prstTxWarp>
          </a:bodyPr>
          <a:lstStyle>
            <a:lvl1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+mj-lt"/>
                <a:ea typeface="+mj-ea"/>
                <a:cs typeface="+mj-cs"/>
                <a:sym typeface="Verdana Bold" charset="0"/>
              </a:defRPr>
            </a:lvl1pPr>
            <a:lvl2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2pPr>
            <a:lvl3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3pPr>
            <a:lvl4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4pPr>
            <a:lvl5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5pPr>
            <a:lvl6pPr marL="5349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6pPr>
            <a:lvl7pPr marL="9921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7pPr>
            <a:lvl8pPr marL="14493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8pPr>
            <a:lvl9pPr marL="19065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9pPr>
          </a:lstStyle>
          <a:p>
            <a:pPr>
              <a:defRPr/>
            </a:pPr>
            <a:r>
              <a:rPr lang="it-IT" sz="3600" i="1" kern="0" dirty="0"/>
              <a:t>HTS tape </a:t>
            </a:r>
            <a:r>
              <a:rPr lang="it-IT" sz="3600" i="1" kern="0" dirty="0" err="1"/>
              <a:t>modeling</a:t>
            </a:r>
            <a:r>
              <a:rPr lang="it-IT" sz="3600" i="1" kern="0" dirty="0"/>
              <a:t>: </a:t>
            </a:r>
            <a:r>
              <a:rPr lang="it-IT" sz="3600" i="1" kern="0" dirty="0" err="1"/>
              <a:t>field</a:t>
            </a:r>
            <a:r>
              <a:rPr lang="it-IT" sz="3600" i="1" kern="0" dirty="0"/>
              <a:t> </a:t>
            </a:r>
            <a:r>
              <a:rPr lang="it-IT" sz="3600" i="1" kern="0" dirty="0" err="1"/>
              <a:t>models</a:t>
            </a:r>
            <a:endParaRPr lang="it-IT" sz="3600" kern="0" dirty="0"/>
          </a:p>
        </p:txBody>
      </p:sp>
      <p:sp>
        <p:nvSpPr>
          <p:cNvPr id="16" name="Text Box 11">
            <a:extLst>
              <a:ext uri="{FF2B5EF4-FFF2-40B4-BE49-F238E27FC236}">
                <a16:creationId xmlns:a16="http://schemas.microsoft.com/office/drawing/2014/main" id="{18BE10C3-CE3C-C44C-8EDA-CDB00AC0C4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5102" y="1240904"/>
            <a:ext cx="576064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kumimoji="1" lang="en" sz="2800" b="1" dirty="0">
                <a:solidFill>
                  <a:srgbClr val="FF0000"/>
                </a:solidFill>
                <a:latin typeface="Arial Bold"/>
              </a:rPr>
              <a:t>2D model with change of coordinates</a:t>
            </a:r>
            <a:endParaRPr kumimoji="1" lang="en-US" sz="2800" b="1" dirty="0">
              <a:solidFill>
                <a:srgbClr val="FF0000"/>
              </a:solidFill>
              <a:latin typeface="Arial Bold"/>
            </a:endParaRPr>
          </a:p>
        </p:txBody>
      </p: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73C1657E-0B88-DD48-9849-1C1E15DEB130}"/>
              </a:ext>
            </a:extLst>
          </p:cNvPr>
          <p:cNvGrpSpPr/>
          <p:nvPr/>
        </p:nvGrpSpPr>
        <p:grpSpPr>
          <a:xfrm>
            <a:off x="7725742" y="2777454"/>
            <a:ext cx="4792326" cy="2499060"/>
            <a:chOff x="5547979" y="3924300"/>
            <a:chExt cx="3392822" cy="1804930"/>
          </a:xfrm>
        </p:grpSpPr>
        <p:grpSp>
          <p:nvGrpSpPr>
            <p:cNvPr id="24" name="Gruppo 23">
              <a:extLst>
                <a:ext uri="{FF2B5EF4-FFF2-40B4-BE49-F238E27FC236}">
                  <a16:creationId xmlns:a16="http://schemas.microsoft.com/office/drawing/2014/main" id="{B6EA40B5-ED13-5E4E-BB1B-4E408CF65BAD}"/>
                </a:ext>
              </a:extLst>
            </p:cNvPr>
            <p:cNvGrpSpPr/>
            <p:nvPr/>
          </p:nvGrpSpPr>
          <p:grpSpPr>
            <a:xfrm>
              <a:off x="5547979" y="3924300"/>
              <a:ext cx="3392822" cy="1804930"/>
              <a:chOff x="5408278" y="3815218"/>
              <a:chExt cx="3901983" cy="2015612"/>
            </a:xfrm>
          </p:grpSpPr>
          <p:pic>
            <p:nvPicPr>
              <p:cNvPr id="26" name="Immagine 25" descr="anisotropic_transf.jpg">
                <a:extLst>
                  <a:ext uri="{FF2B5EF4-FFF2-40B4-BE49-F238E27FC236}">
                    <a16:creationId xmlns:a16="http://schemas.microsoft.com/office/drawing/2014/main" id="{7743065F-22CC-CE46-95F2-EBE199C96A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095" t="9498" r="1152" b="9520"/>
              <a:stretch/>
            </p:blipFill>
            <p:spPr>
              <a:xfrm>
                <a:off x="5408278" y="3815218"/>
                <a:ext cx="3901983" cy="2015612"/>
              </a:xfrm>
              <a:prstGeom prst="rect">
                <a:avLst/>
              </a:prstGeom>
            </p:spPr>
          </p:pic>
          <p:sp>
            <p:nvSpPr>
              <p:cNvPr id="27" name="Rettangolo 26">
                <a:extLst>
                  <a:ext uri="{FF2B5EF4-FFF2-40B4-BE49-F238E27FC236}">
                    <a16:creationId xmlns:a16="http://schemas.microsoft.com/office/drawing/2014/main" id="{0FD35CAA-6D14-4B49-907A-00FF7F48B032}"/>
                  </a:ext>
                </a:extLst>
              </p:cNvPr>
              <p:cNvSpPr/>
              <p:nvPr/>
            </p:nvSpPr>
            <p:spPr bwMode="auto">
              <a:xfrm>
                <a:off x="5410200" y="5041900"/>
                <a:ext cx="457200" cy="4826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pic>
          <p:nvPicPr>
            <p:cNvPr id="25" name="Immagine 24">
              <a:extLst>
                <a:ext uri="{FF2B5EF4-FFF2-40B4-BE49-F238E27FC236}">
                  <a16:creationId xmlns:a16="http://schemas.microsoft.com/office/drawing/2014/main" id="{1A8B1C83-1576-C743-8DE4-F56A0553B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458200" y="3937000"/>
              <a:ext cx="469900" cy="300736"/>
            </a:xfrm>
            <a:prstGeom prst="rect">
              <a:avLst/>
            </a:prstGeom>
          </p:spPr>
        </p:pic>
      </p:grp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9FC243DA-5829-6B48-814E-A93F8489EC9B}"/>
              </a:ext>
            </a:extLst>
          </p:cNvPr>
          <p:cNvGrpSpPr/>
          <p:nvPr/>
        </p:nvGrpSpPr>
        <p:grpSpPr>
          <a:xfrm>
            <a:off x="8086317" y="1095616"/>
            <a:ext cx="4183430" cy="1656184"/>
            <a:chOff x="5796814" y="1683349"/>
            <a:chExt cx="2582870" cy="862872"/>
          </a:xfrm>
        </p:grpSpPr>
        <p:pic>
          <p:nvPicPr>
            <p:cNvPr id="29" name="Immagine 28">
              <a:extLst>
                <a:ext uri="{FF2B5EF4-FFF2-40B4-BE49-F238E27FC236}">
                  <a16:creationId xmlns:a16="http://schemas.microsoft.com/office/drawing/2014/main" id="{A9DD72AF-E96C-A049-8DC8-D52973375A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96814" y="1731818"/>
              <a:ext cx="2527458" cy="814403"/>
            </a:xfrm>
            <a:prstGeom prst="rect">
              <a:avLst/>
            </a:prstGeom>
          </p:spPr>
        </p:pic>
        <p:pic>
          <p:nvPicPr>
            <p:cNvPr id="30" name="Immagine 29">
              <a:extLst>
                <a:ext uri="{FF2B5EF4-FFF2-40B4-BE49-F238E27FC236}">
                  <a16:creationId xmlns:a16="http://schemas.microsoft.com/office/drawing/2014/main" id="{B1021EF9-5DE7-534D-9DA5-96D4AFF82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935183" y="1683349"/>
              <a:ext cx="444501" cy="284481"/>
            </a:xfrm>
            <a:prstGeom prst="rect">
              <a:avLst/>
            </a:prstGeom>
          </p:spPr>
        </p:pic>
      </p:grpSp>
      <p:sp>
        <p:nvSpPr>
          <p:cNvPr id="31" name="Rectangle 2">
            <a:extLst>
              <a:ext uri="{FF2B5EF4-FFF2-40B4-BE49-F238E27FC236}">
                <a16:creationId xmlns:a16="http://schemas.microsoft.com/office/drawing/2014/main" id="{FDF17947-5404-7E4F-9206-4F89FAAB3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2845" y="2287893"/>
            <a:ext cx="6755532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8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To cope with the high aspect ratio, the tape thickness is multiplied by a constant parameter </a:t>
            </a:r>
            <a:r>
              <a:rPr lang="en" sz="2800" i="1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N</a:t>
            </a:r>
            <a:endParaRPr lang="en-US" sz="2800" kern="0" dirty="0">
              <a:latin typeface="Arial Bold" charset="0"/>
              <a:sym typeface="Arial Bold" charset="0"/>
            </a:endParaRPr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A32AC24F-96C4-8D48-9BAF-52C3EC231D84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216605" y="4143360"/>
            <a:ext cx="6040305" cy="412846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F1EEDECB-8BC2-524F-ADD1-5D63A9E4E61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39782"/>
          <a:stretch/>
        </p:blipFill>
        <p:spPr>
          <a:xfrm>
            <a:off x="8141953" y="7313284"/>
            <a:ext cx="3959904" cy="2150728"/>
          </a:xfrm>
          <a:prstGeom prst="rect">
            <a:avLst/>
          </a:prstGeom>
        </p:spPr>
      </p:pic>
      <p:sp>
        <p:nvSpPr>
          <p:cNvPr id="36" name="Text Box 11">
            <a:extLst>
              <a:ext uri="{FF2B5EF4-FFF2-40B4-BE49-F238E27FC236}">
                <a16:creationId xmlns:a16="http://schemas.microsoft.com/office/drawing/2014/main" id="{998FAF16-8628-9C43-B662-CF2CC3C38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8272" y="5412171"/>
            <a:ext cx="57606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kumimoji="1" lang="en" b="1" dirty="0">
                <a:solidFill>
                  <a:srgbClr val="FF0000"/>
                </a:solidFill>
                <a:latin typeface="Tahoma" charset="0"/>
              </a:rPr>
              <a:t>Triangular mesh</a:t>
            </a:r>
            <a:endParaRPr kumimoji="1" lang="en-US" b="1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37" name="Text Box 11">
            <a:extLst>
              <a:ext uri="{FF2B5EF4-FFF2-40B4-BE49-F238E27FC236}">
                <a16:creationId xmlns:a16="http://schemas.microsoft.com/office/drawing/2014/main" id="{6702BA29-9739-AD4D-88A2-CEDA147186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77" y="8475766"/>
            <a:ext cx="57419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[7] M. </a:t>
            </a:r>
            <a:r>
              <a:rPr lang="en-US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Casali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, M. Breschi, P. L. </a:t>
            </a:r>
            <a:r>
              <a:rPr lang="en-US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Ribani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, 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IEEE Trans. Appl. </a:t>
            </a:r>
            <a:r>
              <a:rPr lang="en-US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Supercondu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.,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 vol. 25, n. 1, 6862876, 2015</a:t>
            </a:r>
          </a:p>
        </p:txBody>
      </p:sp>
    </p:spTree>
    <p:extLst>
      <p:ext uri="{BB962C8B-B14F-4D97-AF65-F5344CB8AC3E}">
        <p14:creationId xmlns:p14="http://schemas.microsoft.com/office/powerpoint/2010/main" val="2439305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101006" y="9338120"/>
            <a:ext cx="6624736" cy="40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b" anchorCtr="0" compatLnSpc="1">
            <a:prstTxWarp prst="textNoShape">
              <a:avLst/>
            </a:prstTxWarp>
          </a:bodyPr>
          <a:lstStyle>
            <a:lvl1pPr marL="26988" algn="l" rtl="0" fontAlgn="base">
              <a:lnSpc>
                <a:spcPct val="80000"/>
              </a:lnSpc>
              <a:spcBef>
                <a:spcPts val="2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676275" indent="-192088" algn="ctr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273175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1789113" indent="-390525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3050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27622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2194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36766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1338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8"/>
            <a:r>
              <a:rPr lang="en-US" sz="1600" dirty="0">
                <a:latin typeface="Verdana Bold" charset="0"/>
                <a:cs typeface="Verdana Bold" charset="0"/>
                <a:sym typeface="Verdana Bold" charset="0"/>
              </a:rPr>
              <a:t>Marco Breschi, WAMHTS-5, Budapest, April 11</a:t>
            </a:r>
            <a:r>
              <a:rPr lang="en-US" sz="1600" baseline="30000" dirty="0">
                <a:latin typeface="Verdana Bold" charset="0"/>
                <a:cs typeface="Verdana Bold" charset="0"/>
                <a:sym typeface="Verdana Bold" charset="0"/>
              </a:rPr>
              <a:t>th</a:t>
            </a:r>
            <a:r>
              <a:rPr lang="en-US" sz="1600" dirty="0">
                <a:latin typeface="Verdana Bold" charset="0"/>
                <a:cs typeface="Verdana Bold" charset="0"/>
                <a:sym typeface="Verdana Bold" charset="0"/>
              </a:rPr>
              <a:t> 2019</a:t>
            </a:r>
            <a:endParaRPr lang="en-US" sz="1600" dirty="0"/>
          </a:p>
        </p:txBody>
      </p:sp>
      <p:pic>
        <p:nvPicPr>
          <p:cNvPr id="10" name="Immagine 9" descr="Schema_simulazioni_new.JPG">
            <a:extLst>
              <a:ext uri="{FF2B5EF4-FFF2-40B4-BE49-F238E27FC236}">
                <a16:creationId xmlns:a16="http://schemas.microsoft.com/office/drawing/2014/main" id="{119D21F6-C917-0145-A3C4-BE25BF09C1D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"/>
          <a:stretch/>
        </p:blipFill>
        <p:spPr>
          <a:xfrm>
            <a:off x="1775607" y="1430817"/>
            <a:ext cx="6401497" cy="1926196"/>
          </a:xfrm>
          <a:prstGeom prst="rect">
            <a:avLst/>
          </a:prstGeom>
        </p:spPr>
      </p:pic>
      <p:pic>
        <p:nvPicPr>
          <p:cNvPr id="13" name="Immagine 12" descr="AMSC_tape.jpg">
            <a:extLst>
              <a:ext uri="{FF2B5EF4-FFF2-40B4-BE49-F238E27FC236}">
                <a16:creationId xmlns:a16="http://schemas.microsoft.com/office/drawing/2014/main" id="{4EA2E6CD-551F-0144-9F39-52328EFCC5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649" y="1234226"/>
            <a:ext cx="4149564" cy="2256781"/>
          </a:xfrm>
          <a:prstGeom prst="rect">
            <a:avLst/>
          </a:prstGeom>
        </p:spPr>
      </p:pic>
      <p:pic>
        <p:nvPicPr>
          <p:cNvPr id="18" name="Picture 4">
            <a:extLst>
              <a:ext uri="{FF2B5EF4-FFF2-40B4-BE49-F238E27FC236}">
                <a16:creationId xmlns:a16="http://schemas.microsoft.com/office/drawing/2014/main" id="{F6683079-A847-AC44-B6B5-496BAF4FAB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/>
          <a:srcRect t="2782"/>
          <a:stretch/>
        </p:blipFill>
        <p:spPr bwMode="auto">
          <a:xfrm>
            <a:off x="7005661" y="3749408"/>
            <a:ext cx="5242739" cy="354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magine 18" descr="NZPV_Cu-Cu.pdf">
            <a:extLst>
              <a:ext uri="{FF2B5EF4-FFF2-40B4-BE49-F238E27FC236}">
                <a16:creationId xmlns:a16="http://schemas.microsoft.com/office/drawing/2014/main" id="{95E398DD-B887-2641-9E0F-262E852BD0C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919" y="3678446"/>
            <a:ext cx="5377887" cy="3764520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20" name="Tabella 19">
            <a:extLst>
              <a:ext uri="{FF2B5EF4-FFF2-40B4-BE49-F238E27FC236}">
                <a16:creationId xmlns:a16="http://schemas.microsoft.com/office/drawing/2014/main" id="{5A631BD7-4DEF-1141-A3B0-E253076ECD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438044"/>
              </p:ext>
            </p:extLst>
          </p:nvPr>
        </p:nvGraphicFramePr>
        <p:xfrm>
          <a:off x="7001545" y="7442966"/>
          <a:ext cx="5273038" cy="15774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003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64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62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9894">
                <a:tc>
                  <a:txBody>
                    <a:bodyPr/>
                    <a:lstStyle/>
                    <a:p>
                      <a:pPr algn="ctr"/>
                      <a:r>
                        <a:rPr lang="en-US" sz="1900" b="1" i="1" dirty="0">
                          <a:solidFill>
                            <a:srgbClr val="000066"/>
                          </a:solidFill>
                          <a:latin typeface="Arial" charset="0"/>
                        </a:rPr>
                        <a:t>Computation time [s]</a:t>
                      </a:r>
                      <a:endParaRPr lang="it-IT" sz="1900" dirty="0"/>
                    </a:p>
                  </a:txBody>
                  <a:tcPr marL="109570" marR="109570" marT="54785" marB="547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i="1" dirty="0">
                          <a:solidFill>
                            <a:srgbClr val="000066"/>
                          </a:solidFill>
                          <a:latin typeface="Arial" charset="0"/>
                        </a:rPr>
                        <a:t>RECOVERY</a:t>
                      </a:r>
                      <a:endParaRPr lang="it-IT" sz="1900" dirty="0"/>
                    </a:p>
                  </a:txBody>
                  <a:tcPr marL="109570" marR="109570" marT="54785" marB="547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i="1" dirty="0">
                          <a:solidFill>
                            <a:srgbClr val="000066"/>
                          </a:solidFill>
                          <a:latin typeface="Arial" charset="0"/>
                        </a:rPr>
                        <a:t>QUENCH</a:t>
                      </a:r>
                      <a:endParaRPr lang="it-IT" sz="1900" dirty="0"/>
                    </a:p>
                  </a:txBody>
                  <a:tcPr marL="109570" marR="109570" marT="54785" marB="5478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4365">
                <a:tc>
                  <a:txBody>
                    <a:bodyPr/>
                    <a:lstStyle/>
                    <a:p>
                      <a:pPr algn="ctr"/>
                      <a:r>
                        <a:rPr lang="it-IT" sz="1700" b="1" i="0" baseline="0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Circuit</a:t>
                      </a:r>
                      <a:endParaRPr lang="it-IT" sz="1700" b="1" i="1" baseline="-25000" dirty="0">
                        <a:solidFill>
                          <a:srgbClr val="000066"/>
                        </a:solidFill>
                        <a:latin typeface="Arial"/>
                        <a:cs typeface="Arial"/>
                      </a:endParaRPr>
                    </a:p>
                  </a:txBody>
                  <a:tcPr marL="109570" marR="109570" marT="54785" marB="5478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188</a:t>
                      </a:r>
                    </a:p>
                  </a:txBody>
                  <a:tcPr marL="109570" marR="109570" marT="54785" marB="54785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89</a:t>
                      </a:r>
                    </a:p>
                  </a:txBody>
                  <a:tcPr marL="109570" marR="109570" marT="54785" marB="54785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43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700" b="1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FEM</a:t>
                      </a:r>
                    </a:p>
                  </a:txBody>
                  <a:tcPr marL="109570" marR="109570" marT="54785" marB="5478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6329</a:t>
                      </a:r>
                    </a:p>
                  </a:txBody>
                  <a:tcPr marL="109570" marR="109570" marT="54785" marB="54785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>
                          <a:solidFill>
                            <a:srgbClr val="000066"/>
                          </a:solidFill>
                          <a:latin typeface="Arial"/>
                          <a:cs typeface="Arial"/>
                        </a:rPr>
                        <a:t>1371</a:t>
                      </a:r>
                    </a:p>
                  </a:txBody>
                  <a:tcPr marL="109570" marR="109570" marT="54785" marB="54785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1" name="Rectangle 4">
            <a:extLst>
              <a:ext uri="{FF2B5EF4-FFF2-40B4-BE49-F238E27FC236}">
                <a16:creationId xmlns:a16="http://schemas.microsoft.com/office/drawing/2014/main" id="{996E28F6-236A-5B4B-88AA-41C8A9B64A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76263" y="71612"/>
            <a:ext cx="11038111" cy="1417637"/>
          </a:xfrm>
        </p:spPr>
        <p:txBody>
          <a:bodyPr/>
          <a:lstStyle/>
          <a:p>
            <a:pPr>
              <a:defRPr/>
            </a:pPr>
            <a:r>
              <a:rPr lang="it-IT" sz="3600" i="1" dirty="0"/>
              <a:t>HTS tape </a:t>
            </a:r>
            <a:r>
              <a:rPr lang="it-IT" sz="3600" i="1" dirty="0" err="1"/>
              <a:t>modeling</a:t>
            </a:r>
            <a:r>
              <a:rPr lang="it-IT" sz="3600" i="1" dirty="0"/>
              <a:t>: </a:t>
            </a:r>
            <a:r>
              <a:rPr lang="it-IT" sz="3600" i="1" dirty="0" err="1"/>
              <a:t>field</a:t>
            </a:r>
            <a:r>
              <a:rPr lang="it-IT" sz="3600" i="1" dirty="0"/>
              <a:t> vs </a:t>
            </a:r>
            <a:r>
              <a:rPr lang="it-IT" sz="3600" i="1" dirty="0" err="1"/>
              <a:t>circuit</a:t>
            </a:r>
            <a:r>
              <a:rPr lang="it-IT" sz="3600" i="1" dirty="0"/>
              <a:t> model</a:t>
            </a:r>
            <a:endParaRPr lang="it-IT" sz="36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98427B50-F1E9-034B-857A-4DEB62B00C6C}"/>
              </a:ext>
            </a:extLst>
          </p:cNvPr>
          <p:cNvSpPr/>
          <p:nvPr/>
        </p:nvSpPr>
        <p:spPr bwMode="auto">
          <a:xfrm>
            <a:off x="1605062" y="3145433"/>
            <a:ext cx="936104" cy="21158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50505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505050"/>
              </a:solidFill>
              <a:effectLst/>
              <a:latin typeface="Times" charset="0"/>
              <a:ea typeface="ヒラギノ明朝 ProN W3" charset="0"/>
              <a:cs typeface="ヒラギノ明朝 ProN W3" charset="0"/>
              <a:sym typeface="Times" charset="0"/>
            </a:endParaRPr>
          </a:p>
        </p:txBody>
      </p:sp>
      <p:sp>
        <p:nvSpPr>
          <p:cNvPr id="22" name="Rectangle 2">
            <a:extLst>
              <a:ext uri="{FF2B5EF4-FFF2-40B4-BE49-F238E27FC236}">
                <a16:creationId xmlns:a16="http://schemas.microsoft.com/office/drawing/2014/main" id="{4D54213D-5C27-4742-873A-AE71A3D4B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9038" y="7295572"/>
            <a:ext cx="5800316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7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Significant reduction of computation time with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circuit model </a:t>
            </a:r>
            <a:r>
              <a:rPr lang="en" sz="2800" kern="0" dirty="0">
                <a:latin typeface="Arial Bold" charset="0"/>
                <a:sym typeface="Arial Bold" charset="0"/>
              </a:rPr>
              <a:t>relative to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field model </a:t>
            </a:r>
          </a:p>
        </p:txBody>
      </p:sp>
    </p:spTree>
    <p:extLst>
      <p:ext uri="{BB962C8B-B14F-4D97-AF65-F5344CB8AC3E}">
        <p14:creationId xmlns:p14="http://schemas.microsoft.com/office/powerpoint/2010/main" val="1907973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590800" y="628650"/>
            <a:ext cx="9982200" cy="1993900"/>
          </a:xfrm>
          <a:ln/>
        </p:spPr>
        <p:txBody>
          <a:bodyPr rIns="209200"/>
          <a:lstStyle/>
          <a:p>
            <a:pPr marL="0" indent="0"/>
            <a:r>
              <a:rPr lang="en-US" dirty="0"/>
              <a:t>Outline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89038" y="2785393"/>
            <a:ext cx="11614175" cy="6629400"/>
          </a:xfrm>
          <a:ln/>
        </p:spPr>
        <p:txBody>
          <a:bodyPr rIns="310800" anchor="ctr"/>
          <a:lstStyle/>
          <a:p>
            <a:pPr marL="534987" indent="-457200"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cs typeface="Arial Bold" charset="0"/>
                <a:sym typeface="Arial Bold" charset="0"/>
              </a:rPr>
              <a:t>Introduction</a:t>
            </a:r>
          </a:p>
          <a:p>
            <a:pPr marL="534987" indent="-457200"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cs typeface="Arial Bold" charset="0"/>
                <a:sym typeface="Arial Bold" charset="0"/>
              </a:rPr>
              <a:t>HTS tape modeling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latin typeface="Arial Bold" charset="0"/>
                <a:cs typeface="Arial Bold" charset="0"/>
                <a:sym typeface="Arial Bold" charset="0"/>
              </a:rPr>
              <a:t> </a:t>
            </a:r>
            <a:r>
              <a:rPr lang="en-US" dirty="0">
                <a:latin typeface="Arial Bold" charset="0"/>
                <a:sym typeface="Arial Bold" charset="0"/>
              </a:rPr>
              <a:t>From tapes to cables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dirty="0">
                <a:latin typeface="Arial Bold" charset="0"/>
                <a:sym typeface="Arial Bold" charset="0"/>
              </a:rPr>
              <a:t>Twisted Stacked Tape Cable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sz="3400" dirty="0">
                <a:latin typeface="Arial Bold" charset="0"/>
                <a:sym typeface="Arial Bold" charset="0"/>
              </a:rPr>
              <a:t> </a:t>
            </a:r>
            <a:r>
              <a:rPr lang="en-US" dirty="0" err="1">
                <a:latin typeface="Arial Bold" charset="0"/>
                <a:sym typeface="Arial Bold" charset="0"/>
              </a:rPr>
              <a:t>Roebel</a:t>
            </a:r>
            <a:r>
              <a:rPr lang="en-US" dirty="0">
                <a:latin typeface="Arial Bold" charset="0"/>
                <a:sym typeface="Arial Bold" charset="0"/>
              </a:rPr>
              <a:t> cables	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latin typeface="Arial Bold" charset="0"/>
                <a:ea typeface="ヒラギノ角ゴ ProN W6" charset="0"/>
                <a:cs typeface="Arial Bold" charset="0"/>
                <a:sym typeface="Arial Bold" charset="0"/>
              </a:rPr>
              <a:t> 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ea typeface="ヒラギノ角ゴ ProN W6" charset="0"/>
                <a:cs typeface="Arial Bold" charset="0"/>
                <a:sym typeface="Arial Bold" charset="0"/>
              </a:rPr>
              <a:t>Scaling up: c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oils and magnet systems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 Discussion</a:t>
            </a:r>
            <a:endParaRPr lang="en-US" dirty="0">
              <a:solidFill>
                <a:schemeClr val="tx1">
                  <a:lumMod val="20000"/>
                  <a:lumOff val="80000"/>
                </a:schemeClr>
              </a:solidFill>
              <a:latin typeface="Arial Bold" charset="0"/>
              <a:cs typeface="Arial Bold" charset="0"/>
              <a:sym typeface="Arial Bold" charset="0"/>
            </a:endParaRPr>
          </a:p>
          <a:p>
            <a:pPr marL="444500" indent="-366713">
              <a:buFontTx/>
              <a:buBlip>
                <a:blip r:embed="rId2"/>
              </a:buBlip>
            </a:pPr>
            <a:endParaRPr lang="en-US" dirty="0" err="1">
              <a:latin typeface="Arial Bold" charset="0"/>
              <a:cs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0888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2325142" y="-163968"/>
            <a:ext cx="11038111" cy="1417637"/>
          </a:xfrm>
        </p:spPr>
        <p:txBody>
          <a:bodyPr/>
          <a:lstStyle/>
          <a:p>
            <a:pPr>
              <a:defRPr/>
            </a:pPr>
            <a:r>
              <a:rPr lang="it-IT" sz="3600" i="1" dirty="0"/>
              <a:t>From </a:t>
            </a:r>
            <a:r>
              <a:rPr lang="it-IT" sz="3600" i="1" dirty="0" err="1"/>
              <a:t>tapes</a:t>
            </a:r>
            <a:r>
              <a:rPr lang="it-IT" sz="3600" i="1" dirty="0"/>
              <a:t> to </a:t>
            </a:r>
            <a:r>
              <a:rPr lang="it-IT" sz="3600" i="1" dirty="0" err="1"/>
              <a:t>cables</a:t>
            </a:r>
            <a:r>
              <a:rPr lang="it-IT" sz="3600" i="1" dirty="0"/>
              <a:t>: </a:t>
            </a:r>
            <a:r>
              <a:rPr lang="it-IT" sz="3600" i="1" dirty="0" err="1"/>
              <a:t>twisted</a:t>
            </a:r>
            <a:r>
              <a:rPr lang="it-IT" sz="3600" i="1" dirty="0"/>
              <a:t> </a:t>
            </a:r>
            <a:r>
              <a:rPr lang="it-IT" sz="3600" i="1" dirty="0" err="1"/>
              <a:t>stacked</a:t>
            </a:r>
            <a:r>
              <a:rPr lang="it-IT" sz="3600" i="1" dirty="0"/>
              <a:t> tape </a:t>
            </a:r>
            <a:r>
              <a:rPr lang="it-IT" sz="3600" i="1" dirty="0" err="1"/>
              <a:t>cable</a:t>
            </a:r>
            <a:r>
              <a:rPr lang="it-IT" sz="3600" i="1" dirty="0"/>
              <a:t> (</a:t>
            </a:r>
            <a:r>
              <a:rPr lang="it-IT" sz="3600" i="1" dirty="0" err="1"/>
              <a:t>slotted</a:t>
            </a:r>
            <a:r>
              <a:rPr lang="it-IT" sz="3600" i="1" dirty="0"/>
              <a:t> core)</a:t>
            </a:r>
            <a:endParaRPr lang="it-IT" sz="3600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101006" y="9338120"/>
            <a:ext cx="6624736" cy="40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b" anchorCtr="0" compatLnSpc="1">
            <a:prstTxWarp prst="textNoShape">
              <a:avLst/>
            </a:prstTxWarp>
          </a:bodyPr>
          <a:lstStyle>
            <a:lvl1pPr marL="26988" algn="l" rtl="0" fontAlgn="base">
              <a:lnSpc>
                <a:spcPct val="80000"/>
              </a:lnSpc>
              <a:spcBef>
                <a:spcPts val="2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676275" indent="-192088" algn="ctr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273175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1789113" indent="-390525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3050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27622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2194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36766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1338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8"/>
            <a:r>
              <a:rPr lang="en-US" sz="1600" dirty="0">
                <a:latin typeface="Verdana Bold" charset="0"/>
                <a:cs typeface="Verdana Bold" charset="0"/>
                <a:sym typeface="Verdana Bold" charset="0"/>
              </a:rPr>
              <a:t>Marco Breschi, WAMHTS-5, Budapest, April 11</a:t>
            </a:r>
            <a:r>
              <a:rPr lang="en-US" sz="1600" baseline="30000" dirty="0">
                <a:latin typeface="Verdana Bold" charset="0"/>
                <a:cs typeface="Verdana Bold" charset="0"/>
                <a:sym typeface="Verdana Bold" charset="0"/>
              </a:rPr>
              <a:t>th</a:t>
            </a:r>
            <a:r>
              <a:rPr lang="en-US" sz="1600" dirty="0">
                <a:latin typeface="Verdana Bold" charset="0"/>
                <a:cs typeface="Verdana Bold" charset="0"/>
                <a:sym typeface="Verdana Bold" charset="0"/>
              </a:rPr>
              <a:t> 2019</a:t>
            </a:r>
            <a:endParaRPr lang="en-US" sz="1600" dirty="0"/>
          </a:p>
        </p:txBody>
      </p:sp>
      <p:pic>
        <p:nvPicPr>
          <p:cNvPr id="47" name="Immagine 46">
            <a:extLst>
              <a:ext uri="{FF2B5EF4-FFF2-40B4-BE49-F238E27FC236}">
                <a16:creationId xmlns:a16="http://schemas.microsoft.com/office/drawing/2014/main" id="{4A68FA7A-07F7-164C-BAE8-E5BFCF9EE7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400" b="10800"/>
          <a:stretch/>
        </p:blipFill>
        <p:spPr>
          <a:xfrm>
            <a:off x="7725742" y="1872989"/>
            <a:ext cx="4971145" cy="2696215"/>
          </a:xfrm>
          <a:prstGeom prst="rect">
            <a:avLst/>
          </a:prstGeom>
        </p:spPr>
      </p:pic>
      <p:pic>
        <p:nvPicPr>
          <p:cNvPr id="49" name="Picture 2">
            <a:extLst>
              <a:ext uri="{FF2B5EF4-FFF2-40B4-BE49-F238E27FC236}">
                <a16:creationId xmlns:a16="http://schemas.microsoft.com/office/drawing/2014/main" id="{FC4D695E-510A-4041-A633-E59BF73524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8747" y="1283164"/>
            <a:ext cx="3936394" cy="3480154"/>
          </a:xfrm>
          <a:prstGeom prst="rect">
            <a:avLst/>
          </a:prstGeom>
        </p:spPr>
      </p:pic>
      <p:sp>
        <p:nvSpPr>
          <p:cNvPr id="51" name="Rectangle 2">
            <a:extLst>
              <a:ext uri="{FF2B5EF4-FFF2-40B4-BE49-F238E27FC236}">
                <a16:creationId xmlns:a16="http://schemas.microsoft.com/office/drawing/2014/main" id="{D143D391-1F1B-104C-BC11-466EE04CF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3895" y="569261"/>
            <a:ext cx="521031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7" indent="0" algn="ctr">
              <a:buNone/>
            </a:pPr>
            <a:r>
              <a:rPr lang="en" sz="2000" b="1" kern="0" dirty="0">
                <a:solidFill>
                  <a:srgbClr val="FF0000"/>
                </a:solidFill>
                <a:latin typeface="Arial Bold"/>
                <a:ea typeface="Tahoma" panose="020B0604030504040204" pitchFamily="34" charset="0"/>
                <a:cs typeface="Tahoma" panose="020B0604030504040204" pitchFamily="34" charset="0"/>
                <a:sym typeface="Arial Bold" charset="0"/>
              </a:rPr>
              <a:t>Twisted stacked cable                   (ENEA Frascati)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E0C6ACF8-4352-7F45-A4DA-ADDB078205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1006" y="4758536"/>
            <a:ext cx="6346078" cy="1074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5">
                  <a:extLst/>
                </a:blip>
              </a:buBlip>
            </a:pP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Electro-thermal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 field model based on homogenization technique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A08F5BA-6A3E-C146-811D-536F7ED88D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1058" y="4677349"/>
            <a:ext cx="1691490" cy="4228724"/>
          </a:xfrm>
          <a:prstGeom prst="rect">
            <a:avLst/>
          </a:prstGeom>
        </p:spPr>
      </p:pic>
      <p:sp>
        <p:nvSpPr>
          <p:cNvPr id="13" name="Text Box 11">
            <a:extLst>
              <a:ext uri="{FF2B5EF4-FFF2-40B4-BE49-F238E27FC236}">
                <a16:creationId xmlns:a16="http://schemas.microsoft.com/office/drawing/2014/main" id="{037763BC-7C41-0F48-ADCB-268670F6BF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7083" y="8992306"/>
            <a:ext cx="59484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[8] M. Breschi, et al., 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IEEE Trans. Appl. </a:t>
            </a:r>
            <a:r>
              <a:rPr lang="en-US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Supercondu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.,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 vol. 25, n. 3, 4800505, 2015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AE782E11-7DF3-C546-91A3-1F363E7705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6460" y="5666114"/>
            <a:ext cx="6190623" cy="383914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2A8D7E36-0F4E-9D4F-ADA0-B82A5FE2E8F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0204"/>
          <a:stretch/>
        </p:blipFill>
        <p:spPr>
          <a:xfrm>
            <a:off x="10592703" y="4677349"/>
            <a:ext cx="1030846" cy="422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302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54732F53-BDC2-4B4A-9CE3-1835BBED9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406" y="4820261"/>
            <a:ext cx="3754636" cy="2851762"/>
          </a:xfrm>
          <a:prstGeom prst="rect">
            <a:avLst/>
          </a:prstGeom>
        </p:spPr>
      </p:pic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2376263" y="71612"/>
            <a:ext cx="11038111" cy="1417637"/>
          </a:xfrm>
        </p:spPr>
        <p:txBody>
          <a:bodyPr/>
          <a:lstStyle/>
          <a:p>
            <a:pPr>
              <a:defRPr/>
            </a:pPr>
            <a:r>
              <a:rPr lang="it-IT" sz="3600" i="1" dirty="0"/>
              <a:t>From </a:t>
            </a:r>
            <a:r>
              <a:rPr lang="it-IT" sz="3600" i="1" dirty="0" err="1"/>
              <a:t>tapes</a:t>
            </a:r>
            <a:r>
              <a:rPr lang="it-IT" sz="3600" i="1" dirty="0"/>
              <a:t> to </a:t>
            </a:r>
            <a:r>
              <a:rPr lang="it-IT" sz="3600" i="1" dirty="0" err="1"/>
              <a:t>cables</a:t>
            </a:r>
            <a:r>
              <a:rPr lang="it-IT" sz="3600" i="1" dirty="0"/>
              <a:t>: </a:t>
            </a:r>
            <a:r>
              <a:rPr lang="it-IT" sz="3600" i="1" dirty="0" err="1"/>
              <a:t>homogenization</a:t>
            </a:r>
            <a:endParaRPr lang="it-IT" sz="360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04542DE-4CD6-B54F-B61B-DA43B668AD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7389"/>
          <a:stretch/>
        </p:blipFill>
        <p:spPr>
          <a:xfrm>
            <a:off x="689969" y="3690802"/>
            <a:ext cx="5974629" cy="112945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5B89DEF5-017D-8A46-87E0-34A53768F51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" r="71247"/>
          <a:stretch/>
        </p:blipFill>
        <p:spPr>
          <a:xfrm>
            <a:off x="5493494" y="4419797"/>
            <a:ext cx="1686795" cy="3758803"/>
          </a:xfrm>
          <a:prstGeom prst="rect">
            <a:avLst/>
          </a:prstGeom>
        </p:spPr>
      </p:pic>
      <p:sp>
        <p:nvSpPr>
          <p:cNvPr id="10" name="Text Box 11">
            <a:extLst>
              <a:ext uri="{FF2B5EF4-FFF2-40B4-BE49-F238E27FC236}">
                <a16:creationId xmlns:a16="http://schemas.microsoft.com/office/drawing/2014/main" id="{D0688C6C-F8ED-F044-A665-0EC5D6A5C7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487" y="6506830"/>
            <a:ext cx="2006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FF0000"/>
                </a:solidFill>
                <a:latin typeface="Arial" charset="0"/>
                <a:cs typeface="Arial" charset="0"/>
              </a:rPr>
              <a:t>Longitudinal current flow</a:t>
            </a:r>
          </a:p>
        </p:txBody>
      </p:sp>
      <p:sp>
        <p:nvSpPr>
          <p:cNvPr id="11" name="Text Box 11">
            <a:extLst>
              <a:ext uri="{FF2B5EF4-FFF2-40B4-BE49-F238E27FC236}">
                <a16:creationId xmlns:a16="http://schemas.microsoft.com/office/drawing/2014/main" id="{8BA26584-2D82-BC4D-BF52-F9ACA831CE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006" y="4794217"/>
            <a:ext cx="2006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FF0000"/>
                </a:solidFill>
                <a:latin typeface="Arial" charset="0"/>
                <a:cs typeface="Arial" charset="0"/>
              </a:rPr>
              <a:t>Transverse current flow</a:t>
            </a:r>
          </a:p>
        </p:txBody>
      </p:sp>
      <p:sp>
        <p:nvSpPr>
          <p:cNvPr id="14" name="Freccia destra 13">
            <a:extLst>
              <a:ext uri="{FF2B5EF4-FFF2-40B4-BE49-F238E27FC236}">
                <a16:creationId xmlns:a16="http://schemas.microsoft.com/office/drawing/2014/main" id="{5F31567F-6D66-8D40-B2C8-9A3AC6F08F98}"/>
              </a:ext>
            </a:extLst>
          </p:cNvPr>
          <p:cNvSpPr/>
          <p:nvPr/>
        </p:nvSpPr>
        <p:spPr bwMode="auto">
          <a:xfrm rot="5400000">
            <a:off x="3249973" y="7687856"/>
            <a:ext cx="271501" cy="432048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50505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505050"/>
              </a:solidFill>
              <a:effectLst/>
              <a:latin typeface="Times" charset="0"/>
              <a:ea typeface="ヒラギノ明朝 ProN W3" charset="0"/>
              <a:cs typeface="ヒラギノ明朝 ProN W3" charset="0"/>
              <a:sym typeface="Times" charset="0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76CC6396-F6B8-C743-A4EF-D5F21A216C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8998" y="8185993"/>
            <a:ext cx="6011778" cy="1129459"/>
          </a:xfrm>
          <a:prstGeom prst="rect">
            <a:avLst/>
          </a:prstGeom>
        </p:spPr>
      </p:pic>
      <p:sp>
        <p:nvSpPr>
          <p:cNvPr id="19" name="Rectangle 2">
            <a:extLst>
              <a:ext uri="{FF2B5EF4-FFF2-40B4-BE49-F238E27FC236}">
                <a16:creationId xmlns:a16="http://schemas.microsoft.com/office/drawing/2014/main" id="{CBA4314D-F3E9-9C4A-A5B8-10BE4F9B07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6882" y="7542676"/>
            <a:ext cx="481142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7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The error on MQE due to homogenization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can reach 30 %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AA4B474C-528E-8942-A3A1-D188FAD1A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7710" y="1707620"/>
            <a:ext cx="1150026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7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Increasing the number of degrees of freedom, modeling stacks requires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homogenization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 techniques</a:t>
            </a:r>
          </a:p>
          <a:p>
            <a:pPr marL="444500" indent="-366713">
              <a:buFontTx/>
              <a:buBlip>
                <a:blip r:embed="rId7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Resistances are taken in parallel for the longitudinal flow, and in series for the transverse flow, obtaining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anisotropic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 properties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0CAC4A3-85A3-774C-A348-E22C475BC4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7844" y="4072716"/>
            <a:ext cx="5670948" cy="3695413"/>
          </a:xfrm>
          <a:prstGeom prst="rect">
            <a:avLst/>
          </a:prstGeom>
        </p:spPr>
      </p:pic>
      <p:sp>
        <p:nvSpPr>
          <p:cNvPr id="13" name="Text Box 11">
            <a:extLst>
              <a:ext uri="{FF2B5EF4-FFF2-40B4-BE49-F238E27FC236}">
                <a16:creationId xmlns:a16="http://schemas.microsoft.com/office/drawing/2014/main" id="{B92E95AC-F068-A74F-8BBA-374C4C2DEC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1366" y="9400837"/>
            <a:ext cx="88441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[8] M. Breschi, et al., 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IEEE Trans. Appl. </a:t>
            </a:r>
            <a:r>
              <a:rPr lang="en-US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Supercondu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.,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 vol. 25, n. 3, 4800505, 2015</a:t>
            </a:r>
          </a:p>
        </p:txBody>
      </p:sp>
    </p:spTree>
    <p:extLst>
      <p:ext uri="{BB962C8B-B14F-4D97-AF65-F5344CB8AC3E}">
        <p14:creationId xmlns:p14="http://schemas.microsoft.com/office/powerpoint/2010/main" val="2111509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>
            <a:extLst>
              <a:ext uri="{FF2B5EF4-FFF2-40B4-BE49-F238E27FC236}">
                <a16:creationId xmlns:a16="http://schemas.microsoft.com/office/drawing/2014/main" id="{E93DE367-A891-478B-841E-69C8ACF136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4135" y="6662437"/>
            <a:ext cx="12118231" cy="2675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3">
                  <a:extLst/>
                </a:blip>
              </a:buBlip>
            </a:pPr>
            <a:r>
              <a:rPr lang="en-US" sz="2800" kern="0" dirty="0">
                <a:latin typeface="Arial Bold" charset="0"/>
                <a:sym typeface="Arial Bold" charset="0"/>
              </a:rPr>
              <a:t>Computation of current and temperature distribution during quench.</a:t>
            </a:r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-1592953" y="8795088"/>
            <a:ext cx="184731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endParaRPr lang="en-US" sz="3411"/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6409241" y="-308611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6409241" y="-308611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18442" name="Rectangle 14"/>
          <p:cNvSpPr>
            <a:spLocks noChangeArrowheads="1"/>
          </p:cNvSpPr>
          <p:nvPr/>
        </p:nvSpPr>
        <p:spPr bwMode="auto">
          <a:xfrm>
            <a:off x="6409241" y="977485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22" name="Rectangle 4">
            <a:extLst>
              <a:ext uri="{FF2B5EF4-FFF2-40B4-BE49-F238E27FC236}">
                <a16:creationId xmlns:a16="http://schemas.microsoft.com/office/drawing/2014/main" id="{3F194838-BBFE-C142-ADE6-588967919F6A}"/>
              </a:ext>
            </a:extLst>
          </p:cNvPr>
          <p:cNvSpPr txBox="1">
            <a:spLocks noChangeArrowheads="1"/>
          </p:cNvSpPr>
          <p:nvPr/>
        </p:nvSpPr>
        <p:spPr>
          <a:xfrm>
            <a:off x="2160239" y="575668"/>
            <a:ext cx="11038111" cy="1417637"/>
          </a:xfrm>
          <a:prstGeom prst="rect">
            <a:avLst/>
          </a:prstGeom>
        </p:spPr>
        <p:txBody>
          <a:bodyPr/>
          <a:lstStyle>
            <a:lvl1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+mj-lt"/>
                <a:ea typeface="+mj-ea"/>
                <a:cs typeface="+mj-cs"/>
                <a:sym typeface="Verdana Bold" charset="0"/>
              </a:defRPr>
            </a:lvl1pPr>
            <a:lvl2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2pPr>
            <a:lvl3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3pPr>
            <a:lvl4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4pPr>
            <a:lvl5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5pPr>
            <a:lvl6pPr marL="5349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6pPr>
            <a:lvl7pPr marL="9921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7pPr>
            <a:lvl8pPr marL="14493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8pPr>
            <a:lvl9pPr marL="19065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9pPr>
          </a:lstStyle>
          <a:p>
            <a:pPr>
              <a:defRPr/>
            </a:pPr>
            <a:r>
              <a:rPr lang="it-IT" sz="3600" i="1" kern="0" dirty="0"/>
              <a:t>From </a:t>
            </a:r>
            <a:r>
              <a:rPr lang="it-IT" sz="3600" i="1" kern="0" dirty="0" err="1"/>
              <a:t>tapes</a:t>
            </a:r>
            <a:r>
              <a:rPr lang="it-IT" sz="3600" i="1" kern="0" dirty="0"/>
              <a:t> to </a:t>
            </a:r>
            <a:r>
              <a:rPr lang="it-IT" sz="3600" i="1" kern="0" dirty="0" err="1"/>
              <a:t>cables</a:t>
            </a:r>
            <a:r>
              <a:rPr lang="it-IT" sz="3600" i="1" kern="0" dirty="0"/>
              <a:t>: 3D - </a:t>
            </a:r>
            <a:r>
              <a:rPr lang="it-IT" sz="3600" i="1" kern="0" dirty="0" err="1"/>
              <a:t>thin</a:t>
            </a:r>
            <a:r>
              <a:rPr lang="it-IT" sz="3600" i="1" kern="0" dirty="0"/>
              <a:t> strip</a:t>
            </a:r>
            <a:endParaRPr lang="it-IT" sz="3600" kern="0" dirty="0"/>
          </a:p>
        </p:txBody>
      </p:sp>
      <p:sp>
        <p:nvSpPr>
          <p:cNvPr id="19" name="Rectangle 2">
            <a:extLst>
              <a:ext uri="{FF2B5EF4-FFF2-40B4-BE49-F238E27FC236}">
                <a16:creationId xmlns:a16="http://schemas.microsoft.com/office/drawing/2014/main" id="{A1B01037-9F46-4D87-B624-9EB98AB9B2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185" y="1057201"/>
            <a:ext cx="11758388" cy="2675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3">
                  <a:extLst/>
                </a:blip>
              </a:buBlip>
            </a:pPr>
            <a:r>
              <a:rPr lang="en-US" sz="2800" kern="0" dirty="0">
                <a:latin typeface="Arial Bold" charset="0"/>
                <a:cs typeface="Arial Bold" charset="0"/>
                <a:sym typeface="Arial Bold" charset="0"/>
              </a:rPr>
              <a:t>Electromagnetic and thermal </a:t>
            </a:r>
            <a:r>
              <a:rPr lang="en-US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network model</a:t>
            </a:r>
            <a:r>
              <a:rPr lang="en-US" sz="2800" kern="0" dirty="0">
                <a:latin typeface="Arial Bold" charset="0"/>
                <a:cs typeface="Arial Bold" charset="0"/>
                <a:sym typeface="Arial Bold" charset="0"/>
              </a:rPr>
              <a:t> for quench analysis, AC loss and field quality</a:t>
            </a:r>
            <a:endParaRPr lang="en-US" sz="2800" kern="0" dirty="0">
              <a:latin typeface="Arial Bold" charset="0"/>
              <a:sym typeface="Arial Bold" charset="0"/>
            </a:endParaRPr>
          </a:p>
        </p:txBody>
      </p:sp>
      <p:sp>
        <p:nvSpPr>
          <p:cNvPr id="24" name="Text Box 11">
            <a:extLst>
              <a:ext uri="{FF2B5EF4-FFF2-40B4-BE49-F238E27FC236}">
                <a16:creationId xmlns:a16="http://schemas.microsoft.com/office/drawing/2014/main" id="{2F8745BB-BC9B-4157-BB22-A8ABB0D2CF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1046" y="8547774"/>
            <a:ext cx="113052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[9] J. Van </a:t>
            </a:r>
            <a:r>
              <a:rPr lang="en-US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Nugteren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., «High Temperature Superconductors Accelerator Magnets», Ph.D. dissertation, University of Twente, 2016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C61D35A-AA06-6540-B215-FF71F47F8A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2165" y="3014509"/>
            <a:ext cx="11584137" cy="2675684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A8119B2C-0F3C-6B43-B3F6-E25D5BF24B0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9486" b="50760"/>
          <a:stretch/>
        </p:blipFill>
        <p:spPr>
          <a:xfrm>
            <a:off x="1550456" y="6097761"/>
            <a:ext cx="11215846" cy="150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820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9">
            <a:extLst>
              <a:ext uri="{FF2B5EF4-FFF2-40B4-BE49-F238E27FC236}">
                <a16:creationId xmlns:a16="http://schemas.microsoft.com/office/drawing/2014/main" id="{3C8D85B5-1994-4C8B-97D3-1EF398120C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7280"/>
          <a:stretch/>
        </p:blipFill>
        <p:spPr>
          <a:xfrm>
            <a:off x="1238748" y="5809729"/>
            <a:ext cx="6682247" cy="1298989"/>
          </a:xfrm>
          <a:prstGeom prst="rect">
            <a:avLst/>
          </a:prstGeom>
        </p:spPr>
      </p:pic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-1592953" y="8795088"/>
            <a:ext cx="184731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endParaRPr lang="en-US" sz="3411"/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6409241" y="-308611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6409241" y="-308611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18442" name="Rectangle 14"/>
          <p:cNvSpPr>
            <a:spLocks noChangeArrowheads="1"/>
          </p:cNvSpPr>
          <p:nvPr/>
        </p:nvSpPr>
        <p:spPr bwMode="auto">
          <a:xfrm>
            <a:off x="6409241" y="977485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22" name="Rectangle 4">
            <a:extLst>
              <a:ext uri="{FF2B5EF4-FFF2-40B4-BE49-F238E27FC236}">
                <a16:creationId xmlns:a16="http://schemas.microsoft.com/office/drawing/2014/main" id="{3F194838-BBFE-C142-ADE6-588967919F6A}"/>
              </a:ext>
            </a:extLst>
          </p:cNvPr>
          <p:cNvSpPr txBox="1">
            <a:spLocks noChangeArrowheads="1"/>
          </p:cNvSpPr>
          <p:nvPr/>
        </p:nvSpPr>
        <p:spPr>
          <a:xfrm>
            <a:off x="2376263" y="121097"/>
            <a:ext cx="11038111" cy="1417637"/>
          </a:xfrm>
          <a:prstGeom prst="rect">
            <a:avLst/>
          </a:prstGeom>
        </p:spPr>
        <p:txBody>
          <a:bodyPr/>
          <a:lstStyle>
            <a:lvl1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+mj-lt"/>
                <a:ea typeface="+mj-ea"/>
                <a:cs typeface="+mj-cs"/>
                <a:sym typeface="Verdana Bold" charset="0"/>
              </a:defRPr>
            </a:lvl1pPr>
            <a:lvl2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2pPr>
            <a:lvl3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3pPr>
            <a:lvl4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4pPr>
            <a:lvl5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5pPr>
            <a:lvl6pPr marL="5349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6pPr>
            <a:lvl7pPr marL="9921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7pPr>
            <a:lvl8pPr marL="14493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8pPr>
            <a:lvl9pPr marL="19065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9pPr>
          </a:lstStyle>
          <a:p>
            <a:pPr>
              <a:defRPr/>
            </a:pPr>
            <a:r>
              <a:rPr lang="it-IT" sz="3600" i="1" kern="0" dirty="0"/>
              <a:t>From </a:t>
            </a:r>
            <a:r>
              <a:rPr lang="it-IT" sz="3600" i="1" kern="0" dirty="0" err="1"/>
              <a:t>tapes</a:t>
            </a:r>
            <a:r>
              <a:rPr lang="it-IT" sz="3600" i="1" kern="0" dirty="0"/>
              <a:t> to </a:t>
            </a:r>
            <a:r>
              <a:rPr lang="it-IT" sz="3600" i="1" kern="0" dirty="0" err="1"/>
              <a:t>cables</a:t>
            </a:r>
            <a:r>
              <a:rPr lang="it-IT" sz="3600" i="1" kern="0" dirty="0"/>
              <a:t>: </a:t>
            </a:r>
            <a:r>
              <a:rPr lang="it-IT" sz="3600" i="1" kern="0" dirty="0" err="1"/>
              <a:t>Roebel</a:t>
            </a:r>
            <a:r>
              <a:rPr lang="it-IT" sz="3600" i="1" kern="0" dirty="0"/>
              <a:t> </a:t>
            </a:r>
            <a:r>
              <a:rPr lang="it-IT" sz="3600" i="1" kern="0" dirty="0" err="1"/>
              <a:t>cable</a:t>
            </a:r>
            <a:r>
              <a:rPr lang="it-IT" sz="3600" i="1" kern="0" dirty="0"/>
              <a:t> </a:t>
            </a:r>
            <a:r>
              <a:rPr lang="it-IT" sz="3600" i="1" kern="0" dirty="0" err="1"/>
              <a:t>reduced</a:t>
            </a:r>
            <a:r>
              <a:rPr lang="it-IT" sz="3600" i="1" kern="0" dirty="0"/>
              <a:t> </a:t>
            </a:r>
            <a:r>
              <a:rPr lang="it-IT" sz="3600" i="1" kern="0" dirty="0" err="1"/>
              <a:t>dimensionality</a:t>
            </a:r>
            <a:r>
              <a:rPr lang="it-IT" sz="3600" i="1" kern="0" dirty="0"/>
              <a:t> </a:t>
            </a:r>
            <a:r>
              <a:rPr lang="it-IT" sz="3600" i="1" kern="0" dirty="0" err="1"/>
              <a:t>approach</a:t>
            </a:r>
            <a:endParaRPr lang="it-IT" sz="3600" kern="0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DDACF678-8FEA-0A4A-964E-12B9C1003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7211" y="2191440"/>
            <a:ext cx="5640419" cy="304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4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The </a:t>
            </a:r>
            <a:r>
              <a:rPr lang="en" sz="2800" kern="0" dirty="0" err="1">
                <a:latin typeface="Arial Bold" charset="0"/>
                <a:cs typeface="Arial Bold" charset="0"/>
                <a:sym typeface="Arial Bold" charset="0"/>
              </a:rPr>
              <a:t>Roebel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 cable is described by means of a 1D FEM model.</a:t>
            </a:r>
          </a:p>
          <a:p>
            <a:pPr marL="444500" indent="-366713">
              <a:buFontTx/>
              <a:buBlip>
                <a:blip r:embed="rId4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At each mesh point, the model unknowns are the temperatures </a:t>
            </a:r>
            <a:r>
              <a:rPr lang="en" sz="2800" i="1" kern="0" dirty="0">
                <a:latin typeface="Arial Bold" charset="0"/>
                <a:cs typeface="Arial Bold" charset="0"/>
                <a:sym typeface="Arial Bold" charset="0"/>
              </a:rPr>
              <a:t>T</a:t>
            </a:r>
            <a:r>
              <a:rPr lang="en" sz="2800" i="1" kern="0" baseline="-25000" dirty="0">
                <a:latin typeface="Arial Bold" charset="0"/>
                <a:cs typeface="Arial Bold" charset="0"/>
                <a:sym typeface="Arial Bold" charset="0"/>
              </a:rPr>
              <a:t>i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 and voltages </a:t>
            </a:r>
            <a:r>
              <a:rPr lang="en" sz="2800" i="1" kern="0" dirty="0">
                <a:latin typeface="Arial Bold" charset="0"/>
                <a:cs typeface="Arial Bold" charset="0"/>
                <a:sym typeface="Arial Bold" charset="0"/>
              </a:rPr>
              <a:t>V</a:t>
            </a:r>
            <a:r>
              <a:rPr lang="en" sz="2800" i="1" kern="0" baseline="-25000" dirty="0">
                <a:latin typeface="Arial Bold" charset="0"/>
                <a:cs typeface="Arial Bold" charset="0"/>
                <a:sym typeface="Arial Bold" charset="0"/>
              </a:rPr>
              <a:t>i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 of each tape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F2CF9510-D273-8F40-885A-F66CF0EC193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844"/>
          <a:stretch/>
        </p:blipFill>
        <p:spPr>
          <a:xfrm>
            <a:off x="6567208" y="2070590"/>
            <a:ext cx="4902950" cy="2947051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0D6A1261-6B2B-6546-A3EF-D312EB6F27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7302" y="2634174"/>
            <a:ext cx="4022430" cy="826228"/>
          </a:xfrm>
          <a:prstGeom prst="rect">
            <a:avLst/>
          </a:prstGeom>
        </p:spPr>
      </p:pic>
      <p:sp>
        <p:nvSpPr>
          <p:cNvPr id="17" name="Text Box 11">
            <a:extLst>
              <a:ext uri="{FF2B5EF4-FFF2-40B4-BE49-F238E27FC236}">
                <a16:creationId xmlns:a16="http://schemas.microsoft.com/office/drawing/2014/main" id="{3E5646D5-3436-EF4A-BCB9-7C5BD5551C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8205" y="1378623"/>
            <a:ext cx="83219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kumimoji="1" lang="en" sz="2800" b="1" dirty="0">
                <a:solidFill>
                  <a:srgbClr val="FF0000"/>
                </a:solidFill>
                <a:latin typeface="Tahoma" charset="0"/>
              </a:rPr>
              <a:t>Electrothermal model for quench calculation</a:t>
            </a:r>
            <a:endParaRPr kumimoji="1" lang="en-US" sz="2800" b="1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id="{5BB6116B-5C24-4B77-8DF6-44F5FE0C4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5933" y="5248615"/>
            <a:ext cx="12625195" cy="70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lnSpc>
                <a:spcPct val="100000"/>
              </a:lnSpc>
              <a:buFontTx/>
              <a:buBlip>
                <a:blip r:embed="rId4">
                  <a:extLst/>
                </a:blip>
              </a:buBlip>
            </a:pPr>
            <a:r>
              <a:rPr lang="en-US" sz="2800" kern="0" dirty="0">
                <a:latin typeface="Arial Bold" charset="0"/>
                <a:cs typeface="Arial Bold" charset="0"/>
                <a:sym typeface="Arial Bold" charset="0"/>
              </a:rPr>
              <a:t>The </a:t>
            </a:r>
            <a:r>
              <a:rPr lang="en-US" sz="2800" b="1" kern="0" dirty="0">
                <a:solidFill>
                  <a:srgbClr val="0070C0"/>
                </a:solidFill>
                <a:latin typeface="Arial Bold" charset="0"/>
                <a:cs typeface="Arial Bold" charset="0"/>
                <a:sym typeface="Arial Bold" charset="0"/>
              </a:rPr>
              <a:t>heat diffusion equation </a:t>
            </a:r>
            <a:r>
              <a:rPr lang="en-US" sz="2800" kern="0" dirty="0">
                <a:latin typeface="Arial Bold" charset="0"/>
                <a:cs typeface="Arial Bold" charset="0"/>
                <a:sym typeface="Arial Bold" charset="0"/>
              </a:rPr>
              <a:t>can be written for the </a:t>
            </a:r>
            <a:r>
              <a:rPr lang="en-US" sz="2800" kern="0" dirty="0" err="1">
                <a:latin typeface="Arial Bold" charset="0"/>
                <a:cs typeface="Arial Bold" charset="0"/>
                <a:sym typeface="Arial Bold" charset="0"/>
              </a:rPr>
              <a:t>i-th</a:t>
            </a:r>
            <a:r>
              <a:rPr lang="en-US" sz="2800" kern="0" dirty="0">
                <a:latin typeface="Arial Bold" charset="0"/>
                <a:cs typeface="Arial Bold" charset="0"/>
                <a:sym typeface="Arial Bold" charset="0"/>
              </a:rPr>
              <a:t> tape as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EB55C831-5ABE-4D76-B85C-2B585BCFE9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406"/>
          <a:stretch/>
        </p:blipFill>
        <p:spPr>
          <a:xfrm>
            <a:off x="3405262" y="6913351"/>
            <a:ext cx="9321706" cy="1298989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28D6DB9-40D6-4879-845D-588A987F8EF7}"/>
              </a:ext>
            </a:extLst>
          </p:cNvPr>
          <p:cNvSpPr txBox="1"/>
          <p:nvPr/>
        </p:nvSpPr>
        <p:spPr>
          <a:xfrm>
            <a:off x="6984918" y="8221855"/>
            <a:ext cx="37568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Arial Bold"/>
                <a:cs typeface="Times New Roman" panose="02020603050405020304" pitchFamily="18" charset="0"/>
              </a:rPr>
              <a:t>Joule power</a:t>
            </a:r>
            <a:r>
              <a:rPr lang="en-US" sz="2000" b="1" dirty="0">
                <a:solidFill>
                  <a:srgbClr val="E92525"/>
                </a:solidFill>
                <a:latin typeface="Arial Bold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Arial Bold"/>
                <a:cs typeface="Times New Roman" panose="02020603050405020304" pitchFamily="18" charset="0"/>
              </a:rPr>
              <a:t>due to the current exchange between the </a:t>
            </a:r>
            <a:r>
              <a:rPr lang="en-US" sz="2000" i="1" dirty="0" err="1">
                <a:latin typeface="Arial Bold"/>
                <a:cs typeface="Times New Roman" panose="02020603050405020304" pitchFamily="18" charset="0"/>
              </a:rPr>
              <a:t>i</a:t>
            </a:r>
            <a:r>
              <a:rPr lang="en-US" sz="2000" dirty="0" err="1">
                <a:latin typeface="Arial Bold"/>
                <a:cs typeface="Times New Roman" panose="02020603050405020304" pitchFamily="18" charset="0"/>
              </a:rPr>
              <a:t>-th</a:t>
            </a:r>
            <a:r>
              <a:rPr lang="en-US" sz="2000" dirty="0">
                <a:latin typeface="Arial Bold"/>
                <a:cs typeface="Times New Roman" panose="02020603050405020304" pitchFamily="18" charset="0"/>
              </a:rPr>
              <a:t> and </a:t>
            </a:r>
            <a:r>
              <a:rPr lang="en-US" sz="2000" i="1" dirty="0">
                <a:latin typeface="Arial Bold"/>
                <a:cs typeface="Times New Roman" panose="02020603050405020304" pitchFamily="18" charset="0"/>
              </a:rPr>
              <a:t>j</a:t>
            </a:r>
            <a:r>
              <a:rPr lang="en-US" sz="2000" dirty="0">
                <a:latin typeface="Arial Bold"/>
                <a:cs typeface="Times New Roman" panose="02020603050405020304" pitchFamily="18" charset="0"/>
              </a:rPr>
              <a:t>-</a:t>
            </a:r>
            <a:r>
              <a:rPr lang="en-US" sz="2000" dirty="0" err="1">
                <a:latin typeface="Arial Bold"/>
                <a:cs typeface="Times New Roman" panose="02020603050405020304" pitchFamily="18" charset="0"/>
              </a:rPr>
              <a:t>th</a:t>
            </a:r>
            <a:r>
              <a:rPr lang="en-US" sz="2000" dirty="0">
                <a:latin typeface="Arial Bold"/>
                <a:cs typeface="Times New Roman" panose="02020603050405020304" pitchFamily="18" charset="0"/>
              </a:rPr>
              <a:t> tapes in contact</a:t>
            </a:r>
            <a:endParaRPr lang="en-GB" sz="2000" dirty="0">
              <a:latin typeface="Arial Bold"/>
              <a:cs typeface="Times New Roman" panose="02020603050405020304" pitchFamily="18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C97ACD1-17C1-4666-8BA7-0F6306B065F5}"/>
              </a:ext>
            </a:extLst>
          </p:cNvPr>
          <p:cNvSpPr txBox="1"/>
          <p:nvPr/>
        </p:nvSpPr>
        <p:spPr>
          <a:xfrm>
            <a:off x="9289147" y="5881737"/>
            <a:ext cx="25410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Arial Bold"/>
                <a:cs typeface="Times New Roman" panose="02020603050405020304" pitchFamily="18" charset="0"/>
              </a:rPr>
              <a:t>thermal conduction</a:t>
            </a:r>
            <a:r>
              <a:rPr lang="en-US" sz="2000" b="1" dirty="0">
                <a:solidFill>
                  <a:srgbClr val="E92525"/>
                </a:solidFill>
                <a:latin typeface="Arial Bold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Arial Bold"/>
                <a:cs typeface="Times New Roman" panose="02020603050405020304" pitchFamily="18" charset="0"/>
              </a:rPr>
              <a:t>between the </a:t>
            </a:r>
            <a:r>
              <a:rPr lang="en-US" sz="2000" i="1" dirty="0" err="1">
                <a:latin typeface="Arial Bold"/>
                <a:cs typeface="Times New Roman" panose="02020603050405020304" pitchFamily="18" charset="0"/>
              </a:rPr>
              <a:t>i</a:t>
            </a:r>
            <a:r>
              <a:rPr lang="en-US" sz="2000" dirty="0" err="1">
                <a:latin typeface="Arial Bold"/>
                <a:cs typeface="Times New Roman" panose="02020603050405020304" pitchFamily="18" charset="0"/>
              </a:rPr>
              <a:t>-th</a:t>
            </a:r>
            <a:r>
              <a:rPr lang="en-US" sz="2000" dirty="0">
                <a:latin typeface="Arial Bold"/>
                <a:cs typeface="Times New Roman" panose="02020603050405020304" pitchFamily="18" charset="0"/>
              </a:rPr>
              <a:t> and </a:t>
            </a:r>
            <a:r>
              <a:rPr lang="en-US" sz="2000" i="1" dirty="0">
                <a:latin typeface="Arial Bold"/>
                <a:cs typeface="Times New Roman" panose="02020603050405020304" pitchFamily="18" charset="0"/>
              </a:rPr>
              <a:t>j</a:t>
            </a:r>
            <a:r>
              <a:rPr lang="en-US" sz="2000" dirty="0">
                <a:latin typeface="Arial Bold"/>
                <a:cs typeface="Times New Roman" panose="02020603050405020304" pitchFamily="18" charset="0"/>
              </a:rPr>
              <a:t>-</a:t>
            </a:r>
            <a:r>
              <a:rPr lang="en-US" sz="2000" dirty="0" err="1">
                <a:latin typeface="Arial Bold"/>
                <a:cs typeface="Times New Roman" panose="02020603050405020304" pitchFamily="18" charset="0"/>
              </a:rPr>
              <a:t>th</a:t>
            </a:r>
            <a:r>
              <a:rPr lang="en-US" sz="2000" dirty="0">
                <a:latin typeface="Arial Bold"/>
                <a:cs typeface="Times New Roman" panose="02020603050405020304" pitchFamily="18" charset="0"/>
              </a:rPr>
              <a:t> tapes in contact </a:t>
            </a:r>
            <a:endParaRPr lang="en-GB" sz="2000" dirty="0">
              <a:latin typeface="Arial Bold"/>
              <a:cs typeface="Times New Roman" panose="020206030504050203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84E8DDC-2ACB-4C8A-9538-10F8F1C69C93}"/>
              </a:ext>
            </a:extLst>
          </p:cNvPr>
          <p:cNvSpPr txBox="1"/>
          <p:nvPr/>
        </p:nvSpPr>
        <p:spPr>
          <a:xfrm>
            <a:off x="11314793" y="8178856"/>
            <a:ext cx="1664543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 Bold"/>
                <a:cs typeface="Times New Roman" panose="02020603050405020304" pitchFamily="18" charset="0"/>
              </a:rPr>
              <a:t>heater</a:t>
            </a:r>
            <a:r>
              <a:rPr lang="en-US" sz="2000" dirty="0">
                <a:solidFill>
                  <a:srgbClr val="E92525"/>
                </a:solidFill>
                <a:latin typeface="Arial Bold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Arial Bold"/>
                <a:cs typeface="Times New Roman" panose="02020603050405020304" pitchFamily="18" charset="0"/>
              </a:rPr>
              <a:t>thermal disturbance</a:t>
            </a:r>
            <a:endParaRPr lang="en-GB" sz="2000" dirty="0">
              <a:latin typeface="Arial Bold"/>
              <a:cs typeface="Times New Roman" panose="02020603050405020304" pitchFamily="18" charset="0"/>
            </a:endParaRPr>
          </a:p>
        </p:txBody>
      </p:sp>
      <p:sp>
        <p:nvSpPr>
          <p:cNvPr id="25" name="Parentesi graffa chiusa 24">
            <a:extLst>
              <a:ext uri="{FF2B5EF4-FFF2-40B4-BE49-F238E27FC236}">
                <a16:creationId xmlns:a16="http://schemas.microsoft.com/office/drawing/2014/main" id="{08F7DA1A-C70D-465E-8F64-9B5ECE74BEBC}"/>
              </a:ext>
            </a:extLst>
          </p:cNvPr>
          <p:cNvSpPr/>
          <p:nvPr/>
        </p:nvSpPr>
        <p:spPr>
          <a:xfrm rot="16200000">
            <a:off x="10337954" y="6351652"/>
            <a:ext cx="366636" cy="1587047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Parentesi graffa chiusa 25">
            <a:extLst>
              <a:ext uri="{FF2B5EF4-FFF2-40B4-BE49-F238E27FC236}">
                <a16:creationId xmlns:a16="http://schemas.microsoft.com/office/drawing/2014/main" id="{BBA91C90-B6E2-4484-BDA7-37D10EE0E6BD}"/>
              </a:ext>
            </a:extLst>
          </p:cNvPr>
          <p:cNvSpPr/>
          <p:nvPr/>
        </p:nvSpPr>
        <p:spPr>
          <a:xfrm rot="5400000">
            <a:off x="8553691" y="7206171"/>
            <a:ext cx="347796" cy="1664543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Parentesi graffa chiusa 26">
            <a:extLst>
              <a:ext uri="{FF2B5EF4-FFF2-40B4-BE49-F238E27FC236}">
                <a16:creationId xmlns:a16="http://schemas.microsoft.com/office/drawing/2014/main" id="{72D2D9E8-843D-4FAD-9CE2-F90C80C3372E}"/>
              </a:ext>
            </a:extLst>
          </p:cNvPr>
          <p:cNvSpPr/>
          <p:nvPr/>
        </p:nvSpPr>
        <p:spPr>
          <a:xfrm rot="5400000">
            <a:off x="11937500" y="7450781"/>
            <a:ext cx="419127" cy="1005122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 Box 11">
            <a:extLst>
              <a:ext uri="{FF2B5EF4-FFF2-40B4-BE49-F238E27FC236}">
                <a16:creationId xmlns:a16="http://schemas.microsoft.com/office/drawing/2014/main" id="{5E0D9607-070D-48CA-83EC-378432068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8748" y="8268021"/>
            <a:ext cx="485491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[10] L. </a:t>
            </a:r>
            <a:r>
              <a:rPr lang="en-US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Cavallucci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, M. Breschi, P. L. </a:t>
            </a:r>
            <a:r>
              <a:rPr lang="en-US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Ribani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 and Y. Yang, 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IEEE Trans. Appl. </a:t>
            </a:r>
            <a:r>
              <a:rPr lang="en-US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.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, vol. 28, no. 4, Jun. 2018.</a:t>
            </a:r>
          </a:p>
        </p:txBody>
      </p:sp>
    </p:spTree>
    <p:extLst>
      <p:ext uri="{BB962C8B-B14F-4D97-AF65-F5344CB8AC3E}">
        <p14:creationId xmlns:p14="http://schemas.microsoft.com/office/powerpoint/2010/main" val="2372004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-1592953" y="8795088"/>
            <a:ext cx="184731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endParaRPr lang="en-US" sz="3411"/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6409241" y="-308611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6409241" y="-308611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18442" name="Rectangle 14"/>
          <p:cNvSpPr>
            <a:spLocks noChangeArrowheads="1"/>
          </p:cNvSpPr>
          <p:nvPr/>
        </p:nvSpPr>
        <p:spPr bwMode="auto">
          <a:xfrm>
            <a:off x="6409241" y="977485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22" name="Rectangle 4">
            <a:extLst>
              <a:ext uri="{FF2B5EF4-FFF2-40B4-BE49-F238E27FC236}">
                <a16:creationId xmlns:a16="http://schemas.microsoft.com/office/drawing/2014/main" id="{3F194838-BBFE-C142-ADE6-588967919F6A}"/>
              </a:ext>
            </a:extLst>
          </p:cNvPr>
          <p:cNvSpPr txBox="1">
            <a:spLocks noChangeArrowheads="1"/>
          </p:cNvSpPr>
          <p:nvPr/>
        </p:nvSpPr>
        <p:spPr>
          <a:xfrm>
            <a:off x="2376263" y="121097"/>
            <a:ext cx="11038111" cy="1417637"/>
          </a:xfrm>
          <a:prstGeom prst="rect">
            <a:avLst/>
          </a:prstGeom>
        </p:spPr>
        <p:txBody>
          <a:bodyPr/>
          <a:lstStyle>
            <a:lvl1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+mj-lt"/>
                <a:ea typeface="+mj-ea"/>
                <a:cs typeface="+mj-cs"/>
                <a:sym typeface="Verdana Bold" charset="0"/>
              </a:defRPr>
            </a:lvl1pPr>
            <a:lvl2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2pPr>
            <a:lvl3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3pPr>
            <a:lvl4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4pPr>
            <a:lvl5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5pPr>
            <a:lvl6pPr marL="5349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6pPr>
            <a:lvl7pPr marL="9921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7pPr>
            <a:lvl8pPr marL="14493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8pPr>
            <a:lvl9pPr marL="19065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9pPr>
          </a:lstStyle>
          <a:p>
            <a:pPr>
              <a:defRPr/>
            </a:pPr>
            <a:r>
              <a:rPr lang="it-IT" sz="3600" i="1" kern="0" dirty="0"/>
              <a:t>From </a:t>
            </a:r>
            <a:r>
              <a:rPr lang="it-IT" sz="3600" i="1" kern="0" dirty="0" err="1"/>
              <a:t>tapes</a:t>
            </a:r>
            <a:r>
              <a:rPr lang="it-IT" sz="3600" i="1" kern="0" dirty="0"/>
              <a:t> to </a:t>
            </a:r>
            <a:r>
              <a:rPr lang="it-IT" sz="3600" i="1" kern="0" dirty="0" err="1"/>
              <a:t>cables</a:t>
            </a:r>
            <a:r>
              <a:rPr lang="it-IT" sz="3600" i="1" kern="0" dirty="0"/>
              <a:t>: </a:t>
            </a:r>
            <a:r>
              <a:rPr lang="it-IT" sz="3600" i="1" kern="0" dirty="0" err="1"/>
              <a:t>Roebel</a:t>
            </a:r>
            <a:r>
              <a:rPr lang="it-IT" sz="3600" i="1" kern="0" dirty="0"/>
              <a:t> </a:t>
            </a:r>
            <a:r>
              <a:rPr lang="it-IT" sz="3600" i="1" kern="0" dirty="0" err="1"/>
              <a:t>cable</a:t>
            </a:r>
            <a:r>
              <a:rPr lang="it-IT" sz="3600" i="1" kern="0" dirty="0"/>
              <a:t> </a:t>
            </a:r>
            <a:r>
              <a:rPr lang="it-IT" sz="3600" i="1" kern="0" dirty="0" err="1"/>
              <a:t>reduced</a:t>
            </a:r>
            <a:r>
              <a:rPr lang="it-IT" sz="3600" i="1" kern="0" dirty="0"/>
              <a:t> </a:t>
            </a:r>
            <a:r>
              <a:rPr lang="it-IT" sz="3600" i="1" kern="0" dirty="0" err="1"/>
              <a:t>dimensionality</a:t>
            </a:r>
            <a:r>
              <a:rPr lang="it-IT" sz="3600" i="1" kern="0" dirty="0"/>
              <a:t> </a:t>
            </a:r>
            <a:r>
              <a:rPr lang="it-IT" sz="3600" i="1" kern="0" dirty="0" err="1"/>
              <a:t>approach</a:t>
            </a:r>
            <a:endParaRPr lang="it-IT" sz="3600" kern="0" dirty="0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1B8156BE-A39D-2E42-8F6F-93B180E1FE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2413"/>
          <a:stretch/>
        </p:blipFill>
        <p:spPr>
          <a:xfrm>
            <a:off x="7140066" y="6401649"/>
            <a:ext cx="5760639" cy="607734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A0F4F0EE-5844-A945-AB75-0AF01AAB75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7475" y="1670014"/>
            <a:ext cx="10276302" cy="3580278"/>
          </a:xfrm>
          <a:prstGeom prst="rect">
            <a:avLst/>
          </a:prstGeom>
        </p:spPr>
      </p:pic>
      <p:pic>
        <p:nvPicPr>
          <p:cNvPr id="29" name="Immagine 28">
            <a:extLst>
              <a:ext uri="{FF2B5EF4-FFF2-40B4-BE49-F238E27FC236}">
                <a16:creationId xmlns:a16="http://schemas.microsoft.com/office/drawing/2014/main" id="{2FE1725E-B198-5641-B459-3F4DC3C6E4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397" r="42922"/>
          <a:stretch/>
        </p:blipFill>
        <p:spPr>
          <a:xfrm>
            <a:off x="8516603" y="6982522"/>
            <a:ext cx="2737474" cy="1294909"/>
          </a:xfrm>
          <a:prstGeom prst="rect">
            <a:avLst/>
          </a:prstGeom>
        </p:spPr>
      </p:pic>
      <p:pic>
        <p:nvPicPr>
          <p:cNvPr id="30" name="Immagine 29">
            <a:extLst>
              <a:ext uri="{FF2B5EF4-FFF2-40B4-BE49-F238E27FC236}">
                <a16:creationId xmlns:a16="http://schemas.microsoft.com/office/drawing/2014/main" id="{19D644AF-83F1-B24D-8BFE-75543A880A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770" y="8461436"/>
            <a:ext cx="4663045" cy="745059"/>
          </a:xfrm>
          <a:prstGeom prst="rect">
            <a:avLst/>
          </a:prstGeom>
        </p:spPr>
      </p:pic>
      <p:sp>
        <p:nvSpPr>
          <p:cNvPr id="31" name="Rectangle 2">
            <a:extLst>
              <a:ext uri="{FF2B5EF4-FFF2-40B4-BE49-F238E27FC236}">
                <a16:creationId xmlns:a16="http://schemas.microsoft.com/office/drawing/2014/main" id="{0956981A-FAB5-364F-AB28-931B92954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8961" y="5110314"/>
            <a:ext cx="597666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6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The contact between different tapes is described through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non-</a:t>
            </a:r>
            <a:r>
              <a:rPr lang="en" sz="2800" kern="0" dirty="0" err="1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unifor</a:t>
            </a:r>
            <a:r>
              <a:rPr lang="it-IT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m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 </a:t>
            </a:r>
            <a:r>
              <a:rPr lang="en" sz="2800" kern="0" dirty="0" err="1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conductances</a:t>
            </a:r>
            <a:endParaRPr lang="en" sz="2800" kern="0" dirty="0">
              <a:solidFill>
                <a:srgbClr val="FF0000"/>
              </a:solidFill>
              <a:latin typeface="Arial Bold" charset="0"/>
              <a:cs typeface="Arial Bold" charset="0"/>
              <a:sym typeface="Arial Bold" charset="0"/>
            </a:endParaRPr>
          </a:p>
        </p:txBody>
      </p:sp>
      <p:sp>
        <p:nvSpPr>
          <p:cNvPr id="32" name="Rectangle 2">
            <a:extLst>
              <a:ext uri="{FF2B5EF4-FFF2-40B4-BE49-F238E27FC236}">
                <a16:creationId xmlns:a16="http://schemas.microsoft.com/office/drawing/2014/main" id="{693D285A-BE09-8943-BCF5-0F170DA957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3401" y="6729206"/>
            <a:ext cx="597666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6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The electric potential at the reference terminal of the cable is set to 0</a:t>
            </a:r>
          </a:p>
        </p:txBody>
      </p:sp>
      <p:sp>
        <p:nvSpPr>
          <p:cNvPr id="33" name="Rectangle 2">
            <a:extLst>
              <a:ext uri="{FF2B5EF4-FFF2-40B4-BE49-F238E27FC236}">
                <a16:creationId xmlns:a16="http://schemas.microsoft.com/office/drawing/2014/main" id="{BC3661DA-1899-EF4F-8FD6-C5729937F1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7468" y="5110314"/>
            <a:ext cx="6235745" cy="141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6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The current distribution is set on each tape at the other terminal</a:t>
            </a:r>
          </a:p>
        </p:txBody>
      </p:sp>
      <p:sp>
        <p:nvSpPr>
          <p:cNvPr id="34" name="Rectangle 2">
            <a:extLst>
              <a:ext uri="{FF2B5EF4-FFF2-40B4-BE49-F238E27FC236}">
                <a16:creationId xmlns:a16="http://schemas.microsoft.com/office/drawing/2014/main" id="{0AB1CF19-6ABF-BE4B-A92A-B6E828D19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8484" y="8023183"/>
            <a:ext cx="6235745" cy="141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6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Coupling with the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thermal model</a:t>
            </a:r>
          </a:p>
        </p:txBody>
      </p:sp>
    </p:spTree>
    <p:extLst>
      <p:ext uri="{BB962C8B-B14F-4D97-AF65-F5344CB8AC3E}">
        <p14:creationId xmlns:p14="http://schemas.microsoft.com/office/powerpoint/2010/main" val="259563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590800" y="628650"/>
            <a:ext cx="9982200" cy="1993900"/>
          </a:xfrm>
          <a:ln/>
        </p:spPr>
        <p:txBody>
          <a:bodyPr rIns="209200"/>
          <a:lstStyle/>
          <a:p>
            <a:pPr marL="0" indent="0"/>
            <a:r>
              <a:rPr lang="en-US" dirty="0"/>
              <a:t>Outline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89038" y="2564705"/>
            <a:ext cx="11614175" cy="6629400"/>
          </a:xfrm>
          <a:ln/>
        </p:spPr>
        <p:txBody>
          <a:bodyPr rIns="310800" anchor="ctr"/>
          <a:lstStyle/>
          <a:p>
            <a:pPr marL="534987" indent="-457200">
              <a:buBlip>
                <a:blip r:embed="rId2"/>
              </a:buBlip>
            </a:pPr>
            <a:r>
              <a:rPr lang="en-US" dirty="0">
                <a:latin typeface="Arial Bold" charset="0"/>
                <a:cs typeface="Arial Bold" charset="0"/>
                <a:sym typeface="Arial Bold" charset="0"/>
              </a:rPr>
              <a:t>Introduction</a:t>
            </a:r>
          </a:p>
          <a:p>
            <a:pPr marL="534987" indent="-457200">
              <a:buBlip>
                <a:blip r:embed="rId2"/>
              </a:buBlip>
            </a:pPr>
            <a:r>
              <a:rPr lang="en-US" dirty="0">
                <a:latin typeface="Arial Bold" charset="0"/>
                <a:cs typeface="Arial Bold" charset="0"/>
                <a:sym typeface="Arial Bold" charset="0"/>
              </a:rPr>
              <a:t>HTS tape modeling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latin typeface="Arial Bold" charset="0"/>
                <a:cs typeface="Arial Bold" charset="0"/>
                <a:sym typeface="Arial Bold" charset="0"/>
              </a:rPr>
              <a:t> </a:t>
            </a:r>
            <a:r>
              <a:rPr lang="en-US" dirty="0">
                <a:latin typeface="Arial Bold" charset="0"/>
                <a:sym typeface="Arial Bold" charset="0"/>
              </a:rPr>
              <a:t>From tapes to cables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dirty="0">
                <a:latin typeface="Arial Bold" charset="0"/>
                <a:sym typeface="Arial Bold" charset="0"/>
              </a:rPr>
              <a:t>Twisted Stacked Tape Cable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sz="3400" dirty="0">
                <a:latin typeface="Arial Bold" charset="0"/>
                <a:sym typeface="Arial Bold" charset="0"/>
              </a:rPr>
              <a:t> </a:t>
            </a:r>
            <a:r>
              <a:rPr lang="en-US" dirty="0" err="1">
                <a:latin typeface="Arial Bold" charset="0"/>
                <a:sym typeface="Arial Bold" charset="0"/>
              </a:rPr>
              <a:t>Roebel</a:t>
            </a:r>
            <a:r>
              <a:rPr lang="en-US" dirty="0">
                <a:latin typeface="Arial Bold" charset="0"/>
                <a:sym typeface="Arial Bold" charset="0"/>
              </a:rPr>
              <a:t> cables	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latin typeface="Arial Bold" charset="0"/>
                <a:ea typeface="ヒラギノ角ゴ ProN W6" charset="0"/>
                <a:cs typeface="Arial Bold" charset="0"/>
                <a:sym typeface="Arial Bold" charset="0"/>
              </a:rPr>
              <a:t> Scaling up: c</a:t>
            </a:r>
            <a:r>
              <a:rPr lang="en-US" dirty="0">
                <a:latin typeface="Arial Bold" charset="0"/>
                <a:sym typeface="Arial Bold" charset="0"/>
              </a:rPr>
              <a:t>oils and magnet systems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latin typeface="Arial Bold" charset="0"/>
                <a:sym typeface="Arial Bold" charset="0"/>
              </a:rPr>
              <a:t> Discussion</a:t>
            </a:r>
            <a:endParaRPr lang="en-US" dirty="0">
              <a:latin typeface="Arial Bold" charset="0"/>
              <a:cs typeface="Arial Bold" charset="0"/>
              <a:sym typeface="Arial Bold" charset="0"/>
            </a:endParaRPr>
          </a:p>
          <a:p>
            <a:pPr marL="444500" indent="-366713">
              <a:buFontTx/>
              <a:buBlip>
                <a:blip r:embed="rId2"/>
              </a:buBlip>
            </a:pPr>
            <a:endParaRPr lang="en-US" dirty="0" err="1">
              <a:latin typeface="Arial Bold" charset="0"/>
              <a:cs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6226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-1592953" y="8795088"/>
            <a:ext cx="184731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endParaRPr lang="en-US" sz="3411"/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6409241" y="-308611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6409241" y="-308611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18442" name="Rectangle 14"/>
          <p:cNvSpPr>
            <a:spLocks noChangeArrowheads="1"/>
          </p:cNvSpPr>
          <p:nvPr/>
        </p:nvSpPr>
        <p:spPr bwMode="auto">
          <a:xfrm>
            <a:off x="6409241" y="977485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22" name="Rectangle 4">
            <a:extLst>
              <a:ext uri="{FF2B5EF4-FFF2-40B4-BE49-F238E27FC236}">
                <a16:creationId xmlns:a16="http://schemas.microsoft.com/office/drawing/2014/main" id="{3F194838-BBFE-C142-ADE6-588967919F6A}"/>
              </a:ext>
            </a:extLst>
          </p:cNvPr>
          <p:cNvSpPr txBox="1">
            <a:spLocks noChangeArrowheads="1"/>
          </p:cNvSpPr>
          <p:nvPr/>
        </p:nvSpPr>
        <p:spPr>
          <a:xfrm>
            <a:off x="2376263" y="121097"/>
            <a:ext cx="11038111" cy="1417637"/>
          </a:xfrm>
          <a:prstGeom prst="rect">
            <a:avLst/>
          </a:prstGeom>
        </p:spPr>
        <p:txBody>
          <a:bodyPr/>
          <a:lstStyle>
            <a:lvl1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+mj-lt"/>
                <a:ea typeface="+mj-ea"/>
                <a:cs typeface="+mj-cs"/>
                <a:sym typeface="Verdana Bold" charset="0"/>
              </a:defRPr>
            </a:lvl1pPr>
            <a:lvl2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2pPr>
            <a:lvl3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3pPr>
            <a:lvl4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4pPr>
            <a:lvl5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5pPr>
            <a:lvl6pPr marL="5349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6pPr>
            <a:lvl7pPr marL="9921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7pPr>
            <a:lvl8pPr marL="14493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8pPr>
            <a:lvl9pPr marL="19065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9pPr>
          </a:lstStyle>
          <a:p>
            <a:pPr>
              <a:defRPr/>
            </a:pPr>
            <a:r>
              <a:rPr lang="it-IT" sz="3600" i="1" kern="0" dirty="0"/>
              <a:t>From </a:t>
            </a:r>
            <a:r>
              <a:rPr lang="it-IT" sz="3600" i="1" kern="0" dirty="0" err="1"/>
              <a:t>tapes</a:t>
            </a:r>
            <a:r>
              <a:rPr lang="it-IT" sz="3600" i="1" kern="0" dirty="0"/>
              <a:t> to </a:t>
            </a:r>
            <a:r>
              <a:rPr lang="it-IT" sz="3600" i="1" kern="0" dirty="0" err="1"/>
              <a:t>cables</a:t>
            </a:r>
            <a:r>
              <a:rPr lang="it-IT" sz="3600" i="1" kern="0" dirty="0"/>
              <a:t>: </a:t>
            </a:r>
            <a:r>
              <a:rPr lang="it-IT" sz="3600" i="1" kern="0" dirty="0" err="1"/>
              <a:t>Roebel</a:t>
            </a:r>
            <a:r>
              <a:rPr lang="it-IT" sz="3600" i="1" kern="0" dirty="0"/>
              <a:t> </a:t>
            </a:r>
            <a:r>
              <a:rPr lang="it-IT" sz="3600" i="1" kern="0" dirty="0" err="1"/>
              <a:t>cable</a:t>
            </a:r>
            <a:r>
              <a:rPr lang="it-IT" sz="3600" i="1" kern="0" dirty="0"/>
              <a:t> </a:t>
            </a:r>
            <a:r>
              <a:rPr lang="it-IT" sz="3600" i="1" kern="0" dirty="0" err="1"/>
              <a:t>reduced</a:t>
            </a:r>
            <a:r>
              <a:rPr lang="it-IT" sz="3600" i="1" kern="0" dirty="0"/>
              <a:t> </a:t>
            </a:r>
            <a:r>
              <a:rPr lang="it-IT" sz="3600" i="1" kern="0" dirty="0" err="1"/>
              <a:t>dimensionality</a:t>
            </a:r>
            <a:r>
              <a:rPr lang="it-IT" sz="3600" i="1" kern="0" dirty="0"/>
              <a:t> </a:t>
            </a:r>
            <a:r>
              <a:rPr lang="it-IT" sz="3600" i="1" kern="0" dirty="0" err="1"/>
              <a:t>approach</a:t>
            </a:r>
            <a:endParaRPr lang="it-IT" sz="3600" kern="0" dirty="0"/>
          </a:p>
        </p:txBody>
      </p:sp>
      <p:sp>
        <p:nvSpPr>
          <p:cNvPr id="20" name="Text Box 11">
            <a:extLst>
              <a:ext uri="{FF2B5EF4-FFF2-40B4-BE49-F238E27FC236}">
                <a16:creationId xmlns:a16="http://schemas.microsoft.com/office/drawing/2014/main" id="{7F18968B-C33F-7D46-8C27-68915040C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9038" y="8841323"/>
            <a:ext cx="10729192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[11] </a:t>
            </a:r>
            <a:r>
              <a:rPr lang="en" sz="1800" dirty="0">
                <a:solidFill>
                  <a:srgbClr val="000066"/>
                </a:solidFill>
                <a:latin typeface="Arial" charset="0"/>
                <a:cs typeface="Arial" charset="0"/>
              </a:rPr>
              <a:t>Q. Zhang, et. al., </a:t>
            </a:r>
            <a:r>
              <a:rPr lang="en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IEEE Trans. Appl. </a:t>
            </a:r>
            <a:r>
              <a:rPr lang="en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</a:t>
            </a:r>
            <a:r>
              <a:rPr lang="en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.</a:t>
            </a:r>
            <a:r>
              <a:rPr lang="en" sz="1800" dirty="0">
                <a:solidFill>
                  <a:srgbClr val="000066"/>
                </a:solidFill>
                <a:latin typeface="Arial" charset="0"/>
                <a:cs typeface="Arial" charset="0"/>
              </a:rPr>
              <a:t>, vol. 28, no. 4, Jun. 2018.</a:t>
            </a:r>
          </a:p>
          <a:p>
            <a:pPr>
              <a:spcBef>
                <a:spcPct val="50000"/>
              </a:spcBef>
            </a:pPr>
            <a:endParaRPr lang="en" sz="1800" dirty="0">
              <a:solidFill>
                <a:srgbClr val="000066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5B18B58D-ECEA-8D48-9F92-A13FB50A10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9158" y="697161"/>
            <a:ext cx="8856984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7" indent="0">
              <a:buNone/>
            </a:pPr>
            <a:r>
              <a:rPr lang="it-IT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Experiment </a:t>
            </a:r>
            <a:r>
              <a:rPr lang="it-IT" sz="2800" kern="0" dirty="0" err="1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at</a:t>
            </a:r>
            <a:r>
              <a:rPr lang="it-IT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 the </a:t>
            </a:r>
            <a:r>
              <a:rPr lang="it-IT" sz="2800" kern="0" dirty="0" err="1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University</a:t>
            </a:r>
            <a:r>
              <a:rPr lang="it-IT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 of Southampton</a:t>
            </a:r>
            <a:endParaRPr lang="en" sz="2800" kern="0" dirty="0">
              <a:solidFill>
                <a:srgbClr val="FF0000"/>
              </a:solidFill>
              <a:latin typeface="Arial Bold" charset="0"/>
              <a:cs typeface="Arial Bold" charset="0"/>
              <a:sym typeface="Arial Bold" charset="0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EFA4C427-E8FE-1247-A92C-4A4C40BF50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50"/>
          <a:stretch/>
        </p:blipFill>
        <p:spPr>
          <a:xfrm>
            <a:off x="7651919" y="2786386"/>
            <a:ext cx="5402415" cy="4607519"/>
          </a:xfrm>
          <a:prstGeom prst="rect">
            <a:avLst/>
          </a:prstGeom>
        </p:spPr>
      </p:pic>
      <p:sp>
        <p:nvSpPr>
          <p:cNvPr id="17" name="Rectangle 2">
            <a:extLst>
              <a:ext uri="{FF2B5EF4-FFF2-40B4-BE49-F238E27FC236}">
                <a16:creationId xmlns:a16="http://schemas.microsoft.com/office/drawing/2014/main" id="{B979FD54-799B-594C-9F56-CAA0264686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5022" y="5809729"/>
            <a:ext cx="6768752" cy="263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4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A 2 m long </a:t>
            </a:r>
            <a:r>
              <a:rPr lang="en" sz="2800" kern="0" dirty="0" err="1">
                <a:latin typeface="Arial Bold" charset="0"/>
                <a:cs typeface="Arial Bold" charset="0"/>
                <a:sym typeface="Arial Bold" charset="0"/>
              </a:rPr>
              <a:t>Roebel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 cable with 15 strands YBCO tapes (Bruker EST) was wound into a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pancake coil of 7 turns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 with 72 mm inner diameter. </a:t>
            </a:r>
          </a:p>
          <a:p>
            <a:pPr marL="444500" indent="-366713">
              <a:buFontTx/>
              <a:buBlip>
                <a:blip r:embed="rId4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A length of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fiberglass ribbon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 was co-wound as electrical insulation layer;  the coil was then impregnated with epoxy resin.</a:t>
            </a:r>
          </a:p>
          <a:p>
            <a:pPr marL="444500" indent="-366713">
              <a:buFontTx/>
              <a:buBlip>
                <a:blip r:embed="rId4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At the 4th turn of the coil, a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miniature heater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 was attached to tape #7 at the inner face of the turn</a:t>
            </a:r>
          </a:p>
          <a:p>
            <a:pPr marL="444500" indent="-366713">
              <a:buFontTx/>
              <a:buBlip>
                <a:blip r:embed="rId4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Quench experiments were performed at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77 K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, 450 A transport current</a:t>
            </a:r>
          </a:p>
          <a:p>
            <a:pPr marL="444500" indent="-366713">
              <a:buFontTx/>
              <a:buBlip>
                <a:blip r:embed="rId4">
                  <a:extLst/>
                </a:blip>
              </a:buBlip>
            </a:pPr>
            <a:endParaRPr lang="en" sz="2800" kern="0" dirty="0">
              <a:latin typeface="Arial Bold" charset="0"/>
              <a:cs typeface="Arial Bold" charset="0"/>
              <a:sym typeface="Arial Bold" charset="0"/>
            </a:endParaRPr>
          </a:p>
          <a:p>
            <a:pPr marL="444500" indent="-366713">
              <a:buFontTx/>
              <a:buBlip>
                <a:blip r:embed="rId4">
                  <a:extLst/>
                </a:blip>
              </a:buBlip>
            </a:pPr>
            <a:endParaRPr lang="en" sz="2800" kern="0" dirty="0">
              <a:latin typeface="Arial Bold" charset="0"/>
              <a:cs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828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-1592953" y="8795088"/>
            <a:ext cx="184731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endParaRPr lang="en-US" sz="3411"/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6409241" y="-308611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6409241" y="-308611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18442" name="Rectangle 14"/>
          <p:cNvSpPr>
            <a:spLocks noChangeArrowheads="1"/>
          </p:cNvSpPr>
          <p:nvPr/>
        </p:nvSpPr>
        <p:spPr bwMode="auto">
          <a:xfrm>
            <a:off x="6409241" y="977485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22" name="Rectangle 4">
            <a:extLst>
              <a:ext uri="{FF2B5EF4-FFF2-40B4-BE49-F238E27FC236}">
                <a16:creationId xmlns:a16="http://schemas.microsoft.com/office/drawing/2014/main" id="{3F194838-BBFE-C142-ADE6-588967919F6A}"/>
              </a:ext>
            </a:extLst>
          </p:cNvPr>
          <p:cNvSpPr txBox="1">
            <a:spLocks noChangeArrowheads="1"/>
          </p:cNvSpPr>
          <p:nvPr/>
        </p:nvSpPr>
        <p:spPr>
          <a:xfrm>
            <a:off x="2376263" y="121097"/>
            <a:ext cx="11038111" cy="1417637"/>
          </a:xfrm>
          <a:prstGeom prst="rect">
            <a:avLst/>
          </a:prstGeom>
        </p:spPr>
        <p:txBody>
          <a:bodyPr/>
          <a:lstStyle>
            <a:lvl1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+mj-lt"/>
                <a:ea typeface="+mj-ea"/>
                <a:cs typeface="+mj-cs"/>
                <a:sym typeface="Verdana Bold" charset="0"/>
              </a:defRPr>
            </a:lvl1pPr>
            <a:lvl2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2pPr>
            <a:lvl3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3pPr>
            <a:lvl4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4pPr>
            <a:lvl5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5pPr>
            <a:lvl6pPr marL="5349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6pPr>
            <a:lvl7pPr marL="9921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7pPr>
            <a:lvl8pPr marL="14493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8pPr>
            <a:lvl9pPr marL="19065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9pPr>
          </a:lstStyle>
          <a:p>
            <a:pPr>
              <a:defRPr/>
            </a:pPr>
            <a:r>
              <a:rPr lang="it-IT" sz="3600" i="1" kern="0" dirty="0"/>
              <a:t>From </a:t>
            </a:r>
            <a:r>
              <a:rPr lang="it-IT" sz="3600" i="1" kern="0" dirty="0" err="1"/>
              <a:t>tapes</a:t>
            </a:r>
            <a:r>
              <a:rPr lang="it-IT" sz="3600" i="1" kern="0" dirty="0"/>
              <a:t> to </a:t>
            </a:r>
            <a:r>
              <a:rPr lang="it-IT" sz="3600" i="1" kern="0" dirty="0" err="1"/>
              <a:t>cables</a:t>
            </a:r>
            <a:r>
              <a:rPr lang="it-IT" sz="3600" i="1" kern="0" dirty="0"/>
              <a:t>: </a:t>
            </a:r>
            <a:r>
              <a:rPr lang="it-IT" sz="3600" i="1" kern="0" dirty="0" err="1"/>
              <a:t>Roebel</a:t>
            </a:r>
            <a:r>
              <a:rPr lang="it-IT" sz="3600" i="1" kern="0" dirty="0"/>
              <a:t> </a:t>
            </a:r>
            <a:r>
              <a:rPr lang="it-IT" sz="3600" i="1" kern="0" dirty="0" err="1"/>
              <a:t>cable</a:t>
            </a:r>
            <a:r>
              <a:rPr lang="it-IT" sz="3600" i="1" kern="0" dirty="0"/>
              <a:t> </a:t>
            </a:r>
            <a:r>
              <a:rPr lang="it-IT" sz="3600" i="1" kern="0" dirty="0" err="1"/>
              <a:t>reduced</a:t>
            </a:r>
            <a:r>
              <a:rPr lang="it-IT" sz="3600" i="1" kern="0" dirty="0"/>
              <a:t> </a:t>
            </a:r>
            <a:r>
              <a:rPr lang="it-IT" sz="3600" i="1" kern="0" dirty="0" err="1"/>
              <a:t>dimensionality</a:t>
            </a:r>
            <a:r>
              <a:rPr lang="it-IT" sz="3600" i="1" kern="0" dirty="0"/>
              <a:t> </a:t>
            </a:r>
            <a:r>
              <a:rPr lang="it-IT" sz="3600" i="1" kern="0" dirty="0" err="1"/>
              <a:t>approach</a:t>
            </a:r>
            <a:endParaRPr lang="it-IT" sz="3600" kern="0" dirty="0"/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5B18B58D-ECEA-8D48-9F92-A13FB50A10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5142" y="1095761"/>
            <a:ext cx="8856984" cy="897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7" indent="0">
              <a:buNone/>
            </a:pPr>
            <a:r>
              <a:rPr lang="it-IT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Model vs </a:t>
            </a:r>
            <a:r>
              <a:rPr lang="it-IT" sz="2800" kern="0" dirty="0" err="1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experiment</a:t>
            </a:r>
            <a:endParaRPr lang="en" sz="2800" kern="0" dirty="0">
              <a:solidFill>
                <a:srgbClr val="FF0000"/>
              </a:solidFill>
              <a:latin typeface="Arial Bold" charset="0"/>
              <a:cs typeface="Arial Bold" charset="0"/>
              <a:sym typeface="Arial Bold" charset="0"/>
            </a:endParaRP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9A33B28E-B297-EE4B-8F96-A08C10B649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6"/>
          <a:stretch/>
        </p:blipFill>
        <p:spPr>
          <a:xfrm>
            <a:off x="-123130" y="3301876"/>
            <a:ext cx="9448374" cy="5460181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5F8E801A-C8B1-9948-9F3C-081D57981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1849" y="6366119"/>
            <a:ext cx="3503712" cy="2914951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448563FF-EB5B-3148-9937-85C85721CA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2686" y="5320630"/>
            <a:ext cx="1950244" cy="1046321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FBA794CD-01AA-3D4D-AC85-F417E4192A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62049" y="5608662"/>
            <a:ext cx="1727359" cy="396240"/>
          </a:xfrm>
          <a:prstGeom prst="rect">
            <a:avLst/>
          </a:prstGeom>
        </p:spPr>
      </p:pic>
      <p:pic>
        <p:nvPicPr>
          <p:cNvPr id="29" name="Immagine 28">
            <a:extLst>
              <a:ext uri="{FF2B5EF4-FFF2-40B4-BE49-F238E27FC236}">
                <a16:creationId xmlns:a16="http://schemas.microsoft.com/office/drawing/2014/main" id="{59A318D2-A121-A246-B716-27CCF2846E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05865" y="3304407"/>
            <a:ext cx="3068078" cy="200380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0" name="Rectangle 2">
            <a:extLst>
              <a:ext uri="{FF2B5EF4-FFF2-40B4-BE49-F238E27FC236}">
                <a16:creationId xmlns:a16="http://schemas.microsoft.com/office/drawing/2014/main" id="{50F8498B-F036-EF48-9B2F-B5FFE54A2C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5022" y="2435409"/>
            <a:ext cx="11758191" cy="407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8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A good agreement was found between the experimental and numerical results</a:t>
            </a:r>
          </a:p>
        </p:txBody>
      </p:sp>
    </p:spTree>
    <p:extLst>
      <p:ext uri="{BB962C8B-B14F-4D97-AF65-F5344CB8AC3E}">
        <p14:creationId xmlns:p14="http://schemas.microsoft.com/office/powerpoint/2010/main" val="21927494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-1592953" y="8795088"/>
            <a:ext cx="184731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endParaRPr lang="en-US" sz="3411"/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6409241" y="-308611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6409241" y="-308611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18442" name="Rectangle 14"/>
          <p:cNvSpPr>
            <a:spLocks noChangeArrowheads="1"/>
          </p:cNvSpPr>
          <p:nvPr/>
        </p:nvSpPr>
        <p:spPr bwMode="auto">
          <a:xfrm>
            <a:off x="6409241" y="977485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22" name="Rectangle 4">
            <a:extLst>
              <a:ext uri="{FF2B5EF4-FFF2-40B4-BE49-F238E27FC236}">
                <a16:creationId xmlns:a16="http://schemas.microsoft.com/office/drawing/2014/main" id="{3F194838-BBFE-C142-ADE6-588967919F6A}"/>
              </a:ext>
            </a:extLst>
          </p:cNvPr>
          <p:cNvSpPr txBox="1">
            <a:spLocks noChangeArrowheads="1"/>
          </p:cNvSpPr>
          <p:nvPr/>
        </p:nvSpPr>
        <p:spPr>
          <a:xfrm>
            <a:off x="2376263" y="121097"/>
            <a:ext cx="11038111" cy="1417637"/>
          </a:xfrm>
          <a:prstGeom prst="rect">
            <a:avLst/>
          </a:prstGeom>
        </p:spPr>
        <p:txBody>
          <a:bodyPr/>
          <a:lstStyle>
            <a:lvl1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+mj-lt"/>
                <a:ea typeface="+mj-ea"/>
                <a:cs typeface="+mj-cs"/>
                <a:sym typeface="Verdana Bold" charset="0"/>
              </a:defRPr>
            </a:lvl1pPr>
            <a:lvl2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2pPr>
            <a:lvl3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3pPr>
            <a:lvl4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4pPr>
            <a:lvl5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5pPr>
            <a:lvl6pPr marL="5349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6pPr>
            <a:lvl7pPr marL="9921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7pPr>
            <a:lvl8pPr marL="14493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8pPr>
            <a:lvl9pPr marL="19065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9pPr>
          </a:lstStyle>
          <a:p>
            <a:pPr>
              <a:defRPr/>
            </a:pPr>
            <a:r>
              <a:rPr lang="it-IT" sz="3600" i="1" kern="0" dirty="0"/>
              <a:t>From </a:t>
            </a:r>
            <a:r>
              <a:rPr lang="it-IT" sz="3600" i="1" kern="0" dirty="0" err="1"/>
              <a:t>tapes</a:t>
            </a:r>
            <a:r>
              <a:rPr lang="it-IT" sz="3600" i="1" kern="0" dirty="0"/>
              <a:t> to </a:t>
            </a:r>
            <a:r>
              <a:rPr lang="it-IT" sz="3600" i="1" kern="0" dirty="0" err="1"/>
              <a:t>cables</a:t>
            </a:r>
            <a:r>
              <a:rPr lang="it-IT" sz="3600" i="1" kern="0" dirty="0"/>
              <a:t>: </a:t>
            </a:r>
            <a:r>
              <a:rPr lang="it-IT" sz="3600" i="1" kern="0" dirty="0" err="1"/>
              <a:t>Roebel</a:t>
            </a:r>
            <a:r>
              <a:rPr lang="it-IT" sz="3600" i="1" kern="0" dirty="0"/>
              <a:t> </a:t>
            </a:r>
            <a:r>
              <a:rPr lang="it-IT" sz="3600" i="1" kern="0" dirty="0" err="1"/>
              <a:t>cable</a:t>
            </a:r>
            <a:r>
              <a:rPr lang="it-IT" sz="3600" i="1" kern="0" dirty="0"/>
              <a:t> </a:t>
            </a:r>
            <a:r>
              <a:rPr lang="it-IT" sz="3600" i="1" kern="0" dirty="0" err="1"/>
              <a:t>reduced</a:t>
            </a:r>
            <a:r>
              <a:rPr lang="it-IT" sz="3600" i="1" kern="0" dirty="0"/>
              <a:t> </a:t>
            </a:r>
            <a:r>
              <a:rPr lang="it-IT" sz="3600" i="1" kern="0" dirty="0" err="1"/>
              <a:t>dimensionality</a:t>
            </a:r>
            <a:r>
              <a:rPr lang="it-IT" sz="3600" i="1" kern="0" dirty="0"/>
              <a:t> </a:t>
            </a:r>
            <a:r>
              <a:rPr lang="it-IT" sz="3600" i="1" kern="0" dirty="0" err="1"/>
              <a:t>approach</a:t>
            </a:r>
            <a:endParaRPr lang="it-IT" sz="3600" kern="0" dirty="0"/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5B18B58D-ECEA-8D48-9F92-A13FB50A10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5142" y="1095761"/>
            <a:ext cx="9793088" cy="897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7" indent="0">
              <a:buNone/>
            </a:pPr>
            <a:r>
              <a:rPr lang="it-IT" sz="2800" kern="0" dirty="0" err="1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Quench</a:t>
            </a:r>
            <a:r>
              <a:rPr lang="it-IT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 </a:t>
            </a:r>
            <a:r>
              <a:rPr lang="it-IT" sz="2800" kern="0" dirty="0" err="1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propagation</a:t>
            </a:r>
            <a:r>
              <a:rPr lang="it-IT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 in the </a:t>
            </a:r>
            <a:r>
              <a:rPr lang="it-IT" sz="2800" kern="0" dirty="0" err="1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longitudinal</a:t>
            </a:r>
            <a:r>
              <a:rPr lang="it-IT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 and </a:t>
            </a:r>
            <a:r>
              <a:rPr lang="it-IT" sz="2800" kern="0" dirty="0" err="1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radial</a:t>
            </a:r>
            <a:r>
              <a:rPr lang="it-IT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 </a:t>
            </a:r>
            <a:r>
              <a:rPr lang="it-IT" sz="2800" kern="0" dirty="0" err="1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direction</a:t>
            </a:r>
            <a:endParaRPr lang="en" sz="2800" kern="0" dirty="0">
              <a:solidFill>
                <a:srgbClr val="FF0000"/>
              </a:solidFill>
              <a:latin typeface="Arial Bold" charset="0"/>
              <a:cs typeface="Arial Bold" charset="0"/>
              <a:sym typeface="Arial Bold" charset="0"/>
            </a:endParaRPr>
          </a:p>
        </p:txBody>
      </p:sp>
      <p:sp>
        <p:nvSpPr>
          <p:cNvPr id="30" name="Rectangle 2">
            <a:extLst>
              <a:ext uri="{FF2B5EF4-FFF2-40B4-BE49-F238E27FC236}">
                <a16:creationId xmlns:a16="http://schemas.microsoft.com/office/drawing/2014/main" id="{50F8498B-F036-EF48-9B2F-B5FFE54A2C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5022" y="2953835"/>
            <a:ext cx="11758191" cy="407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3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The temperature distribution </a:t>
            </a:r>
            <a:r>
              <a:rPr lang="en" sz="2800" i="1" kern="0" dirty="0">
                <a:latin typeface="Arial Bold" charset="0"/>
                <a:cs typeface="Arial Bold" charset="0"/>
                <a:sym typeface="Arial Bold" charset="0"/>
              </a:rPr>
              <a:t>at the end of the heater pulse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 shows the effects of the heat transverse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between tapes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 of the cable and from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turn to turn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6B0C782E-3608-9E4F-8F02-B1EBD4B495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5022" y="3793505"/>
            <a:ext cx="11521280" cy="4509592"/>
          </a:xfrm>
          <a:prstGeom prst="rect">
            <a:avLst/>
          </a:prstGeom>
        </p:spPr>
      </p:pic>
      <p:sp>
        <p:nvSpPr>
          <p:cNvPr id="15" name="Rectangle 2">
            <a:extLst>
              <a:ext uri="{FF2B5EF4-FFF2-40B4-BE49-F238E27FC236}">
                <a16:creationId xmlns:a16="http://schemas.microsoft.com/office/drawing/2014/main" id="{D0ADE3AF-322A-4840-8A8A-2E4165B0F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030" y="8690049"/>
            <a:ext cx="11758191" cy="407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3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For some tapes, the heat redistribution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between turns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 is faster than within the same turn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E5DAB7B6-9DFF-164A-AE6F-4CE69BAACB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7039" y="4033955"/>
            <a:ext cx="3600957" cy="235183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2483620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590800" y="628650"/>
            <a:ext cx="9982200" cy="1993900"/>
          </a:xfrm>
          <a:ln/>
        </p:spPr>
        <p:txBody>
          <a:bodyPr rIns="209200"/>
          <a:lstStyle/>
          <a:p>
            <a:pPr marL="0" indent="0"/>
            <a:r>
              <a:rPr lang="en-US" dirty="0"/>
              <a:t>Outline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89038" y="2785393"/>
            <a:ext cx="11614175" cy="6629400"/>
          </a:xfrm>
          <a:ln/>
        </p:spPr>
        <p:txBody>
          <a:bodyPr rIns="310800" anchor="ctr"/>
          <a:lstStyle/>
          <a:p>
            <a:pPr marL="534987" indent="-457200"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cs typeface="Arial Bold" charset="0"/>
                <a:sym typeface="Arial Bold" charset="0"/>
              </a:rPr>
              <a:t>Introduction</a:t>
            </a:r>
          </a:p>
          <a:p>
            <a:pPr marL="534987" indent="-457200"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cs typeface="Arial Bold" charset="0"/>
                <a:sym typeface="Arial Bold" charset="0"/>
              </a:rPr>
              <a:t>HTS tape modeling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latin typeface="Arial Bold" charset="0"/>
                <a:cs typeface="Arial Bold" charset="0"/>
                <a:sym typeface="Arial Bold" charset="0"/>
              </a:rPr>
              <a:t> 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From tapes to cables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Twisted Stacked Tape Cable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sz="3400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 </a:t>
            </a:r>
            <a:r>
              <a:rPr lang="en-US" dirty="0" err="1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Roebel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 cables	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latin typeface="Arial Bold" charset="0"/>
                <a:ea typeface="ヒラギノ角ゴ ProN W6" charset="0"/>
                <a:cs typeface="Arial Bold" charset="0"/>
                <a:sym typeface="Arial Bold" charset="0"/>
              </a:rPr>
              <a:t> </a:t>
            </a:r>
            <a:r>
              <a:rPr lang="en-US" dirty="0">
                <a:latin typeface="Arial Bold" charset="0"/>
                <a:sym typeface="Arial Bold" charset="0"/>
              </a:rPr>
              <a:t>Scaling up: coils and magnet systems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 Discussion</a:t>
            </a:r>
            <a:endParaRPr lang="en-US" dirty="0">
              <a:solidFill>
                <a:schemeClr val="tx1">
                  <a:lumMod val="20000"/>
                  <a:lumOff val="80000"/>
                </a:schemeClr>
              </a:solidFill>
              <a:latin typeface="Arial Bold" charset="0"/>
              <a:cs typeface="Arial Bold" charset="0"/>
              <a:sym typeface="Arial Bold" charset="0"/>
            </a:endParaRPr>
          </a:p>
          <a:p>
            <a:pPr marL="444500" indent="-366713">
              <a:buFontTx/>
              <a:buBlip>
                <a:blip r:embed="rId2"/>
              </a:buBlip>
            </a:pPr>
            <a:endParaRPr lang="en-US" dirty="0" err="1">
              <a:latin typeface="Arial Bold" charset="0"/>
              <a:cs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3380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-1592953" y="8795088"/>
            <a:ext cx="184731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endParaRPr lang="en-US" sz="3411"/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6409241" y="-308611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6409241" y="-308611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18442" name="Rectangle 14"/>
          <p:cNvSpPr>
            <a:spLocks noChangeArrowheads="1"/>
          </p:cNvSpPr>
          <p:nvPr/>
        </p:nvSpPr>
        <p:spPr bwMode="auto">
          <a:xfrm>
            <a:off x="6409241" y="977485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22" name="Rectangle 4">
            <a:extLst>
              <a:ext uri="{FF2B5EF4-FFF2-40B4-BE49-F238E27FC236}">
                <a16:creationId xmlns:a16="http://schemas.microsoft.com/office/drawing/2014/main" id="{3F194838-BBFE-C142-ADE6-588967919F6A}"/>
              </a:ext>
            </a:extLst>
          </p:cNvPr>
          <p:cNvSpPr txBox="1">
            <a:spLocks noChangeArrowheads="1"/>
          </p:cNvSpPr>
          <p:nvPr/>
        </p:nvSpPr>
        <p:spPr>
          <a:xfrm>
            <a:off x="2520279" y="481137"/>
            <a:ext cx="11038111" cy="1417637"/>
          </a:xfrm>
          <a:prstGeom prst="rect">
            <a:avLst/>
          </a:prstGeom>
        </p:spPr>
        <p:txBody>
          <a:bodyPr/>
          <a:lstStyle>
            <a:lvl1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+mj-lt"/>
                <a:ea typeface="+mj-ea"/>
                <a:cs typeface="+mj-cs"/>
                <a:sym typeface="Verdana Bold" charset="0"/>
              </a:defRPr>
            </a:lvl1pPr>
            <a:lvl2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2pPr>
            <a:lvl3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3pPr>
            <a:lvl4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4pPr>
            <a:lvl5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5pPr>
            <a:lvl6pPr marL="5349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6pPr>
            <a:lvl7pPr marL="9921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7pPr>
            <a:lvl8pPr marL="14493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8pPr>
            <a:lvl9pPr marL="19065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9pPr>
          </a:lstStyle>
          <a:p>
            <a:pPr>
              <a:defRPr/>
            </a:pPr>
            <a:r>
              <a:rPr lang="it-IT" sz="3600" i="1" kern="0" dirty="0" err="1"/>
              <a:t>Scaling</a:t>
            </a:r>
            <a:r>
              <a:rPr lang="it-IT" sz="3600" i="1" kern="0" dirty="0"/>
              <a:t> up: full coil </a:t>
            </a:r>
            <a:r>
              <a:rPr lang="it-IT" sz="3600" i="1" kern="0" dirty="0" err="1"/>
              <a:t>models</a:t>
            </a:r>
            <a:r>
              <a:rPr lang="it-IT" sz="3600" i="1" kern="0" dirty="0"/>
              <a:t> </a:t>
            </a:r>
            <a:endParaRPr lang="it-IT" sz="3600" kern="0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A70BAF6-E157-6C47-B2E4-23D3E9814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203" y="1955464"/>
            <a:ext cx="5270411" cy="5041262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id="{AE878574-8F05-3B46-88AB-1CA9A8444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4094" y="7105873"/>
            <a:ext cx="5737553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4">
                  <a:extLst/>
                </a:blip>
              </a:buBlip>
            </a:pPr>
            <a:r>
              <a:rPr lang="it-IT" sz="2800" kern="0" dirty="0" err="1">
                <a:latin typeface="Arial Bold" charset="0"/>
                <a:cs typeface="Arial Bold" charset="0"/>
                <a:sym typeface="Arial Bold" charset="0"/>
              </a:rPr>
              <a:t>Multiscale</a:t>
            </a:r>
            <a:r>
              <a:rPr lang="it-IT" sz="2800" kern="0" dirty="0">
                <a:latin typeface="Arial Bold" charset="0"/>
                <a:cs typeface="Arial Bold" charset="0"/>
                <a:sym typeface="Arial Bold" charset="0"/>
              </a:rPr>
              <a:t> coil model </a:t>
            </a:r>
            <a:r>
              <a:rPr lang="it-IT" sz="2800" kern="0" dirty="0" err="1">
                <a:latin typeface="Arial Bold" charset="0"/>
                <a:cs typeface="Arial Bold" charset="0"/>
                <a:sym typeface="Arial Bold" charset="0"/>
              </a:rPr>
              <a:t>composed</a:t>
            </a:r>
            <a:r>
              <a:rPr lang="it-IT" sz="2800" kern="0" dirty="0">
                <a:latin typeface="Arial Bold" charset="0"/>
                <a:cs typeface="Arial Bold" charset="0"/>
                <a:sym typeface="Arial Bold" charset="0"/>
              </a:rPr>
              <a:t> of a </a:t>
            </a:r>
            <a:r>
              <a:rPr lang="it-IT" sz="2800" kern="0" dirty="0" err="1">
                <a:latin typeface="Arial Bold" charset="0"/>
                <a:cs typeface="Arial Bold" charset="0"/>
                <a:sym typeface="Arial Bold" charset="0"/>
              </a:rPr>
              <a:t>homogenized</a:t>
            </a:r>
            <a:r>
              <a:rPr lang="it-IT" sz="2800" kern="0" dirty="0">
                <a:latin typeface="Arial Bold" charset="0"/>
                <a:cs typeface="Arial Bold" charset="0"/>
                <a:sym typeface="Arial Bold" charset="0"/>
              </a:rPr>
              <a:t> coil 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and a localized embedded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multilayer tape module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 (inset)</a:t>
            </a:r>
          </a:p>
        </p:txBody>
      </p:sp>
      <p:sp>
        <p:nvSpPr>
          <p:cNvPr id="13" name="Text Box 11">
            <a:extLst>
              <a:ext uri="{FF2B5EF4-FFF2-40B4-BE49-F238E27FC236}">
                <a16:creationId xmlns:a16="http://schemas.microsoft.com/office/drawing/2014/main" id="{9EA45F97-310B-104F-B788-EF0237A6C1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4094" y="8979822"/>
            <a:ext cx="59128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[12] W. K. Chan, J. Schwartz, 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IEEE Trans. Appl. </a:t>
            </a:r>
            <a:r>
              <a:rPr lang="en-US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., vol. 22, no. 5, 4706010, 2012.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221032FD-F318-D747-A206-221AF2819C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2677" y="1057201"/>
            <a:ext cx="5905129" cy="1987580"/>
          </a:xfrm>
          <a:prstGeom prst="rect">
            <a:avLst/>
          </a:prstGeom>
        </p:spPr>
      </p:pic>
      <p:sp>
        <p:nvSpPr>
          <p:cNvPr id="15" name="Text Box 11">
            <a:extLst>
              <a:ext uri="{FF2B5EF4-FFF2-40B4-BE49-F238E27FC236}">
                <a16:creationId xmlns:a16="http://schemas.microsoft.com/office/drawing/2014/main" id="{005C5E7F-AF9F-5743-9C43-27C5AC6A50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2677" y="4729609"/>
            <a:ext cx="62705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[13] E. </a:t>
            </a:r>
            <a:r>
              <a:rPr lang="en-US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Häro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̈ and A. </a:t>
            </a:r>
            <a:r>
              <a:rPr lang="en-US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Stenvall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, 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IEEE Trans. Appl. </a:t>
            </a:r>
            <a:r>
              <a:rPr lang="en-US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., vol. 24, no. 3, 4900705, 2014.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85E2E72C-B61C-394C-BF57-A29DA23D6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7590" y="2929409"/>
            <a:ext cx="735210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4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Coil represented in some parts as a homogenous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mixture of cable and insulation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, in other parts as structures including cable and insulation layers</a:t>
            </a:r>
            <a:endParaRPr lang="en" sz="2800" i="1" kern="0" dirty="0">
              <a:latin typeface="Arial Bold" charset="0"/>
              <a:cs typeface="Arial Bold" charset="0"/>
              <a:sym typeface="Arial Bold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45A0B1D-0ACD-324D-BC8F-7E73E2F181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4116" y="5499929"/>
            <a:ext cx="5912860" cy="3478152"/>
          </a:xfrm>
          <a:prstGeom prst="rect">
            <a:avLst/>
          </a:prstGeom>
        </p:spPr>
      </p:pic>
      <p:sp>
        <p:nvSpPr>
          <p:cNvPr id="19" name="Text Box 11">
            <a:extLst>
              <a:ext uri="{FF2B5EF4-FFF2-40B4-BE49-F238E27FC236}">
                <a16:creationId xmlns:a16="http://schemas.microsoft.com/office/drawing/2014/main" id="{075E9C2D-0162-3E48-B074-A3CC03AE4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1647" y="9028476"/>
            <a:ext cx="62705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[9] J. Van </a:t>
            </a:r>
            <a:r>
              <a:rPr lang="en-US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Nugteren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., Ph.D. dissertation, University of Twente, 2016</a:t>
            </a:r>
          </a:p>
        </p:txBody>
      </p:sp>
    </p:spTree>
    <p:extLst>
      <p:ext uri="{BB962C8B-B14F-4D97-AF65-F5344CB8AC3E}">
        <p14:creationId xmlns:p14="http://schemas.microsoft.com/office/powerpoint/2010/main" val="2637293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-1592953" y="8795088"/>
            <a:ext cx="184731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endParaRPr lang="en-US" sz="3411"/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6409241" y="-308611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6409241" y="-308611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18442" name="Rectangle 14"/>
          <p:cNvSpPr>
            <a:spLocks noChangeArrowheads="1"/>
          </p:cNvSpPr>
          <p:nvPr/>
        </p:nvSpPr>
        <p:spPr bwMode="auto">
          <a:xfrm>
            <a:off x="6409241" y="977485"/>
            <a:ext cx="18473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3411"/>
          </a:p>
        </p:txBody>
      </p:sp>
      <p:sp>
        <p:nvSpPr>
          <p:cNvPr id="22" name="Rectangle 4">
            <a:extLst>
              <a:ext uri="{FF2B5EF4-FFF2-40B4-BE49-F238E27FC236}">
                <a16:creationId xmlns:a16="http://schemas.microsoft.com/office/drawing/2014/main" id="{3F194838-BBFE-C142-ADE6-588967919F6A}"/>
              </a:ext>
            </a:extLst>
          </p:cNvPr>
          <p:cNvSpPr txBox="1">
            <a:spLocks noChangeArrowheads="1"/>
          </p:cNvSpPr>
          <p:nvPr/>
        </p:nvSpPr>
        <p:spPr>
          <a:xfrm>
            <a:off x="2448271" y="503660"/>
            <a:ext cx="11038111" cy="1417637"/>
          </a:xfrm>
          <a:prstGeom prst="rect">
            <a:avLst/>
          </a:prstGeom>
        </p:spPr>
        <p:txBody>
          <a:bodyPr/>
          <a:lstStyle>
            <a:lvl1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+mj-lt"/>
                <a:ea typeface="+mj-ea"/>
                <a:cs typeface="+mj-cs"/>
                <a:sym typeface="Verdana Bold" charset="0"/>
              </a:defRPr>
            </a:lvl1pPr>
            <a:lvl2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2pPr>
            <a:lvl3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3pPr>
            <a:lvl4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4pPr>
            <a:lvl5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5pPr>
            <a:lvl6pPr marL="5349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6pPr>
            <a:lvl7pPr marL="9921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7pPr>
            <a:lvl8pPr marL="14493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8pPr>
            <a:lvl9pPr marL="19065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9pPr>
          </a:lstStyle>
          <a:p>
            <a:pPr>
              <a:defRPr/>
            </a:pPr>
            <a:r>
              <a:rPr lang="it-IT" sz="3600" i="1" kern="0" dirty="0" err="1"/>
              <a:t>Scaling</a:t>
            </a:r>
            <a:r>
              <a:rPr lang="it-IT" sz="3600" i="1" kern="0" dirty="0"/>
              <a:t> up: 32 T NHMFL </a:t>
            </a:r>
            <a:r>
              <a:rPr lang="it-IT" sz="3600" i="1" kern="0" dirty="0" err="1"/>
              <a:t>magnet</a:t>
            </a:r>
            <a:r>
              <a:rPr lang="it-IT" sz="3600" i="1" kern="0" dirty="0"/>
              <a:t> model</a:t>
            </a:r>
            <a:endParaRPr lang="it-IT" sz="3600" kern="0" dirty="0"/>
          </a:p>
        </p:txBody>
      </p:sp>
      <p:pic>
        <p:nvPicPr>
          <p:cNvPr id="19" name="Immagine 18" descr="Immagine che contiene interni, aeroporto&#10;&#10;Descrizione generata con affidabilità molto elevata">
            <a:extLst>
              <a:ext uri="{FF2B5EF4-FFF2-40B4-BE49-F238E27FC236}">
                <a16:creationId xmlns:a16="http://schemas.microsoft.com/office/drawing/2014/main" id="{BE6992FD-8CEF-4047-AE68-11EABB700F7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7611" y="4659295"/>
            <a:ext cx="2898385" cy="1826252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D21518D2-537D-A74D-AF4A-AE947CA38D26}"/>
              </a:ext>
            </a:extLst>
          </p:cNvPr>
          <p:cNvSpPr txBox="1"/>
          <p:nvPr/>
        </p:nvSpPr>
        <p:spPr>
          <a:xfrm>
            <a:off x="9767611" y="4142915"/>
            <a:ext cx="3116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HTS insert coil #1 (10.7 T) </a:t>
            </a:r>
          </a:p>
        </p:txBody>
      </p:sp>
      <p:pic>
        <p:nvPicPr>
          <p:cNvPr id="28" name="Immagine 27" descr="Immagine che contiene interni, tavolo&#10;&#10;Descrizione generata con affidabilità molto elevata">
            <a:extLst>
              <a:ext uri="{FF2B5EF4-FFF2-40B4-BE49-F238E27FC236}">
                <a16:creationId xmlns:a16="http://schemas.microsoft.com/office/drawing/2014/main" id="{EE9ACB50-8DB0-6E4C-99D5-1FB6C701FA5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8375" y="7033865"/>
            <a:ext cx="2898385" cy="2176873"/>
          </a:xfrm>
          <a:prstGeom prst="rect">
            <a:avLst/>
          </a:prstGeom>
        </p:spPr>
      </p:pic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4E7647E8-DE05-4246-9A87-930C726B2DF0}"/>
              </a:ext>
            </a:extLst>
          </p:cNvPr>
          <p:cNvSpPr txBox="1"/>
          <p:nvPr/>
        </p:nvSpPr>
        <p:spPr>
          <a:xfrm>
            <a:off x="9688375" y="6601817"/>
            <a:ext cx="3195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HTS insert coil #2 (6.3 T) </a:t>
            </a:r>
          </a:p>
        </p:txBody>
      </p:sp>
      <p:pic>
        <p:nvPicPr>
          <p:cNvPr id="33" name="Immagine 32">
            <a:extLst>
              <a:ext uri="{FF2B5EF4-FFF2-40B4-BE49-F238E27FC236}">
                <a16:creationId xmlns:a16="http://schemas.microsoft.com/office/drawing/2014/main" id="{F5810775-A109-5B49-92DD-0628B92510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2831" y="1031834"/>
            <a:ext cx="3195317" cy="3009139"/>
          </a:xfrm>
          <a:prstGeom prst="rect">
            <a:avLst/>
          </a:prstGeom>
        </p:spPr>
      </p:pic>
      <p:pic>
        <p:nvPicPr>
          <p:cNvPr id="34" name="Immagine 33" descr="Immagine che contiene interni, pavimento, tavolo, parete&#10;&#10;Descrizione generata con affidabilità molto elevata">
            <a:extLst>
              <a:ext uri="{FF2B5EF4-FFF2-40B4-BE49-F238E27FC236}">
                <a16:creationId xmlns:a16="http://schemas.microsoft.com/office/drawing/2014/main" id="{23E025C7-8BDC-4542-8A3F-A5DAD0F3AAC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056" y="1489249"/>
            <a:ext cx="1598716" cy="5217268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78C45D3F-522E-B346-A11B-078FB85CC3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93294" y="6887985"/>
            <a:ext cx="3528392" cy="2306048"/>
          </a:xfrm>
          <a:prstGeom prst="rect">
            <a:avLst/>
          </a:prstGeom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E2B04CCA-C4C7-D849-BDE6-4F835551BE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3" t="15411" r="16721" b="1576"/>
          <a:stretch/>
        </p:blipFill>
        <p:spPr bwMode="auto">
          <a:xfrm>
            <a:off x="1317030" y="6961929"/>
            <a:ext cx="2232175" cy="223217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11">
            <a:extLst>
              <a:ext uri="{FF2B5EF4-FFF2-40B4-BE49-F238E27FC236}">
                <a16:creationId xmlns:a16="http://schemas.microsoft.com/office/drawing/2014/main" id="{BD221DE0-8772-6148-AA40-06BFD67025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030" y="9338121"/>
            <a:ext cx="117581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[14] </a:t>
            </a:r>
            <a:r>
              <a:rPr lang="en" sz="1800" dirty="0">
                <a:solidFill>
                  <a:srgbClr val="000066"/>
                </a:solidFill>
                <a:latin typeface="Arial" charset="0"/>
                <a:cs typeface="Arial" charset="0"/>
              </a:rPr>
              <a:t>H. W. </a:t>
            </a:r>
            <a:r>
              <a:rPr lang="en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Weijers</a:t>
            </a:r>
            <a:r>
              <a:rPr lang="en" sz="1800" dirty="0">
                <a:solidFill>
                  <a:srgbClr val="000066"/>
                </a:solidFill>
                <a:latin typeface="Arial" charset="0"/>
                <a:cs typeface="Arial" charset="0"/>
              </a:rPr>
              <a:t> et al., </a:t>
            </a:r>
            <a:r>
              <a:rPr lang="en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IEEE Trans. Appl. </a:t>
            </a:r>
            <a:r>
              <a:rPr lang="en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</a:t>
            </a:r>
            <a:r>
              <a:rPr lang="en" sz="1800" dirty="0">
                <a:solidFill>
                  <a:srgbClr val="000066"/>
                </a:solidFill>
                <a:latin typeface="Arial" charset="0"/>
                <a:cs typeface="Arial" charset="0"/>
              </a:rPr>
              <a:t>., vol. 24, no. 3, Jun. 2014, Art. ID. 4301805.</a:t>
            </a:r>
            <a:endParaRPr lang="en-US" sz="1800" dirty="0">
              <a:solidFill>
                <a:srgbClr val="000066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992F24E-EBDA-CE41-A79E-E7CCFFB479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73789" y="1256201"/>
            <a:ext cx="51054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4840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-1592953" y="8795088"/>
            <a:ext cx="184731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endParaRPr lang="en-US" sz="3411"/>
          </a:p>
        </p:txBody>
      </p:sp>
      <p:sp>
        <p:nvSpPr>
          <p:cNvPr id="35" name="Rectangle 2">
            <a:extLst>
              <a:ext uri="{FF2B5EF4-FFF2-40B4-BE49-F238E27FC236}">
                <a16:creationId xmlns:a16="http://schemas.microsoft.com/office/drawing/2014/main" id="{FC471EF8-86BC-C740-A44F-AA3C907F22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8560" y="913185"/>
            <a:ext cx="10825774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3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Only one 2D pancake is discretized with a mesh. At each mesh point, a set of heat balance equations is written for an array of temperatures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620375A5-5932-7448-A994-81E5FC904AB9}"/>
              </a:ext>
            </a:extLst>
          </p:cNvPr>
          <p:cNvSpPr txBox="1"/>
          <p:nvPr/>
        </p:nvSpPr>
        <p:spPr>
          <a:xfrm>
            <a:off x="1101006" y="6653846"/>
            <a:ext cx="554588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800" kern="0" dirty="0" err="1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Axial</a:t>
            </a:r>
            <a:r>
              <a:rPr lang="it-IT" sz="2800" kern="0" dirty="0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 </a:t>
            </a:r>
            <a:r>
              <a:rPr lang="it-IT" sz="2800" kern="0" dirty="0" err="1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heat</a:t>
            </a:r>
            <a:r>
              <a:rPr lang="it-IT" sz="2800" kern="0" dirty="0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 </a:t>
            </a:r>
            <a:r>
              <a:rPr lang="it-IT" sz="2800" kern="0" dirty="0" err="1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flux</a:t>
            </a:r>
            <a:r>
              <a:rPr lang="it-IT" sz="2800" kern="0" dirty="0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 </a:t>
            </a:r>
            <a:r>
              <a:rPr lang="it-IT" sz="2800" kern="0" dirty="0" err="1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between</a:t>
            </a:r>
            <a:r>
              <a:rPr lang="it-IT" sz="2800" kern="0" dirty="0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 </a:t>
            </a:r>
            <a:r>
              <a:rPr lang="it-IT" sz="2800" kern="0" dirty="0" err="1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pancakes</a:t>
            </a:r>
            <a:endParaRPr lang="it-IT" sz="2800" kern="0" dirty="0">
              <a:solidFill>
                <a:srgbClr val="FF0000"/>
              </a:solidFill>
              <a:latin typeface="Arial Bold" charset="0"/>
              <a:ea typeface="+mn-ea"/>
              <a:sym typeface="Verdana" charset="0"/>
            </a:endParaRP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16FD865F-D0F4-B843-88AF-0F7143BBBCEF}"/>
              </a:ext>
            </a:extLst>
          </p:cNvPr>
          <p:cNvSpPr/>
          <p:nvPr/>
        </p:nvSpPr>
        <p:spPr>
          <a:xfrm>
            <a:off x="1459870" y="4067533"/>
            <a:ext cx="20185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it-IT" sz="2000" b="1" baseline="-25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G10</a:t>
            </a:r>
            <a:r>
              <a:rPr lang="it-IT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</a:t>
            </a:r>
            <a:r>
              <a:rPr lang="it-IT" sz="2000" b="1" baseline="-25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CZ</a:t>
            </a:r>
            <a:r>
              <a:rPr lang="it-IT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DISTRIBUTED THERMAL RESISTANCES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F1BBD12B-24EF-D34B-93A1-E5A31D725286}"/>
              </a:ext>
            </a:extLst>
          </p:cNvPr>
          <p:cNvSpPr txBox="1"/>
          <p:nvPr/>
        </p:nvSpPr>
        <p:spPr>
          <a:xfrm>
            <a:off x="1389038" y="8978081"/>
            <a:ext cx="11377264" cy="64633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[15] M Breschi, L Cavallucci, P. L. Ribani, A. V. Gavrilin, and H. W. Weijers, </a:t>
            </a:r>
            <a:r>
              <a:rPr lang="en-US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. Sci. Technol.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, vol. 29, 2016, Art. no. 055002.</a:t>
            </a:r>
            <a:endParaRPr lang="it-IT" sz="1800" dirty="0">
              <a:solidFill>
                <a:srgbClr val="00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60572DF-DA74-474E-9836-706A61D233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367" t="1" r="15645" b="-13783"/>
          <a:stretch/>
        </p:blipFill>
        <p:spPr>
          <a:xfrm>
            <a:off x="2720163" y="2465664"/>
            <a:ext cx="5892095" cy="674939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837C4A00-1C72-5A4F-B22B-36146A6373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5273" y="7249839"/>
            <a:ext cx="5718560" cy="1381808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89CD12A5-A919-FD4A-B2D5-F50278186D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22086" y="3190333"/>
            <a:ext cx="2543916" cy="54167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9E4EB885-DD05-F74A-9A29-045ACD743FE6}"/>
                  </a:ext>
                </a:extLst>
              </p:cNvPr>
              <p:cNvSpPr txBox="1"/>
              <p:nvPr/>
            </p:nvSpPr>
            <p:spPr>
              <a:xfrm>
                <a:off x="8847388" y="2786729"/>
                <a:ext cx="186582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72</m:t>
                          </m:r>
                        </m:sub>
                      </m:sSub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72</m:t>
                          </m:r>
                        </m:sub>
                        <m:sup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</m:sSubSup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72</m:t>
                          </m:r>
                        </m:sub>
                        <m:sup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p>
                      </m:sSubSup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9E4EB885-DD05-F74A-9A29-045ACD743F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7388" y="2786729"/>
                <a:ext cx="1865827" cy="954107"/>
              </a:xfrm>
              <a:prstGeom prst="rect">
                <a:avLst/>
              </a:prstGeom>
              <a:blipFill>
                <a:blip r:embed="rId8"/>
                <a:stretch>
                  <a:fillRect b="-259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6D9D06D1-B3AB-8D41-BC99-BACD02532592}"/>
                  </a:ext>
                </a:extLst>
              </p:cNvPr>
              <p:cNvSpPr txBox="1"/>
              <p:nvPr/>
            </p:nvSpPr>
            <p:spPr>
              <a:xfrm>
                <a:off x="8733854" y="4438328"/>
                <a:ext cx="1865827" cy="954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</m:sSubSup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p>
                      </m:sSubSup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6D9D06D1-B3AB-8D41-BC99-BACD025325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3854" y="4438328"/>
                <a:ext cx="1865827" cy="954492"/>
              </a:xfrm>
              <a:prstGeom prst="rect">
                <a:avLst/>
              </a:prstGeom>
              <a:blipFill>
                <a:blip r:embed="rId9"/>
                <a:stretch>
                  <a:fillRect b="-259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1C5F6E3C-6B82-834E-B671-81E2C9C90F67}"/>
                  </a:ext>
                </a:extLst>
              </p:cNvPr>
              <p:cNvSpPr txBox="1"/>
              <p:nvPr/>
            </p:nvSpPr>
            <p:spPr>
              <a:xfrm>
                <a:off x="8754448" y="5815903"/>
                <a:ext cx="186582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</m:sSubSup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p>
                      </m:sSubSup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it-IT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1C5F6E3C-6B82-834E-B671-81E2C9C90F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4448" y="5815903"/>
                <a:ext cx="1865827" cy="954107"/>
              </a:xfrm>
              <a:prstGeom prst="rect">
                <a:avLst/>
              </a:prstGeom>
              <a:blipFill>
                <a:blip r:embed="rId10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magine 5">
            <a:extLst>
              <a:ext uri="{FF2B5EF4-FFF2-40B4-BE49-F238E27FC236}">
                <a16:creationId xmlns:a16="http://schemas.microsoft.com/office/drawing/2014/main" id="{2251A830-B25B-1442-8702-FE1AD0B455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21286" y="3145433"/>
            <a:ext cx="4532963" cy="3469675"/>
          </a:xfrm>
          <a:prstGeom prst="rect">
            <a:avLst/>
          </a:prstGeom>
        </p:spPr>
      </p:pic>
      <p:sp>
        <p:nvSpPr>
          <p:cNvPr id="20" name="Rectangle 4">
            <a:extLst>
              <a:ext uri="{FF2B5EF4-FFF2-40B4-BE49-F238E27FC236}">
                <a16:creationId xmlns:a16="http://schemas.microsoft.com/office/drawing/2014/main" id="{62269618-0406-5F4C-9F92-E61722DE0A43}"/>
              </a:ext>
            </a:extLst>
          </p:cNvPr>
          <p:cNvSpPr txBox="1">
            <a:spLocks noChangeArrowheads="1"/>
          </p:cNvSpPr>
          <p:nvPr/>
        </p:nvSpPr>
        <p:spPr>
          <a:xfrm>
            <a:off x="2448271" y="503660"/>
            <a:ext cx="11038111" cy="1417637"/>
          </a:xfrm>
          <a:prstGeom prst="rect">
            <a:avLst/>
          </a:prstGeom>
        </p:spPr>
        <p:txBody>
          <a:bodyPr/>
          <a:lstStyle>
            <a:lvl1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+mj-lt"/>
                <a:ea typeface="+mj-ea"/>
                <a:cs typeface="+mj-cs"/>
                <a:sym typeface="Verdana Bold" charset="0"/>
              </a:defRPr>
            </a:lvl1pPr>
            <a:lvl2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2pPr>
            <a:lvl3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3pPr>
            <a:lvl4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4pPr>
            <a:lvl5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5pPr>
            <a:lvl6pPr marL="5349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6pPr>
            <a:lvl7pPr marL="9921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7pPr>
            <a:lvl8pPr marL="14493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8pPr>
            <a:lvl9pPr marL="19065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9pPr>
          </a:lstStyle>
          <a:p>
            <a:pPr>
              <a:defRPr/>
            </a:pPr>
            <a:r>
              <a:rPr lang="it-IT" sz="3600" i="1" kern="0" dirty="0" err="1"/>
              <a:t>Scaling</a:t>
            </a:r>
            <a:r>
              <a:rPr lang="it-IT" sz="3600" i="1" kern="0" dirty="0"/>
              <a:t> up: 32 T NHMFL </a:t>
            </a:r>
            <a:r>
              <a:rPr lang="it-IT" sz="3600" i="1" kern="0" dirty="0" err="1"/>
              <a:t>magnet</a:t>
            </a:r>
            <a:r>
              <a:rPr lang="it-IT" sz="3600" i="1" kern="0" dirty="0"/>
              <a:t> model</a:t>
            </a:r>
            <a:endParaRPr lang="it-IT" sz="3600" kern="0" dirty="0"/>
          </a:p>
        </p:txBody>
      </p:sp>
    </p:spTree>
    <p:extLst>
      <p:ext uri="{BB962C8B-B14F-4D97-AF65-F5344CB8AC3E}">
        <p14:creationId xmlns:p14="http://schemas.microsoft.com/office/powerpoint/2010/main" val="11442590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-1592953" y="8795088"/>
            <a:ext cx="184731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endParaRPr lang="en-US" sz="3411"/>
          </a:p>
        </p:txBody>
      </p:sp>
      <p:pic>
        <p:nvPicPr>
          <p:cNvPr id="23" name="Picture 4">
            <a:extLst>
              <a:ext uri="{FF2B5EF4-FFF2-40B4-BE49-F238E27FC236}">
                <a16:creationId xmlns:a16="http://schemas.microsoft.com/office/drawing/2014/main" id="{D349BAFB-B103-1D4F-9A48-759F746EDD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9" r="3226" b="2515"/>
          <a:stretch/>
        </p:blipFill>
        <p:spPr bwMode="auto">
          <a:xfrm>
            <a:off x="6645622" y="1209906"/>
            <a:ext cx="6048672" cy="3879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7A943395-1C43-6F49-A7A5-846A8E5E20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171" b="43802"/>
          <a:stretch/>
        </p:blipFill>
        <p:spPr>
          <a:xfrm>
            <a:off x="1370427" y="8308178"/>
            <a:ext cx="7455850" cy="95203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B386B2BC-37E6-A041-AABF-E283F3E27DD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0820" b="41908"/>
          <a:stretch/>
        </p:blipFill>
        <p:spPr>
          <a:xfrm>
            <a:off x="1370427" y="7249889"/>
            <a:ext cx="5288957" cy="1090842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2E2185B-F482-4A48-A8C0-B6D1CAEF5A9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926" t="20918" r="20910" b="35618"/>
          <a:stretch/>
        </p:blipFill>
        <p:spPr>
          <a:xfrm>
            <a:off x="1143503" y="5113444"/>
            <a:ext cx="10866306" cy="912309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id="{E42F392F-8CF6-4E49-9855-A2C949543E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5022" y="2569369"/>
            <a:ext cx="5584897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7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Lumped parameter circuit describing the mutual induction coupling between the insert and the 17-sections </a:t>
            </a:r>
            <a:r>
              <a:rPr lang="en" sz="2800" kern="0" dirty="0" err="1">
                <a:latin typeface="Arial Bold" charset="0"/>
                <a:cs typeface="Arial Bold" charset="0"/>
                <a:sym typeface="Arial Bold" charset="0"/>
              </a:rPr>
              <a:t>outsert</a:t>
            </a:r>
            <a:endParaRPr lang="en" sz="2800" kern="0" dirty="0">
              <a:latin typeface="Arial Bold" charset="0"/>
              <a:cs typeface="Arial Bold" charset="0"/>
              <a:sym typeface="Arial Bold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62CE402-808B-F041-B945-BC0F24D253D3}"/>
              </a:ext>
            </a:extLst>
          </p:cNvPr>
          <p:cNvSpPr txBox="1"/>
          <p:nvPr/>
        </p:nvSpPr>
        <p:spPr>
          <a:xfrm>
            <a:off x="2469158" y="1254580"/>
            <a:ext cx="343158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800" kern="0" dirty="0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Coil </a:t>
            </a:r>
            <a:r>
              <a:rPr lang="it-IT" sz="2800" kern="0" dirty="0" err="1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constitutive</a:t>
            </a:r>
            <a:r>
              <a:rPr lang="it-IT" sz="2800" kern="0" dirty="0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 law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63C7C6FE-4EF3-4046-8BD9-26F1E2520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7606" y="5665713"/>
            <a:ext cx="11330341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7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The resistances of coil 1 and coil 2 can be computed from the power dissipated in all pancakes</a:t>
            </a:r>
          </a:p>
        </p:txBody>
      </p:sp>
      <p:sp>
        <p:nvSpPr>
          <p:cNvPr id="14" name="Rectangle 4">
            <a:extLst>
              <a:ext uri="{FF2B5EF4-FFF2-40B4-BE49-F238E27FC236}">
                <a16:creationId xmlns:a16="http://schemas.microsoft.com/office/drawing/2014/main" id="{C549994B-6A46-2A43-BD6E-890ED201ADA2}"/>
              </a:ext>
            </a:extLst>
          </p:cNvPr>
          <p:cNvSpPr txBox="1">
            <a:spLocks noChangeArrowheads="1"/>
          </p:cNvSpPr>
          <p:nvPr/>
        </p:nvSpPr>
        <p:spPr>
          <a:xfrm>
            <a:off x="2448271" y="503660"/>
            <a:ext cx="11038111" cy="1417637"/>
          </a:xfrm>
          <a:prstGeom prst="rect">
            <a:avLst/>
          </a:prstGeom>
        </p:spPr>
        <p:txBody>
          <a:bodyPr/>
          <a:lstStyle>
            <a:lvl1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+mj-lt"/>
                <a:ea typeface="+mj-ea"/>
                <a:cs typeface="+mj-cs"/>
                <a:sym typeface="Verdana Bold" charset="0"/>
              </a:defRPr>
            </a:lvl1pPr>
            <a:lvl2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2pPr>
            <a:lvl3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3pPr>
            <a:lvl4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4pPr>
            <a:lvl5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5pPr>
            <a:lvl6pPr marL="5349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6pPr>
            <a:lvl7pPr marL="9921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7pPr>
            <a:lvl8pPr marL="14493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8pPr>
            <a:lvl9pPr marL="19065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9pPr>
          </a:lstStyle>
          <a:p>
            <a:pPr>
              <a:defRPr/>
            </a:pPr>
            <a:r>
              <a:rPr lang="it-IT" sz="3600" i="1" kern="0" dirty="0" err="1"/>
              <a:t>Scaling</a:t>
            </a:r>
            <a:r>
              <a:rPr lang="it-IT" sz="3600" i="1" kern="0" dirty="0"/>
              <a:t> up: 32 T NHMFL </a:t>
            </a:r>
            <a:r>
              <a:rPr lang="it-IT" sz="3600" i="1" kern="0" dirty="0" err="1"/>
              <a:t>magnet</a:t>
            </a:r>
            <a:r>
              <a:rPr lang="it-IT" sz="3600" i="1" kern="0" dirty="0"/>
              <a:t> model</a:t>
            </a:r>
            <a:endParaRPr lang="it-IT" sz="3600" kern="0" dirty="0"/>
          </a:p>
        </p:txBody>
      </p:sp>
    </p:spTree>
    <p:extLst>
      <p:ext uri="{BB962C8B-B14F-4D97-AF65-F5344CB8AC3E}">
        <p14:creationId xmlns:p14="http://schemas.microsoft.com/office/powerpoint/2010/main" val="38394312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>
            <a:extLst>
              <a:ext uri="{FF2B5EF4-FFF2-40B4-BE49-F238E27FC236}">
                <a16:creationId xmlns:a16="http://schemas.microsoft.com/office/drawing/2014/main" id="{E42F392F-8CF6-4E49-9855-A2C949543E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6116" y="7177881"/>
            <a:ext cx="5299506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3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A local peak of the insert transport current during the discharge is due to the </a:t>
            </a:r>
            <a:r>
              <a:rPr lang="en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inductive coupling 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between the insert and the </a:t>
            </a:r>
            <a:r>
              <a:rPr lang="en" sz="2800" kern="0" dirty="0" err="1">
                <a:latin typeface="Arial Bold" charset="0"/>
                <a:cs typeface="Arial Bold" charset="0"/>
                <a:sym typeface="Arial Bold" charset="0"/>
              </a:rPr>
              <a:t>outsert</a:t>
            </a:r>
            <a:endParaRPr lang="en" sz="2800" kern="0" dirty="0">
              <a:latin typeface="Arial Bold" charset="0"/>
              <a:cs typeface="Arial Bold" charset="0"/>
              <a:sym typeface="Arial Bold" charset="0"/>
            </a:endParaRPr>
          </a:p>
          <a:p>
            <a:pPr marL="444500" indent="-366713">
              <a:buFontTx/>
              <a:buBlip>
                <a:blip r:embed="rId3">
                  <a:extLst/>
                </a:blip>
              </a:buBlip>
            </a:pPr>
            <a:endParaRPr lang="en" sz="2800" kern="0" dirty="0">
              <a:latin typeface="Arial Bold" charset="0"/>
              <a:cs typeface="Arial Bold" charset="0"/>
              <a:sym typeface="Arial Bold" charset="0"/>
            </a:endParaRPr>
          </a:p>
          <a:p>
            <a:pPr marL="444500" indent="-366713">
              <a:buFontTx/>
              <a:buBlip>
                <a:blip r:embed="rId3">
                  <a:extLst/>
                </a:blip>
              </a:buBlip>
            </a:pPr>
            <a:endParaRPr lang="en" sz="2800" kern="0" dirty="0">
              <a:latin typeface="Arial Bold" charset="0"/>
              <a:cs typeface="Arial Bold" charset="0"/>
              <a:sym typeface="Arial Bold" charset="0"/>
            </a:endParaRP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960C4A3B-9255-BD49-AAFF-A8E3CE02CB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761" r="79424"/>
          <a:stretch/>
        </p:blipFill>
        <p:spPr>
          <a:xfrm>
            <a:off x="7330874" y="5372999"/>
            <a:ext cx="5403471" cy="3495700"/>
          </a:xfrm>
          <a:prstGeom prst="rect">
            <a:avLst/>
          </a:prstGeom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244CD32A-E341-634D-AB1D-CB1953E535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1" b="52973"/>
          <a:stretch/>
        </p:blipFill>
        <p:spPr bwMode="auto">
          <a:xfrm>
            <a:off x="7242769" y="2145727"/>
            <a:ext cx="5243094" cy="259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8D47F9FA-6184-E944-979B-38B09C1209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4" r="10759"/>
          <a:stretch/>
        </p:blipFill>
        <p:spPr bwMode="auto">
          <a:xfrm>
            <a:off x="1313882" y="2145727"/>
            <a:ext cx="5586782" cy="3901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Connettore 2 2">
            <a:extLst>
              <a:ext uri="{FF2B5EF4-FFF2-40B4-BE49-F238E27FC236}">
                <a16:creationId xmlns:a16="http://schemas.microsoft.com/office/drawing/2014/main" id="{54B001F3-3A0E-F84E-A969-8BA921B69313}"/>
              </a:ext>
            </a:extLst>
          </p:cNvPr>
          <p:cNvCxnSpPr>
            <a:cxnSpLocks/>
          </p:cNvCxnSpPr>
          <p:nvPr/>
        </p:nvCxnSpPr>
        <p:spPr bwMode="auto">
          <a:xfrm flipV="1">
            <a:off x="4557390" y="4945633"/>
            <a:ext cx="288032" cy="1469689"/>
          </a:xfrm>
          <a:prstGeom prst="straightConnector1">
            <a:avLst/>
          </a:prstGeom>
          <a:solidFill>
            <a:srgbClr val="FFFFFF"/>
          </a:solidFill>
          <a:ln w="34925">
            <a:solidFill>
              <a:srgbClr val="002060"/>
            </a:solidFill>
            <a:tailEnd type="triangle" w="lg" len="lg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50505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9" name="Rectangle 2">
            <a:extLst>
              <a:ext uri="{FF2B5EF4-FFF2-40B4-BE49-F238E27FC236}">
                <a16:creationId xmlns:a16="http://schemas.microsoft.com/office/drawing/2014/main" id="{F29953CD-7A65-6247-9845-17EEBF7F7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6263" y="734822"/>
            <a:ext cx="1077631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3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The model was first validated versus the tests of prototype coils made of 12 pancakes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BB991C9-4968-BB4E-A112-2D168872764D}"/>
              </a:ext>
            </a:extLst>
          </p:cNvPr>
          <p:cNvSpPr txBox="1"/>
          <p:nvPr/>
        </p:nvSpPr>
        <p:spPr>
          <a:xfrm>
            <a:off x="7653734" y="9030925"/>
            <a:ext cx="554588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800" kern="0" dirty="0" err="1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Outsert</a:t>
            </a:r>
            <a:r>
              <a:rPr lang="it-IT" sz="2800" kern="0" dirty="0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 </a:t>
            </a:r>
            <a:r>
              <a:rPr lang="it-IT" sz="2800" kern="0" dirty="0" err="1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currents</a:t>
            </a:r>
            <a:r>
              <a:rPr lang="it-IT" sz="2800" kern="0" dirty="0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 </a:t>
            </a:r>
            <a:r>
              <a:rPr lang="it-IT" sz="2800" kern="0" dirty="0" err="1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during</a:t>
            </a:r>
            <a:r>
              <a:rPr lang="it-IT" sz="2800" kern="0" dirty="0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 </a:t>
            </a:r>
            <a:r>
              <a:rPr lang="it-IT" sz="2800" kern="0" dirty="0" err="1">
                <a:solidFill>
                  <a:srgbClr val="FF0000"/>
                </a:solidFill>
                <a:latin typeface="Arial Bold" charset="0"/>
                <a:ea typeface="+mn-ea"/>
                <a:sym typeface="Verdana" charset="0"/>
              </a:rPr>
              <a:t>quench</a:t>
            </a:r>
            <a:endParaRPr lang="it-IT" sz="2800" kern="0" dirty="0">
              <a:solidFill>
                <a:srgbClr val="FF0000"/>
              </a:solidFill>
              <a:latin typeface="Arial Bold" charset="0"/>
              <a:ea typeface="+mn-ea"/>
              <a:sym typeface="Verdana" charset="0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A50A0F5A-A895-CC46-9F69-D1F5934289D5}"/>
              </a:ext>
            </a:extLst>
          </p:cNvPr>
          <p:cNvSpPr txBox="1">
            <a:spLocks noChangeArrowheads="1"/>
          </p:cNvSpPr>
          <p:nvPr/>
        </p:nvSpPr>
        <p:spPr>
          <a:xfrm>
            <a:off x="2448271" y="503660"/>
            <a:ext cx="11038111" cy="1417637"/>
          </a:xfrm>
          <a:prstGeom prst="rect">
            <a:avLst/>
          </a:prstGeom>
        </p:spPr>
        <p:txBody>
          <a:bodyPr/>
          <a:lstStyle>
            <a:lvl1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+mj-lt"/>
                <a:ea typeface="+mj-ea"/>
                <a:cs typeface="+mj-cs"/>
                <a:sym typeface="Verdana Bold" charset="0"/>
              </a:defRPr>
            </a:lvl1pPr>
            <a:lvl2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2pPr>
            <a:lvl3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3pPr>
            <a:lvl4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4pPr>
            <a:lvl5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5pPr>
            <a:lvl6pPr marL="5349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6pPr>
            <a:lvl7pPr marL="9921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7pPr>
            <a:lvl8pPr marL="14493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8pPr>
            <a:lvl9pPr marL="19065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9pPr>
          </a:lstStyle>
          <a:p>
            <a:pPr>
              <a:defRPr/>
            </a:pPr>
            <a:r>
              <a:rPr lang="it-IT" sz="3600" i="1" kern="0" dirty="0" err="1"/>
              <a:t>Scaling</a:t>
            </a:r>
            <a:r>
              <a:rPr lang="it-IT" sz="3600" i="1" kern="0" dirty="0"/>
              <a:t> up: 32 T NHMFL </a:t>
            </a:r>
            <a:r>
              <a:rPr lang="it-IT" sz="3600" i="1" kern="0" dirty="0" err="1"/>
              <a:t>magnet</a:t>
            </a:r>
            <a:r>
              <a:rPr lang="it-IT" sz="3600" i="1" kern="0" dirty="0"/>
              <a:t> model</a:t>
            </a:r>
            <a:endParaRPr lang="it-IT" sz="3600" kern="0" dirty="0"/>
          </a:p>
        </p:txBody>
      </p:sp>
    </p:spTree>
    <p:extLst>
      <p:ext uri="{BB962C8B-B14F-4D97-AF65-F5344CB8AC3E}">
        <p14:creationId xmlns:p14="http://schemas.microsoft.com/office/powerpoint/2010/main" val="39250803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-1592953" y="8795088"/>
            <a:ext cx="184731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endParaRPr lang="en-US" sz="3411"/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E42F392F-8CF6-4E49-9855-A2C949543E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5142" y="769169"/>
            <a:ext cx="10858462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3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The model was then applied to analyze the self field quench test of the 32 T magnet (no current in the </a:t>
            </a:r>
            <a:r>
              <a:rPr lang="en" sz="2800" kern="0" dirty="0" err="1">
                <a:latin typeface="Arial Bold" charset="0"/>
                <a:cs typeface="Arial Bold" charset="0"/>
                <a:sym typeface="Arial Bold" charset="0"/>
              </a:rPr>
              <a:t>outsert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) 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EAA9B697-2769-D347-B18E-2BA1B5338E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30" t="3844" r="66518"/>
          <a:stretch/>
        </p:blipFill>
        <p:spPr>
          <a:xfrm>
            <a:off x="5972020" y="2976369"/>
            <a:ext cx="2185770" cy="4914381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C3EFB25-AD9B-D848-9489-67254A81FCFE}"/>
              </a:ext>
            </a:extLst>
          </p:cNvPr>
          <p:cNvSpPr txBox="1"/>
          <p:nvPr/>
        </p:nvSpPr>
        <p:spPr>
          <a:xfrm>
            <a:off x="6074340" y="2346719"/>
            <a:ext cx="2185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rgbClr val="C00000"/>
                </a:solidFill>
              </a:rPr>
              <a:t>Lower Field Angle </a:t>
            </a:r>
            <a:r>
              <a:rPr lang="el-GR" sz="1600" i="1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θ</a:t>
            </a:r>
            <a:endParaRPr lang="en-GB" sz="1600" i="1" dirty="0">
              <a:solidFill>
                <a:srgbClr val="C00000"/>
              </a:solidFill>
            </a:endParaRPr>
          </a:p>
          <a:p>
            <a:pPr algn="ctr"/>
            <a:r>
              <a:rPr lang="en-GB" sz="1600" i="1" dirty="0">
                <a:solidFill>
                  <a:srgbClr val="C00000"/>
                </a:solidFill>
              </a:rPr>
              <a:t>at  t = 1.05 s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90C0A278-8B36-D14A-B525-5AB676EB59B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37" t="3844" r="66518"/>
          <a:stretch/>
        </p:blipFill>
        <p:spPr>
          <a:xfrm>
            <a:off x="8229798" y="3004209"/>
            <a:ext cx="2216549" cy="4958549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D74DB06-95DF-C846-A849-1899BAE69ED8}"/>
              </a:ext>
            </a:extLst>
          </p:cNvPr>
          <p:cNvSpPr txBox="1"/>
          <p:nvPr/>
        </p:nvSpPr>
        <p:spPr>
          <a:xfrm>
            <a:off x="8289999" y="2191666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rgbClr val="C00000"/>
                </a:solidFill>
              </a:rPr>
              <a:t>Pancake Terminal Voltages </a:t>
            </a:r>
          </a:p>
          <a:p>
            <a:pPr algn="ctr"/>
            <a:r>
              <a:rPr lang="en-GB" sz="1600" i="1" dirty="0">
                <a:solidFill>
                  <a:srgbClr val="C00000"/>
                </a:solidFill>
              </a:rPr>
              <a:t>at  t = 1.05 s 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EC5D24E5-A194-6845-A307-7B698F9D0E72}"/>
              </a:ext>
            </a:extLst>
          </p:cNvPr>
          <p:cNvSpPr txBox="1"/>
          <p:nvPr/>
        </p:nvSpPr>
        <p:spPr>
          <a:xfrm>
            <a:off x="10445880" y="2183829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rgbClr val="C00000"/>
                </a:solidFill>
              </a:rPr>
              <a:t>Hot Spot Temperature</a:t>
            </a:r>
          </a:p>
          <a:p>
            <a:pPr algn="ctr"/>
            <a:r>
              <a:rPr lang="en-GB" sz="1600" i="1" dirty="0">
                <a:solidFill>
                  <a:srgbClr val="C00000"/>
                </a:solidFill>
              </a:rPr>
              <a:t>at  t = 1.05 s </a:t>
            </a: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C67B32B0-C7C0-9F4C-88F9-314F5C54C3D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60" r="65470"/>
          <a:stretch/>
        </p:blipFill>
        <p:spPr>
          <a:xfrm>
            <a:off x="3307270" y="2931494"/>
            <a:ext cx="2697083" cy="4969133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3459E55-8C71-CB4E-99BC-1CFA4BD340BE}"/>
              </a:ext>
            </a:extLst>
          </p:cNvPr>
          <p:cNvSpPr txBox="1"/>
          <p:nvPr/>
        </p:nvSpPr>
        <p:spPr>
          <a:xfrm>
            <a:off x="3888570" y="2391594"/>
            <a:ext cx="2185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rgbClr val="C00000"/>
                </a:solidFill>
              </a:rPr>
              <a:t>Peak Field</a:t>
            </a:r>
          </a:p>
          <a:p>
            <a:pPr algn="ctr"/>
            <a:r>
              <a:rPr lang="en-GB" sz="1600" i="1" dirty="0">
                <a:solidFill>
                  <a:srgbClr val="C00000"/>
                </a:solidFill>
              </a:rPr>
              <a:t>at  t = 1.05 s</a:t>
            </a: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B8FF143F-37EA-EA4E-AA73-3864F41AD1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8998" y="2778182"/>
            <a:ext cx="2371069" cy="4540903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6DCA4F87-B409-7440-809E-5AC6DA198E9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911" t="3844" r="65744"/>
          <a:stretch/>
        </p:blipFill>
        <p:spPr>
          <a:xfrm>
            <a:off x="10518355" y="3004209"/>
            <a:ext cx="2216549" cy="4986389"/>
          </a:xfrm>
          <a:prstGeom prst="rect">
            <a:avLst/>
          </a:prstGeom>
        </p:spPr>
      </p:pic>
      <p:sp>
        <p:nvSpPr>
          <p:cNvPr id="25" name="Rectangle 2">
            <a:extLst>
              <a:ext uri="{FF2B5EF4-FFF2-40B4-BE49-F238E27FC236}">
                <a16:creationId xmlns:a16="http://schemas.microsoft.com/office/drawing/2014/main" id="{DDD11B73-BE63-E74E-9B96-F2E5EA1F2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7817" y="7681937"/>
            <a:ext cx="1197690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3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The most dangerous hot spot locations derive from a trade-off between magnetic field and field angle impacting </a:t>
            </a:r>
            <a:r>
              <a:rPr lang="en" sz="2800" i="1" kern="0" dirty="0" err="1">
                <a:latin typeface="Arial Bold" charset="0"/>
                <a:cs typeface="Arial Bold" charset="0"/>
                <a:sym typeface="Arial Bold" charset="0"/>
              </a:rPr>
              <a:t>J</a:t>
            </a:r>
            <a:r>
              <a:rPr lang="en" sz="2800" i="1" kern="0" baseline="-25000" dirty="0" err="1">
                <a:latin typeface="Arial Bold" charset="0"/>
                <a:cs typeface="Arial Bold" charset="0"/>
                <a:sym typeface="Arial Bold" charset="0"/>
              </a:rPr>
              <a:t>c</a:t>
            </a:r>
            <a:endParaRPr lang="en" sz="2800" i="1" kern="0" baseline="-25000" dirty="0">
              <a:latin typeface="Arial Bold" charset="0"/>
              <a:cs typeface="Arial Bold" charset="0"/>
              <a:sym typeface="Arial Bold" charset="0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E5E40C08-9D4C-9446-8335-93624D3C0119}"/>
              </a:ext>
            </a:extLst>
          </p:cNvPr>
          <p:cNvSpPr/>
          <p:nvPr/>
        </p:nvSpPr>
        <p:spPr>
          <a:xfrm>
            <a:off x="10678070" y="4414152"/>
            <a:ext cx="1872208" cy="14401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Immagine 30" descr="Immagine che contiene grafica vettoriale&#10;&#10;Descrizione generata con affidabilità elevata">
            <a:extLst>
              <a:ext uri="{FF2B5EF4-FFF2-40B4-BE49-F238E27FC236}">
                <a16:creationId xmlns:a16="http://schemas.microsoft.com/office/drawing/2014/main" id="{7E53592A-EA3B-DE4B-BE20-69CD54ADFF7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6" t="67064" r="8654" b="11934"/>
          <a:stretch/>
        </p:blipFill>
        <p:spPr>
          <a:xfrm>
            <a:off x="4558725" y="3505473"/>
            <a:ext cx="5832649" cy="1152128"/>
          </a:xfrm>
          <a:prstGeom prst="rect">
            <a:avLst/>
          </a:prstGeom>
        </p:spPr>
      </p:pic>
      <p:pic>
        <p:nvPicPr>
          <p:cNvPr id="32" name="Immagine 31">
            <a:extLst>
              <a:ext uri="{FF2B5EF4-FFF2-40B4-BE49-F238E27FC236}">
                <a16:creationId xmlns:a16="http://schemas.microsoft.com/office/drawing/2014/main" id="{4C349A58-7070-3B4F-B853-EB13E125C3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58725" y="4610620"/>
            <a:ext cx="5870957" cy="124369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3" name="Rettangolo 32">
            <a:extLst>
              <a:ext uri="{FF2B5EF4-FFF2-40B4-BE49-F238E27FC236}">
                <a16:creationId xmlns:a16="http://schemas.microsoft.com/office/drawing/2014/main" id="{7386C99C-D302-FC47-9190-DF735F2A5E90}"/>
              </a:ext>
            </a:extLst>
          </p:cNvPr>
          <p:cNvSpPr/>
          <p:nvPr/>
        </p:nvSpPr>
        <p:spPr>
          <a:xfrm>
            <a:off x="10678070" y="4966020"/>
            <a:ext cx="1872208" cy="2880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49765131-0928-C242-9CC8-49FB8911BAFB}"/>
              </a:ext>
            </a:extLst>
          </p:cNvPr>
          <p:cNvSpPr/>
          <p:nvPr/>
        </p:nvSpPr>
        <p:spPr>
          <a:xfrm>
            <a:off x="10678070" y="5638288"/>
            <a:ext cx="1872208" cy="14401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5" name="Immagine 34" descr="Immagine che contiene screenshot&#10;&#10;Descrizione generata con affidabilità molto elevata">
            <a:extLst>
              <a:ext uri="{FF2B5EF4-FFF2-40B4-BE49-F238E27FC236}">
                <a16:creationId xmlns:a16="http://schemas.microsoft.com/office/drawing/2014/main" id="{BDA7EEB9-0755-0F4E-A8A9-06DFD09C5D7B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01"/>
          <a:stretch/>
        </p:blipFill>
        <p:spPr>
          <a:xfrm>
            <a:off x="4557390" y="5710296"/>
            <a:ext cx="5846064" cy="1213693"/>
          </a:xfrm>
          <a:prstGeom prst="rect">
            <a:avLst/>
          </a:prstGeom>
        </p:spPr>
      </p:pic>
      <p:sp>
        <p:nvSpPr>
          <p:cNvPr id="22" name="Rectangle 4">
            <a:extLst>
              <a:ext uri="{FF2B5EF4-FFF2-40B4-BE49-F238E27FC236}">
                <a16:creationId xmlns:a16="http://schemas.microsoft.com/office/drawing/2014/main" id="{A099FDBE-6FDB-6D40-8E49-B56D24C73182}"/>
              </a:ext>
            </a:extLst>
          </p:cNvPr>
          <p:cNvSpPr txBox="1">
            <a:spLocks noChangeArrowheads="1"/>
          </p:cNvSpPr>
          <p:nvPr/>
        </p:nvSpPr>
        <p:spPr>
          <a:xfrm>
            <a:off x="2448271" y="503660"/>
            <a:ext cx="11038111" cy="1417637"/>
          </a:xfrm>
          <a:prstGeom prst="rect">
            <a:avLst/>
          </a:prstGeom>
        </p:spPr>
        <p:txBody>
          <a:bodyPr/>
          <a:lstStyle>
            <a:lvl1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+mj-lt"/>
                <a:ea typeface="+mj-ea"/>
                <a:cs typeface="+mj-cs"/>
                <a:sym typeface="Verdana Bold" charset="0"/>
              </a:defRPr>
            </a:lvl1pPr>
            <a:lvl2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2pPr>
            <a:lvl3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3pPr>
            <a:lvl4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4pPr>
            <a:lvl5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5pPr>
            <a:lvl6pPr marL="5349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6pPr>
            <a:lvl7pPr marL="9921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7pPr>
            <a:lvl8pPr marL="14493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8pPr>
            <a:lvl9pPr marL="19065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9pPr>
          </a:lstStyle>
          <a:p>
            <a:pPr>
              <a:defRPr/>
            </a:pPr>
            <a:r>
              <a:rPr lang="it-IT" sz="3600" i="1" kern="0" dirty="0" err="1"/>
              <a:t>Scaling</a:t>
            </a:r>
            <a:r>
              <a:rPr lang="it-IT" sz="3600" i="1" kern="0" dirty="0"/>
              <a:t> up: 32 T NHMFL </a:t>
            </a:r>
            <a:r>
              <a:rPr lang="it-IT" sz="3600" i="1" kern="0" dirty="0" err="1"/>
              <a:t>magnet</a:t>
            </a:r>
            <a:r>
              <a:rPr lang="it-IT" sz="3600" i="1" kern="0" dirty="0"/>
              <a:t> model</a:t>
            </a:r>
            <a:endParaRPr lang="it-IT" sz="3600" kern="0" dirty="0"/>
          </a:p>
        </p:txBody>
      </p:sp>
    </p:spTree>
    <p:extLst>
      <p:ext uri="{BB962C8B-B14F-4D97-AF65-F5344CB8AC3E}">
        <p14:creationId xmlns:p14="http://schemas.microsoft.com/office/powerpoint/2010/main" val="208128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3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590800" y="628650"/>
            <a:ext cx="9982200" cy="1993900"/>
          </a:xfrm>
          <a:ln/>
        </p:spPr>
        <p:txBody>
          <a:bodyPr rIns="209200"/>
          <a:lstStyle/>
          <a:p>
            <a:pPr marL="0" indent="0"/>
            <a:r>
              <a:rPr lang="en-US" dirty="0"/>
              <a:t>Outline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89038" y="2785393"/>
            <a:ext cx="11614175" cy="6629400"/>
          </a:xfrm>
          <a:ln/>
        </p:spPr>
        <p:txBody>
          <a:bodyPr rIns="310800" anchor="ctr"/>
          <a:lstStyle/>
          <a:p>
            <a:pPr marL="534987" indent="-457200">
              <a:buBlip>
                <a:blip r:embed="rId2"/>
              </a:buBlip>
            </a:pPr>
            <a:r>
              <a:rPr lang="en-US" dirty="0">
                <a:latin typeface="Arial Bold" charset="0"/>
                <a:cs typeface="Arial Bold" charset="0"/>
                <a:sym typeface="Arial Bold" charset="0"/>
              </a:rPr>
              <a:t>Introduction</a:t>
            </a:r>
          </a:p>
          <a:p>
            <a:pPr marL="534987" indent="-457200"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cs typeface="Arial Bold" charset="0"/>
                <a:sym typeface="Arial Bold" charset="0"/>
              </a:rPr>
              <a:t>HTS tape modeling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cs typeface="Arial Bold" charset="0"/>
                <a:sym typeface="Arial Bold" charset="0"/>
              </a:rPr>
              <a:t> 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From tapes to cables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sz="3400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 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Twisted Stacked Tape Cable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sz="3400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 </a:t>
            </a:r>
            <a:r>
              <a:rPr lang="en-US" dirty="0" err="1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Roebel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 cables	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ea typeface="ヒラギノ角ゴ ProN W6" charset="0"/>
                <a:cs typeface="Arial Bold" charset="0"/>
                <a:sym typeface="Arial Bold" charset="0"/>
              </a:rPr>
              <a:t> Scaling up: c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oils and magnet systems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Discussion</a:t>
            </a:r>
            <a:endParaRPr lang="en-US" dirty="0">
              <a:solidFill>
                <a:schemeClr val="tx1">
                  <a:lumMod val="20000"/>
                  <a:lumOff val="80000"/>
                </a:schemeClr>
              </a:solidFill>
              <a:latin typeface="Arial Bold" charset="0"/>
              <a:cs typeface="Arial Bold" charset="0"/>
              <a:sym typeface="Arial Bold" charset="0"/>
            </a:endParaRPr>
          </a:p>
          <a:p>
            <a:pPr marL="444500" indent="-366713">
              <a:buFontTx/>
              <a:buBlip>
                <a:blip r:embed="rId2"/>
              </a:buBlip>
            </a:pPr>
            <a:endParaRPr lang="en-US" dirty="0" err="1">
              <a:latin typeface="Arial Bold" charset="0"/>
              <a:cs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1893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590800" y="628650"/>
            <a:ext cx="9982200" cy="1993900"/>
          </a:xfrm>
          <a:ln/>
        </p:spPr>
        <p:txBody>
          <a:bodyPr rIns="209200"/>
          <a:lstStyle/>
          <a:p>
            <a:pPr marL="0" indent="0"/>
            <a:r>
              <a:rPr lang="en-US" dirty="0"/>
              <a:t>Outline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89038" y="2785393"/>
            <a:ext cx="11614175" cy="6629400"/>
          </a:xfrm>
          <a:ln/>
        </p:spPr>
        <p:txBody>
          <a:bodyPr rIns="310800" anchor="ctr"/>
          <a:lstStyle/>
          <a:p>
            <a:pPr marL="534987" indent="-457200"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cs typeface="Arial Bold" charset="0"/>
                <a:sym typeface="Arial Bold" charset="0"/>
              </a:rPr>
              <a:t>Introduction</a:t>
            </a:r>
          </a:p>
          <a:p>
            <a:pPr marL="534987" indent="-457200"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cs typeface="Arial Bold" charset="0"/>
                <a:sym typeface="Arial Bold" charset="0"/>
              </a:rPr>
              <a:t>HTS tape modeling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cs typeface="Arial Bold" charset="0"/>
                <a:sym typeface="Arial Bold" charset="0"/>
              </a:rPr>
              <a:t> 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From tapes to cables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Twisted Stacked Tape Cable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sz="3400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 </a:t>
            </a:r>
            <a:r>
              <a:rPr lang="en-US" dirty="0" err="1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Roebel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 cables	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ea typeface="ヒラギノ角ゴ ProN W6" charset="0"/>
                <a:cs typeface="Arial Bold" charset="0"/>
                <a:sym typeface="Arial Bold" charset="0"/>
              </a:rPr>
              <a:t> Scaling up: c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oils and magnet systems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latin typeface="Arial Bold" charset="0"/>
                <a:sym typeface="Arial Bold" charset="0"/>
              </a:rPr>
              <a:t> Discussion</a:t>
            </a:r>
            <a:endParaRPr lang="en-US" dirty="0">
              <a:latin typeface="Arial Bold" charset="0"/>
              <a:cs typeface="Arial Bold" charset="0"/>
              <a:sym typeface="Arial Bold" charset="0"/>
            </a:endParaRPr>
          </a:p>
          <a:p>
            <a:pPr marL="444500" indent="-366713">
              <a:buFontTx/>
              <a:buBlip>
                <a:blip r:embed="rId2"/>
              </a:buBlip>
            </a:pPr>
            <a:endParaRPr lang="en-US" dirty="0" err="1">
              <a:latin typeface="Arial Bold" charset="0"/>
              <a:cs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7459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590800" y="628650"/>
            <a:ext cx="9982200" cy="1993900"/>
          </a:xfrm>
          <a:ln/>
        </p:spPr>
        <p:txBody>
          <a:bodyPr rIns="209200"/>
          <a:lstStyle/>
          <a:p>
            <a:pPr marL="0" indent="0"/>
            <a:r>
              <a:rPr lang="en-US" dirty="0"/>
              <a:t>Discussion: simulations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45022" y="2470898"/>
            <a:ext cx="12025336" cy="6629400"/>
          </a:xfrm>
          <a:ln/>
        </p:spPr>
        <p:txBody>
          <a:bodyPr rIns="310800" anchor="ctr"/>
          <a:lstStyle/>
          <a:p>
            <a:pPr marL="534987" indent="-457200">
              <a:buBlip>
                <a:blip r:embed="rId2"/>
              </a:buBlip>
            </a:pPr>
            <a:r>
              <a:rPr lang="en-US" sz="3000" dirty="0">
                <a:latin typeface="Arial Bold" charset="0"/>
                <a:cs typeface="Arial Bold" charset="0"/>
                <a:sym typeface="Arial Bold" charset="0"/>
              </a:rPr>
              <a:t>Impressive advances have been made in the last 15 years in the modeling of HTS devices, from single tape to full coils</a:t>
            </a:r>
          </a:p>
          <a:p>
            <a:pPr marL="534987" indent="-457200">
              <a:buBlip>
                <a:blip r:embed="rId2"/>
              </a:buBlip>
            </a:pPr>
            <a:r>
              <a:rPr lang="en-US" sz="3000" dirty="0">
                <a:latin typeface="Arial Bold" charset="0"/>
                <a:cs typeface="Arial Bold" charset="0"/>
                <a:sym typeface="Arial Bold" charset="0"/>
              </a:rPr>
              <a:t>The crucial techniques adopted are </a:t>
            </a:r>
            <a:r>
              <a:rPr lang="en-US" sz="3000" i="1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homogenization</a:t>
            </a:r>
            <a:r>
              <a:rPr lang="en-US" sz="3000" dirty="0">
                <a:latin typeface="Arial Bold" charset="0"/>
                <a:cs typeface="Arial Bold" charset="0"/>
                <a:sym typeface="Arial Bold" charset="0"/>
              </a:rPr>
              <a:t>, </a:t>
            </a:r>
            <a:r>
              <a:rPr lang="en-US" sz="3000" i="1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reduced dimensionality</a:t>
            </a:r>
            <a:r>
              <a:rPr lang="en-US" sz="300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 </a:t>
            </a:r>
            <a:r>
              <a:rPr lang="en-US" sz="3000" dirty="0">
                <a:latin typeface="Arial Bold" charset="0"/>
                <a:cs typeface="Arial Bold" charset="0"/>
                <a:sym typeface="Arial Bold" charset="0"/>
              </a:rPr>
              <a:t>and </a:t>
            </a:r>
            <a:r>
              <a:rPr lang="en-US" sz="3000" i="1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multi-scale approach</a:t>
            </a:r>
            <a:endParaRPr lang="en" sz="3000" i="1" dirty="0">
              <a:solidFill>
                <a:srgbClr val="FF0000"/>
              </a:solidFill>
              <a:latin typeface="Arial Bold" charset="0"/>
              <a:cs typeface="Arial Bold" charset="0"/>
              <a:sym typeface="Arial Bold" charset="0"/>
            </a:endParaRPr>
          </a:p>
          <a:p>
            <a:pPr marL="534987" indent="-457200">
              <a:buBlip>
                <a:blip r:embed="rId2"/>
              </a:buBlip>
            </a:pPr>
            <a:r>
              <a:rPr lang="en" sz="3000" dirty="0">
                <a:latin typeface="Arial Bold" charset="0"/>
                <a:cs typeface="Arial Bold" charset="0"/>
                <a:sym typeface="Arial Bold" charset="0"/>
              </a:rPr>
              <a:t>To improve the models as </a:t>
            </a:r>
            <a:r>
              <a:rPr lang="en" sz="3000" i="1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predictive</a:t>
            </a:r>
            <a:r>
              <a:rPr lang="en" sz="3000" dirty="0">
                <a:latin typeface="Arial Bold" charset="0"/>
                <a:cs typeface="Arial Bold" charset="0"/>
                <a:sym typeface="Arial Bold" charset="0"/>
              </a:rPr>
              <a:t> tools, we could benefit from: </a:t>
            </a:r>
          </a:p>
          <a:p>
            <a:pPr marL="534987" indent="-457200">
              <a:buFont typeface="Wingdings" pitchFamily="2" charset="2"/>
              <a:buChar char="Ø"/>
            </a:pPr>
            <a:r>
              <a:rPr lang="en" sz="3000" dirty="0">
                <a:latin typeface="Arial Bold" charset="0"/>
                <a:cs typeface="Arial Bold" charset="0"/>
                <a:sym typeface="Arial Bold" charset="0"/>
              </a:rPr>
              <a:t>Shared material properties and parameterizations of the critical surface for wide ranges of temperature, field</a:t>
            </a:r>
          </a:p>
          <a:p>
            <a:pPr marL="534987" indent="-457200">
              <a:buFont typeface="Wingdings" pitchFamily="2" charset="2"/>
              <a:buChar char="Ø"/>
            </a:pPr>
            <a:r>
              <a:rPr lang="en" sz="3000" dirty="0">
                <a:latin typeface="Arial Bold" charset="0"/>
                <a:cs typeface="Arial Bold" charset="0"/>
                <a:sym typeface="Arial Bold" charset="0"/>
              </a:rPr>
              <a:t>Interface properties (electrical and thermal contact resistances)</a:t>
            </a:r>
          </a:p>
          <a:p>
            <a:pPr marL="534987" indent="-457200">
              <a:buFont typeface="Wingdings" pitchFamily="2" charset="2"/>
              <a:buChar char="Ø"/>
            </a:pPr>
            <a:r>
              <a:rPr lang="en" sz="3000" dirty="0">
                <a:latin typeface="Arial Bold" charset="0"/>
                <a:cs typeface="Arial Bold" charset="0"/>
                <a:sym typeface="Arial Bold" charset="0"/>
              </a:rPr>
              <a:t>Improvement of computation speed (parallel computing)</a:t>
            </a:r>
          </a:p>
          <a:p>
            <a:pPr marL="534987" indent="-457200">
              <a:buFont typeface="Wingdings" pitchFamily="2" charset="2"/>
              <a:buChar char="Ø"/>
            </a:pPr>
            <a:r>
              <a:rPr lang="en" sz="3000" dirty="0">
                <a:latin typeface="Arial Bold" charset="0"/>
                <a:cs typeface="Arial Bold" charset="0"/>
                <a:sym typeface="Arial Bold" charset="0"/>
              </a:rPr>
              <a:t>Predictive analysis and comparison between models and dedicated experiments</a:t>
            </a:r>
          </a:p>
        </p:txBody>
      </p:sp>
    </p:spTree>
    <p:extLst>
      <p:ext uri="{BB962C8B-B14F-4D97-AF65-F5344CB8AC3E}">
        <p14:creationId xmlns:p14="http://schemas.microsoft.com/office/powerpoint/2010/main" val="3007473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590800" y="628650"/>
            <a:ext cx="9982200" cy="1993900"/>
          </a:xfrm>
          <a:ln/>
        </p:spPr>
        <p:txBody>
          <a:bodyPr rIns="209200"/>
          <a:lstStyle/>
          <a:p>
            <a:pPr marL="0" indent="0"/>
            <a:r>
              <a:rPr lang="en-US" dirty="0"/>
              <a:t>Discussion: design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45022" y="1988641"/>
            <a:ext cx="11686183" cy="6629400"/>
          </a:xfrm>
          <a:ln/>
        </p:spPr>
        <p:txBody>
          <a:bodyPr rIns="310800" anchor="ctr"/>
          <a:lstStyle/>
          <a:p>
            <a:pPr marL="534987" indent="-457200">
              <a:buBlip>
                <a:blip r:embed="rId2"/>
              </a:buBlip>
            </a:pPr>
            <a:r>
              <a:rPr lang="en-US" dirty="0">
                <a:latin typeface="Arial Bold" charset="0"/>
                <a:cs typeface="Arial Bold" charset="0"/>
                <a:sym typeface="Arial Bold" charset="0"/>
              </a:rPr>
              <a:t>Concerning </a:t>
            </a:r>
            <a:r>
              <a:rPr lang="en-US" i="1" dirty="0">
                <a:latin typeface="Arial Bold" charset="0"/>
                <a:cs typeface="Arial Bold" charset="0"/>
                <a:sym typeface="Arial Bold" charset="0"/>
              </a:rPr>
              <a:t>quench and current distribution</a:t>
            </a:r>
            <a:r>
              <a:rPr lang="en-US" dirty="0">
                <a:latin typeface="Arial Bold" charset="0"/>
                <a:cs typeface="Arial Bold" charset="0"/>
                <a:sym typeface="Arial Bold" charset="0"/>
              </a:rPr>
              <a:t>, much more </a:t>
            </a:r>
            <a:r>
              <a:rPr lang="en-US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analytical work </a:t>
            </a:r>
            <a:r>
              <a:rPr lang="en-US" dirty="0">
                <a:latin typeface="Arial Bold" charset="0"/>
                <a:cs typeface="Arial Bold" charset="0"/>
                <a:sym typeface="Arial Bold" charset="0"/>
              </a:rPr>
              <a:t>was performed for LTS than for HTS (different times of the theory development ?)</a:t>
            </a:r>
          </a:p>
          <a:p>
            <a:pPr marL="534987" indent="-457200">
              <a:buBlip>
                <a:blip r:embed="rId2"/>
              </a:buBlip>
            </a:pPr>
            <a:r>
              <a:rPr lang="en-US" dirty="0">
                <a:latin typeface="Arial Bold" charset="0"/>
                <a:cs typeface="Arial Bold" charset="0"/>
                <a:sym typeface="Arial Bold" charset="0"/>
              </a:rPr>
              <a:t>Results available for the LTS can be extended to HTS, but not always (NI coils, </a:t>
            </a:r>
            <a:r>
              <a:rPr lang="en-US" dirty="0" err="1">
                <a:latin typeface="Arial Bold" charset="0"/>
                <a:cs typeface="Arial Bold" charset="0"/>
                <a:sym typeface="Arial Bold" charset="0"/>
              </a:rPr>
              <a:t>Roebel</a:t>
            </a:r>
            <a:r>
              <a:rPr lang="en-US" dirty="0">
                <a:latin typeface="Arial Bold" charset="0"/>
                <a:cs typeface="Arial Bold" charset="0"/>
                <a:sym typeface="Arial Bold" charset="0"/>
              </a:rPr>
              <a:t> cables, </a:t>
            </a:r>
            <a:r>
              <a:rPr lang="en-US" dirty="0" err="1">
                <a:latin typeface="Arial Bold" charset="0"/>
                <a:cs typeface="Arial Bold" charset="0"/>
                <a:sym typeface="Arial Bold" charset="0"/>
              </a:rPr>
              <a:t>etc</a:t>
            </a:r>
            <a:r>
              <a:rPr lang="en-US" dirty="0">
                <a:latin typeface="Arial Bold" charset="0"/>
                <a:cs typeface="Arial Bold" charset="0"/>
                <a:sym typeface="Arial Bold" charset="0"/>
              </a:rPr>
              <a:t>)</a:t>
            </a:r>
          </a:p>
          <a:p>
            <a:pPr marL="534987" indent="-457200">
              <a:buBlip>
                <a:blip r:embed="rId2"/>
              </a:buBlip>
            </a:pPr>
            <a:r>
              <a:rPr lang="en-US" dirty="0">
                <a:latin typeface="Arial Bold" charset="0"/>
                <a:cs typeface="Arial Bold" charset="0"/>
                <a:sym typeface="Arial Bold" charset="0"/>
              </a:rPr>
              <a:t>A</a:t>
            </a:r>
            <a:r>
              <a:rPr lang="en-US" dirty="0">
                <a:latin typeface="Arial Bold" charset="0"/>
                <a:sym typeface="Arial Bold" charset="0"/>
              </a:rPr>
              <a:t>nalytical formulae</a:t>
            </a:r>
            <a:r>
              <a:rPr lang="en-US" i="1" dirty="0">
                <a:latin typeface="Arial Bold" charset="0"/>
                <a:sym typeface="Arial Bold" charset="0"/>
              </a:rPr>
              <a:t> </a:t>
            </a:r>
            <a:r>
              <a:rPr lang="en-US" dirty="0">
                <a:latin typeface="Arial Bold" charset="0"/>
                <a:sym typeface="Arial Bold" charset="0"/>
              </a:rPr>
              <a:t>for the calculation</a:t>
            </a:r>
            <a:r>
              <a:rPr lang="en-US" i="1" dirty="0">
                <a:latin typeface="Arial Bold" charset="0"/>
                <a:sym typeface="Arial Bold" charset="0"/>
              </a:rPr>
              <a:t> </a:t>
            </a:r>
            <a:r>
              <a:rPr lang="en-US" dirty="0">
                <a:latin typeface="Arial Bold" charset="0"/>
                <a:sym typeface="Arial Bold" charset="0"/>
              </a:rPr>
              <a:t>of</a:t>
            </a:r>
            <a:r>
              <a:rPr lang="en-US" i="1" dirty="0">
                <a:latin typeface="Arial Bold" charset="0"/>
                <a:sym typeface="Arial Bold" charset="0"/>
              </a:rPr>
              <a:t> </a:t>
            </a:r>
            <a:r>
              <a:rPr lang="en-US" dirty="0">
                <a:latin typeface="Arial Bold" charset="0"/>
                <a:sym typeface="Arial Bold" charset="0"/>
              </a:rPr>
              <a:t>current distribution</a:t>
            </a:r>
            <a:r>
              <a:rPr lang="en-US" dirty="0">
                <a:solidFill>
                  <a:srgbClr val="FF0000"/>
                </a:solidFill>
                <a:latin typeface="Arial Bold" charset="0"/>
                <a:sym typeface="Arial Bold" charset="0"/>
              </a:rPr>
              <a:t> time constants and lengths, quench energy, propagation velocity,</a:t>
            </a:r>
            <a:r>
              <a:rPr lang="en-US" i="1" dirty="0">
                <a:latin typeface="Arial Bold" charset="0"/>
                <a:sym typeface="Arial Bold" charset="0"/>
              </a:rPr>
              <a:t> </a:t>
            </a:r>
            <a:r>
              <a:rPr lang="en-US" dirty="0">
                <a:latin typeface="Arial Bold" charset="0"/>
                <a:sym typeface="Arial Bold" charset="0"/>
              </a:rPr>
              <a:t>would be useful for the design</a:t>
            </a:r>
            <a:r>
              <a:rPr lang="en-US" i="1" dirty="0">
                <a:latin typeface="Arial Bold" charset="0"/>
                <a:sym typeface="Arial Bold" charset="0"/>
              </a:rPr>
              <a:t> of </a:t>
            </a:r>
            <a:r>
              <a:rPr lang="en-US" dirty="0">
                <a:latin typeface="Arial Bold" charset="0"/>
                <a:sym typeface="Arial Bold" charset="0"/>
              </a:rPr>
              <a:t>HTS based magnets</a:t>
            </a:r>
            <a:endParaRPr lang="en-US" dirty="0">
              <a:latin typeface="Arial Bold" charset="0"/>
              <a:cs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8526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"/>
          <p:cNvSpPr>
            <a:spLocks noGrp="1" noChangeArrowheads="1"/>
          </p:cNvSpPr>
          <p:nvPr>
            <p:ph type="title"/>
          </p:nvPr>
        </p:nvSpPr>
        <p:spPr>
          <a:xfrm>
            <a:off x="1562100" y="985193"/>
            <a:ext cx="11107738" cy="3894137"/>
          </a:xfrm>
          <a:ln/>
        </p:spPr>
        <p:txBody>
          <a:bodyPr rIns="209200"/>
          <a:lstStyle/>
          <a:p>
            <a:pPr marL="0" indent="0"/>
            <a:r>
              <a:rPr lang="it-IT" dirty="0" err="1"/>
              <a:t>Thank</a:t>
            </a:r>
            <a:r>
              <a:rPr lang="it-IT" dirty="0"/>
              <a:t> </a:t>
            </a:r>
            <a:r>
              <a:rPr lang="it-IT" dirty="0" err="1"/>
              <a:t>you</a:t>
            </a:r>
            <a:r>
              <a:rPr lang="it-IT" dirty="0"/>
              <a:t> for </a:t>
            </a:r>
            <a:r>
              <a:rPr lang="it-IT" dirty="0" err="1"/>
              <a:t>your</a:t>
            </a:r>
            <a:r>
              <a:rPr lang="it-IT" dirty="0"/>
              <a:t> </a:t>
            </a:r>
            <a:r>
              <a:rPr lang="it-IT" dirty="0" err="1"/>
              <a:t>attention</a:t>
            </a:r>
            <a:endParaRPr lang="en-US" dirty="0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09700" y="3841750"/>
            <a:ext cx="5308600" cy="5105400"/>
          </a:xfrm>
          <a:ln/>
        </p:spPr>
        <p:txBody>
          <a:bodyPr rIns="310800"/>
          <a:lstStyle/>
          <a:p>
            <a:pPr marL="77788"/>
            <a:endParaRPr lang="en-US" dirty="0">
              <a:latin typeface="Verdana Bold" charset="0"/>
              <a:ea typeface="ヒラギノ角ゴ ProN W6" charset="0"/>
              <a:cs typeface="ヒラギノ角ゴ ProN W6" charset="0"/>
              <a:sym typeface="Verdana Bold" charset="0"/>
            </a:endParaRPr>
          </a:p>
          <a:p>
            <a:pPr marL="77788"/>
            <a:r>
              <a:rPr lang="en-US" dirty="0">
                <a:latin typeface="Verdana Bold" charset="0"/>
                <a:cs typeface="Verdana Bold" charset="0"/>
                <a:sym typeface="Verdana Bold" charset="0"/>
              </a:rPr>
              <a:t>M. Breschi</a:t>
            </a:r>
            <a:endParaRPr lang="en-US" dirty="0">
              <a:latin typeface="Verdana Bold" charset="0"/>
              <a:ea typeface="ヒラギノ角ゴ ProN W6" charset="0"/>
              <a:cs typeface="ヒラギノ角ゴ ProN W6" charset="0"/>
              <a:sym typeface="Verdana Bold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590800" y="628650"/>
            <a:ext cx="9982200" cy="1993900"/>
          </a:xfrm>
          <a:ln/>
        </p:spPr>
        <p:txBody>
          <a:bodyPr rIns="209200"/>
          <a:lstStyle/>
          <a:p>
            <a:pPr marL="0" indent="0"/>
            <a:r>
              <a:rPr lang="en-US" dirty="0"/>
              <a:t>Main issues and problem scales…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2D02A46-64DD-F54D-AC00-BF240624DF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5022" y="4513585"/>
            <a:ext cx="4914771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7" indent="0">
              <a:buNone/>
            </a:pPr>
            <a:r>
              <a:rPr lang="en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Issues</a:t>
            </a:r>
          </a:p>
          <a:p>
            <a:pPr marL="444500" indent="-366713">
              <a:buFontTx/>
              <a:buBlip>
                <a:blip r:embed="rId2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High aspect ratio</a:t>
            </a:r>
          </a:p>
          <a:p>
            <a:pPr marL="444500" indent="-366713">
              <a:buFontTx/>
              <a:buBlip>
                <a:blip r:embed="rId2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Anisotropy</a:t>
            </a:r>
          </a:p>
          <a:p>
            <a:pPr marL="444500" indent="-366713">
              <a:buFontTx/>
              <a:buBlip>
                <a:blip r:embed="rId2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Strong non-linearity</a:t>
            </a:r>
          </a:p>
          <a:p>
            <a:pPr marL="444500" indent="-366713">
              <a:buFontTx/>
              <a:buBlip>
                <a:blip r:embed="rId2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Inhomogeneity of critical current</a:t>
            </a:r>
          </a:p>
          <a:p>
            <a:pPr marL="444500" indent="-366713">
              <a:buFontTx/>
              <a:buBlip>
                <a:blip r:embed="rId2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Interface properties</a:t>
            </a:r>
          </a:p>
          <a:p>
            <a:pPr marL="444500" indent="-366713">
              <a:buFontTx/>
              <a:buBlip>
                <a:blip r:embed="rId2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Problem dimensions (3D)</a:t>
            </a:r>
          </a:p>
          <a:p>
            <a:pPr marL="444500" indent="-366713">
              <a:buFontTx/>
              <a:buBlip>
                <a:blip r:embed="rId2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Multiphysics</a:t>
            </a:r>
          </a:p>
          <a:p>
            <a:pPr marL="444500" indent="-366713">
              <a:buFontTx/>
              <a:buBlip>
                <a:blip r:embed="rId2">
                  <a:extLst/>
                </a:blip>
              </a:buBlip>
            </a:pPr>
            <a:endParaRPr lang="en" sz="2800" kern="0" dirty="0">
              <a:latin typeface="Arial Bold" charset="0"/>
              <a:cs typeface="Arial Bold" charset="0"/>
              <a:sym typeface="Arial Bold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9706BE86-B3F0-E446-A3AB-C4FF140ED3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1526" y="3329119"/>
            <a:ext cx="3918054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7" indent="0">
              <a:buNone/>
            </a:pPr>
            <a:r>
              <a:rPr lang="en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Scale</a:t>
            </a:r>
          </a:p>
          <a:p>
            <a:pPr marL="444500" indent="-366713">
              <a:buFontTx/>
              <a:buBlip>
                <a:blip r:embed="rId2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Layer/filament</a:t>
            </a:r>
          </a:p>
          <a:p>
            <a:pPr marL="444500" indent="-366713">
              <a:buFontTx/>
              <a:buBlip>
                <a:blip r:embed="rId2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Tape</a:t>
            </a:r>
          </a:p>
          <a:p>
            <a:pPr marL="444500" indent="-366713">
              <a:buFontTx/>
              <a:buBlip>
                <a:blip r:embed="rId2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Cable</a:t>
            </a:r>
          </a:p>
          <a:p>
            <a:pPr marL="444500" indent="-366713">
              <a:buFontTx/>
              <a:buBlip>
                <a:blip r:embed="rId2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Coil</a:t>
            </a:r>
          </a:p>
          <a:p>
            <a:pPr marL="444500" indent="-366713">
              <a:buFontTx/>
              <a:buBlip>
                <a:blip r:embed="rId2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Magnet systems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A410C619-B446-034A-AA88-09C4E1461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8735" y="3912385"/>
            <a:ext cx="3918054" cy="1103585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6412AE3A-805A-0340-9EC0-CDEC70F702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0324" y="2480060"/>
            <a:ext cx="4059994" cy="936249"/>
          </a:xfrm>
          <a:prstGeom prst="rect">
            <a:avLst/>
          </a:prstGeom>
        </p:spPr>
      </p:pic>
      <p:pic>
        <p:nvPicPr>
          <p:cNvPr id="20" name="Immagine 19" descr="Immagine che contiene interni, pavimento, tavolo, parete&#10;&#10;Descrizione generata con affidabilità molto elevata">
            <a:extLst>
              <a:ext uri="{FF2B5EF4-FFF2-40B4-BE49-F238E27FC236}">
                <a16:creationId xmlns:a16="http://schemas.microsoft.com/office/drawing/2014/main" id="{F5DE22C3-63FF-944D-9F9E-E67598BB14B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596" y="5191689"/>
            <a:ext cx="1160255" cy="3786392"/>
          </a:xfrm>
          <a:prstGeom prst="rect">
            <a:avLst/>
          </a:prstGeom>
        </p:spPr>
      </p:pic>
      <p:pic>
        <p:nvPicPr>
          <p:cNvPr id="21" name="Immagine 20" descr="Immagine che contiene interni, aeroporto&#10;&#10;Descrizione generata con affidabilità molto elevata">
            <a:extLst>
              <a:ext uri="{FF2B5EF4-FFF2-40B4-BE49-F238E27FC236}">
                <a16:creationId xmlns:a16="http://schemas.microsoft.com/office/drawing/2014/main" id="{20D404D4-6437-5D4B-A3E0-CB541566201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6096" y="6760853"/>
            <a:ext cx="2434222" cy="1533787"/>
          </a:xfrm>
          <a:prstGeom prst="rect">
            <a:avLst/>
          </a:prstGeom>
        </p:spPr>
      </p:pic>
      <p:sp>
        <p:nvSpPr>
          <p:cNvPr id="23" name="Rectangle 2">
            <a:extLst>
              <a:ext uri="{FF2B5EF4-FFF2-40B4-BE49-F238E27FC236}">
                <a16:creationId xmlns:a16="http://schemas.microsoft.com/office/drawing/2014/main" id="{8E2FAE3D-7BD1-CC44-8B80-DB3A8949EB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3974" y="1805667"/>
            <a:ext cx="2304256" cy="93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7" indent="0">
              <a:buNone/>
            </a:pPr>
            <a:r>
              <a:rPr lang="en" sz="20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REBCO tape</a:t>
            </a:r>
            <a:endParaRPr lang="en" sz="2000" kern="0" dirty="0">
              <a:latin typeface="Arial Bold" charset="0"/>
              <a:cs typeface="Arial Bold" charset="0"/>
              <a:sym typeface="Arial Bold" charset="0"/>
            </a:endParaRPr>
          </a:p>
        </p:txBody>
      </p:sp>
      <p:sp>
        <p:nvSpPr>
          <p:cNvPr id="24" name="Rectangle 2">
            <a:extLst>
              <a:ext uri="{FF2B5EF4-FFF2-40B4-BE49-F238E27FC236}">
                <a16:creationId xmlns:a16="http://schemas.microsoft.com/office/drawing/2014/main" id="{963A4609-09D3-D944-A6EC-1FB468B18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3974" y="3217629"/>
            <a:ext cx="2304256" cy="93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7" indent="0">
              <a:buNone/>
            </a:pPr>
            <a:r>
              <a:rPr lang="en" sz="2000" kern="0" dirty="0" err="1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Roebel</a:t>
            </a:r>
            <a:r>
              <a:rPr lang="en" sz="20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 Cable</a:t>
            </a:r>
            <a:endParaRPr lang="en" sz="2000" kern="0" dirty="0">
              <a:latin typeface="Arial Bold" charset="0"/>
              <a:cs typeface="Arial Bold" charset="0"/>
              <a:sym typeface="Arial Bold" charset="0"/>
            </a:endParaRPr>
          </a:p>
        </p:txBody>
      </p:sp>
      <p:sp>
        <p:nvSpPr>
          <p:cNvPr id="25" name="Rectangle 2">
            <a:extLst>
              <a:ext uri="{FF2B5EF4-FFF2-40B4-BE49-F238E27FC236}">
                <a16:creationId xmlns:a16="http://schemas.microsoft.com/office/drawing/2014/main" id="{3CFF9DA2-D87E-6446-AA98-017481826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57652" y="5536717"/>
            <a:ext cx="2304256" cy="93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7" indent="0">
              <a:buNone/>
            </a:pPr>
            <a:r>
              <a:rPr lang="en" sz="20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Hybrid 32 T NHMFL magnet</a:t>
            </a:r>
            <a:endParaRPr lang="en" sz="2000" kern="0" dirty="0">
              <a:latin typeface="Arial Bold" charset="0"/>
              <a:cs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22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590800" y="628650"/>
            <a:ext cx="9982200" cy="1993900"/>
          </a:xfrm>
          <a:ln/>
        </p:spPr>
        <p:txBody>
          <a:bodyPr rIns="209200"/>
          <a:lstStyle/>
          <a:p>
            <a:pPr marL="0" indent="0"/>
            <a:r>
              <a:rPr lang="en-US" dirty="0"/>
              <a:t>…and modeling solutions 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4BAAD2FA-A1D1-9945-A447-40739558AD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3054" y="3505473"/>
            <a:ext cx="8568952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7" indent="0">
              <a:buNone/>
            </a:pPr>
            <a:r>
              <a:rPr lang="en-US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Modeling techniques</a:t>
            </a:r>
          </a:p>
          <a:p>
            <a:pPr marL="534987" indent="-457200">
              <a:buFontTx/>
              <a:buBlip>
                <a:blip r:embed="rId2">
                  <a:extLst/>
                </a:blip>
              </a:buBlip>
            </a:pPr>
            <a:r>
              <a:rPr lang="en-US" sz="2800" kern="0" dirty="0">
                <a:latin typeface="Arial Bold" charset="0"/>
                <a:cs typeface="Arial Bold" charset="0"/>
                <a:sym typeface="Arial Bold" charset="0"/>
              </a:rPr>
              <a:t>Field models (FEM, FEM-BEM, variational methods..)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sz="2400" kern="0" dirty="0">
                <a:latin typeface="Arial Bold" charset="0"/>
                <a:ea typeface="ヒラギノ角ゴ ProN W6" charset="0"/>
                <a:cs typeface="ヒラギノ角ゴ ProN W6" charset="0"/>
                <a:sym typeface="Arial Bold" charset="0"/>
              </a:rPr>
              <a:t>Homogenization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sz="2400" kern="0" dirty="0">
                <a:latin typeface="Arial Bold" charset="0"/>
                <a:ea typeface="ヒラギノ角ゴ ProN W6" charset="0"/>
                <a:cs typeface="ヒラギノ角ゴ ProN W6" charset="0"/>
                <a:sym typeface="Arial Bold" charset="0"/>
              </a:rPr>
              <a:t>Multi-scale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sz="2400" kern="0" dirty="0">
                <a:latin typeface="Arial Bold" charset="0"/>
                <a:ea typeface="ヒラギノ角ゴ ProN W6" charset="0"/>
                <a:cs typeface="ヒラギノ角ゴ ProN W6" charset="0"/>
                <a:sym typeface="Arial Bold" charset="0"/>
              </a:rPr>
              <a:t>Change of coordinates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sz="2400" kern="0" dirty="0">
                <a:latin typeface="Arial Bold" charset="0"/>
                <a:ea typeface="ヒラギノ角ゴ ProN W6" charset="0"/>
                <a:cs typeface="ヒラギノ角ゴ ProN W6" charset="0"/>
                <a:sym typeface="Arial Bold" charset="0"/>
              </a:rPr>
              <a:t>Reduced dimensionality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sz="2400" kern="0" dirty="0">
                <a:latin typeface="Arial Bold" charset="0"/>
                <a:ea typeface="ヒラギノ角ゴ ProN W6" charset="0"/>
                <a:cs typeface="ヒラギノ角ゴ ProN W6" charset="0"/>
                <a:sym typeface="Arial Bold" charset="0"/>
              </a:rPr>
              <a:t>Statistical approach (for </a:t>
            </a:r>
            <a:r>
              <a:rPr lang="en-US" sz="2400" i="1" kern="0" dirty="0" err="1">
                <a:latin typeface="Arial Bold" charset="0"/>
                <a:ea typeface="ヒラギノ角ゴ ProN W6" charset="0"/>
                <a:cs typeface="ヒラギノ角ゴ ProN W6" charset="0"/>
                <a:sym typeface="Arial Bold" charset="0"/>
              </a:rPr>
              <a:t>I</a:t>
            </a:r>
            <a:r>
              <a:rPr lang="en-US" sz="2400" i="1" kern="0" baseline="-25000" dirty="0" err="1">
                <a:latin typeface="Arial Bold" charset="0"/>
                <a:ea typeface="ヒラギノ角ゴ ProN W6" charset="0"/>
                <a:cs typeface="ヒラギノ角ゴ ProN W6" charset="0"/>
                <a:sym typeface="Arial Bold" charset="0"/>
              </a:rPr>
              <a:t>c</a:t>
            </a:r>
            <a:r>
              <a:rPr lang="en-US" sz="2400" kern="0" dirty="0">
                <a:latin typeface="Arial Bold" charset="0"/>
                <a:ea typeface="ヒラギノ角ゴ ProN W6" charset="0"/>
                <a:cs typeface="ヒラギノ角ゴ ProN W6" charset="0"/>
                <a:sym typeface="Arial Bold" charset="0"/>
              </a:rPr>
              <a:t> longitudinal variations)</a:t>
            </a:r>
          </a:p>
          <a:p>
            <a:pPr marL="534987" indent="-457200">
              <a:buFontTx/>
              <a:buBlip>
                <a:blip r:embed="rId2">
                  <a:extLst/>
                </a:blip>
              </a:buBlip>
            </a:pPr>
            <a:r>
              <a:rPr lang="en-US" sz="2800" kern="0" dirty="0">
                <a:latin typeface="Arial Bold" charset="0"/>
                <a:cs typeface="Arial Bold" charset="0"/>
                <a:sym typeface="Arial Bold" charset="0"/>
              </a:rPr>
              <a:t>Circuit models</a:t>
            </a:r>
            <a:endParaRPr lang="en-US" sz="2400" kern="0" dirty="0"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sz="2400" kern="0" dirty="0">
                <a:latin typeface="Arial Bold" charset="0"/>
                <a:ea typeface="ヒラギノ角ゴ ProN W6" charset="0"/>
                <a:cs typeface="ヒラギノ角ゴ ProN W6" charset="0"/>
                <a:sym typeface="Arial Bold" charset="0"/>
              </a:rPr>
              <a:t>Lumped parameters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sz="2400" kern="0" dirty="0">
                <a:latin typeface="Arial Bold" charset="0"/>
                <a:ea typeface="ヒラギノ角ゴ ProN W6" charset="0"/>
                <a:cs typeface="ヒラギノ角ゴ ProN W6" charset="0"/>
                <a:sym typeface="Arial Bold" charset="0"/>
              </a:rPr>
              <a:t>Distributed parameters</a:t>
            </a:r>
          </a:p>
          <a:p>
            <a:pPr marL="534987" indent="-457200">
              <a:buFontTx/>
              <a:buBlip>
                <a:blip r:embed="rId2">
                  <a:extLst/>
                </a:blip>
              </a:buBlip>
            </a:pPr>
            <a:r>
              <a:rPr lang="en-US" sz="2800" kern="0" dirty="0">
                <a:latin typeface="Arial Bold" charset="0"/>
                <a:cs typeface="Arial Bold" charset="0"/>
                <a:sym typeface="Arial Bold" charset="0"/>
              </a:rPr>
              <a:t>Hybrid models (field model + circuit model)</a:t>
            </a:r>
            <a:endParaRPr lang="en-US" sz="2400" kern="0" dirty="0"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727075" lvl="1" indent="0">
              <a:buNone/>
            </a:pPr>
            <a:endParaRPr lang="en-US" sz="2400" kern="0" dirty="0"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1027113" lvl="1" indent="-300038">
              <a:buFontTx/>
              <a:buBlip>
                <a:blip r:embed="rId3"/>
              </a:buBlip>
            </a:pPr>
            <a:endParaRPr lang="en-US" sz="2400" kern="0" dirty="0"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1027113" lvl="1" indent="-300038">
              <a:buFontTx/>
              <a:buBlip>
                <a:blip r:embed="rId3"/>
              </a:buBlip>
            </a:pPr>
            <a:endParaRPr lang="en-US" sz="2400" kern="0" dirty="0"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44500" indent="-366713">
              <a:buFontTx/>
              <a:buBlip>
                <a:blip r:embed="rId2"/>
              </a:buBlip>
            </a:pPr>
            <a:endParaRPr lang="en-US" kern="0" dirty="0" err="1">
              <a:latin typeface="Arial Bold" charset="0"/>
              <a:cs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345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590800" y="628650"/>
            <a:ext cx="9982200" cy="1993900"/>
          </a:xfrm>
          <a:ln/>
        </p:spPr>
        <p:txBody>
          <a:bodyPr rIns="209200"/>
          <a:lstStyle/>
          <a:p>
            <a:pPr marL="0" indent="0"/>
            <a:r>
              <a:rPr lang="en-US" dirty="0"/>
              <a:t>Outline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89038" y="2785393"/>
            <a:ext cx="11614175" cy="6629400"/>
          </a:xfrm>
          <a:ln/>
        </p:spPr>
        <p:txBody>
          <a:bodyPr rIns="310800" anchor="ctr"/>
          <a:lstStyle/>
          <a:p>
            <a:pPr marL="534987" indent="-457200"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Introduction</a:t>
            </a:r>
          </a:p>
          <a:p>
            <a:pPr marL="534987" indent="-457200">
              <a:buBlip>
                <a:blip r:embed="rId2"/>
              </a:buBlip>
            </a:pPr>
            <a:r>
              <a:rPr lang="en-US" dirty="0">
                <a:latin typeface="Arial Bold" charset="0"/>
                <a:sym typeface="Arial Bold" charset="0"/>
              </a:rPr>
              <a:t>HTS tape modeling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cs typeface="Arial Bold" charset="0"/>
                <a:sym typeface="Arial Bold" charset="0"/>
              </a:rPr>
              <a:t> 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From tapes to cables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ea typeface="ヒラギノ角ゴ ProN W6" charset="0"/>
                <a:cs typeface="ヒラギノ角ゴ ProN W6" charset="0"/>
                <a:sym typeface="Arial Bold" charset="0"/>
              </a:rPr>
              <a:t> 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CORC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sz="3400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 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Twisted Stacked Tape Cable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sz="3400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 </a:t>
            </a:r>
            <a:r>
              <a:rPr lang="en-US" dirty="0" err="1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Roebel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 cables	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ea typeface="ヒラギノ角ゴ ProN W6" charset="0"/>
                <a:cs typeface="Arial Bold" charset="0"/>
                <a:sym typeface="Arial Bold" charset="0"/>
              </a:rPr>
              <a:t> Scaling up: c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oil and magnet systems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ea typeface="ヒラギノ角ゴ ProN W6" charset="0"/>
                <a:cs typeface="ヒラギノ角ゴ ProN W6" charset="0"/>
                <a:sym typeface="Arial Bold" charset="0"/>
              </a:rPr>
              <a:t> 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Insulated coils</a:t>
            </a:r>
          </a:p>
          <a:p>
            <a:pPr marL="1027113" lvl="1" indent="-300038">
              <a:buFontTx/>
              <a:buBlip>
                <a:blip r:embed="rId3"/>
              </a:buBlip>
            </a:pPr>
            <a:r>
              <a:rPr lang="en-US" sz="3400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 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Non insulated coils</a:t>
            </a:r>
          </a:p>
          <a:p>
            <a:pPr marL="444500" indent="-366713">
              <a:buFontTx/>
              <a:buBlip>
                <a:blip r:embed="rId2"/>
              </a:buBlip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latin typeface="Arial Bold" charset="0"/>
                <a:sym typeface="Arial Bold" charset="0"/>
              </a:rPr>
              <a:t>Discussion</a:t>
            </a:r>
            <a:endParaRPr lang="en-US" dirty="0">
              <a:solidFill>
                <a:schemeClr val="tx1">
                  <a:lumMod val="20000"/>
                  <a:lumOff val="80000"/>
                </a:schemeClr>
              </a:solidFill>
              <a:latin typeface="Arial Bold" charset="0"/>
              <a:cs typeface="Arial Bold" charset="0"/>
              <a:sym typeface="Arial Bold" charset="0"/>
            </a:endParaRPr>
          </a:p>
          <a:p>
            <a:pPr marL="444500" indent="-366713">
              <a:buFontTx/>
              <a:buBlip>
                <a:blip r:embed="rId2"/>
              </a:buBlip>
            </a:pPr>
            <a:endParaRPr lang="en-US" dirty="0" err="1">
              <a:latin typeface="Arial Bold" charset="0"/>
              <a:cs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517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101006" y="9338120"/>
            <a:ext cx="6624736" cy="40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b" anchorCtr="0" compatLnSpc="1">
            <a:prstTxWarp prst="textNoShape">
              <a:avLst/>
            </a:prstTxWarp>
          </a:bodyPr>
          <a:lstStyle>
            <a:lvl1pPr marL="26988" algn="l" rtl="0" fontAlgn="base">
              <a:lnSpc>
                <a:spcPct val="80000"/>
              </a:lnSpc>
              <a:spcBef>
                <a:spcPts val="2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676275" indent="-192088" algn="ctr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273175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1789113" indent="-390525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3050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27622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2194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36766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1338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8"/>
            <a:r>
              <a:rPr lang="en-US" sz="1600" dirty="0">
                <a:latin typeface="Verdana Bold" charset="0"/>
                <a:cs typeface="Verdana Bold" charset="0"/>
                <a:sym typeface="Verdana Bold" charset="0"/>
              </a:rPr>
              <a:t>Marco Breschi, WAMHTS-5, Budapest, April 11</a:t>
            </a:r>
            <a:r>
              <a:rPr lang="en-US" sz="1600" baseline="30000" dirty="0">
                <a:latin typeface="Verdana Bold" charset="0"/>
                <a:cs typeface="Verdana Bold" charset="0"/>
                <a:sym typeface="Verdana Bold" charset="0"/>
              </a:rPr>
              <a:t>th</a:t>
            </a:r>
            <a:r>
              <a:rPr lang="en-US" sz="1600" dirty="0">
                <a:latin typeface="Verdana Bold" charset="0"/>
                <a:cs typeface="Verdana Bold" charset="0"/>
                <a:sym typeface="Verdana Bold" charset="0"/>
              </a:rPr>
              <a:t> 2019</a:t>
            </a:r>
            <a:endParaRPr lang="en-US" sz="1600" dirty="0"/>
          </a:p>
        </p:txBody>
      </p:sp>
      <p:sp>
        <p:nvSpPr>
          <p:cNvPr id="9" name="Text Box 11">
            <a:extLst>
              <a:ext uri="{FF2B5EF4-FFF2-40B4-BE49-F238E27FC236}">
                <a16:creationId xmlns:a16="http://schemas.microsoft.com/office/drawing/2014/main" id="{9F0EEC75-5030-2F47-B9C2-C950FF474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758" y="1260801"/>
            <a:ext cx="97914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kumimoji="1" lang="en-US" sz="2800" b="1" dirty="0">
                <a:solidFill>
                  <a:srgbClr val="FF0000"/>
                </a:solidFill>
                <a:latin typeface="Arial Bold"/>
                <a:cs typeface="Arial" panose="020B0604020202020204" pitchFamily="34" charset="0"/>
              </a:rPr>
              <a:t>Lumped or distributed parameter circuit models</a:t>
            </a:r>
          </a:p>
        </p:txBody>
      </p:sp>
      <p:sp>
        <p:nvSpPr>
          <p:cNvPr id="10" name="Text Box 11">
            <a:extLst>
              <a:ext uri="{FF2B5EF4-FFF2-40B4-BE49-F238E27FC236}">
                <a16:creationId xmlns:a16="http://schemas.microsoft.com/office/drawing/2014/main" id="{380CD8DB-E725-4E44-98F7-734AA46E5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9570" y="6817841"/>
            <a:ext cx="58688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[2] M. Breschi, P. L. </a:t>
            </a:r>
            <a:r>
              <a:rPr lang="en-US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Ribani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, X. Wang, J. Schwartz, </a:t>
            </a:r>
            <a:r>
              <a:rPr lang="en-US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. Sci. Technol., Vol.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 20, L9 – L11, 2007.</a:t>
            </a:r>
          </a:p>
        </p:txBody>
      </p:sp>
      <p:sp>
        <p:nvSpPr>
          <p:cNvPr id="14" name="Rectangle 4">
            <a:extLst>
              <a:ext uri="{FF2B5EF4-FFF2-40B4-BE49-F238E27FC236}">
                <a16:creationId xmlns:a16="http://schemas.microsoft.com/office/drawing/2014/main" id="{B0ED7022-092B-C74E-B9B4-BDCDFC6DBC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76263" y="71612"/>
            <a:ext cx="11038111" cy="1417637"/>
          </a:xfrm>
        </p:spPr>
        <p:txBody>
          <a:bodyPr/>
          <a:lstStyle/>
          <a:p>
            <a:pPr>
              <a:defRPr/>
            </a:pPr>
            <a:r>
              <a:rPr lang="it-IT" sz="3600" i="1" dirty="0"/>
              <a:t>HTS tape </a:t>
            </a:r>
            <a:r>
              <a:rPr lang="it-IT" sz="3600" i="1" dirty="0" err="1"/>
              <a:t>modeling</a:t>
            </a:r>
            <a:r>
              <a:rPr lang="it-IT" sz="3600" i="1" dirty="0"/>
              <a:t>: </a:t>
            </a:r>
            <a:r>
              <a:rPr lang="it-IT" sz="3600" i="1" dirty="0" err="1"/>
              <a:t>circuit</a:t>
            </a:r>
            <a:r>
              <a:rPr lang="it-IT" sz="3600" i="1" dirty="0"/>
              <a:t> </a:t>
            </a:r>
            <a:r>
              <a:rPr lang="it-IT" sz="3600" i="1" dirty="0" err="1"/>
              <a:t>models</a:t>
            </a:r>
            <a:endParaRPr lang="it-IT" sz="3600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A2648B9-FBF9-0746-AC44-77D0EAB12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2222" y="1676555"/>
            <a:ext cx="5668096" cy="5141285"/>
          </a:xfrm>
          <a:prstGeom prst="rect">
            <a:avLst/>
          </a:prstGeom>
        </p:spPr>
      </p:pic>
      <p:pic>
        <p:nvPicPr>
          <p:cNvPr id="15" name="Picture 10" descr="E:\Conferences\CHATS2005\Paper_tape\Paper_fig\network.JPG">
            <a:extLst>
              <a:ext uri="{FF2B5EF4-FFF2-40B4-BE49-F238E27FC236}">
                <a16:creationId xmlns:a16="http://schemas.microsoft.com/office/drawing/2014/main" id="{AE46396A-AE7C-3C4A-AB0B-CC96E021D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187" y="1835435"/>
            <a:ext cx="5275902" cy="316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 Box 11">
            <a:extLst>
              <a:ext uri="{FF2B5EF4-FFF2-40B4-BE49-F238E27FC236}">
                <a16:creationId xmlns:a16="http://schemas.microsoft.com/office/drawing/2014/main" id="{09A94D3D-A741-3646-A702-BC5BE3212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4885" y="5094521"/>
            <a:ext cx="5275902" cy="645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[1] Y. Fu, O. Tsukamoto, M. </a:t>
            </a:r>
            <a:r>
              <a:rPr lang="en-US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Furuse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, 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IEEE Trans. Appl. </a:t>
            </a:r>
            <a:r>
              <a:rPr lang="en-US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., Vol. 13, pp. 1780 – 1783, 2003.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169C2AF-BDE6-6F46-841D-CF387D6E44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982" y="6334964"/>
            <a:ext cx="6912768" cy="2931149"/>
          </a:xfrm>
          <a:prstGeom prst="rect">
            <a:avLst/>
          </a:prstGeom>
        </p:spPr>
      </p:pic>
      <p:sp>
        <p:nvSpPr>
          <p:cNvPr id="19" name="Text Box 11">
            <a:extLst>
              <a:ext uri="{FF2B5EF4-FFF2-40B4-BE49-F238E27FC236}">
                <a16:creationId xmlns:a16="http://schemas.microsoft.com/office/drawing/2014/main" id="{2DAE88D9-8B99-B94A-AD3D-AC7B4CE68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15941" y="8486449"/>
            <a:ext cx="58688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[3] D. Colangelo, B. </a:t>
            </a:r>
            <a:r>
              <a:rPr lang="en-US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Dutoit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, </a:t>
            </a:r>
            <a:r>
              <a:rPr lang="en-US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. Sci. Technol., Vol. 27, 124005, 2014 </a:t>
            </a:r>
          </a:p>
        </p:txBody>
      </p:sp>
    </p:spTree>
    <p:extLst>
      <p:ext uri="{BB962C8B-B14F-4D97-AF65-F5344CB8AC3E}">
        <p14:creationId xmlns:p14="http://schemas.microsoft.com/office/powerpoint/2010/main" val="2288183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101006" y="9338120"/>
            <a:ext cx="6624736" cy="40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b" anchorCtr="0" compatLnSpc="1">
            <a:prstTxWarp prst="textNoShape">
              <a:avLst/>
            </a:prstTxWarp>
          </a:bodyPr>
          <a:lstStyle>
            <a:lvl1pPr marL="26988" algn="l" rtl="0" fontAlgn="base">
              <a:lnSpc>
                <a:spcPct val="80000"/>
              </a:lnSpc>
              <a:spcBef>
                <a:spcPts val="2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676275" indent="-192088" algn="ctr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273175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1789113" indent="-390525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3050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27622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2194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36766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1338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8"/>
            <a:r>
              <a:rPr lang="en-US" sz="1600" dirty="0">
                <a:latin typeface="Verdana Bold" charset="0"/>
                <a:cs typeface="Verdana Bold" charset="0"/>
                <a:sym typeface="Verdana Bold" charset="0"/>
              </a:rPr>
              <a:t>Marco Breschi, WAMHTS-5, Budapest, April 11</a:t>
            </a:r>
            <a:r>
              <a:rPr lang="en-US" sz="1600" baseline="30000" dirty="0">
                <a:latin typeface="Verdana Bold" charset="0"/>
                <a:cs typeface="Verdana Bold" charset="0"/>
                <a:sym typeface="Verdana Bold" charset="0"/>
              </a:rPr>
              <a:t>th</a:t>
            </a:r>
            <a:r>
              <a:rPr lang="en-US" sz="1600" dirty="0">
                <a:latin typeface="Verdana Bold" charset="0"/>
                <a:cs typeface="Verdana Bold" charset="0"/>
                <a:sym typeface="Verdana Bold" charset="0"/>
              </a:rPr>
              <a:t> 2019</a:t>
            </a:r>
            <a:endParaRPr lang="en-US" sz="1600" dirty="0"/>
          </a:p>
        </p:txBody>
      </p:sp>
      <p:sp>
        <p:nvSpPr>
          <p:cNvPr id="9" name="Text Box 11">
            <a:extLst>
              <a:ext uri="{FF2B5EF4-FFF2-40B4-BE49-F238E27FC236}">
                <a16:creationId xmlns:a16="http://schemas.microsoft.com/office/drawing/2014/main" id="{9F0EEC75-5030-2F47-B9C2-C950FF474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758" y="1260801"/>
            <a:ext cx="97914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kumimoji="1" lang="en-US" sz="2800" b="1" dirty="0">
                <a:solidFill>
                  <a:srgbClr val="FF0000"/>
                </a:solidFill>
                <a:latin typeface="Arial Bold"/>
                <a:cs typeface="Arial" panose="020B0604020202020204" pitchFamily="34" charset="0"/>
              </a:rPr>
              <a:t>Lumped or distributed parameters circuit models</a:t>
            </a:r>
          </a:p>
        </p:txBody>
      </p:sp>
      <p:sp>
        <p:nvSpPr>
          <p:cNvPr id="14" name="Rectangle 4">
            <a:extLst>
              <a:ext uri="{FF2B5EF4-FFF2-40B4-BE49-F238E27FC236}">
                <a16:creationId xmlns:a16="http://schemas.microsoft.com/office/drawing/2014/main" id="{B0ED7022-092B-C74E-B9B4-BDCDFC6DBC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76263" y="71612"/>
            <a:ext cx="11038111" cy="1417637"/>
          </a:xfrm>
        </p:spPr>
        <p:txBody>
          <a:bodyPr/>
          <a:lstStyle/>
          <a:p>
            <a:pPr>
              <a:defRPr/>
            </a:pPr>
            <a:r>
              <a:rPr lang="it-IT" sz="3600" i="1" dirty="0"/>
              <a:t>HTS tape </a:t>
            </a:r>
            <a:r>
              <a:rPr lang="it-IT" sz="3600" i="1" dirty="0" err="1"/>
              <a:t>modeling</a:t>
            </a:r>
            <a:r>
              <a:rPr lang="it-IT" sz="3600" i="1" dirty="0"/>
              <a:t>: </a:t>
            </a:r>
            <a:r>
              <a:rPr lang="it-IT" sz="3600" i="1" dirty="0" err="1"/>
              <a:t>circuit</a:t>
            </a:r>
            <a:r>
              <a:rPr lang="it-IT" sz="3600" i="1" dirty="0"/>
              <a:t> </a:t>
            </a:r>
            <a:r>
              <a:rPr lang="it-IT" sz="3600" i="1" dirty="0" err="1"/>
              <a:t>models</a:t>
            </a:r>
            <a:endParaRPr lang="it-IT" sz="3600" dirty="0"/>
          </a:p>
        </p:txBody>
      </p:sp>
      <p:pic>
        <p:nvPicPr>
          <p:cNvPr id="11" name="Picture 6" descr="f3">
            <a:extLst>
              <a:ext uri="{FF2B5EF4-FFF2-40B4-BE49-F238E27FC236}">
                <a16:creationId xmlns:a16="http://schemas.microsoft.com/office/drawing/2014/main" id="{D681C279-28DC-D747-A346-5DDADA546F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670" y="2018043"/>
            <a:ext cx="6712149" cy="503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7">
            <a:extLst>
              <a:ext uri="{FF2B5EF4-FFF2-40B4-BE49-F238E27FC236}">
                <a16:creationId xmlns:a16="http://schemas.microsoft.com/office/drawing/2014/main" id="{6471C033-C17C-CF40-88D2-B715C9847ACB}"/>
              </a:ext>
            </a:extLst>
          </p:cNvPr>
          <p:cNvGrpSpPr>
            <a:grpSpLocks/>
          </p:cNvGrpSpPr>
          <p:nvPr/>
        </p:nvGrpSpPr>
        <p:grpSpPr bwMode="auto">
          <a:xfrm>
            <a:off x="8612404" y="2137321"/>
            <a:ext cx="3786835" cy="1764407"/>
            <a:chOff x="3606" y="1354"/>
            <a:chExt cx="1996" cy="930"/>
          </a:xfrm>
        </p:grpSpPr>
        <p:grpSp>
          <p:nvGrpSpPr>
            <p:cNvPr id="13" name="Group 8">
              <a:extLst>
                <a:ext uri="{FF2B5EF4-FFF2-40B4-BE49-F238E27FC236}">
                  <a16:creationId xmlns:a16="http://schemas.microsoft.com/office/drawing/2014/main" id="{A54B394A-AF96-5140-B9F7-C67B29396D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63" y="1354"/>
              <a:ext cx="1425" cy="209"/>
              <a:chOff x="3863" y="1354"/>
              <a:chExt cx="1425" cy="209"/>
            </a:xfrm>
          </p:grpSpPr>
          <p:sp>
            <p:nvSpPr>
              <p:cNvPr id="56" name="Text Box 9">
                <a:extLst>
                  <a:ext uri="{FF2B5EF4-FFF2-40B4-BE49-F238E27FC236}">
                    <a16:creationId xmlns:a16="http://schemas.microsoft.com/office/drawing/2014/main" id="{619A2432-4984-3B41-B41D-9B0D87EAE87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40" y="1356"/>
                <a:ext cx="176" cy="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kumimoji="0" lang="en-US" altLang="zh-CN" sz="2000"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endParaRPr kumimoji="0" lang="en-US" altLang="zh-CN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7" name="Text Box 10">
                <a:extLst>
                  <a:ext uri="{FF2B5EF4-FFF2-40B4-BE49-F238E27FC236}">
                    <a16:creationId xmlns:a16="http://schemas.microsoft.com/office/drawing/2014/main" id="{6AEA9766-326F-7840-B8DE-720AD8A1853B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195" y="1361"/>
                <a:ext cx="191" cy="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kumimoji="0" lang="en-US" altLang="zh-CN" sz="2000"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endParaRPr kumimoji="0" lang="en-US" altLang="zh-CN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" name="Text Box 11">
                <a:extLst>
                  <a:ext uri="{FF2B5EF4-FFF2-40B4-BE49-F238E27FC236}">
                    <a16:creationId xmlns:a16="http://schemas.microsoft.com/office/drawing/2014/main" id="{036F80D2-B0AB-4A41-AA95-3A494C08831F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863" y="1354"/>
                <a:ext cx="149" cy="2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kumimoji="0" lang="en-US" altLang="zh-CN" sz="2000"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endParaRPr kumimoji="0" lang="en-US" altLang="zh-CN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9" name="Text Box 12">
                <a:extLst>
                  <a:ext uri="{FF2B5EF4-FFF2-40B4-BE49-F238E27FC236}">
                    <a16:creationId xmlns:a16="http://schemas.microsoft.com/office/drawing/2014/main" id="{5757FEBF-F5EC-904B-A53B-69E9F69E803A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5148" y="1360"/>
                <a:ext cx="140" cy="1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kumimoji="0" lang="en-US" altLang="zh-CN" sz="2000">
                    <a:latin typeface="Times New Roman" panose="02020603050405020304" pitchFamily="18" charset="0"/>
                    <a:ea typeface="宋体" panose="02010600030101010101" pitchFamily="2" charset="-122"/>
                  </a:rPr>
                  <a:t>4</a:t>
                </a:r>
                <a:endParaRPr kumimoji="0" lang="en-US" altLang="zh-CN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0" name="Text Box 13">
                <a:extLst>
                  <a:ext uri="{FF2B5EF4-FFF2-40B4-BE49-F238E27FC236}">
                    <a16:creationId xmlns:a16="http://schemas.microsoft.com/office/drawing/2014/main" id="{6DE53BC3-3D2D-AB4E-84BA-12904ECF15B0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3863" y="1361"/>
                <a:ext cx="156" cy="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kumimoji="0" lang="en-US" altLang="zh-CN" sz="2000"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endParaRPr kumimoji="0" lang="en-US" altLang="zh-CN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9" name="Group 14">
              <a:extLst>
                <a:ext uri="{FF2B5EF4-FFF2-40B4-BE49-F238E27FC236}">
                  <a16:creationId xmlns:a16="http://schemas.microsoft.com/office/drawing/2014/main" id="{92B54786-CEC1-3F43-8631-D3E573A9BE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6" y="1373"/>
              <a:ext cx="1996" cy="911"/>
              <a:chOff x="3606" y="1373"/>
              <a:chExt cx="1996" cy="911"/>
            </a:xfrm>
          </p:grpSpPr>
          <p:sp>
            <p:nvSpPr>
              <p:cNvPr id="20" name="Rectangle 15">
                <a:extLst>
                  <a:ext uri="{FF2B5EF4-FFF2-40B4-BE49-F238E27FC236}">
                    <a16:creationId xmlns:a16="http://schemas.microsoft.com/office/drawing/2014/main" id="{CD8CC66A-78F6-8240-BB32-0D9AA7D2F5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08" y="1846"/>
                <a:ext cx="1794" cy="71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kumimoji="0" lang="zh-CN" altLang="en-US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" name="Rectangle 16">
                <a:extLst>
                  <a:ext uri="{FF2B5EF4-FFF2-40B4-BE49-F238E27FC236}">
                    <a16:creationId xmlns:a16="http://schemas.microsoft.com/office/drawing/2014/main" id="{D186195E-B48C-1B4A-B8E1-F25D73334B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08" y="1662"/>
                <a:ext cx="1794" cy="10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kumimoji="0" lang="zh-CN" altLang="en-US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2" name="Rectangle 17" descr="90%">
                <a:extLst>
                  <a:ext uri="{FF2B5EF4-FFF2-40B4-BE49-F238E27FC236}">
                    <a16:creationId xmlns:a16="http://schemas.microsoft.com/office/drawing/2014/main" id="{FBED9C6F-0C52-584B-9A03-440EDF4E01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08" y="1775"/>
                <a:ext cx="1794" cy="71"/>
              </a:xfrm>
              <a:prstGeom prst="rect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/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3" name="Rectangle 18">
                <a:extLst>
                  <a:ext uri="{FF2B5EF4-FFF2-40B4-BE49-F238E27FC236}">
                    <a16:creationId xmlns:a16="http://schemas.microsoft.com/office/drawing/2014/main" id="{48A5E168-6F1B-C246-9FA6-CE04174BF4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619" y="2054"/>
                <a:ext cx="260" cy="2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kumimoji="0" lang="en-US" altLang="zh-CN" sz="1800">
                    <a:latin typeface="Times New Roman" panose="02020603050405020304" pitchFamily="18" charset="0"/>
                    <a:ea typeface="宋体" panose="02010600030101010101" pitchFamily="2" charset="-122"/>
                  </a:rPr>
                  <a:t>Ni</a:t>
                </a:r>
                <a:endParaRPr kumimoji="0" lang="en-US" altLang="zh-CN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24" name="Group 19">
                <a:extLst>
                  <a:ext uri="{FF2B5EF4-FFF2-40B4-BE49-F238E27FC236}">
                    <a16:creationId xmlns:a16="http://schemas.microsoft.com/office/drawing/2014/main" id="{439DD0BF-9120-8A43-AA11-9EA5768BBBDB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124" y="1433"/>
                <a:ext cx="1267" cy="211"/>
                <a:chOff x="1519" y="2024"/>
                <a:chExt cx="1633" cy="272"/>
              </a:xfrm>
            </p:grpSpPr>
            <p:sp>
              <p:nvSpPr>
                <p:cNvPr id="51" name="Line 20">
                  <a:extLst>
                    <a:ext uri="{FF2B5EF4-FFF2-40B4-BE49-F238E27FC236}">
                      <a16:creationId xmlns:a16="http://schemas.microsoft.com/office/drawing/2014/main" id="{74C2545D-A6BA-8740-B304-C64EBE437736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19" y="2024"/>
                  <a:ext cx="0" cy="2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oval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it-IT"/>
                </a:p>
              </p:txBody>
            </p:sp>
            <p:sp>
              <p:nvSpPr>
                <p:cNvPr id="52" name="Line 21">
                  <a:extLst>
                    <a:ext uri="{FF2B5EF4-FFF2-40B4-BE49-F238E27FC236}">
                      <a16:creationId xmlns:a16="http://schemas.microsoft.com/office/drawing/2014/main" id="{4C95555D-12A1-C346-A5E3-3F485A95C78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927" y="2024"/>
                  <a:ext cx="0" cy="2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oval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it-IT"/>
                </a:p>
              </p:txBody>
            </p:sp>
            <p:sp>
              <p:nvSpPr>
                <p:cNvPr id="53" name="Line 22">
                  <a:extLst>
                    <a:ext uri="{FF2B5EF4-FFF2-40B4-BE49-F238E27FC236}">
                      <a16:creationId xmlns:a16="http://schemas.microsoft.com/office/drawing/2014/main" id="{66E7E0B5-7E61-9741-A2B6-309AA694A2F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381" y="2024"/>
                  <a:ext cx="0" cy="2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oval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it-IT"/>
                </a:p>
              </p:txBody>
            </p:sp>
            <p:sp>
              <p:nvSpPr>
                <p:cNvPr id="54" name="Line 23">
                  <a:extLst>
                    <a:ext uri="{FF2B5EF4-FFF2-40B4-BE49-F238E27FC236}">
                      <a16:creationId xmlns:a16="http://schemas.microsoft.com/office/drawing/2014/main" id="{AFD882C4-1EBA-6249-99E3-B3377A1FF16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89" y="2024"/>
                  <a:ext cx="0" cy="2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oval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it-IT"/>
                </a:p>
              </p:txBody>
            </p:sp>
            <p:sp>
              <p:nvSpPr>
                <p:cNvPr id="55" name="Line 24">
                  <a:extLst>
                    <a:ext uri="{FF2B5EF4-FFF2-40B4-BE49-F238E27FC236}">
                      <a16:creationId xmlns:a16="http://schemas.microsoft.com/office/drawing/2014/main" id="{9BF7F2A6-13F7-AC44-8EA9-85157B4DA80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152" y="2024"/>
                  <a:ext cx="0" cy="2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oval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it-IT"/>
                </a:p>
              </p:txBody>
            </p:sp>
          </p:grpSp>
          <p:grpSp>
            <p:nvGrpSpPr>
              <p:cNvPr id="25" name="Group 25">
                <a:extLst>
                  <a:ext uri="{FF2B5EF4-FFF2-40B4-BE49-F238E27FC236}">
                    <a16:creationId xmlns:a16="http://schemas.microsoft.com/office/drawing/2014/main" id="{4FAA26CB-5116-A246-8662-D2D2377957DF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923" y="1589"/>
                <a:ext cx="1372" cy="71"/>
                <a:chOff x="1247" y="2205"/>
                <a:chExt cx="1769" cy="91"/>
              </a:xfrm>
            </p:grpSpPr>
            <p:sp>
              <p:nvSpPr>
                <p:cNvPr id="46" name="Rectangle 26">
                  <a:extLst>
                    <a:ext uri="{FF2B5EF4-FFF2-40B4-BE49-F238E27FC236}">
                      <a16:creationId xmlns:a16="http://schemas.microsoft.com/office/drawing/2014/main" id="{F06F8970-B2F7-DA40-A842-CF202DCBD485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1247" y="2205"/>
                  <a:ext cx="91" cy="91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47" name="Rectangle 27">
                  <a:extLst>
                    <a:ext uri="{FF2B5EF4-FFF2-40B4-BE49-F238E27FC236}">
                      <a16:creationId xmlns:a16="http://schemas.microsoft.com/office/drawing/2014/main" id="{DD032B09-A0CA-A64A-8C66-B9562FB99BCA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1655" y="2205"/>
                  <a:ext cx="91" cy="91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48" name="Rectangle 28">
                  <a:extLst>
                    <a:ext uri="{FF2B5EF4-FFF2-40B4-BE49-F238E27FC236}">
                      <a16:creationId xmlns:a16="http://schemas.microsoft.com/office/drawing/2014/main" id="{44E56A5E-440C-704A-8818-7CA6ADD1A77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109" y="2205"/>
                  <a:ext cx="91" cy="91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49" name="Rectangle 29">
                  <a:extLst>
                    <a:ext uri="{FF2B5EF4-FFF2-40B4-BE49-F238E27FC236}">
                      <a16:creationId xmlns:a16="http://schemas.microsoft.com/office/drawing/2014/main" id="{4217FBD7-B8A6-2B41-A028-ECE0657A35C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517" y="2205"/>
                  <a:ext cx="91" cy="91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0" name="Rectangle 30">
                  <a:extLst>
                    <a:ext uri="{FF2B5EF4-FFF2-40B4-BE49-F238E27FC236}">
                      <a16:creationId xmlns:a16="http://schemas.microsoft.com/office/drawing/2014/main" id="{F4003F49-BB3B-7A4C-9453-6752DB3FDF1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925" y="2205"/>
                  <a:ext cx="91" cy="91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26" name="Group 31">
                <a:extLst>
                  <a:ext uri="{FF2B5EF4-FFF2-40B4-BE49-F238E27FC236}">
                    <a16:creationId xmlns:a16="http://schemas.microsoft.com/office/drawing/2014/main" id="{899F887A-0042-FB49-B523-B595E1004415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913" y="1916"/>
                <a:ext cx="1372" cy="70"/>
                <a:chOff x="1247" y="2205"/>
                <a:chExt cx="1769" cy="91"/>
              </a:xfrm>
            </p:grpSpPr>
            <p:sp>
              <p:nvSpPr>
                <p:cNvPr id="41" name="Rectangle 32">
                  <a:extLst>
                    <a:ext uri="{FF2B5EF4-FFF2-40B4-BE49-F238E27FC236}">
                      <a16:creationId xmlns:a16="http://schemas.microsoft.com/office/drawing/2014/main" id="{B7F4C31F-5C14-2447-9556-C106C744187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1247" y="2205"/>
                  <a:ext cx="91" cy="91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42" name="Rectangle 33">
                  <a:extLst>
                    <a:ext uri="{FF2B5EF4-FFF2-40B4-BE49-F238E27FC236}">
                      <a16:creationId xmlns:a16="http://schemas.microsoft.com/office/drawing/2014/main" id="{BA25C7BC-BA8B-0245-B8BF-43DB8C03329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1655" y="2205"/>
                  <a:ext cx="91" cy="91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43" name="Rectangle 34">
                  <a:extLst>
                    <a:ext uri="{FF2B5EF4-FFF2-40B4-BE49-F238E27FC236}">
                      <a16:creationId xmlns:a16="http://schemas.microsoft.com/office/drawing/2014/main" id="{3C5C37F1-A2A6-E24C-B2CA-C0F97225F3D5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109" y="2205"/>
                  <a:ext cx="91" cy="91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44" name="Rectangle 35">
                  <a:extLst>
                    <a:ext uri="{FF2B5EF4-FFF2-40B4-BE49-F238E27FC236}">
                      <a16:creationId xmlns:a16="http://schemas.microsoft.com/office/drawing/2014/main" id="{39AB0B18-758D-4142-AC1C-6C166572149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517" y="2205"/>
                  <a:ext cx="91" cy="91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45" name="Rectangle 36">
                  <a:extLst>
                    <a:ext uri="{FF2B5EF4-FFF2-40B4-BE49-F238E27FC236}">
                      <a16:creationId xmlns:a16="http://schemas.microsoft.com/office/drawing/2014/main" id="{C7F86A4B-09FB-884D-8CA4-2E752A7CBEB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925" y="2205"/>
                  <a:ext cx="91" cy="91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27" name="Group 37">
                <a:extLst>
                  <a:ext uri="{FF2B5EF4-FFF2-40B4-BE49-F238E27FC236}">
                    <a16:creationId xmlns:a16="http://schemas.microsoft.com/office/drawing/2014/main" id="{37B17455-AB51-0F4D-AA18-141B20A8A93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 flipV="1">
                <a:off x="4124" y="1933"/>
                <a:ext cx="1267" cy="212"/>
                <a:chOff x="1519" y="2024"/>
                <a:chExt cx="1633" cy="272"/>
              </a:xfrm>
            </p:grpSpPr>
            <p:sp>
              <p:nvSpPr>
                <p:cNvPr id="36" name="Line 38">
                  <a:extLst>
                    <a:ext uri="{FF2B5EF4-FFF2-40B4-BE49-F238E27FC236}">
                      <a16:creationId xmlns:a16="http://schemas.microsoft.com/office/drawing/2014/main" id="{767FB65C-6E59-0845-A847-BD5B0C75660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19" y="2024"/>
                  <a:ext cx="0" cy="2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oval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it-IT"/>
                </a:p>
              </p:txBody>
            </p:sp>
            <p:sp>
              <p:nvSpPr>
                <p:cNvPr id="37" name="Line 39">
                  <a:extLst>
                    <a:ext uri="{FF2B5EF4-FFF2-40B4-BE49-F238E27FC236}">
                      <a16:creationId xmlns:a16="http://schemas.microsoft.com/office/drawing/2014/main" id="{9FE08311-D265-C146-ABCD-2745BE8152D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927" y="2024"/>
                  <a:ext cx="0" cy="2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oval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it-IT"/>
                </a:p>
              </p:txBody>
            </p:sp>
            <p:sp>
              <p:nvSpPr>
                <p:cNvPr id="38" name="Line 40">
                  <a:extLst>
                    <a:ext uri="{FF2B5EF4-FFF2-40B4-BE49-F238E27FC236}">
                      <a16:creationId xmlns:a16="http://schemas.microsoft.com/office/drawing/2014/main" id="{139099E2-A918-3741-B3C0-703C12F87D1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381" y="2024"/>
                  <a:ext cx="0" cy="2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oval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it-IT"/>
                </a:p>
              </p:txBody>
            </p:sp>
            <p:sp>
              <p:nvSpPr>
                <p:cNvPr id="39" name="Line 41">
                  <a:extLst>
                    <a:ext uri="{FF2B5EF4-FFF2-40B4-BE49-F238E27FC236}">
                      <a16:creationId xmlns:a16="http://schemas.microsoft.com/office/drawing/2014/main" id="{8699A296-2EE2-E645-8B9D-B986A86246A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89" y="2024"/>
                  <a:ext cx="0" cy="2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oval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it-IT"/>
                </a:p>
              </p:txBody>
            </p:sp>
            <p:sp>
              <p:nvSpPr>
                <p:cNvPr id="40" name="Line 42">
                  <a:extLst>
                    <a:ext uri="{FF2B5EF4-FFF2-40B4-BE49-F238E27FC236}">
                      <a16:creationId xmlns:a16="http://schemas.microsoft.com/office/drawing/2014/main" id="{C177B472-6C76-2F45-A2AC-EE6ACE5B263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152" y="2024"/>
                  <a:ext cx="0" cy="2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oval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it-IT"/>
                </a:p>
              </p:txBody>
            </p:sp>
          </p:grpSp>
          <p:grpSp>
            <p:nvGrpSpPr>
              <p:cNvPr id="28" name="Group 43">
                <a:extLst>
                  <a:ext uri="{FF2B5EF4-FFF2-40B4-BE49-F238E27FC236}">
                    <a16:creationId xmlns:a16="http://schemas.microsoft.com/office/drawing/2014/main" id="{1381B4BA-2CF8-354B-8315-A0867C01AF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43" y="2025"/>
                <a:ext cx="1451" cy="203"/>
                <a:chOff x="3843" y="2025"/>
                <a:chExt cx="1451" cy="203"/>
              </a:xfrm>
            </p:grpSpPr>
            <p:sp>
              <p:nvSpPr>
                <p:cNvPr id="31" name="Text Box 44">
                  <a:extLst>
                    <a:ext uri="{FF2B5EF4-FFF2-40B4-BE49-F238E27FC236}">
                      <a16:creationId xmlns:a16="http://schemas.microsoft.com/office/drawing/2014/main" id="{5E79EBA9-3DAB-AB4B-AC71-C00539D893BD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520" y="2026"/>
                  <a:ext cx="176" cy="2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kumimoji="0" lang="en-US" altLang="zh-CN" sz="200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2</a:t>
                  </a:r>
                  <a:endParaRPr kumimoji="0" lang="en-US" altLang="zh-CN" sz="180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2" name="Text Box 45">
                  <a:extLst>
                    <a:ext uri="{FF2B5EF4-FFF2-40B4-BE49-F238E27FC236}">
                      <a16:creationId xmlns:a16="http://schemas.microsoft.com/office/drawing/2014/main" id="{46172A1A-E782-FC48-BFBE-2EADFC97865A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175" y="2025"/>
                  <a:ext cx="191" cy="2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kumimoji="0" lang="en-US" altLang="zh-CN" sz="2000" dirty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1</a:t>
                  </a:r>
                  <a:endParaRPr kumimoji="0" lang="en-US" altLang="zh-CN" sz="1800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3" name="Text Box 46">
                  <a:extLst>
                    <a:ext uri="{FF2B5EF4-FFF2-40B4-BE49-F238E27FC236}">
                      <a16:creationId xmlns:a16="http://schemas.microsoft.com/office/drawing/2014/main" id="{3ADC38C1-05AB-2747-AEC4-ACC2E6AF7A56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843" y="2030"/>
                  <a:ext cx="211" cy="1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kumimoji="0" lang="en-US" altLang="zh-CN" sz="200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3</a:t>
                  </a:r>
                  <a:endParaRPr kumimoji="0" lang="en-US" altLang="zh-CN" sz="180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4" name="Text Box 47">
                  <a:extLst>
                    <a:ext uri="{FF2B5EF4-FFF2-40B4-BE49-F238E27FC236}">
                      <a16:creationId xmlns:a16="http://schemas.microsoft.com/office/drawing/2014/main" id="{07A4B6B2-9D94-504A-A875-B9B96626985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154" y="2030"/>
                  <a:ext cx="140" cy="1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kumimoji="0" lang="en-US" altLang="zh-CN" sz="200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4</a:t>
                  </a:r>
                  <a:endParaRPr kumimoji="0" lang="en-US" altLang="zh-CN" sz="180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5" name="Text Box 48">
                  <a:extLst>
                    <a:ext uri="{FF2B5EF4-FFF2-40B4-BE49-F238E27FC236}">
                      <a16:creationId xmlns:a16="http://schemas.microsoft.com/office/drawing/2014/main" id="{8012C614-B2B6-5E44-8687-7E706EC1A069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843" y="2031"/>
                  <a:ext cx="156" cy="1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kumimoji="0" lang="en-US" altLang="zh-CN" sz="200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0</a:t>
                  </a:r>
                  <a:endParaRPr kumimoji="0" lang="en-US" altLang="zh-CN" sz="180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29" name="Rectangle 49">
                <a:extLst>
                  <a:ext uri="{FF2B5EF4-FFF2-40B4-BE49-F238E27FC236}">
                    <a16:creationId xmlns:a16="http://schemas.microsoft.com/office/drawing/2014/main" id="{1591FBB6-150B-F340-A060-6553A16FD0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606" y="1373"/>
                <a:ext cx="2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kumimoji="0" lang="en-US" altLang="zh-CN" sz="1800">
                    <a:latin typeface="Times New Roman" panose="02020603050405020304" pitchFamily="18" charset="0"/>
                    <a:ea typeface="宋体" panose="02010600030101010101" pitchFamily="2" charset="-122"/>
                  </a:rPr>
                  <a:t>Cu</a:t>
                </a:r>
                <a:endParaRPr kumimoji="0" lang="en-US" altLang="zh-CN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0" name="Line 50">
                <a:extLst>
                  <a:ext uri="{FF2B5EF4-FFF2-40B4-BE49-F238E27FC236}">
                    <a16:creationId xmlns:a16="http://schemas.microsoft.com/office/drawing/2014/main" id="{94D1AF85-BCFF-1C44-AAE2-B900020293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04" y="1660"/>
                <a:ext cx="1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it-IT"/>
              </a:p>
            </p:txBody>
          </p:sp>
        </p:grpSp>
      </p:grpSp>
      <p:sp>
        <p:nvSpPr>
          <p:cNvPr id="61" name="Rectangle 2">
            <a:extLst>
              <a:ext uri="{FF2B5EF4-FFF2-40B4-BE49-F238E27FC236}">
                <a16:creationId xmlns:a16="http://schemas.microsoft.com/office/drawing/2014/main" id="{B37B2465-6299-6647-8A1C-EAB31E2C6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3845" y="7625143"/>
            <a:ext cx="1123324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5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Measured at 77 K, </a:t>
            </a:r>
            <a:r>
              <a:rPr lang="en" sz="2800" i="1" kern="0" dirty="0">
                <a:latin typeface="Arial Bold" charset="0"/>
                <a:cs typeface="Arial Bold" charset="0"/>
                <a:sym typeface="Arial Bold" charset="0"/>
              </a:rPr>
              <a:t>I</a:t>
            </a:r>
            <a:r>
              <a:rPr lang="en" sz="2800" i="1" kern="0" baseline="-25000" dirty="0">
                <a:latin typeface="Arial Bold" charset="0"/>
                <a:cs typeface="Arial Bold" charset="0"/>
                <a:sym typeface="Arial Bold" charset="0"/>
              </a:rPr>
              <a:t>t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 = 58 A (40% </a:t>
            </a:r>
            <a:r>
              <a:rPr lang="en" sz="2800" i="1" kern="0" dirty="0" err="1">
                <a:latin typeface="Arial Bold" charset="0"/>
                <a:cs typeface="Arial Bold" charset="0"/>
                <a:sym typeface="Arial Bold" charset="0"/>
              </a:rPr>
              <a:t>I</a:t>
            </a:r>
            <a:r>
              <a:rPr lang="en" sz="2800" i="1" kern="0" baseline="-25000" dirty="0" err="1">
                <a:latin typeface="Arial Bold" charset="0"/>
                <a:cs typeface="Arial Bold" charset="0"/>
                <a:sym typeface="Arial Bold" charset="0"/>
              </a:rPr>
              <a:t>c</a:t>
            </a: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), pulse height = 3.42 V</a:t>
            </a:r>
          </a:p>
          <a:p>
            <a:pPr marL="444500" indent="-366713">
              <a:buFontTx/>
              <a:buBlip>
                <a:blip r:embed="rId5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Nickel substrate and copper not equipotential</a:t>
            </a:r>
          </a:p>
          <a:p>
            <a:pPr marL="444500" indent="-366713">
              <a:buFontTx/>
              <a:buBlip>
                <a:blip r:embed="rId5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Different voltages measured on the two sides of the tape</a:t>
            </a:r>
          </a:p>
          <a:p>
            <a:pPr marL="444500" indent="-366713">
              <a:buFontTx/>
              <a:buBlip>
                <a:blip r:embed="rId5">
                  <a:extLst/>
                </a:blip>
              </a:buBlip>
            </a:pPr>
            <a:endParaRPr lang="en" sz="2800" kern="0" dirty="0">
              <a:latin typeface="Arial Bold" charset="0"/>
              <a:cs typeface="Arial Bold" charset="0"/>
              <a:sym typeface="Arial Bold" charset="0"/>
            </a:endParaRPr>
          </a:p>
        </p:txBody>
      </p:sp>
      <p:sp>
        <p:nvSpPr>
          <p:cNvPr id="62" name="Rectangle 2">
            <a:extLst>
              <a:ext uri="{FF2B5EF4-FFF2-40B4-BE49-F238E27FC236}">
                <a16:creationId xmlns:a16="http://schemas.microsoft.com/office/drawing/2014/main" id="{80F22100-4BC5-694F-88BE-DC1B3D6C33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9031" y="4081537"/>
            <a:ext cx="450329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5">
                  <a:extLst/>
                </a:blip>
              </a:buBlip>
            </a:pPr>
            <a:r>
              <a:rPr lang="en" sz="2800" kern="0" dirty="0">
                <a:latin typeface="Arial Bold" charset="0"/>
                <a:cs typeface="Arial Bold" charset="0"/>
                <a:sym typeface="Arial Bold" charset="0"/>
              </a:rPr>
              <a:t>Resistive heater pulses applied on the copper side of the tape</a:t>
            </a:r>
          </a:p>
          <a:p>
            <a:pPr marL="444500" indent="-366713">
              <a:buFontTx/>
              <a:buBlip>
                <a:blip r:embed="rId5">
                  <a:extLst/>
                </a:blip>
              </a:buBlip>
            </a:pPr>
            <a:endParaRPr lang="en" sz="2800" kern="0" dirty="0">
              <a:latin typeface="Arial Bold" charset="0"/>
              <a:cs typeface="Arial Bold" charset="0"/>
              <a:sym typeface="Arial Bold" charset="0"/>
            </a:endParaRPr>
          </a:p>
        </p:txBody>
      </p:sp>
      <p:sp>
        <p:nvSpPr>
          <p:cNvPr id="63" name="Text Box 11">
            <a:extLst>
              <a:ext uri="{FF2B5EF4-FFF2-40B4-BE49-F238E27FC236}">
                <a16:creationId xmlns:a16="http://schemas.microsoft.com/office/drawing/2014/main" id="{93ECDB56-8104-1E4A-9367-9E047C45C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8530" y="5541266"/>
            <a:ext cx="450329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[2] X. Wang, A. Caruso, M. Breschi, G. Zhang, U. </a:t>
            </a:r>
            <a:r>
              <a:rPr lang="en-US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Trociewitz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, H. </a:t>
            </a:r>
            <a:r>
              <a:rPr lang="en-US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Weijers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, J. Schwartz, 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IEEE Trans. </a:t>
            </a:r>
            <a:r>
              <a:rPr lang="en-US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Appli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. </a:t>
            </a:r>
            <a:r>
              <a:rPr lang="en-US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.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, Vol. 15, n. 2, pp. 2586 – 2589, 2005.</a:t>
            </a:r>
          </a:p>
        </p:txBody>
      </p:sp>
    </p:spTree>
    <p:extLst>
      <p:ext uri="{BB962C8B-B14F-4D97-AF65-F5344CB8AC3E}">
        <p14:creationId xmlns:p14="http://schemas.microsoft.com/office/powerpoint/2010/main" val="29399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101006" y="9338120"/>
            <a:ext cx="6624736" cy="40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b" anchorCtr="0" compatLnSpc="1">
            <a:prstTxWarp prst="textNoShape">
              <a:avLst/>
            </a:prstTxWarp>
          </a:bodyPr>
          <a:lstStyle>
            <a:lvl1pPr marL="26988" algn="l" rtl="0" fontAlgn="base">
              <a:lnSpc>
                <a:spcPct val="80000"/>
              </a:lnSpc>
              <a:spcBef>
                <a:spcPts val="2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676275" indent="-192088" algn="ctr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273175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1789113" indent="-390525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3050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27622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2194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36766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133850" indent="-449263" algn="ctr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77788"/>
            <a:r>
              <a:rPr lang="en-US" sz="1600" dirty="0">
                <a:latin typeface="Verdana Bold" charset="0"/>
                <a:cs typeface="Verdana Bold" charset="0"/>
                <a:sym typeface="Verdana Bold" charset="0"/>
              </a:rPr>
              <a:t>Marco Breschi, WAMHTS-5, Budapest, April 11</a:t>
            </a:r>
            <a:r>
              <a:rPr lang="en-US" sz="1600" baseline="30000" dirty="0">
                <a:latin typeface="Verdana Bold" charset="0"/>
                <a:cs typeface="Verdana Bold" charset="0"/>
                <a:sym typeface="Verdana Bold" charset="0"/>
              </a:rPr>
              <a:t>th</a:t>
            </a:r>
            <a:r>
              <a:rPr lang="en-US" sz="1600" dirty="0">
                <a:latin typeface="Verdana Bold" charset="0"/>
                <a:cs typeface="Verdana Bold" charset="0"/>
                <a:sym typeface="Verdana Bold" charset="0"/>
              </a:rPr>
              <a:t> 2019</a:t>
            </a:r>
            <a:endParaRPr lang="en-US" sz="1600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FBBFCD93-BEC3-8649-819E-66E62FBB0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030" y="4225553"/>
            <a:ext cx="4815973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4">
                  <a:extLst/>
                </a:blip>
              </a:buBlip>
            </a:pPr>
            <a:r>
              <a:rPr lang="en-US" sz="2800" kern="0" dirty="0">
                <a:latin typeface="Arial Bold" charset="0"/>
                <a:cs typeface="Arial Bold" charset="0"/>
                <a:sym typeface="Arial Bold" charset="0"/>
              </a:rPr>
              <a:t>The resistance of the buffer layer is </a:t>
            </a:r>
            <a:r>
              <a:rPr lang="en-US" sz="2800" kern="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greater </a:t>
            </a:r>
            <a:r>
              <a:rPr lang="en-US" sz="2800" kern="0" dirty="0">
                <a:latin typeface="Arial Bold" charset="0"/>
                <a:cs typeface="Arial Bold" charset="0"/>
                <a:sym typeface="Arial Bold" charset="0"/>
              </a:rPr>
              <a:t>than the transverse resistances between YBCO and Ag layers</a:t>
            </a:r>
          </a:p>
          <a:p>
            <a:pPr marL="444500" indent="-366713">
              <a:buFontTx/>
              <a:buBlip>
                <a:blip r:embed="rId4">
                  <a:extLst/>
                </a:blip>
              </a:buBlip>
            </a:pPr>
            <a:r>
              <a:rPr lang="en-US" sz="2800" kern="0" dirty="0">
                <a:latin typeface="Arial Bold" charset="0"/>
                <a:cs typeface="Arial Bold" charset="0"/>
                <a:sym typeface="Arial Bold" charset="0"/>
              </a:rPr>
              <a:t>Current redistribution length (4 cm – 10 cm) towards the substrate greater than towards the Ag and Cu layers  (1 cm - 2 cm) </a:t>
            </a:r>
            <a:endParaRPr lang="en-US" sz="2800" kern="0" dirty="0">
              <a:latin typeface="Arial Bold" charset="0"/>
              <a:sym typeface="Arial Bold" charset="0"/>
            </a:endParaRPr>
          </a:p>
        </p:txBody>
      </p:sp>
      <p:sp>
        <p:nvSpPr>
          <p:cNvPr id="9" name="Text Box 11">
            <a:extLst>
              <a:ext uri="{FF2B5EF4-FFF2-40B4-BE49-F238E27FC236}">
                <a16:creationId xmlns:a16="http://schemas.microsoft.com/office/drawing/2014/main" id="{9F0EEC75-5030-2F47-B9C2-C950FF474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7685" y="1759278"/>
            <a:ext cx="420383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kumimoji="1" lang="en-US" sz="2800" b="1" dirty="0">
                <a:solidFill>
                  <a:srgbClr val="FF0000"/>
                </a:solidFill>
                <a:latin typeface="Arial Bold"/>
                <a:cs typeface="Arial" panose="020B0604020202020204" pitchFamily="34" charset="0"/>
              </a:rPr>
              <a:t>Current redistribution during quench</a:t>
            </a:r>
          </a:p>
        </p:txBody>
      </p:sp>
      <p:sp>
        <p:nvSpPr>
          <p:cNvPr id="10" name="Text Box 11">
            <a:extLst>
              <a:ext uri="{FF2B5EF4-FFF2-40B4-BE49-F238E27FC236}">
                <a16:creationId xmlns:a16="http://schemas.microsoft.com/office/drawing/2014/main" id="{380CD8DB-E725-4E44-98F7-734AA46E5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1086" y="8680757"/>
            <a:ext cx="103807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[2] M. Breschi, P. L. </a:t>
            </a:r>
            <a:r>
              <a:rPr lang="en-US" sz="1800" dirty="0" err="1">
                <a:solidFill>
                  <a:srgbClr val="000066"/>
                </a:solidFill>
                <a:latin typeface="Arial" charset="0"/>
                <a:cs typeface="Arial" charset="0"/>
              </a:rPr>
              <a:t>Ribani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, X. Wang, J. Schwartz, </a:t>
            </a:r>
            <a:r>
              <a:rPr lang="en-US" sz="1800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Supercond</a:t>
            </a:r>
            <a:r>
              <a:rPr lang="en-US" sz="1800" i="1" dirty="0">
                <a:solidFill>
                  <a:srgbClr val="000066"/>
                </a:solidFill>
                <a:latin typeface="Arial" charset="0"/>
                <a:cs typeface="Arial" charset="0"/>
              </a:rPr>
              <a:t>. Sci. Technol.</a:t>
            </a:r>
            <a:r>
              <a:rPr lang="en-US" sz="1800" dirty="0">
                <a:solidFill>
                  <a:srgbClr val="000066"/>
                </a:solidFill>
                <a:latin typeface="Arial" charset="0"/>
                <a:cs typeface="Arial" charset="0"/>
              </a:rPr>
              <a:t> 20 L9 – L11, 2007.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F68620B-A430-C647-A3A3-2C72122DEE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3494" y="1639413"/>
            <a:ext cx="7462223" cy="4746380"/>
          </a:xfrm>
          <a:prstGeom prst="rect">
            <a:avLst/>
          </a:prstGeom>
        </p:spPr>
      </p:pic>
      <p:sp>
        <p:nvSpPr>
          <p:cNvPr id="11" name="Rectangle 4">
            <a:extLst>
              <a:ext uri="{FF2B5EF4-FFF2-40B4-BE49-F238E27FC236}">
                <a16:creationId xmlns:a16="http://schemas.microsoft.com/office/drawing/2014/main" id="{C65BBF06-A7E9-9E47-94DC-25C4D3CDFD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6263" y="71612"/>
            <a:ext cx="11038111" cy="141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130000" bIns="50800" numCol="1" anchor="ctr" anchorCtr="0" compatLnSpc="1">
            <a:prstTxWarp prst="textNoShape">
              <a:avLst/>
            </a:prstTxWarp>
          </a:bodyPr>
          <a:lstStyle>
            <a:lvl1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+mj-lt"/>
                <a:ea typeface="+mj-ea"/>
                <a:cs typeface="+mj-cs"/>
                <a:sym typeface="Verdana Bold" charset="0"/>
              </a:defRPr>
            </a:lvl1pPr>
            <a:lvl2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2pPr>
            <a:lvl3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3pPr>
            <a:lvl4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4pPr>
            <a:lvl5pPr marL="777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5pPr>
            <a:lvl6pPr marL="5349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6pPr>
            <a:lvl7pPr marL="9921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7pPr>
            <a:lvl8pPr marL="14493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8pPr>
            <a:lvl9pPr marL="1906588" indent="-77788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rgbClr val="00928A"/>
                </a:solidFill>
                <a:latin typeface="Verdana Bold" charset="0"/>
                <a:ea typeface="ヒラギノ角ゴ ProN W6" charset="0"/>
                <a:cs typeface="ヒラギノ角ゴ ProN W6" charset="0"/>
                <a:sym typeface="Verdana Bold" charset="0"/>
              </a:defRPr>
            </a:lvl9pPr>
          </a:lstStyle>
          <a:p>
            <a:pPr>
              <a:defRPr/>
            </a:pPr>
            <a:r>
              <a:rPr lang="it-IT" sz="3600" i="1" kern="0" dirty="0"/>
              <a:t>HTS tape </a:t>
            </a:r>
            <a:r>
              <a:rPr lang="it-IT" sz="3600" i="1" kern="0" dirty="0" err="1"/>
              <a:t>modeling</a:t>
            </a:r>
            <a:r>
              <a:rPr lang="it-IT" sz="3600" i="1" kern="0" dirty="0"/>
              <a:t>: </a:t>
            </a:r>
            <a:r>
              <a:rPr lang="it-IT" sz="3600" i="1" kern="0" dirty="0" err="1"/>
              <a:t>circuit</a:t>
            </a:r>
            <a:r>
              <a:rPr lang="it-IT" sz="3600" i="1" kern="0" dirty="0"/>
              <a:t> </a:t>
            </a:r>
            <a:r>
              <a:rPr lang="it-IT" sz="3600" i="1" kern="0" dirty="0" err="1"/>
              <a:t>models</a:t>
            </a:r>
            <a:endParaRPr lang="it-IT" sz="3600" kern="0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00C409B8-7D77-4243-A37A-D5D2023171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3574" y="6169769"/>
            <a:ext cx="6408712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310800" bIns="50800" numCol="1" anchor="ctr" anchorCtr="0" compatLnSpc="1">
            <a:prstTxWarp prst="textNoShape">
              <a:avLst/>
            </a:prstTxWarp>
          </a:bodyPr>
          <a:lstStyle>
            <a:lvl1pPr marL="417513" indent="-390525" algn="l" rtl="0" fontAlgn="base">
              <a:lnSpc>
                <a:spcPct val="90000"/>
              </a:lnSpc>
              <a:spcBef>
                <a:spcPts val="2100"/>
              </a:spcBef>
              <a:spcAft>
                <a:spcPct val="0"/>
              </a:spcAft>
              <a:buSzPct val="77000"/>
              <a:buChar char="•"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1pPr>
            <a:lvl2pPr marL="996950" indent="-320675" algn="l" rtl="0" fontAlgn="base">
              <a:lnSpc>
                <a:spcPct val="90000"/>
              </a:lnSpc>
              <a:spcBef>
                <a:spcPts val="1100"/>
              </a:spcBef>
              <a:spcAft>
                <a:spcPct val="0"/>
              </a:spcAft>
              <a:buSzPct val="77000"/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2pPr>
            <a:lvl3pPr marL="1638300" indent="-36512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3pPr>
            <a:lvl4pPr marL="2214563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4pPr>
            <a:lvl5pPr marL="27305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5pPr>
            <a:lvl6pPr marL="31877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6pPr>
            <a:lvl7pPr marL="36449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7pPr>
            <a:lvl8pPr marL="41021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8pPr>
            <a:lvl9pPr marL="4559300" indent="-42545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77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Verdana" charset="0"/>
              </a:defRPr>
            </a:lvl9pPr>
          </a:lstStyle>
          <a:p>
            <a:pPr marL="444500" indent="-366713">
              <a:buFontTx/>
              <a:buBlip>
                <a:blip r:embed="rId4">
                  <a:extLst/>
                </a:blip>
              </a:buBlip>
            </a:pPr>
            <a:r>
              <a:rPr lang="en-US" sz="2800" kern="0" dirty="0">
                <a:latin typeface="Arial Bold" charset="0"/>
                <a:cs typeface="Arial Bold" charset="0"/>
                <a:sym typeface="Arial Bold" charset="0"/>
              </a:rPr>
              <a:t>Tuning the contact resistances can affect the quench propagation velocity</a:t>
            </a:r>
            <a:endParaRPr lang="en-US" sz="2800" kern="0" dirty="0">
              <a:latin typeface="Arial Bold" charset="0"/>
              <a:sym typeface="Arial Bold" charset="0"/>
            </a:endParaRPr>
          </a:p>
        </p:txBody>
      </p:sp>
      <p:graphicFrame>
        <p:nvGraphicFramePr>
          <p:cNvPr id="13" name="Object 8">
            <a:extLst>
              <a:ext uri="{FF2B5EF4-FFF2-40B4-BE49-F238E27FC236}">
                <a16:creationId xmlns:a16="http://schemas.microsoft.com/office/drawing/2014/main" id="{8072A08A-685F-D741-AE7C-3B74C1A0BE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2398454"/>
              </p:ext>
            </p:extLst>
          </p:nvPr>
        </p:nvGraphicFramePr>
        <p:xfrm>
          <a:off x="2775020" y="7400519"/>
          <a:ext cx="1676400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r:id="rId6" imgW="15798800" imgH="9652000" progId="Equation.3">
                  <p:embed/>
                </p:oleObj>
              </mc:Choice>
              <mc:Fallback>
                <p:oleObj r:id="rId6" imgW="15798800" imgH="9652000" progId="Equation.3">
                  <p:embed/>
                  <p:pic>
                    <p:nvPicPr>
                      <p:cNvPr id="198664" name="Object 8">
                        <a:extLst>
                          <a:ext uri="{FF2B5EF4-FFF2-40B4-BE49-F238E27FC236}">
                            <a16:creationId xmlns:a16="http://schemas.microsoft.com/office/drawing/2014/main" id="{540FCD4C-9859-B449-B8E9-1F3A2DDAF6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5020" y="7400519"/>
                        <a:ext cx="1676400" cy="1022350"/>
                      </a:xfrm>
                      <a:prstGeom prst="rect">
                        <a:avLst/>
                      </a:prstGeom>
                      <a:solidFill>
                        <a:srgbClr val="F8F8F8"/>
                      </a:solidFill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520246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&amp; Subtitle">
  <a:themeElements>
    <a:clrScheme name="">
      <a:dk1>
        <a:srgbClr val="50505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99"/>
      </a:accent2>
      <a:accent3>
        <a:srgbClr val="FFFFFF"/>
      </a:accent3>
      <a:accent4>
        <a:srgbClr val="434343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Verdana Bold"/>
        <a:ea typeface="ヒラギノ角ゴ ProN W6"/>
        <a:cs typeface="ヒラギノ角ゴ ProN W6"/>
      </a:majorFont>
      <a:minorFont>
        <a:latin typeface="Verdana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12700" cap="flat" cmpd="sng" algn="ctr">
              <a:solidFill>
                <a:srgbClr val="50505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505050"/>
            </a:solidFill>
            <a:effectLst/>
            <a:latin typeface="Times" charset="0"/>
            <a:ea typeface="ヒラギノ明朝 ProN W3" charset="0"/>
            <a:cs typeface="ヒラギノ明朝 ProN W3" charset="0"/>
            <a:sym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12700" cap="flat" cmpd="sng" algn="ctr">
              <a:solidFill>
                <a:srgbClr val="50505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505050"/>
            </a:solidFill>
            <a:effectLst/>
            <a:latin typeface="Times" charset="0"/>
            <a:ea typeface="ヒラギノ明朝 ProN W3" charset="0"/>
            <a:cs typeface="ヒラギノ明朝 ProN W3" charset="0"/>
            <a:sym typeface="Time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PLATE_3">
  <a:themeElements>
    <a:clrScheme name="">
      <a:dk1>
        <a:srgbClr val="50505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434343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3">
      <a:majorFont>
        <a:latin typeface="Verdana Bold"/>
        <a:ea typeface="ヒラギノ角ゴ ProN W6"/>
        <a:cs typeface="ヒラギノ角ゴ ProN W6"/>
      </a:majorFont>
      <a:minorFont>
        <a:latin typeface="Verdana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12700" cap="flat" cmpd="sng" algn="ctr">
              <a:solidFill>
                <a:srgbClr val="50505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505050"/>
            </a:solidFill>
            <a:effectLst/>
            <a:latin typeface="Times" charset="0"/>
            <a:ea typeface="ヒラギノ明朝 ProN W3" charset="0"/>
            <a:cs typeface="ヒラギノ明朝 ProN W3" charset="0"/>
            <a:sym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12700" cap="flat" cmpd="sng" algn="ctr">
              <a:solidFill>
                <a:srgbClr val="50505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505050"/>
            </a:solidFill>
            <a:effectLst/>
            <a:latin typeface="Times" charset="0"/>
            <a:ea typeface="ヒラギノ明朝 ProN W3" charset="0"/>
            <a:cs typeface="ヒラギノ明朝 ProN W3" charset="0"/>
            <a:sym typeface="Times" charset="0"/>
          </a:defRPr>
        </a:defPPr>
      </a:lstStyle>
    </a:lnDef>
  </a:objectDefaults>
  <a:extraClrSchemeLst>
    <a:extraClrScheme>
      <a:clrScheme name="TEMPLATE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6835</TotalTime>
  <Pages>0</Pages>
  <Words>2150</Words>
  <Characters>0</Characters>
  <Application>Microsoft Office PowerPoint</Application>
  <PresentationFormat>Custom</PresentationFormat>
  <Lines>0</Lines>
  <Paragraphs>277</Paragraphs>
  <Slides>33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51" baseType="lpstr">
      <vt:lpstr>MS PGothic</vt:lpstr>
      <vt:lpstr>MS PGothic</vt:lpstr>
      <vt:lpstr>宋体</vt:lpstr>
      <vt:lpstr>Arial</vt:lpstr>
      <vt:lpstr>Arial Bold</vt:lpstr>
      <vt:lpstr>Cambria Math</vt:lpstr>
      <vt:lpstr>Tahoma</vt:lpstr>
      <vt:lpstr>Times</vt:lpstr>
      <vt:lpstr>Times New Roman</vt:lpstr>
      <vt:lpstr>Verdana</vt:lpstr>
      <vt:lpstr>Verdana Bold</vt:lpstr>
      <vt:lpstr>Wingdings</vt:lpstr>
      <vt:lpstr>ヒラギノ明朝 ProN W3</vt:lpstr>
      <vt:lpstr>ヒラギノ角ゴ ProN W3</vt:lpstr>
      <vt:lpstr>ヒラギノ角ゴ ProN W6</vt:lpstr>
      <vt:lpstr>Title &amp; Subtitle</vt:lpstr>
      <vt:lpstr>TEMPLATE_3</vt:lpstr>
      <vt:lpstr>Equation.3</vt:lpstr>
      <vt:lpstr>Advances in HTS Modeling</vt:lpstr>
      <vt:lpstr>Outline</vt:lpstr>
      <vt:lpstr>Outline</vt:lpstr>
      <vt:lpstr>Main issues and problem scales…</vt:lpstr>
      <vt:lpstr>…and modeling solutions </vt:lpstr>
      <vt:lpstr>Outline</vt:lpstr>
      <vt:lpstr>HTS tape modeling: circuit models</vt:lpstr>
      <vt:lpstr>HTS tape modeling: circuit models</vt:lpstr>
      <vt:lpstr>PowerPoint Presentation</vt:lpstr>
      <vt:lpstr>HTS tape modeling: different architectures</vt:lpstr>
      <vt:lpstr>PowerPoint Presentation</vt:lpstr>
      <vt:lpstr>PowerPoint Presentation</vt:lpstr>
      <vt:lpstr>HTS tape modeling: field vs circuit model</vt:lpstr>
      <vt:lpstr>Outline</vt:lpstr>
      <vt:lpstr>From tapes to cables: twisted stacked tape cable (slotted core)</vt:lpstr>
      <vt:lpstr>From tapes to cables: homogenization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Discussion: simulations</vt:lpstr>
      <vt:lpstr>Discussion: design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Inquinamento elettromagnetico</dc:title>
  <dc:subject/>
  <dc:creator>Leonardo Sandrolini, Gaetano Pasini</dc:creator>
  <cp:keywords/>
  <dc:description/>
  <cp:lastModifiedBy>Valerie Brunner</cp:lastModifiedBy>
  <cp:revision>1402</cp:revision>
  <cp:lastPrinted>2019-04-11T13:14:35Z</cp:lastPrinted>
  <dcterms:modified xsi:type="dcterms:W3CDTF">2019-04-11T13:24:16Z</dcterms:modified>
</cp:coreProperties>
</file>