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56" r:id="rId1"/>
    <p:sldMasterId id="2147483782" r:id="rId2"/>
  </p:sldMasterIdLst>
  <p:notesMasterIdLst>
    <p:notesMasterId r:id="rId58"/>
  </p:notesMasterIdLst>
  <p:handoutMasterIdLst>
    <p:handoutMasterId r:id="rId59"/>
  </p:handoutMasterIdLst>
  <p:sldIdLst>
    <p:sldId id="1249" r:id="rId3"/>
    <p:sldId id="1030" r:id="rId4"/>
    <p:sldId id="1131" r:id="rId5"/>
    <p:sldId id="1017" r:id="rId6"/>
    <p:sldId id="1280" r:id="rId7"/>
    <p:sldId id="1279" r:id="rId8"/>
    <p:sldId id="1148" r:id="rId9"/>
    <p:sldId id="999" r:id="rId10"/>
    <p:sldId id="1237" r:id="rId11"/>
    <p:sldId id="1282" r:id="rId12"/>
    <p:sldId id="1283" r:id="rId13"/>
    <p:sldId id="1284" r:id="rId14"/>
    <p:sldId id="1238" r:id="rId15"/>
    <p:sldId id="1281" r:id="rId16"/>
    <p:sldId id="1252" r:id="rId17"/>
    <p:sldId id="1211" r:id="rId18"/>
    <p:sldId id="1225" r:id="rId19"/>
    <p:sldId id="1278" r:id="rId20"/>
    <p:sldId id="1254" r:id="rId21"/>
    <p:sldId id="1288" r:id="rId22"/>
    <p:sldId id="1194" r:id="rId23"/>
    <p:sldId id="1199" r:id="rId24"/>
    <p:sldId id="1214" r:id="rId25"/>
    <p:sldId id="1220" r:id="rId26"/>
    <p:sldId id="1215" r:id="rId27"/>
    <p:sldId id="1210" r:id="rId28"/>
    <p:sldId id="1203" r:id="rId29"/>
    <p:sldId id="1208" r:id="rId30"/>
    <p:sldId id="1286" r:id="rId31"/>
    <p:sldId id="1135" r:id="rId32"/>
    <p:sldId id="1265" r:id="rId33"/>
    <p:sldId id="1228" r:id="rId34"/>
    <p:sldId id="1250" r:id="rId35"/>
    <p:sldId id="1259" r:id="rId36"/>
    <p:sldId id="1287" r:id="rId37"/>
    <p:sldId id="1266" r:id="rId38"/>
    <p:sldId id="1263" r:id="rId39"/>
    <p:sldId id="697" r:id="rId40"/>
    <p:sldId id="963" r:id="rId41"/>
    <p:sldId id="1230" r:id="rId42"/>
    <p:sldId id="1031" r:id="rId43"/>
    <p:sldId id="1264" r:id="rId44"/>
    <p:sldId id="1269" r:id="rId45"/>
    <p:sldId id="1270" r:id="rId46"/>
    <p:sldId id="1271" r:id="rId47"/>
    <p:sldId id="1272" r:id="rId48"/>
    <p:sldId id="1273" r:id="rId49"/>
    <p:sldId id="1274" r:id="rId50"/>
    <p:sldId id="1275" r:id="rId51"/>
    <p:sldId id="1276" r:id="rId52"/>
    <p:sldId id="1277" r:id="rId53"/>
    <p:sldId id="1144" r:id="rId54"/>
    <p:sldId id="1234" r:id="rId55"/>
    <p:sldId id="1223" r:id="rId56"/>
    <p:sldId id="1262" r:id="rId57"/>
  </p:sldIdLst>
  <p:sldSz cx="9144000" cy="6858000" type="screen4x3"/>
  <p:notesSz cx="7010400" cy="9236075"/>
  <p:defaultTextStyle>
    <a:defPPr>
      <a:defRPr lang="en-US"/>
    </a:defPPr>
    <a:lvl1pPr algn="l" rtl="0" fontAlgn="base">
      <a:spcBef>
        <a:spcPct val="0"/>
      </a:spcBef>
      <a:spcAft>
        <a:spcPct val="0"/>
      </a:spcAft>
      <a:defRPr sz="28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8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8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8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800" kern="1200">
        <a:solidFill>
          <a:schemeClr val="tx1"/>
        </a:solidFill>
        <a:latin typeface="Arial" charset="0"/>
        <a:ea typeface="ＭＳ Ｐゴシック"/>
        <a:cs typeface="ＭＳ Ｐゴシック"/>
      </a:defRPr>
    </a:lvl5pPr>
    <a:lvl6pPr marL="2286000" algn="l" defTabSz="914400" rtl="0" eaLnBrk="1" latinLnBrk="0" hangingPunct="1">
      <a:defRPr sz="2800" kern="1200">
        <a:solidFill>
          <a:schemeClr val="tx1"/>
        </a:solidFill>
        <a:latin typeface="Arial" charset="0"/>
        <a:ea typeface="ＭＳ Ｐゴシック"/>
        <a:cs typeface="ＭＳ Ｐゴシック"/>
      </a:defRPr>
    </a:lvl6pPr>
    <a:lvl7pPr marL="2743200" algn="l" defTabSz="914400" rtl="0" eaLnBrk="1" latinLnBrk="0" hangingPunct="1">
      <a:defRPr sz="2800" kern="1200">
        <a:solidFill>
          <a:schemeClr val="tx1"/>
        </a:solidFill>
        <a:latin typeface="Arial" charset="0"/>
        <a:ea typeface="ＭＳ Ｐゴシック"/>
        <a:cs typeface="ＭＳ Ｐゴシック"/>
      </a:defRPr>
    </a:lvl7pPr>
    <a:lvl8pPr marL="3200400" algn="l" defTabSz="914400" rtl="0" eaLnBrk="1" latinLnBrk="0" hangingPunct="1">
      <a:defRPr sz="2800" kern="1200">
        <a:solidFill>
          <a:schemeClr val="tx1"/>
        </a:solidFill>
        <a:latin typeface="Arial" charset="0"/>
        <a:ea typeface="ＭＳ Ｐゴシック"/>
        <a:cs typeface="ＭＳ Ｐゴシック"/>
      </a:defRPr>
    </a:lvl8pPr>
    <a:lvl9pPr marL="3657600" algn="l" defTabSz="914400" rtl="0" eaLnBrk="1" latinLnBrk="0" hangingPunct="1">
      <a:defRPr sz="2800" kern="1200">
        <a:solidFill>
          <a:schemeClr val="tx1"/>
        </a:solidFill>
        <a:latin typeface="Arial" charset="0"/>
        <a:ea typeface="ＭＳ Ｐゴシック"/>
        <a:cs typeface="ＭＳ Ｐゴシック"/>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06600"/>
    <a:srgbClr val="0000CC"/>
    <a:srgbClr val="CCFFFF"/>
    <a:srgbClr val="00FF00"/>
    <a:srgbClr val="990000"/>
    <a:srgbClr val="FFFF99"/>
    <a:srgbClr val="663300"/>
    <a:srgbClr val="99FF99"/>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91" autoAdjust="0"/>
    <p:restoredTop sz="91022" autoAdjust="0"/>
  </p:normalViewPr>
  <p:slideViewPr>
    <p:cSldViewPr>
      <p:cViewPr varScale="1">
        <p:scale>
          <a:sx n="61" d="100"/>
          <a:sy n="61" d="100"/>
        </p:scale>
        <p:origin x="6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2"/>
            <a:ext cx="3037413" cy="461168"/>
          </a:xfrm>
          <a:prstGeom prst="rect">
            <a:avLst/>
          </a:prstGeom>
          <a:noFill/>
          <a:ln w="9525">
            <a:noFill/>
            <a:miter lim="800000"/>
            <a:headEnd/>
            <a:tailEnd/>
          </a:ln>
        </p:spPr>
        <p:txBody>
          <a:bodyPr vert="horz" wrap="square" lIns="91940" tIns="45969" rIns="91940" bIns="45969" numCol="1" anchor="t" anchorCtr="0" compatLnSpc="1">
            <a:prstTxWarp prst="textNoShape">
              <a:avLst/>
            </a:prstTxWarp>
          </a:bodyPr>
          <a:lstStyle>
            <a:lvl1pPr eaLnBrk="0" hangingPunct="0">
              <a:defRPr sz="1200">
                <a:ea typeface="ＭＳ Ｐゴシック" pitchFamily="48" charset="-128"/>
                <a:cs typeface="+mn-cs"/>
              </a:defRPr>
            </a:lvl1pPr>
          </a:lstStyle>
          <a:p>
            <a:pPr>
              <a:defRPr/>
            </a:pPr>
            <a:endParaRPr lang="en-US"/>
          </a:p>
        </p:txBody>
      </p:sp>
      <p:sp>
        <p:nvSpPr>
          <p:cNvPr id="16387" name="Rectangle 3"/>
          <p:cNvSpPr>
            <a:spLocks noGrp="1" noChangeArrowheads="1"/>
          </p:cNvSpPr>
          <p:nvPr>
            <p:ph type="dt" sz="quarter" idx="1"/>
          </p:nvPr>
        </p:nvSpPr>
        <p:spPr bwMode="auto">
          <a:xfrm>
            <a:off x="3972988" y="2"/>
            <a:ext cx="3037413" cy="461168"/>
          </a:xfrm>
          <a:prstGeom prst="rect">
            <a:avLst/>
          </a:prstGeom>
          <a:noFill/>
          <a:ln w="9525">
            <a:noFill/>
            <a:miter lim="800000"/>
            <a:headEnd/>
            <a:tailEnd/>
          </a:ln>
        </p:spPr>
        <p:txBody>
          <a:bodyPr vert="horz" wrap="square" lIns="91940" tIns="45969" rIns="91940" bIns="45969" numCol="1" anchor="t" anchorCtr="0" compatLnSpc="1">
            <a:prstTxWarp prst="textNoShape">
              <a:avLst/>
            </a:prstTxWarp>
          </a:bodyPr>
          <a:lstStyle>
            <a:lvl1pPr algn="r" eaLnBrk="0" hangingPunct="0">
              <a:defRPr sz="1200">
                <a:ea typeface="ＭＳ Ｐゴシック" pitchFamily="48" charset="-128"/>
                <a:cs typeface="+mn-cs"/>
              </a:defRPr>
            </a:lvl1pPr>
          </a:lstStyle>
          <a:p>
            <a:pPr>
              <a:defRPr/>
            </a:pPr>
            <a:endParaRPr lang="en-US"/>
          </a:p>
        </p:txBody>
      </p:sp>
      <p:sp>
        <p:nvSpPr>
          <p:cNvPr id="16388" name="Rectangle 4"/>
          <p:cNvSpPr>
            <a:spLocks noGrp="1" noChangeArrowheads="1"/>
          </p:cNvSpPr>
          <p:nvPr>
            <p:ph type="ftr" sz="quarter" idx="2"/>
          </p:nvPr>
        </p:nvSpPr>
        <p:spPr bwMode="auto">
          <a:xfrm>
            <a:off x="0" y="8774908"/>
            <a:ext cx="3037413" cy="461168"/>
          </a:xfrm>
          <a:prstGeom prst="rect">
            <a:avLst/>
          </a:prstGeom>
          <a:noFill/>
          <a:ln w="9525">
            <a:noFill/>
            <a:miter lim="800000"/>
            <a:headEnd/>
            <a:tailEnd/>
          </a:ln>
        </p:spPr>
        <p:txBody>
          <a:bodyPr vert="horz" wrap="square" lIns="91940" tIns="45969" rIns="91940" bIns="45969" numCol="1" anchor="b" anchorCtr="0" compatLnSpc="1">
            <a:prstTxWarp prst="textNoShape">
              <a:avLst/>
            </a:prstTxWarp>
          </a:bodyPr>
          <a:lstStyle>
            <a:lvl1pPr eaLnBrk="0" hangingPunct="0">
              <a:defRPr sz="1200">
                <a:ea typeface="ＭＳ Ｐゴシック" pitchFamily="48" charset="-128"/>
                <a:cs typeface="+mn-cs"/>
              </a:defRPr>
            </a:lvl1pPr>
          </a:lstStyle>
          <a:p>
            <a:pPr>
              <a:defRPr/>
            </a:pPr>
            <a:endParaRPr lang="en-US"/>
          </a:p>
        </p:txBody>
      </p:sp>
      <p:sp>
        <p:nvSpPr>
          <p:cNvPr id="16389" name="Rectangle 5"/>
          <p:cNvSpPr>
            <a:spLocks noGrp="1" noChangeArrowheads="1"/>
          </p:cNvSpPr>
          <p:nvPr>
            <p:ph type="sldNum" sz="quarter" idx="3"/>
          </p:nvPr>
        </p:nvSpPr>
        <p:spPr bwMode="auto">
          <a:xfrm>
            <a:off x="3972988" y="8774908"/>
            <a:ext cx="3037413" cy="461168"/>
          </a:xfrm>
          <a:prstGeom prst="rect">
            <a:avLst/>
          </a:prstGeom>
          <a:noFill/>
          <a:ln w="9525">
            <a:noFill/>
            <a:miter lim="800000"/>
            <a:headEnd/>
            <a:tailEnd/>
          </a:ln>
        </p:spPr>
        <p:txBody>
          <a:bodyPr vert="horz" wrap="square" lIns="91940" tIns="45969" rIns="91940" bIns="45969" numCol="1" anchor="b" anchorCtr="0" compatLnSpc="1">
            <a:prstTxWarp prst="textNoShape">
              <a:avLst/>
            </a:prstTxWarp>
          </a:bodyPr>
          <a:lstStyle>
            <a:lvl1pPr algn="r" eaLnBrk="0" hangingPunct="0">
              <a:defRPr sz="1200">
                <a:ea typeface="ＭＳ Ｐゴシック" pitchFamily="48" charset="-128"/>
                <a:cs typeface="+mn-cs"/>
              </a:defRPr>
            </a:lvl1pPr>
          </a:lstStyle>
          <a:p>
            <a:pPr>
              <a:defRPr/>
            </a:pPr>
            <a:fld id="{EB200C2C-E206-48F6-A931-FC4D49A0E170}" type="slidenum">
              <a:rPr lang="en-US"/>
              <a:pPr>
                <a:defRPr/>
              </a:pPr>
              <a:t>‹#›</a:t>
            </a:fld>
            <a:endParaRPr lang="en-US"/>
          </a:p>
        </p:txBody>
      </p:sp>
    </p:spTree>
    <p:extLst>
      <p:ext uri="{BB962C8B-B14F-4D97-AF65-F5344CB8AC3E}">
        <p14:creationId xmlns:p14="http://schemas.microsoft.com/office/powerpoint/2010/main" val="42066703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2"/>
            <a:ext cx="3037413" cy="461168"/>
          </a:xfrm>
          <a:prstGeom prst="rect">
            <a:avLst/>
          </a:prstGeom>
          <a:noFill/>
          <a:ln w="9525">
            <a:noFill/>
            <a:miter lim="800000"/>
            <a:headEnd/>
            <a:tailEnd/>
          </a:ln>
        </p:spPr>
        <p:txBody>
          <a:bodyPr vert="horz" wrap="square" lIns="91940" tIns="45969" rIns="91940" bIns="45969" numCol="1" anchor="t" anchorCtr="0" compatLnSpc="1">
            <a:prstTxWarp prst="textNoShape">
              <a:avLst/>
            </a:prstTxWarp>
          </a:bodyPr>
          <a:lstStyle>
            <a:lvl1pPr eaLnBrk="0" hangingPunct="0">
              <a:defRPr sz="1200">
                <a:ea typeface="ＭＳ Ｐゴシック" pitchFamily="48" charset="-128"/>
                <a:cs typeface="+mn-cs"/>
              </a:defRPr>
            </a:lvl1pPr>
          </a:lstStyle>
          <a:p>
            <a:pPr>
              <a:defRPr/>
            </a:pPr>
            <a:endParaRPr lang="en-US"/>
          </a:p>
        </p:txBody>
      </p:sp>
      <p:sp>
        <p:nvSpPr>
          <p:cNvPr id="3075" name="Rectangle 3"/>
          <p:cNvSpPr>
            <a:spLocks noGrp="1" noChangeArrowheads="1"/>
          </p:cNvSpPr>
          <p:nvPr>
            <p:ph type="dt" idx="1"/>
          </p:nvPr>
        </p:nvSpPr>
        <p:spPr bwMode="auto">
          <a:xfrm>
            <a:off x="3972988" y="2"/>
            <a:ext cx="3037413" cy="461168"/>
          </a:xfrm>
          <a:prstGeom prst="rect">
            <a:avLst/>
          </a:prstGeom>
          <a:noFill/>
          <a:ln w="9525">
            <a:noFill/>
            <a:miter lim="800000"/>
            <a:headEnd/>
            <a:tailEnd/>
          </a:ln>
        </p:spPr>
        <p:txBody>
          <a:bodyPr vert="horz" wrap="square" lIns="91940" tIns="45969" rIns="91940" bIns="45969" numCol="1" anchor="t" anchorCtr="0" compatLnSpc="1">
            <a:prstTxWarp prst="textNoShape">
              <a:avLst/>
            </a:prstTxWarp>
          </a:bodyPr>
          <a:lstStyle>
            <a:lvl1pPr algn="r" eaLnBrk="0" hangingPunct="0">
              <a:defRPr sz="1200">
                <a:ea typeface="ＭＳ Ｐゴシック" pitchFamily="48" charset="-128"/>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95388" y="690563"/>
            <a:ext cx="4619625" cy="3465512"/>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576" y="4385865"/>
            <a:ext cx="5139251" cy="4156869"/>
          </a:xfrm>
          <a:prstGeom prst="rect">
            <a:avLst/>
          </a:prstGeom>
          <a:noFill/>
          <a:ln w="9525">
            <a:noFill/>
            <a:miter lim="800000"/>
            <a:headEnd/>
            <a:tailEnd/>
          </a:ln>
        </p:spPr>
        <p:txBody>
          <a:bodyPr vert="horz" wrap="square" lIns="91940" tIns="45969" rIns="91940" bIns="4596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774908"/>
            <a:ext cx="3037413" cy="461168"/>
          </a:xfrm>
          <a:prstGeom prst="rect">
            <a:avLst/>
          </a:prstGeom>
          <a:noFill/>
          <a:ln w="9525">
            <a:noFill/>
            <a:miter lim="800000"/>
            <a:headEnd/>
            <a:tailEnd/>
          </a:ln>
        </p:spPr>
        <p:txBody>
          <a:bodyPr vert="horz" wrap="square" lIns="91940" tIns="45969" rIns="91940" bIns="45969" numCol="1" anchor="b" anchorCtr="0" compatLnSpc="1">
            <a:prstTxWarp prst="textNoShape">
              <a:avLst/>
            </a:prstTxWarp>
          </a:bodyPr>
          <a:lstStyle>
            <a:lvl1pPr eaLnBrk="0" hangingPunct="0">
              <a:defRPr sz="1200">
                <a:ea typeface="ＭＳ Ｐゴシック" pitchFamily="48" charset="-128"/>
                <a:cs typeface="+mn-cs"/>
              </a:defRPr>
            </a:lvl1pPr>
          </a:lstStyle>
          <a:p>
            <a:pPr>
              <a:defRPr/>
            </a:pPr>
            <a:endParaRPr lang="en-US"/>
          </a:p>
        </p:txBody>
      </p:sp>
      <p:sp>
        <p:nvSpPr>
          <p:cNvPr id="3079" name="Rectangle 7"/>
          <p:cNvSpPr>
            <a:spLocks noGrp="1" noChangeArrowheads="1"/>
          </p:cNvSpPr>
          <p:nvPr>
            <p:ph type="sldNum" sz="quarter" idx="5"/>
          </p:nvPr>
        </p:nvSpPr>
        <p:spPr bwMode="auto">
          <a:xfrm>
            <a:off x="3972988" y="8774908"/>
            <a:ext cx="3037413" cy="461168"/>
          </a:xfrm>
          <a:prstGeom prst="rect">
            <a:avLst/>
          </a:prstGeom>
          <a:noFill/>
          <a:ln w="9525">
            <a:noFill/>
            <a:miter lim="800000"/>
            <a:headEnd/>
            <a:tailEnd/>
          </a:ln>
        </p:spPr>
        <p:txBody>
          <a:bodyPr vert="horz" wrap="square" lIns="91940" tIns="45969" rIns="91940" bIns="45969" numCol="1" anchor="b" anchorCtr="0" compatLnSpc="1">
            <a:prstTxWarp prst="textNoShape">
              <a:avLst/>
            </a:prstTxWarp>
          </a:bodyPr>
          <a:lstStyle>
            <a:lvl1pPr algn="r" eaLnBrk="0" hangingPunct="0">
              <a:defRPr sz="1200">
                <a:ea typeface="ＭＳ Ｐゴシック" pitchFamily="48" charset="-128"/>
                <a:cs typeface="+mn-cs"/>
              </a:defRPr>
            </a:lvl1pPr>
          </a:lstStyle>
          <a:p>
            <a:pPr>
              <a:defRPr/>
            </a:pPr>
            <a:fld id="{18024E4F-A446-4EC0-AE6A-67E7C17BF582}" type="slidenum">
              <a:rPr lang="en-US"/>
              <a:pPr>
                <a:defRPr/>
              </a:pPr>
              <a:t>‹#›</a:t>
            </a:fld>
            <a:endParaRPr lang="en-US"/>
          </a:p>
        </p:txBody>
      </p:sp>
    </p:spTree>
    <p:extLst>
      <p:ext uri="{BB962C8B-B14F-4D97-AF65-F5344CB8AC3E}">
        <p14:creationId xmlns:p14="http://schemas.microsoft.com/office/powerpoint/2010/main" val="41767983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8024E4F-A446-4EC0-AE6A-67E7C17BF582}" type="slidenum">
              <a:rPr lang="en-US" smtClean="0"/>
              <a:pPr>
                <a:defRPr/>
              </a:pPr>
              <a:t>1</a:t>
            </a:fld>
            <a:endParaRPr lang="en-US"/>
          </a:p>
        </p:txBody>
      </p:sp>
    </p:spTree>
    <p:extLst>
      <p:ext uri="{BB962C8B-B14F-4D97-AF65-F5344CB8AC3E}">
        <p14:creationId xmlns:p14="http://schemas.microsoft.com/office/powerpoint/2010/main" val="3733485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8024E4F-A446-4EC0-AE6A-67E7C17BF582}" type="slidenum">
              <a:rPr lang="en-US" smtClean="0"/>
              <a:pPr>
                <a:defRPr/>
              </a:pPr>
              <a:t>32</a:t>
            </a:fld>
            <a:endParaRPr lang="en-US"/>
          </a:p>
        </p:txBody>
      </p:sp>
    </p:spTree>
    <p:extLst>
      <p:ext uri="{BB962C8B-B14F-4D97-AF65-F5344CB8AC3E}">
        <p14:creationId xmlns:p14="http://schemas.microsoft.com/office/powerpoint/2010/main" val="1461632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8024E4F-A446-4EC0-AE6A-67E7C17BF582}" type="slidenum">
              <a:rPr lang="en-US" smtClean="0"/>
              <a:pPr>
                <a:defRPr/>
              </a:pPr>
              <a:t>47</a:t>
            </a:fld>
            <a:endParaRPr lang="en-US"/>
          </a:p>
        </p:txBody>
      </p:sp>
    </p:spTree>
    <p:extLst>
      <p:ext uri="{BB962C8B-B14F-4D97-AF65-F5344CB8AC3E}">
        <p14:creationId xmlns:p14="http://schemas.microsoft.com/office/powerpoint/2010/main" val="1131608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8024E4F-A446-4EC0-AE6A-67E7C17BF582}" type="slidenum">
              <a:rPr lang="en-US" smtClean="0"/>
              <a:pPr>
                <a:defRPr/>
              </a:pPr>
              <a:t>49</a:t>
            </a:fld>
            <a:endParaRPr lang="en-US"/>
          </a:p>
        </p:txBody>
      </p:sp>
    </p:spTree>
    <p:extLst>
      <p:ext uri="{BB962C8B-B14F-4D97-AF65-F5344CB8AC3E}">
        <p14:creationId xmlns:p14="http://schemas.microsoft.com/office/powerpoint/2010/main" val="3148688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18024E4F-A446-4EC0-AE6A-67E7C17BF582}" type="slidenum">
              <a:rPr lang="en-US" smtClean="0"/>
              <a:pPr>
                <a:defRPr/>
              </a:pPr>
              <a:t>51</a:t>
            </a:fld>
            <a:endParaRPr lang="en-US"/>
          </a:p>
        </p:txBody>
      </p:sp>
    </p:spTree>
    <p:extLst>
      <p:ext uri="{BB962C8B-B14F-4D97-AF65-F5344CB8AC3E}">
        <p14:creationId xmlns:p14="http://schemas.microsoft.com/office/powerpoint/2010/main" val="9035098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0" descr="ppt_BG_Title_BNL_blue"/>
          <p:cNvPicPr>
            <a:picLocks noChangeAspect="1" noChangeArrowheads="1"/>
          </p:cNvPicPr>
          <p:nvPr userDrawn="1"/>
        </p:nvPicPr>
        <p:blipFill>
          <a:blip r:embed="rId2" cstate="print"/>
          <a:srcRect/>
          <a:stretch>
            <a:fillRect/>
          </a:stretch>
        </p:blipFill>
        <p:spPr bwMode="auto">
          <a:xfrm>
            <a:off x="-19050" y="0"/>
            <a:ext cx="9182100" cy="6859588"/>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B48F4808-9EBA-4B27-8F9C-8BB13A9EE909}" type="datetimeFigureOut">
              <a:rPr lang="en-US" smtClean="0"/>
              <a:pPr>
                <a:defRPr/>
              </a:pPr>
              <a:t>4/12/2019</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B7F39A85-C7AF-4EFC-A2B2-30E9A0C3C27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898E797-2787-4B02-AE66-B84BF3C76AE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BFB020F-135E-4204-BDFB-B7A0A3032E5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38C4F88-E7DE-48AE-BA5D-802498D0D88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822792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34297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81137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2918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701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6063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4087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CA457B9-A0CE-4657-B289-A4098FF0637D}"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9665355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48357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073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90488"/>
            <a:ext cx="2036763" cy="60055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90488"/>
            <a:ext cx="5962650" cy="60055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6490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7086600" y="6535193"/>
            <a:ext cx="2057400" cy="365125"/>
          </a:xfrm>
          <a:prstGeom prst="rect">
            <a:avLst/>
          </a:prstGeom>
        </p:spPr>
        <p:txBody>
          <a:bodyPr/>
          <a:lstStyle/>
          <a:p>
            <a:fld id="{716D9922-87B3-6043-9531-5184EA303DC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19166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E726D04-70E9-4BCC-AA47-CE3373CDD02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4D976F3-FD9F-4810-A558-0F39B6E2AC6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2F2A229-F223-4211-80E5-0181B22FDD9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1924ECF-C5A2-4807-8507-AF17BAAF6D1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918C851-6307-4A46-93F8-1D13A5BA2F4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8133F26-5EA9-4642-9C8D-DC5F1B11A3F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91A9E6D-D70B-4C52-A214-A13F083C035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2.w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oleObject" Target="../embeddings/oleObject1.bin"/><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6"/>
          <p:cNvSpPr txBox="1">
            <a:spLocks noChangeArrowheads="1"/>
          </p:cNvSpPr>
          <p:nvPr/>
        </p:nvSpPr>
        <p:spPr bwMode="auto">
          <a:xfrm>
            <a:off x="8610600" y="6629400"/>
            <a:ext cx="533400" cy="228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defPPr>
              <a:defRPr lang="en-US"/>
            </a:defPPr>
            <a:lvl1pPr algn="ctr" rtl="0" fontAlgn="base">
              <a:spcBef>
                <a:spcPct val="0"/>
              </a:spcBef>
              <a:spcAft>
                <a:spcPct val="0"/>
              </a:spcAft>
              <a:defRPr sz="1400" kern="1200" smtClean="0">
                <a:solidFill>
                  <a:srgbClr val="042B7F"/>
                </a:solidFill>
                <a:latin typeface="Arial" charset="0"/>
                <a:ea typeface="ＭＳ Ｐゴシック" pitchFamily="48" charset="-128"/>
                <a:cs typeface="ＭＳ Ｐゴシック"/>
              </a:defRPr>
            </a:lvl1pPr>
            <a:lvl2pPr marL="457200" algn="l" rtl="0" fontAlgn="base">
              <a:spcBef>
                <a:spcPct val="0"/>
              </a:spcBef>
              <a:spcAft>
                <a:spcPct val="0"/>
              </a:spcAft>
              <a:defRPr sz="28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8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8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800" kern="1200">
                <a:solidFill>
                  <a:schemeClr val="tx1"/>
                </a:solidFill>
                <a:latin typeface="Arial" charset="0"/>
                <a:ea typeface="ＭＳ Ｐゴシック"/>
                <a:cs typeface="ＭＳ Ｐゴシック"/>
              </a:defRPr>
            </a:lvl5pPr>
            <a:lvl6pPr marL="2286000" algn="l" defTabSz="914400" rtl="0" eaLnBrk="1" latinLnBrk="0" hangingPunct="1">
              <a:defRPr sz="2800" kern="1200">
                <a:solidFill>
                  <a:schemeClr val="tx1"/>
                </a:solidFill>
                <a:latin typeface="Arial" charset="0"/>
                <a:ea typeface="ＭＳ Ｐゴシック"/>
                <a:cs typeface="ＭＳ Ｐゴシック"/>
              </a:defRPr>
            </a:lvl6pPr>
            <a:lvl7pPr marL="2743200" algn="l" defTabSz="914400" rtl="0" eaLnBrk="1" latinLnBrk="0" hangingPunct="1">
              <a:defRPr sz="2800" kern="1200">
                <a:solidFill>
                  <a:schemeClr val="tx1"/>
                </a:solidFill>
                <a:latin typeface="Arial" charset="0"/>
                <a:ea typeface="ＭＳ Ｐゴシック"/>
                <a:cs typeface="ＭＳ Ｐゴシック"/>
              </a:defRPr>
            </a:lvl7pPr>
            <a:lvl8pPr marL="3200400" algn="l" defTabSz="914400" rtl="0" eaLnBrk="1" latinLnBrk="0" hangingPunct="1">
              <a:defRPr sz="2800" kern="1200">
                <a:solidFill>
                  <a:schemeClr val="tx1"/>
                </a:solidFill>
                <a:latin typeface="Arial" charset="0"/>
                <a:ea typeface="ＭＳ Ｐゴシック"/>
                <a:cs typeface="ＭＳ Ｐゴシック"/>
              </a:defRPr>
            </a:lvl8pPr>
            <a:lvl9pPr marL="3657600" algn="l" defTabSz="914400" rtl="0" eaLnBrk="1" latinLnBrk="0" hangingPunct="1">
              <a:defRPr sz="2800" kern="1200">
                <a:solidFill>
                  <a:schemeClr val="tx1"/>
                </a:solidFill>
                <a:latin typeface="Arial" charset="0"/>
                <a:ea typeface="ＭＳ Ｐゴシック"/>
                <a:cs typeface="ＭＳ Ｐゴシック"/>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fld id="{93232E61-A3EF-4DAE-B3F6-4075E694DD25}" type="slidenum">
              <a:rPr kumimoji="0" lang="en-US" sz="1000" b="0" i="0" u="none" strike="noStrike" kern="1200" cap="none" spc="0" normalizeH="0" baseline="0" noProof="0" smtClean="0">
                <a:ln>
                  <a:noFill/>
                </a:ln>
                <a:solidFill>
                  <a:srgbClr val="042B7F"/>
                </a:solidFill>
                <a:effectLst/>
                <a:uLnTx/>
                <a:uFillTx/>
                <a:latin typeface="Arial" charset="0"/>
                <a:ea typeface="ＭＳ Ｐゴシック" pitchFamily="48" charset="-128"/>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000" b="0" i="0" u="none" strike="noStrike" kern="1200" cap="none" spc="0" normalizeH="0" baseline="0" noProof="0" dirty="0">
              <a:ln>
                <a:noFill/>
              </a:ln>
              <a:solidFill>
                <a:srgbClr val="042B7F"/>
              </a:solidFill>
              <a:effectLst/>
              <a:uLnTx/>
              <a:uFillTx/>
              <a:latin typeface="Arial" charset="0"/>
              <a:ea typeface="ＭＳ Ｐゴシック" pitchFamily="48" charset="-128"/>
            </a:endParaRPr>
          </a:p>
        </p:txBody>
      </p:sp>
    </p:spTree>
  </p:cSld>
  <p:clrMap bg1="lt1" tx1="dk1" bg2="lt2" tx2="dk2" accent1="accent1" accent2="accent2" accent3="accent3" accent4="accent4" accent5="accent5" accent6="accent6" hlink="hlink" folHlink="folHlink"/>
  <p:sldLayoutIdLst>
    <p:sldLayoutId id="2147483769" r:id="rId1"/>
    <p:sldLayoutId id="2147483768" r:id="rId2"/>
    <p:sldLayoutId id="2147483767" r:id="rId3"/>
    <p:sldLayoutId id="2147483766" r:id="rId4"/>
    <p:sldLayoutId id="2147483765" r:id="rId5"/>
    <p:sldLayoutId id="2147483764" r:id="rId6"/>
    <p:sldLayoutId id="2147483763" r:id="rId7"/>
    <p:sldLayoutId id="2147483762" r:id="rId8"/>
    <p:sldLayoutId id="2147483761" r:id="rId9"/>
    <p:sldLayoutId id="2147483760" r:id="rId10"/>
    <p:sldLayoutId id="2147483759" r:id="rId11"/>
    <p:sldLayoutId id="2147483758"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CCECFF"/>
            </a:gs>
          </a:gsLst>
          <a:lin ang="5400000" scaled="1"/>
        </a:gra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743200" y="90488"/>
            <a:ext cx="6094413" cy="808037"/>
          </a:xfrm>
          <a:prstGeom prst="rect">
            <a:avLst/>
          </a:prstGeom>
          <a:solidFill>
            <a:srgbClr val="FFFF99"/>
          </a:solidFill>
          <a:ln w="9525">
            <a:solidFill>
              <a:srgbClr val="993300"/>
            </a:solid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Rectangle 3" descr="Water droplets"/>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a:t>
            </a:r>
            <a:r>
              <a:rPr lang="en-US" dirty="0" err="1"/>
              <a:t>levelLow</a:t>
            </a:r>
            <a:r>
              <a:rPr lang="en-US" dirty="0"/>
              <a:t> Temperature / High Field Superconductor Workshop (LTSW)</a:t>
            </a:r>
          </a:p>
          <a:p>
            <a:pPr lvl="4"/>
            <a:r>
              <a:rPr lang="en-US" dirty="0"/>
              <a:t>Fifth level</a:t>
            </a:r>
          </a:p>
        </p:txBody>
      </p:sp>
      <p:sp>
        <p:nvSpPr>
          <p:cNvPr id="1049" name="Line 25"/>
          <p:cNvSpPr>
            <a:spLocks noChangeShapeType="1"/>
          </p:cNvSpPr>
          <p:nvPr/>
        </p:nvSpPr>
        <p:spPr bwMode="auto">
          <a:xfrm flipV="1">
            <a:off x="1654175" y="1004888"/>
            <a:ext cx="7496175" cy="0"/>
          </a:xfrm>
          <a:prstGeom prst="line">
            <a:avLst/>
          </a:prstGeom>
          <a:noFill/>
          <a:ln w="12700">
            <a:solidFill>
              <a:schemeClr val="bg2"/>
            </a:solidFill>
            <a:round/>
            <a:headEnd type="none" w="sm" len="sm"/>
            <a:tailEnd type="none" w="sm" len="sm"/>
          </a:ln>
          <a:effectLst/>
        </p:spPr>
        <p:txBody>
          <a:bodyPr wrap="none" anchor="ctr"/>
          <a:lstStyle/>
          <a:p>
            <a:pPr eaLnBrk="0" hangingPunct="0">
              <a:spcBef>
                <a:spcPct val="20000"/>
              </a:spcBef>
              <a:defRPr/>
            </a:pPr>
            <a:endParaRPr lang="en-US" sz="2000">
              <a:solidFill>
                <a:srgbClr val="000000"/>
              </a:solidFill>
              <a:cs typeface="+mn-cs"/>
            </a:endParaRPr>
          </a:p>
        </p:txBody>
      </p:sp>
      <p:graphicFrame>
        <p:nvGraphicFramePr>
          <p:cNvPr id="1026" name="Object 26"/>
          <p:cNvGraphicFramePr>
            <a:graphicFrameLocks noChangeAspect="1"/>
          </p:cNvGraphicFramePr>
          <p:nvPr/>
        </p:nvGraphicFramePr>
        <p:xfrm>
          <a:off x="90488" y="0"/>
          <a:ext cx="1943100" cy="722313"/>
        </p:xfrm>
        <a:graphic>
          <a:graphicData uri="http://schemas.openxmlformats.org/presentationml/2006/ole">
            <mc:AlternateContent xmlns:mc="http://schemas.openxmlformats.org/markup-compatibility/2006">
              <mc:Choice xmlns:v="urn:schemas-microsoft-com:vml" Requires="v">
                <p:oleObj spid="_x0000_s182424" name="Document" r:id="rId15" imgW="1943100" imgH="723900" progId="Word.Document.8">
                  <p:embed/>
                </p:oleObj>
              </mc:Choice>
              <mc:Fallback>
                <p:oleObj name="Document" r:id="rId15" imgW="1943100" imgH="723900" progId="Word.Document.8">
                  <p:embed/>
                  <p:pic>
                    <p:nvPicPr>
                      <p:cNvPr id="0" name="Picture 1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0488" y="0"/>
                        <a:ext cx="1943100" cy="72231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FF00FF"/>
                            </a:solidFill>
                            <a:miter lim="800000"/>
                            <a:headEnd/>
                            <a:tailEnd/>
                          </a14:hiddenLine>
                        </a:ext>
                      </a:extLst>
                    </p:spPr>
                  </p:pic>
                </p:oleObj>
              </mc:Fallback>
            </mc:AlternateContent>
          </a:graphicData>
        </a:graphic>
      </p:graphicFrame>
      <p:sp>
        <p:nvSpPr>
          <p:cNvPr id="1051" name="Text Box 27"/>
          <p:cNvSpPr txBox="1">
            <a:spLocks noChangeArrowheads="1"/>
          </p:cNvSpPr>
          <p:nvPr/>
        </p:nvSpPr>
        <p:spPr bwMode="auto">
          <a:xfrm>
            <a:off x="44450" y="609600"/>
            <a:ext cx="2127250" cy="484188"/>
          </a:xfrm>
          <a:prstGeom prst="rect">
            <a:avLst/>
          </a:prstGeom>
          <a:noFill/>
          <a:ln w="9525">
            <a:noFill/>
            <a:miter lim="800000"/>
            <a:headEnd/>
            <a:tailEnd/>
          </a:ln>
          <a:effectLst/>
        </p:spPr>
        <p:txBody>
          <a:bodyPr>
            <a:spAutoFit/>
          </a:bodyPr>
          <a:lstStyle/>
          <a:p>
            <a:pPr eaLnBrk="0" hangingPunct="0">
              <a:lnSpc>
                <a:spcPct val="70000"/>
              </a:lnSpc>
              <a:spcBef>
                <a:spcPct val="20000"/>
              </a:spcBef>
              <a:defRPr/>
            </a:pPr>
            <a:r>
              <a:rPr lang="en-US" sz="1600" b="1">
                <a:solidFill>
                  <a:srgbClr val="CC0000"/>
                </a:solidFill>
                <a:cs typeface="+mn-cs"/>
              </a:rPr>
              <a:t>Superconducting </a:t>
            </a:r>
          </a:p>
          <a:p>
            <a:pPr eaLnBrk="0" hangingPunct="0">
              <a:lnSpc>
                <a:spcPct val="70000"/>
              </a:lnSpc>
              <a:spcBef>
                <a:spcPct val="20000"/>
              </a:spcBef>
              <a:defRPr/>
            </a:pPr>
            <a:r>
              <a:rPr lang="en-US" sz="1600" b="1">
                <a:solidFill>
                  <a:srgbClr val="808080"/>
                </a:solidFill>
                <a:cs typeface="+mn-cs"/>
              </a:rPr>
              <a:t>Magnet Division</a:t>
            </a:r>
            <a:endParaRPr lang="en-US" sz="1800" b="1">
              <a:solidFill>
                <a:srgbClr val="CC0000"/>
              </a:solidFill>
              <a:latin typeface="Times New Roman" pitchFamily="18" charset="0"/>
              <a:cs typeface="+mn-cs"/>
            </a:endParaRPr>
          </a:p>
        </p:txBody>
      </p:sp>
      <p:sp>
        <p:nvSpPr>
          <p:cNvPr id="1061" name="Text Box 37"/>
          <p:cNvSpPr txBox="1">
            <a:spLocks noChangeArrowheads="1"/>
          </p:cNvSpPr>
          <p:nvPr/>
        </p:nvSpPr>
        <p:spPr bwMode="auto">
          <a:xfrm>
            <a:off x="3124200" y="6581001"/>
            <a:ext cx="5791200" cy="276999"/>
          </a:xfrm>
          <a:prstGeom prst="rect">
            <a:avLst/>
          </a:prstGeom>
          <a:noFill/>
          <a:ln w="9525">
            <a:noFill/>
            <a:miter lim="800000"/>
            <a:headEnd/>
            <a:tailEnd/>
          </a:ln>
          <a:effectLst/>
        </p:spPr>
        <p:txBody>
          <a:bodyPr wrap="square">
            <a:spAutoFit/>
          </a:bodyPr>
          <a:lstStyle/>
          <a:p>
            <a:pPr eaLnBrk="0" hangingPunct="0">
              <a:spcBef>
                <a:spcPct val="20000"/>
              </a:spcBef>
              <a:defRPr/>
            </a:pPr>
            <a:r>
              <a:rPr lang="en-US" sz="1200" b="1" dirty="0">
                <a:solidFill>
                  <a:srgbClr val="993300"/>
                </a:solidFill>
                <a:latin typeface="Times New Roman" pitchFamily="18" charset="0"/>
                <a:cs typeface="+mn-cs"/>
              </a:rPr>
              <a:t>BNL Experience with NI Coils                 </a:t>
            </a:r>
            <a:r>
              <a:rPr lang="en-US" sz="1200" b="1" baseline="0" dirty="0">
                <a:solidFill>
                  <a:srgbClr val="993300"/>
                </a:solidFill>
                <a:latin typeface="Times New Roman" pitchFamily="18" charset="0"/>
                <a:cs typeface="+mn-cs"/>
              </a:rPr>
              <a:t>          </a:t>
            </a:r>
            <a:r>
              <a:rPr lang="en-US" sz="1200" dirty="0">
                <a:solidFill>
                  <a:srgbClr val="008000"/>
                </a:solidFill>
                <a:latin typeface="Times New Roman" pitchFamily="18" charset="0"/>
                <a:cs typeface="+mn-cs"/>
              </a:rPr>
              <a:t>Ramesh Gupta, …, BNL  </a:t>
            </a:r>
          </a:p>
        </p:txBody>
      </p:sp>
      <p:sp>
        <p:nvSpPr>
          <p:cNvPr id="1062" name="Text Box 38"/>
          <p:cNvSpPr txBox="1">
            <a:spLocks noChangeArrowheads="1"/>
          </p:cNvSpPr>
          <p:nvPr/>
        </p:nvSpPr>
        <p:spPr bwMode="auto">
          <a:xfrm>
            <a:off x="8915400" y="6583363"/>
            <a:ext cx="228600" cy="274637"/>
          </a:xfrm>
          <a:prstGeom prst="rect">
            <a:avLst/>
          </a:prstGeom>
          <a:noFill/>
          <a:ln w="9525">
            <a:noFill/>
            <a:miter lim="800000"/>
            <a:headEnd/>
            <a:tailEnd/>
          </a:ln>
          <a:effectLst/>
        </p:spPr>
        <p:txBody>
          <a:bodyPr wrap="square" lIns="9144" rIns="9144">
            <a:spAutoFit/>
          </a:bodyPr>
          <a:lstStyle/>
          <a:p>
            <a:pPr eaLnBrk="0" hangingPunct="0">
              <a:spcBef>
                <a:spcPct val="50000"/>
              </a:spcBef>
              <a:defRPr/>
            </a:pPr>
            <a:fld id="{A9E6F204-946E-4D6B-991B-AC0B4B7E74B0}" type="slidenum">
              <a:rPr lang="en-US" sz="1200" smtClean="0">
                <a:solidFill>
                  <a:srgbClr val="000000">
                    <a:lumMod val="50000"/>
                    <a:lumOff val="50000"/>
                  </a:srgbClr>
                </a:solidFill>
                <a:latin typeface="Times New Roman" pitchFamily="18" charset="0"/>
                <a:cs typeface="+mn-cs"/>
              </a:rPr>
              <a:pPr eaLnBrk="0" hangingPunct="0">
                <a:spcBef>
                  <a:spcPct val="50000"/>
                </a:spcBef>
                <a:defRPr/>
              </a:pPr>
              <a:t>‹#›</a:t>
            </a:fld>
            <a:endParaRPr lang="en-US" sz="1200" dirty="0">
              <a:solidFill>
                <a:srgbClr val="000000">
                  <a:lumMod val="50000"/>
                  <a:lumOff val="50000"/>
                </a:srgbClr>
              </a:solidFill>
              <a:latin typeface="Times New Roman" pitchFamily="18" charset="0"/>
              <a:cs typeface="+mn-cs"/>
            </a:endParaRPr>
          </a:p>
        </p:txBody>
      </p:sp>
      <p:sp>
        <p:nvSpPr>
          <p:cNvPr id="1067" name="Text Box 43"/>
          <p:cNvSpPr txBox="1">
            <a:spLocks noChangeArrowheads="1"/>
          </p:cNvSpPr>
          <p:nvPr/>
        </p:nvSpPr>
        <p:spPr bwMode="auto">
          <a:xfrm>
            <a:off x="0" y="6583362"/>
            <a:ext cx="2743200" cy="274638"/>
          </a:xfrm>
          <a:prstGeom prst="rect">
            <a:avLst/>
          </a:prstGeom>
          <a:noFill/>
          <a:ln w="9525">
            <a:noFill/>
            <a:miter lim="800000"/>
            <a:headEnd/>
            <a:tailEnd/>
          </a:ln>
        </p:spPr>
        <p:txBody>
          <a:bodyPr/>
          <a:lstStyle/>
          <a:p>
            <a:pPr algn="ctr" eaLnBrk="0" hangingPunct="0">
              <a:defRPr/>
            </a:pPr>
            <a:r>
              <a:rPr lang="en-US" sz="1100" baseline="0" noProof="1">
                <a:solidFill>
                  <a:srgbClr val="3366FF"/>
                </a:solidFill>
                <a:effectLst>
                  <a:outerShdw blurRad="38100" dist="38100" dir="2700000" algn="tl">
                    <a:srgbClr val="C0C0C0"/>
                  </a:outerShdw>
                </a:effectLst>
                <a:latin typeface="Arial" pitchFamily="34" charset="0"/>
                <a:cs typeface="+mn-cs"/>
              </a:rPr>
              <a:t>April 12, 2019                </a:t>
            </a:r>
            <a:r>
              <a:rPr lang="en-US" sz="1100" b="0" baseline="0" noProof="1">
                <a:solidFill>
                  <a:srgbClr val="FF0000"/>
                </a:solidFill>
                <a:effectLst>
                  <a:outerShdw blurRad="38100" dist="38100" dir="2700000" algn="tl">
                    <a:srgbClr val="C0C0C0"/>
                  </a:outerShdw>
                </a:effectLst>
                <a:latin typeface="Arial" pitchFamily="34" charset="0"/>
                <a:cs typeface="+mn-cs"/>
              </a:rPr>
              <a:t> </a:t>
            </a:r>
            <a:r>
              <a:rPr lang="en-US" sz="1100" b="1" baseline="0" noProof="1">
                <a:solidFill>
                  <a:srgbClr val="FF0000"/>
                </a:solidFill>
                <a:effectLst>
                  <a:outerShdw blurRad="38100" dist="38100" dir="2700000" algn="tl">
                    <a:srgbClr val="C0C0C0"/>
                  </a:outerShdw>
                </a:effectLst>
                <a:latin typeface="Arial" pitchFamily="34" charset="0"/>
                <a:cs typeface="+mn-cs"/>
              </a:rPr>
              <a:t>WAMHTS-5</a:t>
            </a:r>
            <a:endParaRPr lang="en-US" sz="1100" dirty="0">
              <a:solidFill>
                <a:srgbClr val="000000"/>
              </a:solidFill>
              <a:latin typeface="Times New Roman" pitchFamily="18" charset="0"/>
              <a:cs typeface="+mn-cs"/>
            </a:endParaRPr>
          </a:p>
        </p:txBody>
      </p:sp>
    </p:spTree>
    <p:extLst>
      <p:ext uri="{BB962C8B-B14F-4D97-AF65-F5344CB8AC3E}">
        <p14:creationId xmlns:p14="http://schemas.microsoft.com/office/powerpoint/2010/main" val="4200484411"/>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Lst>
  <p:txStyles>
    <p:title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Comic Sans MS" pitchFamily="66" charset="0"/>
        </a:defRPr>
      </a:lvl2pPr>
      <a:lvl3pPr algn="ctr" rtl="0" eaLnBrk="0" fontAlgn="base" hangingPunct="0">
        <a:spcBef>
          <a:spcPct val="0"/>
        </a:spcBef>
        <a:spcAft>
          <a:spcPct val="0"/>
        </a:spcAft>
        <a:defRPr sz="3200" b="1">
          <a:solidFill>
            <a:schemeClr val="accent2"/>
          </a:solidFill>
          <a:latin typeface="Comic Sans MS" pitchFamily="66" charset="0"/>
        </a:defRPr>
      </a:lvl3pPr>
      <a:lvl4pPr algn="ctr" rtl="0" eaLnBrk="0" fontAlgn="base" hangingPunct="0">
        <a:spcBef>
          <a:spcPct val="0"/>
        </a:spcBef>
        <a:spcAft>
          <a:spcPct val="0"/>
        </a:spcAft>
        <a:defRPr sz="3200" b="1">
          <a:solidFill>
            <a:schemeClr val="accent2"/>
          </a:solidFill>
          <a:latin typeface="Comic Sans MS" pitchFamily="66" charset="0"/>
        </a:defRPr>
      </a:lvl4pPr>
      <a:lvl5pPr algn="ctr" rtl="0" eaLnBrk="0" fontAlgn="base" hangingPunct="0">
        <a:spcBef>
          <a:spcPct val="0"/>
        </a:spcBef>
        <a:spcAft>
          <a:spcPct val="0"/>
        </a:spcAft>
        <a:defRPr sz="3200" b="1">
          <a:solidFill>
            <a:schemeClr val="accent2"/>
          </a:solidFill>
          <a:latin typeface="Comic Sans MS" pitchFamily="66" charset="0"/>
        </a:defRPr>
      </a:lvl5pPr>
      <a:lvl6pPr marL="457200" algn="ctr" rtl="0" eaLnBrk="0" fontAlgn="base" hangingPunct="0">
        <a:spcBef>
          <a:spcPct val="0"/>
        </a:spcBef>
        <a:spcAft>
          <a:spcPct val="0"/>
        </a:spcAft>
        <a:defRPr sz="3200" b="1">
          <a:solidFill>
            <a:schemeClr val="accent2"/>
          </a:solidFill>
          <a:latin typeface="Comic Sans MS" pitchFamily="66" charset="0"/>
        </a:defRPr>
      </a:lvl6pPr>
      <a:lvl7pPr marL="914400" algn="ctr" rtl="0" eaLnBrk="0" fontAlgn="base" hangingPunct="0">
        <a:spcBef>
          <a:spcPct val="0"/>
        </a:spcBef>
        <a:spcAft>
          <a:spcPct val="0"/>
        </a:spcAft>
        <a:defRPr sz="3200" b="1">
          <a:solidFill>
            <a:schemeClr val="accent2"/>
          </a:solidFill>
          <a:latin typeface="Comic Sans MS" pitchFamily="66" charset="0"/>
        </a:defRPr>
      </a:lvl7pPr>
      <a:lvl8pPr marL="1371600" algn="ctr" rtl="0" eaLnBrk="0" fontAlgn="base" hangingPunct="0">
        <a:spcBef>
          <a:spcPct val="0"/>
        </a:spcBef>
        <a:spcAft>
          <a:spcPct val="0"/>
        </a:spcAft>
        <a:defRPr sz="3200" b="1">
          <a:solidFill>
            <a:schemeClr val="accent2"/>
          </a:solidFill>
          <a:latin typeface="Comic Sans MS" pitchFamily="66" charset="0"/>
        </a:defRPr>
      </a:lvl8pPr>
      <a:lvl9pPr marL="1828800" algn="ctr" rtl="0" eaLnBrk="0" fontAlgn="base" hangingPunct="0">
        <a:spcBef>
          <a:spcPct val="0"/>
        </a:spcBef>
        <a:spcAft>
          <a:spcPct val="0"/>
        </a:spcAft>
        <a:defRPr sz="3200" b="1">
          <a:solidFill>
            <a:schemeClr val="accent2"/>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8.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18.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4.xml"/><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4.xml"/><Relationship Id="rId5" Type="http://schemas.openxmlformats.org/officeDocument/2006/relationships/image" Target="../media/image32.pn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8.xml"/><Relationship Id="rId5" Type="http://schemas.openxmlformats.org/officeDocument/2006/relationships/image" Target="../media/image45.png"/><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8.xml"/><Relationship Id="rId4"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8.xml"/><Relationship Id="rId4" Type="http://schemas.openxmlformats.org/officeDocument/2006/relationships/image" Target="../media/image51.png"/></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14.xml"/><Relationship Id="rId4" Type="http://schemas.openxmlformats.org/officeDocument/2006/relationships/image" Target="../media/image57.jpe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4.xml"/><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18.xml"/><Relationship Id="rId4" Type="http://schemas.openxmlformats.org/officeDocument/2006/relationships/image" Target="../media/image63.jpe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36.png"/><Relationship Id="rId1" Type="http://schemas.openxmlformats.org/officeDocument/2006/relationships/slideLayout" Target="../slideLayouts/slideLayout18.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46.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75.png"/><Relationship Id="rId7" Type="http://schemas.openxmlformats.org/officeDocument/2006/relationships/image" Target="../media/image78.png"/><Relationship Id="rId2" Type="http://schemas.openxmlformats.org/officeDocument/2006/relationships/image" Target="../media/image74.png"/><Relationship Id="rId1" Type="http://schemas.openxmlformats.org/officeDocument/2006/relationships/slideLayout" Target="../slideLayouts/slideLayout18.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83.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48.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1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4.xml"/><Relationship Id="rId4" Type="http://schemas.openxmlformats.org/officeDocument/2006/relationships/image" Target="../media/image9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97.emf"/><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3"/>
          <p:cNvSpPr txBox="1">
            <a:spLocks noChangeArrowheads="1"/>
          </p:cNvSpPr>
          <p:nvPr/>
        </p:nvSpPr>
        <p:spPr bwMode="auto">
          <a:xfrm>
            <a:off x="0" y="1528759"/>
            <a:ext cx="9144000" cy="1313501"/>
          </a:xfrm>
          <a:prstGeom prst="rect">
            <a:avLst/>
          </a:prstGeom>
          <a:noFill/>
          <a:ln w="9525">
            <a:noFill/>
            <a:miter lim="800000"/>
            <a:headEnd/>
            <a:tailEnd/>
          </a:ln>
        </p:spPr>
        <p:txBody>
          <a:bodyPr wrap="square">
            <a:spAutoFit/>
          </a:bodyPr>
          <a:lstStyle/>
          <a:p>
            <a:pPr algn="ctr" eaLnBrk="0" hangingPunct="0">
              <a:lnSpc>
                <a:spcPct val="150000"/>
              </a:lnSpc>
              <a:spcBef>
                <a:spcPts val="0"/>
              </a:spcBef>
            </a:pPr>
            <a:r>
              <a:rPr lang="de-DE" b="1" dirty="0">
                <a:solidFill>
                  <a:schemeClr val="bg1"/>
                </a:solidFill>
                <a:effectLst>
                  <a:innerShdw blurRad="63500" dist="50800" dir="2700000">
                    <a:prstClr val="black">
                      <a:alpha val="0"/>
                    </a:prstClr>
                  </a:innerShdw>
                </a:effectLst>
                <a:latin typeface="Comic Sans MS" pitchFamily="66" charset="0"/>
                <a:ea typeface="+mn-ea"/>
                <a:cs typeface="+mn-cs"/>
              </a:rPr>
              <a:t>R. Gupta, M. Allen, K. Amm, M. Anerella, </a:t>
            </a:r>
          </a:p>
          <a:p>
            <a:pPr algn="ctr" eaLnBrk="0" hangingPunct="0">
              <a:lnSpc>
                <a:spcPct val="150000"/>
              </a:lnSpc>
              <a:spcBef>
                <a:spcPts val="0"/>
              </a:spcBef>
            </a:pPr>
            <a:r>
              <a:rPr lang="de-DE" b="1" dirty="0">
                <a:solidFill>
                  <a:schemeClr val="bg1"/>
                </a:solidFill>
                <a:effectLst>
                  <a:innerShdw blurRad="63500" dist="50800" dir="2700000">
                    <a:prstClr val="black">
                      <a:alpha val="0"/>
                    </a:prstClr>
                  </a:innerShdw>
                </a:effectLst>
                <a:latin typeface="Comic Sans MS" pitchFamily="66" charset="0"/>
                <a:ea typeface="+mn-ea"/>
                <a:cs typeface="+mn-cs"/>
              </a:rPr>
              <a:t>J. Cozzolino, P. Joshi, S. Joshi and W. Sampson  </a:t>
            </a:r>
          </a:p>
        </p:txBody>
      </p:sp>
      <p:sp>
        <p:nvSpPr>
          <p:cNvPr id="19" name="Rectangle 2"/>
          <p:cNvSpPr txBox="1">
            <a:spLocks noChangeArrowheads="1"/>
          </p:cNvSpPr>
          <p:nvPr/>
        </p:nvSpPr>
        <p:spPr bwMode="auto">
          <a:xfrm>
            <a:off x="-52430" y="742950"/>
            <a:ext cx="9358399"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cene3d>
              <a:camera prst="orthographicFront"/>
              <a:lightRig rig="threePt" dir="t"/>
            </a:scene3d>
            <a:sp3d prstMaterial="matte">
              <a:bevelB h="0"/>
            </a:sp3d>
          </a:bodyPr>
          <a:lstStyle/>
          <a:p>
            <a:pPr lvl="0" algn="ctr" eaLnBrk="0" hangingPunct="0">
              <a:defRPr/>
            </a:pPr>
            <a:r>
              <a:rPr lang="en-US" sz="4000" b="1" kern="0" spc="140" dirty="0">
                <a:ln w="25400">
                  <a:solidFill>
                    <a:srgbClr val="FFFF00"/>
                  </a:solidFill>
                </a:ln>
                <a:solidFill>
                  <a:srgbClr val="FF0000"/>
                </a:solidFill>
                <a:effectLst>
                  <a:innerShdw blurRad="63500" dist="50800" dir="13500000">
                    <a:srgbClr val="00B050">
                      <a:alpha val="50000"/>
                    </a:srgbClr>
                  </a:innerShdw>
                </a:effectLst>
                <a:latin typeface="Comic Sans MS"/>
                <a:ea typeface="+mj-ea"/>
                <a:cs typeface="+mj-cs"/>
              </a:rPr>
              <a:t>BNL Experience with NI Coils</a:t>
            </a:r>
          </a:p>
        </p:txBody>
      </p:sp>
      <p:pic>
        <p:nvPicPr>
          <p:cNvPr id="4" name="Picture 3">
            <a:extLst>
              <a:ext uri="{FF2B5EF4-FFF2-40B4-BE49-F238E27FC236}">
                <a16:creationId xmlns:a16="http://schemas.microsoft.com/office/drawing/2014/main" id="{B0EB8327-9FC1-4E1A-99F5-56C057884585}"/>
              </a:ext>
            </a:extLst>
          </p:cNvPr>
          <p:cNvPicPr>
            <a:picLocks noChangeAspect="1"/>
          </p:cNvPicPr>
          <p:nvPr/>
        </p:nvPicPr>
        <p:blipFill>
          <a:blip r:embed="rId3"/>
          <a:stretch>
            <a:fillRect/>
          </a:stretch>
        </p:blipFill>
        <p:spPr>
          <a:xfrm>
            <a:off x="2514600" y="3184637"/>
            <a:ext cx="3924300" cy="1971675"/>
          </a:xfrm>
          <a:prstGeom prst="rect">
            <a:avLst/>
          </a:prstGeom>
        </p:spPr>
      </p:pic>
      <p:pic>
        <p:nvPicPr>
          <p:cNvPr id="7" name="Picture 6">
            <a:extLst>
              <a:ext uri="{FF2B5EF4-FFF2-40B4-BE49-F238E27FC236}">
                <a16:creationId xmlns:a16="http://schemas.microsoft.com/office/drawing/2014/main" id="{97D011B2-8626-4B64-998D-6C4630623138}"/>
              </a:ext>
            </a:extLst>
          </p:cNvPr>
          <p:cNvPicPr>
            <a:picLocks noChangeAspect="1"/>
          </p:cNvPicPr>
          <p:nvPr/>
        </p:nvPicPr>
        <p:blipFill>
          <a:blip r:embed="rId4"/>
          <a:stretch>
            <a:fillRect/>
          </a:stretch>
        </p:blipFill>
        <p:spPr>
          <a:xfrm>
            <a:off x="3305175" y="5273731"/>
            <a:ext cx="2533650" cy="552450"/>
          </a:xfrm>
          <a:prstGeom prst="rect">
            <a:avLst/>
          </a:prstGeom>
          <a:effectLst/>
        </p:spPr>
      </p:pic>
      <p:pic>
        <p:nvPicPr>
          <p:cNvPr id="5" name="Picture 4">
            <a:extLst>
              <a:ext uri="{FF2B5EF4-FFF2-40B4-BE49-F238E27FC236}">
                <a16:creationId xmlns:a16="http://schemas.microsoft.com/office/drawing/2014/main" id="{6D191AB8-68EB-437C-8375-2F06B838CB24}"/>
              </a:ext>
            </a:extLst>
          </p:cNvPr>
          <p:cNvPicPr>
            <a:picLocks noChangeAspect="1"/>
          </p:cNvPicPr>
          <p:nvPr/>
        </p:nvPicPr>
        <p:blipFill>
          <a:blip r:embed="rId5"/>
          <a:stretch>
            <a:fillRect/>
          </a:stretch>
        </p:blipFill>
        <p:spPr>
          <a:xfrm>
            <a:off x="3657598" y="5943600"/>
            <a:ext cx="1938341" cy="646114"/>
          </a:xfrm>
          <a:prstGeom prst="rect">
            <a:avLst/>
          </a:prstGeom>
        </p:spPr>
      </p:pic>
    </p:spTree>
    <p:extLst>
      <p:ext uri="{BB962C8B-B14F-4D97-AF65-F5344CB8AC3E}">
        <p14:creationId xmlns:p14="http://schemas.microsoft.com/office/powerpoint/2010/main" val="763120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191D-73AD-47AD-B73E-018C79055DAF}"/>
              </a:ext>
            </a:extLst>
          </p:cNvPr>
          <p:cNvSpPr>
            <a:spLocks noGrp="1"/>
          </p:cNvSpPr>
          <p:nvPr>
            <p:ph type="title"/>
          </p:nvPr>
        </p:nvSpPr>
        <p:spPr>
          <a:xfrm>
            <a:off x="2209800" y="90488"/>
            <a:ext cx="6627813" cy="808037"/>
          </a:xfrm>
        </p:spPr>
        <p:txBody>
          <a:bodyPr/>
          <a:lstStyle/>
          <a:p>
            <a:r>
              <a:rPr lang="en-US" sz="2400" dirty="0"/>
              <a:t>Apparatus to Apply up to 300 MPa Load on the Narrow Side (design needs 170 MPa)</a:t>
            </a:r>
          </a:p>
        </p:txBody>
      </p:sp>
      <p:pic>
        <p:nvPicPr>
          <p:cNvPr id="3" name="Picture 3">
            <a:extLst>
              <a:ext uri="{FF2B5EF4-FFF2-40B4-BE49-F238E27FC236}">
                <a16:creationId xmlns:a16="http://schemas.microsoft.com/office/drawing/2014/main" id="{2642B383-EF16-4FC0-8995-4E88E52B2DC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509" r="28688" b="2237"/>
          <a:stretch/>
        </p:blipFill>
        <p:spPr bwMode="auto">
          <a:xfrm>
            <a:off x="152400" y="1066800"/>
            <a:ext cx="246888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descr="C:\Users\cozz\Desktop\Korean solenoid\test sample.jpg">
            <a:extLst>
              <a:ext uri="{FF2B5EF4-FFF2-40B4-BE49-F238E27FC236}">
                <a16:creationId xmlns:a16="http://schemas.microsoft.com/office/drawing/2014/main" id="{614A654A-A264-44C1-8F85-129B7935E6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3560" y="1143000"/>
            <a:ext cx="2209800" cy="52801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2E2BF66-B9D5-496D-A327-D3D2E11DD5A3}"/>
              </a:ext>
            </a:extLst>
          </p:cNvPr>
          <p:cNvSpPr txBox="1"/>
          <p:nvPr/>
        </p:nvSpPr>
        <p:spPr>
          <a:xfrm>
            <a:off x="4243449" y="3372088"/>
            <a:ext cx="147989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Press Plates</a:t>
            </a:r>
          </a:p>
        </p:txBody>
      </p:sp>
      <p:cxnSp>
        <p:nvCxnSpPr>
          <p:cNvPr id="6" name="Straight Arrow Connector 5">
            <a:extLst>
              <a:ext uri="{FF2B5EF4-FFF2-40B4-BE49-F238E27FC236}">
                <a16:creationId xmlns:a16="http://schemas.microsoft.com/office/drawing/2014/main" id="{448C4B36-A3C5-4EDF-8476-5C367F9C02B3}"/>
              </a:ext>
            </a:extLst>
          </p:cNvPr>
          <p:cNvCxnSpPr>
            <a:cxnSpLocks/>
          </p:cNvCxnSpPr>
          <p:nvPr/>
        </p:nvCxnSpPr>
        <p:spPr>
          <a:xfrm>
            <a:off x="5633098" y="3581400"/>
            <a:ext cx="1483755" cy="1556266"/>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B38E441-D815-49E4-A9DC-9FB0CB1FA650}"/>
              </a:ext>
            </a:extLst>
          </p:cNvPr>
          <p:cNvSpPr txBox="1"/>
          <p:nvPr/>
        </p:nvSpPr>
        <p:spPr>
          <a:xfrm>
            <a:off x="3039664" y="2042160"/>
            <a:ext cx="245445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32 mm dia. actuator rod</a:t>
            </a:r>
          </a:p>
        </p:txBody>
      </p:sp>
      <p:cxnSp>
        <p:nvCxnSpPr>
          <p:cNvPr id="8" name="Straight Arrow Connector 7">
            <a:extLst>
              <a:ext uri="{FF2B5EF4-FFF2-40B4-BE49-F238E27FC236}">
                <a16:creationId xmlns:a16="http://schemas.microsoft.com/office/drawing/2014/main" id="{1C9C5706-45BF-4BE0-BA97-DA8EB98AE984}"/>
              </a:ext>
            </a:extLst>
          </p:cNvPr>
          <p:cNvCxnSpPr>
            <a:cxnSpLocks/>
            <a:stCxn id="7" idx="3"/>
          </p:cNvCxnSpPr>
          <p:nvPr/>
        </p:nvCxnSpPr>
        <p:spPr>
          <a:xfrm>
            <a:off x="5494118" y="2226826"/>
            <a:ext cx="1043842" cy="142348"/>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C15C8ED-AAC7-49C2-8439-1A8700A1FCE1}"/>
              </a:ext>
            </a:extLst>
          </p:cNvPr>
          <p:cNvSpPr txBox="1"/>
          <p:nvPr/>
        </p:nvSpPr>
        <p:spPr>
          <a:xfrm>
            <a:off x="4099560" y="2819400"/>
            <a:ext cx="121167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LN</a:t>
            </a:r>
            <a:r>
              <a:rPr kumimoji="0" lang="en-US" sz="1800" b="0" i="0" u="none" strike="noStrike" kern="1200" cap="none" spc="0" normalizeH="0" baseline="-25000" noProof="0" dirty="0">
                <a:ln>
                  <a:noFill/>
                </a:ln>
                <a:solidFill>
                  <a:prstClr val="black"/>
                </a:solidFill>
                <a:effectLst/>
                <a:uLnTx/>
                <a:uFillTx/>
                <a:latin typeface="Arial"/>
                <a:ea typeface="+mn-ea"/>
                <a:cs typeface="+mn-cs"/>
              </a:rPr>
              <a:t>2</a:t>
            </a:r>
            <a:r>
              <a:rPr kumimoji="0" lang="en-US" sz="1800" b="0" i="0" u="none" strike="noStrike" kern="1200" cap="none" spc="0" normalizeH="0" baseline="0" noProof="0" dirty="0">
                <a:ln>
                  <a:noFill/>
                </a:ln>
                <a:solidFill>
                  <a:prstClr val="black"/>
                </a:solidFill>
                <a:effectLst/>
                <a:uLnTx/>
                <a:uFillTx/>
                <a:latin typeface="Arial"/>
                <a:ea typeface="+mn-ea"/>
                <a:cs typeface="+mn-cs"/>
              </a:rPr>
              <a:t> Dewar</a:t>
            </a:r>
          </a:p>
        </p:txBody>
      </p:sp>
      <p:cxnSp>
        <p:nvCxnSpPr>
          <p:cNvPr id="10" name="Straight Arrow Connector 9">
            <a:extLst>
              <a:ext uri="{FF2B5EF4-FFF2-40B4-BE49-F238E27FC236}">
                <a16:creationId xmlns:a16="http://schemas.microsoft.com/office/drawing/2014/main" id="{8A3BB36F-A3DF-4CE6-97DF-1A92CDC3349F}"/>
              </a:ext>
            </a:extLst>
          </p:cNvPr>
          <p:cNvCxnSpPr>
            <a:cxnSpLocks/>
            <a:stCxn id="9" idx="1"/>
          </p:cNvCxnSpPr>
          <p:nvPr/>
        </p:nvCxnSpPr>
        <p:spPr>
          <a:xfrm flipH="1">
            <a:off x="2042160" y="3004066"/>
            <a:ext cx="2057400" cy="424934"/>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EF92A2A-F954-410E-8D3C-B96E9EC10503}"/>
              </a:ext>
            </a:extLst>
          </p:cNvPr>
          <p:cNvSpPr txBox="1"/>
          <p:nvPr/>
        </p:nvSpPr>
        <p:spPr>
          <a:xfrm>
            <a:off x="3526809" y="4953000"/>
            <a:ext cx="163964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Sample Bobbin</a:t>
            </a:r>
          </a:p>
        </p:txBody>
      </p:sp>
      <p:cxnSp>
        <p:nvCxnSpPr>
          <p:cNvPr id="12" name="Straight Arrow Connector 11">
            <a:extLst>
              <a:ext uri="{FF2B5EF4-FFF2-40B4-BE49-F238E27FC236}">
                <a16:creationId xmlns:a16="http://schemas.microsoft.com/office/drawing/2014/main" id="{CB90A162-2E80-411B-98E0-9D0032244EAE}"/>
              </a:ext>
            </a:extLst>
          </p:cNvPr>
          <p:cNvCxnSpPr>
            <a:cxnSpLocks/>
            <a:stCxn id="11" idx="3"/>
          </p:cNvCxnSpPr>
          <p:nvPr/>
        </p:nvCxnSpPr>
        <p:spPr>
          <a:xfrm flipV="1">
            <a:off x="5166458" y="4800600"/>
            <a:ext cx="1142902" cy="337066"/>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50686E8-4D79-41EB-BF35-F38312EEC6FC}"/>
              </a:ext>
            </a:extLst>
          </p:cNvPr>
          <p:cNvSpPr txBox="1"/>
          <p:nvPr/>
        </p:nvSpPr>
        <p:spPr>
          <a:xfrm>
            <a:off x="3155086" y="3916148"/>
            <a:ext cx="171373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HTS Test Sample</a:t>
            </a:r>
          </a:p>
        </p:txBody>
      </p:sp>
      <p:cxnSp>
        <p:nvCxnSpPr>
          <p:cNvPr id="14" name="Straight Arrow Connector 13">
            <a:extLst>
              <a:ext uri="{FF2B5EF4-FFF2-40B4-BE49-F238E27FC236}">
                <a16:creationId xmlns:a16="http://schemas.microsoft.com/office/drawing/2014/main" id="{9CA40410-4273-474A-B33D-E8DFBEAC3F5C}"/>
              </a:ext>
            </a:extLst>
          </p:cNvPr>
          <p:cNvCxnSpPr>
            <a:cxnSpLocks/>
          </p:cNvCxnSpPr>
          <p:nvPr/>
        </p:nvCxnSpPr>
        <p:spPr>
          <a:xfrm>
            <a:off x="5033036" y="4110752"/>
            <a:ext cx="1200124" cy="568855"/>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B5E5FC32-0006-48BB-BF00-6DAB3D453BFD}"/>
              </a:ext>
            </a:extLst>
          </p:cNvPr>
          <p:cNvSpPr txBox="1"/>
          <p:nvPr/>
        </p:nvSpPr>
        <p:spPr>
          <a:xfrm>
            <a:off x="3224323" y="1404511"/>
            <a:ext cx="19421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Hydraulic Cylinder</a:t>
            </a:r>
          </a:p>
        </p:txBody>
      </p:sp>
      <p:cxnSp>
        <p:nvCxnSpPr>
          <p:cNvPr id="16" name="Straight Arrow Connector 15">
            <a:extLst>
              <a:ext uri="{FF2B5EF4-FFF2-40B4-BE49-F238E27FC236}">
                <a16:creationId xmlns:a16="http://schemas.microsoft.com/office/drawing/2014/main" id="{590F9718-D3D5-493D-BC93-A97336B61D2E}"/>
              </a:ext>
            </a:extLst>
          </p:cNvPr>
          <p:cNvCxnSpPr>
            <a:cxnSpLocks/>
            <a:stCxn id="15" idx="1"/>
          </p:cNvCxnSpPr>
          <p:nvPr/>
        </p:nvCxnSpPr>
        <p:spPr>
          <a:xfrm flipH="1">
            <a:off x="1889760" y="1589177"/>
            <a:ext cx="1334563" cy="284697"/>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56EF911-E655-4265-B0DE-ED5DE0B603D2}"/>
              </a:ext>
            </a:extLst>
          </p:cNvPr>
          <p:cNvCxnSpPr>
            <a:cxnSpLocks/>
          </p:cNvCxnSpPr>
          <p:nvPr/>
        </p:nvCxnSpPr>
        <p:spPr>
          <a:xfrm>
            <a:off x="5633098" y="3556754"/>
            <a:ext cx="676262" cy="553998"/>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9F11263-D82F-4E9C-99D4-D868F74C0165}"/>
              </a:ext>
            </a:extLst>
          </p:cNvPr>
          <p:cNvSpPr txBox="1"/>
          <p:nvPr/>
        </p:nvSpPr>
        <p:spPr>
          <a:xfrm>
            <a:off x="2727960" y="4363747"/>
            <a:ext cx="213314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Sample O.D. Support</a:t>
            </a:r>
          </a:p>
        </p:txBody>
      </p:sp>
      <p:cxnSp>
        <p:nvCxnSpPr>
          <p:cNvPr id="19" name="Straight Arrow Connector 18">
            <a:extLst>
              <a:ext uri="{FF2B5EF4-FFF2-40B4-BE49-F238E27FC236}">
                <a16:creationId xmlns:a16="http://schemas.microsoft.com/office/drawing/2014/main" id="{B50DB775-F5E3-4BD1-AE43-C9FBA196081C}"/>
              </a:ext>
            </a:extLst>
          </p:cNvPr>
          <p:cNvCxnSpPr>
            <a:cxnSpLocks/>
          </p:cNvCxnSpPr>
          <p:nvPr/>
        </p:nvCxnSpPr>
        <p:spPr>
          <a:xfrm>
            <a:off x="4868825" y="4572664"/>
            <a:ext cx="983335" cy="106943"/>
          </a:xfrm>
          <a:prstGeom prst="straightConnector1">
            <a:avLst/>
          </a:prstGeom>
          <a:ln w="127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pic>
        <p:nvPicPr>
          <p:cNvPr id="20" name="Picture 4">
            <a:extLst>
              <a:ext uri="{FF2B5EF4-FFF2-40B4-BE49-F238E27FC236}">
                <a16:creationId xmlns:a16="http://schemas.microsoft.com/office/drawing/2014/main" id="{C09DC4C2-461E-4D01-A9C6-C13F9BE4EB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8437" y="1171056"/>
            <a:ext cx="90917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a:extLst>
              <a:ext uri="{FF2B5EF4-FFF2-40B4-BE49-F238E27FC236}">
                <a16:creationId xmlns:a16="http://schemas.microsoft.com/office/drawing/2014/main" id="{1C658EBA-5BF9-4328-808D-E166054554A2}"/>
              </a:ext>
            </a:extLst>
          </p:cNvPr>
          <p:cNvSpPr txBox="1"/>
          <p:nvPr/>
        </p:nvSpPr>
        <p:spPr>
          <a:xfrm>
            <a:off x="159302" y="6068214"/>
            <a:ext cx="5653984" cy="52322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b="1" dirty="0">
                <a:solidFill>
                  <a:srgbClr val="C00000"/>
                </a:solidFill>
              </a:rPr>
              <a:t>Source of Load on Narrow Side: B</a:t>
            </a:r>
            <a:r>
              <a:rPr lang="en-US" b="1" baseline="-25000" dirty="0">
                <a:solidFill>
                  <a:srgbClr val="C00000"/>
                </a:solidFill>
              </a:rPr>
              <a:t>r</a:t>
            </a:r>
          </a:p>
        </p:txBody>
      </p:sp>
    </p:spTree>
    <p:extLst>
      <p:ext uri="{BB962C8B-B14F-4D97-AF65-F5344CB8AC3E}">
        <p14:creationId xmlns:p14="http://schemas.microsoft.com/office/powerpoint/2010/main" val="1239862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191D-73AD-47AD-B73E-018C79055DAF}"/>
              </a:ext>
            </a:extLst>
          </p:cNvPr>
          <p:cNvSpPr>
            <a:spLocks noGrp="1"/>
          </p:cNvSpPr>
          <p:nvPr>
            <p:ph type="title"/>
          </p:nvPr>
        </p:nvSpPr>
        <p:spPr>
          <a:xfrm>
            <a:off x="2178140" y="90488"/>
            <a:ext cx="6432459" cy="808037"/>
          </a:xfrm>
        </p:spPr>
        <p:txBody>
          <a:bodyPr/>
          <a:lstStyle/>
          <a:p>
            <a:r>
              <a:rPr lang="en-US" sz="2800" dirty="0"/>
              <a:t>Test Setup to Vary Load on the Narrow Edge During the 77 K Test </a:t>
            </a:r>
          </a:p>
        </p:txBody>
      </p:sp>
      <p:sp>
        <p:nvSpPr>
          <p:cNvPr id="3" name="Slide Number Placeholder 2">
            <a:extLst>
              <a:ext uri="{FF2B5EF4-FFF2-40B4-BE49-F238E27FC236}">
                <a16:creationId xmlns:a16="http://schemas.microsoft.com/office/drawing/2014/main" id="{A430B459-5EAF-4EF4-9E76-33613B9F09D9}"/>
              </a:ext>
            </a:extLst>
          </p:cNvPr>
          <p:cNvSpPr txBox="1">
            <a:spLocks/>
          </p:cNvSpPr>
          <p:nvPr/>
        </p:nvSpPr>
        <p:spPr>
          <a:xfrm>
            <a:off x="7076090" y="6664395"/>
            <a:ext cx="2057400" cy="365125"/>
          </a:xfrm>
          <a:prstGeom prst="rect">
            <a:avLst/>
          </a:prstGeom>
        </p:spPr>
        <p:txBody>
          <a:bodyPr/>
          <a:lstStyle>
            <a:defPPr>
              <a:defRPr lang="en-US"/>
            </a:defPPr>
            <a:lvl1pPr algn="l" rtl="0" fontAlgn="base">
              <a:spcBef>
                <a:spcPct val="0"/>
              </a:spcBef>
              <a:spcAft>
                <a:spcPct val="0"/>
              </a:spcAft>
              <a:defRPr sz="2800" kern="1200">
                <a:solidFill>
                  <a:schemeClr val="tx1"/>
                </a:solidFill>
                <a:latin typeface="Arial" charset="0"/>
                <a:ea typeface="ＭＳ Ｐゴシック"/>
                <a:cs typeface="ＭＳ Ｐゴシック"/>
              </a:defRPr>
            </a:lvl1pPr>
            <a:lvl2pPr marL="457200" algn="l" rtl="0" fontAlgn="base">
              <a:spcBef>
                <a:spcPct val="0"/>
              </a:spcBef>
              <a:spcAft>
                <a:spcPct val="0"/>
              </a:spcAft>
              <a:defRPr sz="2800" kern="1200">
                <a:solidFill>
                  <a:schemeClr val="tx1"/>
                </a:solidFill>
                <a:latin typeface="Arial" charset="0"/>
                <a:ea typeface="ＭＳ Ｐゴシック"/>
                <a:cs typeface="ＭＳ Ｐゴシック"/>
              </a:defRPr>
            </a:lvl2pPr>
            <a:lvl3pPr marL="914400" algn="l" rtl="0" fontAlgn="base">
              <a:spcBef>
                <a:spcPct val="0"/>
              </a:spcBef>
              <a:spcAft>
                <a:spcPct val="0"/>
              </a:spcAft>
              <a:defRPr sz="2800" kern="1200">
                <a:solidFill>
                  <a:schemeClr val="tx1"/>
                </a:solidFill>
                <a:latin typeface="Arial" charset="0"/>
                <a:ea typeface="ＭＳ Ｐゴシック"/>
                <a:cs typeface="ＭＳ Ｐゴシック"/>
              </a:defRPr>
            </a:lvl3pPr>
            <a:lvl4pPr marL="1371600" algn="l" rtl="0" fontAlgn="base">
              <a:spcBef>
                <a:spcPct val="0"/>
              </a:spcBef>
              <a:spcAft>
                <a:spcPct val="0"/>
              </a:spcAft>
              <a:defRPr sz="2800" kern="1200">
                <a:solidFill>
                  <a:schemeClr val="tx1"/>
                </a:solidFill>
                <a:latin typeface="Arial" charset="0"/>
                <a:ea typeface="ＭＳ Ｐゴシック"/>
                <a:cs typeface="ＭＳ Ｐゴシック"/>
              </a:defRPr>
            </a:lvl4pPr>
            <a:lvl5pPr marL="1828800" algn="l" rtl="0" fontAlgn="base">
              <a:spcBef>
                <a:spcPct val="0"/>
              </a:spcBef>
              <a:spcAft>
                <a:spcPct val="0"/>
              </a:spcAft>
              <a:defRPr sz="2800" kern="1200">
                <a:solidFill>
                  <a:schemeClr val="tx1"/>
                </a:solidFill>
                <a:latin typeface="Arial" charset="0"/>
                <a:ea typeface="ＭＳ Ｐゴシック"/>
                <a:cs typeface="ＭＳ Ｐゴシック"/>
              </a:defRPr>
            </a:lvl5pPr>
            <a:lvl6pPr marL="2286000" algn="l" defTabSz="914400" rtl="0" eaLnBrk="1" latinLnBrk="0" hangingPunct="1">
              <a:defRPr sz="2800" kern="1200">
                <a:solidFill>
                  <a:schemeClr val="tx1"/>
                </a:solidFill>
                <a:latin typeface="Arial" charset="0"/>
                <a:ea typeface="ＭＳ Ｐゴシック"/>
                <a:cs typeface="ＭＳ Ｐゴシック"/>
              </a:defRPr>
            </a:lvl6pPr>
            <a:lvl7pPr marL="2743200" algn="l" defTabSz="914400" rtl="0" eaLnBrk="1" latinLnBrk="0" hangingPunct="1">
              <a:defRPr sz="2800" kern="1200">
                <a:solidFill>
                  <a:schemeClr val="tx1"/>
                </a:solidFill>
                <a:latin typeface="Arial" charset="0"/>
                <a:ea typeface="ＭＳ Ｐゴシック"/>
                <a:cs typeface="ＭＳ Ｐゴシック"/>
              </a:defRPr>
            </a:lvl7pPr>
            <a:lvl8pPr marL="3200400" algn="l" defTabSz="914400" rtl="0" eaLnBrk="1" latinLnBrk="0" hangingPunct="1">
              <a:defRPr sz="2800" kern="1200">
                <a:solidFill>
                  <a:schemeClr val="tx1"/>
                </a:solidFill>
                <a:latin typeface="Arial" charset="0"/>
                <a:ea typeface="ＭＳ Ｐゴシック"/>
                <a:cs typeface="ＭＳ Ｐゴシック"/>
              </a:defRPr>
            </a:lvl8pPr>
            <a:lvl9pPr marL="3657600" algn="l" defTabSz="914400" rtl="0" eaLnBrk="1" latinLnBrk="0" hangingPunct="1">
              <a:defRPr sz="2800" kern="1200">
                <a:solidFill>
                  <a:schemeClr val="tx1"/>
                </a:solidFill>
                <a:latin typeface="Arial" charset="0"/>
                <a:ea typeface="ＭＳ Ｐゴシック"/>
                <a:cs typeface="ＭＳ Ｐゴシック"/>
              </a:defRPr>
            </a:lvl9pPr>
          </a:lstStyle>
          <a:p>
            <a:pPr algn="ctr" fontAlgn="auto">
              <a:spcBef>
                <a:spcPts val="0"/>
              </a:spcBef>
              <a:spcAft>
                <a:spcPts val="0"/>
              </a:spcAft>
            </a:pPr>
            <a:fld id="{716D9922-87B3-6043-9531-5184EA303DC1}" type="slidenum">
              <a:rPr lang="en-US" sz="1200" smtClean="0">
                <a:solidFill>
                  <a:prstClr val="black">
                    <a:tint val="75000"/>
                  </a:prstClr>
                </a:solidFill>
                <a:latin typeface="Arial"/>
                <a:ea typeface="+mn-ea"/>
                <a:cs typeface="+mn-cs"/>
              </a:rPr>
              <a:pPr algn="ctr" fontAlgn="auto">
                <a:spcBef>
                  <a:spcPts val="0"/>
                </a:spcBef>
                <a:spcAft>
                  <a:spcPts val="0"/>
                </a:spcAft>
              </a:pPr>
              <a:t>11</a:t>
            </a:fld>
            <a:endParaRPr lang="en-US" sz="1200">
              <a:solidFill>
                <a:prstClr val="black">
                  <a:tint val="75000"/>
                </a:prstClr>
              </a:solidFill>
              <a:latin typeface="Arial"/>
              <a:ea typeface="+mn-ea"/>
              <a:cs typeface="+mn-cs"/>
            </a:endParaRPr>
          </a:p>
        </p:txBody>
      </p:sp>
      <p:pic>
        <p:nvPicPr>
          <p:cNvPr id="4" name="Picture 3">
            <a:extLst>
              <a:ext uri="{FF2B5EF4-FFF2-40B4-BE49-F238E27FC236}">
                <a16:creationId xmlns:a16="http://schemas.microsoft.com/office/drawing/2014/main" id="{09F455A1-02FE-4B61-8812-EB18605CD06E}"/>
              </a:ext>
            </a:extLst>
          </p:cNvPr>
          <p:cNvPicPr>
            <a:picLocks noChangeAspect="1"/>
          </p:cNvPicPr>
          <p:nvPr/>
        </p:nvPicPr>
        <p:blipFill rotWithShape="1">
          <a:blip r:embed="rId2"/>
          <a:srcRect l="5767" t="22500" r="-135" b="7499"/>
          <a:stretch/>
        </p:blipFill>
        <p:spPr>
          <a:xfrm>
            <a:off x="80930" y="1066800"/>
            <a:ext cx="6687674" cy="1463040"/>
          </a:xfrm>
          <a:prstGeom prst="rect">
            <a:avLst/>
          </a:prstGeom>
        </p:spPr>
      </p:pic>
      <p:pic>
        <p:nvPicPr>
          <p:cNvPr id="5" name="Picture 4">
            <a:extLst>
              <a:ext uri="{FF2B5EF4-FFF2-40B4-BE49-F238E27FC236}">
                <a16:creationId xmlns:a16="http://schemas.microsoft.com/office/drawing/2014/main" id="{6E6094F6-ED2E-4B48-AFDA-9862B70F690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69265" y="2569599"/>
            <a:ext cx="4594084" cy="3977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a:extLst>
              <a:ext uri="{FF2B5EF4-FFF2-40B4-BE49-F238E27FC236}">
                <a16:creationId xmlns:a16="http://schemas.microsoft.com/office/drawing/2014/main" id="{72F9F02E-56E6-4A3C-B8E4-697EF080C472}"/>
              </a:ext>
            </a:extLst>
          </p:cNvPr>
          <p:cNvPicPr>
            <a:picLocks noChangeAspect="1"/>
          </p:cNvPicPr>
          <p:nvPr/>
        </p:nvPicPr>
        <p:blipFill rotWithShape="1">
          <a:blip r:embed="rId4"/>
          <a:srcRect l="2476" t="19999" r="54457" b="4000"/>
          <a:stretch/>
        </p:blipFill>
        <p:spPr>
          <a:xfrm rot="5400000">
            <a:off x="-402667" y="3203442"/>
            <a:ext cx="2930894" cy="1920240"/>
          </a:xfrm>
          <a:prstGeom prst="rect">
            <a:avLst/>
          </a:prstGeom>
        </p:spPr>
      </p:pic>
      <p:pic>
        <p:nvPicPr>
          <p:cNvPr id="7" name="Picture 6">
            <a:extLst>
              <a:ext uri="{FF2B5EF4-FFF2-40B4-BE49-F238E27FC236}">
                <a16:creationId xmlns:a16="http://schemas.microsoft.com/office/drawing/2014/main" id="{D622D7D2-F3A6-4C03-BAE0-0506A3275FCC}"/>
              </a:ext>
            </a:extLst>
          </p:cNvPr>
          <p:cNvPicPr>
            <a:picLocks noChangeAspect="1"/>
          </p:cNvPicPr>
          <p:nvPr/>
        </p:nvPicPr>
        <p:blipFill rotWithShape="1">
          <a:blip r:embed="rId5"/>
          <a:srcRect l="46910" t="61213" r="781" b="3915"/>
          <a:stretch/>
        </p:blipFill>
        <p:spPr>
          <a:xfrm rot="-5400000">
            <a:off x="5498306" y="2511726"/>
            <a:ext cx="4912678" cy="2022829"/>
          </a:xfrm>
          <a:prstGeom prst="rect">
            <a:avLst/>
          </a:prstGeom>
        </p:spPr>
      </p:pic>
      <p:sp>
        <p:nvSpPr>
          <p:cNvPr id="8" name="TextBox 7">
            <a:extLst>
              <a:ext uri="{FF2B5EF4-FFF2-40B4-BE49-F238E27FC236}">
                <a16:creationId xmlns:a16="http://schemas.microsoft.com/office/drawing/2014/main" id="{1008DA6F-61CC-4892-96A7-951C0ABF3BC0}"/>
              </a:ext>
            </a:extLst>
          </p:cNvPr>
          <p:cNvSpPr txBox="1"/>
          <p:nvPr/>
        </p:nvSpPr>
        <p:spPr>
          <a:xfrm>
            <a:off x="5544418" y="6091105"/>
            <a:ext cx="3509294"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2400" b="1" dirty="0">
                <a:solidFill>
                  <a:srgbClr val="FFFF00"/>
                </a:solidFill>
              </a:rPr>
              <a:t>Load varied while testing</a:t>
            </a:r>
          </a:p>
        </p:txBody>
      </p:sp>
    </p:spTree>
    <p:extLst>
      <p:ext uri="{BB962C8B-B14F-4D97-AF65-F5344CB8AC3E}">
        <p14:creationId xmlns:p14="http://schemas.microsoft.com/office/powerpoint/2010/main" val="2925728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D191D-73AD-47AD-B73E-018C79055DAF}"/>
              </a:ext>
            </a:extLst>
          </p:cNvPr>
          <p:cNvSpPr>
            <a:spLocks noGrp="1"/>
          </p:cNvSpPr>
          <p:nvPr>
            <p:ph type="title"/>
          </p:nvPr>
        </p:nvSpPr>
        <p:spPr>
          <a:xfrm>
            <a:off x="2133600" y="90488"/>
            <a:ext cx="6704013" cy="808037"/>
          </a:xfrm>
        </p:spPr>
        <p:txBody>
          <a:bodyPr/>
          <a:lstStyle/>
          <a:p>
            <a:r>
              <a:rPr lang="en-US" sz="2800" dirty="0"/>
              <a:t>Experimental Results of the Load on the Narrow Edge (need &gt;170 MPa)</a:t>
            </a:r>
          </a:p>
        </p:txBody>
      </p:sp>
      <p:pic>
        <p:nvPicPr>
          <p:cNvPr id="3" name="Picture 2">
            <a:extLst>
              <a:ext uri="{FF2B5EF4-FFF2-40B4-BE49-F238E27FC236}">
                <a16:creationId xmlns:a16="http://schemas.microsoft.com/office/drawing/2014/main" id="{D27C7B0E-ABD2-42F8-A543-97AD8138B55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925" y="1115938"/>
            <a:ext cx="4327055"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66991FEF-BBE4-4991-9559-9526919CB5DA}"/>
              </a:ext>
            </a:extLst>
          </p:cNvPr>
          <p:cNvPicPr>
            <a:picLocks noChangeAspect="1"/>
          </p:cNvPicPr>
          <p:nvPr/>
        </p:nvPicPr>
        <p:blipFill rotWithShape="1">
          <a:blip r:embed="rId3"/>
          <a:srcRect t="14197" b="626"/>
          <a:stretch/>
        </p:blipFill>
        <p:spPr>
          <a:xfrm>
            <a:off x="4261926" y="2655341"/>
            <a:ext cx="4499487" cy="2743200"/>
          </a:xfrm>
          <a:prstGeom prst="rect">
            <a:avLst/>
          </a:prstGeom>
          <a:solidFill>
            <a:schemeClr val="bg1"/>
          </a:solidFill>
          <a:effectLst>
            <a:outerShdw blurRad="127000" dist="50800" dir="5400000" algn="ctr" rotWithShape="0">
              <a:srgbClr val="990000"/>
            </a:outerShdw>
          </a:effectLst>
        </p:spPr>
      </p:pic>
      <p:pic>
        <p:nvPicPr>
          <p:cNvPr id="5" name="Picture 4">
            <a:extLst>
              <a:ext uri="{FF2B5EF4-FFF2-40B4-BE49-F238E27FC236}">
                <a16:creationId xmlns:a16="http://schemas.microsoft.com/office/drawing/2014/main" id="{4520B90B-C3BE-4E85-816F-D7D4245C28D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824" t="-1" r="16722" b="40549"/>
          <a:stretch/>
        </p:blipFill>
        <p:spPr>
          <a:xfrm>
            <a:off x="4953000" y="3643918"/>
            <a:ext cx="2103120" cy="1012613"/>
          </a:xfrm>
          <a:prstGeom prst="rect">
            <a:avLst/>
          </a:prstGeom>
        </p:spPr>
      </p:pic>
      <p:sp>
        <p:nvSpPr>
          <p:cNvPr id="6" name="TextBox 5">
            <a:extLst>
              <a:ext uri="{FF2B5EF4-FFF2-40B4-BE49-F238E27FC236}">
                <a16:creationId xmlns:a16="http://schemas.microsoft.com/office/drawing/2014/main" id="{1BF6D957-D2DB-46D0-A03C-3D1D318F1D84}"/>
              </a:ext>
            </a:extLst>
          </p:cNvPr>
          <p:cNvSpPr txBox="1"/>
          <p:nvPr/>
        </p:nvSpPr>
        <p:spPr>
          <a:xfrm>
            <a:off x="63063" y="5496627"/>
            <a:ext cx="4016868"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a:ea typeface="+mn-ea"/>
                <a:cs typeface="+mn-cs"/>
              </a:rPr>
              <a:t>Tapes with 40 and 65 microns copper and also from the other vendors were tested as well</a:t>
            </a:r>
          </a:p>
        </p:txBody>
      </p:sp>
      <p:sp>
        <p:nvSpPr>
          <p:cNvPr id="7" name="TextBox 6">
            <a:extLst>
              <a:ext uri="{FF2B5EF4-FFF2-40B4-BE49-F238E27FC236}">
                <a16:creationId xmlns:a16="http://schemas.microsoft.com/office/drawing/2014/main" id="{4AAEE20F-57C9-4CB9-975A-270E3E732943}"/>
              </a:ext>
            </a:extLst>
          </p:cNvPr>
          <p:cNvSpPr txBox="1"/>
          <p:nvPr/>
        </p:nvSpPr>
        <p:spPr>
          <a:xfrm>
            <a:off x="127515" y="4329901"/>
            <a:ext cx="3775573" cy="707886"/>
          </a:xfrm>
          <a:prstGeom prst="rect">
            <a:avLst/>
          </a:prstGeom>
          <a:solidFill>
            <a:srgbClr val="0000CC"/>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00"/>
                </a:solidFill>
                <a:effectLst/>
                <a:uLnTx/>
                <a:uFillTx/>
                <a:latin typeface="Arial"/>
                <a:ea typeface="+mn-ea"/>
                <a:cs typeface="+mn-cs"/>
              </a:rPr>
              <a:t>Meets the requirements of 170 MPa on the narrow side</a:t>
            </a:r>
          </a:p>
        </p:txBody>
      </p:sp>
      <p:sp>
        <p:nvSpPr>
          <p:cNvPr id="9" name="Rectangle 8">
            <a:extLst>
              <a:ext uri="{FF2B5EF4-FFF2-40B4-BE49-F238E27FC236}">
                <a16:creationId xmlns:a16="http://schemas.microsoft.com/office/drawing/2014/main" id="{BAAFAF91-BCE1-4B01-A935-C896C5A88F3C}"/>
              </a:ext>
            </a:extLst>
          </p:cNvPr>
          <p:cNvSpPr/>
          <p:nvPr/>
        </p:nvSpPr>
        <p:spPr>
          <a:xfrm>
            <a:off x="4227767" y="1023291"/>
            <a:ext cx="4866308" cy="1631216"/>
          </a:xfrm>
          <a:prstGeom prst="rect">
            <a:avLst/>
          </a:prstGeom>
        </p:spPr>
        <p:txBody>
          <a:bodyPr wrap="square">
            <a:spAutoFit/>
          </a:bodyPr>
          <a:lstStyle/>
          <a:p>
            <a:pPr marL="342900" indent="-342900">
              <a:buFont typeface="Arial" panose="020B0604020202020204" pitchFamily="34" charset="0"/>
              <a:buChar char="•"/>
            </a:pPr>
            <a:r>
              <a:rPr lang="en-US" sz="2000" b="1" dirty="0">
                <a:solidFill>
                  <a:srgbClr val="C00000"/>
                </a:solidFill>
              </a:rPr>
              <a:t>Studies show that painting the surface of the coil with epoxy helps</a:t>
            </a:r>
          </a:p>
          <a:p>
            <a:pPr marL="342900" indent="-342900">
              <a:buFont typeface="Arial" panose="020B0604020202020204" pitchFamily="34" charset="0"/>
              <a:buChar char="•"/>
            </a:pPr>
            <a:r>
              <a:rPr lang="en-US" sz="2000" b="1" dirty="0">
                <a:solidFill>
                  <a:srgbClr val="C00000"/>
                </a:solidFill>
              </a:rPr>
              <a:t>It reduces the point/local load on an individual tape</a:t>
            </a:r>
          </a:p>
          <a:p>
            <a:pPr marL="342900" indent="-342900">
              <a:buFont typeface="Arial" panose="020B0604020202020204" pitchFamily="34" charset="0"/>
              <a:buChar char="•"/>
            </a:pPr>
            <a:r>
              <a:rPr lang="en-US" sz="2000" b="1" dirty="0">
                <a:solidFill>
                  <a:srgbClr val="C00000"/>
                </a:solidFill>
              </a:rPr>
              <a:t>We have &gt;50% margin</a:t>
            </a:r>
          </a:p>
        </p:txBody>
      </p:sp>
      <p:sp>
        <p:nvSpPr>
          <p:cNvPr id="10" name="TextBox 9">
            <a:extLst>
              <a:ext uri="{FF2B5EF4-FFF2-40B4-BE49-F238E27FC236}">
                <a16:creationId xmlns:a16="http://schemas.microsoft.com/office/drawing/2014/main" id="{4CB05B96-2DB8-4FCE-B4A4-86C76DFB791C}"/>
              </a:ext>
            </a:extLst>
          </p:cNvPr>
          <p:cNvSpPr txBox="1"/>
          <p:nvPr/>
        </p:nvSpPr>
        <p:spPr>
          <a:xfrm>
            <a:off x="4265613" y="5496628"/>
            <a:ext cx="4572000" cy="1015663"/>
          </a:xfrm>
          <a:prstGeom prst="rect">
            <a:avLst/>
          </a:prstGeom>
          <a:solidFill>
            <a:srgbClr val="0000CC"/>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00"/>
                </a:solidFill>
                <a:effectLst/>
                <a:uLnTx/>
                <a:uFillTx/>
                <a:latin typeface="Arial"/>
                <a:ea typeface="+mn-ea"/>
                <a:cs typeface="+mn-cs"/>
              </a:rPr>
              <a:t>Load should be distributed over the coil surface and not accumulate </a:t>
            </a:r>
            <a:r>
              <a:rPr lang="en-US" sz="2000" b="1" dirty="0">
                <a:solidFill>
                  <a:srgbClr val="FFFF00"/>
                </a:solidFill>
                <a:latin typeface="Arial"/>
              </a:rPr>
              <a:t>on t</a:t>
            </a:r>
            <a:r>
              <a:rPr kumimoji="0" lang="en-US" sz="2000" b="1" i="0" u="none" strike="noStrike" kern="1200" cap="none" spc="0" normalizeH="0" baseline="0" noProof="0" dirty="0">
                <a:ln>
                  <a:noFill/>
                </a:ln>
                <a:solidFill>
                  <a:srgbClr val="FFFF00"/>
                </a:solidFill>
                <a:effectLst/>
                <a:uLnTx/>
                <a:uFillTx/>
                <a:latin typeface="Arial"/>
                <a:ea typeface="+mn-ea"/>
                <a:cs typeface="+mn-cs"/>
              </a:rPr>
              <a:t>he narrow side of one tape</a:t>
            </a:r>
          </a:p>
        </p:txBody>
      </p:sp>
      <p:sp>
        <p:nvSpPr>
          <p:cNvPr id="11" name="TextBox 10">
            <a:extLst>
              <a:ext uri="{FF2B5EF4-FFF2-40B4-BE49-F238E27FC236}">
                <a16:creationId xmlns:a16="http://schemas.microsoft.com/office/drawing/2014/main" id="{46CE5478-49BB-4B3E-8013-723121E58A13}"/>
              </a:ext>
            </a:extLst>
          </p:cNvPr>
          <p:cNvSpPr txBox="1"/>
          <p:nvPr/>
        </p:nvSpPr>
        <p:spPr>
          <a:xfrm>
            <a:off x="239906" y="5096517"/>
            <a:ext cx="3663182" cy="400110"/>
          </a:xfrm>
          <a:prstGeom prst="rect">
            <a:avLst/>
          </a:prstGeom>
          <a:noFill/>
        </p:spPr>
        <p:txBody>
          <a:bodyPr wrap="none" rtlCol="0">
            <a:spAutoFit/>
          </a:bodyPr>
          <a:lstStyle/>
          <a:p>
            <a:pPr marL="342900" indent="-342900">
              <a:buFont typeface="Wingdings" panose="05000000000000000000" pitchFamily="2" charset="2"/>
              <a:buChar char="Ø"/>
            </a:pPr>
            <a:r>
              <a:rPr lang="en-US" sz="2000" b="1" dirty="0">
                <a:solidFill>
                  <a:srgbClr val="C00000"/>
                </a:solidFill>
              </a:rPr>
              <a:t>Cyclic studies performed </a:t>
            </a:r>
          </a:p>
        </p:txBody>
      </p:sp>
    </p:spTree>
    <p:extLst>
      <p:ext uri="{BB962C8B-B14F-4D97-AF65-F5344CB8AC3E}">
        <p14:creationId xmlns:p14="http://schemas.microsoft.com/office/powerpoint/2010/main" val="171864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344DC-7E79-4521-B81B-A481580C2DB4}"/>
              </a:ext>
            </a:extLst>
          </p:cNvPr>
          <p:cNvSpPr>
            <a:spLocks noGrp="1"/>
          </p:cNvSpPr>
          <p:nvPr>
            <p:ph type="title"/>
          </p:nvPr>
        </p:nvSpPr>
        <p:spPr>
          <a:xfrm>
            <a:off x="1295400" y="2971800"/>
            <a:ext cx="7009607" cy="808037"/>
          </a:xfrm>
        </p:spPr>
        <p:txBody>
          <a:bodyPr/>
          <a:lstStyle/>
          <a:p>
            <a:r>
              <a:rPr lang="en-US" dirty="0"/>
              <a:t>Coil Construction and Test Results</a:t>
            </a:r>
          </a:p>
        </p:txBody>
      </p:sp>
    </p:spTree>
    <p:extLst>
      <p:ext uri="{BB962C8B-B14F-4D97-AF65-F5344CB8AC3E}">
        <p14:creationId xmlns:p14="http://schemas.microsoft.com/office/powerpoint/2010/main" val="3225038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91335-A8FC-4DC1-A7C1-0253D31ACA0F}"/>
              </a:ext>
            </a:extLst>
          </p:cNvPr>
          <p:cNvSpPr>
            <a:spLocks noGrp="1"/>
          </p:cNvSpPr>
          <p:nvPr>
            <p:ph type="title"/>
          </p:nvPr>
        </p:nvSpPr>
        <p:spPr>
          <a:xfrm>
            <a:off x="2133600" y="90488"/>
            <a:ext cx="6704013" cy="808037"/>
          </a:xfrm>
        </p:spPr>
        <p:txBody>
          <a:bodyPr/>
          <a:lstStyle/>
          <a:p>
            <a:r>
              <a:rPr lang="en-US" sz="2800" dirty="0"/>
              <a:t>BNL Experience with HTS Magnets</a:t>
            </a:r>
          </a:p>
        </p:txBody>
      </p:sp>
      <p:sp>
        <p:nvSpPr>
          <p:cNvPr id="3" name="Content Placeholder 2">
            <a:extLst>
              <a:ext uri="{FF2B5EF4-FFF2-40B4-BE49-F238E27FC236}">
                <a16:creationId xmlns:a16="http://schemas.microsoft.com/office/drawing/2014/main" id="{B01D3FB1-D6D0-4FA5-8FF5-3C8E5B24A91C}"/>
              </a:ext>
            </a:extLst>
          </p:cNvPr>
          <p:cNvSpPr>
            <a:spLocks noGrp="1"/>
          </p:cNvSpPr>
          <p:nvPr>
            <p:ph idx="1"/>
          </p:nvPr>
        </p:nvSpPr>
        <p:spPr>
          <a:xfrm>
            <a:off x="0" y="1219200"/>
            <a:ext cx="8991600" cy="4953000"/>
          </a:xfrm>
        </p:spPr>
        <p:txBody>
          <a:bodyPr/>
          <a:lstStyle/>
          <a:p>
            <a:pPr>
              <a:spcBef>
                <a:spcPts val="1800"/>
              </a:spcBef>
            </a:pPr>
            <a:r>
              <a:rPr lang="en-US" sz="2400" b="1" dirty="0"/>
              <a:t>BNL has been working on HTS coil and HTS magnet technology almost from the beginning (about two decades)</a:t>
            </a:r>
          </a:p>
          <a:p>
            <a:pPr>
              <a:spcBef>
                <a:spcPts val="1800"/>
              </a:spcBef>
            </a:pPr>
            <a:r>
              <a:rPr lang="en-US" sz="2400" b="1" dirty="0"/>
              <a:t>BNL has made coils with all type of HTS (Bi2212, Bi2223, </a:t>
            </a:r>
            <a:r>
              <a:rPr lang="en-US" sz="2400" b="1" dirty="0" err="1"/>
              <a:t>ReBCO</a:t>
            </a:r>
            <a:r>
              <a:rPr lang="en-US" sz="2400" b="1" dirty="0"/>
              <a:t> MgB</a:t>
            </a:r>
            <a:r>
              <a:rPr lang="en-US" sz="2400" b="1" baseline="-25000" dirty="0"/>
              <a:t>2</a:t>
            </a:r>
            <a:r>
              <a:rPr lang="en-US" sz="2400" b="1" dirty="0"/>
              <a:t>) in a variety of forms (wire, tape, cable)</a:t>
            </a:r>
          </a:p>
          <a:p>
            <a:pPr>
              <a:spcBef>
                <a:spcPts val="1800"/>
              </a:spcBef>
            </a:pPr>
            <a:r>
              <a:rPr lang="en-US" sz="2400" b="1" dirty="0"/>
              <a:t>BNL has experience in making coils with over 60 km of HTS (4mm tape equivalent)</a:t>
            </a:r>
          </a:p>
          <a:p>
            <a:pPr>
              <a:spcBef>
                <a:spcPts val="1800"/>
              </a:spcBef>
            </a:pPr>
            <a:r>
              <a:rPr lang="en-US" sz="2400" b="1" dirty="0"/>
              <a:t>BNL has made over 100 HTS coils and over 20 HTS magnets in a variety of geometry – dipole, quadrupole, solenoid, curved coils</a:t>
            </a:r>
          </a:p>
          <a:p>
            <a:pPr>
              <a:spcBef>
                <a:spcPts val="1800"/>
              </a:spcBef>
            </a:pPr>
            <a:r>
              <a:rPr lang="en-US" sz="2400" b="1" dirty="0"/>
              <a:t>BNL has made coils with a variety of insulations - inorganic, stainless steel and no-insulation</a:t>
            </a:r>
          </a:p>
        </p:txBody>
      </p:sp>
    </p:spTree>
    <p:extLst>
      <p:ext uri="{BB962C8B-B14F-4D97-AF65-F5344CB8AC3E}">
        <p14:creationId xmlns:p14="http://schemas.microsoft.com/office/powerpoint/2010/main" val="3021302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87F6D-7D49-4CEA-8EAF-D258681A4212}"/>
              </a:ext>
            </a:extLst>
          </p:cNvPr>
          <p:cNvSpPr>
            <a:spLocks noGrp="1"/>
          </p:cNvSpPr>
          <p:nvPr>
            <p:ph type="title"/>
          </p:nvPr>
        </p:nvSpPr>
        <p:spPr>
          <a:xfrm>
            <a:off x="2362200" y="90488"/>
            <a:ext cx="6475413" cy="900112"/>
          </a:xfrm>
        </p:spPr>
        <p:txBody>
          <a:bodyPr/>
          <a:lstStyle/>
          <a:p>
            <a:r>
              <a:rPr lang="en-US" sz="2800" dirty="0"/>
              <a:t>Winding of IBS NI HTS Coils with BNL Universal Coil Winder</a:t>
            </a:r>
          </a:p>
        </p:txBody>
      </p:sp>
      <p:pic>
        <p:nvPicPr>
          <p:cNvPr id="183298" name="Picture 2" descr="Image">
            <a:extLst>
              <a:ext uri="{FF2B5EF4-FFF2-40B4-BE49-F238E27FC236}">
                <a16:creationId xmlns:a16="http://schemas.microsoft.com/office/drawing/2014/main" id="{C3587663-DF04-4C72-AC21-416B3EBD8589}"/>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400" t="31271" r="1266" b="42595"/>
          <a:stretch/>
        </p:blipFill>
        <p:spPr bwMode="auto">
          <a:xfrm>
            <a:off x="91440" y="4114800"/>
            <a:ext cx="8961120" cy="192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CF2E1227-C1C0-4900-BF88-098689A44C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794" y="1037620"/>
            <a:ext cx="3984216" cy="3017520"/>
          </a:xfrm>
          <a:prstGeom prst="rect">
            <a:avLst/>
          </a:prstGeom>
        </p:spPr>
      </p:pic>
      <p:pic>
        <p:nvPicPr>
          <p:cNvPr id="8" name="Picture 7">
            <a:extLst>
              <a:ext uri="{FF2B5EF4-FFF2-40B4-BE49-F238E27FC236}">
                <a16:creationId xmlns:a16="http://schemas.microsoft.com/office/drawing/2014/main" id="{40568A69-37E8-4866-ACA0-24D0DAF21C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0642" y="1032887"/>
            <a:ext cx="4526280" cy="3017520"/>
          </a:xfrm>
          <a:prstGeom prst="rect">
            <a:avLst/>
          </a:prstGeom>
        </p:spPr>
      </p:pic>
      <p:sp>
        <p:nvSpPr>
          <p:cNvPr id="3" name="TextBox 2">
            <a:extLst>
              <a:ext uri="{FF2B5EF4-FFF2-40B4-BE49-F238E27FC236}">
                <a16:creationId xmlns:a16="http://schemas.microsoft.com/office/drawing/2014/main" id="{75B22CC5-28E3-4BDF-B547-4DF0AAD3DF3A}"/>
              </a:ext>
            </a:extLst>
          </p:cNvPr>
          <p:cNvSpPr txBox="1"/>
          <p:nvPr/>
        </p:nvSpPr>
        <p:spPr>
          <a:xfrm>
            <a:off x="4132503" y="5749187"/>
            <a:ext cx="1028700" cy="707886"/>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a:solidFill>
                  <a:srgbClr val="FFFF00"/>
                </a:solidFill>
              </a:rPr>
              <a:t>16 coils wound</a:t>
            </a:r>
          </a:p>
        </p:txBody>
      </p:sp>
      <p:sp>
        <p:nvSpPr>
          <p:cNvPr id="4" name="TextBox 3">
            <a:extLst>
              <a:ext uri="{FF2B5EF4-FFF2-40B4-BE49-F238E27FC236}">
                <a16:creationId xmlns:a16="http://schemas.microsoft.com/office/drawing/2014/main" id="{CC8FC9C9-AB87-404E-BEA0-CF24ACBF637D}"/>
              </a:ext>
            </a:extLst>
          </p:cNvPr>
          <p:cNvSpPr txBox="1"/>
          <p:nvPr/>
        </p:nvSpPr>
        <p:spPr>
          <a:xfrm>
            <a:off x="5416778" y="6103130"/>
            <a:ext cx="3379451" cy="400110"/>
          </a:xfrm>
          <a:prstGeom prst="rect">
            <a:avLst/>
          </a:prstGeom>
          <a:noFill/>
        </p:spPr>
        <p:txBody>
          <a:bodyPr wrap="none" rtlCol="0">
            <a:spAutoFit/>
          </a:bodyPr>
          <a:lstStyle/>
          <a:p>
            <a:r>
              <a:rPr lang="en-US" sz="2000" b="1" dirty="0">
                <a:solidFill>
                  <a:srgbClr val="C00000"/>
                </a:solidFill>
              </a:rPr>
              <a:t>~5 km of 12 mm tape used</a:t>
            </a:r>
          </a:p>
        </p:txBody>
      </p:sp>
    </p:spTree>
    <p:extLst>
      <p:ext uri="{BB962C8B-B14F-4D97-AF65-F5344CB8AC3E}">
        <p14:creationId xmlns:p14="http://schemas.microsoft.com/office/powerpoint/2010/main" val="2844742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59191-567D-4831-9074-E91BE931BA51}"/>
              </a:ext>
            </a:extLst>
          </p:cNvPr>
          <p:cNvSpPr>
            <a:spLocks noGrp="1"/>
          </p:cNvSpPr>
          <p:nvPr>
            <p:ph type="title"/>
          </p:nvPr>
        </p:nvSpPr>
        <p:spPr>
          <a:xfrm>
            <a:off x="2057400" y="90488"/>
            <a:ext cx="7010400" cy="823912"/>
          </a:xfrm>
        </p:spPr>
        <p:txBody>
          <a:bodyPr/>
          <a:lstStyle/>
          <a:p>
            <a:r>
              <a:rPr lang="en-US" sz="2800" dirty="0"/>
              <a:t>IBS Coil - Well Instrumented</a:t>
            </a:r>
            <a:br>
              <a:rPr lang="en-US" sz="2800" dirty="0"/>
            </a:br>
            <a:r>
              <a:rPr lang="en-US" sz="2200" dirty="0">
                <a:solidFill>
                  <a:srgbClr val="006600"/>
                </a:solidFill>
              </a:rPr>
              <a:t>(two single pancakes spliced to a double pancake)</a:t>
            </a:r>
          </a:p>
        </p:txBody>
      </p:sp>
      <p:pic>
        <p:nvPicPr>
          <p:cNvPr id="5" name="Picture 4">
            <a:extLst>
              <a:ext uri="{FF2B5EF4-FFF2-40B4-BE49-F238E27FC236}">
                <a16:creationId xmlns:a16="http://schemas.microsoft.com/office/drawing/2014/main" id="{2B04A5A8-A6E8-49E7-A9C6-F06E0316614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059" t="3555" r="-6059" b="444"/>
          <a:stretch/>
        </p:blipFill>
        <p:spPr>
          <a:xfrm>
            <a:off x="55848" y="1066800"/>
            <a:ext cx="4572000" cy="3291840"/>
          </a:xfrm>
          <a:prstGeom prst="rect">
            <a:avLst/>
          </a:prstGeom>
        </p:spPr>
      </p:pic>
      <p:pic>
        <p:nvPicPr>
          <p:cNvPr id="7" name="Picture 6">
            <a:extLst>
              <a:ext uri="{FF2B5EF4-FFF2-40B4-BE49-F238E27FC236}">
                <a16:creationId xmlns:a16="http://schemas.microsoft.com/office/drawing/2014/main" id="{B3D0EF1B-7E64-47FA-B199-ED8818E54B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5800" y="1066800"/>
            <a:ext cx="4572000" cy="3429000"/>
          </a:xfrm>
          <a:prstGeom prst="rect">
            <a:avLst/>
          </a:prstGeom>
        </p:spPr>
      </p:pic>
      <p:pic>
        <p:nvPicPr>
          <p:cNvPr id="9" name="Picture 8">
            <a:extLst>
              <a:ext uri="{FF2B5EF4-FFF2-40B4-BE49-F238E27FC236}">
                <a16:creationId xmlns:a16="http://schemas.microsoft.com/office/drawing/2014/main" id="{A0360A49-6DE6-41BE-87A4-9AE077B4E5D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411" t="445" r="13588" b="27555"/>
          <a:stretch/>
        </p:blipFill>
        <p:spPr>
          <a:xfrm>
            <a:off x="3018372" y="4038600"/>
            <a:ext cx="2560320" cy="2468880"/>
          </a:xfrm>
          <a:prstGeom prst="rect">
            <a:avLst/>
          </a:prstGeom>
        </p:spPr>
      </p:pic>
      <p:sp>
        <p:nvSpPr>
          <p:cNvPr id="10" name="TextBox 9">
            <a:extLst>
              <a:ext uri="{FF2B5EF4-FFF2-40B4-BE49-F238E27FC236}">
                <a16:creationId xmlns:a16="http://schemas.microsoft.com/office/drawing/2014/main" id="{773528C6-F8BB-4D78-A1B5-24304307CDBD}"/>
              </a:ext>
            </a:extLst>
          </p:cNvPr>
          <p:cNvSpPr txBox="1"/>
          <p:nvPr/>
        </p:nvSpPr>
        <p:spPr>
          <a:xfrm>
            <a:off x="124402" y="4463534"/>
            <a:ext cx="2893969" cy="1692771"/>
          </a:xfrm>
          <a:prstGeom prst="rect">
            <a:avLst/>
          </a:prstGeom>
          <a:noFill/>
        </p:spPr>
        <p:txBody>
          <a:bodyPr wrap="square" rtlCol="0">
            <a:spAutoFit/>
          </a:bodyPr>
          <a:lstStyle/>
          <a:p>
            <a:r>
              <a:rPr lang="en-US" sz="2400" b="1" u="sng" dirty="0"/>
              <a:t>Major parameters:</a:t>
            </a:r>
          </a:p>
          <a:p>
            <a:pPr marL="342900" indent="-342900">
              <a:buFont typeface="Wingdings" panose="05000000000000000000" pitchFamily="2" charset="2"/>
              <a:buChar char="q"/>
            </a:pPr>
            <a:r>
              <a:rPr lang="en-US" sz="2000" b="1" dirty="0" err="1"/>
              <a:t>i.d.</a:t>
            </a:r>
            <a:r>
              <a:rPr lang="en-US" sz="2000" b="1" dirty="0"/>
              <a:t> : 105 mm</a:t>
            </a:r>
          </a:p>
          <a:p>
            <a:pPr marL="342900" indent="-342900">
              <a:buFont typeface="Wingdings" panose="05000000000000000000" pitchFamily="2" charset="2"/>
              <a:buChar char="q"/>
            </a:pPr>
            <a:r>
              <a:rPr lang="en-US" sz="2000" b="1" dirty="0" err="1"/>
              <a:t>o.d.</a:t>
            </a:r>
            <a:r>
              <a:rPr lang="en-US" sz="2000" b="1" dirty="0"/>
              <a:t> : 200 mm</a:t>
            </a:r>
          </a:p>
          <a:p>
            <a:pPr marL="342900" indent="-342900">
              <a:buFont typeface="Wingdings" panose="05000000000000000000" pitchFamily="2" charset="2"/>
              <a:buChar char="q"/>
            </a:pPr>
            <a:r>
              <a:rPr lang="en-US" sz="2000" b="1" dirty="0"/>
              <a:t>Turns: ~1250 (DP)</a:t>
            </a:r>
          </a:p>
          <a:p>
            <a:pPr marL="342900" indent="-342900">
              <a:buFont typeface="Wingdings" panose="05000000000000000000" pitchFamily="2" charset="2"/>
              <a:buChar char="q"/>
            </a:pPr>
            <a:r>
              <a:rPr lang="en-US" sz="2000" b="1" dirty="0"/>
              <a:t>600 meters of tape</a:t>
            </a:r>
          </a:p>
        </p:txBody>
      </p:sp>
      <p:sp>
        <p:nvSpPr>
          <p:cNvPr id="3" name="TextBox 2">
            <a:extLst>
              <a:ext uri="{FF2B5EF4-FFF2-40B4-BE49-F238E27FC236}">
                <a16:creationId xmlns:a16="http://schemas.microsoft.com/office/drawing/2014/main" id="{F158FC4D-8894-4DA4-833B-E213FEF8E9B2}"/>
              </a:ext>
            </a:extLst>
          </p:cNvPr>
          <p:cNvSpPr txBox="1"/>
          <p:nvPr/>
        </p:nvSpPr>
        <p:spPr>
          <a:xfrm>
            <a:off x="5647232" y="4572000"/>
            <a:ext cx="3419621" cy="2031325"/>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1800" b="1" dirty="0">
                <a:solidFill>
                  <a:srgbClr val="FFFF00"/>
                </a:solidFill>
              </a:rPr>
              <a:t>A large number of v-taps are key to our detailed investigations </a:t>
            </a:r>
            <a:r>
              <a:rPr lang="en-US" sz="1800" b="1" dirty="0">
                <a:solidFill>
                  <a:srgbClr val="00FF00"/>
                </a:solidFill>
              </a:rPr>
              <a:t>during the test </a:t>
            </a:r>
            <a:r>
              <a:rPr lang="en-US" sz="1800" b="1" dirty="0">
                <a:solidFill>
                  <a:srgbClr val="FFFF00"/>
                </a:solidFill>
              </a:rPr>
              <a:t>and how the performance of the </a:t>
            </a:r>
            <a:r>
              <a:rPr lang="en-US" sz="1800" b="1" dirty="0">
                <a:solidFill>
                  <a:srgbClr val="00FF00"/>
                </a:solidFill>
              </a:rPr>
              <a:t>conductor within the coil changes </a:t>
            </a:r>
            <a:r>
              <a:rPr lang="en-US" sz="1800" b="1" dirty="0">
                <a:solidFill>
                  <a:srgbClr val="FFFF00"/>
                </a:solidFill>
              </a:rPr>
              <a:t>after certain event and </a:t>
            </a:r>
            <a:r>
              <a:rPr lang="en-US" sz="1800" b="1" dirty="0">
                <a:solidFill>
                  <a:srgbClr val="00FF00"/>
                </a:solidFill>
              </a:rPr>
              <a:t>to decide if more measurements needed then</a:t>
            </a:r>
          </a:p>
        </p:txBody>
      </p:sp>
      <p:sp>
        <p:nvSpPr>
          <p:cNvPr id="4" name="Arrow: Notched Right 3">
            <a:extLst>
              <a:ext uri="{FF2B5EF4-FFF2-40B4-BE49-F238E27FC236}">
                <a16:creationId xmlns:a16="http://schemas.microsoft.com/office/drawing/2014/main" id="{3518F749-4E33-4465-BBE2-B3C24DBD1834}"/>
              </a:ext>
            </a:extLst>
          </p:cNvPr>
          <p:cNvSpPr/>
          <p:nvPr/>
        </p:nvSpPr>
        <p:spPr bwMode="auto">
          <a:xfrm rot="2100000">
            <a:off x="1016447" y="1327227"/>
            <a:ext cx="449815" cy="231951"/>
          </a:xfrm>
          <a:prstGeom prst="notchedRightArrow">
            <a:avLst/>
          </a:prstGeom>
          <a:solidFill>
            <a:srgbClr val="FFFF00"/>
          </a:solidFill>
          <a:ln w="28575" cap="flat" cmpd="sng" algn="ctr">
            <a:solidFill>
              <a:schemeClr val="accent2"/>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pic>
        <p:nvPicPr>
          <p:cNvPr id="6" name="Picture 5">
            <a:extLst>
              <a:ext uri="{FF2B5EF4-FFF2-40B4-BE49-F238E27FC236}">
                <a16:creationId xmlns:a16="http://schemas.microsoft.com/office/drawing/2014/main" id="{E3AC0454-AB03-4B4F-B918-856CCD7F0332}"/>
              </a:ext>
            </a:extLst>
          </p:cNvPr>
          <p:cNvPicPr>
            <a:picLocks noChangeAspect="1"/>
          </p:cNvPicPr>
          <p:nvPr/>
        </p:nvPicPr>
        <p:blipFill>
          <a:blip r:embed="rId5"/>
          <a:stretch>
            <a:fillRect/>
          </a:stretch>
        </p:blipFill>
        <p:spPr>
          <a:xfrm rot="16971466">
            <a:off x="987826" y="3503184"/>
            <a:ext cx="463336" cy="390178"/>
          </a:xfrm>
          <a:prstGeom prst="rect">
            <a:avLst/>
          </a:prstGeom>
        </p:spPr>
      </p:pic>
      <p:sp>
        <p:nvSpPr>
          <p:cNvPr id="8" name="Rectangle 7">
            <a:extLst>
              <a:ext uri="{FF2B5EF4-FFF2-40B4-BE49-F238E27FC236}">
                <a16:creationId xmlns:a16="http://schemas.microsoft.com/office/drawing/2014/main" id="{E22781DD-A517-40BC-87FE-EA6C57DEFA76}"/>
              </a:ext>
            </a:extLst>
          </p:cNvPr>
          <p:cNvSpPr/>
          <p:nvPr/>
        </p:nvSpPr>
        <p:spPr>
          <a:xfrm>
            <a:off x="1066800" y="5999589"/>
            <a:ext cx="1805302" cy="400110"/>
          </a:xfrm>
          <a:prstGeom prst="rect">
            <a:avLst/>
          </a:prstGeom>
        </p:spPr>
        <p:txBody>
          <a:bodyPr wrap="none">
            <a:spAutoFit/>
          </a:bodyPr>
          <a:lstStyle/>
          <a:p>
            <a:r>
              <a:rPr lang="en-US" sz="2000" b="1" dirty="0"/>
              <a:t>(12 mm wide)</a:t>
            </a:r>
            <a:endParaRPr lang="en-US" sz="2000" dirty="0"/>
          </a:p>
        </p:txBody>
      </p:sp>
    </p:spTree>
    <p:extLst>
      <p:ext uri="{BB962C8B-B14F-4D97-AF65-F5344CB8AC3E}">
        <p14:creationId xmlns:p14="http://schemas.microsoft.com/office/powerpoint/2010/main" val="2137921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6069B-6581-4C67-B024-A8D690142B71}"/>
              </a:ext>
            </a:extLst>
          </p:cNvPr>
          <p:cNvSpPr>
            <a:spLocks noGrp="1"/>
          </p:cNvSpPr>
          <p:nvPr>
            <p:ph type="title"/>
          </p:nvPr>
        </p:nvSpPr>
        <p:spPr>
          <a:xfrm>
            <a:off x="2133600" y="90488"/>
            <a:ext cx="6934200" cy="808037"/>
          </a:xfrm>
        </p:spPr>
        <p:txBody>
          <a:bodyPr/>
          <a:lstStyle/>
          <a:p>
            <a:r>
              <a:rPr lang="en-US" sz="2800" dirty="0"/>
              <a:t>77 K (LN2) Test of 12 Pancake coils</a:t>
            </a:r>
            <a:br>
              <a:rPr lang="en-US" sz="2800" dirty="0"/>
            </a:br>
            <a:r>
              <a:rPr lang="en-US" sz="1600" dirty="0">
                <a:solidFill>
                  <a:srgbClr val="006600"/>
                </a:solidFill>
              </a:rPr>
              <a:t>(coils 1-6 tested as single pancakes and 7-12 as double pancakes)</a:t>
            </a:r>
          </a:p>
        </p:txBody>
      </p:sp>
      <p:pic>
        <p:nvPicPr>
          <p:cNvPr id="183298" name="Picture 2" descr="image.png">
            <a:extLst>
              <a:ext uri="{FF2B5EF4-FFF2-40B4-BE49-F238E27FC236}">
                <a16:creationId xmlns:a16="http://schemas.microsoft.com/office/drawing/2014/main" id="{EB5172E6-E211-4C52-9816-75A58AC7C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13" y="1219200"/>
            <a:ext cx="7410098"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5E7102D9-9AD9-4137-A3E8-628BF2F4793F}"/>
              </a:ext>
            </a:extLst>
          </p:cNvPr>
          <p:cNvSpPr txBox="1"/>
          <p:nvPr/>
        </p:nvSpPr>
        <p:spPr>
          <a:xfrm>
            <a:off x="6447365" y="4707937"/>
            <a:ext cx="2620435" cy="1015663"/>
          </a:xfrm>
          <a:prstGeom prst="rect">
            <a:avLst/>
          </a:prstGeom>
          <a:ln>
            <a:solidFill>
              <a:srgbClr val="FFFF00"/>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2000" b="1" dirty="0">
                <a:solidFill>
                  <a:srgbClr val="FFFF00"/>
                </a:solidFill>
              </a:rPr>
              <a:t>50 A in single pancake creates ~0.5 T and in double pancake ~1 T</a:t>
            </a:r>
          </a:p>
        </p:txBody>
      </p:sp>
      <p:sp>
        <p:nvSpPr>
          <p:cNvPr id="10" name="TextBox 9">
            <a:extLst>
              <a:ext uri="{FF2B5EF4-FFF2-40B4-BE49-F238E27FC236}">
                <a16:creationId xmlns:a16="http://schemas.microsoft.com/office/drawing/2014/main" id="{E482D3D1-6D8C-479A-8E00-2BDEEDA97F49}"/>
              </a:ext>
            </a:extLst>
          </p:cNvPr>
          <p:cNvSpPr txBox="1"/>
          <p:nvPr/>
        </p:nvSpPr>
        <p:spPr>
          <a:xfrm>
            <a:off x="7758187" y="5867400"/>
            <a:ext cx="1274708" cy="584775"/>
          </a:xfrm>
          <a:prstGeom prst="rect">
            <a:avLst/>
          </a:prstGeom>
          <a:noFill/>
        </p:spPr>
        <p:txBody>
          <a:bodyPr wrap="none" rtlCol="0">
            <a:spAutoFit/>
          </a:bodyPr>
          <a:lstStyle/>
          <a:p>
            <a:pPr algn="ctr"/>
            <a:r>
              <a:rPr lang="en-US" sz="1600" b="1" dirty="0">
                <a:solidFill>
                  <a:srgbClr val="0033CC"/>
                </a:solidFill>
              </a:rPr>
              <a:t>@3mV</a:t>
            </a:r>
          </a:p>
          <a:p>
            <a:pPr algn="ctr"/>
            <a:r>
              <a:rPr lang="en-US" sz="1600" b="1" dirty="0">
                <a:solidFill>
                  <a:srgbClr val="0033CC"/>
                </a:solidFill>
              </a:rPr>
              <a:t>(0.1 </a:t>
            </a:r>
            <a:r>
              <a:rPr lang="en-US" sz="1600" b="1" dirty="0">
                <a:solidFill>
                  <a:srgbClr val="0033CC"/>
                </a:solidFill>
                <a:latin typeface="Symbol" panose="05050102010706020507" pitchFamily="18" charset="2"/>
              </a:rPr>
              <a:t>m</a:t>
            </a:r>
            <a:r>
              <a:rPr lang="en-US" sz="1600" b="1" dirty="0">
                <a:solidFill>
                  <a:srgbClr val="0033CC"/>
                </a:solidFill>
              </a:rPr>
              <a:t>V/cm)</a:t>
            </a:r>
          </a:p>
        </p:txBody>
      </p:sp>
      <p:sp>
        <p:nvSpPr>
          <p:cNvPr id="11" name="TextBox 10">
            <a:extLst>
              <a:ext uri="{FF2B5EF4-FFF2-40B4-BE49-F238E27FC236}">
                <a16:creationId xmlns:a16="http://schemas.microsoft.com/office/drawing/2014/main" id="{ADE490B1-0AB3-482B-BF02-E25104395B8F}"/>
              </a:ext>
            </a:extLst>
          </p:cNvPr>
          <p:cNvSpPr txBox="1"/>
          <p:nvPr/>
        </p:nvSpPr>
        <p:spPr>
          <a:xfrm>
            <a:off x="7086600" y="1833735"/>
            <a:ext cx="1765852" cy="1938992"/>
          </a:xfrm>
          <a:prstGeom prst="rect">
            <a:avLst/>
          </a:prstGeom>
          <a:solidFill>
            <a:srgbClr val="92D050"/>
          </a:solidFill>
        </p:spPr>
        <p:txBody>
          <a:bodyPr wrap="square" rtlCol="0">
            <a:spAutoFit/>
          </a:bodyPr>
          <a:lstStyle/>
          <a:p>
            <a:pPr algn="ctr"/>
            <a:r>
              <a:rPr lang="en-US" sz="2400" b="1" dirty="0">
                <a:solidFill>
                  <a:srgbClr val="FF0000"/>
                </a:solidFill>
              </a:rPr>
              <a:t>A significant variation between coil to coil</a:t>
            </a:r>
          </a:p>
        </p:txBody>
      </p:sp>
    </p:spTree>
    <p:extLst>
      <p:ext uri="{BB962C8B-B14F-4D97-AF65-F5344CB8AC3E}">
        <p14:creationId xmlns:p14="http://schemas.microsoft.com/office/powerpoint/2010/main" val="1514304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9D639EE-3E05-46E4-B5CA-24A703120B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066800"/>
            <a:ext cx="8476934" cy="5486400"/>
          </a:xfrm>
          <a:prstGeom prst="rect">
            <a:avLst/>
          </a:prstGeom>
        </p:spPr>
      </p:pic>
      <p:sp>
        <p:nvSpPr>
          <p:cNvPr id="2" name="Title 1">
            <a:extLst>
              <a:ext uri="{FF2B5EF4-FFF2-40B4-BE49-F238E27FC236}">
                <a16:creationId xmlns:a16="http://schemas.microsoft.com/office/drawing/2014/main" id="{C8B7B02F-6CFA-4D9D-87E8-1FBE60265B39}"/>
              </a:ext>
            </a:extLst>
          </p:cNvPr>
          <p:cNvSpPr>
            <a:spLocks noGrp="1"/>
          </p:cNvSpPr>
          <p:nvPr>
            <p:ph type="title"/>
          </p:nvPr>
        </p:nvSpPr>
        <p:spPr>
          <a:xfrm>
            <a:off x="2438400" y="47077"/>
            <a:ext cx="6324600" cy="867323"/>
          </a:xfrm>
        </p:spPr>
        <p:txBody>
          <a:bodyPr/>
          <a:lstStyle/>
          <a:p>
            <a:r>
              <a:rPr lang="en-US" sz="2800" dirty="0"/>
              <a:t>Details of the 77 K Test Results </a:t>
            </a:r>
            <a:br>
              <a:rPr lang="en-US" sz="2800" dirty="0"/>
            </a:br>
            <a:r>
              <a:rPr lang="en-US" sz="2800" dirty="0"/>
              <a:t>(Sectional Voltage in Coil #1)</a:t>
            </a:r>
          </a:p>
        </p:txBody>
      </p:sp>
      <p:pic>
        <p:nvPicPr>
          <p:cNvPr id="6" name="Picture 5">
            <a:extLst>
              <a:ext uri="{FF2B5EF4-FFF2-40B4-BE49-F238E27FC236}">
                <a16:creationId xmlns:a16="http://schemas.microsoft.com/office/drawing/2014/main" id="{E44D48F1-03EC-4BF4-B578-47BF5F6BEEA7}"/>
              </a:ext>
            </a:extLst>
          </p:cNvPr>
          <p:cNvPicPr>
            <a:picLocks noChangeAspect="1"/>
          </p:cNvPicPr>
          <p:nvPr/>
        </p:nvPicPr>
        <p:blipFill rotWithShape="1">
          <a:blip r:embed="rId3"/>
          <a:srcRect l="2" r="20006"/>
          <a:stretch/>
        </p:blipFill>
        <p:spPr>
          <a:xfrm>
            <a:off x="2895600" y="1587816"/>
            <a:ext cx="2468880" cy="2222184"/>
          </a:xfrm>
          <a:prstGeom prst="rect">
            <a:avLst/>
          </a:prstGeom>
        </p:spPr>
      </p:pic>
      <p:sp>
        <p:nvSpPr>
          <p:cNvPr id="9" name="TextBox 8">
            <a:extLst>
              <a:ext uri="{FF2B5EF4-FFF2-40B4-BE49-F238E27FC236}">
                <a16:creationId xmlns:a16="http://schemas.microsoft.com/office/drawing/2014/main" id="{B411105D-672C-4BA6-BC25-447557CA9E35}"/>
              </a:ext>
            </a:extLst>
          </p:cNvPr>
          <p:cNvSpPr txBox="1"/>
          <p:nvPr/>
        </p:nvSpPr>
        <p:spPr>
          <a:xfrm>
            <a:off x="1413999" y="5008782"/>
            <a:ext cx="1135246" cy="523220"/>
          </a:xfrm>
          <a:prstGeom prst="rect">
            <a:avLst/>
          </a:prstGeom>
          <a:noFill/>
        </p:spPr>
        <p:txBody>
          <a:bodyPr wrap="none" rtlCol="0">
            <a:spAutoFit/>
          </a:bodyPr>
          <a:lstStyle/>
          <a:p>
            <a:pPr algn="ctr"/>
            <a:r>
              <a:rPr lang="en-US" sz="1400" b="1" dirty="0">
                <a:solidFill>
                  <a:srgbClr val="0033CC"/>
                </a:solidFill>
              </a:rPr>
              <a:t>@3mV</a:t>
            </a:r>
          </a:p>
          <a:p>
            <a:pPr algn="ctr"/>
            <a:r>
              <a:rPr lang="en-US" sz="1400" b="1" dirty="0">
                <a:solidFill>
                  <a:srgbClr val="0033CC"/>
                </a:solidFill>
              </a:rPr>
              <a:t>(0.1 </a:t>
            </a:r>
            <a:r>
              <a:rPr lang="en-US" sz="1400" b="1" dirty="0">
                <a:solidFill>
                  <a:srgbClr val="0033CC"/>
                </a:solidFill>
                <a:latin typeface="Symbol" panose="05050102010706020507" pitchFamily="18" charset="2"/>
              </a:rPr>
              <a:t>m</a:t>
            </a:r>
            <a:r>
              <a:rPr lang="en-US" sz="1400" b="1" dirty="0">
                <a:solidFill>
                  <a:srgbClr val="0033CC"/>
                </a:solidFill>
              </a:rPr>
              <a:t>V/cm)</a:t>
            </a:r>
          </a:p>
        </p:txBody>
      </p:sp>
    </p:spTree>
    <p:extLst>
      <p:ext uri="{BB962C8B-B14F-4D97-AF65-F5344CB8AC3E}">
        <p14:creationId xmlns:p14="http://schemas.microsoft.com/office/powerpoint/2010/main" val="36627866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7B02F-6CFA-4D9D-87E8-1FBE60265B39}"/>
              </a:ext>
            </a:extLst>
          </p:cNvPr>
          <p:cNvSpPr>
            <a:spLocks noGrp="1"/>
          </p:cNvSpPr>
          <p:nvPr>
            <p:ph type="title"/>
          </p:nvPr>
        </p:nvSpPr>
        <p:spPr>
          <a:xfrm>
            <a:off x="2438400" y="47077"/>
            <a:ext cx="6324600" cy="867323"/>
          </a:xfrm>
        </p:spPr>
        <p:txBody>
          <a:bodyPr/>
          <a:lstStyle/>
          <a:p>
            <a:r>
              <a:rPr lang="en-US" sz="2800" dirty="0"/>
              <a:t>Details of the 77 K Test Results </a:t>
            </a:r>
            <a:br>
              <a:rPr lang="en-US" sz="2800" dirty="0"/>
            </a:br>
            <a:r>
              <a:rPr lang="en-US" sz="2800" dirty="0"/>
              <a:t>(Sectional Voltage in Coils)</a:t>
            </a:r>
          </a:p>
        </p:txBody>
      </p:sp>
      <p:pic>
        <p:nvPicPr>
          <p:cNvPr id="6" name="Picture 5">
            <a:extLst>
              <a:ext uri="{FF2B5EF4-FFF2-40B4-BE49-F238E27FC236}">
                <a16:creationId xmlns:a16="http://schemas.microsoft.com/office/drawing/2014/main" id="{E44D48F1-03EC-4BF4-B578-47BF5F6BEEA7}"/>
              </a:ext>
            </a:extLst>
          </p:cNvPr>
          <p:cNvPicPr>
            <a:picLocks noChangeAspect="1"/>
          </p:cNvPicPr>
          <p:nvPr/>
        </p:nvPicPr>
        <p:blipFill rotWithShape="1">
          <a:blip r:embed="rId2"/>
          <a:srcRect l="2" r="20006"/>
          <a:stretch/>
        </p:blipFill>
        <p:spPr>
          <a:xfrm>
            <a:off x="5600700" y="1109834"/>
            <a:ext cx="3308089" cy="2977538"/>
          </a:xfrm>
          <a:prstGeom prst="rect">
            <a:avLst/>
          </a:prstGeom>
        </p:spPr>
      </p:pic>
      <p:pic>
        <p:nvPicPr>
          <p:cNvPr id="8" name="Picture 7">
            <a:extLst>
              <a:ext uri="{FF2B5EF4-FFF2-40B4-BE49-F238E27FC236}">
                <a16:creationId xmlns:a16="http://schemas.microsoft.com/office/drawing/2014/main" id="{39BF015F-F178-4722-A6FC-40FA7EEDD9D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089385"/>
            <a:ext cx="5029200" cy="2010786"/>
          </a:xfrm>
          <a:prstGeom prst="rect">
            <a:avLst/>
          </a:prstGeom>
        </p:spPr>
      </p:pic>
      <p:sp>
        <p:nvSpPr>
          <p:cNvPr id="3" name="TextBox 2">
            <a:extLst>
              <a:ext uri="{FF2B5EF4-FFF2-40B4-BE49-F238E27FC236}">
                <a16:creationId xmlns:a16="http://schemas.microsoft.com/office/drawing/2014/main" id="{FB2CFED5-1DE5-43D7-B2BC-B83578194515}"/>
              </a:ext>
            </a:extLst>
          </p:cNvPr>
          <p:cNvSpPr txBox="1"/>
          <p:nvPr/>
        </p:nvSpPr>
        <p:spPr>
          <a:xfrm>
            <a:off x="5643311" y="4419600"/>
            <a:ext cx="3222866" cy="181588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b="1" dirty="0">
                <a:solidFill>
                  <a:srgbClr val="FFFF00"/>
                </a:solidFill>
              </a:rPr>
              <a:t>Backup slides for a detailed analysis of 77 K test results for twelve coils</a:t>
            </a:r>
          </a:p>
        </p:txBody>
      </p:sp>
      <p:pic>
        <p:nvPicPr>
          <p:cNvPr id="10" name="Picture 9">
            <a:extLst>
              <a:ext uri="{FF2B5EF4-FFF2-40B4-BE49-F238E27FC236}">
                <a16:creationId xmlns:a16="http://schemas.microsoft.com/office/drawing/2014/main" id="{0A75B294-7A16-4075-A7EC-80B2D8F4FA4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3200400"/>
            <a:ext cx="5029200" cy="3280869"/>
          </a:xfrm>
          <a:prstGeom prst="rect">
            <a:avLst/>
          </a:prstGeom>
        </p:spPr>
      </p:pic>
    </p:spTree>
    <p:extLst>
      <p:ext uri="{BB962C8B-B14F-4D97-AF65-F5344CB8AC3E}">
        <p14:creationId xmlns:p14="http://schemas.microsoft.com/office/powerpoint/2010/main" val="2901369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1" y="94204"/>
            <a:ext cx="7129254" cy="868163"/>
          </a:xfrm>
        </p:spPr>
        <p:txBody>
          <a:bodyPr/>
          <a:lstStyle/>
          <a:p>
            <a:r>
              <a:rPr lang="en-US" sz="2800" dirty="0"/>
              <a:t>High Field, Large Aperture HTS NI Solenoid for Axion Search at CAPP/IBS</a:t>
            </a:r>
          </a:p>
        </p:txBody>
      </p:sp>
      <p:sp>
        <p:nvSpPr>
          <p:cNvPr id="4" name="Content Placeholder 2"/>
          <p:cNvSpPr txBox="1">
            <a:spLocks/>
          </p:cNvSpPr>
          <p:nvPr/>
        </p:nvSpPr>
        <p:spPr>
          <a:xfrm>
            <a:off x="239171" y="1101774"/>
            <a:ext cx="8644145" cy="868163"/>
          </a:xfrm>
          <a:prstGeom prst="rect">
            <a:avLst/>
          </a:prstGeom>
          <a:solidFill>
            <a:srgbClr val="0033CC"/>
          </a:solidFill>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US" sz="2600" b="1" kern="0" dirty="0">
                <a:solidFill>
                  <a:srgbClr val="FF0000"/>
                </a:solidFill>
              </a:rPr>
              <a:t>C</a:t>
            </a:r>
            <a:r>
              <a:rPr lang="en-US" sz="2600" b="1" kern="0" dirty="0">
                <a:solidFill>
                  <a:srgbClr val="FFFF00"/>
                </a:solidFill>
              </a:rPr>
              <a:t>enter for</a:t>
            </a:r>
            <a:r>
              <a:rPr lang="en-US" sz="2600" b="1" kern="0" dirty="0">
                <a:solidFill>
                  <a:srgbClr val="000000"/>
                </a:solidFill>
              </a:rPr>
              <a:t> </a:t>
            </a:r>
            <a:r>
              <a:rPr lang="en-US" sz="2600" b="1" kern="0" dirty="0" err="1">
                <a:solidFill>
                  <a:srgbClr val="FF0000"/>
                </a:solidFill>
              </a:rPr>
              <a:t>A</a:t>
            </a:r>
            <a:r>
              <a:rPr lang="en-US" sz="2600" b="1" kern="0" dirty="0" err="1">
                <a:solidFill>
                  <a:srgbClr val="FFFF00"/>
                </a:solidFill>
              </a:rPr>
              <a:t>xion</a:t>
            </a:r>
            <a:r>
              <a:rPr lang="en-US" sz="2600" b="1" kern="0" dirty="0">
                <a:solidFill>
                  <a:srgbClr val="000000"/>
                </a:solidFill>
              </a:rPr>
              <a:t> </a:t>
            </a:r>
            <a:r>
              <a:rPr lang="en-US" sz="2600" b="1" kern="0" dirty="0">
                <a:solidFill>
                  <a:srgbClr val="FFFF00"/>
                </a:solidFill>
              </a:rPr>
              <a:t>and</a:t>
            </a:r>
            <a:r>
              <a:rPr lang="en-US" sz="2600" b="1" kern="0" dirty="0">
                <a:solidFill>
                  <a:srgbClr val="000000"/>
                </a:solidFill>
              </a:rPr>
              <a:t> </a:t>
            </a:r>
            <a:r>
              <a:rPr lang="en-US" sz="2600" b="1" kern="0" dirty="0">
                <a:solidFill>
                  <a:srgbClr val="FF0000"/>
                </a:solidFill>
              </a:rPr>
              <a:t>P</a:t>
            </a:r>
            <a:r>
              <a:rPr lang="en-US" sz="2600" b="1" kern="0" dirty="0">
                <a:solidFill>
                  <a:srgbClr val="FFFF00"/>
                </a:solidFill>
              </a:rPr>
              <a:t>recision</a:t>
            </a:r>
            <a:r>
              <a:rPr lang="en-US" sz="2600" b="1" kern="0" dirty="0">
                <a:solidFill>
                  <a:srgbClr val="000000"/>
                </a:solidFill>
              </a:rPr>
              <a:t> </a:t>
            </a:r>
            <a:r>
              <a:rPr lang="en-US" sz="2600" b="1" kern="0" dirty="0">
                <a:solidFill>
                  <a:srgbClr val="FF0000"/>
                </a:solidFill>
              </a:rPr>
              <a:t>P</a:t>
            </a:r>
            <a:r>
              <a:rPr lang="en-US" sz="2600" b="1" kern="0" dirty="0">
                <a:solidFill>
                  <a:srgbClr val="FFFF00"/>
                </a:solidFill>
              </a:rPr>
              <a:t>hysics</a:t>
            </a:r>
            <a:r>
              <a:rPr lang="en-US" sz="2600" b="1" kern="0" dirty="0">
                <a:solidFill>
                  <a:srgbClr val="000000"/>
                </a:solidFill>
              </a:rPr>
              <a:t> </a:t>
            </a:r>
            <a:r>
              <a:rPr lang="en-US" sz="2600" b="1" kern="0" dirty="0">
                <a:solidFill>
                  <a:srgbClr val="FFFF00"/>
                </a:solidFill>
              </a:rPr>
              <a:t>Research</a:t>
            </a:r>
            <a:r>
              <a:rPr lang="en-US" sz="2600" b="1" kern="0" dirty="0">
                <a:solidFill>
                  <a:srgbClr val="000000"/>
                </a:solidFill>
              </a:rPr>
              <a:t> </a:t>
            </a:r>
            <a:r>
              <a:rPr lang="en-US" sz="2600" b="1" kern="0" dirty="0">
                <a:solidFill>
                  <a:srgbClr val="FFFF00"/>
                </a:solidFill>
              </a:rPr>
              <a:t>(</a:t>
            </a:r>
            <a:r>
              <a:rPr lang="en-US" sz="2600" b="1" kern="0" dirty="0">
                <a:solidFill>
                  <a:srgbClr val="FF0000"/>
                </a:solidFill>
              </a:rPr>
              <a:t>CAPP</a:t>
            </a:r>
            <a:r>
              <a:rPr lang="en-US" sz="2600" b="1" kern="0" dirty="0">
                <a:solidFill>
                  <a:srgbClr val="FFFF00"/>
                </a:solidFill>
              </a:rPr>
              <a:t>),</a:t>
            </a:r>
            <a:r>
              <a:rPr lang="en-US" sz="2600" b="1" kern="0" dirty="0">
                <a:solidFill>
                  <a:srgbClr val="000000"/>
                </a:solidFill>
              </a:rPr>
              <a:t>,</a:t>
            </a:r>
            <a:r>
              <a:rPr lang="en-US" sz="2600" b="1" kern="0" dirty="0">
                <a:solidFill>
                  <a:srgbClr val="FFFF00"/>
                </a:solidFill>
              </a:rPr>
              <a:t> </a:t>
            </a:r>
            <a:r>
              <a:rPr lang="en-US" sz="2600" b="1" kern="0" dirty="0">
                <a:solidFill>
                  <a:srgbClr val="FF0000"/>
                </a:solidFill>
              </a:rPr>
              <a:t>I</a:t>
            </a:r>
            <a:r>
              <a:rPr lang="en-US" sz="2600" b="1" kern="0" dirty="0">
                <a:solidFill>
                  <a:srgbClr val="FFFF00"/>
                </a:solidFill>
              </a:rPr>
              <a:t>nstitute</a:t>
            </a:r>
            <a:r>
              <a:rPr lang="en-US" sz="2600" b="1" kern="0" dirty="0">
                <a:solidFill>
                  <a:srgbClr val="000000"/>
                </a:solidFill>
              </a:rPr>
              <a:t> </a:t>
            </a:r>
            <a:r>
              <a:rPr lang="en-US" sz="2600" b="1" kern="0" dirty="0">
                <a:solidFill>
                  <a:srgbClr val="FFFF00"/>
                </a:solidFill>
              </a:rPr>
              <a:t>for</a:t>
            </a:r>
            <a:r>
              <a:rPr lang="en-US" sz="2600" b="1" kern="0" dirty="0">
                <a:solidFill>
                  <a:srgbClr val="000000"/>
                </a:solidFill>
              </a:rPr>
              <a:t> </a:t>
            </a:r>
            <a:r>
              <a:rPr lang="en-US" sz="2600" b="1" kern="0" dirty="0">
                <a:solidFill>
                  <a:srgbClr val="FF0000"/>
                </a:solidFill>
              </a:rPr>
              <a:t>B</a:t>
            </a:r>
            <a:r>
              <a:rPr lang="en-US" sz="2600" b="1" kern="0" dirty="0">
                <a:solidFill>
                  <a:srgbClr val="FFFF00"/>
                </a:solidFill>
              </a:rPr>
              <a:t>asic</a:t>
            </a:r>
            <a:r>
              <a:rPr lang="en-US" sz="2600" b="1" kern="0" dirty="0">
                <a:solidFill>
                  <a:srgbClr val="000000"/>
                </a:solidFill>
              </a:rPr>
              <a:t> </a:t>
            </a:r>
            <a:r>
              <a:rPr lang="en-US" sz="2600" b="1" kern="0" dirty="0">
                <a:solidFill>
                  <a:srgbClr val="FF0000"/>
                </a:solidFill>
              </a:rPr>
              <a:t>S</a:t>
            </a:r>
            <a:r>
              <a:rPr lang="en-US" sz="2600" b="1" kern="0" dirty="0">
                <a:solidFill>
                  <a:srgbClr val="FFFF00"/>
                </a:solidFill>
              </a:rPr>
              <a:t>cience</a:t>
            </a:r>
            <a:r>
              <a:rPr lang="en-US" sz="2600" b="1" kern="0" dirty="0">
                <a:solidFill>
                  <a:srgbClr val="000000"/>
                </a:solidFill>
              </a:rPr>
              <a:t> </a:t>
            </a:r>
            <a:r>
              <a:rPr lang="en-US" sz="2600" b="1" kern="0" dirty="0">
                <a:solidFill>
                  <a:srgbClr val="FFFF00"/>
                </a:solidFill>
              </a:rPr>
              <a:t>(</a:t>
            </a:r>
            <a:r>
              <a:rPr lang="en-US" sz="2600" b="1" kern="0" dirty="0">
                <a:solidFill>
                  <a:srgbClr val="FF0000"/>
                </a:solidFill>
              </a:rPr>
              <a:t>IBS</a:t>
            </a:r>
            <a:r>
              <a:rPr lang="en-US" sz="2600" b="1" kern="0" dirty="0">
                <a:solidFill>
                  <a:srgbClr val="FFFF00"/>
                </a:solidFill>
              </a:rPr>
              <a:t>),</a:t>
            </a:r>
            <a:r>
              <a:rPr lang="en-US" sz="2600" b="1" kern="0" dirty="0">
                <a:solidFill>
                  <a:srgbClr val="000000"/>
                </a:solidFill>
              </a:rPr>
              <a:t>.</a:t>
            </a:r>
            <a:r>
              <a:rPr lang="en-US" sz="2600" b="1" kern="0" dirty="0">
                <a:solidFill>
                  <a:srgbClr val="FFFF00"/>
                </a:solidFill>
              </a:rPr>
              <a:t> Daejeon, South Korea  </a:t>
            </a:r>
          </a:p>
        </p:txBody>
      </p:sp>
      <p:sp>
        <p:nvSpPr>
          <p:cNvPr id="5" name="Title 1">
            <a:extLst>
              <a:ext uri="{FF2B5EF4-FFF2-40B4-BE49-F238E27FC236}">
                <a16:creationId xmlns:a16="http://schemas.microsoft.com/office/drawing/2014/main" id="{190006A3-086F-4E9B-94B7-FDE9ADE76E84}"/>
              </a:ext>
            </a:extLst>
          </p:cNvPr>
          <p:cNvSpPr txBox="1">
            <a:spLocks/>
          </p:cNvSpPr>
          <p:nvPr/>
        </p:nvSpPr>
        <p:spPr>
          <a:xfrm>
            <a:off x="239171" y="2089473"/>
            <a:ext cx="8871284" cy="914400"/>
          </a:xfrm>
          <a:prstGeom prst="rect">
            <a:avLst/>
          </a:prstGeom>
        </p:spPr>
        <p:style>
          <a:lnRef idx="0">
            <a:schemeClr val="dk1"/>
          </a:lnRef>
          <a:fillRef idx="3">
            <a:schemeClr val="dk1"/>
          </a:fillRef>
          <a:effectRef idx="3">
            <a:schemeClr val="dk1"/>
          </a:effectRef>
          <a:fontRef idx="minor">
            <a:schemeClr val="lt1"/>
          </a:fontRef>
        </p:style>
        <p:txBody>
          <a:bodyPr vert="horz" lIns="91440" tIns="45720" rIns="91440" bIns="45720" rtlCol="0" anchor="ctr"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pPr algn="l" fontAlgn="auto">
              <a:spcAft>
                <a:spcPts val="0"/>
              </a:spcAft>
            </a:pPr>
            <a:r>
              <a:rPr lang="en-US" sz="2400" b="1" dirty="0" err="1">
                <a:solidFill>
                  <a:schemeClr val="bg1"/>
                </a:solidFill>
                <a:latin typeface="Times New Roman"/>
                <a:cs typeface="Times New Roman"/>
              </a:rPr>
              <a:t>Axion</a:t>
            </a:r>
            <a:r>
              <a:rPr lang="en-US" sz="2400" b="1" dirty="0">
                <a:solidFill>
                  <a:schemeClr val="bg1"/>
                </a:solidFill>
                <a:latin typeface="Times New Roman"/>
                <a:cs typeface="Times New Roman"/>
              </a:rPr>
              <a:t> dark matter is partially converted to a very weak flickering Electric (E) field in the presence of a strong magnetic field (B)</a:t>
            </a:r>
          </a:p>
        </p:txBody>
      </p:sp>
      <p:sp>
        <p:nvSpPr>
          <p:cNvPr id="6" name="TextBox 5">
            <a:extLst>
              <a:ext uri="{FF2B5EF4-FFF2-40B4-BE49-F238E27FC236}">
                <a16:creationId xmlns:a16="http://schemas.microsoft.com/office/drawing/2014/main" id="{618EFF84-5F1A-47FE-8867-14254BDDCC44}"/>
              </a:ext>
            </a:extLst>
          </p:cNvPr>
          <p:cNvSpPr txBox="1"/>
          <p:nvPr/>
        </p:nvSpPr>
        <p:spPr>
          <a:xfrm>
            <a:off x="155027" y="3377074"/>
            <a:ext cx="1978573" cy="954107"/>
          </a:xfrm>
          <a:prstGeom prst="rect">
            <a:avLst/>
          </a:prstGeom>
          <a:noFill/>
        </p:spPr>
        <p:txBody>
          <a:bodyPr wrap="square" rtlCol="0">
            <a:spAutoFit/>
          </a:bodyPr>
          <a:lstStyle/>
          <a:p>
            <a:pPr defTabSz="457200" fontAlgn="auto">
              <a:spcBef>
                <a:spcPts val="0"/>
              </a:spcBef>
              <a:spcAft>
                <a:spcPts val="0"/>
              </a:spcAft>
            </a:pPr>
            <a:r>
              <a:rPr lang="en-US" b="1" u="sng" dirty="0">
                <a:solidFill>
                  <a:srgbClr val="FF0000"/>
                </a:solidFill>
                <a:latin typeface="Book Antiqua"/>
                <a:ea typeface="+mn-ea"/>
                <a:cs typeface="+mn-cs"/>
              </a:rPr>
              <a:t>Scanning </a:t>
            </a:r>
          </a:p>
          <a:p>
            <a:pPr defTabSz="457200" fontAlgn="auto">
              <a:spcBef>
                <a:spcPts val="0"/>
              </a:spcBef>
              <a:spcAft>
                <a:spcPts val="0"/>
              </a:spcAft>
            </a:pPr>
            <a:r>
              <a:rPr lang="en-US" b="1" u="sng" dirty="0">
                <a:solidFill>
                  <a:srgbClr val="FF0000"/>
                </a:solidFill>
                <a:latin typeface="Book Antiqua"/>
                <a:ea typeface="+mn-ea"/>
                <a:cs typeface="+mn-cs"/>
              </a:rPr>
              <a:t>Rate:</a:t>
            </a:r>
          </a:p>
        </p:txBody>
      </p:sp>
      <p:graphicFrame>
        <p:nvGraphicFramePr>
          <p:cNvPr id="7" name="Object 6">
            <a:extLst>
              <a:ext uri="{FF2B5EF4-FFF2-40B4-BE49-F238E27FC236}">
                <a16:creationId xmlns:a16="http://schemas.microsoft.com/office/drawing/2014/main" id="{7FB18702-D8F2-4F31-88D9-C831A63E96DA}"/>
              </a:ext>
            </a:extLst>
          </p:cNvPr>
          <p:cNvGraphicFramePr>
            <a:graphicFrameLocks noChangeAspect="1"/>
          </p:cNvGraphicFramePr>
          <p:nvPr>
            <p:extLst>
              <p:ext uri="{D42A27DB-BD31-4B8C-83A1-F6EECF244321}">
                <p14:modId xmlns:p14="http://schemas.microsoft.com/office/powerpoint/2010/main" val="2400376204"/>
              </p:ext>
            </p:extLst>
          </p:nvPr>
        </p:nvGraphicFramePr>
        <p:xfrm>
          <a:off x="2133600" y="3188011"/>
          <a:ext cx="6400800" cy="1766596"/>
        </p:xfrm>
        <a:graphic>
          <a:graphicData uri="http://schemas.openxmlformats.org/presentationml/2006/ole">
            <mc:AlternateContent xmlns:mc="http://schemas.openxmlformats.org/markup-compatibility/2006">
              <mc:Choice xmlns:v="urn:schemas-microsoft-com:vml" Requires="v">
                <p:oleObj spid="_x0000_s183317" name="Equation" r:id="rId3" imgW="3812400" imgH="950760" progId="Equation.3">
                  <p:embed/>
                </p:oleObj>
              </mc:Choice>
              <mc:Fallback>
                <p:oleObj name="Equation" r:id="rId3" imgW="3812400" imgH="950760" progId="Equation.3">
                  <p:embed/>
                  <p:pic>
                    <p:nvPicPr>
                      <p:cNvPr id="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188011"/>
                        <a:ext cx="6400800" cy="1766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ontent Placeholder 2">
            <a:extLst>
              <a:ext uri="{FF2B5EF4-FFF2-40B4-BE49-F238E27FC236}">
                <a16:creationId xmlns:a16="http://schemas.microsoft.com/office/drawing/2014/main" id="{6BA5C87F-2AD2-401C-A4B4-D85770B1464D}"/>
              </a:ext>
            </a:extLst>
          </p:cNvPr>
          <p:cNvSpPr txBox="1">
            <a:spLocks/>
          </p:cNvSpPr>
          <p:nvPr/>
        </p:nvSpPr>
        <p:spPr>
          <a:xfrm>
            <a:off x="175002" y="4901076"/>
            <a:ext cx="8935453" cy="1624263"/>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FontTx/>
              <a:buNone/>
            </a:pPr>
            <a:r>
              <a:rPr lang="en-US" sz="2800" b="1" kern="0" dirty="0">
                <a:solidFill>
                  <a:srgbClr val="006600"/>
                </a:solidFill>
              </a:rPr>
              <a:t>High field, large volume : key to targeted breakthrough</a:t>
            </a:r>
          </a:p>
          <a:p>
            <a:pPr lvl="1">
              <a:buFont typeface="Wingdings" panose="05000000000000000000" pitchFamily="2" charset="2"/>
              <a:buChar char="Ø"/>
            </a:pPr>
            <a:r>
              <a:rPr lang="en-US" u="sng" kern="0" dirty="0">
                <a:solidFill>
                  <a:srgbClr val="0000CC"/>
                </a:solidFill>
              </a:rPr>
              <a:t>High field solenoid magnets</a:t>
            </a:r>
            <a:r>
              <a:rPr lang="en-US" kern="0" dirty="0">
                <a:solidFill>
                  <a:srgbClr val="0000CC"/>
                </a:solidFill>
              </a:rPr>
              <a:t>:    B           (B</a:t>
            </a:r>
            <a:r>
              <a:rPr lang="en-US" kern="0" baseline="30000" dirty="0">
                <a:solidFill>
                  <a:srgbClr val="0000CC"/>
                </a:solidFill>
              </a:rPr>
              <a:t>4</a:t>
            </a:r>
            <a:r>
              <a:rPr lang="en-US" kern="0" dirty="0">
                <a:solidFill>
                  <a:srgbClr val="0000CC"/>
                </a:solidFill>
              </a:rPr>
              <a:t>)</a:t>
            </a:r>
          </a:p>
          <a:p>
            <a:pPr lvl="1">
              <a:buFont typeface="Wingdings" panose="05000000000000000000" pitchFamily="2" charset="2"/>
              <a:buChar char="Ø"/>
            </a:pPr>
            <a:r>
              <a:rPr lang="en-US" u="sng" kern="0" dirty="0">
                <a:solidFill>
                  <a:srgbClr val="0000CC"/>
                </a:solidFill>
              </a:rPr>
              <a:t>High volume magnets</a:t>
            </a:r>
            <a:r>
              <a:rPr lang="en-US" kern="0" dirty="0">
                <a:solidFill>
                  <a:srgbClr val="0000CC"/>
                </a:solidFill>
              </a:rPr>
              <a:t>/cavities: V          (V</a:t>
            </a:r>
            <a:r>
              <a:rPr lang="en-US" kern="0" baseline="30000" dirty="0">
                <a:solidFill>
                  <a:srgbClr val="0000CC"/>
                </a:solidFill>
              </a:rPr>
              <a:t>2</a:t>
            </a:r>
            <a:r>
              <a:rPr lang="en-US" kern="0" dirty="0">
                <a:solidFill>
                  <a:srgbClr val="0000CC"/>
                </a:solidFill>
              </a:rPr>
              <a:t>)</a:t>
            </a:r>
          </a:p>
        </p:txBody>
      </p:sp>
    </p:spTree>
    <p:extLst>
      <p:ext uri="{BB962C8B-B14F-4D97-AF65-F5344CB8AC3E}">
        <p14:creationId xmlns:p14="http://schemas.microsoft.com/office/powerpoint/2010/main" val="2408861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F4283-17F8-4902-B572-923214C3BBAF}"/>
              </a:ext>
            </a:extLst>
          </p:cNvPr>
          <p:cNvSpPr>
            <a:spLocks noGrp="1"/>
          </p:cNvSpPr>
          <p:nvPr>
            <p:ph type="title"/>
          </p:nvPr>
        </p:nvSpPr>
        <p:spPr>
          <a:xfrm>
            <a:off x="1524793" y="2133600"/>
            <a:ext cx="6094413" cy="808037"/>
          </a:xfrm>
        </p:spPr>
        <p:txBody>
          <a:bodyPr/>
          <a:lstStyle/>
          <a:p>
            <a:r>
              <a:rPr lang="en-US" dirty="0"/>
              <a:t>Coil Tests in Helium</a:t>
            </a:r>
          </a:p>
        </p:txBody>
      </p:sp>
    </p:spTree>
    <p:extLst>
      <p:ext uri="{BB962C8B-B14F-4D97-AF65-F5344CB8AC3E}">
        <p14:creationId xmlns:p14="http://schemas.microsoft.com/office/powerpoint/2010/main" val="3148501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90488"/>
            <a:ext cx="7010400" cy="808037"/>
          </a:xfrm>
        </p:spPr>
        <p:txBody>
          <a:bodyPr/>
          <a:lstStyle/>
          <a:p>
            <a:r>
              <a:rPr lang="en-US" sz="2600" dirty="0"/>
              <a:t>IBS Double Pancake Coil Runs with Helium</a:t>
            </a:r>
          </a:p>
        </p:txBody>
      </p:sp>
      <p:sp>
        <p:nvSpPr>
          <p:cNvPr id="4" name="TextBox 3"/>
          <p:cNvSpPr txBox="1"/>
          <p:nvPr/>
        </p:nvSpPr>
        <p:spPr>
          <a:xfrm>
            <a:off x="0" y="1143000"/>
            <a:ext cx="9067800" cy="2509148"/>
          </a:xfrm>
          <a:prstGeom prst="rect">
            <a:avLst/>
          </a:prstGeom>
          <a:noFill/>
        </p:spPr>
        <p:txBody>
          <a:bodyPr wrap="square" rtlCol="0">
            <a:spAutoFit/>
          </a:bodyPr>
          <a:lstStyle/>
          <a:p>
            <a:pPr marL="182880" indent="-182880">
              <a:lnSpc>
                <a:spcPts val="3600"/>
              </a:lnSpc>
              <a:spcBef>
                <a:spcPts val="1200"/>
              </a:spcBef>
              <a:buFont typeface="Arial" panose="020B0604020202020204" pitchFamily="34" charset="0"/>
              <a:buChar char="•"/>
            </a:pPr>
            <a:r>
              <a:rPr lang="en-US" sz="2400" b="1" dirty="0">
                <a:solidFill>
                  <a:srgbClr val="0000CC"/>
                </a:solidFill>
              </a:rPr>
              <a:t>Two sets of runs of R&amp;D coils (including defect simulation with heaters) were carried out in 2017 (not presented here)</a:t>
            </a:r>
          </a:p>
          <a:p>
            <a:pPr marL="182880" indent="-182880">
              <a:lnSpc>
                <a:spcPts val="3600"/>
              </a:lnSpc>
              <a:spcBef>
                <a:spcPts val="1200"/>
              </a:spcBef>
              <a:buFont typeface="Arial" panose="020B0604020202020204" pitchFamily="34" charset="0"/>
              <a:buChar char="•"/>
            </a:pPr>
            <a:r>
              <a:rPr lang="en-US" sz="2400" b="1" dirty="0">
                <a:solidFill>
                  <a:srgbClr val="0000CC"/>
                </a:solidFill>
              </a:rPr>
              <a:t>Two sets of runs of the IBS double pancake “</a:t>
            </a:r>
            <a:r>
              <a:rPr lang="en-US" sz="2400" b="1" i="1" dirty="0">
                <a:solidFill>
                  <a:srgbClr val="0000CC"/>
                </a:solidFill>
              </a:rPr>
              <a:t>production coil</a:t>
            </a:r>
            <a:r>
              <a:rPr lang="en-US" sz="2400" b="1" dirty="0">
                <a:solidFill>
                  <a:srgbClr val="0000CC"/>
                </a:solidFill>
              </a:rPr>
              <a:t>” were carried out from 9/10 to 9/14 and from 10/16 to 10/18. First test run was extensive and discussed here:</a:t>
            </a:r>
          </a:p>
        </p:txBody>
      </p:sp>
      <p:sp>
        <p:nvSpPr>
          <p:cNvPr id="5" name="TextBox 4">
            <a:extLst>
              <a:ext uri="{FF2B5EF4-FFF2-40B4-BE49-F238E27FC236}">
                <a16:creationId xmlns:a16="http://schemas.microsoft.com/office/drawing/2014/main" id="{110E4249-3E1C-4B9F-85BF-3E15A3EC811B}"/>
              </a:ext>
            </a:extLst>
          </p:cNvPr>
          <p:cNvSpPr txBox="1"/>
          <p:nvPr/>
        </p:nvSpPr>
        <p:spPr>
          <a:xfrm>
            <a:off x="385597" y="3652148"/>
            <a:ext cx="8226739" cy="2816925"/>
          </a:xfrm>
          <a:prstGeom prst="rect">
            <a:avLst/>
          </a:prstGeom>
          <a:noFill/>
        </p:spPr>
        <p:txBody>
          <a:bodyPr wrap="none" rtlCol="0">
            <a:spAutoFit/>
          </a:bodyPr>
          <a:lstStyle/>
          <a:p>
            <a:pPr lvl="1" indent="-365760">
              <a:lnSpc>
                <a:spcPts val="3600"/>
              </a:lnSpc>
              <a:buFont typeface="Wingdings" panose="05000000000000000000" pitchFamily="2" charset="2"/>
              <a:buChar char="Ø"/>
            </a:pPr>
            <a:r>
              <a:rPr lang="en-US" sz="2400" b="1" dirty="0"/>
              <a:t>Many test runs over the design current of 450 Amps</a:t>
            </a:r>
          </a:p>
          <a:p>
            <a:pPr lvl="1" indent="-365760">
              <a:lnSpc>
                <a:spcPts val="3600"/>
              </a:lnSpc>
              <a:buFont typeface="Wingdings" panose="05000000000000000000" pitchFamily="2" charset="2"/>
              <a:buChar char="Ø"/>
            </a:pPr>
            <a:r>
              <a:rPr lang="en-US" sz="2400" b="1" dirty="0"/>
              <a:t>Several test runs at the stress level of 25 T solenoid</a:t>
            </a:r>
          </a:p>
          <a:p>
            <a:pPr lvl="1" indent="-365760">
              <a:lnSpc>
                <a:spcPts val="3600"/>
              </a:lnSpc>
              <a:buFont typeface="Wingdings" panose="05000000000000000000" pitchFamily="2" charset="2"/>
              <a:buChar char="Ø"/>
            </a:pPr>
            <a:r>
              <a:rPr lang="en-US" sz="2400" b="1" dirty="0"/>
              <a:t>A large number of shut-offs at various currents</a:t>
            </a:r>
          </a:p>
          <a:p>
            <a:pPr lvl="1" indent="-365760">
              <a:lnSpc>
                <a:spcPts val="3600"/>
              </a:lnSpc>
              <a:buFont typeface="Wingdings" panose="05000000000000000000" pitchFamily="2" charset="2"/>
              <a:buChar char="Ø"/>
            </a:pPr>
            <a:r>
              <a:rPr lang="en-US" sz="2400" b="1" dirty="0">
                <a:solidFill>
                  <a:srgbClr val="C00000"/>
                </a:solidFill>
              </a:rPr>
              <a:t>Many high current quenches or runaways</a:t>
            </a:r>
          </a:p>
          <a:p>
            <a:pPr lvl="1" indent="-365760">
              <a:lnSpc>
                <a:spcPts val="3600"/>
              </a:lnSpc>
              <a:buFont typeface="Wingdings" panose="05000000000000000000" pitchFamily="2" charset="2"/>
              <a:buChar char="Ø"/>
            </a:pPr>
            <a:r>
              <a:rPr lang="en-US" sz="2400" b="1" dirty="0"/>
              <a:t>Sudden over-current tests</a:t>
            </a:r>
          </a:p>
          <a:p>
            <a:pPr lvl="1" indent="-365760">
              <a:lnSpc>
                <a:spcPts val="3600"/>
              </a:lnSpc>
              <a:buFont typeface="Wingdings" panose="05000000000000000000" pitchFamily="2" charset="2"/>
              <a:buChar char="Ø"/>
            </a:pPr>
            <a:r>
              <a:rPr lang="en-US" sz="2400" b="1" dirty="0"/>
              <a:t>Helium runout tests</a:t>
            </a:r>
          </a:p>
        </p:txBody>
      </p:sp>
      <p:sp>
        <p:nvSpPr>
          <p:cNvPr id="3" name="TextBox 2">
            <a:extLst>
              <a:ext uri="{FF2B5EF4-FFF2-40B4-BE49-F238E27FC236}">
                <a16:creationId xmlns:a16="http://schemas.microsoft.com/office/drawing/2014/main" id="{A0A799A5-0D17-485D-B173-366AC4C0FD74}"/>
              </a:ext>
            </a:extLst>
          </p:cNvPr>
          <p:cNvSpPr txBox="1"/>
          <p:nvPr/>
        </p:nvSpPr>
        <p:spPr>
          <a:xfrm>
            <a:off x="5043207" y="5562600"/>
            <a:ext cx="3796861" cy="954107"/>
          </a:xfrm>
          <a:prstGeom prst="rect">
            <a:avLst/>
          </a:prstGeom>
          <a:ln>
            <a:solidFill>
              <a:srgbClr val="FFFF00"/>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n-US" b="1" dirty="0">
                <a:solidFill>
                  <a:srgbClr val="FFFF00"/>
                </a:solidFill>
              </a:rPr>
              <a:t>Attempt to create a series of fault scenarios</a:t>
            </a:r>
          </a:p>
        </p:txBody>
      </p:sp>
    </p:spTree>
    <p:extLst>
      <p:ext uri="{BB962C8B-B14F-4D97-AF65-F5344CB8AC3E}">
        <p14:creationId xmlns:p14="http://schemas.microsoft.com/office/powerpoint/2010/main" val="18126198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08B6-3372-4B3D-A0CE-31BE13B1E287}"/>
              </a:ext>
            </a:extLst>
          </p:cNvPr>
          <p:cNvSpPr>
            <a:spLocks noGrp="1"/>
          </p:cNvSpPr>
          <p:nvPr>
            <p:ph type="title"/>
          </p:nvPr>
        </p:nvSpPr>
        <p:spPr/>
        <p:txBody>
          <a:bodyPr/>
          <a:lstStyle/>
          <a:p>
            <a:r>
              <a:rPr lang="en-US" dirty="0"/>
              <a:t>Monday Run Summary</a:t>
            </a:r>
          </a:p>
        </p:txBody>
      </p:sp>
      <p:pic>
        <p:nvPicPr>
          <p:cNvPr id="5" name="Picture 4">
            <a:extLst>
              <a:ext uri="{FF2B5EF4-FFF2-40B4-BE49-F238E27FC236}">
                <a16:creationId xmlns:a16="http://schemas.microsoft.com/office/drawing/2014/main" id="{29E20A2F-F37B-4C7D-A9EA-B36351D712DC}"/>
              </a:ext>
            </a:extLst>
          </p:cNvPr>
          <p:cNvPicPr>
            <a:picLocks noChangeAspect="1"/>
          </p:cNvPicPr>
          <p:nvPr/>
        </p:nvPicPr>
        <p:blipFill>
          <a:blip r:embed="rId2"/>
          <a:stretch>
            <a:fillRect/>
          </a:stretch>
        </p:blipFill>
        <p:spPr>
          <a:xfrm>
            <a:off x="228600" y="1091163"/>
            <a:ext cx="8229600" cy="3821868"/>
          </a:xfrm>
          <a:prstGeom prst="rect">
            <a:avLst/>
          </a:prstGeom>
        </p:spPr>
      </p:pic>
      <p:sp>
        <p:nvSpPr>
          <p:cNvPr id="3" name="TextBox 2">
            <a:extLst>
              <a:ext uri="{FF2B5EF4-FFF2-40B4-BE49-F238E27FC236}">
                <a16:creationId xmlns:a16="http://schemas.microsoft.com/office/drawing/2014/main" id="{D3101050-DC2B-4D6B-ADBF-626A5E6CC75B}"/>
              </a:ext>
            </a:extLst>
          </p:cNvPr>
          <p:cNvSpPr txBox="1"/>
          <p:nvPr/>
        </p:nvSpPr>
        <p:spPr>
          <a:xfrm>
            <a:off x="6279029" y="1152554"/>
            <a:ext cx="1297150" cy="461665"/>
          </a:xfrm>
          <a:prstGeom prst="rect">
            <a:avLst/>
          </a:prstGeom>
          <a:noFill/>
        </p:spPr>
        <p:txBody>
          <a:bodyPr wrap="none" rtlCol="0">
            <a:spAutoFit/>
          </a:bodyPr>
          <a:lstStyle/>
          <a:p>
            <a:r>
              <a:rPr lang="en-US" sz="2400" b="1" dirty="0">
                <a:solidFill>
                  <a:srgbClr val="FFC000"/>
                </a:solidFill>
              </a:rPr>
              <a:t>Current</a:t>
            </a:r>
          </a:p>
        </p:txBody>
      </p:sp>
      <p:sp>
        <p:nvSpPr>
          <p:cNvPr id="7" name="TextBox 6">
            <a:extLst>
              <a:ext uri="{FF2B5EF4-FFF2-40B4-BE49-F238E27FC236}">
                <a16:creationId xmlns:a16="http://schemas.microsoft.com/office/drawing/2014/main" id="{00A14EA9-E8E4-4EBD-9720-32ED362FABB7}"/>
              </a:ext>
            </a:extLst>
          </p:cNvPr>
          <p:cNvSpPr txBox="1"/>
          <p:nvPr/>
        </p:nvSpPr>
        <p:spPr>
          <a:xfrm>
            <a:off x="6172200" y="2806552"/>
            <a:ext cx="901209" cy="461665"/>
          </a:xfrm>
          <a:prstGeom prst="rect">
            <a:avLst/>
          </a:prstGeom>
          <a:noFill/>
        </p:spPr>
        <p:txBody>
          <a:bodyPr wrap="none" rtlCol="0">
            <a:spAutoFit/>
          </a:bodyPr>
          <a:lstStyle/>
          <a:p>
            <a:r>
              <a:rPr lang="en-US" sz="2400" b="1" dirty="0">
                <a:solidFill>
                  <a:srgbClr val="CC0000"/>
                </a:solidFill>
              </a:rPr>
              <a:t>Field</a:t>
            </a:r>
          </a:p>
        </p:txBody>
      </p:sp>
      <p:sp>
        <p:nvSpPr>
          <p:cNvPr id="4" name="TextBox 3">
            <a:extLst>
              <a:ext uri="{FF2B5EF4-FFF2-40B4-BE49-F238E27FC236}">
                <a16:creationId xmlns:a16="http://schemas.microsoft.com/office/drawing/2014/main" id="{D162AFCC-6BF5-468A-AE59-9CF8DE06A8DC}"/>
              </a:ext>
            </a:extLst>
          </p:cNvPr>
          <p:cNvSpPr txBox="1"/>
          <p:nvPr/>
        </p:nvSpPr>
        <p:spPr>
          <a:xfrm>
            <a:off x="0" y="4843316"/>
            <a:ext cx="9144000" cy="1785104"/>
          </a:xfrm>
          <a:prstGeom prst="rect">
            <a:avLst/>
          </a:prstGeom>
          <a:noFill/>
        </p:spPr>
        <p:txBody>
          <a:bodyPr wrap="square" rtlCol="0">
            <a:spAutoFit/>
          </a:bodyPr>
          <a:lstStyle/>
          <a:p>
            <a:pPr>
              <a:spcBef>
                <a:spcPts val="600"/>
              </a:spcBef>
            </a:pPr>
            <a:r>
              <a:rPr lang="en-US" sz="2000" b="1" dirty="0"/>
              <a:t>Shut-off may cause an eventual thermal runaway (quench)</a:t>
            </a:r>
          </a:p>
          <a:p>
            <a:pPr marL="342900" indent="-342900">
              <a:spcBef>
                <a:spcPts val="600"/>
              </a:spcBef>
              <a:buFont typeface="Wingdings" panose="05000000000000000000" pitchFamily="2" charset="2"/>
              <a:buChar char="Ø"/>
            </a:pPr>
            <a:r>
              <a:rPr lang="en-US" sz="2000" b="1" dirty="0"/>
              <a:t>As a part of the study a large number of shut-off (over 30) performed. This gives an early indication, depending on whether coil runs away or not, on how close we are to the limit (more discussion in the next slide)</a:t>
            </a:r>
          </a:p>
          <a:p>
            <a:pPr marL="1257300" lvl="2" indent="-342900">
              <a:spcBef>
                <a:spcPts val="600"/>
              </a:spcBef>
              <a:buFont typeface="Wingdings" panose="05000000000000000000" pitchFamily="2" charset="2"/>
              <a:buChar char="q"/>
            </a:pPr>
            <a:r>
              <a:rPr lang="en-US" sz="2000" b="1" dirty="0">
                <a:solidFill>
                  <a:srgbClr val="FF0000"/>
                </a:solidFill>
              </a:rPr>
              <a:t>Do these shot-offs create excessive shielding currents? </a:t>
            </a:r>
          </a:p>
        </p:txBody>
      </p:sp>
      <p:sp>
        <p:nvSpPr>
          <p:cNvPr id="6" name="TextBox 5">
            <a:extLst>
              <a:ext uri="{FF2B5EF4-FFF2-40B4-BE49-F238E27FC236}">
                <a16:creationId xmlns:a16="http://schemas.microsoft.com/office/drawing/2014/main" id="{EFF890C3-AA0C-4CBB-A6A0-5BCB8C4D0390}"/>
              </a:ext>
            </a:extLst>
          </p:cNvPr>
          <p:cNvSpPr txBox="1"/>
          <p:nvPr/>
        </p:nvSpPr>
        <p:spPr>
          <a:xfrm>
            <a:off x="6246000" y="1882547"/>
            <a:ext cx="1330179" cy="83099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400" b="1" dirty="0">
                <a:solidFill>
                  <a:srgbClr val="FFFF00"/>
                </a:solidFill>
              </a:rPr>
              <a:t>Shut-off @500+A</a:t>
            </a:r>
          </a:p>
        </p:txBody>
      </p:sp>
    </p:spTree>
    <p:extLst>
      <p:ext uri="{BB962C8B-B14F-4D97-AF65-F5344CB8AC3E}">
        <p14:creationId xmlns:p14="http://schemas.microsoft.com/office/powerpoint/2010/main" val="2370049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A585A-13B8-49C1-9F52-308538041AFF}"/>
              </a:ext>
            </a:extLst>
          </p:cNvPr>
          <p:cNvSpPr>
            <a:spLocks noGrp="1"/>
          </p:cNvSpPr>
          <p:nvPr>
            <p:ph type="title"/>
          </p:nvPr>
        </p:nvSpPr>
        <p:spPr>
          <a:xfrm>
            <a:off x="2133600" y="90488"/>
            <a:ext cx="6918960" cy="808037"/>
          </a:xfrm>
        </p:spPr>
        <p:txBody>
          <a:bodyPr/>
          <a:lstStyle/>
          <a:p>
            <a:r>
              <a:rPr lang="en-US" sz="2400" dirty="0"/>
              <a:t>Discussion on Shut-off @550 Amp</a:t>
            </a:r>
            <a:br>
              <a:rPr lang="en-US" sz="2400" dirty="0"/>
            </a:br>
            <a:r>
              <a:rPr lang="en-US" sz="2000" b="0" dirty="0">
                <a:solidFill>
                  <a:srgbClr val="006600"/>
                </a:solidFill>
              </a:rPr>
              <a:t>(a large number of shut off tests at different currents)</a:t>
            </a:r>
          </a:p>
        </p:txBody>
      </p:sp>
      <p:sp>
        <p:nvSpPr>
          <p:cNvPr id="7" name="TextBox 6">
            <a:extLst>
              <a:ext uri="{FF2B5EF4-FFF2-40B4-BE49-F238E27FC236}">
                <a16:creationId xmlns:a16="http://schemas.microsoft.com/office/drawing/2014/main" id="{BF031AC0-6A60-4BBD-8E0C-437BE10218D2}"/>
              </a:ext>
            </a:extLst>
          </p:cNvPr>
          <p:cNvSpPr txBox="1"/>
          <p:nvPr/>
        </p:nvSpPr>
        <p:spPr>
          <a:xfrm>
            <a:off x="4462597" y="983837"/>
            <a:ext cx="4656419" cy="3570208"/>
          </a:xfrm>
          <a:prstGeom prst="rect">
            <a:avLst/>
          </a:prstGeom>
          <a:noFill/>
        </p:spPr>
        <p:txBody>
          <a:bodyPr wrap="square" rtlCol="0">
            <a:spAutoFit/>
          </a:bodyPr>
          <a:lstStyle/>
          <a:p>
            <a:pPr marL="182880" indent="-182880">
              <a:spcBef>
                <a:spcPts val="600"/>
              </a:spcBef>
              <a:buFont typeface="Arial" panose="020B0604020202020204" pitchFamily="34" charset="0"/>
              <a:buChar char="•"/>
            </a:pPr>
            <a:r>
              <a:rPr lang="en-US" sz="1800" b="1" dirty="0"/>
              <a:t>In No-insulation coils, in addition to the circulating current, the current may flow across the turns (sideways), providing an extra protection</a:t>
            </a:r>
          </a:p>
          <a:p>
            <a:pPr marL="182880" indent="-182880">
              <a:spcBef>
                <a:spcPts val="600"/>
              </a:spcBef>
              <a:buFont typeface="Arial" panose="020B0604020202020204" pitchFamily="34" charset="0"/>
              <a:buChar char="•"/>
            </a:pPr>
            <a:r>
              <a:rPr lang="en-US" sz="1800" b="1" dirty="0"/>
              <a:t>These sideways current keep flowing even after the power supply shut-off and decay slowly in No insulation coils </a:t>
            </a:r>
          </a:p>
          <a:p>
            <a:pPr marL="182880" indent="-182880">
              <a:spcBef>
                <a:spcPts val="600"/>
              </a:spcBef>
              <a:buFont typeface="Arial" panose="020B0604020202020204" pitchFamily="34" charset="0"/>
              <a:buChar char="•"/>
            </a:pPr>
            <a:r>
              <a:rPr lang="en-US" sz="1800" b="1" dirty="0"/>
              <a:t>These sideways current heat-up the coil and depending on the contact resistance and on how close one is to the critical surface, may or may not quench the coil (thermal runaway)</a:t>
            </a:r>
          </a:p>
        </p:txBody>
      </p:sp>
      <p:sp>
        <p:nvSpPr>
          <p:cNvPr id="8" name="TextBox 7">
            <a:extLst>
              <a:ext uri="{FF2B5EF4-FFF2-40B4-BE49-F238E27FC236}">
                <a16:creationId xmlns:a16="http://schemas.microsoft.com/office/drawing/2014/main" id="{61D566C1-D1C9-4D73-A284-41B877C323C8}"/>
              </a:ext>
            </a:extLst>
          </p:cNvPr>
          <p:cNvSpPr txBox="1"/>
          <p:nvPr/>
        </p:nvSpPr>
        <p:spPr>
          <a:xfrm>
            <a:off x="4544190" y="4526355"/>
            <a:ext cx="4408521" cy="2031325"/>
          </a:xfrm>
          <a:prstGeom prst="rect">
            <a:avLst/>
          </a:prstGeom>
          <a:noFill/>
        </p:spPr>
        <p:txBody>
          <a:bodyPr wrap="square" rtlCol="0">
            <a:spAutoFit/>
          </a:bodyPr>
          <a:lstStyle/>
          <a:p>
            <a:pPr marL="182880" indent="-182880">
              <a:spcBef>
                <a:spcPts val="0"/>
              </a:spcBef>
              <a:buFont typeface="Arial" panose="020B0604020202020204" pitchFamily="34" charset="0"/>
              <a:buChar char="•"/>
            </a:pPr>
            <a:r>
              <a:rPr lang="en-US" sz="1800" b="1" dirty="0"/>
              <a:t>In our case, we found that it runs away at 450 Amps or more</a:t>
            </a:r>
          </a:p>
          <a:p>
            <a:pPr marL="182880" indent="-182880">
              <a:spcBef>
                <a:spcPts val="0"/>
              </a:spcBef>
              <a:buFont typeface="Arial" panose="020B0604020202020204" pitchFamily="34" charset="0"/>
              <a:buChar char="•"/>
            </a:pPr>
            <a:r>
              <a:rPr lang="en-US" sz="1800" b="1" dirty="0"/>
              <a:t>At high currents it runs away within a few hundred milli-seconds </a:t>
            </a:r>
          </a:p>
          <a:p>
            <a:pPr marL="182880" indent="-182880">
              <a:spcBef>
                <a:spcPts val="0"/>
              </a:spcBef>
              <a:buFont typeface="Arial" panose="020B0604020202020204" pitchFamily="34" charset="0"/>
              <a:buChar char="•"/>
            </a:pPr>
            <a:r>
              <a:rPr lang="en-US" sz="1800" b="1" dirty="0"/>
              <a:t>At 550 A, it took about 3 seconds</a:t>
            </a:r>
          </a:p>
          <a:p>
            <a:pPr marL="182880" indent="-182880">
              <a:spcBef>
                <a:spcPts val="0"/>
              </a:spcBef>
              <a:buFont typeface="Arial" panose="020B0604020202020204" pitchFamily="34" charset="0"/>
              <a:buChar char="•"/>
            </a:pPr>
            <a:r>
              <a:rPr lang="en-US" sz="1800" b="1" dirty="0"/>
              <a:t>During this period resistive voltage kept increasing the temperature</a:t>
            </a:r>
          </a:p>
        </p:txBody>
      </p:sp>
      <p:pic>
        <p:nvPicPr>
          <p:cNvPr id="3" name="Picture 2">
            <a:extLst>
              <a:ext uri="{FF2B5EF4-FFF2-40B4-BE49-F238E27FC236}">
                <a16:creationId xmlns:a16="http://schemas.microsoft.com/office/drawing/2014/main" id="{D8EA7B5E-B575-4659-A77C-0508AC28AD81}"/>
              </a:ext>
            </a:extLst>
          </p:cNvPr>
          <p:cNvPicPr>
            <a:picLocks noChangeAspect="1"/>
          </p:cNvPicPr>
          <p:nvPr/>
        </p:nvPicPr>
        <p:blipFill>
          <a:blip r:embed="rId2"/>
          <a:stretch>
            <a:fillRect/>
          </a:stretch>
        </p:blipFill>
        <p:spPr>
          <a:xfrm>
            <a:off x="126167" y="1100662"/>
            <a:ext cx="4389120" cy="2737453"/>
          </a:xfrm>
          <a:prstGeom prst="rect">
            <a:avLst/>
          </a:prstGeom>
        </p:spPr>
      </p:pic>
      <p:pic>
        <p:nvPicPr>
          <p:cNvPr id="9" name="Picture 8">
            <a:extLst>
              <a:ext uri="{FF2B5EF4-FFF2-40B4-BE49-F238E27FC236}">
                <a16:creationId xmlns:a16="http://schemas.microsoft.com/office/drawing/2014/main" id="{D48F7FF1-6CB6-47FB-80D8-47B56B31CA3D}"/>
              </a:ext>
            </a:extLst>
          </p:cNvPr>
          <p:cNvPicPr>
            <a:picLocks noChangeAspect="1"/>
          </p:cNvPicPr>
          <p:nvPr/>
        </p:nvPicPr>
        <p:blipFill>
          <a:blip r:embed="rId3"/>
          <a:stretch>
            <a:fillRect/>
          </a:stretch>
        </p:blipFill>
        <p:spPr>
          <a:xfrm>
            <a:off x="149814" y="3920463"/>
            <a:ext cx="4312783" cy="2637217"/>
          </a:xfrm>
          <a:prstGeom prst="rect">
            <a:avLst/>
          </a:prstGeom>
        </p:spPr>
      </p:pic>
    </p:spTree>
    <p:extLst>
      <p:ext uri="{BB962C8B-B14F-4D97-AF65-F5344CB8AC3E}">
        <p14:creationId xmlns:p14="http://schemas.microsoft.com/office/powerpoint/2010/main" val="7343386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08B6-3372-4B3D-A0CE-31BE13B1E287}"/>
              </a:ext>
            </a:extLst>
          </p:cNvPr>
          <p:cNvSpPr>
            <a:spLocks noGrp="1"/>
          </p:cNvSpPr>
          <p:nvPr>
            <p:ph type="title"/>
          </p:nvPr>
        </p:nvSpPr>
        <p:spPr/>
        <p:txBody>
          <a:bodyPr/>
          <a:lstStyle/>
          <a:p>
            <a:r>
              <a:rPr lang="en-US" dirty="0"/>
              <a:t>Tuesday Run Summary</a:t>
            </a:r>
          </a:p>
        </p:txBody>
      </p:sp>
      <p:sp>
        <p:nvSpPr>
          <p:cNvPr id="5" name="TextBox 4">
            <a:extLst>
              <a:ext uri="{FF2B5EF4-FFF2-40B4-BE49-F238E27FC236}">
                <a16:creationId xmlns:a16="http://schemas.microsoft.com/office/drawing/2014/main" id="{63CF07C7-5BB2-4425-A0C7-B48DF353BDB8}"/>
              </a:ext>
            </a:extLst>
          </p:cNvPr>
          <p:cNvSpPr txBox="1"/>
          <p:nvPr/>
        </p:nvSpPr>
        <p:spPr>
          <a:xfrm>
            <a:off x="164554" y="5917003"/>
            <a:ext cx="6858000" cy="400110"/>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2000" b="1" dirty="0">
                <a:solidFill>
                  <a:srgbClr val="FF0000"/>
                </a:solidFill>
              </a:rPr>
              <a:t>Quench discussed in more details in the next slide</a:t>
            </a:r>
          </a:p>
        </p:txBody>
      </p:sp>
      <p:pic>
        <p:nvPicPr>
          <p:cNvPr id="4" name="Picture 3">
            <a:extLst>
              <a:ext uri="{FF2B5EF4-FFF2-40B4-BE49-F238E27FC236}">
                <a16:creationId xmlns:a16="http://schemas.microsoft.com/office/drawing/2014/main" id="{78480F8D-50DB-4F0B-9BA0-7230F131AB54}"/>
              </a:ext>
            </a:extLst>
          </p:cNvPr>
          <p:cNvPicPr>
            <a:picLocks noChangeAspect="1"/>
          </p:cNvPicPr>
          <p:nvPr/>
        </p:nvPicPr>
        <p:blipFill>
          <a:blip r:embed="rId2"/>
          <a:stretch>
            <a:fillRect/>
          </a:stretch>
        </p:blipFill>
        <p:spPr>
          <a:xfrm>
            <a:off x="143318" y="2446636"/>
            <a:ext cx="6766560" cy="3142428"/>
          </a:xfrm>
          <a:prstGeom prst="rect">
            <a:avLst/>
          </a:prstGeom>
        </p:spPr>
      </p:pic>
      <p:sp>
        <p:nvSpPr>
          <p:cNvPr id="6" name="TextBox 5">
            <a:extLst>
              <a:ext uri="{FF2B5EF4-FFF2-40B4-BE49-F238E27FC236}">
                <a16:creationId xmlns:a16="http://schemas.microsoft.com/office/drawing/2014/main" id="{FD8639CB-DDF8-4E67-9E93-FA95F572D03E}"/>
              </a:ext>
            </a:extLst>
          </p:cNvPr>
          <p:cNvSpPr txBox="1"/>
          <p:nvPr/>
        </p:nvSpPr>
        <p:spPr>
          <a:xfrm>
            <a:off x="143318" y="1123283"/>
            <a:ext cx="8314882" cy="1169551"/>
          </a:xfrm>
          <a:prstGeom prst="rect">
            <a:avLst/>
          </a:prstGeom>
          <a:noFill/>
        </p:spPr>
        <p:txBody>
          <a:bodyPr wrap="square" rtlCol="0">
            <a:spAutoFit/>
          </a:bodyPr>
          <a:lstStyle/>
          <a:p>
            <a:pPr marL="182880" indent="-182880">
              <a:spcBef>
                <a:spcPts val="600"/>
              </a:spcBef>
              <a:buFont typeface="Arial" panose="020B0604020202020204" pitchFamily="34" charset="0"/>
              <a:buChar char="•"/>
            </a:pPr>
            <a:r>
              <a:rPr lang="en-US" sz="2000" b="1" dirty="0"/>
              <a:t>Keep increasing current to see how high it could go (as in LTS)</a:t>
            </a:r>
          </a:p>
          <a:p>
            <a:pPr marL="182880" indent="-182880">
              <a:spcBef>
                <a:spcPts val="600"/>
              </a:spcBef>
              <a:buFont typeface="Arial" panose="020B0604020202020204" pitchFamily="34" charset="0"/>
              <a:buChar char="•"/>
            </a:pPr>
            <a:r>
              <a:rPr lang="en-US" sz="2000" b="1" dirty="0"/>
              <a:t>Quenched in going from 850 A to 900 A (design: ~450 A)</a:t>
            </a:r>
          </a:p>
          <a:p>
            <a:pPr marL="182880" indent="-182880">
              <a:spcBef>
                <a:spcPts val="600"/>
              </a:spcBef>
              <a:buFont typeface="Arial" panose="020B0604020202020204" pitchFamily="34" charset="0"/>
              <a:buChar char="•"/>
            </a:pPr>
            <a:r>
              <a:rPr lang="en-US" sz="2000" b="1" dirty="0"/>
              <a:t>Bore field ~9 T, Peak field ~17 T (high peak stresses: B x I)</a:t>
            </a:r>
          </a:p>
        </p:txBody>
      </p:sp>
      <p:sp>
        <p:nvSpPr>
          <p:cNvPr id="3" name="TextBox 2">
            <a:extLst>
              <a:ext uri="{FF2B5EF4-FFF2-40B4-BE49-F238E27FC236}">
                <a16:creationId xmlns:a16="http://schemas.microsoft.com/office/drawing/2014/main" id="{9E794DD7-6CDB-4E53-BD9F-7AE9B116FC8A}"/>
              </a:ext>
            </a:extLst>
          </p:cNvPr>
          <p:cNvSpPr txBox="1"/>
          <p:nvPr/>
        </p:nvSpPr>
        <p:spPr>
          <a:xfrm>
            <a:off x="6991023" y="2483433"/>
            <a:ext cx="2101314" cy="378565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2400" b="1" dirty="0">
                <a:solidFill>
                  <a:srgbClr val="FFFF00"/>
                </a:solidFill>
              </a:rPr>
              <a:t>850 Amp in a double pancake </a:t>
            </a:r>
            <a:r>
              <a:rPr lang="en-US" sz="2400" b="1" dirty="0">
                <a:solidFill>
                  <a:srgbClr val="00FF00"/>
                </a:solidFill>
              </a:rPr>
              <a:t>creates similar peak stresses and similar stored energy per pancake as in the 25T </a:t>
            </a:r>
            <a:r>
              <a:rPr lang="en-US" sz="2400" b="1" dirty="0">
                <a:solidFill>
                  <a:srgbClr val="FFFF00"/>
                </a:solidFill>
              </a:rPr>
              <a:t>IBS solenoid</a:t>
            </a:r>
          </a:p>
        </p:txBody>
      </p:sp>
    </p:spTree>
    <p:extLst>
      <p:ext uri="{BB962C8B-B14F-4D97-AF65-F5344CB8AC3E}">
        <p14:creationId xmlns:p14="http://schemas.microsoft.com/office/powerpoint/2010/main" val="1442641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ECB42-CD36-40AC-AC96-D2851105467E}"/>
              </a:ext>
            </a:extLst>
          </p:cNvPr>
          <p:cNvSpPr>
            <a:spLocks noGrp="1"/>
          </p:cNvSpPr>
          <p:nvPr>
            <p:ph type="title"/>
          </p:nvPr>
        </p:nvSpPr>
        <p:spPr>
          <a:xfrm>
            <a:off x="2133600" y="90488"/>
            <a:ext cx="6915212" cy="808037"/>
          </a:xfrm>
        </p:spPr>
        <p:txBody>
          <a:bodyPr/>
          <a:lstStyle/>
          <a:p>
            <a:r>
              <a:rPr lang="en-US" sz="2800" dirty="0"/>
              <a:t>Discussion on Quench at High Current</a:t>
            </a:r>
            <a:br>
              <a:rPr lang="en-US" sz="2800" dirty="0"/>
            </a:br>
            <a:r>
              <a:rPr lang="en-US" sz="2800" dirty="0">
                <a:solidFill>
                  <a:srgbClr val="006600"/>
                </a:solidFill>
              </a:rPr>
              <a:t>(Tuesday Run: v-taps help in analysis)</a:t>
            </a:r>
          </a:p>
        </p:txBody>
      </p:sp>
      <p:pic>
        <p:nvPicPr>
          <p:cNvPr id="12" name="Picture 11">
            <a:extLst>
              <a:ext uri="{FF2B5EF4-FFF2-40B4-BE49-F238E27FC236}">
                <a16:creationId xmlns:a16="http://schemas.microsoft.com/office/drawing/2014/main" id="{4AA4C1F0-BE7C-4B46-84D7-1784CB309030}"/>
              </a:ext>
            </a:extLst>
          </p:cNvPr>
          <p:cNvPicPr>
            <a:picLocks noChangeAspect="1"/>
          </p:cNvPicPr>
          <p:nvPr/>
        </p:nvPicPr>
        <p:blipFill>
          <a:blip r:embed="rId2"/>
          <a:stretch>
            <a:fillRect/>
          </a:stretch>
        </p:blipFill>
        <p:spPr>
          <a:xfrm>
            <a:off x="89719" y="1028658"/>
            <a:ext cx="4480560" cy="2792233"/>
          </a:xfrm>
          <a:prstGeom prst="rect">
            <a:avLst/>
          </a:prstGeom>
        </p:spPr>
      </p:pic>
      <p:pic>
        <p:nvPicPr>
          <p:cNvPr id="19" name="Picture 18">
            <a:extLst>
              <a:ext uri="{FF2B5EF4-FFF2-40B4-BE49-F238E27FC236}">
                <a16:creationId xmlns:a16="http://schemas.microsoft.com/office/drawing/2014/main" id="{B00C147A-4A9E-4F22-B8FA-917CC8BE4593}"/>
              </a:ext>
            </a:extLst>
          </p:cNvPr>
          <p:cNvPicPr>
            <a:picLocks noChangeAspect="1"/>
          </p:cNvPicPr>
          <p:nvPr/>
        </p:nvPicPr>
        <p:blipFill>
          <a:blip r:embed="rId3"/>
          <a:stretch>
            <a:fillRect/>
          </a:stretch>
        </p:blipFill>
        <p:spPr>
          <a:xfrm>
            <a:off x="57771" y="3820891"/>
            <a:ext cx="4480560" cy="2737658"/>
          </a:xfrm>
          <a:prstGeom prst="rect">
            <a:avLst/>
          </a:prstGeom>
        </p:spPr>
      </p:pic>
      <p:sp>
        <p:nvSpPr>
          <p:cNvPr id="20" name="TextBox 19">
            <a:extLst>
              <a:ext uri="{FF2B5EF4-FFF2-40B4-BE49-F238E27FC236}">
                <a16:creationId xmlns:a16="http://schemas.microsoft.com/office/drawing/2014/main" id="{4E7B08D5-3E06-4DF7-A92B-996350BDA6CB}"/>
              </a:ext>
            </a:extLst>
          </p:cNvPr>
          <p:cNvSpPr txBox="1"/>
          <p:nvPr/>
        </p:nvSpPr>
        <p:spPr>
          <a:xfrm>
            <a:off x="575507" y="5815863"/>
            <a:ext cx="1423788" cy="400110"/>
          </a:xfrm>
          <a:prstGeom prst="rect">
            <a:avLst/>
          </a:prstGeom>
          <a:solidFill>
            <a:schemeClr val="bg1"/>
          </a:solidFill>
        </p:spPr>
        <p:txBody>
          <a:bodyPr wrap="none" rtlCol="0">
            <a:spAutoFit/>
          </a:bodyPr>
          <a:lstStyle/>
          <a:p>
            <a:r>
              <a:rPr lang="en-US" sz="2000" b="1" dirty="0">
                <a:solidFill>
                  <a:srgbClr val="FF0000"/>
                </a:solidFill>
              </a:rPr>
              <a:t>Both coils</a:t>
            </a:r>
          </a:p>
        </p:txBody>
      </p:sp>
      <p:sp>
        <p:nvSpPr>
          <p:cNvPr id="21" name="TextBox 20">
            <a:extLst>
              <a:ext uri="{FF2B5EF4-FFF2-40B4-BE49-F238E27FC236}">
                <a16:creationId xmlns:a16="http://schemas.microsoft.com/office/drawing/2014/main" id="{CB8776B3-8BCA-457C-8A9C-E3808C4CD52D}"/>
              </a:ext>
            </a:extLst>
          </p:cNvPr>
          <p:cNvSpPr txBox="1"/>
          <p:nvPr/>
        </p:nvSpPr>
        <p:spPr>
          <a:xfrm>
            <a:off x="2819400" y="1855308"/>
            <a:ext cx="1263519" cy="1169551"/>
          </a:xfrm>
          <a:prstGeom prst="rect">
            <a:avLst/>
          </a:prstGeom>
          <a:solidFill>
            <a:schemeClr val="bg1"/>
          </a:solidFill>
        </p:spPr>
        <p:txBody>
          <a:bodyPr wrap="square" rtlCol="0">
            <a:spAutoFit/>
          </a:bodyPr>
          <a:lstStyle/>
          <a:p>
            <a:r>
              <a:rPr lang="en-US" sz="1400" b="1" u="sng" dirty="0">
                <a:solidFill>
                  <a:srgbClr val="006600"/>
                </a:solidFill>
              </a:rPr>
              <a:t>NO</a:t>
            </a:r>
            <a:r>
              <a:rPr lang="en-US" sz="1400" b="1" dirty="0">
                <a:solidFill>
                  <a:srgbClr val="006600"/>
                </a:solidFill>
              </a:rPr>
              <a:t> slow quench propagation.</a:t>
            </a:r>
          </a:p>
          <a:p>
            <a:r>
              <a:rPr lang="en-US" sz="1400" b="1" dirty="0">
                <a:solidFill>
                  <a:srgbClr val="006600"/>
                </a:solidFill>
              </a:rPr>
              <a:t>All done in &lt;200 </a:t>
            </a:r>
            <a:r>
              <a:rPr lang="en-US" sz="1400" b="1" dirty="0" err="1">
                <a:solidFill>
                  <a:srgbClr val="006600"/>
                </a:solidFill>
              </a:rPr>
              <a:t>msec</a:t>
            </a:r>
            <a:endParaRPr lang="en-US" sz="1400" b="1" dirty="0">
              <a:solidFill>
                <a:srgbClr val="006600"/>
              </a:solidFill>
            </a:endParaRPr>
          </a:p>
        </p:txBody>
      </p:sp>
      <p:sp>
        <p:nvSpPr>
          <p:cNvPr id="22" name="TextBox 21">
            <a:extLst>
              <a:ext uri="{FF2B5EF4-FFF2-40B4-BE49-F238E27FC236}">
                <a16:creationId xmlns:a16="http://schemas.microsoft.com/office/drawing/2014/main" id="{A7E2ABED-CAD0-4F12-9C68-945DA903C543}"/>
              </a:ext>
            </a:extLst>
          </p:cNvPr>
          <p:cNvSpPr txBox="1"/>
          <p:nvPr/>
        </p:nvSpPr>
        <p:spPr>
          <a:xfrm>
            <a:off x="6629400" y="1156059"/>
            <a:ext cx="2010487" cy="307777"/>
          </a:xfrm>
          <a:prstGeom prst="rect">
            <a:avLst/>
          </a:prstGeom>
          <a:solidFill>
            <a:schemeClr val="bg1"/>
          </a:solidFill>
        </p:spPr>
        <p:txBody>
          <a:bodyPr wrap="none" rtlCol="0">
            <a:spAutoFit/>
          </a:bodyPr>
          <a:lstStyle/>
          <a:p>
            <a:r>
              <a:rPr lang="en-US" sz="1400" b="1" dirty="0"/>
              <a:t>Stored Energy ~90 kJ</a:t>
            </a:r>
          </a:p>
        </p:txBody>
      </p:sp>
      <p:pic>
        <p:nvPicPr>
          <p:cNvPr id="3" name="Picture 2">
            <a:extLst>
              <a:ext uri="{FF2B5EF4-FFF2-40B4-BE49-F238E27FC236}">
                <a16:creationId xmlns:a16="http://schemas.microsoft.com/office/drawing/2014/main" id="{5C41F98A-C35E-4DDF-971E-FB6B74A92079}"/>
              </a:ext>
            </a:extLst>
          </p:cNvPr>
          <p:cNvPicPr>
            <a:picLocks noChangeAspect="1"/>
          </p:cNvPicPr>
          <p:nvPr/>
        </p:nvPicPr>
        <p:blipFill>
          <a:blip r:embed="rId4"/>
          <a:stretch>
            <a:fillRect/>
          </a:stretch>
        </p:blipFill>
        <p:spPr>
          <a:xfrm>
            <a:off x="4625043" y="1105566"/>
            <a:ext cx="4480560" cy="2683684"/>
          </a:xfrm>
          <a:prstGeom prst="rect">
            <a:avLst/>
          </a:prstGeom>
        </p:spPr>
      </p:pic>
      <p:sp>
        <p:nvSpPr>
          <p:cNvPr id="13" name="TextBox 12">
            <a:extLst>
              <a:ext uri="{FF2B5EF4-FFF2-40B4-BE49-F238E27FC236}">
                <a16:creationId xmlns:a16="http://schemas.microsoft.com/office/drawing/2014/main" id="{0E0EE2AD-FBF4-4A86-9480-D99E2DE89AA9}"/>
              </a:ext>
            </a:extLst>
          </p:cNvPr>
          <p:cNvSpPr txBox="1"/>
          <p:nvPr/>
        </p:nvSpPr>
        <p:spPr>
          <a:xfrm>
            <a:off x="7005670" y="2171231"/>
            <a:ext cx="1521570" cy="400110"/>
          </a:xfrm>
          <a:prstGeom prst="rect">
            <a:avLst/>
          </a:prstGeom>
          <a:solidFill>
            <a:schemeClr val="bg1"/>
          </a:solidFill>
        </p:spPr>
        <p:txBody>
          <a:bodyPr wrap="none" rtlCol="0">
            <a:spAutoFit/>
          </a:bodyPr>
          <a:lstStyle/>
          <a:p>
            <a:r>
              <a:rPr lang="en-US" sz="2000" b="1" dirty="0">
                <a:solidFill>
                  <a:srgbClr val="FF0000"/>
                </a:solidFill>
              </a:rPr>
              <a:t>Starter coil</a:t>
            </a:r>
          </a:p>
        </p:txBody>
      </p:sp>
      <p:pic>
        <p:nvPicPr>
          <p:cNvPr id="5" name="Picture 4">
            <a:extLst>
              <a:ext uri="{FF2B5EF4-FFF2-40B4-BE49-F238E27FC236}">
                <a16:creationId xmlns:a16="http://schemas.microsoft.com/office/drawing/2014/main" id="{E825F9AB-3CC7-4E91-998B-A83B32C7764F}"/>
              </a:ext>
            </a:extLst>
          </p:cNvPr>
          <p:cNvPicPr>
            <a:picLocks noChangeAspect="1"/>
          </p:cNvPicPr>
          <p:nvPr/>
        </p:nvPicPr>
        <p:blipFill>
          <a:blip r:embed="rId5"/>
          <a:stretch>
            <a:fillRect/>
          </a:stretch>
        </p:blipFill>
        <p:spPr>
          <a:xfrm>
            <a:off x="4605669" y="3893717"/>
            <a:ext cx="4480560" cy="2552976"/>
          </a:xfrm>
          <a:prstGeom prst="rect">
            <a:avLst/>
          </a:prstGeom>
        </p:spPr>
      </p:pic>
      <p:sp>
        <p:nvSpPr>
          <p:cNvPr id="23" name="TextBox 22">
            <a:extLst>
              <a:ext uri="{FF2B5EF4-FFF2-40B4-BE49-F238E27FC236}">
                <a16:creationId xmlns:a16="http://schemas.microsoft.com/office/drawing/2014/main" id="{6803B90D-6E12-4940-AA48-D46BB4FDA0E7}"/>
              </a:ext>
            </a:extLst>
          </p:cNvPr>
          <p:cNvSpPr txBox="1"/>
          <p:nvPr/>
        </p:nvSpPr>
        <p:spPr>
          <a:xfrm>
            <a:off x="6865323" y="4058918"/>
            <a:ext cx="1749197" cy="400110"/>
          </a:xfrm>
          <a:prstGeom prst="rect">
            <a:avLst/>
          </a:prstGeom>
          <a:solidFill>
            <a:schemeClr val="bg1"/>
          </a:solidFill>
        </p:spPr>
        <p:txBody>
          <a:bodyPr wrap="square" rtlCol="0">
            <a:spAutoFit/>
          </a:bodyPr>
          <a:lstStyle/>
          <a:p>
            <a:r>
              <a:rPr lang="en-US" sz="2000" b="1" dirty="0">
                <a:solidFill>
                  <a:srgbClr val="FF0000"/>
                </a:solidFill>
              </a:rPr>
              <a:t>Follower coil</a:t>
            </a:r>
          </a:p>
        </p:txBody>
      </p:sp>
    </p:spTree>
    <p:extLst>
      <p:ext uri="{BB962C8B-B14F-4D97-AF65-F5344CB8AC3E}">
        <p14:creationId xmlns:p14="http://schemas.microsoft.com/office/powerpoint/2010/main" val="344637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08B6-3372-4B3D-A0CE-31BE13B1E287}"/>
              </a:ext>
            </a:extLst>
          </p:cNvPr>
          <p:cNvSpPr>
            <a:spLocks noGrp="1"/>
          </p:cNvSpPr>
          <p:nvPr>
            <p:ph type="title"/>
          </p:nvPr>
        </p:nvSpPr>
        <p:spPr>
          <a:xfrm>
            <a:off x="2057400" y="90488"/>
            <a:ext cx="7086600" cy="808037"/>
          </a:xfrm>
        </p:spPr>
        <p:txBody>
          <a:bodyPr/>
          <a:lstStyle/>
          <a:p>
            <a:r>
              <a:rPr lang="en-US" sz="2800" dirty="0"/>
              <a:t>Wednesday Run Summary</a:t>
            </a:r>
            <a:br>
              <a:rPr lang="en-US" sz="2800" dirty="0"/>
            </a:br>
            <a:r>
              <a:rPr lang="en-US" sz="2000" dirty="0">
                <a:solidFill>
                  <a:srgbClr val="006600"/>
                </a:solidFill>
              </a:rPr>
              <a:t>(unusual events – not expected during normal operation) </a:t>
            </a:r>
          </a:p>
        </p:txBody>
      </p:sp>
      <p:pic>
        <p:nvPicPr>
          <p:cNvPr id="5" name="Picture 4">
            <a:extLst>
              <a:ext uri="{FF2B5EF4-FFF2-40B4-BE49-F238E27FC236}">
                <a16:creationId xmlns:a16="http://schemas.microsoft.com/office/drawing/2014/main" id="{A33A12A4-657A-4832-8C9F-FE749DBC7B15}"/>
              </a:ext>
            </a:extLst>
          </p:cNvPr>
          <p:cNvPicPr>
            <a:picLocks noChangeAspect="1"/>
          </p:cNvPicPr>
          <p:nvPr/>
        </p:nvPicPr>
        <p:blipFill>
          <a:blip r:embed="rId2"/>
          <a:stretch>
            <a:fillRect/>
          </a:stretch>
        </p:blipFill>
        <p:spPr>
          <a:xfrm>
            <a:off x="0" y="1087675"/>
            <a:ext cx="5943600" cy="2761774"/>
          </a:xfrm>
          <a:prstGeom prst="rect">
            <a:avLst/>
          </a:prstGeom>
        </p:spPr>
      </p:pic>
      <p:pic>
        <p:nvPicPr>
          <p:cNvPr id="3" name="Picture 2">
            <a:extLst>
              <a:ext uri="{FF2B5EF4-FFF2-40B4-BE49-F238E27FC236}">
                <a16:creationId xmlns:a16="http://schemas.microsoft.com/office/drawing/2014/main" id="{5973F126-EF74-4A90-B67C-CEC7159251F9}"/>
              </a:ext>
            </a:extLst>
          </p:cNvPr>
          <p:cNvPicPr>
            <a:picLocks noChangeAspect="1"/>
          </p:cNvPicPr>
          <p:nvPr/>
        </p:nvPicPr>
        <p:blipFill>
          <a:blip r:embed="rId3"/>
          <a:stretch>
            <a:fillRect/>
          </a:stretch>
        </p:blipFill>
        <p:spPr>
          <a:xfrm>
            <a:off x="3202898" y="3849449"/>
            <a:ext cx="5943600" cy="2761792"/>
          </a:xfrm>
          <a:prstGeom prst="rect">
            <a:avLst/>
          </a:prstGeom>
        </p:spPr>
      </p:pic>
      <p:pic>
        <p:nvPicPr>
          <p:cNvPr id="4" name="Picture 3">
            <a:extLst>
              <a:ext uri="{FF2B5EF4-FFF2-40B4-BE49-F238E27FC236}">
                <a16:creationId xmlns:a16="http://schemas.microsoft.com/office/drawing/2014/main" id="{3CC997F7-4566-4FE1-A875-9F19AC9C21A9}"/>
              </a:ext>
            </a:extLst>
          </p:cNvPr>
          <p:cNvPicPr>
            <a:picLocks noChangeAspect="1"/>
          </p:cNvPicPr>
          <p:nvPr/>
        </p:nvPicPr>
        <p:blipFill>
          <a:blip r:embed="rId4"/>
          <a:stretch>
            <a:fillRect/>
          </a:stretch>
        </p:blipFill>
        <p:spPr>
          <a:xfrm>
            <a:off x="5951095" y="1202378"/>
            <a:ext cx="3108960" cy="1442086"/>
          </a:xfrm>
          <a:prstGeom prst="rect">
            <a:avLst/>
          </a:prstGeom>
        </p:spPr>
      </p:pic>
      <p:sp>
        <p:nvSpPr>
          <p:cNvPr id="7" name="TextBox 6">
            <a:extLst>
              <a:ext uri="{FF2B5EF4-FFF2-40B4-BE49-F238E27FC236}">
                <a16:creationId xmlns:a16="http://schemas.microsoft.com/office/drawing/2014/main" id="{9C4E860F-AAA4-437E-8BFC-C0033B9D8603}"/>
              </a:ext>
            </a:extLst>
          </p:cNvPr>
          <p:cNvSpPr txBox="1"/>
          <p:nvPr/>
        </p:nvSpPr>
        <p:spPr>
          <a:xfrm>
            <a:off x="0" y="4030016"/>
            <a:ext cx="3124201" cy="2400657"/>
          </a:xfrm>
          <a:prstGeom prst="rect">
            <a:avLst/>
          </a:prstGeom>
          <a:noFill/>
        </p:spPr>
        <p:txBody>
          <a:bodyPr wrap="square" rtlCol="0">
            <a:spAutoFit/>
          </a:bodyPr>
          <a:lstStyle/>
          <a:p>
            <a:pPr marL="274320" indent="-274320">
              <a:spcBef>
                <a:spcPts val="1200"/>
              </a:spcBef>
              <a:buFont typeface="+mj-lt"/>
              <a:buAutoNum type="arabicPeriod"/>
            </a:pPr>
            <a:r>
              <a:rPr lang="en-US" sz="2000" b="1" dirty="0">
                <a:solidFill>
                  <a:srgbClr val="FF0000"/>
                </a:solidFill>
              </a:rPr>
              <a:t>Sudden increase in current due to coupling of two power supplies</a:t>
            </a:r>
          </a:p>
          <a:p>
            <a:pPr marL="274320" indent="-274320">
              <a:spcBef>
                <a:spcPts val="1200"/>
              </a:spcBef>
              <a:buFont typeface="+mj-lt"/>
              <a:buAutoNum type="arabicPeriod"/>
            </a:pPr>
            <a:r>
              <a:rPr lang="en-US" sz="2000" b="1" dirty="0">
                <a:solidFill>
                  <a:srgbClr val="FF0000"/>
                </a:solidFill>
              </a:rPr>
              <a:t>Running out of Helium at the end of the day</a:t>
            </a:r>
          </a:p>
        </p:txBody>
      </p:sp>
    </p:spTree>
    <p:extLst>
      <p:ext uri="{BB962C8B-B14F-4D97-AF65-F5344CB8AC3E}">
        <p14:creationId xmlns:p14="http://schemas.microsoft.com/office/powerpoint/2010/main" val="3435715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08B6-3372-4B3D-A0CE-31BE13B1E287}"/>
              </a:ext>
            </a:extLst>
          </p:cNvPr>
          <p:cNvSpPr>
            <a:spLocks noGrp="1"/>
          </p:cNvSpPr>
          <p:nvPr>
            <p:ph type="title"/>
          </p:nvPr>
        </p:nvSpPr>
        <p:spPr/>
        <p:txBody>
          <a:bodyPr/>
          <a:lstStyle/>
          <a:p>
            <a:r>
              <a:rPr lang="en-US" dirty="0"/>
              <a:t>Thursday Run Summary</a:t>
            </a:r>
          </a:p>
        </p:txBody>
      </p:sp>
      <p:pic>
        <p:nvPicPr>
          <p:cNvPr id="4" name="Picture 3">
            <a:extLst>
              <a:ext uri="{FF2B5EF4-FFF2-40B4-BE49-F238E27FC236}">
                <a16:creationId xmlns:a16="http://schemas.microsoft.com/office/drawing/2014/main" id="{9A2B6E9C-9D35-4323-8F7F-186BB65B4208}"/>
              </a:ext>
            </a:extLst>
          </p:cNvPr>
          <p:cNvPicPr>
            <a:picLocks noChangeAspect="1"/>
          </p:cNvPicPr>
          <p:nvPr/>
        </p:nvPicPr>
        <p:blipFill>
          <a:blip r:embed="rId2"/>
          <a:stretch>
            <a:fillRect/>
          </a:stretch>
        </p:blipFill>
        <p:spPr>
          <a:xfrm>
            <a:off x="2498" y="1058022"/>
            <a:ext cx="5852160" cy="2719285"/>
          </a:xfrm>
          <a:prstGeom prst="rect">
            <a:avLst/>
          </a:prstGeom>
        </p:spPr>
      </p:pic>
      <p:pic>
        <p:nvPicPr>
          <p:cNvPr id="3" name="Picture 2">
            <a:extLst>
              <a:ext uri="{FF2B5EF4-FFF2-40B4-BE49-F238E27FC236}">
                <a16:creationId xmlns:a16="http://schemas.microsoft.com/office/drawing/2014/main" id="{FF4D1A84-477B-45F3-94EF-B5B28FB68E2A}"/>
              </a:ext>
            </a:extLst>
          </p:cNvPr>
          <p:cNvPicPr>
            <a:picLocks noChangeAspect="1"/>
          </p:cNvPicPr>
          <p:nvPr/>
        </p:nvPicPr>
        <p:blipFill>
          <a:blip r:embed="rId3"/>
          <a:stretch>
            <a:fillRect/>
          </a:stretch>
        </p:blipFill>
        <p:spPr>
          <a:xfrm>
            <a:off x="101950" y="4917109"/>
            <a:ext cx="3017520" cy="1402140"/>
          </a:xfrm>
          <a:prstGeom prst="rect">
            <a:avLst/>
          </a:prstGeom>
        </p:spPr>
      </p:pic>
      <p:sp>
        <p:nvSpPr>
          <p:cNvPr id="6" name="TextBox 5">
            <a:extLst>
              <a:ext uri="{FF2B5EF4-FFF2-40B4-BE49-F238E27FC236}">
                <a16:creationId xmlns:a16="http://schemas.microsoft.com/office/drawing/2014/main" id="{3DECDF65-3526-44D5-8F34-852D4C1F105C}"/>
              </a:ext>
            </a:extLst>
          </p:cNvPr>
          <p:cNvSpPr txBox="1"/>
          <p:nvPr/>
        </p:nvSpPr>
        <p:spPr>
          <a:xfrm>
            <a:off x="6096000" y="1079258"/>
            <a:ext cx="3015520" cy="1815882"/>
          </a:xfrm>
          <a:prstGeom prst="rect">
            <a:avLst/>
          </a:prstGeom>
          <a:noFill/>
        </p:spPr>
        <p:txBody>
          <a:bodyPr wrap="square" rtlCol="0">
            <a:spAutoFit/>
          </a:bodyPr>
          <a:lstStyle/>
          <a:p>
            <a:r>
              <a:rPr lang="en-US" b="1" dirty="0"/>
              <a:t>Two more quenches at 800-850 A (design: ~450 A)</a:t>
            </a:r>
          </a:p>
        </p:txBody>
      </p:sp>
      <p:sp>
        <p:nvSpPr>
          <p:cNvPr id="7" name="TextBox 6">
            <a:extLst>
              <a:ext uri="{FF2B5EF4-FFF2-40B4-BE49-F238E27FC236}">
                <a16:creationId xmlns:a16="http://schemas.microsoft.com/office/drawing/2014/main" id="{2B8F6F66-D56D-4FE3-B884-D64F2DCCD608}"/>
              </a:ext>
            </a:extLst>
          </p:cNvPr>
          <p:cNvSpPr txBox="1"/>
          <p:nvPr/>
        </p:nvSpPr>
        <p:spPr>
          <a:xfrm>
            <a:off x="74601" y="4088740"/>
            <a:ext cx="3072217" cy="830997"/>
          </a:xfrm>
          <a:prstGeom prst="rect">
            <a:avLst/>
          </a:prstGeom>
          <a:noFill/>
        </p:spPr>
        <p:txBody>
          <a:bodyPr wrap="square" rtlCol="0">
            <a:spAutoFit/>
          </a:bodyPr>
          <a:lstStyle/>
          <a:p>
            <a:r>
              <a:rPr lang="en-US" sz="2400" b="1" dirty="0"/>
              <a:t>..and a shut-off near design current</a:t>
            </a:r>
          </a:p>
        </p:txBody>
      </p:sp>
      <p:pic>
        <p:nvPicPr>
          <p:cNvPr id="8" name="Picture 7">
            <a:extLst>
              <a:ext uri="{FF2B5EF4-FFF2-40B4-BE49-F238E27FC236}">
                <a16:creationId xmlns:a16="http://schemas.microsoft.com/office/drawing/2014/main" id="{9461E75D-EDE2-4FF5-B3B6-DDEB633942AC}"/>
              </a:ext>
            </a:extLst>
          </p:cNvPr>
          <p:cNvPicPr>
            <a:picLocks noChangeAspect="1"/>
          </p:cNvPicPr>
          <p:nvPr/>
        </p:nvPicPr>
        <p:blipFill>
          <a:blip r:embed="rId4"/>
          <a:stretch>
            <a:fillRect/>
          </a:stretch>
        </p:blipFill>
        <p:spPr>
          <a:xfrm>
            <a:off x="3174167" y="3840480"/>
            <a:ext cx="5943600" cy="2664373"/>
          </a:xfrm>
          <a:prstGeom prst="rect">
            <a:avLst/>
          </a:prstGeom>
        </p:spPr>
      </p:pic>
    </p:spTree>
    <p:extLst>
      <p:ext uri="{BB962C8B-B14F-4D97-AF65-F5344CB8AC3E}">
        <p14:creationId xmlns:p14="http://schemas.microsoft.com/office/powerpoint/2010/main" val="3343795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B08B6-3372-4B3D-A0CE-31BE13B1E287}"/>
              </a:ext>
            </a:extLst>
          </p:cNvPr>
          <p:cNvSpPr>
            <a:spLocks noGrp="1"/>
          </p:cNvSpPr>
          <p:nvPr>
            <p:ph type="title"/>
          </p:nvPr>
        </p:nvSpPr>
        <p:spPr/>
        <p:txBody>
          <a:bodyPr/>
          <a:lstStyle/>
          <a:p>
            <a:r>
              <a:rPr lang="en-US" dirty="0"/>
              <a:t>Friday Run Summary</a:t>
            </a:r>
          </a:p>
        </p:txBody>
      </p:sp>
      <p:pic>
        <p:nvPicPr>
          <p:cNvPr id="5" name="Picture 4">
            <a:extLst>
              <a:ext uri="{FF2B5EF4-FFF2-40B4-BE49-F238E27FC236}">
                <a16:creationId xmlns:a16="http://schemas.microsoft.com/office/drawing/2014/main" id="{8E258BB5-C263-4665-8550-B69BA7B96ECB}"/>
              </a:ext>
            </a:extLst>
          </p:cNvPr>
          <p:cNvPicPr>
            <a:picLocks noChangeAspect="1"/>
          </p:cNvPicPr>
          <p:nvPr/>
        </p:nvPicPr>
        <p:blipFill>
          <a:blip r:embed="rId2"/>
          <a:stretch>
            <a:fillRect/>
          </a:stretch>
        </p:blipFill>
        <p:spPr>
          <a:xfrm>
            <a:off x="155331" y="1219200"/>
            <a:ext cx="8833338" cy="3959773"/>
          </a:xfrm>
          <a:prstGeom prst="rect">
            <a:avLst/>
          </a:prstGeom>
        </p:spPr>
      </p:pic>
      <p:sp>
        <p:nvSpPr>
          <p:cNvPr id="6" name="TextBox 5">
            <a:extLst>
              <a:ext uri="{FF2B5EF4-FFF2-40B4-BE49-F238E27FC236}">
                <a16:creationId xmlns:a16="http://schemas.microsoft.com/office/drawing/2014/main" id="{7BF3D9EC-48C1-4331-A01A-4374B1C080C2}"/>
              </a:ext>
            </a:extLst>
          </p:cNvPr>
          <p:cNvSpPr txBox="1"/>
          <p:nvPr/>
        </p:nvSpPr>
        <p:spPr>
          <a:xfrm>
            <a:off x="304799" y="5499648"/>
            <a:ext cx="8683869" cy="496996"/>
          </a:xfrm>
          <a:prstGeom prst="rect">
            <a:avLst/>
          </a:prstGeom>
          <a:noFill/>
        </p:spPr>
        <p:txBody>
          <a:bodyPr wrap="square" rtlCol="0">
            <a:spAutoFit/>
          </a:bodyPr>
          <a:lstStyle/>
          <a:p>
            <a:pPr marL="182880" indent="-182880">
              <a:lnSpc>
                <a:spcPct val="150000"/>
              </a:lnSpc>
              <a:spcBef>
                <a:spcPts val="1200"/>
              </a:spcBef>
              <a:buFont typeface="Arial" panose="020B0604020202020204" pitchFamily="34" charset="0"/>
              <a:buChar char="•"/>
            </a:pPr>
            <a:r>
              <a:rPr lang="en-US" sz="2000" b="1" dirty="0"/>
              <a:t>Higher temperature operation mostly in Helium gas environment</a:t>
            </a:r>
          </a:p>
        </p:txBody>
      </p:sp>
    </p:spTree>
    <p:extLst>
      <p:ext uri="{BB962C8B-B14F-4D97-AF65-F5344CB8AC3E}">
        <p14:creationId xmlns:p14="http://schemas.microsoft.com/office/powerpoint/2010/main" val="241516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ACBCE-0FC2-4AEE-ADBE-F52506923BE0}"/>
              </a:ext>
            </a:extLst>
          </p:cNvPr>
          <p:cNvSpPr>
            <a:spLocks noGrp="1"/>
          </p:cNvSpPr>
          <p:nvPr>
            <p:ph type="title"/>
          </p:nvPr>
        </p:nvSpPr>
        <p:spPr>
          <a:xfrm>
            <a:off x="2133600" y="90488"/>
            <a:ext cx="6934200" cy="808037"/>
          </a:xfrm>
        </p:spPr>
        <p:txBody>
          <a:bodyPr/>
          <a:lstStyle/>
          <a:p>
            <a:r>
              <a:rPr lang="en-US" sz="2800" dirty="0"/>
              <a:t>Overall Summary of four Series of Tests of two Large NI Coils at 4 K</a:t>
            </a:r>
          </a:p>
        </p:txBody>
      </p:sp>
      <p:sp>
        <p:nvSpPr>
          <p:cNvPr id="3" name="TextBox 2">
            <a:extLst>
              <a:ext uri="{FF2B5EF4-FFF2-40B4-BE49-F238E27FC236}">
                <a16:creationId xmlns:a16="http://schemas.microsoft.com/office/drawing/2014/main" id="{17D2F47D-77B0-451D-A502-26F9E681473E}"/>
              </a:ext>
            </a:extLst>
          </p:cNvPr>
          <p:cNvSpPr txBox="1"/>
          <p:nvPr/>
        </p:nvSpPr>
        <p:spPr>
          <a:xfrm>
            <a:off x="152400" y="1142126"/>
            <a:ext cx="8909957" cy="5317610"/>
          </a:xfrm>
          <a:prstGeom prst="rect">
            <a:avLst/>
          </a:prstGeom>
          <a:noFill/>
        </p:spPr>
        <p:txBody>
          <a:bodyPr wrap="square" rtlCol="0">
            <a:spAutoFit/>
          </a:bodyPr>
          <a:lstStyle/>
          <a:p>
            <a:pPr marL="342900" indent="-342900">
              <a:lnSpc>
                <a:spcPct val="150000"/>
              </a:lnSpc>
              <a:spcBef>
                <a:spcPts val="600"/>
              </a:spcBef>
              <a:buFont typeface="Wingdings" panose="05000000000000000000" pitchFamily="2" charset="2"/>
              <a:buChar char="Ø"/>
            </a:pPr>
            <a:r>
              <a:rPr lang="en-US" sz="2400" b="1" dirty="0"/>
              <a:t>Two large coils survived many quenches/thermal runaway at 4 K, 17 T peak field (i.d. 105 mm, </a:t>
            </a:r>
            <a:r>
              <a:rPr lang="en-US" sz="2400" b="1" dirty="0" err="1"/>
              <a:t>o.d.</a:t>
            </a:r>
            <a:r>
              <a:rPr lang="en-US" sz="2400" b="1" dirty="0"/>
              <a:t> 200 mm, ~600 m of 12 mm wide tape used in each) </a:t>
            </a:r>
          </a:p>
          <a:p>
            <a:pPr marL="342900" indent="-342900">
              <a:lnSpc>
                <a:spcPct val="150000"/>
              </a:lnSpc>
              <a:spcBef>
                <a:spcPts val="600"/>
              </a:spcBef>
              <a:buFont typeface="Wingdings" panose="05000000000000000000" pitchFamily="2" charset="2"/>
              <a:buChar char="Ø"/>
            </a:pPr>
            <a:r>
              <a:rPr lang="en-US" sz="2400" b="1" dirty="0"/>
              <a:t>Coil survived simulation of a variety of accidents</a:t>
            </a:r>
          </a:p>
          <a:p>
            <a:pPr marL="342900" indent="-342900">
              <a:lnSpc>
                <a:spcPct val="150000"/>
              </a:lnSpc>
              <a:spcBef>
                <a:spcPts val="600"/>
              </a:spcBef>
              <a:buFont typeface="Wingdings" panose="05000000000000000000" pitchFamily="2" charset="2"/>
              <a:buChar char="Ø"/>
            </a:pPr>
            <a:r>
              <a:rPr lang="en-US" sz="2400" b="1" dirty="0"/>
              <a:t>Maximum current density in coil: ~950 A/mm</a:t>
            </a:r>
            <a:r>
              <a:rPr lang="en-US" sz="2400" b="1" baseline="30000" dirty="0"/>
              <a:t>2 </a:t>
            </a:r>
            <a:r>
              <a:rPr lang="en-US" sz="2400" b="1" dirty="0"/>
              <a:t> (design needs ~500 A/mm</a:t>
            </a:r>
            <a:r>
              <a:rPr lang="en-US" sz="2400" b="1" baseline="30000" dirty="0"/>
              <a:t>2</a:t>
            </a:r>
            <a:r>
              <a:rPr lang="en-US" sz="2400" b="1" dirty="0"/>
              <a:t>)</a:t>
            </a:r>
          </a:p>
          <a:p>
            <a:pPr marL="342900" indent="-342900">
              <a:lnSpc>
                <a:spcPct val="150000"/>
              </a:lnSpc>
              <a:spcBef>
                <a:spcPts val="600"/>
              </a:spcBef>
              <a:buFont typeface="Wingdings" panose="05000000000000000000" pitchFamily="2" charset="2"/>
              <a:buChar char="Ø"/>
            </a:pPr>
            <a:r>
              <a:rPr lang="en-US" sz="2400" b="1" dirty="0"/>
              <a:t>Hoop stresses (JXB) over 400 MPa </a:t>
            </a:r>
          </a:p>
          <a:p>
            <a:pPr marL="342900" indent="-342900">
              <a:lnSpc>
                <a:spcPct val="150000"/>
              </a:lnSpc>
              <a:spcBef>
                <a:spcPts val="600"/>
              </a:spcBef>
              <a:buFont typeface="Wingdings" panose="05000000000000000000" pitchFamily="2" charset="2"/>
              <a:buChar char="Ø"/>
            </a:pPr>
            <a:r>
              <a:rPr lang="en-US" sz="2400" b="1" dirty="0"/>
              <a:t>A large number of v-taps helps understanding of the quench propagation within coil and coil-to-coil</a:t>
            </a:r>
          </a:p>
        </p:txBody>
      </p:sp>
    </p:spTree>
    <p:extLst>
      <p:ext uri="{BB962C8B-B14F-4D97-AF65-F5344CB8AC3E}">
        <p14:creationId xmlns:p14="http://schemas.microsoft.com/office/powerpoint/2010/main" val="4047505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26834-5B39-4E68-A036-E3447A31BDE8}"/>
              </a:ext>
            </a:extLst>
          </p:cNvPr>
          <p:cNvSpPr>
            <a:spLocks noGrp="1"/>
          </p:cNvSpPr>
          <p:nvPr>
            <p:ph type="title"/>
          </p:nvPr>
        </p:nvSpPr>
        <p:spPr>
          <a:xfrm>
            <a:off x="2209800" y="90488"/>
            <a:ext cx="6781800" cy="808037"/>
          </a:xfrm>
        </p:spPr>
        <p:txBody>
          <a:bodyPr/>
          <a:lstStyle/>
          <a:p>
            <a:r>
              <a:rPr lang="en-US" sz="2800" dirty="0"/>
              <a:t>Design Requirements of IBS Solenoid</a:t>
            </a:r>
          </a:p>
        </p:txBody>
      </p:sp>
      <p:sp>
        <p:nvSpPr>
          <p:cNvPr id="4" name="TextBox 3">
            <a:extLst>
              <a:ext uri="{FF2B5EF4-FFF2-40B4-BE49-F238E27FC236}">
                <a16:creationId xmlns:a16="http://schemas.microsoft.com/office/drawing/2014/main" id="{DA8545BA-8102-4D2C-8A9D-D1ADD5B35D3E}"/>
              </a:ext>
            </a:extLst>
          </p:cNvPr>
          <p:cNvSpPr txBox="1"/>
          <p:nvPr/>
        </p:nvSpPr>
        <p:spPr>
          <a:xfrm>
            <a:off x="58321" y="1125783"/>
            <a:ext cx="9027358" cy="3388428"/>
          </a:xfrm>
          <a:prstGeom prst="rect">
            <a:avLst/>
          </a:prstGeom>
          <a:noFill/>
        </p:spPr>
        <p:txBody>
          <a:bodyPr wrap="square" rtlCol="0">
            <a:spAutoFit/>
          </a:bodyPr>
          <a:lstStyle/>
          <a:p>
            <a:pPr marL="548640" indent="-548640" fontAlgn="base">
              <a:lnSpc>
                <a:spcPts val="4000"/>
              </a:lnSpc>
              <a:spcBef>
                <a:spcPts val="1200"/>
              </a:spcBef>
              <a:spcAft>
                <a:spcPct val="0"/>
              </a:spcAft>
              <a:buFont typeface="Wingdings" panose="05000000000000000000" pitchFamily="2" charset="2"/>
              <a:buChar char="q"/>
            </a:pPr>
            <a:r>
              <a:rPr lang="en-US" sz="2800" b="1" dirty="0">
                <a:latin typeface="Comic Sans MS"/>
                <a:ea typeface="ＭＳ Ｐゴシック"/>
              </a:rPr>
              <a:t>High Field : 25 T (must use HTS; it’s all HTS)</a:t>
            </a:r>
          </a:p>
          <a:p>
            <a:pPr marL="548640" indent="-548640" fontAlgn="base">
              <a:lnSpc>
                <a:spcPts val="4000"/>
              </a:lnSpc>
              <a:spcBef>
                <a:spcPts val="1200"/>
              </a:spcBef>
              <a:spcAft>
                <a:spcPct val="0"/>
              </a:spcAft>
              <a:buFont typeface="Wingdings" panose="05000000000000000000" pitchFamily="2" charset="2"/>
              <a:buChar char="q"/>
            </a:pPr>
            <a:r>
              <a:rPr lang="en-US" sz="2800" b="1" dirty="0">
                <a:latin typeface="Comic Sans MS"/>
                <a:ea typeface="ＭＳ Ｐゴシック"/>
              </a:rPr>
              <a:t>Large Volume: 100 mm bore, +/-100 mm long</a:t>
            </a:r>
          </a:p>
          <a:p>
            <a:pPr lvl="3" fontAlgn="base">
              <a:lnSpc>
                <a:spcPts val="4000"/>
              </a:lnSpc>
              <a:spcBef>
                <a:spcPts val="1200"/>
              </a:spcBef>
              <a:spcAft>
                <a:spcPct val="0"/>
              </a:spcAft>
            </a:pPr>
            <a:r>
              <a:rPr lang="pt-BR" sz="2800" b="1" dirty="0">
                <a:latin typeface="Comic Sans MS"/>
                <a:ea typeface="ＭＳ Ｐゴシック"/>
              </a:rPr>
              <a:t>Stresses: J X B X R</a:t>
            </a:r>
            <a:endParaRPr lang="en-US" sz="2800" b="1" dirty="0">
              <a:latin typeface="Comic Sans MS"/>
              <a:ea typeface="ＭＳ Ｐゴシック"/>
            </a:endParaRPr>
          </a:p>
          <a:p>
            <a:pPr marL="548640" indent="-548640" fontAlgn="base">
              <a:lnSpc>
                <a:spcPts val="4000"/>
              </a:lnSpc>
              <a:spcBef>
                <a:spcPts val="2400"/>
              </a:spcBef>
              <a:spcAft>
                <a:spcPct val="0"/>
              </a:spcAft>
              <a:buFont typeface="Wingdings" panose="05000000000000000000" pitchFamily="2" charset="2"/>
              <a:buChar char="q"/>
            </a:pPr>
            <a:r>
              <a:rPr lang="en-US" sz="2800" b="1" dirty="0">
                <a:solidFill>
                  <a:srgbClr val="FF0000"/>
                </a:solidFill>
                <a:latin typeface="Comic Sans MS"/>
                <a:ea typeface="ＭＳ Ｐゴシック"/>
              </a:rPr>
              <a:t>Field quality: ~10%  </a:t>
            </a:r>
          </a:p>
          <a:p>
            <a:pPr marL="548640" indent="-548640" fontAlgn="base">
              <a:lnSpc>
                <a:spcPts val="4000"/>
              </a:lnSpc>
              <a:spcBef>
                <a:spcPts val="1200"/>
              </a:spcBef>
              <a:spcAft>
                <a:spcPct val="0"/>
              </a:spcAft>
              <a:buFont typeface="Wingdings" panose="05000000000000000000" pitchFamily="2" charset="2"/>
              <a:buChar char="q"/>
            </a:pPr>
            <a:r>
              <a:rPr lang="en-US" sz="2800" b="1" dirty="0">
                <a:solidFill>
                  <a:srgbClr val="FF0000"/>
                </a:solidFill>
                <a:latin typeface="Comic Sans MS"/>
                <a:ea typeface="ＭＳ Ｐゴシック"/>
              </a:rPr>
              <a:t>Ramp-up time: up to 1 day</a:t>
            </a:r>
          </a:p>
        </p:txBody>
      </p:sp>
      <p:sp>
        <p:nvSpPr>
          <p:cNvPr id="8" name="TextBox 7">
            <a:extLst>
              <a:ext uri="{FF2B5EF4-FFF2-40B4-BE49-F238E27FC236}">
                <a16:creationId xmlns:a16="http://schemas.microsoft.com/office/drawing/2014/main" id="{104D7D28-413D-42FF-B0D8-47E7B58E826F}"/>
              </a:ext>
            </a:extLst>
          </p:cNvPr>
          <p:cNvSpPr txBox="1"/>
          <p:nvPr/>
        </p:nvSpPr>
        <p:spPr>
          <a:xfrm>
            <a:off x="0" y="5039719"/>
            <a:ext cx="9143999" cy="1384995"/>
          </a:xfrm>
          <a:prstGeom prst="rect">
            <a:avLst/>
          </a:prstGeom>
          <a:solidFill>
            <a:srgbClr val="0000CC"/>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b="1" dirty="0">
                <a:solidFill>
                  <a:srgbClr val="FFFF00"/>
                </a:solidFill>
              </a:rPr>
              <a:t>Relaxed field quality and slow ramp rate allows the use of  </a:t>
            </a:r>
            <a:r>
              <a:rPr lang="en-US" b="1" i="1" u="sng" dirty="0">
                <a:solidFill>
                  <a:srgbClr val="00FF00"/>
                </a:solidFill>
              </a:rPr>
              <a:t>No-Insulation </a:t>
            </a:r>
            <a:r>
              <a:rPr lang="en-US" b="1" dirty="0">
                <a:solidFill>
                  <a:srgbClr val="FFFF00"/>
                </a:solidFill>
              </a:rPr>
              <a:t>windings to (a) tolerate defect in HTS tapes, and (b) expected to offer a more reliable quench protection </a:t>
            </a:r>
          </a:p>
        </p:txBody>
      </p:sp>
      <p:pic>
        <p:nvPicPr>
          <p:cNvPr id="7" name="Picture 6">
            <a:extLst>
              <a:ext uri="{FF2B5EF4-FFF2-40B4-BE49-F238E27FC236}">
                <a16:creationId xmlns:a16="http://schemas.microsoft.com/office/drawing/2014/main" id="{B62AB4BD-E911-4CD6-8880-3EE7ACDCE0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19800" y="2514600"/>
            <a:ext cx="2682240" cy="2011680"/>
          </a:xfrm>
          <a:prstGeom prst="rect">
            <a:avLst/>
          </a:prstGeom>
        </p:spPr>
      </p:pic>
    </p:spTree>
    <p:extLst>
      <p:ext uri="{BB962C8B-B14F-4D97-AF65-F5344CB8AC3E}">
        <p14:creationId xmlns:p14="http://schemas.microsoft.com/office/powerpoint/2010/main" val="3568183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63F04-37DF-4BA0-872D-D2199937ABBC}"/>
              </a:ext>
            </a:extLst>
          </p:cNvPr>
          <p:cNvSpPr>
            <a:spLocks noGrp="1"/>
          </p:cNvSpPr>
          <p:nvPr>
            <p:ph type="title"/>
          </p:nvPr>
        </p:nvSpPr>
        <p:spPr>
          <a:xfrm>
            <a:off x="2286000" y="119649"/>
            <a:ext cx="6553200" cy="808037"/>
          </a:xfrm>
        </p:spPr>
        <p:txBody>
          <a:bodyPr/>
          <a:lstStyle/>
          <a:p>
            <a:r>
              <a:rPr lang="en-US" sz="2800" dirty="0"/>
              <a:t>Key  Takeaway from the Quench Studies in Large NI HTS Coils</a:t>
            </a:r>
            <a:endParaRPr lang="en-US" sz="2800" dirty="0">
              <a:solidFill>
                <a:srgbClr val="006600"/>
              </a:solidFill>
            </a:endParaRPr>
          </a:p>
        </p:txBody>
      </p:sp>
      <p:sp>
        <p:nvSpPr>
          <p:cNvPr id="3" name="Rectangle 2">
            <a:extLst>
              <a:ext uri="{FF2B5EF4-FFF2-40B4-BE49-F238E27FC236}">
                <a16:creationId xmlns:a16="http://schemas.microsoft.com/office/drawing/2014/main" id="{C9ED890A-2E25-4F63-BBA5-47E28E522FC0}"/>
              </a:ext>
            </a:extLst>
          </p:cNvPr>
          <p:cNvSpPr/>
          <p:nvPr/>
        </p:nvSpPr>
        <p:spPr>
          <a:xfrm>
            <a:off x="0" y="1111373"/>
            <a:ext cx="9149255" cy="2010230"/>
          </a:xfrm>
          <a:prstGeom prst="rect">
            <a:avLst/>
          </a:prstGeom>
        </p:spPr>
        <p:txBody>
          <a:bodyPr wrap="square">
            <a:spAutoFit/>
          </a:bodyPr>
          <a:lstStyle/>
          <a:p>
            <a:pPr marL="182880" indent="-182880">
              <a:lnSpc>
                <a:spcPts val="2800"/>
              </a:lnSpc>
              <a:spcBef>
                <a:spcPts val="1200"/>
              </a:spcBef>
              <a:buFont typeface="Arial" panose="020B0604020202020204" pitchFamily="34" charset="0"/>
              <a:buChar char="•"/>
            </a:pPr>
            <a:r>
              <a:rPr lang="en-US" sz="2000" b="1" dirty="0">
                <a:solidFill>
                  <a:srgbClr val="FF0000"/>
                </a:solidFill>
              </a:rPr>
              <a:t>Conventional HTS thinking: Slow quench propagation velocities in HTS. This implies energy getting deposited in a small area for long enough to possibly degrade and even permanently damage the conductor locally.</a:t>
            </a:r>
          </a:p>
          <a:p>
            <a:pPr marL="182880" indent="-182880">
              <a:lnSpc>
                <a:spcPts val="2800"/>
              </a:lnSpc>
              <a:spcBef>
                <a:spcPts val="1200"/>
              </a:spcBef>
              <a:buFont typeface="Arial" panose="020B0604020202020204" pitchFamily="34" charset="0"/>
              <a:buChar char="•"/>
            </a:pPr>
            <a:r>
              <a:rPr lang="en-US" sz="2000" b="1" dirty="0">
                <a:solidFill>
                  <a:srgbClr val="0000CC"/>
                </a:solidFill>
              </a:rPr>
              <a:t>Conventional Approach: Fast acting heaters. Challenge in HTS magnets to make it work - large and varying thermal margin across the magnet.</a:t>
            </a:r>
          </a:p>
        </p:txBody>
      </p:sp>
      <p:sp>
        <p:nvSpPr>
          <p:cNvPr id="4" name="Rectangle 3">
            <a:extLst>
              <a:ext uri="{FF2B5EF4-FFF2-40B4-BE49-F238E27FC236}">
                <a16:creationId xmlns:a16="http://schemas.microsoft.com/office/drawing/2014/main" id="{71E9F89A-FB19-4A21-A752-2BEA2F483AA1}"/>
              </a:ext>
            </a:extLst>
          </p:cNvPr>
          <p:cNvSpPr/>
          <p:nvPr/>
        </p:nvSpPr>
        <p:spPr>
          <a:xfrm>
            <a:off x="304800" y="3286128"/>
            <a:ext cx="8458200" cy="3241337"/>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square">
            <a:spAutoFit/>
          </a:bodyPr>
          <a:lstStyle/>
          <a:p>
            <a:pPr marL="342900" indent="-342900">
              <a:lnSpc>
                <a:spcPts val="2800"/>
              </a:lnSpc>
              <a:spcBef>
                <a:spcPts val="1200"/>
              </a:spcBef>
              <a:buFont typeface="Wingdings" panose="05000000000000000000" pitchFamily="2" charset="2"/>
              <a:buChar char="Ø"/>
            </a:pPr>
            <a:r>
              <a:rPr lang="en-US" sz="2000" b="1" dirty="0">
                <a:solidFill>
                  <a:srgbClr val="FFFF00"/>
                </a:solidFill>
                <a:latin typeface="Arial" panose="020B0604020202020204" pitchFamily="34" charset="0"/>
                <a:cs typeface="Arial" panose="020B0604020202020204" pitchFamily="34" charset="0"/>
              </a:rPr>
              <a:t>Recent results in the “No-Insulation Windings” point to a very different scenario </a:t>
            </a:r>
            <a:r>
              <a:rPr lang="en-US" sz="2000" b="1" dirty="0">
                <a:solidFill>
                  <a:srgbClr val="FFFF00"/>
                </a:solidFill>
                <a:latin typeface="Arial" panose="020B0604020202020204" pitchFamily="34" charset="0"/>
                <a:cs typeface="Arial" panose="020B0604020202020204" pitchFamily="34" charset="0"/>
                <a:sym typeface="Wingdings" panose="05000000000000000000" pitchFamily="2" charset="2"/>
              </a:rPr>
              <a:t></a:t>
            </a:r>
            <a:r>
              <a:rPr lang="en-US" sz="2000" b="1" dirty="0">
                <a:solidFill>
                  <a:srgbClr val="FFFF00"/>
                </a:solidFill>
                <a:latin typeface="Arial" panose="020B0604020202020204" pitchFamily="34" charset="0"/>
                <a:cs typeface="Arial" panose="020B0604020202020204" pitchFamily="34" charset="0"/>
              </a:rPr>
              <a:t> quench propagation is fast within a pancake between the adjacent turns (as indicated by the large number of v-taps) and also the propagation is fast to the adjacent pancakes.</a:t>
            </a:r>
          </a:p>
          <a:p>
            <a:pPr marL="342900" indent="-342900">
              <a:lnSpc>
                <a:spcPts val="2800"/>
              </a:lnSpc>
              <a:spcBef>
                <a:spcPts val="1200"/>
              </a:spcBef>
              <a:buFont typeface="Wingdings" panose="05000000000000000000" pitchFamily="2" charset="2"/>
              <a:buChar char="Ø"/>
            </a:pPr>
            <a:r>
              <a:rPr lang="en-US" sz="2000" b="1" dirty="0">
                <a:solidFill>
                  <a:srgbClr val="FFFF00"/>
                </a:solidFill>
                <a:latin typeface="Arial" panose="020B0604020202020204" pitchFamily="34" charset="0"/>
                <a:cs typeface="Arial" panose="020B0604020202020204" pitchFamily="34" charset="0"/>
              </a:rPr>
              <a:t>BNL 4 K results in large aperture, high field/high stress double pancake coils are so far encouraging. </a:t>
            </a:r>
          </a:p>
          <a:p>
            <a:pPr marL="342900" indent="-342900">
              <a:lnSpc>
                <a:spcPts val="2800"/>
              </a:lnSpc>
              <a:spcBef>
                <a:spcPts val="1200"/>
              </a:spcBef>
              <a:buFont typeface="Wingdings" panose="05000000000000000000" pitchFamily="2" charset="2"/>
              <a:buChar char="Ø"/>
            </a:pPr>
            <a:r>
              <a:rPr lang="en-US" sz="2000" b="1" dirty="0">
                <a:solidFill>
                  <a:srgbClr val="FFFF00"/>
                </a:solidFill>
                <a:latin typeface="Arial" panose="020B0604020202020204" pitchFamily="34" charset="0"/>
                <a:cs typeface="Arial" panose="020B0604020202020204" pitchFamily="34" charset="0"/>
              </a:rPr>
              <a:t>We need to properly understand the other results/concern with more diagnostics (v-taps) and demonstrate a working solution.</a:t>
            </a:r>
          </a:p>
        </p:txBody>
      </p:sp>
    </p:spTree>
    <p:extLst>
      <p:ext uri="{BB962C8B-B14F-4D97-AF65-F5344CB8AC3E}">
        <p14:creationId xmlns:p14="http://schemas.microsoft.com/office/powerpoint/2010/main" val="27285925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DE960-A9CB-4C10-A925-802C632598DC}"/>
              </a:ext>
            </a:extLst>
          </p:cNvPr>
          <p:cNvSpPr>
            <a:spLocks noGrp="1"/>
          </p:cNvSpPr>
          <p:nvPr>
            <p:ph type="title"/>
          </p:nvPr>
        </p:nvSpPr>
        <p:spPr>
          <a:xfrm>
            <a:off x="914400" y="1295400"/>
            <a:ext cx="7315200" cy="2286000"/>
          </a:xfrm>
        </p:spPr>
        <p:txBody>
          <a:bodyPr/>
          <a:lstStyle/>
          <a:p>
            <a:pPr>
              <a:lnSpc>
                <a:spcPct val="150000"/>
              </a:lnSpc>
            </a:pPr>
            <a:r>
              <a:rPr lang="en-US" sz="4800" dirty="0"/>
              <a:t>High Field Solenoids for Neutron Scattering</a:t>
            </a:r>
          </a:p>
        </p:txBody>
      </p:sp>
      <p:sp>
        <p:nvSpPr>
          <p:cNvPr id="3" name="TextBox 2">
            <a:extLst>
              <a:ext uri="{FF2B5EF4-FFF2-40B4-BE49-F238E27FC236}">
                <a16:creationId xmlns:a16="http://schemas.microsoft.com/office/drawing/2014/main" id="{222C2482-0559-4063-ADA2-E11B52235380}"/>
              </a:ext>
            </a:extLst>
          </p:cNvPr>
          <p:cNvSpPr txBox="1"/>
          <p:nvPr/>
        </p:nvSpPr>
        <p:spPr>
          <a:xfrm>
            <a:off x="224932" y="4267200"/>
            <a:ext cx="8694136" cy="1569660"/>
          </a:xfrm>
          <a:prstGeom prst="rect">
            <a:avLst/>
          </a:prstGeom>
          <a:noFill/>
        </p:spPr>
        <p:txBody>
          <a:bodyPr wrap="square" rtlCol="0">
            <a:spAutoFit/>
          </a:bodyPr>
          <a:lstStyle/>
          <a:p>
            <a:r>
              <a:rPr lang="en-US" b="1" u="sng" dirty="0"/>
              <a:t>PBL Collaborators:</a:t>
            </a:r>
          </a:p>
          <a:p>
            <a:endParaRPr lang="en-US" sz="1200" b="1" u="sng" dirty="0"/>
          </a:p>
          <a:p>
            <a:r>
              <a:rPr lang="en-US" dirty="0"/>
              <a:t>Bob Weggel, Ron Scanlan, Erich Willen, Steve Kahn, Del Larson and Jim </a:t>
            </a:r>
            <a:r>
              <a:rPr lang="en-US" dirty="0" err="1"/>
              <a:t>Kolonko</a:t>
            </a:r>
            <a:endParaRPr lang="en-US" dirty="0"/>
          </a:p>
        </p:txBody>
      </p:sp>
    </p:spTree>
    <p:extLst>
      <p:ext uri="{BB962C8B-B14F-4D97-AF65-F5344CB8AC3E}">
        <p14:creationId xmlns:p14="http://schemas.microsoft.com/office/powerpoint/2010/main" val="917517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359CB-1109-4F0D-B595-5398758D361D}"/>
              </a:ext>
            </a:extLst>
          </p:cNvPr>
          <p:cNvSpPr>
            <a:spLocks noGrp="1"/>
          </p:cNvSpPr>
          <p:nvPr>
            <p:ph type="title"/>
          </p:nvPr>
        </p:nvSpPr>
        <p:spPr>
          <a:xfrm>
            <a:off x="2057400" y="90488"/>
            <a:ext cx="6780213" cy="871209"/>
          </a:xfrm>
        </p:spPr>
        <p:txBody>
          <a:bodyPr/>
          <a:lstStyle/>
          <a:p>
            <a:r>
              <a:rPr lang="en-US" sz="2800" dirty="0"/>
              <a:t>HTS Solenoid for Neutron Scattering</a:t>
            </a:r>
            <a:br>
              <a:rPr lang="en-US" sz="2800" dirty="0"/>
            </a:br>
            <a:r>
              <a:rPr lang="en-US" sz="2800" dirty="0"/>
              <a:t>(PBL/BNL SBIR, Phase I funded)</a:t>
            </a:r>
          </a:p>
        </p:txBody>
      </p:sp>
      <p:sp>
        <p:nvSpPr>
          <p:cNvPr id="3" name="Content Placeholder 2">
            <a:extLst>
              <a:ext uri="{FF2B5EF4-FFF2-40B4-BE49-F238E27FC236}">
                <a16:creationId xmlns:a16="http://schemas.microsoft.com/office/drawing/2014/main" id="{2CAABD6B-4513-497B-BA51-F833CE6136A1}"/>
              </a:ext>
            </a:extLst>
          </p:cNvPr>
          <p:cNvSpPr>
            <a:spLocks noGrp="1"/>
          </p:cNvSpPr>
          <p:nvPr>
            <p:ph idx="1"/>
          </p:nvPr>
        </p:nvSpPr>
        <p:spPr>
          <a:xfrm>
            <a:off x="152399" y="1024758"/>
            <a:ext cx="8991600" cy="1981200"/>
          </a:xfrm>
        </p:spPr>
        <p:txBody>
          <a:bodyPr/>
          <a:lstStyle/>
          <a:p>
            <a:pPr marL="0" indent="0">
              <a:lnSpc>
                <a:spcPts val="3200"/>
              </a:lnSpc>
              <a:buNone/>
            </a:pPr>
            <a:r>
              <a:rPr lang="en-US" sz="2800" b="1" u="sng" dirty="0">
                <a:solidFill>
                  <a:srgbClr val="FF0000"/>
                </a:solidFill>
              </a:rPr>
              <a:t>Ultimate requirements of the experiment:</a:t>
            </a:r>
          </a:p>
          <a:p>
            <a:pPr marL="148590" indent="-274320">
              <a:lnSpc>
                <a:spcPts val="3600"/>
              </a:lnSpc>
              <a:buFont typeface="Wingdings" panose="05000000000000000000" pitchFamily="2" charset="2"/>
              <a:buChar char="Ø"/>
            </a:pPr>
            <a:r>
              <a:rPr lang="en-US" sz="2400" dirty="0">
                <a:solidFill>
                  <a:srgbClr val="FF0000"/>
                </a:solidFill>
              </a:rPr>
              <a:t>A high field (25 T) magnet with wide opening (both horizontally and vertically) to maximize the range of angles for incoming neutrons and minimize the blockage of scattered neutrons (angular opening)</a:t>
            </a:r>
          </a:p>
        </p:txBody>
      </p:sp>
      <p:sp>
        <p:nvSpPr>
          <p:cNvPr id="4" name="Content Placeholder 2">
            <a:extLst>
              <a:ext uri="{FF2B5EF4-FFF2-40B4-BE49-F238E27FC236}">
                <a16:creationId xmlns:a16="http://schemas.microsoft.com/office/drawing/2014/main" id="{2A533CC5-D8F7-4891-A955-3E0D62996C2A}"/>
              </a:ext>
            </a:extLst>
          </p:cNvPr>
          <p:cNvSpPr txBox="1">
            <a:spLocks/>
          </p:cNvSpPr>
          <p:nvPr/>
        </p:nvSpPr>
        <p:spPr bwMode="auto">
          <a:xfrm>
            <a:off x="0" y="3000703"/>
            <a:ext cx="9143999" cy="3476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FontTx/>
              <a:buNone/>
            </a:pPr>
            <a:r>
              <a:rPr lang="en-US" sz="2800" b="1" u="sng" kern="0" dirty="0">
                <a:solidFill>
                  <a:srgbClr val="006600"/>
                </a:solidFill>
              </a:rPr>
              <a:t>Stated Goals of PBL/BNL SBIR:</a:t>
            </a:r>
          </a:p>
          <a:p>
            <a:pPr marL="0" indent="0">
              <a:buNone/>
            </a:pPr>
            <a:r>
              <a:rPr lang="en-US" sz="2400" kern="0" dirty="0">
                <a:solidFill>
                  <a:srgbClr val="006600"/>
                </a:solidFill>
              </a:rPr>
              <a:t>Develop innovative designs and technologies with large opening angles that could revolutionize the capabilities of neutron diffraction </a:t>
            </a:r>
          </a:p>
          <a:p>
            <a:pPr marL="148590" indent="-274320">
              <a:buFont typeface="Wingdings" panose="05000000000000000000" pitchFamily="2" charset="2"/>
              <a:buChar char="Ø"/>
            </a:pPr>
            <a:r>
              <a:rPr lang="en-US" sz="2400" kern="0" dirty="0">
                <a:solidFill>
                  <a:srgbClr val="006600"/>
                </a:solidFill>
              </a:rPr>
              <a:t>Specifically exploit the concept of the open-midplane design (developed under HEP for Muon collider and LHC luminosity upgrade) </a:t>
            </a:r>
          </a:p>
          <a:p>
            <a:pPr marL="148590" indent="-274320">
              <a:buFont typeface="Wingdings" panose="05000000000000000000" pitchFamily="2" charset="2"/>
              <a:buChar char="Ø"/>
            </a:pPr>
            <a:r>
              <a:rPr lang="en-US" sz="2400" kern="0" dirty="0">
                <a:solidFill>
                  <a:srgbClr val="006600"/>
                </a:solidFill>
              </a:rPr>
              <a:t>Also HTS coils conical angle to maximize the reach of experiment. A NI HTS conical coil to be built and tested at 77 K in Phase I </a:t>
            </a:r>
            <a:endParaRPr lang="en-US" sz="2400" kern="0" dirty="0"/>
          </a:p>
          <a:p>
            <a:pPr>
              <a:spcBef>
                <a:spcPts val="1200"/>
              </a:spcBef>
              <a:buFont typeface="Wingdings" panose="05000000000000000000" pitchFamily="2" charset="2"/>
              <a:buChar char="v"/>
            </a:pPr>
            <a:r>
              <a:rPr lang="en-US" sz="2400" kern="0" dirty="0"/>
              <a:t>Proof-of-principle magnet to be demonstrated in Phase II, if funded </a:t>
            </a:r>
          </a:p>
        </p:txBody>
      </p:sp>
    </p:spTree>
    <p:extLst>
      <p:ext uri="{BB962C8B-B14F-4D97-AF65-F5344CB8AC3E}">
        <p14:creationId xmlns:p14="http://schemas.microsoft.com/office/powerpoint/2010/main" val="36712770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E86C3-05AA-49D0-9149-355A37A3B476}"/>
              </a:ext>
            </a:extLst>
          </p:cNvPr>
          <p:cNvSpPr>
            <a:spLocks noGrp="1"/>
          </p:cNvSpPr>
          <p:nvPr>
            <p:ph type="title"/>
          </p:nvPr>
        </p:nvSpPr>
        <p:spPr>
          <a:xfrm>
            <a:off x="2075859" y="76200"/>
            <a:ext cx="6984527" cy="900112"/>
          </a:xfrm>
        </p:spPr>
        <p:txBody>
          <a:bodyPr/>
          <a:lstStyle/>
          <a:p>
            <a:r>
              <a:rPr lang="en-US" sz="2800" dirty="0"/>
              <a:t>Practice Winding of Conical Shape Coil  </a:t>
            </a:r>
            <a:br>
              <a:rPr lang="en-US" sz="2800" dirty="0"/>
            </a:br>
            <a:r>
              <a:rPr lang="en-US" sz="2800" dirty="0">
                <a:solidFill>
                  <a:srgbClr val="006600"/>
                </a:solidFill>
              </a:rPr>
              <a:t>(made with Stainless Steel tape)</a:t>
            </a:r>
          </a:p>
        </p:txBody>
      </p:sp>
      <p:pic>
        <p:nvPicPr>
          <p:cNvPr id="7" name="Picture 6">
            <a:extLst>
              <a:ext uri="{FF2B5EF4-FFF2-40B4-BE49-F238E27FC236}">
                <a16:creationId xmlns:a16="http://schemas.microsoft.com/office/drawing/2014/main" id="{89939E4B-8B43-460B-BFC9-08F36A79FD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6001" t="34658" r="-2" b="6676"/>
          <a:stretch/>
        </p:blipFill>
        <p:spPr>
          <a:xfrm>
            <a:off x="76200" y="1066800"/>
            <a:ext cx="6151421" cy="3657600"/>
          </a:xfrm>
          <a:prstGeom prst="rect">
            <a:avLst/>
          </a:prstGeom>
        </p:spPr>
      </p:pic>
      <p:pic>
        <p:nvPicPr>
          <p:cNvPr id="9" name="Picture 8">
            <a:extLst>
              <a:ext uri="{FF2B5EF4-FFF2-40B4-BE49-F238E27FC236}">
                <a16:creationId xmlns:a16="http://schemas.microsoft.com/office/drawing/2014/main" id="{58DB8698-9BE3-442E-BD5D-F60EAB7CC2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7487" b="19124"/>
          <a:stretch/>
        </p:blipFill>
        <p:spPr>
          <a:xfrm>
            <a:off x="2694732" y="3581400"/>
            <a:ext cx="6347196" cy="3017520"/>
          </a:xfrm>
          <a:prstGeom prst="rect">
            <a:avLst/>
          </a:prstGeom>
        </p:spPr>
      </p:pic>
    </p:spTree>
    <p:extLst>
      <p:ext uri="{BB962C8B-B14F-4D97-AF65-F5344CB8AC3E}">
        <p14:creationId xmlns:p14="http://schemas.microsoft.com/office/powerpoint/2010/main" val="33893253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57C05D-1C59-4D76-9AEF-148E3EB3247F}"/>
              </a:ext>
            </a:extLst>
          </p:cNvPr>
          <p:cNvSpPr>
            <a:spLocks noGrp="1"/>
          </p:cNvSpPr>
          <p:nvPr>
            <p:ph type="title"/>
          </p:nvPr>
        </p:nvSpPr>
        <p:spPr/>
        <p:txBody>
          <a:bodyPr/>
          <a:lstStyle/>
          <a:p>
            <a:r>
              <a:rPr lang="en-US" dirty="0"/>
              <a:t>Conical Shape NI HTS Coil</a:t>
            </a:r>
          </a:p>
        </p:txBody>
      </p:sp>
      <p:pic>
        <p:nvPicPr>
          <p:cNvPr id="4" name="Picture 3">
            <a:extLst>
              <a:ext uri="{FF2B5EF4-FFF2-40B4-BE49-F238E27FC236}">
                <a16:creationId xmlns:a16="http://schemas.microsoft.com/office/drawing/2014/main" id="{64E912C5-E1AC-4514-9E1D-7E056F48839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2866" t="416" r="1174" b="1495"/>
          <a:stretch/>
        </p:blipFill>
        <p:spPr>
          <a:xfrm>
            <a:off x="63468" y="1270228"/>
            <a:ext cx="4754880" cy="5303520"/>
          </a:xfrm>
          <a:prstGeom prst="rect">
            <a:avLst/>
          </a:prstGeom>
        </p:spPr>
      </p:pic>
      <p:pic>
        <p:nvPicPr>
          <p:cNvPr id="11" name="Picture 10">
            <a:extLst>
              <a:ext uri="{FF2B5EF4-FFF2-40B4-BE49-F238E27FC236}">
                <a16:creationId xmlns:a16="http://schemas.microsoft.com/office/drawing/2014/main" id="{CE4FA683-BCB6-4C42-994F-74450273DCE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003" t="39978" r="1999" b="4821"/>
          <a:stretch/>
        </p:blipFill>
        <p:spPr>
          <a:xfrm>
            <a:off x="4974527" y="2468880"/>
            <a:ext cx="4114800" cy="2103120"/>
          </a:xfrm>
          <a:prstGeom prst="rect">
            <a:avLst/>
          </a:prstGeom>
        </p:spPr>
      </p:pic>
      <p:pic>
        <p:nvPicPr>
          <p:cNvPr id="6" name="Picture 5">
            <a:extLst>
              <a:ext uri="{FF2B5EF4-FFF2-40B4-BE49-F238E27FC236}">
                <a16:creationId xmlns:a16="http://schemas.microsoft.com/office/drawing/2014/main" id="{4CA175E0-0DE0-45FB-AEB0-B666506B2EE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7000" t="3" r="4001" b="46665"/>
          <a:stretch/>
        </p:blipFill>
        <p:spPr>
          <a:xfrm>
            <a:off x="4974527" y="4724400"/>
            <a:ext cx="4114800" cy="1849348"/>
          </a:xfrm>
          <a:prstGeom prst="rect">
            <a:avLst/>
          </a:prstGeom>
        </p:spPr>
      </p:pic>
      <p:sp>
        <p:nvSpPr>
          <p:cNvPr id="7" name="TextBox 6">
            <a:extLst>
              <a:ext uri="{FF2B5EF4-FFF2-40B4-BE49-F238E27FC236}">
                <a16:creationId xmlns:a16="http://schemas.microsoft.com/office/drawing/2014/main" id="{CF4F8CC7-4C6F-4907-90FC-095E405AD48F}"/>
              </a:ext>
            </a:extLst>
          </p:cNvPr>
          <p:cNvSpPr txBox="1"/>
          <p:nvPr/>
        </p:nvSpPr>
        <p:spPr>
          <a:xfrm>
            <a:off x="4818348" y="1050925"/>
            <a:ext cx="4371710" cy="1323439"/>
          </a:xfrm>
          <a:prstGeom prst="rect">
            <a:avLst/>
          </a:prstGeom>
          <a:noFill/>
        </p:spPr>
        <p:txBody>
          <a:bodyPr wrap="none" rtlCol="0">
            <a:spAutoFit/>
          </a:bodyPr>
          <a:lstStyle/>
          <a:p>
            <a:pPr marL="342900" indent="-342900">
              <a:buFont typeface="Wingdings" panose="05000000000000000000" pitchFamily="2" charset="2"/>
              <a:buChar char="Ø"/>
            </a:pPr>
            <a:r>
              <a:rPr lang="en-US" sz="2000" b="1" dirty="0"/>
              <a:t>Cone angle = ±15 degrees</a:t>
            </a:r>
          </a:p>
          <a:p>
            <a:pPr marL="342900" indent="-342900">
              <a:buFont typeface="Wingdings" panose="05000000000000000000" pitchFamily="2" charset="2"/>
              <a:buChar char="Ø"/>
            </a:pPr>
            <a:r>
              <a:rPr lang="en-US" sz="2000" b="1" dirty="0"/>
              <a:t>315 turns with 12 mm wide tape</a:t>
            </a:r>
          </a:p>
          <a:p>
            <a:pPr marL="342900" indent="-342900">
              <a:buFont typeface="Wingdings" panose="05000000000000000000" pitchFamily="2" charset="2"/>
              <a:buChar char="Ø"/>
            </a:pPr>
            <a:r>
              <a:rPr lang="en-US" sz="2000" b="1" dirty="0"/>
              <a:t>Inner diameter = 2” (50.8 mm) </a:t>
            </a:r>
          </a:p>
          <a:p>
            <a:pPr marL="342900" indent="-342900">
              <a:buFont typeface="Wingdings" panose="05000000000000000000" pitchFamily="2" charset="2"/>
              <a:buChar char="Ø"/>
            </a:pPr>
            <a:r>
              <a:rPr lang="en-US" sz="2000" b="1" dirty="0"/>
              <a:t>Outer dimeter = 5” (127 mm)</a:t>
            </a:r>
          </a:p>
        </p:txBody>
      </p:sp>
    </p:spTree>
    <p:extLst>
      <p:ext uri="{BB962C8B-B14F-4D97-AF65-F5344CB8AC3E}">
        <p14:creationId xmlns:p14="http://schemas.microsoft.com/office/powerpoint/2010/main" val="34295337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E267F-5037-4E68-9211-F52BCF574E64}"/>
              </a:ext>
            </a:extLst>
          </p:cNvPr>
          <p:cNvSpPr>
            <a:spLocks noGrp="1"/>
          </p:cNvSpPr>
          <p:nvPr>
            <p:ph type="title"/>
          </p:nvPr>
        </p:nvSpPr>
        <p:spPr>
          <a:xfrm>
            <a:off x="2438400" y="90488"/>
            <a:ext cx="6399213" cy="808037"/>
          </a:xfrm>
        </p:spPr>
        <p:txBody>
          <a:bodyPr/>
          <a:lstStyle/>
          <a:p>
            <a:r>
              <a:rPr lang="en-US" sz="2800" dirty="0"/>
              <a:t>77 K Test Results </a:t>
            </a:r>
            <a:r>
              <a:rPr lang="en-US" sz="2800" dirty="0">
                <a:solidFill>
                  <a:srgbClr val="FF0000"/>
                </a:solidFill>
              </a:rPr>
              <a:t>(just received)</a:t>
            </a:r>
          </a:p>
        </p:txBody>
      </p:sp>
      <p:pic>
        <p:nvPicPr>
          <p:cNvPr id="4" name="Picture 3">
            <a:extLst>
              <a:ext uri="{FF2B5EF4-FFF2-40B4-BE49-F238E27FC236}">
                <a16:creationId xmlns:a16="http://schemas.microsoft.com/office/drawing/2014/main" id="{D6F4EF52-5721-4F20-BD85-6DD7798FE6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007" y="1083943"/>
            <a:ext cx="5029200" cy="3349774"/>
          </a:xfrm>
          <a:prstGeom prst="rect">
            <a:avLst/>
          </a:prstGeom>
        </p:spPr>
      </p:pic>
      <p:pic>
        <p:nvPicPr>
          <p:cNvPr id="5" name="Picture 4">
            <a:extLst>
              <a:ext uri="{FF2B5EF4-FFF2-40B4-BE49-F238E27FC236}">
                <a16:creationId xmlns:a16="http://schemas.microsoft.com/office/drawing/2014/main" id="{492F711F-3A3C-4953-AB48-898DB53386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2393" y="1096962"/>
            <a:ext cx="3657600" cy="2565883"/>
          </a:xfrm>
          <a:prstGeom prst="rect">
            <a:avLst/>
          </a:prstGeom>
        </p:spPr>
      </p:pic>
      <p:pic>
        <p:nvPicPr>
          <p:cNvPr id="6" name="Picture 5">
            <a:extLst>
              <a:ext uri="{FF2B5EF4-FFF2-40B4-BE49-F238E27FC236}">
                <a16:creationId xmlns:a16="http://schemas.microsoft.com/office/drawing/2014/main" id="{76E7FDCB-054A-42D7-9778-79AC10271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007" y="4572000"/>
            <a:ext cx="5029200" cy="1977327"/>
          </a:xfrm>
          <a:prstGeom prst="rect">
            <a:avLst/>
          </a:prstGeom>
        </p:spPr>
      </p:pic>
      <p:sp>
        <p:nvSpPr>
          <p:cNvPr id="7" name="TextBox 6">
            <a:extLst>
              <a:ext uri="{FF2B5EF4-FFF2-40B4-BE49-F238E27FC236}">
                <a16:creationId xmlns:a16="http://schemas.microsoft.com/office/drawing/2014/main" id="{3717A092-FDAB-4AC0-9578-144CED860250}"/>
              </a:ext>
            </a:extLst>
          </p:cNvPr>
          <p:cNvSpPr txBox="1"/>
          <p:nvPr/>
        </p:nvSpPr>
        <p:spPr>
          <a:xfrm>
            <a:off x="5192110" y="3861283"/>
            <a:ext cx="3951890" cy="2708434"/>
          </a:xfrm>
          <a:prstGeom prst="rect">
            <a:avLst/>
          </a:prstGeom>
          <a:noFill/>
        </p:spPr>
        <p:txBody>
          <a:bodyPr wrap="square" rtlCol="0">
            <a:spAutoFit/>
          </a:bodyPr>
          <a:lstStyle/>
          <a:p>
            <a:pPr marL="91440" indent="-91440">
              <a:spcBef>
                <a:spcPts val="1200"/>
              </a:spcBef>
              <a:buFont typeface="Arial" panose="020B0604020202020204" pitchFamily="34" charset="0"/>
              <a:buChar char="•"/>
            </a:pPr>
            <a:r>
              <a:rPr lang="en-US" sz="2000" b="1" dirty="0">
                <a:solidFill>
                  <a:srgbClr val="C00000"/>
                </a:solidFill>
              </a:rPr>
              <a:t>Local resistive component </a:t>
            </a:r>
          </a:p>
          <a:p>
            <a:pPr marL="91440" indent="-91440">
              <a:spcBef>
                <a:spcPts val="1200"/>
              </a:spcBef>
              <a:buFont typeface="Arial" panose="020B0604020202020204" pitchFamily="34" charset="0"/>
              <a:buChar char="•"/>
            </a:pPr>
            <a:r>
              <a:rPr lang="en-US" sz="2000" b="1" dirty="0">
                <a:solidFill>
                  <a:srgbClr val="C00000"/>
                </a:solidFill>
              </a:rPr>
              <a:t>Starts from the beginning, source needs to be examined (is it real?)</a:t>
            </a:r>
          </a:p>
          <a:p>
            <a:pPr marL="91440" indent="-91440">
              <a:spcBef>
                <a:spcPts val="1200"/>
              </a:spcBef>
              <a:buFont typeface="Arial" panose="020B0604020202020204" pitchFamily="34" charset="0"/>
              <a:buChar char="•"/>
            </a:pPr>
            <a:r>
              <a:rPr lang="en-US" sz="2000" b="1" dirty="0">
                <a:solidFill>
                  <a:srgbClr val="C00000"/>
                </a:solidFill>
              </a:rPr>
              <a:t>Perhaps wind another coil</a:t>
            </a:r>
          </a:p>
          <a:p>
            <a:pPr marL="91440" indent="-91440">
              <a:spcBef>
                <a:spcPts val="1200"/>
              </a:spcBef>
              <a:buFont typeface="Arial" panose="020B0604020202020204" pitchFamily="34" charset="0"/>
              <a:buChar char="•"/>
            </a:pPr>
            <a:r>
              <a:rPr lang="en-US" sz="2000" b="1" dirty="0">
                <a:solidFill>
                  <a:srgbClr val="C00000"/>
                </a:solidFill>
              </a:rPr>
              <a:t>Apart from this, the winding experience went well</a:t>
            </a:r>
          </a:p>
        </p:txBody>
      </p:sp>
    </p:spTree>
    <p:extLst>
      <p:ext uri="{BB962C8B-B14F-4D97-AF65-F5344CB8AC3E}">
        <p14:creationId xmlns:p14="http://schemas.microsoft.com/office/powerpoint/2010/main" val="9383721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DE960-A9CB-4C10-A925-802C632598DC}"/>
              </a:ext>
            </a:extLst>
          </p:cNvPr>
          <p:cNvSpPr>
            <a:spLocks noGrp="1"/>
          </p:cNvSpPr>
          <p:nvPr>
            <p:ph type="title"/>
          </p:nvPr>
        </p:nvSpPr>
        <p:spPr>
          <a:xfrm>
            <a:off x="2209800" y="217944"/>
            <a:ext cx="6477000" cy="743607"/>
          </a:xfrm>
        </p:spPr>
        <p:txBody>
          <a:bodyPr/>
          <a:lstStyle/>
          <a:p>
            <a:r>
              <a:rPr lang="en-US" sz="3600" dirty="0"/>
              <a:t>BNL Participation in USMDP </a:t>
            </a:r>
          </a:p>
        </p:txBody>
      </p:sp>
      <p:sp>
        <p:nvSpPr>
          <p:cNvPr id="3" name="TextBox 2">
            <a:extLst>
              <a:ext uri="{FF2B5EF4-FFF2-40B4-BE49-F238E27FC236}">
                <a16:creationId xmlns:a16="http://schemas.microsoft.com/office/drawing/2014/main" id="{222C2482-0559-4063-ADA2-E11B52235380}"/>
              </a:ext>
            </a:extLst>
          </p:cNvPr>
          <p:cNvSpPr txBox="1"/>
          <p:nvPr/>
        </p:nvSpPr>
        <p:spPr>
          <a:xfrm>
            <a:off x="188666" y="1320730"/>
            <a:ext cx="8955334" cy="3508653"/>
          </a:xfrm>
          <a:prstGeom prst="rect">
            <a:avLst/>
          </a:prstGeom>
          <a:noFill/>
        </p:spPr>
        <p:txBody>
          <a:bodyPr wrap="square" rtlCol="0">
            <a:spAutoFit/>
          </a:bodyPr>
          <a:lstStyle/>
          <a:p>
            <a:pPr marL="182880" indent="-182880">
              <a:lnSpc>
                <a:spcPct val="150000"/>
              </a:lnSpc>
              <a:spcBef>
                <a:spcPts val="1200"/>
              </a:spcBef>
              <a:buFont typeface="Arial" panose="020B0604020202020204" pitchFamily="34" charset="0"/>
              <a:buChar char="•"/>
            </a:pPr>
            <a:r>
              <a:rPr lang="en-US" sz="2400" dirty="0">
                <a:solidFill>
                  <a:schemeClr val="accent2"/>
                </a:solidFill>
              </a:rPr>
              <a:t>BNL has recently joined the US Magnet Development Program</a:t>
            </a:r>
          </a:p>
          <a:p>
            <a:pPr marL="182880" indent="-182880">
              <a:lnSpc>
                <a:spcPct val="150000"/>
              </a:lnSpc>
              <a:spcBef>
                <a:spcPts val="1200"/>
              </a:spcBef>
              <a:buFont typeface="Arial" panose="020B0604020202020204" pitchFamily="34" charset="0"/>
              <a:buChar char="•"/>
            </a:pPr>
            <a:r>
              <a:rPr lang="en-US" sz="2400" dirty="0"/>
              <a:t>Specific tasks this year uses BNL’s common coil dipole to perform R&amp;D for high field accelerator magnets based on HTS</a:t>
            </a:r>
          </a:p>
          <a:p>
            <a:pPr marL="914400" lvl="1" indent="-457200">
              <a:lnSpc>
                <a:spcPct val="150000"/>
              </a:lnSpc>
              <a:spcBef>
                <a:spcPts val="1200"/>
              </a:spcBef>
              <a:buFont typeface="+mj-lt"/>
              <a:buAutoNum type="arabicPeriod"/>
            </a:pPr>
            <a:r>
              <a:rPr lang="en-US" sz="2400" dirty="0"/>
              <a:t>Quench studies on CORC cable in dipole field</a:t>
            </a:r>
          </a:p>
          <a:p>
            <a:pPr marL="914400" lvl="1" indent="-457200">
              <a:spcBef>
                <a:spcPts val="1200"/>
              </a:spcBef>
              <a:buFont typeface="+mj-lt"/>
              <a:buAutoNum type="arabicPeriod"/>
            </a:pPr>
            <a:r>
              <a:rPr lang="en-US" sz="2400" dirty="0"/>
              <a:t>Magnetization studies on HTS tape coils with dipole field primarily parallel to wide face and hybrid field over 10 T </a:t>
            </a:r>
          </a:p>
        </p:txBody>
      </p:sp>
      <p:sp>
        <p:nvSpPr>
          <p:cNvPr id="4" name="TextBox 3">
            <a:extLst>
              <a:ext uri="{FF2B5EF4-FFF2-40B4-BE49-F238E27FC236}">
                <a16:creationId xmlns:a16="http://schemas.microsoft.com/office/drawing/2014/main" id="{659AECAC-750F-4B4D-A825-62D1298A2D47}"/>
              </a:ext>
            </a:extLst>
          </p:cNvPr>
          <p:cNvSpPr txBox="1"/>
          <p:nvPr/>
        </p:nvSpPr>
        <p:spPr>
          <a:xfrm>
            <a:off x="94333" y="5029200"/>
            <a:ext cx="8955334"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400" b="1" dirty="0">
                <a:solidFill>
                  <a:srgbClr val="FFFF00"/>
                </a:solidFill>
              </a:rPr>
              <a:t>Plans underway to make this magnet available for a wider use. It will operate in an independent test stand providing a background field of 10 T and  current for cable/coil up to 30 kA (100 kA option)</a:t>
            </a:r>
          </a:p>
        </p:txBody>
      </p:sp>
    </p:spTree>
    <p:extLst>
      <p:ext uri="{BB962C8B-B14F-4D97-AF65-F5344CB8AC3E}">
        <p14:creationId xmlns:p14="http://schemas.microsoft.com/office/powerpoint/2010/main" val="10896191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EBA5-4785-4917-9411-DDB5610BDA5B}"/>
              </a:ext>
            </a:extLst>
          </p:cNvPr>
          <p:cNvSpPr>
            <a:spLocks noGrp="1"/>
          </p:cNvSpPr>
          <p:nvPr>
            <p:ph type="title"/>
          </p:nvPr>
        </p:nvSpPr>
        <p:spPr>
          <a:xfrm>
            <a:off x="2362200" y="90488"/>
            <a:ext cx="6475413" cy="808037"/>
          </a:xfrm>
        </p:spPr>
        <p:txBody>
          <a:bodyPr/>
          <a:lstStyle/>
          <a:p>
            <a:r>
              <a:rPr lang="en-US" sz="2800" dirty="0"/>
              <a:t>A Unique Facility for Magnet R&amp;D</a:t>
            </a:r>
          </a:p>
        </p:txBody>
      </p:sp>
      <p:pic>
        <p:nvPicPr>
          <p:cNvPr id="3" name="Picture 2">
            <a:extLst>
              <a:ext uri="{FF2B5EF4-FFF2-40B4-BE49-F238E27FC236}">
                <a16:creationId xmlns:a16="http://schemas.microsoft.com/office/drawing/2014/main" id="{20F6630D-92EF-47AC-BCC8-CCF2F43039B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3755" t="12593" r="12910" b="-1483"/>
          <a:stretch/>
        </p:blipFill>
        <p:spPr>
          <a:xfrm rot="5400000">
            <a:off x="54864" y="2871216"/>
            <a:ext cx="2816352" cy="2560320"/>
          </a:xfrm>
          <a:prstGeom prst="rect">
            <a:avLst/>
          </a:prstGeom>
          <a:solidFill>
            <a:srgbClr val="FFFF00"/>
          </a:solidFill>
        </p:spPr>
      </p:pic>
      <p:sp>
        <p:nvSpPr>
          <p:cNvPr id="4" name="TextBox 3">
            <a:extLst>
              <a:ext uri="{FF2B5EF4-FFF2-40B4-BE49-F238E27FC236}">
                <a16:creationId xmlns:a16="http://schemas.microsoft.com/office/drawing/2014/main" id="{B49C15D0-0561-4CFE-8C6F-34F74A3863B4}"/>
              </a:ext>
            </a:extLst>
          </p:cNvPr>
          <p:cNvSpPr txBox="1"/>
          <p:nvPr/>
        </p:nvSpPr>
        <p:spPr>
          <a:xfrm>
            <a:off x="182880" y="5645782"/>
            <a:ext cx="2680546" cy="923330"/>
          </a:xfrm>
          <a:prstGeom prst="rect">
            <a:avLst/>
          </a:prstGeom>
          <a:noFill/>
        </p:spPr>
        <p:txBody>
          <a:bodyPr wrap="square" rtlCol="0">
            <a:spAutoFit/>
          </a:bodyPr>
          <a:lstStyle/>
          <a:p>
            <a:r>
              <a:rPr lang="en-US" sz="1800" b="1" dirty="0"/>
              <a:t>BNL Nb</a:t>
            </a:r>
            <a:r>
              <a:rPr lang="en-US" sz="1800" b="1" baseline="-25000" dirty="0"/>
              <a:t>3</a:t>
            </a:r>
            <a:r>
              <a:rPr lang="en-US" sz="1800" b="1" dirty="0"/>
              <a:t>Sn common coil dipole DCC017 without insert coils</a:t>
            </a:r>
          </a:p>
        </p:txBody>
      </p:sp>
      <p:grpSp>
        <p:nvGrpSpPr>
          <p:cNvPr id="5" name="Group 4">
            <a:extLst>
              <a:ext uri="{FF2B5EF4-FFF2-40B4-BE49-F238E27FC236}">
                <a16:creationId xmlns:a16="http://schemas.microsoft.com/office/drawing/2014/main" id="{CDBCEABB-E339-4DFF-9351-E526F66DA2FC}"/>
              </a:ext>
            </a:extLst>
          </p:cNvPr>
          <p:cNvGrpSpPr/>
          <p:nvPr/>
        </p:nvGrpSpPr>
        <p:grpSpPr>
          <a:xfrm>
            <a:off x="5938421" y="2743200"/>
            <a:ext cx="3284174" cy="3829910"/>
            <a:chOff x="2664604" y="2637832"/>
            <a:chExt cx="3284174" cy="3829910"/>
          </a:xfrm>
        </p:grpSpPr>
        <p:pic>
          <p:nvPicPr>
            <p:cNvPr id="6" name="Picture 5">
              <a:extLst>
                <a:ext uri="{FF2B5EF4-FFF2-40B4-BE49-F238E27FC236}">
                  <a16:creationId xmlns:a16="http://schemas.microsoft.com/office/drawing/2014/main" id="{6DB146A8-1275-486A-ACBB-278DF79300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349" t="4348" r="2173" b="4348"/>
            <a:stretch/>
          </p:blipFill>
          <p:spPr>
            <a:xfrm rot="5400000">
              <a:off x="2830484" y="2637832"/>
              <a:ext cx="2834640" cy="2834640"/>
            </a:xfrm>
            <a:prstGeom prst="rect">
              <a:avLst/>
            </a:prstGeom>
          </p:spPr>
        </p:pic>
        <p:sp>
          <p:nvSpPr>
            <p:cNvPr id="7" name="TextBox 6">
              <a:extLst>
                <a:ext uri="{FF2B5EF4-FFF2-40B4-BE49-F238E27FC236}">
                  <a16:creationId xmlns:a16="http://schemas.microsoft.com/office/drawing/2014/main" id="{F490C14C-9761-44A8-B79B-584130FFED8B}"/>
                </a:ext>
              </a:extLst>
            </p:cNvPr>
            <p:cNvSpPr txBox="1"/>
            <p:nvPr/>
          </p:nvSpPr>
          <p:spPr>
            <a:xfrm>
              <a:off x="2664604" y="5544412"/>
              <a:ext cx="3284174" cy="923330"/>
            </a:xfrm>
            <a:prstGeom prst="rect">
              <a:avLst/>
            </a:prstGeom>
            <a:noFill/>
          </p:spPr>
          <p:txBody>
            <a:bodyPr wrap="square" rtlCol="0">
              <a:spAutoFit/>
            </a:bodyPr>
            <a:lstStyle/>
            <a:p>
              <a:pPr algn="ctr"/>
              <a:r>
                <a:rPr lang="en-US" sz="1800" b="1" dirty="0"/>
                <a:t>HTS coils inside Nb</a:t>
              </a:r>
              <a:r>
                <a:rPr lang="en-US" sz="1800" b="1" baseline="-25000" dirty="0"/>
                <a:t>3</a:t>
              </a:r>
              <a:r>
                <a:rPr lang="en-US" sz="1800" b="1" dirty="0"/>
                <a:t>Sn dipole - early experience of HTS/LTS hybrid dipole</a:t>
              </a:r>
            </a:p>
          </p:txBody>
        </p:sp>
        <p:sp>
          <p:nvSpPr>
            <p:cNvPr id="8" name="TextBox 7">
              <a:extLst>
                <a:ext uri="{FF2B5EF4-FFF2-40B4-BE49-F238E27FC236}">
                  <a16:creationId xmlns:a16="http://schemas.microsoft.com/office/drawing/2014/main" id="{9CF91A6C-2EF6-4288-9AB7-90009F170E07}"/>
                </a:ext>
              </a:extLst>
            </p:cNvPr>
            <p:cNvSpPr txBox="1"/>
            <p:nvPr/>
          </p:nvSpPr>
          <p:spPr>
            <a:xfrm>
              <a:off x="3634887" y="2637832"/>
              <a:ext cx="1343608" cy="430887"/>
            </a:xfrm>
            <a:prstGeom prst="rect">
              <a:avLst/>
            </a:prstGeom>
            <a:noFill/>
          </p:spPr>
          <p:txBody>
            <a:bodyPr wrap="square" rtlCol="0">
              <a:spAutoFit/>
            </a:bodyPr>
            <a:lstStyle/>
            <a:p>
              <a:r>
                <a:rPr lang="en-US" sz="1100" b="1" dirty="0">
                  <a:solidFill>
                    <a:srgbClr val="FFFF00"/>
                  </a:solidFill>
                </a:rPr>
                <a:t>Insert coils in Empty space</a:t>
              </a:r>
            </a:p>
          </p:txBody>
        </p:sp>
        <p:sp>
          <p:nvSpPr>
            <p:cNvPr id="9" name="Notched Right Arrow 12">
              <a:extLst>
                <a:ext uri="{FF2B5EF4-FFF2-40B4-BE49-F238E27FC236}">
                  <a16:creationId xmlns:a16="http://schemas.microsoft.com/office/drawing/2014/main" id="{550C931F-C22E-48BD-8FDD-A1D2AAD1AB33}"/>
                </a:ext>
              </a:extLst>
            </p:cNvPr>
            <p:cNvSpPr/>
            <p:nvPr/>
          </p:nvSpPr>
          <p:spPr bwMode="auto">
            <a:xfrm rot="5400000">
              <a:off x="4049352" y="3158955"/>
              <a:ext cx="304800" cy="209878"/>
            </a:xfrm>
            <a:prstGeom prst="notched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pitchFamily="48" charset="-128"/>
              </a:endParaRPr>
            </a:p>
          </p:txBody>
        </p:sp>
      </p:grpSp>
      <p:pic>
        <p:nvPicPr>
          <p:cNvPr id="10" name="Picture 2" descr="E:\sbir-sttr\PBL\FY15-PhaseII\pic\HTS Insert Coil in Common Coil2.JPG">
            <a:extLst>
              <a:ext uri="{FF2B5EF4-FFF2-40B4-BE49-F238E27FC236}">
                <a16:creationId xmlns:a16="http://schemas.microsoft.com/office/drawing/2014/main" id="{421504C2-D37E-4048-BD25-44AE2F7BC3A3}"/>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00" t="1" r="18334" b="1071"/>
          <a:stretch/>
        </p:blipFill>
        <p:spPr bwMode="auto">
          <a:xfrm>
            <a:off x="2959898" y="2760768"/>
            <a:ext cx="2967564" cy="283464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667583EE-86BC-493C-B929-D8B6A1761587}"/>
              </a:ext>
            </a:extLst>
          </p:cNvPr>
          <p:cNvSpPr txBox="1"/>
          <p:nvPr/>
        </p:nvSpPr>
        <p:spPr>
          <a:xfrm>
            <a:off x="2828074" y="5639213"/>
            <a:ext cx="3124687" cy="923330"/>
          </a:xfrm>
          <a:prstGeom prst="rect">
            <a:avLst/>
          </a:prstGeom>
          <a:noFill/>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800" b="1" dirty="0">
                <a:solidFill>
                  <a:srgbClr val="006600"/>
                </a:solidFill>
              </a:rPr>
              <a:t>New HTS coils with the existing Nb</a:t>
            </a:r>
            <a:r>
              <a:rPr lang="en-US" sz="1800" b="1" baseline="-25000" dirty="0">
                <a:solidFill>
                  <a:srgbClr val="006600"/>
                </a:solidFill>
              </a:rPr>
              <a:t>3</a:t>
            </a:r>
            <a:r>
              <a:rPr lang="en-US" sz="1800" b="1" dirty="0">
                <a:solidFill>
                  <a:srgbClr val="006600"/>
                </a:solidFill>
              </a:rPr>
              <a:t>Sn coils and become part of the magnet </a:t>
            </a:r>
          </a:p>
        </p:txBody>
      </p:sp>
      <p:sp>
        <p:nvSpPr>
          <p:cNvPr id="12" name="Rectangle 11">
            <a:extLst>
              <a:ext uri="{FF2B5EF4-FFF2-40B4-BE49-F238E27FC236}">
                <a16:creationId xmlns:a16="http://schemas.microsoft.com/office/drawing/2014/main" id="{6FD8AD08-4F8E-4A4D-9FB0-8F47D35AE87C}"/>
              </a:ext>
            </a:extLst>
          </p:cNvPr>
          <p:cNvSpPr/>
          <p:nvPr/>
        </p:nvSpPr>
        <p:spPr>
          <a:xfrm>
            <a:off x="122705" y="1067354"/>
            <a:ext cx="8701770" cy="1631216"/>
          </a:xfrm>
          <a:prstGeom prst="rect">
            <a:avLst/>
          </a:prstGeom>
        </p:spPr>
        <p:txBody>
          <a:bodyPr wrap="square">
            <a:spAutoFit/>
          </a:bodyPr>
          <a:lstStyle/>
          <a:p>
            <a:pPr marL="182880" indent="-182880">
              <a:buFont typeface="Arial" panose="020B0604020202020204" pitchFamily="34" charset="0"/>
              <a:buChar char="•"/>
            </a:pPr>
            <a:r>
              <a:rPr lang="en-US" altLang="en-US" sz="2000" b="1" dirty="0"/>
              <a:t>BNL Common coil dipole offers a large open space for inserting and testing “coils” at high fields without requiring any disassembly</a:t>
            </a:r>
          </a:p>
          <a:p>
            <a:pPr marL="182880" indent="-182880">
              <a:buFont typeface="Arial" panose="020B0604020202020204" pitchFamily="34" charset="0"/>
              <a:buChar char="•"/>
            </a:pPr>
            <a:r>
              <a:rPr lang="en-US" altLang="en-US" sz="2000" b="1" dirty="0"/>
              <a:t> New racetrack coils come in direct contact with the existing Nb</a:t>
            </a:r>
            <a:r>
              <a:rPr lang="en-US" altLang="en-US" sz="2000" b="1" baseline="-25000" dirty="0"/>
              <a:t>3</a:t>
            </a:r>
            <a:r>
              <a:rPr lang="en-US" altLang="en-US" sz="2000" b="1" dirty="0"/>
              <a:t>Sn coils, just as in any other coils in magnets</a:t>
            </a:r>
          </a:p>
          <a:p>
            <a:pPr marL="182880" indent="-182880">
              <a:buFont typeface="Arial" panose="020B0604020202020204" pitchFamily="34" charset="0"/>
              <a:buChar char="•"/>
            </a:pPr>
            <a:r>
              <a:rPr lang="en-US" altLang="en-US" sz="2000" b="1" dirty="0"/>
              <a:t>A coil test becomes a magnet test with a rapid around and lower cost</a:t>
            </a:r>
          </a:p>
        </p:txBody>
      </p:sp>
    </p:spTree>
    <p:extLst>
      <p:ext uri="{BB962C8B-B14F-4D97-AF65-F5344CB8AC3E}">
        <p14:creationId xmlns:p14="http://schemas.microsoft.com/office/powerpoint/2010/main" val="31628864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Content Placeholder 20">
            <a:extLst>
              <a:ext uri="{FF2B5EF4-FFF2-40B4-BE49-F238E27FC236}">
                <a16:creationId xmlns:a16="http://schemas.microsoft.com/office/drawing/2014/main" id="{C3098AEA-B25A-44DD-A29F-655A5E43EEC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0960" y="4082334"/>
            <a:ext cx="4206240" cy="2359839"/>
          </a:xfrm>
        </p:spPr>
      </p:pic>
      <p:sp>
        <p:nvSpPr>
          <p:cNvPr id="17410" name="Rectangle 1026"/>
          <p:cNvSpPr>
            <a:spLocks noGrp="1" noChangeArrowheads="1"/>
          </p:cNvSpPr>
          <p:nvPr>
            <p:ph type="title"/>
          </p:nvPr>
        </p:nvSpPr>
        <p:spPr>
          <a:xfrm>
            <a:off x="2834640" y="92710"/>
            <a:ext cx="6237306" cy="808037"/>
          </a:xfrm>
        </p:spPr>
        <p:txBody>
          <a:bodyPr/>
          <a:lstStyle/>
          <a:p>
            <a:r>
              <a:rPr lang="en-US" altLang="en-US" sz="2800" dirty="0"/>
              <a:t>Parameters of BNL Dipole DCC017</a:t>
            </a:r>
          </a:p>
        </p:txBody>
      </p:sp>
      <p:sp>
        <p:nvSpPr>
          <p:cNvPr id="17413" name="Text Box 1031"/>
          <p:cNvSpPr txBox="1">
            <a:spLocks noChangeArrowheads="1"/>
          </p:cNvSpPr>
          <p:nvPr/>
        </p:nvSpPr>
        <p:spPr bwMode="auto">
          <a:xfrm>
            <a:off x="4343400" y="1143000"/>
            <a:ext cx="4724400" cy="546649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buChar char="•"/>
              <a:defRPr sz="3200">
                <a:solidFill>
                  <a:schemeClr val="tx1"/>
                </a:solidFill>
                <a:latin typeface="Times New Roman" pitchFamily="18" charset="0"/>
              </a:defRPr>
            </a:lvl1pPr>
            <a:lvl2pPr>
              <a:buChar char="–"/>
              <a:defRPr sz="2800">
                <a:solidFill>
                  <a:schemeClr val="tx1"/>
                </a:solidFill>
                <a:latin typeface="Times New Roman" pitchFamily="18" charset="0"/>
              </a:defRPr>
            </a:lvl2pPr>
            <a:lvl3pPr marL="1143000" indent="-228600">
              <a:buChar char="•"/>
              <a:defRPr sz="2400">
                <a:solidFill>
                  <a:schemeClr val="tx1"/>
                </a:solidFill>
                <a:latin typeface="Times New Roman" pitchFamily="18" charset="0"/>
              </a:defRPr>
            </a:lvl3pPr>
            <a:lvl4pPr marL="1600200" indent="-228600">
              <a:buChar char="–"/>
              <a:defRPr sz="2000">
                <a:solidFill>
                  <a:schemeClr val="tx1"/>
                </a:solidFill>
                <a:latin typeface="Times New Roman" pitchFamily="18" charset="0"/>
              </a:defRPr>
            </a:lvl4pPr>
            <a:lvl5pPr marL="2057400" indent="-228600">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182880" indent="-182880">
              <a:lnSpc>
                <a:spcPct val="105000"/>
              </a:lnSpc>
              <a:spcBef>
                <a:spcPct val="0"/>
              </a:spcBef>
            </a:pPr>
            <a:r>
              <a:rPr lang="en-US" altLang="en-US" sz="2200" dirty="0"/>
              <a:t> Two layer, 2-in-1 common coil design</a:t>
            </a:r>
          </a:p>
          <a:p>
            <a:pPr marL="182880" indent="-182880">
              <a:lnSpc>
                <a:spcPct val="105000"/>
              </a:lnSpc>
              <a:spcBef>
                <a:spcPct val="0"/>
              </a:spcBef>
            </a:pPr>
            <a:r>
              <a:rPr lang="en-US" altLang="en-US" sz="2200" dirty="0"/>
              <a:t> 10.2 T bore field, 10.7 T peak field at 10.8 kA short sample current</a:t>
            </a:r>
            <a:endParaRPr lang="en-US" altLang="en-US" sz="2200" dirty="0">
              <a:solidFill>
                <a:srgbClr val="FF0000"/>
              </a:solidFill>
            </a:endParaRPr>
          </a:p>
          <a:p>
            <a:pPr marL="182880" indent="-182880">
              <a:lnSpc>
                <a:spcPct val="105000"/>
              </a:lnSpc>
              <a:spcBef>
                <a:spcPct val="0"/>
              </a:spcBef>
            </a:pPr>
            <a:r>
              <a:rPr lang="en-US" altLang="en-US" sz="2200" dirty="0">
                <a:solidFill>
                  <a:srgbClr val="FF0000"/>
                </a:solidFill>
              </a:rPr>
              <a:t> </a:t>
            </a:r>
            <a:r>
              <a:rPr lang="en-US" altLang="en-US" sz="2200" b="1" dirty="0">
                <a:solidFill>
                  <a:srgbClr val="FF0000"/>
                </a:solidFill>
              </a:rPr>
              <a:t>31 mm horizontal aperture</a:t>
            </a:r>
          </a:p>
          <a:p>
            <a:pPr marL="182880" indent="-182880">
              <a:lnSpc>
                <a:spcPct val="105000"/>
              </a:lnSpc>
              <a:spcBef>
                <a:spcPct val="0"/>
              </a:spcBef>
            </a:pPr>
            <a:r>
              <a:rPr lang="en-US" altLang="en-US" sz="2200" b="1" dirty="0">
                <a:solidFill>
                  <a:srgbClr val="FF0000"/>
                </a:solidFill>
              </a:rPr>
              <a:t> 335 mm vertical aperture</a:t>
            </a:r>
          </a:p>
          <a:p>
            <a:pPr marL="971550" lvl="2" indent="-285750">
              <a:lnSpc>
                <a:spcPct val="105000"/>
              </a:lnSpc>
              <a:spcBef>
                <a:spcPct val="0"/>
              </a:spcBef>
              <a:buFont typeface="Wingdings" panose="05000000000000000000" pitchFamily="2" charset="2"/>
              <a:buChar char="Ø"/>
            </a:pPr>
            <a:r>
              <a:rPr lang="en-US" altLang="en-US" sz="1800" b="1" dirty="0">
                <a:solidFill>
                  <a:srgbClr val="FF0000"/>
                </a:solidFill>
              </a:rPr>
              <a:t>  </a:t>
            </a:r>
            <a:r>
              <a:rPr lang="en-US" altLang="en-US" b="1" dirty="0">
                <a:solidFill>
                  <a:srgbClr val="FF0000"/>
                </a:solidFill>
              </a:rPr>
              <a:t>A unique feature for insert  coil or cable testing</a:t>
            </a:r>
            <a:endParaRPr lang="en-US" altLang="en-US" dirty="0"/>
          </a:p>
          <a:p>
            <a:pPr marL="182880" indent="-182880">
              <a:lnSpc>
                <a:spcPct val="105000"/>
              </a:lnSpc>
              <a:spcBef>
                <a:spcPct val="0"/>
              </a:spcBef>
            </a:pPr>
            <a:r>
              <a:rPr lang="en-US" altLang="en-US" sz="2200" dirty="0"/>
              <a:t> 0.8 mm, 30 strand Rutherford cable</a:t>
            </a:r>
          </a:p>
          <a:p>
            <a:pPr marL="182880" indent="-182880">
              <a:lnSpc>
                <a:spcPct val="105000"/>
              </a:lnSpc>
              <a:spcBef>
                <a:spcPct val="0"/>
              </a:spcBef>
            </a:pPr>
            <a:r>
              <a:rPr lang="en-US" altLang="en-US" sz="2200" dirty="0"/>
              <a:t> 70 mm minimum bend radius </a:t>
            </a:r>
          </a:p>
          <a:p>
            <a:pPr marL="182880" indent="-182880">
              <a:lnSpc>
                <a:spcPct val="105000"/>
              </a:lnSpc>
              <a:spcBef>
                <a:spcPct val="0"/>
              </a:spcBef>
            </a:pPr>
            <a:r>
              <a:rPr lang="en-US" altLang="en-US" sz="2200" dirty="0"/>
              <a:t> 85 mm coil height </a:t>
            </a:r>
          </a:p>
          <a:p>
            <a:pPr marL="182880" indent="-182880">
              <a:lnSpc>
                <a:spcPct val="105000"/>
              </a:lnSpc>
              <a:spcBef>
                <a:spcPct val="0"/>
              </a:spcBef>
            </a:pPr>
            <a:r>
              <a:rPr lang="en-US" altLang="en-US" sz="2200" dirty="0"/>
              <a:t>614 mm coil length </a:t>
            </a:r>
          </a:p>
          <a:p>
            <a:pPr marL="182880" indent="-182880">
              <a:lnSpc>
                <a:spcPct val="105000"/>
              </a:lnSpc>
              <a:spcBef>
                <a:spcPct val="0"/>
              </a:spcBef>
            </a:pPr>
            <a:r>
              <a:rPr lang="en-US" altLang="en-US" sz="2200" dirty="0"/>
              <a:t> One spacer in body and one in ends</a:t>
            </a:r>
          </a:p>
          <a:p>
            <a:pPr marL="182880" indent="-182880">
              <a:lnSpc>
                <a:spcPct val="105000"/>
              </a:lnSpc>
              <a:spcBef>
                <a:spcPct val="0"/>
              </a:spcBef>
            </a:pPr>
            <a:r>
              <a:rPr lang="en-US" altLang="en-US" sz="2200" dirty="0"/>
              <a:t> Iron over ends</a:t>
            </a:r>
          </a:p>
          <a:p>
            <a:pPr marL="182880" indent="-182880">
              <a:lnSpc>
                <a:spcPct val="105000"/>
              </a:lnSpc>
              <a:spcBef>
                <a:spcPct val="0"/>
              </a:spcBef>
            </a:pPr>
            <a:r>
              <a:rPr lang="en-US" altLang="en-US" sz="2200" dirty="0"/>
              <a:t> Iron bobbin</a:t>
            </a:r>
          </a:p>
          <a:p>
            <a:pPr marL="182880" indent="-182880">
              <a:lnSpc>
                <a:spcPct val="105000"/>
              </a:lnSpc>
              <a:spcBef>
                <a:spcPct val="0"/>
              </a:spcBef>
            </a:pPr>
            <a:r>
              <a:rPr lang="en-US" altLang="en-US" sz="2200" dirty="0"/>
              <a:t> Stored </a:t>
            </a:r>
            <a:r>
              <a:rPr lang="en-US" altLang="en-US" sz="2200" dirty="0" err="1"/>
              <a:t>Energy@Quench</a:t>
            </a:r>
            <a:r>
              <a:rPr lang="en-US" altLang="en-US" sz="2200" dirty="0"/>
              <a:t> ~0.2 MJ</a:t>
            </a:r>
          </a:p>
        </p:txBody>
      </p:sp>
      <p:grpSp>
        <p:nvGrpSpPr>
          <p:cNvPr id="22" name="Group 21">
            <a:extLst>
              <a:ext uri="{FF2B5EF4-FFF2-40B4-BE49-F238E27FC236}">
                <a16:creationId xmlns:a16="http://schemas.microsoft.com/office/drawing/2014/main" id="{D3ED800B-BB1B-4F13-8E25-34267724F0CE}"/>
              </a:ext>
            </a:extLst>
          </p:cNvPr>
          <p:cNvGrpSpPr/>
          <p:nvPr/>
        </p:nvGrpSpPr>
        <p:grpSpPr>
          <a:xfrm>
            <a:off x="45720" y="457200"/>
            <a:ext cx="4069080" cy="3562350"/>
            <a:chOff x="45720" y="457200"/>
            <a:chExt cx="4069080" cy="3562350"/>
          </a:xfrm>
        </p:grpSpPr>
        <p:pic>
          <p:nvPicPr>
            <p:cNvPr id="17411" name="Picture 1028" descr="fig1"/>
            <p:cNvPicPr preferRelativeResize="0">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143000"/>
              <a:ext cx="342900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Straight Connector 2">
              <a:extLst>
                <a:ext uri="{FF2B5EF4-FFF2-40B4-BE49-F238E27FC236}">
                  <a16:creationId xmlns:a16="http://schemas.microsoft.com/office/drawing/2014/main" id="{F2C03203-C0FC-4721-92A8-BE570DB7BF3E}"/>
                </a:ext>
              </a:extLst>
            </p:cNvPr>
            <p:cNvCxnSpPr/>
            <p:nvPr/>
          </p:nvCxnSpPr>
          <p:spPr bwMode="auto">
            <a:xfrm flipV="1">
              <a:off x="2322576" y="731520"/>
              <a:ext cx="0" cy="1371600"/>
            </a:xfrm>
            <a:prstGeom prst="line">
              <a:avLst/>
            </a:prstGeom>
            <a:solidFill>
              <a:schemeClr val="bg1"/>
            </a:solidFill>
            <a:ln w="9525" cap="flat" cmpd="sng" algn="ctr">
              <a:solidFill>
                <a:srgbClr val="FF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a:extLst>
                <a:ext uri="{FF2B5EF4-FFF2-40B4-BE49-F238E27FC236}">
                  <a16:creationId xmlns:a16="http://schemas.microsoft.com/office/drawing/2014/main" id="{6EBDE6B7-2ECF-45A2-AE14-24A74FD78351}"/>
                </a:ext>
              </a:extLst>
            </p:cNvPr>
            <p:cNvCxnSpPr>
              <a:cxnSpLocks/>
            </p:cNvCxnSpPr>
            <p:nvPr/>
          </p:nvCxnSpPr>
          <p:spPr bwMode="auto">
            <a:xfrm flipV="1">
              <a:off x="2514600" y="731520"/>
              <a:ext cx="0" cy="1371600"/>
            </a:xfrm>
            <a:prstGeom prst="line">
              <a:avLst/>
            </a:prstGeom>
            <a:solidFill>
              <a:schemeClr val="bg1"/>
            </a:solidFill>
            <a:ln w="9525" cap="flat" cmpd="sng" algn="ctr">
              <a:solidFill>
                <a:srgbClr val="FF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Connector 9">
              <a:extLst>
                <a:ext uri="{FF2B5EF4-FFF2-40B4-BE49-F238E27FC236}">
                  <a16:creationId xmlns:a16="http://schemas.microsoft.com/office/drawing/2014/main" id="{27F7A07B-439B-42F7-A276-6F5108082DB2}"/>
                </a:ext>
              </a:extLst>
            </p:cNvPr>
            <p:cNvCxnSpPr>
              <a:cxnSpLocks/>
            </p:cNvCxnSpPr>
            <p:nvPr/>
          </p:nvCxnSpPr>
          <p:spPr bwMode="auto">
            <a:xfrm rot="5400000" flipV="1">
              <a:off x="1280160" y="530352"/>
              <a:ext cx="0" cy="2468880"/>
            </a:xfrm>
            <a:prstGeom prst="line">
              <a:avLst/>
            </a:prstGeom>
            <a:solidFill>
              <a:schemeClr val="bg1"/>
            </a:solidFill>
            <a:ln w="9525" cap="flat" cmpd="sng" algn="ctr">
              <a:solidFill>
                <a:srgbClr val="FF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a:extLst>
                <a:ext uri="{FF2B5EF4-FFF2-40B4-BE49-F238E27FC236}">
                  <a16:creationId xmlns:a16="http://schemas.microsoft.com/office/drawing/2014/main" id="{6D759270-B67D-400F-99C9-6D71C86BFC7A}"/>
                </a:ext>
              </a:extLst>
            </p:cNvPr>
            <p:cNvCxnSpPr>
              <a:cxnSpLocks/>
            </p:cNvCxnSpPr>
            <p:nvPr/>
          </p:nvCxnSpPr>
          <p:spPr bwMode="auto">
            <a:xfrm rot="5400000" flipV="1">
              <a:off x="1280160" y="2011680"/>
              <a:ext cx="0" cy="2468880"/>
            </a:xfrm>
            <a:prstGeom prst="line">
              <a:avLst/>
            </a:prstGeom>
            <a:solidFill>
              <a:schemeClr val="bg1"/>
            </a:solidFill>
            <a:ln w="9525" cap="flat" cmpd="sng" algn="ctr">
              <a:solidFill>
                <a:srgbClr val="FF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Connector 13">
              <a:extLst>
                <a:ext uri="{FF2B5EF4-FFF2-40B4-BE49-F238E27FC236}">
                  <a16:creationId xmlns:a16="http://schemas.microsoft.com/office/drawing/2014/main" id="{CD629F24-DCD8-43AF-BCBA-22648E6D1742}"/>
                </a:ext>
              </a:extLst>
            </p:cNvPr>
            <p:cNvCxnSpPr/>
            <p:nvPr/>
          </p:nvCxnSpPr>
          <p:spPr bwMode="auto">
            <a:xfrm flipV="1">
              <a:off x="457200" y="1764792"/>
              <a:ext cx="0" cy="548640"/>
            </a:xfrm>
            <a:prstGeom prst="line">
              <a:avLst/>
            </a:prstGeom>
            <a:solidFill>
              <a:schemeClr val="bg1"/>
            </a:solidFill>
            <a:ln w="9525" cap="flat" cmpd="sng" algn="ctr">
              <a:solidFill>
                <a:srgbClr val="FF00FF"/>
              </a:solidFill>
              <a:prstDash val="solid"/>
              <a:round/>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Straight Connector 15">
              <a:extLst>
                <a:ext uri="{FF2B5EF4-FFF2-40B4-BE49-F238E27FC236}">
                  <a16:creationId xmlns:a16="http://schemas.microsoft.com/office/drawing/2014/main" id="{929640D3-E534-481E-B312-B662FFA6AE33}"/>
                </a:ext>
              </a:extLst>
            </p:cNvPr>
            <p:cNvCxnSpPr>
              <a:cxnSpLocks/>
            </p:cNvCxnSpPr>
            <p:nvPr/>
          </p:nvCxnSpPr>
          <p:spPr bwMode="auto">
            <a:xfrm rot="10800000" flipV="1">
              <a:off x="457200" y="2706624"/>
              <a:ext cx="0" cy="548640"/>
            </a:xfrm>
            <a:prstGeom prst="line">
              <a:avLst/>
            </a:prstGeom>
            <a:solidFill>
              <a:schemeClr val="bg1"/>
            </a:solidFill>
            <a:ln w="9525" cap="flat" cmpd="sng" algn="ctr">
              <a:solidFill>
                <a:srgbClr val="FF00FF"/>
              </a:solidFill>
              <a:prstDash val="solid"/>
              <a:round/>
              <a:headEnd type="none" w="med" len="med"/>
              <a:tailEnd type="triangle"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a:extLst>
                <a:ext uri="{FF2B5EF4-FFF2-40B4-BE49-F238E27FC236}">
                  <a16:creationId xmlns:a16="http://schemas.microsoft.com/office/drawing/2014/main" id="{9198B304-3B50-4D83-B26E-BD2937FE9EAE}"/>
                </a:ext>
              </a:extLst>
            </p:cNvPr>
            <p:cNvSpPr txBox="1"/>
            <p:nvPr/>
          </p:nvSpPr>
          <p:spPr>
            <a:xfrm>
              <a:off x="45720" y="2305288"/>
              <a:ext cx="886781" cy="338554"/>
            </a:xfrm>
            <a:prstGeom prst="rect">
              <a:avLst/>
            </a:prstGeom>
            <a:noFill/>
          </p:spPr>
          <p:txBody>
            <a:bodyPr wrap="none" rtlCol="0">
              <a:spAutoFit/>
            </a:bodyPr>
            <a:lstStyle/>
            <a:p>
              <a:r>
                <a:rPr lang="en-US" sz="1600" b="1" dirty="0">
                  <a:solidFill>
                    <a:srgbClr val="CC0099"/>
                  </a:solidFill>
                </a:rPr>
                <a:t>335 mm</a:t>
              </a:r>
            </a:p>
          </p:txBody>
        </p:sp>
        <p:sp>
          <p:nvSpPr>
            <p:cNvPr id="18" name="TextBox 17">
              <a:extLst>
                <a:ext uri="{FF2B5EF4-FFF2-40B4-BE49-F238E27FC236}">
                  <a16:creationId xmlns:a16="http://schemas.microsoft.com/office/drawing/2014/main" id="{C7B544FA-01C3-4F51-B03A-AAD6B03A4CC0}"/>
                </a:ext>
              </a:extLst>
            </p:cNvPr>
            <p:cNvSpPr txBox="1"/>
            <p:nvPr/>
          </p:nvSpPr>
          <p:spPr>
            <a:xfrm>
              <a:off x="2011680" y="457200"/>
              <a:ext cx="784189" cy="338554"/>
            </a:xfrm>
            <a:prstGeom prst="rect">
              <a:avLst/>
            </a:prstGeom>
            <a:noFill/>
          </p:spPr>
          <p:txBody>
            <a:bodyPr wrap="none" rtlCol="0">
              <a:spAutoFit/>
            </a:bodyPr>
            <a:lstStyle/>
            <a:p>
              <a:r>
                <a:rPr lang="en-US" sz="1600" b="1" dirty="0">
                  <a:solidFill>
                    <a:srgbClr val="CC0099"/>
                  </a:solidFill>
                </a:rPr>
                <a:t>31 mm</a:t>
              </a:r>
            </a:p>
          </p:txBody>
        </p:sp>
        <p:cxnSp>
          <p:nvCxnSpPr>
            <p:cNvPr id="12" name="Straight Arrow Connector 11">
              <a:extLst>
                <a:ext uri="{FF2B5EF4-FFF2-40B4-BE49-F238E27FC236}">
                  <a16:creationId xmlns:a16="http://schemas.microsoft.com/office/drawing/2014/main" id="{42E3516C-32E1-404E-B959-07B99E2B9A3F}"/>
                </a:ext>
              </a:extLst>
            </p:cNvPr>
            <p:cNvCxnSpPr/>
            <p:nvPr/>
          </p:nvCxnSpPr>
          <p:spPr bwMode="auto">
            <a:xfrm flipH="1">
              <a:off x="2322576" y="822960"/>
              <a:ext cx="192023" cy="0"/>
            </a:xfrm>
            <a:prstGeom prst="straightConnector1">
              <a:avLst/>
            </a:prstGeom>
            <a:solidFill>
              <a:schemeClr val="bg1"/>
            </a:solidFill>
            <a:ln w="9525" cap="flat" cmpd="sng" algn="ctr">
              <a:solidFill>
                <a:srgbClr val="FF00FF"/>
              </a:solidFill>
              <a:prstDash val="solid"/>
              <a:round/>
              <a:headEnd type="arrow" w="sm" len="sm"/>
              <a:tailEnd type="arrow"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6" name="TextBox 25">
            <a:extLst>
              <a:ext uri="{FF2B5EF4-FFF2-40B4-BE49-F238E27FC236}">
                <a16:creationId xmlns:a16="http://schemas.microsoft.com/office/drawing/2014/main" id="{DF9E16E9-8D22-4A0F-BB00-E2F9FD07CE28}"/>
              </a:ext>
            </a:extLst>
          </p:cNvPr>
          <p:cNvSpPr txBox="1"/>
          <p:nvPr/>
        </p:nvSpPr>
        <p:spPr>
          <a:xfrm>
            <a:off x="1787809" y="3989500"/>
            <a:ext cx="1040670" cy="338554"/>
          </a:xfrm>
          <a:prstGeom prst="rect">
            <a:avLst/>
          </a:prstGeom>
          <a:noFill/>
        </p:spPr>
        <p:txBody>
          <a:bodyPr wrap="none" rtlCol="0">
            <a:spAutoFit/>
          </a:bodyPr>
          <a:lstStyle/>
          <a:p>
            <a:r>
              <a:rPr lang="en-US" sz="1600" b="1" dirty="0">
                <a:solidFill>
                  <a:srgbClr val="CC0099"/>
                </a:solidFill>
              </a:rPr>
              <a:t>304.8 mm</a:t>
            </a:r>
          </a:p>
        </p:txBody>
      </p:sp>
      <p:sp>
        <p:nvSpPr>
          <p:cNvPr id="27" name="TextBox 26">
            <a:extLst>
              <a:ext uri="{FF2B5EF4-FFF2-40B4-BE49-F238E27FC236}">
                <a16:creationId xmlns:a16="http://schemas.microsoft.com/office/drawing/2014/main" id="{4B1D84EA-42C6-46E0-9091-C3045CE69093}"/>
              </a:ext>
            </a:extLst>
          </p:cNvPr>
          <p:cNvSpPr txBox="1"/>
          <p:nvPr/>
        </p:nvSpPr>
        <p:spPr>
          <a:xfrm>
            <a:off x="1898252" y="6171658"/>
            <a:ext cx="1040670" cy="338554"/>
          </a:xfrm>
          <a:prstGeom prst="rect">
            <a:avLst/>
          </a:prstGeom>
          <a:noFill/>
        </p:spPr>
        <p:txBody>
          <a:bodyPr wrap="none" rtlCol="0">
            <a:spAutoFit/>
          </a:bodyPr>
          <a:lstStyle/>
          <a:p>
            <a:r>
              <a:rPr lang="en-US" sz="1600" b="1" dirty="0">
                <a:solidFill>
                  <a:srgbClr val="CC0099"/>
                </a:solidFill>
              </a:rPr>
              <a:t>614.3 mm</a:t>
            </a:r>
          </a:p>
        </p:txBody>
      </p:sp>
      <p:sp>
        <p:nvSpPr>
          <p:cNvPr id="28" name="TextBox 27">
            <a:extLst>
              <a:ext uri="{FF2B5EF4-FFF2-40B4-BE49-F238E27FC236}">
                <a16:creationId xmlns:a16="http://schemas.microsoft.com/office/drawing/2014/main" id="{2CA3CF97-4C10-46BF-ACEE-4B6647EA3EA5}"/>
              </a:ext>
            </a:extLst>
          </p:cNvPr>
          <p:cNvSpPr txBox="1"/>
          <p:nvPr/>
        </p:nvSpPr>
        <p:spPr>
          <a:xfrm>
            <a:off x="3243536" y="4686486"/>
            <a:ext cx="1040670" cy="338554"/>
          </a:xfrm>
          <a:prstGeom prst="rect">
            <a:avLst/>
          </a:prstGeom>
          <a:noFill/>
        </p:spPr>
        <p:txBody>
          <a:bodyPr wrap="none" rtlCol="0">
            <a:spAutoFit/>
          </a:bodyPr>
          <a:lstStyle/>
          <a:p>
            <a:r>
              <a:rPr lang="en-US" sz="1600" b="1" dirty="0">
                <a:solidFill>
                  <a:srgbClr val="CC0099"/>
                </a:solidFill>
              </a:rPr>
              <a:t>310.4 mm</a:t>
            </a:r>
          </a:p>
        </p:txBody>
      </p:sp>
    </p:spTree>
    <p:extLst>
      <p:ext uri="{BB962C8B-B14F-4D97-AF65-F5344CB8AC3E}">
        <p14:creationId xmlns:p14="http://schemas.microsoft.com/office/powerpoint/2010/main" val="24417908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7564"/>
            <a:ext cx="4876800" cy="866835"/>
          </a:xfrm>
        </p:spPr>
        <p:txBody>
          <a:bodyPr/>
          <a:lstStyle/>
          <a:p>
            <a:r>
              <a:rPr lang="en-US" sz="5400" dirty="0"/>
              <a:t>Summary</a:t>
            </a:r>
          </a:p>
        </p:txBody>
      </p:sp>
      <p:sp>
        <p:nvSpPr>
          <p:cNvPr id="3" name="TextBox 2"/>
          <p:cNvSpPr txBox="1"/>
          <p:nvPr/>
        </p:nvSpPr>
        <p:spPr>
          <a:xfrm>
            <a:off x="0" y="1219200"/>
            <a:ext cx="9144000" cy="4324261"/>
          </a:xfrm>
          <a:prstGeom prst="rect">
            <a:avLst/>
          </a:prstGeom>
          <a:noFill/>
        </p:spPr>
        <p:txBody>
          <a:bodyPr wrap="square" rtlCol="0">
            <a:spAutoFit/>
          </a:bodyPr>
          <a:lstStyle/>
          <a:p>
            <a:pPr marL="182880" indent="-182880">
              <a:spcBef>
                <a:spcPts val="3000"/>
              </a:spcBef>
              <a:buFont typeface="Arial" panose="020B0604020202020204" pitchFamily="34" charset="0"/>
              <a:buChar char="•"/>
            </a:pPr>
            <a:r>
              <a:rPr lang="en-US" sz="2000" b="1" dirty="0">
                <a:solidFill>
                  <a:srgbClr val="663300"/>
                </a:solidFill>
              </a:rPr>
              <a:t>Slow ramp rate and relaxed field quality in IBS 25 T, 100 mm bore HTS solenoid allows the use of No-insulation (NI) winding (courtesy S. Hahn)</a:t>
            </a:r>
          </a:p>
          <a:p>
            <a:pPr marL="182880" indent="-182880">
              <a:spcBef>
                <a:spcPts val="3000"/>
              </a:spcBef>
              <a:buFont typeface="Arial" panose="020B0604020202020204" pitchFamily="34" charset="0"/>
              <a:buChar char="•"/>
            </a:pPr>
            <a:r>
              <a:rPr lang="en-US" sz="2000" b="1" dirty="0">
                <a:solidFill>
                  <a:srgbClr val="663300"/>
                </a:solidFill>
              </a:rPr>
              <a:t>Four sets of 4 K test runs </a:t>
            </a:r>
            <a:r>
              <a:rPr lang="en-US" sz="2000" b="1" dirty="0">
                <a:solidFill>
                  <a:srgbClr val="0000CC"/>
                </a:solidFill>
              </a:rPr>
              <a:t>with many voltage taps </a:t>
            </a:r>
            <a:r>
              <a:rPr lang="en-US" sz="2000" b="1" dirty="0">
                <a:solidFill>
                  <a:srgbClr val="663300"/>
                </a:solidFill>
              </a:rPr>
              <a:t>in two sets of coils. A large number of v-taps provide useful information for extensive analysis</a:t>
            </a:r>
          </a:p>
          <a:p>
            <a:pPr marL="182880" indent="-182880">
              <a:spcBef>
                <a:spcPts val="3000"/>
              </a:spcBef>
              <a:buFont typeface="Arial" panose="020B0604020202020204" pitchFamily="34" charset="0"/>
              <a:buChar char="•"/>
            </a:pPr>
            <a:r>
              <a:rPr lang="en-US" sz="2000" b="1" dirty="0">
                <a:solidFill>
                  <a:srgbClr val="663300"/>
                </a:solidFill>
              </a:rPr>
              <a:t>IBS double pancake coils were subjected to several quenches/runaway. The test run also included simulation of various accidents. </a:t>
            </a:r>
            <a:r>
              <a:rPr lang="en-US" sz="2000" b="1" dirty="0">
                <a:solidFill>
                  <a:srgbClr val="0000CC"/>
                </a:solidFill>
              </a:rPr>
              <a:t>The coil was able to reach high field in the next run, implying no major degradation</a:t>
            </a:r>
          </a:p>
          <a:p>
            <a:pPr marL="182880" indent="-182880">
              <a:spcBef>
                <a:spcPts val="3000"/>
              </a:spcBef>
              <a:buFont typeface="Arial" panose="020B0604020202020204" pitchFamily="34" charset="0"/>
              <a:buChar char="•"/>
            </a:pPr>
            <a:r>
              <a:rPr lang="en-US" sz="2000" b="1" dirty="0">
                <a:solidFill>
                  <a:srgbClr val="663300"/>
                </a:solidFill>
              </a:rPr>
              <a:t>The quench propagation in this large no-insulation coil is fast, both within pancake and pancake-to-pancake. Our understanding of the process is that it should be scalable to longer magnet many pancakes</a:t>
            </a:r>
            <a:endParaRPr lang="en-US" sz="2000" b="1" dirty="0">
              <a:solidFill>
                <a:schemeClr val="tx1">
                  <a:lumMod val="65000"/>
                  <a:lumOff val="35000"/>
                </a:schemeClr>
              </a:solidFill>
            </a:endParaRPr>
          </a:p>
        </p:txBody>
      </p:sp>
    </p:spTree>
    <p:extLst>
      <p:ext uri="{BB962C8B-B14F-4D97-AF65-F5344CB8AC3E}">
        <p14:creationId xmlns:p14="http://schemas.microsoft.com/office/powerpoint/2010/main" val="2812098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76200"/>
            <a:ext cx="6934200" cy="838200"/>
          </a:xfrm>
        </p:spPr>
        <p:txBody>
          <a:bodyPr/>
          <a:lstStyle/>
          <a:p>
            <a:r>
              <a:rPr lang="en-US" sz="2400" dirty="0"/>
              <a:t>No Insulation Approach to Magnet Protection</a:t>
            </a:r>
            <a:br>
              <a:rPr lang="en-US" sz="2400" dirty="0"/>
            </a:br>
            <a:r>
              <a:rPr lang="en-US" sz="2400" dirty="0">
                <a:solidFill>
                  <a:srgbClr val="006600"/>
                </a:solidFill>
              </a:rPr>
              <a:t>(slides courtesy S. Hahn)</a:t>
            </a:r>
          </a:p>
        </p:txBody>
      </p:sp>
      <p:pic>
        <p:nvPicPr>
          <p:cNvPr id="1832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77371"/>
            <a:ext cx="6383432" cy="4790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32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1077368"/>
            <a:ext cx="2688465" cy="167825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812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6065" y="4329380"/>
            <a:ext cx="2743200" cy="172772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6466813" y="2804710"/>
            <a:ext cx="2590800" cy="1323439"/>
          </a:xfrm>
          <a:prstGeom prst="rect">
            <a:avLst/>
          </a:prstGeom>
          <a:solidFill>
            <a:schemeClr val="bg1"/>
          </a:solidFill>
        </p:spPr>
        <p:txBody>
          <a:bodyPr wrap="square" rtlCol="0">
            <a:spAutoFit/>
          </a:bodyPr>
          <a:lstStyle/>
          <a:p>
            <a:r>
              <a:rPr lang="en-US" sz="2000" b="1" dirty="0">
                <a:solidFill>
                  <a:srgbClr val="0000CC"/>
                </a:solidFill>
              </a:rPr>
              <a:t>A decrease in field implies that more and more turns are getting shorted</a:t>
            </a:r>
          </a:p>
        </p:txBody>
      </p:sp>
      <p:cxnSp>
        <p:nvCxnSpPr>
          <p:cNvPr id="4" name="Straight Arrow Connector 3"/>
          <p:cNvCxnSpPr/>
          <p:nvPr/>
        </p:nvCxnSpPr>
        <p:spPr bwMode="auto">
          <a:xfrm flipH="1">
            <a:off x="7652197" y="4157930"/>
            <a:ext cx="228600" cy="495300"/>
          </a:xfrm>
          <a:prstGeom prst="straightConnector1">
            <a:avLst/>
          </a:prstGeom>
          <a:solidFill>
            <a:schemeClr val="bg1"/>
          </a:solidFill>
          <a:ln w="9525" cap="flat" cmpd="sng" algn="ctr">
            <a:solidFill>
              <a:schemeClr val="accent2"/>
            </a:solidFill>
            <a:prstDash val="solid"/>
            <a:round/>
            <a:headEnd type="none" w="med" len="med"/>
            <a:tailEnd type="arrow"/>
          </a:ln>
          <a:effectLst/>
        </p:spPr>
      </p:cxnSp>
      <p:sp>
        <p:nvSpPr>
          <p:cNvPr id="3" name="TextBox 2">
            <a:extLst>
              <a:ext uri="{FF2B5EF4-FFF2-40B4-BE49-F238E27FC236}">
                <a16:creationId xmlns:a16="http://schemas.microsoft.com/office/drawing/2014/main" id="{E8236BEF-6438-45A5-9A1B-D440F3297721}"/>
              </a:ext>
            </a:extLst>
          </p:cNvPr>
          <p:cNvSpPr txBox="1"/>
          <p:nvPr/>
        </p:nvSpPr>
        <p:spPr>
          <a:xfrm>
            <a:off x="228600" y="6172200"/>
            <a:ext cx="8686799" cy="400110"/>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sz="2000" b="1" dirty="0">
                <a:solidFill>
                  <a:srgbClr val="FFFF00"/>
                </a:solidFill>
              </a:rPr>
              <a:t>Successfully demonstrated to work in small coils, but not yet in big coils at 4K</a:t>
            </a:r>
          </a:p>
        </p:txBody>
      </p:sp>
    </p:spTree>
    <p:extLst>
      <p:ext uri="{BB962C8B-B14F-4D97-AF65-F5344CB8AC3E}">
        <p14:creationId xmlns:p14="http://schemas.microsoft.com/office/powerpoint/2010/main" val="4457212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3E5C1-09A6-4AAA-94A7-CD678CA291CB}"/>
              </a:ext>
            </a:extLst>
          </p:cNvPr>
          <p:cNvSpPr>
            <a:spLocks noGrp="1"/>
          </p:cNvSpPr>
          <p:nvPr>
            <p:ph type="title"/>
          </p:nvPr>
        </p:nvSpPr>
        <p:spPr>
          <a:xfrm>
            <a:off x="1676400" y="3124200"/>
            <a:ext cx="6094413" cy="808037"/>
          </a:xfrm>
        </p:spPr>
        <p:txBody>
          <a:bodyPr/>
          <a:lstStyle/>
          <a:p>
            <a:r>
              <a:rPr lang="en-US" dirty="0"/>
              <a:t>Extra Slides</a:t>
            </a:r>
          </a:p>
        </p:txBody>
      </p:sp>
    </p:spTree>
    <p:extLst>
      <p:ext uri="{BB962C8B-B14F-4D97-AF65-F5344CB8AC3E}">
        <p14:creationId xmlns:p14="http://schemas.microsoft.com/office/powerpoint/2010/main" val="31753681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90488"/>
            <a:ext cx="6781800" cy="808037"/>
          </a:xfrm>
        </p:spPr>
        <p:txBody>
          <a:bodyPr/>
          <a:lstStyle/>
          <a:p>
            <a:r>
              <a:rPr lang="en-US" sz="2600" dirty="0"/>
              <a:t>Observed Change in Contact Resistance</a:t>
            </a:r>
          </a:p>
        </p:txBody>
      </p:sp>
      <p:pic>
        <p:nvPicPr>
          <p:cNvPr id="181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678587"/>
            <a:ext cx="6483586" cy="4754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12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164" y="1061725"/>
            <a:ext cx="2672075" cy="267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559786" y="1114187"/>
            <a:ext cx="2584214" cy="5324535"/>
          </a:xfrm>
          <a:prstGeom prst="rect">
            <a:avLst/>
          </a:prstGeom>
          <a:noFill/>
        </p:spPr>
        <p:txBody>
          <a:bodyPr wrap="square" rtlCol="0">
            <a:spAutoFit/>
          </a:bodyPr>
          <a:lstStyle/>
          <a:p>
            <a:pPr marL="182880" indent="-182880">
              <a:spcBef>
                <a:spcPts val="1200"/>
              </a:spcBef>
              <a:buFont typeface="Arial" panose="020B0604020202020204" pitchFamily="34" charset="0"/>
              <a:buChar char="•"/>
            </a:pPr>
            <a:r>
              <a:rPr lang="en-US" sz="2000" b="1" dirty="0"/>
              <a:t>Large coil (100 mm id, 220 mm od, using &gt;500 m 12 mm tape)</a:t>
            </a:r>
          </a:p>
          <a:p>
            <a:pPr marL="182880" indent="-182880">
              <a:spcBef>
                <a:spcPts val="1200"/>
              </a:spcBef>
              <a:buFont typeface="Arial" panose="020B0604020202020204" pitchFamily="34" charset="0"/>
              <a:buChar char="•"/>
            </a:pPr>
            <a:r>
              <a:rPr lang="en-US" sz="2000" b="1" dirty="0"/>
              <a:t>No epoxy painted on the surface</a:t>
            </a:r>
          </a:p>
          <a:p>
            <a:pPr marL="182880" indent="-182880">
              <a:spcBef>
                <a:spcPts val="1200"/>
              </a:spcBef>
              <a:buFont typeface="Arial" panose="020B0604020202020204" pitchFamily="34" charset="0"/>
              <a:buChar char="•"/>
            </a:pPr>
            <a:r>
              <a:rPr lang="en-US" sz="2000" b="1" dirty="0"/>
              <a:t>Coil was rewound at higher (3X) tension</a:t>
            </a:r>
          </a:p>
          <a:p>
            <a:pPr marL="182880" indent="-182880">
              <a:spcBef>
                <a:spcPts val="1200"/>
              </a:spcBef>
              <a:buFont typeface="Arial" panose="020B0604020202020204" pitchFamily="34" charset="0"/>
              <a:buChar char="•"/>
            </a:pPr>
            <a:r>
              <a:rPr lang="en-US" sz="2000" b="1" dirty="0"/>
              <a:t>Better situation with higher tension.</a:t>
            </a:r>
          </a:p>
          <a:p>
            <a:pPr marL="182880" indent="-182880">
              <a:spcBef>
                <a:spcPts val="1200"/>
              </a:spcBef>
              <a:buFont typeface="Arial" panose="020B0604020202020204" pitchFamily="34" charset="0"/>
              <a:buChar char="•"/>
            </a:pPr>
            <a:r>
              <a:rPr lang="en-US" sz="2000" b="1" dirty="0"/>
              <a:t>Higher tension used in production coils.</a:t>
            </a:r>
          </a:p>
        </p:txBody>
      </p:sp>
      <p:sp>
        <p:nvSpPr>
          <p:cNvPr id="3" name="Arrow: Up 2">
            <a:extLst>
              <a:ext uri="{FF2B5EF4-FFF2-40B4-BE49-F238E27FC236}">
                <a16:creationId xmlns:a16="http://schemas.microsoft.com/office/drawing/2014/main" id="{B3B8BE55-8935-4A8E-9CFF-29E1DB48DDC0}"/>
              </a:ext>
            </a:extLst>
          </p:cNvPr>
          <p:cNvSpPr/>
          <p:nvPr/>
        </p:nvSpPr>
        <p:spPr bwMode="auto">
          <a:xfrm>
            <a:off x="5029199" y="4545724"/>
            <a:ext cx="228601" cy="788276"/>
          </a:xfrm>
          <a:prstGeom prst="upArrow">
            <a:avLst/>
          </a:prstGeom>
          <a:solidFill>
            <a:schemeClr val="bg1"/>
          </a:solidFill>
          <a:ln w="9525" cap="flat" cmpd="sng" algn="ctr">
            <a:solidFill>
              <a:schemeClr val="accent2"/>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
        <p:nvSpPr>
          <p:cNvPr id="7" name="Arrow: Up 6">
            <a:extLst>
              <a:ext uri="{FF2B5EF4-FFF2-40B4-BE49-F238E27FC236}">
                <a16:creationId xmlns:a16="http://schemas.microsoft.com/office/drawing/2014/main" id="{489A6C9F-F389-49F5-B337-7EFEEC12FB94}"/>
              </a:ext>
            </a:extLst>
          </p:cNvPr>
          <p:cNvSpPr/>
          <p:nvPr/>
        </p:nvSpPr>
        <p:spPr bwMode="auto">
          <a:xfrm>
            <a:off x="4267200" y="3276600"/>
            <a:ext cx="304800" cy="1269124"/>
          </a:xfrm>
          <a:prstGeom prst="upArrow">
            <a:avLst/>
          </a:prstGeom>
          <a:solidFill>
            <a:schemeClr val="bg1"/>
          </a:solidFill>
          <a:ln w="9525" cap="flat" cmpd="sng" algn="ctr">
            <a:solidFill>
              <a:schemeClr val="accent2"/>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1357813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EBA5-4785-4917-9411-DDB5610BDA5B}"/>
              </a:ext>
            </a:extLst>
          </p:cNvPr>
          <p:cNvSpPr>
            <a:spLocks noGrp="1"/>
          </p:cNvSpPr>
          <p:nvPr>
            <p:ph type="title"/>
          </p:nvPr>
        </p:nvSpPr>
        <p:spPr>
          <a:xfrm>
            <a:off x="495300" y="2819400"/>
            <a:ext cx="8153400" cy="808037"/>
          </a:xfrm>
        </p:spPr>
        <p:txBody>
          <a:bodyPr/>
          <a:lstStyle/>
          <a:p>
            <a:r>
              <a:rPr lang="en-US" dirty="0"/>
              <a:t>Detailed Analysis of 77 K Test Results</a:t>
            </a:r>
          </a:p>
        </p:txBody>
      </p:sp>
    </p:spTree>
    <p:extLst>
      <p:ext uri="{BB962C8B-B14F-4D97-AF65-F5344CB8AC3E}">
        <p14:creationId xmlns:p14="http://schemas.microsoft.com/office/powerpoint/2010/main" val="25566184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6069B-6581-4C67-B024-A8D690142B71}"/>
              </a:ext>
            </a:extLst>
          </p:cNvPr>
          <p:cNvSpPr>
            <a:spLocks noGrp="1"/>
          </p:cNvSpPr>
          <p:nvPr>
            <p:ph type="title"/>
          </p:nvPr>
        </p:nvSpPr>
        <p:spPr>
          <a:xfrm>
            <a:off x="2133600" y="90488"/>
            <a:ext cx="6934200" cy="808037"/>
          </a:xfrm>
        </p:spPr>
        <p:txBody>
          <a:bodyPr/>
          <a:lstStyle/>
          <a:p>
            <a:r>
              <a:rPr lang="en-US" sz="2800" dirty="0"/>
              <a:t>77 K (LN2) Test of 10 Pancake coils</a:t>
            </a:r>
            <a:br>
              <a:rPr lang="en-US" sz="2800" dirty="0"/>
            </a:br>
            <a:r>
              <a:rPr lang="en-US" sz="1600" dirty="0">
                <a:solidFill>
                  <a:srgbClr val="006600"/>
                </a:solidFill>
              </a:rPr>
              <a:t>(coils 1-6 tested as single pancakes and 7-12 as double pancakes)</a:t>
            </a:r>
          </a:p>
        </p:txBody>
      </p:sp>
      <p:pic>
        <p:nvPicPr>
          <p:cNvPr id="183298" name="Picture 2" descr="image.png">
            <a:extLst>
              <a:ext uri="{FF2B5EF4-FFF2-40B4-BE49-F238E27FC236}">
                <a16:creationId xmlns:a16="http://schemas.microsoft.com/office/drawing/2014/main" id="{EB5172E6-E211-4C52-9816-75A58AC7C9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13" y="1219200"/>
            <a:ext cx="7410098"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5E7102D9-9AD9-4137-A3E8-628BF2F4793F}"/>
              </a:ext>
            </a:extLst>
          </p:cNvPr>
          <p:cNvSpPr txBox="1"/>
          <p:nvPr/>
        </p:nvSpPr>
        <p:spPr>
          <a:xfrm>
            <a:off x="6447365" y="4707937"/>
            <a:ext cx="2620435" cy="1015663"/>
          </a:xfrm>
          <a:prstGeom prst="rect">
            <a:avLst/>
          </a:prstGeom>
          <a:ln>
            <a:solidFill>
              <a:srgbClr val="FFFF00"/>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2000" b="1" dirty="0">
                <a:solidFill>
                  <a:srgbClr val="FFFF00"/>
                </a:solidFill>
              </a:rPr>
              <a:t>50 A in single pancake creates ~0.5 T and in double pancake ~1 T</a:t>
            </a:r>
          </a:p>
        </p:txBody>
      </p:sp>
      <p:sp>
        <p:nvSpPr>
          <p:cNvPr id="10" name="TextBox 9">
            <a:extLst>
              <a:ext uri="{FF2B5EF4-FFF2-40B4-BE49-F238E27FC236}">
                <a16:creationId xmlns:a16="http://schemas.microsoft.com/office/drawing/2014/main" id="{E482D3D1-6D8C-479A-8E00-2BDEEDA97F49}"/>
              </a:ext>
            </a:extLst>
          </p:cNvPr>
          <p:cNvSpPr txBox="1"/>
          <p:nvPr/>
        </p:nvSpPr>
        <p:spPr>
          <a:xfrm>
            <a:off x="7758187" y="5867400"/>
            <a:ext cx="1274708" cy="584775"/>
          </a:xfrm>
          <a:prstGeom prst="rect">
            <a:avLst/>
          </a:prstGeom>
          <a:noFill/>
        </p:spPr>
        <p:txBody>
          <a:bodyPr wrap="none" rtlCol="0">
            <a:spAutoFit/>
          </a:bodyPr>
          <a:lstStyle/>
          <a:p>
            <a:pPr algn="ctr"/>
            <a:r>
              <a:rPr lang="en-US" sz="1600" b="1" dirty="0">
                <a:solidFill>
                  <a:srgbClr val="0033CC"/>
                </a:solidFill>
              </a:rPr>
              <a:t>@3mV</a:t>
            </a:r>
          </a:p>
          <a:p>
            <a:pPr algn="ctr"/>
            <a:r>
              <a:rPr lang="en-US" sz="1600" b="1" dirty="0">
                <a:solidFill>
                  <a:srgbClr val="0033CC"/>
                </a:solidFill>
              </a:rPr>
              <a:t>(0.1 </a:t>
            </a:r>
            <a:r>
              <a:rPr lang="en-US" sz="1600" b="1" dirty="0">
                <a:solidFill>
                  <a:srgbClr val="0033CC"/>
                </a:solidFill>
                <a:latin typeface="Symbol" panose="05050102010706020507" pitchFamily="18" charset="2"/>
              </a:rPr>
              <a:t>m</a:t>
            </a:r>
            <a:r>
              <a:rPr lang="en-US" sz="1600" b="1" dirty="0">
                <a:solidFill>
                  <a:srgbClr val="0033CC"/>
                </a:solidFill>
              </a:rPr>
              <a:t>V/cm)</a:t>
            </a:r>
          </a:p>
        </p:txBody>
      </p:sp>
      <p:sp>
        <p:nvSpPr>
          <p:cNvPr id="11" name="TextBox 10">
            <a:extLst>
              <a:ext uri="{FF2B5EF4-FFF2-40B4-BE49-F238E27FC236}">
                <a16:creationId xmlns:a16="http://schemas.microsoft.com/office/drawing/2014/main" id="{ADE490B1-0AB3-482B-BF02-E25104395B8F}"/>
              </a:ext>
            </a:extLst>
          </p:cNvPr>
          <p:cNvSpPr txBox="1"/>
          <p:nvPr/>
        </p:nvSpPr>
        <p:spPr>
          <a:xfrm>
            <a:off x="7086600" y="1833735"/>
            <a:ext cx="1765852" cy="1938992"/>
          </a:xfrm>
          <a:prstGeom prst="rect">
            <a:avLst/>
          </a:prstGeom>
          <a:solidFill>
            <a:srgbClr val="92D050"/>
          </a:solidFill>
        </p:spPr>
        <p:txBody>
          <a:bodyPr wrap="square" rtlCol="0">
            <a:spAutoFit/>
          </a:bodyPr>
          <a:lstStyle/>
          <a:p>
            <a:pPr algn="ctr"/>
            <a:r>
              <a:rPr lang="en-US" sz="2400" b="1" dirty="0">
                <a:solidFill>
                  <a:srgbClr val="FF0000"/>
                </a:solidFill>
              </a:rPr>
              <a:t>A significant variation between coil to coil</a:t>
            </a:r>
          </a:p>
        </p:txBody>
      </p:sp>
    </p:spTree>
    <p:extLst>
      <p:ext uri="{BB962C8B-B14F-4D97-AF65-F5344CB8AC3E}">
        <p14:creationId xmlns:p14="http://schemas.microsoft.com/office/powerpoint/2010/main" val="42239276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9D639EE-3E05-46E4-B5CA-24A703120B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587608"/>
            <a:ext cx="7680960" cy="4971236"/>
          </a:xfrm>
          <a:prstGeom prst="rect">
            <a:avLst/>
          </a:prstGeom>
        </p:spPr>
      </p:pic>
      <p:sp>
        <p:nvSpPr>
          <p:cNvPr id="2" name="Title 1">
            <a:extLst>
              <a:ext uri="{FF2B5EF4-FFF2-40B4-BE49-F238E27FC236}">
                <a16:creationId xmlns:a16="http://schemas.microsoft.com/office/drawing/2014/main" id="{C8B7B02F-6CFA-4D9D-87E8-1FBE60265B39}"/>
              </a:ext>
            </a:extLst>
          </p:cNvPr>
          <p:cNvSpPr>
            <a:spLocks noGrp="1"/>
          </p:cNvSpPr>
          <p:nvPr>
            <p:ph type="title"/>
          </p:nvPr>
        </p:nvSpPr>
        <p:spPr>
          <a:xfrm>
            <a:off x="2438400" y="47077"/>
            <a:ext cx="6324600" cy="867323"/>
          </a:xfrm>
        </p:spPr>
        <p:txBody>
          <a:bodyPr/>
          <a:lstStyle/>
          <a:p>
            <a:r>
              <a:rPr lang="en-US" sz="2800" dirty="0"/>
              <a:t>Details of the 77 K Test Results </a:t>
            </a:r>
            <a:br>
              <a:rPr lang="en-US" sz="2800" dirty="0"/>
            </a:br>
            <a:r>
              <a:rPr lang="en-US" sz="2800" dirty="0"/>
              <a:t>(Sectional Voltage in Coil #1)</a:t>
            </a:r>
          </a:p>
        </p:txBody>
      </p:sp>
      <p:pic>
        <p:nvPicPr>
          <p:cNvPr id="6" name="Picture 5">
            <a:extLst>
              <a:ext uri="{FF2B5EF4-FFF2-40B4-BE49-F238E27FC236}">
                <a16:creationId xmlns:a16="http://schemas.microsoft.com/office/drawing/2014/main" id="{E44D48F1-03EC-4BF4-B578-47BF5F6BEEA7}"/>
              </a:ext>
            </a:extLst>
          </p:cNvPr>
          <p:cNvPicPr>
            <a:picLocks noChangeAspect="1"/>
          </p:cNvPicPr>
          <p:nvPr/>
        </p:nvPicPr>
        <p:blipFill rotWithShape="1">
          <a:blip r:embed="rId3"/>
          <a:srcRect l="2" r="20006"/>
          <a:stretch/>
        </p:blipFill>
        <p:spPr>
          <a:xfrm>
            <a:off x="2743200" y="2590800"/>
            <a:ext cx="2011680" cy="1810669"/>
          </a:xfrm>
          <a:prstGeom prst="rect">
            <a:avLst/>
          </a:prstGeom>
        </p:spPr>
      </p:pic>
      <p:pic>
        <p:nvPicPr>
          <p:cNvPr id="8" name="Picture 7">
            <a:extLst>
              <a:ext uri="{FF2B5EF4-FFF2-40B4-BE49-F238E27FC236}">
                <a16:creationId xmlns:a16="http://schemas.microsoft.com/office/drawing/2014/main" id="{39BF015F-F178-4722-A6FC-40FA7EEDD9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4600" y="1026625"/>
            <a:ext cx="4114800" cy="1645186"/>
          </a:xfrm>
          <a:prstGeom prst="rect">
            <a:avLst/>
          </a:prstGeom>
        </p:spPr>
      </p:pic>
      <p:sp>
        <p:nvSpPr>
          <p:cNvPr id="9" name="TextBox 8">
            <a:extLst>
              <a:ext uri="{FF2B5EF4-FFF2-40B4-BE49-F238E27FC236}">
                <a16:creationId xmlns:a16="http://schemas.microsoft.com/office/drawing/2014/main" id="{B411105D-672C-4BA6-BC25-447557CA9E35}"/>
              </a:ext>
            </a:extLst>
          </p:cNvPr>
          <p:cNvSpPr txBox="1"/>
          <p:nvPr/>
        </p:nvSpPr>
        <p:spPr>
          <a:xfrm>
            <a:off x="1413999" y="5008782"/>
            <a:ext cx="1135246" cy="523220"/>
          </a:xfrm>
          <a:prstGeom prst="rect">
            <a:avLst/>
          </a:prstGeom>
          <a:noFill/>
        </p:spPr>
        <p:txBody>
          <a:bodyPr wrap="none" rtlCol="0">
            <a:spAutoFit/>
          </a:bodyPr>
          <a:lstStyle/>
          <a:p>
            <a:pPr algn="ctr"/>
            <a:r>
              <a:rPr lang="en-US" sz="1400" b="1" dirty="0">
                <a:solidFill>
                  <a:srgbClr val="0033CC"/>
                </a:solidFill>
              </a:rPr>
              <a:t>@3mV</a:t>
            </a:r>
          </a:p>
          <a:p>
            <a:pPr algn="ctr"/>
            <a:r>
              <a:rPr lang="en-US" sz="1400" b="1" dirty="0">
                <a:solidFill>
                  <a:srgbClr val="0033CC"/>
                </a:solidFill>
              </a:rPr>
              <a:t>(0.1 </a:t>
            </a:r>
            <a:r>
              <a:rPr lang="en-US" sz="1400" b="1" dirty="0">
                <a:solidFill>
                  <a:srgbClr val="0033CC"/>
                </a:solidFill>
                <a:latin typeface="Symbol" panose="05050102010706020507" pitchFamily="18" charset="2"/>
              </a:rPr>
              <a:t>m</a:t>
            </a:r>
            <a:r>
              <a:rPr lang="en-US" sz="1400" b="1" dirty="0">
                <a:solidFill>
                  <a:srgbClr val="0033CC"/>
                </a:solidFill>
              </a:rPr>
              <a:t>V/cm)</a:t>
            </a:r>
          </a:p>
        </p:txBody>
      </p:sp>
    </p:spTree>
    <p:extLst>
      <p:ext uri="{BB962C8B-B14F-4D97-AF65-F5344CB8AC3E}">
        <p14:creationId xmlns:p14="http://schemas.microsoft.com/office/powerpoint/2010/main" val="2776598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5648F-5F6B-4387-8C07-E2E924829A0F}"/>
              </a:ext>
            </a:extLst>
          </p:cNvPr>
          <p:cNvSpPr>
            <a:spLocks noGrp="1"/>
          </p:cNvSpPr>
          <p:nvPr>
            <p:ph type="title"/>
          </p:nvPr>
        </p:nvSpPr>
        <p:spPr>
          <a:xfrm>
            <a:off x="2057400" y="90488"/>
            <a:ext cx="6995160" cy="808037"/>
          </a:xfrm>
        </p:spPr>
        <p:txBody>
          <a:bodyPr/>
          <a:lstStyle/>
          <a:p>
            <a:r>
              <a:rPr lang="en-US" sz="2400" dirty="0"/>
              <a:t>Distribution of Voltage @77K within Pancakes </a:t>
            </a:r>
            <a:r>
              <a:rPr lang="en-US" sz="2200" dirty="0">
                <a:solidFill>
                  <a:srgbClr val="006600"/>
                </a:solidFill>
              </a:rPr>
              <a:t>Coils #1 to Coil #6 (tested as single pancakes)</a:t>
            </a:r>
          </a:p>
        </p:txBody>
      </p:sp>
      <p:pic>
        <p:nvPicPr>
          <p:cNvPr id="11" name="Picture 10">
            <a:extLst>
              <a:ext uri="{FF2B5EF4-FFF2-40B4-BE49-F238E27FC236}">
                <a16:creationId xmlns:a16="http://schemas.microsoft.com/office/drawing/2014/main" id="{65D4B948-9FFA-45EB-AE2D-482B5DDC8F8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65" y="1091355"/>
            <a:ext cx="4389120" cy="1754864"/>
          </a:xfrm>
          <a:prstGeom prst="rect">
            <a:avLst/>
          </a:prstGeom>
        </p:spPr>
      </p:pic>
      <p:pic>
        <p:nvPicPr>
          <p:cNvPr id="13" name="Picture 12">
            <a:extLst>
              <a:ext uri="{FF2B5EF4-FFF2-40B4-BE49-F238E27FC236}">
                <a16:creationId xmlns:a16="http://schemas.microsoft.com/office/drawing/2014/main" id="{A4E0EEE9-6957-497C-8960-4FC37BA588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0135" y="1105916"/>
            <a:ext cx="4389120" cy="1730215"/>
          </a:xfrm>
          <a:prstGeom prst="rect">
            <a:avLst/>
          </a:prstGeom>
        </p:spPr>
      </p:pic>
      <p:pic>
        <p:nvPicPr>
          <p:cNvPr id="15" name="Picture 14">
            <a:extLst>
              <a:ext uri="{FF2B5EF4-FFF2-40B4-BE49-F238E27FC236}">
                <a16:creationId xmlns:a16="http://schemas.microsoft.com/office/drawing/2014/main" id="{F2543054-4C72-405A-9BB8-EF6975C3E4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65" y="2966291"/>
            <a:ext cx="4389120" cy="1730215"/>
          </a:xfrm>
          <a:prstGeom prst="rect">
            <a:avLst/>
          </a:prstGeom>
        </p:spPr>
      </p:pic>
      <p:pic>
        <p:nvPicPr>
          <p:cNvPr id="17" name="Picture 16">
            <a:extLst>
              <a:ext uri="{FF2B5EF4-FFF2-40B4-BE49-F238E27FC236}">
                <a16:creationId xmlns:a16="http://schemas.microsoft.com/office/drawing/2014/main" id="{4A3EF532-B877-4536-8F43-6DD5075C619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38315" y="2981910"/>
            <a:ext cx="4389120" cy="1730215"/>
          </a:xfrm>
          <a:prstGeom prst="rect">
            <a:avLst/>
          </a:prstGeom>
        </p:spPr>
      </p:pic>
      <p:pic>
        <p:nvPicPr>
          <p:cNvPr id="22" name="Picture 21">
            <a:extLst>
              <a:ext uri="{FF2B5EF4-FFF2-40B4-BE49-F238E27FC236}">
                <a16:creationId xmlns:a16="http://schemas.microsoft.com/office/drawing/2014/main" id="{793DFE4C-6339-4BEE-BD28-28FBCFEA85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565" y="4794807"/>
            <a:ext cx="4389120" cy="1754867"/>
          </a:xfrm>
          <a:prstGeom prst="rect">
            <a:avLst/>
          </a:prstGeom>
        </p:spPr>
      </p:pic>
      <p:pic>
        <p:nvPicPr>
          <p:cNvPr id="24" name="Picture 23">
            <a:extLst>
              <a:ext uri="{FF2B5EF4-FFF2-40B4-BE49-F238E27FC236}">
                <a16:creationId xmlns:a16="http://schemas.microsoft.com/office/drawing/2014/main" id="{99FD5D45-0B0A-4B13-AD71-989E8CC4136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38315" y="4859047"/>
            <a:ext cx="4389120" cy="1706246"/>
          </a:xfrm>
          <a:prstGeom prst="rect">
            <a:avLst/>
          </a:prstGeom>
        </p:spPr>
      </p:pic>
      <p:pic>
        <p:nvPicPr>
          <p:cNvPr id="26" name="Picture 25">
            <a:extLst>
              <a:ext uri="{FF2B5EF4-FFF2-40B4-BE49-F238E27FC236}">
                <a16:creationId xmlns:a16="http://schemas.microsoft.com/office/drawing/2014/main" id="{B143D67D-F6C5-4452-8872-D3BF86F530F1}"/>
              </a:ext>
            </a:extLst>
          </p:cNvPr>
          <p:cNvPicPr>
            <a:picLocks noChangeAspect="1"/>
          </p:cNvPicPr>
          <p:nvPr/>
        </p:nvPicPr>
        <p:blipFill>
          <a:blip r:embed="rId8"/>
          <a:stretch>
            <a:fillRect/>
          </a:stretch>
        </p:blipFill>
        <p:spPr>
          <a:xfrm>
            <a:off x="2692028" y="3352799"/>
            <a:ext cx="1065108" cy="958597"/>
          </a:xfrm>
          <a:prstGeom prst="rect">
            <a:avLst/>
          </a:prstGeom>
        </p:spPr>
      </p:pic>
      <p:sp>
        <p:nvSpPr>
          <p:cNvPr id="3" name="TextBox 2">
            <a:extLst>
              <a:ext uri="{FF2B5EF4-FFF2-40B4-BE49-F238E27FC236}">
                <a16:creationId xmlns:a16="http://schemas.microsoft.com/office/drawing/2014/main" id="{4E2A7E49-2B60-4096-B361-6CA1241E0EB0}"/>
              </a:ext>
            </a:extLst>
          </p:cNvPr>
          <p:cNvSpPr txBox="1"/>
          <p:nvPr/>
        </p:nvSpPr>
        <p:spPr>
          <a:xfrm rot="-5400000">
            <a:off x="2378430" y="3610582"/>
            <a:ext cx="4405373" cy="307777"/>
          </a:xfrm>
          <a:prstGeom prst="rect">
            <a:avLst/>
          </a:prstGeom>
          <a:noFill/>
        </p:spPr>
        <p:txBody>
          <a:bodyPr wrap="none" rtlCol="0">
            <a:spAutoFit/>
          </a:bodyPr>
          <a:lstStyle/>
          <a:p>
            <a:r>
              <a:rPr lang="en-US" sz="1400" b="1" dirty="0">
                <a:solidFill>
                  <a:srgbClr val="006600"/>
                </a:solidFill>
                <a:latin typeface="+mj-lt"/>
              </a:rPr>
              <a:t>*** Note: A significant coil to coil variation ***</a:t>
            </a:r>
          </a:p>
        </p:txBody>
      </p:sp>
    </p:spTree>
    <p:extLst>
      <p:ext uri="{BB962C8B-B14F-4D97-AF65-F5344CB8AC3E}">
        <p14:creationId xmlns:p14="http://schemas.microsoft.com/office/powerpoint/2010/main" val="4113093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5648F-5F6B-4387-8C07-E2E924829A0F}"/>
              </a:ext>
            </a:extLst>
          </p:cNvPr>
          <p:cNvSpPr>
            <a:spLocks noGrp="1"/>
          </p:cNvSpPr>
          <p:nvPr>
            <p:ph type="title"/>
          </p:nvPr>
        </p:nvSpPr>
        <p:spPr>
          <a:xfrm>
            <a:off x="2057400" y="90488"/>
            <a:ext cx="6995160" cy="808037"/>
          </a:xfrm>
        </p:spPr>
        <p:txBody>
          <a:bodyPr/>
          <a:lstStyle/>
          <a:p>
            <a:r>
              <a:rPr lang="en-US" sz="2400" dirty="0"/>
              <a:t>Distribution of Voltage @77K within Pancakes </a:t>
            </a:r>
            <a:r>
              <a:rPr lang="en-US" sz="2200" dirty="0">
                <a:solidFill>
                  <a:srgbClr val="006600"/>
                </a:solidFill>
              </a:rPr>
              <a:t>Coils #7 to Coil #12 (tested as double pancakes)</a:t>
            </a:r>
          </a:p>
        </p:txBody>
      </p:sp>
      <p:pic>
        <p:nvPicPr>
          <p:cNvPr id="4" name="Picture 3">
            <a:extLst>
              <a:ext uri="{FF2B5EF4-FFF2-40B4-BE49-F238E27FC236}">
                <a16:creationId xmlns:a16="http://schemas.microsoft.com/office/drawing/2014/main" id="{BEE2C517-2568-4044-BD3B-8520A211A30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99" y="1047122"/>
            <a:ext cx="4389120" cy="1730215"/>
          </a:xfrm>
          <a:prstGeom prst="rect">
            <a:avLst/>
          </a:prstGeom>
        </p:spPr>
      </p:pic>
      <p:pic>
        <p:nvPicPr>
          <p:cNvPr id="6" name="Picture 5">
            <a:extLst>
              <a:ext uri="{FF2B5EF4-FFF2-40B4-BE49-F238E27FC236}">
                <a16:creationId xmlns:a16="http://schemas.microsoft.com/office/drawing/2014/main" id="{30D83C8A-E6BD-4938-B47B-717884443E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7720" y="1030604"/>
            <a:ext cx="4389120" cy="1730215"/>
          </a:xfrm>
          <a:prstGeom prst="rect">
            <a:avLst/>
          </a:prstGeom>
        </p:spPr>
      </p:pic>
      <p:pic>
        <p:nvPicPr>
          <p:cNvPr id="18" name="Picture 17">
            <a:extLst>
              <a:ext uri="{FF2B5EF4-FFF2-40B4-BE49-F238E27FC236}">
                <a16:creationId xmlns:a16="http://schemas.microsoft.com/office/drawing/2014/main" id="{C6B7B7AD-5EE6-4E46-A6AD-00CE7F3B2532}"/>
              </a:ext>
            </a:extLst>
          </p:cNvPr>
          <p:cNvPicPr>
            <a:picLocks noChangeAspect="1"/>
          </p:cNvPicPr>
          <p:nvPr/>
        </p:nvPicPr>
        <p:blipFill>
          <a:blip r:embed="rId4"/>
          <a:stretch>
            <a:fillRect/>
          </a:stretch>
        </p:blipFill>
        <p:spPr>
          <a:xfrm>
            <a:off x="7543800" y="1371600"/>
            <a:ext cx="1065108" cy="958597"/>
          </a:xfrm>
          <a:prstGeom prst="rect">
            <a:avLst/>
          </a:prstGeom>
        </p:spPr>
      </p:pic>
      <p:pic>
        <p:nvPicPr>
          <p:cNvPr id="8" name="Picture 7">
            <a:extLst>
              <a:ext uri="{FF2B5EF4-FFF2-40B4-BE49-F238E27FC236}">
                <a16:creationId xmlns:a16="http://schemas.microsoft.com/office/drawing/2014/main" id="{1C7AAE1C-6D85-4F39-9DB9-4B7C34011B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199" y="2921634"/>
            <a:ext cx="4389120" cy="1730215"/>
          </a:xfrm>
          <a:prstGeom prst="rect">
            <a:avLst/>
          </a:prstGeom>
        </p:spPr>
      </p:pic>
      <p:pic>
        <p:nvPicPr>
          <p:cNvPr id="10" name="Picture 9">
            <a:extLst>
              <a:ext uri="{FF2B5EF4-FFF2-40B4-BE49-F238E27FC236}">
                <a16:creationId xmlns:a16="http://schemas.microsoft.com/office/drawing/2014/main" id="{F411778F-1BB9-4746-973B-F6709730C0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57720" y="2896982"/>
            <a:ext cx="4389120" cy="1754867"/>
          </a:xfrm>
          <a:prstGeom prst="rect">
            <a:avLst/>
          </a:prstGeom>
        </p:spPr>
      </p:pic>
      <p:pic>
        <p:nvPicPr>
          <p:cNvPr id="14" name="Picture 13">
            <a:extLst>
              <a:ext uri="{FF2B5EF4-FFF2-40B4-BE49-F238E27FC236}">
                <a16:creationId xmlns:a16="http://schemas.microsoft.com/office/drawing/2014/main" id="{4AA8876D-7B8A-40C8-A871-3CAFFB9AF1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381" y="4796146"/>
            <a:ext cx="4389120" cy="1730215"/>
          </a:xfrm>
          <a:prstGeom prst="rect">
            <a:avLst/>
          </a:prstGeom>
        </p:spPr>
      </p:pic>
      <p:pic>
        <p:nvPicPr>
          <p:cNvPr id="23" name="Picture 22">
            <a:extLst>
              <a:ext uri="{FF2B5EF4-FFF2-40B4-BE49-F238E27FC236}">
                <a16:creationId xmlns:a16="http://schemas.microsoft.com/office/drawing/2014/main" id="{40D86770-6992-400B-8B91-E1EF4717FA5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57720" y="4775715"/>
            <a:ext cx="4389120" cy="1754867"/>
          </a:xfrm>
          <a:prstGeom prst="rect">
            <a:avLst/>
          </a:prstGeom>
        </p:spPr>
      </p:pic>
      <p:sp>
        <p:nvSpPr>
          <p:cNvPr id="27" name="TextBox 26">
            <a:extLst>
              <a:ext uri="{FF2B5EF4-FFF2-40B4-BE49-F238E27FC236}">
                <a16:creationId xmlns:a16="http://schemas.microsoft.com/office/drawing/2014/main" id="{587C05F1-2157-4D17-9B59-1A778BD47265}"/>
              </a:ext>
            </a:extLst>
          </p:cNvPr>
          <p:cNvSpPr txBox="1"/>
          <p:nvPr/>
        </p:nvSpPr>
        <p:spPr>
          <a:xfrm rot="-5400000">
            <a:off x="2378430" y="3610582"/>
            <a:ext cx="4405373" cy="307777"/>
          </a:xfrm>
          <a:prstGeom prst="rect">
            <a:avLst/>
          </a:prstGeom>
          <a:noFill/>
        </p:spPr>
        <p:txBody>
          <a:bodyPr wrap="none" rtlCol="0">
            <a:spAutoFit/>
          </a:bodyPr>
          <a:lstStyle/>
          <a:p>
            <a:r>
              <a:rPr lang="en-US" sz="1400" b="1" dirty="0">
                <a:solidFill>
                  <a:srgbClr val="006600"/>
                </a:solidFill>
                <a:latin typeface="+mj-lt"/>
              </a:rPr>
              <a:t>*** Note: A significant coil to coil variation ***</a:t>
            </a:r>
          </a:p>
        </p:txBody>
      </p:sp>
    </p:spTree>
    <p:extLst>
      <p:ext uri="{BB962C8B-B14F-4D97-AF65-F5344CB8AC3E}">
        <p14:creationId xmlns:p14="http://schemas.microsoft.com/office/powerpoint/2010/main" val="42520887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5648F-5F6B-4387-8C07-E2E924829A0F}"/>
              </a:ext>
            </a:extLst>
          </p:cNvPr>
          <p:cNvSpPr>
            <a:spLocks noGrp="1"/>
          </p:cNvSpPr>
          <p:nvPr>
            <p:ph type="title"/>
          </p:nvPr>
        </p:nvSpPr>
        <p:spPr>
          <a:xfrm>
            <a:off x="2133600" y="90488"/>
            <a:ext cx="6918960" cy="808037"/>
          </a:xfrm>
        </p:spPr>
        <p:txBody>
          <a:bodyPr/>
          <a:lstStyle/>
          <a:p>
            <a:r>
              <a:rPr lang="en-US" sz="2800" dirty="0"/>
              <a:t>Variation in the Voltage @77K within a set of turns of different Coils (1)</a:t>
            </a:r>
          </a:p>
        </p:txBody>
      </p:sp>
      <p:sp>
        <p:nvSpPr>
          <p:cNvPr id="16" name="TextBox 15">
            <a:extLst>
              <a:ext uri="{FF2B5EF4-FFF2-40B4-BE49-F238E27FC236}">
                <a16:creationId xmlns:a16="http://schemas.microsoft.com/office/drawing/2014/main" id="{8B5199A1-1DFE-4071-88D9-4D4A47DE2DE5}"/>
              </a:ext>
            </a:extLst>
          </p:cNvPr>
          <p:cNvSpPr txBox="1"/>
          <p:nvPr/>
        </p:nvSpPr>
        <p:spPr>
          <a:xfrm>
            <a:off x="595996" y="1259463"/>
            <a:ext cx="1274708" cy="584775"/>
          </a:xfrm>
          <a:prstGeom prst="rect">
            <a:avLst/>
          </a:prstGeom>
          <a:solidFill>
            <a:schemeClr val="bg1"/>
          </a:solidFill>
        </p:spPr>
        <p:txBody>
          <a:bodyPr wrap="none" rtlCol="0">
            <a:spAutoFit/>
          </a:bodyPr>
          <a:lstStyle/>
          <a:p>
            <a:pPr algn="ctr"/>
            <a:r>
              <a:rPr lang="en-US" sz="1600" b="1" dirty="0">
                <a:solidFill>
                  <a:srgbClr val="0033CC"/>
                </a:solidFill>
              </a:rPr>
              <a:t>@3mV</a:t>
            </a:r>
          </a:p>
          <a:p>
            <a:pPr algn="ctr"/>
            <a:r>
              <a:rPr lang="en-US" sz="1600" b="1" dirty="0">
                <a:solidFill>
                  <a:srgbClr val="0033CC"/>
                </a:solidFill>
              </a:rPr>
              <a:t>(0.1 </a:t>
            </a:r>
            <a:r>
              <a:rPr lang="en-US" sz="1600" b="1" dirty="0">
                <a:solidFill>
                  <a:srgbClr val="0033CC"/>
                </a:solidFill>
                <a:latin typeface="Symbol" panose="05050102010706020507" pitchFamily="18" charset="2"/>
              </a:rPr>
              <a:t>m</a:t>
            </a:r>
            <a:r>
              <a:rPr lang="en-US" sz="1600" b="1" dirty="0">
                <a:solidFill>
                  <a:srgbClr val="0033CC"/>
                </a:solidFill>
              </a:rPr>
              <a:t>V/cm)</a:t>
            </a:r>
          </a:p>
        </p:txBody>
      </p:sp>
      <p:sp>
        <p:nvSpPr>
          <p:cNvPr id="18" name="TextBox 17">
            <a:extLst>
              <a:ext uri="{FF2B5EF4-FFF2-40B4-BE49-F238E27FC236}">
                <a16:creationId xmlns:a16="http://schemas.microsoft.com/office/drawing/2014/main" id="{DE533A13-4558-4172-8D66-0471EB71458C}"/>
              </a:ext>
            </a:extLst>
          </p:cNvPr>
          <p:cNvSpPr txBox="1"/>
          <p:nvPr/>
        </p:nvSpPr>
        <p:spPr>
          <a:xfrm rot="-5400000">
            <a:off x="1757223" y="3542812"/>
            <a:ext cx="5491311" cy="523220"/>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en-US" b="1" dirty="0"/>
              <a:t>Turns: 0-10, 10-25, 25-50 &amp; 50-100</a:t>
            </a:r>
          </a:p>
        </p:txBody>
      </p:sp>
      <p:pic>
        <p:nvPicPr>
          <p:cNvPr id="4" name="Picture 3">
            <a:extLst>
              <a:ext uri="{FF2B5EF4-FFF2-40B4-BE49-F238E27FC236}">
                <a16:creationId xmlns:a16="http://schemas.microsoft.com/office/drawing/2014/main" id="{69FCC6B0-31CC-4944-AFD8-362D08DCFA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53" y="1116287"/>
            <a:ext cx="4114800" cy="2684349"/>
          </a:xfrm>
          <a:prstGeom prst="rect">
            <a:avLst/>
          </a:prstGeom>
        </p:spPr>
      </p:pic>
      <p:pic>
        <p:nvPicPr>
          <p:cNvPr id="6" name="Picture 5">
            <a:extLst>
              <a:ext uri="{FF2B5EF4-FFF2-40B4-BE49-F238E27FC236}">
                <a16:creationId xmlns:a16="http://schemas.microsoft.com/office/drawing/2014/main" id="{5C49F435-41FF-4033-BC98-C300D78554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4325" y="1116287"/>
            <a:ext cx="4114800" cy="2684349"/>
          </a:xfrm>
          <a:prstGeom prst="rect">
            <a:avLst/>
          </a:prstGeom>
        </p:spPr>
      </p:pic>
      <p:sp>
        <p:nvSpPr>
          <p:cNvPr id="13" name="TextBox 12">
            <a:extLst>
              <a:ext uri="{FF2B5EF4-FFF2-40B4-BE49-F238E27FC236}">
                <a16:creationId xmlns:a16="http://schemas.microsoft.com/office/drawing/2014/main" id="{E64527A2-73AD-40E0-A862-784B3F869E16}"/>
              </a:ext>
            </a:extLst>
          </p:cNvPr>
          <p:cNvSpPr txBox="1"/>
          <p:nvPr/>
        </p:nvSpPr>
        <p:spPr>
          <a:xfrm>
            <a:off x="5334000" y="1295400"/>
            <a:ext cx="2052282" cy="584775"/>
          </a:xfrm>
          <a:prstGeom prst="rect">
            <a:avLst/>
          </a:prstGeom>
          <a:solidFill>
            <a:srgbClr val="C00000"/>
          </a:solidFill>
          <a:ln w="3175"/>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1600" b="1" dirty="0">
                <a:solidFill>
                  <a:srgbClr val="FFFF00"/>
                </a:solidFill>
              </a:rPr>
              <a:t>Note: A significant coil to coil variation</a:t>
            </a:r>
          </a:p>
        </p:txBody>
      </p:sp>
      <p:pic>
        <p:nvPicPr>
          <p:cNvPr id="8" name="Picture 7">
            <a:extLst>
              <a:ext uri="{FF2B5EF4-FFF2-40B4-BE49-F238E27FC236}">
                <a16:creationId xmlns:a16="http://schemas.microsoft.com/office/drawing/2014/main" id="{C1D2A573-0FE3-47F8-97B8-9B2C68B3DA1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053" y="3885608"/>
            <a:ext cx="4114800" cy="2647259"/>
          </a:xfrm>
          <a:prstGeom prst="rect">
            <a:avLst/>
          </a:prstGeom>
        </p:spPr>
      </p:pic>
      <p:pic>
        <p:nvPicPr>
          <p:cNvPr id="17" name="Picture 16">
            <a:extLst>
              <a:ext uri="{FF2B5EF4-FFF2-40B4-BE49-F238E27FC236}">
                <a16:creationId xmlns:a16="http://schemas.microsoft.com/office/drawing/2014/main" id="{6552EAE3-F85C-41A2-94E7-AD8E3065F25D}"/>
              </a:ext>
            </a:extLst>
          </p:cNvPr>
          <p:cNvPicPr>
            <a:picLocks noChangeAspect="1"/>
          </p:cNvPicPr>
          <p:nvPr/>
        </p:nvPicPr>
        <p:blipFill>
          <a:blip r:embed="rId6"/>
          <a:stretch>
            <a:fillRect/>
          </a:stretch>
        </p:blipFill>
        <p:spPr>
          <a:xfrm>
            <a:off x="2344222" y="1295400"/>
            <a:ext cx="1274708" cy="1150849"/>
          </a:xfrm>
          <a:prstGeom prst="rect">
            <a:avLst/>
          </a:prstGeom>
        </p:spPr>
      </p:pic>
      <p:pic>
        <p:nvPicPr>
          <p:cNvPr id="11" name="Picture 10">
            <a:extLst>
              <a:ext uri="{FF2B5EF4-FFF2-40B4-BE49-F238E27FC236}">
                <a16:creationId xmlns:a16="http://schemas.microsoft.com/office/drawing/2014/main" id="{06DCE5E3-1FE2-487D-99E8-7B98505C8F6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54325" y="3865729"/>
            <a:ext cx="4114800" cy="2684349"/>
          </a:xfrm>
          <a:prstGeom prst="rect">
            <a:avLst/>
          </a:prstGeom>
        </p:spPr>
      </p:pic>
    </p:spTree>
    <p:extLst>
      <p:ext uri="{BB962C8B-B14F-4D97-AF65-F5344CB8AC3E}">
        <p14:creationId xmlns:p14="http://schemas.microsoft.com/office/powerpoint/2010/main" val="37601443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7F122A74-5475-4884-92E1-3822100A40DB}"/>
              </a:ext>
            </a:extLst>
          </p:cNvPr>
          <p:cNvSpPr>
            <a:spLocks noGrp="1"/>
          </p:cNvSpPr>
          <p:nvPr>
            <p:ph type="title"/>
          </p:nvPr>
        </p:nvSpPr>
        <p:spPr>
          <a:xfrm>
            <a:off x="2133600" y="90488"/>
            <a:ext cx="6918960" cy="808037"/>
          </a:xfrm>
        </p:spPr>
        <p:txBody>
          <a:bodyPr/>
          <a:lstStyle/>
          <a:p>
            <a:r>
              <a:rPr lang="en-US" sz="2800" dirty="0"/>
              <a:t>Variation in the Voltage @77K within a set of turns of different Coils (2)</a:t>
            </a:r>
          </a:p>
        </p:txBody>
      </p:sp>
      <p:pic>
        <p:nvPicPr>
          <p:cNvPr id="3" name="Picture 2">
            <a:extLst>
              <a:ext uri="{FF2B5EF4-FFF2-40B4-BE49-F238E27FC236}">
                <a16:creationId xmlns:a16="http://schemas.microsoft.com/office/drawing/2014/main" id="{3430E97A-0789-4746-882D-9B78BB0152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19" y="1125380"/>
            <a:ext cx="4114800" cy="2611181"/>
          </a:xfrm>
          <a:prstGeom prst="rect">
            <a:avLst/>
          </a:prstGeom>
        </p:spPr>
      </p:pic>
      <p:pic>
        <p:nvPicPr>
          <p:cNvPr id="6" name="Picture 5">
            <a:extLst>
              <a:ext uri="{FF2B5EF4-FFF2-40B4-BE49-F238E27FC236}">
                <a16:creationId xmlns:a16="http://schemas.microsoft.com/office/drawing/2014/main" id="{28C6ACD9-86D0-4C63-B3C0-23E876B1266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5883" y="1125380"/>
            <a:ext cx="4114800" cy="2647259"/>
          </a:xfrm>
          <a:prstGeom prst="rect">
            <a:avLst/>
          </a:prstGeom>
        </p:spPr>
      </p:pic>
      <p:pic>
        <p:nvPicPr>
          <p:cNvPr id="18" name="Picture 17">
            <a:extLst>
              <a:ext uri="{FF2B5EF4-FFF2-40B4-BE49-F238E27FC236}">
                <a16:creationId xmlns:a16="http://schemas.microsoft.com/office/drawing/2014/main" id="{C60F32F1-E698-4BDE-9316-6F924642B7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96" y="3835184"/>
            <a:ext cx="4114800" cy="2647259"/>
          </a:xfrm>
          <a:prstGeom prst="rect">
            <a:avLst/>
          </a:prstGeom>
        </p:spPr>
      </p:pic>
      <p:pic>
        <p:nvPicPr>
          <p:cNvPr id="20" name="Picture 19">
            <a:extLst>
              <a:ext uri="{FF2B5EF4-FFF2-40B4-BE49-F238E27FC236}">
                <a16:creationId xmlns:a16="http://schemas.microsoft.com/office/drawing/2014/main" id="{2CBA8279-1869-4D38-A0DD-D6AB1C0EBC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19200" y="4191001"/>
            <a:ext cx="2468880" cy="1486916"/>
          </a:xfrm>
          <a:prstGeom prst="rect">
            <a:avLst/>
          </a:prstGeom>
        </p:spPr>
      </p:pic>
      <p:pic>
        <p:nvPicPr>
          <p:cNvPr id="22" name="Picture 21">
            <a:extLst>
              <a:ext uri="{FF2B5EF4-FFF2-40B4-BE49-F238E27FC236}">
                <a16:creationId xmlns:a16="http://schemas.microsoft.com/office/drawing/2014/main" id="{D1A9862A-0D16-443C-94AD-9C6FCE6DC3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42726" y="3861942"/>
            <a:ext cx="4114800" cy="2647259"/>
          </a:xfrm>
          <a:prstGeom prst="rect">
            <a:avLst/>
          </a:prstGeom>
        </p:spPr>
      </p:pic>
      <p:pic>
        <p:nvPicPr>
          <p:cNvPr id="24" name="Picture 23">
            <a:extLst>
              <a:ext uri="{FF2B5EF4-FFF2-40B4-BE49-F238E27FC236}">
                <a16:creationId xmlns:a16="http://schemas.microsoft.com/office/drawing/2014/main" id="{23A6BBA1-8846-4AB1-BC87-80261C16F4E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58403" y="4364635"/>
            <a:ext cx="2468880" cy="1588355"/>
          </a:xfrm>
          <a:prstGeom prst="rect">
            <a:avLst/>
          </a:prstGeom>
        </p:spPr>
      </p:pic>
      <p:pic>
        <p:nvPicPr>
          <p:cNvPr id="26" name="Picture 25">
            <a:extLst>
              <a:ext uri="{FF2B5EF4-FFF2-40B4-BE49-F238E27FC236}">
                <a16:creationId xmlns:a16="http://schemas.microsoft.com/office/drawing/2014/main" id="{217A3E76-E60E-4AF2-A7FF-84132C7547AE}"/>
              </a:ext>
            </a:extLst>
          </p:cNvPr>
          <p:cNvPicPr>
            <a:picLocks noChangeAspect="1"/>
          </p:cNvPicPr>
          <p:nvPr/>
        </p:nvPicPr>
        <p:blipFill>
          <a:blip r:embed="rId8"/>
          <a:stretch>
            <a:fillRect/>
          </a:stretch>
        </p:blipFill>
        <p:spPr>
          <a:xfrm>
            <a:off x="6858000" y="1447800"/>
            <a:ext cx="1519974" cy="1371800"/>
          </a:xfrm>
          <a:prstGeom prst="rect">
            <a:avLst/>
          </a:prstGeom>
        </p:spPr>
      </p:pic>
      <p:sp>
        <p:nvSpPr>
          <p:cNvPr id="27" name="TextBox 26">
            <a:extLst>
              <a:ext uri="{FF2B5EF4-FFF2-40B4-BE49-F238E27FC236}">
                <a16:creationId xmlns:a16="http://schemas.microsoft.com/office/drawing/2014/main" id="{7F354942-68D2-4385-A6D0-24A67BBB3693}"/>
              </a:ext>
            </a:extLst>
          </p:cNvPr>
          <p:cNvSpPr txBox="1"/>
          <p:nvPr/>
        </p:nvSpPr>
        <p:spPr>
          <a:xfrm rot="-5400000">
            <a:off x="2285671" y="3690742"/>
            <a:ext cx="4407926" cy="400110"/>
          </a:xfrm>
          <a:prstGeom prst="rect">
            <a:avLst/>
          </a:prstGeom>
          <a:solidFill>
            <a:srgbClr val="C00000"/>
          </a:solidFill>
          <a:ln>
            <a:solidFill>
              <a:schemeClr val="accent2"/>
            </a:solidFill>
          </a:ln>
        </p:spPr>
        <p:style>
          <a:lnRef idx="3">
            <a:schemeClr val="lt1"/>
          </a:lnRef>
          <a:fillRef idx="1">
            <a:schemeClr val="accent6"/>
          </a:fillRef>
          <a:effectRef idx="1">
            <a:schemeClr val="accent6"/>
          </a:effectRef>
          <a:fontRef idx="minor">
            <a:schemeClr val="lt1"/>
          </a:fontRef>
        </p:style>
        <p:txBody>
          <a:bodyPr wrap="square" rtlCol="0">
            <a:spAutoFit/>
          </a:bodyPr>
          <a:lstStyle/>
          <a:p>
            <a:r>
              <a:rPr lang="en-US" sz="2000" b="1" dirty="0">
                <a:solidFill>
                  <a:srgbClr val="FFFF00"/>
                </a:solidFill>
              </a:rPr>
              <a:t>Note: A significant coil to coil variation</a:t>
            </a:r>
          </a:p>
        </p:txBody>
      </p:sp>
    </p:spTree>
    <p:extLst>
      <p:ext uri="{BB962C8B-B14F-4D97-AF65-F5344CB8AC3E}">
        <p14:creationId xmlns:p14="http://schemas.microsoft.com/office/powerpoint/2010/main" val="65452210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5648F-5F6B-4387-8C07-E2E924829A0F}"/>
              </a:ext>
            </a:extLst>
          </p:cNvPr>
          <p:cNvSpPr>
            <a:spLocks noGrp="1"/>
          </p:cNvSpPr>
          <p:nvPr>
            <p:ph type="title"/>
          </p:nvPr>
        </p:nvSpPr>
        <p:spPr>
          <a:xfrm>
            <a:off x="2133600" y="90488"/>
            <a:ext cx="6918960" cy="808037"/>
          </a:xfrm>
        </p:spPr>
        <p:txBody>
          <a:bodyPr/>
          <a:lstStyle/>
          <a:p>
            <a:r>
              <a:rPr lang="en-US" sz="2400" dirty="0"/>
              <a:t>Correlation between Coil </a:t>
            </a:r>
            <a:r>
              <a:rPr lang="en-US" sz="2400" dirty="0" err="1"/>
              <a:t>I</a:t>
            </a:r>
            <a:r>
              <a:rPr lang="en-US" sz="2400" baseline="-25000" dirty="0" err="1"/>
              <a:t>c</a:t>
            </a:r>
            <a:r>
              <a:rPr lang="en-US" sz="2400" dirty="0"/>
              <a:t> (@77K) and Wire </a:t>
            </a:r>
            <a:r>
              <a:rPr lang="en-US" sz="2400" dirty="0">
                <a:solidFill>
                  <a:srgbClr val="006600"/>
                </a:solidFill>
              </a:rPr>
              <a:t>Transport</a:t>
            </a:r>
            <a:r>
              <a:rPr lang="en-US" sz="2400" dirty="0"/>
              <a:t> </a:t>
            </a:r>
            <a:r>
              <a:rPr lang="en-US" sz="2400" dirty="0" err="1"/>
              <a:t>I</a:t>
            </a:r>
            <a:r>
              <a:rPr lang="en-US" sz="2400" baseline="-25000" dirty="0" err="1"/>
              <a:t>c</a:t>
            </a:r>
            <a:r>
              <a:rPr lang="en-US" sz="2400" dirty="0"/>
              <a:t> (77K, self-field, averaged)</a:t>
            </a:r>
          </a:p>
        </p:txBody>
      </p:sp>
      <p:grpSp>
        <p:nvGrpSpPr>
          <p:cNvPr id="3" name="Group 2">
            <a:extLst>
              <a:ext uri="{FF2B5EF4-FFF2-40B4-BE49-F238E27FC236}">
                <a16:creationId xmlns:a16="http://schemas.microsoft.com/office/drawing/2014/main" id="{D01BDF36-1915-4D73-9DAB-6B8502F6C506}"/>
              </a:ext>
            </a:extLst>
          </p:cNvPr>
          <p:cNvGrpSpPr/>
          <p:nvPr/>
        </p:nvGrpSpPr>
        <p:grpSpPr>
          <a:xfrm>
            <a:off x="457200" y="1143000"/>
            <a:ext cx="7955280" cy="5165770"/>
            <a:chOff x="457200" y="1143000"/>
            <a:chExt cx="7955280" cy="5165770"/>
          </a:xfrm>
        </p:grpSpPr>
        <p:pic>
          <p:nvPicPr>
            <p:cNvPr id="6" name="Picture 5">
              <a:extLst>
                <a:ext uri="{FF2B5EF4-FFF2-40B4-BE49-F238E27FC236}">
                  <a16:creationId xmlns:a16="http://schemas.microsoft.com/office/drawing/2014/main" id="{17385C62-C2F7-467A-ACEF-CB80961B4DA3}"/>
                </a:ext>
              </a:extLst>
            </p:cNvPr>
            <p:cNvPicPr>
              <a:picLocks noChangeAspect="1"/>
            </p:cNvPicPr>
            <p:nvPr/>
          </p:nvPicPr>
          <p:blipFill rotWithShape="1">
            <a:blip r:embed="rId3">
              <a:extLst>
                <a:ext uri="{28A0092B-C50C-407E-A947-70E740481C1C}">
                  <a14:useLocalDpi xmlns:a14="http://schemas.microsoft.com/office/drawing/2010/main" val="0"/>
                </a:ext>
              </a:extLst>
            </a:blip>
            <a:srcRect l="3966" t="9823" r="4367" b="891"/>
            <a:stretch/>
          </p:blipFill>
          <p:spPr>
            <a:xfrm>
              <a:off x="457200" y="1143000"/>
              <a:ext cx="7955280" cy="5165770"/>
            </a:xfrm>
            <a:prstGeom prst="rect">
              <a:avLst/>
            </a:prstGeom>
          </p:spPr>
        </p:pic>
        <p:sp>
          <p:nvSpPr>
            <p:cNvPr id="8" name="TextBox 7">
              <a:extLst>
                <a:ext uri="{FF2B5EF4-FFF2-40B4-BE49-F238E27FC236}">
                  <a16:creationId xmlns:a16="http://schemas.microsoft.com/office/drawing/2014/main" id="{861581AF-FD75-456E-B8A8-B6C0A8468F01}"/>
                </a:ext>
              </a:extLst>
            </p:cNvPr>
            <p:cNvSpPr txBox="1"/>
            <p:nvPr/>
          </p:nvSpPr>
          <p:spPr>
            <a:xfrm>
              <a:off x="3200400" y="1335024"/>
              <a:ext cx="1904689" cy="623248"/>
            </a:xfrm>
            <a:prstGeom prst="rect">
              <a:avLst/>
            </a:prstGeom>
            <a:solidFill>
              <a:schemeClr val="bg1"/>
            </a:solidFill>
          </p:spPr>
          <p:txBody>
            <a:bodyPr wrap="none" rtlCol="0">
              <a:spAutoFit/>
            </a:bodyPr>
            <a:lstStyle/>
            <a:p>
              <a:pPr>
                <a:spcBef>
                  <a:spcPts val="300"/>
                </a:spcBef>
              </a:pPr>
              <a:r>
                <a:rPr lang="en-US" sz="1600" b="1" dirty="0"/>
                <a:t>(Single Pancake)</a:t>
              </a:r>
            </a:p>
            <a:p>
              <a:pPr>
                <a:spcBef>
                  <a:spcPts val="300"/>
                </a:spcBef>
              </a:pPr>
              <a:r>
                <a:rPr lang="en-US" sz="1600" b="1" dirty="0"/>
                <a:t>(Double Pancake)</a:t>
              </a:r>
            </a:p>
          </p:txBody>
        </p:sp>
      </p:grpSp>
      <p:sp>
        <p:nvSpPr>
          <p:cNvPr id="7" name="TextBox 6">
            <a:extLst>
              <a:ext uri="{FF2B5EF4-FFF2-40B4-BE49-F238E27FC236}">
                <a16:creationId xmlns:a16="http://schemas.microsoft.com/office/drawing/2014/main" id="{F26D3906-58EE-473A-AA6B-FDE8C1809388}"/>
              </a:ext>
            </a:extLst>
          </p:cNvPr>
          <p:cNvSpPr txBox="1"/>
          <p:nvPr/>
        </p:nvSpPr>
        <p:spPr>
          <a:xfrm>
            <a:off x="6324600" y="4267200"/>
            <a:ext cx="2727960" cy="1323439"/>
          </a:xfrm>
          <a:prstGeom prst="rect">
            <a:avLst/>
          </a:prstGeom>
          <a:solidFill>
            <a:srgbClr val="CCFFFF"/>
          </a:solidFill>
          <a:ln w="38100">
            <a:solidFill>
              <a:srgbClr val="0000CC"/>
            </a:solidFill>
          </a:ln>
        </p:spPr>
        <p:txBody>
          <a:bodyPr wrap="square" rtlCol="0">
            <a:spAutoFit/>
          </a:bodyPr>
          <a:lstStyle/>
          <a:p>
            <a:r>
              <a:rPr lang="en-US" sz="2000" b="1" dirty="0"/>
              <a:t>Because of a higher field, a lower current expected in DPC as compared to in SPC</a:t>
            </a:r>
          </a:p>
        </p:txBody>
      </p:sp>
    </p:spTree>
    <p:extLst>
      <p:ext uri="{BB962C8B-B14F-4D97-AF65-F5344CB8AC3E}">
        <p14:creationId xmlns:p14="http://schemas.microsoft.com/office/powerpoint/2010/main" val="2461969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54245-F2FC-43F8-8EBC-D639885474F9}"/>
              </a:ext>
            </a:extLst>
          </p:cNvPr>
          <p:cNvSpPr>
            <a:spLocks noGrp="1"/>
          </p:cNvSpPr>
          <p:nvPr>
            <p:ph type="title"/>
          </p:nvPr>
        </p:nvSpPr>
        <p:spPr/>
        <p:txBody>
          <a:bodyPr/>
          <a:lstStyle/>
          <a:p>
            <a:r>
              <a:rPr lang="en-US" dirty="0"/>
              <a:t>Major Design Decisions (1)</a:t>
            </a:r>
          </a:p>
        </p:txBody>
      </p:sp>
      <p:sp>
        <p:nvSpPr>
          <p:cNvPr id="3" name="TextBox 2">
            <a:extLst>
              <a:ext uri="{FF2B5EF4-FFF2-40B4-BE49-F238E27FC236}">
                <a16:creationId xmlns:a16="http://schemas.microsoft.com/office/drawing/2014/main" id="{8BC53B6C-7A9A-42B7-9BA4-399536320F2B}"/>
              </a:ext>
            </a:extLst>
          </p:cNvPr>
          <p:cNvSpPr txBox="1"/>
          <p:nvPr/>
        </p:nvSpPr>
        <p:spPr>
          <a:xfrm>
            <a:off x="0" y="1143000"/>
            <a:ext cx="9057289" cy="5324535"/>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en-US" b="1" dirty="0"/>
              <a:t>No-insulation winding</a:t>
            </a:r>
          </a:p>
          <a:p>
            <a:pPr marL="914400" lvl="1" indent="-457200">
              <a:spcBef>
                <a:spcPts val="1200"/>
              </a:spcBef>
              <a:buFont typeface="Wingdings" panose="05000000000000000000" pitchFamily="2" charset="2"/>
              <a:buChar char="Ø"/>
            </a:pPr>
            <a:r>
              <a:rPr lang="en-US" dirty="0"/>
              <a:t>Better tolerance to defects (it’s still an R&amp;D conductor) and hopefully better quench protection </a:t>
            </a:r>
          </a:p>
          <a:p>
            <a:pPr marL="457200" indent="-457200">
              <a:spcBef>
                <a:spcPts val="1200"/>
              </a:spcBef>
              <a:buFont typeface="Arial" panose="020B0604020202020204" pitchFamily="34" charset="0"/>
              <a:buChar char="•"/>
            </a:pPr>
            <a:r>
              <a:rPr lang="en-US" b="1" dirty="0"/>
              <a:t>Single layer coil design</a:t>
            </a:r>
          </a:p>
          <a:p>
            <a:pPr marL="914400" lvl="1" indent="-457200">
              <a:spcBef>
                <a:spcPts val="1200"/>
              </a:spcBef>
              <a:buFont typeface="Wingdings" panose="05000000000000000000" pitchFamily="2" charset="2"/>
              <a:buChar char="Ø"/>
            </a:pPr>
            <a:r>
              <a:rPr lang="en-US" dirty="0"/>
              <a:t>To avoid unbalanced Lorentz forces </a:t>
            </a:r>
          </a:p>
          <a:p>
            <a:pPr marL="457200" indent="-457200">
              <a:spcBef>
                <a:spcPts val="1200"/>
              </a:spcBef>
              <a:buFont typeface="Arial" panose="020B0604020202020204" pitchFamily="34" charset="0"/>
              <a:buChar char="•"/>
            </a:pPr>
            <a:r>
              <a:rPr lang="en-US" b="1" dirty="0"/>
              <a:t>12 mm wide tape</a:t>
            </a:r>
          </a:p>
          <a:p>
            <a:pPr marL="914400" lvl="1" indent="-457200">
              <a:spcBef>
                <a:spcPts val="1200"/>
              </a:spcBef>
              <a:buFont typeface="Wingdings" panose="05000000000000000000" pitchFamily="2" charset="2"/>
              <a:buChar char="Ø"/>
            </a:pPr>
            <a:r>
              <a:rPr lang="en-US" dirty="0"/>
              <a:t>To (a) reduce impact of hairline defects, (b) help in quench protection and fewer coils (cost reduction) </a:t>
            </a:r>
          </a:p>
          <a:p>
            <a:pPr marL="914400" lvl="1" indent="-457200">
              <a:spcBef>
                <a:spcPts val="1200"/>
              </a:spcBef>
              <a:buFont typeface="Wingdings" panose="05000000000000000000" pitchFamily="2" charset="2"/>
              <a:buChar char="Ø"/>
            </a:pPr>
            <a:r>
              <a:rPr lang="en-US" dirty="0"/>
              <a:t>Piece length &gt; 100 m (</a:t>
            </a:r>
            <a:r>
              <a:rPr lang="en-US" i="1" u="sng" dirty="0"/>
              <a:t>not =100m</a:t>
            </a:r>
            <a:r>
              <a:rPr lang="en-US" dirty="0"/>
              <a:t>) for cost reduction (each pancake needs ~300 m)</a:t>
            </a:r>
          </a:p>
        </p:txBody>
      </p:sp>
    </p:spTree>
    <p:extLst>
      <p:ext uri="{BB962C8B-B14F-4D97-AF65-F5344CB8AC3E}">
        <p14:creationId xmlns:p14="http://schemas.microsoft.com/office/powerpoint/2010/main" val="41770342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EBA5-4785-4917-9411-DDB5610BDA5B}"/>
              </a:ext>
            </a:extLst>
          </p:cNvPr>
          <p:cNvSpPr>
            <a:spLocks noGrp="1"/>
          </p:cNvSpPr>
          <p:nvPr>
            <p:ph type="title"/>
          </p:nvPr>
        </p:nvSpPr>
        <p:spPr>
          <a:xfrm>
            <a:off x="1981200" y="90488"/>
            <a:ext cx="7162800" cy="808037"/>
          </a:xfrm>
        </p:spPr>
        <p:txBody>
          <a:bodyPr/>
          <a:lstStyle/>
          <a:p>
            <a:r>
              <a:rPr lang="en-US" sz="2400" dirty="0"/>
              <a:t>Correlation between Coil </a:t>
            </a:r>
            <a:r>
              <a:rPr lang="en-US" sz="2400" dirty="0" err="1"/>
              <a:t>I</a:t>
            </a:r>
            <a:r>
              <a:rPr lang="en-US" sz="2400" baseline="-25000" dirty="0" err="1"/>
              <a:t>c</a:t>
            </a:r>
            <a:r>
              <a:rPr lang="en-US" sz="2400" dirty="0"/>
              <a:t> (@77K) and Wire </a:t>
            </a:r>
            <a:r>
              <a:rPr lang="en-US" sz="2400" dirty="0" err="1">
                <a:solidFill>
                  <a:srgbClr val="006600"/>
                </a:solidFill>
              </a:rPr>
              <a:t>Tapestar</a:t>
            </a:r>
            <a:r>
              <a:rPr lang="en-US" sz="2400" dirty="0"/>
              <a:t> </a:t>
            </a:r>
            <a:r>
              <a:rPr lang="en-US" sz="2400" dirty="0" err="1"/>
              <a:t>I</a:t>
            </a:r>
            <a:r>
              <a:rPr lang="en-US" sz="2400" baseline="-25000" dirty="0" err="1"/>
              <a:t>c</a:t>
            </a:r>
            <a:r>
              <a:rPr lang="en-US" sz="2400" dirty="0"/>
              <a:t> (77K, self-field, averaged)</a:t>
            </a:r>
          </a:p>
        </p:txBody>
      </p:sp>
      <p:pic>
        <p:nvPicPr>
          <p:cNvPr id="4" name="Picture 3">
            <a:extLst>
              <a:ext uri="{FF2B5EF4-FFF2-40B4-BE49-F238E27FC236}">
                <a16:creationId xmlns:a16="http://schemas.microsoft.com/office/drawing/2014/main" id="{618BA86B-5121-4766-A143-8CBB4799E9B4}"/>
              </a:ext>
            </a:extLst>
          </p:cNvPr>
          <p:cNvPicPr>
            <a:picLocks noChangeAspect="1"/>
          </p:cNvPicPr>
          <p:nvPr/>
        </p:nvPicPr>
        <p:blipFill rotWithShape="1">
          <a:blip r:embed="rId2">
            <a:extLst>
              <a:ext uri="{28A0092B-C50C-407E-A947-70E740481C1C}">
                <a14:useLocalDpi xmlns:a14="http://schemas.microsoft.com/office/drawing/2010/main" val="0"/>
              </a:ext>
            </a:extLst>
          </a:blip>
          <a:srcRect l="3002" t="10251" r="7998" b="-251"/>
          <a:stretch/>
        </p:blipFill>
        <p:spPr>
          <a:xfrm>
            <a:off x="699453" y="1143001"/>
            <a:ext cx="7955280" cy="5363110"/>
          </a:xfrm>
          <a:prstGeom prst="rect">
            <a:avLst/>
          </a:prstGeom>
        </p:spPr>
      </p:pic>
      <p:sp>
        <p:nvSpPr>
          <p:cNvPr id="5" name="TextBox 4">
            <a:extLst>
              <a:ext uri="{FF2B5EF4-FFF2-40B4-BE49-F238E27FC236}">
                <a16:creationId xmlns:a16="http://schemas.microsoft.com/office/drawing/2014/main" id="{36207C43-95A5-4A11-87A2-770375037C40}"/>
              </a:ext>
            </a:extLst>
          </p:cNvPr>
          <p:cNvSpPr txBox="1"/>
          <p:nvPr/>
        </p:nvSpPr>
        <p:spPr>
          <a:xfrm>
            <a:off x="6248400" y="4391560"/>
            <a:ext cx="2727960" cy="1323439"/>
          </a:xfrm>
          <a:prstGeom prst="rect">
            <a:avLst/>
          </a:prstGeom>
          <a:solidFill>
            <a:srgbClr val="CCFFFF"/>
          </a:solidFill>
          <a:ln w="38100">
            <a:solidFill>
              <a:srgbClr val="0000CC"/>
            </a:solidFill>
          </a:ln>
        </p:spPr>
        <p:txBody>
          <a:bodyPr wrap="square" rtlCol="0">
            <a:spAutoFit/>
          </a:bodyPr>
          <a:lstStyle/>
          <a:p>
            <a:r>
              <a:rPr lang="en-US" sz="2000" b="1" dirty="0"/>
              <a:t>Because of a higher field, a lower current expected in DPC as compared to in SPC</a:t>
            </a:r>
          </a:p>
        </p:txBody>
      </p:sp>
    </p:spTree>
    <p:extLst>
      <p:ext uri="{BB962C8B-B14F-4D97-AF65-F5344CB8AC3E}">
        <p14:creationId xmlns:p14="http://schemas.microsoft.com/office/powerpoint/2010/main" val="674166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5648F-5F6B-4387-8C07-E2E924829A0F}"/>
              </a:ext>
            </a:extLst>
          </p:cNvPr>
          <p:cNvSpPr>
            <a:spLocks noGrp="1"/>
          </p:cNvSpPr>
          <p:nvPr>
            <p:ph type="title"/>
          </p:nvPr>
        </p:nvSpPr>
        <p:spPr>
          <a:xfrm>
            <a:off x="2133600" y="90488"/>
            <a:ext cx="6019800" cy="808037"/>
          </a:xfrm>
        </p:spPr>
        <p:txBody>
          <a:bodyPr/>
          <a:lstStyle/>
          <a:p>
            <a:r>
              <a:rPr lang="en-US" sz="2400" dirty="0"/>
              <a:t>Correlation between Coil </a:t>
            </a:r>
            <a:r>
              <a:rPr lang="en-US" sz="2400" dirty="0" err="1"/>
              <a:t>I</a:t>
            </a:r>
            <a:r>
              <a:rPr lang="en-US" sz="2400" baseline="-25000" dirty="0" err="1"/>
              <a:t>c</a:t>
            </a:r>
            <a:r>
              <a:rPr lang="en-US" sz="2400" dirty="0"/>
              <a:t> (@77K) and </a:t>
            </a:r>
            <a:r>
              <a:rPr lang="en-US" sz="2400" dirty="0">
                <a:solidFill>
                  <a:srgbClr val="006600"/>
                </a:solidFill>
              </a:rPr>
              <a:t>Wire </a:t>
            </a:r>
            <a:r>
              <a:rPr lang="en-US" sz="2400" dirty="0" err="1">
                <a:solidFill>
                  <a:srgbClr val="006600"/>
                </a:solidFill>
              </a:rPr>
              <a:t>I</a:t>
            </a:r>
            <a:r>
              <a:rPr lang="en-US" sz="2400" baseline="-25000" dirty="0" err="1">
                <a:solidFill>
                  <a:srgbClr val="006600"/>
                </a:solidFill>
              </a:rPr>
              <a:t>c</a:t>
            </a:r>
            <a:r>
              <a:rPr lang="en-US" sz="2400" dirty="0">
                <a:solidFill>
                  <a:srgbClr val="006600"/>
                </a:solidFill>
              </a:rPr>
              <a:t> (30 K, 2 T, ends only)</a:t>
            </a:r>
          </a:p>
        </p:txBody>
      </p:sp>
      <p:sp>
        <p:nvSpPr>
          <p:cNvPr id="3" name="TextBox 2">
            <a:extLst>
              <a:ext uri="{FF2B5EF4-FFF2-40B4-BE49-F238E27FC236}">
                <a16:creationId xmlns:a16="http://schemas.microsoft.com/office/drawing/2014/main" id="{CC9B04CE-D6B8-4A6F-914E-6C0F47CDD7CE}"/>
              </a:ext>
            </a:extLst>
          </p:cNvPr>
          <p:cNvSpPr txBox="1"/>
          <p:nvPr/>
        </p:nvSpPr>
        <p:spPr>
          <a:xfrm>
            <a:off x="129540" y="1035357"/>
            <a:ext cx="2994660" cy="5786199"/>
          </a:xfrm>
          <a:prstGeom prst="rect">
            <a:avLst/>
          </a:prstGeom>
          <a:noFill/>
        </p:spPr>
        <p:txBody>
          <a:bodyPr wrap="square" rtlCol="0">
            <a:spAutoFit/>
          </a:bodyPr>
          <a:lstStyle/>
          <a:p>
            <a:pPr marL="182880" indent="-182880">
              <a:spcBef>
                <a:spcPts val="1200"/>
              </a:spcBef>
              <a:buFont typeface="Arial" panose="020B0604020202020204" pitchFamily="34" charset="0"/>
              <a:buChar char="•"/>
            </a:pPr>
            <a:r>
              <a:rPr lang="en-US" sz="2000" b="1" dirty="0"/>
              <a:t>As a part of contract, </a:t>
            </a:r>
            <a:r>
              <a:rPr lang="en-US" sz="2000" b="1" dirty="0" err="1"/>
              <a:t>SuperPower</a:t>
            </a:r>
            <a:r>
              <a:rPr lang="en-US" sz="2000" b="1" dirty="0"/>
              <a:t> also measured and provided </a:t>
            </a:r>
            <a:r>
              <a:rPr lang="en-US" sz="2000" b="1" dirty="0" err="1"/>
              <a:t>Ic</a:t>
            </a:r>
            <a:r>
              <a:rPr lang="en-US" sz="2000" b="1" dirty="0"/>
              <a:t> (30K, 2T) measurements from the samples cut at the two ends.</a:t>
            </a:r>
          </a:p>
          <a:p>
            <a:pPr marL="182880" indent="-182880">
              <a:spcBef>
                <a:spcPts val="1200"/>
              </a:spcBef>
              <a:buFont typeface="Arial" panose="020B0604020202020204" pitchFamily="34" charset="0"/>
              <a:buChar char="•"/>
            </a:pPr>
            <a:r>
              <a:rPr lang="en-US" sz="2000" b="1" dirty="0" err="1"/>
              <a:t>Ic</a:t>
            </a:r>
            <a:r>
              <a:rPr lang="en-US" sz="2000" b="1" dirty="0"/>
              <a:t> (30K, 2T) has been found to have a good correlation with </a:t>
            </a:r>
            <a:r>
              <a:rPr lang="en-US" sz="2000" b="1" dirty="0" err="1"/>
              <a:t>Ic</a:t>
            </a:r>
            <a:r>
              <a:rPr lang="en-US" sz="2000" b="1" dirty="0"/>
              <a:t>(high field 4K).</a:t>
            </a:r>
          </a:p>
          <a:p>
            <a:pPr marL="182880" indent="-182880">
              <a:spcBef>
                <a:spcPts val="1200"/>
              </a:spcBef>
              <a:buFont typeface="Arial" panose="020B0604020202020204" pitchFamily="34" charset="0"/>
              <a:buChar char="•"/>
            </a:pPr>
            <a:r>
              <a:rPr lang="en-US" sz="2000" b="1" dirty="0"/>
              <a:t>However, often a significant variation was found when comparing the enhancement at the two ends.</a:t>
            </a:r>
          </a:p>
        </p:txBody>
      </p:sp>
      <p:sp>
        <p:nvSpPr>
          <p:cNvPr id="4" name="TextBox 3">
            <a:extLst>
              <a:ext uri="{FF2B5EF4-FFF2-40B4-BE49-F238E27FC236}">
                <a16:creationId xmlns:a16="http://schemas.microsoft.com/office/drawing/2014/main" id="{DE09C221-68D8-4B27-8E5C-F926CDD5D7C9}"/>
              </a:ext>
            </a:extLst>
          </p:cNvPr>
          <p:cNvSpPr txBox="1"/>
          <p:nvPr/>
        </p:nvSpPr>
        <p:spPr>
          <a:xfrm>
            <a:off x="3550922" y="5112936"/>
            <a:ext cx="5166360" cy="1384995"/>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en-US" b="1" dirty="0">
                <a:solidFill>
                  <a:srgbClr val="FFFF00"/>
                </a:solidFill>
              </a:rPr>
              <a:t>Poorer correlation between coil </a:t>
            </a:r>
          </a:p>
          <a:p>
            <a:pPr algn="ctr"/>
            <a:r>
              <a:rPr lang="en-US" b="1" dirty="0" err="1">
                <a:solidFill>
                  <a:srgbClr val="FFFF00"/>
                </a:solidFill>
              </a:rPr>
              <a:t>I</a:t>
            </a:r>
            <a:r>
              <a:rPr lang="en-US" b="1" baseline="-25000" dirty="0" err="1">
                <a:solidFill>
                  <a:srgbClr val="FFFF00"/>
                </a:solidFill>
              </a:rPr>
              <a:t>c</a:t>
            </a:r>
            <a:r>
              <a:rPr lang="en-US" b="1" dirty="0">
                <a:solidFill>
                  <a:srgbClr val="FFFF00"/>
                </a:solidFill>
              </a:rPr>
              <a:t> (77, self-field)  and conductor </a:t>
            </a:r>
          </a:p>
          <a:p>
            <a:pPr algn="ctr"/>
            <a:r>
              <a:rPr lang="en-US" b="1" dirty="0" err="1">
                <a:solidFill>
                  <a:srgbClr val="FFFF00"/>
                </a:solidFill>
              </a:rPr>
              <a:t>I</a:t>
            </a:r>
            <a:r>
              <a:rPr lang="en-US" b="1" baseline="-25000" dirty="0" err="1">
                <a:solidFill>
                  <a:srgbClr val="FFFF00"/>
                </a:solidFill>
              </a:rPr>
              <a:t>c</a:t>
            </a:r>
            <a:r>
              <a:rPr lang="en-US" b="1" dirty="0">
                <a:solidFill>
                  <a:srgbClr val="FFFF00"/>
                </a:solidFill>
              </a:rPr>
              <a:t> (30K, 2T) from two ends </a:t>
            </a:r>
          </a:p>
        </p:txBody>
      </p:sp>
      <p:pic>
        <p:nvPicPr>
          <p:cNvPr id="7" name="Picture 6">
            <a:extLst>
              <a:ext uri="{FF2B5EF4-FFF2-40B4-BE49-F238E27FC236}">
                <a16:creationId xmlns:a16="http://schemas.microsoft.com/office/drawing/2014/main" id="{14CA3E51-1C06-4E24-9B07-48417F6A096A}"/>
              </a:ext>
            </a:extLst>
          </p:cNvPr>
          <p:cNvPicPr>
            <a:picLocks noChangeAspect="1"/>
          </p:cNvPicPr>
          <p:nvPr/>
        </p:nvPicPr>
        <p:blipFill rotWithShape="1">
          <a:blip r:embed="rId3">
            <a:extLst>
              <a:ext uri="{28A0092B-C50C-407E-A947-70E740481C1C}">
                <a14:useLocalDpi xmlns:a14="http://schemas.microsoft.com/office/drawing/2010/main" val="0"/>
              </a:ext>
            </a:extLst>
          </a:blip>
          <a:srcRect l="3065" t="8334" r="6935" b="1666"/>
          <a:stretch/>
        </p:blipFill>
        <p:spPr>
          <a:xfrm>
            <a:off x="3124200" y="1173396"/>
            <a:ext cx="5760720" cy="3840480"/>
          </a:xfrm>
          <a:prstGeom prst="rect">
            <a:avLst/>
          </a:prstGeom>
        </p:spPr>
      </p:pic>
    </p:spTree>
    <p:extLst>
      <p:ext uri="{BB962C8B-B14F-4D97-AF65-F5344CB8AC3E}">
        <p14:creationId xmlns:p14="http://schemas.microsoft.com/office/powerpoint/2010/main" val="36214021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B7A95-D75E-45E9-8F7D-7F6764B2F53E}"/>
              </a:ext>
            </a:extLst>
          </p:cNvPr>
          <p:cNvSpPr>
            <a:spLocks noGrp="1"/>
          </p:cNvSpPr>
          <p:nvPr>
            <p:ph type="title"/>
          </p:nvPr>
        </p:nvSpPr>
        <p:spPr>
          <a:xfrm>
            <a:off x="2057400" y="90488"/>
            <a:ext cx="6979920" cy="856335"/>
          </a:xfrm>
        </p:spPr>
        <p:txBody>
          <a:bodyPr/>
          <a:lstStyle/>
          <a:p>
            <a:r>
              <a:rPr lang="en-US" dirty="0"/>
              <a:t>Quench Propagation in the Second Series of Double Pancake Tests </a:t>
            </a:r>
          </a:p>
        </p:txBody>
      </p:sp>
      <p:pic>
        <p:nvPicPr>
          <p:cNvPr id="4" name="Picture 3">
            <a:extLst>
              <a:ext uri="{FF2B5EF4-FFF2-40B4-BE49-F238E27FC236}">
                <a16:creationId xmlns:a16="http://schemas.microsoft.com/office/drawing/2014/main" id="{7C75D688-BE90-4285-9A5C-C1C9E7107B6B}"/>
              </a:ext>
            </a:extLst>
          </p:cNvPr>
          <p:cNvPicPr>
            <a:picLocks noChangeAspect="1"/>
          </p:cNvPicPr>
          <p:nvPr/>
        </p:nvPicPr>
        <p:blipFill>
          <a:blip r:embed="rId2"/>
          <a:stretch>
            <a:fillRect/>
          </a:stretch>
        </p:blipFill>
        <p:spPr>
          <a:xfrm>
            <a:off x="24984" y="1143000"/>
            <a:ext cx="5486400" cy="3631994"/>
          </a:xfrm>
          <a:prstGeom prst="rect">
            <a:avLst/>
          </a:prstGeom>
        </p:spPr>
      </p:pic>
      <p:pic>
        <p:nvPicPr>
          <p:cNvPr id="5" name="Picture 4">
            <a:extLst>
              <a:ext uri="{FF2B5EF4-FFF2-40B4-BE49-F238E27FC236}">
                <a16:creationId xmlns:a16="http://schemas.microsoft.com/office/drawing/2014/main" id="{F61CCA10-8FF5-4822-85FA-9F706D56227E}"/>
              </a:ext>
            </a:extLst>
          </p:cNvPr>
          <p:cNvPicPr>
            <a:picLocks noChangeAspect="1"/>
          </p:cNvPicPr>
          <p:nvPr/>
        </p:nvPicPr>
        <p:blipFill rotWithShape="1">
          <a:blip r:embed="rId3"/>
          <a:srcRect r="11665" b="4234"/>
          <a:stretch/>
        </p:blipFill>
        <p:spPr>
          <a:xfrm>
            <a:off x="4191000" y="3139176"/>
            <a:ext cx="4846320" cy="3474720"/>
          </a:xfrm>
          <a:prstGeom prst="rect">
            <a:avLst/>
          </a:prstGeom>
        </p:spPr>
      </p:pic>
      <p:pic>
        <p:nvPicPr>
          <p:cNvPr id="7" name="Picture 6">
            <a:extLst>
              <a:ext uri="{FF2B5EF4-FFF2-40B4-BE49-F238E27FC236}">
                <a16:creationId xmlns:a16="http://schemas.microsoft.com/office/drawing/2014/main" id="{FAD8A577-3BF0-4810-A53B-FA69D793A0FF}"/>
              </a:ext>
            </a:extLst>
          </p:cNvPr>
          <p:cNvPicPr>
            <a:picLocks noChangeAspect="1"/>
          </p:cNvPicPr>
          <p:nvPr/>
        </p:nvPicPr>
        <p:blipFill>
          <a:blip r:embed="rId4"/>
          <a:stretch>
            <a:fillRect/>
          </a:stretch>
        </p:blipFill>
        <p:spPr>
          <a:xfrm>
            <a:off x="5448299" y="1029111"/>
            <a:ext cx="3200400" cy="2141476"/>
          </a:xfrm>
          <a:prstGeom prst="rect">
            <a:avLst/>
          </a:prstGeom>
        </p:spPr>
      </p:pic>
      <p:sp>
        <p:nvSpPr>
          <p:cNvPr id="8" name="TextBox 7">
            <a:extLst>
              <a:ext uri="{FF2B5EF4-FFF2-40B4-BE49-F238E27FC236}">
                <a16:creationId xmlns:a16="http://schemas.microsoft.com/office/drawing/2014/main" id="{8011844D-28AE-4C73-B831-6830C0A55DB6}"/>
              </a:ext>
            </a:extLst>
          </p:cNvPr>
          <p:cNvSpPr txBox="1"/>
          <p:nvPr/>
        </p:nvSpPr>
        <p:spPr>
          <a:xfrm>
            <a:off x="8142906" y="1078438"/>
            <a:ext cx="990601" cy="1631216"/>
          </a:xfrm>
          <a:prstGeom prst="rect">
            <a:avLst/>
          </a:prstGeom>
          <a:noFill/>
        </p:spPr>
        <p:txBody>
          <a:bodyPr wrap="square" rtlCol="0">
            <a:spAutoFit/>
          </a:bodyPr>
          <a:lstStyle/>
          <a:p>
            <a:pPr algn="ctr"/>
            <a:r>
              <a:rPr lang="en-US" sz="2000" b="1" dirty="0">
                <a:solidFill>
                  <a:srgbClr val="C00000"/>
                </a:solidFill>
                <a:highlight>
                  <a:srgbClr val="00FF00"/>
                </a:highlight>
              </a:rPr>
              <a:t>Select turns of both coils</a:t>
            </a:r>
          </a:p>
        </p:txBody>
      </p:sp>
      <p:sp>
        <p:nvSpPr>
          <p:cNvPr id="9" name="TextBox 8">
            <a:extLst>
              <a:ext uri="{FF2B5EF4-FFF2-40B4-BE49-F238E27FC236}">
                <a16:creationId xmlns:a16="http://schemas.microsoft.com/office/drawing/2014/main" id="{51CA58D8-8C18-4BF9-9210-2173E05B32B6}"/>
              </a:ext>
            </a:extLst>
          </p:cNvPr>
          <p:cNvSpPr txBox="1"/>
          <p:nvPr/>
        </p:nvSpPr>
        <p:spPr>
          <a:xfrm>
            <a:off x="24984" y="4820342"/>
            <a:ext cx="4162097" cy="1785104"/>
          </a:xfrm>
          <a:prstGeom prst="rect">
            <a:avLst/>
          </a:prstGeom>
          <a:noFill/>
        </p:spPr>
        <p:txBody>
          <a:bodyPr wrap="square" rtlCol="0">
            <a:spAutoFit/>
          </a:bodyPr>
          <a:lstStyle/>
          <a:p>
            <a:pPr marL="182880" indent="-182880">
              <a:spcBef>
                <a:spcPts val="1200"/>
              </a:spcBef>
              <a:buFont typeface="Arial" panose="020B0604020202020204" pitchFamily="34" charset="0"/>
              <a:buChar char="•"/>
            </a:pPr>
            <a:r>
              <a:rPr lang="en-US" sz="2000" b="1" dirty="0">
                <a:solidFill>
                  <a:srgbClr val="006600"/>
                </a:solidFill>
              </a:rPr>
              <a:t>Quench propagation from the inner turns to the outer turns</a:t>
            </a:r>
          </a:p>
          <a:p>
            <a:pPr marL="182880" indent="-182880">
              <a:spcBef>
                <a:spcPts val="1200"/>
              </a:spcBef>
              <a:buFont typeface="Arial" panose="020B0604020202020204" pitchFamily="34" charset="0"/>
              <a:buChar char="•"/>
            </a:pPr>
            <a:r>
              <a:rPr lang="en-US" sz="2000" b="1" dirty="0">
                <a:solidFill>
                  <a:srgbClr val="006600"/>
                </a:solidFill>
              </a:rPr>
              <a:t>Quench propagation from one pancake (coil) to another pancake (coil) after ~1/2 sec</a:t>
            </a:r>
          </a:p>
        </p:txBody>
      </p:sp>
      <p:sp>
        <p:nvSpPr>
          <p:cNvPr id="10" name="TextBox 9">
            <a:extLst>
              <a:ext uri="{FF2B5EF4-FFF2-40B4-BE49-F238E27FC236}">
                <a16:creationId xmlns:a16="http://schemas.microsoft.com/office/drawing/2014/main" id="{0EFC9E37-C748-485B-BE49-C2D2EC40BDF1}"/>
              </a:ext>
            </a:extLst>
          </p:cNvPr>
          <p:cNvSpPr txBox="1"/>
          <p:nvPr/>
        </p:nvSpPr>
        <p:spPr>
          <a:xfrm>
            <a:off x="533400" y="1707567"/>
            <a:ext cx="1524000" cy="1015663"/>
          </a:xfrm>
          <a:prstGeom prst="rect">
            <a:avLst/>
          </a:prstGeom>
          <a:noFill/>
        </p:spPr>
        <p:txBody>
          <a:bodyPr wrap="square" rtlCol="0">
            <a:spAutoFit/>
          </a:bodyPr>
          <a:lstStyle/>
          <a:p>
            <a:r>
              <a:rPr lang="en-US" sz="2000" b="1" dirty="0">
                <a:solidFill>
                  <a:srgbClr val="C00000"/>
                </a:solidFill>
              </a:rPr>
              <a:t>Starter pancake (coil)</a:t>
            </a:r>
          </a:p>
        </p:txBody>
      </p:sp>
      <p:sp>
        <p:nvSpPr>
          <p:cNvPr id="11" name="TextBox 10">
            <a:extLst>
              <a:ext uri="{FF2B5EF4-FFF2-40B4-BE49-F238E27FC236}">
                <a16:creationId xmlns:a16="http://schemas.microsoft.com/office/drawing/2014/main" id="{7CF5024E-5E6A-4843-9D1E-9DBEBBBA2700}"/>
              </a:ext>
            </a:extLst>
          </p:cNvPr>
          <p:cNvSpPr txBox="1"/>
          <p:nvPr/>
        </p:nvSpPr>
        <p:spPr>
          <a:xfrm>
            <a:off x="5984136" y="3600109"/>
            <a:ext cx="1260048" cy="1015663"/>
          </a:xfrm>
          <a:prstGeom prst="rect">
            <a:avLst/>
          </a:prstGeom>
          <a:noFill/>
        </p:spPr>
        <p:txBody>
          <a:bodyPr wrap="square" rtlCol="0">
            <a:spAutoFit/>
          </a:bodyPr>
          <a:lstStyle/>
          <a:p>
            <a:r>
              <a:rPr lang="en-US" sz="2000" b="1" dirty="0">
                <a:solidFill>
                  <a:srgbClr val="C00000"/>
                </a:solidFill>
              </a:rPr>
              <a:t>Follower pancake (coil)</a:t>
            </a:r>
          </a:p>
        </p:txBody>
      </p:sp>
      <p:sp>
        <p:nvSpPr>
          <p:cNvPr id="3" name="TextBox 2">
            <a:extLst>
              <a:ext uri="{FF2B5EF4-FFF2-40B4-BE49-F238E27FC236}">
                <a16:creationId xmlns:a16="http://schemas.microsoft.com/office/drawing/2014/main" id="{DD325BA0-D826-4EE3-AFDE-E191226201F4}"/>
              </a:ext>
            </a:extLst>
          </p:cNvPr>
          <p:cNvSpPr txBox="1"/>
          <p:nvPr/>
        </p:nvSpPr>
        <p:spPr>
          <a:xfrm rot="-5400000">
            <a:off x="7889517" y="3957349"/>
            <a:ext cx="1518364" cy="46166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en-US" sz="2400" b="1" dirty="0">
                <a:solidFill>
                  <a:srgbClr val="FF0000"/>
                </a:solidFill>
              </a:rPr>
              <a:t>R&amp;D Coil</a:t>
            </a:r>
          </a:p>
        </p:txBody>
      </p:sp>
    </p:spTree>
    <p:extLst>
      <p:ext uri="{BB962C8B-B14F-4D97-AF65-F5344CB8AC3E}">
        <p14:creationId xmlns:p14="http://schemas.microsoft.com/office/powerpoint/2010/main" val="7374616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438400" y="76200"/>
            <a:ext cx="6553200" cy="762000"/>
          </a:xfrm>
        </p:spPr>
        <p:txBody>
          <a:bodyPr/>
          <a:lstStyle/>
          <a:p>
            <a:r>
              <a:rPr lang="en-US" sz="2800" dirty="0"/>
              <a:t>Conductor Requirements</a:t>
            </a:r>
          </a:p>
        </p:txBody>
      </p:sp>
      <p:sp>
        <p:nvSpPr>
          <p:cNvPr id="3" name="TextBox 2"/>
          <p:cNvSpPr txBox="1"/>
          <p:nvPr/>
        </p:nvSpPr>
        <p:spPr>
          <a:xfrm>
            <a:off x="228599" y="1143000"/>
            <a:ext cx="8763001" cy="5247911"/>
          </a:xfrm>
          <a:prstGeom prst="rect">
            <a:avLst/>
          </a:prstGeom>
          <a:noFill/>
        </p:spPr>
        <p:txBody>
          <a:bodyPr wrap="square" rtlCol="0">
            <a:spAutoFit/>
          </a:bodyPr>
          <a:lstStyle/>
          <a:p>
            <a:pPr marL="365760" indent="-365760">
              <a:lnSpc>
                <a:spcPts val="4000"/>
              </a:lnSpc>
              <a:spcBef>
                <a:spcPts val="0"/>
              </a:spcBef>
              <a:buFont typeface="Wingdings" panose="05000000000000000000" pitchFamily="2" charset="2"/>
              <a:buChar char="q"/>
            </a:pPr>
            <a:r>
              <a:rPr lang="en-US" sz="2400" b="1" dirty="0" err="1">
                <a:solidFill>
                  <a:srgbClr val="FF0000"/>
                </a:solidFill>
                <a:latin typeface="+mj-lt"/>
              </a:rPr>
              <a:t>I</a:t>
            </a:r>
            <a:r>
              <a:rPr lang="en-US" sz="2400" b="1" baseline="-25000" dirty="0" err="1">
                <a:solidFill>
                  <a:srgbClr val="FF0000"/>
                </a:solidFill>
                <a:latin typeface="+mj-lt"/>
              </a:rPr>
              <a:t>c</a:t>
            </a:r>
            <a:r>
              <a:rPr lang="en-US" sz="2400" b="1" dirty="0">
                <a:solidFill>
                  <a:srgbClr val="FF0000"/>
                </a:solidFill>
                <a:latin typeface="+mj-lt"/>
              </a:rPr>
              <a:t>(8T,4K) &gt;675A  (50% margin)</a:t>
            </a:r>
          </a:p>
          <a:p>
            <a:pPr marL="617220" lvl="2" indent="-342900">
              <a:lnSpc>
                <a:spcPts val="4000"/>
              </a:lnSpc>
              <a:spcBef>
                <a:spcPts val="0"/>
              </a:spcBef>
              <a:buFont typeface="Wingdings" panose="05000000000000000000" pitchFamily="2" charset="2"/>
              <a:buChar char="Ø"/>
            </a:pPr>
            <a:r>
              <a:rPr lang="it-IT" sz="2400" b="1" dirty="0">
                <a:solidFill>
                  <a:srgbClr val="006600"/>
                </a:solidFill>
                <a:latin typeface="+mn-lt"/>
              </a:rPr>
              <a:t>50 micron Hastelloy, 20 micron Copper </a:t>
            </a:r>
          </a:p>
          <a:p>
            <a:pPr marL="617220" lvl="2" indent="-342900">
              <a:lnSpc>
                <a:spcPts val="4000"/>
              </a:lnSpc>
              <a:spcBef>
                <a:spcPts val="0"/>
              </a:spcBef>
              <a:buFont typeface="Wingdings" panose="05000000000000000000" pitchFamily="2" charset="2"/>
              <a:buChar char="Ø"/>
            </a:pPr>
            <a:r>
              <a:rPr lang="en-US" sz="2400" b="1" dirty="0">
                <a:solidFill>
                  <a:srgbClr val="006600"/>
                </a:solidFill>
                <a:latin typeface="+mn-lt"/>
              </a:rPr>
              <a:t>Design and conductor specs are governed by the mechanical properties (50% margin) and not by the electrical properties </a:t>
            </a:r>
          </a:p>
          <a:p>
            <a:pPr marL="617220" lvl="2" indent="-342900">
              <a:lnSpc>
                <a:spcPts val="4000"/>
              </a:lnSpc>
              <a:spcBef>
                <a:spcPts val="0"/>
              </a:spcBef>
              <a:buFont typeface="Wingdings" panose="05000000000000000000" pitchFamily="2" charset="2"/>
              <a:buChar char="Ø"/>
            </a:pPr>
            <a:endParaRPr lang="en-US" sz="1800" b="1" dirty="0">
              <a:solidFill>
                <a:srgbClr val="006600"/>
              </a:solidFill>
              <a:latin typeface="+mn-lt"/>
            </a:endParaRPr>
          </a:p>
          <a:p>
            <a:pPr marL="342900" indent="-342900">
              <a:lnSpc>
                <a:spcPts val="4000"/>
              </a:lnSpc>
              <a:spcBef>
                <a:spcPts val="0"/>
              </a:spcBef>
              <a:buFont typeface="Wingdings" panose="05000000000000000000" pitchFamily="2" charset="2"/>
              <a:buChar char="q"/>
            </a:pPr>
            <a:r>
              <a:rPr lang="en-US" sz="2400" b="1" dirty="0">
                <a:solidFill>
                  <a:srgbClr val="990000"/>
                </a:solidFill>
              </a:rPr>
              <a:t>Need a significant quantity of 2G HTS (</a:t>
            </a:r>
            <a:r>
              <a:rPr lang="en-US" sz="2400" b="1" dirty="0" err="1">
                <a:solidFill>
                  <a:srgbClr val="990000"/>
                </a:solidFill>
              </a:rPr>
              <a:t>ReBCO</a:t>
            </a:r>
            <a:r>
              <a:rPr lang="en-US" sz="2400" b="1" dirty="0">
                <a:solidFill>
                  <a:srgbClr val="990000"/>
                </a:solidFill>
              </a:rPr>
              <a:t>) tape</a:t>
            </a:r>
          </a:p>
          <a:p>
            <a:pPr marL="822960" lvl="1" indent="-365760">
              <a:lnSpc>
                <a:spcPts val="4000"/>
              </a:lnSpc>
              <a:spcBef>
                <a:spcPts val="0"/>
              </a:spcBef>
              <a:buFont typeface="Wingdings" panose="05000000000000000000" pitchFamily="2" charset="2"/>
              <a:buChar char="Ø"/>
            </a:pPr>
            <a:r>
              <a:rPr lang="en-US" sz="2400" b="1" dirty="0">
                <a:solidFill>
                  <a:srgbClr val="C00000"/>
                </a:solidFill>
              </a:rPr>
              <a:t>9 km, 12 mm wide</a:t>
            </a:r>
          </a:p>
          <a:p>
            <a:pPr marL="617220" lvl="2" indent="-342900">
              <a:lnSpc>
                <a:spcPts val="4000"/>
              </a:lnSpc>
              <a:spcBef>
                <a:spcPts val="0"/>
              </a:spcBef>
              <a:buFont typeface="Wingdings" panose="05000000000000000000" pitchFamily="2" charset="2"/>
              <a:buChar char="Ø"/>
            </a:pPr>
            <a:endParaRPr lang="en-US" sz="1800" b="1" dirty="0">
              <a:solidFill>
                <a:srgbClr val="006600"/>
              </a:solidFill>
              <a:latin typeface="+mn-lt"/>
            </a:endParaRPr>
          </a:p>
          <a:p>
            <a:pPr marL="365760" indent="-365760">
              <a:lnSpc>
                <a:spcPts val="4000"/>
              </a:lnSpc>
              <a:spcBef>
                <a:spcPts val="600"/>
              </a:spcBef>
              <a:buFont typeface="Wingdings" panose="05000000000000000000" pitchFamily="2" charset="2"/>
              <a:buChar char="q"/>
            </a:pPr>
            <a:r>
              <a:rPr lang="en-US" sz="2400" b="1" dirty="0" err="1">
                <a:latin typeface="+mj-lt"/>
              </a:rPr>
              <a:t>SuperPower</a:t>
            </a:r>
            <a:r>
              <a:rPr lang="en-US" sz="2400" b="1" dirty="0">
                <a:latin typeface="+mj-lt"/>
              </a:rPr>
              <a:t> has delivered 5 km of 12 mm wide tape (easily exceeding </a:t>
            </a:r>
            <a:r>
              <a:rPr lang="en-US" sz="2400" b="1" dirty="0" err="1">
                <a:latin typeface="+mj-lt"/>
              </a:rPr>
              <a:t>I</a:t>
            </a:r>
            <a:r>
              <a:rPr lang="en-US" sz="2400" b="1" baseline="-25000" dirty="0" err="1">
                <a:latin typeface="+mj-lt"/>
              </a:rPr>
              <a:t>c</a:t>
            </a:r>
            <a:r>
              <a:rPr lang="en-US" sz="2400" b="1" dirty="0">
                <a:latin typeface="+mj-lt"/>
              </a:rPr>
              <a:t> margin)</a:t>
            </a:r>
          </a:p>
        </p:txBody>
      </p:sp>
    </p:spTree>
    <p:extLst>
      <p:ext uri="{BB962C8B-B14F-4D97-AF65-F5344CB8AC3E}">
        <p14:creationId xmlns:p14="http://schemas.microsoft.com/office/powerpoint/2010/main" val="13477749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DED57-A324-4CF9-B842-FEB576E22D5A}"/>
              </a:ext>
            </a:extLst>
          </p:cNvPr>
          <p:cNvSpPr>
            <a:spLocks noGrp="1"/>
          </p:cNvSpPr>
          <p:nvPr>
            <p:ph type="title"/>
          </p:nvPr>
        </p:nvSpPr>
        <p:spPr>
          <a:xfrm>
            <a:off x="2362200" y="90488"/>
            <a:ext cx="6553200" cy="808037"/>
          </a:xfrm>
        </p:spPr>
        <p:txBody>
          <a:bodyPr/>
          <a:lstStyle/>
          <a:p>
            <a:r>
              <a:rPr lang="en-US" sz="2800" dirty="0"/>
              <a:t>Orthogonal Coil Strains @4K, 25 T</a:t>
            </a:r>
          </a:p>
        </p:txBody>
      </p:sp>
      <p:pic>
        <p:nvPicPr>
          <p:cNvPr id="4" name="Picture 3">
            <a:extLst>
              <a:ext uri="{FF2B5EF4-FFF2-40B4-BE49-F238E27FC236}">
                <a16:creationId xmlns:a16="http://schemas.microsoft.com/office/drawing/2014/main" id="{637E5D10-52AB-4EFC-9D13-F112A343D31B}"/>
              </a:ext>
            </a:extLst>
          </p:cNvPr>
          <p:cNvPicPr>
            <a:picLocks noChangeAspect="1"/>
          </p:cNvPicPr>
          <p:nvPr/>
        </p:nvPicPr>
        <p:blipFill rotWithShape="1">
          <a:blip r:embed="rId2"/>
          <a:srcRect t="7935" b="921"/>
          <a:stretch/>
        </p:blipFill>
        <p:spPr>
          <a:xfrm>
            <a:off x="477673" y="1066800"/>
            <a:ext cx="8188654" cy="5486400"/>
          </a:xfrm>
          <a:prstGeom prst="rect">
            <a:avLst/>
          </a:prstGeom>
        </p:spPr>
      </p:pic>
    </p:spTree>
    <p:extLst>
      <p:ext uri="{BB962C8B-B14F-4D97-AF65-F5344CB8AC3E}">
        <p14:creationId xmlns:p14="http://schemas.microsoft.com/office/powerpoint/2010/main" val="30827809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BEBA5-4785-4917-9411-DDB5610BDA5B}"/>
              </a:ext>
            </a:extLst>
          </p:cNvPr>
          <p:cNvSpPr>
            <a:spLocks noGrp="1"/>
          </p:cNvSpPr>
          <p:nvPr>
            <p:ph type="title"/>
          </p:nvPr>
        </p:nvSpPr>
        <p:spPr>
          <a:xfrm>
            <a:off x="2286000" y="90488"/>
            <a:ext cx="6551613" cy="808037"/>
          </a:xfrm>
        </p:spPr>
        <p:txBody>
          <a:bodyPr/>
          <a:lstStyle/>
          <a:p>
            <a:r>
              <a:rPr lang="en-US" dirty="0"/>
              <a:t>2-d Magnetic Model of DCC017</a:t>
            </a:r>
          </a:p>
        </p:txBody>
      </p:sp>
      <p:pic>
        <p:nvPicPr>
          <p:cNvPr id="3" name="Picture 2">
            <a:extLst>
              <a:ext uri="{FF2B5EF4-FFF2-40B4-BE49-F238E27FC236}">
                <a16:creationId xmlns:a16="http://schemas.microsoft.com/office/drawing/2014/main" id="{F7618157-4D2D-4B00-ADEC-2BC457859153}"/>
              </a:ext>
            </a:extLst>
          </p:cNvPr>
          <p:cNvPicPr>
            <a:picLocks noChangeAspect="1"/>
          </p:cNvPicPr>
          <p:nvPr/>
        </p:nvPicPr>
        <p:blipFill>
          <a:blip r:embed="rId2"/>
          <a:stretch>
            <a:fillRect/>
          </a:stretch>
        </p:blipFill>
        <p:spPr>
          <a:xfrm>
            <a:off x="1066800" y="1143000"/>
            <a:ext cx="7389646" cy="5486400"/>
          </a:xfrm>
          <a:prstGeom prst="rect">
            <a:avLst/>
          </a:prstGeom>
        </p:spPr>
      </p:pic>
    </p:spTree>
    <p:extLst>
      <p:ext uri="{BB962C8B-B14F-4D97-AF65-F5344CB8AC3E}">
        <p14:creationId xmlns:p14="http://schemas.microsoft.com/office/powerpoint/2010/main" val="2476210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54245-F2FC-43F8-8EBC-D639885474F9}"/>
              </a:ext>
            </a:extLst>
          </p:cNvPr>
          <p:cNvSpPr>
            <a:spLocks noGrp="1"/>
          </p:cNvSpPr>
          <p:nvPr>
            <p:ph type="title"/>
          </p:nvPr>
        </p:nvSpPr>
        <p:spPr/>
        <p:txBody>
          <a:bodyPr/>
          <a:lstStyle/>
          <a:p>
            <a:r>
              <a:rPr lang="en-US" dirty="0"/>
              <a:t>Major Design Decisions (2)</a:t>
            </a:r>
          </a:p>
        </p:txBody>
      </p:sp>
      <p:sp>
        <p:nvSpPr>
          <p:cNvPr id="3" name="TextBox 2">
            <a:extLst>
              <a:ext uri="{FF2B5EF4-FFF2-40B4-BE49-F238E27FC236}">
                <a16:creationId xmlns:a16="http://schemas.microsoft.com/office/drawing/2014/main" id="{8BC53B6C-7A9A-42B7-9BA4-399536320F2B}"/>
              </a:ext>
            </a:extLst>
          </p:cNvPr>
          <p:cNvSpPr txBox="1"/>
          <p:nvPr/>
        </p:nvSpPr>
        <p:spPr>
          <a:xfrm>
            <a:off x="153193" y="1066800"/>
            <a:ext cx="8837613" cy="5478423"/>
          </a:xfrm>
          <a:prstGeom prst="rect">
            <a:avLst/>
          </a:prstGeom>
          <a:noFill/>
        </p:spPr>
        <p:txBody>
          <a:bodyPr wrap="square" rtlCol="0">
            <a:spAutoFit/>
          </a:bodyPr>
          <a:lstStyle/>
          <a:p>
            <a:pPr marL="457200" indent="-457200">
              <a:spcBef>
                <a:spcPts val="1200"/>
              </a:spcBef>
              <a:buFont typeface="Arial" panose="020B0604020202020204" pitchFamily="34" charset="0"/>
              <a:buChar char="•"/>
            </a:pPr>
            <a:r>
              <a:rPr lang="en-US" dirty="0"/>
              <a:t>Electrical margin &gt; 50% (Note: </a:t>
            </a:r>
            <a:r>
              <a:rPr lang="en-US" u="sng" dirty="0"/>
              <a:t>NOT</a:t>
            </a:r>
            <a:r>
              <a:rPr lang="en-US" dirty="0"/>
              <a:t> =)</a:t>
            </a:r>
          </a:p>
          <a:p>
            <a:pPr marL="914400" lvl="1" indent="-457200">
              <a:spcBef>
                <a:spcPts val="1200"/>
              </a:spcBef>
              <a:buFont typeface="Wingdings" panose="05000000000000000000" pitchFamily="2" charset="2"/>
              <a:buChar char="Ø"/>
            </a:pPr>
            <a:r>
              <a:rPr lang="en-US" dirty="0"/>
              <a:t>Tight spec on </a:t>
            </a:r>
            <a:r>
              <a:rPr lang="en-US" dirty="0" err="1"/>
              <a:t>I</a:t>
            </a:r>
            <a:r>
              <a:rPr lang="en-US" baseline="-25000" dirty="0" err="1"/>
              <a:t>c</a:t>
            </a:r>
            <a:r>
              <a:rPr lang="en-US" dirty="0"/>
              <a:t> is a </a:t>
            </a:r>
            <a:r>
              <a:rPr lang="en-US" i="1" dirty="0"/>
              <a:t>“</a:t>
            </a:r>
            <a:r>
              <a:rPr lang="en-US" i="1" u="sng" dirty="0"/>
              <a:t>mirage</a:t>
            </a:r>
            <a:r>
              <a:rPr lang="en-US" i="1" dirty="0"/>
              <a:t>” </a:t>
            </a:r>
            <a:r>
              <a:rPr lang="en-US" dirty="0"/>
              <a:t>as there is a large variation in </a:t>
            </a:r>
            <a:r>
              <a:rPr lang="en-US" dirty="0" err="1"/>
              <a:t>I</a:t>
            </a:r>
            <a:r>
              <a:rPr lang="en-US" baseline="-25000" dirty="0" err="1"/>
              <a:t>c</a:t>
            </a:r>
            <a:r>
              <a:rPr lang="en-US" dirty="0"/>
              <a:t> margin within HTS coil even for a 100% uniform conductor   </a:t>
            </a:r>
          </a:p>
          <a:p>
            <a:pPr marL="457200" indent="-457200">
              <a:spcBef>
                <a:spcPts val="1200"/>
              </a:spcBef>
              <a:buFont typeface="Arial" panose="020B0604020202020204" pitchFamily="34" charset="0"/>
              <a:buChar char="•"/>
            </a:pPr>
            <a:r>
              <a:rPr lang="en-US" dirty="0"/>
              <a:t>Low spec on minimum </a:t>
            </a:r>
            <a:r>
              <a:rPr lang="en-US" dirty="0" err="1"/>
              <a:t>I</a:t>
            </a:r>
            <a:r>
              <a:rPr lang="en-US" baseline="-25000" dirty="0" err="1"/>
              <a:t>c</a:t>
            </a:r>
            <a:endParaRPr lang="en-US" baseline="-25000" dirty="0"/>
          </a:p>
          <a:p>
            <a:pPr marL="914400" lvl="1" indent="-457200">
              <a:spcBef>
                <a:spcPts val="1200"/>
              </a:spcBef>
              <a:buFont typeface="Wingdings" panose="05000000000000000000" pitchFamily="2" charset="2"/>
              <a:buChar char="Ø"/>
            </a:pPr>
            <a:r>
              <a:rPr lang="en-US" dirty="0"/>
              <a:t>Design is limited by the mechanical properties</a:t>
            </a:r>
          </a:p>
          <a:p>
            <a:pPr marL="457200" indent="-457200">
              <a:spcBef>
                <a:spcPts val="1200"/>
              </a:spcBef>
              <a:buFont typeface="Arial" panose="020B0604020202020204" pitchFamily="34" charset="0"/>
              <a:buChar char="•"/>
            </a:pPr>
            <a:r>
              <a:rPr lang="en-US" dirty="0"/>
              <a:t>Mechanical margin &gt; 50%</a:t>
            </a:r>
          </a:p>
          <a:p>
            <a:pPr marL="914400" lvl="1" indent="-457200">
              <a:spcBef>
                <a:spcPts val="1200"/>
              </a:spcBef>
              <a:buFont typeface="Wingdings" panose="05000000000000000000" pitchFamily="2" charset="2"/>
              <a:buChar char="Ø"/>
            </a:pPr>
            <a:r>
              <a:rPr lang="en-US" dirty="0"/>
              <a:t>50 </a:t>
            </a:r>
            <a:r>
              <a:rPr lang="en-US" dirty="0">
                <a:latin typeface="Symbol" panose="05050102010706020507" pitchFamily="18" charset="2"/>
              </a:rPr>
              <a:t>m</a:t>
            </a:r>
            <a:r>
              <a:rPr lang="en-US" dirty="0"/>
              <a:t>m Hastelloy and 20 (10+10) </a:t>
            </a:r>
            <a:r>
              <a:rPr lang="en-US" dirty="0">
                <a:latin typeface="Symbol" panose="05050102010706020507" pitchFamily="18" charset="2"/>
              </a:rPr>
              <a:t>m</a:t>
            </a:r>
            <a:r>
              <a:rPr lang="en-US" dirty="0"/>
              <a:t>m Cu chosen </a:t>
            </a:r>
          </a:p>
          <a:p>
            <a:pPr marL="457200" indent="-457200">
              <a:spcBef>
                <a:spcPts val="1200"/>
              </a:spcBef>
              <a:buFont typeface="Arial" panose="020B0604020202020204" pitchFamily="34" charset="0"/>
              <a:buChar char="•"/>
            </a:pPr>
            <a:r>
              <a:rPr lang="en-US" dirty="0"/>
              <a:t>No multi-width coils</a:t>
            </a:r>
          </a:p>
          <a:p>
            <a:pPr marL="914400" lvl="1" indent="-457200">
              <a:spcBef>
                <a:spcPts val="1200"/>
              </a:spcBef>
              <a:buFont typeface="Wingdings" panose="05000000000000000000" pitchFamily="2" charset="2"/>
              <a:buChar char="Ø"/>
            </a:pPr>
            <a:r>
              <a:rPr lang="en-US" dirty="0"/>
              <a:t>Smaller width increases </a:t>
            </a:r>
            <a:r>
              <a:rPr lang="en-US" dirty="0" err="1"/>
              <a:t>J</a:t>
            </a:r>
            <a:r>
              <a:rPr lang="en-US" baseline="-25000" dirty="0" err="1"/>
              <a:t>c</a:t>
            </a:r>
            <a:r>
              <a:rPr lang="en-US" dirty="0"/>
              <a:t> and J X B stresses</a:t>
            </a:r>
          </a:p>
        </p:txBody>
      </p:sp>
    </p:spTree>
    <p:extLst>
      <p:ext uri="{BB962C8B-B14F-4D97-AF65-F5344CB8AC3E}">
        <p14:creationId xmlns:p14="http://schemas.microsoft.com/office/powerpoint/2010/main" val="3048121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582F-FD72-49F0-8A28-F8458B6101D3}"/>
              </a:ext>
            </a:extLst>
          </p:cNvPr>
          <p:cNvSpPr>
            <a:spLocks noGrp="1"/>
          </p:cNvSpPr>
          <p:nvPr>
            <p:ph type="title"/>
          </p:nvPr>
        </p:nvSpPr>
        <p:spPr>
          <a:xfrm>
            <a:off x="2286000" y="90488"/>
            <a:ext cx="6697183" cy="808037"/>
          </a:xfrm>
        </p:spPr>
        <p:txBody>
          <a:bodyPr/>
          <a:lstStyle/>
          <a:p>
            <a:r>
              <a:rPr lang="en-US" sz="2800" dirty="0"/>
              <a:t>IBS HTS Solenoid Design Summary</a:t>
            </a:r>
          </a:p>
        </p:txBody>
      </p:sp>
      <p:sp>
        <p:nvSpPr>
          <p:cNvPr id="3" name="TextBox 2">
            <a:extLst>
              <a:ext uri="{FF2B5EF4-FFF2-40B4-BE49-F238E27FC236}">
                <a16:creationId xmlns:a16="http://schemas.microsoft.com/office/drawing/2014/main" id="{2306966E-812A-46CC-9513-BCCB4BB9404B}"/>
              </a:ext>
            </a:extLst>
          </p:cNvPr>
          <p:cNvSpPr txBox="1"/>
          <p:nvPr/>
        </p:nvSpPr>
        <p:spPr>
          <a:xfrm>
            <a:off x="152400" y="1028453"/>
            <a:ext cx="7543800" cy="559383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Design Field: 25 T</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Operating Temperature: ~4 K</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Cold Bore: 100 mm</a:t>
            </a:r>
          </a:p>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Coil </a:t>
            </a:r>
            <a:r>
              <a:rPr lang="en-US" sz="2000" b="1" dirty="0" err="1">
                <a:solidFill>
                  <a:srgbClr val="FF0000"/>
                </a:solidFill>
              </a:rPr>
              <a:t>i.d.</a:t>
            </a:r>
            <a:r>
              <a:rPr lang="en-US" sz="2000" b="1" dirty="0">
                <a:solidFill>
                  <a:srgbClr val="FF0000"/>
                </a:solidFill>
              </a:rPr>
              <a:t>: ~105 mm</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Coil </a:t>
            </a:r>
            <a:r>
              <a:rPr lang="en-US" sz="2000" b="1" dirty="0" err="1">
                <a:solidFill>
                  <a:schemeClr val="tx1"/>
                </a:solidFill>
              </a:rPr>
              <a:t>o.d</a:t>
            </a:r>
            <a:r>
              <a:rPr lang="en-US" sz="2000" b="1" dirty="0">
                <a:solidFill>
                  <a:schemeClr val="tx1"/>
                </a:solidFill>
              </a:rPr>
              <a:t>.: ~200 mm</a:t>
            </a:r>
          </a:p>
          <a:p>
            <a:pPr marL="182880" indent="-182880" eaLnBrk="0" hangingPunct="0">
              <a:spcBef>
                <a:spcPts val="300"/>
              </a:spcBef>
              <a:buFont typeface="Arial" panose="020B0604020202020204" pitchFamily="34" charset="0"/>
              <a:buChar char="•"/>
            </a:pPr>
            <a:r>
              <a:rPr lang="en-US" sz="2000" b="1" dirty="0">
                <a:solidFill>
                  <a:schemeClr val="tx1"/>
                </a:solidFill>
              </a:rPr>
              <a:t>Single Layer</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Conductor: 12 mm wide </a:t>
            </a:r>
            <a:r>
              <a:rPr lang="en-US" sz="2000" b="1" dirty="0" err="1">
                <a:solidFill>
                  <a:schemeClr val="tx1"/>
                </a:solidFill>
              </a:rPr>
              <a:t>ReBCO</a:t>
            </a:r>
            <a:r>
              <a:rPr lang="en-US" sz="2000" b="1" dirty="0">
                <a:solidFill>
                  <a:schemeClr val="tx1"/>
                </a:solidFill>
              </a:rPr>
              <a:t> (50 </a:t>
            </a:r>
            <a:r>
              <a:rPr lang="en-US" sz="2000" b="1" dirty="0">
                <a:solidFill>
                  <a:schemeClr val="tx1"/>
                </a:solidFill>
                <a:latin typeface="Symbol" panose="05050102010706020507" pitchFamily="18" charset="2"/>
              </a:rPr>
              <a:t>m</a:t>
            </a:r>
            <a:r>
              <a:rPr lang="en-US" sz="2000" b="1" dirty="0">
                <a:solidFill>
                  <a:schemeClr val="tx1"/>
                </a:solidFill>
              </a:rPr>
              <a:t>m Hastelloy, 20 </a:t>
            </a:r>
            <a:r>
              <a:rPr lang="en-US" sz="2000" b="1" dirty="0">
                <a:solidFill>
                  <a:schemeClr val="tx1"/>
                </a:solidFill>
                <a:latin typeface="Symbol" panose="05050102010706020507" pitchFamily="18" charset="2"/>
              </a:rPr>
              <a:t>m</a:t>
            </a:r>
            <a:r>
              <a:rPr lang="en-US" sz="2000" b="1" dirty="0">
                <a:solidFill>
                  <a:schemeClr val="tx1"/>
                </a:solidFill>
              </a:rPr>
              <a:t>m Cu)</a:t>
            </a:r>
          </a:p>
          <a:p>
            <a:pPr marL="182880" indent="-182880" eaLnBrk="0" hangingPunct="0">
              <a:spcBef>
                <a:spcPts val="300"/>
              </a:spcBef>
              <a:buFont typeface="Arial" panose="020B0604020202020204" pitchFamily="34" charset="0"/>
              <a:buChar char="•"/>
            </a:pPr>
            <a:r>
              <a:rPr lang="en-US" sz="2000" b="1" dirty="0">
                <a:solidFill>
                  <a:schemeClr val="tx1"/>
                </a:solidFill>
              </a:rPr>
              <a:t>Conductor per Pancake: ~300 m</a:t>
            </a:r>
          </a:p>
          <a:p>
            <a:pPr marL="182880" indent="-182880" eaLnBrk="0" hangingPunct="0">
              <a:spcBef>
                <a:spcPts val="300"/>
              </a:spcBef>
              <a:buFont typeface="Arial" panose="020B0604020202020204" pitchFamily="34" charset="0"/>
              <a:buChar char="•"/>
            </a:pPr>
            <a:r>
              <a:rPr lang="en-US" sz="2000" b="1" dirty="0">
                <a:solidFill>
                  <a:schemeClr val="tx1"/>
                </a:solidFill>
              </a:rPr>
              <a:t>Number of Pancakes: 28</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Current: ~450 A</a:t>
            </a:r>
          </a:p>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Coil Current Density: ~500 A/mm</a:t>
            </a:r>
            <a:r>
              <a:rPr lang="en-US" sz="2000" b="1" baseline="30000" dirty="0">
                <a:solidFill>
                  <a:srgbClr val="FF0000"/>
                </a:solidFill>
              </a:rPr>
              <a:t>2</a:t>
            </a:r>
            <a:endParaRPr lang="en-US" sz="2000" b="1" dirty="0">
              <a:solidFill>
                <a:srgbClr val="FF0000"/>
              </a:solidFill>
            </a:endParaRPr>
          </a:p>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Stored Energy: ~1.3 MJ </a:t>
            </a: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Inductance: ~13 Henry</a:t>
            </a:r>
          </a:p>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Maximum Hoop Stress: ~480 </a:t>
            </a:r>
            <a:r>
              <a:rPr lang="en-US" sz="2000" b="1" dirty="0" err="1">
                <a:solidFill>
                  <a:srgbClr val="FF0000"/>
                </a:solidFill>
              </a:rPr>
              <a:t>MPa</a:t>
            </a:r>
            <a:r>
              <a:rPr lang="en-US" sz="2000" b="1" dirty="0">
                <a:solidFill>
                  <a:srgbClr val="FF0000"/>
                </a:solidFill>
              </a:rPr>
              <a:t> </a:t>
            </a:r>
          </a:p>
          <a:p>
            <a:pPr marL="182880" indent="-182880" eaLnBrk="0" fontAlgn="base" hangingPunct="0">
              <a:spcBef>
                <a:spcPts val="300"/>
              </a:spcBef>
              <a:spcAft>
                <a:spcPct val="0"/>
              </a:spcAft>
              <a:buFont typeface="Arial" panose="020B0604020202020204" pitchFamily="34" charset="0"/>
              <a:buChar char="•"/>
            </a:pPr>
            <a:r>
              <a:rPr lang="en-US" sz="2000" b="1" dirty="0">
                <a:solidFill>
                  <a:srgbClr val="FF0000"/>
                </a:solidFill>
              </a:rPr>
              <a:t>Maximum Axial Stress: ~180 </a:t>
            </a:r>
            <a:r>
              <a:rPr lang="en-US" sz="2000" b="1" dirty="0" err="1">
                <a:solidFill>
                  <a:srgbClr val="FF0000"/>
                </a:solidFill>
              </a:rPr>
              <a:t>MPa</a:t>
            </a:r>
            <a:endParaRPr lang="en-US" sz="2000" b="1" dirty="0">
              <a:solidFill>
                <a:srgbClr val="FF0000"/>
              </a:solidFill>
            </a:endParaRPr>
          </a:p>
          <a:p>
            <a:pPr marL="182880" indent="-182880" eaLnBrk="0" fontAlgn="base" hangingPunct="0">
              <a:spcBef>
                <a:spcPts val="300"/>
              </a:spcBef>
              <a:spcAft>
                <a:spcPct val="0"/>
              </a:spcAft>
              <a:buFont typeface="Arial" panose="020B0604020202020204" pitchFamily="34" charset="0"/>
              <a:buChar char="•"/>
            </a:pPr>
            <a:r>
              <a:rPr lang="en-US" sz="2000" b="1" dirty="0">
                <a:solidFill>
                  <a:schemeClr val="tx1"/>
                </a:solidFill>
              </a:rPr>
              <a:t>Outer Support Ring: High Strength Aluminum Rings </a:t>
            </a:r>
          </a:p>
        </p:txBody>
      </p:sp>
      <p:pic>
        <p:nvPicPr>
          <p:cNvPr id="4" name="Picture 11">
            <a:extLst>
              <a:ext uri="{FF2B5EF4-FFF2-40B4-BE49-F238E27FC236}">
                <a16:creationId xmlns:a16="http://schemas.microsoft.com/office/drawing/2014/main" id="{AA3BA472-FF90-4346-A228-DC13522018A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121" b="4685"/>
          <a:stretch/>
        </p:blipFill>
        <p:spPr bwMode="auto">
          <a:xfrm>
            <a:off x="4953000" y="1219200"/>
            <a:ext cx="3931920" cy="155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45073470-C339-4519-8E65-0295E23FFD10}"/>
              </a:ext>
            </a:extLst>
          </p:cNvPr>
          <p:cNvPicPr>
            <a:picLocks noChangeAspect="1"/>
          </p:cNvPicPr>
          <p:nvPr/>
        </p:nvPicPr>
        <p:blipFill>
          <a:blip r:embed="rId3"/>
          <a:stretch>
            <a:fillRect/>
          </a:stretch>
        </p:blipFill>
        <p:spPr>
          <a:xfrm>
            <a:off x="4411183" y="3581400"/>
            <a:ext cx="4572000" cy="2564174"/>
          </a:xfrm>
          <a:prstGeom prst="rect">
            <a:avLst/>
          </a:prstGeom>
        </p:spPr>
      </p:pic>
    </p:spTree>
    <p:extLst>
      <p:ext uri="{BB962C8B-B14F-4D97-AF65-F5344CB8AC3E}">
        <p14:creationId xmlns:p14="http://schemas.microsoft.com/office/powerpoint/2010/main" val="504512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101986"/>
            <a:ext cx="7010400" cy="609600"/>
          </a:xfrm>
        </p:spPr>
        <p:txBody>
          <a:bodyPr>
            <a:noAutofit/>
          </a:bodyPr>
          <a:lstStyle/>
          <a:p>
            <a:r>
              <a:rPr lang="en-US" sz="2800" dirty="0"/>
              <a:t>Orthogonal Coil </a:t>
            </a:r>
            <a:r>
              <a:rPr lang="en-US" sz="2800" b="1" dirty="0"/>
              <a:t>Stresses (@4 K, 25 T)</a:t>
            </a:r>
          </a:p>
        </p:txBody>
      </p:sp>
      <p:sp>
        <p:nvSpPr>
          <p:cNvPr id="3" name="Right Arrow 2"/>
          <p:cNvSpPr/>
          <p:nvPr/>
        </p:nvSpPr>
        <p:spPr>
          <a:xfrm>
            <a:off x="1680437" y="6158297"/>
            <a:ext cx="1171293" cy="493244"/>
          </a:xfrm>
          <a:prstGeom prst="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4" name="TextBox 3"/>
          <p:cNvSpPr txBox="1"/>
          <p:nvPr/>
        </p:nvSpPr>
        <p:spPr>
          <a:xfrm>
            <a:off x="390337" y="6106446"/>
            <a:ext cx="1111202" cy="523220"/>
          </a:xfrm>
          <a:prstGeom prst="rect">
            <a:avLst/>
          </a:prstGeom>
          <a:noFill/>
        </p:spPr>
        <p:txBody>
          <a:bodyPr wrap="none" rtlCol="0">
            <a:spAutoFit/>
          </a:bodyPr>
          <a:lstStyle/>
          <a:p>
            <a:pPr fontAlgn="auto">
              <a:spcBef>
                <a:spcPts val="0"/>
              </a:spcBef>
              <a:spcAft>
                <a:spcPts val="0"/>
              </a:spcAft>
            </a:pPr>
            <a:r>
              <a:rPr lang="en-US" b="1" dirty="0">
                <a:solidFill>
                  <a:prstClr val="black"/>
                </a:solidFill>
                <a:latin typeface="Arial"/>
                <a:ea typeface="+mn-ea"/>
                <a:cs typeface="+mn-cs"/>
              </a:rPr>
              <a:t>Radial</a:t>
            </a:r>
          </a:p>
        </p:txBody>
      </p:sp>
      <p:sp>
        <p:nvSpPr>
          <p:cNvPr id="5" name="Up Arrow 4"/>
          <p:cNvSpPr/>
          <p:nvPr/>
        </p:nvSpPr>
        <p:spPr>
          <a:xfrm>
            <a:off x="5529540" y="6003660"/>
            <a:ext cx="364202" cy="723295"/>
          </a:xfrm>
          <a:prstGeom prst="up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dirty="0">
              <a:solidFill>
                <a:prstClr val="white"/>
              </a:solidFill>
            </a:endParaRPr>
          </a:p>
        </p:txBody>
      </p:sp>
      <p:sp>
        <p:nvSpPr>
          <p:cNvPr id="6" name="TextBox 5"/>
          <p:cNvSpPr txBox="1"/>
          <p:nvPr/>
        </p:nvSpPr>
        <p:spPr>
          <a:xfrm>
            <a:off x="3932184" y="6158297"/>
            <a:ext cx="922047" cy="523220"/>
          </a:xfrm>
          <a:prstGeom prst="rect">
            <a:avLst/>
          </a:prstGeom>
          <a:noFill/>
        </p:spPr>
        <p:txBody>
          <a:bodyPr wrap="none" rtlCol="0">
            <a:spAutoFit/>
          </a:bodyPr>
          <a:lstStyle/>
          <a:p>
            <a:pPr fontAlgn="auto">
              <a:spcBef>
                <a:spcPts val="0"/>
              </a:spcBef>
              <a:spcAft>
                <a:spcPts val="0"/>
              </a:spcAft>
            </a:pPr>
            <a:r>
              <a:rPr lang="en-US" b="1" dirty="0">
                <a:solidFill>
                  <a:prstClr val="black"/>
                </a:solidFill>
                <a:latin typeface="Arial"/>
                <a:ea typeface="+mn-ea"/>
                <a:cs typeface="+mn-cs"/>
              </a:rPr>
              <a:t>Axial</a:t>
            </a:r>
          </a:p>
        </p:txBody>
      </p:sp>
      <p:sp>
        <p:nvSpPr>
          <p:cNvPr id="7" name="TextBox 6"/>
          <p:cNvSpPr txBox="1"/>
          <p:nvPr/>
        </p:nvSpPr>
        <p:spPr>
          <a:xfrm>
            <a:off x="5327085" y="6214742"/>
            <a:ext cx="364202" cy="523220"/>
          </a:xfrm>
          <a:prstGeom prst="rect">
            <a:avLst/>
          </a:prstGeom>
          <a:noFill/>
        </p:spPr>
        <p:txBody>
          <a:bodyPr wrap="none" rtlCol="0">
            <a:spAutoFit/>
          </a:bodyPr>
          <a:lstStyle/>
          <a:p>
            <a:pPr fontAlgn="auto">
              <a:spcBef>
                <a:spcPts val="0"/>
              </a:spcBef>
              <a:spcAft>
                <a:spcPts val="0"/>
              </a:spcAft>
            </a:pPr>
            <a:r>
              <a:rPr lang="en-US" dirty="0">
                <a:solidFill>
                  <a:prstClr val="black"/>
                </a:solidFill>
                <a:latin typeface="Arial"/>
                <a:ea typeface="+mn-ea"/>
                <a:cs typeface="+mn-cs"/>
              </a:rPr>
              <a:t>+</a:t>
            </a:r>
          </a:p>
        </p:txBody>
      </p:sp>
      <p:sp>
        <p:nvSpPr>
          <p:cNvPr id="8" name="TextBox 7"/>
          <p:cNvSpPr txBox="1"/>
          <p:nvPr/>
        </p:nvSpPr>
        <p:spPr>
          <a:xfrm>
            <a:off x="2808700" y="6128321"/>
            <a:ext cx="364202" cy="523220"/>
          </a:xfrm>
          <a:prstGeom prst="rect">
            <a:avLst/>
          </a:prstGeom>
          <a:noFill/>
        </p:spPr>
        <p:txBody>
          <a:bodyPr wrap="none" rtlCol="0">
            <a:spAutoFit/>
          </a:bodyPr>
          <a:lstStyle/>
          <a:p>
            <a:pPr fontAlgn="auto">
              <a:spcBef>
                <a:spcPts val="0"/>
              </a:spcBef>
              <a:spcAft>
                <a:spcPts val="0"/>
              </a:spcAft>
            </a:pPr>
            <a:r>
              <a:rPr lang="en-US" dirty="0">
                <a:solidFill>
                  <a:prstClr val="black"/>
                </a:solidFill>
                <a:latin typeface="Arial"/>
                <a:ea typeface="+mn-ea"/>
                <a:cs typeface="+mn-cs"/>
              </a:rPr>
              <a:t>+</a:t>
            </a:r>
          </a:p>
        </p:txBody>
      </p:sp>
      <p:sp>
        <p:nvSpPr>
          <p:cNvPr id="9" name="Oval 8"/>
          <p:cNvSpPr/>
          <p:nvPr/>
        </p:nvSpPr>
        <p:spPr>
          <a:xfrm>
            <a:off x="8584108" y="6022402"/>
            <a:ext cx="304800" cy="271790"/>
          </a:xfrm>
          <a:prstGeom prst="ellipse">
            <a:avLst/>
          </a:prstGeom>
          <a:solidFill>
            <a:schemeClr val="accent2"/>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srgbClr val="FF0000"/>
              </a:solidFill>
            </a:endParaRPr>
          </a:p>
        </p:txBody>
      </p:sp>
      <p:sp>
        <p:nvSpPr>
          <p:cNvPr id="15" name="TextBox 14"/>
          <p:cNvSpPr txBox="1"/>
          <p:nvPr/>
        </p:nvSpPr>
        <p:spPr>
          <a:xfrm>
            <a:off x="6613009" y="5842088"/>
            <a:ext cx="1701107" cy="523220"/>
          </a:xfrm>
          <a:prstGeom prst="rect">
            <a:avLst/>
          </a:prstGeom>
          <a:noFill/>
        </p:spPr>
        <p:txBody>
          <a:bodyPr wrap="none" rtlCol="0">
            <a:spAutoFit/>
          </a:bodyPr>
          <a:lstStyle/>
          <a:p>
            <a:pPr fontAlgn="auto">
              <a:spcBef>
                <a:spcPts val="0"/>
              </a:spcBef>
              <a:spcAft>
                <a:spcPts val="0"/>
              </a:spcAft>
            </a:pPr>
            <a:r>
              <a:rPr lang="en-US" b="1" dirty="0">
                <a:solidFill>
                  <a:prstClr val="black"/>
                </a:solidFill>
                <a:latin typeface="Arial"/>
                <a:ea typeface="+mn-ea"/>
                <a:cs typeface="+mn-cs"/>
              </a:rPr>
              <a:t>Azimuthal</a:t>
            </a:r>
          </a:p>
        </p:txBody>
      </p:sp>
      <p:sp>
        <p:nvSpPr>
          <p:cNvPr id="10" name="TextBox 9"/>
          <p:cNvSpPr txBox="1"/>
          <p:nvPr/>
        </p:nvSpPr>
        <p:spPr>
          <a:xfrm>
            <a:off x="497030" y="5854654"/>
            <a:ext cx="2386102" cy="369332"/>
          </a:xfrm>
          <a:prstGeom prst="rect">
            <a:avLst/>
          </a:prstGeom>
          <a:noFill/>
        </p:spPr>
        <p:txBody>
          <a:bodyPr wrap="none" rtlCol="0">
            <a:spAutoFit/>
          </a:bodyPr>
          <a:lstStyle/>
          <a:p>
            <a:pPr fontAlgn="auto">
              <a:spcBef>
                <a:spcPts val="0"/>
              </a:spcBef>
              <a:spcAft>
                <a:spcPts val="0"/>
              </a:spcAft>
            </a:pPr>
            <a:r>
              <a:rPr lang="en-US" sz="1800" dirty="0">
                <a:solidFill>
                  <a:prstClr val="black"/>
                </a:solidFill>
                <a:latin typeface="Arial"/>
                <a:ea typeface="+mn-ea"/>
                <a:cs typeface="+mn-cs"/>
              </a:rPr>
              <a:t>-114 MPa Max Stress</a:t>
            </a:r>
          </a:p>
        </p:txBody>
      </p:sp>
      <p:sp>
        <p:nvSpPr>
          <p:cNvPr id="16" name="TextBox 15"/>
          <p:cNvSpPr txBox="1"/>
          <p:nvPr/>
        </p:nvSpPr>
        <p:spPr>
          <a:xfrm>
            <a:off x="3256874" y="5869148"/>
            <a:ext cx="2467342" cy="369332"/>
          </a:xfrm>
          <a:prstGeom prst="rect">
            <a:avLst/>
          </a:prstGeom>
          <a:noFill/>
        </p:spPr>
        <p:txBody>
          <a:bodyPr wrap="none" rtlCol="0">
            <a:spAutoFit/>
          </a:bodyPr>
          <a:lstStyle/>
          <a:p>
            <a:pPr fontAlgn="auto">
              <a:spcBef>
                <a:spcPts val="0"/>
              </a:spcBef>
              <a:spcAft>
                <a:spcPts val="0"/>
              </a:spcAft>
            </a:pPr>
            <a:r>
              <a:rPr lang="en-US" sz="1800" b="1" dirty="0">
                <a:solidFill>
                  <a:prstClr val="black"/>
                </a:solidFill>
                <a:latin typeface="Arial"/>
                <a:ea typeface="+mn-ea"/>
                <a:cs typeface="+mn-cs"/>
              </a:rPr>
              <a:t>-170 MPa Max Stress</a:t>
            </a:r>
          </a:p>
        </p:txBody>
      </p:sp>
      <p:sp>
        <p:nvSpPr>
          <p:cNvPr id="17" name="TextBox 16"/>
          <p:cNvSpPr txBox="1"/>
          <p:nvPr/>
        </p:nvSpPr>
        <p:spPr>
          <a:xfrm rot="-5400000">
            <a:off x="7213688" y="3200496"/>
            <a:ext cx="3048463" cy="46166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fontAlgn="auto">
              <a:spcBef>
                <a:spcPts val="0"/>
              </a:spcBef>
              <a:spcAft>
                <a:spcPts val="0"/>
              </a:spcAft>
            </a:pPr>
            <a:r>
              <a:rPr lang="en-US" sz="2400" b="1" dirty="0">
                <a:solidFill>
                  <a:prstClr val="black"/>
                </a:solidFill>
              </a:rPr>
              <a:t>~480 MPa Max Stress</a:t>
            </a:r>
          </a:p>
        </p:txBody>
      </p:sp>
      <p:pic>
        <p:nvPicPr>
          <p:cNvPr id="11" name="Picture 10">
            <a:extLst>
              <a:ext uri="{FF2B5EF4-FFF2-40B4-BE49-F238E27FC236}">
                <a16:creationId xmlns:a16="http://schemas.microsoft.com/office/drawing/2014/main" id="{1F0C8D4F-E443-4273-9C1F-3A7FBC417857}"/>
              </a:ext>
            </a:extLst>
          </p:cNvPr>
          <p:cNvPicPr>
            <a:picLocks noChangeAspect="1"/>
          </p:cNvPicPr>
          <p:nvPr/>
        </p:nvPicPr>
        <p:blipFill rotWithShape="1">
          <a:blip r:embed="rId2"/>
          <a:srcRect l="1671" t="1969" r="1700" b="-118"/>
          <a:stretch/>
        </p:blipFill>
        <p:spPr>
          <a:xfrm>
            <a:off x="527389" y="1070541"/>
            <a:ext cx="7863840" cy="4846320"/>
          </a:xfrm>
          <a:prstGeom prst="rect">
            <a:avLst/>
          </a:prstGeom>
        </p:spPr>
      </p:pic>
    </p:spTree>
    <p:extLst>
      <p:ext uri="{BB962C8B-B14F-4D97-AF65-F5344CB8AC3E}">
        <p14:creationId xmlns:p14="http://schemas.microsoft.com/office/powerpoint/2010/main" val="37795275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218401" y="183230"/>
            <a:ext cx="6816416" cy="717957"/>
          </a:xfrm>
        </p:spPr>
        <p:txBody>
          <a:bodyPr anchor="b" anchorCtr="1">
            <a:noAutofit/>
          </a:bodyPr>
          <a:lstStyle/>
          <a:p>
            <a:pPr algn="ctr">
              <a:lnSpc>
                <a:spcPct val="200000"/>
              </a:lnSpc>
            </a:pPr>
            <a:r>
              <a:rPr lang="en-US" sz="2600" dirty="0">
                <a:solidFill>
                  <a:srgbClr val="0000CC"/>
                </a:solidFill>
              </a:rPr>
              <a:t>Mechanical Properties of the Conductor</a:t>
            </a:r>
            <a:endParaRPr lang="en-US" sz="2600" i="1" dirty="0">
              <a:solidFill>
                <a:srgbClr val="0000CC"/>
              </a:solidFill>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5617" y="1123267"/>
            <a:ext cx="4164134" cy="13092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13" t="2059" r="10353" b="15495"/>
          <a:stretch/>
        </p:blipFill>
        <p:spPr bwMode="auto">
          <a:xfrm>
            <a:off x="4005617" y="2468275"/>
            <a:ext cx="50292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630304" y="6046358"/>
            <a:ext cx="2505814" cy="369332"/>
          </a:xfrm>
          <a:prstGeom prst="rect">
            <a:avLst/>
          </a:prstGeom>
          <a:noFill/>
        </p:spPr>
        <p:txBody>
          <a:bodyPr wrap="none" rtlCol="0">
            <a:spAutoFit/>
          </a:bodyPr>
          <a:lstStyle/>
          <a:p>
            <a:pPr fontAlgn="auto">
              <a:spcBef>
                <a:spcPts val="0"/>
              </a:spcBef>
              <a:spcAft>
                <a:spcPts val="0"/>
              </a:spcAft>
            </a:pPr>
            <a:r>
              <a:rPr lang="en-US" sz="1800" dirty="0">
                <a:solidFill>
                  <a:srgbClr val="FF0000"/>
                </a:solidFill>
                <a:latin typeface="Arial"/>
                <a:ea typeface="+mn-ea"/>
                <a:cs typeface="+mn-cs"/>
              </a:rPr>
              <a:t>Courtesy: </a:t>
            </a:r>
            <a:r>
              <a:rPr lang="en-US" sz="1800" dirty="0" err="1">
                <a:solidFill>
                  <a:srgbClr val="FF0000"/>
                </a:solidFill>
                <a:latin typeface="Arial"/>
                <a:ea typeface="+mn-ea"/>
                <a:cs typeface="+mn-cs"/>
              </a:rPr>
              <a:t>SuperPower</a:t>
            </a:r>
            <a:endParaRPr lang="en-US" sz="1800" dirty="0">
              <a:solidFill>
                <a:srgbClr val="FF0000"/>
              </a:solidFill>
              <a:latin typeface="Arial"/>
              <a:ea typeface="+mn-ea"/>
              <a:cs typeface="+mn-cs"/>
            </a:endParaRPr>
          </a:p>
        </p:txBody>
      </p:sp>
      <p:sp>
        <p:nvSpPr>
          <p:cNvPr id="7" name="TextBox 6"/>
          <p:cNvSpPr txBox="1"/>
          <p:nvPr/>
        </p:nvSpPr>
        <p:spPr>
          <a:xfrm>
            <a:off x="132152" y="1191002"/>
            <a:ext cx="3562065" cy="2554545"/>
          </a:xfrm>
          <a:prstGeom prst="rect">
            <a:avLst/>
          </a:prstGeom>
          <a:noFill/>
        </p:spPr>
        <p:txBody>
          <a:bodyPr wrap="square" rtlCol="0">
            <a:spAutoFit/>
          </a:bodyPr>
          <a:lstStyle/>
          <a:p>
            <a:pPr fontAlgn="auto">
              <a:lnSpc>
                <a:spcPts val="3200"/>
              </a:lnSpc>
              <a:spcBef>
                <a:spcPts val="0"/>
              </a:spcBef>
              <a:spcAft>
                <a:spcPts val="0"/>
              </a:spcAft>
            </a:pPr>
            <a:r>
              <a:rPr lang="en-US" sz="2400" b="1" dirty="0">
                <a:solidFill>
                  <a:srgbClr val="0000CC"/>
                </a:solidFill>
                <a:latin typeface="Arial"/>
                <a:ea typeface="+mn-ea"/>
                <a:cs typeface="+mn-cs"/>
              </a:rPr>
              <a:t>Requirement of Azimuthal stresses of ~500 MPa is met with 2G Tape having </a:t>
            </a:r>
          </a:p>
          <a:p>
            <a:pPr fontAlgn="auto">
              <a:lnSpc>
                <a:spcPts val="3200"/>
              </a:lnSpc>
              <a:spcBef>
                <a:spcPts val="0"/>
              </a:spcBef>
              <a:spcAft>
                <a:spcPts val="0"/>
              </a:spcAft>
            </a:pPr>
            <a:r>
              <a:rPr lang="en-US" sz="2400" b="1" dirty="0">
                <a:solidFill>
                  <a:srgbClr val="0000CC"/>
                </a:solidFill>
                <a:latin typeface="Arial"/>
                <a:ea typeface="+mn-ea"/>
                <a:cs typeface="+mn-cs"/>
              </a:rPr>
              <a:t>50 micron </a:t>
            </a:r>
            <a:r>
              <a:rPr lang="en-US" sz="2400" b="1" dirty="0" err="1">
                <a:solidFill>
                  <a:srgbClr val="0000CC"/>
                </a:solidFill>
                <a:latin typeface="Arial"/>
                <a:ea typeface="+mn-ea"/>
                <a:cs typeface="+mn-cs"/>
              </a:rPr>
              <a:t>Hastelloy</a:t>
            </a:r>
            <a:r>
              <a:rPr lang="en-US" sz="2400" b="1" dirty="0">
                <a:solidFill>
                  <a:srgbClr val="0000CC"/>
                </a:solidFill>
                <a:latin typeface="Arial"/>
                <a:ea typeface="+mn-ea"/>
                <a:cs typeface="+mn-cs"/>
              </a:rPr>
              <a:t> </a:t>
            </a:r>
          </a:p>
          <a:p>
            <a:pPr fontAlgn="auto">
              <a:lnSpc>
                <a:spcPts val="3200"/>
              </a:lnSpc>
              <a:spcBef>
                <a:spcPts val="0"/>
              </a:spcBef>
              <a:spcAft>
                <a:spcPts val="0"/>
              </a:spcAft>
            </a:pPr>
            <a:r>
              <a:rPr lang="en-US" sz="2400" b="1" dirty="0">
                <a:solidFill>
                  <a:srgbClr val="0000CC"/>
                </a:solidFill>
                <a:latin typeface="Arial"/>
                <a:ea typeface="+mn-ea"/>
                <a:cs typeface="+mn-cs"/>
              </a:rPr>
              <a:t>and 20 micron Copper</a:t>
            </a:r>
          </a:p>
        </p:txBody>
      </p:sp>
      <p:sp>
        <p:nvSpPr>
          <p:cNvPr id="8" name="TextBox 7"/>
          <p:cNvSpPr txBox="1"/>
          <p:nvPr/>
        </p:nvSpPr>
        <p:spPr>
          <a:xfrm>
            <a:off x="159634" y="4212880"/>
            <a:ext cx="3444609" cy="214417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fontAlgn="auto">
              <a:lnSpc>
                <a:spcPts val="3200"/>
              </a:lnSpc>
              <a:spcBef>
                <a:spcPts val="0"/>
              </a:spcBef>
              <a:spcAft>
                <a:spcPts val="0"/>
              </a:spcAft>
            </a:pPr>
            <a:r>
              <a:rPr lang="en-US" sz="2400" b="1" dirty="0">
                <a:solidFill>
                  <a:srgbClr val="FF0000"/>
                </a:solidFill>
              </a:rPr>
              <a:t>Meeting requirement of  ~200 MPa on the narrow side of the tape needs to be checked as no such data is available</a:t>
            </a:r>
          </a:p>
        </p:txBody>
      </p:sp>
      <p:sp>
        <p:nvSpPr>
          <p:cNvPr id="9" name="Right Arrow 8"/>
          <p:cNvSpPr/>
          <p:nvPr/>
        </p:nvSpPr>
        <p:spPr>
          <a:xfrm rot="1440000">
            <a:off x="2776846" y="3019601"/>
            <a:ext cx="3108458" cy="451477"/>
          </a:xfrm>
          <a:prstGeom prst="rightArrow">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835913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11592</TotalTime>
  <Words>3101</Words>
  <Application>Microsoft Office PowerPoint</Application>
  <PresentationFormat>On-screen Show (4:3)</PresentationFormat>
  <Paragraphs>301</Paragraphs>
  <Slides>55</Slides>
  <Notes>5</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2</vt:i4>
      </vt:variant>
      <vt:variant>
        <vt:lpstr>Slide Titles</vt:lpstr>
      </vt:variant>
      <vt:variant>
        <vt:i4>55</vt:i4>
      </vt:variant>
    </vt:vector>
  </HeadingPairs>
  <TitlesOfParts>
    <vt:vector size="67" baseType="lpstr">
      <vt:lpstr>ＭＳ Ｐゴシック</vt:lpstr>
      <vt:lpstr>Arial</vt:lpstr>
      <vt:lpstr>Book Antiqua</vt:lpstr>
      <vt:lpstr>Calibri</vt:lpstr>
      <vt:lpstr>Comic Sans MS</vt:lpstr>
      <vt:lpstr>Symbol</vt:lpstr>
      <vt:lpstr>Times New Roman</vt:lpstr>
      <vt:lpstr>Wingdings</vt:lpstr>
      <vt:lpstr>Office Theme</vt:lpstr>
      <vt:lpstr>1_Default Design</vt:lpstr>
      <vt:lpstr>Document</vt:lpstr>
      <vt:lpstr>Equation</vt:lpstr>
      <vt:lpstr>PowerPoint Presentation</vt:lpstr>
      <vt:lpstr>High Field, Large Aperture HTS NI Solenoid for Axion Search at CAPP/IBS</vt:lpstr>
      <vt:lpstr>Design Requirements of IBS Solenoid</vt:lpstr>
      <vt:lpstr>No Insulation Approach to Magnet Protection (slides courtesy S. Hahn)</vt:lpstr>
      <vt:lpstr>Major Design Decisions (1)</vt:lpstr>
      <vt:lpstr>Major Design Decisions (2)</vt:lpstr>
      <vt:lpstr>IBS HTS Solenoid Design Summary</vt:lpstr>
      <vt:lpstr>Orthogonal Coil Stresses (@4 K, 25 T)</vt:lpstr>
      <vt:lpstr>Mechanical Properties of the Conductor</vt:lpstr>
      <vt:lpstr>Apparatus to Apply up to 300 MPa Load on the Narrow Side (design needs 170 MPa)</vt:lpstr>
      <vt:lpstr>Test Setup to Vary Load on the Narrow Edge During the 77 K Test </vt:lpstr>
      <vt:lpstr>Experimental Results of the Load on the Narrow Edge (need &gt;170 MPa)</vt:lpstr>
      <vt:lpstr>Coil Construction and Test Results</vt:lpstr>
      <vt:lpstr>BNL Experience with HTS Magnets</vt:lpstr>
      <vt:lpstr>Winding of IBS NI HTS Coils with BNL Universal Coil Winder</vt:lpstr>
      <vt:lpstr>IBS Coil - Well Instrumented (two single pancakes spliced to a double pancake)</vt:lpstr>
      <vt:lpstr>77 K (LN2) Test of 12 Pancake coils (coils 1-6 tested as single pancakes and 7-12 as double pancakes)</vt:lpstr>
      <vt:lpstr>Details of the 77 K Test Results  (Sectional Voltage in Coil #1)</vt:lpstr>
      <vt:lpstr>Details of the 77 K Test Results  (Sectional Voltage in Coils)</vt:lpstr>
      <vt:lpstr>Coil Tests in Helium</vt:lpstr>
      <vt:lpstr>IBS Double Pancake Coil Runs with Helium</vt:lpstr>
      <vt:lpstr>Monday Run Summary</vt:lpstr>
      <vt:lpstr>Discussion on Shut-off @550 Amp (a large number of shut off tests at different currents)</vt:lpstr>
      <vt:lpstr>Tuesday Run Summary</vt:lpstr>
      <vt:lpstr>Discussion on Quench at High Current (Tuesday Run: v-taps help in analysis)</vt:lpstr>
      <vt:lpstr>Wednesday Run Summary (unusual events – not expected during normal operation) </vt:lpstr>
      <vt:lpstr>Thursday Run Summary</vt:lpstr>
      <vt:lpstr>Friday Run Summary</vt:lpstr>
      <vt:lpstr>Overall Summary of four Series of Tests of two Large NI Coils at 4 K</vt:lpstr>
      <vt:lpstr>Key  Takeaway from the Quench Studies in Large NI HTS Coils</vt:lpstr>
      <vt:lpstr>High Field Solenoids for Neutron Scattering</vt:lpstr>
      <vt:lpstr>HTS Solenoid for Neutron Scattering (PBL/BNL SBIR, Phase I funded)</vt:lpstr>
      <vt:lpstr>Practice Winding of Conical Shape Coil   (made with Stainless Steel tape)</vt:lpstr>
      <vt:lpstr>Conical Shape NI HTS Coil</vt:lpstr>
      <vt:lpstr>77 K Test Results (just received)</vt:lpstr>
      <vt:lpstr>BNL Participation in USMDP </vt:lpstr>
      <vt:lpstr>A Unique Facility for Magnet R&amp;D</vt:lpstr>
      <vt:lpstr>Parameters of BNL Dipole DCC017</vt:lpstr>
      <vt:lpstr>Summary</vt:lpstr>
      <vt:lpstr>Extra Slides</vt:lpstr>
      <vt:lpstr>Observed Change in Contact Resistance</vt:lpstr>
      <vt:lpstr>Detailed Analysis of 77 K Test Results</vt:lpstr>
      <vt:lpstr>77 K (LN2) Test of 10 Pancake coils (coils 1-6 tested as single pancakes and 7-12 as double pancakes)</vt:lpstr>
      <vt:lpstr>Details of the 77 K Test Results  (Sectional Voltage in Coil #1)</vt:lpstr>
      <vt:lpstr>Distribution of Voltage @77K within Pancakes Coils #1 to Coil #6 (tested as single pancakes)</vt:lpstr>
      <vt:lpstr>Distribution of Voltage @77K within Pancakes Coils #7 to Coil #12 (tested as double pancakes)</vt:lpstr>
      <vt:lpstr>Variation in the Voltage @77K within a set of turns of different Coils (1)</vt:lpstr>
      <vt:lpstr>Variation in the Voltage @77K within a set of turns of different Coils (2)</vt:lpstr>
      <vt:lpstr>Correlation between Coil Ic (@77K) and Wire Transport Ic (77K, self-field, averaged)</vt:lpstr>
      <vt:lpstr>Correlation between Coil Ic (@77K) and Wire Tapestar Ic (77K, self-field, averaged)</vt:lpstr>
      <vt:lpstr>Correlation between Coil Ic (@77K) and Wire Ic (30 K, 2 T, ends only)</vt:lpstr>
      <vt:lpstr>Quench Propagation in the Second Series of Double Pancake Tests </vt:lpstr>
      <vt:lpstr>Conductor Requirements</vt:lpstr>
      <vt:lpstr>Orthogonal Coil Strains @4K, 25 T</vt:lpstr>
      <vt:lpstr>2-d Magnetic Model of DCC017</vt:lpstr>
    </vt:vector>
  </TitlesOfParts>
  <Company>BNL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Tiffany Gagnon</dc:creator>
  <cp:lastModifiedBy>Gupta, Ramesh C</cp:lastModifiedBy>
  <cp:revision>1682</cp:revision>
  <cp:lastPrinted>2019-02-07T21:28:51Z</cp:lastPrinted>
  <dcterms:created xsi:type="dcterms:W3CDTF">2007-06-28T20:22:43Z</dcterms:created>
  <dcterms:modified xsi:type="dcterms:W3CDTF">2019-04-12T05:47:40Z</dcterms:modified>
</cp:coreProperties>
</file>